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77"/>
  </p:notesMasterIdLst>
  <p:handoutMasterIdLst>
    <p:handoutMasterId r:id="rId78"/>
  </p:handoutMasterIdLst>
  <p:sldIdLst>
    <p:sldId id="591" r:id="rId3"/>
    <p:sldId id="790" r:id="rId4"/>
    <p:sldId id="809" r:id="rId5"/>
    <p:sldId id="822" r:id="rId6"/>
    <p:sldId id="827" r:id="rId7"/>
    <p:sldId id="831" r:id="rId8"/>
    <p:sldId id="825" r:id="rId9"/>
    <p:sldId id="814" r:id="rId10"/>
    <p:sldId id="886" r:id="rId11"/>
    <p:sldId id="888" r:id="rId12"/>
    <p:sldId id="841" r:id="rId13"/>
    <p:sldId id="832" r:id="rId14"/>
    <p:sldId id="811" r:id="rId15"/>
    <p:sldId id="812" r:id="rId16"/>
    <p:sldId id="823" r:id="rId17"/>
    <p:sldId id="818" r:id="rId18"/>
    <p:sldId id="824" r:id="rId19"/>
    <p:sldId id="819" r:id="rId20"/>
    <p:sldId id="813" r:id="rId21"/>
    <p:sldId id="815" r:id="rId22"/>
    <p:sldId id="816" r:id="rId23"/>
    <p:sldId id="835" r:id="rId24"/>
    <p:sldId id="836" r:id="rId25"/>
    <p:sldId id="837" r:id="rId26"/>
    <p:sldId id="838" r:id="rId27"/>
    <p:sldId id="839" r:id="rId28"/>
    <p:sldId id="817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1" r:id="rId37"/>
    <p:sldId id="882" r:id="rId38"/>
    <p:sldId id="820" r:id="rId39"/>
    <p:sldId id="807" r:id="rId40"/>
    <p:sldId id="842" r:id="rId41"/>
    <p:sldId id="843" r:id="rId42"/>
    <p:sldId id="844" r:id="rId43"/>
    <p:sldId id="845" r:id="rId44"/>
    <p:sldId id="846" r:id="rId45"/>
    <p:sldId id="847" r:id="rId46"/>
    <p:sldId id="848" r:id="rId47"/>
    <p:sldId id="849" r:id="rId48"/>
    <p:sldId id="850" r:id="rId49"/>
    <p:sldId id="851" r:id="rId50"/>
    <p:sldId id="852" r:id="rId51"/>
    <p:sldId id="853" r:id="rId52"/>
    <p:sldId id="854" r:id="rId53"/>
    <p:sldId id="855" r:id="rId54"/>
    <p:sldId id="856" r:id="rId55"/>
    <p:sldId id="857" r:id="rId56"/>
    <p:sldId id="858" r:id="rId57"/>
    <p:sldId id="859" r:id="rId58"/>
    <p:sldId id="860" r:id="rId59"/>
    <p:sldId id="861" r:id="rId60"/>
    <p:sldId id="862" r:id="rId61"/>
    <p:sldId id="863" r:id="rId62"/>
    <p:sldId id="864" r:id="rId63"/>
    <p:sldId id="865" r:id="rId64"/>
    <p:sldId id="866" r:id="rId65"/>
    <p:sldId id="867" r:id="rId66"/>
    <p:sldId id="868" r:id="rId67"/>
    <p:sldId id="869" r:id="rId68"/>
    <p:sldId id="870" r:id="rId69"/>
    <p:sldId id="871" r:id="rId70"/>
    <p:sldId id="872" r:id="rId71"/>
    <p:sldId id="873" r:id="rId72"/>
    <p:sldId id="883" r:id="rId73"/>
    <p:sldId id="884" r:id="rId74"/>
    <p:sldId id="885" r:id="rId75"/>
    <p:sldId id="887" r:id="rId76"/>
  </p:sldIdLst>
  <p:sldSz cx="9144000" cy="6858000" type="screen4x3"/>
  <p:notesSz cx="7102475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895AD0D1-0E7C-47CD-BD92-5B3D17119A41}">
          <p14:sldIdLst>
            <p14:sldId id="591"/>
            <p14:sldId id="790"/>
            <p14:sldId id="809"/>
            <p14:sldId id="822"/>
            <p14:sldId id="827"/>
            <p14:sldId id="831"/>
            <p14:sldId id="825"/>
            <p14:sldId id="814"/>
            <p14:sldId id="886"/>
            <p14:sldId id="888"/>
            <p14:sldId id="841"/>
            <p14:sldId id="832"/>
            <p14:sldId id="811"/>
            <p14:sldId id="812"/>
            <p14:sldId id="823"/>
            <p14:sldId id="818"/>
            <p14:sldId id="824"/>
            <p14:sldId id="819"/>
            <p14:sldId id="813"/>
            <p14:sldId id="815"/>
            <p14:sldId id="816"/>
            <p14:sldId id="835"/>
            <p14:sldId id="836"/>
            <p14:sldId id="837"/>
            <p14:sldId id="838"/>
            <p14:sldId id="839"/>
            <p14:sldId id="817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  <p14:sldId id="820"/>
            <p14:sldId id="807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71"/>
            <p14:sldId id="872"/>
            <p14:sldId id="873"/>
            <p14:sldId id="883"/>
            <p14:sldId id="884"/>
            <p14:sldId id="885"/>
            <p14:sldId id="8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21">
          <p15:clr>
            <a:srgbClr val="A4A3A4"/>
          </p15:clr>
        </p15:guide>
        <p15:guide id="3" pos="5239">
          <p15:clr>
            <a:srgbClr val="A4A3A4"/>
          </p15:clr>
        </p15:guide>
        <p15:guide id="4" orient="horz" pos="1616">
          <p15:clr>
            <a:srgbClr val="A4A3A4"/>
          </p15:clr>
        </p15:guide>
        <p15:guide id="5" orient="horz" pos="3566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pos="3742">
          <p15:clr>
            <a:srgbClr val="A4A3A4"/>
          </p15:clr>
        </p15:guide>
        <p15:guide id="8" pos="3833">
          <p15:clr>
            <a:srgbClr val="A4A3A4"/>
          </p15:clr>
        </p15:guide>
        <p15:guide id="9" pos="839">
          <p15:clr>
            <a:srgbClr val="A4A3A4"/>
          </p15:clr>
        </p15:guide>
        <p15:guide id="10" pos="3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CCFF"/>
    <a:srgbClr val="FF99FF"/>
    <a:srgbClr val="008000"/>
    <a:srgbClr val="0066FF"/>
    <a:srgbClr val="66FFFF"/>
    <a:srgbClr val="CCFFCC"/>
    <a:srgbClr val="99FF99"/>
    <a:srgbClr val="FF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6408" autoAdjust="0"/>
  </p:normalViewPr>
  <p:slideViewPr>
    <p:cSldViewPr>
      <p:cViewPr varScale="1">
        <p:scale>
          <a:sx n="87" d="100"/>
          <a:sy n="87" d="100"/>
        </p:scale>
        <p:origin x="629" y="48"/>
      </p:cViewPr>
      <p:guideLst>
        <p:guide orient="horz" pos="2160"/>
        <p:guide pos="521"/>
        <p:guide pos="5239"/>
        <p:guide orient="horz" pos="1616"/>
        <p:guide orient="horz" pos="3566"/>
        <p:guide orient="horz" pos="1389"/>
        <p:guide pos="3742"/>
        <p:guide pos="3833"/>
        <p:guide pos="839"/>
        <p:guide pos="3878"/>
      </p:guideLst>
    </p:cSldViewPr>
  </p:slideViewPr>
  <p:outlineViewPr>
    <p:cViewPr>
      <p:scale>
        <a:sx n="33" d="100"/>
        <a:sy n="33" d="100"/>
      </p:scale>
      <p:origin x="0" y="7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1608" y="-11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63995-C577-4D90-946B-DFB7CDADBD85}" type="datetimeFigureOut">
              <a:rPr lang="ko-KR" altLang="en-US" smtClean="0"/>
              <a:t>2014-12-12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C3E2B-88BC-45F3-9495-18D558ABE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292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4F38401B-2731-4A13-A497-412D91CA8706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5ECA3261-CD52-4705-9EA2-BB1AF163C34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07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A3261-CD52-4705-9EA2-BB1AF163C34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986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b="1" smtClean="0"/>
              <a:t>Figure 4. Clinical Outcomes of the Matched Population According to the Stenting Strategy.</a:t>
            </a:r>
            <a:endParaRPr lang="ko-KR" altLang="ko-KR" smtClean="0"/>
          </a:p>
          <a:p>
            <a:endParaRPr lang="ko-KR" altLang="en-US" smtClean="0"/>
          </a:p>
        </p:txBody>
      </p:sp>
      <p:sp>
        <p:nvSpPr>
          <p:cNvPr id="922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fld id="{07EBEBE7-08BB-496D-A77B-FBF37D745B45}" type="slidenum">
              <a:rPr lang="ko-KR" altLang="en-US" sz="1200"/>
              <a:pPr/>
              <a:t>23</a:t>
            </a:fld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74415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 b="1" smtClean="0"/>
              <a:t>Clinical Outcomes of the patients with left main and non-left main bifurcation lesions among matched Population.</a:t>
            </a:r>
            <a:endParaRPr lang="ko-KR" altLang="en-US" smtClean="0"/>
          </a:p>
        </p:txBody>
      </p:sp>
      <p:sp>
        <p:nvSpPr>
          <p:cNvPr id="102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fld id="{D4EBD3D3-D06D-430E-AF03-D4C2DB081DBF}" type="slidenum">
              <a:rPr lang="ko-KR" altLang="en-US" sz="1200"/>
              <a:pPr/>
              <a:t>24</a:t>
            </a:fld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85558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A3261-CD52-4705-9EA2-BB1AF163C346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47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Background_Dark_hea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389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417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178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744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5368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055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36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 descr="HOST-ASSURE-logo_transpar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56784" y="149087"/>
            <a:ext cx="2020302" cy="7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5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775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640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127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 descr="HOST-ASSURE-logo_transpar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56784" y="149087"/>
            <a:ext cx="2020302" cy="7596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rgbClr val="234594"/>
            </a:gs>
            <a:gs pos="53000">
              <a:srgbClr val="182B5C"/>
            </a:gs>
            <a:gs pos="100000">
              <a:srgbClr val="091226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52737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spcBef>
          <a:spcPct val="0"/>
        </a:spcBef>
        <a:buNone/>
        <a:defRPr sz="4400" b="1" kern="1200" baseline="0">
          <a:solidFill>
            <a:srgbClr val="FFFF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34594"/>
            </a:gs>
            <a:gs pos="53000">
              <a:srgbClr val="182B5C"/>
            </a:gs>
            <a:gs pos="100000">
              <a:srgbClr val="091226"/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gradFill flip="none" rotWithShape="1">
            <a:gsLst>
              <a:gs pos="0">
                <a:srgbClr val="1E3C7F"/>
              </a:gs>
              <a:gs pos="100000">
                <a:srgbClr val="1426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ko-KR">
              <a:solidFill>
                <a:srgbClr val="FFFFFF"/>
              </a:solidFill>
            </a:endParaRPr>
          </a:p>
        </p:txBody>
      </p:sp>
      <p:pic>
        <p:nvPicPr>
          <p:cNvPr id="13" name="그림 12" descr="HOST-ASSURE-logo_transparen.gif"/>
          <p:cNvPicPr>
            <a:picLocks noChangeAspect="1"/>
          </p:cNvPicPr>
          <p:nvPr userDrawn="1"/>
        </p:nvPicPr>
        <p:blipFill rotWithShape="1">
          <a:blip r:embed="rId14" cstate="print"/>
          <a:srcRect b="28438"/>
          <a:stretch/>
        </p:blipFill>
        <p:spPr>
          <a:xfrm>
            <a:off x="7056784" y="149087"/>
            <a:ext cx="2020302" cy="543609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52737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63F24AA-7B97-4F9F-975C-52E5CDF69DC8}" type="datetimeFigureOut">
              <a:rPr lang="ko-KR" altLang="en-US" smtClean="0"/>
              <a:pPr/>
              <a:t>2014-12-12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DC9938A-9136-4AFC-B736-376A0F9159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73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spcBef>
          <a:spcPct val="0"/>
        </a:spcBef>
        <a:buNone/>
        <a:defRPr sz="4400" b="1" kern="1200" baseline="0">
          <a:solidFill>
            <a:srgbClr val="FFFF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6.png"/><Relationship Id="rId5" Type="http://schemas.microsoft.com/office/2007/relationships/media" Target="../media/media3.wmv"/><Relationship Id="rId10" Type="http://schemas.openxmlformats.org/officeDocument/2006/relationships/image" Target="../media/image5.png"/><Relationship Id="rId4" Type="http://schemas.openxmlformats.org/officeDocument/2006/relationships/video" Target="../media/media2.wmv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8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video" Target="../media/media9.wmv"/><Relationship Id="rId5" Type="http://schemas.microsoft.com/office/2007/relationships/media" Target="../media/media9.wmv"/><Relationship Id="rId10" Type="http://schemas.openxmlformats.org/officeDocument/2006/relationships/image" Target="../media/image41.png"/><Relationship Id="rId4" Type="http://schemas.openxmlformats.org/officeDocument/2006/relationships/video" Target="../media/media8.wmv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1.WMV"/><Relationship Id="rId7" Type="http://schemas.openxmlformats.org/officeDocument/2006/relationships/image" Target="../media/image43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WMV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3.WMV"/><Relationship Id="rId7" Type="http://schemas.openxmlformats.org/officeDocument/2006/relationships/image" Target="../media/image45.png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WM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9.png"/><Relationship Id="rId4" Type="http://schemas.openxmlformats.org/officeDocument/2006/relationships/video" Target="../media/media5.wmv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8.WMV"/><Relationship Id="rId7" Type="http://schemas.openxmlformats.org/officeDocument/2006/relationships/image" Target="../media/image55.pn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WMV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0.WMV"/><Relationship Id="rId7" Type="http://schemas.openxmlformats.org/officeDocument/2006/relationships/image" Target="../media/image56.png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0.WM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8928992" cy="3096344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>
                <a:effectLst/>
              </a:rPr>
              <a:t>Paradigm shift on </a:t>
            </a:r>
            <a:r>
              <a:rPr lang="en-US" altLang="ko-KR" sz="3200" dirty="0">
                <a:solidFill>
                  <a:srgbClr val="66FFFF"/>
                </a:solidFill>
                <a:effectLst/>
              </a:rPr>
              <a:t>bifurcation treatment </a:t>
            </a:r>
            <a:r>
              <a:rPr lang="en-US" altLang="ko-KR" sz="3200" dirty="0" smtClean="0">
                <a:solidFill>
                  <a:srgbClr val="66FFFF"/>
                </a:solidFill>
                <a:effectLst/>
              </a:rPr>
              <a:t/>
            </a:r>
            <a:br>
              <a:rPr lang="en-US" altLang="ko-KR" sz="3200" dirty="0" smtClean="0">
                <a:solidFill>
                  <a:srgbClr val="66FFFF"/>
                </a:solidFill>
                <a:effectLst/>
              </a:rPr>
            </a:br>
            <a:r>
              <a:rPr lang="en-US" altLang="ko-KR" sz="3200" dirty="0" smtClean="0">
                <a:effectLst/>
              </a:rPr>
              <a:t>by </a:t>
            </a:r>
            <a:r>
              <a:rPr lang="en-US" altLang="ko-KR" sz="3200" dirty="0">
                <a:solidFill>
                  <a:srgbClr val="66FFFF"/>
                </a:solidFill>
                <a:effectLst/>
              </a:rPr>
              <a:t>contemporary DES </a:t>
            </a:r>
            <a:r>
              <a:rPr lang="en-US" altLang="ko-KR" sz="3200" dirty="0" smtClean="0">
                <a:solidFill>
                  <a:srgbClr val="66FFFF"/>
                </a:solidFill>
                <a:effectLst/>
              </a:rPr>
              <a:t/>
            </a:r>
            <a:br>
              <a:rPr lang="en-US" altLang="ko-KR" sz="3200" dirty="0" smtClean="0">
                <a:solidFill>
                  <a:srgbClr val="66FFFF"/>
                </a:solidFill>
                <a:effectLst/>
              </a:rPr>
            </a:br>
            <a:r>
              <a:rPr lang="en-US" altLang="ko-KR" sz="3200" dirty="0" smtClean="0">
                <a:solidFill>
                  <a:srgbClr val="66FFFF"/>
                </a:solidFill>
                <a:effectLst/>
              </a:rPr>
              <a:t/>
            </a:r>
            <a:br>
              <a:rPr lang="en-US" altLang="ko-KR" sz="3200" dirty="0" smtClean="0">
                <a:solidFill>
                  <a:srgbClr val="66FFFF"/>
                </a:solidFill>
                <a:effectLst/>
              </a:rPr>
            </a:br>
            <a:r>
              <a:rPr lang="en-US" altLang="ko-KR" sz="2800" dirty="0" smtClean="0">
                <a:effectLst/>
              </a:rPr>
              <a:t>: overcoming</a:t>
            </a:r>
            <a:r>
              <a:rPr lang="en-US" altLang="ko-KR" sz="2800" dirty="0">
                <a:effectLst/>
              </a:rPr>
              <a:t> </a:t>
            </a:r>
            <a:r>
              <a:rPr lang="en-US" altLang="ko-KR" sz="2800" dirty="0" smtClean="0">
                <a:effectLst/>
              </a:rPr>
              <a:t>limitation </a:t>
            </a:r>
            <a:r>
              <a:rPr lang="en-US" altLang="ko-KR" sz="2800" dirty="0">
                <a:effectLst/>
              </a:rPr>
              <a:t>on technique &amp; lesion</a:t>
            </a:r>
            <a:endParaRPr lang="ko-KR" altLang="en-US" sz="2800" dirty="0"/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920880" cy="1584176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rgbClr val="FFFFCC"/>
                </a:solidFill>
                <a:ea typeface="Tahoma" pitchFamily="34" charset="0"/>
              </a:rPr>
              <a:t>HS(Hyo-Soo) Kim, MD/PhD/FAHA</a:t>
            </a:r>
            <a:endParaRPr lang="en-US" altLang="ko-KR" sz="2400" b="1" baseline="30000" dirty="0">
              <a:solidFill>
                <a:srgbClr val="FFFFCC"/>
              </a:solidFill>
              <a:ea typeface="Tahoma" pitchFamily="34" charset="0"/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Cardiovascular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Center, </a:t>
            </a:r>
            <a:endParaRPr lang="en-US" altLang="ko-KR" sz="2400" b="1" dirty="0" smtClean="0">
              <a:solidFill>
                <a:schemeClr val="bg1"/>
              </a:solidFill>
              <a:latin typeface="Arial Narrow" panose="020B0606020202030204" pitchFamily="34" charset="0"/>
              <a:ea typeface="Tahoma" pitchFamily="34" charset="0"/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SNU(Seoul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National </a:t>
            </a:r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University) Hospital, Seoul, Korea</a:t>
            </a:r>
            <a:endParaRPr lang="en-US" altLang="ko-KR" sz="2400" b="1" dirty="0">
              <a:solidFill>
                <a:schemeClr val="bg1"/>
              </a:solidFill>
              <a:latin typeface="Arial Narrow" panose="020B0606020202030204" pitchFamily="34" charset="0"/>
              <a:ea typeface="Tahoma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4"/>
    </mc:Choice>
    <mc:Fallback xmlns="">
      <p:transition spd="slow" advTm="1425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" y="489553"/>
            <a:ext cx="9011344" cy="779207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 smtClean="0">
                <a:effectLst/>
              </a:rPr>
              <a:t>Impact of Stent Design on Bifurcation PCI</a:t>
            </a:r>
            <a:endParaRPr lang="ko-KR" altLang="en-US" sz="3200" dirty="0">
              <a:effectLst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83" y="1701700"/>
            <a:ext cx="7578417" cy="1233619"/>
          </a:xfrm>
          <a:prstGeom prst="rect">
            <a:avLst/>
          </a:prstGeom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070552"/>
              </p:ext>
            </p:extLst>
          </p:nvPr>
        </p:nvGraphicFramePr>
        <p:xfrm>
          <a:off x="165099" y="2935319"/>
          <a:ext cx="883192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7301"/>
                <a:gridCol w="1266107"/>
                <a:gridCol w="1261704"/>
                <a:gridCol w="1261704"/>
                <a:gridCol w="1261704"/>
                <a:gridCol w="1286081"/>
                <a:gridCol w="1237327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Medium diameter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en-US" altLang="ko-KR" baseline="0" dirty="0" smtClean="0">
                          <a:solidFill>
                            <a:schemeClr val="bg1"/>
                          </a:solidFill>
                        </a:rPr>
                        <a:t> crowns</a:t>
                      </a:r>
                    </a:p>
                    <a:p>
                      <a:pPr latinLnBrk="1"/>
                      <a:r>
                        <a:rPr lang="en-US" altLang="ko-KR" baseline="0" dirty="0" smtClean="0">
                          <a:solidFill>
                            <a:srgbClr val="FF99FF"/>
                          </a:solidFill>
                        </a:rPr>
                        <a:t>2 cells</a:t>
                      </a:r>
                      <a:endParaRPr lang="ko-KR" altLang="en-US" dirty="0">
                        <a:solidFill>
                          <a:srgbClr val="FF99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6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FF99FF"/>
                          </a:solidFill>
                        </a:rPr>
                        <a:t>3 cells</a:t>
                      </a:r>
                      <a:endParaRPr lang="ko-KR" altLang="en-US" dirty="0">
                        <a:solidFill>
                          <a:srgbClr val="FF99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9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3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10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en-US" altLang="ko-KR" dirty="0" smtClean="0">
                          <a:solidFill>
                            <a:srgbClr val="FF99FF"/>
                          </a:solidFill>
                        </a:rPr>
                        <a:t>cells</a:t>
                      </a:r>
                      <a:endParaRPr lang="ko-KR" altLang="en-US" dirty="0">
                        <a:solidFill>
                          <a:srgbClr val="FF99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9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3 </a:t>
                      </a:r>
                      <a:r>
                        <a:rPr lang="en-US" altLang="ko-KR" dirty="0" smtClean="0">
                          <a:solidFill>
                            <a:srgbClr val="FF99FF"/>
                          </a:solidFill>
                        </a:rPr>
                        <a:t>cells</a:t>
                      </a:r>
                      <a:endParaRPr lang="ko-KR" altLang="en-US" dirty="0">
                        <a:solidFill>
                          <a:srgbClr val="FF99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7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rgbClr val="FF99FF"/>
                          </a:solidFill>
                        </a:rPr>
                        <a:t>7 cells</a:t>
                      </a:r>
                      <a:endParaRPr lang="ko-KR" altLang="en-US" dirty="0">
                        <a:solidFill>
                          <a:srgbClr val="FF99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Large diameter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10 crowns</a:t>
                      </a:r>
                    </a:p>
                    <a:p>
                      <a:pPr latinLnBrk="1"/>
                      <a:r>
                        <a:rPr lang="en-US" altLang="ko-KR" baseline="0" dirty="0" smtClean="0">
                          <a:solidFill>
                            <a:schemeClr val="bg1"/>
                          </a:solidFill>
                        </a:rPr>
                        <a:t>2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9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3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9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3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10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2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9 crowns</a:t>
                      </a:r>
                    </a:p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3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7 crowns</a:t>
                      </a:r>
                      <a:br>
                        <a:rPr lang="en-US" altLang="ko-KR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altLang="ko-KR" dirty="0" smtClean="0">
                          <a:solidFill>
                            <a:schemeClr val="bg1"/>
                          </a:solidFill>
                        </a:rPr>
                        <a:t>7 cells</a:t>
                      </a:r>
                      <a:endParaRPr lang="ko-KR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자유형 7"/>
          <p:cNvSpPr/>
          <p:nvPr/>
        </p:nvSpPr>
        <p:spPr>
          <a:xfrm>
            <a:off x="3060700" y="1911350"/>
            <a:ext cx="260350" cy="444500"/>
          </a:xfrm>
          <a:custGeom>
            <a:avLst/>
            <a:gdLst>
              <a:gd name="connsiteX0" fmla="*/ 6350 w 260350"/>
              <a:gd name="connsiteY0" fmla="*/ 12700 h 444500"/>
              <a:gd name="connsiteX1" fmla="*/ 76200 w 260350"/>
              <a:gd name="connsiteY1" fmla="*/ 158750 h 444500"/>
              <a:gd name="connsiteX2" fmla="*/ 0 w 260350"/>
              <a:gd name="connsiteY2" fmla="*/ 234950 h 444500"/>
              <a:gd name="connsiteX3" fmla="*/ 82550 w 260350"/>
              <a:gd name="connsiteY3" fmla="*/ 342900 h 444500"/>
              <a:gd name="connsiteX4" fmla="*/ 0 w 260350"/>
              <a:gd name="connsiteY4" fmla="*/ 444500 h 444500"/>
              <a:gd name="connsiteX5" fmla="*/ 139700 w 260350"/>
              <a:gd name="connsiteY5" fmla="*/ 444500 h 444500"/>
              <a:gd name="connsiteX6" fmla="*/ 247650 w 260350"/>
              <a:gd name="connsiteY6" fmla="*/ 349250 h 444500"/>
              <a:gd name="connsiteX7" fmla="*/ 177800 w 260350"/>
              <a:gd name="connsiteY7" fmla="*/ 222250 h 444500"/>
              <a:gd name="connsiteX8" fmla="*/ 260350 w 260350"/>
              <a:gd name="connsiteY8" fmla="*/ 107950 h 444500"/>
              <a:gd name="connsiteX9" fmla="*/ 152400 w 260350"/>
              <a:gd name="connsiteY9" fmla="*/ 0 h 444500"/>
              <a:gd name="connsiteX10" fmla="*/ 6350 w 260350"/>
              <a:gd name="connsiteY10" fmla="*/ 127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50" h="444500">
                <a:moveTo>
                  <a:pt x="6350" y="12700"/>
                </a:moveTo>
                <a:lnTo>
                  <a:pt x="76200" y="158750"/>
                </a:lnTo>
                <a:lnTo>
                  <a:pt x="0" y="234950"/>
                </a:lnTo>
                <a:lnTo>
                  <a:pt x="82550" y="342900"/>
                </a:lnTo>
                <a:lnTo>
                  <a:pt x="0" y="444500"/>
                </a:lnTo>
                <a:lnTo>
                  <a:pt x="139700" y="444500"/>
                </a:lnTo>
                <a:lnTo>
                  <a:pt x="247650" y="349250"/>
                </a:lnTo>
                <a:lnTo>
                  <a:pt x="177800" y="222250"/>
                </a:lnTo>
                <a:lnTo>
                  <a:pt x="260350" y="107950"/>
                </a:lnTo>
                <a:lnTo>
                  <a:pt x="152400" y="0"/>
                </a:lnTo>
                <a:lnTo>
                  <a:pt x="6350" y="12700"/>
                </a:lnTo>
                <a:close/>
              </a:path>
            </a:pathLst>
          </a:custGeom>
          <a:solidFill>
            <a:schemeClr val="bg1">
              <a:lumMod val="95000"/>
              <a:alpha val="3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 8"/>
          <p:cNvSpPr/>
          <p:nvPr/>
        </p:nvSpPr>
        <p:spPr>
          <a:xfrm>
            <a:off x="8020050" y="1971675"/>
            <a:ext cx="438150" cy="257175"/>
          </a:xfrm>
          <a:custGeom>
            <a:avLst/>
            <a:gdLst>
              <a:gd name="connsiteX0" fmla="*/ 0 w 438150"/>
              <a:gd name="connsiteY0" fmla="*/ 114300 h 257175"/>
              <a:gd name="connsiteX1" fmla="*/ 180975 w 438150"/>
              <a:gd name="connsiteY1" fmla="*/ 0 h 257175"/>
              <a:gd name="connsiteX2" fmla="*/ 257175 w 438150"/>
              <a:gd name="connsiteY2" fmla="*/ 0 h 257175"/>
              <a:gd name="connsiteX3" fmla="*/ 438150 w 438150"/>
              <a:gd name="connsiteY3" fmla="*/ 114300 h 257175"/>
              <a:gd name="connsiteX4" fmla="*/ 323850 w 438150"/>
              <a:gd name="connsiteY4" fmla="*/ 257175 h 257175"/>
              <a:gd name="connsiteX5" fmla="*/ 142875 w 438150"/>
              <a:gd name="connsiteY5" fmla="*/ 257175 h 257175"/>
              <a:gd name="connsiteX6" fmla="*/ 0 w 438150"/>
              <a:gd name="connsiteY6" fmla="*/ 11430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150" h="257175">
                <a:moveTo>
                  <a:pt x="0" y="114300"/>
                </a:moveTo>
                <a:lnTo>
                  <a:pt x="180975" y="0"/>
                </a:lnTo>
                <a:lnTo>
                  <a:pt x="257175" y="0"/>
                </a:lnTo>
                <a:lnTo>
                  <a:pt x="438150" y="114300"/>
                </a:lnTo>
                <a:lnTo>
                  <a:pt x="323850" y="257175"/>
                </a:lnTo>
                <a:lnTo>
                  <a:pt x="142875" y="257175"/>
                </a:lnTo>
                <a:lnTo>
                  <a:pt x="0" y="114300"/>
                </a:lnTo>
                <a:close/>
              </a:path>
            </a:pathLst>
          </a:custGeom>
          <a:solidFill>
            <a:schemeClr val="bg2">
              <a:alpha val="4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96900" y="48641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Number </a:t>
            </a:r>
            <a:r>
              <a:rPr lang="en-US" altLang="ko-KR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of </a:t>
            </a:r>
            <a:r>
              <a:rPr lang="en-US" altLang="ko-KR" sz="2800" b="1" i="1" dirty="0">
                <a:solidFill>
                  <a:srgbClr val="FF99FF"/>
                </a:solidFill>
              </a:rPr>
              <a:t>connectors</a:t>
            </a:r>
            <a:r>
              <a:rPr lang="en-US" altLang="ko-KR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ko-KR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may limit </a:t>
            </a:r>
          </a:p>
          <a:p>
            <a:pPr algn="ctr"/>
            <a:r>
              <a:rPr lang="en-US" altLang="ko-KR" sz="2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maximal cell opening for SB intervention.</a:t>
            </a:r>
            <a:endParaRPr lang="ko-KR" altLang="en-US" sz="28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565" y="989285"/>
            <a:ext cx="6609235" cy="4143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593" y="4569579"/>
            <a:ext cx="1451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CCFF"/>
                </a:solidFill>
              </a:rPr>
              <a:t>Strut thickness</a:t>
            </a:r>
            <a:endParaRPr lang="ko-KR" altLang="en-US" sz="1400" b="1" dirty="0">
              <a:solidFill>
                <a:srgbClr val="FFCC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593" y="4837311"/>
            <a:ext cx="1675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CCFF"/>
                </a:solidFill>
              </a:rPr>
              <a:t>No of connectors</a:t>
            </a:r>
            <a:endParaRPr lang="ko-KR" altLang="en-US" sz="1400" b="1" dirty="0">
              <a:solidFill>
                <a:srgbClr val="FFCC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5016" y="5149519"/>
            <a:ext cx="2608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</a:rPr>
              <a:t>Joan et al. JACC CV INT 2011.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54159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Newer DES - Lesser </a:t>
            </a:r>
            <a:r>
              <a:rPr lang="en-US" altLang="ko-KR" sz="2400" b="1" i="1" dirty="0" smtClean="0">
                <a:solidFill>
                  <a:srgbClr val="FF99FF"/>
                </a:solidFill>
              </a:rPr>
              <a:t>connectors</a:t>
            </a:r>
            <a:r>
              <a:rPr lang="en-US" altLang="ko-KR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altLang="ko-KR" sz="2400" b="1" i="1" dirty="0" smtClean="0">
                <a:solidFill>
                  <a:srgbClr val="FF99FF"/>
                </a:solidFill>
              </a:rPr>
              <a:t>Thinner</a:t>
            </a:r>
            <a:r>
              <a:rPr lang="en-US" altLang="ko-KR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strut</a:t>
            </a:r>
          </a:p>
          <a:p>
            <a:pPr algn="ctr"/>
            <a:r>
              <a:rPr lang="en-US" altLang="ko-KR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 Better procedural outcomes of SB intervention</a:t>
            </a:r>
            <a:r>
              <a:rPr lang="en-US" altLang="ko-KR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ko-KR" altLang="en-US" sz="24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25152" y="198103"/>
            <a:ext cx="9083352" cy="638609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 smtClean="0">
                <a:effectLst/>
              </a:rPr>
              <a:t>Impact of Stent Design on Bifurcation PCI</a:t>
            </a:r>
            <a:endParaRPr lang="ko-KR" alt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8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Dzavık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CCI 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497"/>
          <a:stretch/>
        </p:blipFill>
        <p:spPr bwMode="auto">
          <a:xfrm>
            <a:off x="88736" y="2037383"/>
            <a:ext cx="4302762" cy="350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10" y="2037383"/>
            <a:ext cx="4302762" cy="350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9812" y="1527175"/>
            <a:ext cx="668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SPIRIT-V Bifurcation Sub-study (Xience V)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64638" y="5661248"/>
            <a:ext cx="8455834" cy="6465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000" u="sng" dirty="0" smtClean="0">
                <a:solidFill>
                  <a:srgbClr val="FFC000"/>
                </a:solidFill>
              </a:rPr>
              <a:t>Side branch treatment with Xience V stent showed comparable outcome with main vessel only treatment</a:t>
            </a:r>
            <a:endParaRPr lang="ko-KR" altLang="en-US" sz="2000" u="sng" dirty="0">
              <a:solidFill>
                <a:srgbClr val="FFC000"/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07504" y="116632"/>
            <a:ext cx="8928992" cy="135728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Emerging, but inconclusive evidences in </a:t>
            </a:r>
          </a:p>
          <a:p>
            <a:pPr algn="ctr"/>
            <a:r>
              <a:rPr lang="en-US" altLang="ko-KR" sz="2800" dirty="0" smtClean="0"/>
              <a:t>New DES era (1)</a:t>
            </a:r>
          </a:p>
          <a:p>
            <a:pPr algn="ctr"/>
            <a:r>
              <a:rPr lang="en-US" altLang="ko-KR" sz="2800" i="1" u="sng" dirty="0" smtClean="0"/>
              <a:t>One vs Two stenting for bifurcation</a:t>
            </a:r>
            <a:endParaRPr lang="ko-KR" altLang="en-US" sz="2800" i="1" u="sng" dirty="0"/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607377" y="3098437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1-stent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973524" y="3420860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</a:rPr>
              <a:t>2-stent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21346" y="3573260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1-stent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252276" y="3573260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66FF"/>
                </a:solidFill>
              </a:rPr>
              <a:t>2-stent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61690" y="2756119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u="sng" dirty="0" err="1">
                <a:latin typeface="Arial" pitchFamily="34" charset="0"/>
                <a:cs typeface="Arial" pitchFamily="34" charset="0"/>
              </a:rPr>
              <a:t>Xience</a:t>
            </a:r>
            <a:r>
              <a:rPr lang="en-US" altLang="ko-KR" b="1" u="sng" dirty="0">
                <a:latin typeface="Arial" pitchFamily="34" charset="0"/>
                <a:cs typeface="Arial" pitchFamily="34" charset="0"/>
              </a:rPr>
              <a:t> V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483768" y="2708920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u="sng" dirty="0" err="1">
                <a:latin typeface="Arial" pitchFamily="34" charset="0"/>
                <a:cs typeface="Arial" pitchFamily="34" charset="0"/>
              </a:rPr>
              <a:t>Xience</a:t>
            </a:r>
            <a:r>
              <a:rPr lang="en-US" altLang="ko-KR" b="1" u="sng" dirty="0">
                <a:latin typeface="Arial" pitchFamily="34" charset="0"/>
                <a:cs typeface="Arial" pitchFamily="34" charset="0"/>
              </a:rPr>
              <a:t> 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68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73155" y="260648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Performance of newer DES in bifurcation PCI </a:t>
            </a:r>
          </a:p>
          <a:p>
            <a:pPr algn="ctr"/>
            <a:r>
              <a:rPr lang="en-US" altLang="ko-KR" sz="2000" dirty="0" smtClean="0"/>
              <a:t>Insight from COBIS II, EXCELLENT, RESOLTUTE registries</a:t>
            </a:r>
            <a:endParaRPr lang="ko-KR" altLang="en-US" sz="2000" dirty="0"/>
          </a:p>
        </p:txBody>
      </p:sp>
      <p:sp>
        <p:nvSpPr>
          <p:cNvPr id="3" name="직사각형 2"/>
          <p:cNvSpPr/>
          <p:nvPr/>
        </p:nvSpPr>
        <p:spPr>
          <a:xfrm>
            <a:off x="708756" y="1196752"/>
            <a:ext cx="2567100" cy="5715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FFFFFF"/>
                </a:solidFill>
                <a:latin typeface="Arial" pitchFamily="34" charset="0"/>
                <a:ea typeface="굴림"/>
                <a:cs typeface="Arial" pitchFamily="34" charset="0"/>
              </a:rPr>
              <a:t>COBIS II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FFFFFF"/>
                </a:solidFill>
                <a:latin typeface="Arial" pitchFamily="34" charset="0"/>
                <a:ea typeface="굴림"/>
                <a:cs typeface="Arial" pitchFamily="34" charset="0"/>
              </a:rPr>
              <a:t>(2003.01~2009.12)</a:t>
            </a:r>
            <a:endParaRPr kumimoji="0" lang="ko-KR" altLang="en-US" sz="1400" b="1" kern="0" dirty="0">
              <a:solidFill>
                <a:srgbClr val="FFFFFF"/>
              </a:solidFill>
              <a:latin typeface="Arial" pitchFamily="34" charset="0"/>
              <a:ea typeface="굴림"/>
              <a:cs typeface="Arial" pitchFamily="34" charset="0"/>
            </a:endParaRPr>
          </a:p>
        </p:txBody>
      </p:sp>
      <p:sp>
        <p:nvSpPr>
          <p:cNvPr id="4" name="Rectangle 44"/>
          <p:cNvSpPr/>
          <p:nvPr/>
        </p:nvSpPr>
        <p:spPr>
          <a:xfrm>
            <a:off x="708025" y="1778619"/>
            <a:ext cx="2568575" cy="415925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2897 </a:t>
            </a: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Bifurcation PCI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Prospectively Enrolled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656958" y="1196752"/>
            <a:ext cx="2567100" cy="5715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FFFFFF"/>
                </a:solidFill>
                <a:latin typeface="Arial" pitchFamily="34" charset="0"/>
                <a:ea typeface="굴림"/>
                <a:cs typeface="Arial" pitchFamily="34" charset="0"/>
              </a:rPr>
              <a:t>EXCELLENT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rgbClr val="FFFFFF"/>
                </a:solidFill>
                <a:latin typeface="Arial" pitchFamily="34" charset="0"/>
                <a:ea typeface="굴림"/>
                <a:cs typeface="Arial" pitchFamily="34" charset="0"/>
              </a:rPr>
              <a:t>(2008.04~2010.05)</a:t>
            </a:r>
            <a:endParaRPr kumimoji="0" lang="ko-KR" altLang="en-US" sz="1400" b="1" kern="0" dirty="0">
              <a:solidFill>
                <a:srgbClr val="FFFFFF"/>
              </a:solidFill>
              <a:latin typeface="Arial" pitchFamily="34" charset="0"/>
              <a:ea typeface="굴림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16049" y="1196752"/>
            <a:ext cx="2567100" cy="5715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RESOLUTE KOREA (2009.01~2010.06)</a:t>
            </a:r>
            <a:endParaRPr kumimoji="0" lang="ko-KR" altLang="en-US" sz="1400" b="1" kern="0" dirty="0">
              <a:solidFill>
                <a:schemeClr val="bg1"/>
              </a:solidFill>
              <a:latin typeface="Arial" pitchFamily="34" charset="0"/>
              <a:ea typeface="굴림"/>
              <a:cs typeface="Arial" pitchFamily="34" charset="0"/>
            </a:endParaRPr>
          </a:p>
        </p:txBody>
      </p:sp>
      <p:sp>
        <p:nvSpPr>
          <p:cNvPr id="7" name="Rectangle 44"/>
          <p:cNvSpPr/>
          <p:nvPr/>
        </p:nvSpPr>
        <p:spPr>
          <a:xfrm>
            <a:off x="6326188" y="1778619"/>
            <a:ext cx="2566987" cy="415925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1998</a:t>
            </a:r>
            <a:r>
              <a:rPr kumimoji="0" lang="en-US" altLang="ko-KR" sz="1050" b="1" kern="0" dirty="0">
                <a:latin typeface="Arial" pitchFamily="34" charset="0"/>
                <a:ea typeface="굴림"/>
                <a:cs typeface="Arial" pitchFamily="34" charset="0"/>
              </a:rPr>
              <a:t> </a:t>
            </a: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ZES-R implanted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Prospectively Enrolled</a:t>
            </a:r>
          </a:p>
        </p:txBody>
      </p:sp>
      <p:sp>
        <p:nvSpPr>
          <p:cNvPr id="8" name="Rectangle 44"/>
          <p:cNvSpPr/>
          <p:nvPr/>
        </p:nvSpPr>
        <p:spPr>
          <a:xfrm>
            <a:off x="3660775" y="1778619"/>
            <a:ext cx="2566988" cy="415925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3056</a:t>
            </a:r>
            <a:r>
              <a:rPr kumimoji="0" lang="en-US" altLang="ko-KR" sz="1050" b="1" kern="0" dirty="0">
                <a:latin typeface="Arial" pitchFamily="34" charset="0"/>
                <a:ea typeface="굴림"/>
                <a:cs typeface="Arial" pitchFamily="34" charset="0"/>
              </a:rPr>
              <a:t> </a:t>
            </a: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EES implanted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Prospectively Enrolled</a:t>
            </a:r>
          </a:p>
        </p:txBody>
      </p:sp>
      <p:grpSp>
        <p:nvGrpSpPr>
          <p:cNvPr id="9" name="그룹 11"/>
          <p:cNvGrpSpPr>
            <a:grpSpLocks/>
          </p:cNvGrpSpPr>
          <p:nvPr/>
        </p:nvGrpSpPr>
        <p:grpSpPr bwMode="auto">
          <a:xfrm>
            <a:off x="4776788" y="2194544"/>
            <a:ext cx="2987675" cy="576262"/>
            <a:chOff x="2691751" y="4643569"/>
            <a:chExt cx="3760497" cy="393460"/>
          </a:xfrm>
        </p:grpSpPr>
        <p:cxnSp>
          <p:nvCxnSpPr>
            <p:cNvPr id="10" name="직선 화살표 연결선 9"/>
            <p:cNvCxnSpPr/>
            <p:nvPr/>
          </p:nvCxnSpPr>
          <p:spPr bwMode="auto">
            <a:xfrm rot="16200000" flipH="1">
              <a:off x="4464150" y="4929180"/>
              <a:ext cx="21569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11" name="그룹 41"/>
            <p:cNvGrpSpPr>
              <a:grpSpLocks/>
            </p:cNvGrpSpPr>
            <p:nvPr/>
          </p:nvGrpSpPr>
          <p:grpSpPr bwMode="auto">
            <a:xfrm flipV="1">
              <a:off x="2691751" y="4643569"/>
              <a:ext cx="3760497" cy="180001"/>
              <a:chOff x="-4941322" y="3449644"/>
              <a:chExt cx="4143448" cy="312618"/>
            </a:xfrm>
          </p:grpSpPr>
          <p:cxnSp>
            <p:nvCxnSpPr>
              <p:cNvPr id="12" name="직선 화살표 연결선 19"/>
              <p:cNvCxnSpPr/>
              <p:nvPr/>
            </p:nvCxnSpPr>
            <p:spPr>
              <a:xfrm rot="5400000" flipH="1" flipV="1">
                <a:off x="-5097569" y="3606015"/>
                <a:ext cx="31249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lg" len="lg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>
                <a:off x="-4941322" y="3449769"/>
                <a:ext cx="4139045" cy="188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4" name="직선 화살표 연결선 13"/>
              <p:cNvCxnSpPr/>
              <p:nvPr/>
            </p:nvCxnSpPr>
            <p:spPr>
              <a:xfrm rot="16200000" flipV="1">
                <a:off x="-954121" y="3606015"/>
                <a:ext cx="31249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lg" len="lg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sp>
        <p:nvSpPr>
          <p:cNvPr id="15" name="Rectangle 44"/>
          <p:cNvSpPr/>
          <p:nvPr/>
        </p:nvSpPr>
        <p:spPr>
          <a:xfrm>
            <a:off x="611188" y="3372469"/>
            <a:ext cx="2665412" cy="46196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2475 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1</a:t>
            </a:r>
            <a:r>
              <a:rPr kumimoji="0" lang="en-US" altLang="ko-KR" sz="1200" b="1" kern="0" baseline="3000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st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 generation DES</a:t>
            </a:r>
          </a:p>
        </p:txBody>
      </p:sp>
      <p:sp>
        <p:nvSpPr>
          <p:cNvPr id="16" name="Rectangle 44"/>
          <p:cNvSpPr/>
          <p:nvPr/>
        </p:nvSpPr>
        <p:spPr>
          <a:xfrm>
            <a:off x="5581649" y="2818431"/>
            <a:ext cx="3067050" cy="27781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919 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Bifurcation Lesion</a:t>
            </a:r>
          </a:p>
        </p:txBody>
      </p:sp>
      <p:sp>
        <p:nvSpPr>
          <p:cNvPr id="17" name="Rectangle 44"/>
          <p:cNvSpPr/>
          <p:nvPr/>
        </p:nvSpPr>
        <p:spPr>
          <a:xfrm>
            <a:off x="5980987" y="3372469"/>
            <a:ext cx="2676525" cy="46196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316 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Bifurcation PCI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(2</a:t>
            </a:r>
            <a:r>
              <a:rPr kumimoji="0" lang="en-US" altLang="ko-KR" sz="1200" b="1" kern="0" baseline="3000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nd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 Generation DES)</a:t>
            </a:r>
          </a:p>
        </p:txBody>
      </p:sp>
      <p:sp>
        <p:nvSpPr>
          <p:cNvPr id="18" name="Rectangle 44"/>
          <p:cNvSpPr/>
          <p:nvPr/>
        </p:nvSpPr>
        <p:spPr>
          <a:xfrm>
            <a:off x="3498850" y="3372469"/>
            <a:ext cx="2028825" cy="46196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422 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Patients with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2</a:t>
            </a:r>
            <a:r>
              <a:rPr kumimoji="0" lang="en-US" altLang="ko-KR" sz="1200" b="1" kern="0" baseline="3000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st</a:t>
            </a:r>
            <a:r>
              <a:rPr kumimoji="0" lang="en-US" altLang="ko-KR" sz="1200" b="1" kern="0" dirty="0">
                <a:solidFill>
                  <a:schemeClr val="bg1"/>
                </a:solidFill>
                <a:latin typeface="Arial" pitchFamily="34" charset="0"/>
                <a:ea typeface="굴림"/>
                <a:cs typeface="Arial" pitchFamily="34" charset="0"/>
              </a:rPr>
              <a:t> generation DES</a:t>
            </a:r>
          </a:p>
        </p:txBody>
      </p:sp>
      <p:cxnSp>
        <p:nvCxnSpPr>
          <p:cNvPr id="19" name="직선 화살표 연결선 18"/>
          <p:cNvCxnSpPr/>
          <p:nvPr/>
        </p:nvCxnSpPr>
        <p:spPr bwMode="auto">
          <a:xfrm rot="5400000" flipH="1" flipV="1">
            <a:off x="2278856" y="2471563"/>
            <a:ext cx="554037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" name="직선 연결선 19"/>
          <p:cNvCxnSpPr/>
          <p:nvPr/>
        </p:nvCxnSpPr>
        <p:spPr bwMode="auto">
          <a:xfrm>
            <a:off x="1763713" y="2742231"/>
            <a:ext cx="2584450" cy="3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1" name="직선 화살표 연결선 20"/>
          <p:cNvCxnSpPr/>
          <p:nvPr/>
        </p:nvCxnSpPr>
        <p:spPr>
          <a:xfrm>
            <a:off x="7236296" y="3101006"/>
            <a:ext cx="0" cy="25082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2" name="직선 화살표 연결선 21"/>
          <p:cNvCxnSpPr/>
          <p:nvPr/>
        </p:nvCxnSpPr>
        <p:spPr>
          <a:xfrm>
            <a:off x="4338638" y="2748581"/>
            <a:ext cx="0" cy="61118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1773238" y="2745406"/>
            <a:ext cx="0" cy="611188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grpSp>
        <p:nvGrpSpPr>
          <p:cNvPr id="24" name="그룹 33"/>
          <p:cNvGrpSpPr>
            <a:grpSpLocks/>
          </p:cNvGrpSpPr>
          <p:nvPr/>
        </p:nvGrpSpPr>
        <p:grpSpPr bwMode="auto">
          <a:xfrm>
            <a:off x="1773238" y="3843956"/>
            <a:ext cx="2582862" cy="393700"/>
            <a:chOff x="2691751" y="4643569"/>
            <a:chExt cx="3760497" cy="393460"/>
          </a:xfrm>
        </p:grpSpPr>
        <p:cxnSp>
          <p:nvCxnSpPr>
            <p:cNvPr id="25" name="직선 화살표 연결선 24"/>
            <p:cNvCxnSpPr/>
            <p:nvPr/>
          </p:nvCxnSpPr>
          <p:spPr bwMode="auto">
            <a:xfrm rot="16200000" flipH="1">
              <a:off x="4465271" y="4929145"/>
              <a:ext cx="215768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grpSp>
          <p:nvGrpSpPr>
            <p:cNvPr id="26" name="그룹 41"/>
            <p:cNvGrpSpPr>
              <a:grpSpLocks/>
            </p:cNvGrpSpPr>
            <p:nvPr/>
          </p:nvGrpSpPr>
          <p:grpSpPr bwMode="auto">
            <a:xfrm flipV="1">
              <a:off x="2691751" y="4643569"/>
              <a:ext cx="3760497" cy="180001"/>
              <a:chOff x="-4941322" y="3449644"/>
              <a:chExt cx="4143448" cy="312618"/>
            </a:xfrm>
          </p:grpSpPr>
          <p:cxnSp>
            <p:nvCxnSpPr>
              <p:cNvPr id="27" name="직선 화살표 연결선 19"/>
              <p:cNvCxnSpPr/>
              <p:nvPr/>
            </p:nvCxnSpPr>
            <p:spPr>
              <a:xfrm rot="5400000" flipH="1" flipV="1">
                <a:off x="-5097004" y="3606580"/>
                <a:ext cx="31136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lg" len="lg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-4941322" y="3450899"/>
                <a:ext cx="414090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9" name="직선 화살표 연결선 28"/>
              <p:cNvCxnSpPr/>
              <p:nvPr/>
            </p:nvCxnSpPr>
            <p:spPr>
              <a:xfrm rot="16200000" flipV="1">
                <a:off x="-953556" y="3606580"/>
                <a:ext cx="31136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lg" len="lg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sp>
        <p:nvSpPr>
          <p:cNvPr id="30" name="직사각형 29"/>
          <p:cNvSpPr/>
          <p:nvPr/>
        </p:nvSpPr>
        <p:spPr>
          <a:xfrm>
            <a:off x="1691680" y="4653136"/>
            <a:ext cx="5907919" cy="38893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dirty="0" smtClean="0">
                <a:solidFill>
                  <a:srgbClr val="0000FF"/>
                </a:solidFill>
                <a:latin typeface="Arial" pitchFamily="34" charset="0"/>
                <a:ea typeface="굴림"/>
                <a:cs typeface="Arial" pitchFamily="34" charset="0"/>
              </a:rPr>
              <a:t>Clinical outcome analysis at 3-year Follow-up</a:t>
            </a:r>
            <a:endParaRPr kumimoji="0" lang="en-US" altLang="ko-KR" sz="1600" b="1" kern="0" dirty="0">
              <a:solidFill>
                <a:srgbClr val="0000FF"/>
              </a:solidFill>
              <a:latin typeface="Arial" pitchFamily="34" charset="0"/>
              <a:ea typeface="굴림"/>
              <a:cs typeface="Arial" pitchFamily="34" charset="0"/>
            </a:endParaRP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431252"/>
              </p:ext>
            </p:extLst>
          </p:nvPr>
        </p:nvGraphicFramePr>
        <p:xfrm>
          <a:off x="973138" y="5013176"/>
          <a:ext cx="7197725" cy="1248093"/>
        </p:xfrm>
        <a:graphic>
          <a:graphicData uri="http://schemas.openxmlformats.org/drawingml/2006/table">
            <a:tbl>
              <a:tblPr/>
              <a:tblGrid>
                <a:gridCol w="2890837"/>
                <a:gridCol w="1846263"/>
                <a:gridCol w="2460625"/>
              </a:tblGrid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Primary Analysis Endpoint 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Stent-oriented composite outcome </a:t>
                      </a:r>
                      <a:endParaRPr kumimoji="0" lang="ko-KR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Target Lesion Failure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(Composite of Cardiac death, Target vessel MI, TLR)</a:t>
                      </a:r>
                      <a:endParaRPr kumimoji="0" lang="ko-KR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Major Secondary Analysis Endpoint 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Patient-oriented composite outcome </a:t>
                      </a:r>
                      <a:endParaRPr kumimoji="0" lang="ko-KR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Composite of 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pitchFamily="50" charset="-127"/>
                          <a:cs typeface="Arial" charset="0"/>
                        </a:rPr>
                        <a:t>Any death, Any revascularization, Any MI, CVA</a:t>
                      </a: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44"/>
          <p:cNvSpPr/>
          <p:nvPr/>
        </p:nvSpPr>
        <p:spPr>
          <a:xfrm>
            <a:off x="1304925" y="4277344"/>
            <a:ext cx="3571875" cy="338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dirty="0">
                <a:solidFill>
                  <a:srgbClr val="FF0000"/>
                </a:solidFill>
                <a:latin typeface="Arial" pitchFamily="34" charset="0"/>
                <a:ea typeface="굴림"/>
                <a:cs typeface="Arial" pitchFamily="34" charset="0"/>
              </a:rPr>
              <a:t>Preliminary Analysis</a:t>
            </a:r>
            <a:endParaRPr kumimoji="0" lang="en-US" altLang="ko-KR" sz="1600" b="1" kern="0" dirty="0">
              <a:latin typeface="Arial" pitchFamily="34" charset="0"/>
              <a:ea typeface="굴림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73155" y="116632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Patient Profiles (old vs new stent) in COBIS-II</a:t>
            </a:r>
            <a:endParaRPr lang="ko-KR" altLang="en-US" sz="20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776896"/>
              </p:ext>
            </p:extLst>
          </p:nvPr>
        </p:nvGraphicFramePr>
        <p:xfrm>
          <a:off x="179512" y="620688"/>
          <a:ext cx="8856983" cy="582911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01297"/>
                <a:gridCol w="1034702"/>
                <a:gridCol w="1204792"/>
                <a:gridCol w="1204792"/>
                <a:gridCol w="1103800"/>
                <a:gridCol w="1103800"/>
                <a:gridCol w="1103800"/>
              </a:tblGrid>
              <a:tr h="390310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(n=2475)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(n=422)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04043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(n=1802)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(n=673)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5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(n=325)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(n=97)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04">
                <a:tc>
                  <a:txBody>
                    <a:bodyPr/>
                    <a:lstStyle/>
                    <a:p>
                      <a:pPr indent="1968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Demographics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6404">
                <a:tc>
                  <a:txBody>
                    <a:bodyPr/>
                    <a:lstStyle/>
                    <a:p>
                      <a:pPr indent="9461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62.0 ± 10.2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 ± 10.2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0.239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 ± 10.4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 ± 11.4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0.998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9461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&gt; 65 years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 (39.2%)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 (41.8%)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(42.8%)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(45.4%)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1303 (72.3%)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472 (70.1)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0.285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 (72.6%)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(74.2%)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Coexisting Condition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 (28.2%)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 (30.8%)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0.220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(31.4%)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(22.7%)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0.099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1032 (57.3%)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 (57.7%)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(59.7%)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(62.9%)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0.572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Dyslipidemia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 (32.3%)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 (31.1%)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0.555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(28.0%)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(24.7%)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0.527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vascular disease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(1.4%)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(1.8%)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0.470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0.439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Kidney Disease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(2.7%)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(3.3%)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0.466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(3.1%)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0.080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 Risk Factors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Smoker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 (26.3%)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 (22.9%)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(25.8%)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(21.6%)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08733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</a:t>
                      </a:r>
                      <a:r>
                        <a:rPr lang="en-US" sz="11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(5.9%)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(8.2%)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0.119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08733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</a:t>
                      </a:r>
                      <a:r>
                        <a:rPr lang="en-US" sz="11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CVA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(6.7%)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(7.6%)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(4.0%)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0.957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PCI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 (12.7%)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 (21.4%)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(10.2%)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(9.3%)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0.800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Previous CABG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(0.9%)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0.148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0.363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history of CAD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(3.0%)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(1.9%)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0.146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(3.7%)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0.780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 &lt; 50%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(19.6%)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(19.4%)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(17.2%)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(9.6%)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Indication of PCI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 angina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 (36.7%)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 (33.0%)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(33.8%)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(35.1%)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Unstable angina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 (35.7%)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(43.4%)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(31.7%)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(39.2%)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myocardial infarction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 (18.4%)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(20.7%)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(32.9%)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(20.6%)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43255" indent="-21653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NSTEMI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 (12.9%)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(12.5%)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(15.4%)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(17.5%)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43255" indent="-216535" algn="just" latinLnBrk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STEMI 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 (12.4%)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(8.2%)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(17.5%)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196404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Silent ischemia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(2.0%)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(2.5%)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87580"/>
              </p:ext>
            </p:extLst>
          </p:nvPr>
        </p:nvGraphicFramePr>
        <p:xfrm>
          <a:off x="179512" y="764704"/>
          <a:ext cx="8856983" cy="5613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32248"/>
                <a:gridCol w="903751"/>
                <a:gridCol w="1204792"/>
                <a:gridCol w="1204792"/>
                <a:gridCol w="1103800"/>
                <a:gridCol w="1103800"/>
                <a:gridCol w="1103800"/>
              </a:tblGrid>
              <a:tr h="5475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(n=2475)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(n=422)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70969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(n=1802)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(n=673)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5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(n=325)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(n=97)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6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Complexity of CAD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7465">
                <a:tc>
                  <a:txBody>
                    <a:bodyPr/>
                    <a:lstStyle/>
                    <a:p>
                      <a:pPr marL="66675" indent="-66675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Angiographic disease extent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73613">
                <a:tc>
                  <a:txBody>
                    <a:bodyPr/>
                    <a:lstStyle/>
                    <a:p>
                      <a:pPr marL="66675" indent="1143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1VD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 (48.1%)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 (32.8%)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 (44.9%)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(34.0%)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73613">
                <a:tc>
                  <a:txBody>
                    <a:bodyPr/>
                    <a:lstStyle/>
                    <a:p>
                      <a:pPr marL="66675" indent="1143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2VD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(39.4%)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 (47.8%)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(42.8%)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(45.4%)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73613">
                <a:tc>
                  <a:txBody>
                    <a:bodyPr/>
                    <a:lstStyle/>
                    <a:p>
                      <a:pPr marL="66675" indent="1143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3VD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(12.5%)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(19.3%)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(12.3%)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(20.6%)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main disease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(16.2%)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 (34.0%)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(26.8%)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(33.0%)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0.232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Bifurcation at Left Main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 (22.0%)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(43.4%)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(34.5%)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(53.6%)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stented lesion/patients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 ± 0.59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 ± 0.66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 ± 0.58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1.59 ± 0.77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used stents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1.55 ± 0.81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2.68 ± 1.02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 ± 0.88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2.65 ± 0.97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1 ISR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(3.1%)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(6.5%)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(1.8%)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92803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occlusion of MV (pre-PCI)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 (9.9%)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(6.1%)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(15.4%)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92803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occlusion of SB (pre-PCI)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(4.0%)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(4.5%)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0.607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(4.9%)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(4.1%)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0.745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coronary syndrome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 (61.0%)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 (64.0%)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0.164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(64.6%)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(59.8%)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0.387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257465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PCI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 (12.6%)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(8.3%)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(23.7%)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(7.2%)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  <a:tr h="670969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Maintaining DAPT </a:t>
                      </a:r>
                      <a:r>
                        <a:rPr lang="en-US" sz="11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follow-up</a:t>
                      </a:r>
                      <a:endParaRPr lang="ko-KR" sz="105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635 (35.2%)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 (55.7%)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(49.5%)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(62.9%)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</a:t>
                      </a:r>
                      <a:endParaRPr lang="ko-KR" sz="105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404" marR="33404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73155" y="188640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Patient Profiles (old vs new stent) in COBIS-II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64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73155" y="1166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Lesion and Procedural Profiles</a:t>
            </a:r>
            <a:endParaRPr lang="ko-KR" altLang="en-US" sz="20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898284"/>
              </p:ext>
            </p:extLst>
          </p:nvPr>
        </p:nvGraphicFramePr>
        <p:xfrm>
          <a:off x="251522" y="548680"/>
          <a:ext cx="8784973" cy="597478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64471"/>
                <a:gridCol w="1099879"/>
                <a:gridCol w="1184214"/>
                <a:gridCol w="1184214"/>
                <a:gridCol w="1084065"/>
                <a:gridCol w="1084065"/>
                <a:gridCol w="1084065"/>
              </a:tblGrid>
              <a:tr h="39749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(n=2475)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(n=422)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4141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(n=1802)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(n=673)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(n=325)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(n=97)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1968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 involved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bifurcation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 (22.0%)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(43.4%)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(34.5%)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(53.6%)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LAD/Dg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1040 (57.7%)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 (48.4%)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 (46.5%)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(35.1%)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LCX/OM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 (14.7%)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(5.1%)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(13.5%)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RCA bifurcation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(5.6%)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(3.1%)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(5.5%)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Medina classification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 bifurcation</a:t>
                      </a:r>
                      <a:endParaRPr lang="ko-KR" sz="900" kern="1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798 (44.3%)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 (75.2%)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(40.0%)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(70.1%)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 (27.5%)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318 (47.3%)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(26.2%)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(40.2%)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1.0.1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(7.7%)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(7.1%)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(4.3%)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marL="0" indent="18097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0.1.1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(9.0%)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(20.8%)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(9.5%)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(19.6%)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Nontrue bifurcation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1004 (55.7%)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 (24.8%)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 (60.0%)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(29.9%)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1.0.0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 (15.5%)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(2.2%)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(15.4%)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0.1.0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 (21.2%)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(5.6%)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(24.0%)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1.1.0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 (17.1%)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(8.0%)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(18.2%)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(5.2%)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0.0.1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(1.8%)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(8.9%)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(2.5%)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(13.4%)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type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0.225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</a:t>
                      </a:r>
                      <a:endParaRPr lang="ko-KR" sz="900" kern="1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 (55.0%)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 (62.7%)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</a:t>
                      </a:r>
                      <a:endParaRPr lang="ko-KR" sz="900" kern="1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614 (34.1%)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 (30.9%)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ZES-Sprinter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(10.8%)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(6.1%)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EES</a:t>
                      </a:r>
                      <a:endParaRPr lang="ko-KR" sz="900" b="1" kern="1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 (83.7%)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(78.4%)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ZES-Resolute</a:t>
                      </a:r>
                      <a:endParaRPr lang="ko-KR" sz="900" b="1" kern="1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(16.3%)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(21.6%)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226507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51605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73155" y="1166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Lesion and Procedural Profiles</a:t>
            </a:r>
            <a:endParaRPr lang="ko-KR" altLang="en-US" sz="20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28480"/>
              </p:ext>
            </p:extLst>
          </p:nvPr>
        </p:nvGraphicFramePr>
        <p:xfrm>
          <a:off x="251522" y="548680"/>
          <a:ext cx="8784973" cy="590118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64471"/>
                <a:gridCol w="1099879"/>
                <a:gridCol w="1184214"/>
                <a:gridCol w="1184214"/>
                <a:gridCol w="1084065"/>
                <a:gridCol w="1084065"/>
                <a:gridCol w="1084065"/>
              </a:tblGrid>
              <a:tr h="286163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(n=2475)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(n=422)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70720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(n=1802)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(n=673)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(n=325)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(n=97)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Stenting Techniques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technique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1802 (100.0%)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 (100.0%)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 technique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 (100.0%)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(100.0%)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T-stenting</a:t>
                      </a:r>
                      <a:endParaRPr lang="ko-KR" sz="9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 (36.4%)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(33.0%)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Crush</a:t>
                      </a:r>
                      <a:endParaRPr lang="ko-KR" sz="9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 (48.0%)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(47.4%)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152400" algn="just" latinLnBrk="0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Kissing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V stenting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(12.9%)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marL="6731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Culottes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(2.2%)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(7.2%)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Others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(0.4%)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(2.1%)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Branch Stenting Strategy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1524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Provisional </a:t>
                      </a:r>
                      <a:r>
                        <a:rPr lang="en-US" sz="1000" b="1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2-stenting </a:t>
                      </a:r>
                      <a:endParaRPr lang="ko-KR" sz="900" b="1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 (32.5%)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(29.9%)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1524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Elective </a:t>
                      </a:r>
                      <a:r>
                        <a:rPr lang="en-US" sz="1000" b="1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2-stenting</a:t>
                      </a:r>
                      <a:endParaRPr lang="ko-KR" sz="900" b="1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 (67.5%)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(70.1%)</a:t>
                      </a:r>
                      <a:endParaRPr lang="ko-KR" sz="9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Devices Used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Main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stent length, mm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 ± 12.3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 ± 12.4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0.136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 ± 12.5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 ± 13.2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0.709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1524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Maximal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diameter, mm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3.17 ± 0.40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 ± 0.36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3.27 ± 0.48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3.23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0.44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0.499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branch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stent length, mm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 ± 9.2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 ± 9.2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1524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Maximal </a:t>
                      </a: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diameter, mm</a:t>
                      </a:r>
                      <a:endParaRPr lang="ko-KR" sz="9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2.91 ± </a:t>
                      </a:r>
                      <a:r>
                        <a:rPr lang="en-US" sz="1000" b="1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0.37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 ± 0.38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Adjunctive NC ballooning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MV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(21.0%)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 (28.4%)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(23.4%)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(20.6%)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0.568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SB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 (7.6%)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 (16.5%)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(6.8%)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(11.3%)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0.141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Outcomes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TIMI flow &lt; 3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(0.7%)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0.226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(0.6%)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0.439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</a:t>
                      </a: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TIMI flow &lt; 3</a:t>
                      </a:r>
                      <a:endParaRPr lang="ko-KR" sz="9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(2.6%)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(0.6%)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(3.7%)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(0.0%)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0.077</a:t>
                      </a:r>
                      <a:endParaRPr lang="ko-KR" sz="9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success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1772 (98.3%)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 (99.4%)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0.042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 (98.8%)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(100.0%)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0.272</a:t>
                      </a:r>
                      <a:endParaRPr lang="ko-KR" sz="9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  <a:tr h="192912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1208 (67.0%)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 (98.7%)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 (67.4%)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(99.0%)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9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790" marR="2679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444044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1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12692"/>
              </p:ext>
            </p:extLst>
          </p:nvPr>
        </p:nvGraphicFramePr>
        <p:xfrm>
          <a:off x="179512" y="980728"/>
          <a:ext cx="8712968" cy="53865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50634"/>
                <a:gridCol w="1406273"/>
                <a:gridCol w="1240727"/>
                <a:gridCol w="960169"/>
                <a:gridCol w="1270351"/>
                <a:gridCol w="1076922"/>
                <a:gridCol w="907892"/>
              </a:tblGrid>
              <a:tr h="311157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(n=2475)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Generation DES (n=422)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2145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 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(n=1802)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(n=673)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1-stent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(n=325)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2-stent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(n=97)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413994">
                <a:tc>
                  <a:txBody>
                    <a:bodyPr/>
                    <a:lstStyle/>
                    <a:p>
                      <a:pPr marL="0" indent="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Bifurcation angle (°)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 (45.0-75.8)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 (46.7-81.0)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60.1 (46.1-79.8)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 (43.7-80.5)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0.873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Pre-intervention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RD, mm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(2.7-3.3) 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(2.7-3.4)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0.097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(2.8-3.5)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(2.9-3.5)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</a:t>
                      </a: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RD, mm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(2.3-2.7)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(2.3-2.7)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(2.3-2.7)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(2.3-2.8)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0.946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marL="0" indent="8572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MLD, mm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(0.6-1.3)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(0.7-1.4)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(0.6-1.4)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(0.7-1.5)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marL="0" indent="85725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MLD, mm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(0.9-1.9)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(0.7-1.4)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(1.1-2.0)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(0.6-1.4)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41399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diameter stenosis, %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 (58.7-78.7)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66.2 (56.4-76.8)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 (57.9-80.0)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64.3 (53.2-74.3)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413994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 diameter stenosis, %</a:t>
                      </a:r>
                      <a:endParaRPr lang="ko-KR" sz="10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 (22.9-59.1)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 (46.9-71.5)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36.0 (17.5-57.0)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61.7 (47.2-73.3)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lesion length,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 (10.0-24.4)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 (10.4-28.5)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 (8.9-20.8)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 (6.7-21.9)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0.407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lesion length,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 (0.0-5.2)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 (4.1-15.4)</a:t>
                      </a:r>
                      <a:endParaRPr lang="ko-KR" sz="1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 (0.0-4.7)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 (3.7-14.8)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Post-Intervention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RD,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(2.8-3.3)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(2.8-3.5)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0.046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 (2.9-3.5)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 (2.9-3.4)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0.675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indent="76200"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 RD,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(2.3-2.7)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(2.3-2.8)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(2.3-2.7)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(2.3-2.9)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0.235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MLD,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(2.3-2.9)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 (2.4-3.0)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0.298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 (2.4-3.0)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 (2.4-3.1)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0.733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MLD, mm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(1.1-2.0)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(2.0-2.6)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(1.1-2.1)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(2.1-2.7)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residual stenosis, %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 ± 13.2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 ± 11.1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0.740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 ± 12.7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 ± 13.7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0.492</a:t>
                      </a:r>
                      <a:endParaRPr lang="ko-KR" sz="10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 residual stenosis, %</a:t>
                      </a:r>
                      <a:endParaRPr lang="ko-KR" sz="10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39.9 ± 22.9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 ± 15.5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 ± 24.0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 ± 15.7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MV acute gain, mm</a:t>
                      </a:r>
                      <a:endParaRPr lang="ko-KR" sz="10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 (1.3-2.1)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(1.3-2.0)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0.007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 (1.3-2.2)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(1.1-2.0)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ko-KR" sz="1000" b="1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  <a:tr h="206996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solidFill>
                            <a:srgbClr val="FFFF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SB acute gain, mm</a:t>
                      </a:r>
                      <a:endParaRPr lang="ko-KR" sz="1000" kern="100" dirty="0">
                        <a:solidFill>
                          <a:srgbClr val="FFFF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 (-0.29-0.32)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(1.0-1.6)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 (-0.32-0.26)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(1.0-1.8)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ko-KR" sz="10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67" marR="63867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67544" y="332656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/>
              <a:t>QCA Analysis </a:t>
            </a:r>
            <a:r>
              <a:rPr lang="en-US" altLang="ko-KR" sz="2800" dirty="0" smtClean="0"/>
              <a:t>(old vs new stent) in COBIS-II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637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05411" y="1055476"/>
            <a:ext cx="8931085" cy="4656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400" dirty="0" smtClean="0">
                <a:solidFill>
                  <a:schemeClr val="bg1"/>
                </a:solidFill>
              </a:rPr>
              <a:t>Comparison of </a:t>
            </a:r>
            <a:r>
              <a:rPr lang="en-US" altLang="ko-KR" sz="2400" dirty="0">
                <a:solidFill>
                  <a:schemeClr val="bg1"/>
                </a:solidFill>
              </a:rPr>
              <a:t>1-stent </a:t>
            </a:r>
            <a:r>
              <a:rPr lang="en-US" altLang="ko-KR" sz="2400" dirty="0" smtClean="0">
                <a:solidFill>
                  <a:schemeClr val="bg1"/>
                </a:solidFill>
              </a:rPr>
              <a:t>vs 2-stent techniques for bifurcation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8" descr="F:\이주명\COBIS II\Dataset\Figures\TLF_1st1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24524"/>
          <a:stretch>
            <a:fillRect/>
          </a:stretch>
        </p:blipFill>
        <p:spPr bwMode="auto">
          <a:xfrm>
            <a:off x="107504" y="2035024"/>
            <a:ext cx="4377515" cy="3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9" descr="F:\이주명\COBIS II\Dataset\Figures\TLF_2nd1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24669"/>
          <a:stretch>
            <a:fillRect/>
          </a:stretch>
        </p:blipFill>
        <p:spPr bwMode="auto">
          <a:xfrm>
            <a:off x="4628964" y="2035024"/>
            <a:ext cx="4369317" cy="3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8" descr="F:\이주명\COBIS II\Dataset\Figures\TLF_1st1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2" t="15686" r="-266" b="76060"/>
          <a:stretch>
            <a:fillRect/>
          </a:stretch>
        </p:blipFill>
        <p:spPr bwMode="auto">
          <a:xfrm>
            <a:off x="6977176" y="3068960"/>
            <a:ext cx="2021105" cy="4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0"/>
          <p:cNvSpPr txBox="1">
            <a:spLocks noChangeArrowheads="1"/>
          </p:cNvSpPr>
          <p:nvPr/>
        </p:nvSpPr>
        <p:spPr bwMode="auto">
          <a:xfrm>
            <a:off x="107504" y="5482018"/>
            <a:ext cx="12144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900" b="1" dirty="0">
                <a:solidFill>
                  <a:schemeClr val="bg1"/>
                </a:solidFill>
                <a:latin typeface="Arial" charset="0"/>
                <a:cs typeface="Arial" charset="0"/>
              </a:rPr>
              <a:t>■</a:t>
            </a:r>
            <a:r>
              <a:rPr kumimoji="0" lang="ko-KR" altLang="en-US" sz="9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en-US" altLang="ko-KR" sz="900" b="1" dirty="0">
                <a:solidFill>
                  <a:schemeClr val="bg1"/>
                </a:solidFill>
                <a:latin typeface="Arial" charset="0"/>
                <a:cs typeface="Arial" charset="0"/>
              </a:rPr>
              <a:t>No. at Risk</a:t>
            </a:r>
            <a:endParaRPr kumimoji="0" lang="ko-KR" altLang="en-US" sz="9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479460"/>
              </p:ext>
            </p:extLst>
          </p:nvPr>
        </p:nvGraphicFramePr>
        <p:xfrm>
          <a:off x="142429" y="5809902"/>
          <a:ext cx="4342590" cy="427410"/>
        </p:xfrm>
        <a:graphic>
          <a:graphicData uri="http://schemas.openxmlformats.org/drawingml/2006/table">
            <a:tbl>
              <a:tblPr/>
              <a:tblGrid>
                <a:gridCol w="879498"/>
                <a:gridCol w="577182"/>
                <a:gridCol w="577182"/>
                <a:gridCol w="577182"/>
                <a:gridCol w="577182"/>
                <a:gridCol w="577182"/>
                <a:gridCol w="577182"/>
              </a:tblGrid>
              <a:tr h="21370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1802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1674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1564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1415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1279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1074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370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673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612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552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512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469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394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TextBox 54"/>
          <p:cNvSpPr txBox="1">
            <a:spLocks noChangeArrowheads="1"/>
          </p:cNvSpPr>
          <p:nvPr/>
        </p:nvSpPr>
        <p:spPr bwMode="auto">
          <a:xfrm>
            <a:off x="4606479" y="5475668"/>
            <a:ext cx="12144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■</a:t>
            </a:r>
            <a:r>
              <a:rPr kumimoji="0" lang="ko-KR" altLang="en-US" sz="9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No. at Risk</a:t>
            </a:r>
            <a:endParaRPr kumimoji="0" lang="ko-KR" altLang="en-US" sz="9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30367"/>
              </p:ext>
            </p:extLst>
          </p:nvPr>
        </p:nvGraphicFramePr>
        <p:xfrm>
          <a:off x="4639817" y="5809902"/>
          <a:ext cx="4342590" cy="427410"/>
        </p:xfrm>
        <a:graphic>
          <a:graphicData uri="http://schemas.openxmlformats.org/drawingml/2006/table">
            <a:tbl>
              <a:tblPr/>
              <a:tblGrid>
                <a:gridCol w="879498"/>
                <a:gridCol w="577182"/>
                <a:gridCol w="577182"/>
                <a:gridCol w="577182"/>
                <a:gridCol w="577182"/>
                <a:gridCol w="577182"/>
                <a:gridCol w="577182"/>
              </a:tblGrid>
              <a:tr h="21370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325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266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229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141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58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3705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97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11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" name="TextBox 61"/>
          <p:cNvSpPr txBox="1">
            <a:spLocks noChangeArrowheads="1"/>
          </p:cNvSpPr>
          <p:nvPr/>
        </p:nvSpPr>
        <p:spPr bwMode="auto">
          <a:xfrm>
            <a:off x="377006" y="1628800"/>
            <a:ext cx="3690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TLF </a:t>
            </a:r>
            <a:r>
              <a:rPr kumimoji="0" lang="en-US" altLang="ko-K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 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1</a:t>
            </a:r>
            <a:r>
              <a:rPr kumimoji="0" lang="en-US" altLang="ko-KR" sz="2000" b="1" baseline="30000" dirty="0">
                <a:solidFill>
                  <a:srgbClr val="FFC000"/>
                </a:solidFill>
                <a:latin typeface="Arial" charset="0"/>
                <a:cs typeface="Arial" charset="0"/>
              </a:rPr>
              <a:t>st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Generation DES</a:t>
            </a:r>
            <a:endParaRPr kumimoji="0" lang="ko-KR" alt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62"/>
          <p:cNvSpPr txBox="1">
            <a:spLocks noChangeArrowheads="1"/>
          </p:cNvSpPr>
          <p:nvPr/>
        </p:nvSpPr>
        <p:spPr bwMode="auto">
          <a:xfrm>
            <a:off x="4985519" y="1628800"/>
            <a:ext cx="3690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TLF </a:t>
            </a:r>
            <a:r>
              <a:rPr kumimoji="0" lang="en-US" altLang="ko-K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 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</a:t>
            </a:r>
            <a:r>
              <a:rPr kumimoji="0" lang="en-US" altLang="ko-KR" sz="2000" b="1" baseline="30000" dirty="0">
                <a:solidFill>
                  <a:srgbClr val="FFC000"/>
                </a:solidFill>
                <a:latin typeface="Arial" charset="0"/>
                <a:cs typeface="Arial" charset="0"/>
              </a:rPr>
              <a:t>nd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Generation DES</a:t>
            </a:r>
            <a:endParaRPr kumimoji="0" lang="ko-KR" alt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Box 65"/>
          <p:cNvSpPr txBox="1">
            <a:spLocks noChangeArrowheads="1"/>
          </p:cNvSpPr>
          <p:nvPr/>
        </p:nvSpPr>
        <p:spPr bwMode="auto">
          <a:xfrm>
            <a:off x="1411288" y="2444600"/>
            <a:ext cx="278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100" b="1" dirty="0">
                <a:latin typeface="Arial" charset="0"/>
                <a:cs typeface="Arial" charset="0"/>
              </a:rPr>
              <a:t>HR 2.08 (1.64-2.64), p&lt;0.001</a:t>
            </a:r>
          </a:p>
          <a:p>
            <a:r>
              <a:rPr kumimoji="0" lang="en-US" altLang="ko-KR" sz="1100" b="1" dirty="0">
                <a:latin typeface="Arial" charset="0"/>
                <a:cs typeface="Arial" charset="0"/>
              </a:rPr>
              <a:t>Log rank p&lt;0.001</a:t>
            </a:r>
            <a:endParaRPr kumimoji="0" lang="ko-KR" altLang="en-US" sz="1100" b="1" dirty="0">
              <a:latin typeface="Arial" charset="0"/>
              <a:cs typeface="Arial" charset="0"/>
            </a:endParaRPr>
          </a:p>
        </p:txBody>
      </p:sp>
      <p:sp>
        <p:nvSpPr>
          <p:cNvPr id="21" name="TextBox 66"/>
          <p:cNvSpPr txBox="1">
            <a:spLocks noChangeArrowheads="1"/>
          </p:cNvSpPr>
          <p:nvPr/>
        </p:nvSpPr>
        <p:spPr bwMode="auto">
          <a:xfrm>
            <a:off x="5884863" y="2444600"/>
            <a:ext cx="278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100" b="1">
                <a:latin typeface="Arial" charset="0"/>
                <a:cs typeface="Arial" charset="0"/>
              </a:rPr>
              <a:t>HR 1.57 (0.64-3.81), p=0.322</a:t>
            </a:r>
          </a:p>
          <a:p>
            <a:r>
              <a:rPr kumimoji="0" lang="en-US" altLang="ko-KR" sz="1100" b="1">
                <a:latin typeface="Arial" charset="0"/>
                <a:cs typeface="Arial" charset="0"/>
              </a:rPr>
              <a:t>Log rank p=0.318</a:t>
            </a:r>
            <a:endParaRPr kumimoji="0" lang="ko-KR" altLang="en-US" sz="1100" b="1">
              <a:latin typeface="Arial" charset="0"/>
              <a:cs typeface="Arial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55776" y="4499828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66FF"/>
                </a:solidFill>
              </a:rPr>
              <a:t>1-stent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612316" y="4474889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66FF"/>
                </a:solidFill>
              </a:rPr>
              <a:t>1-stent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55776" y="3645024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2-stent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509971" y="4102011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2-stent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467544" y="332656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Outcomes of </a:t>
            </a:r>
            <a:r>
              <a:rPr lang="en-US" altLang="ko-KR" sz="2800" dirty="0" smtClean="0">
                <a:solidFill>
                  <a:srgbClr val="FFC000"/>
                </a:solidFill>
              </a:rPr>
              <a:t>old</a:t>
            </a:r>
            <a:r>
              <a:rPr lang="en-US" altLang="ko-KR" sz="2800" dirty="0" smtClean="0"/>
              <a:t> vs </a:t>
            </a:r>
            <a:r>
              <a:rPr lang="en-US" altLang="ko-KR" sz="2800" dirty="0" smtClean="0">
                <a:solidFill>
                  <a:srgbClr val="FFC000"/>
                </a:solidFill>
              </a:rPr>
              <a:t>new</a:t>
            </a:r>
            <a:r>
              <a:rPr lang="en-US" altLang="ko-KR" sz="2800" dirty="0" smtClean="0"/>
              <a:t> stent </a:t>
            </a:r>
            <a:r>
              <a:rPr lang="en-US" altLang="ko-KR" sz="1800" dirty="0" smtClean="0"/>
              <a:t>(in COBIS-II)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19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ko-KR" sz="2800" b="1" dirty="0" smtClean="0">
                <a:solidFill>
                  <a:srgbClr val="FFFFCC"/>
                </a:solidFill>
              </a:rPr>
              <a:t>Limitation of Bifurcation Stenting with OLD DES</a:t>
            </a:r>
          </a:p>
          <a:p>
            <a:pPr marL="0" indent="0" algn="ctr">
              <a:buNone/>
            </a:pPr>
            <a:r>
              <a:rPr lang="en-US" altLang="ko-KR" sz="2800" b="1" dirty="0" smtClean="0">
                <a:solidFill>
                  <a:srgbClr val="FFFFCC"/>
                </a:solidFill>
              </a:rPr>
              <a:t>1-stent cross-over at </a:t>
            </a:r>
            <a:r>
              <a:rPr lang="en-US" altLang="ko-KR" sz="2800" b="1" dirty="0">
                <a:solidFill>
                  <a:srgbClr val="FFFFCC"/>
                </a:solidFill>
              </a:rPr>
              <a:t>LM bifurcation</a:t>
            </a:r>
            <a:endParaRPr lang="ko-KR" altLang="en-US" sz="1800" dirty="0">
              <a:solidFill>
                <a:srgbClr val="FFFFCC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59632" y="1700808"/>
            <a:ext cx="3590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PCI to LM-LAD with Cypher 3.5X18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6084168" y="1700808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Follow-up CAG : patent stent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Case_1_Pre_PC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6631" t="3398" r="6396" b="10140"/>
          <a:stretch/>
        </p:blipFill>
        <p:spPr>
          <a:xfrm>
            <a:off x="35496" y="2567557"/>
            <a:ext cx="2967077" cy="2949675"/>
          </a:xfrm>
          <a:prstGeom prst="rect">
            <a:avLst/>
          </a:prstGeom>
        </p:spPr>
      </p:pic>
      <p:pic>
        <p:nvPicPr>
          <p:cNvPr id="4" name="Case_1_Post_PCI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7618" t="2735" r="6836" b="10547"/>
          <a:stretch/>
        </p:blipFill>
        <p:spPr>
          <a:xfrm>
            <a:off x="2987824" y="2564904"/>
            <a:ext cx="2912432" cy="2952328"/>
          </a:xfrm>
          <a:prstGeom prst="rect">
            <a:avLst/>
          </a:prstGeom>
        </p:spPr>
      </p:pic>
      <p:pic>
        <p:nvPicPr>
          <p:cNvPr id="6" name="Case_1_follow-up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6836" t="3125" r="6836" b="10547"/>
          <a:stretch/>
        </p:blipFill>
        <p:spPr>
          <a:xfrm>
            <a:off x="6084168" y="2564904"/>
            <a:ext cx="2952329" cy="295232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2" descr="F:\이주명\COBIS II\Dataset\Figures\POCE_1st1.emf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8" r="24414"/>
          <a:stretch>
            <a:fillRect/>
          </a:stretch>
        </p:blipFill>
        <p:spPr bwMode="auto">
          <a:xfrm>
            <a:off x="69419" y="2039362"/>
            <a:ext cx="4377600" cy="34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1" descr="F:\이주명\COBIS II\Dataset\Figures\POCE_2nd1.emf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 r="24614"/>
          <a:stretch>
            <a:fillRect/>
          </a:stretch>
        </p:blipFill>
        <p:spPr bwMode="auto">
          <a:xfrm>
            <a:off x="4589031" y="2039362"/>
            <a:ext cx="4377600" cy="34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2"/>
          <p:cNvSpPr txBox="1">
            <a:spLocks noChangeArrowheads="1"/>
          </p:cNvSpPr>
          <p:nvPr/>
        </p:nvSpPr>
        <p:spPr bwMode="auto">
          <a:xfrm>
            <a:off x="107504" y="5517232"/>
            <a:ext cx="121443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■</a:t>
            </a:r>
            <a:r>
              <a:rPr kumimoji="0" lang="ko-KR" altLang="en-US" sz="9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No. at Risk</a:t>
            </a:r>
            <a:endParaRPr kumimoji="0" lang="ko-KR" altLang="en-US" sz="9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018402"/>
              </p:ext>
            </p:extLst>
          </p:nvPr>
        </p:nvGraphicFramePr>
        <p:xfrm>
          <a:off x="142429" y="5825832"/>
          <a:ext cx="4304588" cy="411480"/>
        </p:xfrm>
        <a:graphic>
          <a:graphicData uri="http://schemas.openxmlformats.org/drawingml/2006/table">
            <a:tbl>
              <a:tblPr/>
              <a:tblGrid>
                <a:gridCol w="871802"/>
                <a:gridCol w="572131"/>
                <a:gridCol w="572131"/>
                <a:gridCol w="572131"/>
                <a:gridCol w="572131"/>
                <a:gridCol w="572131"/>
                <a:gridCol w="572131"/>
              </a:tblGrid>
              <a:tr h="16033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1802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1656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1526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1388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1250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1046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673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600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534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490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449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376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78" marR="6857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6"/>
          <p:cNvSpPr txBox="1">
            <a:spLocks noChangeArrowheads="1"/>
          </p:cNvSpPr>
          <p:nvPr/>
        </p:nvSpPr>
        <p:spPr bwMode="auto">
          <a:xfrm>
            <a:off x="4614417" y="5517232"/>
            <a:ext cx="1214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■</a:t>
            </a:r>
            <a:r>
              <a:rPr kumimoji="0" lang="ko-KR" altLang="en-US" sz="9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en-US" altLang="ko-KR" sz="900" b="1">
                <a:solidFill>
                  <a:schemeClr val="bg1"/>
                </a:solidFill>
                <a:latin typeface="Arial" charset="0"/>
                <a:cs typeface="Arial" charset="0"/>
              </a:rPr>
              <a:t>No. at Risk</a:t>
            </a:r>
            <a:endParaRPr kumimoji="0" lang="ko-KR" altLang="en-US" sz="9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536335"/>
              </p:ext>
            </p:extLst>
          </p:nvPr>
        </p:nvGraphicFramePr>
        <p:xfrm>
          <a:off x="4647754" y="5825832"/>
          <a:ext cx="4304590" cy="411480"/>
        </p:xfrm>
        <a:graphic>
          <a:graphicData uri="http://schemas.openxmlformats.org/drawingml/2006/table">
            <a:tbl>
              <a:tblPr/>
              <a:tblGrid>
                <a:gridCol w="871804"/>
                <a:gridCol w="572131"/>
                <a:gridCol w="572131"/>
                <a:gridCol w="572131"/>
                <a:gridCol w="572131"/>
                <a:gridCol w="572131"/>
                <a:gridCol w="572131"/>
              </a:tblGrid>
              <a:tr h="16033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325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300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263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225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139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56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2-Stent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97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89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74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64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32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맑은 고딕"/>
                          <a:cs typeface="Arial" pitchFamily="34" charset="0"/>
                        </a:rPr>
                        <a:t>11</a:t>
                      </a:r>
                      <a:endParaRPr lang="ko-KR" sz="900" b="1" kern="100" dirty="0">
                        <a:solidFill>
                          <a:schemeClr val="bg1"/>
                        </a:solidFill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99" marR="68599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63"/>
          <p:cNvSpPr txBox="1">
            <a:spLocks noChangeArrowheads="1"/>
          </p:cNvSpPr>
          <p:nvPr/>
        </p:nvSpPr>
        <p:spPr bwMode="auto">
          <a:xfrm>
            <a:off x="108521" y="1628800"/>
            <a:ext cx="4355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POCE </a:t>
            </a:r>
            <a:r>
              <a:rPr kumimoji="0" lang="en-US" altLang="ko-K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 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1</a:t>
            </a:r>
            <a:r>
              <a:rPr kumimoji="0" lang="en-US" altLang="ko-KR" sz="2000" b="1" baseline="30000" dirty="0">
                <a:solidFill>
                  <a:srgbClr val="FFC000"/>
                </a:solidFill>
                <a:latin typeface="Arial" charset="0"/>
                <a:cs typeface="Arial" charset="0"/>
              </a:rPr>
              <a:t>st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Generation DES</a:t>
            </a:r>
            <a:endParaRPr kumimoji="0" lang="ko-KR" alt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64"/>
          <p:cNvSpPr txBox="1">
            <a:spLocks noChangeArrowheads="1"/>
          </p:cNvSpPr>
          <p:nvPr/>
        </p:nvSpPr>
        <p:spPr bwMode="auto">
          <a:xfrm>
            <a:off x="4680521" y="1628800"/>
            <a:ext cx="4355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POCE </a:t>
            </a:r>
            <a:r>
              <a:rPr kumimoji="0" lang="en-US" altLang="ko-KR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 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2</a:t>
            </a:r>
            <a:r>
              <a:rPr kumimoji="0" lang="en-US" altLang="ko-KR" sz="2000" b="1" baseline="30000" dirty="0">
                <a:solidFill>
                  <a:srgbClr val="FFC000"/>
                </a:solidFill>
                <a:latin typeface="Arial" charset="0"/>
                <a:cs typeface="Arial" charset="0"/>
              </a:rPr>
              <a:t>nd</a:t>
            </a:r>
            <a:r>
              <a:rPr kumimoji="0" lang="en-US" altLang="ko-KR" sz="2000" b="1" dirty="0">
                <a:solidFill>
                  <a:srgbClr val="FFC000"/>
                </a:solidFill>
                <a:latin typeface="Arial" charset="0"/>
                <a:cs typeface="Arial" charset="0"/>
              </a:rPr>
              <a:t> Generation DES</a:t>
            </a:r>
            <a:endParaRPr kumimoji="0" lang="ko-KR" altLang="en-US" sz="2000" b="1" dirty="0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67"/>
          <p:cNvSpPr txBox="1">
            <a:spLocks noChangeArrowheads="1"/>
          </p:cNvSpPr>
          <p:nvPr/>
        </p:nvSpPr>
        <p:spPr bwMode="auto">
          <a:xfrm>
            <a:off x="1411288" y="2420888"/>
            <a:ext cx="278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100" b="1">
                <a:latin typeface="Arial" charset="0"/>
                <a:cs typeface="Arial" charset="0"/>
              </a:rPr>
              <a:t>HR 1.62 (1.35-1.93), p&lt;0.001</a:t>
            </a:r>
          </a:p>
          <a:p>
            <a:r>
              <a:rPr kumimoji="0" lang="en-US" altLang="ko-KR" sz="1100" b="1">
                <a:latin typeface="Arial" charset="0"/>
                <a:cs typeface="Arial" charset="0"/>
              </a:rPr>
              <a:t>Log rank p&lt;0.001</a:t>
            </a:r>
            <a:endParaRPr kumimoji="0" lang="ko-KR" altLang="en-US" sz="1100" b="1">
              <a:latin typeface="Arial" charset="0"/>
              <a:cs typeface="Arial" charset="0"/>
            </a:endParaRPr>
          </a:p>
        </p:txBody>
      </p:sp>
      <p:sp>
        <p:nvSpPr>
          <p:cNvPr id="11" name="TextBox 68"/>
          <p:cNvSpPr txBox="1">
            <a:spLocks noChangeArrowheads="1"/>
          </p:cNvSpPr>
          <p:nvPr/>
        </p:nvSpPr>
        <p:spPr bwMode="auto">
          <a:xfrm>
            <a:off x="5884863" y="2420888"/>
            <a:ext cx="2786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100" b="1" dirty="0">
                <a:latin typeface="Arial" charset="0"/>
                <a:cs typeface="Arial" charset="0"/>
              </a:rPr>
              <a:t>HR 1.31 (0.68-2.54), p=0.420</a:t>
            </a:r>
          </a:p>
          <a:p>
            <a:r>
              <a:rPr kumimoji="0" lang="en-US" altLang="ko-KR" sz="1100" b="1" dirty="0">
                <a:latin typeface="Arial" charset="0"/>
                <a:cs typeface="Arial" charset="0"/>
              </a:rPr>
              <a:t>Log rank p=0.419</a:t>
            </a:r>
            <a:endParaRPr kumimoji="0" lang="ko-KR" altLang="en-US" sz="1100" b="1" dirty="0">
              <a:latin typeface="Arial" charset="0"/>
              <a:cs typeface="Arial" charset="0"/>
            </a:endParaRPr>
          </a:p>
        </p:txBody>
      </p:sp>
      <p:pic>
        <p:nvPicPr>
          <p:cNvPr id="13" name="Picture 48" descr="F:\이주명\COBIS II\Dataset\Figures\TLF_1st1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2" t="15686" r="-266" b="76060"/>
          <a:stretch>
            <a:fillRect/>
          </a:stretch>
        </p:blipFill>
        <p:spPr bwMode="auto">
          <a:xfrm>
            <a:off x="6977176" y="3068960"/>
            <a:ext cx="2021105" cy="49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2627784" y="4211796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66FF"/>
                </a:solidFill>
              </a:rPr>
              <a:t>1-stent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684324" y="4186857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66FF"/>
                </a:solidFill>
              </a:rPr>
              <a:t>1-stent</a:t>
            </a:r>
            <a:endParaRPr lang="ko-KR" altLang="en-US" dirty="0">
              <a:solidFill>
                <a:srgbClr val="0066FF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27784" y="3356992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2-stent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452320" y="3746496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2-stent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05411" y="1055476"/>
            <a:ext cx="8931085" cy="4656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400" dirty="0" smtClean="0">
                <a:solidFill>
                  <a:schemeClr val="bg1"/>
                </a:solidFill>
              </a:rPr>
              <a:t>Comparison of </a:t>
            </a:r>
            <a:r>
              <a:rPr lang="en-US" altLang="ko-KR" sz="2400" dirty="0">
                <a:solidFill>
                  <a:schemeClr val="bg1"/>
                </a:solidFill>
              </a:rPr>
              <a:t>1-stent </a:t>
            </a:r>
            <a:r>
              <a:rPr lang="en-US" altLang="ko-KR" sz="2400" dirty="0" smtClean="0">
                <a:solidFill>
                  <a:schemeClr val="bg1"/>
                </a:solidFill>
              </a:rPr>
              <a:t>vs 2-stent techniques for bifurcation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sp>
        <p:nvSpPr>
          <p:cNvPr id="21" name="제목 1"/>
          <p:cNvSpPr txBox="1">
            <a:spLocks/>
          </p:cNvSpPr>
          <p:nvPr/>
        </p:nvSpPr>
        <p:spPr>
          <a:xfrm>
            <a:off x="467544" y="332656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Outcomes of </a:t>
            </a:r>
            <a:r>
              <a:rPr lang="en-US" altLang="ko-KR" sz="2800" dirty="0" smtClean="0">
                <a:solidFill>
                  <a:srgbClr val="FFC000"/>
                </a:solidFill>
              </a:rPr>
              <a:t>old</a:t>
            </a:r>
            <a:r>
              <a:rPr lang="en-US" altLang="ko-KR" sz="2800" dirty="0" smtClean="0"/>
              <a:t> vs </a:t>
            </a:r>
            <a:r>
              <a:rPr lang="en-US" altLang="ko-KR" sz="2800" dirty="0" smtClean="0">
                <a:solidFill>
                  <a:srgbClr val="FFC000"/>
                </a:solidFill>
              </a:rPr>
              <a:t>new</a:t>
            </a:r>
            <a:r>
              <a:rPr lang="en-US" altLang="ko-KR" sz="2800" dirty="0" smtClean="0"/>
              <a:t> stent </a:t>
            </a:r>
            <a:r>
              <a:rPr lang="en-US" altLang="ko-KR" sz="1800" dirty="0" smtClean="0"/>
              <a:t>(in COBIS-II)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571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73155" y="881111"/>
            <a:ext cx="8229600" cy="3876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400" dirty="0" smtClean="0">
                <a:solidFill>
                  <a:schemeClr val="bg1"/>
                </a:solidFill>
              </a:rPr>
              <a:t>Independent Predictors for Target Lesion Failure</a:t>
            </a:r>
            <a:endParaRPr lang="ko-KR" alt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71275"/>
              </p:ext>
            </p:extLst>
          </p:nvPr>
        </p:nvGraphicFramePr>
        <p:xfrm>
          <a:off x="101600" y="1268760"/>
          <a:ext cx="8934450" cy="4627144"/>
        </p:xfrm>
        <a:graphic>
          <a:graphicData uri="http://schemas.openxmlformats.org/drawingml/2006/table">
            <a:tbl>
              <a:tblPr/>
              <a:tblGrid>
                <a:gridCol w="2310160"/>
                <a:gridCol w="641003"/>
                <a:gridCol w="1058862"/>
                <a:gridCol w="676399"/>
                <a:gridCol w="1872208"/>
                <a:gridCol w="662906"/>
                <a:gridCol w="1062037"/>
                <a:gridCol w="650875"/>
              </a:tblGrid>
              <a:tr h="5760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</a:t>
                      </a:r>
                      <a:r>
                        <a:rPr kumimoji="0" lang="en-US" altLang="ko-K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st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 Generation DES (n=2475)</a:t>
                      </a:r>
                      <a:endParaRPr kumimoji="0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2</a:t>
                      </a:r>
                      <a:r>
                        <a:rPr kumimoji="0" lang="en-US" altLang="ko-KR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nd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 Generation DES (n=422)</a:t>
                      </a:r>
                      <a:endParaRPr kumimoji="0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452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Adjusted HR</a:t>
                      </a:r>
                      <a:endParaRPr kumimoji="0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95% CI</a:t>
                      </a:r>
                      <a:endParaRPr kumimoji="0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P value</a:t>
                      </a:r>
                      <a:endParaRPr kumimoji="0" lang="ko-KR" altLang="ko-K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Adjusted HR</a:t>
                      </a:r>
                      <a:endParaRPr kumimoji="0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95% CI</a:t>
                      </a:r>
                      <a:endParaRPr kumimoji="0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P value</a:t>
                      </a:r>
                      <a:endParaRPr kumimoji="0" lang="ko-KR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Previous CABG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2.308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1.013-5.256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0.046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Chronic renal failure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7.535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1.673-33.932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0.009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Simultaneous PCI to other lesion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2.178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1.433-3.309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&lt;0.001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Left main bifurcation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6.425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2.355-17.535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&lt;0.001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Chronic renal failure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2.162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1.263-3.699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0.005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Side branch lesion length</a:t>
                      </a:r>
                      <a:endParaRPr kumimoji="0" lang="ko-KR" altLang="ko-KR" sz="105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1.063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1.024-1.104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0.001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Two stenting technique</a:t>
                      </a:r>
                      <a:endParaRPr kumimoji="0" lang="ko-KR" altLang="ko-KR" sz="11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1.966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1.494-2.588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&lt;0.001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Two stenting technique</a:t>
                      </a:r>
                      <a:endParaRPr kumimoji="0" lang="ko-KR" altLang="ko-KR" sz="11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0.756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0.107-5.372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0.780</a:t>
                      </a:r>
                      <a:endParaRPr kumimoji="0" lang="ko-KR" altLang="ko-KR" sz="105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Left main bifurcation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1.714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1.261-2.329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0.001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Angle between MB-SB</a:t>
                      </a:r>
                      <a:endParaRPr kumimoji="0" lang="ko-KR" altLang="ko-KR" sz="105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0.965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0.943-0.986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0.002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Acute myocardial infarction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1.569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1.186-2.078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0.002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Final kissing balloon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0.318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0.114-0.891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0.029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Diabetes mellitus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1.420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1.077-1.872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0.013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66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Reference diameter of main vessel</a:t>
                      </a:r>
                      <a:endParaRPr kumimoji="0" lang="ko-KR" altLang="ko-KR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0.678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0.499-0.920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0.013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맑은 고딕" pitchFamily="50" charset="-127"/>
                          <a:cs typeface="Arial" charset="0"/>
                        </a:rPr>
                        <a:t> </a:t>
                      </a:r>
                      <a:endParaRPr kumimoji="0" lang="ko-KR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맑은 고딕" pitchFamily="50" charset="-127"/>
                        <a:cs typeface="Arial" charset="0"/>
                      </a:endParaRPr>
                    </a:p>
                  </a:txBody>
                  <a:tcPr marL="66634" marR="666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09356" y="6430479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JM Lee,,, HS Kim. in preparation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67544" y="332656"/>
            <a:ext cx="8229600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Outcomes of </a:t>
            </a:r>
            <a:r>
              <a:rPr lang="en-US" altLang="ko-KR" sz="2800" dirty="0" smtClean="0">
                <a:solidFill>
                  <a:srgbClr val="FFC000"/>
                </a:solidFill>
              </a:rPr>
              <a:t>old</a:t>
            </a:r>
            <a:r>
              <a:rPr lang="en-US" altLang="ko-KR" sz="2800" dirty="0" smtClean="0"/>
              <a:t> vs </a:t>
            </a:r>
            <a:r>
              <a:rPr lang="en-US" altLang="ko-KR" sz="2800" dirty="0" smtClean="0">
                <a:solidFill>
                  <a:srgbClr val="FFC000"/>
                </a:solidFill>
              </a:rPr>
              <a:t>new</a:t>
            </a:r>
            <a:r>
              <a:rPr lang="en-US" altLang="ko-KR" sz="2800" dirty="0" smtClean="0"/>
              <a:t> stent </a:t>
            </a:r>
            <a:r>
              <a:rPr lang="en-US" altLang="ko-KR" sz="1800" dirty="0" smtClean="0"/>
              <a:t>(in COBIS-II)</a:t>
            </a:r>
            <a:endParaRPr lang="ko-KR" altLang="en-US" sz="1400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4788024" y="1340768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07504" y="1340768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9036496" y="1340768"/>
            <a:ext cx="0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107504" y="1340768"/>
            <a:ext cx="89289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5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6004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EES vs SES in COBIS II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81251" y="6430479"/>
            <a:ext cx="314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YJ Cho,,, HS Kim. in revision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75378" y="1484784"/>
            <a:ext cx="3416300" cy="667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marL="533400" indent="-533400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Arial" panose="020B0604020202020204" pitchFamily="34" charset="0"/>
              </a:rPr>
              <a:t>2,897 patients with bifurcation coronary lesion enrolled in COBIS II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5543" y="5040830"/>
            <a:ext cx="2270125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326 w EES</a:t>
            </a:r>
            <a:endParaRPr lang="en-US" altLang="ko-KR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122 </a:t>
            </a:r>
            <a:r>
              <a:rPr lang="en-US" altLang="ko-KR" sz="1800" dirty="0">
                <a:latin typeface="Arial" panose="020B0604020202020204" pitchFamily="34" charset="0"/>
              </a:rPr>
              <a:t>LM </a:t>
            </a:r>
          </a:p>
        </p:txBody>
      </p:sp>
      <p:cxnSp>
        <p:nvCxnSpPr>
          <p:cNvPr id="12" name="AutoShape 7"/>
          <p:cNvCxnSpPr>
            <a:cxnSpLocks noChangeShapeType="1"/>
            <a:stCxn id="9" idx="2"/>
            <a:endCxn id="19" idx="0"/>
          </p:cNvCxnSpPr>
          <p:nvPr/>
        </p:nvCxnSpPr>
        <p:spPr bwMode="auto">
          <a:xfrm>
            <a:off x="3183528" y="2152304"/>
            <a:ext cx="0" cy="1725988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967753" y="5053532"/>
            <a:ext cx="2292350" cy="649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800" dirty="0">
                <a:latin typeface="Arial" panose="020B0604020202020204" pitchFamily="34" charset="0"/>
              </a:rPr>
              <a:t>   </a:t>
            </a:r>
            <a:r>
              <a:rPr lang="en-US" altLang="ko-KR" sz="1800" dirty="0">
                <a:solidFill>
                  <a:srgbClr val="C00000"/>
                </a:solidFill>
                <a:latin typeface="Arial" panose="020B0604020202020204" pitchFamily="34" charset="0"/>
              </a:rPr>
              <a:t>978 </a:t>
            </a:r>
            <a:r>
              <a:rPr lang="en-US" altLang="ko-KR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w SES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376</a:t>
            </a:r>
            <a:r>
              <a:rPr lang="en-US" altLang="ko-KR" sz="1800" dirty="0" smtClean="0">
                <a:latin typeface="Arial" panose="020B0604020202020204" pitchFamily="34" charset="0"/>
              </a:rPr>
              <a:t> LM</a:t>
            </a:r>
            <a:endParaRPr lang="en-US" altLang="ko-KR" sz="1800" dirty="0">
              <a:latin typeface="Arial" panose="020B0604020202020204" pitchFamily="34" charset="0"/>
            </a:endParaRPr>
          </a:p>
        </p:txBody>
      </p:sp>
      <p:cxnSp>
        <p:nvCxnSpPr>
          <p:cNvPr id="14" name="AutoShape 13"/>
          <p:cNvCxnSpPr>
            <a:cxnSpLocks noChangeShapeType="1"/>
            <a:stCxn id="19" idx="2"/>
            <a:endCxn id="10" idx="0"/>
          </p:cNvCxnSpPr>
          <p:nvPr/>
        </p:nvCxnSpPr>
        <p:spPr bwMode="auto">
          <a:xfrm rot="5400000">
            <a:off x="1875980" y="3733281"/>
            <a:ext cx="802175" cy="181292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4"/>
          <p:cNvCxnSpPr>
            <a:cxnSpLocks noChangeShapeType="1"/>
            <a:stCxn id="19" idx="2"/>
            <a:endCxn id="13" idx="0"/>
          </p:cNvCxnSpPr>
          <p:nvPr/>
        </p:nvCxnSpPr>
        <p:spPr bwMode="auto">
          <a:xfrm rot="16200000" flipH="1">
            <a:off x="3741290" y="3680893"/>
            <a:ext cx="814877" cy="19304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5299666" y="1978430"/>
            <a:ext cx="2112962" cy="8189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marL="446088" indent="-446088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Arial" panose="020B0604020202020204" pitchFamily="34" charset="0"/>
              </a:rPr>
              <a:t>775	PCI with PES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Arial" panose="020B0604020202020204" pitchFamily="34" charset="0"/>
              </a:rPr>
              <a:t>309	PCI with ZES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>
                <a:latin typeface="Arial" panose="020B0604020202020204" pitchFamily="34" charset="0"/>
              </a:rPr>
              <a:t>51	PCI with others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1187623" y="2606134"/>
            <a:ext cx="3926305" cy="9258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marL="446088" indent="-446088"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latin typeface="Arial" panose="020B0604020202020204" pitchFamily="34" charset="0"/>
              </a:rPr>
              <a:t>1,762  PCI with EES or 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3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</a:rPr>
              <a:t>         348 	  </a:t>
            </a:r>
            <a:r>
              <a:rPr lang="en-US" altLang="ko-KR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  EES  </a:t>
            </a: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</a:rPr>
              <a:t>(136 LM PCI)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</a:rPr>
              <a:t>         </a:t>
            </a:r>
            <a:r>
              <a:rPr lang="en-US" altLang="ko-KR" sz="1600" dirty="0" smtClean="0">
                <a:solidFill>
                  <a:srgbClr val="C00000"/>
                </a:solidFill>
                <a:latin typeface="Arial" panose="020B0604020202020204" pitchFamily="34" charset="0"/>
              </a:rPr>
              <a:t>1,414  </a:t>
            </a: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</a:rPr>
              <a:t>SES  (433 LM PCI)</a:t>
            </a:r>
          </a:p>
        </p:txBody>
      </p:sp>
      <p:cxnSp>
        <p:nvCxnSpPr>
          <p:cNvPr id="18" name="AutoShape 22"/>
          <p:cNvCxnSpPr>
            <a:cxnSpLocks noChangeShapeType="1"/>
            <a:endCxn id="16" idx="1"/>
          </p:cNvCxnSpPr>
          <p:nvPr/>
        </p:nvCxnSpPr>
        <p:spPr bwMode="auto">
          <a:xfrm>
            <a:off x="3183528" y="2387879"/>
            <a:ext cx="2116138" cy="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475378" y="3878292"/>
            <a:ext cx="3416300" cy="360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800">
                <a:solidFill>
                  <a:srgbClr val="C00000"/>
                </a:solidFill>
                <a:latin typeface="Arial" panose="020B0604020202020204" pitchFamily="34" charset="0"/>
              </a:rPr>
              <a:t>1:3 propensity score match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9666" y="3311153"/>
            <a:ext cx="38697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lang="en-US" altLang="ko-KR" sz="1400" b="1" dirty="0" smtClean="0">
                <a:solidFill>
                  <a:schemeClr val="bg1"/>
                </a:solidFill>
              </a:rPr>
              <a:t>Matching variables</a:t>
            </a:r>
            <a:r>
              <a:rPr lang="en-US" altLang="ko-KR" sz="1400" dirty="0" smtClean="0">
                <a:solidFill>
                  <a:schemeClr val="bg1"/>
                </a:solidFill>
              </a:rPr>
              <a:t>: age, gender, diabetes, hypertension, dyslipidemia, smoking, previous PCI, previous AMI, left main disease, </a:t>
            </a:r>
            <a:r>
              <a:rPr lang="en-US" altLang="ko-KR" sz="1400" dirty="0" err="1">
                <a:solidFill>
                  <a:schemeClr val="bg1"/>
                </a:solidFill>
              </a:rPr>
              <a:t>multivessel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</a:rPr>
              <a:t>disease, 2-stent PCI, </a:t>
            </a:r>
            <a:r>
              <a:rPr lang="en-US" altLang="ko-KR" sz="1400" dirty="0" err="1" smtClean="0">
                <a:solidFill>
                  <a:schemeClr val="bg1"/>
                </a:solidFill>
              </a:rPr>
              <a:t>Hb</a:t>
            </a:r>
            <a:r>
              <a:rPr lang="en-US" altLang="ko-KR" sz="1400" dirty="0" smtClean="0">
                <a:solidFill>
                  <a:schemeClr val="bg1"/>
                </a:solidFill>
              </a:rPr>
              <a:t>, Cr, true bifurcation, main vessel lesion length/reference diameter, side branch lesion length/reference diameter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/>
          </p:cNvGraphicFramePr>
          <p:nvPr>
            <p:extLst/>
          </p:nvPr>
        </p:nvGraphicFramePr>
        <p:xfrm>
          <a:off x="5505450" y="828152"/>
          <a:ext cx="3343275" cy="2487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Prism Project" r:id="rId4" imgW="3931920" imgH="3131640" progId="Prism5.Document">
                  <p:embed/>
                </p:oleObj>
              </mc:Choice>
              <mc:Fallback>
                <p:oleObj name="Prism Project" r:id="rId4" imgW="3931920" imgH="3131640" progId="Prism5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828152"/>
                        <a:ext cx="3343275" cy="2487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0"/>
          <p:cNvGraphicFramePr>
            <a:graphicFrameLocks/>
          </p:cNvGraphicFramePr>
          <p:nvPr>
            <p:extLst/>
          </p:nvPr>
        </p:nvGraphicFramePr>
        <p:xfrm>
          <a:off x="1479550" y="849313"/>
          <a:ext cx="3336925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Prism Project" r:id="rId6" imgW="3924000" imgH="3096000" progId="Prism5.Document">
                  <p:embed/>
                </p:oleObj>
              </mc:Choice>
              <mc:Fallback>
                <p:oleObj name="Prism Project" r:id="rId6" imgW="3924000" imgH="3096000" progId="Prism5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849313"/>
                        <a:ext cx="3336925" cy="243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06" name="Text Box 41"/>
          <p:cNvSpPr txBox="1">
            <a:spLocks noChangeArrowheads="1"/>
          </p:cNvSpPr>
          <p:nvPr/>
        </p:nvSpPr>
        <p:spPr bwMode="auto">
          <a:xfrm>
            <a:off x="5945190" y="3211522"/>
            <a:ext cx="26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07" name="Text Box 41"/>
          <p:cNvSpPr txBox="1">
            <a:spLocks noChangeArrowheads="1"/>
          </p:cNvSpPr>
          <p:nvPr/>
        </p:nvSpPr>
        <p:spPr bwMode="auto">
          <a:xfrm>
            <a:off x="7259640" y="321152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108" name="Text Box 41"/>
          <p:cNvSpPr txBox="1">
            <a:spLocks noChangeArrowheads="1"/>
          </p:cNvSpPr>
          <p:nvPr/>
        </p:nvSpPr>
        <p:spPr bwMode="auto">
          <a:xfrm>
            <a:off x="8596315" y="321152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09" name="Text Box 41"/>
          <p:cNvSpPr txBox="1">
            <a:spLocks noChangeArrowheads="1"/>
          </p:cNvSpPr>
          <p:nvPr/>
        </p:nvSpPr>
        <p:spPr bwMode="auto">
          <a:xfrm>
            <a:off x="8782050" y="3192472"/>
            <a:ext cx="41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4110" name="Text Box 41"/>
          <p:cNvSpPr txBox="1">
            <a:spLocks noChangeArrowheads="1"/>
          </p:cNvSpPr>
          <p:nvPr/>
        </p:nvSpPr>
        <p:spPr bwMode="auto">
          <a:xfrm>
            <a:off x="1909765" y="321152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11" name="Text Box 41"/>
          <p:cNvSpPr txBox="1">
            <a:spLocks noChangeArrowheads="1"/>
          </p:cNvSpPr>
          <p:nvPr/>
        </p:nvSpPr>
        <p:spPr bwMode="auto">
          <a:xfrm>
            <a:off x="3225802" y="321152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112" name="Text Box 41"/>
          <p:cNvSpPr txBox="1">
            <a:spLocks noChangeArrowheads="1"/>
          </p:cNvSpPr>
          <p:nvPr/>
        </p:nvSpPr>
        <p:spPr bwMode="auto">
          <a:xfrm>
            <a:off x="4562475" y="3211522"/>
            <a:ext cx="268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13" name="Text Box 41"/>
          <p:cNvSpPr txBox="1">
            <a:spLocks noChangeArrowheads="1"/>
          </p:cNvSpPr>
          <p:nvPr/>
        </p:nvSpPr>
        <p:spPr bwMode="auto">
          <a:xfrm>
            <a:off x="4746625" y="3192472"/>
            <a:ext cx="414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  <a:endParaRPr lang="en-US" altLang="ko-KR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14" name="Text Box 41"/>
          <p:cNvSpPr txBox="1">
            <a:spLocks noChangeArrowheads="1"/>
          </p:cNvSpPr>
          <p:nvPr/>
        </p:nvSpPr>
        <p:spPr bwMode="auto">
          <a:xfrm>
            <a:off x="5794377" y="3062297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15" name="Text Box 41"/>
          <p:cNvSpPr txBox="1">
            <a:spLocks noChangeArrowheads="1"/>
          </p:cNvSpPr>
          <p:nvPr/>
        </p:nvSpPr>
        <p:spPr bwMode="auto">
          <a:xfrm>
            <a:off x="5751513" y="2182822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116" name="Text Box 41"/>
          <p:cNvSpPr txBox="1">
            <a:spLocks noChangeArrowheads="1"/>
          </p:cNvSpPr>
          <p:nvPr/>
        </p:nvSpPr>
        <p:spPr bwMode="auto">
          <a:xfrm>
            <a:off x="5751513" y="1317634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4117" name="Text Box 41"/>
          <p:cNvSpPr txBox="1">
            <a:spLocks noChangeArrowheads="1"/>
          </p:cNvSpPr>
          <p:nvPr/>
        </p:nvSpPr>
        <p:spPr bwMode="auto">
          <a:xfrm>
            <a:off x="1770065" y="3062297"/>
            <a:ext cx="26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19" name="Text Box 17"/>
          <p:cNvSpPr txBox="1">
            <a:spLocks noChangeArrowheads="1"/>
          </p:cNvSpPr>
          <p:nvPr/>
        </p:nvSpPr>
        <p:spPr bwMode="auto">
          <a:xfrm>
            <a:off x="5362577" y="3362335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4120" name="Text Box 16"/>
          <p:cNvSpPr txBox="1">
            <a:spLocks noChangeArrowheads="1"/>
          </p:cNvSpPr>
          <p:nvPr/>
        </p:nvSpPr>
        <p:spPr bwMode="auto">
          <a:xfrm>
            <a:off x="333378" y="3350428"/>
            <a:ext cx="1800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</a:rPr>
              <a:t>No. at Risk</a:t>
            </a:r>
          </a:p>
        </p:txBody>
      </p:sp>
      <p:sp>
        <p:nvSpPr>
          <p:cNvPr id="4121" name="Text Box 17"/>
          <p:cNvSpPr txBox="1">
            <a:spLocks noChangeArrowheads="1"/>
          </p:cNvSpPr>
          <p:nvPr/>
        </p:nvSpPr>
        <p:spPr bwMode="auto">
          <a:xfrm>
            <a:off x="5362577" y="3563948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4122" name="Text Box 17"/>
          <p:cNvSpPr txBox="1">
            <a:spLocks noChangeArrowheads="1"/>
          </p:cNvSpPr>
          <p:nvPr/>
        </p:nvSpPr>
        <p:spPr bwMode="auto">
          <a:xfrm>
            <a:off x="5854700" y="3362335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765</a:t>
            </a:r>
          </a:p>
        </p:txBody>
      </p:sp>
      <p:sp>
        <p:nvSpPr>
          <p:cNvPr id="4123" name="Text Box 17"/>
          <p:cNvSpPr txBox="1">
            <a:spLocks noChangeArrowheads="1"/>
          </p:cNvSpPr>
          <p:nvPr/>
        </p:nvSpPr>
        <p:spPr bwMode="auto">
          <a:xfrm>
            <a:off x="5854700" y="3563948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257</a:t>
            </a:r>
          </a:p>
        </p:txBody>
      </p:sp>
      <p:sp>
        <p:nvSpPr>
          <p:cNvPr id="4124" name="Text Box 17"/>
          <p:cNvSpPr txBox="1">
            <a:spLocks noChangeArrowheads="1"/>
          </p:cNvSpPr>
          <p:nvPr/>
        </p:nvSpPr>
        <p:spPr bwMode="auto">
          <a:xfrm>
            <a:off x="7188200" y="3362335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697</a:t>
            </a:r>
          </a:p>
        </p:txBody>
      </p:sp>
      <p:sp>
        <p:nvSpPr>
          <p:cNvPr id="4125" name="Text Box 17"/>
          <p:cNvSpPr txBox="1">
            <a:spLocks noChangeArrowheads="1"/>
          </p:cNvSpPr>
          <p:nvPr/>
        </p:nvSpPr>
        <p:spPr bwMode="auto">
          <a:xfrm>
            <a:off x="7188200" y="3563948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214</a:t>
            </a:r>
          </a:p>
        </p:txBody>
      </p:sp>
      <p:sp>
        <p:nvSpPr>
          <p:cNvPr id="4126" name="Text Box 17"/>
          <p:cNvSpPr txBox="1">
            <a:spLocks noChangeArrowheads="1"/>
          </p:cNvSpPr>
          <p:nvPr/>
        </p:nvSpPr>
        <p:spPr bwMode="auto">
          <a:xfrm>
            <a:off x="8523290" y="3362335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617</a:t>
            </a:r>
          </a:p>
        </p:txBody>
      </p:sp>
      <p:sp>
        <p:nvSpPr>
          <p:cNvPr id="4127" name="Text Box 17"/>
          <p:cNvSpPr txBox="1">
            <a:spLocks noChangeArrowheads="1"/>
          </p:cNvSpPr>
          <p:nvPr/>
        </p:nvSpPr>
        <p:spPr bwMode="auto">
          <a:xfrm>
            <a:off x="8523290" y="3563948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139</a:t>
            </a:r>
          </a:p>
        </p:txBody>
      </p:sp>
      <p:sp>
        <p:nvSpPr>
          <p:cNvPr id="4128" name="Text Box 17"/>
          <p:cNvSpPr txBox="1">
            <a:spLocks noChangeArrowheads="1"/>
          </p:cNvSpPr>
          <p:nvPr/>
        </p:nvSpPr>
        <p:spPr bwMode="auto">
          <a:xfrm>
            <a:off x="1462090" y="3362335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4129" name="Text Box 17"/>
          <p:cNvSpPr txBox="1">
            <a:spLocks noChangeArrowheads="1"/>
          </p:cNvSpPr>
          <p:nvPr/>
        </p:nvSpPr>
        <p:spPr bwMode="auto">
          <a:xfrm>
            <a:off x="1462090" y="3563948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4130" name="Text Box 17"/>
          <p:cNvSpPr txBox="1">
            <a:spLocks noChangeArrowheads="1"/>
          </p:cNvSpPr>
          <p:nvPr/>
        </p:nvSpPr>
        <p:spPr bwMode="auto">
          <a:xfrm>
            <a:off x="1828800" y="3362335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213</a:t>
            </a:r>
          </a:p>
        </p:txBody>
      </p:sp>
      <p:sp>
        <p:nvSpPr>
          <p:cNvPr id="4131" name="Text Box 17"/>
          <p:cNvSpPr txBox="1">
            <a:spLocks noChangeArrowheads="1"/>
          </p:cNvSpPr>
          <p:nvPr/>
        </p:nvSpPr>
        <p:spPr bwMode="auto">
          <a:xfrm>
            <a:off x="1871663" y="3563948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69</a:t>
            </a:r>
          </a:p>
        </p:txBody>
      </p:sp>
      <p:sp>
        <p:nvSpPr>
          <p:cNvPr id="4132" name="Text Box 17"/>
          <p:cNvSpPr txBox="1">
            <a:spLocks noChangeArrowheads="1"/>
          </p:cNvSpPr>
          <p:nvPr/>
        </p:nvSpPr>
        <p:spPr bwMode="auto">
          <a:xfrm>
            <a:off x="3163890" y="3362335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178</a:t>
            </a:r>
          </a:p>
        </p:txBody>
      </p:sp>
      <p:sp>
        <p:nvSpPr>
          <p:cNvPr id="4133" name="Text Box 17"/>
          <p:cNvSpPr txBox="1">
            <a:spLocks noChangeArrowheads="1"/>
          </p:cNvSpPr>
          <p:nvPr/>
        </p:nvSpPr>
        <p:spPr bwMode="auto">
          <a:xfrm>
            <a:off x="3205163" y="3563948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57</a:t>
            </a:r>
          </a:p>
        </p:txBody>
      </p:sp>
      <p:sp>
        <p:nvSpPr>
          <p:cNvPr id="4134" name="Text Box 17"/>
          <p:cNvSpPr txBox="1">
            <a:spLocks noChangeArrowheads="1"/>
          </p:cNvSpPr>
          <p:nvPr/>
        </p:nvSpPr>
        <p:spPr bwMode="auto">
          <a:xfrm>
            <a:off x="4497390" y="3362335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151</a:t>
            </a:r>
          </a:p>
        </p:txBody>
      </p:sp>
      <p:sp>
        <p:nvSpPr>
          <p:cNvPr id="4135" name="Text Box 17"/>
          <p:cNvSpPr txBox="1">
            <a:spLocks noChangeArrowheads="1"/>
          </p:cNvSpPr>
          <p:nvPr/>
        </p:nvSpPr>
        <p:spPr bwMode="auto">
          <a:xfrm>
            <a:off x="4540252" y="3563948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4136" name="Text Box 16"/>
          <p:cNvSpPr txBox="1">
            <a:spLocks noChangeArrowheads="1"/>
          </p:cNvSpPr>
          <p:nvPr/>
        </p:nvSpPr>
        <p:spPr bwMode="auto">
          <a:xfrm>
            <a:off x="2628131" y="1074222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2-stent : MACE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37" name="Text Box 16"/>
          <p:cNvSpPr txBox="1">
            <a:spLocks noChangeArrowheads="1"/>
          </p:cNvSpPr>
          <p:nvPr/>
        </p:nvSpPr>
        <p:spPr bwMode="auto">
          <a:xfrm>
            <a:off x="6516563" y="1290246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1-stent : MACE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38" name="Text Box 38"/>
          <p:cNvSpPr txBox="1">
            <a:spLocks noChangeArrowheads="1"/>
          </p:cNvSpPr>
          <p:nvPr/>
        </p:nvSpPr>
        <p:spPr bwMode="auto">
          <a:xfrm>
            <a:off x="3168312" y="2118049"/>
            <a:ext cx="22971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HR 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</a:rPr>
              <a:t>[95% CI], 0.23 [0.07 – 0.74]</a:t>
            </a:r>
            <a:endParaRPr lang="en-US" altLang="ko-KR" sz="14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= 0.013</a:t>
            </a:r>
            <a:endParaRPr lang="en-US" altLang="ko-KR" sz="14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39" name="Text Box 38"/>
          <p:cNvSpPr txBox="1">
            <a:spLocks noChangeArrowheads="1"/>
          </p:cNvSpPr>
          <p:nvPr/>
        </p:nvSpPr>
        <p:spPr bwMode="auto">
          <a:xfrm>
            <a:off x="6348413" y="1868497"/>
            <a:ext cx="22987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HR = 1.30 [0.69 – 2.48]</a:t>
            </a:r>
            <a:endParaRPr lang="en-US" altLang="ko-KR" sz="14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i="1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 = 0.420</a:t>
            </a:r>
            <a:endParaRPr lang="en-US" altLang="ko-KR" sz="14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40" name="Rectangle 10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1" name="Rectangle 1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2" name="Rectangle 14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3" name="Rectangle 17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4" name="Rectangle 19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5" name="Rectangle 21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4146" name="Text Box 41"/>
          <p:cNvSpPr txBox="1">
            <a:spLocks noChangeArrowheads="1"/>
          </p:cNvSpPr>
          <p:nvPr/>
        </p:nvSpPr>
        <p:spPr bwMode="auto">
          <a:xfrm>
            <a:off x="1724027" y="2182822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147" name="Text Box 41"/>
          <p:cNvSpPr txBox="1">
            <a:spLocks noChangeArrowheads="1"/>
          </p:cNvSpPr>
          <p:nvPr/>
        </p:nvSpPr>
        <p:spPr bwMode="auto">
          <a:xfrm>
            <a:off x="1724027" y="1317634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graphicFrame>
        <p:nvGraphicFramePr>
          <p:cNvPr id="4148" name="Object 4"/>
          <p:cNvGraphicFramePr>
            <a:graphicFrameLocks noChangeAspect="1"/>
          </p:cNvGraphicFramePr>
          <p:nvPr>
            <p:extLst/>
          </p:nvPr>
        </p:nvGraphicFramePr>
        <p:xfrm>
          <a:off x="5494338" y="3840173"/>
          <a:ext cx="3360737" cy="251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rism Project" r:id="rId8" imgW="3931920" imgH="3131640" progId="Prism5.Document">
                  <p:embed/>
                </p:oleObj>
              </mc:Choice>
              <mc:Fallback>
                <p:oleObj name="Prism Project" r:id="rId8" imgW="3931920" imgH="313164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3840173"/>
                        <a:ext cx="3360737" cy="251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9" name="Object 5"/>
          <p:cNvGraphicFramePr>
            <a:graphicFrameLocks noChangeAspect="1"/>
          </p:cNvGraphicFramePr>
          <p:nvPr>
            <p:extLst/>
          </p:nvPr>
        </p:nvGraphicFramePr>
        <p:xfrm>
          <a:off x="1479550" y="3866147"/>
          <a:ext cx="3360738" cy="2478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Prism Project" r:id="rId10" imgW="3931920" imgH="3131640" progId="Prism5.Document">
                  <p:embed/>
                </p:oleObj>
              </mc:Choice>
              <mc:Fallback>
                <p:oleObj name="Prism Project" r:id="rId10" imgW="3931920" imgH="313164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3866147"/>
                        <a:ext cx="3360738" cy="2478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2" name="Text Box 41"/>
          <p:cNvSpPr txBox="1">
            <a:spLocks noChangeArrowheads="1"/>
          </p:cNvSpPr>
          <p:nvPr/>
        </p:nvSpPr>
        <p:spPr bwMode="auto">
          <a:xfrm>
            <a:off x="5945190" y="6223542"/>
            <a:ext cx="26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53" name="Text Box 41"/>
          <p:cNvSpPr txBox="1">
            <a:spLocks noChangeArrowheads="1"/>
          </p:cNvSpPr>
          <p:nvPr/>
        </p:nvSpPr>
        <p:spPr bwMode="auto">
          <a:xfrm>
            <a:off x="7259640" y="622354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154" name="Text Box 41"/>
          <p:cNvSpPr txBox="1">
            <a:spLocks noChangeArrowheads="1"/>
          </p:cNvSpPr>
          <p:nvPr/>
        </p:nvSpPr>
        <p:spPr bwMode="auto">
          <a:xfrm>
            <a:off x="8596315" y="622354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55" name="Text Box 41"/>
          <p:cNvSpPr txBox="1">
            <a:spLocks noChangeArrowheads="1"/>
          </p:cNvSpPr>
          <p:nvPr/>
        </p:nvSpPr>
        <p:spPr bwMode="auto">
          <a:xfrm>
            <a:off x="8782050" y="6204492"/>
            <a:ext cx="412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4156" name="Text Box 41"/>
          <p:cNvSpPr txBox="1">
            <a:spLocks noChangeArrowheads="1"/>
          </p:cNvSpPr>
          <p:nvPr/>
        </p:nvSpPr>
        <p:spPr bwMode="auto">
          <a:xfrm>
            <a:off x="1909765" y="622354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57" name="Text Box 41"/>
          <p:cNvSpPr txBox="1">
            <a:spLocks noChangeArrowheads="1"/>
          </p:cNvSpPr>
          <p:nvPr/>
        </p:nvSpPr>
        <p:spPr bwMode="auto">
          <a:xfrm>
            <a:off x="3225802" y="6223542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158" name="Text Box 41"/>
          <p:cNvSpPr txBox="1">
            <a:spLocks noChangeArrowheads="1"/>
          </p:cNvSpPr>
          <p:nvPr/>
        </p:nvSpPr>
        <p:spPr bwMode="auto">
          <a:xfrm>
            <a:off x="4562475" y="6223542"/>
            <a:ext cx="268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59" name="Text Box 41"/>
          <p:cNvSpPr txBox="1">
            <a:spLocks noChangeArrowheads="1"/>
          </p:cNvSpPr>
          <p:nvPr/>
        </p:nvSpPr>
        <p:spPr bwMode="auto">
          <a:xfrm>
            <a:off x="4746625" y="6204492"/>
            <a:ext cx="414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4160" name="Text Box 41"/>
          <p:cNvSpPr txBox="1">
            <a:spLocks noChangeArrowheads="1"/>
          </p:cNvSpPr>
          <p:nvPr/>
        </p:nvSpPr>
        <p:spPr bwMode="auto">
          <a:xfrm>
            <a:off x="5794377" y="6074317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61" name="Text Box 41"/>
          <p:cNvSpPr txBox="1">
            <a:spLocks noChangeArrowheads="1"/>
          </p:cNvSpPr>
          <p:nvPr/>
        </p:nvSpPr>
        <p:spPr bwMode="auto">
          <a:xfrm>
            <a:off x="5751513" y="4985292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162" name="Text Box 41"/>
          <p:cNvSpPr txBox="1">
            <a:spLocks noChangeArrowheads="1"/>
          </p:cNvSpPr>
          <p:nvPr/>
        </p:nvSpPr>
        <p:spPr bwMode="auto">
          <a:xfrm>
            <a:off x="5751513" y="3928017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4163" name="Text Box 41"/>
          <p:cNvSpPr txBox="1">
            <a:spLocks noChangeArrowheads="1"/>
          </p:cNvSpPr>
          <p:nvPr/>
        </p:nvSpPr>
        <p:spPr bwMode="auto">
          <a:xfrm>
            <a:off x="1770065" y="6074317"/>
            <a:ext cx="26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64" name="Text Box 41"/>
          <p:cNvSpPr txBox="1">
            <a:spLocks noChangeArrowheads="1"/>
          </p:cNvSpPr>
          <p:nvPr/>
        </p:nvSpPr>
        <p:spPr bwMode="auto">
          <a:xfrm>
            <a:off x="1727202" y="4985292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4165" name="Text Box 41"/>
          <p:cNvSpPr txBox="1">
            <a:spLocks noChangeArrowheads="1"/>
          </p:cNvSpPr>
          <p:nvPr/>
        </p:nvSpPr>
        <p:spPr bwMode="auto">
          <a:xfrm>
            <a:off x="1727202" y="3928017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4166" name="Text Box 17"/>
          <p:cNvSpPr txBox="1">
            <a:spLocks noChangeArrowheads="1"/>
          </p:cNvSpPr>
          <p:nvPr/>
        </p:nvSpPr>
        <p:spPr bwMode="auto">
          <a:xfrm>
            <a:off x="5362577" y="6374356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4167" name="Text Box 16"/>
          <p:cNvSpPr txBox="1">
            <a:spLocks noChangeArrowheads="1"/>
          </p:cNvSpPr>
          <p:nvPr/>
        </p:nvSpPr>
        <p:spPr bwMode="auto">
          <a:xfrm>
            <a:off x="436562" y="6371178"/>
            <a:ext cx="1800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No. at Risk</a:t>
            </a:r>
          </a:p>
        </p:txBody>
      </p:sp>
      <p:sp>
        <p:nvSpPr>
          <p:cNvPr id="4168" name="Text Box 17"/>
          <p:cNvSpPr txBox="1">
            <a:spLocks noChangeArrowheads="1"/>
          </p:cNvSpPr>
          <p:nvPr/>
        </p:nvSpPr>
        <p:spPr bwMode="auto">
          <a:xfrm>
            <a:off x="5362577" y="6575969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4169" name="Text Box 17"/>
          <p:cNvSpPr txBox="1">
            <a:spLocks noChangeArrowheads="1"/>
          </p:cNvSpPr>
          <p:nvPr/>
        </p:nvSpPr>
        <p:spPr bwMode="auto">
          <a:xfrm>
            <a:off x="5854700" y="6374356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765</a:t>
            </a:r>
          </a:p>
        </p:txBody>
      </p:sp>
      <p:sp>
        <p:nvSpPr>
          <p:cNvPr id="4170" name="Text Box 17"/>
          <p:cNvSpPr txBox="1">
            <a:spLocks noChangeArrowheads="1"/>
          </p:cNvSpPr>
          <p:nvPr/>
        </p:nvSpPr>
        <p:spPr bwMode="auto">
          <a:xfrm>
            <a:off x="5854700" y="6575969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257</a:t>
            </a:r>
          </a:p>
        </p:txBody>
      </p:sp>
      <p:sp>
        <p:nvSpPr>
          <p:cNvPr id="4171" name="Text Box 17"/>
          <p:cNvSpPr txBox="1">
            <a:spLocks noChangeArrowheads="1"/>
          </p:cNvSpPr>
          <p:nvPr/>
        </p:nvSpPr>
        <p:spPr bwMode="auto">
          <a:xfrm>
            <a:off x="7188200" y="6374356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697</a:t>
            </a:r>
          </a:p>
        </p:txBody>
      </p:sp>
      <p:sp>
        <p:nvSpPr>
          <p:cNvPr id="4172" name="Text Box 17"/>
          <p:cNvSpPr txBox="1">
            <a:spLocks noChangeArrowheads="1"/>
          </p:cNvSpPr>
          <p:nvPr/>
        </p:nvSpPr>
        <p:spPr bwMode="auto">
          <a:xfrm>
            <a:off x="7188200" y="6575969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214</a:t>
            </a:r>
          </a:p>
        </p:txBody>
      </p:sp>
      <p:sp>
        <p:nvSpPr>
          <p:cNvPr id="4173" name="Text Box 17"/>
          <p:cNvSpPr txBox="1">
            <a:spLocks noChangeArrowheads="1"/>
          </p:cNvSpPr>
          <p:nvPr/>
        </p:nvSpPr>
        <p:spPr bwMode="auto">
          <a:xfrm>
            <a:off x="8523290" y="6374356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617</a:t>
            </a:r>
          </a:p>
        </p:txBody>
      </p:sp>
      <p:sp>
        <p:nvSpPr>
          <p:cNvPr id="4174" name="Text Box 17"/>
          <p:cNvSpPr txBox="1">
            <a:spLocks noChangeArrowheads="1"/>
          </p:cNvSpPr>
          <p:nvPr/>
        </p:nvSpPr>
        <p:spPr bwMode="auto">
          <a:xfrm>
            <a:off x="8523290" y="6575969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139</a:t>
            </a:r>
          </a:p>
        </p:txBody>
      </p:sp>
      <p:sp>
        <p:nvSpPr>
          <p:cNvPr id="4175" name="Text Box 17"/>
          <p:cNvSpPr txBox="1">
            <a:spLocks noChangeArrowheads="1"/>
          </p:cNvSpPr>
          <p:nvPr/>
        </p:nvSpPr>
        <p:spPr bwMode="auto">
          <a:xfrm>
            <a:off x="1462090" y="6374356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4176" name="Text Box 17"/>
          <p:cNvSpPr txBox="1">
            <a:spLocks noChangeArrowheads="1"/>
          </p:cNvSpPr>
          <p:nvPr/>
        </p:nvSpPr>
        <p:spPr bwMode="auto">
          <a:xfrm>
            <a:off x="1462090" y="6575969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4177" name="Text Box 17"/>
          <p:cNvSpPr txBox="1">
            <a:spLocks noChangeArrowheads="1"/>
          </p:cNvSpPr>
          <p:nvPr/>
        </p:nvSpPr>
        <p:spPr bwMode="auto">
          <a:xfrm>
            <a:off x="1828800" y="6374356"/>
            <a:ext cx="4397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213</a:t>
            </a:r>
          </a:p>
        </p:txBody>
      </p:sp>
      <p:sp>
        <p:nvSpPr>
          <p:cNvPr id="4178" name="Text Box 17"/>
          <p:cNvSpPr txBox="1">
            <a:spLocks noChangeArrowheads="1"/>
          </p:cNvSpPr>
          <p:nvPr/>
        </p:nvSpPr>
        <p:spPr bwMode="auto">
          <a:xfrm>
            <a:off x="1871663" y="6575969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69</a:t>
            </a:r>
          </a:p>
        </p:txBody>
      </p:sp>
      <p:sp>
        <p:nvSpPr>
          <p:cNvPr id="4179" name="Text Box 17"/>
          <p:cNvSpPr txBox="1">
            <a:spLocks noChangeArrowheads="1"/>
          </p:cNvSpPr>
          <p:nvPr/>
        </p:nvSpPr>
        <p:spPr bwMode="auto">
          <a:xfrm>
            <a:off x="3163890" y="6374356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178</a:t>
            </a:r>
          </a:p>
        </p:txBody>
      </p:sp>
      <p:sp>
        <p:nvSpPr>
          <p:cNvPr id="4180" name="Text Box 17"/>
          <p:cNvSpPr txBox="1">
            <a:spLocks noChangeArrowheads="1"/>
          </p:cNvSpPr>
          <p:nvPr/>
        </p:nvSpPr>
        <p:spPr bwMode="auto">
          <a:xfrm>
            <a:off x="3205163" y="6575969"/>
            <a:ext cx="35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57</a:t>
            </a:r>
          </a:p>
        </p:txBody>
      </p:sp>
      <p:sp>
        <p:nvSpPr>
          <p:cNvPr id="4181" name="Text Box 17"/>
          <p:cNvSpPr txBox="1">
            <a:spLocks noChangeArrowheads="1"/>
          </p:cNvSpPr>
          <p:nvPr/>
        </p:nvSpPr>
        <p:spPr bwMode="auto">
          <a:xfrm>
            <a:off x="4497390" y="6374356"/>
            <a:ext cx="439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151</a:t>
            </a:r>
          </a:p>
        </p:txBody>
      </p:sp>
      <p:sp>
        <p:nvSpPr>
          <p:cNvPr id="4182" name="Text Box 17"/>
          <p:cNvSpPr txBox="1">
            <a:spLocks noChangeArrowheads="1"/>
          </p:cNvSpPr>
          <p:nvPr/>
        </p:nvSpPr>
        <p:spPr bwMode="auto">
          <a:xfrm>
            <a:off x="4540252" y="6575969"/>
            <a:ext cx="354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32</a:t>
            </a:r>
          </a:p>
        </p:txBody>
      </p:sp>
      <p:sp>
        <p:nvSpPr>
          <p:cNvPr id="4183" name="Text Box 16"/>
          <p:cNvSpPr txBox="1">
            <a:spLocks noChangeArrowheads="1"/>
          </p:cNvSpPr>
          <p:nvPr/>
        </p:nvSpPr>
        <p:spPr bwMode="auto">
          <a:xfrm>
            <a:off x="2628131" y="4026550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2-stent : TVR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84" name="Text Box 16"/>
          <p:cNvSpPr txBox="1">
            <a:spLocks noChangeArrowheads="1"/>
          </p:cNvSpPr>
          <p:nvPr/>
        </p:nvSpPr>
        <p:spPr bwMode="auto">
          <a:xfrm>
            <a:off x="6516563" y="4242574"/>
            <a:ext cx="2447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1-stent : TVR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85" name="Text Box 38"/>
          <p:cNvSpPr txBox="1">
            <a:spLocks noChangeArrowheads="1"/>
          </p:cNvSpPr>
          <p:nvPr/>
        </p:nvSpPr>
        <p:spPr bwMode="auto">
          <a:xfrm>
            <a:off x="2863852" y="5063077"/>
            <a:ext cx="229711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</a:rPr>
              <a:t>HR = 0.25 [0.08 – 0.80]</a:t>
            </a:r>
            <a:endParaRPr lang="en-US" altLang="ko-KR" sz="14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i="1" dirty="0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= 0.019</a:t>
            </a:r>
            <a:endParaRPr lang="en-US" altLang="ko-KR" sz="14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186" name="Text Box 38"/>
          <p:cNvSpPr txBox="1">
            <a:spLocks noChangeArrowheads="1"/>
          </p:cNvSpPr>
          <p:nvPr/>
        </p:nvSpPr>
        <p:spPr bwMode="auto">
          <a:xfrm>
            <a:off x="6348413" y="4847177"/>
            <a:ext cx="22987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HR = 1.15 [0.56 – 2.36]</a:t>
            </a:r>
            <a:endParaRPr lang="en-US" altLang="ko-KR" sz="14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200" b="1" i="1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 = 0.703</a:t>
            </a:r>
            <a:endParaRPr lang="en-US" altLang="ko-KR" sz="14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207" name="Text Box 41"/>
          <p:cNvSpPr txBox="1">
            <a:spLocks noChangeArrowheads="1"/>
          </p:cNvSpPr>
          <p:nvPr/>
        </p:nvSpPr>
        <p:spPr bwMode="auto">
          <a:xfrm>
            <a:off x="1689102" y="835034"/>
            <a:ext cx="423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4208" name="Text Box 41"/>
          <p:cNvSpPr txBox="1">
            <a:spLocks noChangeArrowheads="1"/>
          </p:cNvSpPr>
          <p:nvPr/>
        </p:nvSpPr>
        <p:spPr bwMode="auto">
          <a:xfrm>
            <a:off x="5729290" y="835034"/>
            <a:ext cx="422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4209" name="Text Box 41"/>
          <p:cNvSpPr txBox="1">
            <a:spLocks noChangeArrowheads="1"/>
          </p:cNvSpPr>
          <p:nvPr/>
        </p:nvSpPr>
        <p:spPr bwMode="auto">
          <a:xfrm>
            <a:off x="1689102" y="3767679"/>
            <a:ext cx="423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4210" name="Text Box 41"/>
          <p:cNvSpPr txBox="1">
            <a:spLocks noChangeArrowheads="1"/>
          </p:cNvSpPr>
          <p:nvPr/>
        </p:nvSpPr>
        <p:spPr bwMode="auto">
          <a:xfrm>
            <a:off x="5729290" y="3767679"/>
            <a:ext cx="422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116" name="제목 1"/>
          <p:cNvSpPr>
            <a:spLocks noGrp="1"/>
          </p:cNvSpPr>
          <p:nvPr>
            <p:ph type="title"/>
          </p:nvPr>
        </p:nvSpPr>
        <p:spPr>
          <a:xfrm>
            <a:off x="184149" y="116632"/>
            <a:ext cx="8902978" cy="692696"/>
          </a:xfrm>
        </p:spPr>
        <p:txBody>
          <a:bodyPr>
            <a:normAutofit fontScale="90000"/>
          </a:bodyPr>
          <a:lstStyle/>
          <a:p>
            <a:r>
              <a:rPr lang="en-US" altLang="ko-KR" sz="3200" dirty="0" smtClean="0"/>
              <a:t>EES vs SES: 2-stent or 1-stent PCI for bifurcation</a:t>
            </a:r>
            <a:endParaRPr lang="ko-KR" altLang="en-US" sz="3200" dirty="0"/>
          </a:p>
        </p:txBody>
      </p:sp>
      <p:sp>
        <p:nvSpPr>
          <p:cNvPr id="2" name="직사각형 1"/>
          <p:cNvSpPr/>
          <p:nvPr/>
        </p:nvSpPr>
        <p:spPr>
          <a:xfrm>
            <a:off x="3001746" y="1582312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>
                <a:solidFill>
                  <a:srgbClr val="FFFFCC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2953707" y="4487951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>
                <a:solidFill>
                  <a:srgbClr val="FFFFCC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3317299" y="2687478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EES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3423044" y="5695041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EES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68727" y="642174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YJ Cho,,, HS Kim. in revision</a:t>
            </a:r>
            <a:endParaRPr lang="ko-KR" altLang="en-US" sz="1600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07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6"/>
          <p:cNvGraphicFramePr>
            <a:graphicFrameLocks/>
          </p:cNvGraphicFramePr>
          <p:nvPr>
            <p:extLst/>
          </p:nvPr>
        </p:nvGraphicFramePr>
        <p:xfrm>
          <a:off x="1535113" y="799121"/>
          <a:ext cx="3343275" cy="2529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Prism Project" r:id="rId4" imgW="3931920" imgH="3131640" progId="Prism5.Document">
                  <p:embed/>
                </p:oleObj>
              </mc:Choice>
              <mc:Fallback>
                <p:oleObj name="Prism Project" r:id="rId4" imgW="3931920" imgH="3131640" progId="Prism5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5113" y="799121"/>
                        <a:ext cx="3343275" cy="2529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13"/>
          <p:cNvGraphicFramePr>
            <a:graphicFrameLocks/>
          </p:cNvGraphicFramePr>
          <p:nvPr>
            <p:extLst/>
          </p:nvPr>
        </p:nvGraphicFramePr>
        <p:xfrm>
          <a:off x="5505450" y="786709"/>
          <a:ext cx="3343275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Prism Project" r:id="rId6" imgW="3931920" imgH="3131640" progId="Prism5.Document">
                  <p:embed/>
                </p:oleObj>
              </mc:Choice>
              <mc:Fallback>
                <p:oleObj name="Prism Project" r:id="rId6" imgW="3931920" imgH="3131640" progId="Prism5.Documen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786709"/>
                        <a:ext cx="3343275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28" name="Text Box 17"/>
          <p:cNvSpPr txBox="1">
            <a:spLocks noChangeArrowheads="1"/>
          </p:cNvSpPr>
          <p:nvPr/>
        </p:nvSpPr>
        <p:spPr bwMode="auto">
          <a:xfrm>
            <a:off x="5369678" y="3377223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5129" name="Text Box 16"/>
          <p:cNvSpPr txBox="1">
            <a:spLocks noChangeArrowheads="1"/>
          </p:cNvSpPr>
          <p:nvPr/>
        </p:nvSpPr>
        <p:spPr bwMode="auto">
          <a:xfrm>
            <a:off x="576262" y="3374285"/>
            <a:ext cx="180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No. at Risk</a:t>
            </a:r>
          </a:p>
        </p:txBody>
      </p:sp>
      <p:sp>
        <p:nvSpPr>
          <p:cNvPr id="5132" name="Text Box 41"/>
          <p:cNvSpPr txBox="1">
            <a:spLocks noChangeArrowheads="1"/>
          </p:cNvSpPr>
          <p:nvPr/>
        </p:nvSpPr>
        <p:spPr bwMode="auto">
          <a:xfrm>
            <a:off x="5942962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33" name="Text Box 41"/>
          <p:cNvSpPr txBox="1">
            <a:spLocks noChangeArrowheads="1"/>
          </p:cNvSpPr>
          <p:nvPr/>
        </p:nvSpPr>
        <p:spPr bwMode="auto">
          <a:xfrm>
            <a:off x="7258207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34" name="Text Box 41"/>
          <p:cNvSpPr txBox="1">
            <a:spLocks noChangeArrowheads="1"/>
          </p:cNvSpPr>
          <p:nvPr/>
        </p:nvSpPr>
        <p:spPr bwMode="auto">
          <a:xfrm>
            <a:off x="8594882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35" name="Text Box 41"/>
          <p:cNvSpPr txBox="1">
            <a:spLocks noChangeArrowheads="1"/>
          </p:cNvSpPr>
          <p:nvPr/>
        </p:nvSpPr>
        <p:spPr bwMode="auto">
          <a:xfrm>
            <a:off x="8785532" y="3183546"/>
            <a:ext cx="396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5136" name="Text Box 41"/>
          <p:cNvSpPr txBox="1">
            <a:spLocks noChangeArrowheads="1"/>
          </p:cNvSpPr>
          <p:nvPr/>
        </p:nvSpPr>
        <p:spPr bwMode="auto">
          <a:xfrm>
            <a:off x="1971832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37" name="Text Box 41"/>
          <p:cNvSpPr txBox="1">
            <a:spLocks noChangeArrowheads="1"/>
          </p:cNvSpPr>
          <p:nvPr/>
        </p:nvSpPr>
        <p:spPr bwMode="auto">
          <a:xfrm>
            <a:off x="3287870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38" name="Text Box 41"/>
          <p:cNvSpPr txBox="1">
            <a:spLocks noChangeArrowheads="1"/>
          </p:cNvSpPr>
          <p:nvPr/>
        </p:nvSpPr>
        <p:spPr bwMode="auto">
          <a:xfrm>
            <a:off x="4623751" y="3202596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39" name="Text Box 41"/>
          <p:cNvSpPr txBox="1">
            <a:spLocks noChangeArrowheads="1"/>
          </p:cNvSpPr>
          <p:nvPr/>
        </p:nvSpPr>
        <p:spPr bwMode="auto">
          <a:xfrm>
            <a:off x="4814402" y="3183546"/>
            <a:ext cx="396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5140" name="Text Box 41"/>
          <p:cNvSpPr txBox="1">
            <a:spLocks noChangeArrowheads="1"/>
          </p:cNvSpPr>
          <p:nvPr/>
        </p:nvSpPr>
        <p:spPr bwMode="auto">
          <a:xfrm>
            <a:off x="5792945" y="3053371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41" name="Text Box 41"/>
          <p:cNvSpPr txBox="1">
            <a:spLocks noChangeArrowheads="1"/>
          </p:cNvSpPr>
          <p:nvPr/>
        </p:nvSpPr>
        <p:spPr bwMode="auto">
          <a:xfrm>
            <a:off x="5753670" y="1962758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142" name="Text Box 41"/>
          <p:cNvSpPr txBox="1">
            <a:spLocks noChangeArrowheads="1"/>
          </p:cNvSpPr>
          <p:nvPr/>
        </p:nvSpPr>
        <p:spPr bwMode="auto">
          <a:xfrm>
            <a:off x="5753670" y="905483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143" name="Text Box 41"/>
          <p:cNvSpPr txBox="1">
            <a:spLocks noChangeArrowheads="1"/>
          </p:cNvSpPr>
          <p:nvPr/>
        </p:nvSpPr>
        <p:spPr bwMode="auto">
          <a:xfrm>
            <a:off x="1831337" y="3053371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44" name="Text Box 41"/>
          <p:cNvSpPr txBox="1">
            <a:spLocks noChangeArrowheads="1"/>
          </p:cNvSpPr>
          <p:nvPr/>
        </p:nvSpPr>
        <p:spPr bwMode="auto">
          <a:xfrm>
            <a:off x="1792064" y="1962758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145" name="Text Box 41"/>
          <p:cNvSpPr txBox="1">
            <a:spLocks noChangeArrowheads="1"/>
          </p:cNvSpPr>
          <p:nvPr/>
        </p:nvSpPr>
        <p:spPr bwMode="auto">
          <a:xfrm>
            <a:off x="1792064" y="905483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147" name="Text Box 17"/>
          <p:cNvSpPr txBox="1">
            <a:spLocks noChangeArrowheads="1"/>
          </p:cNvSpPr>
          <p:nvPr/>
        </p:nvSpPr>
        <p:spPr bwMode="auto">
          <a:xfrm>
            <a:off x="5369678" y="3578835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5148" name="Text Box 17"/>
          <p:cNvSpPr txBox="1">
            <a:spLocks noChangeArrowheads="1"/>
          </p:cNvSpPr>
          <p:nvPr/>
        </p:nvSpPr>
        <p:spPr bwMode="auto">
          <a:xfrm>
            <a:off x="5859655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602</a:t>
            </a:r>
          </a:p>
        </p:txBody>
      </p:sp>
      <p:sp>
        <p:nvSpPr>
          <p:cNvPr id="5149" name="Text Box 17"/>
          <p:cNvSpPr txBox="1">
            <a:spLocks noChangeArrowheads="1"/>
          </p:cNvSpPr>
          <p:nvPr/>
        </p:nvSpPr>
        <p:spPr bwMode="auto">
          <a:xfrm>
            <a:off x="5859655" y="3578835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204</a:t>
            </a:r>
          </a:p>
        </p:txBody>
      </p:sp>
      <p:sp>
        <p:nvSpPr>
          <p:cNvPr id="5150" name="Text Box 17"/>
          <p:cNvSpPr txBox="1">
            <a:spLocks noChangeArrowheads="1"/>
          </p:cNvSpPr>
          <p:nvPr/>
        </p:nvSpPr>
        <p:spPr bwMode="auto">
          <a:xfrm>
            <a:off x="7193155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545</a:t>
            </a:r>
          </a:p>
        </p:txBody>
      </p:sp>
      <p:sp>
        <p:nvSpPr>
          <p:cNvPr id="5151" name="Text Box 17"/>
          <p:cNvSpPr txBox="1">
            <a:spLocks noChangeArrowheads="1"/>
          </p:cNvSpPr>
          <p:nvPr/>
        </p:nvSpPr>
        <p:spPr bwMode="auto">
          <a:xfrm>
            <a:off x="7193155" y="3578835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166</a:t>
            </a:r>
          </a:p>
        </p:txBody>
      </p:sp>
      <p:sp>
        <p:nvSpPr>
          <p:cNvPr id="5152" name="Text Box 17"/>
          <p:cNvSpPr txBox="1">
            <a:spLocks noChangeArrowheads="1"/>
          </p:cNvSpPr>
          <p:nvPr/>
        </p:nvSpPr>
        <p:spPr bwMode="auto">
          <a:xfrm>
            <a:off x="8528240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479</a:t>
            </a:r>
          </a:p>
        </p:txBody>
      </p:sp>
      <p:sp>
        <p:nvSpPr>
          <p:cNvPr id="5153" name="Text Box 17"/>
          <p:cNvSpPr txBox="1">
            <a:spLocks noChangeArrowheads="1"/>
          </p:cNvSpPr>
          <p:nvPr/>
        </p:nvSpPr>
        <p:spPr bwMode="auto">
          <a:xfrm>
            <a:off x="8528240" y="3578835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103</a:t>
            </a:r>
          </a:p>
        </p:txBody>
      </p:sp>
      <p:sp>
        <p:nvSpPr>
          <p:cNvPr id="5154" name="Text Box 17"/>
          <p:cNvSpPr txBox="1">
            <a:spLocks noChangeArrowheads="1"/>
          </p:cNvSpPr>
          <p:nvPr/>
        </p:nvSpPr>
        <p:spPr bwMode="auto">
          <a:xfrm>
            <a:off x="1532690" y="3377223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5155" name="Text Box 17"/>
          <p:cNvSpPr txBox="1">
            <a:spLocks noChangeArrowheads="1"/>
          </p:cNvSpPr>
          <p:nvPr/>
        </p:nvSpPr>
        <p:spPr bwMode="auto">
          <a:xfrm>
            <a:off x="1532690" y="3578835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5156" name="Text Box 17"/>
          <p:cNvSpPr txBox="1">
            <a:spLocks noChangeArrowheads="1"/>
          </p:cNvSpPr>
          <p:nvPr/>
        </p:nvSpPr>
        <p:spPr bwMode="auto">
          <a:xfrm>
            <a:off x="1897255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376</a:t>
            </a:r>
          </a:p>
        </p:txBody>
      </p:sp>
      <p:sp>
        <p:nvSpPr>
          <p:cNvPr id="5157" name="Text Box 17"/>
          <p:cNvSpPr txBox="1">
            <a:spLocks noChangeArrowheads="1"/>
          </p:cNvSpPr>
          <p:nvPr/>
        </p:nvSpPr>
        <p:spPr bwMode="auto">
          <a:xfrm>
            <a:off x="1897255" y="3578835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122</a:t>
            </a:r>
          </a:p>
        </p:txBody>
      </p:sp>
      <p:sp>
        <p:nvSpPr>
          <p:cNvPr id="5158" name="Text Box 17"/>
          <p:cNvSpPr txBox="1">
            <a:spLocks noChangeArrowheads="1"/>
          </p:cNvSpPr>
          <p:nvPr/>
        </p:nvSpPr>
        <p:spPr bwMode="auto">
          <a:xfrm>
            <a:off x="3232340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330</a:t>
            </a:r>
          </a:p>
        </p:txBody>
      </p:sp>
      <p:sp>
        <p:nvSpPr>
          <p:cNvPr id="5159" name="Text Box 17"/>
          <p:cNvSpPr txBox="1">
            <a:spLocks noChangeArrowheads="1"/>
          </p:cNvSpPr>
          <p:nvPr/>
        </p:nvSpPr>
        <p:spPr bwMode="auto">
          <a:xfrm>
            <a:off x="3232340" y="3578835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105</a:t>
            </a:r>
          </a:p>
        </p:txBody>
      </p:sp>
      <p:sp>
        <p:nvSpPr>
          <p:cNvPr id="5160" name="Text Box 17"/>
          <p:cNvSpPr txBox="1">
            <a:spLocks noChangeArrowheads="1"/>
          </p:cNvSpPr>
          <p:nvPr/>
        </p:nvSpPr>
        <p:spPr bwMode="auto">
          <a:xfrm>
            <a:off x="4565840" y="3377223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289</a:t>
            </a:r>
          </a:p>
        </p:txBody>
      </p:sp>
      <p:sp>
        <p:nvSpPr>
          <p:cNvPr id="5161" name="Text Box 17"/>
          <p:cNvSpPr txBox="1">
            <a:spLocks noChangeArrowheads="1"/>
          </p:cNvSpPr>
          <p:nvPr/>
        </p:nvSpPr>
        <p:spPr bwMode="auto">
          <a:xfrm>
            <a:off x="4605114" y="3578835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68</a:t>
            </a:r>
          </a:p>
        </p:txBody>
      </p:sp>
      <p:sp>
        <p:nvSpPr>
          <p:cNvPr id="5162" name="Text Box 16"/>
          <p:cNvSpPr txBox="1">
            <a:spLocks noChangeArrowheads="1"/>
          </p:cNvSpPr>
          <p:nvPr/>
        </p:nvSpPr>
        <p:spPr bwMode="auto">
          <a:xfrm>
            <a:off x="2510845" y="931307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LM : MACE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163" name="Text Box 16"/>
          <p:cNvSpPr txBox="1">
            <a:spLocks noChangeArrowheads="1"/>
          </p:cNvSpPr>
          <p:nvPr/>
        </p:nvSpPr>
        <p:spPr bwMode="auto">
          <a:xfrm>
            <a:off x="6593963" y="977960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Non-LM : MACE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164" name="Text Box 38"/>
          <p:cNvSpPr txBox="1">
            <a:spLocks noChangeArrowheads="1"/>
          </p:cNvSpPr>
          <p:nvPr/>
        </p:nvSpPr>
        <p:spPr bwMode="auto">
          <a:xfrm>
            <a:off x="6423027" y="2043912"/>
            <a:ext cx="22971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HR = 1.04 [0.51 – 2.11]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i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 = 0.918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65" name="Text Box 38"/>
          <p:cNvSpPr txBox="1">
            <a:spLocks noChangeArrowheads="1"/>
          </p:cNvSpPr>
          <p:nvPr/>
        </p:nvSpPr>
        <p:spPr bwMode="auto">
          <a:xfrm>
            <a:off x="2562227" y="1440504"/>
            <a:ext cx="22971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HR </a:t>
            </a: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[95% CI], 0.45 [0.19 – 1.06]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i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 = 0.067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66" name="Rectangle 10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67" name="Rectangle 1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68" name="Rectangle 14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69" name="Rectangle 17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70" name="Rectangle 19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sp>
        <p:nvSpPr>
          <p:cNvPr id="5171" name="Rectangle 21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400">
              <a:latin typeface="Arial" panose="020B0604020202020204" pitchFamily="34" charset="0"/>
            </a:endParaRPr>
          </a:p>
        </p:txBody>
      </p:sp>
      <p:graphicFrame>
        <p:nvGraphicFramePr>
          <p:cNvPr id="5172" name="Object 2"/>
          <p:cNvGraphicFramePr>
            <a:graphicFrameLocks noChangeAspect="1"/>
          </p:cNvGraphicFramePr>
          <p:nvPr>
            <p:extLst/>
          </p:nvPr>
        </p:nvGraphicFramePr>
        <p:xfrm>
          <a:off x="5491163" y="3798195"/>
          <a:ext cx="3360737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Prism Project" r:id="rId8" imgW="3931920" imgH="3131640" progId="Prism5.Document">
                  <p:embed/>
                </p:oleObj>
              </mc:Choice>
              <mc:Fallback>
                <p:oleObj name="Prism Project" r:id="rId8" imgW="3931920" imgH="313164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3798195"/>
                        <a:ext cx="3360737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3" name="Object 3"/>
          <p:cNvGraphicFramePr>
            <a:graphicFrameLocks noChangeAspect="1"/>
          </p:cNvGraphicFramePr>
          <p:nvPr>
            <p:extLst/>
          </p:nvPr>
        </p:nvGraphicFramePr>
        <p:xfrm>
          <a:off x="1536700" y="3781570"/>
          <a:ext cx="3360738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Prism Project" r:id="rId10" imgW="3931920" imgH="3131640" progId="Prism5.Document">
                  <p:embed/>
                </p:oleObj>
              </mc:Choice>
              <mc:Fallback>
                <p:oleObj name="Prism Project" r:id="rId10" imgW="3931920" imgH="313164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700" y="3781570"/>
                        <a:ext cx="3360738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4" name="Text Box 17"/>
          <p:cNvSpPr txBox="1">
            <a:spLocks noChangeArrowheads="1"/>
          </p:cNvSpPr>
          <p:nvPr/>
        </p:nvSpPr>
        <p:spPr bwMode="auto">
          <a:xfrm>
            <a:off x="5371265" y="6382354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5175" name="Text Box 16"/>
          <p:cNvSpPr txBox="1">
            <a:spLocks noChangeArrowheads="1"/>
          </p:cNvSpPr>
          <p:nvPr/>
        </p:nvSpPr>
        <p:spPr bwMode="auto">
          <a:xfrm>
            <a:off x="653875" y="6359621"/>
            <a:ext cx="180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No. at Risk</a:t>
            </a:r>
          </a:p>
        </p:txBody>
      </p:sp>
      <p:sp>
        <p:nvSpPr>
          <p:cNvPr id="5178" name="Text Box 41"/>
          <p:cNvSpPr txBox="1">
            <a:spLocks noChangeArrowheads="1"/>
          </p:cNvSpPr>
          <p:nvPr/>
        </p:nvSpPr>
        <p:spPr bwMode="auto">
          <a:xfrm>
            <a:off x="5944551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79" name="Text Box 41"/>
          <p:cNvSpPr txBox="1">
            <a:spLocks noChangeArrowheads="1"/>
          </p:cNvSpPr>
          <p:nvPr/>
        </p:nvSpPr>
        <p:spPr bwMode="auto">
          <a:xfrm>
            <a:off x="7259795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80" name="Text Box 41"/>
          <p:cNvSpPr txBox="1">
            <a:spLocks noChangeArrowheads="1"/>
          </p:cNvSpPr>
          <p:nvPr/>
        </p:nvSpPr>
        <p:spPr bwMode="auto">
          <a:xfrm>
            <a:off x="8596470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81" name="Text Box 41"/>
          <p:cNvSpPr txBox="1">
            <a:spLocks noChangeArrowheads="1"/>
          </p:cNvSpPr>
          <p:nvPr/>
        </p:nvSpPr>
        <p:spPr bwMode="auto">
          <a:xfrm>
            <a:off x="8787119" y="6188678"/>
            <a:ext cx="396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5182" name="Text Box 41"/>
          <p:cNvSpPr txBox="1">
            <a:spLocks noChangeArrowheads="1"/>
          </p:cNvSpPr>
          <p:nvPr/>
        </p:nvSpPr>
        <p:spPr bwMode="auto">
          <a:xfrm>
            <a:off x="1973420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83" name="Text Box 41"/>
          <p:cNvSpPr txBox="1">
            <a:spLocks noChangeArrowheads="1"/>
          </p:cNvSpPr>
          <p:nvPr/>
        </p:nvSpPr>
        <p:spPr bwMode="auto">
          <a:xfrm>
            <a:off x="3289457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84" name="Text Box 41"/>
          <p:cNvSpPr txBox="1">
            <a:spLocks noChangeArrowheads="1"/>
          </p:cNvSpPr>
          <p:nvPr/>
        </p:nvSpPr>
        <p:spPr bwMode="auto">
          <a:xfrm>
            <a:off x="4625337" y="6207728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185" name="Text Box 41"/>
          <p:cNvSpPr txBox="1">
            <a:spLocks noChangeArrowheads="1"/>
          </p:cNvSpPr>
          <p:nvPr/>
        </p:nvSpPr>
        <p:spPr bwMode="auto">
          <a:xfrm>
            <a:off x="4815988" y="6188678"/>
            <a:ext cx="396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yrs</a:t>
            </a:r>
          </a:p>
        </p:txBody>
      </p:sp>
      <p:sp>
        <p:nvSpPr>
          <p:cNvPr id="5186" name="Text Box 41"/>
          <p:cNvSpPr txBox="1">
            <a:spLocks noChangeArrowheads="1"/>
          </p:cNvSpPr>
          <p:nvPr/>
        </p:nvSpPr>
        <p:spPr bwMode="auto">
          <a:xfrm>
            <a:off x="5794532" y="6058503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87" name="Text Box 41"/>
          <p:cNvSpPr txBox="1">
            <a:spLocks noChangeArrowheads="1"/>
          </p:cNvSpPr>
          <p:nvPr/>
        </p:nvSpPr>
        <p:spPr bwMode="auto">
          <a:xfrm>
            <a:off x="5755258" y="4967891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188" name="Text Box 41"/>
          <p:cNvSpPr txBox="1">
            <a:spLocks noChangeArrowheads="1"/>
          </p:cNvSpPr>
          <p:nvPr/>
        </p:nvSpPr>
        <p:spPr bwMode="auto">
          <a:xfrm>
            <a:off x="5755258" y="3910616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189" name="Text Box 41"/>
          <p:cNvSpPr txBox="1">
            <a:spLocks noChangeArrowheads="1"/>
          </p:cNvSpPr>
          <p:nvPr/>
        </p:nvSpPr>
        <p:spPr bwMode="auto">
          <a:xfrm>
            <a:off x="1832926" y="6058503"/>
            <a:ext cx="2632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190" name="Text Box 41"/>
          <p:cNvSpPr txBox="1">
            <a:spLocks noChangeArrowheads="1"/>
          </p:cNvSpPr>
          <p:nvPr/>
        </p:nvSpPr>
        <p:spPr bwMode="auto">
          <a:xfrm>
            <a:off x="1793653" y="4967891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191" name="Text Box 41"/>
          <p:cNvSpPr txBox="1">
            <a:spLocks noChangeArrowheads="1"/>
          </p:cNvSpPr>
          <p:nvPr/>
        </p:nvSpPr>
        <p:spPr bwMode="auto">
          <a:xfrm>
            <a:off x="1793653" y="3910616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5192" name="Text Box 17"/>
          <p:cNvSpPr txBox="1">
            <a:spLocks noChangeArrowheads="1"/>
          </p:cNvSpPr>
          <p:nvPr/>
        </p:nvSpPr>
        <p:spPr bwMode="auto">
          <a:xfrm>
            <a:off x="5371265" y="6558566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5193" name="Text Box 17"/>
          <p:cNvSpPr txBox="1">
            <a:spLocks noChangeArrowheads="1"/>
          </p:cNvSpPr>
          <p:nvPr/>
        </p:nvSpPr>
        <p:spPr bwMode="auto">
          <a:xfrm>
            <a:off x="586124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602</a:t>
            </a:r>
          </a:p>
        </p:txBody>
      </p:sp>
      <p:sp>
        <p:nvSpPr>
          <p:cNvPr id="5194" name="Text Box 17"/>
          <p:cNvSpPr txBox="1">
            <a:spLocks noChangeArrowheads="1"/>
          </p:cNvSpPr>
          <p:nvPr/>
        </p:nvSpPr>
        <p:spPr bwMode="auto">
          <a:xfrm>
            <a:off x="5861240" y="6558566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204</a:t>
            </a:r>
          </a:p>
        </p:txBody>
      </p:sp>
      <p:sp>
        <p:nvSpPr>
          <p:cNvPr id="5195" name="Text Box 17"/>
          <p:cNvSpPr txBox="1">
            <a:spLocks noChangeArrowheads="1"/>
          </p:cNvSpPr>
          <p:nvPr/>
        </p:nvSpPr>
        <p:spPr bwMode="auto">
          <a:xfrm>
            <a:off x="719474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545</a:t>
            </a:r>
          </a:p>
        </p:txBody>
      </p:sp>
      <p:sp>
        <p:nvSpPr>
          <p:cNvPr id="5196" name="Text Box 17"/>
          <p:cNvSpPr txBox="1">
            <a:spLocks noChangeArrowheads="1"/>
          </p:cNvSpPr>
          <p:nvPr/>
        </p:nvSpPr>
        <p:spPr bwMode="auto">
          <a:xfrm>
            <a:off x="7194740" y="6558566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166</a:t>
            </a:r>
          </a:p>
        </p:txBody>
      </p:sp>
      <p:sp>
        <p:nvSpPr>
          <p:cNvPr id="5197" name="Text Box 17"/>
          <p:cNvSpPr txBox="1">
            <a:spLocks noChangeArrowheads="1"/>
          </p:cNvSpPr>
          <p:nvPr/>
        </p:nvSpPr>
        <p:spPr bwMode="auto">
          <a:xfrm>
            <a:off x="852983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479</a:t>
            </a:r>
          </a:p>
        </p:txBody>
      </p:sp>
      <p:sp>
        <p:nvSpPr>
          <p:cNvPr id="5198" name="Text Box 17"/>
          <p:cNvSpPr txBox="1">
            <a:spLocks noChangeArrowheads="1"/>
          </p:cNvSpPr>
          <p:nvPr/>
        </p:nvSpPr>
        <p:spPr bwMode="auto">
          <a:xfrm>
            <a:off x="8529830" y="6558566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103</a:t>
            </a:r>
          </a:p>
        </p:txBody>
      </p:sp>
      <p:sp>
        <p:nvSpPr>
          <p:cNvPr id="5199" name="Text Box 17"/>
          <p:cNvSpPr txBox="1">
            <a:spLocks noChangeArrowheads="1"/>
          </p:cNvSpPr>
          <p:nvPr/>
        </p:nvSpPr>
        <p:spPr bwMode="auto">
          <a:xfrm>
            <a:off x="1534278" y="6382354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5200" name="Text Box 17"/>
          <p:cNvSpPr txBox="1">
            <a:spLocks noChangeArrowheads="1"/>
          </p:cNvSpPr>
          <p:nvPr/>
        </p:nvSpPr>
        <p:spPr bwMode="auto">
          <a:xfrm>
            <a:off x="1534278" y="6558566"/>
            <a:ext cx="4683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EES</a:t>
            </a:r>
          </a:p>
        </p:txBody>
      </p:sp>
      <p:sp>
        <p:nvSpPr>
          <p:cNvPr id="5201" name="Text Box 17"/>
          <p:cNvSpPr txBox="1">
            <a:spLocks noChangeArrowheads="1"/>
          </p:cNvSpPr>
          <p:nvPr/>
        </p:nvSpPr>
        <p:spPr bwMode="auto">
          <a:xfrm>
            <a:off x="189884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376</a:t>
            </a:r>
          </a:p>
        </p:txBody>
      </p:sp>
      <p:sp>
        <p:nvSpPr>
          <p:cNvPr id="5202" name="Text Box 17"/>
          <p:cNvSpPr txBox="1">
            <a:spLocks noChangeArrowheads="1"/>
          </p:cNvSpPr>
          <p:nvPr/>
        </p:nvSpPr>
        <p:spPr bwMode="auto">
          <a:xfrm>
            <a:off x="1898840" y="6558566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122</a:t>
            </a:r>
          </a:p>
        </p:txBody>
      </p:sp>
      <p:sp>
        <p:nvSpPr>
          <p:cNvPr id="5203" name="Text Box 17"/>
          <p:cNvSpPr txBox="1">
            <a:spLocks noChangeArrowheads="1"/>
          </p:cNvSpPr>
          <p:nvPr/>
        </p:nvSpPr>
        <p:spPr bwMode="auto">
          <a:xfrm>
            <a:off x="323393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330</a:t>
            </a:r>
          </a:p>
        </p:txBody>
      </p:sp>
      <p:sp>
        <p:nvSpPr>
          <p:cNvPr id="5204" name="Text Box 17"/>
          <p:cNvSpPr txBox="1">
            <a:spLocks noChangeArrowheads="1"/>
          </p:cNvSpPr>
          <p:nvPr/>
        </p:nvSpPr>
        <p:spPr bwMode="auto">
          <a:xfrm>
            <a:off x="3233930" y="6558566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105</a:t>
            </a:r>
          </a:p>
        </p:txBody>
      </p:sp>
      <p:sp>
        <p:nvSpPr>
          <p:cNvPr id="5205" name="Text Box 17"/>
          <p:cNvSpPr txBox="1">
            <a:spLocks noChangeArrowheads="1"/>
          </p:cNvSpPr>
          <p:nvPr/>
        </p:nvSpPr>
        <p:spPr bwMode="auto">
          <a:xfrm>
            <a:off x="4567430" y="6382354"/>
            <a:ext cx="42030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289</a:t>
            </a:r>
          </a:p>
        </p:txBody>
      </p:sp>
      <p:sp>
        <p:nvSpPr>
          <p:cNvPr id="5206" name="Text Box 17"/>
          <p:cNvSpPr txBox="1">
            <a:spLocks noChangeArrowheads="1"/>
          </p:cNvSpPr>
          <p:nvPr/>
        </p:nvSpPr>
        <p:spPr bwMode="auto">
          <a:xfrm>
            <a:off x="4606703" y="6558566"/>
            <a:ext cx="3417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68</a:t>
            </a:r>
          </a:p>
        </p:txBody>
      </p:sp>
      <p:sp>
        <p:nvSpPr>
          <p:cNvPr id="5207" name="Text Box 16"/>
          <p:cNvSpPr txBox="1">
            <a:spLocks noChangeArrowheads="1"/>
          </p:cNvSpPr>
          <p:nvPr/>
        </p:nvSpPr>
        <p:spPr bwMode="auto">
          <a:xfrm>
            <a:off x="2484440" y="4029748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LM : TVR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208" name="Text Box 16"/>
          <p:cNvSpPr txBox="1">
            <a:spLocks noChangeArrowheads="1"/>
          </p:cNvSpPr>
          <p:nvPr/>
        </p:nvSpPr>
        <p:spPr bwMode="auto">
          <a:xfrm>
            <a:off x="6492913" y="4132380"/>
            <a:ext cx="2447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Non-LM : TVR</a:t>
            </a:r>
            <a:endParaRPr lang="en-US" altLang="ko-KR" sz="16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209" name="Text Box 38"/>
          <p:cNvSpPr txBox="1">
            <a:spLocks noChangeArrowheads="1"/>
          </p:cNvSpPr>
          <p:nvPr/>
        </p:nvSpPr>
        <p:spPr bwMode="auto">
          <a:xfrm>
            <a:off x="6424613" y="4955740"/>
            <a:ext cx="229711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HR  = 1.03 [0.49 – 2.18]</a:t>
            </a:r>
            <a:endParaRPr lang="en-US" altLang="ko-KR" sz="12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i="1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 = 0.934</a:t>
            </a:r>
            <a:endParaRPr lang="en-US" altLang="ko-KR" sz="1200" b="1" baseline="30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10" name="Text Box 38"/>
          <p:cNvSpPr txBox="1">
            <a:spLocks noChangeArrowheads="1"/>
          </p:cNvSpPr>
          <p:nvPr/>
        </p:nvSpPr>
        <p:spPr bwMode="auto">
          <a:xfrm>
            <a:off x="2562227" y="4563852"/>
            <a:ext cx="207644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HR = 0.33 [0.12 – 0.93]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1" i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</a:rPr>
              <a:t> = 0.036</a:t>
            </a:r>
            <a:endParaRPr lang="en-US" altLang="ko-KR" sz="1200" b="1" baseline="30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227" name="Text Box 41"/>
          <p:cNvSpPr txBox="1">
            <a:spLocks noChangeArrowheads="1"/>
          </p:cNvSpPr>
          <p:nvPr/>
        </p:nvSpPr>
        <p:spPr bwMode="auto">
          <a:xfrm>
            <a:off x="1766371" y="772133"/>
            <a:ext cx="4026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5228" name="Text Box 41"/>
          <p:cNvSpPr txBox="1">
            <a:spLocks noChangeArrowheads="1"/>
          </p:cNvSpPr>
          <p:nvPr/>
        </p:nvSpPr>
        <p:spPr bwMode="auto">
          <a:xfrm>
            <a:off x="5743852" y="772133"/>
            <a:ext cx="4026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5229" name="Text Box 41"/>
          <p:cNvSpPr txBox="1">
            <a:spLocks noChangeArrowheads="1"/>
          </p:cNvSpPr>
          <p:nvPr/>
        </p:nvSpPr>
        <p:spPr bwMode="auto">
          <a:xfrm>
            <a:off x="1757640" y="3762978"/>
            <a:ext cx="4026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5230" name="Text Box 41"/>
          <p:cNvSpPr txBox="1">
            <a:spLocks noChangeArrowheads="1"/>
          </p:cNvSpPr>
          <p:nvPr/>
        </p:nvSpPr>
        <p:spPr bwMode="auto">
          <a:xfrm>
            <a:off x="5735121" y="3762978"/>
            <a:ext cx="4026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100" b="1">
                <a:solidFill>
                  <a:schemeClr val="bg1"/>
                </a:solidFill>
                <a:latin typeface="Arial" panose="020B0604020202020204" pitchFamily="34" charset="0"/>
              </a:rPr>
              <a:t>(%)</a:t>
            </a:r>
          </a:p>
        </p:txBody>
      </p:sp>
      <p:sp>
        <p:nvSpPr>
          <p:cNvPr id="116" name="제목 1"/>
          <p:cNvSpPr>
            <a:spLocks noGrp="1"/>
          </p:cNvSpPr>
          <p:nvPr>
            <p:ph type="title"/>
          </p:nvPr>
        </p:nvSpPr>
        <p:spPr>
          <a:xfrm>
            <a:off x="150897" y="36002"/>
            <a:ext cx="8670925" cy="692696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EES vs SES: LM or non-LM PCI</a:t>
            </a:r>
            <a:endParaRPr lang="ko-KR" altLang="en-US" sz="3200" dirty="0"/>
          </a:p>
        </p:txBody>
      </p:sp>
      <p:sp>
        <p:nvSpPr>
          <p:cNvPr id="91" name="직사각형 90"/>
          <p:cNvSpPr/>
          <p:nvPr/>
        </p:nvSpPr>
        <p:spPr>
          <a:xfrm>
            <a:off x="3001746" y="2020851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>
                <a:solidFill>
                  <a:srgbClr val="FFFFCC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3252293" y="5057118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>
                <a:solidFill>
                  <a:srgbClr val="FFFFCC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3317299" y="2752795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EES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3423044" y="5676379"/>
            <a:ext cx="646331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EES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68727" y="470802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YJ Cho,,, HS Kim. in revision</a:t>
            </a:r>
            <a:endParaRPr lang="ko-KR" altLang="en-US" sz="1600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46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61" y="2031074"/>
            <a:ext cx="3073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>
            <a:fillRect/>
          </a:stretch>
        </p:blipFill>
        <p:spPr bwMode="auto">
          <a:xfrm>
            <a:off x="2984961" y="2031074"/>
            <a:ext cx="2832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4"/>
          <a:stretch>
            <a:fillRect/>
          </a:stretch>
        </p:blipFill>
        <p:spPr bwMode="auto">
          <a:xfrm>
            <a:off x="197729" y="2031074"/>
            <a:ext cx="28114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 Box 38"/>
          <p:cNvSpPr txBox="1">
            <a:spLocks noChangeArrowheads="1"/>
          </p:cNvSpPr>
          <p:nvPr/>
        </p:nvSpPr>
        <p:spPr bwMode="auto">
          <a:xfrm>
            <a:off x="697084" y="2540952"/>
            <a:ext cx="2297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b="1"/>
              <a:t>EES vs SES</a:t>
            </a:r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/>
              <a:t>HR 0.80 [95% CI, 0.51 – 1.27]</a:t>
            </a:r>
            <a:endParaRPr lang="en-US" altLang="ko-KR" sz="1200" baseline="30000"/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i="1"/>
              <a:t>P</a:t>
            </a:r>
            <a:r>
              <a:rPr lang="en-US" altLang="ko-KR" sz="1100"/>
              <a:t> = 0.345</a:t>
            </a:r>
            <a:endParaRPr lang="en-US" altLang="ko-KR" sz="1200" baseline="30000"/>
          </a:p>
        </p:txBody>
      </p:sp>
      <p:sp>
        <p:nvSpPr>
          <p:cNvPr id="12314" name="Text Box 38"/>
          <p:cNvSpPr txBox="1">
            <a:spLocks noChangeArrowheads="1"/>
          </p:cNvSpPr>
          <p:nvPr/>
        </p:nvSpPr>
        <p:spPr bwMode="auto">
          <a:xfrm>
            <a:off x="3519949" y="2499387"/>
            <a:ext cx="2297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b="1"/>
              <a:t>EES vs SES</a:t>
            </a:r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/>
              <a:t>HR 0.39 [95% CI, 0.18 – 0.86]</a:t>
            </a:r>
            <a:endParaRPr lang="en-US" altLang="ko-KR" sz="1200" baseline="30000"/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i="1"/>
              <a:t>P</a:t>
            </a:r>
            <a:r>
              <a:rPr lang="en-US" altLang="ko-KR" sz="1100"/>
              <a:t> = 0.019</a:t>
            </a:r>
            <a:endParaRPr lang="en-US" altLang="ko-KR" sz="1200" baseline="30000"/>
          </a:p>
        </p:txBody>
      </p:sp>
      <p:sp>
        <p:nvSpPr>
          <p:cNvPr id="12324" name="Text Box 38"/>
          <p:cNvSpPr txBox="1">
            <a:spLocks noChangeArrowheads="1"/>
          </p:cNvSpPr>
          <p:nvPr/>
        </p:nvSpPr>
        <p:spPr bwMode="auto">
          <a:xfrm>
            <a:off x="7198562" y="3135599"/>
            <a:ext cx="1587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b="1"/>
              <a:t>EES vs SES</a:t>
            </a:r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/>
              <a:t>HR 0.11 </a:t>
            </a:r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/>
              <a:t>[95% CI, 0.02 – 0.79]</a:t>
            </a:r>
          </a:p>
          <a:p>
            <a:pPr algn="ctr" eaLnBrk="1" latinLnBrk="1" hangingPunct="1">
              <a:lnSpc>
                <a:spcPct val="120000"/>
              </a:lnSpc>
            </a:pPr>
            <a:r>
              <a:rPr lang="en-US" altLang="ko-KR" sz="1100" i="1"/>
              <a:t>P</a:t>
            </a:r>
            <a:r>
              <a:rPr lang="en-US" altLang="ko-KR" sz="1100"/>
              <a:t> = 0.028</a:t>
            </a:r>
            <a:endParaRPr lang="en-US" altLang="ko-KR" sz="1200" baseline="30000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379497" y="1394236"/>
            <a:ext cx="29424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Overall Bifurcation</a:t>
            </a:r>
            <a:endParaRPr lang="en-US" altLang="ko-KR" sz="20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3444542" y="1394236"/>
            <a:ext cx="2447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LM bifurcation</a:t>
            </a:r>
            <a:endParaRPr lang="en-US" altLang="ko-KR" sz="20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129798" y="1148015"/>
            <a:ext cx="2760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LM bifurcation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by 2-stent technique</a:t>
            </a:r>
            <a:endParaRPr lang="en-US" altLang="ko-KR" sz="20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6930" y="4933467"/>
            <a:ext cx="7870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Difference in performance between EES vs SES for bifurcation lesion becomes greater </a:t>
            </a:r>
          </a:p>
          <a:p>
            <a:pPr algn="ctr"/>
            <a:r>
              <a:rPr lang="en-US" altLang="ko-KR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when lesion becomes more complex</a:t>
            </a:r>
            <a:endParaRPr lang="ko-KR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1251" y="6430479"/>
            <a:ext cx="314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YJ Cho,,, HS Kim. in revision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457200" y="432048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EES vs SES in COBIS II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4308682" y="3284984"/>
            <a:ext cx="545341" cy="327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>
                <a:solidFill>
                  <a:srgbClr val="0066FF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4624235" y="3726207"/>
            <a:ext cx="54534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EES</a:t>
            </a:r>
            <a:endParaRPr lang="en-US" altLang="ko-KR" sz="1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763688" y="3533971"/>
            <a:ext cx="545341" cy="327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>
                <a:solidFill>
                  <a:srgbClr val="0066FF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6978987" y="2813891"/>
            <a:ext cx="545341" cy="327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>
                <a:solidFill>
                  <a:srgbClr val="0066FF"/>
                </a:solidFill>
                <a:latin typeface="Arial" panose="020B0604020202020204" pitchFamily="34" charset="0"/>
              </a:rPr>
              <a:t>SES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1866418" y="3861048"/>
            <a:ext cx="54534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EES</a:t>
            </a:r>
            <a:endParaRPr lang="en-US" altLang="ko-KR" sz="1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050994" y="3798215"/>
            <a:ext cx="54534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ko-KR" sz="1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EES</a:t>
            </a:r>
            <a:endParaRPr lang="en-US" altLang="ko-KR" sz="14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82243" y="1024939"/>
            <a:ext cx="8579514" cy="4084498"/>
            <a:chOff x="407324" y="2387603"/>
            <a:chExt cx="8579514" cy="4084498"/>
          </a:xfrm>
        </p:grpSpPr>
        <p:sp>
          <p:nvSpPr>
            <p:cNvPr id="3" name="직사각형 2"/>
            <p:cNvSpPr/>
            <p:nvPr/>
          </p:nvSpPr>
          <p:spPr>
            <a:xfrm>
              <a:off x="407324" y="2387603"/>
              <a:ext cx="8379229" cy="4084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14364" y="2435948"/>
              <a:ext cx="8372474" cy="3879128"/>
              <a:chOff x="2138364" y="2435947"/>
              <a:chExt cx="8372474" cy="3879128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10821">
                <a:off x="2263776" y="2549526"/>
                <a:ext cx="3640137" cy="389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10821">
                <a:off x="6223795" y="2548732"/>
                <a:ext cx="3640137" cy="389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타원 20"/>
              <p:cNvSpPr/>
              <p:nvPr/>
            </p:nvSpPr>
            <p:spPr>
              <a:xfrm>
                <a:off x="2698751" y="4092576"/>
                <a:ext cx="106363" cy="106363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타원 21"/>
              <p:cNvSpPr/>
              <p:nvPr/>
            </p:nvSpPr>
            <p:spPr>
              <a:xfrm>
                <a:off x="2581276" y="3970338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3648076" y="4538664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타원 33"/>
              <p:cNvSpPr/>
              <p:nvPr/>
            </p:nvSpPr>
            <p:spPr>
              <a:xfrm>
                <a:off x="3770313" y="4672013"/>
                <a:ext cx="106362" cy="106362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타원 34"/>
              <p:cNvSpPr/>
              <p:nvPr/>
            </p:nvSpPr>
            <p:spPr>
              <a:xfrm>
                <a:off x="7947026" y="4062413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타원 35"/>
              <p:cNvSpPr/>
              <p:nvPr/>
            </p:nvSpPr>
            <p:spPr>
              <a:xfrm>
                <a:off x="7947026" y="3943351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7947026" y="4183064"/>
                <a:ext cx="106363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타원 48"/>
              <p:cNvSpPr/>
              <p:nvPr/>
            </p:nvSpPr>
            <p:spPr>
              <a:xfrm>
                <a:off x="7620001" y="4525963"/>
                <a:ext cx="104775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7504113" y="4529138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7848601" y="4521201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타원 52"/>
              <p:cNvSpPr/>
              <p:nvPr/>
            </p:nvSpPr>
            <p:spPr>
              <a:xfrm>
                <a:off x="7734301" y="45243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타원 67"/>
              <p:cNvSpPr/>
              <p:nvPr/>
            </p:nvSpPr>
            <p:spPr>
              <a:xfrm>
                <a:off x="8572501" y="5087938"/>
                <a:ext cx="104775" cy="106362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타원 70"/>
              <p:cNvSpPr/>
              <p:nvPr/>
            </p:nvSpPr>
            <p:spPr>
              <a:xfrm>
                <a:off x="8447088" y="3943351"/>
                <a:ext cx="106362" cy="106363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85" name="TextBox 19"/>
              <p:cNvSpPr txBox="1">
                <a:spLocks noChangeArrowheads="1"/>
              </p:cNvSpPr>
              <p:nvPr/>
            </p:nvSpPr>
            <p:spPr bwMode="auto">
              <a:xfrm>
                <a:off x="2695575" y="3016250"/>
                <a:ext cx="109855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Left main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86" name="TextBox 72"/>
              <p:cNvSpPr txBox="1">
                <a:spLocks noChangeArrowheads="1"/>
              </p:cNvSpPr>
              <p:nvPr/>
            </p:nvSpPr>
            <p:spPr bwMode="auto">
              <a:xfrm>
                <a:off x="4852989" y="4564064"/>
                <a:ext cx="60483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LAD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87" name="TextBox 73"/>
              <p:cNvSpPr txBox="1">
                <a:spLocks noChangeArrowheads="1"/>
              </p:cNvSpPr>
              <p:nvPr/>
            </p:nvSpPr>
            <p:spPr bwMode="auto">
              <a:xfrm>
                <a:off x="3143250" y="5184775"/>
                <a:ext cx="5715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LCx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88" name="TextBox 74"/>
              <p:cNvSpPr txBox="1">
                <a:spLocks noChangeArrowheads="1"/>
              </p:cNvSpPr>
              <p:nvPr/>
            </p:nvSpPr>
            <p:spPr bwMode="auto">
              <a:xfrm>
                <a:off x="8832850" y="4564064"/>
                <a:ext cx="604838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LAD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타원 82"/>
              <p:cNvSpPr/>
              <p:nvPr/>
            </p:nvSpPr>
            <p:spPr>
              <a:xfrm>
                <a:off x="8836026" y="2887663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타원 83"/>
              <p:cNvSpPr/>
              <p:nvPr/>
            </p:nvSpPr>
            <p:spPr>
              <a:xfrm>
                <a:off x="8839201" y="3108326"/>
                <a:ext cx="104775" cy="10636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91" name="TextBox 84"/>
              <p:cNvSpPr txBox="1">
                <a:spLocks noChangeArrowheads="1"/>
              </p:cNvSpPr>
              <p:nvPr/>
            </p:nvSpPr>
            <p:spPr bwMode="auto">
              <a:xfrm>
                <a:off x="8891588" y="2786064"/>
                <a:ext cx="12255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SES (n=185)</a:t>
                </a:r>
                <a:endParaRPr lang="ko-KR" alt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92" name="TextBox 85"/>
              <p:cNvSpPr txBox="1">
                <a:spLocks noChangeArrowheads="1"/>
              </p:cNvSpPr>
              <p:nvPr/>
            </p:nvSpPr>
            <p:spPr bwMode="auto">
              <a:xfrm>
                <a:off x="8891589" y="3006726"/>
                <a:ext cx="11255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EES (n=39)</a:t>
                </a:r>
                <a:endParaRPr lang="ko-KR" alt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타원 86"/>
              <p:cNvSpPr/>
              <p:nvPr/>
            </p:nvSpPr>
            <p:spPr>
              <a:xfrm>
                <a:off x="8836026" y="3108326"/>
                <a:ext cx="104775" cy="106363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타원 87"/>
              <p:cNvSpPr/>
              <p:nvPr/>
            </p:nvSpPr>
            <p:spPr>
              <a:xfrm>
                <a:off x="4857751" y="2887663"/>
                <a:ext cx="104775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타원 88"/>
              <p:cNvSpPr/>
              <p:nvPr/>
            </p:nvSpPr>
            <p:spPr>
              <a:xfrm>
                <a:off x="4859338" y="3108326"/>
                <a:ext cx="106362" cy="10636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96" name="TextBox 89"/>
              <p:cNvSpPr txBox="1">
                <a:spLocks noChangeArrowheads="1"/>
              </p:cNvSpPr>
              <p:nvPr/>
            </p:nvSpPr>
            <p:spPr bwMode="auto">
              <a:xfrm>
                <a:off x="4913313" y="2786064"/>
                <a:ext cx="12255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SES (n=248)</a:t>
                </a:r>
                <a:endParaRPr lang="ko-KR" alt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97" name="TextBox 90"/>
              <p:cNvSpPr txBox="1">
                <a:spLocks noChangeArrowheads="1"/>
              </p:cNvSpPr>
              <p:nvPr/>
            </p:nvSpPr>
            <p:spPr bwMode="auto">
              <a:xfrm>
                <a:off x="4913314" y="3006726"/>
                <a:ext cx="112553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EES (n=97)</a:t>
                </a:r>
                <a:endParaRPr lang="ko-KR" altLang="en-US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타원 91"/>
              <p:cNvSpPr/>
              <p:nvPr/>
            </p:nvSpPr>
            <p:spPr>
              <a:xfrm>
                <a:off x="4856163" y="3108326"/>
                <a:ext cx="106362" cy="106363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99" name="TextBox 71"/>
              <p:cNvSpPr txBox="1">
                <a:spLocks noChangeArrowheads="1"/>
              </p:cNvSpPr>
              <p:nvPr/>
            </p:nvSpPr>
            <p:spPr bwMode="auto">
              <a:xfrm>
                <a:off x="3116262" y="2435947"/>
                <a:ext cx="20954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1-stent technique</a:t>
                </a:r>
                <a:endParaRPr lang="ko-KR" alt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00" name="TextBox 93"/>
              <p:cNvSpPr txBox="1">
                <a:spLocks noChangeArrowheads="1"/>
              </p:cNvSpPr>
              <p:nvPr/>
            </p:nvSpPr>
            <p:spPr bwMode="auto">
              <a:xfrm>
                <a:off x="7110413" y="2445126"/>
                <a:ext cx="20954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2-stent technique</a:t>
                </a:r>
                <a:endParaRPr lang="ko-KR" alt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타원 94"/>
              <p:cNvSpPr/>
              <p:nvPr/>
            </p:nvSpPr>
            <p:spPr>
              <a:xfrm>
                <a:off x="3771901" y="4538664"/>
                <a:ext cx="106363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타원 95"/>
              <p:cNvSpPr/>
              <p:nvPr/>
            </p:nvSpPr>
            <p:spPr>
              <a:xfrm>
                <a:off x="3895726" y="4538664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타원 101"/>
              <p:cNvSpPr/>
              <p:nvPr/>
            </p:nvSpPr>
            <p:spPr>
              <a:xfrm>
                <a:off x="4086226" y="40163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타원 104"/>
              <p:cNvSpPr/>
              <p:nvPr/>
            </p:nvSpPr>
            <p:spPr>
              <a:xfrm>
                <a:off x="8070851" y="4062413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타원 105"/>
              <p:cNvSpPr/>
              <p:nvPr/>
            </p:nvSpPr>
            <p:spPr>
              <a:xfrm>
                <a:off x="8070851" y="3943351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타원 106"/>
              <p:cNvSpPr/>
              <p:nvPr/>
            </p:nvSpPr>
            <p:spPr>
              <a:xfrm>
                <a:off x="8070851" y="4183064"/>
                <a:ext cx="106363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타원 107"/>
              <p:cNvSpPr/>
              <p:nvPr/>
            </p:nvSpPr>
            <p:spPr>
              <a:xfrm>
                <a:off x="8193088" y="4062413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타원 108"/>
              <p:cNvSpPr/>
              <p:nvPr/>
            </p:nvSpPr>
            <p:spPr>
              <a:xfrm>
                <a:off x="8193088" y="3943351"/>
                <a:ext cx="106362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타원 109"/>
              <p:cNvSpPr/>
              <p:nvPr/>
            </p:nvSpPr>
            <p:spPr>
              <a:xfrm>
                <a:off x="8193088" y="4183064"/>
                <a:ext cx="106362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타원 110"/>
              <p:cNvSpPr/>
              <p:nvPr/>
            </p:nvSpPr>
            <p:spPr>
              <a:xfrm>
                <a:off x="8315326" y="4062413"/>
                <a:ext cx="104775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타원 111"/>
              <p:cNvSpPr/>
              <p:nvPr/>
            </p:nvSpPr>
            <p:spPr>
              <a:xfrm>
                <a:off x="8315326" y="3943351"/>
                <a:ext cx="104775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타원 112"/>
              <p:cNvSpPr/>
              <p:nvPr/>
            </p:nvSpPr>
            <p:spPr>
              <a:xfrm>
                <a:off x="8315326" y="4183064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타원 116"/>
              <p:cNvSpPr/>
              <p:nvPr/>
            </p:nvSpPr>
            <p:spPr>
              <a:xfrm>
                <a:off x="7772401" y="4640263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타원 117"/>
              <p:cNvSpPr/>
              <p:nvPr/>
            </p:nvSpPr>
            <p:spPr>
              <a:xfrm>
                <a:off x="7656513" y="4643438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타원 118"/>
              <p:cNvSpPr/>
              <p:nvPr/>
            </p:nvSpPr>
            <p:spPr>
              <a:xfrm>
                <a:off x="8002589" y="4637089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타원 119"/>
              <p:cNvSpPr/>
              <p:nvPr/>
            </p:nvSpPr>
            <p:spPr>
              <a:xfrm>
                <a:off x="7888288" y="4638676"/>
                <a:ext cx="106362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타원 120"/>
              <p:cNvSpPr/>
              <p:nvPr/>
            </p:nvSpPr>
            <p:spPr>
              <a:xfrm>
                <a:off x="7916863" y="4754563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타원 121"/>
              <p:cNvSpPr/>
              <p:nvPr/>
            </p:nvSpPr>
            <p:spPr>
              <a:xfrm>
                <a:off x="7802564" y="4757738"/>
                <a:ext cx="104775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타원 122"/>
              <p:cNvSpPr/>
              <p:nvPr/>
            </p:nvSpPr>
            <p:spPr>
              <a:xfrm>
                <a:off x="8147051" y="4751389"/>
                <a:ext cx="106363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타원 123"/>
              <p:cNvSpPr/>
              <p:nvPr/>
            </p:nvSpPr>
            <p:spPr>
              <a:xfrm>
                <a:off x="8032751" y="47529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타원 124"/>
              <p:cNvSpPr/>
              <p:nvPr/>
            </p:nvSpPr>
            <p:spPr>
              <a:xfrm>
                <a:off x="8054976" y="4872038"/>
                <a:ext cx="104775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타원 125"/>
              <p:cNvSpPr/>
              <p:nvPr/>
            </p:nvSpPr>
            <p:spPr>
              <a:xfrm>
                <a:off x="7939088" y="4875213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타원 126"/>
              <p:cNvSpPr/>
              <p:nvPr/>
            </p:nvSpPr>
            <p:spPr>
              <a:xfrm>
                <a:off x="8283576" y="48672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타원 127"/>
              <p:cNvSpPr/>
              <p:nvPr/>
            </p:nvSpPr>
            <p:spPr>
              <a:xfrm>
                <a:off x="8170864" y="4870451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26" name="TextBox 1"/>
              <p:cNvSpPr txBox="1">
                <a:spLocks noChangeArrowheads="1"/>
              </p:cNvSpPr>
              <p:nvPr/>
            </p:nvSpPr>
            <p:spPr bwMode="auto">
              <a:xfrm>
                <a:off x="3287714" y="5491163"/>
                <a:ext cx="1398587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3 (1.2%)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2 (2.1%)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7227" name="TextBox 74"/>
              <p:cNvSpPr txBox="1">
                <a:spLocks noChangeArrowheads="1"/>
              </p:cNvSpPr>
              <p:nvPr/>
            </p:nvSpPr>
            <p:spPr bwMode="auto">
              <a:xfrm>
                <a:off x="5056189" y="4856163"/>
                <a:ext cx="14001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4 (1.6%)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1 (1.0%)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7228" name="TextBox 75"/>
              <p:cNvSpPr txBox="1">
                <a:spLocks noChangeArrowheads="1"/>
              </p:cNvSpPr>
              <p:nvPr/>
            </p:nvSpPr>
            <p:spPr bwMode="auto">
              <a:xfrm>
                <a:off x="2927351" y="3275013"/>
                <a:ext cx="14001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3 (1.2%)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1 (1.0%)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7229" name="TextBox 19"/>
              <p:cNvSpPr txBox="1">
                <a:spLocks noChangeArrowheads="1"/>
              </p:cNvSpPr>
              <p:nvPr/>
            </p:nvSpPr>
            <p:spPr bwMode="auto">
              <a:xfrm>
                <a:off x="6600825" y="3016250"/>
                <a:ext cx="109855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Left main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30" name="TextBox 77"/>
              <p:cNvSpPr txBox="1">
                <a:spLocks noChangeArrowheads="1"/>
              </p:cNvSpPr>
              <p:nvPr/>
            </p:nvSpPr>
            <p:spPr bwMode="auto">
              <a:xfrm>
                <a:off x="6832601" y="3275013"/>
                <a:ext cx="14001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1 (0.5%)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0 (0%)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7231" name="TextBox 73"/>
              <p:cNvSpPr txBox="1">
                <a:spLocks noChangeArrowheads="1"/>
              </p:cNvSpPr>
              <p:nvPr/>
            </p:nvSpPr>
            <p:spPr bwMode="auto">
              <a:xfrm>
                <a:off x="7104063" y="5184775"/>
                <a:ext cx="571500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LCx</a:t>
                </a:r>
                <a:endParaRPr lang="ko-KR" altLang="en-US" sz="1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32" name="TextBox 80"/>
              <p:cNvSpPr txBox="1">
                <a:spLocks noChangeArrowheads="1"/>
              </p:cNvSpPr>
              <p:nvPr/>
            </p:nvSpPr>
            <p:spPr bwMode="auto">
              <a:xfrm>
                <a:off x="7104064" y="5491163"/>
                <a:ext cx="1398587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23 (12.4%)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1 (2.6%)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7233" name="TextBox 81"/>
              <p:cNvSpPr txBox="1">
                <a:spLocks noChangeArrowheads="1"/>
              </p:cNvSpPr>
              <p:nvPr/>
            </p:nvSpPr>
            <p:spPr bwMode="auto">
              <a:xfrm>
                <a:off x="9112250" y="4856163"/>
                <a:ext cx="139858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latinLnBrk="1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SES: 12 (6.5%)</a:t>
                </a:r>
              </a:p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1200" b="1">
                    <a:latin typeface="Arial" panose="020B0604020202020204" pitchFamily="34" charset="0"/>
                  </a:rPr>
                  <a:t>EES: 1 (2.6%)</a:t>
                </a:r>
                <a:endParaRPr lang="ko-KR" altLang="en-US" sz="1200" b="1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타원 33"/>
              <p:cNvSpPr/>
              <p:nvPr/>
            </p:nvSpPr>
            <p:spPr>
              <a:xfrm>
                <a:off x="3894138" y="4670426"/>
                <a:ext cx="106362" cy="106363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타원 20"/>
              <p:cNvSpPr/>
              <p:nvPr/>
            </p:nvSpPr>
            <p:spPr>
              <a:xfrm>
                <a:off x="4341813" y="4008438"/>
                <a:ext cx="106362" cy="106362"/>
              </a:xfrm>
              <a:prstGeom prst="ellipse">
                <a:avLst/>
              </a:prstGeom>
              <a:solidFill>
                <a:srgbClr val="C5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타원 116"/>
              <p:cNvSpPr/>
              <p:nvPr/>
            </p:nvSpPr>
            <p:spPr>
              <a:xfrm>
                <a:off x="8332788" y="5099051"/>
                <a:ext cx="106362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타원 117"/>
              <p:cNvSpPr/>
              <p:nvPr/>
            </p:nvSpPr>
            <p:spPr>
              <a:xfrm>
                <a:off x="8216901" y="510222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타원 119"/>
              <p:cNvSpPr/>
              <p:nvPr/>
            </p:nvSpPr>
            <p:spPr>
              <a:xfrm>
                <a:off x="8448676" y="5097463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타원 49"/>
              <p:cNvSpPr/>
              <p:nvPr/>
            </p:nvSpPr>
            <p:spPr>
              <a:xfrm>
                <a:off x="6853238" y="4062413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타원 96"/>
              <p:cNvSpPr/>
              <p:nvPr/>
            </p:nvSpPr>
            <p:spPr>
              <a:xfrm>
                <a:off x="2698751" y="3970338"/>
                <a:ext cx="106363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타원 97"/>
              <p:cNvSpPr/>
              <p:nvPr/>
            </p:nvSpPr>
            <p:spPr>
              <a:xfrm>
                <a:off x="2581276" y="40925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타원 98"/>
              <p:cNvSpPr/>
              <p:nvPr/>
            </p:nvSpPr>
            <p:spPr>
              <a:xfrm>
                <a:off x="4213226" y="401637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타원 99"/>
              <p:cNvSpPr/>
              <p:nvPr/>
            </p:nvSpPr>
            <p:spPr>
              <a:xfrm>
                <a:off x="4086226" y="414972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타원 100"/>
              <p:cNvSpPr/>
              <p:nvPr/>
            </p:nvSpPr>
            <p:spPr>
              <a:xfrm>
                <a:off x="4213226" y="4149726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타원 113"/>
              <p:cNvSpPr/>
              <p:nvPr/>
            </p:nvSpPr>
            <p:spPr>
              <a:xfrm>
                <a:off x="8183564" y="4987926"/>
                <a:ext cx="104775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타원 114"/>
              <p:cNvSpPr/>
              <p:nvPr/>
            </p:nvSpPr>
            <p:spPr>
              <a:xfrm>
                <a:off x="8067676" y="4991101"/>
                <a:ext cx="106363" cy="1063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타원 115"/>
              <p:cNvSpPr/>
              <p:nvPr/>
            </p:nvSpPr>
            <p:spPr>
              <a:xfrm>
                <a:off x="8412163" y="4983163"/>
                <a:ext cx="106362" cy="106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타원 131"/>
              <p:cNvSpPr/>
              <p:nvPr/>
            </p:nvSpPr>
            <p:spPr>
              <a:xfrm>
                <a:off x="8299451" y="4986339"/>
                <a:ext cx="104775" cy="1047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" name="타원 4"/>
          <p:cNvSpPr/>
          <p:nvPr/>
        </p:nvSpPr>
        <p:spPr>
          <a:xfrm>
            <a:off x="4952086" y="3748384"/>
            <a:ext cx="1948195" cy="106562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0511" y="5057889"/>
            <a:ext cx="8298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Procedural outcome of SB intervention is important in complex bifurcation intervention. </a:t>
            </a:r>
          </a:p>
          <a:p>
            <a:pPr algn="ctr"/>
            <a:r>
              <a:rPr lang="en-US" altLang="ko-KR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(LM lesion requiring 2-stent </a:t>
            </a:r>
            <a:r>
              <a:rPr lang="en-US" altLang="ko-K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technique</a:t>
            </a:r>
            <a:r>
              <a:rPr lang="en-US" altLang="ko-KR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ko-KR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881251" y="6430479"/>
            <a:ext cx="314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i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YJ Cho,,, HS Kim. in revision</a:t>
            </a:r>
            <a:endParaRPr lang="ko-KR" altLang="en-US" i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30" name="제목 1"/>
          <p:cNvSpPr txBox="1">
            <a:spLocks/>
          </p:cNvSpPr>
          <p:nvPr/>
        </p:nvSpPr>
        <p:spPr>
          <a:xfrm>
            <a:off x="457200" y="332656"/>
            <a:ext cx="82296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dirty="0"/>
              <a:t>Sites of TLR </a:t>
            </a:r>
            <a:r>
              <a:rPr lang="en-US" altLang="ko-KR" dirty="0" smtClean="0"/>
              <a:t>: EES vs SES in COBIS II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83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457200" y="476672"/>
            <a:ext cx="8229600" cy="1008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Multi-Stent Technique at LM bifurcation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- New DES -</a:t>
            </a:r>
            <a:endParaRPr lang="ko-KR" altLang="en-US" sz="2000" dirty="0">
              <a:solidFill>
                <a:srgbClr val="FFFFCC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11560" y="1700808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2011/09/21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Triple Kissing stent with Promus element at LM-LAD/LCX/RI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6084168" y="1700808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2013/11/06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Follow-up CAG : patent stent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6" name="Case_3_Pre_PC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687" t="2930" r="3320" b="3906"/>
          <a:stretch/>
        </p:blipFill>
        <p:spPr>
          <a:xfrm>
            <a:off x="-148" y="2564904"/>
            <a:ext cx="2987824" cy="3025886"/>
          </a:xfrm>
          <a:prstGeom prst="rect">
            <a:avLst/>
          </a:prstGeom>
        </p:spPr>
      </p:pic>
      <p:pic>
        <p:nvPicPr>
          <p:cNvPr id="7" name="Case_3_Post_PC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273" t="3516" r="2930" b="3907"/>
          <a:stretch/>
        </p:blipFill>
        <p:spPr>
          <a:xfrm>
            <a:off x="3011659" y="2564904"/>
            <a:ext cx="3000352" cy="3025886"/>
          </a:xfrm>
          <a:prstGeom prst="rect">
            <a:avLst/>
          </a:prstGeom>
        </p:spPr>
      </p:pic>
      <p:pic>
        <p:nvPicPr>
          <p:cNvPr id="8" name="Case_3_follow-up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712" t="3126" r="3125" b="3711"/>
          <a:stretch/>
        </p:blipFill>
        <p:spPr>
          <a:xfrm>
            <a:off x="6084168" y="2565401"/>
            <a:ext cx="3024189" cy="302418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341126" y="6453336"/>
            <a:ext cx="3767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CCECFF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SNU-H</a:t>
            </a:r>
            <a:r>
              <a:rPr lang="en-US" altLang="ko-KR" b="1" dirty="0" smtClean="0">
                <a:solidFill>
                  <a:srgbClr val="FFFF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ospital </a:t>
            </a:r>
            <a:r>
              <a:rPr lang="en-US" altLang="ko-KR" sz="1400" b="1" dirty="0" smtClean="0">
                <a:solidFill>
                  <a:srgbClr val="FFFFCC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(Seoul National University)</a:t>
            </a:r>
            <a:endParaRPr lang="ko-KR" altLang="en-US" sz="14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6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41074" y="1203873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 Cranial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87657" y="1203873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RAO Caudal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AG_RAO_C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729" t="4336" r="4815" b="6208"/>
          <a:stretch/>
        </p:blipFill>
        <p:spPr>
          <a:xfrm>
            <a:off x="317990" y="1794314"/>
            <a:ext cx="4027568" cy="4027568"/>
          </a:xfrm>
          <a:prstGeom prst="rect">
            <a:avLst/>
          </a:prstGeom>
        </p:spPr>
      </p:pic>
      <p:pic>
        <p:nvPicPr>
          <p:cNvPr id="4" name="CAG_AP_CR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365" t="4096" r="5225" b="5494"/>
          <a:stretch/>
        </p:blipFill>
        <p:spPr>
          <a:xfrm>
            <a:off x="4771407" y="1794314"/>
            <a:ext cx="4027567" cy="4027568"/>
          </a:xfrm>
          <a:prstGeom prst="rect">
            <a:avLst/>
          </a:prstGeom>
        </p:spPr>
      </p:pic>
      <p:sp>
        <p:nvSpPr>
          <p:cNvPr id="8" name="내용 개체 틀 2"/>
          <p:cNvSpPr txBox="1">
            <a:spLocks noGrp="1"/>
          </p:cNvSpPr>
          <p:nvPr>
            <p:ph type="title"/>
          </p:nvPr>
        </p:nvSpPr>
        <p:spPr>
          <a:xfrm>
            <a:off x="457200" y="360040"/>
            <a:ext cx="8229600" cy="6926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Multi-Stent Technique at LM bifurcation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- New DES -</a:t>
            </a:r>
            <a:endParaRPr lang="ko-KR" altLang="en-US" sz="2000" dirty="0">
              <a:solidFill>
                <a:srgbClr val="FFFFCC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5754593" y="1194947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 Caudal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67941" y="1194947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 Cranial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3 CAG_LAO_C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275" t="4502" r="4180" b="3952"/>
          <a:stretch/>
        </p:blipFill>
        <p:spPr>
          <a:xfrm>
            <a:off x="251520" y="1775393"/>
            <a:ext cx="4121073" cy="4121073"/>
          </a:xfrm>
          <a:prstGeom prst="rect">
            <a:avLst/>
          </a:prstGeom>
        </p:spPr>
      </p:pic>
      <p:pic>
        <p:nvPicPr>
          <p:cNvPr id="4" name="4 CAG_LAO_CAU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429" t="4227" r="4025" b="4227"/>
          <a:stretch/>
        </p:blipFill>
        <p:spPr>
          <a:xfrm>
            <a:off x="4771407" y="1775393"/>
            <a:ext cx="4121073" cy="4121073"/>
          </a:xfrm>
          <a:prstGeom prst="rect">
            <a:avLst/>
          </a:prstGeom>
        </p:spPr>
      </p:pic>
      <p:sp>
        <p:nvSpPr>
          <p:cNvPr id="8" name="내용 개체 틀 2"/>
          <p:cNvSpPr txBox="1">
            <a:spLocks noGrp="1"/>
          </p:cNvSpPr>
          <p:nvPr>
            <p:ph type="title"/>
          </p:nvPr>
        </p:nvSpPr>
        <p:spPr>
          <a:xfrm>
            <a:off x="457200" y="432048"/>
            <a:ext cx="8229600" cy="6926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Multi-Stent Technique at LM bifurcation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- New DES -</a:t>
            </a:r>
            <a:endParaRPr lang="ko-KR" altLang="en-US" sz="2000" dirty="0">
              <a:solidFill>
                <a:srgbClr val="FFFFCC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251520" y="548680"/>
            <a:ext cx="8568952" cy="1008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2800" b="1" dirty="0" smtClean="0">
                <a:solidFill>
                  <a:srgbClr val="FFFFCC"/>
                </a:solidFill>
              </a:rPr>
              <a:t>Limitation of Bifurcation Stenting with OLD DES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sz="2800" b="1" dirty="0" smtClean="0">
                <a:solidFill>
                  <a:srgbClr val="FFFFCC"/>
                </a:solidFill>
              </a:rPr>
              <a:t>2-stent technique at LM bifurcation</a:t>
            </a:r>
            <a:endParaRPr lang="ko-KR" altLang="en-US" sz="1800" dirty="0">
              <a:solidFill>
                <a:srgbClr val="FFFFCC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3528" y="1692097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2-stenting with Crush/FKB at LM bifurcation (Cypher)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084168" y="1692097"/>
            <a:ext cx="30243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Follow-up CAG : Restenosis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8" name="Case_2_Pre_PC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53" y="2564904"/>
            <a:ext cx="3024684" cy="3024684"/>
          </a:xfrm>
          <a:prstGeom prst="rect">
            <a:avLst/>
          </a:prstGeom>
        </p:spPr>
      </p:pic>
      <p:pic>
        <p:nvPicPr>
          <p:cNvPr id="9" name="Case_2_Post_PC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9832" y="2564904"/>
            <a:ext cx="3024684" cy="3024684"/>
          </a:xfrm>
          <a:prstGeom prst="rect">
            <a:avLst/>
          </a:prstGeom>
        </p:spPr>
      </p:pic>
      <p:pic>
        <p:nvPicPr>
          <p:cNvPr id="10" name="Case_2_follow-up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6325" y="2564904"/>
            <a:ext cx="3024684" cy="302468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4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3866" y="263769"/>
            <a:ext cx="8810622" cy="791308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 smtClean="0">
                <a:effectLst/>
              </a:rPr>
              <a:t>Two guiding catheter engagement to LCA</a:t>
            </a:r>
            <a:endParaRPr lang="ko-KR" altLang="en-US" sz="3200" dirty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" t="5031" r="5271" b="5340"/>
          <a:stretch/>
        </p:blipFill>
        <p:spPr bwMode="auto">
          <a:xfrm>
            <a:off x="2461831" y="1450717"/>
            <a:ext cx="4352223" cy="434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0804" y="989118"/>
            <a:ext cx="5737021" cy="433196"/>
          </a:xfrm>
          <a:prstGeom prst="rect">
            <a:avLst/>
          </a:prstGeom>
          <a:noFill/>
          <a:ln w="15875">
            <a:noFill/>
            <a:prstDash val="solid"/>
            <a:tailEnd type="triangle"/>
          </a:ln>
        </p:spPr>
        <p:txBody>
          <a:bodyPr wrap="square" rtlCol="0">
            <a:spAutoFit/>
          </a:bodyPr>
          <a:lstStyle/>
          <a:p>
            <a:r>
              <a:rPr lang="en-US" altLang="ko-KR" sz="2215" b="1" dirty="0">
                <a:solidFill>
                  <a:srgbClr val="FFFF00"/>
                </a:solidFill>
                <a:latin typeface="Arial Narrow" pitchFamily="34" charset="0"/>
              </a:rPr>
              <a:t>JL4, 8FR via right femoral artery to LAD &amp; LCX</a:t>
            </a:r>
            <a:endParaRPr lang="ko-KR" altLang="en-US" sz="2215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190" y="5736997"/>
            <a:ext cx="4179040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15" b="1" dirty="0">
                <a:solidFill>
                  <a:srgbClr val="FFFF00"/>
                </a:solidFill>
                <a:latin typeface="Arial Narrow" pitchFamily="34" charset="0"/>
              </a:rPr>
              <a:t>JL4, 7FR via left femoral artery to R.I.</a:t>
            </a:r>
            <a:endParaRPr lang="ko-KR" altLang="en-US" sz="2215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rot="5400000">
            <a:off x="2844155" y="2387248"/>
            <a:ext cx="2373942" cy="368993"/>
          </a:xfrm>
          <a:prstGeom prst="straightConnector1">
            <a:avLst/>
          </a:prstGeom>
          <a:ln w="28575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rot="5400000" flipH="1" flipV="1">
            <a:off x="2154764" y="4329552"/>
            <a:ext cx="1450741" cy="1496034"/>
          </a:xfrm>
          <a:prstGeom prst="straightConnector1">
            <a:avLst/>
          </a:prstGeom>
          <a:ln w="28575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192" y="432048"/>
            <a:ext cx="8435280" cy="692696"/>
          </a:xfrm>
        </p:spPr>
        <p:txBody>
          <a:bodyPr>
            <a:noAutofit/>
          </a:bodyPr>
          <a:lstStyle/>
          <a:p>
            <a:pPr algn="ctr"/>
            <a:r>
              <a:rPr lang="en-US" altLang="ko-KR" sz="2800" dirty="0" smtClean="0"/>
              <a:t>Triple Kissing DES Implantation to Trifurcation</a:t>
            </a:r>
            <a:endParaRPr lang="ko-KR" alt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308" r="10939" b="12267"/>
          <a:stretch/>
        </p:blipFill>
        <p:spPr bwMode="auto">
          <a:xfrm>
            <a:off x="321980" y="1700808"/>
            <a:ext cx="4121073" cy="392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18582" y="1388297"/>
            <a:ext cx="3288080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62" b="1" dirty="0">
                <a:solidFill>
                  <a:srgbClr val="FFFF00"/>
                </a:solidFill>
                <a:latin typeface="Arial Narrow" panose="020B0606020202030204" pitchFamily="34" charset="0"/>
              </a:rPr>
              <a:t>LM-LAD: Promus Element 3.5x24 mm</a:t>
            </a:r>
            <a:endParaRPr lang="ko-KR" altLang="en-US" sz="1662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319013" y="5659641"/>
            <a:ext cx="3293937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ko-KR" sz="1662" b="1" dirty="0">
                <a:solidFill>
                  <a:srgbClr val="FFFF00"/>
                </a:solidFill>
                <a:latin typeface="Arial Narrow" panose="020B0606020202030204" pitchFamily="34" charset="0"/>
              </a:rPr>
              <a:t>LM-LCX:Promus Element 3.5x20 mm</a:t>
            </a:r>
            <a:endParaRPr lang="ko-KR" altLang="en-US" sz="1662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직선 화살표 연결선 7"/>
          <p:cNvCxnSpPr>
            <a:stCxn id="3" idx="2"/>
          </p:cNvCxnSpPr>
          <p:nvPr/>
        </p:nvCxnSpPr>
        <p:spPr>
          <a:xfrm>
            <a:off x="1762622" y="1736406"/>
            <a:ext cx="590163" cy="155965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6" idx="2"/>
          </p:cNvCxnSpPr>
          <p:nvPr/>
        </p:nvCxnSpPr>
        <p:spPr>
          <a:xfrm flipH="1">
            <a:off x="2732447" y="1470531"/>
            <a:ext cx="694248" cy="190972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>
            <a:stCxn id="4" idx="0"/>
          </p:cNvCxnSpPr>
          <p:nvPr/>
        </p:nvCxnSpPr>
        <p:spPr>
          <a:xfrm flipV="1">
            <a:off x="2965982" y="3692772"/>
            <a:ext cx="50390" cy="196686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1846775" y="1122422"/>
            <a:ext cx="3159839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ko-KR" sz="1662" b="1" dirty="0">
                <a:solidFill>
                  <a:srgbClr val="FFFF00"/>
                </a:solidFill>
                <a:latin typeface="Arial Narrow" panose="020B0606020202030204" pitchFamily="34" charset="0"/>
              </a:rPr>
              <a:t>LM-RI: Promus Element: 3.0x20 mm</a:t>
            </a:r>
            <a:endParaRPr lang="ko-KR" altLang="en-US" sz="1662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Triple_Stenting_LAO_C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86" t="6424" r="7799" b="6459"/>
          <a:stretch/>
        </p:blipFill>
        <p:spPr>
          <a:xfrm>
            <a:off x="4704938" y="1700809"/>
            <a:ext cx="3921666" cy="3921666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88032"/>
            <a:ext cx="8229600" cy="692696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/>
              <a:t>Adjunctive Triple </a:t>
            </a:r>
            <a:r>
              <a:rPr lang="en-US" altLang="ko-KR" sz="3600" dirty="0"/>
              <a:t>Kissing Ballooning</a:t>
            </a:r>
            <a:endParaRPr lang="ko-KR" altLang="en-US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10260" r="13070" b="32135"/>
          <a:stretch/>
        </p:blipFill>
        <p:spPr bwMode="auto">
          <a:xfrm>
            <a:off x="2245588" y="1501401"/>
            <a:ext cx="4665536" cy="405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916210" y="1140758"/>
            <a:ext cx="366346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62" b="1" dirty="0">
                <a:solidFill>
                  <a:srgbClr val="FFFF00"/>
                </a:solidFill>
                <a:latin typeface="Arial Narrow" pitchFamily="34" charset="0"/>
              </a:rPr>
              <a:t>LM-LAD: MEO-CROSS 3.5x15 mm (3.5 mm)</a:t>
            </a:r>
            <a:endParaRPr lang="ko-KR" altLang="en-US" sz="1662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50890" y="5571311"/>
            <a:ext cx="3307316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62" b="1" dirty="0">
                <a:solidFill>
                  <a:srgbClr val="FFFF00"/>
                </a:solidFill>
                <a:latin typeface="Arial Narrow" pitchFamily="34" charset="0"/>
              </a:rPr>
              <a:t>LM-LCX: Sequent 3.5x15mm (3.5 mm)</a:t>
            </a:r>
            <a:endParaRPr lang="ko-KR" altLang="en-US" sz="1662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904345" y="1140758"/>
            <a:ext cx="3012363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62" b="1" dirty="0">
                <a:solidFill>
                  <a:srgbClr val="FFFF00"/>
                </a:solidFill>
                <a:latin typeface="Arial Narrow" pitchFamily="34" charset="0"/>
              </a:rPr>
              <a:t>LM-RI:  TREK  3.0x15mm (3.5 mm)</a:t>
            </a:r>
            <a:endParaRPr lang="ko-KR" altLang="en-US" sz="1662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cxnSp>
        <p:nvCxnSpPr>
          <p:cNvPr id="7" name="직선 화살표 연결선 6"/>
          <p:cNvCxnSpPr>
            <a:stCxn id="4" idx="2"/>
          </p:cNvCxnSpPr>
          <p:nvPr/>
        </p:nvCxnSpPr>
        <p:spPr>
          <a:xfrm>
            <a:off x="2747944" y="1488867"/>
            <a:ext cx="1225836" cy="131535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>
            <a:stCxn id="6" idx="2"/>
          </p:cNvCxnSpPr>
          <p:nvPr/>
        </p:nvCxnSpPr>
        <p:spPr>
          <a:xfrm flipH="1">
            <a:off x="4372595" y="1488867"/>
            <a:ext cx="2037932" cy="154132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>
            <a:stCxn id="5" idx="0"/>
          </p:cNvCxnSpPr>
          <p:nvPr/>
        </p:nvCxnSpPr>
        <p:spPr>
          <a:xfrm flipV="1">
            <a:off x="2804548" y="3495290"/>
            <a:ext cx="1235701" cy="207602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t="5646" r="7990" b="27061"/>
          <a:stretch/>
        </p:blipFill>
        <p:spPr bwMode="auto">
          <a:xfrm>
            <a:off x="356139" y="1582602"/>
            <a:ext cx="4016454" cy="408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3_FinaL_AP_C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944" t="4428" r="4986" b="4414"/>
          <a:stretch/>
        </p:blipFill>
        <p:spPr>
          <a:xfrm>
            <a:off x="4771407" y="1582602"/>
            <a:ext cx="4040876" cy="4089654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 noGrp="1"/>
          </p:cNvSpPr>
          <p:nvPr>
            <p:ph type="title"/>
          </p:nvPr>
        </p:nvSpPr>
        <p:spPr>
          <a:xfrm>
            <a:off x="457200" y="360040"/>
            <a:ext cx="8229600" cy="6926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Multi-Stent Technique at LM bifurcation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b="1" dirty="0" smtClean="0">
                <a:solidFill>
                  <a:srgbClr val="FFFFCC"/>
                </a:solidFill>
              </a:rPr>
              <a:t>- New DES -</a:t>
            </a:r>
            <a:endParaRPr lang="ko-KR" altLang="en-US" sz="2000" dirty="0">
              <a:solidFill>
                <a:srgbClr val="FFFFCC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Final Angiography (LAD Caudal)</a:t>
            </a:r>
            <a:endParaRPr lang="ko-KR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273" r="3182" b="7498"/>
          <a:stretch/>
        </p:blipFill>
        <p:spPr bwMode="auto">
          <a:xfrm>
            <a:off x="129511" y="1571969"/>
            <a:ext cx="4346337" cy="423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5_FinaL_LAO_C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13" t="4392" r="5142" b="4062"/>
          <a:stretch/>
        </p:blipFill>
        <p:spPr>
          <a:xfrm>
            <a:off x="4669769" y="1571968"/>
            <a:ext cx="4230973" cy="423097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7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641064"/>
            <a:ext cx="7143750" cy="791308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/>
              <a:t>26M Follow-Up CAG</a:t>
            </a:r>
            <a:endParaRPr lang="ko-KR" altLang="en-US" sz="3600" dirty="0"/>
          </a:p>
        </p:txBody>
      </p:sp>
      <p:sp>
        <p:nvSpPr>
          <p:cNvPr id="5" name="직사각형 4"/>
          <p:cNvSpPr/>
          <p:nvPr/>
        </p:nvSpPr>
        <p:spPr>
          <a:xfrm>
            <a:off x="5741074" y="1203873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 Cranial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67644" y="1204546"/>
            <a:ext cx="2088232" cy="464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RAO Caudal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17_26M_Lt_CAG_AP_C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227" t="5166" r="4227" b="4227"/>
          <a:stretch/>
        </p:blipFill>
        <p:spPr>
          <a:xfrm>
            <a:off x="4736889" y="1794313"/>
            <a:ext cx="4096602" cy="4054604"/>
          </a:xfrm>
          <a:prstGeom prst="rect">
            <a:avLst/>
          </a:prstGeom>
        </p:spPr>
      </p:pic>
      <p:pic>
        <p:nvPicPr>
          <p:cNvPr id="10" name="16_26M_Lt_CAG_RAO_CAU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777" t="3656" r="5893" b="6275"/>
          <a:stretch/>
        </p:blipFill>
        <p:spPr>
          <a:xfrm>
            <a:off x="401074" y="1794313"/>
            <a:ext cx="4021371" cy="405460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576" y="549460"/>
            <a:ext cx="7143750" cy="791308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/>
              <a:t>26M Follow-Up CAG</a:t>
            </a:r>
            <a:endParaRPr lang="ko-KR" altLang="en-US" sz="3600" dirty="0"/>
          </a:p>
        </p:txBody>
      </p:sp>
      <p:sp>
        <p:nvSpPr>
          <p:cNvPr id="9" name="직사각형 8"/>
          <p:cNvSpPr/>
          <p:nvPr/>
        </p:nvSpPr>
        <p:spPr>
          <a:xfrm>
            <a:off x="5754593" y="1194947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 Caudal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67941" y="1194947"/>
            <a:ext cx="2088232" cy="4652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30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 Cranial</a:t>
            </a:r>
            <a:endParaRPr lang="ko-KR" altLang="en-US" sz="2308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8_26M_Lt_CAG_LAO_C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760" t="5305" r="5171" b="4626"/>
          <a:stretch/>
        </p:blipFill>
        <p:spPr>
          <a:xfrm>
            <a:off x="384458" y="1800308"/>
            <a:ext cx="4054605" cy="4054605"/>
          </a:xfrm>
          <a:prstGeom prst="rect">
            <a:avLst/>
          </a:prstGeom>
        </p:spPr>
      </p:pic>
      <p:pic>
        <p:nvPicPr>
          <p:cNvPr id="4" name="19_26M_Lt_CAG_LAO_CAU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664" t="4232" r="6267" b="6433"/>
          <a:stretch/>
        </p:blipFill>
        <p:spPr>
          <a:xfrm>
            <a:off x="4704938" y="1800308"/>
            <a:ext cx="4087908" cy="405460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457200" y="260648"/>
            <a:ext cx="8229600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3600" b="1" dirty="0" smtClean="0">
                <a:solidFill>
                  <a:srgbClr val="FFFFCC"/>
                </a:solidFill>
              </a:rPr>
              <a:t>Conclusions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sz="3600" b="1" dirty="0" smtClean="0">
                <a:solidFill>
                  <a:srgbClr val="FFFFCC"/>
                </a:solidFill>
              </a:rPr>
              <a:t>Bifurcation PCI with new DES</a:t>
            </a:r>
            <a:endParaRPr lang="ko-KR" altLang="en-US" sz="2400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85005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Old DES for bifurcation PCI </a:t>
            </a: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limitations on tech &amp; lesion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Two-stent tech is worse than one-stent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 is worse than non-LM bifurcation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ko-K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New DES for bifurcation PCI </a:t>
            </a: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free from limitations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Two-stent = one-stenting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 = non-LM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altLang="ko-K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Superior efficacy and safety of newer generation DES might </a:t>
            </a:r>
            <a:r>
              <a:rPr lang="en-US" altLang="ko-KR" sz="2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change the paradigm of bifurcation PCI </a:t>
            </a:r>
            <a:r>
              <a:rPr lang="en-US" altLang="ko-K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terms of technique &amp; lesion.</a:t>
            </a:r>
          </a:p>
          <a:p>
            <a:pPr marL="285750" indent="-285750">
              <a:buFont typeface="Arial" pitchFamily="34" charset="0"/>
              <a:buChar char="•"/>
            </a:pPr>
            <a:endParaRPr lang="ko-KR" alt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8928992" cy="3096344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>
                <a:effectLst/>
              </a:rPr>
              <a:t>Paradigm shift on </a:t>
            </a:r>
            <a:r>
              <a:rPr lang="en-US" altLang="ko-KR" sz="3200" dirty="0">
                <a:solidFill>
                  <a:srgbClr val="66FFFF"/>
                </a:solidFill>
                <a:effectLst/>
              </a:rPr>
              <a:t>bifurcation treatment </a:t>
            </a:r>
            <a:r>
              <a:rPr lang="en-US" altLang="ko-KR" sz="3200" dirty="0">
                <a:effectLst/>
              </a:rPr>
              <a:t>by </a:t>
            </a:r>
            <a:r>
              <a:rPr lang="en-US" altLang="ko-KR" sz="3200" dirty="0">
                <a:solidFill>
                  <a:srgbClr val="66FFFF"/>
                </a:solidFill>
                <a:effectLst/>
              </a:rPr>
              <a:t>contemporary DES </a:t>
            </a:r>
            <a:r>
              <a:rPr lang="en-US" altLang="ko-KR" sz="3200" dirty="0">
                <a:effectLst/>
              </a:rPr>
              <a:t>: </a:t>
            </a:r>
            <a:r>
              <a:rPr lang="en-US" altLang="ko-KR" sz="3200" dirty="0" smtClean="0">
                <a:effectLst/>
              </a:rPr>
              <a:t>overcoming</a:t>
            </a:r>
            <a:r>
              <a:rPr lang="en-US" altLang="ko-KR" sz="3200" dirty="0">
                <a:effectLst/>
              </a:rPr>
              <a:t> </a:t>
            </a:r>
            <a:r>
              <a:rPr lang="en-US" altLang="ko-KR" sz="3200" dirty="0" smtClean="0">
                <a:effectLst/>
              </a:rPr>
              <a:t/>
            </a:r>
            <a:br>
              <a:rPr lang="en-US" altLang="ko-KR" sz="3200" dirty="0" smtClean="0">
                <a:effectLst/>
              </a:rPr>
            </a:br>
            <a:r>
              <a:rPr lang="en-US" altLang="ko-KR" sz="3200" dirty="0" smtClean="0">
                <a:effectLst/>
              </a:rPr>
              <a:t>limitation on </a:t>
            </a:r>
            <a:r>
              <a:rPr lang="en-US" altLang="ko-KR" sz="3200" dirty="0">
                <a:effectLst/>
              </a:rPr>
              <a:t>technique &amp; lesion</a:t>
            </a:r>
            <a:endParaRPr lang="ko-KR" altLang="en-US" sz="3200" dirty="0"/>
          </a:p>
        </p:txBody>
      </p:sp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920880" cy="1584176"/>
          </a:xfrm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rgbClr val="FFFFCC"/>
                </a:solidFill>
                <a:ea typeface="Tahoma" pitchFamily="34" charset="0"/>
              </a:rPr>
              <a:t>Hyo-Soo Kim, MD/PhD/FAHA</a:t>
            </a:r>
            <a:endParaRPr lang="en-US" altLang="ko-KR" sz="2400" b="1" baseline="30000" dirty="0">
              <a:solidFill>
                <a:srgbClr val="FFFFCC"/>
              </a:solidFill>
              <a:ea typeface="Tahoma" pitchFamily="34" charset="0"/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Cardiovascular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Center, </a:t>
            </a:r>
            <a:endParaRPr lang="en-US" altLang="ko-KR" sz="2400" b="1" dirty="0" smtClean="0">
              <a:solidFill>
                <a:schemeClr val="bg1"/>
              </a:solidFill>
              <a:latin typeface="Arial Narrow" panose="020B0606020202030204" pitchFamily="34" charset="0"/>
              <a:ea typeface="Tahoma" pitchFamily="34" charset="0"/>
            </a:endParaRPr>
          </a:p>
          <a:p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Seoul </a:t>
            </a:r>
            <a:r>
              <a:rPr lang="en-US" altLang="ko-KR" sz="24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Hospital, Seoul, Korea</a:t>
            </a:r>
            <a:endParaRPr lang="en-US" altLang="ko-KR" sz="2400" b="1" dirty="0">
              <a:solidFill>
                <a:schemeClr val="bg1"/>
              </a:solidFill>
              <a:latin typeface="Arial Narrow" panose="020B0606020202030204" pitchFamily="34" charset="0"/>
              <a:ea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4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4"/>
    </mc:Choice>
    <mc:Fallback xmlns="">
      <p:transition spd="slow" advTm="1425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548"/>
            <a:ext cx="9144000" cy="2387600"/>
          </a:xfrm>
        </p:spPr>
        <p:txBody>
          <a:bodyPr>
            <a:noAutofit/>
          </a:bodyPr>
          <a:lstStyle/>
          <a:p>
            <a:pPr algn="ctr" latinLnBrk="0"/>
            <a:r>
              <a:rPr lang="en-US" altLang="ko-KR" sz="3600" dirty="0"/>
              <a:t>Paradigm </a:t>
            </a:r>
            <a:r>
              <a:rPr lang="en-US" altLang="ko-KR" sz="3600" dirty="0" smtClean="0"/>
              <a:t>Shift </a:t>
            </a:r>
            <a:r>
              <a:rPr lang="en-US" altLang="ko-KR" sz="3600" dirty="0"/>
              <a:t>of 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smtClean="0"/>
              <a:t>Bifurcation Intervention </a:t>
            </a:r>
            <a:br>
              <a:rPr lang="en-US" altLang="ko-KR" sz="3600" dirty="0" smtClean="0"/>
            </a:br>
            <a:r>
              <a:rPr lang="en-US" altLang="ko-KR" sz="3600" dirty="0" smtClean="0"/>
              <a:t>Using New Contemporary </a:t>
            </a:r>
            <a:r>
              <a:rPr lang="en-US" altLang="ko-KR" sz="3600" dirty="0"/>
              <a:t>DES</a:t>
            </a:r>
            <a:endParaRPr lang="ko-KR" altLang="ko-KR" sz="3600" b="1" dirty="0">
              <a:latin typeface="Trebuchet MS" panose="020B06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699" y="3840479"/>
            <a:ext cx="8102601" cy="2170853"/>
          </a:xfrm>
        </p:spPr>
        <p:txBody>
          <a:bodyPr>
            <a:noAutofit/>
          </a:bodyPr>
          <a:lstStyle/>
          <a:p>
            <a:r>
              <a:rPr lang="en-US" altLang="ko-KR" sz="2800" b="1" dirty="0" err="1">
                <a:solidFill>
                  <a:srgbClr val="FFFFCC"/>
                </a:solidFill>
                <a:ea typeface="Tahoma" pitchFamily="34" charset="0"/>
              </a:rPr>
              <a:t>Hyo-Soo</a:t>
            </a:r>
            <a:r>
              <a:rPr lang="en-US" altLang="ko-KR" sz="2800" b="1" dirty="0">
                <a:solidFill>
                  <a:srgbClr val="FFFFCC"/>
                </a:solidFill>
                <a:ea typeface="Tahoma" pitchFamily="34" charset="0"/>
              </a:rPr>
              <a:t> Kim, MD/PhD/FAHA</a:t>
            </a:r>
            <a:endParaRPr lang="en-US" altLang="ko-KR" sz="2800" b="1" baseline="30000" dirty="0">
              <a:solidFill>
                <a:srgbClr val="FFFFCC"/>
              </a:solidFill>
              <a:ea typeface="Tahoma" pitchFamily="34" charset="0"/>
            </a:endParaRPr>
          </a:p>
          <a:p>
            <a:r>
              <a:rPr lang="en-US" altLang="ko-KR" sz="28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Cardiovascular Center,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Seoul National University Hospital, Seoul, Korea</a:t>
            </a:r>
          </a:p>
          <a:p>
            <a:pPr latinLnBrk="0"/>
            <a:r>
              <a:rPr lang="en-US" altLang="ko-KR" sz="2000" dirty="0" smtClean="0">
                <a:solidFill>
                  <a:schemeClr val="bg1"/>
                </a:solidFill>
              </a:rPr>
              <a:t>.</a:t>
            </a:r>
            <a:endParaRPr lang="en-US" altLang="ko-KR" sz="20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395536" y="188640"/>
            <a:ext cx="847048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</a:t>
            </a:r>
            <a:r>
              <a:rPr lang="en-US" altLang="ko-KR" sz="2800" dirty="0" smtClean="0"/>
              <a:t>Limitations </a:t>
            </a:r>
            <a:r>
              <a:rPr lang="en-US" altLang="ko-KR" sz="2800" dirty="0" smtClean="0"/>
              <a:t>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(1) Technique – </a:t>
            </a:r>
            <a:r>
              <a:rPr lang="en-US" altLang="ko-KR" sz="2800" i="1" u="sng" dirty="0" smtClean="0"/>
              <a:t>1-stent vs. 2-stent</a:t>
            </a:r>
            <a:endParaRPr lang="ko-KR" altLang="en-US" sz="2800" i="1" u="sng" dirty="0"/>
          </a:p>
        </p:txBody>
      </p:sp>
      <p:pic>
        <p:nvPicPr>
          <p:cNvPr id="1026" name="Picture 2" descr="Image no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8" y="2073889"/>
            <a:ext cx="444988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not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3"/>
          <a:stretch/>
        </p:blipFill>
        <p:spPr bwMode="auto">
          <a:xfrm>
            <a:off x="4749880" y="2073890"/>
            <a:ext cx="41161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940152" y="6525344"/>
            <a:ext cx="3187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Maeng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759405" y="2081346"/>
            <a:ext cx="200069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1209" y="1484784"/>
            <a:ext cx="6170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NORDIC-I 5-YR outcome </a:t>
            </a:r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(Cypher Select)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15976" y="5301208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Coronary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0822"/>
            <a:ext cx="8229600" cy="889462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/>
              <a:t>Opening of DES era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014" y="1640542"/>
            <a:ext cx="8229600" cy="390313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7076" y="378850"/>
            <a:ext cx="8229600" cy="692696"/>
          </a:xfrm>
        </p:spPr>
        <p:txBody>
          <a:bodyPr/>
          <a:lstStyle/>
          <a:p>
            <a:pPr algn="ctr"/>
            <a:r>
              <a:rPr lang="en-US" altLang="ko-KR" sz="3600" dirty="0" smtClean="0"/>
              <a:t>Dramatic Reduction of Restenosis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12" r="8016"/>
          <a:stretch/>
        </p:blipFill>
        <p:spPr>
          <a:xfrm>
            <a:off x="174569" y="1715788"/>
            <a:ext cx="4746567" cy="349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1136" y="6358995"/>
            <a:ext cx="323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ko-KR" dirty="0">
                <a:solidFill>
                  <a:schemeClr val="bg1"/>
                </a:solidFill>
              </a:rPr>
              <a:t>N Engl J Med, </a:t>
            </a:r>
            <a:r>
              <a:rPr lang="pt-BR" altLang="ko-KR" dirty="0" smtClean="0">
                <a:solidFill>
                  <a:schemeClr val="bg1"/>
                </a:solidFill>
              </a:rPr>
              <a:t>2002; 346 (23)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624" y="2218460"/>
            <a:ext cx="4530437" cy="299362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692" y="294680"/>
            <a:ext cx="8761613" cy="692696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 smtClean="0"/>
              <a:t>However, bifurcation was still challenging</a:t>
            </a:r>
            <a:endParaRPr lang="ko-KR" altLang="en-US" sz="32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95194"/>
            <a:ext cx="8229600" cy="4683512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706582" y="2884516"/>
            <a:ext cx="1326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타원 7"/>
          <p:cNvSpPr/>
          <p:nvPr/>
        </p:nvSpPr>
        <p:spPr>
          <a:xfrm>
            <a:off x="1370061" y="3300153"/>
            <a:ext cx="1540932" cy="266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24692" y="3791508"/>
            <a:ext cx="5129738" cy="46166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Bifurcation lesions were excluded</a:t>
            </a:r>
            <a:endParaRPr lang="ko-KR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9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900096"/>
          </a:xfrm>
        </p:spPr>
        <p:txBody>
          <a:bodyPr>
            <a:normAutofit fontScale="90000"/>
          </a:bodyPr>
          <a:lstStyle/>
          <a:p>
            <a:r>
              <a:rPr lang="en-US" altLang="ko-KR" sz="3600" dirty="0" smtClean="0"/>
              <a:t>High restenosis rate after bifurcation PCI, even in DES era</a:t>
            </a:r>
            <a:endParaRPr lang="ko-KR" altLang="en-US" sz="36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55221"/>
            <a:ext cx="8229600" cy="4766067"/>
          </a:xfrm>
        </p:spPr>
        <p:txBody>
          <a:bodyPr/>
          <a:lstStyle/>
          <a:p>
            <a:r>
              <a:rPr lang="en-US" altLang="ko-KR" sz="2400" dirty="0" smtClean="0"/>
              <a:t>RCT for bifurcation PCI</a:t>
            </a:r>
          </a:p>
          <a:p>
            <a:r>
              <a:rPr lang="en-US" altLang="ko-KR" sz="2400" dirty="0" smtClean="0"/>
              <a:t>Stent/Stent vs Stent/PTCA (</a:t>
            </a:r>
            <a:r>
              <a:rPr lang="en-US" altLang="ko-KR" sz="2400" dirty="0" err="1" smtClean="0"/>
              <a:t>sirolimus</a:t>
            </a:r>
            <a:r>
              <a:rPr lang="en-US" altLang="ko-KR" sz="2400" dirty="0" smtClean="0"/>
              <a:t>-eluting stents)</a:t>
            </a:r>
          </a:p>
          <a:p>
            <a:endParaRPr lang="en-US" altLang="ko-KR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83975" y="6461555"/>
            <a:ext cx="352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chemeClr val="bg1"/>
                </a:solidFill>
              </a:rPr>
              <a:t>Circulation. </a:t>
            </a:r>
            <a:r>
              <a:rPr lang="en-US" altLang="ko-KR" dirty="0">
                <a:solidFill>
                  <a:schemeClr val="bg1"/>
                </a:solidFill>
              </a:rPr>
              <a:t>2004;109:1244-1249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471" y="2625397"/>
            <a:ext cx="6019800" cy="324802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5303520" y="4249409"/>
            <a:ext cx="980902" cy="636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5303520" y="5248657"/>
            <a:ext cx="980902" cy="636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1084984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>Restenosis Rate after bifurcation PCI in DES Registry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02"/>
          <a:stretch/>
        </p:blipFill>
        <p:spPr>
          <a:xfrm>
            <a:off x="4103694" y="1464822"/>
            <a:ext cx="4800262" cy="4380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1704" y="6323877"/>
            <a:ext cx="334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Am </a:t>
            </a:r>
            <a:r>
              <a:rPr lang="en-US" altLang="ko-KR" dirty="0">
                <a:solidFill>
                  <a:schemeClr val="bg1"/>
                </a:solidFill>
              </a:rPr>
              <a:t>J </a:t>
            </a:r>
            <a:r>
              <a:rPr lang="en-US" altLang="ko-KR" dirty="0" err="1">
                <a:solidFill>
                  <a:schemeClr val="bg1"/>
                </a:solidFill>
              </a:rPr>
              <a:t>Cardiol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2004;91:115–118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200026" y="1464822"/>
            <a:ext cx="3903668" cy="46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chemeClr val="bg1"/>
                </a:solidFill>
              </a:rPr>
              <a:t>RESEARCH registry (</a:t>
            </a:r>
            <a:r>
              <a:rPr lang="en-US" altLang="ko-KR" sz="2400" dirty="0" err="1" smtClean="0">
                <a:solidFill>
                  <a:schemeClr val="bg1"/>
                </a:solidFill>
              </a:rPr>
              <a:t>Sirolimus</a:t>
            </a:r>
            <a:r>
              <a:rPr lang="en-US" altLang="ko-KR" sz="2400" dirty="0" smtClean="0">
                <a:solidFill>
                  <a:schemeClr val="bg1"/>
                </a:solidFill>
              </a:rPr>
              <a:t>-eluting stents)</a:t>
            </a:r>
          </a:p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Real world bifurcation restenosis</a:t>
            </a:r>
          </a:p>
          <a:p>
            <a:endParaRPr lang="en-US" altLang="ko-KR" sz="2400" dirty="0" smtClean="0">
              <a:solidFill>
                <a:schemeClr val="bg1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7192200" y="5172298"/>
            <a:ext cx="822960" cy="334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7233765" y="3446271"/>
            <a:ext cx="822960" cy="334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Korean Bifurcation Registry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525" y="2492948"/>
            <a:ext cx="7562850" cy="361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4573" y="6411929"/>
            <a:ext cx="382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J Am </a:t>
            </a:r>
            <a:r>
              <a:rPr lang="en-US" altLang="ko-KR" dirty="0" err="1">
                <a:solidFill>
                  <a:schemeClr val="bg1"/>
                </a:solidFill>
              </a:rPr>
              <a:t>Coll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Cardiol</a:t>
            </a:r>
            <a:r>
              <a:rPr lang="en-US" altLang="ko-KR" dirty="0">
                <a:solidFill>
                  <a:schemeClr val="bg1"/>
                </a:solidFill>
              </a:rPr>
              <a:t> 2010;55:1743–50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562854" y="1188720"/>
            <a:ext cx="8229600" cy="494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 smtClean="0">
                <a:solidFill>
                  <a:schemeClr val="bg1"/>
                </a:solidFill>
              </a:rPr>
              <a:t>Korea COBIS (Coronary Bifurcation Stenting) I registry</a:t>
            </a: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Comparisons between SES and PES</a:t>
            </a: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Propensity-score matched population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4933" y="2644487"/>
            <a:ext cx="909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MACE</a:t>
            </a:r>
            <a:endParaRPr lang="ko-KR" alt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12924" y="264448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TLR</a:t>
            </a:r>
            <a:endParaRPr lang="ko-KR" altLang="en-US" sz="2000" b="1" dirty="0"/>
          </a:p>
        </p:txBody>
      </p:sp>
      <p:sp>
        <p:nvSpPr>
          <p:cNvPr id="3" name="직사각형 2"/>
          <p:cNvSpPr/>
          <p:nvPr/>
        </p:nvSpPr>
        <p:spPr>
          <a:xfrm>
            <a:off x="1172095" y="2644487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730624" y="2644487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3350" y="274638"/>
            <a:ext cx="8877300" cy="796908"/>
          </a:xfrm>
        </p:spPr>
        <p:txBody>
          <a:bodyPr/>
          <a:lstStyle/>
          <a:p>
            <a:pPr algn="ctr"/>
            <a:r>
              <a:rPr lang="en-US" altLang="ko-KR" sz="3600" dirty="0" smtClean="0"/>
              <a:t>1st generation DES - </a:t>
            </a:r>
            <a:r>
              <a:rPr lang="en-US" altLang="ko-KR" sz="2800" dirty="0" smtClean="0"/>
              <a:t>COBIS subgroup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87" y="2476644"/>
            <a:ext cx="6143625" cy="3533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4573" y="6411929"/>
            <a:ext cx="382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J Am </a:t>
            </a:r>
            <a:r>
              <a:rPr lang="en-US" altLang="ko-KR" dirty="0" err="1">
                <a:solidFill>
                  <a:schemeClr val="bg1"/>
                </a:solidFill>
              </a:rPr>
              <a:t>Coll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Cardiol</a:t>
            </a:r>
            <a:r>
              <a:rPr lang="en-US" altLang="ko-KR" dirty="0">
                <a:solidFill>
                  <a:schemeClr val="bg1"/>
                </a:solidFill>
              </a:rPr>
              <a:t> 2010;55:1743–50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 bwMode="auto">
          <a:xfrm>
            <a:off x="562854" y="1367697"/>
            <a:ext cx="8229600" cy="169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chemeClr val="bg1"/>
                </a:solidFill>
              </a:rPr>
              <a:t>Between the 2 most popular 1</a:t>
            </a:r>
            <a:r>
              <a:rPr lang="en-US" altLang="ko-KR" sz="2400" baseline="30000" dirty="0" smtClean="0">
                <a:solidFill>
                  <a:schemeClr val="bg1"/>
                </a:solidFill>
              </a:rPr>
              <a:t>st</a:t>
            </a:r>
            <a:r>
              <a:rPr lang="en-US" altLang="ko-KR" sz="2400" dirty="0" smtClean="0">
                <a:solidFill>
                  <a:schemeClr val="bg1"/>
                </a:solidFill>
              </a:rPr>
              <a:t> generation DES, SES was superior to PES for bifurcation intervention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80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64402"/>
            <a:ext cx="8229600" cy="1007144"/>
          </a:xfrm>
        </p:spPr>
        <p:txBody>
          <a:bodyPr>
            <a:normAutofit/>
          </a:bodyPr>
          <a:lstStyle/>
          <a:p>
            <a:pPr algn="ctr"/>
            <a:r>
              <a:rPr lang="en-US" altLang="ko-KR" sz="3600" dirty="0" smtClean="0"/>
              <a:t>2</a:t>
            </a:r>
            <a:r>
              <a:rPr lang="en-US" altLang="ko-KR" sz="3600" baseline="30000" dirty="0" smtClean="0"/>
              <a:t>nd</a:t>
            </a:r>
            <a:r>
              <a:rPr lang="en-US" altLang="ko-KR" sz="3600" dirty="0" smtClean="0"/>
              <a:t> generation DES</a:t>
            </a:r>
            <a:endParaRPr lang="ko-KR" altLang="en-US" sz="3600" dirty="0"/>
          </a:p>
        </p:txBody>
      </p:sp>
      <p:sp>
        <p:nvSpPr>
          <p:cNvPr id="10" name="내용 개체 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ko-KR" sz="2800" dirty="0" smtClean="0"/>
              <a:t>SPIRIT IV study</a:t>
            </a:r>
          </a:p>
          <a:p>
            <a:pPr>
              <a:spcBef>
                <a:spcPts val="0"/>
              </a:spcBef>
            </a:pPr>
            <a:r>
              <a:rPr lang="en-US" altLang="ko-KR" sz="2800" dirty="0" smtClean="0"/>
              <a:t>Better outcomes with EES (</a:t>
            </a:r>
            <a:r>
              <a:rPr lang="en-US" altLang="ko-KR" sz="2800" dirty="0" err="1" smtClean="0"/>
              <a:t>everolimus</a:t>
            </a:r>
            <a:r>
              <a:rPr lang="en-US" altLang="ko-KR" sz="2800" dirty="0" smtClean="0"/>
              <a:t>-eluting stent) than with PES</a:t>
            </a:r>
            <a:endParaRPr lang="ko-KR" altLang="en-US" sz="2800" dirty="0"/>
          </a:p>
        </p:txBody>
      </p:sp>
      <p:pic>
        <p:nvPicPr>
          <p:cNvPr id="11" name="내용 개체 틀 3"/>
          <p:cNvPicPr>
            <a:picLocks noChangeAspect="1"/>
          </p:cNvPicPr>
          <p:nvPr/>
        </p:nvPicPr>
        <p:blipFill rotWithShape="1">
          <a:blip r:embed="rId2"/>
          <a:srcRect l="1044" t="5477" r="1318" b="53486"/>
          <a:stretch/>
        </p:blipFill>
        <p:spPr bwMode="auto">
          <a:xfrm>
            <a:off x="457199" y="2992582"/>
            <a:ext cx="8429499" cy="313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79122" y="2592472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Target Lesion Failure</a:t>
            </a:r>
            <a:endParaRPr lang="ko-KR" altLang="en-US" sz="20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2471" y="2537096"/>
            <a:ext cx="2691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Ischemia-Driven TLR</a:t>
            </a:r>
            <a:endParaRPr lang="ko-KR" altLang="en-US" sz="20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0640" y="6381594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n </a:t>
            </a:r>
            <a:r>
              <a:rPr lang="en-US" altLang="ko-KR" dirty="0" err="1">
                <a:solidFill>
                  <a:schemeClr val="bg1"/>
                </a:solidFill>
              </a:rPr>
              <a:t>engl</a:t>
            </a:r>
            <a:r>
              <a:rPr lang="en-US" altLang="ko-KR" dirty="0">
                <a:solidFill>
                  <a:schemeClr val="bg1"/>
                </a:solidFill>
              </a:rPr>
              <a:t> j med 362;18 </a:t>
            </a:r>
            <a:r>
              <a:rPr lang="en-US" altLang="ko-KR" dirty="0" smtClean="0">
                <a:solidFill>
                  <a:schemeClr val="bg1"/>
                </a:solidFill>
              </a:rPr>
              <a:t>may </a:t>
            </a:r>
            <a:r>
              <a:rPr lang="en-US" altLang="ko-KR" dirty="0">
                <a:solidFill>
                  <a:schemeClr val="bg1"/>
                </a:solidFill>
              </a:rPr>
              <a:t>6, 2010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77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89304"/>
            <a:ext cx="8229600" cy="782242"/>
          </a:xfrm>
        </p:spPr>
        <p:txBody>
          <a:bodyPr/>
          <a:lstStyle/>
          <a:p>
            <a:pPr algn="ctr"/>
            <a:r>
              <a:rPr lang="en-US" altLang="ko-KR" dirty="0" smtClean="0"/>
              <a:t>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vs 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generation DES (1)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800" dirty="0" smtClean="0"/>
              <a:t>COMPARE study</a:t>
            </a:r>
          </a:p>
          <a:p>
            <a:pPr lvl="1"/>
            <a:r>
              <a:rPr lang="en-US" altLang="ko-KR" sz="2400" dirty="0" smtClean="0"/>
              <a:t>Single center RCT: EES vs PES (n = 1800)</a:t>
            </a:r>
          </a:p>
          <a:p>
            <a:pPr lvl="1"/>
            <a:r>
              <a:rPr lang="en-US" altLang="ko-KR" sz="2400" dirty="0" smtClean="0"/>
              <a:t>Better outcome with EES </a:t>
            </a:r>
          </a:p>
          <a:p>
            <a:endParaRPr lang="en-US" altLang="ko-KR" sz="2800" dirty="0" smtClean="0"/>
          </a:p>
          <a:p>
            <a:pPr lvl="1"/>
            <a:endParaRPr lang="ko-KR" altLang="en-US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1109" t="4353" r="47122" b="49277"/>
          <a:stretch/>
        </p:blipFill>
        <p:spPr>
          <a:xfrm>
            <a:off x="347866" y="3081080"/>
            <a:ext cx="4520700" cy="305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9616" y="2682433"/>
            <a:ext cx="105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MACE</a:t>
            </a:r>
            <a:endParaRPr lang="ko-KR" alt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1890" y="6411915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chemeClr val="bg1"/>
                </a:solidFill>
              </a:rPr>
              <a:t>Lancet </a:t>
            </a:r>
            <a:r>
              <a:rPr lang="en-US" altLang="ko-KR" dirty="0">
                <a:solidFill>
                  <a:schemeClr val="bg1"/>
                </a:solidFill>
              </a:rPr>
              <a:t>2010; 375: 201–09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52206" t="52834" r="1086" b="1017"/>
          <a:stretch/>
        </p:blipFill>
        <p:spPr>
          <a:xfrm>
            <a:off x="4866447" y="3092336"/>
            <a:ext cx="4078829" cy="30445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0982" y="2682433"/>
            <a:ext cx="782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TVR</a:t>
            </a:r>
            <a:endParaRPr lang="ko-KR" alt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4787" y="368531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PES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3203" y="405464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PES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3203" y="491111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EES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322" y="447420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EES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23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89304"/>
            <a:ext cx="8229600" cy="782242"/>
          </a:xfrm>
        </p:spPr>
        <p:txBody>
          <a:bodyPr/>
          <a:lstStyle/>
          <a:p>
            <a:pPr algn="ctr"/>
            <a:r>
              <a:rPr lang="en-US" altLang="ko-KR" dirty="0" smtClean="0"/>
              <a:t>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vs 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generation DES (2)</a:t>
            </a:r>
            <a:endParaRPr lang="ko-KR" altLang="en-US" dirty="0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457200" y="1147156"/>
            <a:ext cx="8229600" cy="4874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 smtClean="0"/>
              <a:t>SORT OUT IV study</a:t>
            </a:r>
          </a:p>
          <a:p>
            <a:pPr lvl="1"/>
            <a:r>
              <a:rPr lang="en-US" altLang="ko-KR" sz="2000" dirty="0" smtClean="0"/>
              <a:t>Single center RCT, EES vs SES: non-inferiority study (N = 2,774)</a:t>
            </a:r>
          </a:p>
          <a:p>
            <a:pPr lvl="1"/>
            <a:r>
              <a:rPr lang="en-US" altLang="ko-KR" sz="2000" dirty="0" smtClean="0"/>
              <a:t>Bifurcation lesion 12.5% included</a:t>
            </a:r>
          </a:p>
          <a:p>
            <a:pPr lvl="1"/>
            <a:endParaRPr lang="en-US" altLang="ko-KR" sz="1800" dirty="0" smtClean="0"/>
          </a:p>
          <a:p>
            <a:endParaRPr lang="ko-KR" alt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909490" y="2678338"/>
            <a:ext cx="105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MACE</a:t>
            </a:r>
            <a:endParaRPr lang="ko-KR" alt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2252" y="6428849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Jensen et al. JACC 2012.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70" y="3131486"/>
            <a:ext cx="3893754" cy="32947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rcRect l="3469"/>
          <a:stretch/>
        </p:blipFill>
        <p:spPr>
          <a:xfrm>
            <a:off x="681648" y="3131486"/>
            <a:ext cx="3943741" cy="32947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3564" y="2692579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TLR</a:t>
            </a:r>
            <a:endParaRPr lang="ko-KR" alt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1649" y="3160244"/>
            <a:ext cx="29925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4627544" y="3131486"/>
            <a:ext cx="28527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7210246" y="3702615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SES 3.5%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16185" y="4778843"/>
            <a:ext cx="117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EES 2.9%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87142" y="5442047"/>
            <a:ext cx="23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HR 0.81 (0.53-1.23)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64816" y="3443354"/>
            <a:ext cx="118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SES 8.7%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9221" y="428250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EES 8.3%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9377" y="5182782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</a:rPr>
              <a:t>HR 0.94 (0.73-1.22)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4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395536" y="188640"/>
            <a:ext cx="847048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</a:t>
            </a:r>
            <a:r>
              <a:rPr lang="en-US" altLang="ko-KR" sz="2800" dirty="0" smtClean="0"/>
              <a:t>Limitations </a:t>
            </a:r>
            <a:r>
              <a:rPr lang="en-US" altLang="ko-KR" sz="2800" dirty="0" smtClean="0"/>
              <a:t>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(1) Technique – </a:t>
            </a:r>
            <a:r>
              <a:rPr lang="en-US" altLang="ko-KR" sz="2800" i="1" u="sng" dirty="0"/>
              <a:t>1-stent vs. 2-stent</a:t>
            </a:r>
            <a:endParaRPr lang="ko-KR" altLang="en-US" sz="2800" i="1" u="sng" dirty="0"/>
          </a:p>
          <a:p>
            <a:pPr algn="ctr"/>
            <a:endParaRPr lang="ko-KR" altLang="en-US" sz="2800" dirty="0"/>
          </a:p>
        </p:txBody>
      </p:sp>
      <p:sp>
        <p:nvSpPr>
          <p:cNvPr id="4" name="직사각형 3"/>
          <p:cNvSpPr/>
          <p:nvPr/>
        </p:nvSpPr>
        <p:spPr>
          <a:xfrm>
            <a:off x="35496" y="1280026"/>
            <a:ext cx="676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BRITISH Bifurcation Trial – BBC ONE </a:t>
            </a:r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(Taxus)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5413" r="2136" b="2849"/>
          <a:stretch/>
        </p:blipFill>
        <p:spPr bwMode="auto">
          <a:xfrm>
            <a:off x="107504" y="3036911"/>
            <a:ext cx="2882445" cy="232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r="3016" b="923"/>
          <a:stretch/>
        </p:blipFill>
        <p:spPr bwMode="auto">
          <a:xfrm>
            <a:off x="3131841" y="3036910"/>
            <a:ext cx="2882444" cy="232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/>
          <a:stretch/>
        </p:blipFill>
        <p:spPr bwMode="auto">
          <a:xfrm>
            <a:off x="6156176" y="3036911"/>
            <a:ext cx="2882445" cy="232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606" y="2636912"/>
            <a:ext cx="249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death, MI, TVF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9109" y="2636912"/>
            <a:ext cx="249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2252" y="2636912"/>
            <a:ext cx="249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TVF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30" y="1846565"/>
            <a:ext cx="884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Simple Group : 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1-stent crossover </a:t>
            </a:r>
            <a:r>
              <a:rPr lang="en-US" altLang="ko-KR" b="1" dirty="0" smtClean="0">
                <a:solidFill>
                  <a:schemeClr val="bg1"/>
                </a:solidFill>
                <a:latin typeface="Arial Unicode MS"/>
                <a:ea typeface="Arial Unicode MS"/>
                <a:cs typeface="Arial Unicode MS"/>
              </a:rPr>
              <a:t>± 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provisional T-stenting at side branch</a:t>
            </a:r>
          </a:p>
          <a:p>
            <a:r>
              <a:rPr lang="en-US" altLang="ko-K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Complex Group : 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Elective 2-stent technique (Crush or </a:t>
            </a:r>
            <a:r>
              <a:rPr lang="en-US" altLang="ko-K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Cullotte</a:t>
            </a:r>
            <a:r>
              <a:rPr lang="en-US" altLang="ko-K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ko-KR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515976" y="5445224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Coronary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927969" y="6525344"/>
            <a:ext cx="3199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Hildick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-Smith et al.,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Circulation,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64030"/>
            <a:ext cx="8229600" cy="4957260"/>
          </a:xfrm>
        </p:spPr>
        <p:txBody>
          <a:bodyPr/>
          <a:lstStyle/>
          <a:p>
            <a:r>
              <a:rPr lang="en-US" altLang="ko-KR" sz="2400" b="1" dirty="0" smtClean="0"/>
              <a:t>EXCELLENT RCT </a:t>
            </a:r>
            <a:r>
              <a:rPr lang="en-US" altLang="ko-KR" sz="1800" dirty="0" smtClean="0"/>
              <a:t>(</a:t>
            </a:r>
            <a:r>
              <a:rPr lang="en-US" altLang="ko-KR" sz="1800" dirty="0"/>
              <a:t>Efficacy of </a:t>
            </a:r>
            <a:r>
              <a:rPr lang="en-US" altLang="ko-KR" sz="1800" dirty="0" err="1"/>
              <a:t>Xience</a:t>
            </a:r>
            <a:r>
              <a:rPr lang="en-US" altLang="ko-KR" sz="1800" dirty="0"/>
              <a:t>/Promus Versus Cypher to Reduce Late Loss After Stenting</a:t>
            </a:r>
            <a:r>
              <a:rPr lang="en-US" altLang="ko-KR" sz="1800" dirty="0" smtClean="0"/>
              <a:t>)</a:t>
            </a:r>
          </a:p>
          <a:p>
            <a:pPr lvl="1"/>
            <a:r>
              <a:rPr lang="en-US" altLang="ko-KR" sz="2000" dirty="0" smtClean="0"/>
              <a:t>Multicenter RCT, EES vs SES (3:1) (n=1443)</a:t>
            </a:r>
          </a:p>
          <a:p>
            <a:endParaRPr lang="ko-KR" altLang="en-US" sz="2400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2"/>
          <a:srcRect l="3330" t="6036" r="50663" b="52552"/>
          <a:stretch/>
        </p:blipFill>
        <p:spPr bwMode="auto">
          <a:xfrm>
            <a:off x="2450383" y="2757850"/>
            <a:ext cx="4077150" cy="37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29339" y="2296185"/>
            <a:ext cx="322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Target Lesion Failure</a:t>
            </a:r>
            <a:endParaRPr lang="ko-KR" altLang="en-US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8319" y="6476305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KW Park et al. JACC 2011.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57200" y="289304"/>
            <a:ext cx="8229600" cy="782242"/>
          </a:xfrm>
        </p:spPr>
        <p:txBody>
          <a:bodyPr/>
          <a:lstStyle/>
          <a:p>
            <a:pPr algn="ctr"/>
            <a:r>
              <a:rPr lang="en-US" altLang="ko-KR" dirty="0" smtClean="0"/>
              <a:t>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vs 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 generation DES (3)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20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EES vs SES: meta-analysis</a:t>
            </a:r>
            <a:endParaRPr lang="ko-KR" altLang="en-US" dirty="0"/>
          </a:p>
        </p:txBody>
      </p: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457200" y="1111470"/>
            <a:ext cx="8229600" cy="1333750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Meta-analysis of 11 RCTs (12,869 patients)</a:t>
            </a:r>
          </a:p>
          <a:p>
            <a:pPr lvl="1"/>
            <a:r>
              <a:rPr lang="en-US" altLang="ko-KR" sz="1600" dirty="0" smtClean="0"/>
              <a:t>BASKET-PROVE, ESSENCE-DIABETES, EXCELLENT, ISAR-TEST 4, SORT OUT IV, SEA-SIDE, LONG-DES III, RESET, X-AMI, APPENDIX-AMI</a:t>
            </a:r>
          </a:p>
          <a:p>
            <a:endParaRPr lang="en-US" altLang="ko-KR" sz="2000" dirty="0" smtClean="0"/>
          </a:p>
          <a:p>
            <a:endParaRPr lang="ko-KR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67580" y="6446334"/>
            <a:ext cx="356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KW Park et al. Am </a:t>
            </a:r>
            <a:r>
              <a:rPr lang="en-US" altLang="ko-KR" dirty="0">
                <a:solidFill>
                  <a:schemeClr val="bg1"/>
                </a:solidFill>
              </a:rPr>
              <a:t>Heart J </a:t>
            </a:r>
            <a:r>
              <a:rPr lang="en-US" altLang="ko-KR" dirty="0" smtClean="0">
                <a:solidFill>
                  <a:schemeClr val="bg1"/>
                </a:solidFill>
              </a:rPr>
              <a:t>2013.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91" y="2654701"/>
            <a:ext cx="6528218" cy="3667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59568" y="4718436"/>
            <a:ext cx="2379049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Favors EES over SES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6276627" y="5130393"/>
            <a:ext cx="1259205" cy="636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49458" y="2171723"/>
            <a:ext cx="383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Repeat Revascularization</a:t>
            </a:r>
            <a:endParaRPr lang="ko-KR" alt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88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6131" y="133349"/>
            <a:ext cx="8711738" cy="1221625"/>
          </a:xfrm>
        </p:spPr>
        <p:txBody>
          <a:bodyPr>
            <a:normAutofit/>
          </a:bodyPr>
          <a:lstStyle/>
          <a:p>
            <a:r>
              <a:rPr lang="en-US" altLang="ko-KR" sz="3200" i="1" dirty="0" smtClean="0"/>
              <a:t>However, limited data for Complex Lesions</a:t>
            </a:r>
            <a:endParaRPr lang="ko-KR" altLang="en-US" sz="32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12668"/>
            <a:ext cx="8229600" cy="4563687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sz="2800" dirty="0" smtClean="0"/>
              <a:t>SPIRIT IV RCT</a:t>
            </a:r>
          </a:p>
          <a:p>
            <a:pPr lvl="1"/>
            <a:r>
              <a:rPr lang="en-US" altLang="ko-KR" sz="2400" dirty="0" smtClean="0"/>
              <a:t>Bifurcation lesion – less than 10%</a:t>
            </a:r>
          </a:p>
          <a:p>
            <a:pPr lvl="1"/>
            <a:r>
              <a:rPr lang="en-US" altLang="ko-KR" sz="2400" dirty="0" smtClean="0"/>
              <a:t>Left main lesion - excluded</a:t>
            </a:r>
          </a:p>
          <a:p>
            <a:pPr lvl="1"/>
            <a:endParaRPr lang="en-US" altLang="ko-KR" sz="1200" dirty="0" smtClean="0"/>
          </a:p>
          <a:p>
            <a:r>
              <a:rPr lang="en-US" altLang="ko-KR" sz="2800" dirty="0" smtClean="0"/>
              <a:t>COMPARE study</a:t>
            </a:r>
          </a:p>
          <a:p>
            <a:pPr lvl="1"/>
            <a:r>
              <a:rPr lang="en-US" altLang="ko-KR" sz="2400" dirty="0" smtClean="0"/>
              <a:t>Bifurcation lesion – 17%</a:t>
            </a:r>
          </a:p>
          <a:p>
            <a:pPr lvl="1"/>
            <a:r>
              <a:rPr lang="en-US" altLang="ko-KR" sz="2400" dirty="0" smtClean="0"/>
              <a:t>Left main lesion – 2%</a:t>
            </a:r>
          </a:p>
          <a:p>
            <a:pPr lvl="1"/>
            <a:endParaRPr lang="en-US" altLang="ko-KR" sz="1400" dirty="0" smtClean="0"/>
          </a:p>
          <a:p>
            <a:r>
              <a:rPr lang="en-US" altLang="ko-KR" dirty="0" smtClean="0"/>
              <a:t>SORT OUT IV study</a:t>
            </a:r>
          </a:p>
          <a:p>
            <a:pPr lvl="1"/>
            <a:r>
              <a:rPr lang="en-US" altLang="ko-KR" sz="2400" dirty="0" smtClean="0"/>
              <a:t>Bifurcation lesion – 12.5%</a:t>
            </a:r>
          </a:p>
          <a:p>
            <a:pPr lvl="1"/>
            <a:r>
              <a:rPr lang="en-US" altLang="ko-KR" sz="2400" dirty="0" smtClean="0"/>
              <a:t>Left main lesion – 2%</a:t>
            </a:r>
          </a:p>
          <a:p>
            <a:pPr lvl="1"/>
            <a:endParaRPr lang="en-US" altLang="ko-KR" sz="1200" dirty="0" smtClean="0"/>
          </a:p>
          <a:p>
            <a:r>
              <a:rPr lang="en-US" altLang="ko-KR" sz="2800" dirty="0" smtClean="0"/>
              <a:t>EXCELLENT RCT</a:t>
            </a:r>
          </a:p>
          <a:p>
            <a:pPr lvl="1"/>
            <a:r>
              <a:rPr lang="en-US" altLang="ko-KR" sz="2400" dirty="0" smtClean="0"/>
              <a:t>Bifurcation lesion – 10.8%</a:t>
            </a:r>
            <a:endParaRPr lang="ko-KR" altLang="en-US" sz="2400" dirty="0" smtClean="0"/>
          </a:p>
          <a:p>
            <a:pPr lvl="1"/>
            <a:r>
              <a:rPr lang="en-US" altLang="ko-KR" sz="2400" dirty="0" smtClean="0"/>
              <a:t>Left main lesion - excluded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04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RCT for bifurcation: </a:t>
            </a:r>
            <a:r>
              <a:rPr lang="en-US" altLang="ko-KR" sz="3600" dirty="0" smtClean="0"/>
              <a:t>EES vs SES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2" t="2737" r="1733" b="18518"/>
          <a:stretch/>
        </p:blipFill>
        <p:spPr>
          <a:xfrm>
            <a:off x="2503301" y="2710317"/>
            <a:ext cx="3981796" cy="3607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379" y="6405426"/>
            <a:ext cx="365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>
                <a:solidFill>
                  <a:schemeClr val="bg1"/>
                </a:solidFill>
              </a:rPr>
              <a:t>Burzotta</a:t>
            </a:r>
            <a:r>
              <a:rPr lang="en-US" altLang="ko-KR" dirty="0" smtClean="0">
                <a:solidFill>
                  <a:schemeClr val="bg1"/>
                </a:solidFill>
              </a:rPr>
              <a:t> et al. JACC CV INT 2011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301" y="2206256"/>
            <a:ext cx="389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Target Bifurcation Failure</a:t>
            </a:r>
            <a:endParaRPr lang="ko-KR" alt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1072343"/>
            <a:ext cx="8229600" cy="139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/>
              <a:t>SEA-SIDE study (n = 150)</a:t>
            </a:r>
          </a:p>
          <a:p>
            <a:pPr lvl="1"/>
            <a:r>
              <a:rPr lang="en-US" altLang="ko-KR" sz="1800" dirty="0" smtClean="0"/>
              <a:t>Only provisional TAP strategy was used</a:t>
            </a:r>
          </a:p>
          <a:p>
            <a:pPr lvl="1"/>
            <a:r>
              <a:rPr lang="en-US" altLang="ko-KR" sz="1800" dirty="0" smtClean="0"/>
              <a:t>LM lesion 17%</a:t>
            </a:r>
            <a:endParaRPr lang="en-US" altLang="ko-KR" sz="2400" dirty="0" smtClean="0"/>
          </a:p>
          <a:p>
            <a:pPr lvl="1"/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23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RCT for bifurcation: </a:t>
            </a:r>
            <a:r>
              <a:rPr lang="en-US" altLang="ko-KR" sz="3600" dirty="0" smtClean="0"/>
              <a:t>EES vs SES</a:t>
            </a:r>
            <a:endParaRPr lang="ko-KR" alt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562724" y="6413738"/>
            <a:ext cx="222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Pan et al. CCI 2013.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1072343"/>
            <a:ext cx="8229600" cy="139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/>
              <a:t>SES 145, EES 148 patients – 1 year f/u</a:t>
            </a:r>
          </a:p>
          <a:p>
            <a:pPr lvl="1"/>
            <a:r>
              <a:rPr lang="en-US" altLang="ko-KR" sz="1800" dirty="0" smtClean="0"/>
              <a:t>Only provisional SB intervention</a:t>
            </a:r>
          </a:p>
          <a:p>
            <a:pPr lvl="1"/>
            <a:r>
              <a:rPr lang="en-US" altLang="ko-KR" sz="1800" dirty="0" smtClean="0"/>
              <a:t>LM lesion - 10%</a:t>
            </a:r>
          </a:p>
          <a:p>
            <a:pPr lvl="1"/>
            <a:endParaRPr lang="ko-KR" altLang="en-US" sz="2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1053"/>
          <a:stretch/>
        </p:blipFill>
        <p:spPr>
          <a:xfrm>
            <a:off x="1412149" y="2394065"/>
            <a:ext cx="5931789" cy="390329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7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28671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LM bifurcation: </a:t>
            </a:r>
            <a:r>
              <a:rPr lang="en-US" altLang="ko-KR" sz="2800" dirty="0" smtClean="0"/>
              <a:t>EES vs PES</a:t>
            </a:r>
            <a:endParaRPr lang="ko-KR" altLang="en-US" sz="36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44" t="4678" r="4139" b="21722"/>
          <a:stretch/>
        </p:blipFill>
        <p:spPr>
          <a:xfrm>
            <a:off x="2446251" y="2557935"/>
            <a:ext cx="3948545" cy="3624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0749" y="6358245"/>
            <a:ext cx="271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err="1" smtClean="0">
                <a:solidFill>
                  <a:schemeClr val="bg1"/>
                </a:solidFill>
              </a:rPr>
              <a:t>Valenti</a:t>
            </a:r>
            <a:r>
              <a:rPr lang="en-US" altLang="ko-KR" dirty="0" smtClean="0">
                <a:solidFill>
                  <a:schemeClr val="bg1"/>
                </a:solidFill>
              </a:rPr>
              <a:t> et al. JACC 2012.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200" y="1072343"/>
            <a:ext cx="8229600" cy="139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/>
              <a:t>ULMD Florence registry (n = 390)</a:t>
            </a:r>
          </a:p>
          <a:p>
            <a:pPr lvl="1"/>
            <a:r>
              <a:rPr lang="en-US" altLang="ko-KR" sz="1800" dirty="0" smtClean="0"/>
              <a:t>EES 166, PES 224 patients</a:t>
            </a:r>
          </a:p>
          <a:p>
            <a:pPr lvl="1"/>
            <a:r>
              <a:rPr lang="en-US" altLang="ko-KR" sz="1800" dirty="0" smtClean="0"/>
              <a:t>2-stent PCI: 36%</a:t>
            </a:r>
            <a:endParaRPr lang="en-US" altLang="ko-KR" sz="2400" dirty="0" smtClean="0"/>
          </a:p>
          <a:p>
            <a:pPr lvl="1"/>
            <a:endParaRPr lang="ko-KR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21062" y="2139750"/>
            <a:ext cx="105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MACE</a:t>
            </a:r>
            <a:endParaRPr lang="ko-KR" alt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00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9600" cy="890571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>LM bifurcation: </a:t>
            </a:r>
            <a:r>
              <a:rPr lang="en-US" altLang="ko-KR" sz="2800" dirty="0" smtClean="0"/>
              <a:t>EES vs SES </a:t>
            </a:r>
            <a:r>
              <a:rPr lang="en-US" altLang="ko-KR" sz="2400" dirty="0" smtClean="0"/>
              <a:t>(vs CABG)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4" t="41883" r="13487" b="20405"/>
          <a:stretch/>
        </p:blipFill>
        <p:spPr>
          <a:xfrm>
            <a:off x="531840" y="2716359"/>
            <a:ext cx="8048626" cy="3461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459" y="6396653"/>
            <a:ext cx="409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Kim YH et al. JACC CV INT 2012.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1302" y="2186944"/>
            <a:ext cx="878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TVR</a:t>
            </a:r>
            <a:endParaRPr lang="ko-KR" altLang="en-US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3252" y="2186944"/>
            <a:ext cx="1419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MACCE</a:t>
            </a:r>
            <a:endParaRPr lang="ko-KR" altLang="en-US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9391" y="3632050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</a:rPr>
              <a:t>SES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2680" y="3239578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</a:rPr>
              <a:t>SES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9391" y="4252073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00B050"/>
                </a:solidFill>
              </a:rPr>
              <a:t>EES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2680" y="3859601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00B050"/>
                </a:solidFill>
              </a:rPr>
              <a:t>EES</a:t>
            </a:r>
            <a:endParaRPr lang="ko-KR" altLang="en-US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9391" y="4815180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CABG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7646" y="4292488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CABG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89957" y="2744451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556153" y="2744451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457200" y="1147085"/>
            <a:ext cx="8229600" cy="132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/>
              <a:t>PRECOMBAT-2 study</a:t>
            </a:r>
          </a:p>
          <a:p>
            <a:pPr lvl="1"/>
            <a:r>
              <a:rPr lang="en-US" altLang="ko-KR" sz="1800" dirty="0" smtClean="0"/>
              <a:t>Non-randomized study, SES (n=327) vs EES (n=334)</a:t>
            </a:r>
          </a:p>
          <a:p>
            <a:pPr lvl="1"/>
            <a:endParaRPr lang="ko-KR" altLang="en-US" sz="2000" dirty="0"/>
          </a:p>
        </p:txBody>
      </p:sp>
      <p:sp>
        <p:nvSpPr>
          <p:cNvPr id="18" name="직사각형 1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4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Summary so far…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Overall, newer EES is better than PES and even SES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For bifurcation or LM lesions,</a:t>
            </a:r>
          </a:p>
          <a:p>
            <a:pPr lvl="1"/>
            <a:r>
              <a:rPr lang="en-US" altLang="ko-KR" dirty="0" smtClean="0"/>
              <a:t>EES </a:t>
            </a:r>
            <a:r>
              <a:rPr lang="en-US" altLang="ko-KR" dirty="0"/>
              <a:t>is not inferior </a:t>
            </a:r>
            <a:r>
              <a:rPr lang="en-US" altLang="ko-KR" dirty="0" smtClean="0"/>
              <a:t>to SES</a:t>
            </a:r>
            <a:endParaRPr lang="en-US" altLang="ko-KR" dirty="0"/>
          </a:p>
          <a:p>
            <a:pPr lvl="1"/>
            <a:r>
              <a:rPr lang="en-US" altLang="ko-KR" dirty="0" smtClean="0"/>
              <a:t>EES may be better than PES</a:t>
            </a:r>
          </a:p>
          <a:p>
            <a:pPr lvl="1"/>
            <a:r>
              <a:rPr lang="en-US" altLang="ko-KR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bottom line is lack of conclusive </a:t>
            </a:r>
            <a:r>
              <a:rPr lang="en-US" altLang="ko-KR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data</a:t>
            </a:r>
          </a:p>
          <a:p>
            <a:pPr lvl="1"/>
            <a:endParaRPr lang="en-US" altLang="ko-KR" dirty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26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4196" y="190500"/>
            <a:ext cx="8495608" cy="881046"/>
          </a:xfrm>
        </p:spPr>
        <p:txBody>
          <a:bodyPr>
            <a:noAutofit/>
          </a:bodyPr>
          <a:lstStyle/>
          <a:p>
            <a:r>
              <a:rPr lang="en-US" altLang="ko-KR" sz="3200" dirty="0" smtClean="0"/>
              <a:t>Another consideration </a:t>
            </a:r>
            <a:br>
              <a:rPr lang="en-US" altLang="ko-KR" sz="3200" dirty="0" smtClean="0"/>
            </a:br>
            <a:r>
              <a:rPr lang="en-US" altLang="ko-KR" sz="3200" dirty="0"/>
              <a:t> </a:t>
            </a:r>
            <a:r>
              <a:rPr lang="en-US" altLang="ko-KR" sz="3200" dirty="0" smtClean="0"/>
              <a:t>                       - Stenting Technique</a:t>
            </a:r>
            <a:endParaRPr lang="ko-KR" altLang="en-US" sz="3200" dirty="0"/>
          </a:p>
        </p:txBody>
      </p:sp>
      <p:pic>
        <p:nvPicPr>
          <p:cNvPr id="4" name="Picture 13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257425"/>
            <a:ext cx="2638704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60" y="2257424"/>
            <a:ext cx="2629390" cy="32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0" y="2257423"/>
            <a:ext cx="2843725" cy="32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7737" y="6354799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err="1" smtClean="0">
                <a:solidFill>
                  <a:schemeClr val="bg1"/>
                </a:solidFill>
              </a:rPr>
              <a:t>Iakovou</a:t>
            </a:r>
            <a:r>
              <a:rPr lang="en-US" altLang="ko-KR" dirty="0" smtClean="0">
                <a:solidFill>
                  <a:schemeClr val="bg1"/>
                </a:solidFill>
              </a:rPr>
              <a:t> et al. JACC 2005.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0391" y="1574882"/>
            <a:ext cx="1156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Crush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553" y="1574882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T-stent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5303" y="1574882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err="1" smtClean="0">
                <a:solidFill>
                  <a:schemeClr val="bg1"/>
                </a:solidFill>
              </a:rPr>
              <a:t>Culotte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49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Simple vs Complex Stenting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1721" y="6361666"/>
            <a:ext cx="364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chemeClr val="bg1"/>
                </a:solidFill>
              </a:rPr>
              <a:t>Circulation</a:t>
            </a:r>
            <a:r>
              <a:rPr lang="en-US" altLang="ko-KR" dirty="0">
                <a:solidFill>
                  <a:schemeClr val="bg1"/>
                </a:solidFill>
              </a:rPr>
              <a:t>. </a:t>
            </a:r>
            <a:r>
              <a:rPr lang="en-US" altLang="ko-KR" dirty="0" smtClean="0">
                <a:solidFill>
                  <a:schemeClr val="bg1"/>
                </a:solidFill>
              </a:rPr>
              <a:t>2006;114:1955-1961.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1682" y="1330126"/>
            <a:ext cx="2634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Clinical Outcomes</a:t>
            </a:r>
            <a:endParaRPr lang="ko-KR" altLang="en-US" sz="2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170479" y="841084"/>
            <a:ext cx="8229600" cy="70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32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맑은 고딕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smtClean="0">
                <a:solidFill>
                  <a:schemeClr val="bg1"/>
                </a:solidFill>
              </a:rPr>
              <a:t>Nordic Bifurcation Study – RCT (n = 413)</a:t>
            </a:r>
          </a:p>
          <a:p>
            <a:pPr lvl="1"/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50" y="3902083"/>
            <a:ext cx="434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</a:rPr>
              <a:t>MV – main vessel stenting only (simple)</a:t>
            </a:r>
          </a:p>
          <a:p>
            <a:r>
              <a:rPr lang="en-US" altLang="ko-KR" sz="1400" b="1" dirty="0" smtClean="0">
                <a:solidFill>
                  <a:schemeClr val="bg1"/>
                </a:solidFill>
              </a:rPr>
              <a:t>MV+SB – main and side branch PCI (complex)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440" y="1670967"/>
            <a:ext cx="4376635" cy="20995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9" y="1669130"/>
            <a:ext cx="4382471" cy="4794114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3837759" y="5883464"/>
            <a:ext cx="873139" cy="589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1" y="1311016"/>
            <a:ext cx="3580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Procedural Outcomes</a:t>
            </a:r>
            <a:endParaRPr lang="ko-KR" altLang="en-US" sz="2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3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188640"/>
            <a:ext cx="847048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</a:t>
            </a:r>
            <a:r>
              <a:rPr lang="en-US" altLang="ko-KR" sz="2800" dirty="0" smtClean="0"/>
              <a:t>Limitations </a:t>
            </a:r>
            <a:r>
              <a:rPr lang="en-US" altLang="ko-KR" sz="2800" dirty="0" smtClean="0"/>
              <a:t>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(1) Technique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</a:t>
            </a:r>
            <a:endParaRPr lang="ko-KR" altLang="en-US" sz="2800" i="1" u="sng" dirty="0"/>
          </a:p>
        </p:txBody>
      </p:sp>
      <p:grpSp>
        <p:nvGrpSpPr>
          <p:cNvPr id="3" name="그룹 2"/>
          <p:cNvGrpSpPr/>
          <p:nvPr/>
        </p:nvGrpSpPr>
        <p:grpSpPr>
          <a:xfrm>
            <a:off x="539552" y="1484784"/>
            <a:ext cx="5904656" cy="2179264"/>
            <a:chOff x="248494" y="1173813"/>
            <a:chExt cx="6695679" cy="2471211"/>
          </a:xfrm>
        </p:grpSpPr>
        <p:pic>
          <p:nvPicPr>
            <p:cNvPr id="4" name="Picture 4" descr="Full-size image (117 K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" b="77668"/>
            <a:stretch/>
          </p:blipFill>
          <p:spPr bwMode="auto">
            <a:xfrm>
              <a:off x="248494" y="1173813"/>
              <a:ext cx="6695679" cy="206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ull-size image (117 K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791" b="51165"/>
            <a:stretch/>
          </p:blipFill>
          <p:spPr bwMode="auto">
            <a:xfrm>
              <a:off x="248494" y="3220106"/>
              <a:ext cx="6695679" cy="42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539552" y="4149079"/>
            <a:ext cx="5904656" cy="2200147"/>
            <a:chOff x="1331640" y="3636614"/>
            <a:chExt cx="6339569" cy="2362201"/>
          </a:xfrm>
        </p:grpSpPr>
        <p:pic>
          <p:nvPicPr>
            <p:cNvPr id="7" name="Picture 6" descr="Full-size image (119 K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4" b="77298"/>
            <a:stretch/>
          </p:blipFill>
          <p:spPr bwMode="auto">
            <a:xfrm>
              <a:off x="1331640" y="3636614"/>
              <a:ext cx="6339569" cy="1952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Full-size image (119 K)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00" b="50435"/>
            <a:stretch/>
          </p:blipFill>
          <p:spPr bwMode="auto">
            <a:xfrm>
              <a:off x="1331640" y="5589240"/>
              <a:ext cx="6339569" cy="40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직사각형 8"/>
          <p:cNvSpPr/>
          <p:nvPr/>
        </p:nvSpPr>
        <p:spPr>
          <a:xfrm>
            <a:off x="5775941" y="6525344"/>
            <a:ext cx="3351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Zimarino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altLang="ko-KR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5712" y="1196752"/>
            <a:ext cx="1900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Stent Thrombosis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3861047"/>
            <a:ext cx="2275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C000"/>
                </a:solidFill>
              </a:rPr>
              <a:t>Myocardial Infarction</a:t>
            </a:r>
            <a:endParaRPr lang="ko-KR" altLang="en-US" sz="16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09" y="19998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09" y="217713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09" y="23543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09" y="270891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09" y="25316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09" y="46752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09" y="485246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09" y="502972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09" y="53842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09" y="52069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PES</a:t>
            </a:r>
            <a:endParaRPr lang="ko-KR" alt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444208" y="1909576"/>
            <a:ext cx="2699792" cy="36281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altLang="ko-K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ea typeface="Tahoma" pitchFamily="34" charset="0"/>
              </a:rPr>
              <a:t>Meta-analysis </a:t>
            </a:r>
            <a:endParaRPr lang="en-US" altLang="ko-KR" sz="2000" dirty="0" smtClean="0">
              <a:solidFill>
                <a:schemeClr val="bg1"/>
              </a:solidFill>
              <a:ea typeface="Tahoma" pitchFamily="34" charset="0"/>
            </a:endParaRPr>
          </a:p>
          <a:p>
            <a:pPr algn="ctr"/>
            <a:r>
              <a:rPr lang="en-US" altLang="ko-KR" sz="2000" dirty="0" smtClean="0">
                <a:solidFill>
                  <a:schemeClr val="bg1"/>
                </a:solidFill>
                <a:ea typeface="Tahoma" pitchFamily="34" charset="0"/>
              </a:rPr>
              <a:t>of 5 RCTs </a:t>
            </a:r>
          </a:p>
          <a:p>
            <a:pPr algn="ctr"/>
            <a:endParaRPr lang="en-US" altLang="ko-KR" sz="2000" u="sng" dirty="0">
              <a:solidFill>
                <a:schemeClr val="bg1"/>
              </a:solidFill>
              <a:ea typeface="Tahoma" pitchFamily="34" charset="0"/>
            </a:endParaRPr>
          </a:p>
          <a:p>
            <a:pPr algn="ctr"/>
            <a:r>
              <a:rPr lang="en-US" altLang="ko-KR" sz="2000" dirty="0" smtClean="0">
                <a:solidFill>
                  <a:srgbClr val="FFC000"/>
                </a:solidFill>
              </a:rPr>
              <a:t>1-stent</a:t>
            </a:r>
            <a:r>
              <a:rPr lang="ko-KR" altLang="en-US" sz="2000" dirty="0" smtClean="0">
                <a:solidFill>
                  <a:srgbClr val="FFC000"/>
                </a:solidFill>
              </a:rPr>
              <a:t> </a:t>
            </a:r>
            <a:r>
              <a:rPr lang="en-US" altLang="ko-KR" sz="2000" dirty="0" smtClean="0">
                <a:solidFill>
                  <a:srgbClr val="FFC000"/>
                </a:solidFill>
              </a:rPr>
              <a:t>crossover is better than </a:t>
            </a:r>
          </a:p>
          <a:p>
            <a:pPr algn="ctr"/>
            <a:r>
              <a:rPr lang="en-US" altLang="ko-KR" sz="2000" dirty="0" smtClean="0">
                <a:solidFill>
                  <a:srgbClr val="FFC000"/>
                </a:solidFill>
              </a:rPr>
              <a:t>2-stent technique in bifurcation lesions</a:t>
            </a:r>
            <a:endParaRPr lang="ko-KR" altLang="en-US" sz="2000" u="sng" dirty="0">
              <a:solidFill>
                <a:srgbClr val="FFC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28671"/>
          </a:xfrm>
        </p:spPr>
        <p:txBody>
          <a:bodyPr>
            <a:normAutofit fontScale="90000"/>
          </a:bodyPr>
          <a:lstStyle/>
          <a:p>
            <a:r>
              <a:rPr lang="en-US" altLang="ko-KR" sz="3200" dirty="0" smtClean="0"/>
              <a:t>Simple vs Complex: </a:t>
            </a: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smtClean="0"/>
              <a:t>British Bifurcation Study</a:t>
            </a:r>
            <a:endParaRPr lang="ko-KR" altLang="en-US" sz="3600" dirty="0"/>
          </a:p>
        </p:txBody>
      </p:sp>
      <p:sp>
        <p:nvSpPr>
          <p:cNvPr id="9" name="내용 개체 틀 8"/>
          <p:cNvSpPr>
            <a:spLocks noGrp="1"/>
          </p:cNvSpPr>
          <p:nvPr>
            <p:ph idx="1"/>
          </p:nvPr>
        </p:nvSpPr>
        <p:spPr>
          <a:xfrm>
            <a:off x="268298" y="1353693"/>
            <a:ext cx="8229600" cy="491829"/>
          </a:xfrm>
        </p:spPr>
        <p:txBody>
          <a:bodyPr>
            <a:normAutofit lnSpcReduction="10000"/>
          </a:bodyPr>
          <a:lstStyle/>
          <a:p>
            <a:r>
              <a:rPr lang="en-US" altLang="ko-KR" sz="2800" dirty="0" smtClean="0"/>
              <a:t>RCT (n=500), 9-months F/U</a:t>
            </a:r>
            <a:endParaRPr lang="ko-KR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84685" y="6360841"/>
            <a:ext cx="357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chemeClr val="bg1"/>
                </a:solidFill>
              </a:rPr>
              <a:t>Circulation</a:t>
            </a:r>
            <a:r>
              <a:rPr lang="en-US" altLang="ko-KR" dirty="0">
                <a:solidFill>
                  <a:schemeClr val="bg1"/>
                </a:solidFill>
              </a:rPr>
              <a:t>. 2010;121:1235-1243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l="2867"/>
          <a:stretch/>
        </p:blipFill>
        <p:spPr>
          <a:xfrm>
            <a:off x="19050" y="2399878"/>
            <a:ext cx="4518337" cy="33053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rcRect l="3801" r="2046"/>
          <a:stretch/>
        </p:blipFill>
        <p:spPr>
          <a:xfrm>
            <a:off x="4383098" y="2399878"/>
            <a:ext cx="4751377" cy="330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908" y="1950428"/>
            <a:ext cx="35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Mortality+MI+TLF</a:t>
            </a:r>
            <a:endParaRPr lang="ko-KR" alt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5109" y="1938213"/>
            <a:ext cx="35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TLF</a:t>
            </a:r>
            <a:endParaRPr lang="ko-KR" alt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16714" y="2504784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811160" y="2399878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48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9075" y="274638"/>
            <a:ext cx="8705850" cy="79690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RCTs for bifurcation PCI strategy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53"/>
          <a:stretch/>
        </p:blipFill>
        <p:spPr>
          <a:xfrm>
            <a:off x="0" y="1407277"/>
            <a:ext cx="9135048" cy="382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4685" y="6360841"/>
            <a:ext cx="357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chemeClr val="bg1"/>
                </a:solidFill>
              </a:rPr>
              <a:t>Circulation</a:t>
            </a:r>
            <a:r>
              <a:rPr lang="en-US" altLang="ko-KR" dirty="0">
                <a:solidFill>
                  <a:schemeClr val="bg1"/>
                </a:solidFill>
              </a:rPr>
              <a:t>. 2010;121:1235-1243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660" y="5352916"/>
            <a:ext cx="7870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Systematic 2-stent technique failed to show better outcomes compared to 1-stent technique.</a:t>
            </a:r>
            <a:endParaRPr lang="ko-KR" altLang="en-US" sz="2000" b="1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33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61925"/>
            <a:ext cx="8229600" cy="909621"/>
          </a:xfrm>
        </p:spPr>
        <p:txBody>
          <a:bodyPr>
            <a:normAutofit fontScale="90000"/>
          </a:bodyPr>
          <a:lstStyle/>
          <a:p>
            <a:r>
              <a:rPr lang="en-US" altLang="ko-KR" sz="3200" dirty="0" smtClean="0"/>
              <a:t>Simple vs Complex</a:t>
            </a:r>
            <a:br>
              <a:rPr lang="en-US" altLang="ko-KR" sz="3200" dirty="0" smtClean="0"/>
            </a:br>
            <a:r>
              <a:rPr lang="en-US" altLang="ko-KR" sz="4000" dirty="0" smtClean="0"/>
              <a:t>Korean COBIS II registry</a:t>
            </a:r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6" t="1498" r="50630" b="49967"/>
          <a:stretch/>
        </p:blipFill>
        <p:spPr>
          <a:xfrm>
            <a:off x="619600" y="2855760"/>
            <a:ext cx="3979647" cy="3267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1640" y="6430479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Song et al. JACC CV INT 2014.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15708" y="2514478"/>
            <a:ext cx="2287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Non LM bifurcation</a:t>
            </a:r>
            <a:endParaRPr lang="ko-KR" altLang="en-US" sz="18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98269" y="2918799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내용 개체 틀 3"/>
          <p:cNvPicPr>
            <a:picLocks noChangeAspect="1"/>
          </p:cNvPicPr>
          <p:nvPr/>
        </p:nvPicPr>
        <p:blipFill rotWithShape="1">
          <a:blip r:embed="rId3"/>
          <a:srcRect t="1098" r="52522" b="50366"/>
          <a:stretch/>
        </p:blipFill>
        <p:spPr>
          <a:xfrm>
            <a:off x="4677917" y="2855760"/>
            <a:ext cx="4049512" cy="3267075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4859594" y="2875886"/>
            <a:ext cx="42394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내용 개체 틀 8"/>
          <p:cNvSpPr txBox="1">
            <a:spLocks/>
          </p:cNvSpPr>
          <p:nvPr/>
        </p:nvSpPr>
        <p:spPr>
          <a:xfrm>
            <a:off x="268298" y="1145875"/>
            <a:ext cx="8229600" cy="982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/>
              <a:t>Multicenter Korean bifurcation registry</a:t>
            </a:r>
          </a:p>
          <a:p>
            <a:r>
              <a:rPr lang="en-US" altLang="ko-KR" sz="2400" dirty="0" smtClean="0"/>
              <a:t>Non-LM = 2,044, LM = 853 patients</a:t>
            </a:r>
          </a:p>
          <a:p>
            <a:endParaRPr lang="en-US" altLang="ko-KR" sz="2400" dirty="0" smtClean="0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237034" y="2153546"/>
            <a:ext cx="2757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Target Lesion Failure</a:t>
            </a:r>
            <a:endParaRPr lang="ko-KR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6044683" y="2514478"/>
            <a:ext cx="1774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LM bifurcation</a:t>
            </a:r>
            <a:endParaRPr lang="ko-KR" altLang="en-US" sz="18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99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125" y="274638"/>
            <a:ext cx="8667750" cy="796908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Simple is better?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/>
              <a:t>DES used in studies for stent technique</a:t>
            </a:r>
          </a:p>
          <a:p>
            <a:pPr lvl="1"/>
            <a:r>
              <a:rPr lang="en-US" altLang="ko-KR" sz="2400" dirty="0" smtClean="0"/>
              <a:t>Nordic Study (RCT) – SES</a:t>
            </a:r>
          </a:p>
          <a:p>
            <a:pPr lvl="1"/>
            <a:r>
              <a:rPr lang="en-US" altLang="ko-KR" sz="2400" dirty="0" smtClean="0"/>
              <a:t>British Bifurcation study (RCT) – PES</a:t>
            </a:r>
          </a:p>
          <a:p>
            <a:pPr lvl="1"/>
            <a:r>
              <a:rPr lang="en-US" altLang="ko-KR" sz="2400" dirty="0" smtClean="0"/>
              <a:t>COBIS II registry – 77.2% used SES or PES</a:t>
            </a:r>
          </a:p>
          <a:p>
            <a:pPr marL="457200" lvl="1" indent="0">
              <a:buNone/>
            </a:pPr>
            <a:endParaRPr lang="en-US" altLang="ko-KR" sz="2400" dirty="0" smtClean="0">
              <a:sym typeface="Wingdings" panose="05000000000000000000" pitchFamily="2" charset="2"/>
            </a:endParaRPr>
          </a:p>
          <a:p>
            <a:endParaRPr lang="en-US" altLang="ko-KR" sz="2800" dirty="0"/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35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Unsolved questions..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Would EES and SES be still comparable in complex (bifurcation or LM) coronary lesions?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Would complex stenting technique be better when using contemporary newer DES (EES)?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989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EES-bifurcation study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85103"/>
            <a:ext cx="8229600" cy="1765668"/>
          </a:xfrm>
        </p:spPr>
        <p:txBody>
          <a:bodyPr>
            <a:normAutofit/>
          </a:bodyPr>
          <a:lstStyle/>
          <a:p>
            <a:r>
              <a:rPr lang="en-US" altLang="ko-KR" sz="2800" dirty="0" err="1" smtClean="0"/>
              <a:t>Retrostpective</a:t>
            </a:r>
            <a:r>
              <a:rPr lang="en-US" altLang="ko-KR" sz="2800" dirty="0" smtClean="0"/>
              <a:t>, single-center study (N= 319)</a:t>
            </a:r>
            <a:endParaRPr lang="ko-KR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81389" y="6430479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err="1" smtClean="0">
                <a:solidFill>
                  <a:schemeClr val="bg1"/>
                </a:solidFill>
              </a:rPr>
              <a:t>Kherada</a:t>
            </a:r>
            <a:r>
              <a:rPr lang="en-US" altLang="ko-KR" dirty="0" smtClean="0">
                <a:solidFill>
                  <a:schemeClr val="bg1"/>
                </a:solidFill>
              </a:rPr>
              <a:t> et al. IJC 2014.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 rotWithShape="1">
          <a:blip r:embed="rId2"/>
          <a:srcRect l="7878" t="2429" r="4296" b="23002"/>
          <a:stretch/>
        </p:blipFill>
        <p:spPr>
          <a:xfrm>
            <a:off x="102267" y="2535381"/>
            <a:ext cx="4444795" cy="3283528"/>
          </a:xfrm>
          <a:prstGeom prst="rect">
            <a:avLst/>
          </a:prstGeom>
        </p:spPr>
      </p:pic>
      <p:pic>
        <p:nvPicPr>
          <p:cNvPr id="6" name="내용 개체 틀 3"/>
          <p:cNvPicPr>
            <a:picLocks noChangeAspect="1"/>
          </p:cNvPicPr>
          <p:nvPr/>
        </p:nvPicPr>
        <p:blipFill rotWithShape="1">
          <a:blip r:embed="rId3"/>
          <a:srcRect l="4302" t="2356" r="5671" b="23350"/>
          <a:stretch/>
        </p:blipFill>
        <p:spPr>
          <a:xfrm>
            <a:off x="4547062" y="2535381"/>
            <a:ext cx="4347556" cy="328352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020159" y="2164856"/>
            <a:ext cx="941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MACE</a:t>
            </a:r>
            <a:endParaRPr lang="ko-KR" alt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513680" y="2164856"/>
            <a:ext cx="6992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TVR</a:t>
            </a:r>
            <a:endParaRPr lang="ko-KR" alt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32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23528" y="260648"/>
            <a:ext cx="8712968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Limitation 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(2) Technique &amp; Lesion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 in LM</a:t>
            </a:r>
            <a:endParaRPr lang="ko-KR" altLang="en-US" sz="2800" i="1" u="sng" dirty="0"/>
          </a:p>
        </p:txBody>
      </p:sp>
      <p:sp>
        <p:nvSpPr>
          <p:cNvPr id="3" name="직사각형 2"/>
          <p:cNvSpPr/>
          <p:nvPr/>
        </p:nvSpPr>
        <p:spPr>
          <a:xfrm>
            <a:off x="22457" y="1280026"/>
            <a:ext cx="6853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GISE-SICI Survey (Multicenter, Retrospective)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50673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1292" y="1921932"/>
            <a:ext cx="274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MACE : Death, MI, TLR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5976" y="55172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Left Main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400" y="6532091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Palmerini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Circulation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cardiovasc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interv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 2008</a:t>
            </a:r>
            <a:endParaRPr lang="ko-KR" altLang="en-US" sz="14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1976438"/>
            <a:ext cx="9074442" cy="26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3400" y="6532091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Karrowni</a:t>
            </a:r>
            <a:r>
              <a:rPr lang="en-US" altLang="ko-KR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al. 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InvasiveCardiol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2014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11560" y="5013176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1-Stent Crossover is Better than 2-Stent in </a:t>
            </a:r>
          </a:p>
          <a:p>
            <a:pPr algn="ctr"/>
            <a:r>
              <a:rPr lang="en-US" altLang="ko-KR" sz="2800" u="sng" dirty="0" smtClean="0">
                <a:solidFill>
                  <a:srgbClr val="FFC000"/>
                </a:solidFill>
              </a:rPr>
              <a:t>Left Main Bifurcation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95536" y="260648"/>
            <a:ext cx="847048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Limitation 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(2) Technique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 in LM</a:t>
            </a:r>
            <a:endParaRPr lang="ko-KR" altLang="en-US" sz="2800" i="1" u="sng" dirty="0"/>
          </a:p>
        </p:txBody>
      </p:sp>
      <p:sp>
        <p:nvSpPr>
          <p:cNvPr id="6" name="직사각형 5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395536" y="116632"/>
            <a:ext cx="853402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/>
              <a:t>Two Limitation in Bifurcation </a:t>
            </a:r>
            <a:r>
              <a:rPr lang="en-US" altLang="ko-KR" sz="2800" dirty="0" smtClean="0"/>
              <a:t>PCI with OLD DES</a:t>
            </a:r>
            <a:r>
              <a:rPr lang="en-US" altLang="ko-KR" sz="2800" dirty="0"/>
              <a:t/>
            </a:r>
            <a:br>
              <a:rPr lang="en-US" altLang="ko-KR" sz="2800" dirty="0"/>
            </a:br>
            <a:r>
              <a:rPr lang="en-US" altLang="ko-KR" sz="2800" dirty="0" smtClean="0"/>
              <a:t>(3) </a:t>
            </a:r>
            <a:r>
              <a:rPr lang="en-US" altLang="ko-KR" sz="2800" dirty="0"/>
              <a:t>Lesion – </a:t>
            </a:r>
            <a:r>
              <a:rPr lang="en-US" altLang="ko-KR" sz="2800" i="1" u="sng" dirty="0"/>
              <a:t>LM vs. Non-LM Bifurcation</a:t>
            </a:r>
            <a:endParaRPr lang="ko-KR" altLang="en-US" sz="2800" i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0"/>
          <a:stretch/>
        </p:blipFill>
        <p:spPr bwMode="auto">
          <a:xfrm>
            <a:off x="323528" y="1762007"/>
            <a:ext cx="8606029" cy="341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3400" y="6532091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Toyofuku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JACC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cardiovasc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interv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 2013</a:t>
            </a:r>
            <a:endParaRPr lang="ko-KR" altLang="en-US" sz="14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00" y="1184650"/>
            <a:ext cx="668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J-Cypher Registry – 5-YR Follow-up Data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612329" y="5475089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u="sng" dirty="0" smtClean="0">
                <a:solidFill>
                  <a:srgbClr val="FFC000"/>
                </a:solidFill>
              </a:rPr>
              <a:t>Left Main Bifurcation showed worse clinical outcome than Non-LM bifurcation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0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95536" y="116632"/>
            <a:ext cx="853402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/>
              <a:t>Two Limitation in Bifurcation </a:t>
            </a:r>
            <a:r>
              <a:rPr lang="en-US" altLang="ko-KR" sz="2800" dirty="0" smtClean="0"/>
              <a:t>PCI with OLD DES</a:t>
            </a:r>
            <a:r>
              <a:rPr lang="en-US" altLang="ko-KR" sz="2800" dirty="0"/>
              <a:t/>
            </a:r>
            <a:br>
              <a:rPr lang="en-US" altLang="ko-KR" sz="2800" dirty="0"/>
            </a:br>
            <a:r>
              <a:rPr lang="en-US" altLang="ko-KR" sz="2800" dirty="0" smtClean="0"/>
              <a:t>(3) </a:t>
            </a:r>
            <a:r>
              <a:rPr lang="en-US" altLang="ko-KR" sz="2800" dirty="0"/>
              <a:t>Lesion – </a:t>
            </a:r>
            <a:r>
              <a:rPr lang="en-US" altLang="ko-KR" sz="2800" i="1" u="sng" dirty="0"/>
              <a:t>LM </a:t>
            </a:r>
            <a:r>
              <a:rPr lang="en-US" altLang="ko-KR" sz="2800" i="1" u="sng" dirty="0" smtClean="0"/>
              <a:t>Bifurcation, PCI </a:t>
            </a:r>
            <a:r>
              <a:rPr lang="en-US" altLang="ko-KR" sz="2800" i="1" u="sng" dirty="0" err="1" smtClean="0"/>
              <a:t>vs</a:t>
            </a:r>
            <a:r>
              <a:rPr lang="en-US" altLang="ko-KR" sz="2800" i="1" u="sng" dirty="0" smtClean="0"/>
              <a:t> CABG</a:t>
            </a:r>
            <a:endParaRPr lang="ko-KR" altLang="en-US" sz="2800" i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" b="1261"/>
          <a:stretch/>
        </p:blipFill>
        <p:spPr bwMode="auto">
          <a:xfrm>
            <a:off x="165284" y="1772816"/>
            <a:ext cx="315743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888"/>
          <a:stretch/>
        </p:blipFill>
        <p:spPr bwMode="auto">
          <a:xfrm>
            <a:off x="165284" y="4077072"/>
            <a:ext cx="315743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r="470" b="2556"/>
          <a:stretch/>
        </p:blipFill>
        <p:spPr bwMode="auto">
          <a:xfrm>
            <a:off x="3491880" y="1772816"/>
            <a:ext cx="315743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700" y="1184650"/>
            <a:ext cx="668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Multicenter registry in Korea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491879" y="4365104"/>
            <a:ext cx="5437677" cy="19086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u="sng" dirty="0" smtClean="0">
                <a:solidFill>
                  <a:srgbClr val="FFC000"/>
                </a:solidFill>
              </a:rPr>
              <a:t>CABG showed less risk of TVR than PCI in LM Bifurcation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Chang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Heart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2011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3400" y="6532091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Song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JACC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cardiovasc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interv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 2014</a:t>
            </a:r>
            <a:endParaRPr lang="ko-KR" altLang="en-US" sz="14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5917" y="1184650"/>
            <a:ext cx="459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ko-KR" altLang="en-US" b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Lesion Revascularization</a:t>
            </a:r>
            <a:endParaRPr lang="ko-KR" altLang="en-US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061901" y="4359692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5128"/>
            <a:ext cx="8318717" cy="396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515976" y="55172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Left Main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323528" y="260648"/>
            <a:ext cx="8712968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</a:t>
            </a:r>
            <a:r>
              <a:rPr lang="en-US" altLang="ko-KR" sz="2800" dirty="0" smtClean="0"/>
              <a:t>Limitations </a:t>
            </a:r>
            <a:r>
              <a:rPr lang="en-US" altLang="ko-KR" sz="2800" dirty="0" smtClean="0"/>
              <a:t>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(2) Technique &amp; Lesion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 in LM</a:t>
            </a:r>
            <a:endParaRPr lang="ko-KR" altLang="en-US" sz="2800" i="1" u="sng" dirty="0"/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01753" y="2276872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</a:rPr>
              <a:t>1-stent</a:t>
            </a:r>
            <a:endParaRPr lang="ko-KR" altLang="en-US" dirty="0">
              <a:solidFill>
                <a:schemeClr val="tx2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507366" y="2770443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8000"/>
                </a:solidFill>
              </a:rPr>
              <a:t>2-stent</a:t>
            </a:r>
            <a:endParaRPr lang="ko-KR" altLang="en-US" dirty="0">
              <a:solidFill>
                <a:srgbClr val="008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030639" y="2204864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</a:rPr>
              <a:t>1-stent</a:t>
            </a:r>
            <a:endParaRPr lang="ko-KR" altLang="en-US" dirty="0">
              <a:solidFill>
                <a:schemeClr val="tx2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036252" y="2698435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8000"/>
                </a:solidFill>
              </a:rPr>
              <a:t>2-stent</a:t>
            </a:r>
            <a:endParaRPr lang="ko-KR" altLang="en-US" dirty="0">
              <a:solidFill>
                <a:srgbClr val="008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775522" y="1628800"/>
            <a:ext cx="18045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OLD DES</a:t>
            </a:r>
            <a:br>
              <a:rPr lang="en-US" altLang="ko-KR" sz="28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64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SJ Park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NEJM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2011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51520" y="1988840"/>
            <a:ext cx="8515425" cy="1974007"/>
            <a:chOff x="251520" y="2420888"/>
            <a:chExt cx="8515425" cy="1974007"/>
          </a:xfrm>
        </p:grpSpPr>
        <p:grpSp>
          <p:nvGrpSpPr>
            <p:cNvPr id="5" name="그룹 4"/>
            <p:cNvGrpSpPr/>
            <p:nvPr/>
          </p:nvGrpSpPr>
          <p:grpSpPr>
            <a:xfrm>
              <a:off x="251520" y="2420888"/>
              <a:ext cx="8515425" cy="1974007"/>
              <a:chOff x="107504" y="3893392"/>
              <a:chExt cx="8515425" cy="1974007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778"/>
              <a:stretch/>
            </p:blipFill>
            <p:spPr bwMode="auto">
              <a:xfrm>
                <a:off x="107504" y="3893392"/>
                <a:ext cx="8515350" cy="6500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978" b="44184"/>
              <a:stretch/>
            </p:blipFill>
            <p:spPr bwMode="auto">
              <a:xfrm>
                <a:off x="107579" y="4543424"/>
                <a:ext cx="8515350" cy="55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995" b="59"/>
              <a:stretch/>
            </p:blipFill>
            <p:spPr bwMode="auto">
              <a:xfrm>
                <a:off x="107579" y="5095874"/>
                <a:ext cx="8515350" cy="771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323528" y="2617167"/>
              <a:ext cx="24897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latin typeface="Arial" pitchFamily="34" charset="0"/>
                  <a:cs typeface="Arial" pitchFamily="34" charset="0"/>
                </a:rPr>
                <a:t>Unprotected Left main with</a:t>
              </a:r>
              <a:endParaRPr lang="ko-KR" altLang="en-US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제목 1"/>
          <p:cNvSpPr txBox="1">
            <a:spLocks/>
          </p:cNvSpPr>
          <p:nvPr/>
        </p:nvSpPr>
        <p:spPr>
          <a:xfrm>
            <a:off x="395536" y="116632"/>
            <a:ext cx="853402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/>
              <a:t>Two Limitation in Bifurcation </a:t>
            </a:r>
            <a:r>
              <a:rPr lang="en-US" altLang="ko-KR" sz="2800" dirty="0" smtClean="0"/>
              <a:t>PCI with OLD DES</a:t>
            </a:r>
            <a:r>
              <a:rPr lang="en-US" altLang="ko-KR" sz="2800" dirty="0"/>
              <a:t/>
            </a:r>
            <a:br>
              <a:rPr lang="en-US" altLang="ko-KR" sz="2800" dirty="0"/>
            </a:br>
            <a:r>
              <a:rPr lang="en-US" altLang="ko-KR" sz="2800" dirty="0" smtClean="0"/>
              <a:t>(3) </a:t>
            </a:r>
            <a:r>
              <a:rPr lang="en-US" altLang="ko-KR" sz="2800" dirty="0"/>
              <a:t>Lesion – </a:t>
            </a:r>
            <a:r>
              <a:rPr lang="en-US" altLang="ko-KR" sz="2800" i="1" u="sng" dirty="0"/>
              <a:t>LM Bifurcation, PCI </a:t>
            </a:r>
            <a:r>
              <a:rPr lang="en-US" altLang="ko-KR" sz="2800" i="1" u="sng" dirty="0" err="1"/>
              <a:t>vs</a:t>
            </a:r>
            <a:r>
              <a:rPr lang="en-US" altLang="ko-KR" sz="2800" i="1" u="sng" dirty="0"/>
              <a:t> CABG</a:t>
            </a:r>
            <a:endParaRPr lang="ko-KR" altLang="en-US" sz="2800" i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261700" y="1292225"/>
            <a:ext cx="668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PRECOMBAT Trial (Sirolimus-eluting stent)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834" y="3392418"/>
            <a:ext cx="365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MACCE : Death, MI, TVR, CVA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107504" y="4250879"/>
            <a:ext cx="8869981" cy="19086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u="sng" dirty="0" smtClean="0">
                <a:solidFill>
                  <a:srgbClr val="FFC000"/>
                </a:solidFill>
              </a:rPr>
              <a:t>PCI with 1</a:t>
            </a:r>
            <a:r>
              <a:rPr lang="en-US" altLang="ko-KR" sz="2800" u="sng" baseline="30000" dirty="0" smtClean="0">
                <a:solidFill>
                  <a:srgbClr val="FFC000"/>
                </a:solidFill>
              </a:rPr>
              <a:t>st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 generation stent in LM bifurcation showed comparable outcome with CABG at 1-year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333741" y="1449677"/>
            <a:ext cx="8702755" cy="54845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400" dirty="0" smtClean="0">
                <a:solidFill>
                  <a:schemeClr val="accent6"/>
                </a:solidFill>
              </a:rPr>
              <a:t>2-Stenting is better than </a:t>
            </a:r>
            <a:r>
              <a:rPr lang="en-US" altLang="ko-KR" sz="2400" dirty="0">
                <a:solidFill>
                  <a:schemeClr val="accent6"/>
                </a:solidFill>
              </a:rPr>
              <a:t>1-stenting in  2</a:t>
            </a:r>
            <a:r>
              <a:rPr lang="en-US" altLang="ko-KR" sz="2400" baseline="30000" dirty="0">
                <a:solidFill>
                  <a:schemeClr val="accent6"/>
                </a:solidFill>
              </a:rPr>
              <a:t>nd</a:t>
            </a:r>
            <a:r>
              <a:rPr lang="en-US" altLang="ko-KR" sz="2400" dirty="0">
                <a:solidFill>
                  <a:schemeClr val="accent6"/>
                </a:solidFill>
              </a:rPr>
              <a:t> generation DES?</a:t>
            </a:r>
            <a:endParaRPr lang="en-US" altLang="ko-KR" sz="2400" dirty="0" smtClean="0">
              <a:solidFill>
                <a:schemeClr val="accent6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86000" y="20654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NORDIC-BALTIC </a:t>
            </a:r>
            <a:r>
              <a:rPr lang="en-US" altLang="ko-K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Bifurcation </a:t>
            </a:r>
            <a:r>
              <a:rPr lang="en-US" altLang="ko-K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IV Trial </a:t>
            </a:r>
            <a:endParaRPr lang="en-US" altLang="ko-K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602452" y="2502188"/>
            <a:ext cx="5849868" cy="3933218"/>
            <a:chOff x="162292" y="2502188"/>
            <a:chExt cx="4546465" cy="3303076"/>
          </a:xfrm>
        </p:grpSpPr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92" y="2502188"/>
              <a:ext cx="4546465" cy="3303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kstfelt 5"/>
            <p:cNvSpPr txBox="1">
              <a:spLocks noChangeArrowheads="1"/>
            </p:cNvSpPr>
            <p:nvPr/>
          </p:nvSpPr>
          <p:spPr bwMode="auto">
            <a:xfrm>
              <a:off x="4151147" y="3236490"/>
              <a:ext cx="507306" cy="28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a-DK" altLang="en-US" sz="1600" b="1"/>
                <a:t>4.6%</a:t>
              </a:r>
            </a:p>
          </p:txBody>
        </p:sp>
        <p:sp>
          <p:nvSpPr>
            <p:cNvPr id="8" name="Tekstfelt 6"/>
            <p:cNvSpPr txBox="1">
              <a:spLocks noChangeArrowheads="1"/>
            </p:cNvSpPr>
            <p:nvPr/>
          </p:nvSpPr>
          <p:spPr bwMode="auto">
            <a:xfrm>
              <a:off x="4151147" y="2850728"/>
              <a:ext cx="507306" cy="28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a-DK" altLang="en-US" sz="1600" b="1" dirty="0"/>
                <a:t>1.8%</a:t>
              </a:r>
            </a:p>
          </p:txBody>
        </p:sp>
        <p:sp>
          <p:nvSpPr>
            <p:cNvPr id="9" name="Tekstfelt 7"/>
            <p:cNvSpPr txBox="1">
              <a:spLocks noChangeArrowheads="1"/>
            </p:cNvSpPr>
            <p:nvPr/>
          </p:nvSpPr>
          <p:spPr bwMode="auto">
            <a:xfrm>
              <a:off x="1619672" y="3738518"/>
              <a:ext cx="768932" cy="33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a-DK" altLang="en-US" sz="2000" b="1" dirty="0"/>
                <a:t>p=0.09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altLang="ko-KR" sz="1400" b="1" dirty="0" err="1" smtClean="0">
                <a:solidFill>
                  <a:schemeClr val="bg1"/>
                </a:solidFill>
              </a:rPr>
              <a:t>Kumsars</a:t>
            </a:r>
            <a:r>
              <a:rPr lang="en-GB" altLang="ko-KR" sz="1400" b="1" dirty="0" smtClean="0">
                <a:solidFill>
                  <a:schemeClr val="bg1"/>
                </a:solidFill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presented at TCT 2013</a:t>
            </a:r>
            <a:endParaRPr lang="ko-KR" altLang="en-US" sz="1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07504" y="55495"/>
            <a:ext cx="8928992" cy="135728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Emerging, but inconclusive evidences in </a:t>
            </a:r>
          </a:p>
          <a:p>
            <a:pPr algn="ctr"/>
            <a:r>
              <a:rPr lang="en-US" altLang="ko-KR" sz="2800" dirty="0" smtClean="0"/>
              <a:t>New DES era (2)</a:t>
            </a:r>
          </a:p>
          <a:p>
            <a:pPr algn="ctr"/>
            <a:r>
              <a:rPr lang="en-US" altLang="ko-KR" sz="2800" i="1" u="sng" dirty="0" smtClean="0"/>
              <a:t>One vs Two stenting for bifurcation</a:t>
            </a:r>
            <a:endParaRPr lang="ko-KR" altLang="en-US" sz="2800" i="1" u="sng" dirty="0"/>
          </a:p>
        </p:txBody>
      </p:sp>
    </p:spTree>
    <p:extLst>
      <p:ext uri="{BB962C8B-B14F-4D97-AF65-F5344CB8AC3E}">
        <p14:creationId xmlns:p14="http://schemas.microsoft.com/office/powerpoint/2010/main" val="35122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700" y="1868289"/>
            <a:ext cx="668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EES Bifurcation study (Retrospective)</a:t>
            </a:r>
            <a:endParaRPr lang="ko-KR" altLang="en-US" sz="24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err="1" smtClean="0">
                <a:solidFill>
                  <a:schemeClr val="bg1"/>
                </a:solidFill>
              </a:rPr>
              <a:t>Kherada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IJC</a:t>
            </a:r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2014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2" y="3068960"/>
            <a:ext cx="424497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834" y="2564904"/>
            <a:ext cx="365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Target Vessel Revascularization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550321" y="3068960"/>
            <a:ext cx="4248472" cy="19086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altLang="ko-KR" sz="2000" u="sng" dirty="0" smtClean="0">
                <a:solidFill>
                  <a:schemeClr val="accent6">
                    <a:lumMod val="75000"/>
                  </a:schemeClr>
                </a:solidFill>
              </a:rPr>
              <a:t>2-stenting with 2</a:t>
            </a:r>
            <a:r>
              <a:rPr lang="en-US" altLang="ko-KR" sz="2000" u="sng" baseline="30000" dirty="0" smtClean="0">
                <a:solidFill>
                  <a:schemeClr val="accent6">
                    <a:lumMod val="75000"/>
                  </a:schemeClr>
                </a:solidFill>
              </a:rPr>
              <a:t>nd</a:t>
            </a:r>
            <a:r>
              <a:rPr lang="en-US" altLang="ko-KR" sz="2000" u="sng" dirty="0" smtClean="0">
                <a:solidFill>
                  <a:schemeClr val="accent6">
                    <a:lumMod val="75000"/>
                  </a:schemeClr>
                </a:solidFill>
              </a:rPr>
              <a:t> generation DES showed superior outcome than 1-stenting</a:t>
            </a:r>
            <a:endParaRPr lang="ko-KR" altLang="en-US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33741" y="1080345"/>
            <a:ext cx="8702755" cy="54845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400" dirty="0" smtClean="0">
                <a:solidFill>
                  <a:schemeClr val="accent6"/>
                </a:solidFill>
              </a:rPr>
              <a:t>2-Stenting in 2</a:t>
            </a:r>
            <a:r>
              <a:rPr lang="en-US" altLang="ko-KR" sz="2400" baseline="30000" dirty="0" smtClean="0">
                <a:solidFill>
                  <a:schemeClr val="accent6"/>
                </a:solidFill>
              </a:rPr>
              <a:t>nd</a:t>
            </a:r>
            <a:r>
              <a:rPr lang="en-US" altLang="ko-KR" sz="2400" dirty="0" smtClean="0">
                <a:solidFill>
                  <a:schemeClr val="accent6"/>
                </a:solidFill>
              </a:rPr>
              <a:t> generation DES , better than 1</a:t>
            </a:r>
            <a:r>
              <a:rPr lang="en-US" altLang="ko-KR" sz="2400" baseline="30000" dirty="0" smtClean="0">
                <a:solidFill>
                  <a:schemeClr val="accent6"/>
                </a:solidFill>
              </a:rPr>
              <a:t>st</a:t>
            </a:r>
            <a:r>
              <a:rPr lang="en-US" altLang="ko-KR" sz="2400" dirty="0" smtClean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07504" y="116632"/>
            <a:ext cx="8928992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Emerging, but not conclusive evidences in </a:t>
            </a:r>
          </a:p>
          <a:p>
            <a:pPr algn="ctr"/>
            <a:r>
              <a:rPr lang="en-US" altLang="ko-KR" sz="2800" dirty="0" smtClean="0"/>
              <a:t>New DES era (3)</a:t>
            </a:r>
            <a:endParaRPr lang="ko-KR" altLang="en-US" sz="2800" i="1" u="sng" dirty="0"/>
          </a:p>
        </p:txBody>
      </p:sp>
      <p:sp>
        <p:nvSpPr>
          <p:cNvPr id="10" name="직사각형 9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 rotWithShape="1">
          <a:blip r:embed="rId2"/>
          <a:srcRect t="11306" b="72607"/>
          <a:stretch/>
        </p:blipFill>
        <p:spPr>
          <a:xfrm>
            <a:off x="106305" y="1412776"/>
            <a:ext cx="8860397" cy="936648"/>
          </a:xfrm>
          <a:prstGeom prst="rect">
            <a:avLst/>
          </a:prstGeom>
          <a:ln>
            <a:noFill/>
          </a:ln>
        </p:spPr>
      </p:pic>
      <p:pic>
        <p:nvPicPr>
          <p:cNvPr id="3" name="New picture"/>
          <p:cNvPicPr/>
          <p:nvPr/>
        </p:nvPicPr>
        <p:blipFill rotWithShape="1">
          <a:blip r:embed="rId3"/>
          <a:srcRect t="26551" r="47604" b="22195"/>
          <a:stretch/>
        </p:blipFill>
        <p:spPr>
          <a:xfrm>
            <a:off x="18698" y="2754448"/>
            <a:ext cx="4393099" cy="2824055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20902" y="6550223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KG </a:t>
            </a:r>
            <a:r>
              <a:rPr lang="en-US" altLang="ko-KR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Oldroyd</a:t>
            </a:r>
            <a:r>
              <a:rPr lang="en-US" altLang="ko-KR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TCT 2014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New picture"/>
          <p:cNvPicPr/>
          <p:nvPr/>
        </p:nvPicPr>
        <p:blipFill rotWithShape="1">
          <a:blip r:embed="rId4"/>
          <a:srcRect t="26109" r="48021" b="23091"/>
          <a:stretch/>
        </p:blipFill>
        <p:spPr>
          <a:xfrm>
            <a:off x="4536504" y="2756036"/>
            <a:ext cx="4411281" cy="2833204"/>
          </a:xfrm>
          <a:prstGeom prst="rect">
            <a:avLst/>
          </a:prstGeom>
          <a:ln>
            <a:noFill/>
          </a:ln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107504" y="116632"/>
            <a:ext cx="8928992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Emerging, but not conclusive evidences in </a:t>
            </a:r>
          </a:p>
          <a:p>
            <a:pPr algn="ctr"/>
            <a:r>
              <a:rPr lang="en-US" altLang="ko-KR" sz="2800" dirty="0" smtClean="0"/>
              <a:t>New DES era (4)</a:t>
            </a:r>
            <a:endParaRPr lang="ko-KR" altLang="en-US" sz="2800" i="1" u="sng" dirty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611560" y="5733257"/>
            <a:ext cx="8136904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000" u="sng" dirty="0" smtClean="0">
                <a:solidFill>
                  <a:schemeClr val="accent6">
                    <a:lumMod val="75000"/>
                  </a:schemeClr>
                </a:solidFill>
              </a:rPr>
              <a:t>2-stenting with </a:t>
            </a:r>
            <a:r>
              <a:rPr lang="en-US" altLang="ko-KR" sz="2000" u="sng" dirty="0" err="1" smtClean="0">
                <a:solidFill>
                  <a:schemeClr val="accent6">
                    <a:lumMod val="75000"/>
                  </a:schemeClr>
                </a:solidFill>
              </a:rPr>
              <a:t>Biomatrix</a:t>
            </a:r>
            <a:r>
              <a:rPr lang="en-US" altLang="ko-KR" sz="2000" u="sng" dirty="0" smtClean="0">
                <a:solidFill>
                  <a:schemeClr val="accent6">
                    <a:lumMod val="75000"/>
                  </a:schemeClr>
                </a:solidFill>
              </a:rPr>
              <a:t> showed worse outcome than 1-stenting</a:t>
            </a:r>
            <a:endParaRPr lang="ko-KR" altLang="en-US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2492896"/>
            <a:ext cx="76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u="sng" dirty="0" smtClean="0">
                <a:solidFill>
                  <a:srgbClr val="FFC000"/>
                </a:solidFill>
              </a:rPr>
              <a:t>MACE</a:t>
            </a:r>
            <a:endParaRPr lang="ko-KR" altLang="en-US" sz="1600" b="1" u="sng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541" y="2492896"/>
            <a:ext cx="1555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u="sng" dirty="0" smtClean="0">
                <a:solidFill>
                  <a:srgbClr val="FFC000"/>
                </a:solidFill>
              </a:rPr>
              <a:t>Cardiac Death</a:t>
            </a:r>
            <a:endParaRPr lang="ko-KR" altLang="en-US" sz="1600" b="1" u="sng" dirty="0">
              <a:solidFill>
                <a:srgbClr val="FFC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" y="1152354"/>
            <a:ext cx="5254506" cy="434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5044971" y="6525344"/>
            <a:ext cx="4082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Zamani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et al. 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Catheter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Cardiovasc</a:t>
            </a:r>
            <a:r>
              <a:rPr lang="en-US" altLang="ko-KR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Interv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ko-KR" sz="1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2011</a:t>
            </a:r>
            <a:endParaRPr lang="ko-KR" altLang="en-US" sz="1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36096" y="234888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Meta-analysis of 42 Studies </a:t>
            </a:r>
          </a:p>
          <a:p>
            <a:pPr algn="ctr"/>
            <a:endParaRPr lang="en-US" altLang="ko-K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altLang="ko-KR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with</a:t>
            </a:r>
            <a:endParaRPr lang="en-US" altLang="ko-K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/>
            <a:endParaRPr lang="en-US" altLang="ko-KR" sz="20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altLang="ko-KR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BMS</a:t>
            </a:r>
          </a:p>
          <a:p>
            <a:pPr algn="ctr"/>
            <a:r>
              <a:rPr lang="en-US" altLang="ko-KR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&amp;</a:t>
            </a:r>
            <a:endParaRPr lang="en-US" altLang="ko-KR" sz="20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altLang="ko-KR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1</a:t>
            </a:r>
            <a:r>
              <a:rPr lang="en-US" altLang="ko-KR" sz="2000" b="1" u="sng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st</a:t>
            </a:r>
            <a:r>
              <a:rPr lang="en-US" altLang="ko-KR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ahoma" pitchFamily="34" charset="0"/>
                <a:cs typeface="Arial" pitchFamily="34" charset="0"/>
              </a:rPr>
              <a:t> Generation DES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95536" y="188640"/>
            <a:ext cx="8470481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Limitation 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(1) Technique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</a:t>
            </a:r>
            <a:endParaRPr lang="ko-KR" altLang="en-US" sz="2800" i="1" u="sng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15976" y="55172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Coronary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5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3400" y="6532091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Song et al. 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JACC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cardiovasc</a:t>
            </a:r>
            <a:r>
              <a:rPr lang="en-US" altLang="ko-KR" sz="1400" b="1" i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ko-KR" sz="1400" b="1" i="1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interv</a:t>
            </a:r>
            <a:r>
              <a:rPr lang="en-US" altLang="ko-KR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 2014</a:t>
            </a:r>
            <a:endParaRPr lang="ko-KR" altLang="en-US" sz="14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9933" y="1196752"/>
            <a:ext cx="4598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u="sng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Cardiac Death or MI</a:t>
            </a:r>
            <a:endParaRPr lang="ko-KR" altLang="en-US" sz="2000" b="1" u="sng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061901" y="4370223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3073"/>
            <a:ext cx="8319600" cy="386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제목 1"/>
          <p:cNvSpPr txBox="1">
            <a:spLocks/>
          </p:cNvSpPr>
          <p:nvPr/>
        </p:nvSpPr>
        <p:spPr>
          <a:xfrm>
            <a:off x="515976" y="5517232"/>
            <a:ext cx="8229600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>
                <a:solidFill>
                  <a:srgbClr val="FFC000"/>
                </a:solidFill>
              </a:rPr>
              <a:t>Systemic 2-stenting results 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Worse Outcome </a:t>
            </a:r>
            <a:r>
              <a:rPr lang="en-US" altLang="ko-KR" sz="2800" dirty="0" smtClean="0">
                <a:solidFill>
                  <a:srgbClr val="FFC000"/>
                </a:solidFill>
              </a:rPr>
              <a:t>in </a:t>
            </a:r>
            <a:r>
              <a:rPr lang="en-US" altLang="ko-KR" sz="2800" u="sng" dirty="0" smtClean="0">
                <a:solidFill>
                  <a:srgbClr val="FFC000"/>
                </a:solidFill>
              </a:rPr>
              <a:t>Left Main Bifurcation Lesions</a:t>
            </a:r>
            <a:endParaRPr lang="ko-KR" altLang="en-US" sz="2800" u="sng" dirty="0">
              <a:solidFill>
                <a:srgbClr val="FFC000"/>
              </a:solidFill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323528" y="260648"/>
            <a:ext cx="8712968" cy="96371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 baseline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2800" dirty="0" smtClean="0"/>
              <a:t>Two </a:t>
            </a:r>
            <a:r>
              <a:rPr lang="en-US" altLang="ko-KR" sz="2800" dirty="0" smtClean="0"/>
              <a:t>Limitations </a:t>
            </a:r>
            <a:r>
              <a:rPr lang="en-US" altLang="ko-KR" sz="2800" dirty="0" smtClean="0"/>
              <a:t>in Bifurcation PCI with OLD DES</a:t>
            </a:r>
            <a:br>
              <a:rPr lang="en-US" altLang="ko-KR" sz="2800" dirty="0" smtClean="0"/>
            </a:br>
            <a:r>
              <a:rPr lang="en-US" altLang="ko-KR" sz="2800" dirty="0" smtClean="0"/>
              <a:t>(2) Technique &amp; Lesion – </a:t>
            </a:r>
            <a:r>
              <a:rPr lang="en-US" altLang="ko-KR" sz="2800" i="1" u="sng" dirty="0"/>
              <a:t>1-stent vs. </a:t>
            </a:r>
            <a:r>
              <a:rPr lang="en-US" altLang="ko-KR" sz="2800" i="1" u="sng" dirty="0" smtClean="0"/>
              <a:t>2-stent in LM</a:t>
            </a:r>
            <a:endParaRPr lang="ko-KR" altLang="en-US" sz="2800" i="1" u="sng" dirty="0"/>
          </a:p>
        </p:txBody>
      </p:sp>
      <p:sp>
        <p:nvSpPr>
          <p:cNvPr id="8" name="직사각형 7"/>
          <p:cNvSpPr/>
          <p:nvPr/>
        </p:nvSpPr>
        <p:spPr>
          <a:xfrm>
            <a:off x="44289" y="6435406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SNU</a:t>
            </a:r>
            <a:r>
              <a:rPr lang="en-US" altLang="ko-KR" b="1" dirty="0" smtClean="0">
                <a:solidFill>
                  <a:srgbClr val="3399FF"/>
                </a:solidFill>
                <a:latin typeface="Arial Narrow" panose="020B0606020202030204" pitchFamily="34" charset="0"/>
                <a:ea typeface="Tahoma" pitchFamily="34" charset="0"/>
              </a:rPr>
              <a:t>-H</a:t>
            </a:r>
            <a:r>
              <a:rPr lang="en-US" altLang="ko-KR" b="1" dirty="0" smtClean="0">
                <a:solidFill>
                  <a:schemeClr val="bg1"/>
                </a:solidFill>
                <a:latin typeface="Arial Narrow" panose="020B0606020202030204" pitchFamily="34" charset="0"/>
                <a:ea typeface="Tahoma" pitchFamily="34" charset="0"/>
              </a:rPr>
              <a:t>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(Seoul </a:t>
            </a:r>
            <a:r>
              <a:rPr lang="en-US" altLang="ko-KR" b="1" dirty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National University </a:t>
            </a:r>
            <a:r>
              <a:rPr lang="en-US" altLang="ko-KR" b="1" dirty="0" smtClean="0">
                <a:solidFill>
                  <a:srgbClr val="99CCFF"/>
                </a:solidFill>
                <a:latin typeface="Arial Narrow" panose="020B0606020202030204" pitchFamily="34" charset="0"/>
                <a:ea typeface="Tahoma" pitchFamily="34" charset="0"/>
              </a:rPr>
              <a:t>Hospital)</a:t>
            </a:r>
            <a:endParaRPr lang="ko-KR" altLang="en-US" dirty="0">
              <a:solidFill>
                <a:srgbClr val="99CCFF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01753" y="2132856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</a:rPr>
              <a:t>1-stent</a:t>
            </a:r>
            <a:endParaRPr lang="ko-KR" altLang="en-US" dirty="0">
              <a:solidFill>
                <a:schemeClr val="tx2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555776" y="2492896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8000"/>
                </a:solidFill>
              </a:rPr>
              <a:t>2-stent</a:t>
            </a:r>
            <a:endParaRPr lang="ko-KR" altLang="en-US" dirty="0">
              <a:solidFill>
                <a:srgbClr val="008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030639" y="2204864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2"/>
                </a:solidFill>
              </a:rPr>
              <a:t>1-stent</a:t>
            </a:r>
            <a:endParaRPr lang="ko-KR" altLang="en-US" dirty="0">
              <a:solidFill>
                <a:schemeClr val="tx2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036252" y="2636912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008000"/>
                </a:solidFill>
              </a:rPr>
              <a:t>2-stent</a:t>
            </a:r>
            <a:endParaRPr lang="ko-KR" altLang="en-US" dirty="0">
              <a:solidFill>
                <a:srgbClr val="008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919538" y="1628800"/>
            <a:ext cx="18045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OLD DES</a:t>
            </a:r>
            <a:br>
              <a:rPr lang="en-US" altLang="ko-KR" sz="28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</a:b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04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/>
          <p:cNvSpPr txBox="1">
            <a:spLocks/>
          </p:cNvSpPr>
          <p:nvPr/>
        </p:nvSpPr>
        <p:spPr>
          <a:xfrm>
            <a:off x="457200" y="260648"/>
            <a:ext cx="8229600" cy="12961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3600" dirty="0" smtClean="0">
                <a:solidFill>
                  <a:srgbClr val="FFFFCC"/>
                </a:solidFill>
              </a:rPr>
              <a:t>Paradigm of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sz="3600" dirty="0" smtClean="0">
                <a:solidFill>
                  <a:srgbClr val="FFFFCC"/>
                </a:solidFill>
              </a:rPr>
              <a:t>Bifurcation PCI with </a:t>
            </a:r>
            <a:r>
              <a:rPr lang="en-US" altLang="ko-KR" sz="3600" dirty="0" smtClean="0">
                <a:solidFill>
                  <a:srgbClr val="FFCCFF"/>
                </a:solidFill>
              </a:rPr>
              <a:t>old</a:t>
            </a:r>
            <a:r>
              <a:rPr lang="en-US" altLang="ko-KR" sz="3600" dirty="0" smtClean="0">
                <a:solidFill>
                  <a:srgbClr val="FFFFCC"/>
                </a:solidFill>
              </a:rPr>
              <a:t> DES</a:t>
            </a:r>
            <a:endParaRPr lang="ko-KR" altLang="en-US" sz="2400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85005"/>
            <a:ext cx="8964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Two-stent tech is worse than one-stent.</a:t>
            </a:r>
          </a:p>
          <a:p>
            <a:pPr algn="ctr">
              <a:lnSpc>
                <a:spcPct val="150000"/>
              </a:lnSpc>
            </a:pPr>
            <a:r>
              <a:rPr lang="en-US" altLang="ko-K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 is worse than non-LM bifurcation.</a:t>
            </a:r>
          </a:p>
          <a:p>
            <a:pPr algn="ctr">
              <a:lnSpc>
                <a:spcPct val="150000"/>
              </a:lnSpc>
            </a:pPr>
            <a:r>
              <a:rPr lang="en-US" altLang="ko-KR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(limitations on tech &amp; lesion)</a:t>
            </a:r>
          </a:p>
          <a:p>
            <a:pPr algn="ctr">
              <a:lnSpc>
                <a:spcPct val="150000"/>
              </a:lnSpc>
            </a:pPr>
            <a:endParaRPr lang="en-US" altLang="ko-KR" sz="36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6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these limitations applicable to </a:t>
            </a:r>
            <a:r>
              <a:rPr lang="en-US" altLang="ko-KR" sz="3600" dirty="0" smtClean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en-US" altLang="ko-KR" sz="36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DES?</a:t>
            </a:r>
            <a:endParaRPr lang="ko-KR" alt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9871</TotalTime>
  <Words>5546</Words>
  <Application>Microsoft Office PowerPoint</Application>
  <PresentationFormat>화면 슬라이드 쇼(4:3)</PresentationFormat>
  <Paragraphs>1729</Paragraphs>
  <Slides>74</Slides>
  <Notes>4</Notes>
  <HiddenSlides>0</HiddenSlides>
  <MMClips>20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85" baseType="lpstr">
      <vt:lpstr>Arial Unicode MS</vt:lpstr>
      <vt:lpstr>굴림</vt:lpstr>
      <vt:lpstr>맑은 고딕</vt:lpstr>
      <vt:lpstr>Arial</vt:lpstr>
      <vt:lpstr>Arial Narrow</vt:lpstr>
      <vt:lpstr>Tahoma</vt:lpstr>
      <vt:lpstr>Trebuchet MS</vt:lpstr>
      <vt:lpstr>Wingdings</vt:lpstr>
      <vt:lpstr>Office 테마</vt:lpstr>
      <vt:lpstr>1_Office 테마</vt:lpstr>
      <vt:lpstr>Prism Project</vt:lpstr>
      <vt:lpstr>Paradigm shift on bifurcation treatment  by contemporary DES   : overcoming limitation on technique &amp; lesion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Impact of Stent Design on Bifurcation PCI</vt:lpstr>
      <vt:lpstr>Impact of Stent Design on Bifurcation PCI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EES vs SES in COBIS II</vt:lpstr>
      <vt:lpstr>EES vs SES: 2-stent or 1-stent PCI for bifurcation</vt:lpstr>
      <vt:lpstr>EES vs SES: LM or non-LM PCI</vt:lpstr>
      <vt:lpstr>EES vs SES in COBIS II</vt:lpstr>
      <vt:lpstr>PowerPoint 프레젠테이션</vt:lpstr>
      <vt:lpstr>PowerPoint 프레젠테이션</vt:lpstr>
      <vt:lpstr>Multi-Stent Technique at LM bifurcation  - New DES -</vt:lpstr>
      <vt:lpstr>Multi-Stent Technique at LM bifurcation  - New DES -</vt:lpstr>
      <vt:lpstr>Two guiding catheter engagement to LCA</vt:lpstr>
      <vt:lpstr>Triple Kissing DES Implantation to Trifurcation</vt:lpstr>
      <vt:lpstr>Adjunctive Triple Kissing Ballooning</vt:lpstr>
      <vt:lpstr>Multi-Stent Technique at LM bifurcation  - New DES -</vt:lpstr>
      <vt:lpstr>Final Angiography (LAD Caudal)</vt:lpstr>
      <vt:lpstr>26M Follow-Up CAG</vt:lpstr>
      <vt:lpstr>26M Follow-Up CAG</vt:lpstr>
      <vt:lpstr>PowerPoint 프레젠테이션</vt:lpstr>
      <vt:lpstr>Paradigm shift on bifurcation treatment by contemporary DES : overcoming  limitation on technique &amp; lesion</vt:lpstr>
      <vt:lpstr>Paradigm Shift of  Bifurcation Intervention  Using New Contemporary DES</vt:lpstr>
      <vt:lpstr>Opening of DES era</vt:lpstr>
      <vt:lpstr>Dramatic Reduction of Restenosis</vt:lpstr>
      <vt:lpstr>However, bifurcation was still challenging</vt:lpstr>
      <vt:lpstr>High restenosis rate after bifurcation PCI, even in DES era</vt:lpstr>
      <vt:lpstr>Restenosis Rate after bifurcation PCI in DES Registry</vt:lpstr>
      <vt:lpstr>Korean Bifurcation Registry</vt:lpstr>
      <vt:lpstr>1st generation DES - COBIS subgroup</vt:lpstr>
      <vt:lpstr>2nd generation DES</vt:lpstr>
      <vt:lpstr>1st vs 2nd generation DES (1)</vt:lpstr>
      <vt:lpstr>1st vs 2nd generation DES (2)</vt:lpstr>
      <vt:lpstr>1st vs 2nd generation DES (3)</vt:lpstr>
      <vt:lpstr>EES vs SES: meta-analysis</vt:lpstr>
      <vt:lpstr>However, limited data for Complex Lesions</vt:lpstr>
      <vt:lpstr>RCT for bifurcation: EES vs SES</vt:lpstr>
      <vt:lpstr>RCT for bifurcation: EES vs SES</vt:lpstr>
      <vt:lpstr>LM bifurcation: EES vs PES</vt:lpstr>
      <vt:lpstr>LM bifurcation: EES vs SES (vs CABG)</vt:lpstr>
      <vt:lpstr>Summary so far…</vt:lpstr>
      <vt:lpstr>Another consideration                          - Stenting Technique</vt:lpstr>
      <vt:lpstr>Simple vs Complex Stenting</vt:lpstr>
      <vt:lpstr>Simple vs Complex:  British Bifurcation Study</vt:lpstr>
      <vt:lpstr>RCTs for bifurcation PCI strategy</vt:lpstr>
      <vt:lpstr>Simple vs Complex Korean COBIS II registry</vt:lpstr>
      <vt:lpstr>Simple is better?</vt:lpstr>
      <vt:lpstr>Unsolved questions..</vt:lpstr>
      <vt:lpstr>EES-bifurcation study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KOREA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강시혁</dc:creator>
  <cp:lastModifiedBy>hyosoo kim</cp:lastModifiedBy>
  <cp:revision>610</cp:revision>
  <cp:lastPrinted>2013-10-17T11:46:02Z</cp:lastPrinted>
  <dcterms:created xsi:type="dcterms:W3CDTF">2012-03-02T07:22:39Z</dcterms:created>
  <dcterms:modified xsi:type="dcterms:W3CDTF">2014-12-12T06:10:00Z</dcterms:modified>
</cp:coreProperties>
</file>