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embeddings/oleObject8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87" r:id="rId2"/>
    <p:sldId id="359" r:id="rId3"/>
    <p:sldId id="361" r:id="rId4"/>
    <p:sldId id="365" r:id="rId5"/>
    <p:sldId id="380" r:id="rId6"/>
    <p:sldId id="363" r:id="rId7"/>
    <p:sldId id="388" r:id="rId8"/>
    <p:sldId id="370" r:id="rId9"/>
    <p:sldId id="371" r:id="rId10"/>
    <p:sldId id="372" r:id="rId11"/>
    <p:sldId id="373" r:id="rId12"/>
    <p:sldId id="375" r:id="rId13"/>
    <p:sldId id="320" r:id="rId14"/>
    <p:sldId id="317" r:id="rId15"/>
    <p:sldId id="283" r:id="rId16"/>
    <p:sldId id="280" r:id="rId17"/>
    <p:sldId id="390" r:id="rId18"/>
    <p:sldId id="356" r:id="rId19"/>
    <p:sldId id="357" r:id="rId20"/>
  </p:sldIdLst>
  <p:sldSz cx="9144000" cy="6858000" type="screen4x3"/>
  <p:notesSz cx="6797675" cy="9928225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A50021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83143" autoAdjust="0"/>
  </p:normalViewPr>
  <p:slideViewPr>
    <p:cSldViewPr>
      <p:cViewPr varScale="1">
        <p:scale>
          <a:sx n="82" d="100"/>
          <a:sy n="82" d="100"/>
        </p:scale>
        <p:origin x="-1784" y="-112"/>
      </p:cViewPr>
      <p:guideLst>
        <p:guide orient="horz" pos="1661"/>
        <p:guide pos="40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B265D-2288-4560-BEA0-8753EE0B0CA6}" type="datetimeFigureOut">
              <a:rPr lang="es-ES" smtClean="0"/>
              <a:t>5/12/16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33F1-60BF-455D-BC05-5D5CAFF0040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568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5B84B7-54E7-47F7-ACC7-56D29A069FFA}" type="datetimeFigureOut">
              <a:rPr lang="es-ES"/>
              <a:pPr>
                <a:defRPr/>
              </a:pPr>
              <a:t>5/12/16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DCC3D02-348C-4C85-83CA-54689013C8E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086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Lo que </a:t>
            </a:r>
            <a:r>
              <a:rPr lang="ca-ES" dirty="0" err="1" smtClean="0"/>
              <a:t>tambien</a:t>
            </a:r>
            <a:r>
              <a:rPr lang="ca-ES" dirty="0" smtClean="0"/>
              <a:t> </a:t>
            </a:r>
            <a:r>
              <a:rPr lang="ca-ES" dirty="0" err="1" smtClean="0"/>
              <a:t>hicimos</a:t>
            </a:r>
            <a:r>
              <a:rPr lang="ca-ES" baseline="0" dirty="0" smtClean="0"/>
              <a:t> </a:t>
            </a:r>
            <a:r>
              <a:rPr lang="ca-ES" baseline="0" dirty="0" err="1" smtClean="0"/>
              <a:t>fue</a:t>
            </a:r>
            <a:r>
              <a:rPr lang="ca-ES" baseline="0" dirty="0" smtClean="0"/>
              <a:t> un estudio en condiciones </a:t>
            </a:r>
            <a:r>
              <a:rPr lang="ca-ES" baseline="0" dirty="0" err="1" smtClean="0"/>
              <a:t>normoxicas</a:t>
            </a:r>
            <a:r>
              <a:rPr lang="ca-ES" baseline="0" dirty="0" smtClean="0"/>
              <a:t> para testar si el </a:t>
            </a:r>
            <a:r>
              <a:rPr lang="ca-ES" baseline="0" dirty="0" err="1" smtClean="0"/>
              <a:t>malonato</a:t>
            </a:r>
            <a:r>
              <a:rPr lang="ca-ES" baseline="0" dirty="0" smtClean="0"/>
              <a:t> </a:t>
            </a:r>
            <a:r>
              <a:rPr lang="ca-ES" baseline="0" dirty="0" err="1" smtClean="0"/>
              <a:t>producia</a:t>
            </a:r>
            <a:r>
              <a:rPr lang="ca-ES" baseline="0" dirty="0" smtClean="0"/>
              <a:t> algun </a:t>
            </a:r>
            <a:r>
              <a:rPr lang="ca-ES" baseline="0" dirty="0" err="1" smtClean="0"/>
              <a:t>cambio</a:t>
            </a:r>
            <a:r>
              <a:rPr lang="ca-ES" baseline="0" dirty="0" smtClean="0"/>
              <a:t> a </a:t>
            </a:r>
            <a:r>
              <a:rPr lang="ca-ES" baseline="0" dirty="0" err="1" smtClean="0"/>
              <a:t>nivel</a:t>
            </a:r>
            <a:r>
              <a:rPr lang="ca-ES" baseline="0" dirty="0" smtClean="0"/>
              <a:t> de </a:t>
            </a:r>
            <a:r>
              <a:rPr lang="ca-ES" baseline="0" dirty="0" err="1" smtClean="0"/>
              <a:t>contractilidad</a:t>
            </a:r>
            <a:r>
              <a:rPr lang="ca-ES" baseline="0" dirty="0" smtClean="0"/>
              <a:t>. </a:t>
            </a:r>
          </a:p>
          <a:p>
            <a:r>
              <a:rPr lang="ca-ES" baseline="0" dirty="0" smtClean="0"/>
              <a:t>El </a:t>
            </a:r>
            <a:r>
              <a:rPr lang="ca-ES" baseline="0" dirty="0" err="1" smtClean="0"/>
              <a:t>protocolo</a:t>
            </a:r>
            <a:r>
              <a:rPr lang="ca-ES" baseline="0" dirty="0" smtClean="0"/>
              <a:t> que </a:t>
            </a:r>
            <a:r>
              <a:rPr lang="ca-ES" baseline="0" dirty="0" err="1" smtClean="0"/>
              <a:t>usamos</a:t>
            </a:r>
            <a:r>
              <a:rPr lang="ca-ES" baseline="0" dirty="0" smtClean="0"/>
              <a:t> era el </a:t>
            </a:r>
            <a:r>
              <a:rPr lang="ca-ES" baseline="0" dirty="0" err="1" smtClean="0"/>
              <a:t>siguiente</a:t>
            </a:r>
            <a:r>
              <a:rPr lang="ca-ES" baseline="0" dirty="0" smtClean="0"/>
              <a:t>: </a:t>
            </a:r>
          </a:p>
          <a:p>
            <a:r>
              <a:rPr lang="ca-ES" baseline="0" dirty="0" smtClean="0"/>
              <a:t>La </a:t>
            </a:r>
            <a:r>
              <a:rPr lang="ca-ES" baseline="0" dirty="0" err="1" smtClean="0"/>
              <a:t>aproximacion</a:t>
            </a:r>
            <a:r>
              <a:rPr lang="ca-ES" baseline="0" dirty="0" smtClean="0"/>
              <a:t> al </a:t>
            </a:r>
            <a:r>
              <a:rPr lang="ca-ES" baseline="0" dirty="0" err="1" smtClean="0"/>
              <a:t>corazon</a:t>
            </a:r>
            <a:r>
              <a:rPr lang="ca-ES" baseline="0" dirty="0" smtClean="0"/>
              <a:t> era la </a:t>
            </a:r>
            <a:r>
              <a:rPr lang="ca-ES" baseline="0" dirty="0" err="1" smtClean="0"/>
              <a:t>misma</a:t>
            </a:r>
            <a:r>
              <a:rPr lang="ca-ES" baseline="0" dirty="0" smtClean="0"/>
              <a:t>, </a:t>
            </a:r>
            <a:r>
              <a:rPr lang="ca-ES" baseline="0" dirty="0" err="1" smtClean="0"/>
              <a:t>pero</a:t>
            </a:r>
            <a:r>
              <a:rPr lang="ca-ES" baseline="0" dirty="0" smtClean="0"/>
              <a:t> no </a:t>
            </a:r>
            <a:r>
              <a:rPr lang="ca-ES" baseline="0" dirty="0" err="1" smtClean="0"/>
              <a:t>realizaba</a:t>
            </a:r>
            <a:r>
              <a:rPr lang="ca-ES" baseline="0" dirty="0" smtClean="0"/>
              <a:t> ninguna </a:t>
            </a:r>
            <a:r>
              <a:rPr lang="ca-ES" baseline="0" dirty="0" err="1" smtClean="0"/>
              <a:t>isquemia</a:t>
            </a:r>
            <a:r>
              <a:rPr lang="ca-ES" baseline="0" dirty="0" smtClean="0"/>
              <a:t>. </a:t>
            </a:r>
            <a:r>
              <a:rPr lang="ca-ES" baseline="0" dirty="0" err="1" smtClean="0"/>
              <a:t>Tambien</a:t>
            </a:r>
            <a:r>
              <a:rPr lang="ca-ES" baseline="0" dirty="0" smtClean="0"/>
              <a:t> se </a:t>
            </a:r>
            <a:r>
              <a:rPr lang="ca-ES" baseline="0" dirty="0" err="1" smtClean="0"/>
              <a:t>introducia</a:t>
            </a:r>
            <a:r>
              <a:rPr lang="ca-ES" baseline="0" dirty="0" smtClean="0"/>
              <a:t> un </a:t>
            </a:r>
            <a:r>
              <a:rPr lang="ca-ES" baseline="0" dirty="0" err="1" smtClean="0"/>
              <a:t>cateter</a:t>
            </a:r>
            <a:r>
              <a:rPr lang="ca-ES" baseline="0" dirty="0" smtClean="0"/>
              <a:t> por el </a:t>
            </a:r>
            <a:r>
              <a:rPr lang="ca-ES" baseline="0" dirty="0" err="1" smtClean="0"/>
              <a:t>cual</a:t>
            </a:r>
            <a:r>
              <a:rPr lang="ca-ES" baseline="0" dirty="0" smtClean="0"/>
              <a:t> </a:t>
            </a:r>
            <a:r>
              <a:rPr lang="ca-ES" baseline="0" dirty="0" err="1" smtClean="0"/>
              <a:t>infundiriamos</a:t>
            </a:r>
            <a:r>
              <a:rPr lang="ca-ES" baseline="0" dirty="0" smtClean="0"/>
              <a:t> </a:t>
            </a:r>
            <a:r>
              <a:rPr lang="ca-ES" baseline="0" dirty="0" err="1" smtClean="0"/>
              <a:t>suero</a:t>
            </a:r>
            <a:r>
              <a:rPr lang="ca-ES" baseline="0" dirty="0" smtClean="0"/>
              <a:t>, o </a:t>
            </a:r>
            <a:r>
              <a:rPr lang="ca-ES" baseline="0" dirty="0" err="1" smtClean="0"/>
              <a:t>bien</a:t>
            </a:r>
            <a:r>
              <a:rPr lang="ca-ES" baseline="0" dirty="0" smtClean="0"/>
              <a:t> las </a:t>
            </a:r>
            <a:r>
              <a:rPr lang="ca-ES" baseline="0" dirty="0" err="1" smtClean="0"/>
              <a:t>concentraciones</a:t>
            </a:r>
            <a:r>
              <a:rPr lang="ca-ES" baseline="0" dirty="0" smtClean="0"/>
              <a:t> de 1, 10 y 50 mM de </a:t>
            </a:r>
            <a:r>
              <a:rPr lang="ca-ES" baseline="0" dirty="0" err="1" smtClean="0"/>
              <a:t>malonato</a:t>
            </a:r>
            <a:r>
              <a:rPr lang="ca-ES" baseline="0" dirty="0" smtClean="0"/>
              <a:t>, </a:t>
            </a:r>
            <a:r>
              <a:rPr lang="ca-ES" baseline="0" dirty="0" err="1" smtClean="0"/>
              <a:t>cuyas</a:t>
            </a:r>
            <a:r>
              <a:rPr lang="ca-ES" baseline="0" dirty="0" smtClean="0"/>
              <a:t> </a:t>
            </a:r>
            <a:r>
              <a:rPr lang="ca-ES" baseline="0" dirty="0" err="1" smtClean="0"/>
              <a:t>concentraciones</a:t>
            </a:r>
            <a:r>
              <a:rPr lang="ca-ES" baseline="0" dirty="0" smtClean="0"/>
              <a:t> </a:t>
            </a:r>
            <a:r>
              <a:rPr lang="ca-ES" baseline="0" dirty="0" err="1" smtClean="0"/>
              <a:t>estaban</a:t>
            </a:r>
            <a:r>
              <a:rPr lang="ca-ES" baseline="0" dirty="0" smtClean="0"/>
              <a:t> </a:t>
            </a:r>
            <a:r>
              <a:rPr lang="ca-ES" baseline="0" dirty="0" err="1" smtClean="0"/>
              <a:t>calculadas</a:t>
            </a:r>
            <a:r>
              <a:rPr lang="ca-ES" baseline="0" dirty="0" smtClean="0"/>
              <a:t> </a:t>
            </a:r>
            <a:r>
              <a:rPr lang="ca-ES" baseline="0" dirty="0" err="1" smtClean="0"/>
              <a:t>teniendo</a:t>
            </a:r>
            <a:r>
              <a:rPr lang="ca-ES" baseline="0" dirty="0" smtClean="0"/>
              <a:t> en </a:t>
            </a:r>
            <a:r>
              <a:rPr lang="ca-ES" baseline="0" dirty="0" err="1" smtClean="0"/>
              <a:t>cuenta</a:t>
            </a:r>
            <a:r>
              <a:rPr lang="ca-ES" baseline="0" dirty="0" smtClean="0"/>
              <a:t> el </a:t>
            </a:r>
            <a:r>
              <a:rPr lang="ca-ES" baseline="0" dirty="0" err="1" smtClean="0"/>
              <a:t>flujo</a:t>
            </a:r>
            <a:r>
              <a:rPr lang="ca-ES" baseline="0" dirty="0" smtClean="0"/>
              <a:t> real por la arteria de manera que con </a:t>
            </a:r>
            <a:r>
              <a:rPr lang="ca-ES" baseline="0" dirty="0" err="1" smtClean="0"/>
              <a:t>este</a:t>
            </a:r>
            <a:r>
              <a:rPr lang="ca-ES" baseline="0" dirty="0" smtClean="0"/>
              <a:t> </a:t>
            </a:r>
            <a:r>
              <a:rPr lang="ca-ES" baseline="0" dirty="0" err="1" smtClean="0"/>
              <a:t>flujo</a:t>
            </a:r>
            <a:r>
              <a:rPr lang="ca-ES" baseline="0" dirty="0" smtClean="0"/>
              <a:t> y al </a:t>
            </a:r>
            <a:r>
              <a:rPr lang="ca-ES" baseline="0" dirty="0" err="1" smtClean="0"/>
              <a:t>flujo</a:t>
            </a:r>
            <a:r>
              <a:rPr lang="ca-ES" baseline="0" dirty="0" smtClean="0"/>
              <a:t> que se </a:t>
            </a:r>
            <a:r>
              <a:rPr lang="ca-ES" baseline="0" dirty="0" err="1" smtClean="0"/>
              <a:t>infundia</a:t>
            </a:r>
            <a:r>
              <a:rPr lang="ca-ES" baseline="0" dirty="0" smtClean="0"/>
              <a:t> se </a:t>
            </a:r>
            <a:r>
              <a:rPr lang="ca-ES" baseline="0" dirty="0" err="1" smtClean="0"/>
              <a:t>consiguiera</a:t>
            </a:r>
            <a:r>
              <a:rPr lang="ca-ES" baseline="0" dirty="0" smtClean="0"/>
              <a:t> que la </a:t>
            </a:r>
            <a:r>
              <a:rPr lang="ca-ES" baseline="0" dirty="0" err="1" smtClean="0"/>
              <a:t>concentracion</a:t>
            </a:r>
            <a:r>
              <a:rPr lang="ca-ES" baseline="0" dirty="0" smtClean="0"/>
              <a:t> administrada </a:t>
            </a:r>
            <a:r>
              <a:rPr lang="ca-ES" baseline="0" dirty="0" err="1" smtClean="0"/>
              <a:t>fuese</a:t>
            </a:r>
            <a:r>
              <a:rPr lang="ca-ES" baseline="0" dirty="0" smtClean="0"/>
              <a:t> de 3 mM en el caso de 10 mM, 0.3 en el caso de 1 mM y de 15 mM en el caso de 50mM. </a:t>
            </a:r>
          </a:p>
          <a:p>
            <a:r>
              <a:rPr lang="ca-ES" baseline="0" dirty="0" smtClean="0"/>
              <a:t>Entre los </a:t>
            </a:r>
            <a:r>
              <a:rPr lang="ca-ES" baseline="0" dirty="0" err="1" smtClean="0"/>
              <a:t>ciclos</a:t>
            </a:r>
            <a:r>
              <a:rPr lang="ca-ES" baseline="0" dirty="0" smtClean="0"/>
              <a:t> de </a:t>
            </a:r>
            <a:r>
              <a:rPr lang="ca-ES" baseline="0" dirty="0" err="1" smtClean="0"/>
              <a:t>infusion</a:t>
            </a:r>
            <a:r>
              <a:rPr lang="ca-ES" baseline="0" dirty="0" smtClean="0"/>
              <a:t> no se administrava </a:t>
            </a:r>
            <a:r>
              <a:rPr lang="ca-ES" baseline="0" dirty="0" err="1" smtClean="0"/>
              <a:t>suero</a:t>
            </a:r>
            <a:r>
              <a:rPr lang="ca-ES" baseline="0" dirty="0" smtClean="0"/>
              <a:t> </a:t>
            </a:r>
            <a:r>
              <a:rPr lang="ca-ES" baseline="0" dirty="0" err="1" smtClean="0"/>
              <a:t>sino</a:t>
            </a:r>
            <a:r>
              <a:rPr lang="ca-ES" baseline="0" dirty="0" smtClean="0"/>
              <a:t> que la </a:t>
            </a:r>
            <a:r>
              <a:rPr lang="ca-ES" baseline="0" dirty="0" err="1" smtClean="0"/>
              <a:t>sangre</a:t>
            </a:r>
            <a:r>
              <a:rPr lang="ca-ES" baseline="0" dirty="0" smtClean="0"/>
              <a:t> </a:t>
            </a:r>
            <a:r>
              <a:rPr lang="ca-ES" baseline="0" dirty="0" err="1" smtClean="0"/>
              <a:t>volvia</a:t>
            </a:r>
            <a:r>
              <a:rPr lang="ca-ES" baseline="0" dirty="0" smtClean="0"/>
              <a:t> a </a:t>
            </a:r>
            <a:r>
              <a:rPr lang="ca-ES" baseline="0" dirty="0" err="1" smtClean="0"/>
              <a:t>ganar</a:t>
            </a:r>
            <a:r>
              <a:rPr lang="ca-ES" baseline="0" dirty="0" smtClean="0"/>
              <a:t> </a:t>
            </a:r>
            <a:r>
              <a:rPr lang="ca-ES" baseline="0" dirty="0" err="1" smtClean="0"/>
              <a:t>terreno</a:t>
            </a:r>
            <a:r>
              <a:rPr lang="ca-ES" baseline="0" dirty="0" smtClean="0"/>
              <a:t> en la artera DA, </a:t>
            </a:r>
            <a:r>
              <a:rPr lang="ca-ES" baseline="0" dirty="0" err="1" smtClean="0"/>
              <a:t>ya</a:t>
            </a:r>
            <a:r>
              <a:rPr lang="ca-ES" baseline="0" dirty="0" smtClean="0"/>
              <a:t> que el </a:t>
            </a:r>
            <a:r>
              <a:rPr lang="ca-ES" baseline="0" dirty="0" err="1" smtClean="0"/>
              <a:t>cateter</a:t>
            </a:r>
            <a:r>
              <a:rPr lang="ca-ES" baseline="0" dirty="0" smtClean="0"/>
              <a:t> no era </a:t>
            </a:r>
            <a:r>
              <a:rPr lang="ca-ES" baseline="0" dirty="0" err="1" smtClean="0"/>
              <a:t>oclusivo</a:t>
            </a:r>
            <a:r>
              <a:rPr lang="ca-ES" baseline="0" dirty="0" smtClean="0"/>
              <a:t> en ningun caso. 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CC3D02-348C-4C85-83CA-54689013C8EA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Pasamos</a:t>
            </a:r>
            <a:r>
              <a:rPr lang="es-ES_tradnl" baseline="0" dirty="0" smtClean="0"/>
              <a:t> las muestras por la </a:t>
            </a:r>
            <a:r>
              <a:rPr lang="es-ES_tradnl" baseline="0" dirty="0" err="1" smtClean="0"/>
              <a:t>reso</a:t>
            </a:r>
            <a:r>
              <a:rPr lang="es-ES_tradnl" baseline="0" dirty="0" smtClean="0"/>
              <a:t>, para ver si </a:t>
            </a:r>
            <a:r>
              <a:rPr lang="es-ES_tradnl" baseline="0" dirty="0" err="1" smtClean="0"/>
              <a:t>detectavamos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malonato</a:t>
            </a:r>
            <a:r>
              <a:rPr lang="es-ES_tradnl" baseline="0" dirty="0" smtClean="0"/>
              <a:t> que estuviera a nivel </a:t>
            </a:r>
            <a:r>
              <a:rPr lang="es-ES_tradnl" baseline="0" dirty="0" err="1" smtClean="0"/>
              <a:t>sistemico</a:t>
            </a:r>
            <a:r>
              <a:rPr lang="es-ES_tradnl" baseline="0" dirty="0" smtClean="0"/>
              <a:t> y lo que vimos es que evidentemente en las </a:t>
            </a:r>
            <a:r>
              <a:rPr lang="es-ES_tradnl" baseline="0" dirty="0" err="1" smtClean="0"/>
              <a:t>muetrs</a:t>
            </a:r>
            <a:r>
              <a:rPr lang="es-ES_tradnl" baseline="0" dirty="0" smtClean="0"/>
              <a:t> de post </a:t>
            </a:r>
            <a:r>
              <a:rPr lang="es-ES_tradnl" baseline="0" dirty="0" err="1" smtClean="0"/>
              <a:t>Sf</a:t>
            </a:r>
            <a:r>
              <a:rPr lang="es-ES_tradnl" baseline="0" dirty="0" smtClean="0"/>
              <a:t> no </a:t>
            </a:r>
            <a:r>
              <a:rPr lang="es-ES_tradnl" baseline="0" dirty="0" err="1" smtClean="0"/>
              <a:t>habia</a:t>
            </a:r>
            <a:r>
              <a:rPr lang="es-ES_tradnl" baseline="0" dirty="0" smtClean="0"/>
              <a:t>, en la de 1 i 10 </a:t>
            </a:r>
            <a:r>
              <a:rPr lang="es-ES_tradnl" baseline="0" dirty="0" err="1" smtClean="0"/>
              <a:t>mM</a:t>
            </a:r>
            <a:r>
              <a:rPr lang="es-ES_tradnl" baseline="0" dirty="0" smtClean="0"/>
              <a:t> no se detectaba y solo era en la dosis mas alta que </a:t>
            </a:r>
            <a:r>
              <a:rPr lang="es-ES_tradnl" baseline="0" dirty="0" err="1" smtClean="0"/>
              <a:t>podiamos</a:t>
            </a:r>
            <a:r>
              <a:rPr lang="es-ES_tradnl" baseline="0" dirty="0" smtClean="0"/>
              <a:t> ver un pico diferente de la </a:t>
            </a:r>
            <a:r>
              <a:rPr lang="es-ES_tradnl" baseline="0" dirty="0" err="1" smtClean="0"/>
              <a:t>linia</a:t>
            </a:r>
            <a:r>
              <a:rPr lang="es-ES_tradnl" baseline="0" dirty="0" smtClean="0"/>
              <a:t> basal.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CC3D02-348C-4C85-83CA-54689013C8EA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a-ES" dirty="0" smtClean="0"/>
              <a:t>El </a:t>
            </a:r>
            <a:r>
              <a:rPr lang="ca-ES" dirty="0" err="1" smtClean="0"/>
              <a:t>siguiente</a:t>
            </a:r>
            <a:r>
              <a:rPr lang="ca-ES" dirty="0" smtClean="0"/>
              <a:t> </a:t>
            </a:r>
            <a:r>
              <a:rPr lang="ca-ES" dirty="0" err="1" smtClean="0"/>
              <a:t>paso</a:t>
            </a:r>
            <a:r>
              <a:rPr lang="ca-ES" dirty="0" smtClean="0"/>
              <a:t> es testar la droga en un model </a:t>
            </a:r>
            <a:r>
              <a:rPr lang="ca-ES" dirty="0" err="1" smtClean="0"/>
              <a:t>mayor</a:t>
            </a:r>
            <a:r>
              <a:rPr lang="ca-ES" dirty="0" smtClean="0"/>
              <a:t>, un modelo in </a:t>
            </a:r>
            <a:r>
              <a:rPr lang="ca-ES" dirty="0" err="1" smtClean="0"/>
              <a:t>vivo</a:t>
            </a:r>
            <a:r>
              <a:rPr lang="ca-ES" dirty="0" smtClean="0"/>
              <a:t> como el del </a:t>
            </a:r>
            <a:r>
              <a:rPr lang="ca-ES" dirty="0" err="1" smtClean="0"/>
              <a:t>cerdo</a:t>
            </a:r>
            <a:r>
              <a:rPr lang="ca-ES" dirty="0" smtClean="0"/>
              <a:t>. </a:t>
            </a:r>
          </a:p>
          <a:p>
            <a:pPr>
              <a:spcBef>
                <a:spcPct val="0"/>
              </a:spcBef>
            </a:pPr>
            <a:r>
              <a:rPr lang="ca-ES" dirty="0" smtClean="0"/>
              <a:t>La </a:t>
            </a:r>
            <a:r>
              <a:rPr lang="ca-ES" dirty="0" err="1" smtClean="0"/>
              <a:t>administracion</a:t>
            </a:r>
            <a:r>
              <a:rPr lang="ca-ES" dirty="0" smtClean="0"/>
              <a:t> </a:t>
            </a:r>
            <a:r>
              <a:rPr lang="ca-ES" dirty="0" err="1" smtClean="0"/>
              <a:t>pero</a:t>
            </a:r>
            <a:r>
              <a:rPr lang="ca-ES" dirty="0" smtClean="0"/>
              <a:t> </a:t>
            </a:r>
            <a:r>
              <a:rPr lang="ca-ES" dirty="0" err="1" smtClean="0"/>
              <a:t>tendria</a:t>
            </a:r>
            <a:r>
              <a:rPr lang="ca-ES" dirty="0" smtClean="0"/>
              <a:t> que ser a </a:t>
            </a:r>
            <a:r>
              <a:rPr lang="ca-ES" dirty="0" err="1" smtClean="0"/>
              <a:t>nivel</a:t>
            </a:r>
            <a:r>
              <a:rPr lang="ca-ES" dirty="0" smtClean="0"/>
              <a:t> </a:t>
            </a:r>
            <a:r>
              <a:rPr lang="ca-ES" dirty="0" err="1" smtClean="0"/>
              <a:t>intracoronoario</a:t>
            </a:r>
            <a:r>
              <a:rPr lang="ca-ES" dirty="0" smtClean="0"/>
              <a:t>, </a:t>
            </a:r>
            <a:r>
              <a:rPr lang="ca-ES" dirty="0" err="1" smtClean="0"/>
              <a:t>ya</a:t>
            </a:r>
            <a:r>
              <a:rPr lang="ca-ES" dirty="0" smtClean="0"/>
              <a:t> que esta </a:t>
            </a:r>
            <a:r>
              <a:rPr lang="ca-ES" dirty="0" err="1" smtClean="0"/>
              <a:t>descrito</a:t>
            </a:r>
            <a:r>
              <a:rPr lang="ca-ES" dirty="0" smtClean="0"/>
              <a:t> un </a:t>
            </a:r>
            <a:r>
              <a:rPr lang="ca-ES" dirty="0" err="1" smtClean="0"/>
              <a:t>cierto</a:t>
            </a:r>
            <a:r>
              <a:rPr lang="ca-ES" dirty="0" smtClean="0"/>
              <a:t> </a:t>
            </a:r>
            <a:r>
              <a:rPr lang="ca-ES" dirty="0" err="1" smtClean="0"/>
              <a:t>efecto</a:t>
            </a:r>
            <a:r>
              <a:rPr lang="ca-ES" dirty="0" smtClean="0"/>
              <a:t> </a:t>
            </a:r>
            <a:r>
              <a:rPr lang="ca-ES" dirty="0" err="1" smtClean="0"/>
              <a:t>neurotoxico</a:t>
            </a:r>
            <a:r>
              <a:rPr lang="ca-ES" dirty="0" smtClean="0"/>
              <a:t> del </a:t>
            </a:r>
            <a:r>
              <a:rPr lang="ca-ES" dirty="0" err="1" smtClean="0"/>
              <a:t>malonato</a:t>
            </a:r>
            <a:r>
              <a:rPr lang="ca-ES" dirty="0" smtClean="0"/>
              <a:t>.</a:t>
            </a:r>
          </a:p>
          <a:p>
            <a:pPr>
              <a:spcBef>
                <a:spcPct val="0"/>
              </a:spcBef>
            </a:pPr>
            <a:endParaRPr lang="ca-ES" dirty="0" smtClean="0"/>
          </a:p>
          <a:p>
            <a:pPr>
              <a:spcBef>
                <a:spcPct val="0"/>
              </a:spcBef>
            </a:pPr>
            <a:r>
              <a:rPr lang="ca-ES" dirty="0" smtClean="0"/>
              <a:t>El dia del experimento en </a:t>
            </a:r>
            <a:r>
              <a:rPr lang="ca-ES" dirty="0" err="1" smtClean="0"/>
              <a:t>cerdo</a:t>
            </a:r>
            <a:r>
              <a:rPr lang="ca-ES" dirty="0" smtClean="0"/>
              <a:t> se </a:t>
            </a:r>
            <a:r>
              <a:rPr lang="ca-ES" dirty="0" err="1" smtClean="0"/>
              <a:t>realizan</a:t>
            </a:r>
            <a:r>
              <a:rPr lang="ca-ES" dirty="0" smtClean="0"/>
              <a:t> los </a:t>
            </a:r>
            <a:r>
              <a:rPr lang="ca-ES" dirty="0" err="1" smtClean="0"/>
              <a:t>siguientes</a:t>
            </a:r>
            <a:r>
              <a:rPr lang="ca-ES" dirty="0" smtClean="0"/>
              <a:t> </a:t>
            </a:r>
            <a:r>
              <a:rPr lang="ca-ES" dirty="0" err="1" smtClean="0"/>
              <a:t>procedimientos</a:t>
            </a:r>
            <a:r>
              <a:rPr lang="ca-ES" dirty="0" smtClean="0"/>
              <a:t>, </a:t>
            </a:r>
          </a:p>
          <a:p>
            <a:pPr>
              <a:spcBef>
                <a:spcPct val="0"/>
              </a:spcBef>
            </a:pPr>
            <a:endParaRPr lang="ca-ES" dirty="0" smtClean="0"/>
          </a:p>
          <a:p>
            <a:pPr>
              <a:spcBef>
                <a:spcPct val="0"/>
              </a:spcBef>
            </a:pPr>
            <a:r>
              <a:rPr lang="ca-ES" dirty="0" smtClean="0"/>
              <a:t>Un toracotomia </a:t>
            </a:r>
            <a:r>
              <a:rPr lang="ca-ES" dirty="0" err="1" smtClean="0"/>
              <a:t>media</a:t>
            </a:r>
            <a:r>
              <a:rPr lang="ca-ES" dirty="0" smtClean="0"/>
              <a:t>, </a:t>
            </a:r>
            <a:r>
              <a:rPr lang="ca-ES" dirty="0" err="1" smtClean="0"/>
              <a:t>cateterizacion</a:t>
            </a:r>
            <a:r>
              <a:rPr lang="ca-ES" dirty="0" smtClean="0"/>
              <a:t> de la arteria femoral para registrar </a:t>
            </a:r>
            <a:r>
              <a:rPr lang="ca-ES" dirty="0" err="1" smtClean="0"/>
              <a:t>presion</a:t>
            </a:r>
            <a:r>
              <a:rPr lang="ca-ES" dirty="0" smtClean="0"/>
              <a:t> y de la vena femoral para la </a:t>
            </a:r>
            <a:r>
              <a:rPr lang="ca-ES" dirty="0" err="1" smtClean="0"/>
              <a:t>adminsitracion</a:t>
            </a:r>
            <a:r>
              <a:rPr lang="ca-ES" dirty="0" smtClean="0"/>
              <a:t> de anestesia, </a:t>
            </a:r>
            <a:r>
              <a:rPr lang="ca-ES" dirty="0" err="1" smtClean="0"/>
              <a:t>diseccion</a:t>
            </a:r>
            <a:r>
              <a:rPr lang="ca-ES" dirty="0" smtClean="0"/>
              <a:t> </a:t>
            </a:r>
            <a:r>
              <a:rPr lang="ca-ES" dirty="0" err="1" smtClean="0"/>
              <a:t>hasta</a:t>
            </a:r>
            <a:r>
              <a:rPr lang="ca-ES" dirty="0" smtClean="0"/>
              <a:t> </a:t>
            </a:r>
            <a:r>
              <a:rPr lang="ca-ES" dirty="0" err="1" smtClean="0"/>
              <a:t>aislar</a:t>
            </a:r>
            <a:r>
              <a:rPr lang="ca-ES" dirty="0" smtClean="0"/>
              <a:t> la </a:t>
            </a:r>
            <a:r>
              <a:rPr lang="ca-ES" dirty="0" err="1" smtClean="0"/>
              <a:t>carotida</a:t>
            </a:r>
            <a:r>
              <a:rPr lang="ca-ES" dirty="0" smtClean="0"/>
              <a:t> y </a:t>
            </a:r>
            <a:r>
              <a:rPr lang="ca-ES" dirty="0" err="1" smtClean="0"/>
              <a:t>finalmente</a:t>
            </a:r>
            <a:r>
              <a:rPr lang="ca-ES" dirty="0" smtClean="0"/>
              <a:t> </a:t>
            </a:r>
            <a:r>
              <a:rPr lang="ca-ES" dirty="0" err="1" smtClean="0"/>
              <a:t>introduccion</a:t>
            </a:r>
            <a:r>
              <a:rPr lang="ca-ES" dirty="0" smtClean="0"/>
              <a:t> de un </a:t>
            </a:r>
            <a:r>
              <a:rPr lang="ca-ES" dirty="0" err="1" smtClean="0"/>
              <a:t>complejo</a:t>
            </a:r>
            <a:r>
              <a:rPr lang="ca-ES" dirty="0" smtClean="0"/>
              <a:t> de </a:t>
            </a:r>
            <a:r>
              <a:rPr lang="ca-ES" dirty="0" err="1" smtClean="0"/>
              <a:t>cateteres</a:t>
            </a:r>
            <a:r>
              <a:rPr lang="ca-ES" dirty="0" smtClean="0"/>
              <a:t> de </a:t>
            </a:r>
            <a:r>
              <a:rPr lang="ca-ES" dirty="0" err="1" smtClean="0"/>
              <a:t>infusion</a:t>
            </a:r>
            <a:r>
              <a:rPr lang="ca-ES" dirty="0" smtClean="0"/>
              <a:t> por la </a:t>
            </a:r>
            <a:r>
              <a:rPr lang="ca-ES" dirty="0" err="1" smtClean="0"/>
              <a:t>carotida</a:t>
            </a:r>
            <a:r>
              <a:rPr lang="ca-ES" dirty="0" smtClean="0"/>
              <a:t>. </a:t>
            </a:r>
          </a:p>
          <a:p>
            <a:pPr>
              <a:spcBef>
                <a:spcPct val="0"/>
              </a:spcBef>
            </a:pPr>
            <a:endParaRPr lang="ca-ES" dirty="0" smtClean="0"/>
          </a:p>
          <a:p>
            <a:pPr>
              <a:spcBef>
                <a:spcPct val="0"/>
              </a:spcBef>
            </a:pPr>
            <a:endParaRPr lang="ca-ES" dirty="0" smtClean="0"/>
          </a:p>
          <a:p>
            <a:pPr>
              <a:spcBef>
                <a:spcPct val="0"/>
              </a:spcBef>
            </a:pPr>
            <a:r>
              <a:rPr lang="ca-ES" dirty="0" smtClean="0"/>
              <a:t>El experimento que hemos </a:t>
            </a:r>
            <a:r>
              <a:rPr lang="ca-ES" dirty="0" err="1" smtClean="0"/>
              <a:t>estado</a:t>
            </a:r>
            <a:r>
              <a:rPr lang="ca-ES" dirty="0" smtClean="0"/>
              <a:t> </a:t>
            </a:r>
            <a:r>
              <a:rPr lang="ca-ES" dirty="0" err="1" smtClean="0"/>
              <a:t>haciendo</a:t>
            </a:r>
            <a:r>
              <a:rPr lang="ca-ES" dirty="0" smtClean="0"/>
              <a:t> </a:t>
            </a:r>
            <a:r>
              <a:rPr lang="ca-ES" dirty="0" err="1" smtClean="0"/>
              <a:t>cuenta</a:t>
            </a:r>
            <a:r>
              <a:rPr lang="ca-ES" dirty="0" smtClean="0"/>
              <a:t> con una </a:t>
            </a:r>
            <a:r>
              <a:rPr lang="ca-ES" dirty="0" err="1" smtClean="0"/>
              <a:t>isquemia</a:t>
            </a:r>
            <a:r>
              <a:rPr lang="ca-ES" dirty="0" smtClean="0"/>
              <a:t> de </a:t>
            </a:r>
            <a:r>
              <a:rPr lang="ca-ES" dirty="0" err="1" smtClean="0"/>
              <a:t>larteria</a:t>
            </a:r>
            <a:r>
              <a:rPr lang="ca-ES" dirty="0" smtClean="0"/>
              <a:t> </a:t>
            </a:r>
            <a:r>
              <a:rPr lang="ca-ES" dirty="0" err="1" smtClean="0"/>
              <a:t>descendente</a:t>
            </a:r>
            <a:r>
              <a:rPr lang="ca-ES" dirty="0" smtClean="0"/>
              <a:t> anterior de 40 </a:t>
            </a:r>
            <a:r>
              <a:rPr lang="ca-ES" dirty="0" err="1" smtClean="0"/>
              <a:t>minutos</a:t>
            </a:r>
            <a:r>
              <a:rPr lang="ca-ES" dirty="0" smtClean="0"/>
              <a:t> y una </a:t>
            </a:r>
            <a:r>
              <a:rPr lang="ca-ES" dirty="0" err="1" smtClean="0"/>
              <a:t>reperfusion</a:t>
            </a:r>
            <a:r>
              <a:rPr lang="ca-ES" dirty="0" smtClean="0"/>
              <a:t> de 2h. La </a:t>
            </a:r>
            <a:r>
              <a:rPr lang="ca-ES" dirty="0" err="1" smtClean="0"/>
              <a:t>administracion</a:t>
            </a:r>
            <a:r>
              <a:rPr lang="ca-ES" dirty="0" smtClean="0"/>
              <a:t> de la droga, </a:t>
            </a:r>
            <a:r>
              <a:rPr lang="ca-ES" dirty="0" err="1" smtClean="0"/>
              <a:t>disuelta</a:t>
            </a:r>
            <a:r>
              <a:rPr lang="ca-ES" dirty="0" smtClean="0"/>
              <a:t> en </a:t>
            </a:r>
            <a:r>
              <a:rPr lang="ca-ES" dirty="0" err="1" smtClean="0"/>
              <a:t>suero</a:t>
            </a:r>
            <a:r>
              <a:rPr lang="ca-ES" dirty="0" smtClean="0"/>
              <a:t> </a:t>
            </a:r>
            <a:r>
              <a:rPr lang="ca-ES" dirty="0" err="1" smtClean="0"/>
              <a:t>fisiologico</a:t>
            </a:r>
            <a:r>
              <a:rPr lang="ca-ES" dirty="0" smtClean="0"/>
              <a:t>, o </a:t>
            </a:r>
            <a:r>
              <a:rPr lang="ca-ES" dirty="0" err="1" smtClean="0"/>
              <a:t>suero</a:t>
            </a:r>
            <a:r>
              <a:rPr lang="ca-ES" dirty="0" smtClean="0"/>
              <a:t>, se administra </a:t>
            </a:r>
            <a:r>
              <a:rPr lang="ca-ES" dirty="0" err="1" smtClean="0"/>
              <a:t>mediante</a:t>
            </a:r>
            <a:r>
              <a:rPr lang="ca-ES" dirty="0" smtClean="0"/>
              <a:t> una bomba </a:t>
            </a:r>
            <a:r>
              <a:rPr lang="ca-ES" dirty="0" err="1" smtClean="0"/>
              <a:t>peristaltica</a:t>
            </a:r>
            <a:r>
              <a:rPr lang="ca-ES" dirty="0" smtClean="0"/>
              <a:t> </a:t>
            </a:r>
            <a:r>
              <a:rPr lang="ca-ES" dirty="0" err="1" smtClean="0"/>
              <a:t>durante</a:t>
            </a:r>
            <a:r>
              <a:rPr lang="ca-ES" dirty="0" smtClean="0"/>
              <a:t> 6 </a:t>
            </a:r>
            <a:r>
              <a:rPr lang="ca-ES" dirty="0" err="1" smtClean="0"/>
              <a:t>minutos</a:t>
            </a:r>
            <a:r>
              <a:rPr lang="ca-ES" dirty="0" smtClean="0"/>
              <a:t>, </a:t>
            </a:r>
            <a:r>
              <a:rPr lang="ca-ES" dirty="0" err="1" smtClean="0"/>
              <a:t>empezando</a:t>
            </a:r>
            <a:r>
              <a:rPr lang="ca-ES" dirty="0" smtClean="0"/>
              <a:t> el ultimo de la </a:t>
            </a:r>
            <a:r>
              <a:rPr lang="ca-ES" dirty="0" err="1" smtClean="0"/>
              <a:t>isquemia</a:t>
            </a:r>
            <a:r>
              <a:rPr lang="ca-ES" dirty="0" smtClean="0"/>
              <a:t> y </a:t>
            </a:r>
            <a:r>
              <a:rPr lang="ca-ES" dirty="0" err="1" smtClean="0"/>
              <a:t>finalizando</a:t>
            </a:r>
            <a:r>
              <a:rPr lang="ca-ES" dirty="0" smtClean="0"/>
              <a:t> a los 5 </a:t>
            </a:r>
            <a:r>
              <a:rPr lang="ca-ES" dirty="0" err="1" smtClean="0"/>
              <a:t>minutos</a:t>
            </a:r>
            <a:r>
              <a:rPr lang="ca-ES" dirty="0" smtClean="0"/>
              <a:t> </a:t>
            </a:r>
            <a:r>
              <a:rPr lang="ca-ES" dirty="0" err="1" smtClean="0"/>
              <a:t>iniciales</a:t>
            </a:r>
            <a:r>
              <a:rPr lang="ca-ES" dirty="0" smtClean="0"/>
              <a:t> de la rep. </a:t>
            </a:r>
          </a:p>
          <a:p>
            <a:pPr>
              <a:spcBef>
                <a:spcPct val="0"/>
              </a:spcBef>
            </a:pPr>
            <a:endParaRPr lang="ca-ES" dirty="0" smtClean="0"/>
          </a:p>
          <a:p>
            <a:pPr>
              <a:spcBef>
                <a:spcPct val="0"/>
              </a:spcBef>
            </a:pPr>
            <a:endParaRPr lang="ca-ES" dirty="0" smtClean="0"/>
          </a:p>
          <a:p>
            <a:pPr>
              <a:spcBef>
                <a:spcPct val="0"/>
              </a:spcBef>
            </a:pPr>
            <a:endParaRPr lang="ca-ES" dirty="0" smtClean="0"/>
          </a:p>
        </p:txBody>
      </p:sp>
      <p:sp>
        <p:nvSpPr>
          <p:cNvPr id="215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E0C6EA-8C8D-4479-A3A2-0331945B39A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a-ES" dirty="0" smtClean="0"/>
              <a:t>I </a:t>
            </a:r>
            <a:r>
              <a:rPr lang="ca-ES" dirty="0" err="1" smtClean="0"/>
              <a:t>finalmente</a:t>
            </a:r>
            <a:r>
              <a:rPr lang="ca-ES" dirty="0" smtClean="0"/>
              <a:t> la </a:t>
            </a:r>
            <a:r>
              <a:rPr lang="ca-ES" dirty="0" err="1" smtClean="0"/>
              <a:t>quantificacion</a:t>
            </a:r>
            <a:r>
              <a:rPr lang="ca-ES" dirty="0" smtClean="0"/>
              <a:t> del </a:t>
            </a:r>
            <a:r>
              <a:rPr lang="ca-ES" dirty="0" err="1" smtClean="0"/>
              <a:t>infarto</a:t>
            </a:r>
            <a:r>
              <a:rPr lang="ca-ES" dirty="0" smtClean="0"/>
              <a:t>,</a:t>
            </a:r>
            <a:r>
              <a:rPr lang="ca-ES" baseline="0" dirty="0" smtClean="0"/>
              <a:t> </a:t>
            </a:r>
            <a:r>
              <a:rPr lang="ca-ES" baseline="0" dirty="0" err="1" smtClean="0"/>
              <a:t>aqui</a:t>
            </a:r>
            <a:r>
              <a:rPr lang="ca-ES" baseline="0" dirty="0" smtClean="0"/>
              <a:t> os </a:t>
            </a:r>
            <a:r>
              <a:rPr lang="ca-ES" baseline="0" dirty="0" err="1" smtClean="0"/>
              <a:t>enseño</a:t>
            </a:r>
            <a:r>
              <a:rPr lang="ca-ES" baseline="0" dirty="0" smtClean="0"/>
              <a:t> la figura con </a:t>
            </a:r>
            <a:r>
              <a:rPr lang="ca-ES" baseline="0" dirty="0" err="1" smtClean="0"/>
              <a:t>toda</a:t>
            </a:r>
            <a:r>
              <a:rPr lang="ca-ES" baseline="0" dirty="0" smtClean="0"/>
              <a:t> la n. </a:t>
            </a:r>
            <a:r>
              <a:rPr lang="ca-ES" baseline="0" dirty="0" err="1" smtClean="0"/>
              <a:t>Donde</a:t>
            </a:r>
            <a:r>
              <a:rPr lang="ca-ES" baseline="0" dirty="0" smtClean="0"/>
              <a:t> se vio que el </a:t>
            </a:r>
            <a:r>
              <a:rPr lang="ca-ES" baseline="0" dirty="0" err="1" smtClean="0"/>
              <a:t>tratamiento</a:t>
            </a:r>
            <a:r>
              <a:rPr lang="ca-ES" baseline="0" dirty="0" smtClean="0"/>
              <a:t> </a:t>
            </a:r>
            <a:r>
              <a:rPr lang="ca-ES" baseline="0" dirty="0" err="1" smtClean="0"/>
              <a:t>intracoronario</a:t>
            </a:r>
            <a:r>
              <a:rPr lang="ca-ES" baseline="0" dirty="0" smtClean="0"/>
              <a:t> con </a:t>
            </a:r>
            <a:r>
              <a:rPr lang="ca-ES" baseline="0" dirty="0" err="1" smtClean="0"/>
              <a:t>malonato</a:t>
            </a:r>
            <a:r>
              <a:rPr lang="ca-ES" baseline="0" dirty="0" smtClean="0"/>
              <a:t> era capaç de </a:t>
            </a:r>
            <a:r>
              <a:rPr lang="ca-ES" baseline="0" dirty="0" err="1" smtClean="0"/>
              <a:t>reducir</a:t>
            </a:r>
            <a:r>
              <a:rPr lang="ca-ES" baseline="0" dirty="0" smtClean="0"/>
              <a:t> significativament el </a:t>
            </a:r>
            <a:r>
              <a:rPr lang="ca-ES" baseline="0" dirty="0" err="1" smtClean="0"/>
              <a:t>tamaño</a:t>
            </a:r>
            <a:r>
              <a:rPr lang="ca-ES" baseline="0" dirty="0" smtClean="0"/>
              <a:t> del </a:t>
            </a:r>
            <a:r>
              <a:rPr lang="ca-ES" baseline="0" dirty="0" err="1" smtClean="0"/>
              <a:t>infarto</a:t>
            </a:r>
            <a:r>
              <a:rPr lang="ca-ES" baseline="0" dirty="0" smtClean="0"/>
              <a:t>. </a:t>
            </a:r>
          </a:p>
          <a:p>
            <a:pPr>
              <a:spcBef>
                <a:spcPct val="0"/>
              </a:spcBef>
            </a:pPr>
            <a:endParaRPr lang="ca-ES" baseline="0" dirty="0" smtClean="0"/>
          </a:p>
          <a:p>
            <a:pPr>
              <a:spcBef>
                <a:spcPct val="0"/>
              </a:spcBef>
            </a:pPr>
            <a:endParaRPr lang="ca-ES" baseline="0" dirty="0" smtClean="0"/>
          </a:p>
          <a:p>
            <a:pPr>
              <a:spcBef>
                <a:spcPct val="0"/>
              </a:spcBef>
            </a:pPr>
            <a:endParaRPr lang="ca-ES" dirty="0" smtClean="0"/>
          </a:p>
        </p:txBody>
      </p:sp>
      <p:sp>
        <p:nvSpPr>
          <p:cNvPr id="8397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E61228-C98B-4C33-A7A0-03BF45FE0136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09B0B-7298-4BC1-9DD9-73C018C5DA17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E995-1012-482A-9B6D-801749F0B5D2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C5B40-0468-4289-B43C-3939E39404A6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FCCB5-3F01-4880-8751-200600B72CE4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4AA86-CF75-4E8F-AB2B-F27AAD3FC9C6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E8C30-73A5-4BE4-8C87-D0842C9EA64C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E4F7A-6D44-45B5-AF65-6F4020407DDC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2EBE1-DD70-44EE-A47D-C1D8D134E9F7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7B5B-882E-4274-9AB6-3C012B5B642B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FAB35-801B-4267-8A7B-EF20C44414A8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BE8-2C82-4703-B59C-FF9BA21B290A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217FA-E806-4BCC-BB96-01932A019AB9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B0504-3AE0-497B-AF74-2728EC52A9AB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63922-7A1E-4702-846C-70378AB9ECCB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3781-65D8-4D46-A718-431127EFC10F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9A208-0CAD-4278-A26E-D5A6F1B87830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F5D7-CAB5-4A9E-8077-48AB57CD0358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F36D2-34A1-4428-AEB7-09E196F5EE45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3B1C1-E0BC-4C14-B5EC-E8576C526B35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662C-7996-48E4-B5C1-899682DBCD53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44FB3-78EA-4B24-91C0-DBD880668CE9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0D3E-5096-4FDE-93A9-9983FB75A471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ca-ES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4059A-1F9B-4078-B98C-76FE7A9BF76E}" type="datetimeFigureOut">
              <a:rPr lang="ca-ES"/>
              <a:pPr>
                <a:defRPr/>
              </a:pPr>
              <a:t>5/12/16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176CC2-ED8C-4ECF-83C8-E1A5C3ADB0FF}" type="slidenum">
              <a:rPr lang="ca-ES"/>
              <a:pPr>
                <a:defRPr/>
              </a:pPr>
              <a:t>‹Nr.›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6.png"/><Relationship Id="rId5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5.wmf"/><Relationship Id="rId8" Type="http://schemas.openxmlformats.org/officeDocument/2006/relationships/image" Target="../media/image16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8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9.wm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gif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11560" y="2704852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rgbClr val="990000"/>
                </a:solidFill>
              </a:rPr>
              <a:t>Reducing</a:t>
            </a:r>
            <a:r>
              <a:rPr lang="es-ES" sz="2400" b="1" dirty="0">
                <a:solidFill>
                  <a:srgbClr val="990000"/>
                </a:solidFill>
              </a:rPr>
              <a:t> ROS </a:t>
            </a:r>
            <a:r>
              <a:rPr lang="es-ES" sz="2400" b="1" dirty="0" err="1">
                <a:solidFill>
                  <a:srgbClr val="990000"/>
                </a:solidFill>
              </a:rPr>
              <a:t>generation</a:t>
            </a:r>
            <a:r>
              <a:rPr lang="es-ES" sz="2400" b="1" dirty="0">
                <a:solidFill>
                  <a:srgbClr val="990000"/>
                </a:solidFill>
              </a:rPr>
              <a:t> </a:t>
            </a:r>
            <a:r>
              <a:rPr lang="es-ES" sz="2400" b="1" dirty="0" err="1">
                <a:solidFill>
                  <a:srgbClr val="990000"/>
                </a:solidFill>
              </a:rPr>
              <a:t>during</a:t>
            </a:r>
            <a:r>
              <a:rPr lang="es-ES" sz="2400" b="1" dirty="0">
                <a:solidFill>
                  <a:srgbClr val="990000"/>
                </a:solidFill>
              </a:rPr>
              <a:t> </a:t>
            </a:r>
            <a:r>
              <a:rPr lang="es-ES" sz="2400" b="1" dirty="0" err="1">
                <a:solidFill>
                  <a:srgbClr val="990000"/>
                </a:solidFill>
              </a:rPr>
              <a:t>myocardial</a:t>
            </a:r>
            <a:r>
              <a:rPr lang="es-ES" sz="2400" b="1" dirty="0">
                <a:solidFill>
                  <a:srgbClr val="990000"/>
                </a:solidFill>
              </a:rPr>
              <a:t> </a:t>
            </a:r>
            <a:r>
              <a:rPr lang="es-ES" sz="2400" b="1" dirty="0" err="1">
                <a:solidFill>
                  <a:srgbClr val="990000"/>
                </a:solidFill>
              </a:rPr>
              <a:t>reperfusion</a:t>
            </a:r>
            <a:r>
              <a:rPr lang="es-ES" sz="2400" b="1" dirty="0">
                <a:solidFill>
                  <a:srgbClr val="990000"/>
                </a:solidFill>
              </a:rPr>
              <a:t> </a:t>
            </a:r>
            <a:r>
              <a:rPr lang="es-ES" sz="2400" b="1" dirty="0" err="1">
                <a:solidFill>
                  <a:srgbClr val="990000"/>
                </a:solidFill>
              </a:rPr>
              <a:t>through</a:t>
            </a:r>
            <a:r>
              <a:rPr lang="es-ES" sz="2400" b="1" dirty="0">
                <a:solidFill>
                  <a:srgbClr val="990000"/>
                </a:solidFill>
              </a:rPr>
              <a:t> </a:t>
            </a:r>
            <a:r>
              <a:rPr lang="es-ES" sz="2400" b="1" dirty="0" err="1">
                <a:solidFill>
                  <a:srgbClr val="990000"/>
                </a:solidFill>
              </a:rPr>
              <a:t>metabolic</a:t>
            </a:r>
            <a:r>
              <a:rPr lang="es-ES" sz="2400" b="1" dirty="0">
                <a:solidFill>
                  <a:srgbClr val="990000"/>
                </a:solidFill>
              </a:rPr>
              <a:t> </a:t>
            </a:r>
            <a:r>
              <a:rPr lang="es-ES" sz="2400" b="1" dirty="0" err="1" smtClean="0">
                <a:solidFill>
                  <a:srgbClr val="990000"/>
                </a:solidFill>
              </a:rPr>
              <a:t>interventions</a:t>
            </a:r>
            <a:endParaRPr lang="es-ES" sz="2400" b="1" dirty="0" smtClean="0">
              <a:solidFill>
                <a:srgbClr val="990000"/>
              </a:solidFill>
            </a:endParaRPr>
          </a:p>
          <a:p>
            <a:endParaRPr lang="es-ES" sz="2400" dirty="0">
              <a:solidFill>
                <a:srgbClr val="990000"/>
              </a:solidFill>
            </a:endParaRPr>
          </a:p>
          <a:p>
            <a:r>
              <a:rPr lang="es-ES" sz="2400" dirty="0" smtClean="0">
                <a:solidFill>
                  <a:srgbClr val="990000"/>
                </a:solidFill>
              </a:rPr>
              <a:t>David Garcia-Dorado</a:t>
            </a:r>
          </a:p>
          <a:p>
            <a:r>
              <a:rPr lang="es-ES" sz="2400" dirty="0" smtClean="0">
                <a:solidFill>
                  <a:srgbClr val="990000"/>
                </a:solidFill>
              </a:rPr>
              <a:t>Barcelona, </a:t>
            </a:r>
            <a:r>
              <a:rPr lang="es-ES" sz="2400" dirty="0" err="1" smtClean="0">
                <a:solidFill>
                  <a:srgbClr val="990000"/>
                </a:solidFill>
              </a:rPr>
              <a:t>Spain</a:t>
            </a:r>
            <a:endParaRPr lang="es-ES" sz="2400" dirty="0" smtClean="0">
              <a:solidFill>
                <a:srgbClr val="990000"/>
              </a:solidFill>
            </a:endParaRPr>
          </a:p>
          <a:p>
            <a:endParaRPr lang="es-ES" sz="2400" dirty="0">
              <a:solidFill>
                <a:srgbClr val="990000"/>
              </a:solidFill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27913" y="85830"/>
            <a:ext cx="3004322" cy="1916832"/>
            <a:chOff x="3275856" y="2924944"/>
            <a:chExt cx="4012434" cy="279486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5856" y="2924944"/>
              <a:ext cx="4012434" cy="2794868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275856" y="4653136"/>
              <a:ext cx="1371406" cy="85264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sz="3200" b="1" dirty="0" smtClean="0">
                  <a:solidFill>
                    <a:schemeClr val="bg1">
                      <a:lumMod val="65000"/>
                    </a:schemeClr>
                  </a:solidFill>
                  <a:latin typeface="Arial Narrow"/>
                  <a:cs typeface="Arial Narrow"/>
                </a:rPr>
                <a:t> 2016</a:t>
              </a:r>
              <a:endParaRPr lang="es-ES" sz="3200" b="1" dirty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3923928" y="757119"/>
            <a:ext cx="33088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BUSAN – South </a:t>
            </a:r>
            <a:r>
              <a:rPr lang="es-ES" sz="28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Korea</a:t>
            </a:r>
            <a:endParaRPr lang="es-ES" sz="2800" b="1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r>
              <a:rPr lang="es-ES" dirty="0"/>
              <a:t> </a:t>
            </a:r>
            <a:r>
              <a:rPr lang="es-ES" dirty="0" smtClean="0"/>
              <a:t>     </a:t>
            </a:r>
            <a:r>
              <a:rPr lang="es-ES" b="1" dirty="0" smtClean="0">
                <a:solidFill>
                  <a:schemeClr val="bg1">
                    <a:lumMod val="75000"/>
                  </a:schemeClr>
                </a:solidFill>
              </a:rPr>
              <a:t>8, 9 </a:t>
            </a:r>
            <a:r>
              <a:rPr lang="es-ES" b="1" dirty="0" err="1" smtClean="0">
                <a:solidFill>
                  <a:schemeClr val="bg1">
                    <a:lumMod val="75000"/>
                  </a:schemeClr>
                </a:solidFill>
              </a:rPr>
              <a:t>December</a:t>
            </a:r>
            <a:r>
              <a:rPr lang="es-ES" b="1" dirty="0" smtClean="0">
                <a:solidFill>
                  <a:schemeClr val="bg1">
                    <a:lumMod val="75000"/>
                  </a:schemeClr>
                </a:solidFill>
              </a:rPr>
              <a:t> 2016</a:t>
            </a:r>
            <a:endParaRPr lang="es-E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9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3"/>
          <p:cNvGrpSpPr>
            <a:grpSpLocks/>
          </p:cNvGrpSpPr>
          <p:nvPr/>
        </p:nvGrpSpPr>
        <p:grpSpPr bwMode="auto">
          <a:xfrm>
            <a:off x="41030" y="761113"/>
            <a:ext cx="9082333" cy="620712"/>
            <a:chOff x="28" y="35"/>
            <a:chExt cx="6198" cy="391"/>
          </a:xfrm>
        </p:grpSpPr>
        <p:sp>
          <p:nvSpPr>
            <p:cNvPr id="7171" name="Rectangle 14"/>
            <p:cNvSpPr>
              <a:spLocks noChangeArrowheads="1"/>
            </p:cNvSpPr>
            <p:nvPr/>
          </p:nvSpPr>
          <p:spPr bwMode="auto">
            <a:xfrm>
              <a:off x="28" y="35"/>
              <a:ext cx="653" cy="2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3" name="Rectangle 16"/>
            <p:cNvSpPr>
              <a:spLocks noChangeArrowheads="1"/>
            </p:cNvSpPr>
            <p:nvPr/>
          </p:nvSpPr>
          <p:spPr bwMode="auto">
            <a:xfrm>
              <a:off x="5555" y="35"/>
              <a:ext cx="671" cy="3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7186" name="Text Box 6"/>
          <p:cNvSpPr txBox="1">
            <a:spLocks noChangeArrowheads="1"/>
          </p:cNvSpPr>
          <p:nvPr/>
        </p:nvSpPr>
        <p:spPr bwMode="auto">
          <a:xfrm>
            <a:off x="-1" y="6335056"/>
            <a:ext cx="56627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2800" dirty="0" err="1">
                <a:latin typeface="Calibri" charset="0"/>
              </a:rPr>
              <a:t>Chouchani</a:t>
            </a:r>
            <a:r>
              <a:rPr lang="es-ES_tradnl" sz="2800" dirty="0">
                <a:latin typeface="Calibri" charset="0"/>
              </a:rPr>
              <a:t> et al, </a:t>
            </a:r>
            <a:r>
              <a:rPr lang="es-ES_tradnl" sz="2800" dirty="0" err="1">
                <a:latin typeface="Calibri" charset="0"/>
              </a:rPr>
              <a:t>Nature</a:t>
            </a:r>
            <a:r>
              <a:rPr lang="es-ES_tradnl" sz="2800" dirty="0">
                <a:latin typeface="Calibri" charset="0"/>
              </a:rPr>
              <a:t> 2014;515:431</a:t>
            </a:r>
            <a:endParaRPr lang="es-ES" sz="2800" dirty="0">
              <a:latin typeface="Calibri" charset="0"/>
            </a:endParaRPr>
          </a:p>
        </p:txBody>
      </p:sp>
      <p:grpSp>
        <p:nvGrpSpPr>
          <p:cNvPr id="7211" name="Group 43"/>
          <p:cNvGrpSpPr>
            <a:grpSpLocks/>
          </p:cNvGrpSpPr>
          <p:nvPr/>
        </p:nvGrpSpPr>
        <p:grpSpPr bwMode="auto">
          <a:xfrm>
            <a:off x="467544" y="-2886566"/>
            <a:ext cx="8425631" cy="8029228"/>
            <a:chOff x="2336" y="346"/>
            <a:chExt cx="3334" cy="3674"/>
          </a:xfrm>
        </p:grpSpPr>
        <p:grpSp>
          <p:nvGrpSpPr>
            <p:cNvPr id="84030" name="Group 62"/>
            <p:cNvGrpSpPr>
              <a:grpSpLocks/>
            </p:cNvGrpSpPr>
            <p:nvPr/>
          </p:nvGrpSpPr>
          <p:grpSpPr bwMode="auto">
            <a:xfrm>
              <a:off x="2336" y="346"/>
              <a:ext cx="3334" cy="1863"/>
              <a:chOff x="2336" y="346"/>
              <a:chExt cx="3334" cy="1863"/>
            </a:xfrm>
          </p:grpSpPr>
          <p:graphicFrame>
            <p:nvGraphicFramePr>
              <p:cNvPr id="7175" name="Object 7"/>
              <p:cNvGraphicFramePr>
                <a:graphicFrameLocks noChangeAspect="1"/>
              </p:cNvGraphicFramePr>
              <p:nvPr/>
            </p:nvGraphicFramePr>
            <p:xfrm>
              <a:off x="2426" y="346"/>
              <a:ext cx="3244" cy="18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0135" name="Image" r:id="rId3" imgW="10082540" imgH="5790476" progId="Photoshop.Image.10">
                      <p:embed/>
                    </p:oleObj>
                  </mc:Choice>
                  <mc:Fallback>
                    <p:oleObj name="Image" r:id="rId3" imgW="10082540" imgH="5790476" progId="Photoshop.Image.1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6" y="346"/>
                            <a:ext cx="3244" cy="18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176" name="Text Box 24"/>
              <p:cNvSpPr txBox="1">
                <a:spLocks noChangeArrowheads="1"/>
              </p:cNvSpPr>
              <p:nvPr/>
            </p:nvSpPr>
            <p:spPr bwMode="auto">
              <a:xfrm>
                <a:off x="2336" y="346"/>
                <a:ext cx="556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b="1"/>
                  <a:t>Ischemia</a:t>
                </a:r>
                <a:endParaRPr lang="es-ES" b="1"/>
              </a:p>
            </p:txBody>
          </p:sp>
          <p:sp>
            <p:nvSpPr>
              <p:cNvPr id="7177" name="Text Box 57"/>
              <p:cNvSpPr txBox="1">
                <a:spLocks noChangeArrowheads="1"/>
              </p:cNvSpPr>
              <p:nvPr/>
            </p:nvSpPr>
            <p:spPr bwMode="auto">
              <a:xfrm>
                <a:off x="3554" y="527"/>
                <a:ext cx="212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sz="1600" b="1"/>
                  <a:t>CII</a:t>
                </a:r>
                <a:endParaRPr lang="es-ES" sz="1600" b="1"/>
              </a:p>
            </p:txBody>
          </p:sp>
          <p:sp>
            <p:nvSpPr>
              <p:cNvPr id="7178" name="Text Box 58"/>
              <p:cNvSpPr txBox="1">
                <a:spLocks noChangeArrowheads="1"/>
              </p:cNvSpPr>
              <p:nvPr/>
            </p:nvSpPr>
            <p:spPr bwMode="auto">
              <a:xfrm>
                <a:off x="2880" y="527"/>
                <a:ext cx="18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sz="1600" b="1"/>
                  <a:t>CI</a:t>
                </a:r>
                <a:endParaRPr lang="es-ES" sz="1600" b="1"/>
              </a:p>
            </p:txBody>
          </p:sp>
          <p:sp>
            <p:nvSpPr>
              <p:cNvPr id="7179" name="Text Box 59"/>
              <p:cNvSpPr txBox="1">
                <a:spLocks noChangeArrowheads="1"/>
              </p:cNvSpPr>
              <p:nvPr/>
            </p:nvSpPr>
            <p:spPr bwMode="auto">
              <a:xfrm>
                <a:off x="4059" y="527"/>
                <a:ext cx="24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sz="1600" b="1"/>
                  <a:t>CIII</a:t>
                </a:r>
                <a:endParaRPr lang="es-ES" sz="1600" b="1"/>
              </a:p>
            </p:txBody>
          </p:sp>
          <p:sp>
            <p:nvSpPr>
              <p:cNvPr id="7180" name="Text Box 60"/>
              <p:cNvSpPr txBox="1">
                <a:spLocks noChangeArrowheads="1"/>
              </p:cNvSpPr>
              <p:nvPr/>
            </p:nvSpPr>
            <p:spPr bwMode="auto">
              <a:xfrm>
                <a:off x="4649" y="527"/>
                <a:ext cx="25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sz="1600" b="1"/>
                  <a:t>CIV</a:t>
                </a:r>
                <a:endParaRPr lang="es-ES" sz="1600" b="1"/>
              </a:p>
            </p:txBody>
          </p:sp>
          <p:sp>
            <p:nvSpPr>
              <p:cNvPr id="7181" name="Text Box 61"/>
              <p:cNvSpPr txBox="1">
                <a:spLocks noChangeArrowheads="1"/>
              </p:cNvSpPr>
              <p:nvPr/>
            </p:nvSpPr>
            <p:spPr bwMode="auto">
              <a:xfrm>
                <a:off x="5031" y="527"/>
                <a:ext cx="44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sz="1600" b="1"/>
                  <a:t>ATPase</a:t>
                </a:r>
                <a:endParaRPr lang="es-ES" sz="1600" b="1"/>
              </a:p>
            </p:txBody>
          </p:sp>
        </p:grpSp>
        <p:grpSp>
          <p:nvGrpSpPr>
            <p:cNvPr id="84001" name="Group 33"/>
            <p:cNvGrpSpPr>
              <a:grpSpLocks/>
            </p:cNvGrpSpPr>
            <p:nvPr/>
          </p:nvGrpSpPr>
          <p:grpSpPr bwMode="auto">
            <a:xfrm>
              <a:off x="3189" y="1537"/>
              <a:ext cx="599" cy="340"/>
              <a:chOff x="3189" y="1627"/>
              <a:chExt cx="599" cy="340"/>
            </a:xfrm>
          </p:grpSpPr>
          <p:sp>
            <p:nvSpPr>
              <p:cNvPr id="7188" name="Text Box 30"/>
              <p:cNvSpPr txBox="1">
                <a:spLocks noChangeArrowheads="1"/>
              </p:cNvSpPr>
              <p:nvPr/>
            </p:nvSpPr>
            <p:spPr bwMode="auto">
              <a:xfrm>
                <a:off x="3189" y="1796"/>
                <a:ext cx="432" cy="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sz="1200" b="1" dirty="0" err="1">
                    <a:solidFill>
                      <a:srgbClr val="800000"/>
                    </a:solidFill>
                  </a:rPr>
                  <a:t>Succinate</a:t>
                </a:r>
                <a:endParaRPr lang="es-ES" sz="1200" b="1" dirty="0">
                  <a:solidFill>
                    <a:srgbClr val="800000"/>
                  </a:solidFill>
                </a:endParaRPr>
              </a:p>
            </p:txBody>
          </p:sp>
          <p:grpSp>
            <p:nvGrpSpPr>
              <p:cNvPr id="7189" name="Group 29"/>
              <p:cNvGrpSpPr>
                <a:grpSpLocks/>
              </p:cNvGrpSpPr>
              <p:nvPr/>
            </p:nvGrpSpPr>
            <p:grpSpPr bwMode="auto">
              <a:xfrm>
                <a:off x="3515" y="1627"/>
                <a:ext cx="273" cy="215"/>
                <a:chOff x="3515" y="1627"/>
                <a:chExt cx="273" cy="215"/>
              </a:xfrm>
            </p:grpSpPr>
            <p:sp>
              <p:nvSpPr>
                <p:cNvPr id="7190" name="Rectangle 26"/>
                <p:cNvSpPr>
                  <a:spLocks noChangeArrowheads="1"/>
                </p:cNvSpPr>
                <p:nvPr/>
              </p:nvSpPr>
              <p:spPr bwMode="auto">
                <a:xfrm>
                  <a:off x="3560" y="1661"/>
                  <a:ext cx="227" cy="9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91" name="Rectangle 27"/>
                <p:cNvSpPr>
                  <a:spLocks noChangeArrowheads="1"/>
                </p:cNvSpPr>
                <p:nvPr/>
              </p:nvSpPr>
              <p:spPr bwMode="auto">
                <a:xfrm>
                  <a:off x="3515" y="1706"/>
                  <a:ext cx="136" cy="1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92" name="Rectangle 28"/>
                <p:cNvSpPr>
                  <a:spLocks noChangeArrowheads="1"/>
                </p:cNvSpPr>
                <p:nvPr/>
              </p:nvSpPr>
              <p:spPr bwMode="auto">
                <a:xfrm>
                  <a:off x="3696" y="1706"/>
                  <a:ext cx="92" cy="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93" name="Freeform 25"/>
                <p:cNvSpPr>
                  <a:spLocks/>
                </p:cNvSpPr>
                <p:nvPr/>
              </p:nvSpPr>
              <p:spPr bwMode="auto">
                <a:xfrm>
                  <a:off x="3550" y="1627"/>
                  <a:ext cx="182" cy="211"/>
                </a:xfrm>
                <a:custGeom>
                  <a:avLst/>
                  <a:gdLst>
                    <a:gd name="T0" fmla="*/ 182 w 182"/>
                    <a:gd name="T1" fmla="*/ 121 h 211"/>
                    <a:gd name="T2" fmla="*/ 136 w 182"/>
                    <a:gd name="T3" fmla="*/ 30 h 211"/>
                    <a:gd name="T4" fmla="*/ 91 w 182"/>
                    <a:gd name="T5" fmla="*/ 30 h 211"/>
                    <a:gd name="T6" fmla="*/ 0 w 182"/>
                    <a:gd name="T7" fmla="*/ 211 h 2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211"/>
                    <a:gd name="T14" fmla="*/ 182 w 182"/>
                    <a:gd name="T15" fmla="*/ 211 h 2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211">
                      <a:moveTo>
                        <a:pt x="182" y="121"/>
                      </a:moveTo>
                      <a:cubicBezTo>
                        <a:pt x="166" y="83"/>
                        <a:pt x="151" y="45"/>
                        <a:pt x="136" y="30"/>
                      </a:cubicBezTo>
                      <a:cubicBezTo>
                        <a:pt x="121" y="15"/>
                        <a:pt x="114" y="0"/>
                        <a:pt x="91" y="30"/>
                      </a:cubicBezTo>
                      <a:cubicBezTo>
                        <a:pt x="68" y="60"/>
                        <a:pt x="34" y="135"/>
                        <a:pt x="0" y="211"/>
                      </a:cubicBezTo>
                    </a:path>
                  </a:pathLst>
                </a:custGeom>
                <a:noFill/>
                <a:ln w="34925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7194" name="Line 31"/>
              <p:cNvSpPr>
                <a:spLocks noChangeShapeType="1"/>
              </p:cNvSpPr>
              <p:nvPr/>
            </p:nvSpPr>
            <p:spPr bwMode="auto">
              <a:xfrm flipV="1">
                <a:off x="3610" y="1802"/>
                <a:ext cx="0" cy="137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95" name="Line 32"/>
              <p:cNvSpPr>
                <a:spLocks noChangeShapeType="1"/>
              </p:cNvSpPr>
              <p:nvPr/>
            </p:nvSpPr>
            <p:spPr bwMode="auto">
              <a:xfrm flipV="1">
                <a:off x="3642" y="1802"/>
                <a:ext cx="0" cy="137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84023" name="Group 55"/>
            <p:cNvGrpSpPr>
              <a:grpSpLocks/>
            </p:cNvGrpSpPr>
            <p:nvPr/>
          </p:nvGrpSpPr>
          <p:grpSpPr bwMode="auto">
            <a:xfrm>
              <a:off x="2336" y="2157"/>
              <a:ext cx="3334" cy="1863"/>
              <a:chOff x="2336" y="2066"/>
              <a:chExt cx="3334" cy="1863"/>
            </a:xfrm>
          </p:grpSpPr>
          <p:grpSp>
            <p:nvGrpSpPr>
              <p:cNvPr id="7197" name="Group 53"/>
              <p:cNvGrpSpPr>
                <a:grpSpLocks/>
              </p:cNvGrpSpPr>
              <p:nvPr/>
            </p:nvGrpSpPr>
            <p:grpSpPr bwMode="auto">
              <a:xfrm>
                <a:off x="2336" y="2066"/>
                <a:ext cx="3334" cy="1863"/>
                <a:chOff x="2336" y="1979"/>
                <a:chExt cx="3334" cy="1863"/>
              </a:xfrm>
            </p:grpSpPr>
            <p:graphicFrame>
              <p:nvGraphicFramePr>
                <p:cNvPr id="7198" name="Object 30"/>
                <p:cNvGraphicFramePr>
                  <a:graphicFrameLocks noChangeAspect="1"/>
                </p:cNvGraphicFramePr>
                <p:nvPr/>
              </p:nvGraphicFramePr>
              <p:xfrm>
                <a:off x="2426" y="1979"/>
                <a:ext cx="3244" cy="18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0136" name="Image" r:id="rId5" imgW="10082540" imgH="5790476" progId="Photoshop.Image.10">
                        <p:embed/>
                      </p:oleObj>
                    </mc:Choice>
                    <mc:Fallback>
                      <p:oleObj name="Image" r:id="rId5" imgW="10082540" imgH="5790476" progId="Photoshop.Image.10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26" y="1979"/>
                              <a:ext cx="3244" cy="18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719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336" y="2110"/>
                  <a:ext cx="726" cy="2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r>
                    <a:rPr lang="es-ES_tradnl" b="1"/>
                    <a:t>Reperfusion</a:t>
                  </a:r>
                  <a:endParaRPr lang="es-ES" b="1"/>
                </a:p>
              </p:txBody>
            </p:sp>
          </p:grpSp>
          <p:grpSp>
            <p:nvGrpSpPr>
              <p:cNvPr id="7200" name="Group 46"/>
              <p:cNvGrpSpPr>
                <a:grpSpLocks/>
              </p:cNvGrpSpPr>
              <p:nvPr/>
            </p:nvGrpSpPr>
            <p:grpSpPr bwMode="auto">
              <a:xfrm>
                <a:off x="3334" y="3249"/>
                <a:ext cx="457" cy="347"/>
                <a:chOff x="3334" y="3162"/>
                <a:chExt cx="457" cy="347"/>
              </a:xfrm>
            </p:grpSpPr>
            <p:sp>
              <p:nvSpPr>
                <p:cNvPr id="7201" name="Rectangle 40"/>
                <p:cNvSpPr>
                  <a:spLocks noChangeArrowheads="1"/>
                </p:cNvSpPr>
                <p:nvPr/>
              </p:nvSpPr>
              <p:spPr bwMode="auto">
                <a:xfrm>
                  <a:off x="3563" y="3196"/>
                  <a:ext cx="179" cy="9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202" name="Rectangle 41"/>
                <p:cNvSpPr>
                  <a:spLocks noChangeArrowheads="1"/>
                </p:cNvSpPr>
                <p:nvPr/>
              </p:nvSpPr>
              <p:spPr bwMode="auto">
                <a:xfrm>
                  <a:off x="3518" y="3241"/>
                  <a:ext cx="136" cy="1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203" name="Rectangle 42"/>
                <p:cNvSpPr>
                  <a:spLocks noChangeArrowheads="1"/>
                </p:cNvSpPr>
                <p:nvPr/>
              </p:nvSpPr>
              <p:spPr bwMode="auto">
                <a:xfrm>
                  <a:off x="3699" y="3241"/>
                  <a:ext cx="92" cy="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204" name="Freeform 43"/>
                <p:cNvSpPr>
                  <a:spLocks/>
                </p:cNvSpPr>
                <p:nvPr/>
              </p:nvSpPr>
              <p:spPr bwMode="auto">
                <a:xfrm>
                  <a:off x="3553" y="3162"/>
                  <a:ext cx="182" cy="211"/>
                </a:xfrm>
                <a:custGeom>
                  <a:avLst/>
                  <a:gdLst>
                    <a:gd name="T0" fmla="*/ 182 w 182"/>
                    <a:gd name="T1" fmla="*/ 121 h 211"/>
                    <a:gd name="T2" fmla="*/ 136 w 182"/>
                    <a:gd name="T3" fmla="*/ 30 h 211"/>
                    <a:gd name="T4" fmla="*/ 91 w 182"/>
                    <a:gd name="T5" fmla="*/ 30 h 211"/>
                    <a:gd name="T6" fmla="*/ 0 w 182"/>
                    <a:gd name="T7" fmla="*/ 211 h 2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211"/>
                    <a:gd name="T14" fmla="*/ 182 w 182"/>
                    <a:gd name="T15" fmla="*/ 211 h 2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211">
                      <a:moveTo>
                        <a:pt x="182" y="121"/>
                      </a:moveTo>
                      <a:cubicBezTo>
                        <a:pt x="166" y="83"/>
                        <a:pt x="151" y="45"/>
                        <a:pt x="136" y="30"/>
                      </a:cubicBezTo>
                      <a:cubicBezTo>
                        <a:pt x="121" y="15"/>
                        <a:pt x="114" y="0"/>
                        <a:pt x="91" y="30"/>
                      </a:cubicBezTo>
                      <a:cubicBezTo>
                        <a:pt x="68" y="60"/>
                        <a:pt x="34" y="135"/>
                        <a:pt x="0" y="211"/>
                      </a:cubicBezTo>
                    </a:path>
                  </a:pathLst>
                </a:custGeom>
                <a:noFill/>
                <a:ln w="76200" cmpd="sng">
                  <a:solidFill>
                    <a:srgbClr val="800000"/>
                  </a:solidFill>
                  <a:round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7205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3334" y="3372"/>
                  <a:ext cx="0" cy="137"/>
                </a:xfrm>
                <a:prstGeom prst="line">
                  <a:avLst/>
                </a:prstGeom>
                <a:noFill/>
                <a:ln w="19050">
                  <a:solidFill>
                    <a:srgbClr val="8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84024" name="Group 56"/>
            <p:cNvGrpSpPr>
              <a:grpSpLocks/>
            </p:cNvGrpSpPr>
            <p:nvPr/>
          </p:nvGrpSpPr>
          <p:grpSpPr bwMode="auto">
            <a:xfrm>
              <a:off x="2699" y="2478"/>
              <a:ext cx="1043" cy="562"/>
              <a:chOff x="2699" y="2387"/>
              <a:chExt cx="1043" cy="562"/>
            </a:xfrm>
          </p:grpSpPr>
          <p:sp>
            <p:nvSpPr>
              <p:cNvPr id="7207" name="Line 47"/>
              <p:cNvSpPr>
                <a:spLocks noChangeShapeType="1"/>
              </p:cNvSpPr>
              <p:nvPr/>
            </p:nvSpPr>
            <p:spPr bwMode="auto">
              <a:xfrm flipH="1">
                <a:off x="2971" y="2856"/>
                <a:ext cx="771" cy="0"/>
              </a:xfrm>
              <a:prstGeom prst="line">
                <a:avLst/>
              </a:prstGeom>
              <a:noFill/>
              <a:ln w="1270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08" name="Text Box 48"/>
              <p:cNvSpPr txBox="1">
                <a:spLocks noChangeArrowheads="1"/>
              </p:cNvSpPr>
              <p:nvPr/>
            </p:nvSpPr>
            <p:spPr bwMode="auto">
              <a:xfrm>
                <a:off x="3028" y="2720"/>
                <a:ext cx="17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/>
                  <a:t>e</a:t>
                </a:r>
                <a:r>
                  <a:rPr lang="es-ES_tradnl" baseline="30000"/>
                  <a:t>-</a:t>
                </a:r>
                <a:endParaRPr lang="es-ES" baseline="30000"/>
              </a:p>
            </p:txBody>
          </p:sp>
          <p:sp>
            <p:nvSpPr>
              <p:cNvPr id="7209" name="Line 49"/>
              <p:cNvSpPr>
                <a:spLocks noChangeShapeType="1"/>
              </p:cNvSpPr>
              <p:nvPr/>
            </p:nvSpPr>
            <p:spPr bwMode="auto">
              <a:xfrm flipV="1">
                <a:off x="2880" y="2568"/>
                <a:ext cx="0" cy="272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10" name="Text Box 50"/>
              <p:cNvSpPr txBox="1">
                <a:spLocks noChangeArrowheads="1"/>
              </p:cNvSpPr>
              <p:nvPr/>
            </p:nvSpPr>
            <p:spPr bwMode="auto">
              <a:xfrm>
                <a:off x="2699" y="2387"/>
                <a:ext cx="29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sz="1600" b="1" dirty="0">
                    <a:solidFill>
                      <a:srgbClr val="CC0000"/>
                    </a:solidFill>
                  </a:rPr>
                  <a:t>ROS</a:t>
                </a:r>
                <a:endParaRPr lang="es-ES" sz="1600" b="1" dirty="0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2" name="Rectángulo 1"/>
          <p:cNvSpPr/>
          <p:nvPr/>
        </p:nvSpPr>
        <p:spPr>
          <a:xfrm>
            <a:off x="-1476672" y="-2922234"/>
            <a:ext cx="12529392" cy="403244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2458421" y="3419987"/>
            <a:ext cx="1322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es-ES_tradnl" sz="1200" b="1" dirty="0" err="1">
                <a:solidFill>
                  <a:srgbClr val="0000FF"/>
                </a:solidFill>
              </a:rPr>
              <a:t>Succinate</a:t>
            </a:r>
            <a:endParaRPr lang="es-ES_tradnl" sz="1200" b="1" dirty="0">
              <a:solidFill>
                <a:srgbClr val="0000FF"/>
              </a:solidFill>
            </a:endParaRPr>
          </a:p>
          <a:p>
            <a:pPr algn="r"/>
            <a:r>
              <a:rPr lang="es-ES_tradnl" sz="1200" b="1" dirty="0" err="1">
                <a:solidFill>
                  <a:srgbClr val="0000FF"/>
                </a:solidFill>
              </a:rPr>
              <a:t>dehydrogenase</a:t>
            </a:r>
            <a:endParaRPr lang="es-ES" sz="1200" b="1" dirty="0">
              <a:solidFill>
                <a:srgbClr val="0000FF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41091" y="15679"/>
            <a:ext cx="8087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Inhibition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smtClean="0">
                <a:solidFill>
                  <a:srgbClr val="800000"/>
                </a:solidFill>
              </a:rPr>
              <a:t>of SDH </a:t>
            </a:r>
            <a:r>
              <a:rPr lang="es-ES" sz="2400" dirty="0" err="1" smtClean="0">
                <a:solidFill>
                  <a:srgbClr val="800000"/>
                </a:solidFill>
              </a:rPr>
              <a:t>with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malonate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b="1" dirty="0" err="1" smtClean="0">
                <a:solidFill>
                  <a:srgbClr val="800000"/>
                </a:solidFill>
              </a:rPr>
              <a:t>during</a:t>
            </a:r>
            <a:r>
              <a:rPr lang="es-ES" sz="2400" b="1" dirty="0" smtClean="0">
                <a:solidFill>
                  <a:srgbClr val="800000"/>
                </a:solidFill>
              </a:rPr>
              <a:t> </a:t>
            </a:r>
            <a:r>
              <a:rPr lang="es-ES" sz="2400" b="1" dirty="0" err="1" smtClean="0">
                <a:solidFill>
                  <a:srgbClr val="800000"/>
                </a:solidFill>
              </a:rPr>
              <a:t>ischemia</a:t>
            </a:r>
            <a:r>
              <a:rPr lang="es-ES" sz="2400" b="1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limits</a:t>
            </a:r>
            <a:r>
              <a:rPr lang="es-ES" sz="2400" dirty="0" smtClean="0">
                <a:solidFill>
                  <a:srgbClr val="800000"/>
                </a:solidFill>
              </a:rPr>
              <a:t> IS </a:t>
            </a:r>
            <a:endParaRPr lang="es-E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6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05-09 a las 22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28"/>
            <a:ext cx="5080000" cy="231476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091" y="15679"/>
            <a:ext cx="91298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May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>
                <a:solidFill>
                  <a:srgbClr val="800000"/>
                </a:solidFill>
              </a:rPr>
              <a:t>i</a:t>
            </a:r>
            <a:r>
              <a:rPr lang="es-ES" sz="2400" dirty="0" err="1" smtClean="0">
                <a:solidFill>
                  <a:srgbClr val="800000"/>
                </a:solidFill>
              </a:rPr>
              <a:t>nhibition</a:t>
            </a:r>
            <a:r>
              <a:rPr lang="es-ES" sz="2400" dirty="0" smtClean="0">
                <a:solidFill>
                  <a:srgbClr val="800000"/>
                </a:solidFill>
              </a:rPr>
              <a:t> of SDH </a:t>
            </a:r>
            <a:r>
              <a:rPr lang="es-ES" sz="2400" dirty="0" err="1" smtClean="0">
                <a:solidFill>
                  <a:srgbClr val="800000"/>
                </a:solidFill>
              </a:rPr>
              <a:t>with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malonate</a:t>
            </a:r>
            <a:r>
              <a:rPr lang="es-ES" sz="2400" dirty="0">
                <a:solidFill>
                  <a:srgbClr val="800000"/>
                </a:solidFill>
              </a:rPr>
              <a:t> </a:t>
            </a:r>
            <a:r>
              <a:rPr lang="es-ES" sz="2400" b="1" dirty="0" err="1" smtClean="0">
                <a:solidFill>
                  <a:srgbClr val="800000"/>
                </a:solidFill>
              </a:rPr>
              <a:t>during</a:t>
            </a:r>
            <a:r>
              <a:rPr lang="es-ES" sz="2400" b="1" dirty="0" smtClean="0">
                <a:solidFill>
                  <a:srgbClr val="800000"/>
                </a:solidFill>
              </a:rPr>
              <a:t> </a:t>
            </a:r>
            <a:r>
              <a:rPr lang="es-ES" sz="2400" b="1" dirty="0" err="1" smtClean="0">
                <a:solidFill>
                  <a:srgbClr val="800000"/>
                </a:solidFill>
              </a:rPr>
              <a:t>reperfusion</a:t>
            </a:r>
            <a:r>
              <a:rPr lang="es-ES" sz="2400" b="1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limit</a:t>
            </a:r>
            <a:r>
              <a:rPr lang="es-ES" sz="2400" dirty="0" smtClean="0">
                <a:solidFill>
                  <a:srgbClr val="800000"/>
                </a:solidFill>
              </a:rPr>
              <a:t> IS? </a:t>
            </a:r>
            <a:endParaRPr lang="es-ES" sz="2400" dirty="0">
              <a:solidFill>
                <a:srgbClr val="800000"/>
              </a:solidFill>
            </a:endParaRPr>
          </a:p>
        </p:txBody>
      </p:sp>
      <p:pic>
        <p:nvPicPr>
          <p:cNvPr id="8" name="Picture 25" descr="Sin título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07" y="980728"/>
            <a:ext cx="749300" cy="88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Captura de pantalla 2016-12-01 a las 18.55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306692" cy="3096418"/>
          </a:xfrm>
          <a:prstGeom prst="rect">
            <a:avLst/>
          </a:prstGeom>
        </p:spPr>
      </p:pic>
      <p:pic>
        <p:nvPicPr>
          <p:cNvPr id="10" name="Imagen 9" descr="Captura de pantalla 2016-05-07 a las 11.45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04" y="3224846"/>
            <a:ext cx="4178300" cy="438061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 rot="16200000">
            <a:off x="2466717" y="4924118"/>
            <a:ext cx="4695498" cy="37916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1h </a:t>
            </a:r>
            <a:r>
              <a:rPr lang="es-ES" dirty="0" err="1" smtClean="0"/>
              <a:t>reperfusion</a:t>
            </a:r>
            <a:r>
              <a:rPr lang="es-ES" dirty="0" smtClean="0"/>
              <a:t>           </a:t>
            </a:r>
            <a:r>
              <a:rPr lang="es-ES" dirty="0" smtClean="0"/>
              <a:t>5 </a:t>
            </a:r>
            <a:r>
              <a:rPr lang="es-ES" dirty="0" smtClean="0"/>
              <a:t>min </a:t>
            </a:r>
            <a:r>
              <a:rPr lang="es-ES" dirty="0" err="1" smtClean="0"/>
              <a:t>reperfusion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4572000" y="5445224"/>
            <a:ext cx="5760640" cy="25922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5436096" y="2823900"/>
            <a:ext cx="29787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/>
              <a:t>Malonate</a:t>
            </a:r>
            <a:r>
              <a:rPr lang="es-ES" sz="2000" dirty="0" smtClean="0"/>
              <a:t> </a:t>
            </a:r>
            <a:r>
              <a:rPr lang="es-ES" sz="2000" dirty="0"/>
              <a:t> </a:t>
            </a:r>
            <a:r>
              <a:rPr lang="es-ES" sz="2000" dirty="0" smtClean="0"/>
              <a:t>             </a:t>
            </a:r>
            <a:r>
              <a:rPr lang="es-ES" sz="2000" dirty="0" err="1" smtClean="0"/>
              <a:t>saline</a:t>
            </a:r>
            <a:endParaRPr lang="es-ES" sz="2000" dirty="0" smtClean="0"/>
          </a:p>
          <a:p>
            <a:r>
              <a:rPr lang="es-ES" dirty="0" smtClean="0"/>
              <a:t>                                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686609" y="5549751"/>
            <a:ext cx="25577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Mitosox</a:t>
            </a:r>
            <a:r>
              <a:rPr lang="es-ES" dirty="0" smtClean="0"/>
              <a:t> </a:t>
            </a:r>
            <a:r>
              <a:rPr lang="es-ES" dirty="0" err="1" smtClean="0"/>
              <a:t>staining</a:t>
            </a:r>
            <a:r>
              <a:rPr lang="es-ES" dirty="0" smtClean="0"/>
              <a:t> (ROS)</a:t>
            </a:r>
          </a:p>
          <a:p>
            <a:r>
              <a:rPr lang="es-ES" sz="1600" dirty="0" smtClean="0"/>
              <a:t>35 min global </a:t>
            </a:r>
            <a:r>
              <a:rPr lang="es-ES" sz="1600" dirty="0" err="1" smtClean="0"/>
              <a:t>ischemia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49415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6-05-07 a las 11.45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50" y="3701504"/>
            <a:ext cx="76200" cy="63500"/>
          </a:xfrm>
          <a:prstGeom prst="rect">
            <a:avLst/>
          </a:prstGeom>
        </p:spPr>
      </p:pic>
      <p:pic>
        <p:nvPicPr>
          <p:cNvPr id="4" name="Imagen 3" descr="Captura de pantalla 2016-05-07 a las 11.49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2776"/>
            <a:ext cx="5168900" cy="48514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9752" y="6411682"/>
            <a:ext cx="610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Valls Lacalle et al. Cardiovascular </a:t>
            </a:r>
            <a:r>
              <a:rPr lang="es-ES" dirty="0" err="1" smtClean="0"/>
              <a:t>Research</a:t>
            </a:r>
            <a:r>
              <a:rPr lang="es-ES" dirty="0" smtClean="0"/>
              <a:t> (2016) 109, 374–384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493889" y="409222"/>
            <a:ext cx="84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Malonate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given</a:t>
            </a:r>
            <a:r>
              <a:rPr lang="es-ES" sz="2400" dirty="0" smtClean="0">
                <a:solidFill>
                  <a:srgbClr val="800000"/>
                </a:solidFill>
              </a:rPr>
              <a:t> at </a:t>
            </a:r>
            <a:r>
              <a:rPr lang="es-ES" sz="2400" dirty="0" err="1" smtClean="0">
                <a:solidFill>
                  <a:srgbClr val="800000"/>
                </a:solidFill>
              </a:rPr>
              <a:t>the</a:t>
            </a:r>
            <a:r>
              <a:rPr lang="es-ES" sz="2400" dirty="0" smtClean="0">
                <a:solidFill>
                  <a:srgbClr val="800000"/>
                </a:solidFill>
              </a:rPr>
              <a:t> time of </a:t>
            </a:r>
            <a:r>
              <a:rPr lang="es-ES" sz="2400" dirty="0" err="1" smtClean="0">
                <a:solidFill>
                  <a:srgbClr val="800000"/>
                </a:solidFill>
              </a:rPr>
              <a:t>reperfusion</a:t>
            </a:r>
            <a:r>
              <a:rPr lang="es-ES" sz="2400" dirty="0" smtClean="0">
                <a:solidFill>
                  <a:srgbClr val="800000"/>
                </a:solidFill>
              </a:rPr>
              <a:t> reduces </a:t>
            </a:r>
            <a:r>
              <a:rPr lang="es-ES" sz="2400" dirty="0" err="1" smtClean="0">
                <a:solidFill>
                  <a:srgbClr val="800000"/>
                </a:solidFill>
              </a:rPr>
              <a:t>infarct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size</a:t>
            </a:r>
            <a:endParaRPr lang="es-ES" sz="2400" dirty="0" smtClean="0">
              <a:solidFill>
                <a:srgbClr val="800000"/>
              </a:solidFill>
            </a:endParaRPr>
          </a:p>
        </p:txBody>
      </p:sp>
      <p:pic>
        <p:nvPicPr>
          <p:cNvPr id="6" name="Imagen 5" descr="Captura de pantalla 2016-12-01 a las 18.51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988840"/>
            <a:ext cx="4743454" cy="294178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23928" y="1124744"/>
            <a:ext cx="864096" cy="936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-252536" y="1484784"/>
            <a:ext cx="864096" cy="936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25" descr="Sin título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07" y="980728"/>
            <a:ext cx="749300" cy="88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85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607582"/>
              </p:ext>
            </p:extLst>
          </p:nvPr>
        </p:nvGraphicFramePr>
        <p:xfrm>
          <a:off x="3667719" y="1700808"/>
          <a:ext cx="5316225" cy="232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9" name="SPW 10.0 Graph" r:id="rId4" imgW="6359400" imgH="2323440" progId="SigmaPlotGraphicObject.9">
                  <p:embed/>
                </p:oleObj>
              </mc:Choice>
              <mc:Fallback>
                <p:oleObj name="SPW 10.0 Graph" r:id="rId4" imgW="6359400" imgH="2323440" progId="SigmaPlotGraphicObject.9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719" y="1700808"/>
                        <a:ext cx="5316225" cy="232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49986"/>
              </p:ext>
            </p:extLst>
          </p:nvPr>
        </p:nvGraphicFramePr>
        <p:xfrm>
          <a:off x="3917435" y="4005064"/>
          <a:ext cx="5143664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0" name="SPW 10.0 Graph" r:id="rId6" imgW="6153840" imgH="2318760" progId="SigmaPlotGraphicObject.9">
                  <p:embed/>
                </p:oleObj>
              </mc:Choice>
              <mc:Fallback>
                <p:oleObj name="SPW 10.0 Graph" r:id="rId6" imgW="6153840" imgH="2318760" progId="SigmaPlotGraphicObject.9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435" y="4005064"/>
                        <a:ext cx="5143664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36 Rectángulo"/>
          <p:cNvSpPr/>
          <p:nvPr/>
        </p:nvSpPr>
        <p:spPr>
          <a:xfrm>
            <a:off x="3353169" y="1268760"/>
            <a:ext cx="662309" cy="2160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dirty="0" smtClean="0">
                <a:solidFill>
                  <a:schemeClr val="bg1"/>
                </a:solidFill>
              </a:rPr>
              <a:t>SF</a:t>
            </a:r>
            <a:endParaRPr lang="ca-ES" sz="1400" b="1" dirty="0">
              <a:solidFill>
                <a:schemeClr val="bg1"/>
              </a:solidFill>
            </a:endParaRPr>
          </a:p>
        </p:txBody>
      </p:sp>
      <p:grpSp>
        <p:nvGrpSpPr>
          <p:cNvPr id="38" name="12 Grupo"/>
          <p:cNvGrpSpPr>
            <a:grpSpLocks/>
          </p:cNvGrpSpPr>
          <p:nvPr/>
        </p:nvGrpSpPr>
        <p:grpSpPr bwMode="auto">
          <a:xfrm>
            <a:off x="4015478" y="1268760"/>
            <a:ext cx="722602" cy="216024"/>
            <a:chOff x="6011863" y="4552680"/>
            <a:chExt cx="2882091" cy="216170"/>
          </a:xfrm>
        </p:grpSpPr>
        <p:sp>
          <p:nvSpPr>
            <p:cNvPr id="39" name="38 Rectángulo"/>
            <p:cNvSpPr/>
            <p:nvPr/>
          </p:nvSpPr>
          <p:spPr>
            <a:xfrm>
              <a:off x="6011863" y="4552681"/>
              <a:ext cx="2882091" cy="2161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6337389" y="4552680"/>
              <a:ext cx="899041" cy="2129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40 Rectángulo"/>
          <p:cNvSpPr/>
          <p:nvPr/>
        </p:nvSpPr>
        <p:spPr>
          <a:xfrm>
            <a:off x="4737997" y="1268760"/>
            <a:ext cx="662309" cy="2160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dirty="0" smtClean="0">
                <a:solidFill>
                  <a:schemeClr val="bg1"/>
                </a:solidFill>
              </a:rPr>
              <a:t>1 mM</a:t>
            </a:r>
            <a:endParaRPr lang="ca-ES" sz="1400" b="1" dirty="0">
              <a:solidFill>
                <a:schemeClr val="bg1"/>
              </a:solidFill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122825" y="1268760"/>
            <a:ext cx="662309" cy="2160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b="1" dirty="0" smtClean="0">
                <a:solidFill>
                  <a:schemeClr val="bg1"/>
                </a:solidFill>
              </a:rPr>
              <a:t>10 mM</a:t>
            </a:r>
            <a:endParaRPr lang="ca-ES" sz="1200" b="1" dirty="0">
              <a:solidFill>
                <a:schemeClr val="bg1"/>
              </a:solidFill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7507652" y="1268760"/>
            <a:ext cx="662309" cy="2160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b="1" dirty="0" smtClean="0">
                <a:solidFill>
                  <a:schemeClr val="bg1"/>
                </a:solidFill>
              </a:rPr>
              <a:t>50 mM</a:t>
            </a:r>
            <a:endParaRPr lang="ca-ES" sz="1200" b="1" dirty="0">
              <a:solidFill>
                <a:schemeClr val="bg1"/>
              </a:solidFill>
            </a:endParaRPr>
          </a:p>
        </p:txBody>
      </p:sp>
      <p:grpSp>
        <p:nvGrpSpPr>
          <p:cNvPr id="44" name="12 Grupo"/>
          <p:cNvGrpSpPr>
            <a:grpSpLocks/>
          </p:cNvGrpSpPr>
          <p:nvPr/>
        </p:nvGrpSpPr>
        <p:grpSpPr bwMode="auto">
          <a:xfrm>
            <a:off x="6785133" y="1268760"/>
            <a:ext cx="722602" cy="216024"/>
            <a:chOff x="6011863" y="4552680"/>
            <a:chExt cx="2882091" cy="216170"/>
          </a:xfrm>
        </p:grpSpPr>
        <p:sp>
          <p:nvSpPr>
            <p:cNvPr id="45" name="44 Rectángulo"/>
            <p:cNvSpPr/>
            <p:nvPr/>
          </p:nvSpPr>
          <p:spPr>
            <a:xfrm>
              <a:off x="6011863" y="4552681"/>
              <a:ext cx="2882091" cy="2161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6337389" y="4552680"/>
              <a:ext cx="899041" cy="2129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12 Grupo"/>
          <p:cNvGrpSpPr>
            <a:grpSpLocks/>
          </p:cNvGrpSpPr>
          <p:nvPr/>
        </p:nvGrpSpPr>
        <p:grpSpPr bwMode="auto">
          <a:xfrm>
            <a:off x="5400306" y="1268760"/>
            <a:ext cx="722602" cy="216024"/>
            <a:chOff x="6011863" y="4552680"/>
            <a:chExt cx="2882091" cy="216170"/>
          </a:xfrm>
        </p:grpSpPr>
        <p:sp>
          <p:nvSpPr>
            <p:cNvPr id="48" name="47 Rectángulo"/>
            <p:cNvSpPr/>
            <p:nvPr/>
          </p:nvSpPr>
          <p:spPr>
            <a:xfrm>
              <a:off x="6011863" y="4552681"/>
              <a:ext cx="2882091" cy="2161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6337389" y="4552680"/>
              <a:ext cx="899041" cy="2129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12 Grupo"/>
          <p:cNvGrpSpPr>
            <a:grpSpLocks/>
          </p:cNvGrpSpPr>
          <p:nvPr/>
        </p:nvGrpSpPr>
        <p:grpSpPr bwMode="auto">
          <a:xfrm>
            <a:off x="8169878" y="1268760"/>
            <a:ext cx="722602" cy="216024"/>
            <a:chOff x="6011863" y="4552680"/>
            <a:chExt cx="2882091" cy="216170"/>
          </a:xfrm>
        </p:grpSpPr>
        <p:sp>
          <p:nvSpPr>
            <p:cNvPr id="51" name="50 Rectángulo"/>
            <p:cNvSpPr/>
            <p:nvPr/>
          </p:nvSpPr>
          <p:spPr>
            <a:xfrm>
              <a:off x="6011863" y="4552681"/>
              <a:ext cx="2882091" cy="2161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6337389" y="4552680"/>
              <a:ext cx="899041" cy="2129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12 Grupo"/>
          <p:cNvGrpSpPr>
            <a:grpSpLocks/>
          </p:cNvGrpSpPr>
          <p:nvPr/>
        </p:nvGrpSpPr>
        <p:grpSpPr bwMode="auto">
          <a:xfrm>
            <a:off x="2627784" y="1268760"/>
            <a:ext cx="722602" cy="216024"/>
            <a:chOff x="6011863" y="4552680"/>
            <a:chExt cx="2882091" cy="216170"/>
          </a:xfrm>
        </p:grpSpPr>
        <p:sp>
          <p:nvSpPr>
            <p:cNvPr id="54" name="53 Rectángulo"/>
            <p:cNvSpPr/>
            <p:nvPr/>
          </p:nvSpPr>
          <p:spPr>
            <a:xfrm>
              <a:off x="6011863" y="4552681"/>
              <a:ext cx="2882091" cy="2161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6337389" y="4552680"/>
              <a:ext cx="899041" cy="2129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467544" y="2494637"/>
            <a:ext cx="3212976" cy="3571275"/>
            <a:chOff x="467544" y="2494637"/>
            <a:chExt cx="3212976" cy="3571275"/>
          </a:xfrm>
        </p:grpSpPr>
        <p:pic>
          <p:nvPicPr>
            <p:cNvPr id="4" name="Imagen 3" descr="FullSizeRender (6)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852936"/>
              <a:ext cx="3212976" cy="3212976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2843808" y="4797152"/>
              <a:ext cx="633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LAD</a:t>
              </a:r>
              <a:endParaRPr lang="es-ES" dirty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907704" y="393305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/>
                <a:t>Cx</a:t>
              </a:r>
              <a:endParaRPr lang="es-ES" dirty="0"/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1043608" y="4869160"/>
              <a:ext cx="1812150" cy="789967"/>
            </a:xfrm>
            <a:custGeom>
              <a:avLst/>
              <a:gdLst>
                <a:gd name="connsiteX0" fmla="*/ 1812150 w 1812150"/>
                <a:gd name="connsiteY0" fmla="*/ 789967 h 789967"/>
                <a:gd name="connsiteX1" fmla="*/ 1657265 w 1812150"/>
                <a:gd name="connsiteY1" fmla="*/ 774478 h 789967"/>
                <a:gd name="connsiteX2" fmla="*/ 1223589 w 1812150"/>
                <a:gd name="connsiteY2" fmla="*/ 774478 h 789967"/>
                <a:gd name="connsiteX3" fmla="*/ 371723 w 1812150"/>
                <a:gd name="connsiteY3" fmla="*/ 650561 h 789967"/>
                <a:gd name="connsiteX4" fmla="*/ 0 w 1812150"/>
                <a:gd name="connsiteY4" fmla="*/ 0 h 789967"/>
                <a:gd name="connsiteX5" fmla="*/ 0 w 1812150"/>
                <a:gd name="connsiteY5" fmla="*/ 0 h 78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2150" h="789967">
                  <a:moveTo>
                    <a:pt x="1812150" y="789967"/>
                  </a:moveTo>
                  <a:cubicBezTo>
                    <a:pt x="1783754" y="783513"/>
                    <a:pt x="1755358" y="777059"/>
                    <a:pt x="1657265" y="774478"/>
                  </a:cubicBezTo>
                  <a:cubicBezTo>
                    <a:pt x="1559171" y="771896"/>
                    <a:pt x="1437846" y="795131"/>
                    <a:pt x="1223589" y="774478"/>
                  </a:cubicBezTo>
                  <a:cubicBezTo>
                    <a:pt x="1009332" y="753825"/>
                    <a:pt x="575654" y="779641"/>
                    <a:pt x="371723" y="650561"/>
                  </a:cubicBezTo>
                  <a:cubicBezTo>
                    <a:pt x="167792" y="521481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3175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143703" y="2494637"/>
              <a:ext cx="213215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err="1" smtClean="0"/>
                <a:t>Intracoronary</a:t>
              </a:r>
              <a:r>
                <a:rPr lang="es-ES" sz="1600" dirty="0" smtClean="0"/>
                <a:t> </a:t>
              </a:r>
              <a:r>
                <a:rPr lang="es-ES" sz="1600" dirty="0" err="1" smtClean="0"/>
                <a:t>infusion</a:t>
              </a:r>
              <a:r>
                <a:rPr lang="es-ES" sz="1600" dirty="0" smtClean="0"/>
                <a:t> </a:t>
              </a:r>
              <a:r>
                <a:rPr lang="es-ES" sz="1600" dirty="0" err="1" smtClean="0"/>
                <a:t>catheter</a:t>
              </a:r>
              <a:endParaRPr lang="es-ES" sz="1600" dirty="0"/>
            </a:p>
          </p:txBody>
        </p:sp>
        <p:sp>
          <p:nvSpPr>
            <p:cNvPr id="15" name="Forma libre 14"/>
            <p:cNvSpPr/>
            <p:nvPr/>
          </p:nvSpPr>
          <p:spPr>
            <a:xfrm>
              <a:off x="2555776" y="3789041"/>
              <a:ext cx="1025403" cy="1944216"/>
            </a:xfrm>
            <a:custGeom>
              <a:avLst/>
              <a:gdLst>
                <a:gd name="connsiteX0" fmla="*/ 2294 w 1025403"/>
                <a:gd name="connsiteY0" fmla="*/ 139406 h 2002309"/>
                <a:gd name="connsiteX1" fmla="*/ 2294 w 1025403"/>
                <a:gd name="connsiteY1" fmla="*/ 1796788 h 2002309"/>
                <a:gd name="connsiteX2" fmla="*/ 2294 w 1025403"/>
                <a:gd name="connsiteY2" fmla="*/ 1905215 h 2002309"/>
                <a:gd name="connsiteX3" fmla="*/ 33271 w 1025403"/>
                <a:gd name="connsiteY3" fmla="*/ 1920705 h 2002309"/>
                <a:gd name="connsiteX4" fmla="*/ 126202 w 1025403"/>
                <a:gd name="connsiteY4" fmla="*/ 1920705 h 2002309"/>
                <a:gd name="connsiteX5" fmla="*/ 652809 w 1025403"/>
                <a:gd name="connsiteY5" fmla="*/ 1998153 h 2002309"/>
                <a:gd name="connsiteX6" fmla="*/ 838671 w 1025403"/>
                <a:gd name="connsiteY6" fmla="*/ 1982663 h 2002309"/>
                <a:gd name="connsiteX7" fmla="*/ 931602 w 1025403"/>
                <a:gd name="connsiteY7" fmla="*/ 1905215 h 2002309"/>
                <a:gd name="connsiteX8" fmla="*/ 1009044 w 1025403"/>
                <a:gd name="connsiteY8" fmla="*/ 1626403 h 2002309"/>
                <a:gd name="connsiteX9" fmla="*/ 1024532 w 1025403"/>
                <a:gd name="connsiteY9" fmla="*/ 1254654 h 2002309"/>
                <a:gd name="connsiteX10" fmla="*/ 993556 w 1025403"/>
                <a:gd name="connsiteY10" fmla="*/ 991332 h 2002309"/>
                <a:gd name="connsiteX11" fmla="*/ 931602 w 1025403"/>
                <a:gd name="connsiteY11" fmla="*/ 666051 h 2002309"/>
                <a:gd name="connsiteX12" fmla="*/ 854159 w 1025403"/>
                <a:gd name="connsiteY12" fmla="*/ 480176 h 2002309"/>
                <a:gd name="connsiteX13" fmla="*/ 776717 w 1025403"/>
                <a:gd name="connsiteY13" fmla="*/ 309791 h 2002309"/>
                <a:gd name="connsiteX14" fmla="*/ 745740 w 1025403"/>
                <a:gd name="connsiteY14" fmla="*/ 232343 h 2002309"/>
                <a:gd name="connsiteX15" fmla="*/ 730252 w 1025403"/>
                <a:gd name="connsiteY15" fmla="*/ 201364 h 2002309"/>
                <a:gd name="connsiteX16" fmla="*/ 730252 w 1025403"/>
                <a:gd name="connsiteY16" fmla="*/ 170385 h 2002309"/>
                <a:gd name="connsiteX17" fmla="*/ 668298 w 1025403"/>
                <a:gd name="connsiteY17" fmla="*/ 154896 h 2002309"/>
                <a:gd name="connsiteX18" fmla="*/ 157179 w 1025403"/>
                <a:gd name="connsiteY18" fmla="*/ 0 h 2002309"/>
                <a:gd name="connsiteX19" fmla="*/ 157179 w 1025403"/>
                <a:gd name="connsiteY19" fmla="*/ 0 h 2002309"/>
                <a:gd name="connsiteX20" fmla="*/ 2294 w 1025403"/>
                <a:gd name="connsiteY20" fmla="*/ 139406 h 200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5403" h="2002309">
                  <a:moveTo>
                    <a:pt x="2294" y="139406"/>
                  </a:moveTo>
                  <a:lnTo>
                    <a:pt x="2294" y="1796788"/>
                  </a:lnTo>
                  <a:cubicBezTo>
                    <a:pt x="2294" y="2091089"/>
                    <a:pt x="-2869" y="1884562"/>
                    <a:pt x="2294" y="1905215"/>
                  </a:cubicBezTo>
                  <a:cubicBezTo>
                    <a:pt x="7457" y="1925868"/>
                    <a:pt x="12620" y="1918123"/>
                    <a:pt x="33271" y="1920705"/>
                  </a:cubicBezTo>
                  <a:cubicBezTo>
                    <a:pt x="53922" y="1923287"/>
                    <a:pt x="22946" y="1907797"/>
                    <a:pt x="126202" y="1920705"/>
                  </a:cubicBezTo>
                  <a:cubicBezTo>
                    <a:pt x="229458" y="1933613"/>
                    <a:pt x="534064" y="1987827"/>
                    <a:pt x="652809" y="1998153"/>
                  </a:cubicBezTo>
                  <a:cubicBezTo>
                    <a:pt x="771554" y="2008479"/>
                    <a:pt x="792206" y="1998153"/>
                    <a:pt x="838671" y="1982663"/>
                  </a:cubicBezTo>
                  <a:cubicBezTo>
                    <a:pt x="885136" y="1967173"/>
                    <a:pt x="903207" y="1964592"/>
                    <a:pt x="931602" y="1905215"/>
                  </a:cubicBezTo>
                  <a:cubicBezTo>
                    <a:pt x="959998" y="1845838"/>
                    <a:pt x="993556" y="1734830"/>
                    <a:pt x="1009044" y="1626403"/>
                  </a:cubicBezTo>
                  <a:cubicBezTo>
                    <a:pt x="1024532" y="1517976"/>
                    <a:pt x="1027113" y="1360499"/>
                    <a:pt x="1024532" y="1254654"/>
                  </a:cubicBezTo>
                  <a:cubicBezTo>
                    <a:pt x="1021951" y="1148809"/>
                    <a:pt x="1009044" y="1089432"/>
                    <a:pt x="993556" y="991332"/>
                  </a:cubicBezTo>
                  <a:cubicBezTo>
                    <a:pt x="978068" y="893232"/>
                    <a:pt x="954835" y="751244"/>
                    <a:pt x="931602" y="666051"/>
                  </a:cubicBezTo>
                  <a:cubicBezTo>
                    <a:pt x="908369" y="580858"/>
                    <a:pt x="879973" y="539553"/>
                    <a:pt x="854159" y="480176"/>
                  </a:cubicBezTo>
                  <a:cubicBezTo>
                    <a:pt x="828345" y="420799"/>
                    <a:pt x="794787" y="351097"/>
                    <a:pt x="776717" y="309791"/>
                  </a:cubicBezTo>
                  <a:cubicBezTo>
                    <a:pt x="758647" y="268486"/>
                    <a:pt x="753484" y="250414"/>
                    <a:pt x="745740" y="232343"/>
                  </a:cubicBezTo>
                  <a:cubicBezTo>
                    <a:pt x="737996" y="214272"/>
                    <a:pt x="732833" y="211690"/>
                    <a:pt x="730252" y="201364"/>
                  </a:cubicBezTo>
                  <a:cubicBezTo>
                    <a:pt x="727671" y="191038"/>
                    <a:pt x="740578" y="178130"/>
                    <a:pt x="730252" y="170385"/>
                  </a:cubicBezTo>
                  <a:cubicBezTo>
                    <a:pt x="719926" y="162640"/>
                    <a:pt x="668298" y="154896"/>
                    <a:pt x="668298" y="154896"/>
                  </a:cubicBezTo>
                  <a:lnTo>
                    <a:pt x="157179" y="0"/>
                  </a:lnTo>
                  <a:lnTo>
                    <a:pt x="157179" y="0"/>
                  </a:lnTo>
                  <a:lnTo>
                    <a:pt x="2294" y="139406"/>
                  </a:lnTo>
                  <a:close/>
                </a:path>
              </a:pathLst>
            </a:custGeom>
            <a:solidFill>
              <a:schemeClr val="bg1">
                <a:lumMod val="85000"/>
                <a:alpha val="17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8" name="Conector recto de flecha 17"/>
            <p:cNvCxnSpPr/>
            <p:nvPr/>
          </p:nvCxnSpPr>
          <p:spPr>
            <a:xfrm flipH="1">
              <a:off x="683568" y="2924944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CuadroTexto 55"/>
          <p:cNvSpPr txBox="1"/>
          <p:nvPr/>
        </p:nvSpPr>
        <p:spPr>
          <a:xfrm>
            <a:off x="493889" y="409222"/>
            <a:ext cx="588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Intracoronary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malonate</a:t>
            </a:r>
            <a:r>
              <a:rPr lang="es-ES" sz="2400" dirty="0" smtClean="0">
                <a:solidFill>
                  <a:srgbClr val="800000"/>
                </a:solidFill>
              </a:rPr>
              <a:t> in </a:t>
            </a:r>
            <a:r>
              <a:rPr lang="es-ES" sz="2400" dirty="0" err="1" smtClean="0">
                <a:solidFill>
                  <a:srgbClr val="800000"/>
                </a:solidFill>
              </a:rPr>
              <a:t>pigs</a:t>
            </a:r>
            <a:r>
              <a:rPr lang="es-ES" sz="2400" dirty="0" smtClean="0">
                <a:solidFill>
                  <a:srgbClr val="800000"/>
                </a:solidFill>
              </a:rPr>
              <a:t> (</a:t>
            </a:r>
            <a:r>
              <a:rPr lang="es-ES" sz="2400" dirty="0" err="1" smtClean="0">
                <a:solidFill>
                  <a:srgbClr val="800000"/>
                </a:solidFill>
              </a:rPr>
              <a:t>normoxia</a:t>
            </a:r>
            <a:r>
              <a:rPr lang="es-ES" sz="2400" dirty="0" smtClean="0">
                <a:solidFill>
                  <a:srgbClr val="800000"/>
                </a:solidFill>
              </a:rPr>
              <a:t>)</a:t>
            </a:r>
            <a:endParaRPr lang="es-E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944724"/>
            <a:ext cx="5616624" cy="4968552"/>
            <a:chOff x="467544" y="692696"/>
            <a:chExt cx="8712968" cy="5616624"/>
          </a:xfrm>
        </p:grpSpPr>
        <p:pic>
          <p:nvPicPr>
            <p:cNvPr id="747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1607993"/>
              <a:ext cx="6056925" cy="470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CuadroTexto"/>
            <p:cNvSpPr txBox="1"/>
            <p:nvPr/>
          </p:nvSpPr>
          <p:spPr>
            <a:xfrm>
              <a:off x="6480720" y="2390789"/>
              <a:ext cx="269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 smtClean="0"/>
                <a:t>Post </a:t>
              </a:r>
              <a:r>
                <a:rPr lang="ca-ES" dirty="0" err="1" smtClean="0"/>
                <a:t>Malonate</a:t>
              </a:r>
              <a:r>
                <a:rPr lang="ca-ES" dirty="0" smtClean="0"/>
                <a:t> 50mM</a:t>
              </a:r>
              <a:endParaRPr lang="es-ES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6480720" y="3326893"/>
              <a:ext cx="269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 smtClean="0"/>
                <a:t>Post </a:t>
              </a:r>
              <a:r>
                <a:rPr lang="ca-ES" dirty="0" err="1" smtClean="0"/>
                <a:t>Malonate</a:t>
              </a:r>
              <a:r>
                <a:rPr lang="ca-ES" dirty="0" smtClean="0"/>
                <a:t> 10mM</a:t>
              </a:r>
              <a:endParaRPr lang="es-ES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6480720" y="4190989"/>
              <a:ext cx="269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 smtClean="0"/>
                <a:t>Post </a:t>
              </a:r>
              <a:r>
                <a:rPr lang="ca-ES" dirty="0" err="1" smtClean="0"/>
                <a:t>Malonate</a:t>
              </a:r>
              <a:r>
                <a:rPr lang="ca-ES" dirty="0" smtClean="0"/>
                <a:t> 1mM</a:t>
              </a:r>
              <a:endParaRPr lang="es-ES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6480720" y="5127093"/>
              <a:ext cx="269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 smtClean="0"/>
                <a:t>Post SF</a:t>
              </a:r>
              <a:endParaRPr lang="es-ES" dirty="0"/>
            </a:p>
          </p:txBody>
        </p:sp>
        <p:cxnSp>
          <p:nvCxnSpPr>
            <p:cNvPr id="10" name="9 Conector recto de flecha"/>
            <p:cNvCxnSpPr/>
            <p:nvPr/>
          </p:nvCxnSpPr>
          <p:spPr>
            <a:xfrm>
              <a:off x="1835696" y="980728"/>
              <a:ext cx="936104" cy="8640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 de flecha"/>
            <p:cNvCxnSpPr/>
            <p:nvPr/>
          </p:nvCxnSpPr>
          <p:spPr>
            <a:xfrm flipH="1">
              <a:off x="5220072" y="908720"/>
              <a:ext cx="927720" cy="8724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899592" y="692696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600" dirty="0" err="1" smtClean="0"/>
                <a:t>Malonate</a:t>
              </a:r>
              <a:endParaRPr lang="es-ES" sz="1600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6156176" y="692696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600" dirty="0" err="1" smtClean="0"/>
                <a:t>Creatinin</a:t>
              </a:r>
              <a:endParaRPr lang="es-ES" sz="1600" dirty="0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2594981" y="1087673"/>
              <a:ext cx="648072" cy="468052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216833"/>
              </p:ext>
            </p:extLst>
          </p:nvPr>
        </p:nvGraphicFramePr>
        <p:xfrm>
          <a:off x="5796136" y="836712"/>
          <a:ext cx="3113574" cy="3187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6" name="SPW 10.0 Graph" r:id="rId5" imgW="3589920" imgH="3675600" progId="SigmaPlotGraphicObject.9">
                  <p:embed/>
                </p:oleObj>
              </mc:Choice>
              <mc:Fallback>
                <p:oleObj name="SPW 10.0 Graph" r:id="rId5" imgW="3589920" imgH="3675600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836712"/>
                        <a:ext cx="3113574" cy="3187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493889" y="409222"/>
            <a:ext cx="588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Intracoronary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malonate</a:t>
            </a:r>
            <a:r>
              <a:rPr lang="es-ES" sz="2400" dirty="0" smtClean="0">
                <a:solidFill>
                  <a:srgbClr val="800000"/>
                </a:solidFill>
              </a:rPr>
              <a:t> in </a:t>
            </a:r>
            <a:r>
              <a:rPr lang="es-ES" sz="2400" dirty="0" err="1" smtClean="0">
                <a:solidFill>
                  <a:srgbClr val="800000"/>
                </a:solidFill>
              </a:rPr>
              <a:t>pigs</a:t>
            </a:r>
            <a:r>
              <a:rPr lang="es-ES" sz="2400" dirty="0" smtClean="0">
                <a:solidFill>
                  <a:srgbClr val="800000"/>
                </a:solidFill>
              </a:rPr>
              <a:t> (</a:t>
            </a:r>
            <a:r>
              <a:rPr lang="es-ES" sz="2400" dirty="0" err="1" smtClean="0">
                <a:solidFill>
                  <a:srgbClr val="800000"/>
                </a:solidFill>
              </a:rPr>
              <a:t>normoxia</a:t>
            </a:r>
            <a:r>
              <a:rPr lang="es-ES" sz="2400" dirty="0" smtClean="0">
                <a:solidFill>
                  <a:srgbClr val="800000"/>
                </a:solidFill>
              </a:rPr>
              <a:t>)</a:t>
            </a:r>
            <a:endParaRPr lang="es-E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1187624" y="5229205"/>
            <a:ext cx="7776864" cy="1351634"/>
            <a:chOff x="4173661" y="5013176"/>
            <a:chExt cx="5222875" cy="798282"/>
          </a:xfrm>
        </p:grpSpPr>
        <p:sp>
          <p:nvSpPr>
            <p:cNvPr id="8" name="7 Rectángulo"/>
            <p:cNvSpPr/>
            <p:nvPr/>
          </p:nvSpPr>
          <p:spPr>
            <a:xfrm>
              <a:off x="4173661" y="5016351"/>
              <a:ext cx="2016125" cy="2159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2400" b="1" dirty="0">
                  <a:solidFill>
                    <a:schemeClr val="bg1"/>
                  </a:solidFill>
                </a:rPr>
                <a:t>40’ ISCHEMIA</a:t>
              </a:r>
            </a:p>
          </p:txBody>
        </p:sp>
        <p:sp>
          <p:nvSpPr>
            <p:cNvPr id="9" name="8 Cerrar llave"/>
            <p:cNvSpPr/>
            <p:nvPr/>
          </p:nvSpPr>
          <p:spPr>
            <a:xfrm rot="16200000" flipH="1">
              <a:off x="6197723" y="4948089"/>
              <a:ext cx="231775" cy="87947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 sz="320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305548" y="5575151"/>
              <a:ext cx="2016125" cy="2363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2000" b="1" dirty="0" err="1" smtClean="0"/>
                <a:t>Malonate</a:t>
              </a:r>
              <a:r>
                <a:rPr lang="ca-ES" sz="2000" b="1" dirty="0" smtClean="0"/>
                <a:t>  / </a:t>
              </a:r>
              <a:r>
                <a:rPr lang="ca-ES" sz="2000" b="1" dirty="0" err="1"/>
                <a:t>S</a:t>
              </a:r>
              <a:r>
                <a:rPr lang="ca-ES" sz="2000" b="1" dirty="0" err="1" smtClean="0"/>
                <a:t>aline</a:t>
              </a:r>
              <a:r>
                <a:rPr lang="ca-ES" sz="2000" b="1" dirty="0" smtClean="0"/>
                <a:t>  (6 min)</a:t>
              </a:r>
              <a:endParaRPr lang="ca-ES" sz="2000" b="1" dirty="0"/>
            </a:p>
          </p:txBody>
        </p:sp>
        <p:grpSp>
          <p:nvGrpSpPr>
            <p:cNvPr id="20488" name="12 Grupo"/>
            <p:cNvGrpSpPr>
              <a:grpSpLocks/>
            </p:cNvGrpSpPr>
            <p:nvPr/>
          </p:nvGrpSpPr>
          <p:grpSpPr bwMode="auto">
            <a:xfrm>
              <a:off x="6189786" y="5013176"/>
              <a:ext cx="3206750" cy="219075"/>
              <a:chOff x="6011863" y="4549502"/>
              <a:chExt cx="3207617" cy="219348"/>
            </a:xfrm>
          </p:grpSpPr>
          <p:sp>
            <p:nvSpPr>
              <p:cNvPr id="14" name="13 Rectángulo"/>
              <p:cNvSpPr/>
              <p:nvPr/>
            </p:nvSpPr>
            <p:spPr>
              <a:xfrm>
                <a:off x="6011863" y="4552681"/>
                <a:ext cx="2882091" cy="2161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a-E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14 Rectángulo"/>
              <p:cNvSpPr/>
              <p:nvPr/>
            </p:nvSpPr>
            <p:spPr>
              <a:xfrm>
                <a:off x="6337388" y="4549502"/>
                <a:ext cx="2882092" cy="2161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a-ES" sz="2400" b="1" dirty="0">
                    <a:solidFill>
                      <a:schemeClr val="tx1"/>
                    </a:solidFill>
                  </a:rPr>
                  <a:t>2H REPERFUSION</a:t>
                </a:r>
              </a:p>
            </p:txBody>
          </p:sp>
        </p:grpSp>
        <p:cxnSp>
          <p:nvCxnSpPr>
            <p:cNvPr id="20" name="19 Conector recto"/>
            <p:cNvCxnSpPr/>
            <p:nvPr/>
          </p:nvCxnSpPr>
          <p:spPr>
            <a:xfrm flipH="1">
              <a:off x="6200898" y="5019526"/>
              <a:ext cx="180975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flipH="1">
              <a:off x="6273923" y="5019526"/>
              <a:ext cx="179388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flipH="1">
              <a:off x="6353298" y="5019526"/>
              <a:ext cx="180975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flipH="1">
              <a:off x="6426323" y="5019526"/>
              <a:ext cx="179388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 flipH="1">
              <a:off x="6492998" y="5019526"/>
              <a:ext cx="180975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 flipH="1">
              <a:off x="6566023" y="5019526"/>
              <a:ext cx="179388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 flipH="1">
              <a:off x="6072311" y="5019526"/>
              <a:ext cx="179387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 flipH="1">
              <a:off x="6143748" y="5019526"/>
              <a:ext cx="180975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 flipH="1">
              <a:off x="5919911" y="5019526"/>
              <a:ext cx="179387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flipH="1">
              <a:off x="5991348" y="5019526"/>
              <a:ext cx="180975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 flipH="1">
              <a:off x="6626348" y="5019526"/>
              <a:ext cx="180975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 flipH="1">
              <a:off x="6699373" y="5019526"/>
              <a:ext cx="179388" cy="2159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Agrupar 31"/>
          <p:cNvGrpSpPr/>
          <p:nvPr/>
        </p:nvGrpSpPr>
        <p:grpSpPr>
          <a:xfrm>
            <a:off x="467544" y="1369893"/>
            <a:ext cx="3212976" cy="3571275"/>
            <a:chOff x="467544" y="2494637"/>
            <a:chExt cx="3212976" cy="3571275"/>
          </a:xfrm>
        </p:grpSpPr>
        <p:pic>
          <p:nvPicPr>
            <p:cNvPr id="33" name="Imagen 32" descr="FullSizeRender (6)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852936"/>
              <a:ext cx="3212976" cy="3212976"/>
            </a:xfrm>
            <a:prstGeom prst="rect">
              <a:avLst/>
            </a:prstGeom>
          </p:spPr>
        </p:pic>
        <p:sp>
          <p:nvSpPr>
            <p:cNvPr id="34" name="CuadroTexto 33"/>
            <p:cNvSpPr txBox="1"/>
            <p:nvPr/>
          </p:nvSpPr>
          <p:spPr>
            <a:xfrm>
              <a:off x="2843808" y="4797152"/>
              <a:ext cx="633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LAD</a:t>
              </a:r>
              <a:endParaRPr lang="es-ES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1907704" y="393305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/>
                <a:t>Cx</a:t>
              </a:r>
              <a:endParaRPr lang="es-ES" dirty="0"/>
            </a:p>
          </p:txBody>
        </p:sp>
        <p:sp>
          <p:nvSpPr>
            <p:cNvPr id="36" name="Forma libre 35"/>
            <p:cNvSpPr/>
            <p:nvPr/>
          </p:nvSpPr>
          <p:spPr>
            <a:xfrm>
              <a:off x="1043608" y="4869160"/>
              <a:ext cx="1812150" cy="789967"/>
            </a:xfrm>
            <a:custGeom>
              <a:avLst/>
              <a:gdLst>
                <a:gd name="connsiteX0" fmla="*/ 1812150 w 1812150"/>
                <a:gd name="connsiteY0" fmla="*/ 789967 h 789967"/>
                <a:gd name="connsiteX1" fmla="*/ 1657265 w 1812150"/>
                <a:gd name="connsiteY1" fmla="*/ 774478 h 789967"/>
                <a:gd name="connsiteX2" fmla="*/ 1223589 w 1812150"/>
                <a:gd name="connsiteY2" fmla="*/ 774478 h 789967"/>
                <a:gd name="connsiteX3" fmla="*/ 371723 w 1812150"/>
                <a:gd name="connsiteY3" fmla="*/ 650561 h 789967"/>
                <a:gd name="connsiteX4" fmla="*/ 0 w 1812150"/>
                <a:gd name="connsiteY4" fmla="*/ 0 h 789967"/>
                <a:gd name="connsiteX5" fmla="*/ 0 w 1812150"/>
                <a:gd name="connsiteY5" fmla="*/ 0 h 78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2150" h="789967">
                  <a:moveTo>
                    <a:pt x="1812150" y="789967"/>
                  </a:moveTo>
                  <a:cubicBezTo>
                    <a:pt x="1783754" y="783513"/>
                    <a:pt x="1755358" y="777059"/>
                    <a:pt x="1657265" y="774478"/>
                  </a:cubicBezTo>
                  <a:cubicBezTo>
                    <a:pt x="1559171" y="771896"/>
                    <a:pt x="1437846" y="795131"/>
                    <a:pt x="1223589" y="774478"/>
                  </a:cubicBezTo>
                  <a:cubicBezTo>
                    <a:pt x="1009332" y="753825"/>
                    <a:pt x="575654" y="779641"/>
                    <a:pt x="371723" y="650561"/>
                  </a:cubicBezTo>
                  <a:cubicBezTo>
                    <a:pt x="167792" y="521481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3175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143703" y="2494637"/>
              <a:ext cx="213215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err="1" smtClean="0"/>
                <a:t>Intracoronary</a:t>
              </a:r>
              <a:r>
                <a:rPr lang="es-ES" sz="1600" dirty="0" smtClean="0"/>
                <a:t> </a:t>
              </a:r>
              <a:r>
                <a:rPr lang="es-ES" sz="1600" dirty="0" err="1" smtClean="0"/>
                <a:t>infusion</a:t>
              </a:r>
              <a:r>
                <a:rPr lang="es-ES" sz="1600" dirty="0" smtClean="0"/>
                <a:t> </a:t>
              </a:r>
              <a:r>
                <a:rPr lang="es-ES" sz="1600" dirty="0" err="1" smtClean="0"/>
                <a:t>catheter</a:t>
              </a:r>
              <a:endParaRPr lang="es-ES" sz="1600" dirty="0"/>
            </a:p>
          </p:txBody>
        </p:sp>
        <p:sp>
          <p:nvSpPr>
            <p:cNvPr id="38" name="Forma libre 37"/>
            <p:cNvSpPr/>
            <p:nvPr/>
          </p:nvSpPr>
          <p:spPr>
            <a:xfrm>
              <a:off x="2555776" y="3789041"/>
              <a:ext cx="1025403" cy="1944216"/>
            </a:xfrm>
            <a:custGeom>
              <a:avLst/>
              <a:gdLst>
                <a:gd name="connsiteX0" fmla="*/ 2294 w 1025403"/>
                <a:gd name="connsiteY0" fmla="*/ 139406 h 2002309"/>
                <a:gd name="connsiteX1" fmla="*/ 2294 w 1025403"/>
                <a:gd name="connsiteY1" fmla="*/ 1796788 h 2002309"/>
                <a:gd name="connsiteX2" fmla="*/ 2294 w 1025403"/>
                <a:gd name="connsiteY2" fmla="*/ 1905215 h 2002309"/>
                <a:gd name="connsiteX3" fmla="*/ 33271 w 1025403"/>
                <a:gd name="connsiteY3" fmla="*/ 1920705 h 2002309"/>
                <a:gd name="connsiteX4" fmla="*/ 126202 w 1025403"/>
                <a:gd name="connsiteY4" fmla="*/ 1920705 h 2002309"/>
                <a:gd name="connsiteX5" fmla="*/ 652809 w 1025403"/>
                <a:gd name="connsiteY5" fmla="*/ 1998153 h 2002309"/>
                <a:gd name="connsiteX6" fmla="*/ 838671 w 1025403"/>
                <a:gd name="connsiteY6" fmla="*/ 1982663 h 2002309"/>
                <a:gd name="connsiteX7" fmla="*/ 931602 w 1025403"/>
                <a:gd name="connsiteY7" fmla="*/ 1905215 h 2002309"/>
                <a:gd name="connsiteX8" fmla="*/ 1009044 w 1025403"/>
                <a:gd name="connsiteY8" fmla="*/ 1626403 h 2002309"/>
                <a:gd name="connsiteX9" fmla="*/ 1024532 w 1025403"/>
                <a:gd name="connsiteY9" fmla="*/ 1254654 h 2002309"/>
                <a:gd name="connsiteX10" fmla="*/ 993556 w 1025403"/>
                <a:gd name="connsiteY10" fmla="*/ 991332 h 2002309"/>
                <a:gd name="connsiteX11" fmla="*/ 931602 w 1025403"/>
                <a:gd name="connsiteY11" fmla="*/ 666051 h 2002309"/>
                <a:gd name="connsiteX12" fmla="*/ 854159 w 1025403"/>
                <a:gd name="connsiteY12" fmla="*/ 480176 h 2002309"/>
                <a:gd name="connsiteX13" fmla="*/ 776717 w 1025403"/>
                <a:gd name="connsiteY13" fmla="*/ 309791 h 2002309"/>
                <a:gd name="connsiteX14" fmla="*/ 745740 w 1025403"/>
                <a:gd name="connsiteY14" fmla="*/ 232343 h 2002309"/>
                <a:gd name="connsiteX15" fmla="*/ 730252 w 1025403"/>
                <a:gd name="connsiteY15" fmla="*/ 201364 h 2002309"/>
                <a:gd name="connsiteX16" fmla="*/ 730252 w 1025403"/>
                <a:gd name="connsiteY16" fmla="*/ 170385 h 2002309"/>
                <a:gd name="connsiteX17" fmla="*/ 668298 w 1025403"/>
                <a:gd name="connsiteY17" fmla="*/ 154896 h 2002309"/>
                <a:gd name="connsiteX18" fmla="*/ 157179 w 1025403"/>
                <a:gd name="connsiteY18" fmla="*/ 0 h 2002309"/>
                <a:gd name="connsiteX19" fmla="*/ 157179 w 1025403"/>
                <a:gd name="connsiteY19" fmla="*/ 0 h 2002309"/>
                <a:gd name="connsiteX20" fmla="*/ 2294 w 1025403"/>
                <a:gd name="connsiteY20" fmla="*/ 139406 h 200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5403" h="2002309">
                  <a:moveTo>
                    <a:pt x="2294" y="139406"/>
                  </a:moveTo>
                  <a:lnTo>
                    <a:pt x="2294" y="1796788"/>
                  </a:lnTo>
                  <a:cubicBezTo>
                    <a:pt x="2294" y="2091089"/>
                    <a:pt x="-2869" y="1884562"/>
                    <a:pt x="2294" y="1905215"/>
                  </a:cubicBezTo>
                  <a:cubicBezTo>
                    <a:pt x="7457" y="1925868"/>
                    <a:pt x="12620" y="1918123"/>
                    <a:pt x="33271" y="1920705"/>
                  </a:cubicBezTo>
                  <a:cubicBezTo>
                    <a:pt x="53922" y="1923287"/>
                    <a:pt x="22946" y="1907797"/>
                    <a:pt x="126202" y="1920705"/>
                  </a:cubicBezTo>
                  <a:cubicBezTo>
                    <a:pt x="229458" y="1933613"/>
                    <a:pt x="534064" y="1987827"/>
                    <a:pt x="652809" y="1998153"/>
                  </a:cubicBezTo>
                  <a:cubicBezTo>
                    <a:pt x="771554" y="2008479"/>
                    <a:pt x="792206" y="1998153"/>
                    <a:pt x="838671" y="1982663"/>
                  </a:cubicBezTo>
                  <a:cubicBezTo>
                    <a:pt x="885136" y="1967173"/>
                    <a:pt x="903207" y="1964592"/>
                    <a:pt x="931602" y="1905215"/>
                  </a:cubicBezTo>
                  <a:cubicBezTo>
                    <a:pt x="959998" y="1845838"/>
                    <a:pt x="993556" y="1734830"/>
                    <a:pt x="1009044" y="1626403"/>
                  </a:cubicBezTo>
                  <a:cubicBezTo>
                    <a:pt x="1024532" y="1517976"/>
                    <a:pt x="1027113" y="1360499"/>
                    <a:pt x="1024532" y="1254654"/>
                  </a:cubicBezTo>
                  <a:cubicBezTo>
                    <a:pt x="1021951" y="1148809"/>
                    <a:pt x="1009044" y="1089432"/>
                    <a:pt x="993556" y="991332"/>
                  </a:cubicBezTo>
                  <a:cubicBezTo>
                    <a:pt x="978068" y="893232"/>
                    <a:pt x="954835" y="751244"/>
                    <a:pt x="931602" y="666051"/>
                  </a:cubicBezTo>
                  <a:cubicBezTo>
                    <a:pt x="908369" y="580858"/>
                    <a:pt x="879973" y="539553"/>
                    <a:pt x="854159" y="480176"/>
                  </a:cubicBezTo>
                  <a:cubicBezTo>
                    <a:pt x="828345" y="420799"/>
                    <a:pt x="794787" y="351097"/>
                    <a:pt x="776717" y="309791"/>
                  </a:cubicBezTo>
                  <a:cubicBezTo>
                    <a:pt x="758647" y="268486"/>
                    <a:pt x="753484" y="250414"/>
                    <a:pt x="745740" y="232343"/>
                  </a:cubicBezTo>
                  <a:cubicBezTo>
                    <a:pt x="737996" y="214272"/>
                    <a:pt x="732833" y="211690"/>
                    <a:pt x="730252" y="201364"/>
                  </a:cubicBezTo>
                  <a:cubicBezTo>
                    <a:pt x="727671" y="191038"/>
                    <a:pt x="740578" y="178130"/>
                    <a:pt x="730252" y="170385"/>
                  </a:cubicBezTo>
                  <a:cubicBezTo>
                    <a:pt x="719926" y="162640"/>
                    <a:pt x="668298" y="154896"/>
                    <a:pt x="668298" y="154896"/>
                  </a:cubicBezTo>
                  <a:lnTo>
                    <a:pt x="157179" y="0"/>
                  </a:lnTo>
                  <a:lnTo>
                    <a:pt x="157179" y="0"/>
                  </a:lnTo>
                  <a:lnTo>
                    <a:pt x="2294" y="139406"/>
                  </a:lnTo>
                  <a:close/>
                </a:path>
              </a:pathLst>
            </a:custGeom>
            <a:solidFill>
              <a:schemeClr val="bg1">
                <a:lumMod val="85000"/>
                <a:alpha val="17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9" name="Conector recto de flecha 38"/>
            <p:cNvCxnSpPr/>
            <p:nvPr/>
          </p:nvCxnSpPr>
          <p:spPr>
            <a:xfrm flipH="1">
              <a:off x="683568" y="2924944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/>
          <p:cNvSpPr txBox="1"/>
          <p:nvPr/>
        </p:nvSpPr>
        <p:spPr>
          <a:xfrm>
            <a:off x="3419872" y="1988840"/>
            <a:ext cx="162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Occlusion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>
                <a:solidFill>
                  <a:srgbClr val="FF0000"/>
                </a:solidFill>
              </a:rPr>
              <a:t>site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4" name="Conector recto de flecha 3"/>
          <p:cNvCxnSpPr>
            <a:endCxn id="38" idx="18"/>
          </p:cNvCxnSpPr>
          <p:nvPr/>
        </p:nvCxnSpPr>
        <p:spPr>
          <a:xfrm flipH="1">
            <a:off x="2712955" y="2232248"/>
            <a:ext cx="778925" cy="4320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493889" y="409222"/>
            <a:ext cx="8464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Intracoronary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malonate</a:t>
            </a:r>
            <a:r>
              <a:rPr lang="es-ES" sz="2400" dirty="0" smtClean="0">
                <a:solidFill>
                  <a:srgbClr val="800000"/>
                </a:solidFill>
              </a:rPr>
              <a:t> in </a:t>
            </a:r>
            <a:r>
              <a:rPr lang="es-ES" sz="2400" dirty="0" err="1" smtClean="0">
                <a:solidFill>
                  <a:srgbClr val="800000"/>
                </a:solidFill>
              </a:rPr>
              <a:t>pigs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during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myocardial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reperfusion</a:t>
            </a:r>
            <a:endParaRPr lang="es-E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AutoShape 13" descr="data:image/jpeg;base64,/9j/4AAQSkZJRgABAQAAAQABAAD/2wCEAAkGBxMTEhUSExMWFhUXGB4bGRgWGB4aGxodGB8YGBcZGBgaHSghHhslGxYaIjIhJSkrLi4vGh8zODMtNygtLisBCgoKDg0OGxAQGy0lICYtLS01Ly0tLS0vLS0vLS0vLS8tLS0tLS0tLy0tLS8tLS0tLS0vLS0vLS0tLS0tLS0tLf/AABEIAOEA4QMBEQACEQEDEQH/xAAbAAABBQEBAAAAAAAAAAAAAAAAAQMEBQYCB//EAD4QAAIBAwMCBAUCBAQFAwUAAAECEQADIQQSMSJBBRNRYQYycYGRQrEHFCOhUsHR8DNicuHxQ3OCFRY0krP/xAAaAQACAwEBAAAAAAAAAAAAAAAAAwECBAUG/8QANhEAAQMDAgMGBgIBAwUAAAAAAQACEQMhMRJBBFFhEyJxgZHwBTKhscHR4fFCM1JiFCMkcrL/2gAMAwEAAhEDEQA/APcaEIoQihCKEIoQihC57/ahTsuqFCQChCWhCKEIoQkU+0UIXJJ3AQNsGT3npgfgn8CoVrR1XSiO8/X9v8qlQUtChNgkHJBk4gRiOCZ598fSoVrbJwVKquYiBz7nP3oUymNctw7BbKDrG/cJlM7go/xHAzjmqunZMpFgnXOLRz2noujpUksFCvt2bwBuC5IAJHAJmOKmAq9o6NJMiZjaV1cvqrKrMoLyFBMFiBMAd8An7UTCAwuBIGPougpmZxiB6cz9Zn+1SqyIhd0KEUIRQhFCEUIRQhFCEUIRQhFCEUISGhCTv9qFKScSZ9f+2OaEbwoD+LrstOi7hdyJ6YAUsSZHaIj3qmuwI3WgcMdTmuMafO8wpOn1DEqrLDbNzRwJwBPJ7/ipBSnMABINphPPujETPcYic4nmKlVETdN61mCMVw0YIXdB9dsifzQcWU0wC4aseMfVdai9tRngttBMIJY7eQo7nERQTAlQxupwbieaHvAKGOAY5HdiAJ+5FEoDSTAXe4cAiSMfbvHpkfmpUQqjwrxS7dv6i1c07W0tMAlwzFznIwB2BwTzmlteS4gjC2V+Hp06VN7HglwuOSsL+n3wWEFWlSIJHYkEjpJBIx2NWIlZmv0TG+fe/wC05Zu7lB2lSR8rRIJEw0EgH71IKq5ukkTPVMeF3rzITeti224gKrbhA4MwOahpJFwmV202uim6RHKEw2s8jcdReG0v0llCABzCWwZ6iIOYkyOIqJ0/MVfs+1gUm3i8GcZPSU5ZvbmYMSCenaDhYzuDep3DPsKAZKq5uloI8fH+oUpFViGgE+sZ+k1ZKJcO6u5/NSoTTg7QDcggrJAAmCJGZgNx65wahWGTbn78k4xPaO3Pp3+8VKqOq7oUIoQihCKEIoQihCSaEJaEJnUXSowpY+gHbE8kCcz9jUEq7Ggm5hOn2qVRIP8AeKFKQGMc/v8AgChCrX0pZ1YliAt2S3YsUAH0gGPYUuL+q0ioA0gc2/QFTLIly/ZlEH8n/SrjMpLrN09SoyG4tvcH82407GIKp+tkDBZCgDBbvA9hVbgc006HPgjS0ROCdgYmJ5xsnNPfW7btuhZgV3KepZwRkECTnhgPWMVIMgEKr2Gm9zXW2ODv5+o/Kfs6gMm5SGxzxJgEfTmpBkWVHMLXQ6yXU3NqMxkhQSYEmACYA7n2oJgKGN1OA5qL4XrV1FhLqhkW4nSGG1xM+/sIqrXamym16Ro1SwkEg+IUbxXW3tOuovQHtW9PuQT1F08wvugcQE/BqHFzZO0JlCnSrFjMOLoPKDER9V518DfHWs1WtFm425LgYEBFHlwGIZSBMAiOonn1rLSrPc+Duu9x/wAN4WlwxewQWxkm98f1C9Ya1CwpIgQCTMcZMnJxyZrbC8wHSZIVf4l4oVbylX+qxi0rHYLmNzFXAYYG7BE9PEEE0c+LbrRR4cOGsnujMXja4tnmLXzIMSPGbIexdQxlDkxAMYJnGD61Z4lpCXw7iyq1w5hRmsXdweM7gTtAkqNw2kEnOQZEe1Vg5TA9kafc8114LbZfNRkYf1GYEkEEMSRwcQO3bFSwRIUcS4O0uB2A9PeVKu6xFfYWAcgkLPUQIBIE8ZAqS4TCU2k5zdQFuajXneZ29hH/AIqplNaGxErm3qGBE/3olSWAhWiNIkUxZSIXVChFCEUIRQhFCEhoQloQihC4uICCpAIIggiZBwQR3FCkEgyF1HpQoXF6QCRJjt+P9KgqzcwqP4V8YF+224rKkiAIAHIXnJA5OJg4FKpP1BbuO4Y0XiJv7n36qV/OW3tBRtAYsqqrAyFDRt24+VZgdqtqBCV2T2VJM2gnz5+aevXCnlhJ2ghNigA5ZQGBYjpUBpAkwZ7VJthUaA/UXZzPkbW3NvNO6u0XgDcADulWK5QqQpjJUwQR3GO9SRKpTcG3tyxOQU3ot0uHAgNK9RJIKgywOAZ3YGMVA6q1SIGnle3Xb6Xypjcf39OPX8VZKCQ3BG7tH++aEQZhY74u8ZTS37KB1bzALdxLt3otoDIulYJ3kn5zPy96z1Xhjh+12OA4Z/EUnOjFwQ25MYmwjp1Vx4J4Rp1Ny6llAbkSSqyQvcwO7gtPfBpjGNyAsXEcRVdpY5xt1PvFlJNtnxc3IQUuSjMFBEDyy09QlciACCB7m0E5VNTW/JByLgT4xt0uTKqvh+3rbdq6L7hrguPsDfrMSNrYhCx9MAHil0w8AytfFu4V9RppiGwJjbxHOOqNV4+WQ2L9i5auXf6aoCLnziNxKkQAZn6SJoNS0OGVDODh3aU3ghtycY2v75q9TVWyxsb1a4qglfbgEr2G4cU2RhYTTeB2kGCff0TGl1QN24u0SDkgzxAHOZIE9xjmoBuUx9MhjTPv3/SbVt1yfSoyVYjSyFMZgBuMcVZJAmyqAGZjM9jPb6D8Uu6190BXekgCJyORPE5zTQsNSZlP1KoihCKEIoQihCQGhSloUJKEIC0KZXN14E/TgE844H1+1QVLRJhQ9S10Xf8A0/INszJPmbxwAOCu2feqmZ6JzBTNPfXI8I/crzrwyxfHnadYl8GCBO2CxmcY5E8E1kaHXaF6Ks+l3Krtvyrr4SsWmO52Aa28p1R8y7DKz6MFzwWHeKZSA3WLj31BZosRfyM/ytg9xSSzQAsnqiMfq3Z4CnvgHIrRIXHDXYG/L7e/JR9NfF22WOzJ5tXNw2hjtJcR2yfSTFQDIV3sNN8X8xF4vZZDVfEdg63+TWyCt5gl5rgkuzIotCJ6gARJJmJ++c1G69MZyuwzgqo4bty67btA2AN/AnaFty53DtDZ4gyCB6nkj04+1aVxIELH/F+o1Gqsn+RugqyxtRdt1yrN5g3lgVA8uI253ETms9UueO4V2OAZR4ep/wCS243NwJAi0GZmc2yvLbXwlq2AcKEBZlh3VCPL+csGOFBkH0g1jFJ0YXpH/EKIeRqmwNgTnHqvY/hx7Spp9O5l0QFFOGU2wLdwNBg9e6M5E+knfTgANXkuMFRzn1W4JvyM3EeXu6sNZrlLC1AZ2UnaH2MdpH6TyhbpJnBMQZNXLtlnp0iBrmAN4kX/ADuPuqzTfFaNdZGcJLi3bBQ7mMsjMpBIb+oOMQFaeDFBVBMLU/4e5tMOAm0m9huAcRb1MQm/ENloeYuwNZeQNgghlNsKpIEZydsTtqHQL8lalqqHQZhw59Zv/PNRdP8AFbB1DlU3ttyJZSdxUBR6kRmAJORxVRVM3TH/AA9padMmBPQ++non/CHYtqLoJYuDtBkAkTC7uwG4DjAPtFSzcqvEAaWMNo9/jmrTS3QgO4gZk5POOCe0k0wGMrK9pd8qetoXYHhRmO0VOVQnQI3VpbsgCIq8LKXEruY5qVVdUKEgoQloQihCKELnYJmBMRMZj0n0oUyYhLFChCmaEFUni/xbo9O/lXb4V8SoBJG6I3QIGDOe1KdWY0wSt1D4dxNZmtjbc+fhz5WU3wvxCxfUvYuLcE5IPB9weKu1zXXCRXo1aJ01BBT+sU+UwwekjJgcR2/yqThUpnvg9Vh/AXAu3nGNlu6/1OP3kmsrMk+K7nFCabG8y0Kx+DARp7krvm5ABGDAWCecY5j0q9H5Ss/xEzWbeLflQP4ieafD2W0SQjKL2WkKMEbjG8AkcjIMn1qteezsnfCdA4wF+8xjPht+7LPfwqS6ovvBNiADLbVL/wDKO7HpBjsYPIpPCzc7Lo/HTTOhs9/wkx16ZK4+JfG72lv/AMzYt6c242WmdQ12SCdxM7gVkgTjaVHc1L3lrtQhV4XhmV6XZPLpyQDAz6X+8lY698S6t2NxtTe3kn5bjKM/4QpAX6CBWc1HkzJXXZwnDtbpFNseAP3/ACtB8P8Ax1qzqbSXtSipBTddUbRIJUvEH5tvVIJjJ5p1Os8kSVzeL+HcM2m7Sy9jAN/LO07HwWl8YuG0bVloGnDFme4hIbzHbfaLuZE8tz8wxtEFj7QNli4cCpqePmiIBxAEGBywP2VY660l6/Y1K3CjhCsAASoLIIDiOsOdpxIGOcXcA5wckUnOpUn0SJEz5wDtyi+YOVZ3tGiqV69iwES2W3hd+599zcWYOQJyOGAnmrkALK2o5zgbTuTETECBECP0VnNVrblvTK1hFt+XuJtpbmDcgsFBEqAzckDH0ikkkN7q6LKbH1iKpmYuTy587KmTxe9dsW0YszMxBcDACCYbsHOI9o9cU1ktWs8PTp1SRYAY8eXRP+Iag6fTG4vlh22BmK55yAeT+2T61JOlsqlNoq1Q0zAndaL4X16lG6hPmE7JAncFglokEnauZHSBTabhCwcbSdqFts+E/wBrT29Mojfskj7TIB57CR+adHNcwvJnTKfR4YgsMn+3ZcnmYqUsiQCApgfHNWSouuhUqEA0KEE0IS0IRQhFCEUIRQhcqZ9fTiP3oUkQvN/4i/CFg+brPMum48bbagMGuABVAhSYhZI9jkYrHXotu/dej+E/Eavd4cgaRk8hM843T/8ACq1qP5W8CNg3bbbOkGeosxwC4BbuexE1PCh2kqnxx1Ht2GZtJg+nQY/K0+p1bMNRYunYQrFWEoDbZRDq24mVJKsRkGDAkS4k3BXMZTaDTqMvcSM3nBEb5E5uLwVndDoCBdJuqF2DqVh8u4Bg+6IkKaU1ubro1a06QGmZ3G8WiFb/AA7pilsIcCd4dWEliYjbkHpXP7d6vTECFj4yoHPLh4QRt/fvZYnxH4q1ofU2bm0lkP8ATa2IQTB29ORt3DqmRntWd1V8kFdul8P4UtpvZtvOfHlfl4I+G/HgvhtmwI8x/MCKynYxDkyx9JYTyMUMfFMNVOJ4Uv4t1U4ETe+NvRY/x/X3L6hntFGVuoggqSekYiQek8ngYpLyXZXT4em2kYBmyzFtirkE1BEiyYxzmvIcU7dWTMiG7n8fXFQArudJsvS/hn4itOCWCobWnW2N5Z/NPTBI7gFCYjG4mcYeyoDnkuRxXCvbZsmXE2gR/N46x6p/96Wke35ym9ctv031jaEJBlUgTB3Rug+8UdsBE36qT8Oc4O7M6WkfL16nbynwTK/ExuNdVLjDfcJFy4FCqoIIKr+k/Mu0E5M8mTHaTKt/0YYGktwMCbn8+MdMKz0PiPlIW8sKCNyM7qTdwI2ndgdU5Jice1w6AkVKPaOiZ2MA28beVlB1PiCvttrMFAQqBQFYlXYk+6+h9uTVS6bJzKJbLjz35XH3Vbq/ElFo+YxJDQEghlx37TuXt/iqhda6eykdfdHn76K8+EL5ZP6ixJ+U5wJmZ9u1MpnmsfGtAPdWxbxNyFVJtqWiX5BHELOR0k7cDPfvo1nZcnsGiS65jb9/m6kLekjJJnk5PP09fxUyqFkBKL5t7ZIM8j09P2OaJhRo7SYVpobjdgNk4MyeO5k5n6cimNKy1WjndPaTRpb3lF273Lv/AMzGAWOfQCpDQMKlSq98ajMCB4KRUpaKEIoQihCSBEdqEJaEKr8b8f0+kCm/c2biQogsTHMBQTGRn3FUfUaz5itXDcHW4kkUmzHl91L0mpt3ra3EO5LihhiJVhgkHPHrUghwkJNRj6Ty11iDHmoXimsey3mEFrUbWHSAjDqW5OOgk7WJOIU4G41Vzi2+yfQpMqjRh2Rm43HjuOdxcwFD+IdOH0zzG4kFTbyVeArFTie4zggkHBqtQS1O4R5bWEY3ncZ98shZTw666WXuqQTcs2mYTAIuzucCcER8uTmkNkCegXUqta6oGnZzvpgKV4hr7dnT2bS6g2rzputFulBlAVbBlS2c9i0GDFWc4BoE3S6VF9Ws55ZqaDB3O9xcY+8WlLrNRq53MtptRb04AMQzlmljIAgRgARmciSCEv3zChjOHw0kMLj4CBbn59OeVi/B/iSzZ0+ntk3FudbblUQP+LbVSWMQQwnpkRMk4pLHgNC6nEcO+pWcYEGBeeh/q98WXd/xZBcut0PYulSUgqUYwYYKZaMgtMnnOJguEnkUNoOLGi4c2b5n158vKywvi1mGLA4BPvEHjsSIjMD6VQHZaqjZAcdlz4V4k1q6t0QSDjcJAPEx6iZHuKmISy4PEHdWt3xt0AbduIHcKQT6kQZMQJPG0egqASUxzWtBKr9RrfMZneJbsoCjHYBREfT/ADqDlMaQGwD+VLTxhw9tkJBtARMHgzIBEA+/tNEkQqaGu1A7qw0XiH8xeZbzkK7FhHyhjEyJELsUjGamZN1Us7NncGBHWP7Vt8QfEqpbGm0xAUSDAyQTgZzxyTmZ+pu59oas9DhSX9pVuVW+A3Jjyl33ZAAEYkxIn5QDGZ9c8VRvTK0V/wDme6tBok2FbrrLJMt0wC0liOzSWJnnn0ApgtcrK86gWNOfFWl22zDYrBgzE3GLsCpMRAUkgAHAmBzV+izAgd4iIwIF/Xn4LReHXlBNyN7cFj8w5JUE8e4H3zNNad1z6zSRpwPfv7J/xW6NstACyx7wBn/fNS4qlBt4G9lY+DWSSHyAM44bBXaZBxndgg4HaRV2DdZ+IcAC32PeLq69M/8AemrClDUIhdUKEUIRQhJQhR9FrEub9hJ2OUaQRDLyBuGR7jFVDgcJlSk6nGrcTtgqj+K/g+zrnttce6jWwQNhEENzO4ETjt9+1Lq0W1MrbwPxKrwgOgAzz/gprSfDi2tYLiOQLdtQtsA5RU8tV3HBypJAP+EmJzApAPkJlTjnVOGLHDJMnrMkx73XfjviGpXTWXCJva4i3kaI2v0lOpo3Eso5PND3ODQVXhaNB1d7STABIN8jfGMnZRvFrbWkuaY23dGWbDqV3buBZYkjqGGVjyBE7llodYFvp+k2gW1HNqggEHvC+P8AcOmxAwb4MDA+LeNnT3xp/LRghS2z9a9NrpABJ7KxG6SGBMiDWZz9Jhdqjw3bU+0BN5Oxz/N+im/xOv2bltYAS6FDhSQTJOy4hAOGAgzENsEE4m3EFpCV8IZVYTuJj8g4v62nHKJ4h4q38rbe1qHC2z5TzuDMEJywOTbho5niRjEFx02KZSosFUio0X7wwQJ/Nv1lYfWeNhrKWVRRsLHdyYYk7RIlRmYk5pcWha9QDi6eXsqLc8RYrG7n7Z9RiqhpTHVGwq99QTyZpmlZXV5so/m9pq+lZO2GJTovSNp4qumDITxW1N0uwnbbRlZFVPVPYYu2yU3oOeaIlSamk3Ttq5BnI/saqQmtcMp+2wLZ4zHH2n71UpzYlSNFqCjhgSFEbtp2yCZiRn9NAMXUOaHnStglhmZLt0ubbPJQHcVMNDHbH+DkdjTI3KxawAWsiQM45c1eeH2LdxkKXYvbtx8shWfbO5bkYKiMZEyTnksaAcG6yVXPY0hze7i+08uvl6K01GsdLZY233R/wxBJMwcgkEf3wfpVySAszKbXPAkRzUrwTV+cFaGVsAq4G4ZiSOwOftVmHUlcRT7KRkcxhajSagjAO8e3+Z4n2pwK5lRk3NlZoMUxZSgD1oQuqFCKEIoQuSTPGO+fxihTaEK09/8Az3oQQubjxPSTCzPrzIHecDt3FQpAxdJYuBgGBB+hBEiQRIxgyKAZQ5paYKj6+wt1NlxRsPIYZwQVI9I5nkEA9qhwBEFMpPdTdqab9Pr73WB+LLg07JpCbiaYw24ktKy5ZAxfd87KeN3oYgVlqnSdOy73AtNZpr2L8cr2gxEY8vqsh8a3QxDFvMDbWVx85XrC7p5/6hzH3KKt11OABaIAiLRtNvfuFk/Gtdca4zXH3MYziYAAUCO0AfiqfMbrUSKLIbYKv1urL9XGAOScKABM+gq4F7rM+odPdUK4TVws1Qu2TNy5Vw1ZqlUlNM9XAWdz72KRDJ9KDhVYQXck6GFUhaA8BLcv+lAZzU1OJIHdXNl5Pv8A74qXCAq0X63zupiXR9aSWrpMqgHmpNg59KW4LVTN+SmaRhAX9O4TnPcTnGJ5I71CaDyXofwvsshGYsGv7VmCD0ztIKhpJB+8fWH07ea5PFzUkNiG394x9FPsLZDPetX3UeY+9QBAC5YwqmQcAMJw+CJNWEZBSnGoQKb2A2EHxxv9Om6sL95Nq7HB3SFYMuOW6VAGAIwPaZ5qxISGtdJ1DGc/zlWPg+ma4wcFgQSATPMAAlQRuGZyf+12CbrPxFQMGkx767LZ2UIUAwT7CB+CT+9aAuM4yZCW0gUACfuST+SSalQ4yZXdChFCEUISEUIXGovqis7sFVRJYmAAOSTUEgCSrMY57g1oklLZcMAwIKkAgjggiQZ7z60BDgQYIuhrgDBcyQTwYwQMtEA9QgEycxwaJQGkiffomLemUEkIFG4sduN5IClmAifoZ4U+1RCuXkgAmbb7X29jdQvDLgewuy6zn5pvJ1wWPzJ0kQAyjHYc96tMtsfVOrNLKp1Njbum2Od+hP4VL4xqrVz+nfI8tj0BrYgs20qGO4y0oWiBO8CJGVvINnLbw9N7O9SyMwfHFha8ZtEzC8v/AIh2Ut6hWVs7AGBOVcc4kna24NMAZJjNZKo71l3/AIfUPZHVzt4fxjfxWJ1NyWyQaqAnVHXiVAvXqc1q5tatIUZrlNDVidVIwVx5tW0pXbGbppnqwCQ58lANCAbrvfFRCZrIsuUapIVGOIyngYiO9UzlaQYgt3UvTjn/AEpL10eHEkkKzsFQBIkzxMAjvPekFdRgACsdJ4TcL2lZSqXHA3cYMAmT6DOaI5oLgAS3IuvT/B/DltOthrUbN+y5O5Y7bpEBzg7VIMTnmtLWwYIXFr1nVGl7XZiRg/uOpXem8MWybnk7Xm5t2jpgkDchKmAxAgM2ZIHHIGxhQ6saka7Wmfsf2BbzUTR2LV5WR2Kkv1Ix/qJckncrN3kYPYTVQA6xTajn0iHNE2zsR4fdb3wfTrbmIwIZv+k+n/yrUwALh8Q9z8+Su7byJpqwkRZAPNCEzotYl1d9tgyyRIMiVJB49wagOBEhXqUn03aXiD+09sHoKlUkrqhQihCQihCasIQSSWgwQpA6MAQIHrnJPOMVAV3EYjzvf35LEaXXa4+JPpIf+XtkuDgdJBa0GuxOwsIgZwQZAaswdU7XTsu2+jwg4IV7azbzwYHOL3tuNltRa6t5Zg20KVDHZzMgHEziYmK0xeVxdXd0gWmevvoqTTG4NXftXLpNuEe0kEsARc3nftjLKYEmAsACaUJ1kEra8MPDsext7gn0i08ug81Q/EXi1u27i81vpZdqPBbaDv8AMQSZmTtj0UdppdRwBut3CUHvaDTBuDJGJxB/PnzXknxHoLqlGdw9vaNpUAQDPSVgQREZ+1ZCCF3muY8mLcx+eqzRPUw7UyLArJql7mnCjXcH2pjbhYqvddfCjPTQsL7mybIq0pJauKlUwlmhTN12pqCrtJXIWiVAanrYyKocLTTb3hKtdHZJYxED1Me2J5+lZnmy7fDsOvotB4Z4Tv2s1wAO4UATu5287SF+9UAC1OqOBPgtjo9HtZ0sXrltbfSYZXndIkbgChBjIB7xTAORWF75ANRoM+I/g+virby9RcZJ1ANtQu9WQeYwGGBBwwgnJOc4nm/eO6zzRYDDLnF7fwp6XILG28bEZAogRIiZWQQYWJWRBHeKtPJILbAOGSD7+s3urLwDwhVlp/qt1bnWWkwSWHTwTxjFXYweaz8VxDjA/wARsPxn8rRam89u1PS9yI/wByByPmI/vHvTiSAucxraj+TfWPt+FIsWvL3brjMHaRv29MwNiwBj0mTnmpAjdLc7XENiBtN+pufwksi8VuByikswtlJML+gsG5aeQMUDVeVLuyBaWybCZ57xGykWwFhR/YQPc4wJJ/epSySbpypVUUIRQhIKELgXJUlRMSIOJKkiM+45qJVtMGCmNZZYgbWYHepO3aZAIBXrwFI5jPMVBBV6bmg3Awcz6235JvX3Ng6QpcglVJCl9o4knsDyeKHGFak3Ub455iVTePau2lk3z/VKNjqVczDdRhQwUsB9D60p5AErZw1N7qnZ/LPj5dYJhecfGngzXXGoa8GUCGaQcSz9IAAAG6YJ71lqtk6pXf4GuGt7MNg+xdZrxG46KZRQig21BM5JO9knlZET9KWVsbBMzc3/AFKyd5MmOKu02WWqw6jBsot8AkU1tlhrgOICYK0yVjLYmU2RVkohNzVkgkykJqVBJJTtsTVCtFMSpVrTye9Kc+At1Lhg90GVM0WkIcCAw7Ut1SQt1DhCx97haf4f01t2FqJ6s7iFjjq3jIAE+o54nCxcrU6abSZx7wtJe8PeyjXBqSpDl7YQgKwXpcAgwxPTED1kDgW0wJlIFUVHBpZOxn6eHuFa/DmjuXU3sLaEOQ6lP6kPtYEkEAnaSBggc8girsaSJSOKqtY7SJNrXtafHfN7+BlTbt+7atWytoHd867sqsYj15kjnJqxJAwlNYyo8y7GPFW3hvhgZHg7TExz3ODJOYXuP1D3q7WyFlrVy1wlWvhgm4krGBBGV7HnjgnP09qu3Ky1rMN1ftYUtJzmR9Y9vufrToC54e6ICTUbiIWQzEjcADtGSGIJyOBicsMRMQUMjfA259E7atBZCiASTj1YksfuTP3qQIVXOLspWtAkGMjv3+lEIDiBC7qVVFCEUIRQhMNePVA+XmSI9e0kYg5A5qJTA3E7++irtfpDqFaxduOm7I8olGhSDO7PeB2xOPSjhqEFaKVTsXCowAxzvnopCI0Ethvl6WJGQsnIGQZzH7xUpZIm2M48epWO+IrrIq23drgEbmgHdJaRcB+VWO0AKZzweKzvkCCuvwoa5xe0RyHLw5kXmV5v8UassgICgoNo2g4Bjp6h2k8cT2rM4yu3RaWgxvdZ3WaxvLTfuLj/ABZ6ZJEfcmoiU3XoFvZULV2mADRgj1+374qzUmtMSFXXRTmrm1QcpphVws7gmSKssxBCRbdTqUNpFI1qgOVXUiFL0tulPcuhwtK1lO0lmYX1+39zSXldPh6cCFf+CaxbF5lZC3KiOVmVZhgyYJxVAQE+o1zxDTAH9rUPYddI2tNqCcBw0MR0pJG2TuIiYIMmYwQyDp1LLraavYgz0+vvy6qV4ZqLb2080MyMm3pDQpudLqLZMkhZAK5ggDFDSCLqKrHtcdNiDN4vFwZ8ee+Vp7mhR/LvhQfKXp8sbTwVI2scfRu/1NO0g3XOFVzdVOfmO9/qPwu9baYNlCTGMgbiAuVXdgZj6g9jkIRTcCLH+M7pPD9WkbLaESes/MFYGGRmkjcDGAeKGkYCKtN06nnw2kc4Uv8Ampc3Ax6ZAIyQYmYyAY7EdxUzeUrs4bpjKtPB9W+oF227DapK7leHk4IDKZQifY0xhLpBWXiKbaJa9ovnFvQ5+yudWHS2xtIHcDpVjAJjA3Hj60wyBZYqelzwKhgbn+FJtElQWEGBIBmD3E96sEt0TZcHcPcencfT1/3zUKbFH8wPRv8A9G/0olToPT1CdqVRFCEUITGptTBzI4hiPbIBAPPBxUEJjHRb378E1pLywxDKQCQxDzBXDAntHucVAIVqjXSBB6W2Kr9YAouEXFVQ6sNvzEiGKuZJbhQABIWBxVDaVopku0iDMEXx5ct/ErB/Enia3U2lXtlCDuIkyeI4BUGAcyPQVmqOBC7fCUXU3SCDO3vdZ9/D98BiMmWRSCN0TALT2PYD/RcStwqaceqo/F/Dk2zBFxUHSAYgRJBOSI9fSqFPYZN7hVeqsbrIZVPT8zE47QoHOJmeMigIqCZCpb6QJprTJWKuwNbKaSKsVnZBTd0R2qzUqqALwuLeak2SqfeXZTFRN0w0zpUhLMMBSy60rYyjDw1TNLMj6/7+1Kct9IHC1Hh2iR9ayBlMglCxBXdtlCcdQ3du498UNALoUVXuZQ1b2tG2/v8AtXvh9+47shR7w2bHRjPklxsJDmcQD2mOZNMEkrNUDWtDgQ28jrF8WVz4RpRblLLeXDWzly6sV37kWOG2AOBMkNkCrtEWCy1n6oc8TY7RGL+tsbWK0B1NlwGW6M7ipSCWFvDhFAIcDiIPOM02Qd1h0VGmC312nE8lX6lrQZjduDbO5QzEujsP0gfL0jCqZycVQxutDA8gaBfFsEfm+SU3ee43SoVQYbzCsSCSWlOQQsCWIPtioMlWaGNub7R9r+PJSPDzZ8wm4IIEBwB0B8cxMRGf2qWxN0uqKmnu+nOFq9DohZwCgVmmQI3E/qkfqgc+1aGt0rlVava5mR9P4Vpp92SxBBPTAjpgQGyZMzkRyMVcLK+NvPxTtSqJaEIoQihCShCWhCbutGZ/7/STUFWaJsm1OOlYHMkRzyY5OfWKFY5uVjvHrdq4QLsE8lmhAhI2qyic/N+okiazvg5XX4YvaO56Znf3ELOLpXFk2ZMAkKe4ztWMkgQOPRvrSYMQujraamuFXWdEGYIwO8KN1wTsUrhRP+KI4jt71WE91QhsjHLfqoPjHh42Lb2pbcgZy2AC0K3MljEe9VcLQm0ah1F0kj092VN/9HPksd08lwBhdqsQJx754+tVAsnuqS+D5eaqfENMNi9B+RTJ9Pb6mgGFD2NcCFTMoBxTQTF1hc1od3U6mm3Kfaq6oKYKGthB2Ua1p+aY56yUuGIJCc8qSAfpVdUCU7si5wBVvrlRjKk85xHE8e2KRMLplgcJ3XHh9uHh5ABzGTAMHH+VS4iyKTXd7mn9cZvdI5jnH6f396hB2C0FzXlLdzy93nKVS4+09WTyCZBBCiSOfrV9VrJIpS4asGSAtL4d4mBY090XEwsMD0gOg2LvYlo+cHCyRBnbTA6wMrFUo6qj2aT97G5gW5bmPNTNHodUlxi9xdrg3GsghXTf+pRB4bHsVEExVg1wN0l9Wi5sNFxacgx/H8hTtHoFBZ1Esx3MQS24nnqOcTj0qwbulPqkgNOPsi4DaKhICgdWONxgRkYmRijGEAioDqyn9Mmwm7t3B43L+pgASoHaYn0HvUi11R51jRMR9FqdJpiWQNbVgA58wfKhJACKrHdOzlhgkHGYDwL4XKqPAaYcQbW59SRbOAbjyVwKYsaWhCKEJIoQloQihCQUITWovhRuPaoJhXYwuMBZ74i+J/5dVY23O5gqhF3MSQcxMcA0mpV0hdDhOA7ZxEiwm5soWt0gC3BY8tbjuHbdJEsQHJgyJC4iBIqpGYT6dQktNSSAIEfT7pi74dBwxMmciRHdQZEGc/moLVcVpFwoGpsKDyymJ6eFPSu4hpUmJABBiTVSE9jz/fuVlvEEuWWuMrFgq9TMxcshJ2BZ4gEzGIakmRK6NMtqBoIjpi+6qr13dp2MsA8lgJIIBnpmBypAPp/es2T9PfHRUWo1bMoXYNoQAHviMz+fzVZTg2MKougdqu2VmqgRITlpefWqkplNpvK4HNTso/yXVwdUxUA2Uvb35VnZS0ULOW3HjbEfK2SCM9cDBECaqMJziS4ERHv8KINQA2RMijTIU9qGPgjZdaAbrgbbMMO/Mdp9YqTayW2HEu3C9g1vimlcbL42P5avvsW53Wz/AFPJbbJiIBB6SRIKzWkvabO+n2XGp8PXb3qVxJEOODjUPxFx1hZ7wu3prD2We6122we4Ejhk3IpYAwpO2TgxBmKU3S0iTK31jXrNcGt0mw8jBMc/pPVbrQ9Sv5dq51EWw/TACQoI3NLIN5cECCs+wOkdAuJV7pGpwteL7+AsbQZ3UfV3mRvKVQxUqSArHpLAdPCzGckRycZqCYsmMaHDWTz5cvX6X2Us6chySQYJKnaPlIjaR2gxkcx27zF0kPBbb77rrUoqxGGeBIWcKC2SBgR6+tSUMLnZwFd+D6jBViB6T+KYwrDxDLyFbUxZEChCKEIoQihCKEJIoQmNaq7TuXcsdS7S0juNo5+kGag4TKZOoQYPjCpNL4zp797y7F5iyMWfap2mBs2F2EDJmF52n3pQe1xhpW1/DVqNPVVbY2Em/OYHpfn4KXqNOrHbK7skicxkLAM9+/sasQClMe5onb3Kpr2mYFgFbp9jHqInkQe1LIWxrwYMhUVvTMSXZlZiv/p/KYPTgk8T60qFuLwBABid8qFp3RLAd22hYHGBBIER6t2J7VUQBJTXBzqmlon3+lnPiJg9pmVV2hVZSOT5uCSvIHTP+xS33C3cPLXQc3HosnrNSGIiQIxJ9fbtxxS1rHdTen0gMyQIB59hgfU0SoNMC8JL1oCIOGWeIzMf6VKrbAU34c8HbU3PKXB9/XPPtirBpcbJVSs2k0udhMeOeHPaum26lSvr9TBHqPeo+WxVy5tYBzbhXzeEn+Qtsot5cHcy7WJl1KrcmPlElWzxHFTHdlK1xXLL/iLXI87H1We1mwtPHsR+R9aXfZbHBpMuUnwu3tVjAk5UH9/7jipJVGMiwW98I8MA0j333u9+0bdtADuAVizlWcwwHlq3rEiM05re7PNc6tXmu2m2AGmSdri0xjJHioHj2gQWka3aKXFW0TbABBV7ZbzAwHAKxJOSWn1qr2iLDkn8LWeXkOdIl1+odER542EL1Xw3whrdi1ba4zbEQRMAbIIjbAgccdQ5mtzWQ0BeWrcSKlVzgIkn6+M/xtCq9VqIe7v3gWuouy7UIKz0sPmC5n0MelLJuZWpjJa3THetAuc8tp2UVEN3bcRlO4CGIJBWZ6SGEGJznkemYzcJpIpyxwNvd7KcXZB1AlIlnYhSABncD2EZz375i2EiA7BvsBdStKzebt8vo2hhc3DLSRsCjIgQZ4zVhMpTw3s5m+IjbnP4Wisk96aFznRsnKlVRQhFCEUIRQhFCEzqr+xGYKWIGFGCx7ATiScVBMBXYzU4NJjryWX1/gbXLX8vpSdC7bbt020MZkFPMUqC0+h/T6GkOpyNLe7uupS4sMf2tf8A7oEtEn6wZt481eXDtABO5hGcTwcn3yfzTTZYR3vBUHjupuKhVYV2BKbwTJgZO0cDj8e1KeTC38MxhcCbgZhVbXGCoN0kiCVAAx6A5EnP0B9qWtQAJJhQPC9AwDLccMsSuBPzNIIiO4g95qrW806tVaSC0Qd/oo3inh22y6G4RdcFLanaGcxCgcdyfz61DmwEylV1VAQLC5N7Lyw6YliIPoPr6VnldkskknCuE8L8vdbfO5emMdRAZYHbuM+oqxHNJa6RLVxd0rPcTp6T+v8ASd0kn6Z/FRCkOA8lbaO24uuFlYIdoIBZcGAIksNjERyasAlPcIBPh76XXX8RHL3Vvcq9vpjvt75+ufcGpqmXAqnw9umk5m4Ur4aL3LdpVBCoVZixIt731FsW2IE7jCsMiMfahkkQPd0cUWteXOyZxmAwk+GyznxMgua2/sgDzmA4AjcROMAVVxGo+KfQYexZP+0fZW17whLdsPaZrgF1rZKtOQOkDaMgiTgkdQHvQWwJCinWLnaXiLA8vv8AkbLRfAdo3ItC2dhcneqF1Zlh1t3GLEIpKiQollABgTLKF7LF8TIZ35vGJggGQSBFzyk2P01PimgXUtrLQD71VLZdUAhSzPsDMB0gMm4hiSFwBgF7mh2oLl0KzqApPMQSTBJzAE23sYtYm55X+n1/m2rdwIEuva3BcE7ZX9UfLJHvB7Gmh0gHdYH0eze5pMtDonr+1E1Kl53CBGf/AARVTdOYdOEW9KwHG30Udh6Y/aiEGoCefVM37jh4UzA+WQs5HePScVBmVZrWlt/VSdBqQYAEACNvdeCFIHBgjHvVmlLqsI95Whs3AwkU0Fc9zYK7qVVFCEUIRQhFCEUIVM+u1I1a2RZnT7CzXywEEyQoA5jAjnM9sr1O1xFua2ilQPDmpr78wGxtz/Ksb99eN0T9f8uKuSszWHkq3W6oH5QPxH9yBVHFaaVMjKpfEmO2O354zx7Upy20QJlZi4LjXU8tQ9vdDkniIGM+xx60m82XSGgMOowdlb6Oy0FiDngcjEQRwBMGZ9qYAslRwmAo3jPgi6h0d3YJaGFAhi0y0sexAAEfWoczUZKZQ4k0WlrRc79Nl5zbbbrmTYDNx1AP/PIEe+RFZYhy7hdqoC+w+ityf65QgSUUrv8AlkZB/P7VfeFn/wANQ57KHpzcNpFkAJcb5obB6AFHBAiIn/Kq3hMIaHk8x/Kfuam2Ga9caDBXYDkN/UAPA4J3D61MjJVA11mN9enuyg/EFxnsaY/+kLbhCAAZDRcBgmevqnBO7juauJgJ1BrdVTnafS30t5JzQqh0iE7hufr2ljvFsO4UgKIO4rkE8k4ipEaVV5catthbpMDn47fdOfBWj83XWRt3xJaRKgCSxcE5Uf5rzRSEvCjj3inw7jMbfqOqftWkUjTs1hha3ldQCyh1YbyMmDcGAMHMDIGZti3iol/+pDgTHdsSNvTn+CVqfhKzetWfLtm7auXXVmfb07QqkhQwKhiLhAbubY9Ip1IECBuudxz6dSpqdDg0G03mel9scj1laL4dREbVBEY7F6OchbartUTmMCYFNpwJj3Zc7iy9wplxznzdP8q28BY7ERsWwiW1BzuZUlx1Az3HzN8h95YzELJxQGouGZJ8ATb3AyrHV6bd8vPp27QTjtFWIWenUjKYXS7SWO7IHTMiR3E8TMRxge9RCuak2Hr7/tU2ttEMWIgn1/YUsi6203DTEpm3cbcIJkevAMRmMkZkieaiSrlrYutH4ffYjIiMfscR2zTmlc6qwDCsausyKEIoQihCKEIoQmLunyzKYcgDcZIAGcLMd/2nioITGvsAcJrU6UnIP2qCFZlQDKjnTE82/wBqrCZrA3VX4hpgVDqJUzwD65O6eMRxVHDdaqVQg6TlVGnfygdy7Bn6fTNLFlrcO0wZUNfHCboVbZ2+WGDZBkkYI7e4qNd008KNEk3mFLZt6KSCDEfmPfnHP19anISwNLivI/i2y1vVseCdrAj3AOO4zNZnWJXcokOptI8PqtNf1WxLGoNvcWtZPERxAHYbiPvVpsCkhkufTmIKZ8A1QNu423p81jt5gbSywIiZbtFQ02Vq7CHAbwutd4eWKaggA3kVVEQFyhYSeWKbhP1xkRJG/NVpvgln+0/v8pvxTw5n0VrbBUXmW0AOqbjwwOAIMD0yKhzTpHippVWis4b6RPKAp7uml04seWwaxauOzSOrUXBbtqRDRtRLs8TAHpmxIaI5fdLax9WprmziAB/wEnluR4Ku+ENQ9u3fa2rG5cVVDqM203dcHnc8iCAflOMVSmSAYWnjKbXvZrNhJg7mLen5C02q+F4VdKphRDXt0gtdb/g2SQIA2sAHAYE7jjaAWmlbT7nYLAzj5JrHOB0aPmd6jBg45lStGt4oNLeYo6sEe5cYMpUgMxVjBkl1XkwTjjFhMaSk1DT1dtTEg3AAgzi+cQTtIU/XBbWku37BNy2VaN+VK3uQFIE21LfLHCxBNWNmEtSKRNTiG06tjIxmW/k8+ZWt8J0lxEKlkC7gUFtAoVcErEd855z2rQ0EBcmvUY50gGYvJm/NWZFXWVMBiRAmfUjn+9QmQAZKrtdZYnPY4qjgtNJzQLKuS0d0/wC8VSFpLhEK009hnBG5lkRuB6h9DxNXAlZHvDYtP2U2LirbUf1MgOzEKYgy8KsFpA6QAMniIq9xCR3HFxNuQF/K5x1upNSlooQihCKEJCKEIK4jt7Y/ahTN5SOaEAJsPjmD+fxNQrRdcCe5n6Y+k59KhTbZZH4m0qXhdsW2612lzOAGJJEj9RC8e9IqAGQF1+De6npqPFjMe+V1RyFMKMnnvMepHbFKW6CcqVbuOcNIiIzziTkduPxVrpRa0XCwf8SGBuoYg+WJ94YxSKvzBdTgbUHeKthfJ0tovKKFXAiNsYz6HBqZ7oSywCs4C5VL8OakeQ6bjIZTEYgypM8nn9qow2WniW/9wHotV4Tv/l1K3QES2paILrtAIZd2ICgmODTmzpyufW09rdtyT4HpZHjGmC2dMtpC+64txLbDcsIt1yd4PLfOckwRQ8WEKOHdqqPLzEAgnBuQMdMDaQqr4wQrpkKMCt0IGK7WVnm9cebgA3NJtkkAQIFUqWatXBHVVIdkTEyLWAtsM7lSPgnwu6bNu6FR9zsLdp42uzQu9ok7U8ssdwA6FiTU0mmAfoqcfXYHuYSRYS4bDMDFzMWO5my12h11zT3lXUHy0XzWvMzN1udrJck/ONu1Qo4MgTAh4cWnvdVyqlJtemTSuTpAHIXBHS9yd82ur5/DnuWbzsg866NwRolSom1bmYwZkzG5mpukkE7lYRXayq1oPdbaec5PO/2AUXVaY/yguLdt23S0E3naEtsrAXGBYEiCsQZ4FVI7kym06g/6jSWkgmYvJEWFo5rTWHDKpDBgQCCDIM9we4NOC5jgQSCISWRtEGBkxB9yRz3jP5oCHXMpzAqVGVzcbEgbvYRn8mKEAX5JptIp7VEK4qOTtu2BxQAqEyu6lQihCKEIoQihCKEIoQkWaFK5a2D6fiohAJCg6zRSZ3AEcYzBiVme5A4jgVUtT6dWLQs7qPDrdssVABZpYj1PfPJ7/c+tJLQF0WVnvidlW6nw5j/w254OMfbvg96qW8lpZWH+QUtV6RK+v0PK9u2Z/FSlE3yvNf4iw+r2LyiKp+uWgfZhWWse+u78PYTw8ncz79Fobvhi3NKLQbdsRUJUzlQu4QOT2+/1pmmWwsYrFlXURmTdZrwHwe6RcDL5ZbasvKkQZeBHp37QPspjSuhxFemIIM72v4Lb+DWbVtnMqoILbd36FGwSCB0wOIxxmtDQAuRXc94Azt5593T/AIfpLK3EUulg2xedBtDsTvVbboW3AwisgU59FHaWgAxjKpVfUc0ugunSDsMXBiN7ki3MrM/xFtBfIAVlUG4ArOWiCpMA/pm4c+pYcKspriIXS+Eu1aySCe7gRzHrb7HJK2fwz8PqNNY1NppuvprdtCMeXMm40qDJBbgj9AWeqtFOn3Q4ZhcfjOMPavov+UPcT15D+uc7Kb41oTdv2rVwE2l6A7AyzhAwDSIaMOGXuGGCubPbLgCk8PVFOk57fmN4GwmPLlB2g7qxbTbLFjSb9zMQsvcl+iXZ1JMsylMYPaRE1eIaGrMH66r68WF7C17QeQM/q6leJ6B2S2EvXEKMu4qVBccMGJUjuW4yfrVnNMCClUazQ5xc0GQedvC/krMsBAJGcD37wPsCftV1mglc3bKtG5QdplZ7HiR6GCR9CaiJUtcWzByltsTMgAT05MkQMkECDM4z2+gEEAYTOk0KWp2dKn9A+Uf9I/TzwMe3MwGgYV6lV1T5rnnv58/upNWSkUIRQhFCEUIRQhFCEUIRQhIRQhLQhcXEkHj7iaFIMFZ7W6QqeR+c/vSSIXRp1A4KIogxnEHv6n/SqpxvdMJrLUMq3F/pwzLk7RMkwO8Bo/NRIVzSqSCW5sOq828B0zavWXL5yqsbhn1JJtr+R+FNY2DW8lei4p44bh2094j9n3zW30wVVf0ZvpiFH2Edq0iy4r5cR4ftGsA2HJgKf1RGMk/QAnPoKDhDJ1eaRdNbJQKyuzW4W4wLBlEQPMHMtBycwcUQEF7xJIgA4xHl0+ikeA6cWwjOtsG05UXQILlxFy5cYgEZB/6jtycTLBGdkvinl5IaT3hMcowAL/wJsLrj4p+En1/lG2wt+SpVlYHIYB02zEtBAYmBM+lFSiakRsrcF8RbweoPE6jPpY+XJX3gvg72NOlu0RvVNtp3uEkJcKNcLKFCypnaIPyqJEmmsYWtgLBxHEtq1S5+CZIA3EgQZm++MmxgK71GlBVAAIVgROeO+e9MIWJlQyTzCYu2brX1dXKW0wym2p80MJlXncsEj0yveoIJdITGuptpFrhJODJt4jB/lP8AieoW2m513Asi7enJdlVfmIGCZ57etS4gC6pRY57oaYsTvsCdlLqySihCBQhIKEJaEIoQihCKEIoQihCKEIoQihCKEJDQhEUIULW6Hdkc+5NVc2U+lV05VTrNGwztM44EiJ/0J/NLLStdOq07qp12iJsXrcZdbgB/6txXP/y/elub3SFrpVYqsfyIWM/hjqB/XTgkK32G4H96z8Ochdj4yw9x3iPstSbIiAOkY+wJj96fC5mq/VPXNMGCgyFnqAJG4QcH1BxjvmpiUsPLSSMplLF24WSzct21Xok2yGAkEm2cCArQCMAxxUQTYK5exkOqAkm+befn9Fd+CWV2x5nmW7SqsLbBnywQwOOpiQJ28bQIBOWMH0WLiXmZ0wXSc88b2HjzV8lry7TBXyNzbrhJALEv1SZ2gnjsPSKbEBYS7XUEjkIHpbr9ymfCdELYwpTJCoSCEEk9JAmGgMQSYJjtUNbCvXql5zOJN7+PhjAU9uKus4TWjdmRWcQxzEQROQpEnIEA55B+lQJi6tUDQ4huPfgudchIUAMetT0NtIhgZJkSo7r3EiDxUOU0jBNxg5E7ffkdipNWS0ChCKEIoQihCKEIoQihCKEIoQihCKEIoQihCKELkjvQp6IdZHfkHGODP+VCAYXN4GOkwfoD+9QVLYm6qdQ6qHdyoAG5yYAAAyT7QP7VQwLla2BziGtHgvK/gMrd198r0q63GUR/zqVEfRqw0LvK9T8TBp8KycggfQyvQNNpM7STgmARGZOTPatQC4D6lpUq/YIBMz6RmasQlNfJAWW0PiSl7t19mxGW3buKpJliAymPmXeVyMGPakBwkkrqVKJDWsbMmSROwx4WnK1HheoRWFtemdzwFgHPUSQIksx5MnJp7SBZcyuxzhrN8D6W+g8FP8XtXLotrbGd+4uT0rt53oGBcMCRGRJBIxVngmIWfh3MplxfyiNz4GDEZm3RT7aDe3HZvvBWTj0AHJ47VfdIJ7o99UmoliFXaRPX1EMBBI27e+7bgxgn6UG6GQASfK1vcT5qRUpai64geXuRn/qCNonacw7Zwo7n3qpTaYJ1QQLHO/TxTmltsoO5ixLMRPYEkqPsIFSAqvcCbCLBPVKoihCKEIoQihCKEIoQihCKEIoQihCKEIoQihCKEIoQkNCFnfiz4ebU2LyWmVblwKCxEbgjbgjMM7fmH3pNWnqaQMro8BxooVWueCWibcpESOqy/wDD74Fv6a6+o1ATftK21Dbts4LSMSRjHYnilUKBaZK6HxT4rTrtFOmTG/6W3/lhukpnt/2NPhcjWYgFJq9OCCGPH2578+8UEIpvI+VZoWVS49pVCoFDIFWMlm35B9l7d5zSYgwunrLmB5MnB9BCm+DnG5lKtnBg8EgGR6jP3qzEniMwDZaPRtPHFOC5tQQnLl0KTuaB0jIgSx2jq7kkgR9PWpmFUNLhYc/oltWQCxhQWaZAgnpCyx7mBE+kDtQAhziQBJt+5t7ynKlUS0IRQhFCEUIRQhFCEUIRQhFCEUIRQhFCEUIRQhFCEUIRQhFCEUISRQhEf370KU3chsA5BzByO/2qFItchNax7du2z3GCooksx4H1qDAElXph73hrBJOypdXfsHzAt5ZTyw0zCm7/AMPI53BhEH0pZLb3W2myqNJLTefOM+il2vDyMR/v/wAetWDUl1YFW1tABApgWQmTKjanUOrnbZdwLZaVZQCQRCAMw6iMyce9VJIOE1jGubdwF4uD62GPr0UyrJKKEIoQihCKEIoQihCKEIoQihCKEIoQihCKEIoQihCKEJBQhLQhFCEUIRQhFCFTeB/8fW/++v8A/GzS2fM7x/AW3if9Kj/6n/6cn/iT/wDFv/8Att+1TU+QpfB/67PEJ/TfKv0T/KpGEt/zHzUlaslrqhQihCKEJKEJaEIoQihCKEIoQihCKEIoQihCKEL/2Q=="/>
          <p:cNvSpPr>
            <a:spLocks noChangeAspect="1" noChangeArrowheads="1"/>
          </p:cNvSpPr>
          <p:nvPr/>
        </p:nvSpPr>
        <p:spPr bwMode="auto">
          <a:xfrm>
            <a:off x="155575" y="-2293938"/>
            <a:ext cx="4781550" cy="478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libri" pitchFamily="34" charset="0"/>
            </a:endParaRP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160419"/>
              </p:ext>
            </p:extLst>
          </p:nvPr>
        </p:nvGraphicFramePr>
        <p:xfrm>
          <a:off x="1907704" y="1630970"/>
          <a:ext cx="5112568" cy="5061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0" name="SPW 10.0 Graph" r:id="rId4" imgW="3539520" imgH="3505680" progId="SigmaPlotGraphicObject.9">
                  <p:embed/>
                </p:oleObj>
              </mc:Choice>
              <mc:Fallback>
                <p:oleObj name="SPW 10.0 Graph" r:id="rId4" imgW="3539520" imgH="3505680" progId="SigmaPlotGraphicObject.9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630970"/>
                        <a:ext cx="5112568" cy="5061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0562" y="1131268"/>
            <a:ext cx="157162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6856" y="1131268"/>
            <a:ext cx="1665288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493889" y="409222"/>
            <a:ext cx="588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Intracoronary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malonate</a:t>
            </a:r>
            <a:r>
              <a:rPr lang="es-ES" sz="2400" dirty="0" smtClean="0">
                <a:solidFill>
                  <a:srgbClr val="800000"/>
                </a:solidFill>
              </a:rPr>
              <a:t> in </a:t>
            </a:r>
            <a:r>
              <a:rPr lang="es-ES" sz="2400" dirty="0" err="1" smtClean="0">
                <a:solidFill>
                  <a:srgbClr val="800000"/>
                </a:solidFill>
              </a:rPr>
              <a:t>pigs</a:t>
            </a:r>
            <a:r>
              <a:rPr lang="es-ES" sz="2400" dirty="0" smtClean="0">
                <a:solidFill>
                  <a:srgbClr val="800000"/>
                </a:solidFill>
              </a:rPr>
              <a:t> (</a:t>
            </a:r>
            <a:r>
              <a:rPr lang="es-ES" sz="2400" dirty="0" err="1" smtClean="0">
                <a:solidFill>
                  <a:srgbClr val="800000"/>
                </a:solidFill>
              </a:rPr>
              <a:t>normoxia</a:t>
            </a:r>
            <a:r>
              <a:rPr lang="es-ES" sz="2400" dirty="0" smtClean="0">
                <a:solidFill>
                  <a:srgbClr val="800000"/>
                </a:solidFill>
              </a:rPr>
              <a:t>)</a:t>
            </a:r>
            <a:endParaRPr lang="es-E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55889" y="2893806"/>
            <a:ext cx="7986889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Ischemic conditioning reduces ROS mediated </a:t>
            </a:r>
            <a:r>
              <a:rPr lang="en-US" sz="2400" dirty="0" smtClean="0">
                <a:solidFill>
                  <a:srgbClr val="800000"/>
                </a:solidFill>
              </a:rPr>
              <a:t>injury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Inhibition of succinate </a:t>
            </a:r>
            <a:r>
              <a:rPr lang="en-US" sz="2400" dirty="0" err="1" smtClean="0">
                <a:solidFill>
                  <a:srgbClr val="800000"/>
                </a:solidFill>
              </a:rPr>
              <a:t>dehidrogenase</a:t>
            </a:r>
            <a:r>
              <a:rPr lang="en-US" sz="2400" dirty="0" smtClean="0">
                <a:solidFill>
                  <a:srgbClr val="800000"/>
                </a:solidFill>
              </a:rPr>
              <a:t> with </a:t>
            </a:r>
            <a:r>
              <a:rPr lang="en-US" sz="2400" dirty="0" err="1" smtClean="0">
                <a:solidFill>
                  <a:srgbClr val="800000"/>
                </a:solidFill>
              </a:rPr>
              <a:t>malonate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Conclusion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54653" y="3809928"/>
            <a:ext cx="769880" cy="1951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611560" y="1157843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>
                <a:solidFill>
                  <a:srgbClr val="990000"/>
                </a:solidFill>
              </a:rPr>
              <a:t>Reducing</a:t>
            </a:r>
            <a:r>
              <a:rPr lang="es-ES" sz="2400" dirty="0">
                <a:solidFill>
                  <a:srgbClr val="990000"/>
                </a:solidFill>
              </a:rPr>
              <a:t> ROS </a:t>
            </a:r>
            <a:r>
              <a:rPr lang="es-ES" sz="2400" dirty="0" err="1">
                <a:solidFill>
                  <a:srgbClr val="990000"/>
                </a:solidFill>
              </a:rPr>
              <a:t>generation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during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myocardial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reperfusion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through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metabolic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interventions</a:t>
            </a:r>
            <a:endParaRPr lang="es-ES" sz="24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57111" y="2075361"/>
            <a:ext cx="7986889" cy="440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Transient respiratory inhibition </a:t>
            </a:r>
            <a:r>
              <a:rPr lang="en-US" sz="2400" dirty="0" smtClean="0">
                <a:solidFill>
                  <a:srgbClr val="800000"/>
                </a:solidFill>
              </a:rPr>
              <a:t>limits reperfusion injury, but is difficult to apply in patients with STEMI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Transient inhibition of succinate </a:t>
            </a:r>
            <a:r>
              <a:rPr lang="en-US" sz="2400" dirty="0" err="1" smtClean="0">
                <a:solidFill>
                  <a:srgbClr val="800000"/>
                </a:solidFill>
              </a:rPr>
              <a:t>dehidrogenase</a:t>
            </a:r>
            <a:r>
              <a:rPr lang="en-US" sz="2400" dirty="0" smtClean="0">
                <a:solidFill>
                  <a:srgbClr val="800000"/>
                </a:solidFill>
              </a:rPr>
              <a:t> with </a:t>
            </a:r>
            <a:r>
              <a:rPr lang="en-US" sz="2400" dirty="0" err="1" smtClean="0">
                <a:solidFill>
                  <a:srgbClr val="800000"/>
                </a:solidFill>
              </a:rPr>
              <a:t>malo</a:t>
            </a:r>
            <a:r>
              <a:rPr lang="en-US" sz="2400" dirty="0" err="1" smtClean="0">
                <a:solidFill>
                  <a:srgbClr val="800000"/>
                </a:solidFill>
              </a:rPr>
              <a:t>nate</a:t>
            </a:r>
            <a:r>
              <a:rPr lang="en-US" sz="2400" dirty="0" smtClean="0">
                <a:solidFill>
                  <a:srgbClr val="800000"/>
                </a:solidFill>
              </a:rPr>
              <a:t> at the time of reperfusion limits infarct size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Selective </a:t>
            </a:r>
            <a:r>
              <a:rPr lang="en-US" sz="2400" dirty="0" err="1" smtClean="0">
                <a:solidFill>
                  <a:srgbClr val="800000"/>
                </a:solidFill>
              </a:rPr>
              <a:t>malonate</a:t>
            </a:r>
            <a:r>
              <a:rPr lang="en-US" sz="2400" dirty="0" smtClean="0">
                <a:solidFill>
                  <a:srgbClr val="800000"/>
                </a:solidFill>
              </a:rPr>
              <a:t> infusion into the area at risks may be a new promising approach to limit reperfusion injury and infarct size after transient coronary occlusion</a:t>
            </a:r>
            <a:endParaRPr lang="en-US" sz="2400" dirty="0" smtClean="0">
              <a:solidFill>
                <a:srgbClr val="800000"/>
              </a:solidFill>
            </a:endParaRP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US" sz="2400" dirty="0" smtClean="0">
              <a:solidFill>
                <a:srgbClr val="800000"/>
              </a:solidFill>
            </a:endParaRPr>
          </a:p>
          <a:p>
            <a:pPr marL="800100" lvl="1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89828" y="1267480"/>
            <a:ext cx="2143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800000"/>
                </a:solidFill>
              </a:rPr>
              <a:t>CONCLUSION</a:t>
            </a:r>
            <a:endParaRPr lang="es-ES" sz="2800" dirty="0">
              <a:solidFill>
                <a:srgbClr val="800000"/>
              </a:solidFill>
            </a:endParaRPr>
          </a:p>
        </p:txBody>
      </p:sp>
      <p:pic>
        <p:nvPicPr>
          <p:cNvPr id="8" name="Imagen 7" descr="Captura de pantalla 2015-10-29 a las 16.1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68" y="6021288"/>
            <a:ext cx="2231432" cy="85910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91993"/>
            <a:ext cx="1026884" cy="72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F41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55" y="1966694"/>
            <a:ext cx="6081891" cy="4054594"/>
          </a:xfrm>
          <a:prstGeom prst="rect">
            <a:avLst/>
          </a:prstGeom>
        </p:spPr>
      </p:pic>
      <p:pic>
        <p:nvPicPr>
          <p:cNvPr id="3" name="Imagen 2" descr="Captura de pantalla 2015-10-29 a las 16.12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68" y="6021288"/>
            <a:ext cx="2231432" cy="859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91993"/>
            <a:ext cx="1026884" cy="72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8667" y="305012"/>
            <a:ext cx="61750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800000"/>
                </a:solidFill>
              </a:rPr>
              <a:t>LABORATORY OF EXPERIMENTAL CARDIOLOGY</a:t>
            </a:r>
          </a:p>
          <a:p>
            <a:r>
              <a:rPr lang="es-ES" sz="2000" dirty="0" smtClean="0">
                <a:solidFill>
                  <a:srgbClr val="800000"/>
                </a:solidFill>
              </a:rPr>
              <a:t>DEPARTMENT OF CARDIOLOGY</a:t>
            </a:r>
          </a:p>
          <a:p>
            <a:r>
              <a:rPr lang="es-ES" sz="2000" dirty="0" smtClean="0">
                <a:solidFill>
                  <a:srgbClr val="800000"/>
                </a:solidFill>
              </a:rPr>
              <a:t>Vascular </a:t>
            </a:r>
            <a:r>
              <a:rPr lang="es-ES" sz="2000" dirty="0" err="1">
                <a:solidFill>
                  <a:srgbClr val="800000"/>
                </a:solidFill>
              </a:rPr>
              <a:t>B</a:t>
            </a:r>
            <a:r>
              <a:rPr lang="es-ES" sz="2000" dirty="0" err="1" smtClean="0">
                <a:solidFill>
                  <a:srgbClr val="800000"/>
                </a:solidFill>
              </a:rPr>
              <a:t>iology</a:t>
            </a:r>
            <a:r>
              <a:rPr lang="es-ES" sz="2000" dirty="0" smtClean="0">
                <a:solidFill>
                  <a:srgbClr val="800000"/>
                </a:solidFill>
              </a:rPr>
              <a:t> and </a:t>
            </a:r>
            <a:r>
              <a:rPr lang="es-ES" sz="2000" dirty="0" err="1">
                <a:solidFill>
                  <a:srgbClr val="800000"/>
                </a:solidFill>
              </a:rPr>
              <a:t>M</a:t>
            </a:r>
            <a:r>
              <a:rPr lang="es-ES" sz="2000" dirty="0" err="1" smtClean="0">
                <a:solidFill>
                  <a:srgbClr val="800000"/>
                </a:solidFill>
              </a:rPr>
              <a:t>etabolism</a:t>
            </a:r>
            <a:r>
              <a:rPr lang="es-ES" sz="2000" dirty="0" smtClean="0">
                <a:solidFill>
                  <a:srgbClr val="800000"/>
                </a:solidFill>
              </a:rPr>
              <a:t> </a:t>
            </a:r>
            <a:r>
              <a:rPr lang="es-ES" sz="2000" dirty="0" err="1">
                <a:solidFill>
                  <a:srgbClr val="800000"/>
                </a:solidFill>
              </a:rPr>
              <a:t>R</a:t>
            </a:r>
            <a:r>
              <a:rPr lang="es-ES" sz="2000" dirty="0" err="1" smtClean="0">
                <a:solidFill>
                  <a:srgbClr val="800000"/>
                </a:solidFill>
              </a:rPr>
              <a:t>esearch</a:t>
            </a:r>
            <a:r>
              <a:rPr lang="es-ES" sz="2000" dirty="0" smtClean="0">
                <a:solidFill>
                  <a:srgbClr val="800000"/>
                </a:solidFill>
              </a:rPr>
              <a:t> </a:t>
            </a:r>
            <a:r>
              <a:rPr lang="es-ES" sz="2000" dirty="0" err="1">
                <a:solidFill>
                  <a:srgbClr val="800000"/>
                </a:solidFill>
              </a:rPr>
              <a:t>A</a:t>
            </a:r>
            <a:r>
              <a:rPr lang="es-ES" sz="2000" dirty="0" err="1" smtClean="0">
                <a:solidFill>
                  <a:srgbClr val="800000"/>
                </a:solidFill>
              </a:rPr>
              <a:t>rea</a:t>
            </a:r>
            <a:endParaRPr lang="es-ES" sz="2000" dirty="0" smtClean="0">
              <a:solidFill>
                <a:srgbClr val="800000"/>
              </a:solidFill>
            </a:endParaRPr>
          </a:p>
          <a:p>
            <a:r>
              <a:rPr lang="es-ES" sz="2000" b="1" dirty="0" err="1" smtClean="0">
                <a:solidFill>
                  <a:srgbClr val="800000"/>
                </a:solidFill>
              </a:rPr>
              <a:t>Vall</a:t>
            </a:r>
            <a:r>
              <a:rPr lang="es-ES" sz="2000" b="1" dirty="0" smtClean="0">
                <a:solidFill>
                  <a:srgbClr val="800000"/>
                </a:solidFill>
              </a:rPr>
              <a:t> </a:t>
            </a:r>
            <a:r>
              <a:rPr lang="es-ES" sz="2000" b="1" dirty="0" err="1" smtClean="0">
                <a:solidFill>
                  <a:srgbClr val="800000"/>
                </a:solidFill>
              </a:rPr>
              <a:t>d’Hebron</a:t>
            </a:r>
            <a:r>
              <a:rPr lang="es-ES" sz="2000" b="1" dirty="0" smtClean="0">
                <a:solidFill>
                  <a:srgbClr val="800000"/>
                </a:solidFill>
              </a:rPr>
              <a:t> </a:t>
            </a:r>
            <a:r>
              <a:rPr lang="es-ES" sz="2000" b="1" dirty="0" err="1" smtClean="0">
                <a:solidFill>
                  <a:srgbClr val="800000"/>
                </a:solidFill>
              </a:rPr>
              <a:t>University</a:t>
            </a:r>
            <a:r>
              <a:rPr lang="es-ES" sz="2000" b="1" dirty="0" smtClean="0">
                <a:solidFill>
                  <a:srgbClr val="800000"/>
                </a:solidFill>
              </a:rPr>
              <a:t> Hospital and </a:t>
            </a:r>
            <a:r>
              <a:rPr lang="es-ES" sz="2000" b="1" dirty="0" err="1" smtClean="0">
                <a:solidFill>
                  <a:srgbClr val="800000"/>
                </a:solidFill>
              </a:rPr>
              <a:t>Research</a:t>
            </a:r>
            <a:r>
              <a:rPr lang="es-ES" sz="2000" b="1" dirty="0" smtClean="0">
                <a:solidFill>
                  <a:srgbClr val="800000"/>
                </a:solidFill>
              </a:rPr>
              <a:t> </a:t>
            </a:r>
            <a:r>
              <a:rPr lang="es-ES" sz="2000" b="1" dirty="0" err="1" smtClean="0">
                <a:solidFill>
                  <a:srgbClr val="800000"/>
                </a:solidFill>
              </a:rPr>
              <a:t>Institute</a:t>
            </a:r>
            <a:endParaRPr lang="es-ES" sz="2000" b="1" dirty="0" smtClean="0">
              <a:solidFill>
                <a:srgbClr val="800000"/>
              </a:solidFill>
            </a:endParaRPr>
          </a:p>
          <a:p>
            <a:r>
              <a:rPr lang="es-ES" sz="2000" dirty="0" err="1" smtClean="0">
                <a:solidFill>
                  <a:srgbClr val="800000"/>
                </a:solidFill>
              </a:rPr>
              <a:t>Universitat</a:t>
            </a:r>
            <a:r>
              <a:rPr lang="es-ES" sz="2000" dirty="0" smtClean="0">
                <a:solidFill>
                  <a:srgbClr val="800000"/>
                </a:solidFill>
              </a:rPr>
              <a:t> </a:t>
            </a:r>
            <a:r>
              <a:rPr lang="es-ES" sz="2000" dirty="0" err="1" smtClean="0">
                <a:solidFill>
                  <a:srgbClr val="800000"/>
                </a:solidFill>
              </a:rPr>
              <a:t>Autonoma</a:t>
            </a:r>
            <a:r>
              <a:rPr lang="es-ES" sz="2000" dirty="0" smtClean="0">
                <a:solidFill>
                  <a:srgbClr val="800000"/>
                </a:solidFill>
              </a:rPr>
              <a:t> de Barcelona. SPAIN</a:t>
            </a:r>
          </a:p>
          <a:p>
            <a:endParaRPr lang="es-ES" sz="2000" dirty="0"/>
          </a:p>
        </p:txBody>
      </p:sp>
      <p:pic>
        <p:nvPicPr>
          <p:cNvPr id="6" name="Imagen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5163" y="6372758"/>
            <a:ext cx="739705" cy="36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4869" y="6372758"/>
            <a:ext cx="1531620" cy="33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://www.tv3.cat/marato/img/logotips/logo_fundacio_normal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2381" y="6372758"/>
            <a:ext cx="1475452" cy="329856"/>
          </a:xfrm>
          <a:prstGeom prst="rect">
            <a:avLst/>
          </a:prstGeom>
          <a:noFill/>
        </p:spPr>
      </p:pic>
      <p:pic>
        <p:nvPicPr>
          <p:cNvPr id="10" name="Picture 8" descr="http://www.corfu-fp7.eu/jahia/webdav/site/corfu/users/batijel8/public/logo/fp7logoba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75920" y="6167923"/>
            <a:ext cx="702317" cy="571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402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55889" y="2893806"/>
            <a:ext cx="7986889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Ischemic conditioning reduces ROS mediated </a:t>
            </a:r>
            <a:r>
              <a:rPr lang="en-US" sz="2400" dirty="0" smtClean="0">
                <a:solidFill>
                  <a:srgbClr val="800000"/>
                </a:solidFill>
              </a:rPr>
              <a:t>injury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Inhibition of succinate </a:t>
            </a:r>
            <a:r>
              <a:rPr lang="en-US" sz="2400" dirty="0" err="1" smtClean="0">
                <a:solidFill>
                  <a:srgbClr val="800000"/>
                </a:solidFill>
              </a:rPr>
              <a:t>dehidrogenase</a:t>
            </a:r>
            <a:r>
              <a:rPr lang="en-US" sz="2400" dirty="0" smtClean="0">
                <a:solidFill>
                  <a:srgbClr val="800000"/>
                </a:solidFill>
              </a:rPr>
              <a:t> with </a:t>
            </a:r>
            <a:r>
              <a:rPr lang="en-US" sz="2400" dirty="0" err="1" smtClean="0">
                <a:solidFill>
                  <a:srgbClr val="800000"/>
                </a:solidFill>
              </a:rPr>
              <a:t>malonate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Conclusion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54653" y="2987887"/>
            <a:ext cx="769880" cy="1951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611560" y="1157843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>
                <a:solidFill>
                  <a:srgbClr val="990000"/>
                </a:solidFill>
              </a:rPr>
              <a:t>Reducing</a:t>
            </a:r>
            <a:r>
              <a:rPr lang="es-ES" sz="2400" dirty="0">
                <a:solidFill>
                  <a:srgbClr val="990000"/>
                </a:solidFill>
              </a:rPr>
              <a:t> ROS </a:t>
            </a:r>
            <a:r>
              <a:rPr lang="es-ES" sz="2400" dirty="0" err="1">
                <a:solidFill>
                  <a:srgbClr val="990000"/>
                </a:solidFill>
              </a:rPr>
              <a:t>generation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during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myocardial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reperfusion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through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metabolic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interventions</a:t>
            </a:r>
            <a:endParaRPr lang="es-ES" sz="24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8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06-11 a las 14.07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94793"/>
            <a:ext cx="9144000" cy="5163207"/>
          </a:xfrm>
          <a:prstGeom prst="rect">
            <a:avLst/>
          </a:prstGeom>
        </p:spPr>
      </p:pic>
      <p:pic>
        <p:nvPicPr>
          <p:cNvPr id="5" name="Imagen 4" descr="Captura de pantalla 2016-05-08 a las 19.2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5880100" cy="1739902"/>
          </a:xfrm>
          <a:prstGeom prst="rect">
            <a:avLst/>
          </a:prstGeom>
        </p:spPr>
      </p:pic>
      <p:pic>
        <p:nvPicPr>
          <p:cNvPr id="6" name="Imagen 5" descr="Captura de pantalla 2016-05-08 a las 19.32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8" y="883885"/>
            <a:ext cx="3098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1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05-08 a las 19.27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3816" y="-312061"/>
            <a:ext cx="5136444" cy="9155703"/>
          </a:xfrm>
          <a:prstGeom prst="rect">
            <a:avLst/>
          </a:prstGeom>
        </p:spPr>
      </p:pic>
      <p:pic>
        <p:nvPicPr>
          <p:cNvPr id="3" name="Imagen 2" descr="Captura de pantalla 2016-05-08 a las 19.2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5880100" cy="1739902"/>
          </a:xfrm>
          <a:prstGeom prst="rect">
            <a:avLst/>
          </a:prstGeom>
        </p:spPr>
      </p:pic>
      <p:pic>
        <p:nvPicPr>
          <p:cNvPr id="4" name="Imagen 3" descr="Captura de pantalla 2016-05-08 a las 19.32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8" y="883885"/>
            <a:ext cx="3098800" cy="9398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4641563" y="2289267"/>
            <a:ext cx="2021446" cy="28380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7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05-08 a las 19.27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3816" y="-312061"/>
            <a:ext cx="5136444" cy="9155703"/>
          </a:xfrm>
          <a:prstGeom prst="rect">
            <a:avLst/>
          </a:prstGeom>
        </p:spPr>
      </p:pic>
      <p:pic>
        <p:nvPicPr>
          <p:cNvPr id="3" name="Imagen 2" descr="Captura de pantalla 2016-05-08 a las 19.2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5880100" cy="1739902"/>
          </a:xfrm>
          <a:prstGeom prst="rect">
            <a:avLst/>
          </a:prstGeom>
        </p:spPr>
      </p:pic>
      <p:pic>
        <p:nvPicPr>
          <p:cNvPr id="4" name="Imagen 3" descr="Captura de pantalla 2016-05-08 a las 19.32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8" y="883885"/>
            <a:ext cx="3098800" cy="9398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758466" y="2289267"/>
            <a:ext cx="797310" cy="28380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58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805133" y="1434307"/>
            <a:ext cx="5041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s-ES" sz="2400" dirty="0" err="1" smtClean="0"/>
              <a:t>IPostCon</a:t>
            </a:r>
            <a:r>
              <a:rPr lang="es-ES" sz="2400" dirty="0" smtClean="0"/>
              <a:t> </a:t>
            </a:r>
            <a:r>
              <a:rPr lang="es-ES" sz="2400" dirty="0" smtClean="0"/>
              <a:t>(1)                       </a:t>
            </a:r>
            <a:r>
              <a:rPr lang="es-ES" sz="2400" dirty="0" smtClean="0"/>
              <a:t>RIC (2)</a:t>
            </a:r>
            <a:endParaRPr lang="es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73808" y="2741476"/>
            <a:ext cx="2031325" cy="84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s-ES" sz="2400" dirty="0" err="1" smtClean="0"/>
              <a:t>Slow</a:t>
            </a:r>
            <a:r>
              <a:rPr lang="es-ES" sz="2400" dirty="0" smtClean="0"/>
              <a:t> </a:t>
            </a:r>
            <a:r>
              <a:rPr lang="es-ES" sz="2400" dirty="0" err="1" smtClean="0"/>
              <a:t>washout</a:t>
            </a:r>
            <a:endParaRPr lang="es-ES" sz="2400" dirty="0" smtClean="0"/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s-ES" sz="2400" dirty="0" smtClean="0"/>
              <a:t>&amp; </a:t>
            </a:r>
            <a:r>
              <a:rPr lang="es-ES" sz="2400" dirty="0" err="1" smtClean="0"/>
              <a:t>pH</a:t>
            </a:r>
            <a:r>
              <a:rPr lang="es-ES" sz="2400" baseline="-25000" dirty="0" err="1" smtClean="0"/>
              <a:t>i</a:t>
            </a:r>
            <a:r>
              <a:rPr lang="es-ES" sz="2400" dirty="0" smtClean="0"/>
              <a:t> </a:t>
            </a:r>
            <a:r>
              <a:rPr lang="es-ES" sz="2400" dirty="0" err="1" smtClean="0"/>
              <a:t>recovery</a:t>
            </a:r>
            <a:endParaRPr lang="es-ES" sz="2400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5496878" y="2741476"/>
            <a:ext cx="2520792" cy="84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s-ES" sz="2400" dirty="0" err="1" smtClean="0"/>
              <a:t>Reduced</a:t>
            </a:r>
            <a:r>
              <a:rPr lang="es-ES" sz="2400" dirty="0" smtClean="0"/>
              <a:t> ROS &amp;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s-ES" sz="2400" dirty="0" err="1"/>
              <a:t>p</a:t>
            </a:r>
            <a:r>
              <a:rPr lang="es-ES" sz="2400" dirty="0" err="1" smtClean="0"/>
              <a:t>reserved</a:t>
            </a:r>
            <a:r>
              <a:rPr lang="es-ES" sz="2400" dirty="0" smtClean="0"/>
              <a:t> NO-PKG</a:t>
            </a:r>
            <a:endParaRPr lang="es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856234" y="4595761"/>
            <a:ext cx="4740102" cy="849463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s-ES" sz="2400" dirty="0" err="1" smtClean="0"/>
              <a:t>Reduced</a:t>
            </a:r>
            <a:r>
              <a:rPr lang="es-ES" sz="2400" dirty="0" smtClean="0"/>
              <a:t> SR Ca</a:t>
            </a:r>
            <a:r>
              <a:rPr lang="es-ES" sz="2400" baseline="30000" dirty="0" smtClean="0"/>
              <a:t>++</a:t>
            </a:r>
            <a:r>
              <a:rPr lang="es-ES" sz="2400" dirty="0" smtClean="0"/>
              <a:t> </a:t>
            </a:r>
            <a:r>
              <a:rPr lang="es-ES" sz="2400" dirty="0" err="1" smtClean="0"/>
              <a:t>oscillations</a:t>
            </a:r>
            <a:r>
              <a:rPr lang="es-ES" sz="2400" dirty="0" smtClean="0"/>
              <a:t> &amp;  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s-ES" sz="2400" dirty="0" err="1" smtClean="0"/>
              <a:t>less</a:t>
            </a:r>
            <a:r>
              <a:rPr lang="es-ES" sz="2400" dirty="0" smtClean="0"/>
              <a:t> </a:t>
            </a:r>
            <a:r>
              <a:rPr lang="es-ES" sz="2400" dirty="0" err="1" smtClean="0"/>
              <a:t>propensity</a:t>
            </a:r>
            <a:r>
              <a:rPr lang="es-ES" sz="2400" dirty="0" smtClean="0"/>
              <a:t> </a:t>
            </a:r>
            <a:r>
              <a:rPr lang="es-ES" sz="2400" dirty="0" err="1" smtClean="0"/>
              <a:t>to</a:t>
            </a:r>
            <a:r>
              <a:rPr lang="es-ES" sz="2400" dirty="0" smtClean="0"/>
              <a:t> MPT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 flipH="1" flipV="1">
            <a:off x="3319860" y="3760546"/>
            <a:ext cx="11294" cy="646486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5661054" y="3729082"/>
            <a:ext cx="0" cy="646486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Agrupar 20"/>
          <p:cNvGrpSpPr/>
          <p:nvPr/>
        </p:nvGrpSpPr>
        <p:grpSpPr>
          <a:xfrm>
            <a:off x="3331154" y="1926349"/>
            <a:ext cx="2408034" cy="661239"/>
            <a:chOff x="3729160" y="2479160"/>
            <a:chExt cx="2408034" cy="661239"/>
          </a:xfrm>
        </p:grpSpPr>
        <p:cxnSp>
          <p:nvCxnSpPr>
            <p:cNvPr id="22" name="Conector recto de flecha 21"/>
            <p:cNvCxnSpPr/>
            <p:nvPr/>
          </p:nvCxnSpPr>
          <p:spPr>
            <a:xfrm flipH="1">
              <a:off x="3729160" y="2479160"/>
              <a:ext cx="1180894" cy="646487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4956300" y="2493912"/>
              <a:ext cx="1180894" cy="646487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Conector recto de flecha 17"/>
          <p:cNvCxnSpPr/>
          <p:nvPr/>
        </p:nvCxnSpPr>
        <p:spPr>
          <a:xfrm>
            <a:off x="3960051" y="3196177"/>
            <a:ext cx="1180894" cy="1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6489197" y="1951750"/>
            <a:ext cx="1180894" cy="64648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7 CuadroTexto"/>
          <p:cNvSpPr txBox="1">
            <a:spLocks noChangeArrowheads="1"/>
          </p:cNvSpPr>
          <p:nvPr/>
        </p:nvSpPr>
        <p:spPr bwMode="auto">
          <a:xfrm>
            <a:off x="323850" y="37044"/>
            <a:ext cx="80189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 smtClean="0">
                <a:solidFill>
                  <a:srgbClr val="962B03"/>
                </a:solidFill>
                <a:latin typeface="Corbel" charset="0"/>
                <a:cs typeface="ＭＳ Ｐゴシック" charset="0"/>
              </a:rPr>
              <a:t>Ischemic conditioning: reduced ROS-</a:t>
            </a:r>
            <a:r>
              <a:rPr lang="en-US" sz="2400" dirty="0" smtClean="0">
                <a:solidFill>
                  <a:srgbClr val="962B03"/>
                </a:solidFill>
                <a:latin typeface="Corbel" charset="0"/>
                <a:cs typeface="ＭＳ Ｐゴシック" charset="0"/>
              </a:rPr>
              <a:t>mediated </a:t>
            </a:r>
            <a:r>
              <a:rPr lang="en-US" sz="2400" dirty="0" smtClean="0">
                <a:solidFill>
                  <a:srgbClr val="962B03"/>
                </a:solidFill>
                <a:latin typeface="Corbel" charset="0"/>
                <a:cs typeface="ＭＳ Ｐゴシック" charset="0"/>
              </a:rPr>
              <a:t>eNOS damage</a:t>
            </a:r>
          </a:p>
          <a:p>
            <a:endParaRPr lang="en-US" sz="2400" dirty="0">
              <a:solidFill>
                <a:srgbClr val="962B03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450874" y="6368775"/>
            <a:ext cx="8017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(2) </a:t>
            </a:r>
            <a:r>
              <a:rPr lang="es-ES" sz="2000" dirty="0" err="1" smtClean="0"/>
              <a:t>Alburqueque-Bejar</a:t>
            </a:r>
            <a:r>
              <a:rPr lang="es-ES" sz="2000" dirty="0" smtClean="0"/>
              <a:t> et al. </a:t>
            </a:r>
            <a:r>
              <a:rPr lang="es-ES" sz="2000" i="1" dirty="0" smtClean="0">
                <a:latin typeface="Trebuchet MS"/>
                <a:cs typeface="Trebuchet MS"/>
              </a:rPr>
              <a:t>Cardiovascular </a:t>
            </a:r>
            <a:r>
              <a:rPr lang="es-ES" sz="2000" i="1" dirty="0" err="1" smtClean="0">
                <a:latin typeface="Trebuchet MS"/>
                <a:cs typeface="Trebuchet MS"/>
              </a:rPr>
              <a:t>Research</a:t>
            </a:r>
            <a:r>
              <a:rPr lang="es-ES" sz="2000" dirty="0"/>
              <a:t>,</a:t>
            </a:r>
            <a:r>
              <a:rPr lang="es-ES" sz="2000" dirty="0" smtClean="0"/>
              <a:t> </a:t>
            </a:r>
            <a:r>
              <a:rPr lang="es-ES" sz="2000" dirty="0"/>
              <a:t>June 4, 2015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474229" y="6021288"/>
            <a:ext cx="7337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(1) Inserte </a:t>
            </a:r>
            <a:r>
              <a:rPr lang="es-ES" sz="2000" dirty="0" smtClean="0"/>
              <a:t>et al, </a:t>
            </a:r>
            <a:r>
              <a:rPr lang="es-ES" sz="2000" dirty="0" err="1" smtClean="0"/>
              <a:t>Cardiovasc</a:t>
            </a:r>
            <a:r>
              <a:rPr lang="es-ES" sz="2000" dirty="0" smtClean="0"/>
              <a:t> Res 2009, 2011, </a:t>
            </a:r>
            <a:r>
              <a:rPr lang="es-ES" sz="2000" dirty="0" smtClean="0"/>
              <a:t>2014; </a:t>
            </a:r>
            <a:r>
              <a:rPr lang="es-ES" sz="2000" dirty="0" smtClean="0"/>
              <a:t>JAHA 2013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2291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55889" y="2893806"/>
            <a:ext cx="7986889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Ischemic conditioning reduces ROS mediated </a:t>
            </a:r>
            <a:r>
              <a:rPr lang="en-US" sz="2400" dirty="0" smtClean="0">
                <a:solidFill>
                  <a:srgbClr val="800000"/>
                </a:solidFill>
              </a:rPr>
              <a:t>injury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Inhibition of succinate </a:t>
            </a:r>
            <a:r>
              <a:rPr lang="en-US" sz="2400" dirty="0" err="1" smtClean="0">
                <a:solidFill>
                  <a:srgbClr val="800000"/>
                </a:solidFill>
              </a:rPr>
              <a:t>dehidrogenase</a:t>
            </a:r>
            <a:r>
              <a:rPr lang="en-US" sz="2400" dirty="0" smtClean="0">
                <a:solidFill>
                  <a:srgbClr val="800000"/>
                </a:solidFill>
              </a:rPr>
              <a:t> with </a:t>
            </a:r>
            <a:r>
              <a:rPr lang="en-US" sz="2400" dirty="0" err="1" smtClean="0">
                <a:solidFill>
                  <a:srgbClr val="800000"/>
                </a:solidFill>
              </a:rPr>
              <a:t>malonate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Conclusion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54653" y="3377880"/>
            <a:ext cx="769880" cy="1951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611560" y="1157843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>
                <a:solidFill>
                  <a:srgbClr val="990000"/>
                </a:solidFill>
              </a:rPr>
              <a:t>Reducing</a:t>
            </a:r>
            <a:r>
              <a:rPr lang="es-ES" sz="2400" dirty="0">
                <a:solidFill>
                  <a:srgbClr val="990000"/>
                </a:solidFill>
              </a:rPr>
              <a:t> ROS </a:t>
            </a:r>
            <a:r>
              <a:rPr lang="es-ES" sz="2400" dirty="0" err="1">
                <a:solidFill>
                  <a:srgbClr val="990000"/>
                </a:solidFill>
              </a:rPr>
              <a:t>generation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during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myocardial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reperfusion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through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metabolic</a:t>
            </a:r>
            <a:r>
              <a:rPr lang="es-ES" sz="2400" dirty="0">
                <a:solidFill>
                  <a:srgbClr val="990000"/>
                </a:solidFill>
              </a:rPr>
              <a:t> </a:t>
            </a:r>
            <a:r>
              <a:rPr lang="es-ES" sz="2400" dirty="0" err="1">
                <a:solidFill>
                  <a:srgbClr val="990000"/>
                </a:solidFill>
              </a:rPr>
              <a:t>interventions</a:t>
            </a:r>
            <a:endParaRPr lang="es-ES" sz="24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4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roup 5"/>
          <p:cNvGrpSpPr>
            <a:grpSpLocks/>
          </p:cNvGrpSpPr>
          <p:nvPr/>
        </p:nvGrpSpPr>
        <p:grpSpPr bwMode="auto">
          <a:xfrm>
            <a:off x="41030" y="55563"/>
            <a:ext cx="9082333" cy="620712"/>
            <a:chOff x="28" y="35"/>
            <a:chExt cx="6198" cy="391"/>
          </a:xfrm>
        </p:grpSpPr>
        <p:sp>
          <p:nvSpPr>
            <p:cNvPr id="4108" name="Rectangle 6"/>
            <p:cNvSpPr>
              <a:spLocks noChangeArrowheads="1"/>
            </p:cNvSpPr>
            <p:nvPr/>
          </p:nvSpPr>
          <p:spPr bwMode="auto">
            <a:xfrm>
              <a:off x="28" y="35"/>
              <a:ext cx="653" cy="2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10" name="Rectangle 8"/>
            <p:cNvSpPr>
              <a:spLocks noChangeArrowheads="1"/>
            </p:cNvSpPr>
            <p:nvPr/>
          </p:nvSpPr>
          <p:spPr bwMode="auto">
            <a:xfrm>
              <a:off x="5555" y="35"/>
              <a:ext cx="671" cy="3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1043608" y="1060086"/>
            <a:ext cx="7203455" cy="4680520"/>
            <a:chOff x="1692275" y="476672"/>
            <a:chExt cx="6554788" cy="3888432"/>
          </a:xfrm>
        </p:grpSpPr>
        <p:grpSp>
          <p:nvGrpSpPr>
            <p:cNvPr id="4098" name="Group 19"/>
            <p:cNvGrpSpPr>
              <a:grpSpLocks/>
            </p:cNvGrpSpPr>
            <p:nvPr/>
          </p:nvGrpSpPr>
          <p:grpSpPr bwMode="auto">
            <a:xfrm>
              <a:off x="1692275" y="476672"/>
              <a:ext cx="6554788" cy="3888432"/>
              <a:chOff x="431" y="527"/>
              <a:chExt cx="4764" cy="3039"/>
            </a:xfrm>
          </p:grpSpPr>
          <p:graphicFrame>
            <p:nvGraphicFramePr>
              <p:cNvPr id="4099" name="Object 3"/>
              <p:cNvGraphicFramePr>
                <a:graphicFrameLocks noChangeAspect="1"/>
              </p:cNvGraphicFramePr>
              <p:nvPr/>
            </p:nvGraphicFramePr>
            <p:xfrm>
              <a:off x="431" y="527"/>
              <a:ext cx="4764" cy="27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075" name="Image" r:id="rId3" imgW="10082540" imgH="5790476" progId="Photoshop.Image.10">
                      <p:embed/>
                    </p:oleObj>
                  </mc:Choice>
                  <mc:Fallback>
                    <p:oleObj name="Image" r:id="rId3" imgW="10082540" imgH="5790476" progId="Photoshop.Image.1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1" y="527"/>
                            <a:ext cx="4764" cy="27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01" name="Text Box 13"/>
              <p:cNvSpPr txBox="1">
                <a:spLocks noChangeArrowheads="1"/>
              </p:cNvSpPr>
              <p:nvPr/>
            </p:nvSpPr>
            <p:spPr bwMode="auto">
              <a:xfrm>
                <a:off x="1837" y="2976"/>
                <a:ext cx="93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b="1">
                    <a:solidFill>
                      <a:srgbClr val="800000"/>
                    </a:solidFill>
                  </a:rPr>
                  <a:t>TCA cycle</a:t>
                </a:r>
                <a:endParaRPr lang="es-ES" b="1">
                  <a:solidFill>
                    <a:srgbClr val="800000"/>
                  </a:solidFill>
                </a:endParaRPr>
              </a:p>
            </p:txBody>
          </p:sp>
          <p:sp>
            <p:nvSpPr>
              <p:cNvPr id="4102" name="Text Box 14"/>
              <p:cNvSpPr txBox="1">
                <a:spLocks noChangeArrowheads="1"/>
              </p:cNvSpPr>
              <p:nvPr/>
            </p:nvSpPr>
            <p:spPr bwMode="auto">
              <a:xfrm>
                <a:off x="1066" y="845"/>
                <a:ext cx="3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b="1"/>
                  <a:t>CI</a:t>
                </a:r>
                <a:endParaRPr lang="es-ES" b="1"/>
              </a:p>
            </p:txBody>
          </p:sp>
          <p:sp>
            <p:nvSpPr>
              <p:cNvPr id="4103" name="Text Box 15"/>
              <p:cNvSpPr txBox="1">
                <a:spLocks noChangeArrowheads="1"/>
              </p:cNvSpPr>
              <p:nvPr/>
            </p:nvSpPr>
            <p:spPr bwMode="auto">
              <a:xfrm>
                <a:off x="2154" y="845"/>
                <a:ext cx="34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b="1"/>
                  <a:t>CII</a:t>
                </a:r>
                <a:endParaRPr lang="es-ES" b="1"/>
              </a:p>
            </p:txBody>
          </p:sp>
          <p:sp>
            <p:nvSpPr>
              <p:cNvPr id="4104" name="Text Box 16"/>
              <p:cNvSpPr txBox="1">
                <a:spLocks noChangeArrowheads="1"/>
              </p:cNvSpPr>
              <p:nvPr/>
            </p:nvSpPr>
            <p:spPr bwMode="auto">
              <a:xfrm>
                <a:off x="2835" y="845"/>
                <a:ext cx="39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b="1"/>
                  <a:t>CIII</a:t>
                </a:r>
                <a:endParaRPr lang="es-ES" b="1"/>
              </a:p>
            </p:txBody>
          </p:sp>
          <p:sp>
            <p:nvSpPr>
              <p:cNvPr id="4105" name="Text Box 17"/>
              <p:cNvSpPr txBox="1">
                <a:spLocks noChangeArrowheads="1"/>
              </p:cNvSpPr>
              <p:nvPr/>
            </p:nvSpPr>
            <p:spPr bwMode="auto">
              <a:xfrm>
                <a:off x="3787" y="845"/>
                <a:ext cx="41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b="1"/>
                  <a:t>CIV</a:t>
                </a:r>
                <a:endParaRPr lang="es-ES" b="1"/>
              </a:p>
            </p:txBody>
          </p:sp>
          <p:sp>
            <p:nvSpPr>
              <p:cNvPr id="4106" name="Text Box 18"/>
              <p:cNvSpPr txBox="1">
                <a:spLocks noChangeArrowheads="1"/>
              </p:cNvSpPr>
              <p:nvPr/>
            </p:nvSpPr>
            <p:spPr bwMode="auto">
              <a:xfrm>
                <a:off x="4377" y="845"/>
                <a:ext cx="74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s-ES_tradnl" b="1"/>
                  <a:t>ATPase</a:t>
                </a:r>
                <a:endParaRPr lang="es-ES" b="1"/>
              </a:p>
            </p:txBody>
          </p:sp>
          <p:sp>
            <p:nvSpPr>
              <p:cNvPr id="4100" name="Freeform 12"/>
              <p:cNvSpPr>
                <a:spLocks/>
              </p:cNvSpPr>
              <p:nvPr/>
            </p:nvSpPr>
            <p:spPr bwMode="auto">
              <a:xfrm>
                <a:off x="1746" y="2704"/>
                <a:ext cx="998" cy="862"/>
              </a:xfrm>
              <a:custGeom>
                <a:avLst/>
                <a:gdLst>
                  <a:gd name="T0" fmla="*/ 598 w 833"/>
                  <a:gd name="T1" fmla="*/ 0 h 862"/>
                  <a:gd name="T2" fmla="*/ 779 w 833"/>
                  <a:gd name="T3" fmla="*/ 136 h 862"/>
                  <a:gd name="T4" fmla="*/ 825 w 833"/>
                  <a:gd name="T5" fmla="*/ 272 h 862"/>
                  <a:gd name="T6" fmla="*/ 825 w 833"/>
                  <a:gd name="T7" fmla="*/ 499 h 862"/>
                  <a:gd name="T8" fmla="*/ 779 w 833"/>
                  <a:gd name="T9" fmla="*/ 680 h 862"/>
                  <a:gd name="T10" fmla="*/ 643 w 833"/>
                  <a:gd name="T11" fmla="*/ 816 h 862"/>
                  <a:gd name="T12" fmla="*/ 416 w 833"/>
                  <a:gd name="T13" fmla="*/ 862 h 862"/>
                  <a:gd name="T14" fmla="*/ 235 w 833"/>
                  <a:gd name="T15" fmla="*/ 816 h 862"/>
                  <a:gd name="T16" fmla="*/ 54 w 833"/>
                  <a:gd name="T17" fmla="*/ 680 h 862"/>
                  <a:gd name="T18" fmla="*/ 8 w 833"/>
                  <a:gd name="T19" fmla="*/ 408 h 862"/>
                  <a:gd name="T20" fmla="*/ 99 w 833"/>
                  <a:gd name="T21" fmla="*/ 136 h 862"/>
                  <a:gd name="T22" fmla="*/ 235 w 833"/>
                  <a:gd name="T23" fmla="*/ 0 h 8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3"/>
                  <a:gd name="T37" fmla="*/ 0 h 862"/>
                  <a:gd name="T38" fmla="*/ 833 w 833"/>
                  <a:gd name="T39" fmla="*/ 862 h 86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3" h="862">
                    <a:moveTo>
                      <a:pt x="598" y="0"/>
                    </a:moveTo>
                    <a:cubicBezTo>
                      <a:pt x="669" y="45"/>
                      <a:pt x="741" y="91"/>
                      <a:pt x="779" y="136"/>
                    </a:cubicBezTo>
                    <a:cubicBezTo>
                      <a:pt x="817" y="181"/>
                      <a:pt x="817" y="212"/>
                      <a:pt x="825" y="272"/>
                    </a:cubicBezTo>
                    <a:cubicBezTo>
                      <a:pt x="833" y="332"/>
                      <a:pt x="833" y="431"/>
                      <a:pt x="825" y="499"/>
                    </a:cubicBezTo>
                    <a:cubicBezTo>
                      <a:pt x="817" y="567"/>
                      <a:pt x="809" y="627"/>
                      <a:pt x="779" y="680"/>
                    </a:cubicBezTo>
                    <a:cubicBezTo>
                      <a:pt x="749" y="733"/>
                      <a:pt x="703" y="786"/>
                      <a:pt x="643" y="816"/>
                    </a:cubicBezTo>
                    <a:cubicBezTo>
                      <a:pt x="583" y="846"/>
                      <a:pt x="484" y="862"/>
                      <a:pt x="416" y="862"/>
                    </a:cubicBezTo>
                    <a:cubicBezTo>
                      <a:pt x="348" y="862"/>
                      <a:pt x="295" y="846"/>
                      <a:pt x="235" y="816"/>
                    </a:cubicBezTo>
                    <a:cubicBezTo>
                      <a:pt x="175" y="786"/>
                      <a:pt x="92" y="748"/>
                      <a:pt x="54" y="680"/>
                    </a:cubicBezTo>
                    <a:cubicBezTo>
                      <a:pt x="16" y="612"/>
                      <a:pt x="0" y="499"/>
                      <a:pt x="8" y="408"/>
                    </a:cubicBezTo>
                    <a:cubicBezTo>
                      <a:pt x="16" y="317"/>
                      <a:pt x="61" y="204"/>
                      <a:pt x="99" y="136"/>
                    </a:cubicBezTo>
                    <a:cubicBezTo>
                      <a:pt x="137" y="68"/>
                      <a:pt x="186" y="34"/>
                      <a:pt x="235" y="0"/>
                    </a:cubicBezTo>
                  </a:path>
                </a:pathLst>
              </a:custGeom>
              <a:noFill/>
              <a:ln w="76200" cmpd="sng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111" name="Text Box 24"/>
            <p:cNvSpPr txBox="1">
              <a:spLocks noChangeArrowheads="1"/>
            </p:cNvSpPr>
            <p:nvPr/>
          </p:nvSpPr>
          <p:spPr bwMode="auto">
            <a:xfrm>
              <a:off x="3022484" y="2564904"/>
              <a:ext cx="1203020" cy="38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/>
              <a:r>
                <a:rPr lang="es-ES_tradnl" sz="1200" b="1" dirty="0" err="1">
                  <a:solidFill>
                    <a:srgbClr val="0000FF"/>
                  </a:solidFill>
                </a:rPr>
                <a:t>Succinate</a:t>
              </a:r>
              <a:endParaRPr lang="es-ES_tradnl" sz="1200" b="1" dirty="0">
                <a:solidFill>
                  <a:srgbClr val="0000FF"/>
                </a:solidFill>
              </a:endParaRPr>
            </a:p>
            <a:p>
              <a:pPr algn="r"/>
              <a:r>
                <a:rPr lang="es-ES_tradnl" sz="1200" b="1" dirty="0" err="1">
                  <a:solidFill>
                    <a:srgbClr val="0000FF"/>
                  </a:solidFill>
                </a:rPr>
                <a:t>dehydrogenase</a:t>
              </a:r>
              <a:endParaRPr lang="es-E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4112" name="Text Box 25"/>
            <p:cNvSpPr txBox="1">
              <a:spLocks noChangeArrowheads="1"/>
            </p:cNvSpPr>
            <p:nvPr/>
          </p:nvSpPr>
          <p:spPr bwMode="auto">
            <a:xfrm>
              <a:off x="3540125" y="3259138"/>
              <a:ext cx="5794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s-ES_tradnl" sz="1000">
                  <a:solidFill>
                    <a:schemeClr val="bg1"/>
                  </a:solidFill>
                </a:rPr>
                <a:t>FADH</a:t>
              </a:r>
              <a:r>
                <a:rPr lang="es-ES_tradnl" sz="1000" baseline="-25000">
                  <a:solidFill>
                    <a:schemeClr val="bg1"/>
                  </a:solidFill>
                </a:rPr>
                <a:t>2</a:t>
              </a:r>
            </a:p>
            <a:p>
              <a:r>
                <a:rPr lang="es-ES_tradnl" sz="1000">
                  <a:solidFill>
                    <a:schemeClr val="bg1"/>
                  </a:solidFill>
                </a:rPr>
                <a:t>FAD</a:t>
              </a:r>
              <a:endParaRPr lang="es-ES" sz="1000">
                <a:solidFill>
                  <a:schemeClr val="bg1"/>
                </a:solidFill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141091" y="15679"/>
            <a:ext cx="900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I</a:t>
            </a:r>
            <a:r>
              <a:rPr lang="es-ES" sz="2400" dirty="0" err="1" smtClean="0">
                <a:solidFill>
                  <a:srgbClr val="800000"/>
                </a:solidFill>
              </a:rPr>
              <a:t>nhibition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smtClean="0">
                <a:solidFill>
                  <a:srgbClr val="800000"/>
                </a:solidFill>
              </a:rPr>
              <a:t>of </a:t>
            </a:r>
            <a:r>
              <a:rPr lang="es-ES" sz="2400" dirty="0" err="1">
                <a:solidFill>
                  <a:srgbClr val="800000"/>
                </a:solidFill>
              </a:rPr>
              <a:t>s</a:t>
            </a:r>
            <a:r>
              <a:rPr lang="es-ES" sz="2400" dirty="0" err="1" smtClean="0">
                <a:solidFill>
                  <a:srgbClr val="800000"/>
                </a:solidFill>
              </a:rPr>
              <a:t>uccinate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dehydrogenase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smtClean="0">
                <a:solidFill>
                  <a:srgbClr val="800000"/>
                </a:solidFill>
              </a:rPr>
              <a:t>(CII) </a:t>
            </a:r>
            <a:r>
              <a:rPr lang="es-ES" sz="2400" b="1" dirty="0" err="1" smtClean="0">
                <a:solidFill>
                  <a:srgbClr val="800000"/>
                </a:solidFill>
              </a:rPr>
              <a:t>during</a:t>
            </a:r>
            <a:r>
              <a:rPr lang="es-ES" sz="2400" b="1" dirty="0" smtClean="0">
                <a:solidFill>
                  <a:srgbClr val="800000"/>
                </a:solidFill>
              </a:rPr>
              <a:t> </a:t>
            </a:r>
            <a:r>
              <a:rPr lang="es-ES" sz="2400" b="1" dirty="0" err="1" smtClean="0">
                <a:solidFill>
                  <a:srgbClr val="800000"/>
                </a:solidFill>
              </a:rPr>
              <a:t>ischemia</a:t>
            </a:r>
            <a:r>
              <a:rPr lang="es-ES" sz="2400" b="1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prevents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>
                <a:solidFill>
                  <a:srgbClr val="800000"/>
                </a:solidFill>
              </a:rPr>
              <a:t>s</a:t>
            </a:r>
            <a:r>
              <a:rPr lang="es-ES" sz="2400" dirty="0" err="1" smtClean="0">
                <a:solidFill>
                  <a:srgbClr val="800000"/>
                </a:solidFill>
              </a:rPr>
              <a:t>uccinate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accumulation</a:t>
            </a:r>
            <a:endParaRPr lang="es-E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3"/>
          <p:cNvGrpSpPr>
            <a:grpSpLocks/>
          </p:cNvGrpSpPr>
          <p:nvPr/>
        </p:nvGrpSpPr>
        <p:grpSpPr bwMode="auto">
          <a:xfrm>
            <a:off x="41030" y="1015111"/>
            <a:ext cx="9082333" cy="620712"/>
            <a:chOff x="28" y="35"/>
            <a:chExt cx="6198" cy="391"/>
          </a:xfrm>
        </p:grpSpPr>
        <p:sp>
          <p:nvSpPr>
            <p:cNvPr id="8195" name="Rectangle 14"/>
            <p:cNvSpPr>
              <a:spLocks noChangeArrowheads="1"/>
            </p:cNvSpPr>
            <p:nvPr/>
          </p:nvSpPr>
          <p:spPr bwMode="auto">
            <a:xfrm>
              <a:off x="28" y="35"/>
              <a:ext cx="653" cy="2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97" name="Rectangle 16"/>
            <p:cNvSpPr>
              <a:spLocks noChangeArrowheads="1"/>
            </p:cNvSpPr>
            <p:nvPr/>
          </p:nvSpPr>
          <p:spPr bwMode="auto">
            <a:xfrm>
              <a:off x="5555" y="35"/>
              <a:ext cx="671" cy="3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0" y="7190312"/>
            <a:ext cx="3455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1600">
                <a:latin typeface="Calibri" charset="0"/>
              </a:rPr>
              <a:t>Chouchani et al, Nature 2014;515:431</a:t>
            </a:r>
            <a:endParaRPr lang="es-ES" sz="1600">
              <a:latin typeface="Calibri" charset="0"/>
            </a:endParaRPr>
          </a:p>
        </p:txBody>
      </p:sp>
      <p:graphicFrame>
        <p:nvGraphicFramePr>
          <p:cNvPr id="82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826225"/>
              </p:ext>
            </p:extLst>
          </p:nvPr>
        </p:nvGraphicFramePr>
        <p:xfrm>
          <a:off x="933508" y="1357366"/>
          <a:ext cx="7903952" cy="4162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1" name="Image" r:id="rId3" imgW="10082540" imgH="5790476" progId="Photoshop.Image.10">
                  <p:embed/>
                </p:oleObj>
              </mc:Choice>
              <mc:Fallback>
                <p:oleObj name="Image" r:id="rId3" imgW="10082540" imgH="5790476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508" y="1357366"/>
                        <a:ext cx="7903952" cy="4162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Text Box 24"/>
          <p:cNvSpPr txBox="1">
            <a:spLocks noChangeArrowheads="1"/>
          </p:cNvSpPr>
          <p:nvPr/>
        </p:nvSpPr>
        <p:spPr bwMode="auto">
          <a:xfrm>
            <a:off x="714224" y="1357366"/>
            <a:ext cx="1354685" cy="51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b="1"/>
              <a:t>Ischemia</a:t>
            </a:r>
            <a:endParaRPr lang="es-ES" b="1"/>
          </a:p>
        </p:txBody>
      </p:sp>
      <p:sp>
        <p:nvSpPr>
          <p:cNvPr id="8203" name="Text Box 57"/>
          <p:cNvSpPr txBox="1">
            <a:spLocks noChangeArrowheads="1"/>
          </p:cNvSpPr>
          <p:nvPr/>
        </p:nvSpPr>
        <p:spPr bwMode="auto">
          <a:xfrm>
            <a:off x="3681861" y="1761779"/>
            <a:ext cx="516535" cy="46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1600" b="1"/>
              <a:t>CII</a:t>
            </a:r>
            <a:endParaRPr lang="es-ES" sz="1600" b="1"/>
          </a:p>
        </p:txBody>
      </p:sp>
      <p:sp>
        <p:nvSpPr>
          <p:cNvPr id="8204" name="Text Box 58"/>
          <p:cNvSpPr txBox="1">
            <a:spLocks noChangeArrowheads="1"/>
          </p:cNvSpPr>
          <p:nvPr/>
        </p:nvSpPr>
        <p:spPr bwMode="auto">
          <a:xfrm>
            <a:off x="2039671" y="1761779"/>
            <a:ext cx="450749" cy="46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1600" b="1"/>
              <a:t>CI</a:t>
            </a:r>
            <a:endParaRPr lang="es-ES" sz="1600" b="1"/>
          </a:p>
        </p:txBody>
      </p:sp>
      <p:sp>
        <p:nvSpPr>
          <p:cNvPr id="8205" name="Text Box 59"/>
          <p:cNvSpPr txBox="1">
            <a:spLocks noChangeArrowheads="1"/>
          </p:cNvSpPr>
          <p:nvPr/>
        </p:nvSpPr>
        <p:spPr bwMode="auto">
          <a:xfrm>
            <a:off x="4912285" y="1761779"/>
            <a:ext cx="584756" cy="46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1600" b="1"/>
              <a:t>CIII</a:t>
            </a:r>
            <a:endParaRPr lang="es-ES" sz="1600" b="1"/>
          </a:p>
        </p:txBody>
      </p:sp>
      <p:sp>
        <p:nvSpPr>
          <p:cNvPr id="8206" name="Text Box 60"/>
          <p:cNvSpPr txBox="1">
            <a:spLocks noChangeArrowheads="1"/>
          </p:cNvSpPr>
          <p:nvPr/>
        </p:nvSpPr>
        <p:spPr bwMode="auto">
          <a:xfrm>
            <a:off x="6349810" y="1761779"/>
            <a:ext cx="609121" cy="46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1600" b="1"/>
              <a:t>CIV</a:t>
            </a:r>
            <a:endParaRPr lang="es-ES" sz="1600" b="1"/>
          </a:p>
        </p:txBody>
      </p:sp>
      <p:sp>
        <p:nvSpPr>
          <p:cNvPr id="8207" name="Text Box 61"/>
          <p:cNvSpPr txBox="1">
            <a:spLocks noChangeArrowheads="1"/>
          </p:cNvSpPr>
          <p:nvPr/>
        </p:nvSpPr>
        <p:spPr bwMode="auto">
          <a:xfrm>
            <a:off x="7280547" y="1761779"/>
            <a:ext cx="1081799" cy="46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1600" b="1"/>
              <a:t>ATPase</a:t>
            </a:r>
            <a:endParaRPr lang="es-ES" sz="1600" b="1"/>
          </a:p>
        </p:txBody>
      </p:sp>
      <p:sp>
        <p:nvSpPr>
          <p:cNvPr id="8209" name="Text Box 30"/>
          <p:cNvSpPr txBox="1">
            <a:spLocks noChangeArrowheads="1"/>
          </p:cNvSpPr>
          <p:nvPr/>
        </p:nvSpPr>
        <p:spPr bwMode="auto">
          <a:xfrm>
            <a:off x="2792544" y="4396049"/>
            <a:ext cx="1052561" cy="3820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1200" b="1" dirty="0" err="1">
                <a:solidFill>
                  <a:srgbClr val="800000"/>
                </a:solidFill>
              </a:rPr>
              <a:t>Succinate</a:t>
            </a:r>
            <a:endParaRPr lang="es-ES" sz="1200" b="1" dirty="0">
              <a:solidFill>
                <a:srgbClr val="800000"/>
              </a:solidFill>
            </a:endParaRPr>
          </a:p>
        </p:txBody>
      </p:sp>
      <p:grpSp>
        <p:nvGrpSpPr>
          <p:cNvPr id="8210" name="Group 29"/>
          <p:cNvGrpSpPr>
            <a:grpSpLocks/>
          </p:cNvGrpSpPr>
          <p:nvPr/>
        </p:nvGrpSpPr>
        <p:grpSpPr bwMode="auto">
          <a:xfrm>
            <a:off x="3586838" y="4018448"/>
            <a:ext cx="665160" cy="480380"/>
            <a:chOff x="3515" y="1627"/>
            <a:chExt cx="273" cy="215"/>
          </a:xfrm>
        </p:grpSpPr>
        <p:sp>
          <p:nvSpPr>
            <p:cNvPr id="8211" name="Rectangle 26"/>
            <p:cNvSpPr>
              <a:spLocks noChangeArrowheads="1"/>
            </p:cNvSpPr>
            <p:nvPr/>
          </p:nvSpPr>
          <p:spPr bwMode="auto">
            <a:xfrm>
              <a:off x="3560" y="1661"/>
              <a:ext cx="227" cy="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212" name="Rectangle 27"/>
            <p:cNvSpPr>
              <a:spLocks noChangeArrowheads="1"/>
            </p:cNvSpPr>
            <p:nvPr/>
          </p:nvSpPr>
          <p:spPr bwMode="auto">
            <a:xfrm>
              <a:off x="3515" y="1706"/>
              <a:ext cx="136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213" name="Rectangle 28"/>
            <p:cNvSpPr>
              <a:spLocks noChangeArrowheads="1"/>
            </p:cNvSpPr>
            <p:nvPr/>
          </p:nvSpPr>
          <p:spPr bwMode="auto">
            <a:xfrm>
              <a:off x="3696" y="1706"/>
              <a:ext cx="92" cy="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214" name="Freeform 25"/>
            <p:cNvSpPr>
              <a:spLocks/>
            </p:cNvSpPr>
            <p:nvPr/>
          </p:nvSpPr>
          <p:spPr bwMode="auto">
            <a:xfrm>
              <a:off x="3550" y="1627"/>
              <a:ext cx="182" cy="211"/>
            </a:xfrm>
            <a:custGeom>
              <a:avLst/>
              <a:gdLst>
                <a:gd name="T0" fmla="*/ 182 w 182"/>
                <a:gd name="T1" fmla="*/ 121 h 211"/>
                <a:gd name="T2" fmla="*/ 136 w 182"/>
                <a:gd name="T3" fmla="*/ 30 h 211"/>
                <a:gd name="T4" fmla="*/ 91 w 182"/>
                <a:gd name="T5" fmla="*/ 30 h 211"/>
                <a:gd name="T6" fmla="*/ 0 w 182"/>
                <a:gd name="T7" fmla="*/ 211 h 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211"/>
                <a:gd name="T14" fmla="*/ 182 w 182"/>
                <a:gd name="T15" fmla="*/ 211 h 2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211">
                  <a:moveTo>
                    <a:pt x="182" y="121"/>
                  </a:moveTo>
                  <a:cubicBezTo>
                    <a:pt x="166" y="83"/>
                    <a:pt x="151" y="45"/>
                    <a:pt x="136" y="30"/>
                  </a:cubicBezTo>
                  <a:cubicBezTo>
                    <a:pt x="121" y="15"/>
                    <a:pt x="114" y="0"/>
                    <a:pt x="91" y="30"/>
                  </a:cubicBezTo>
                  <a:cubicBezTo>
                    <a:pt x="68" y="60"/>
                    <a:pt x="34" y="135"/>
                    <a:pt x="0" y="211"/>
                  </a:cubicBezTo>
                </a:path>
              </a:pathLst>
            </a:custGeom>
            <a:noFill/>
            <a:ln w="34925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215" name="Line 31"/>
          <p:cNvSpPr>
            <a:spLocks noChangeShapeType="1"/>
          </p:cNvSpPr>
          <p:nvPr/>
        </p:nvSpPr>
        <p:spPr bwMode="auto">
          <a:xfrm flipV="1">
            <a:off x="2774090" y="4367122"/>
            <a:ext cx="0" cy="30610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16" name="Line 32"/>
          <p:cNvSpPr>
            <a:spLocks noChangeShapeType="1"/>
          </p:cNvSpPr>
          <p:nvPr/>
        </p:nvSpPr>
        <p:spPr bwMode="auto">
          <a:xfrm flipV="1">
            <a:off x="2852057" y="4367122"/>
            <a:ext cx="0" cy="30610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8218" name="Group 53"/>
          <p:cNvGrpSpPr>
            <a:grpSpLocks/>
          </p:cNvGrpSpPr>
          <p:nvPr/>
        </p:nvGrpSpPr>
        <p:grpSpPr bwMode="auto">
          <a:xfrm>
            <a:off x="714224" y="5403730"/>
            <a:ext cx="8123236" cy="4162548"/>
            <a:chOff x="2336" y="1979"/>
            <a:chExt cx="3334" cy="1863"/>
          </a:xfrm>
        </p:grpSpPr>
        <p:graphicFrame>
          <p:nvGraphicFramePr>
            <p:cNvPr id="8219" name="Object 27"/>
            <p:cNvGraphicFramePr>
              <a:graphicFrameLocks noChangeAspect="1"/>
            </p:cNvGraphicFramePr>
            <p:nvPr/>
          </p:nvGraphicFramePr>
          <p:xfrm>
            <a:off x="2426" y="1979"/>
            <a:ext cx="3244" cy="1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12" name="Image" r:id="rId5" imgW="10082540" imgH="5790476" progId="Photoshop.Image.10">
                    <p:embed/>
                  </p:oleObj>
                </mc:Choice>
                <mc:Fallback>
                  <p:oleObj name="Image" r:id="rId5" imgW="10082540" imgH="579047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6" y="1979"/>
                          <a:ext cx="3244" cy="1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20" name="Text Box 51"/>
            <p:cNvSpPr txBox="1">
              <a:spLocks noChangeArrowheads="1"/>
            </p:cNvSpPr>
            <p:nvPr/>
          </p:nvSpPr>
          <p:spPr bwMode="auto">
            <a:xfrm>
              <a:off x="2336" y="2110"/>
              <a:ext cx="72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s-ES_tradnl" b="1"/>
                <a:t>Reperfusion</a:t>
              </a:r>
              <a:endParaRPr lang="es-ES" b="1"/>
            </a:p>
          </p:txBody>
        </p:sp>
      </p:grpSp>
      <p:grpSp>
        <p:nvGrpSpPr>
          <p:cNvPr id="8221" name="Group 46"/>
          <p:cNvGrpSpPr>
            <a:grpSpLocks/>
          </p:cNvGrpSpPr>
          <p:nvPr/>
        </p:nvGrpSpPr>
        <p:grpSpPr bwMode="auto">
          <a:xfrm>
            <a:off x="3145835" y="8046937"/>
            <a:ext cx="1113473" cy="775311"/>
            <a:chOff x="3334" y="3162"/>
            <a:chExt cx="457" cy="347"/>
          </a:xfrm>
        </p:grpSpPr>
        <p:sp>
          <p:nvSpPr>
            <p:cNvPr id="8222" name="Rectangle 40"/>
            <p:cNvSpPr>
              <a:spLocks noChangeArrowheads="1"/>
            </p:cNvSpPr>
            <p:nvPr/>
          </p:nvSpPr>
          <p:spPr bwMode="auto">
            <a:xfrm>
              <a:off x="3563" y="3196"/>
              <a:ext cx="179" cy="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223" name="Rectangle 41"/>
            <p:cNvSpPr>
              <a:spLocks noChangeArrowheads="1"/>
            </p:cNvSpPr>
            <p:nvPr/>
          </p:nvSpPr>
          <p:spPr bwMode="auto">
            <a:xfrm>
              <a:off x="3518" y="3241"/>
              <a:ext cx="136" cy="1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224" name="Rectangle 42"/>
            <p:cNvSpPr>
              <a:spLocks noChangeArrowheads="1"/>
            </p:cNvSpPr>
            <p:nvPr/>
          </p:nvSpPr>
          <p:spPr bwMode="auto">
            <a:xfrm>
              <a:off x="3699" y="3241"/>
              <a:ext cx="92" cy="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225" name="Freeform 43"/>
            <p:cNvSpPr>
              <a:spLocks/>
            </p:cNvSpPr>
            <p:nvPr/>
          </p:nvSpPr>
          <p:spPr bwMode="auto">
            <a:xfrm>
              <a:off x="3553" y="3162"/>
              <a:ext cx="182" cy="211"/>
            </a:xfrm>
            <a:custGeom>
              <a:avLst/>
              <a:gdLst>
                <a:gd name="T0" fmla="*/ 182 w 182"/>
                <a:gd name="T1" fmla="*/ 121 h 211"/>
                <a:gd name="T2" fmla="*/ 136 w 182"/>
                <a:gd name="T3" fmla="*/ 30 h 211"/>
                <a:gd name="T4" fmla="*/ 91 w 182"/>
                <a:gd name="T5" fmla="*/ 30 h 211"/>
                <a:gd name="T6" fmla="*/ 0 w 182"/>
                <a:gd name="T7" fmla="*/ 211 h 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211"/>
                <a:gd name="T14" fmla="*/ 182 w 182"/>
                <a:gd name="T15" fmla="*/ 211 h 2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211">
                  <a:moveTo>
                    <a:pt x="182" y="121"/>
                  </a:moveTo>
                  <a:cubicBezTo>
                    <a:pt x="166" y="83"/>
                    <a:pt x="151" y="45"/>
                    <a:pt x="136" y="30"/>
                  </a:cubicBezTo>
                  <a:cubicBezTo>
                    <a:pt x="121" y="15"/>
                    <a:pt x="114" y="0"/>
                    <a:pt x="91" y="30"/>
                  </a:cubicBezTo>
                  <a:cubicBezTo>
                    <a:pt x="68" y="60"/>
                    <a:pt x="34" y="135"/>
                    <a:pt x="0" y="211"/>
                  </a:cubicBezTo>
                </a:path>
              </a:pathLst>
            </a:custGeom>
            <a:noFill/>
            <a:ln w="34925">
              <a:solidFill>
                <a:srgbClr val="800000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6" name="Line 45"/>
            <p:cNvSpPr>
              <a:spLocks noChangeShapeType="1"/>
            </p:cNvSpPr>
            <p:nvPr/>
          </p:nvSpPr>
          <p:spPr bwMode="auto">
            <a:xfrm flipV="1">
              <a:off x="3334" y="3372"/>
              <a:ext cx="0" cy="137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228" name="Line 47"/>
          <p:cNvSpPr>
            <a:spLocks noChangeShapeType="1"/>
          </p:cNvSpPr>
          <p:nvPr/>
        </p:nvSpPr>
        <p:spPr bwMode="auto">
          <a:xfrm flipH="1">
            <a:off x="2261391" y="7168847"/>
            <a:ext cx="1878529" cy="0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29" name="Text Box 48"/>
          <p:cNvSpPr txBox="1">
            <a:spLocks noChangeArrowheads="1"/>
          </p:cNvSpPr>
          <p:nvPr/>
        </p:nvSpPr>
        <p:spPr bwMode="auto">
          <a:xfrm>
            <a:off x="2400271" y="6864978"/>
            <a:ext cx="421512" cy="51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/>
              <a:t>e</a:t>
            </a:r>
            <a:r>
              <a:rPr lang="es-ES_tradnl" baseline="30000"/>
              <a:t>-</a:t>
            </a:r>
            <a:endParaRPr lang="es-ES" baseline="30000"/>
          </a:p>
        </p:txBody>
      </p:sp>
      <p:sp>
        <p:nvSpPr>
          <p:cNvPr id="8230" name="Line 49"/>
          <p:cNvSpPr>
            <a:spLocks noChangeShapeType="1"/>
          </p:cNvSpPr>
          <p:nvPr/>
        </p:nvSpPr>
        <p:spPr bwMode="auto">
          <a:xfrm flipV="1">
            <a:off x="2039671" y="6525361"/>
            <a:ext cx="0" cy="6077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31" name="Text Box 50"/>
          <p:cNvSpPr txBox="1">
            <a:spLocks noChangeArrowheads="1"/>
          </p:cNvSpPr>
          <p:nvPr/>
        </p:nvSpPr>
        <p:spPr bwMode="auto">
          <a:xfrm>
            <a:off x="1598668" y="6120948"/>
            <a:ext cx="728508" cy="47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1600" b="1">
                <a:solidFill>
                  <a:srgbClr val="CC0000"/>
                </a:solidFill>
              </a:rPr>
              <a:t>ROS</a:t>
            </a:r>
            <a:endParaRPr lang="es-ES" sz="1600" b="1">
              <a:solidFill>
                <a:srgbClr val="CC0000"/>
              </a:solidFill>
            </a:endParaRPr>
          </a:p>
        </p:txBody>
      </p:sp>
      <p:sp>
        <p:nvSpPr>
          <p:cNvPr id="8232" name="Rectangle 40"/>
          <p:cNvSpPr>
            <a:spLocks noChangeArrowheads="1"/>
          </p:cNvSpPr>
          <p:nvPr/>
        </p:nvSpPr>
        <p:spPr bwMode="auto">
          <a:xfrm>
            <a:off x="-156777" y="5083898"/>
            <a:ext cx="9286666" cy="4330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2552489" y="3683419"/>
            <a:ext cx="1322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es-ES_tradnl" sz="1200" b="1" dirty="0" err="1">
                <a:solidFill>
                  <a:srgbClr val="0000FF"/>
                </a:solidFill>
              </a:rPr>
              <a:t>Succinate</a:t>
            </a:r>
            <a:endParaRPr lang="es-ES_tradnl" sz="1200" b="1" dirty="0">
              <a:solidFill>
                <a:srgbClr val="0000FF"/>
              </a:solidFill>
            </a:endParaRPr>
          </a:p>
          <a:p>
            <a:pPr algn="r"/>
            <a:r>
              <a:rPr lang="es-ES_tradnl" sz="1200" b="1" dirty="0" err="1">
                <a:solidFill>
                  <a:srgbClr val="0000FF"/>
                </a:solidFill>
              </a:rPr>
              <a:t>dehydrogenase</a:t>
            </a:r>
            <a:endParaRPr lang="es-ES" sz="1200" b="1" dirty="0">
              <a:solidFill>
                <a:srgbClr val="0000FF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141091" y="15679"/>
            <a:ext cx="900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rgbClr val="800000"/>
                </a:solidFill>
              </a:rPr>
              <a:t>I</a:t>
            </a:r>
            <a:r>
              <a:rPr lang="es-ES" sz="2400" dirty="0" err="1" smtClean="0">
                <a:solidFill>
                  <a:srgbClr val="800000"/>
                </a:solidFill>
              </a:rPr>
              <a:t>nhibition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smtClean="0">
                <a:solidFill>
                  <a:srgbClr val="800000"/>
                </a:solidFill>
              </a:rPr>
              <a:t>of </a:t>
            </a:r>
            <a:r>
              <a:rPr lang="es-ES" sz="2400" dirty="0" err="1">
                <a:solidFill>
                  <a:srgbClr val="800000"/>
                </a:solidFill>
              </a:rPr>
              <a:t>s</a:t>
            </a:r>
            <a:r>
              <a:rPr lang="es-ES" sz="2400" dirty="0" err="1" smtClean="0">
                <a:solidFill>
                  <a:srgbClr val="800000"/>
                </a:solidFill>
              </a:rPr>
              <a:t>uccinate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dehydrogenase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smtClean="0">
                <a:solidFill>
                  <a:srgbClr val="800000"/>
                </a:solidFill>
              </a:rPr>
              <a:t>(CII) </a:t>
            </a:r>
            <a:r>
              <a:rPr lang="es-ES" sz="2400" b="1" dirty="0" err="1" smtClean="0">
                <a:solidFill>
                  <a:srgbClr val="800000"/>
                </a:solidFill>
              </a:rPr>
              <a:t>during</a:t>
            </a:r>
            <a:r>
              <a:rPr lang="es-ES" sz="2400" b="1" dirty="0" smtClean="0">
                <a:solidFill>
                  <a:srgbClr val="800000"/>
                </a:solidFill>
              </a:rPr>
              <a:t> </a:t>
            </a:r>
            <a:r>
              <a:rPr lang="es-ES" sz="2400" b="1" dirty="0" err="1" smtClean="0">
                <a:solidFill>
                  <a:srgbClr val="800000"/>
                </a:solidFill>
              </a:rPr>
              <a:t>ischemia</a:t>
            </a:r>
            <a:r>
              <a:rPr lang="es-ES" sz="2400" b="1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prevents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>
                <a:solidFill>
                  <a:srgbClr val="800000"/>
                </a:solidFill>
              </a:rPr>
              <a:t>s</a:t>
            </a:r>
            <a:r>
              <a:rPr lang="es-ES" sz="2400" dirty="0" err="1" smtClean="0">
                <a:solidFill>
                  <a:srgbClr val="800000"/>
                </a:solidFill>
              </a:rPr>
              <a:t>uccinate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accumulation</a:t>
            </a:r>
            <a:endParaRPr lang="es-E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7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8089</TotalTime>
  <Words>885</Words>
  <Application>Microsoft Macintosh PowerPoint</Application>
  <PresentationFormat>Presentación en pantalla (4:3)</PresentationFormat>
  <Paragraphs>131</Paragraphs>
  <Slides>19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Tema de Office</vt:lpstr>
      <vt:lpstr>SPW 10.0 Graph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Sessió DIJOUS</dc:title>
  <dc:creator>lavala</dc:creator>
  <cp:lastModifiedBy>David Garcia-Dorado</cp:lastModifiedBy>
  <cp:revision>320</cp:revision>
  <dcterms:created xsi:type="dcterms:W3CDTF">2016-02-02T08:39:15Z</dcterms:created>
  <dcterms:modified xsi:type="dcterms:W3CDTF">2016-12-09T02:18:28Z</dcterms:modified>
</cp:coreProperties>
</file>