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notesSlides/notesSlide25.xml" ContentType="application/vnd.openxmlformats-officedocument.presentationml.notesSlide+xml"/>
  <Override PartName="/ppt/charts/chart10.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93" r:id="rId2"/>
    <p:sldMasterId id="2147483800" r:id="rId3"/>
    <p:sldMasterId id="2147483813" r:id="rId4"/>
    <p:sldMasterId id="2147483818" r:id="rId5"/>
    <p:sldMasterId id="2147483836" r:id="rId6"/>
  </p:sldMasterIdLst>
  <p:notesMasterIdLst>
    <p:notesMasterId r:id="rId43"/>
  </p:notesMasterIdLst>
  <p:handoutMasterIdLst>
    <p:handoutMasterId r:id="rId44"/>
  </p:handoutMasterIdLst>
  <p:sldIdLst>
    <p:sldId id="578" r:id="rId7"/>
    <p:sldId id="626" r:id="rId8"/>
    <p:sldId id="575" r:id="rId9"/>
    <p:sldId id="590" r:id="rId10"/>
    <p:sldId id="587" r:id="rId11"/>
    <p:sldId id="611" r:id="rId12"/>
    <p:sldId id="599" r:id="rId13"/>
    <p:sldId id="627" r:id="rId14"/>
    <p:sldId id="628" r:id="rId15"/>
    <p:sldId id="629" r:id="rId16"/>
    <p:sldId id="630" r:id="rId17"/>
    <p:sldId id="631" r:id="rId18"/>
    <p:sldId id="633" r:id="rId19"/>
    <p:sldId id="600" r:id="rId20"/>
    <p:sldId id="592" r:id="rId21"/>
    <p:sldId id="601" r:id="rId22"/>
    <p:sldId id="602" r:id="rId23"/>
    <p:sldId id="593" r:id="rId24"/>
    <p:sldId id="595" r:id="rId25"/>
    <p:sldId id="597" r:id="rId26"/>
    <p:sldId id="621" r:id="rId27"/>
    <p:sldId id="622" r:id="rId28"/>
    <p:sldId id="623" r:id="rId29"/>
    <p:sldId id="624" r:id="rId30"/>
    <p:sldId id="608" r:id="rId31"/>
    <p:sldId id="619" r:id="rId32"/>
    <p:sldId id="620" r:id="rId33"/>
    <p:sldId id="609" r:id="rId34"/>
    <p:sldId id="632" r:id="rId35"/>
    <p:sldId id="635" r:id="rId36"/>
    <p:sldId id="634" r:id="rId37"/>
    <p:sldId id="636" r:id="rId38"/>
    <p:sldId id="637" r:id="rId39"/>
    <p:sldId id="638" r:id="rId40"/>
    <p:sldId id="639" r:id="rId41"/>
    <p:sldId id="610" r:id="rId42"/>
  </p:sldIdLst>
  <p:sldSz cx="9144000" cy="6858000" type="screen4x3"/>
  <p:notesSz cx="6807200" cy="9939338"/>
  <p:defaultTextStyle>
    <a:defPPr>
      <a:defRPr lang="en-US"/>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FF"/>
    <a:srgbClr val="000066"/>
    <a:srgbClr val="66FF33"/>
    <a:srgbClr val="3366CC"/>
    <a:srgbClr val="000028"/>
    <a:srgbClr val="92D05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573" autoAdjust="0"/>
    <p:restoredTop sz="73810" autoAdjust="0"/>
  </p:normalViewPr>
  <p:slideViewPr>
    <p:cSldViewPr snapToGrid="0" showGuides="1">
      <p:cViewPr varScale="1">
        <p:scale>
          <a:sx n="66" d="100"/>
          <a:sy n="66" d="100"/>
        </p:scale>
        <p:origin x="-2562" y="-102"/>
      </p:cViewPr>
      <p:guideLst>
        <p:guide orient="horz" pos="1431"/>
        <p:guide orient="horz" pos="4154"/>
        <p:guide pos="2144"/>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75" d="100"/>
          <a:sy n="75" d="100"/>
        </p:scale>
        <p:origin x="-2504" y="-48"/>
      </p:cViewPr>
      <p:guideLst>
        <p:guide orient="horz" pos="3130"/>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10.xml.rels><?xml version="1.0" encoding="UTF-8" standalone="yes"?>
<Relationships xmlns="http://schemas.openxmlformats.org/package/2006/relationships"><Relationship Id="rId1" Type="http://schemas.openxmlformats.org/officeDocument/2006/relationships/oleObject" Target="file:///D:\Users\takah3hh\Desktop\PCI&#38306;&#36899;MI_peak%20CK-MB&#21029;_&#12469;&#12502;&#35299;&#26512;.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oleObject" Target="file:///\\Ifilsv03\prj-rd\&#38283;&#30330;&#37096;&#38272;\220_CS-747S\220_CS-747S\09_CS0747S-B-J301(ACS)\N_&#32113;&#35336;&#12539;&#34220;&#29289;&#21205;&#24907;&#35299;&#26512;\&#35299;&#26512;&#32080;&#26524;\JCS\&#20316;&#26989;&#29992;\Bleeding_&#12464;&#12521;&#12501;.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oleObject" Target="file:///D:\Users\matsu7zm\Desktop\CYP2C1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Users\matsu7zm\Desktop\CYP2C1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Users\matsu7zm\Desktop\CYP2C1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Users\matsu7zm\Desktop\CYP2C1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Users\takah3hh\Desktop\PCI&#38306;&#36899;MI_peak%20CK-MB&#21029;_&#12469;&#12502;&#35299;&#265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216619931746413"/>
          <c:y val="3.9425409446632198E-2"/>
          <c:w val="0.78338006825359396"/>
          <c:h val="0.93437627296588899"/>
        </c:manualLayout>
      </c:layout>
      <c:scatterChart>
        <c:scatterStyle val="lineMarker"/>
        <c:varyColors val="0"/>
        <c:ser>
          <c:idx val="0"/>
          <c:order val="0"/>
          <c:tx>
            <c:strRef>
              <c:f>Sheet1!$B$1</c:f>
              <c:strCache>
                <c:ptCount val="1"/>
                <c:pt idx="0">
                  <c:v> </c:v>
                </c:pt>
              </c:strCache>
            </c:strRef>
          </c:tx>
          <c:spPr>
            <a:ln w="38072">
              <a:solidFill>
                <a:srgbClr val="FFCC00"/>
              </a:solidFill>
              <a:prstDash val="solid"/>
            </a:ln>
          </c:spPr>
          <c:marker>
            <c:symbol val="none"/>
          </c:marker>
          <c:xVal>
            <c:numRef>
              <c:f>Sheet1!$A$2:$A$9</c:f>
              <c:numCache>
                <c:formatCode>General</c:formatCode>
                <c:ptCount val="8"/>
                <c:pt idx="0">
                  <c:v>450</c:v>
                </c:pt>
              </c:numCache>
            </c:numRef>
          </c:xVal>
          <c:yVal>
            <c:numRef>
              <c:f>Sheet1!$B$2:$B$9</c:f>
              <c:numCache>
                <c:formatCode>General</c:formatCode>
                <c:ptCount val="8"/>
                <c:pt idx="0">
                  <c:v>12.1</c:v>
                </c:pt>
                <c:pt idx="1">
                  <c:v>0</c:v>
                </c:pt>
                <c:pt idx="2">
                  <c:v>0</c:v>
                </c:pt>
                <c:pt idx="3">
                  <c:v>0</c:v>
                </c:pt>
                <c:pt idx="4">
                  <c:v>0</c:v>
                </c:pt>
                <c:pt idx="5">
                  <c:v>0</c:v>
                </c:pt>
                <c:pt idx="6">
                  <c:v>0</c:v>
                </c:pt>
                <c:pt idx="7">
                  <c:v>0</c:v>
                </c:pt>
              </c:numCache>
            </c:numRef>
          </c:yVal>
          <c:smooth val="0"/>
        </c:ser>
        <c:ser>
          <c:idx val="1"/>
          <c:order val="1"/>
          <c:tx>
            <c:strRef>
              <c:f>Sheet1!$B$1</c:f>
              <c:strCache>
                <c:ptCount val="1"/>
                <c:pt idx="0">
                  <c:v> </c:v>
                </c:pt>
              </c:strCache>
            </c:strRef>
          </c:tx>
          <c:spPr>
            <a:ln w="38072">
              <a:solidFill>
                <a:srgbClr val="FFCC00"/>
              </a:solidFill>
              <a:prstDash val="solid"/>
            </a:ln>
          </c:spPr>
          <c:marker>
            <c:symbol val="none"/>
          </c:marker>
          <c:xVal>
            <c:numRef>
              <c:f>Sheet1!$A$2:$A$9</c:f>
              <c:numCache>
                <c:formatCode>General</c:formatCode>
                <c:ptCount val="8"/>
                <c:pt idx="0">
                  <c:v>450</c:v>
                </c:pt>
              </c:numCache>
            </c:numRef>
          </c:xVal>
          <c:yVal>
            <c:numRef>
              <c:f>Sheet1!$B$2:$B$9</c:f>
              <c:numCache>
                <c:formatCode>General</c:formatCode>
                <c:ptCount val="8"/>
                <c:pt idx="0">
                  <c:v>12.1</c:v>
                </c:pt>
                <c:pt idx="1">
                  <c:v>0</c:v>
                </c:pt>
                <c:pt idx="2">
                  <c:v>0</c:v>
                </c:pt>
                <c:pt idx="3">
                  <c:v>0</c:v>
                </c:pt>
                <c:pt idx="4">
                  <c:v>0</c:v>
                </c:pt>
                <c:pt idx="5">
                  <c:v>0</c:v>
                </c:pt>
                <c:pt idx="6">
                  <c:v>0</c:v>
                </c:pt>
                <c:pt idx="7">
                  <c:v>0</c:v>
                </c:pt>
              </c:numCache>
            </c:numRef>
          </c:yVal>
          <c:smooth val="0"/>
        </c:ser>
        <c:dLbls>
          <c:showLegendKey val="0"/>
          <c:showVal val="0"/>
          <c:showCatName val="0"/>
          <c:showSerName val="0"/>
          <c:showPercent val="0"/>
          <c:showBubbleSize val="0"/>
        </c:dLbls>
        <c:axId val="128610688"/>
        <c:axId val="128612224"/>
      </c:scatterChart>
      <c:valAx>
        <c:axId val="128610688"/>
        <c:scaling>
          <c:orientation val="minMax"/>
          <c:max val="450"/>
          <c:min val="0"/>
        </c:scaling>
        <c:delete val="0"/>
        <c:axPos val="b"/>
        <c:numFmt formatCode="General" sourceLinked="1"/>
        <c:majorTickMark val="out"/>
        <c:minorTickMark val="out"/>
        <c:tickLblPos val="none"/>
        <c:spPr>
          <a:ln w="19050">
            <a:solidFill>
              <a:schemeClr val="tx1"/>
            </a:solidFill>
            <a:prstDash val="solid"/>
          </a:ln>
        </c:spPr>
        <c:txPr>
          <a:bodyPr/>
          <a:lstStyle/>
          <a:p>
            <a:pPr>
              <a:defRPr lang="ja-JP"/>
            </a:pPr>
            <a:endParaRPr lang="ko-KR"/>
          </a:p>
        </c:txPr>
        <c:crossAx val="128612224"/>
        <c:crosses val="autoZero"/>
        <c:crossBetween val="midCat"/>
        <c:majorUnit val="90"/>
        <c:minorUnit val="30"/>
      </c:valAx>
      <c:valAx>
        <c:axId val="128612224"/>
        <c:scaling>
          <c:orientation val="minMax"/>
          <c:max val="12.5"/>
          <c:min val="0"/>
        </c:scaling>
        <c:delete val="0"/>
        <c:axPos val="l"/>
        <c:title>
          <c:tx>
            <c:rich>
              <a:bodyPr/>
              <a:lstStyle/>
              <a:p>
                <a:pPr>
                  <a:defRPr lang="ja-JP" sz="1600" b="1" i="0" u="none" strike="noStrike" baseline="0">
                    <a:solidFill>
                      <a:schemeClr val="tx1"/>
                    </a:solidFill>
                    <a:latin typeface="Arial"/>
                    <a:ea typeface="Calibri"/>
                    <a:cs typeface="Arial"/>
                  </a:defRPr>
                </a:pPr>
                <a:r>
                  <a:rPr lang="en-US" altLang="ja-JP" sz="1600" dirty="0">
                    <a:solidFill>
                      <a:schemeClr val="tx1"/>
                    </a:solidFill>
                    <a:latin typeface="Arial"/>
                    <a:cs typeface="Arial"/>
                  </a:rPr>
                  <a:t>Primary Efficacy Outcome* (%)</a:t>
                </a:r>
              </a:p>
            </c:rich>
          </c:tx>
          <c:layout>
            <c:manualLayout>
              <c:xMode val="edge"/>
              <c:yMode val="edge"/>
              <c:x val="1.1670447271439101E-2"/>
              <c:y val="0.117512740884681"/>
            </c:manualLayout>
          </c:layout>
          <c:overlay val="0"/>
          <c:spPr>
            <a:noFill/>
            <a:ln w="25381">
              <a:noFill/>
            </a:ln>
          </c:spPr>
        </c:title>
        <c:numFmt formatCode="General" sourceLinked="1"/>
        <c:majorTickMark val="out"/>
        <c:minorTickMark val="none"/>
        <c:tickLblPos val="nextTo"/>
        <c:spPr>
          <a:ln w="19050">
            <a:solidFill>
              <a:schemeClr val="tx1"/>
            </a:solidFill>
            <a:prstDash val="solid"/>
          </a:ln>
        </c:spPr>
        <c:txPr>
          <a:bodyPr/>
          <a:lstStyle/>
          <a:p>
            <a:pPr>
              <a:defRPr lang="ja-JP" sz="1399" b="1" i="0">
                <a:latin typeface="Arial"/>
                <a:cs typeface="Arial"/>
              </a:defRPr>
            </a:pPr>
            <a:endParaRPr lang="ko-KR"/>
          </a:p>
        </c:txPr>
        <c:crossAx val="128610688"/>
        <c:crosses val="autoZero"/>
        <c:crossBetween val="midCat"/>
        <c:majorUnit val="1"/>
      </c:valAx>
      <c:spPr>
        <a:noFill/>
        <a:ln w="25381">
          <a:noFill/>
        </a:ln>
      </c:spPr>
    </c:plotArea>
    <c:plotVisOnly val="1"/>
    <c:dispBlanksAs val="gap"/>
    <c:showDLblsOverMax val="0"/>
  </c:chart>
  <c:spPr>
    <a:noFill/>
    <a:ln w="3173">
      <a:noFill/>
      <a:prstDash val="solid"/>
    </a:ln>
  </c:spPr>
  <c:txPr>
    <a:bodyPr/>
    <a:lstStyle/>
    <a:p>
      <a:pPr>
        <a:defRPr sz="1799"/>
      </a:pPr>
      <a:endParaRPr lang="ko-K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manualLayout>
          <c:layoutTarget val="inner"/>
          <c:xMode val="edge"/>
          <c:yMode val="edge"/>
          <c:x val="0.154053539670611"/>
          <c:y val="0.146396468420009"/>
          <c:w val="0.82988122420089305"/>
          <c:h val="0.74679663272752295"/>
        </c:manualLayout>
      </c:layout>
      <c:barChart>
        <c:barDir val="col"/>
        <c:grouping val="clustered"/>
        <c:varyColors val="0"/>
        <c:ser>
          <c:idx val="0"/>
          <c:order val="0"/>
          <c:tx>
            <c:strRef>
              <c:f>CYP2C19グラフ!$N$15</c:f>
              <c:strCache>
                <c:ptCount val="1"/>
                <c:pt idx="0">
                  <c:v>Prasugrel
(n=237)</c:v>
                </c:pt>
              </c:strCache>
            </c:strRef>
          </c:tx>
          <c:invertIfNegative val="0"/>
          <c:cat>
            <c:strRef>
              <c:f>CYP2C19グラフ!$M$16:$M$19</c:f>
              <c:strCache>
                <c:ptCount val="4"/>
                <c:pt idx="0">
                  <c:v>Total P-MI</c:v>
                </c:pt>
                <c:pt idx="1">
                  <c:v>3-&lt;5*ULN</c:v>
                </c:pt>
                <c:pt idx="2">
                  <c:v>5-&lt;10*ULN</c:v>
                </c:pt>
                <c:pt idx="3">
                  <c:v>≧10*ULN</c:v>
                </c:pt>
              </c:strCache>
            </c:strRef>
          </c:cat>
          <c:val>
            <c:numRef>
              <c:f>CYP2C19グラフ!$N$16:$N$19</c:f>
              <c:numCache>
                <c:formatCode>0.0%</c:formatCode>
                <c:ptCount val="4"/>
                <c:pt idx="0">
                  <c:v>5.5E-2</c:v>
                </c:pt>
                <c:pt idx="1">
                  <c:v>8.0000000000000002E-3</c:v>
                </c:pt>
                <c:pt idx="2">
                  <c:v>1.2999999999999999E-2</c:v>
                </c:pt>
                <c:pt idx="3">
                  <c:v>3.4000000000000002E-2</c:v>
                </c:pt>
              </c:numCache>
            </c:numRef>
          </c:val>
        </c:ser>
        <c:ser>
          <c:idx val="1"/>
          <c:order val="1"/>
          <c:tx>
            <c:strRef>
              <c:f>CYP2C19グラフ!$O$15</c:f>
              <c:strCache>
                <c:ptCount val="1"/>
                <c:pt idx="0">
                  <c:v>Clopidogrel
(n=248)</c:v>
                </c:pt>
              </c:strCache>
            </c:strRef>
          </c:tx>
          <c:spPr>
            <a:solidFill>
              <a:srgbClr val="0099FF"/>
            </a:solidFill>
          </c:spPr>
          <c:invertIfNegative val="0"/>
          <c:cat>
            <c:strRef>
              <c:f>CYP2C19グラフ!$M$16:$M$19</c:f>
              <c:strCache>
                <c:ptCount val="4"/>
                <c:pt idx="0">
                  <c:v>Total P-MI</c:v>
                </c:pt>
                <c:pt idx="1">
                  <c:v>3-&lt;5*ULN</c:v>
                </c:pt>
                <c:pt idx="2">
                  <c:v>5-&lt;10*ULN</c:v>
                </c:pt>
                <c:pt idx="3">
                  <c:v>≧10*ULN</c:v>
                </c:pt>
              </c:strCache>
            </c:strRef>
          </c:cat>
          <c:val>
            <c:numRef>
              <c:f>CYP2C19グラフ!$O$16:$O$19</c:f>
              <c:numCache>
                <c:formatCode>0.0%</c:formatCode>
                <c:ptCount val="4"/>
                <c:pt idx="0">
                  <c:v>8.8999999999999996E-2</c:v>
                </c:pt>
                <c:pt idx="1">
                  <c:v>1.2E-2</c:v>
                </c:pt>
                <c:pt idx="2">
                  <c:v>2.4E-2</c:v>
                </c:pt>
                <c:pt idx="3">
                  <c:v>5.1999999999999998E-2</c:v>
                </c:pt>
              </c:numCache>
            </c:numRef>
          </c:val>
        </c:ser>
        <c:dLbls>
          <c:dLblPos val="outEnd"/>
          <c:showLegendKey val="0"/>
          <c:showVal val="1"/>
          <c:showCatName val="0"/>
          <c:showSerName val="0"/>
          <c:showPercent val="0"/>
          <c:showBubbleSize val="0"/>
        </c:dLbls>
        <c:gapWidth val="150"/>
        <c:axId val="196409600"/>
        <c:axId val="196415488"/>
      </c:barChart>
      <c:catAx>
        <c:axId val="196409600"/>
        <c:scaling>
          <c:orientation val="minMax"/>
        </c:scaling>
        <c:delete val="0"/>
        <c:axPos val="b"/>
        <c:majorTickMark val="out"/>
        <c:minorTickMark val="none"/>
        <c:tickLblPos val="nextTo"/>
        <c:txPr>
          <a:bodyPr/>
          <a:lstStyle/>
          <a:p>
            <a:pPr>
              <a:defRPr lang="ja-JP"/>
            </a:pPr>
            <a:endParaRPr lang="ko-KR"/>
          </a:p>
        </c:txPr>
        <c:crossAx val="196415488"/>
        <c:crosses val="autoZero"/>
        <c:auto val="1"/>
        <c:lblAlgn val="ctr"/>
        <c:lblOffset val="100"/>
        <c:noMultiLvlLbl val="0"/>
      </c:catAx>
      <c:valAx>
        <c:axId val="196415488"/>
        <c:scaling>
          <c:orientation val="minMax"/>
          <c:max val="0.15"/>
          <c:min val="0"/>
        </c:scaling>
        <c:delete val="0"/>
        <c:axPos val="l"/>
        <c:majorGridlines>
          <c:spPr>
            <a:ln>
              <a:noFill/>
            </a:ln>
          </c:spPr>
        </c:majorGridlines>
        <c:title>
          <c:tx>
            <c:rich>
              <a:bodyPr rot="-5400000" vert="horz"/>
              <a:lstStyle/>
              <a:p>
                <a:pPr>
                  <a:defRPr lang="ja-JP" b="0"/>
                </a:pPr>
                <a:r>
                  <a:rPr lang="en-US" altLang="ja-JP" b="0" dirty="0" smtClean="0"/>
                  <a:t>Incidence (%)</a:t>
                </a:r>
                <a:endParaRPr lang="ja-JP" b="0" dirty="0"/>
              </a:p>
            </c:rich>
          </c:tx>
          <c:layout/>
          <c:overlay val="0"/>
        </c:title>
        <c:numFmt formatCode="0.0%" sourceLinked="1"/>
        <c:majorTickMark val="out"/>
        <c:minorTickMark val="none"/>
        <c:tickLblPos val="nextTo"/>
        <c:txPr>
          <a:bodyPr/>
          <a:lstStyle/>
          <a:p>
            <a:pPr>
              <a:defRPr lang="ja-JP"/>
            </a:pPr>
            <a:endParaRPr lang="ko-KR"/>
          </a:p>
        </c:txPr>
        <c:crossAx val="196409600"/>
        <c:crosses val="autoZero"/>
        <c:crossBetween val="between"/>
        <c:majorUnit val="0.05"/>
      </c:valAx>
      <c:spPr>
        <a:noFill/>
      </c:spPr>
    </c:plotArea>
    <c:legend>
      <c:legendPos val="t"/>
      <c:layout>
        <c:manualLayout>
          <c:xMode val="edge"/>
          <c:yMode val="edge"/>
          <c:x val="0.50208416826753599"/>
          <c:y val="0.11004724769440299"/>
          <c:w val="0.35802971436194198"/>
          <c:h val="0.120050530131056"/>
        </c:manualLayout>
      </c:layout>
      <c:overlay val="0"/>
      <c:txPr>
        <a:bodyPr/>
        <a:lstStyle/>
        <a:p>
          <a:pPr>
            <a:defRPr lang="ja-JP"/>
          </a:pPr>
          <a:endParaRPr lang="ko-KR"/>
        </a:p>
      </c:txPr>
    </c:legend>
    <c:plotVisOnly val="1"/>
    <c:dispBlanksAs val="gap"/>
    <c:showDLblsOverMax val="0"/>
  </c:chart>
  <c:txPr>
    <a:bodyPr/>
    <a:lstStyle/>
    <a:p>
      <a:pPr>
        <a:defRPr sz="1800"/>
      </a:pPr>
      <a:endParaRPr lang="ko-K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204667119381092"/>
          <c:y val="2.7600102831303999E-2"/>
          <c:w val="0.78338006825359396"/>
          <c:h val="0.93437627296588899"/>
        </c:manualLayout>
      </c:layout>
      <c:scatterChart>
        <c:scatterStyle val="lineMarker"/>
        <c:varyColors val="0"/>
        <c:ser>
          <c:idx val="0"/>
          <c:order val="0"/>
          <c:tx>
            <c:strRef>
              <c:f>Sheet1!$B$1</c:f>
              <c:strCache>
                <c:ptCount val="1"/>
                <c:pt idx="0">
                  <c:v> </c:v>
                </c:pt>
              </c:strCache>
            </c:strRef>
          </c:tx>
          <c:spPr>
            <a:ln w="37649">
              <a:solidFill>
                <a:srgbClr val="FFCC00"/>
              </a:solidFill>
              <a:prstDash val="solid"/>
            </a:ln>
          </c:spPr>
          <c:marker>
            <c:symbol val="none"/>
          </c:marker>
          <c:xVal>
            <c:numRef>
              <c:f>Sheet1!$A$2:$A$9</c:f>
              <c:numCache>
                <c:formatCode>General</c:formatCode>
                <c:ptCount val="8"/>
                <c:pt idx="0">
                  <c:v>450</c:v>
                </c:pt>
              </c:numCache>
            </c:numRef>
          </c:xVal>
          <c:yVal>
            <c:numRef>
              <c:f>Sheet1!$B$2:$B$9</c:f>
              <c:numCache>
                <c:formatCode>General</c:formatCode>
                <c:ptCount val="8"/>
                <c:pt idx="0">
                  <c:v>12.1</c:v>
                </c:pt>
                <c:pt idx="1">
                  <c:v>0</c:v>
                </c:pt>
                <c:pt idx="2">
                  <c:v>0</c:v>
                </c:pt>
                <c:pt idx="3">
                  <c:v>0</c:v>
                </c:pt>
                <c:pt idx="4">
                  <c:v>0</c:v>
                </c:pt>
                <c:pt idx="5">
                  <c:v>0</c:v>
                </c:pt>
                <c:pt idx="6">
                  <c:v>0</c:v>
                </c:pt>
                <c:pt idx="7">
                  <c:v>0</c:v>
                </c:pt>
              </c:numCache>
            </c:numRef>
          </c:yVal>
          <c:smooth val="0"/>
        </c:ser>
        <c:ser>
          <c:idx val="1"/>
          <c:order val="1"/>
          <c:tx>
            <c:strRef>
              <c:f>Sheet1!$B$1</c:f>
              <c:strCache>
                <c:ptCount val="1"/>
                <c:pt idx="0">
                  <c:v> </c:v>
                </c:pt>
              </c:strCache>
            </c:strRef>
          </c:tx>
          <c:spPr>
            <a:ln w="37649">
              <a:solidFill>
                <a:srgbClr val="FFCC00"/>
              </a:solidFill>
              <a:prstDash val="solid"/>
            </a:ln>
          </c:spPr>
          <c:marker>
            <c:symbol val="none"/>
          </c:marker>
          <c:xVal>
            <c:numRef>
              <c:f>Sheet1!$A$2:$A$9</c:f>
              <c:numCache>
                <c:formatCode>General</c:formatCode>
                <c:ptCount val="8"/>
                <c:pt idx="0">
                  <c:v>450</c:v>
                </c:pt>
              </c:numCache>
            </c:numRef>
          </c:xVal>
          <c:yVal>
            <c:numRef>
              <c:f>Sheet1!$B$2:$B$9</c:f>
              <c:numCache>
                <c:formatCode>General</c:formatCode>
                <c:ptCount val="8"/>
                <c:pt idx="0">
                  <c:v>12.1</c:v>
                </c:pt>
                <c:pt idx="1">
                  <c:v>0</c:v>
                </c:pt>
                <c:pt idx="2">
                  <c:v>0</c:v>
                </c:pt>
                <c:pt idx="3">
                  <c:v>0</c:v>
                </c:pt>
                <c:pt idx="4">
                  <c:v>0</c:v>
                </c:pt>
                <c:pt idx="5">
                  <c:v>0</c:v>
                </c:pt>
                <c:pt idx="6">
                  <c:v>0</c:v>
                </c:pt>
                <c:pt idx="7">
                  <c:v>0</c:v>
                </c:pt>
              </c:numCache>
            </c:numRef>
          </c:yVal>
          <c:smooth val="0"/>
        </c:ser>
        <c:ser>
          <c:idx val="2"/>
          <c:order val="2"/>
          <c:tx>
            <c:strRef>
              <c:f>Sheet1!$B$1</c:f>
              <c:strCache>
                <c:ptCount val="1"/>
                <c:pt idx="0">
                  <c:v> </c:v>
                </c:pt>
              </c:strCache>
            </c:strRef>
          </c:tx>
          <c:spPr>
            <a:ln w="37649">
              <a:solidFill>
                <a:srgbClr val="FFCC00"/>
              </a:solidFill>
              <a:prstDash val="solid"/>
            </a:ln>
          </c:spPr>
          <c:marker>
            <c:symbol val="none"/>
          </c:marker>
          <c:xVal>
            <c:numRef>
              <c:f>Sheet1!$A$2:$A$9</c:f>
              <c:numCache>
                <c:formatCode>General</c:formatCode>
                <c:ptCount val="8"/>
                <c:pt idx="0">
                  <c:v>450</c:v>
                </c:pt>
              </c:numCache>
            </c:numRef>
          </c:xVal>
          <c:yVal>
            <c:numRef>
              <c:f>Sheet1!$B$2:$B$9</c:f>
              <c:numCache>
                <c:formatCode>General</c:formatCode>
                <c:ptCount val="8"/>
                <c:pt idx="0">
                  <c:v>12.1</c:v>
                </c:pt>
                <c:pt idx="1">
                  <c:v>0</c:v>
                </c:pt>
                <c:pt idx="2">
                  <c:v>0</c:v>
                </c:pt>
                <c:pt idx="3">
                  <c:v>0</c:v>
                </c:pt>
                <c:pt idx="4">
                  <c:v>0</c:v>
                </c:pt>
                <c:pt idx="5">
                  <c:v>0</c:v>
                </c:pt>
                <c:pt idx="6">
                  <c:v>0</c:v>
                </c:pt>
                <c:pt idx="7">
                  <c:v>0</c:v>
                </c:pt>
              </c:numCache>
            </c:numRef>
          </c:yVal>
          <c:smooth val="0"/>
        </c:ser>
        <c:ser>
          <c:idx val="3"/>
          <c:order val="3"/>
          <c:tx>
            <c:strRef>
              <c:f>Sheet1!$B$1</c:f>
              <c:strCache>
                <c:ptCount val="1"/>
                <c:pt idx="0">
                  <c:v> </c:v>
                </c:pt>
              </c:strCache>
            </c:strRef>
          </c:tx>
          <c:spPr>
            <a:ln w="37649">
              <a:solidFill>
                <a:srgbClr val="FFCC00"/>
              </a:solidFill>
              <a:prstDash val="solid"/>
            </a:ln>
          </c:spPr>
          <c:marker>
            <c:symbol val="none"/>
          </c:marker>
          <c:xVal>
            <c:numRef>
              <c:f>Sheet1!$A$2:$A$9</c:f>
              <c:numCache>
                <c:formatCode>General</c:formatCode>
                <c:ptCount val="8"/>
                <c:pt idx="0">
                  <c:v>450</c:v>
                </c:pt>
              </c:numCache>
            </c:numRef>
          </c:xVal>
          <c:yVal>
            <c:numRef>
              <c:f>Sheet1!$B$2:$B$9</c:f>
              <c:numCache>
                <c:formatCode>General</c:formatCode>
                <c:ptCount val="8"/>
                <c:pt idx="0">
                  <c:v>12.1</c:v>
                </c:pt>
                <c:pt idx="1">
                  <c:v>0</c:v>
                </c:pt>
                <c:pt idx="2">
                  <c:v>0</c:v>
                </c:pt>
                <c:pt idx="3">
                  <c:v>0</c:v>
                </c:pt>
                <c:pt idx="4">
                  <c:v>0</c:v>
                </c:pt>
                <c:pt idx="5">
                  <c:v>0</c:v>
                </c:pt>
                <c:pt idx="6">
                  <c:v>0</c:v>
                </c:pt>
                <c:pt idx="7">
                  <c:v>0</c:v>
                </c:pt>
              </c:numCache>
            </c:numRef>
          </c:yVal>
          <c:smooth val="0"/>
        </c:ser>
        <c:dLbls>
          <c:showLegendKey val="0"/>
          <c:showVal val="0"/>
          <c:showCatName val="0"/>
          <c:showSerName val="0"/>
          <c:showPercent val="0"/>
          <c:showBubbleSize val="0"/>
        </c:dLbls>
        <c:axId val="128646144"/>
        <c:axId val="128451328"/>
      </c:scatterChart>
      <c:valAx>
        <c:axId val="128646144"/>
        <c:scaling>
          <c:orientation val="minMax"/>
          <c:max val="450"/>
          <c:min val="0"/>
        </c:scaling>
        <c:delete val="0"/>
        <c:axPos val="b"/>
        <c:numFmt formatCode="General" sourceLinked="1"/>
        <c:majorTickMark val="out"/>
        <c:minorTickMark val="out"/>
        <c:tickLblPos val="none"/>
        <c:spPr>
          <a:ln w="12700">
            <a:solidFill>
              <a:schemeClr val="tx1"/>
            </a:solidFill>
            <a:prstDash val="solid"/>
          </a:ln>
        </c:spPr>
        <c:txPr>
          <a:bodyPr/>
          <a:lstStyle/>
          <a:p>
            <a:pPr>
              <a:defRPr lang="ja-JP"/>
            </a:pPr>
            <a:endParaRPr lang="ko-KR"/>
          </a:p>
        </c:txPr>
        <c:crossAx val="128451328"/>
        <c:crosses val="autoZero"/>
        <c:crossBetween val="midCat"/>
        <c:majorUnit val="90"/>
        <c:minorUnit val="30"/>
      </c:valAx>
      <c:valAx>
        <c:axId val="128451328"/>
        <c:scaling>
          <c:orientation val="minMax"/>
          <c:max val="3"/>
          <c:min val="0"/>
        </c:scaling>
        <c:delete val="0"/>
        <c:axPos val="l"/>
        <c:title>
          <c:tx>
            <c:rich>
              <a:bodyPr/>
              <a:lstStyle/>
              <a:p>
                <a:pPr>
                  <a:defRPr lang="ja-JP" sz="1600" b="1" i="0" u="none" strike="noStrike" baseline="0">
                    <a:solidFill>
                      <a:srgbClr val="FFFFFF"/>
                    </a:solidFill>
                    <a:latin typeface="Arial"/>
                    <a:ea typeface="Calibri"/>
                    <a:cs typeface="Arial"/>
                  </a:defRPr>
                </a:pPr>
                <a:r>
                  <a:rPr lang="en-US" sz="1600" b="1" dirty="0">
                    <a:solidFill>
                      <a:srgbClr val="FFFFFF"/>
                    </a:solidFill>
                    <a:latin typeface="Arial"/>
                    <a:cs typeface="Arial"/>
                  </a:rPr>
                  <a:t>Definite or Probable Stent Thrombosis (%)</a:t>
                </a:r>
              </a:p>
            </c:rich>
          </c:tx>
          <c:layout>
            <c:manualLayout>
              <c:xMode val="edge"/>
              <c:yMode val="edge"/>
              <c:x val="3.0792964066304902E-2"/>
              <c:y val="0.17737441055768899"/>
            </c:manualLayout>
          </c:layout>
          <c:overlay val="0"/>
          <c:spPr>
            <a:noFill/>
            <a:ln w="25099">
              <a:noFill/>
            </a:ln>
          </c:spPr>
        </c:title>
        <c:numFmt formatCode="General" sourceLinked="1"/>
        <c:majorTickMark val="out"/>
        <c:minorTickMark val="none"/>
        <c:tickLblPos val="nextTo"/>
        <c:spPr>
          <a:ln w="19050">
            <a:solidFill>
              <a:schemeClr val="tx1"/>
            </a:solidFill>
            <a:prstDash val="solid"/>
          </a:ln>
        </c:spPr>
        <c:txPr>
          <a:bodyPr/>
          <a:lstStyle/>
          <a:p>
            <a:pPr>
              <a:defRPr lang="ja-JP" sz="1400" b="1" baseline="0">
                <a:solidFill>
                  <a:srgbClr val="FFFFFF"/>
                </a:solidFill>
                <a:latin typeface="Arial" pitchFamily="34" charset="0"/>
                <a:ea typeface="ＭＳ Ｐゴシック" pitchFamily="50" charset="-128"/>
                <a:cs typeface="Arial" pitchFamily="34" charset="0"/>
              </a:defRPr>
            </a:pPr>
            <a:endParaRPr lang="ko-KR"/>
          </a:p>
        </c:txPr>
        <c:crossAx val="128646144"/>
        <c:crosses val="autoZero"/>
        <c:crossBetween val="midCat"/>
        <c:majorUnit val="1"/>
      </c:valAx>
      <c:spPr>
        <a:noFill/>
        <a:ln w="25099">
          <a:noFill/>
        </a:ln>
      </c:spPr>
    </c:plotArea>
    <c:plotVisOnly val="1"/>
    <c:dispBlanksAs val="gap"/>
    <c:showDLblsOverMax val="0"/>
  </c:chart>
  <c:spPr>
    <a:noFill/>
    <a:ln>
      <a:noFill/>
    </a:ln>
  </c:spPr>
  <c:txPr>
    <a:bodyPr/>
    <a:lstStyle/>
    <a:p>
      <a:pPr>
        <a:defRPr sz="1779"/>
      </a:pPr>
      <a:endParaRPr lang="ko-K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8331611684841E-2"/>
          <c:y val="6.6532268626534899E-2"/>
          <c:w val="0.86533997257898898"/>
          <c:h val="0.72049303411433696"/>
        </c:manualLayout>
      </c:layout>
      <c:barChart>
        <c:barDir val="col"/>
        <c:grouping val="clustered"/>
        <c:varyColors val="0"/>
        <c:ser>
          <c:idx val="0"/>
          <c:order val="0"/>
          <c:tx>
            <c:strRef>
              <c:f>Sheet1!$B$1</c:f>
              <c:strCache>
                <c:ptCount val="1"/>
                <c:pt idx="0">
                  <c:v>Asia</c:v>
                </c:pt>
              </c:strCache>
            </c:strRef>
          </c:tx>
          <c:spPr>
            <a:gradFill>
              <a:gsLst>
                <a:gs pos="0">
                  <a:srgbClr val="FF0000">
                    <a:alpha val="40000"/>
                  </a:srgbClr>
                </a:gs>
                <a:gs pos="50000">
                  <a:schemeClr val="accent1"/>
                </a:gs>
                <a:gs pos="100000">
                  <a:schemeClr val="accent1">
                    <a:alpha val="40000"/>
                  </a:schemeClr>
                </a:gs>
              </a:gsLst>
              <a:lin ang="10800000" scaled="0"/>
            </a:gradFill>
          </c:spPr>
          <c:invertIfNegative val="0"/>
          <c:dLbls>
            <c:spPr>
              <a:solidFill>
                <a:srgbClr val="14202E"/>
              </a:solidFill>
            </c:spPr>
            <c:txPr>
              <a:bodyPr/>
              <a:lstStyle/>
              <a:p>
                <a:pPr>
                  <a:defRPr lang="ja-JP" sz="900"/>
                </a:pPr>
                <a:endParaRPr lang="ko-KR"/>
              </a:p>
            </c:txPr>
            <c:dLblPos val="outEnd"/>
            <c:showLegendKey val="0"/>
            <c:showVal val="1"/>
            <c:showCatName val="0"/>
            <c:showSerName val="0"/>
            <c:showPercent val="0"/>
            <c:showBubbleSize val="0"/>
            <c:showLeaderLines val="0"/>
          </c:dLbls>
          <c:cat>
            <c:strRef>
              <c:f>Sheet1!$A$2:$A$4</c:f>
              <c:strCache>
                <c:ptCount val="3"/>
                <c:pt idx="0">
                  <c:v>Life threatening bleeding</c:v>
                </c:pt>
                <c:pt idx="1">
                  <c:v>Intracranial bleeding</c:v>
                </c:pt>
                <c:pt idx="2">
                  <c:v>GI major bleeding</c:v>
                </c:pt>
              </c:strCache>
            </c:strRef>
          </c:cat>
          <c:val>
            <c:numRef>
              <c:f>Sheet1!$B$2:$B$4</c:f>
              <c:numCache>
                <c:formatCode>0.0</c:formatCode>
                <c:ptCount val="3"/>
                <c:pt idx="0">
                  <c:v>2.2000000000000002</c:v>
                </c:pt>
                <c:pt idx="1">
                  <c:v>1.1000000000000001</c:v>
                </c:pt>
                <c:pt idx="2">
                  <c:v>1.41</c:v>
                </c:pt>
              </c:numCache>
            </c:numRef>
          </c:val>
        </c:ser>
        <c:ser>
          <c:idx val="1"/>
          <c:order val="1"/>
          <c:tx>
            <c:strRef>
              <c:f>Sheet1!$C$1</c:f>
              <c:strCache>
                <c:ptCount val="1"/>
                <c:pt idx="0">
                  <c:v>Non-Asia</c:v>
                </c:pt>
              </c:strCache>
            </c:strRef>
          </c:tx>
          <c:spPr>
            <a:gradFill>
              <a:gsLst>
                <a:gs pos="0">
                  <a:schemeClr val="bg1">
                    <a:lumMod val="50000"/>
                    <a:lumOff val="50000"/>
                    <a:alpha val="40000"/>
                  </a:schemeClr>
                </a:gs>
                <a:gs pos="50000">
                  <a:schemeClr val="bg1">
                    <a:lumMod val="50000"/>
                    <a:lumOff val="50000"/>
                  </a:schemeClr>
                </a:gs>
                <a:gs pos="100000">
                  <a:schemeClr val="bg1">
                    <a:lumMod val="50000"/>
                    <a:lumOff val="50000"/>
                    <a:alpha val="40000"/>
                  </a:schemeClr>
                </a:gs>
              </a:gsLst>
              <a:lin ang="10800000" scaled="0"/>
            </a:gradFill>
          </c:spPr>
          <c:invertIfNegative val="0"/>
          <c:dLbls>
            <c:spPr>
              <a:solidFill>
                <a:srgbClr val="14202E"/>
              </a:solidFill>
            </c:spPr>
            <c:txPr>
              <a:bodyPr/>
              <a:lstStyle/>
              <a:p>
                <a:pPr>
                  <a:defRPr lang="ja-JP"/>
                </a:pPr>
                <a:endParaRPr lang="ko-KR"/>
              </a:p>
            </c:txPr>
            <c:dLblPos val="outEnd"/>
            <c:showLegendKey val="0"/>
            <c:showVal val="1"/>
            <c:showCatName val="0"/>
            <c:showSerName val="0"/>
            <c:showPercent val="0"/>
            <c:showBubbleSize val="0"/>
            <c:showLeaderLines val="0"/>
          </c:dLbls>
          <c:cat>
            <c:strRef>
              <c:f>Sheet1!$A$2:$A$4</c:f>
              <c:strCache>
                <c:ptCount val="3"/>
                <c:pt idx="0">
                  <c:v>Life threatening bleeding</c:v>
                </c:pt>
                <c:pt idx="1">
                  <c:v>Intracranial bleeding</c:v>
                </c:pt>
                <c:pt idx="2">
                  <c:v>GI major bleeding</c:v>
                </c:pt>
              </c:strCache>
            </c:strRef>
          </c:cat>
          <c:val>
            <c:numRef>
              <c:f>Sheet1!$C$2:$C$4</c:f>
              <c:numCache>
                <c:formatCode>0.0</c:formatCode>
                <c:ptCount val="3"/>
                <c:pt idx="0">
                  <c:v>1.79</c:v>
                </c:pt>
                <c:pt idx="1">
                  <c:v>0.71</c:v>
                </c:pt>
                <c:pt idx="2">
                  <c:v>1.01</c:v>
                </c:pt>
              </c:numCache>
            </c:numRef>
          </c:val>
        </c:ser>
        <c:dLbls>
          <c:dLblPos val="outEnd"/>
          <c:showLegendKey val="0"/>
          <c:showVal val="1"/>
          <c:showCatName val="0"/>
          <c:showSerName val="0"/>
          <c:showPercent val="0"/>
          <c:showBubbleSize val="0"/>
        </c:dLbls>
        <c:gapWidth val="150"/>
        <c:axId val="128424960"/>
        <c:axId val="128430848"/>
      </c:barChart>
      <c:catAx>
        <c:axId val="128424960"/>
        <c:scaling>
          <c:orientation val="minMax"/>
        </c:scaling>
        <c:delete val="0"/>
        <c:axPos val="b"/>
        <c:majorTickMark val="out"/>
        <c:minorTickMark val="none"/>
        <c:tickLblPos val="nextTo"/>
        <c:txPr>
          <a:bodyPr/>
          <a:lstStyle/>
          <a:p>
            <a:pPr>
              <a:defRPr lang="ja-JP"/>
            </a:pPr>
            <a:endParaRPr lang="ko-KR"/>
          </a:p>
        </c:txPr>
        <c:crossAx val="128430848"/>
        <c:crosses val="autoZero"/>
        <c:auto val="1"/>
        <c:lblAlgn val="ctr"/>
        <c:lblOffset val="100"/>
        <c:noMultiLvlLbl val="0"/>
      </c:catAx>
      <c:valAx>
        <c:axId val="128430848"/>
        <c:scaling>
          <c:orientation val="minMax"/>
        </c:scaling>
        <c:delete val="0"/>
        <c:axPos val="l"/>
        <c:numFmt formatCode="0.0" sourceLinked="1"/>
        <c:majorTickMark val="out"/>
        <c:minorTickMark val="none"/>
        <c:tickLblPos val="nextTo"/>
        <c:txPr>
          <a:bodyPr/>
          <a:lstStyle/>
          <a:p>
            <a:pPr>
              <a:defRPr lang="ja-JP"/>
            </a:pPr>
            <a:endParaRPr lang="ko-KR"/>
          </a:p>
        </c:txPr>
        <c:crossAx val="128424960"/>
        <c:crosses val="autoZero"/>
        <c:crossBetween val="between"/>
      </c:valAx>
    </c:plotArea>
    <c:legend>
      <c:legendPos val="r"/>
      <c:layout>
        <c:manualLayout>
          <c:xMode val="edge"/>
          <c:yMode val="edge"/>
          <c:x val="0.79809350181540595"/>
          <c:y val="5.2036616084045001E-2"/>
          <c:w val="0.15088293510209899"/>
          <c:h val="0.20641005308770199"/>
        </c:manualLayout>
      </c:layout>
      <c:overlay val="0"/>
      <c:spPr>
        <a:solidFill>
          <a:srgbClr val="14202E"/>
        </a:solidFill>
      </c:spPr>
      <c:txPr>
        <a:bodyPr/>
        <a:lstStyle/>
        <a:p>
          <a:pPr>
            <a:defRPr lang="ja-JP"/>
          </a:pPr>
          <a:endParaRPr lang="ko-KR"/>
        </a:p>
      </c:txPr>
    </c:legend>
    <c:plotVisOnly val="1"/>
    <c:dispBlanksAs val="gap"/>
    <c:showDLblsOverMax val="0"/>
  </c:chart>
  <c:txPr>
    <a:bodyPr/>
    <a:lstStyle/>
    <a:p>
      <a:pPr>
        <a:defRPr sz="1000"/>
      </a:pPr>
      <a:endParaRPr lang="ko-K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6.60347345433904E-2"/>
          <c:y val="0.141649563023165"/>
          <c:w val="0.91600812017739097"/>
          <c:h val="0.659776808898342"/>
        </c:manualLayout>
      </c:layout>
      <c:barChart>
        <c:barDir val="col"/>
        <c:grouping val="clustered"/>
        <c:varyColors val="0"/>
        <c:ser>
          <c:idx val="0"/>
          <c:order val="0"/>
          <c:tx>
            <c:strRef>
              <c:f>Sheet1!$B$1</c:f>
              <c:strCache>
                <c:ptCount val="1"/>
                <c:pt idx="0">
                  <c:v>Prasugrel (n = 685)</c:v>
                </c:pt>
              </c:strCache>
            </c:strRef>
          </c:tx>
          <c:spPr>
            <a:solidFill>
              <a:srgbClr val="66FF33"/>
            </a:solidFill>
            <a:ln>
              <a:solidFill>
                <a:srgbClr val="66FF33"/>
              </a:solidFill>
            </a:ln>
          </c:spPr>
          <c:invertIfNegative val="0"/>
          <c:dLbls>
            <c:dLbl>
              <c:idx val="5"/>
              <c:layout/>
              <c:dLblPos val="outEnd"/>
              <c:showLegendKey val="0"/>
              <c:showVal val="1"/>
              <c:showCatName val="0"/>
              <c:showSerName val="0"/>
              <c:showPercent val="0"/>
              <c:showBubbleSize val="0"/>
            </c:dLbl>
            <c:txPr>
              <a:bodyPr/>
              <a:lstStyle/>
              <a:p>
                <a:pPr>
                  <a:defRPr lang="ja-JP" sz="1800"/>
                </a:pPr>
                <a:endParaRPr lang="ko-KR"/>
              </a:p>
            </c:txPr>
            <c:showLegendKey val="0"/>
            <c:showVal val="1"/>
            <c:showCatName val="0"/>
            <c:showSerName val="0"/>
            <c:showPercent val="0"/>
            <c:showBubbleSize val="0"/>
            <c:showLeaderLines val="0"/>
          </c:dLbls>
          <c:cat>
            <c:strRef>
              <c:f>Sheet1!$A$2:$A$11</c:f>
              <c:strCache>
                <c:ptCount val="7"/>
                <c:pt idx="0">
                  <c:v>TIMI Major</c:v>
                </c:pt>
                <c:pt idx="1">
                  <c:v>TIMI Major
 or Minor</c:v>
                </c:pt>
                <c:pt idx="2">
                  <c:v>Spontaneous</c:v>
                </c:pt>
                <c:pt idx="3">
                  <c:v>Complication
of PCI</c:v>
                </c:pt>
                <c:pt idx="4">
                  <c:v>Exogenous
other cause</c:v>
                </c:pt>
                <c:pt idx="5">
                  <c:v>TIMI Major
or Minor
or Clinically relevant</c:v>
                </c:pt>
                <c:pt idx="6">
                  <c:v>Bleeding events
leading to
discontinuation</c:v>
                </c:pt>
              </c:strCache>
            </c:strRef>
          </c:cat>
          <c:val>
            <c:numRef>
              <c:f>Sheet1!$B$2:$B$11</c:f>
              <c:numCache>
                <c:formatCode>General</c:formatCode>
                <c:ptCount val="7"/>
                <c:pt idx="0">
                  <c:v>1.9</c:v>
                </c:pt>
                <c:pt idx="1">
                  <c:v>5.7</c:v>
                </c:pt>
                <c:pt idx="2">
                  <c:v>1.6</c:v>
                </c:pt>
                <c:pt idx="3">
                  <c:v>2.8</c:v>
                </c:pt>
                <c:pt idx="4">
                  <c:v>1.3</c:v>
                </c:pt>
                <c:pt idx="5">
                  <c:v>9.6</c:v>
                </c:pt>
                <c:pt idx="6">
                  <c:v>2.2999999999999998</c:v>
                </c:pt>
              </c:numCache>
            </c:numRef>
          </c:val>
        </c:ser>
        <c:ser>
          <c:idx val="1"/>
          <c:order val="1"/>
          <c:tx>
            <c:strRef>
              <c:f>Sheet1!$C$1</c:f>
              <c:strCache>
                <c:ptCount val="1"/>
                <c:pt idx="0">
                  <c:v>Clopidogrel (n = 678)</c:v>
                </c:pt>
              </c:strCache>
            </c:strRef>
          </c:tx>
          <c:spPr>
            <a:solidFill>
              <a:srgbClr val="00B0F0"/>
            </a:solidFill>
            <a:ln>
              <a:solidFill>
                <a:srgbClr val="00B0F0"/>
              </a:solidFill>
            </a:ln>
          </c:spPr>
          <c:invertIfNegative val="0"/>
          <c:dLbls>
            <c:dLbl>
              <c:idx val="5"/>
              <c:layout/>
              <c:dLblPos val="outEnd"/>
              <c:showLegendKey val="0"/>
              <c:showVal val="1"/>
              <c:showCatName val="0"/>
              <c:showSerName val="0"/>
              <c:showPercent val="0"/>
              <c:showBubbleSize val="0"/>
            </c:dLbl>
            <c:txPr>
              <a:bodyPr/>
              <a:lstStyle/>
              <a:p>
                <a:pPr>
                  <a:defRPr lang="ja-JP" sz="1800"/>
                </a:pPr>
                <a:endParaRPr lang="ko-KR"/>
              </a:p>
            </c:txPr>
            <c:showLegendKey val="0"/>
            <c:showVal val="1"/>
            <c:showCatName val="0"/>
            <c:showSerName val="0"/>
            <c:showPercent val="0"/>
            <c:showBubbleSize val="0"/>
            <c:showLeaderLines val="0"/>
          </c:dLbls>
          <c:cat>
            <c:strRef>
              <c:f>Sheet1!$A$2:$A$11</c:f>
              <c:strCache>
                <c:ptCount val="7"/>
                <c:pt idx="0">
                  <c:v>TIMI Major</c:v>
                </c:pt>
                <c:pt idx="1">
                  <c:v>TIMI Major
 or Minor</c:v>
                </c:pt>
                <c:pt idx="2">
                  <c:v>Spontaneous</c:v>
                </c:pt>
                <c:pt idx="3">
                  <c:v>Complication
of PCI</c:v>
                </c:pt>
                <c:pt idx="4">
                  <c:v>Exogenous
other cause</c:v>
                </c:pt>
                <c:pt idx="5">
                  <c:v>TIMI Major
or Minor
or Clinically relevant</c:v>
                </c:pt>
                <c:pt idx="6">
                  <c:v>Bleeding events
leading to
discontinuation</c:v>
                </c:pt>
              </c:strCache>
            </c:strRef>
          </c:cat>
          <c:val>
            <c:numRef>
              <c:f>Sheet1!$C$2:$C$11</c:f>
              <c:numCache>
                <c:formatCode>General</c:formatCode>
                <c:ptCount val="7"/>
                <c:pt idx="0">
                  <c:v>2.2000000000000002</c:v>
                </c:pt>
                <c:pt idx="1">
                  <c:v>4.3</c:v>
                </c:pt>
                <c:pt idx="2">
                  <c:v>1.8</c:v>
                </c:pt>
                <c:pt idx="3">
                  <c:v>1.8</c:v>
                </c:pt>
                <c:pt idx="4">
                  <c:v>0.7</c:v>
                </c:pt>
                <c:pt idx="5">
                  <c:v>9.6</c:v>
                </c:pt>
                <c:pt idx="6">
                  <c:v>2.9</c:v>
                </c:pt>
              </c:numCache>
            </c:numRef>
          </c:val>
        </c:ser>
        <c:dLbls>
          <c:showLegendKey val="0"/>
          <c:showVal val="0"/>
          <c:showCatName val="0"/>
          <c:showSerName val="0"/>
          <c:showPercent val="0"/>
          <c:showBubbleSize val="0"/>
        </c:dLbls>
        <c:gapWidth val="30"/>
        <c:axId val="129170048"/>
        <c:axId val="129237376"/>
      </c:barChart>
      <c:catAx>
        <c:axId val="129170048"/>
        <c:scaling>
          <c:orientation val="minMax"/>
        </c:scaling>
        <c:delete val="0"/>
        <c:axPos val="b"/>
        <c:majorTickMark val="out"/>
        <c:minorTickMark val="none"/>
        <c:tickLblPos val="nextTo"/>
        <c:txPr>
          <a:bodyPr/>
          <a:lstStyle/>
          <a:p>
            <a:pPr>
              <a:defRPr lang="ja-JP"/>
            </a:pPr>
            <a:endParaRPr lang="ko-KR"/>
          </a:p>
        </c:txPr>
        <c:crossAx val="129237376"/>
        <c:crosses val="autoZero"/>
        <c:auto val="1"/>
        <c:lblAlgn val="ctr"/>
        <c:lblOffset val="100"/>
        <c:tickLblSkip val="1"/>
        <c:noMultiLvlLbl val="0"/>
      </c:catAx>
      <c:valAx>
        <c:axId val="129237376"/>
        <c:scaling>
          <c:orientation val="minMax"/>
          <c:max val="11"/>
          <c:min val="0"/>
        </c:scaling>
        <c:delete val="0"/>
        <c:axPos val="l"/>
        <c:majorGridlines/>
        <c:numFmt formatCode="General" sourceLinked="1"/>
        <c:majorTickMark val="out"/>
        <c:minorTickMark val="none"/>
        <c:tickLblPos val="nextTo"/>
        <c:txPr>
          <a:bodyPr/>
          <a:lstStyle/>
          <a:p>
            <a:pPr>
              <a:defRPr lang="ja-JP" sz="1800"/>
            </a:pPr>
            <a:endParaRPr lang="ko-KR"/>
          </a:p>
        </c:txPr>
        <c:crossAx val="129170048"/>
        <c:crosses val="autoZero"/>
        <c:crossBetween val="between"/>
        <c:majorUnit val="2"/>
      </c:valAx>
    </c:plotArea>
    <c:legend>
      <c:legendPos val="t"/>
      <c:layout/>
      <c:overlay val="0"/>
      <c:txPr>
        <a:bodyPr/>
        <a:lstStyle/>
        <a:p>
          <a:pPr>
            <a:defRPr lang="ja-JP" sz="2000"/>
          </a:pPr>
          <a:endParaRPr lang="ko-KR"/>
        </a:p>
      </c:txPr>
    </c:legend>
    <c:plotVisOnly val="1"/>
    <c:dispBlanksAs val="gap"/>
    <c:showDLblsOverMax val="0"/>
  </c:chart>
  <c:txPr>
    <a:bodyPr/>
    <a:lstStyle/>
    <a:p>
      <a:pPr>
        <a:defRPr sz="1200" b="1"/>
      </a:pPr>
      <a:endParaRPr lang="ko-K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sz="1800"/>
            </a:pPr>
            <a:r>
              <a:rPr lang="en-US" altLang="en-US" sz="1800" dirty="0" err="1" smtClean="0"/>
              <a:t>Prasugrel</a:t>
            </a:r>
            <a:r>
              <a:rPr lang="en-US" altLang="en-US" sz="1800" baseline="0" dirty="0" smtClean="0"/>
              <a:t> (</a:t>
            </a:r>
            <a:r>
              <a:rPr lang="en-US" altLang="en-US" sz="1800" dirty="0" smtClean="0"/>
              <a:t>N=390)</a:t>
            </a:r>
            <a:endParaRPr lang="en-US" altLang="en-US" sz="1800" dirty="0"/>
          </a:p>
        </c:rich>
      </c:tx>
      <c:layout>
        <c:manualLayout>
          <c:xMode val="edge"/>
          <c:yMode val="edge"/>
          <c:x val="0.33312874965032302"/>
          <c:y val="2.08809113942365E-2"/>
        </c:manualLayout>
      </c:layout>
      <c:overlay val="0"/>
    </c:title>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0.22738804025880299"/>
          <c:y val="0.101439303136576"/>
          <c:w val="0.54217437397272905"/>
          <c:h val="0.89856069686342399"/>
        </c:manualLayout>
      </c:layout>
      <c:pie3DChart>
        <c:varyColors val="1"/>
        <c:ser>
          <c:idx val="2"/>
          <c:order val="2"/>
          <c:tx>
            <c:strRef>
              <c:f>Sheet1!$A$2</c:f>
              <c:strCache>
                <c:ptCount val="1"/>
                <c:pt idx="0">
                  <c:v>Prasugrel
N=390</c:v>
                </c:pt>
              </c:strCache>
            </c:strRef>
          </c:tx>
          <c:dPt>
            <c:idx val="0"/>
            <c:bubble3D val="0"/>
            <c:explosion val="12"/>
          </c:dPt>
          <c:dLbls>
            <c:txPr>
              <a:bodyPr/>
              <a:lstStyle/>
              <a:p>
                <a:pPr>
                  <a:defRPr lang="ja-JP" b="1">
                    <a:solidFill>
                      <a:schemeClr val="bg1"/>
                    </a:solidFill>
                  </a:defRPr>
                </a:pPr>
                <a:endParaRPr lang="ko-KR"/>
              </a:p>
            </c:txPr>
            <c:showLegendKey val="0"/>
            <c:showVal val="1"/>
            <c:showCatName val="0"/>
            <c:showSerName val="0"/>
            <c:showPercent val="0"/>
            <c:showBubbleSize val="0"/>
            <c:showLeaderLines val="1"/>
          </c:dLbls>
          <c:cat>
            <c:strRef>
              <c:f>Sheet1!$B$1:$D$1</c:f>
              <c:strCache>
                <c:ptCount val="3"/>
                <c:pt idx="0">
                  <c:v>EM</c:v>
                </c:pt>
                <c:pt idx="1">
                  <c:v>IM</c:v>
                </c:pt>
                <c:pt idx="2">
                  <c:v>PM</c:v>
                </c:pt>
              </c:strCache>
            </c:strRef>
          </c:cat>
          <c:val>
            <c:numRef>
              <c:f>Sheet1!$B$2:$D$2</c:f>
              <c:numCache>
                <c:formatCode>0.00%</c:formatCode>
                <c:ptCount val="3"/>
                <c:pt idx="0">
                  <c:v>0.39200000000000002</c:v>
                </c:pt>
                <c:pt idx="1">
                  <c:v>0.41</c:v>
                </c:pt>
                <c:pt idx="2">
                  <c:v>0.19700000000000001</c:v>
                </c:pt>
              </c:numCache>
            </c:numRef>
          </c:val>
        </c:ser>
        <c:ser>
          <c:idx val="3"/>
          <c:order val="3"/>
          <c:tx>
            <c:strRef>
              <c:f>Sheet1!$A$2</c:f>
              <c:strCache>
                <c:ptCount val="1"/>
                <c:pt idx="0">
                  <c:v>Prasugrel
N=390</c:v>
                </c:pt>
              </c:strCache>
            </c:strRef>
          </c:tx>
          <c:explosion val="25"/>
          <c:cat>
            <c:strRef>
              <c:f>Sheet1!$B$1:$D$1</c:f>
              <c:strCache>
                <c:ptCount val="3"/>
                <c:pt idx="0">
                  <c:v>EM</c:v>
                </c:pt>
                <c:pt idx="1">
                  <c:v>IM</c:v>
                </c:pt>
                <c:pt idx="2">
                  <c:v>PM</c:v>
                </c:pt>
              </c:strCache>
            </c:strRef>
          </c:cat>
          <c:val>
            <c:numRef>
              <c:f>Sheet1!$B$2:$D$2</c:f>
              <c:numCache>
                <c:formatCode>0.00%</c:formatCode>
                <c:ptCount val="3"/>
                <c:pt idx="0">
                  <c:v>0.39200000000000002</c:v>
                </c:pt>
                <c:pt idx="1">
                  <c:v>0.41</c:v>
                </c:pt>
                <c:pt idx="2">
                  <c:v>0.19700000000000001</c:v>
                </c:pt>
              </c:numCache>
            </c:numRef>
          </c:val>
        </c:ser>
        <c:ser>
          <c:idx val="1"/>
          <c:order val="1"/>
          <c:tx>
            <c:strRef>
              <c:f>Sheet1!$A$2</c:f>
              <c:strCache>
                <c:ptCount val="1"/>
                <c:pt idx="0">
                  <c:v>Prasugrel
N=390</c:v>
                </c:pt>
              </c:strCache>
            </c:strRef>
          </c:tx>
          <c:explosion val="25"/>
          <c:cat>
            <c:strRef>
              <c:f>Sheet1!$B$1:$D$1</c:f>
              <c:strCache>
                <c:ptCount val="3"/>
                <c:pt idx="0">
                  <c:v>EM</c:v>
                </c:pt>
                <c:pt idx="1">
                  <c:v>IM</c:v>
                </c:pt>
                <c:pt idx="2">
                  <c:v>PM</c:v>
                </c:pt>
              </c:strCache>
            </c:strRef>
          </c:cat>
          <c:val>
            <c:numRef>
              <c:f>Sheet1!$B$2:$D$2</c:f>
              <c:numCache>
                <c:formatCode>0.00%</c:formatCode>
                <c:ptCount val="3"/>
                <c:pt idx="0">
                  <c:v>0.39200000000000002</c:v>
                </c:pt>
                <c:pt idx="1">
                  <c:v>0.41</c:v>
                </c:pt>
                <c:pt idx="2">
                  <c:v>0.19700000000000001</c:v>
                </c:pt>
              </c:numCache>
            </c:numRef>
          </c:val>
        </c:ser>
        <c:ser>
          <c:idx val="0"/>
          <c:order val="0"/>
          <c:tx>
            <c:strRef>
              <c:f>Sheet1!$A$2</c:f>
              <c:strCache>
                <c:ptCount val="1"/>
                <c:pt idx="0">
                  <c:v>Prasugrel
N=390</c:v>
                </c:pt>
              </c:strCache>
            </c:strRef>
          </c:tx>
          <c:explosion val="25"/>
          <c:dLbls>
            <c:txPr>
              <a:bodyPr/>
              <a:lstStyle/>
              <a:p>
                <a:pPr>
                  <a:defRPr lang="ja-JP"/>
                </a:pPr>
                <a:endParaRPr lang="ko-KR"/>
              </a:p>
            </c:txPr>
            <c:showLegendKey val="0"/>
            <c:showVal val="1"/>
            <c:showCatName val="0"/>
            <c:showSerName val="0"/>
            <c:showPercent val="0"/>
            <c:showBubbleSize val="0"/>
            <c:showLeaderLines val="1"/>
          </c:dLbls>
          <c:cat>
            <c:strRef>
              <c:f>Sheet1!$B$1:$D$1</c:f>
              <c:strCache>
                <c:ptCount val="3"/>
                <c:pt idx="0">
                  <c:v>EM</c:v>
                </c:pt>
                <c:pt idx="1">
                  <c:v>IM</c:v>
                </c:pt>
                <c:pt idx="2">
                  <c:v>PM</c:v>
                </c:pt>
              </c:strCache>
            </c:strRef>
          </c:cat>
          <c:val>
            <c:numRef>
              <c:f>Sheet1!$B$2:$D$2</c:f>
              <c:numCache>
                <c:formatCode>0.00%</c:formatCode>
                <c:ptCount val="3"/>
                <c:pt idx="0">
                  <c:v>0.39200000000000002</c:v>
                </c:pt>
                <c:pt idx="1">
                  <c:v>0.41</c:v>
                </c:pt>
                <c:pt idx="2">
                  <c:v>0.19700000000000001</c:v>
                </c:pt>
              </c:numCache>
            </c:numRef>
          </c:val>
        </c:ser>
        <c:dLbls>
          <c:showLegendKey val="0"/>
          <c:showVal val="0"/>
          <c:showCatName val="0"/>
          <c:showSerName val="0"/>
          <c:showPercent val="0"/>
          <c:showBubbleSize val="0"/>
          <c:showLeaderLines val="1"/>
        </c:dLbls>
      </c:pie3DChart>
    </c:plotArea>
    <c:legend>
      <c:legendPos val="r"/>
      <c:layout/>
      <c:overlay val="1"/>
      <c:txPr>
        <a:bodyPr/>
        <a:lstStyle/>
        <a:p>
          <a:pPr>
            <a:defRPr lang="ja-JP" b="1"/>
          </a:pPr>
          <a:endParaRPr lang="ko-KR"/>
        </a:p>
      </c:txPr>
    </c:legend>
    <c:plotVisOnly val="1"/>
    <c:dispBlanksAs val="gap"/>
    <c:showDLblsOverMax val="0"/>
  </c:chart>
  <c:txPr>
    <a:bodyPr/>
    <a:lstStyle/>
    <a:p>
      <a:pPr>
        <a:defRPr sz="1600"/>
      </a:pPr>
      <a:endParaRPr lang="ko-K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sz="1600"/>
            </a:pPr>
            <a:r>
              <a:rPr lang="en-US" altLang="en-US" sz="1600" dirty="0" err="1" smtClean="0"/>
              <a:t>Clopidogrel</a:t>
            </a:r>
            <a:r>
              <a:rPr lang="en-US" altLang="en-US" sz="1600" baseline="0" dirty="0" smtClean="0"/>
              <a:t> (</a:t>
            </a:r>
            <a:r>
              <a:rPr lang="en-US" altLang="en-US" sz="1600" dirty="0" smtClean="0"/>
              <a:t>N=383)</a:t>
            </a:r>
            <a:endParaRPr lang="en-US" altLang="en-US" sz="1600" dirty="0"/>
          </a:p>
        </c:rich>
      </c:tx>
      <c:layout>
        <c:manualLayout>
          <c:xMode val="edge"/>
          <c:yMode val="edge"/>
          <c:x val="0.31181417584173798"/>
          <c:y val="3.6462954007869301E-2"/>
        </c:manualLayout>
      </c:layout>
      <c:overlay val="0"/>
    </c:title>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0.23959653406690801"/>
          <c:y val="0.118898351210025"/>
          <c:w val="0.51472072728719098"/>
          <c:h val="0.88110164878997499"/>
        </c:manualLayout>
      </c:layout>
      <c:pie3DChart>
        <c:varyColors val="1"/>
        <c:ser>
          <c:idx val="1"/>
          <c:order val="1"/>
          <c:tx>
            <c:strRef>
              <c:f>Sheet1!$A$4</c:f>
              <c:strCache>
                <c:ptCount val="1"/>
                <c:pt idx="0">
                  <c:v>Clopidogrel
N=383</c:v>
                </c:pt>
              </c:strCache>
            </c:strRef>
          </c:tx>
          <c:explosion val="2"/>
          <c:dPt>
            <c:idx val="0"/>
            <c:bubble3D val="0"/>
            <c:explosion val="14"/>
          </c:dPt>
          <c:dLbls>
            <c:txPr>
              <a:bodyPr/>
              <a:lstStyle/>
              <a:p>
                <a:pPr>
                  <a:defRPr lang="ja-JP" b="1">
                    <a:solidFill>
                      <a:schemeClr val="bg1"/>
                    </a:solidFill>
                  </a:defRPr>
                </a:pPr>
                <a:endParaRPr lang="ko-KR"/>
              </a:p>
            </c:txPr>
            <c:showLegendKey val="0"/>
            <c:showVal val="1"/>
            <c:showCatName val="0"/>
            <c:showSerName val="0"/>
            <c:showPercent val="0"/>
            <c:showBubbleSize val="0"/>
            <c:showLeaderLines val="1"/>
          </c:dLbls>
          <c:cat>
            <c:strRef>
              <c:f>Sheet1!$B$3:$D$3</c:f>
              <c:strCache>
                <c:ptCount val="3"/>
                <c:pt idx="0">
                  <c:v>EM</c:v>
                </c:pt>
                <c:pt idx="1">
                  <c:v>IM</c:v>
                </c:pt>
                <c:pt idx="2">
                  <c:v>PM</c:v>
                </c:pt>
              </c:strCache>
            </c:strRef>
          </c:cat>
          <c:val>
            <c:numRef>
              <c:f>Sheet1!$B$4:$D$4</c:f>
              <c:numCache>
                <c:formatCode>0.00%</c:formatCode>
                <c:ptCount val="3"/>
                <c:pt idx="0">
                  <c:v>0.35199999999999998</c:v>
                </c:pt>
                <c:pt idx="1">
                  <c:v>0.44600000000000001</c:v>
                </c:pt>
                <c:pt idx="2">
                  <c:v>0.20100000000000001</c:v>
                </c:pt>
              </c:numCache>
            </c:numRef>
          </c:val>
        </c:ser>
        <c:ser>
          <c:idx val="0"/>
          <c:order val="0"/>
          <c:tx>
            <c:strRef>
              <c:f>Sheet1!$A$4</c:f>
              <c:strCache>
                <c:ptCount val="1"/>
                <c:pt idx="0">
                  <c:v>Clopidogrel
N=383</c:v>
                </c:pt>
              </c:strCache>
            </c:strRef>
          </c:tx>
          <c:explosion val="25"/>
          <c:dLbls>
            <c:txPr>
              <a:bodyPr/>
              <a:lstStyle/>
              <a:p>
                <a:pPr>
                  <a:defRPr lang="ja-JP"/>
                </a:pPr>
                <a:endParaRPr lang="ko-KR"/>
              </a:p>
            </c:txPr>
            <c:showLegendKey val="0"/>
            <c:showVal val="1"/>
            <c:showCatName val="0"/>
            <c:showSerName val="0"/>
            <c:showPercent val="0"/>
            <c:showBubbleSize val="0"/>
            <c:showLeaderLines val="1"/>
          </c:dLbls>
          <c:cat>
            <c:strRef>
              <c:f>Sheet1!$B$3:$D$3</c:f>
              <c:strCache>
                <c:ptCount val="3"/>
                <c:pt idx="0">
                  <c:v>EM</c:v>
                </c:pt>
                <c:pt idx="1">
                  <c:v>IM</c:v>
                </c:pt>
                <c:pt idx="2">
                  <c:v>PM</c:v>
                </c:pt>
              </c:strCache>
            </c:strRef>
          </c:cat>
          <c:val>
            <c:numRef>
              <c:f>Sheet1!$B$4:$D$4</c:f>
              <c:numCache>
                <c:formatCode>0.00%</c:formatCode>
                <c:ptCount val="3"/>
                <c:pt idx="0">
                  <c:v>0.35199999999999998</c:v>
                </c:pt>
                <c:pt idx="1">
                  <c:v>0.44600000000000001</c:v>
                </c:pt>
                <c:pt idx="2">
                  <c:v>0.20100000000000001</c:v>
                </c:pt>
              </c:numCache>
            </c:numRef>
          </c:val>
        </c:ser>
        <c:dLbls>
          <c:showLegendKey val="0"/>
          <c:showVal val="0"/>
          <c:showCatName val="0"/>
          <c:showSerName val="0"/>
          <c:showPercent val="0"/>
          <c:showBubbleSize val="0"/>
          <c:showLeaderLines val="1"/>
        </c:dLbls>
      </c:pie3DChart>
    </c:plotArea>
    <c:legend>
      <c:legendPos val="r"/>
      <c:layout/>
      <c:overlay val="1"/>
      <c:txPr>
        <a:bodyPr/>
        <a:lstStyle/>
        <a:p>
          <a:pPr>
            <a:defRPr lang="ja-JP" b="1"/>
          </a:pPr>
          <a:endParaRPr lang="ko-KR"/>
        </a:p>
      </c:txPr>
    </c:legend>
    <c:plotVisOnly val="1"/>
    <c:dispBlanksAs val="gap"/>
    <c:showDLblsOverMax val="0"/>
  </c:chart>
  <c:txPr>
    <a:bodyPr/>
    <a:lstStyle/>
    <a:p>
      <a:pPr>
        <a:defRPr sz="1600"/>
      </a:pPr>
      <a:endParaRPr lang="ko-K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lang="ja-JP" sz="1400"/>
          </a:pPr>
          <a:endParaRPr lang="ko-KR"/>
        </a:p>
      </c:txPr>
    </c:title>
    <c:autoTitleDeleted val="0"/>
    <c:plotArea>
      <c:layout/>
      <c:pieChart>
        <c:varyColors val="1"/>
        <c:ser>
          <c:idx val="1"/>
          <c:order val="1"/>
          <c:tx>
            <c:strRef>
              <c:f>Sheet1!$A$7</c:f>
              <c:strCache>
                <c:ptCount val="1"/>
                <c:pt idx="0">
                  <c:v>Caucasian
N=250</c:v>
                </c:pt>
              </c:strCache>
            </c:strRef>
          </c:tx>
          <c:dPt>
            <c:idx val="0"/>
            <c:bubble3D val="0"/>
            <c:explosion val="20"/>
          </c:dPt>
          <c:dLbls>
            <c:txPr>
              <a:bodyPr/>
              <a:lstStyle/>
              <a:p>
                <a:pPr>
                  <a:defRPr lang="ja-JP"/>
                </a:pPr>
                <a:endParaRPr lang="ko-KR"/>
              </a:p>
            </c:txPr>
            <c:showLegendKey val="0"/>
            <c:showVal val="1"/>
            <c:showCatName val="0"/>
            <c:showSerName val="0"/>
            <c:showPercent val="0"/>
            <c:showBubbleSize val="0"/>
            <c:showLeaderLines val="1"/>
          </c:dLbls>
          <c:cat>
            <c:strRef>
              <c:f>Sheet1!$B$6:$E$6</c:f>
              <c:strCache>
                <c:ptCount val="4"/>
                <c:pt idx="0">
                  <c:v>EM/UM</c:v>
                </c:pt>
                <c:pt idx="1">
                  <c:v>IM</c:v>
                </c:pt>
                <c:pt idx="2">
                  <c:v>PM</c:v>
                </c:pt>
                <c:pt idx="3">
                  <c:v>Unknown</c:v>
                </c:pt>
              </c:strCache>
            </c:strRef>
          </c:cat>
          <c:val>
            <c:numRef>
              <c:f>Sheet1!$B$7:$E$7</c:f>
              <c:numCache>
                <c:formatCode>0.00%</c:formatCode>
                <c:ptCount val="4"/>
                <c:pt idx="0">
                  <c:v>0.748</c:v>
                </c:pt>
                <c:pt idx="1">
                  <c:v>0.17599999999999999</c:v>
                </c:pt>
                <c:pt idx="2">
                  <c:v>0.04</c:v>
                </c:pt>
                <c:pt idx="3">
                  <c:v>3.5999999999999997E-2</c:v>
                </c:pt>
              </c:numCache>
            </c:numRef>
          </c:val>
        </c:ser>
        <c:ser>
          <c:idx val="0"/>
          <c:order val="0"/>
          <c:tx>
            <c:strRef>
              <c:f>Sheet1!$A$7</c:f>
              <c:strCache>
                <c:ptCount val="1"/>
                <c:pt idx="0">
                  <c:v>Caucasian
N=250</c:v>
                </c:pt>
              </c:strCache>
            </c:strRef>
          </c:tx>
          <c:dLbls>
            <c:txPr>
              <a:bodyPr/>
              <a:lstStyle/>
              <a:p>
                <a:pPr>
                  <a:defRPr lang="ja-JP"/>
                </a:pPr>
                <a:endParaRPr lang="ko-KR"/>
              </a:p>
            </c:txPr>
            <c:showLegendKey val="0"/>
            <c:showVal val="1"/>
            <c:showCatName val="0"/>
            <c:showSerName val="0"/>
            <c:showPercent val="0"/>
            <c:showBubbleSize val="0"/>
            <c:showLeaderLines val="1"/>
          </c:dLbls>
          <c:cat>
            <c:strRef>
              <c:f>Sheet1!$B$6:$E$6</c:f>
              <c:strCache>
                <c:ptCount val="4"/>
                <c:pt idx="0">
                  <c:v>EM/UM</c:v>
                </c:pt>
                <c:pt idx="1">
                  <c:v>IM</c:v>
                </c:pt>
                <c:pt idx="2">
                  <c:v>PM</c:v>
                </c:pt>
                <c:pt idx="3">
                  <c:v>Unknown</c:v>
                </c:pt>
              </c:strCache>
            </c:strRef>
          </c:cat>
          <c:val>
            <c:numRef>
              <c:f>Sheet1!$B$7:$E$7</c:f>
              <c:numCache>
                <c:formatCode>0.00%</c:formatCode>
                <c:ptCount val="4"/>
                <c:pt idx="0">
                  <c:v>0.748</c:v>
                </c:pt>
                <c:pt idx="1">
                  <c:v>0.17599999999999999</c:v>
                </c:pt>
                <c:pt idx="2">
                  <c:v>0.04</c:v>
                </c:pt>
                <c:pt idx="3">
                  <c:v>3.5999999999999997E-2</c:v>
                </c:pt>
              </c:numCache>
            </c:numRef>
          </c:val>
        </c:ser>
        <c:dLbls>
          <c:showLegendKey val="0"/>
          <c:showVal val="0"/>
          <c:showCatName val="0"/>
          <c:showSerName val="0"/>
          <c:showPercent val="0"/>
          <c:showBubbleSize val="0"/>
          <c:showLeaderLines val="1"/>
        </c:dLbls>
        <c:firstSliceAng val="0"/>
      </c:pieChart>
    </c:plotArea>
    <c:legend>
      <c:legendPos val="r"/>
      <c:layout/>
      <c:overlay val="1"/>
      <c:txPr>
        <a:bodyPr/>
        <a:lstStyle/>
        <a:p>
          <a:pPr>
            <a:defRPr lang="ja-JP"/>
          </a:pPr>
          <a:endParaRPr lang="ko-KR"/>
        </a:p>
      </c:txPr>
    </c:legend>
    <c:plotVisOnly val="1"/>
    <c:dispBlanksAs val="gap"/>
    <c:showDLblsOverMax val="0"/>
  </c:chart>
  <c:txPr>
    <a:bodyPr/>
    <a:lstStyle/>
    <a:p>
      <a:pPr>
        <a:defRPr sz="1400"/>
      </a:pPr>
      <a:endParaRPr lang="ko-K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lang="ja-JP" sz="1400"/>
          </a:pPr>
          <a:endParaRPr lang="ko-KR"/>
        </a:p>
      </c:txPr>
    </c:title>
    <c:autoTitleDeleted val="0"/>
    <c:plotArea>
      <c:layout/>
      <c:pieChart>
        <c:varyColors val="1"/>
        <c:ser>
          <c:idx val="0"/>
          <c:order val="0"/>
          <c:tx>
            <c:strRef>
              <c:f>Sheet1!$A$9</c:f>
              <c:strCache>
                <c:ptCount val="1"/>
                <c:pt idx="0">
                  <c:v>Asian
N=250</c:v>
                </c:pt>
              </c:strCache>
            </c:strRef>
          </c:tx>
          <c:dPt>
            <c:idx val="0"/>
            <c:bubble3D val="0"/>
            <c:explosion val="21"/>
          </c:dPt>
          <c:dLbls>
            <c:txPr>
              <a:bodyPr/>
              <a:lstStyle/>
              <a:p>
                <a:pPr>
                  <a:defRPr lang="ja-JP"/>
                </a:pPr>
                <a:endParaRPr lang="ko-KR"/>
              </a:p>
            </c:txPr>
            <c:showLegendKey val="0"/>
            <c:showVal val="1"/>
            <c:showCatName val="0"/>
            <c:showSerName val="0"/>
            <c:showPercent val="0"/>
            <c:showBubbleSize val="0"/>
            <c:showLeaderLines val="1"/>
          </c:dLbls>
          <c:cat>
            <c:strRef>
              <c:f>Sheet1!$B$8:$E$8</c:f>
              <c:strCache>
                <c:ptCount val="4"/>
                <c:pt idx="0">
                  <c:v>EM/UM</c:v>
                </c:pt>
                <c:pt idx="1">
                  <c:v>IM</c:v>
                </c:pt>
                <c:pt idx="2">
                  <c:v>PM</c:v>
                </c:pt>
                <c:pt idx="3">
                  <c:v>Unknown</c:v>
                </c:pt>
              </c:strCache>
            </c:strRef>
          </c:cat>
          <c:val>
            <c:numRef>
              <c:f>Sheet1!$B$9:$E$9</c:f>
              <c:numCache>
                <c:formatCode>0.00%</c:formatCode>
                <c:ptCount val="4"/>
                <c:pt idx="0">
                  <c:v>0.436</c:v>
                </c:pt>
                <c:pt idx="1">
                  <c:v>0.44400000000000001</c:v>
                </c:pt>
                <c:pt idx="2">
                  <c:v>8.4000000000000005E-2</c:v>
                </c:pt>
                <c:pt idx="3">
                  <c:v>3.5999999999999997E-2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3552775695801398"/>
          <c:y val="0.53556288748583003"/>
          <c:w val="0.24567896393293501"/>
          <c:h val="0.46075820039811999"/>
        </c:manualLayout>
      </c:layout>
      <c:overlay val="1"/>
      <c:txPr>
        <a:bodyPr/>
        <a:lstStyle/>
        <a:p>
          <a:pPr>
            <a:defRPr lang="ja-JP"/>
          </a:pPr>
          <a:endParaRPr lang="ko-KR"/>
        </a:p>
      </c:txPr>
    </c:legend>
    <c:plotVisOnly val="1"/>
    <c:dispBlanksAs val="gap"/>
    <c:showDLblsOverMax val="0"/>
  </c:chart>
  <c:txPr>
    <a:bodyPr/>
    <a:lstStyle/>
    <a:p>
      <a:pPr>
        <a:defRPr sz="1400"/>
      </a:pPr>
      <a:endParaRPr lang="ko-K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barChart>
        <c:barDir val="col"/>
        <c:grouping val="clustered"/>
        <c:varyColors val="0"/>
        <c:ser>
          <c:idx val="0"/>
          <c:order val="0"/>
          <c:tx>
            <c:strRef>
              <c:f>CYP2C19グラフ!$B$15</c:f>
              <c:strCache>
                <c:ptCount val="1"/>
                <c:pt idx="0">
                  <c:v>Prasugrel
(n=153)</c:v>
                </c:pt>
              </c:strCache>
            </c:strRef>
          </c:tx>
          <c:invertIfNegative val="0"/>
          <c:cat>
            <c:strRef>
              <c:f>CYP2C19グラフ!$A$16:$A$19</c:f>
              <c:strCache>
                <c:ptCount val="4"/>
                <c:pt idx="0">
                  <c:v>Total P-MI</c:v>
                </c:pt>
                <c:pt idx="1">
                  <c:v>3-&lt;5*ULN</c:v>
                </c:pt>
                <c:pt idx="2">
                  <c:v>5-&lt;10*ULN</c:v>
                </c:pt>
                <c:pt idx="3">
                  <c:v>≧10*ULN</c:v>
                </c:pt>
              </c:strCache>
            </c:strRef>
          </c:cat>
          <c:val>
            <c:numRef>
              <c:f>CYP2C19グラフ!$B$16:$B$19</c:f>
              <c:numCache>
                <c:formatCode>0.0%</c:formatCode>
                <c:ptCount val="4"/>
                <c:pt idx="0">
                  <c:v>9.1999999999999998E-2</c:v>
                </c:pt>
                <c:pt idx="1">
                  <c:v>2.5999999999999999E-2</c:v>
                </c:pt>
                <c:pt idx="2">
                  <c:v>2.5999999999999999E-2</c:v>
                </c:pt>
                <c:pt idx="3">
                  <c:v>3.9E-2</c:v>
                </c:pt>
              </c:numCache>
            </c:numRef>
          </c:val>
        </c:ser>
        <c:ser>
          <c:idx val="1"/>
          <c:order val="1"/>
          <c:tx>
            <c:strRef>
              <c:f>CYP2C19グラフ!$C$15</c:f>
              <c:strCache>
                <c:ptCount val="1"/>
                <c:pt idx="0">
                  <c:v>Clopidogrel
(n=135)</c:v>
                </c:pt>
              </c:strCache>
            </c:strRef>
          </c:tx>
          <c:spPr>
            <a:solidFill>
              <a:srgbClr val="0099FF"/>
            </a:solidFill>
          </c:spPr>
          <c:invertIfNegative val="0"/>
          <c:cat>
            <c:strRef>
              <c:f>CYP2C19グラフ!$A$16:$A$19</c:f>
              <c:strCache>
                <c:ptCount val="4"/>
                <c:pt idx="0">
                  <c:v>Total P-MI</c:v>
                </c:pt>
                <c:pt idx="1">
                  <c:v>3-&lt;5*ULN</c:v>
                </c:pt>
                <c:pt idx="2">
                  <c:v>5-&lt;10*ULN</c:v>
                </c:pt>
                <c:pt idx="3">
                  <c:v>≧10*ULN</c:v>
                </c:pt>
              </c:strCache>
            </c:strRef>
          </c:cat>
          <c:val>
            <c:numRef>
              <c:f>CYP2C19グラフ!$C$16:$C$19</c:f>
              <c:numCache>
                <c:formatCode>0.0%</c:formatCode>
                <c:ptCount val="4"/>
                <c:pt idx="0">
                  <c:v>9.6000000000000002E-2</c:v>
                </c:pt>
                <c:pt idx="1">
                  <c:v>7.0000000000000001E-3</c:v>
                </c:pt>
                <c:pt idx="2">
                  <c:v>2.1999999999999999E-2</c:v>
                </c:pt>
                <c:pt idx="3">
                  <c:v>6.7000000000000004E-2</c:v>
                </c:pt>
              </c:numCache>
            </c:numRef>
          </c:val>
        </c:ser>
        <c:dLbls>
          <c:dLblPos val="outEnd"/>
          <c:showLegendKey val="0"/>
          <c:showVal val="1"/>
          <c:showCatName val="0"/>
          <c:showSerName val="0"/>
          <c:showPercent val="0"/>
          <c:showBubbleSize val="0"/>
        </c:dLbls>
        <c:gapWidth val="150"/>
        <c:axId val="196352256"/>
        <c:axId val="196358144"/>
      </c:barChart>
      <c:catAx>
        <c:axId val="196352256"/>
        <c:scaling>
          <c:orientation val="minMax"/>
        </c:scaling>
        <c:delete val="0"/>
        <c:axPos val="b"/>
        <c:majorTickMark val="out"/>
        <c:minorTickMark val="none"/>
        <c:tickLblPos val="nextTo"/>
        <c:txPr>
          <a:bodyPr/>
          <a:lstStyle/>
          <a:p>
            <a:pPr>
              <a:defRPr lang="ja-JP"/>
            </a:pPr>
            <a:endParaRPr lang="ko-KR"/>
          </a:p>
        </c:txPr>
        <c:crossAx val="196358144"/>
        <c:crosses val="autoZero"/>
        <c:auto val="1"/>
        <c:lblAlgn val="ctr"/>
        <c:lblOffset val="100"/>
        <c:noMultiLvlLbl val="0"/>
      </c:catAx>
      <c:valAx>
        <c:axId val="196358144"/>
        <c:scaling>
          <c:orientation val="minMax"/>
          <c:max val="0.15"/>
          <c:min val="0"/>
        </c:scaling>
        <c:delete val="0"/>
        <c:axPos val="l"/>
        <c:majorGridlines>
          <c:spPr>
            <a:ln>
              <a:noFill/>
            </a:ln>
          </c:spPr>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lang="ja-JP" sz="1800" b="1" i="0" u="none" strike="noStrike" kern="1200" baseline="0">
                    <a:solidFill>
                      <a:srgbClr val="FFFFFF"/>
                    </a:solidFill>
                    <a:latin typeface="+mn-lt"/>
                    <a:ea typeface="+mn-ea"/>
                    <a:cs typeface="+mn-cs"/>
                  </a:defRPr>
                </a:pPr>
                <a:r>
                  <a:rPr lang="en-US" altLang="ja-JP" sz="1800" b="0" i="0" baseline="0" dirty="0" smtClean="0">
                    <a:effectLst/>
                  </a:rPr>
                  <a:t>Incidence (%)</a:t>
                </a:r>
                <a:endParaRPr lang="ja-JP" altLang="ja-JP" dirty="0" smtClean="0">
                  <a:effectLst/>
                </a:endParaRPr>
              </a:p>
            </c:rich>
          </c:tx>
          <c:layout/>
          <c:overlay val="0"/>
        </c:title>
        <c:numFmt formatCode="0.0%" sourceLinked="1"/>
        <c:majorTickMark val="out"/>
        <c:minorTickMark val="none"/>
        <c:tickLblPos val="nextTo"/>
        <c:txPr>
          <a:bodyPr/>
          <a:lstStyle/>
          <a:p>
            <a:pPr>
              <a:defRPr lang="ja-JP"/>
            </a:pPr>
            <a:endParaRPr lang="ko-KR"/>
          </a:p>
        </c:txPr>
        <c:crossAx val="196352256"/>
        <c:crosses val="autoZero"/>
        <c:crossBetween val="between"/>
        <c:majorUnit val="0.05"/>
      </c:valAx>
      <c:spPr>
        <a:noFill/>
      </c:spPr>
    </c:plotArea>
    <c:legend>
      <c:legendPos val="t"/>
      <c:layout>
        <c:manualLayout>
          <c:xMode val="edge"/>
          <c:yMode val="edge"/>
          <c:x val="0.47282166717249302"/>
          <c:y val="0.12576828307931801"/>
          <c:w val="0.358728252621138"/>
          <c:h val="0.120050530131056"/>
        </c:manualLayout>
      </c:layout>
      <c:overlay val="0"/>
      <c:txPr>
        <a:bodyPr/>
        <a:lstStyle/>
        <a:p>
          <a:pPr>
            <a:defRPr lang="ja-JP"/>
          </a:pPr>
          <a:endParaRPr lang="ko-KR"/>
        </a:p>
      </c:txPr>
    </c:legend>
    <c:plotVisOnly val="1"/>
    <c:dispBlanksAs val="gap"/>
    <c:showDLblsOverMax val="0"/>
  </c:chart>
  <c:txPr>
    <a:bodyPr/>
    <a:lstStyle/>
    <a:p>
      <a:pPr>
        <a:defRPr sz="1800"/>
      </a:pPr>
      <a:endParaRPr lang="ko-K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lgn="l">
              <a:defRPr kumimoji="0" sz="1200">
                <a:latin typeface="Arial" pitchFamily="34" charset="0"/>
                <a:ea typeface="ＭＳ Ｐゴシック" pitchFamily="50" charset="-128"/>
              </a:defRPr>
            </a:lvl1pPr>
          </a:lstStyle>
          <a:p>
            <a:pPr>
              <a:defRPr/>
            </a:pPr>
            <a:endParaRPr lang="ja-JP" altLang="ja-JP"/>
          </a:p>
        </p:txBody>
      </p:sp>
      <p:sp>
        <p:nvSpPr>
          <p:cNvPr id="3" name="Date Placeholder 2"/>
          <p:cNvSpPr>
            <a:spLocks noGrp="1"/>
          </p:cNvSpPr>
          <p:nvPr>
            <p:ph type="dt" sz="quarter" idx="1"/>
          </p:nvPr>
        </p:nvSpPr>
        <p:spPr>
          <a:xfrm>
            <a:off x="3856038"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Arial" pitchFamily="34" charset="0"/>
                <a:ea typeface="ＭＳ Ｐゴシック" pitchFamily="50" charset="-128"/>
              </a:defRPr>
            </a:lvl1pPr>
          </a:lstStyle>
          <a:p>
            <a:pPr>
              <a:defRPr/>
            </a:pPr>
            <a:fld id="{7848DFD0-377D-406A-907E-5BBA36712BFB}" type="datetime1">
              <a:rPr lang="en-US" altLang="ja-JP"/>
              <a:pPr>
                <a:defRPr/>
              </a:pPr>
              <a:t>12/9/2016</a:t>
            </a:fld>
            <a:endParaRPr lang="en-US" altLang="ja-JP"/>
          </a:p>
        </p:txBody>
      </p:sp>
      <p:sp>
        <p:nvSpPr>
          <p:cNvPr id="4" name="Footer Placeholder 3"/>
          <p:cNvSpPr>
            <a:spLocks noGrp="1"/>
          </p:cNvSpPr>
          <p:nvPr>
            <p:ph type="ftr" sz="quarter" idx="2"/>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lgn="l">
              <a:defRPr kumimoji="0" sz="1200">
                <a:latin typeface="Arial" pitchFamily="34" charset="0"/>
                <a:ea typeface="ＭＳ Ｐゴシック" pitchFamily="50" charset="-128"/>
              </a:defRPr>
            </a:lvl1pPr>
          </a:lstStyle>
          <a:p>
            <a:pPr>
              <a:defRPr/>
            </a:pPr>
            <a:endParaRPr lang="ja-JP" altLang="ja-JP"/>
          </a:p>
        </p:txBody>
      </p:sp>
      <p:sp>
        <p:nvSpPr>
          <p:cNvPr id="5" name="Slide Number Placeholder 4"/>
          <p:cNvSpPr>
            <a:spLocks noGrp="1"/>
          </p:cNvSpPr>
          <p:nvPr>
            <p:ph type="sldNum" sz="quarter" idx="3"/>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Arial" pitchFamily="34" charset="0"/>
                <a:ea typeface="ＭＳ Ｐゴシック" pitchFamily="50" charset="-128"/>
              </a:defRPr>
            </a:lvl1pPr>
          </a:lstStyle>
          <a:p>
            <a:pPr>
              <a:defRPr/>
            </a:pPr>
            <a:fld id="{36EEDC40-088B-4D2E-9290-4070E8DF03D8}" type="slidenum">
              <a:rPr lang="en-US" altLang="ja-JP"/>
              <a:pPr>
                <a:defRPr/>
              </a:pPr>
              <a:t>‹#›</a:t>
            </a:fld>
            <a:endParaRPr lang="en-US" altLang="ja-JP"/>
          </a:p>
        </p:txBody>
      </p:sp>
    </p:spTree>
    <p:extLst>
      <p:ext uri="{BB962C8B-B14F-4D97-AF65-F5344CB8AC3E}">
        <p14:creationId xmlns:p14="http://schemas.microsoft.com/office/powerpoint/2010/main" val="14586234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kumimoji="0" sz="1200">
                <a:latin typeface="Arial" pitchFamily="34" charset="0"/>
                <a:ea typeface="ＭＳ Ｐゴシック" pitchFamily="50" charset="-128"/>
              </a:defRPr>
            </a:lvl1pPr>
          </a:lstStyle>
          <a:p>
            <a:pPr>
              <a:defRPr/>
            </a:pPr>
            <a:endParaRPr lang="ja-JP" altLang="ja-JP"/>
          </a:p>
        </p:txBody>
      </p:sp>
      <p:sp>
        <p:nvSpPr>
          <p:cNvPr id="24579" name="Rectangle 3"/>
          <p:cNvSpPr>
            <a:spLocks noGrp="1" noChangeArrowheads="1"/>
          </p:cNvSpPr>
          <p:nvPr>
            <p:ph type="dt" idx="1"/>
          </p:nvPr>
        </p:nvSpPr>
        <p:spPr bwMode="auto">
          <a:xfrm>
            <a:off x="3857625"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atin typeface="Arial" pitchFamily="34" charset="0"/>
                <a:ea typeface="ＭＳ Ｐゴシック" pitchFamily="50" charset="-128"/>
              </a:defRPr>
            </a:lvl1pPr>
          </a:lstStyle>
          <a:p>
            <a:pPr>
              <a:defRPr/>
            </a:pPr>
            <a:fld id="{3DE3F161-6897-4360-BEBB-9A88C42C3BF3}" type="datetime1">
              <a:rPr lang="en-US" altLang="ja-JP"/>
              <a:pPr>
                <a:defRPr/>
              </a:pPr>
              <a:t>12/9/2016</a:t>
            </a:fld>
            <a:endParaRPr lang="en-US" altLang="ja-JP"/>
          </a:p>
        </p:txBody>
      </p:sp>
      <p:sp>
        <p:nvSpPr>
          <p:cNvPr id="37892"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08050" y="4721225"/>
            <a:ext cx="4991100"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9442450"/>
            <a:ext cx="29495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200">
                <a:latin typeface="Arial" pitchFamily="34" charset="0"/>
                <a:ea typeface="ＭＳ Ｐゴシック" pitchFamily="50" charset="-128"/>
              </a:defRPr>
            </a:lvl1pPr>
          </a:lstStyle>
          <a:p>
            <a:pPr>
              <a:defRPr/>
            </a:pPr>
            <a:endParaRPr lang="ja-JP" altLang="ja-JP"/>
          </a:p>
        </p:txBody>
      </p:sp>
      <p:sp>
        <p:nvSpPr>
          <p:cNvPr id="24583" name="Rectangle 7"/>
          <p:cNvSpPr>
            <a:spLocks noGrp="1" noChangeArrowheads="1"/>
          </p:cNvSpPr>
          <p:nvPr>
            <p:ph type="sldNum" sz="quarter" idx="5"/>
          </p:nvPr>
        </p:nvSpPr>
        <p:spPr bwMode="auto">
          <a:xfrm>
            <a:off x="3857625" y="9442450"/>
            <a:ext cx="294957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pitchFamily="34" charset="0"/>
                <a:ea typeface="ＭＳ Ｐゴシック" pitchFamily="50" charset="-128"/>
              </a:defRPr>
            </a:lvl1pPr>
          </a:lstStyle>
          <a:p>
            <a:pPr>
              <a:defRPr/>
            </a:pPr>
            <a:fld id="{0ECBA0A1-C11E-4A91-A0F5-CEAFB1AA4E1A}" type="slidenum">
              <a:rPr lang="en-US" altLang="ja-JP"/>
              <a:pPr>
                <a:defRPr/>
              </a:pPr>
              <a:t>‹#›</a:t>
            </a:fld>
            <a:endParaRPr lang="en-US" altLang="ja-JP"/>
          </a:p>
        </p:txBody>
      </p:sp>
    </p:spTree>
    <p:extLst>
      <p:ext uri="{BB962C8B-B14F-4D97-AF65-F5344CB8AC3E}">
        <p14:creationId xmlns:p14="http://schemas.microsoft.com/office/powerpoint/2010/main" val="253459506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52"/>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52"/>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52"/>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52"/>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52"/>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ja-JP" altLang="ja-JP" dirty="0" smtClean="0">
              <a:latin typeface="Calibri" pitchFamily="34" charset="0"/>
              <a:ea typeface="ＭＳ Ｐゴシック"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sz="1200" kern="1200" dirty="0">
              <a:solidFill>
                <a:schemeClr val="tx1"/>
              </a:solidFill>
              <a:effectLst/>
              <a:latin typeface="Arial" charset="0"/>
              <a:ea typeface="+mn-ea"/>
              <a:cs typeface="+mn-cs"/>
            </a:endParaRPr>
          </a:p>
        </p:txBody>
      </p:sp>
      <p:sp>
        <p:nvSpPr>
          <p:cNvPr id="4403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kumimoji="1" sz="2000" b="1">
                <a:solidFill>
                  <a:schemeClr val="tx1"/>
                </a:solidFill>
                <a:latin typeface="Arial" charset="0"/>
                <a:ea typeface="ＭＳ Ｐゴシック" charset="-128"/>
              </a:defRPr>
            </a:lvl1pPr>
            <a:lvl2pPr marL="742950" indent="-285750" defTabSz="912813" eaLnBrk="0" hangingPunct="0">
              <a:defRPr kumimoji="1" sz="2000" b="1">
                <a:solidFill>
                  <a:schemeClr val="tx1"/>
                </a:solidFill>
                <a:latin typeface="Arial" charset="0"/>
                <a:ea typeface="ＭＳ Ｐゴシック" charset="-128"/>
              </a:defRPr>
            </a:lvl2pPr>
            <a:lvl3pPr marL="1143000" indent="-228600" defTabSz="912813" eaLnBrk="0" hangingPunct="0">
              <a:defRPr kumimoji="1" sz="2000" b="1">
                <a:solidFill>
                  <a:schemeClr val="tx1"/>
                </a:solidFill>
                <a:latin typeface="Arial" charset="0"/>
                <a:ea typeface="ＭＳ Ｐゴシック" charset="-128"/>
              </a:defRPr>
            </a:lvl3pPr>
            <a:lvl4pPr marL="1600200" indent="-228600" defTabSz="912813" eaLnBrk="0" hangingPunct="0">
              <a:defRPr kumimoji="1" sz="2000" b="1">
                <a:solidFill>
                  <a:schemeClr val="tx1"/>
                </a:solidFill>
                <a:latin typeface="Arial" charset="0"/>
                <a:ea typeface="ＭＳ Ｐゴシック" charset="-128"/>
              </a:defRPr>
            </a:lvl4pPr>
            <a:lvl5pPr marL="2057400" indent="-228600" defTabSz="912813" eaLnBrk="0" hangingPunct="0">
              <a:defRPr kumimoji="1" sz="2000"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sz="2000"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sz="2000"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sz="2000"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sz="2000" b="1">
                <a:solidFill>
                  <a:schemeClr val="tx1"/>
                </a:solidFill>
                <a:latin typeface="Arial" charset="0"/>
                <a:ea typeface="ＭＳ Ｐゴシック" charset="-128"/>
              </a:defRPr>
            </a:lvl9pPr>
          </a:lstStyle>
          <a:p>
            <a:pPr eaLnBrk="1" hangingPunct="1"/>
            <a:fld id="{6B41D47E-A2E7-4842-B310-1B5E6F39D4B9}" type="slidenum">
              <a:rPr kumimoji="0" lang="en-US" altLang="ja-JP" sz="1300" b="0" smtClean="0">
                <a:solidFill>
                  <a:srgbClr val="000000"/>
                </a:solidFill>
              </a:rPr>
              <a:pPr eaLnBrk="1" hangingPunct="1"/>
              <a:t>10</a:t>
            </a:fld>
            <a:endParaRPr kumimoji="0" lang="en-US" altLang="ja-JP" sz="1300" b="0"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p:cNvSpPr>
            <a:spLocks noGrp="1" noRot="1" noChangeAspect="1" noTextEdit="1"/>
          </p:cNvSpPr>
          <p:nvPr>
            <p:ph type="sldImg"/>
          </p:nvPr>
        </p:nvSpPr>
        <p:spPr>
          <a:ln/>
        </p:spPr>
      </p:sp>
      <p:sp>
        <p:nvSpPr>
          <p:cNvPr id="55299" name="ノート プレースホルダー 2"/>
          <p:cNvSpPr>
            <a:spLocks noGrp="1"/>
          </p:cNvSpPr>
          <p:nvPr>
            <p:ph type="body" idx="1"/>
          </p:nvPr>
        </p:nvSpPr>
        <p:spPr>
          <a:noFill/>
          <a:ln/>
        </p:spPr>
        <p:txBody>
          <a:bodyPr/>
          <a:lstStyle/>
          <a:p>
            <a:endParaRPr lang="ja-JP" altLang="ja-JP" dirty="0"/>
          </a:p>
        </p:txBody>
      </p:sp>
      <p:sp>
        <p:nvSpPr>
          <p:cNvPr id="55300" name="スライド番号プレースホルダー 3"/>
          <p:cNvSpPr>
            <a:spLocks noGrp="1"/>
          </p:cNvSpPr>
          <p:nvPr>
            <p:ph type="sldNum" sz="quarter" idx="5"/>
          </p:nvPr>
        </p:nvSpPr>
        <p:spPr>
          <a:noFill/>
        </p:spPr>
        <p:txBody>
          <a:bodyPr/>
          <a:lstStyle/>
          <a:p>
            <a:fld id="{CD9219A1-0FAB-43D8-B3E9-0D66C8F55BF7}" type="slidenum">
              <a:rPr lang="en-US" altLang="ja-JP" smtClean="0">
                <a:solidFill>
                  <a:prstClr val="black"/>
                </a:solidFill>
              </a:rPr>
              <a:pPr/>
              <a:t>11</a:t>
            </a:fld>
            <a:endParaRPr lang="en-US" altLang="ja-JP"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p:cNvSpPr>
            <a:spLocks noGrp="1" noRot="1" noChangeAspect="1" noTextEdit="1"/>
          </p:cNvSpPr>
          <p:nvPr>
            <p:ph type="sldImg"/>
          </p:nvPr>
        </p:nvSpPr>
        <p:spPr>
          <a:ln/>
        </p:spPr>
      </p:sp>
      <p:sp>
        <p:nvSpPr>
          <p:cNvPr id="61443" name="ノート プレースホルダー 2"/>
          <p:cNvSpPr>
            <a:spLocks noGrp="1"/>
          </p:cNvSpPr>
          <p:nvPr>
            <p:ph type="body" idx="1"/>
          </p:nvPr>
        </p:nvSpPr>
        <p:spPr>
          <a:noFill/>
          <a:ln/>
        </p:spPr>
        <p:txBody>
          <a:bodyPr/>
          <a:lstStyle/>
          <a:p>
            <a:endParaRPr lang="ja-JP" altLang="ja-JP" dirty="0"/>
          </a:p>
        </p:txBody>
      </p:sp>
      <p:sp>
        <p:nvSpPr>
          <p:cNvPr id="61444" name="スライド番号プレースホルダー 3"/>
          <p:cNvSpPr>
            <a:spLocks noGrp="1"/>
          </p:cNvSpPr>
          <p:nvPr>
            <p:ph type="sldNum" sz="quarter" idx="5"/>
          </p:nvPr>
        </p:nvSpPr>
        <p:spPr>
          <a:noFill/>
        </p:spPr>
        <p:txBody>
          <a:bodyPr/>
          <a:lstStyle/>
          <a:p>
            <a:fld id="{6B1FB5D1-9104-45AC-B2B7-C7AE4229EBA9}" type="slidenum">
              <a:rPr lang="en-US" altLang="ja-JP" smtClean="0">
                <a:solidFill>
                  <a:prstClr val="black"/>
                </a:solidFill>
              </a:rPr>
              <a:pPr/>
              <a:t>12</a:t>
            </a:fld>
            <a:endParaRPr lang="en-US" altLang="ja-JP"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a:ln/>
        </p:spPr>
      </p:sp>
      <p:sp>
        <p:nvSpPr>
          <p:cNvPr id="71683" name="ノート プレースホルダー 2"/>
          <p:cNvSpPr>
            <a:spLocks noGrp="1"/>
          </p:cNvSpPr>
          <p:nvPr>
            <p:ph type="body" idx="1"/>
          </p:nvPr>
        </p:nvSpPr>
        <p:spPr>
          <a:noFill/>
          <a:ln/>
        </p:spPr>
        <p:txBody>
          <a:bodyPr/>
          <a:lstStyle/>
          <a:p>
            <a:endParaRPr lang="ja-JP" altLang="ja-JP" dirty="0"/>
          </a:p>
        </p:txBody>
      </p:sp>
      <p:sp>
        <p:nvSpPr>
          <p:cNvPr id="71684" name="スライド番号プレースホルダー 3"/>
          <p:cNvSpPr>
            <a:spLocks noGrp="1"/>
          </p:cNvSpPr>
          <p:nvPr>
            <p:ph type="sldNum" sz="quarter" idx="5"/>
          </p:nvPr>
        </p:nvSpPr>
        <p:spPr>
          <a:noFill/>
        </p:spPr>
        <p:txBody>
          <a:bodyPr/>
          <a:lstStyle/>
          <a:p>
            <a:fld id="{386BE9C8-2AE3-47F1-A160-850BA785EBF1}" type="slidenum">
              <a:rPr lang="en-US" altLang="ja-JP" smtClean="0">
                <a:solidFill>
                  <a:prstClr val="black"/>
                </a:solidFill>
              </a:rPr>
              <a:pPr/>
              <a:t>13</a:t>
            </a:fld>
            <a:endParaRPr lang="en-US" altLang="ja-JP"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p:spPr>
        <p:txBody>
          <a:bodyPr/>
          <a:lstStyle/>
          <a:p>
            <a:r>
              <a:rPr lang="ja-JP" altLang="ja-JP" sz="1200" kern="1200" dirty="0" smtClean="0">
                <a:solidFill>
                  <a:schemeClr val="tx1"/>
                </a:solidFill>
                <a:effectLst/>
                <a:latin typeface="Calibri" pitchFamily="34" charset="-52"/>
                <a:ea typeface="ＭＳ Ｐゴシック" charset="0"/>
                <a:cs typeface="ＭＳ Ｐゴシック" charset="0"/>
              </a:rPr>
              <a:t>被験者の内訳です。</a:t>
            </a:r>
          </a:p>
          <a:p>
            <a:r>
              <a:rPr lang="ja-JP" altLang="ja-JP" sz="1200" kern="1200" dirty="0" smtClean="0">
                <a:solidFill>
                  <a:schemeClr val="tx1"/>
                </a:solidFill>
                <a:effectLst/>
                <a:latin typeface="Calibri" pitchFamily="34" charset="-52"/>
                <a:ea typeface="ＭＳ Ｐゴシック" charset="0"/>
                <a:cs typeface="ＭＳ Ｐゴシック" charset="0"/>
              </a:rPr>
              <a:t>同意取得は</a:t>
            </a:r>
            <a:r>
              <a:rPr lang="en-US" altLang="ja-JP" sz="1200" kern="1200" dirty="0" smtClean="0">
                <a:solidFill>
                  <a:schemeClr val="tx1"/>
                </a:solidFill>
                <a:effectLst/>
                <a:latin typeface="Calibri" pitchFamily="34" charset="-52"/>
                <a:ea typeface="ＭＳ Ｐゴシック" charset="0"/>
                <a:cs typeface="ＭＳ Ｐゴシック" charset="0"/>
              </a:rPr>
              <a:t>1465</a:t>
            </a:r>
            <a:r>
              <a:rPr lang="ja-JP" altLang="ja-JP" sz="1200" kern="1200" dirty="0" smtClean="0">
                <a:solidFill>
                  <a:schemeClr val="tx1"/>
                </a:solidFill>
                <a:effectLst/>
                <a:latin typeface="Calibri" pitchFamily="34" charset="-52"/>
                <a:ea typeface="ＭＳ Ｐゴシック" charset="0"/>
                <a:cs typeface="ＭＳ Ｐゴシック" charset="0"/>
              </a:rPr>
              <a:t>名、</a:t>
            </a:r>
            <a:r>
              <a:rPr lang="ja-JP" altLang="en-US" sz="1200" kern="1200" dirty="0" smtClean="0">
                <a:solidFill>
                  <a:schemeClr val="tx1"/>
                </a:solidFill>
                <a:effectLst/>
                <a:latin typeface="Calibri" pitchFamily="34" charset="-52"/>
                <a:ea typeface="ＭＳ Ｐゴシック" charset="0"/>
                <a:cs typeface="ＭＳ Ｐゴシック" charset="0"/>
              </a:rPr>
              <a:t>試験薬</a:t>
            </a:r>
            <a:r>
              <a:rPr lang="ja-JP" altLang="ja-JP" sz="1200" kern="1200" dirty="0" smtClean="0">
                <a:solidFill>
                  <a:schemeClr val="tx1"/>
                </a:solidFill>
                <a:effectLst/>
                <a:latin typeface="Calibri" pitchFamily="34" charset="-52"/>
                <a:ea typeface="ＭＳ Ｐゴシック" charset="0"/>
                <a:cs typeface="ＭＳ Ｐゴシック" charset="0"/>
              </a:rPr>
              <a:t>を割り付けたのは</a:t>
            </a:r>
            <a:r>
              <a:rPr lang="en-US" altLang="ja-JP" sz="1200" kern="1200" dirty="0" smtClean="0">
                <a:solidFill>
                  <a:schemeClr val="tx1"/>
                </a:solidFill>
                <a:effectLst/>
                <a:latin typeface="Calibri" pitchFamily="34" charset="-52"/>
                <a:ea typeface="ＭＳ Ｐゴシック" charset="0"/>
                <a:cs typeface="ＭＳ Ｐゴシック" charset="0"/>
              </a:rPr>
              <a:t>1385</a:t>
            </a:r>
            <a:r>
              <a:rPr lang="ja-JP" altLang="ja-JP" sz="1200" kern="1200" dirty="0" smtClean="0">
                <a:solidFill>
                  <a:schemeClr val="tx1"/>
                </a:solidFill>
                <a:effectLst/>
                <a:latin typeface="Calibri" pitchFamily="34" charset="-52"/>
                <a:ea typeface="ＭＳ Ｐゴシック" charset="0"/>
                <a:cs typeface="ＭＳ Ｐゴシック" charset="0"/>
              </a:rPr>
              <a:t>名であり、</a:t>
            </a:r>
          </a:p>
          <a:p>
            <a:r>
              <a:rPr lang="ja-JP" altLang="ja-JP" sz="1200" kern="1200" dirty="0" smtClean="0">
                <a:solidFill>
                  <a:schemeClr val="tx1"/>
                </a:solidFill>
                <a:effectLst/>
                <a:latin typeface="Calibri" pitchFamily="34" charset="-52"/>
                <a:ea typeface="ＭＳ Ｐゴシック" charset="0"/>
                <a:cs typeface="ＭＳ Ｐゴシック" charset="0"/>
              </a:rPr>
              <a:t>このうち</a:t>
            </a:r>
            <a:r>
              <a:rPr lang="ja-JP" altLang="en-US" sz="1200" kern="1200" dirty="0" smtClean="0">
                <a:solidFill>
                  <a:schemeClr val="tx1"/>
                </a:solidFill>
                <a:effectLst/>
                <a:latin typeface="Calibri" pitchFamily="34" charset="-52"/>
                <a:ea typeface="ＭＳ Ｐゴシック" charset="0"/>
                <a:cs typeface="ＭＳ Ｐゴシック" charset="0"/>
              </a:rPr>
              <a:t>試験薬</a:t>
            </a:r>
            <a:r>
              <a:rPr lang="ja-JP" altLang="ja-JP" sz="1200" kern="1200" dirty="0" smtClean="0">
                <a:solidFill>
                  <a:schemeClr val="tx1"/>
                </a:solidFill>
                <a:effectLst/>
                <a:latin typeface="Calibri" pitchFamily="34" charset="-52"/>
                <a:ea typeface="ＭＳ Ｐゴシック" charset="0"/>
                <a:cs typeface="ＭＳ Ｐゴシック" charset="0"/>
              </a:rPr>
              <a:t>を</a:t>
            </a:r>
            <a:r>
              <a:rPr lang="en-US" altLang="ja-JP" sz="1200" kern="1200" dirty="0" smtClean="0">
                <a:solidFill>
                  <a:schemeClr val="tx1"/>
                </a:solidFill>
                <a:effectLst/>
                <a:latin typeface="Calibri" pitchFamily="34" charset="-52"/>
                <a:ea typeface="ＭＳ Ｐゴシック" charset="0"/>
                <a:cs typeface="ＭＳ Ｐゴシック" charset="0"/>
              </a:rPr>
              <a:t>1</a:t>
            </a:r>
            <a:r>
              <a:rPr lang="ja-JP" altLang="ja-JP" sz="1200" kern="1200" dirty="0" smtClean="0">
                <a:solidFill>
                  <a:schemeClr val="tx1"/>
                </a:solidFill>
                <a:effectLst/>
                <a:latin typeface="Calibri" pitchFamily="34" charset="-52"/>
                <a:ea typeface="ＭＳ Ｐゴシック" charset="0"/>
                <a:cs typeface="ＭＳ Ｐゴシック" charset="0"/>
              </a:rPr>
              <a:t>回でも投与した被験者</a:t>
            </a:r>
            <a:r>
              <a:rPr lang="en-US" altLang="ja-JP" sz="1200" kern="1200" dirty="0" smtClean="0">
                <a:solidFill>
                  <a:schemeClr val="tx1"/>
                </a:solidFill>
                <a:effectLst/>
                <a:latin typeface="Calibri" pitchFamily="34" charset="-52"/>
                <a:ea typeface="ＭＳ Ｐゴシック" charset="0"/>
                <a:cs typeface="ＭＳ Ｐゴシック" charset="0"/>
              </a:rPr>
              <a:t>1363</a:t>
            </a:r>
            <a:r>
              <a:rPr lang="ja-JP" altLang="ja-JP" sz="1200" kern="1200" dirty="0" smtClean="0">
                <a:solidFill>
                  <a:schemeClr val="tx1"/>
                </a:solidFill>
                <a:effectLst/>
                <a:latin typeface="Calibri" pitchFamily="34" charset="-52"/>
                <a:ea typeface="ＭＳ Ｐゴシック" charset="0"/>
                <a:cs typeface="ＭＳ Ｐゴシック" charset="0"/>
              </a:rPr>
              <a:t>名</a:t>
            </a:r>
            <a:r>
              <a:rPr lang="ja-JP" altLang="en-US" sz="1200" kern="1200" dirty="0" smtClean="0">
                <a:solidFill>
                  <a:schemeClr val="tx1"/>
                </a:solidFill>
                <a:effectLst/>
                <a:latin typeface="Calibri" pitchFamily="34" charset="-52"/>
                <a:ea typeface="ＭＳ Ｐゴシック" charset="0"/>
                <a:cs typeface="ＭＳ Ｐゴシック" charset="0"/>
              </a:rPr>
              <a:t>（</a:t>
            </a:r>
            <a:r>
              <a:rPr lang="ja-JP" altLang="ja-JP" sz="1200" kern="1200" dirty="0" smtClean="0">
                <a:solidFill>
                  <a:schemeClr val="tx1"/>
                </a:solidFill>
                <a:effectLst/>
                <a:latin typeface="Calibri" pitchFamily="34" charset="-52"/>
                <a:ea typeface="ＭＳ Ｐゴシック" charset="0"/>
                <a:cs typeface="ＭＳ Ｐゴシック" charset="0"/>
              </a:rPr>
              <a:t>プラスグレル群</a:t>
            </a:r>
            <a:r>
              <a:rPr lang="ja-JP" altLang="en-US" dirty="0"/>
              <a:t>：</a:t>
            </a:r>
            <a:r>
              <a:rPr lang="en-US" altLang="ja-JP" sz="1200" kern="1200" dirty="0" smtClean="0">
                <a:solidFill>
                  <a:schemeClr val="tx1"/>
                </a:solidFill>
                <a:effectLst/>
                <a:latin typeface="Calibri" pitchFamily="34" charset="-52"/>
                <a:ea typeface="ＭＳ Ｐゴシック" charset="0"/>
                <a:cs typeface="ＭＳ Ｐゴシック" charset="0"/>
              </a:rPr>
              <a:t>685</a:t>
            </a:r>
            <a:r>
              <a:rPr lang="ja-JP" altLang="ja-JP" sz="1200" kern="1200" dirty="0" smtClean="0">
                <a:solidFill>
                  <a:schemeClr val="tx1"/>
                </a:solidFill>
                <a:effectLst/>
                <a:latin typeface="Calibri" pitchFamily="34" charset="-52"/>
                <a:ea typeface="ＭＳ Ｐゴシック" charset="0"/>
                <a:cs typeface="ＭＳ Ｐゴシック" charset="0"/>
              </a:rPr>
              <a:t>名、クロピドグレル群が</a:t>
            </a:r>
            <a:r>
              <a:rPr lang="en-US" altLang="ja-JP" sz="1200" kern="1200" dirty="0" smtClean="0">
                <a:solidFill>
                  <a:schemeClr val="tx1"/>
                </a:solidFill>
                <a:effectLst/>
                <a:latin typeface="Calibri" pitchFamily="34" charset="-52"/>
                <a:ea typeface="ＭＳ Ｐゴシック" charset="0"/>
                <a:cs typeface="ＭＳ Ｐゴシック" charset="0"/>
              </a:rPr>
              <a:t>678</a:t>
            </a:r>
            <a:r>
              <a:rPr lang="ja-JP" altLang="ja-JP" sz="1200" kern="1200" dirty="0" smtClean="0">
                <a:solidFill>
                  <a:schemeClr val="tx1"/>
                </a:solidFill>
                <a:effectLst/>
                <a:latin typeface="Calibri" pitchFamily="34" charset="-52"/>
                <a:ea typeface="ＭＳ Ｐゴシック" charset="0"/>
                <a:cs typeface="ＭＳ Ｐゴシック" charset="0"/>
              </a:rPr>
              <a:t>名</a:t>
            </a:r>
            <a:r>
              <a:rPr lang="ja-JP" altLang="en-US" sz="1200" kern="1200" dirty="0" smtClean="0">
                <a:solidFill>
                  <a:schemeClr val="tx1"/>
                </a:solidFill>
                <a:effectLst/>
                <a:latin typeface="Calibri" pitchFamily="34" charset="-52"/>
                <a:ea typeface="ＭＳ Ｐゴシック" charset="0"/>
                <a:cs typeface="ＭＳ Ｐゴシック" charset="0"/>
              </a:rPr>
              <a:t>）が試験全体の解析対象となり、さらに遺伝子検査を実施した</a:t>
            </a:r>
            <a:r>
              <a:rPr lang="en-US" altLang="ja-JP" sz="1200" kern="1200" dirty="0" smtClean="0">
                <a:solidFill>
                  <a:schemeClr val="tx1"/>
                </a:solidFill>
                <a:effectLst/>
                <a:latin typeface="Calibri" pitchFamily="34" charset="-52"/>
                <a:ea typeface="ＭＳ Ｐゴシック" charset="0"/>
                <a:cs typeface="ＭＳ Ｐゴシック" charset="0"/>
              </a:rPr>
              <a:t>773</a:t>
            </a:r>
            <a:r>
              <a:rPr lang="ja-JP" altLang="en-US" dirty="0"/>
              <a:t>名（</a:t>
            </a:r>
            <a:r>
              <a:rPr lang="ja-JP" altLang="ja-JP" dirty="0"/>
              <a:t>プラスグレル群</a:t>
            </a:r>
            <a:r>
              <a:rPr lang="ja-JP" altLang="en-US" dirty="0" smtClean="0"/>
              <a:t>：</a:t>
            </a:r>
            <a:r>
              <a:rPr lang="en-US" altLang="ja-JP" dirty="0" smtClean="0"/>
              <a:t>390</a:t>
            </a:r>
            <a:r>
              <a:rPr lang="ja-JP" altLang="ja-JP" dirty="0" smtClean="0"/>
              <a:t>名</a:t>
            </a:r>
            <a:r>
              <a:rPr lang="ja-JP" altLang="ja-JP" dirty="0"/>
              <a:t>、クロピドグレル群</a:t>
            </a:r>
            <a:r>
              <a:rPr lang="ja-JP" altLang="ja-JP" dirty="0" smtClean="0"/>
              <a:t>が</a:t>
            </a:r>
            <a:r>
              <a:rPr lang="en-US" altLang="ja-JP" dirty="0" smtClean="0"/>
              <a:t>383</a:t>
            </a:r>
            <a:r>
              <a:rPr lang="ja-JP" altLang="ja-JP" dirty="0" smtClean="0"/>
              <a:t>名</a:t>
            </a:r>
            <a:r>
              <a:rPr lang="ja-JP" altLang="en-US" dirty="0"/>
              <a:t>）</a:t>
            </a:r>
            <a:r>
              <a:rPr lang="ja-JP" altLang="en-US" dirty="0" smtClean="0"/>
              <a:t>が今回のサブ解析の対象となりました。</a:t>
            </a:r>
            <a:endParaRPr lang="ja-JP" altLang="ja-JP" sz="1200" kern="1200" dirty="0">
              <a:solidFill>
                <a:schemeClr val="tx1"/>
              </a:solidFill>
              <a:effectLst/>
              <a:latin typeface="Calibri" pitchFamily="34" charset="-52"/>
              <a:ea typeface="ＭＳ Ｐゴシック" charset="0"/>
              <a:cs typeface="ＭＳ Ｐゴシック" charset="0"/>
            </a:endParaRPr>
          </a:p>
        </p:txBody>
      </p:sp>
      <p:sp>
        <p:nvSpPr>
          <p:cNvPr id="52228" name="スライド番号プレースホルダー 3"/>
          <p:cNvSpPr>
            <a:spLocks noGrp="1"/>
          </p:cNvSpPr>
          <p:nvPr>
            <p:ph type="sldNum" sz="quarter" idx="5"/>
          </p:nvPr>
        </p:nvSpPr>
        <p:spPr>
          <a:noFill/>
        </p:spPr>
        <p:txBody>
          <a:bodyPr/>
          <a:lstStyle/>
          <a:p>
            <a:fld id="{E878E418-686E-4EA2-80E1-529DEA2E3F3E}" type="slidenum">
              <a:rPr lang="en-US" altLang="ja-JP" smtClean="0"/>
              <a:pPr/>
              <a:t>14</a:t>
            </a:fld>
            <a:endParaRPr lang="en-US"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xfrm>
            <a:off x="920750" y="746125"/>
            <a:ext cx="4965700" cy="3725863"/>
          </a:xfrm>
          <a:ln/>
        </p:spPr>
      </p:sp>
      <p:sp>
        <p:nvSpPr>
          <p:cNvPr id="52227" name="ノート プレースホルダー 2"/>
          <p:cNvSpPr>
            <a:spLocks noGrp="1"/>
          </p:cNvSpPr>
          <p:nvPr>
            <p:ph type="body" idx="1"/>
          </p:nvPr>
        </p:nvSpPr>
        <p:spPr>
          <a:xfrm>
            <a:off x="680403" y="4720908"/>
            <a:ext cx="5446396" cy="4472940"/>
          </a:xfrm>
          <a:noFill/>
          <a:ln/>
        </p:spPr>
        <p:txBody>
          <a:bodyPr/>
          <a:lstStyle/>
          <a:p>
            <a:r>
              <a:rPr lang="en-US" altLang="ja-JP" dirty="0" err="1" smtClean="0">
                <a:latin typeface="Calibri" pitchFamily="34" charset="0"/>
                <a:ea typeface="ＭＳ Ｐゴシック" charset="-128"/>
              </a:rPr>
              <a:t>CYP2C19</a:t>
            </a:r>
            <a:r>
              <a:rPr lang="ja-JP" altLang="en-US" dirty="0" smtClean="0">
                <a:latin typeface="Calibri" pitchFamily="34" charset="0"/>
                <a:ea typeface="ＭＳ Ｐゴシック" charset="-128"/>
              </a:rPr>
              <a:t>の遺伝子型は、両群ともに</a:t>
            </a:r>
            <a:r>
              <a:rPr lang="en-US" altLang="ja-JP" dirty="0" err="1" smtClean="0">
                <a:latin typeface="Calibri" pitchFamily="34" charset="0"/>
                <a:ea typeface="ＭＳ Ｐゴシック" charset="-128"/>
              </a:rPr>
              <a:t>EM</a:t>
            </a:r>
            <a:r>
              <a:rPr lang="ja-JP" altLang="en-US" dirty="0" smtClean="0">
                <a:latin typeface="Calibri" pitchFamily="34" charset="0"/>
                <a:ea typeface="ＭＳ Ｐゴシック" charset="-128"/>
              </a:rPr>
              <a:t>が約</a:t>
            </a:r>
            <a:r>
              <a:rPr lang="en-US" altLang="ja-JP" dirty="0" smtClean="0">
                <a:latin typeface="Calibri" pitchFamily="34" charset="0"/>
                <a:ea typeface="ＭＳ Ｐゴシック" charset="-128"/>
              </a:rPr>
              <a:t>40%</a:t>
            </a:r>
            <a:r>
              <a:rPr lang="ja-JP" altLang="en-US" dirty="0" err="1" smtClean="0">
                <a:latin typeface="Calibri" pitchFamily="34" charset="0"/>
                <a:ea typeface="ＭＳ Ｐゴシック" charset="-128"/>
              </a:rPr>
              <a:t>、</a:t>
            </a:r>
            <a:r>
              <a:rPr lang="en-US" altLang="ja-JP" dirty="0" smtClean="0">
                <a:latin typeface="Calibri" pitchFamily="34" charset="0"/>
                <a:ea typeface="ＭＳ Ｐゴシック" charset="-128"/>
              </a:rPr>
              <a:t>IM</a:t>
            </a:r>
            <a:r>
              <a:rPr lang="ja-JP" altLang="en-US" dirty="0" smtClean="0">
                <a:latin typeface="Calibri" pitchFamily="34" charset="0"/>
                <a:ea typeface="ＭＳ Ｐゴシック" charset="-128"/>
              </a:rPr>
              <a:t>が約</a:t>
            </a:r>
            <a:r>
              <a:rPr lang="en-US" altLang="ja-JP" dirty="0" smtClean="0">
                <a:latin typeface="Calibri" pitchFamily="34" charset="0"/>
                <a:ea typeface="ＭＳ Ｐゴシック" charset="-128"/>
              </a:rPr>
              <a:t>40%</a:t>
            </a:r>
            <a:r>
              <a:rPr lang="ja-JP" altLang="en-US" dirty="0" err="1" smtClean="0">
                <a:latin typeface="Calibri" pitchFamily="34" charset="0"/>
                <a:ea typeface="ＭＳ Ｐゴシック" charset="-128"/>
              </a:rPr>
              <a:t>、</a:t>
            </a:r>
            <a:r>
              <a:rPr lang="en-US" altLang="ja-JP" dirty="0" smtClean="0">
                <a:latin typeface="Calibri" pitchFamily="34" charset="0"/>
                <a:ea typeface="ＭＳ Ｐゴシック" charset="-128"/>
              </a:rPr>
              <a:t>PM</a:t>
            </a:r>
            <a:r>
              <a:rPr lang="ja-JP" altLang="en-US" dirty="0" smtClean="0">
                <a:latin typeface="Calibri" pitchFamily="34" charset="0"/>
                <a:ea typeface="ＭＳ Ｐゴシック" charset="-128"/>
              </a:rPr>
              <a:t>が約</a:t>
            </a:r>
            <a:r>
              <a:rPr lang="en-US" altLang="ja-JP" dirty="0" smtClean="0">
                <a:latin typeface="Calibri" pitchFamily="34" charset="0"/>
                <a:ea typeface="ＭＳ Ｐゴシック" charset="-128"/>
              </a:rPr>
              <a:t>20%</a:t>
            </a:r>
            <a:r>
              <a:rPr lang="ja-JP" altLang="en-US" dirty="0" smtClean="0">
                <a:latin typeface="Calibri" pitchFamily="34" charset="0"/>
                <a:ea typeface="ＭＳ Ｐゴシック" charset="-128"/>
              </a:rPr>
              <a:t>でした。</a:t>
            </a:r>
            <a:endParaRPr lang="en-US" altLang="ja-JP" dirty="0" smtClean="0">
              <a:latin typeface="Calibri" pitchFamily="34" charset="0"/>
              <a:ea typeface="ＭＳ Ｐゴシック" charset="-128"/>
            </a:endParaRPr>
          </a:p>
          <a:p>
            <a:r>
              <a:rPr lang="ja-JP" altLang="en-US" dirty="0" smtClean="0">
                <a:latin typeface="Calibri" pitchFamily="34" charset="0"/>
                <a:ea typeface="ＭＳ Ｐゴシック" charset="-128"/>
              </a:rPr>
              <a:t>一般的</a:t>
            </a:r>
            <a:r>
              <a:rPr lang="ja-JP" altLang="en-US" dirty="0">
                <a:latin typeface="Calibri" pitchFamily="34" charset="0"/>
                <a:ea typeface="ＭＳ Ｐゴシック" charset="-128"/>
              </a:rPr>
              <a:t>に</a:t>
            </a:r>
            <a:r>
              <a:rPr lang="ja-JP" altLang="en-US" dirty="0" smtClean="0">
                <a:latin typeface="Calibri" pitchFamily="34" charset="0"/>
                <a:ea typeface="ＭＳ Ｐゴシック" charset="-128"/>
              </a:rPr>
              <a:t>、アジア人は欧米人に比べ</a:t>
            </a:r>
            <a:r>
              <a:rPr lang="en-US" altLang="ja-JP" dirty="0" smtClean="0">
                <a:latin typeface="Calibri" pitchFamily="34" charset="0"/>
                <a:ea typeface="ＭＳ Ｐゴシック" charset="-128"/>
              </a:rPr>
              <a:t>IM</a:t>
            </a:r>
            <a:r>
              <a:rPr lang="ja-JP" altLang="en-US" dirty="0" smtClean="0">
                <a:latin typeface="Calibri" pitchFamily="34" charset="0"/>
                <a:ea typeface="ＭＳ Ｐゴシック" charset="-128"/>
              </a:rPr>
              <a:t>や</a:t>
            </a:r>
            <a:r>
              <a:rPr lang="en-US" altLang="ja-JP" dirty="0" smtClean="0">
                <a:latin typeface="Calibri" pitchFamily="34" charset="0"/>
                <a:ea typeface="ＭＳ Ｐゴシック" charset="-128"/>
              </a:rPr>
              <a:t>PM</a:t>
            </a:r>
            <a:r>
              <a:rPr lang="ja-JP" altLang="en-US" dirty="0" smtClean="0">
                <a:latin typeface="Calibri" pitchFamily="34" charset="0"/>
                <a:ea typeface="ＭＳ Ｐゴシック" charset="-128"/>
              </a:rPr>
              <a:t>の割合が大きいことが知られており、</a:t>
            </a:r>
            <a:r>
              <a:rPr lang="en-US" altLang="ja-JP" dirty="0" err="1" smtClean="0">
                <a:latin typeface="Calibri" pitchFamily="34" charset="0"/>
                <a:ea typeface="ＭＳ Ｐゴシック" charset="-128"/>
              </a:rPr>
              <a:t>PRASFIT</a:t>
            </a:r>
            <a:r>
              <a:rPr lang="en-US" altLang="ja-JP" dirty="0" smtClean="0">
                <a:latin typeface="Calibri" pitchFamily="34" charset="0"/>
                <a:ea typeface="ＭＳ Ｐゴシック" charset="-128"/>
              </a:rPr>
              <a:t>-ACS</a:t>
            </a:r>
            <a:r>
              <a:rPr lang="ja-JP" altLang="en-US" dirty="0" smtClean="0">
                <a:latin typeface="Calibri" pitchFamily="34" charset="0"/>
                <a:ea typeface="ＭＳ Ｐゴシック" charset="-128"/>
              </a:rPr>
              <a:t>でもこれまでの報告と同様の割合でした。</a:t>
            </a:r>
            <a:endParaRPr lang="en-US" altLang="ja-JP" dirty="0" smtClean="0">
              <a:latin typeface="Calibri" pitchFamily="34" charset="0"/>
              <a:ea typeface="ＭＳ Ｐゴシック" charset="-128"/>
            </a:endParaRPr>
          </a:p>
          <a:p>
            <a:endParaRPr lang="ja-JP" altLang="ja-JP" dirty="0">
              <a:latin typeface="Calibri" pitchFamily="34" charset="0"/>
              <a:ea typeface="ＭＳ Ｐゴシック" charset="-128"/>
            </a:endParaRPr>
          </a:p>
        </p:txBody>
      </p:sp>
      <p:sp>
        <p:nvSpPr>
          <p:cNvPr id="52228" name="スライド番号プレースホルダー 3"/>
          <p:cNvSpPr txBox="1">
            <a:spLocks noGrp="1"/>
          </p:cNvSpPr>
          <p:nvPr/>
        </p:nvSpPr>
        <p:spPr bwMode="auto">
          <a:xfrm>
            <a:off x="3855083" y="9440226"/>
            <a:ext cx="2950528" cy="497522"/>
          </a:xfrm>
          <a:prstGeom prst="rect">
            <a:avLst/>
          </a:prstGeom>
          <a:noFill/>
          <a:ln w="9525">
            <a:noFill/>
            <a:miter lim="800000"/>
            <a:headEnd/>
            <a:tailEnd/>
          </a:ln>
        </p:spPr>
        <p:txBody>
          <a:bodyPr anchor="b"/>
          <a:lstStyle/>
          <a:p>
            <a:fld id="{963802FA-1B78-48A3-A476-1F5E5AC80B65}" type="slidenum">
              <a:rPr lang="ja-JP" altLang="en-US" sz="1200">
                <a:solidFill>
                  <a:prstClr val="black"/>
                </a:solidFill>
                <a:latin typeface="Calibri" pitchFamily="34" charset="0"/>
              </a:rPr>
              <a:pPr/>
              <a:t>15</a:t>
            </a:fld>
            <a:endParaRPr lang="en-US" altLang="ja-JP" sz="1200">
              <a:solidFill>
                <a:prstClr val="black"/>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p:spPr>
        <p:txBody>
          <a:bodyPr/>
          <a:lstStyle/>
          <a:p>
            <a:r>
              <a:rPr lang="ja-JP" altLang="en-US" sz="1200" kern="1200" dirty="0" smtClean="0">
                <a:solidFill>
                  <a:schemeClr val="tx1"/>
                </a:solidFill>
                <a:effectLst/>
                <a:latin typeface="Calibri" pitchFamily="34" charset="-52"/>
                <a:ea typeface="ＭＳ Ｐゴシック" charset="0"/>
                <a:cs typeface="ＭＳ Ｐゴシック" charset="0"/>
              </a:rPr>
              <a:t>被験者背景です。</a:t>
            </a:r>
            <a:endParaRPr lang="en-US" altLang="ja-JP" sz="1200" kern="1200" dirty="0" smtClean="0">
              <a:solidFill>
                <a:schemeClr val="tx1"/>
              </a:solidFill>
              <a:effectLst/>
              <a:latin typeface="Calibri" pitchFamily="34" charset="-52"/>
              <a:ea typeface="ＭＳ Ｐゴシック" charset="0"/>
              <a:cs typeface="ＭＳ Ｐゴシック" charset="0"/>
            </a:endParaRPr>
          </a:p>
          <a:p>
            <a:r>
              <a:rPr lang="en-US" altLang="ja-JP" dirty="0" err="1" smtClean="0"/>
              <a:t>EM</a:t>
            </a:r>
            <a:r>
              <a:rPr lang="ja-JP" altLang="en-US" dirty="0" err="1" smtClean="0"/>
              <a:t>、</a:t>
            </a:r>
            <a:r>
              <a:rPr lang="en-US" altLang="ja-JP" dirty="0" err="1" smtClean="0"/>
              <a:t>IM+PM</a:t>
            </a:r>
            <a:r>
              <a:rPr lang="ja-JP" altLang="en-US" dirty="0" smtClean="0"/>
              <a:t>ともに、投与群間で被験者背景に有意差はありませんでした。</a:t>
            </a:r>
            <a:endParaRPr lang="ja-JP" altLang="ja-JP" sz="1200" kern="1200" dirty="0">
              <a:solidFill>
                <a:schemeClr val="tx1"/>
              </a:solidFill>
              <a:effectLst/>
              <a:latin typeface="Calibri" pitchFamily="34" charset="-52"/>
              <a:ea typeface="ＭＳ Ｐゴシック" charset="0"/>
              <a:cs typeface="ＭＳ Ｐゴシック" charset="0"/>
            </a:endParaRPr>
          </a:p>
        </p:txBody>
      </p:sp>
      <p:sp>
        <p:nvSpPr>
          <p:cNvPr id="52228" name="スライド番号プレースホルダー 3"/>
          <p:cNvSpPr>
            <a:spLocks noGrp="1"/>
          </p:cNvSpPr>
          <p:nvPr>
            <p:ph type="sldNum" sz="quarter" idx="5"/>
          </p:nvPr>
        </p:nvSpPr>
        <p:spPr>
          <a:noFill/>
        </p:spPr>
        <p:txBody>
          <a:bodyPr/>
          <a:lstStyle/>
          <a:p>
            <a:fld id="{E878E418-686E-4EA2-80E1-529DEA2E3F3E}" type="slidenum">
              <a:rPr lang="en-US" altLang="ja-JP" smtClean="0"/>
              <a:pPr/>
              <a:t>16</a:t>
            </a:fld>
            <a:endParaRPr lang="en-US"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p:spPr>
        <p:txBody>
          <a:bodyPr/>
          <a:lstStyle/>
          <a:p>
            <a:r>
              <a:rPr lang="ja-JP" altLang="en-US" dirty="0"/>
              <a:t>被験者背景です。</a:t>
            </a:r>
            <a:endParaRPr lang="en-US" altLang="ja-JP" dirty="0"/>
          </a:p>
          <a:p>
            <a:r>
              <a:rPr lang="en-US" altLang="ja-JP" dirty="0" err="1"/>
              <a:t>EM</a:t>
            </a:r>
            <a:r>
              <a:rPr lang="ja-JP" altLang="en-US" dirty="0" err="1"/>
              <a:t>、</a:t>
            </a:r>
            <a:r>
              <a:rPr lang="en-US" altLang="ja-JP" dirty="0" err="1"/>
              <a:t>IM+PM</a:t>
            </a:r>
            <a:r>
              <a:rPr lang="ja-JP" altLang="en-US" dirty="0"/>
              <a:t>ともに、投与群間で被験者背景に有意差はありませんでした。</a:t>
            </a:r>
            <a:endParaRPr lang="ja-JP" altLang="ja-JP" dirty="0"/>
          </a:p>
        </p:txBody>
      </p:sp>
      <p:sp>
        <p:nvSpPr>
          <p:cNvPr id="52228" name="スライド番号プレースホルダー 3"/>
          <p:cNvSpPr>
            <a:spLocks noGrp="1"/>
          </p:cNvSpPr>
          <p:nvPr>
            <p:ph type="sldNum" sz="quarter" idx="5"/>
          </p:nvPr>
        </p:nvSpPr>
        <p:spPr>
          <a:noFill/>
        </p:spPr>
        <p:txBody>
          <a:bodyPr/>
          <a:lstStyle/>
          <a:p>
            <a:fld id="{E878E418-686E-4EA2-80E1-529DEA2E3F3E}" type="slidenum">
              <a:rPr lang="en-US" altLang="ja-JP" smtClean="0"/>
              <a:pPr/>
              <a:t>17</a:t>
            </a:fld>
            <a:endParaRPr lang="en-US"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また、本試験では</a:t>
            </a:r>
            <a:r>
              <a:rPr lang="en-US" altLang="ja-JP" dirty="0" smtClean="0"/>
              <a:t>Verify </a:t>
            </a:r>
            <a:r>
              <a:rPr lang="en-US" altLang="ja-JP" dirty="0"/>
              <a:t>Now</a:t>
            </a:r>
            <a:r>
              <a:rPr lang="ja-JP" altLang="ja-JP" dirty="0"/>
              <a:t>アッセイによる</a:t>
            </a:r>
            <a:r>
              <a:rPr lang="en-US" altLang="ja-JP" dirty="0" err="1" smtClean="0"/>
              <a:t>PRU</a:t>
            </a:r>
            <a:r>
              <a:rPr lang="ja-JP" altLang="en-US" dirty="0" smtClean="0"/>
              <a:t>を指標とし、血小板凝集能を測定しました。</a:t>
            </a:r>
            <a:endParaRPr kumimoji="1" lang="en-US" altLang="ja-JP" dirty="0"/>
          </a:p>
        </p:txBody>
      </p:sp>
      <p:sp>
        <p:nvSpPr>
          <p:cNvPr id="4" name="スライド番号プレースホルダー 3"/>
          <p:cNvSpPr>
            <a:spLocks noGrp="1"/>
          </p:cNvSpPr>
          <p:nvPr>
            <p:ph type="sldNum" sz="quarter" idx="10"/>
          </p:nvPr>
        </p:nvSpPr>
        <p:spPr/>
        <p:txBody>
          <a:bodyPr/>
          <a:lstStyle/>
          <a:p>
            <a:fld id="{A88D4CD3-D838-41A0-909B-C7D20BBAD9C0}"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910388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err="1" smtClean="0">
                <a:latin typeface="Calibri" pitchFamily="34" charset="0"/>
                <a:ea typeface="ＭＳ Ｐゴシック" charset="-128"/>
              </a:rPr>
              <a:t>CYP2C19</a:t>
            </a:r>
            <a:r>
              <a:rPr lang="en-US" altLang="ja-JP" dirty="0" smtClean="0">
                <a:latin typeface="Calibri" pitchFamily="34" charset="0"/>
                <a:ea typeface="ＭＳ Ｐゴシック" charset="-128"/>
              </a:rPr>
              <a:t> </a:t>
            </a:r>
            <a:r>
              <a:rPr lang="en-US" altLang="ja-JP" dirty="0" err="1" smtClean="0">
                <a:latin typeface="Calibri" pitchFamily="34" charset="0"/>
                <a:ea typeface="ＭＳ Ｐゴシック" charset="-128"/>
              </a:rPr>
              <a:t>EM</a:t>
            </a:r>
            <a:r>
              <a:rPr lang="ja-JP" altLang="en-US" dirty="0" err="1" smtClean="0">
                <a:latin typeface="Calibri" pitchFamily="34" charset="0"/>
                <a:ea typeface="ＭＳ Ｐゴシック" charset="-128"/>
              </a:rPr>
              <a:t>での</a:t>
            </a:r>
            <a:r>
              <a:rPr lang="en-US" altLang="ja-JP" dirty="0" err="1" smtClean="0">
                <a:latin typeface="Calibri" pitchFamily="34" charset="0"/>
                <a:ea typeface="ＭＳ Ｐゴシック" charset="-128"/>
              </a:rPr>
              <a:t>PRU</a:t>
            </a:r>
            <a:r>
              <a:rPr lang="ja-JP" altLang="ja-JP" dirty="0">
                <a:latin typeface="Calibri" pitchFamily="34" charset="0"/>
                <a:ea typeface="ＭＳ Ｐゴシック" charset="-128"/>
              </a:rPr>
              <a:t>値の推移を示します</a:t>
            </a:r>
            <a:r>
              <a:rPr lang="ja-JP" altLang="en-US" dirty="0">
                <a:latin typeface="Calibri" pitchFamily="34" charset="0"/>
                <a:ea typeface="ＭＳ Ｐゴシック" charset="-128"/>
              </a:rPr>
              <a:t>。</a:t>
            </a:r>
            <a:endParaRPr lang="ja-JP" altLang="ja-JP" dirty="0">
              <a:latin typeface="Calibri" pitchFamily="34" charset="0"/>
              <a:ea typeface="ＭＳ Ｐゴシック" charset="-128"/>
            </a:endParaRPr>
          </a:p>
          <a:p>
            <a:pPr>
              <a:defRPr/>
            </a:pPr>
            <a:r>
              <a:rPr lang="en-US" altLang="ja-JP" dirty="0" smtClean="0">
                <a:latin typeface="Calibri" pitchFamily="34" charset="0"/>
                <a:ea typeface="ＭＳ Ｐゴシック" charset="-128"/>
              </a:rPr>
              <a:t>LD</a:t>
            </a:r>
            <a:r>
              <a:rPr lang="ja-JP" altLang="ja-JP" dirty="0">
                <a:latin typeface="Calibri" pitchFamily="34" charset="0"/>
                <a:ea typeface="ＭＳ Ｐゴシック" charset="-128"/>
              </a:rPr>
              <a:t>投与後の</a:t>
            </a:r>
            <a:r>
              <a:rPr lang="en-US" altLang="ja-JP" dirty="0" err="1">
                <a:latin typeface="Calibri" pitchFamily="34" charset="0"/>
                <a:ea typeface="ＭＳ Ｐゴシック" charset="-128"/>
              </a:rPr>
              <a:t>PRU</a:t>
            </a:r>
            <a:r>
              <a:rPr lang="ja-JP" altLang="ja-JP" dirty="0" smtClean="0">
                <a:latin typeface="Calibri" pitchFamily="34" charset="0"/>
                <a:ea typeface="ＭＳ Ｐゴシック" charset="-128"/>
              </a:rPr>
              <a:t>値</a:t>
            </a:r>
            <a:r>
              <a:rPr lang="ja-JP" altLang="en-US" dirty="0" smtClean="0">
                <a:latin typeface="Calibri" pitchFamily="34" charset="0"/>
                <a:ea typeface="ＭＳ Ｐゴシック" charset="-128"/>
              </a:rPr>
              <a:t>は、クロピドグレル群</a:t>
            </a:r>
            <a:r>
              <a:rPr lang="ja-JP" altLang="ja-JP" dirty="0" smtClean="0">
                <a:latin typeface="Calibri" pitchFamily="34" charset="0"/>
                <a:ea typeface="ＭＳ Ｐゴシック" charset="-128"/>
              </a:rPr>
              <a:t>は</a:t>
            </a:r>
            <a:r>
              <a:rPr lang="ja-JP" altLang="ja-JP" dirty="0">
                <a:latin typeface="Calibri" pitchFamily="34" charset="0"/>
                <a:ea typeface="ＭＳ Ｐゴシック" charset="-128"/>
              </a:rPr>
              <a:t>あまり変化しませんでしたが</a:t>
            </a:r>
            <a:r>
              <a:rPr lang="ja-JP" altLang="en-US" dirty="0" smtClean="0">
                <a:latin typeface="Calibri" pitchFamily="34" charset="0"/>
                <a:ea typeface="ＭＳ Ｐゴシック" charset="-128"/>
              </a:rPr>
              <a:t>、</a:t>
            </a:r>
            <a:r>
              <a:rPr lang="ja-JP" altLang="ja-JP" dirty="0" smtClean="0">
                <a:latin typeface="Calibri" pitchFamily="34" charset="0"/>
                <a:ea typeface="ＭＳ Ｐゴシック" charset="-128"/>
              </a:rPr>
              <a:t>プラスグレル群</a:t>
            </a:r>
            <a:r>
              <a:rPr lang="ja-JP" altLang="ja-JP" dirty="0">
                <a:latin typeface="Calibri" pitchFamily="34" charset="0"/>
                <a:ea typeface="ＭＳ Ｐゴシック" charset="-128"/>
              </a:rPr>
              <a:t>では</a:t>
            </a:r>
            <a:r>
              <a:rPr lang="en-US" altLang="ja-JP" dirty="0">
                <a:latin typeface="Calibri" pitchFamily="34" charset="0"/>
                <a:ea typeface="ＭＳ Ｐゴシック" charset="-128"/>
              </a:rPr>
              <a:t>LD</a:t>
            </a:r>
            <a:r>
              <a:rPr lang="ja-JP" altLang="ja-JP" dirty="0">
                <a:latin typeface="Calibri" pitchFamily="34" charset="0"/>
                <a:ea typeface="ＭＳ Ｐゴシック" charset="-128"/>
              </a:rPr>
              <a:t>投与後速やかに、クロピドグレル群に対し有意な</a:t>
            </a:r>
            <a:r>
              <a:rPr lang="en-US" altLang="ja-JP" dirty="0" err="1">
                <a:latin typeface="Calibri" pitchFamily="34" charset="0"/>
                <a:ea typeface="ＭＳ Ｐゴシック" charset="-128"/>
              </a:rPr>
              <a:t>PRU</a:t>
            </a:r>
            <a:r>
              <a:rPr lang="ja-JP" altLang="ja-JP" dirty="0">
                <a:latin typeface="Calibri" pitchFamily="34" charset="0"/>
                <a:ea typeface="ＭＳ Ｐゴシック" charset="-128"/>
              </a:rPr>
              <a:t>低下を示しました。</a:t>
            </a:r>
          </a:p>
          <a:p>
            <a:r>
              <a:rPr lang="en-US" altLang="ja-JP" dirty="0" smtClean="0">
                <a:latin typeface="Calibri" pitchFamily="34" charset="0"/>
                <a:ea typeface="ＭＳ Ｐゴシック" charset="-128"/>
              </a:rPr>
              <a:t>MD</a:t>
            </a:r>
            <a:r>
              <a:rPr lang="ja-JP" altLang="ja-JP" dirty="0">
                <a:latin typeface="Calibri" pitchFamily="34" charset="0"/>
                <a:ea typeface="ＭＳ Ｐゴシック" charset="-128"/>
              </a:rPr>
              <a:t>投与後</a:t>
            </a:r>
            <a:r>
              <a:rPr lang="en-US" altLang="ja-JP" dirty="0">
                <a:latin typeface="Calibri" pitchFamily="34" charset="0"/>
                <a:ea typeface="ＭＳ Ｐゴシック" charset="-128"/>
              </a:rPr>
              <a:t>4</a:t>
            </a:r>
            <a:r>
              <a:rPr lang="ja-JP" altLang="ja-JP" dirty="0">
                <a:latin typeface="Calibri" pitchFamily="34" charset="0"/>
                <a:ea typeface="ＭＳ Ｐゴシック" charset="-128"/>
              </a:rPr>
              <a:t>週</a:t>
            </a:r>
            <a:r>
              <a:rPr lang="ja-JP" altLang="ja-JP" dirty="0" smtClean="0">
                <a:latin typeface="Calibri" pitchFamily="34" charset="0"/>
                <a:ea typeface="ＭＳ Ｐゴシック" charset="-128"/>
              </a:rPr>
              <a:t>以降</a:t>
            </a:r>
            <a:r>
              <a:rPr lang="ja-JP" altLang="en-US" dirty="0" smtClean="0">
                <a:latin typeface="Calibri" pitchFamily="34" charset="0"/>
                <a:ea typeface="ＭＳ Ｐゴシック" charset="-128"/>
              </a:rPr>
              <a:t>の</a:t>
            </a:r>
            <a:r>
              <a:rPr lang="en-US" altLang="ja-JP" dirty="0" err="1" smtClean="0">
                <a:latin typeface="Calibri" pitchFamily="34" charset="0"/>
                <a:ea typeface="ＭＳ Ｐゴシック" charset="-128"/>
              </a:rPr>
              <a:t>PRU</a:t>
            </a:r>
            <a:r>
              <a:rPr lang="ja-JP" altLang="en-US" dirty="0" smtClean="0">
                <a:latin typeface="Calibri" pitchFamily="34" charset="0"/>
                <a:ea typeface="ＭＳ Ｐゴシック" charset="-128"/>
              </a:rPr>
              <a:t>値は、両群でほぼ同程度でした。</a:t>
            </a:r>
            <a:endParaRPr lang="ja-JP" altLang="ja-JP" dirty="0">
              <a:latin typeface="Calibri" pitchFamily="34" charset="0"/>
              <a:ea typeface="ＭＳ Ｐゴシック" charset="-128"/>
            </a:endParaRPr>
          </a:p>
        </p:txBody>
      </p:sp>
      <p:sp>
        <p:nvSpPr>
          <p:cNvPr id="4" name="スライド番号プレースホルダー 3"/>
          <p:cNvSpPr>
            <a:spLocks noGrp="1"/>
          </p:cNvSpPr>
          <p:nvPr>
            <p:ph type="sldNum" sz="quarter" idx="10"/>
          </p:nvPr>
        </p:nvSpPr>
        <p:spPr/>
        <p:txBody>
          <a:bodyPr/>
          <a:lstStyle/>
          <a:p>
            <a:fld id="{A88D4CD3-D838-41A0-909B-C7D20BBAD9C0}"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91038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DE83D9B7-E926-4013-85B9-2BA8F0B1D07D}" type="slidenum">
              <a:rPr lang="ja-JP" altLang="en-US" smtClean="0">
                <a:solidFill>
                  <a:prstClr val="white"/>
                </a:solidFill>
              </a:rPr>
              <a:pPr>
                <a:defRPr/>
              </a:pPr>
              <a:t>2</a:t>
            </a:fld>
            <a:endParaRPr lang="en-US" altLang="ja-JP" dirty="0">
              <a:solidFill>
                <a:prstClr val="white"/>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err="1" smtClean="0">
                <a:latin typeface="Calibri" pitchFamily="34" charset="0"/>
                <a:ea typeface="ＭＳ Ｐゴシック" charset="-128"/>
              </a:rPr>
              <a:t>CYP2C19</a:t>
            </a:r>
            <a:r>
              <a:rPr lang="en-US" altLang="ja-JP" dirty="0" smtClean="0">
                <a:latin typeface="Calibri" pitchFamily="34" charset="0"/>
                <a:ea typeface="ＭＳ Ｐゴシック" charset="-128"/>
              </a:rPr>
              <a:t> IM</a:t>
            </a:r>
            <a:r>
              <a:rPr lang="ja-JP" altLang="en-US" dirty="0" smtClean="0">
                <a:latin typeface="Calibri" pitchFamily="34" charset="0"/>
                <a:ea typeface="ＭＳ Ｐゴシック" charset="-128"/>
              </a:rPr>
              <a:t>又は</a:t>
            </a:r>
            <a:r>
              <a:rPr lang="en-US" altLang="ja-JP" dirty="0" smtClean="0">
                <a:latin typeface="Calibri" pitchFamily="34" charset="0"/>
                <a:ea typeface="ＭＳ Ｐゴシック" charset="-128"/>
              </a:rPr>
              <a:t>PM</a:t>
            </a:r>
            <a:r>
              <a:rPr lang="ja-JP" altLang="en-US" dirty="0" smtClean="0">
                <a:latin typeface="Calibri" pitchFamily="34" charset="0"/>
                <a:ea typeface="ＭＳ Ｐゴシック" charset="-128"/>
              </a:rPr>
              <a:t>の</a:t>
            </a:r>
            <a:r>
              <a:rPr lang="en-US" altLang="ja-JP" dirty="0" err="1" smtClean="0">
                <a:latin typeface="Calibri" pitchFamily="34" charset="0"/>
                <a:ea typeface="ＭＳ Ｐゴシック" charset="-128"/>
              </a:rPr>
              <a:t>PRU</a:t>
            </a:r>
            <a:r>
              <a:rPr lang="ja-JP" altLang="ja-JP" dirty="0">
                <a:latin typeface="Calibri" pitchFamily="34" charset="0"/>
                <a:ea typeface="ＭＳ Ｐゴシック" charset="-128"/>
              </a:rPr>
              <a:t>値の推移を示します</a:t>
            </a:r>
            <a:r>
              <a:rPr lang="ja-JP" altLang="en-US" dirty="0">
                <a:latin typeface="Calibri" pitchFamily="34" charset="0"/>
                <a:ea typeface="ＭＳ Ｐゴシック" charset="-128"/>
              </a:rPr>
              <a:t>。</a:t>
            </a:r>
            <a:endParaRPr lang="ja-JP" altLang="ja-JP" dirty="0">
              <a:latin typeface="Calibri" pitchFamily="34" charset="0"/>
              <a:ea typeface="ＭＳ Ｐゴシック" charset="-128"/>
            </a:endParaRPr>
          </a:p>
          <a:p>
            <a:pPr>
              <a:defRPr/>
            </a:pPr>
            <a:r>
              <a:rPr lang="ja-JP" altLang="en-US" dirty="0" smtClean="0">
                <a:latin typeface="Calibri" pitchFamily="34" charset="0"/>
                <a:ea typeface="ＭＳ Ｐゴシック" charset="-128"/>
              </a:rPr>
              <a:t>投与期間を通して、</a:t>
            </a:r>
            <a:r>
              <a:rPr lang="ja-JP" altLang="ja-JP" dirty="0" smtClean="0">
                <a:latin typeface="Calibri" pitchFamily="34" charset="0"/>
                <a:ea typeface="ＭＳ Ｐゴシック" charset="-128"/>
              </a:rPr>
              <a:t>プラスグレル群</a:t>
            </a:r>
            <a:r>
              <a:rPr lang="ja-JP" altLang="ja-JP" dirty="0">
                <a:latin typeface="Calibri" pitchFamily="34" charset="0"/>
                <a:ea typeface="ＭＳ Ｐゴシック" charset="-128"/>
              </a:rPr>
              <a:t>で</a:t>
            </a:r>
            <a:r>
              <a:rPr lang="ja-JP" altLang="ja-JP" dirty="0" smtClean="0">
                <a:latin typeface="Calibri" pitchFamily="34" charset="0"/>
                <a:ea typeface="ＭＳ Ｐゴシック" charset="-128"/>
              </a:rPr>
              <a:t>はクロピドグレル群</a:t>
            </a:r>
            <a:r>
              <a:rPr lang="ja-JP" altLang="ja-JP" dirty="0">
                <a:latin typeface="Calibri" pitchFamily="34" charset="0"/>
                <a:ea typeface="ＭＳ Ｐゴシック" charset="-128"/>
              </a:rPr>
              <a:t>に対し有意な</a:t>
            </a:r>
            <a:r>
              <a:rPr lang="en-US" altLang="ja-JP" dirty="0" err="1">
                <a:latin typeface="Calibri" pitchFamily="34" charset="0"/>
                <a:ea typeface="ＭＳ Ｐゴシック" charset="-128"/>
              </a:rPr>
              <a:t>PRU</a:t>
            </a:r>
            <a:r>
              <a:rPr lang="ja-JP" altLang="ja-JP" dirty="0">
                <a:latin typeface="Calibri" pitchFamily="34" charset="0"/>
                <a:ea typeface="ＭＳ Ｐゴシック" charset="-128"/>
              </a:rPr>
              <a:t>低下を示しました</a:t>
            </a:r>
            <a:r>
              <a:rPr lang="ja-JP" altLang="ja-JP" dirty="0" smtClean="0">
                <a:latin typeface="Calibri" pitchFamily="34" charset="0"/>
                <a:ea typeface="ＭＳ Ｐゴシック" charset="-128"/>
              </a:rPr>
              <a:t>。</a:t>
            </a:r>
            <a:endParaRPr lang="ja-JP" altLang="ja-JP" dirty="0">
              <a:latin typeface="Calibri" pitchFamily="34" charset="0"/>
              <a:ea typeface="ＭＳ Ｐゴシック" charset="-128"/>
            </a:endParaRPr>
          </a:p>
        </p:txBody>
      </p:sp>
      <p:sp>
        <p:nvSpPr>
          <p:cNvPr id="4" name="スライド番号プレースホルダー 3"/>
          <p:cNvSpPr>
            <a:spLocks noGrp="1"/>
          </p:cNvSpPr>
          <p:nvPr>
            <p:ph type="sldNum" sz="quarter" idx="10"/>
          </p:nvPr>
        </p:nvSpPr>
        <p:spPr/>
        <p:txBody>
          <a:bodyPr/>
          <a:lstStyle/>
          <a:p>
            <a:fld id="{A88D4CD3-D838-41A0-909B-C7D20BBAD9C0}"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910388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CYP2C19</a:t>
            </a:r>
            <a:r>
              <a:rPr kumimoji="1" lang="en-US" altLang="ja-JP" dirty="0" smtClean="0"/>
              <a:t> </a:t>
            </a:r>
            <a:r>
              <a:rPr kumimoji="1" lang="en-US" altLang="ja-JP" dirty="0" err="1" smtClean="0"/>
              <a:t>EM</a:t>
            </a:r>
            <a:r>
              <a:rPr kumimoji="1" lang="ja-JP" altLang="en-US" dirty="0" err="1" smtClean="0"/>
              <a:t>での</a:t>
            </a:r>
            <a:r>
              <a:rPr kumimoji="1" lang="en-US" altLang="ja-JP" dirty="0" smtClean="0"/>
              <a:t>MACE</a:t>
            </a:r>
            <a:r>
              <a:rPr kumimoji="1" lang="ja-JP" altLang="en-US" dirty="0" smtClean="0"/>
              <a:t>発現率は、プラスグレル群、クロピドグレル群でほぼ同程度でした。</a:t>
            </a:r>
            <a:endParaRPr kumimoji="1" lang="ja-JP" altLang="en-US" dirty="0"/>
          </a:p>
        </p:txBody>
      </p:sp>
      <p:sp>
        <p:nvSpPr>
          <p:cNvPr id="4" name="スライド番号プレースホルダー 3"/>
          <p:cNvSpPr>
            <a:spLocks noGrp="1"/>
          </p:cNvSpPr>
          <p:nvPr>
            <p:ph type="sldNum" sz="quarter" idx="10"/>
          </p:nvPr>
        </p:nvSpPr>
        <p:spPr/>
        <p:txBody>
          <a:bodyPr/>
          <a:lstStyle/>
          <a:p>
            <a:fld id="{A88D4CD3-D838-41A0-909B-C7D20BBAD9C0}"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910388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CYP2C19</a:t>
            </a:r>
            <a:r>
              <a:rPr kumimoji="1" lang="en-US" altLang="ja-JP" dirty="0"/>
              <a:t> </a:t>
            </a:r>
            <a:r>
              <a:rPr kumimoji="1" lang="en-US" altLang="ja-JP" dirty="0" smtClean="0"/>
              <a:t>IM</a:t>
            </a:r>
            <a:r>
              <a:rPr kumimoji="1" lang="ja-JP" altLang="en-US" dirty="0" smtClean="0"/>
              <a:t>又は</a:t>
            </a:r>
            <a:r>
              <a:rPr kumimoji="1" lang="en-US" altLang="ja-JP" dirty="0" smtClean="0"/>
              <a:t>PM</a:t>
            </a:r>
            <a:r>
              <a:rPr kumimoji="1" lang="ja-JP" altLang="en-US" dirty="0" err="1" smtClean="0"/>
              <a:t>での</a:t>
            </a:r>
            <a:r>
              <a:rPr kumimoji="1" lang="en-US" altLang="ja-JP" dirty="0"/>
              <a:t>MACE</a:t>
            </a:r>
            <a:r>
              <a:rPr kumimoji="1" lang="ja-JP" altLang="en-US" dirty="0"/>
              <a:t>発現率は、</a:t>
            </a:r>
            <a:r>
              <a:rPr kumimoji="1" lang="ja-JP" altLang="en-US" dirty="0" smtClean="0"/>
              <a:t>プラスグレル群</a:t>
            </a:r>
            <a:r>
              <a:rPr kumimoji="1" lang="ja-JP" altLang="en-US" dirty="0"/>
              <a:t>で</a:t>
            </a:r>
            <a:r>
              <a:rPr kumimoji="1" lang="ja-JP" altLang="en-US" dirty="0" smtClean="0"/>
              <a:t>、クロピドグレル群</a:t>
            </a:r>
            <a:r>
              <a:rPr kumimoji="1" lang="ja-JP" altLang="en-US" dirty="0"/>
              <a:t>より</a:t>
            </a:r>
            <a:r>
              <a:rPr kumimoji="1" lang="ja-JP" altLang="en-US" dirty="0" smtClean="0"/>
              <a:t>も低くなる傾向が認められました。</a:t>
            </a:r>
            <a:endParaRPr kumimoji="1" lang="ja-JP" altLang="en-US" dirty="0"/>
          </a:p>
        </p:txBody>
      </p:sp>
      <p:sp>
        <p:nvSpPr>
          <p:cNvPr id="4" name="スライド番号プレースホルダー 3"/>
          <p:cNvSpPr>
            <a:spLocks noGrp="1"/>
          </p:cNvSpPr>
          <p:nvPr>
            <p:ph type="sldNum" sz="quarter" idx="10"/>
          </p:nvPr>
        </p:nvSpPr>
        <p:spPr/>
        <p:txBody>
          <a:bodyPr/>
          <a:lstStyle/>
          <a:p>
            <a:fld id="{A88D4CD3-D838-41A0-909B-C7D20BBAD9C0}"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910388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なお、遺伝子測定ができなかった被験者での</a:t>
            </a:r>
            <a:r>
              <a:rPr kumimoji="1" lang="en-US" altLang="ja-JP" dirty="0" smtClean="0"/>
              <a:t>MACE</a:t>
            </a:r>
            <a:r>
              <a:rPr kumimoji="1" lang="ja-JP" altLang="en-US" dirty="0" smtClean="0"/>
              <a:t>を確認したところ、全体よりも大きな開きがありました。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A88D4CD3-D838-41A0-909B-C7D20BBAD9C0}"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910388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PCI</a:t>
            </a:r>
            <a:r>
              <a:rPr kumimoji="1" lang="ja-JP" altLang="en-US" dirty="0" smtClean="0"/>
              <a:t>に関連した心筋梗塞発現率を、</a:t>
            </a:r>
            <a:r>
              <a:rPr kumimoji="1" lang="en-US" altLang="ja-JP" dirty="0" err="1" smtClean="0"/>
              <a:t>CK</a:t>
            </a:r>
            <a:r>
              <a:rPr kumimoji="1" lang="en-US" altLang="ja-JP" dirty="0" smtClean="0"/>
              <a:t>-MB</a:t>
            </a:r>
            <a:r>
              <a:rPr kumimoji="1" lang="ja-JP" altLang="en-US" dirty="0" smtClean="0"/>
              <a:t>の</a:t>
            </a:r>
            <a:r>
              <a:rPr kumimoji="1" lang="en-US" altLang="ja-JP" dirty="0" smtClean="0"/>
              <a:t>Peak</a:t>
            </a:r>
            <a:r>
              <a:rPr kumimoji="1" lang="ja-JP" altLang="en-US" dirty="0" smtClean="0"/>
              <a:t>値カテゴライズして検討した結果、</a:t>
            </a:r>
            <a:r>
              <a:rPr kumimoji="1" lang="en-US" altLang="ja-JP" dirty="0"/>
              <a:t> </a:t>
            </a:r>
            <a:r>
              <a:rPr kumimoji="1" lang="en-US" altLang="ja-JP" dirty="0" err="1" smtClean="0"/>
              <a:t>CYP2C19</a:t>
            </a:r>
            <a:r>
              <a:rPr kumimoji="1" lang="en-US" altLang="ja-JP" dirty="0" smtClean="0"/>
              <a:t> </a:t>
            </a:r>
            <a:r>
              <a:rPr kumimoji="1" lang="en-US" altLang="ja-JP" dirty="0" err="1" smtClean="0"/>
              <a:t>EM</a:t>
            </a:r>
            <a:r>
              <a:rPr kumimoji="1" lang="ja-JP" altLang="en-US" dirty="0" smtClean="0"/>
              <a:t>では、</a:t>
            </a:r>
            <a:r>
              <a:rPr kumimoji="1" lang="en-US" altLang="ja-JP" dirty="0" err="1" smtClean="0"/>
              <a:t>CK</a:t>
            </a:r>
            <a:r>
              <a:rPr kumimoji="1" lang="en-US" altLang="ja-JP" dirty="0" smtClean="0"/>
              <a:t>-MB</a:t>
            </a:r>
            <a:r>
              <a:rPr kumimoji="1" lang="ja-JP" altLang="en-US" dirty="0"/>
              <a:t>の</a:t>
            </a:r>
            <a:r>
              <a:rPr kumimoji="1" lang="en-US" altLang="ja-JP" dirty="0"/>
              <a:t>Peak</a:t>
            </a:r>
            <a:r>
              <a:rPr kumimoji="1" lang="ja-JP" altLang="en-US" dirty="0"/>
              <a:t>値が</a:t>
            </a:r>
            <a:r>
              <a:rPr kumimoji="1" lang="ja-JP" altLang="en-US" dirty="0" smtClean="0"/>
              <a:t>高いものほど、プラスグレル群がクロピドグレル群に比べ低く抑える傾向を示しました。</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ECBA0A1-C11E-4A91-A0F5-CEAFB1AA4E1A}" type="slidenum">
              <a:rPr lang="en-US" altLang="ja-JP" smtClean="0">
                <a:solidFill>
                  <a:prstClr val="black"/>
                </a:solidFill>
              </a:rPr>
              <a:pPr>
                <a:defRPr/>
              </a:pPr>
              <a:t>24</a:t>
            </a:fld>
            <a:endParaRPr lang="en-US" altLang="ja-JP">
              <a:solidFill>
                <a:prstClr val="black"/>
              </a:solidFill>
            </a:endParaRPr>
          </a:p>
        </p:txBody>
      </p:sp>
    </p:spTree>
    <p:extLst>
      <p:ext uri="{BB962C8B-B14F-4D97-AF65-F5344CB8AC3E}">
        <p14:creationId xmlns:p14="http://schemas.microsoft.com/office/powerpoint/2010/main" val="120993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IM+PM</a:t>
            </a:r>
            <a:r>
              <a:rPr kumimoji="1" lang="ja-JP" altLang="en-US" dirty="0" smtClean="0"/>
              <a:t>では、</a:t>
            </a:r>
            <a:r>
              <a:rPr kumimoji="1" lang="en-US" altLang="ja-JP" dirty="0" err="1" smtClean="0"/>
              <a:t>CK</a:t>
            </a:r>
            <a:r>
              <a:rPr kumimoji="1" lang="en-US" altLang="ja-JP" dirty="0" smtClean="0"/>
              <a:t>-MB</a:t>
            </a:r>
            <a:r>
              <a:rPr kumimoji="1" lang="ja-JP" altLang="en-US" dirty="0" smtClean="0"/>
              <a:t>の</a:t>
            </a:r>
            <a:r>
              <a:rPr kumimoji="1" lang="en-US" altLang="ja-JP" dirty="0" smtClean="0"/>
              <a:t>Peak</a:t>
            </a:r>
            <a:r>
              <a:rPr kumimoji="1" lang="ja-JP" altLang="en-US" dirty="0" smtClean="0"/>
              <a:t>値によらず、プラスグレル群</a:t>
            </a:r>
            <a:r>
              <a:rPr kumimoji="1" lang="ja-JP" altLang="en-US" dirty="0"/>
              <a:t>がクロピドグレル群に</a:t>
            </a:r>
            <a:r>
              <a:rPr kumimoji="1" lang="ja-JP" altLang="en-US" dirty="0" smtClean="0"/>
              <a:t>比べ</a:t>
            </a:r>
            <a:r>
              <a:rPr kumimoji="1" lang="en-US" altLang="ja-JP" dirty="0" smtClean="0"/>
              <a:t>PCI</a:t>
            </a:r>
            <a:r>
              <a:rPr kumimoji="1" lang="ja-JP" altLang="en-US" dirty="0" smtClean="0"/>
              <a:t>関連の心筋梗塞を低く抑える傾向を示しました。</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ECBA0A1-C11E-4A91-A0F5-CEAFB1AA4E1A}" type="slidenum">
              <a:rPr lang="en-US" altLang="ja-JP" smtClean="0">
                <a:solidFill>
                  <a:prstClr val="black"/>
                </a:solidFill>
              </a:rPr>
              <a:pPr>
                <a:defRPr/>
              </a:pPr>
              <a:t>25</a:t>
            </a:fld>
            <a:endParaRPr lang="en-US" altLang="ja-JP">
              <a:solidFill>
                <a:prstClr val="black"/>
              </a:solidFill>
            </a:endParaRPr>
          </a:p>
        </p:txBody>
      </p:sp>
    </p:spTree>
    <p:extLst>
      <p:ext uri="{BB962C8B-B14F-4D97-AF65-F5344CB8AC3E}">
        <p14:creationId xmlns:p14="http://schemas.microsoft.com/office/powerpoint/2010/main" val="120993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a:t>PCI</a:t>
            </a:r>
            <a:r>
              <a:rPr kumimoji="1" lang="ja-JP" altLang="en-US" dirty="0"/>
              <a:t>関連</a:t>
            </a:r>
            <a:r>
              <a:rPr kumimoji="1" lang="en-US" altLang="ja-JP" dirty="0"/>
              <a:t>MI</a:t>
            </a:r>
            <a:r>
              <a:rPr kumimoji="1" lang="ja-JP" altLang="en-US" dirty="0"/>
              <a:t>を発現した患者で</a:t>
            </a:r>
            <a:r>
              <a:rPr kumimoji="1" lang="ja-JP" altLang="en-US" dirty="0" smtClean="0"/>
              <a:t>の心血管死</a:t>
            </a:r>
            <a:r>
              <a:rPr kumimoji="1" lang="ja-JP" altLang="en-US" dirty="0"/>
              <a:t>リスクは、心筋逸脱酵素の</a:t>
            </a:r>
            <a:r>
              <a:rPr kumimoji="1" lang="en-US" altLang="ja-JP" dirty="0"/>
              <a:t>Peak</a:t>
            </a:r>
            <a:r>
              <a:rPr kumimoji="1" lang="ja-JP" altLang="en-US" dirty="0"/>
              <a:t>値、すなわち梗塞サイズが大きいほど、高リスクであること</a:t>
            </a:r>
            <a:r>
              <a:rPr kumimoji="1" lang="ja-JP" altLang="en-US" dirty="0" smtClean="0"/>
              <a:t>が報告されて</a:t>
            </a:r>
            <a:r>
              <a:rPr kumimoji="1" lang="ja-JP" altLang="en-US" dirty="0"/>
              <a:t>います</a:t>
            </a:r>
            <a:r>
              <a:rPr kumimoji="1" lang="ja-JP" altLang="en-US" dirty="0" smtClean="0"/>
              <a:t>。</a:t>
            </a:r>
            <a:r>
              <a:rPr kumimoji="1" lang="en-US" altLang="ja-JP" dirty="0" err="1" smtClean="0"/>
              <a:t>Prasugrel</a:t>
            </a:r>
            <a:r>
              <a:rPr kumimoji="1" lang="ja-JP" altLang="en-US" dirty="0" smtClean="0"/>
              <a:t>は</a:t>
            </a:r>
            <a:r>
              <a:rPr kumimoji="1" lang="ja-JP" altLang="en-US" dirty="0"/>
              <a:t>梗塞サイズが</a:t>
            </a:r>
            <a:r>
              <a:rPr kumimoji="1" lang="ja-JP" altLang="en-US" dirty="0" smtClean="0"/>
              <a:t>大きい</a:t>
            </a:r>
            <a:r>
              <a:rPr kumimoji="1" lang="en-US" altLang="ja-JP" dirty="0" smtClean="0"/>
              <a:t>MI</a:t>
            </a:r>
            <a:r>
              <a:rPr kumimoji="1" lang="ja-JP" altLang="en-US" dirty="0" smtClean="0"/>
              <a:t>を軽減し、予後のリスクを軽減することが期待され、今後の検証が望まれます。</a:t>
            </a:r>
            <a:endParaRPr kumimoji="1" lang="ja-JP"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en-US" altLang="ja-JP" dirty="0" err="1" smtClean="0"/>
              <a:t>CYP2C19</a:t>
            </a:r>
            <a:r>
              <a:rPr kumimoji="1" lang="ja-JP" altLang="en-US" dirty="0"/>
              <a:t>サブグループ</a:t>
            </a:r>
            <a:r>
              <a:rPr kumimoji="1" lang="ja-JP" altLang="en-US" dirty="0" smtClean="0"/>
              <a:t>ごとの出血性イベントを表に示します。</a:t>
            </a:r>
            <a:endParaRPr kumimoji="1" lang="en-US" altLang="ja-JP" dirty="0" smtClean="0"/>
          </a:p>
          <a:p>
            <a:r>
              <a:rPr kumimoji="1" lang="en-US" altLang="ja-JP" dirty="0" smtClean="0"/>
              <a:t>Major</a:t>
            </a:r>
            <a:r>
              <a:rPr kumimoji="1" lang="ja-JP" altLang="en-US" dirty="0" err="1" smtClean="0"/>
              <a:t>、</a:t>
            </a:r>
            <a:r>
              <a:rPr kumimoji="1" lang="en-US" altLang="ja-JP" dirty="0" smtClean="0"/>
              <a:t>Minor</a:t>
            </a:r>
            <a:r>
              <a:rPr kumimoji="1" lang="ja-JP" altLang="en-US" dirty="0" err="1" smtClean="0"/>
              <a:t>、</a:t>
            </a:r>
            <a:r>
              <a:rPr kumimoji="1" lang="en-US" altLang="ja-JP" dirty="0" smtClean="0"/>
              <a:t>Clinically relevant Bleeding</a:t>
            </a:r>
            <a:r>
              <a:rPr kumimoji="1" lang="ja-JP" altLang="en-US" dirty="0" smtClean="0"/>
              <a:t>の発現率は、両群で違いはありませんでした。</a:t>
            </a:r>
            <a:endParaRPr kumimoji="1" lang="en-US" altLang="ja-JP" dirty="0" smtClean="0"/>
          </a:p>
          <a:p>
            <a:r>
              <a:rPr kumimoji="1" lang="ja-JP" altLang="en-US" dirty="0" smtClean="0"/>
              <a:t>それ以外の小さな出血を含めると、</a:t>
            </a:r>
            <a:r>
              <a:rPr kumimoji="1" lang="en-US" altLang="ja-JP" dirty="0" err="1" smtClean="0"/>
              <a:t>IM+PM</a:t>
            </a:r>
            <a:r>
              <a:rPr kumimoji="1" lang="ja-JP" altLang="en-US" dirty="0" smtClean="0"/>
              <a:t>の中で</a:t>
            </a:r>
            <a:r>
              <a:rPr kumimoji="1" lang="en-US" altLang="ja-JP" dirty="0" err="1" smtClean="0"/>
              <a:t>Prasugrel</a:t>
            </a:r>
            <a:r>
              <a:rPr kumimoji="1" lang="ja-JP" altLang="en-US" dirty="0" smtClean="0"/>
              <a:t>群の出血は</a:t>
            </a:r>
            <a:r>
              <a:rPr kumimoji="1" lang="en-US" altLang="ja-JP" dirty="0" err="1" smtClean="0"/>
              <a:t>Clopidogrel</a:t>
            </a:r>
            <a:r>
              <a:rPr kumimoji="1" lang="ja-JP" altLang="en-US" dirty="0" smtClean="0"/>
              <a:t>に対し有意に多くなりますが、その発現率は</a:t>
            </a:r>
            <a:r>
              <a:rPr kumimoji="1" lang="en-US" altLang="ja-JP" dirty="0" err="1" smtClean="0"/>
              <a:t>EM</a:t>
            </a:r>
            <a:r>
              <a:rPr kumimoji="1" lang="ja-JP" altLang="en-US" dirty="0" err="1" smtClean="0"/>
              <a:t>での</a:t>
            </a:r>
            <a:r>
              <a:rPr kumimoji="1" lang="en-US" altLang="ja-JP" dirty="0" err="1" smtClean="0"/>
              <a:t>Prasugel</a:t>
            </a:r>
            <a:r>
              <a:rPr kumimoji="1" lang="ja-JP" altLang="en-US" dirty="0" err="1" smtClean="0"/>
              <a:t>、</a:t>
            </a:r>
            <a:r>
              <a:rPr kumimoji="1" lang="en-US" altLang="ja-JP" dirty="0" err="1" smtClean="0"/>
              <a:t>Clopidogrel</a:t>
            </a:r>
            <a:r>
              <a:rPr kumimoji="1" lang="ja-JP" altLang="en-US" dirty="0" smtClean="0"/>
              <a:t>とほぼ同じで</a:t>
            </a:r>
            <a:r>
              <a:rPr kumimoji="1" lang="ja-JP" altLang="en-US" dirty="0"/>
              <a:t>した</a:t>
            </a:r>
            <a:r>
              <a:rPr kumimoji="1" lang="ja-JP" altLang="en-US" dirty="0" smtClean="0"/>
              <a:t>。</a:t>
            </a:r>
            <a:endParaRPr kumimoji="1" lang="en-US" altLang="ja-JP" dirty="0" smtClean="0"/>
          </a:p>
          <a:p>
            <a:r>
              <a:rPr kumimoji="1" lang="ja-JP" altLang="en-US" dirty="0" smtClean="0"/>
              <a:t>このことから、</a:t>
            </a:r>
            <a:r>
              <a:rPr kumimoji="1" lang="en-US" altLang="ja-JP" dirty="0" err="1" smtClean="0"/>
              <a:t>Prasugrel</a:t>
            </a:r>
            <a:r>
              <a:rPr kumimoji="1" lang="ja-JP" altLang="en-US" dirty="0" smtClean="0"/>
              <a:t>は、遺伝子型によらず、</a:t>
            </a:r>
            <a:r>
              <a:rPr kumimoji="1" lang="en-US" altLang="ja-JP" dirty="0" err="1" smtClean="0"/>
              <a:t>Clopidogrel</a:t>
            </a:r>
            <a:r>
              <a:rPr kumimoji="1" lang="en-US" altLang="ja-JP" dirty="0" smtClean="0"/>
              <a:t> </a:t>
            </a:r>
            <a:r>
              <a:rPr kumimoji="1" lang="en-US" altLang="ja-JP" dirty="0" err="1" smtClean="0"/>
              <a:t>EM</a:t>
            </a:r>
            <a:r>
              <a:rPr kumimoji="1" lang="ja-JP" altLang="en-US" dirty="0" smtClean="0"/>
              <a:t>と同等の有効性、安全性を示すと考えられます。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890EEA8-31CC-45DF-B38A-DC9C7F94EB2A}"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667007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Summary</a:t>
            </a:r>
            <a:r>
              <a:rPr kumimoji="1" lang="ja-JP" altLang="en-US" dirty="0" smtClean="0"/>
              <a:t>です。</a:t>
            </a:r>
            <a:endParaRPr kumimoji="1" lang="en-US" altLang="ja-JP" dirty="0" smtClean="0"/>
          </a:p>
          <a:p>
            <a:r>
              <a:rPr lang="en-US" altLang="ja-JP" dirty="0" err="1">
                <a:latin typeface="Calibri" pitchFamily="34" charset="0"/>
                <a:ea typeface="ＭＳ Ｐゴシック" charset="-128"/>
              </a:rPr>
              <a:t>CYP2C19</a:t>
            </a:r>
            <a:r>
              <a:rPr lang="ja-JP" altLang="en-US" dirty="0">
                <a:latin typeface="Calibri" pitchFamily="34" charset="0"/>
                <a:ea typeface="ＭＳ Ｐゴシック" charset="-128"/>
              </a:rPr>
              <a:t>の遺伝子型は</a:t>
            </a:r>
            <a:r>
              <a:rPr lang="ja-JP" altLang="en-US" dirty="0" smtClean="0">
                <a:latin typeface="Calibri" pitchFamily="34" charset="0"/>
                <a:ea typeface="ＭＳ Ｐゴシック" charset="-128"/>
              </a:rPr>
              <a:t>、</a:t>
            </a:r>
            <a:r>
              <a:rPr lang="en-US" altLang="ja-JP" dirty="0" err="1" smtClean="0">
                <a:latin typeface="Calibri" pitchFamily="34" charset="0"/>
                <a:ea typeface="ＭＳ Ｐゴシック" charset="-128"/>
              </a:rPr>
              <a:t>Prasugrel</a:t>
            </a:r>
            <a:r>
              <a:rPr lang="ja-JP" altLang="en-US" dirty="0" smtClean="0">
                <a:latin typeface="Calibri" pitchFamily="34" charset="0"/>
                <a:ea typeface="ＭＳ Ｐゴシック" charset="-128"/>
              </a:rPr>
              <a:t>で</a:t>
            </a:r>
            <a:r>
              <a:rPr lang="en-US" altLang="ja-JP" dirty="0" err="1" smtClean="0">
                <a:latin typeface="Calibri" pitchFamily="34" charset="0"/>
                <a:ea typeface="ＭＳ Ｐゴシック" charset="-128"/>
              </a:rPr>
              <a:t>EM</a:t>
            </a:r>
            <a:r>
              <a:rPr lang="ja-JP" altLang="en-US" dirty="0" smtClean="0">
                <a:latin typeface="Calibri" pitchFamily="34" charset="0"/>
                <a:ea typeface="ＭＳ Ｐゴシック" charset="-128"/>
              </a:rPr>
              <a:t>が</a:t>
            </a:r>
            <a:r>
              <a:rPr lang="en-US" altLang="ja-JP" dirty="0" smtClean="0">
                <a:latin typeface="Calibri" pitchFamily="34" charset="0"/>
                <a:ea typeface="ＭＳ Ｐゴシック" charset="-128"/>
              </a:rPr>
              <a:t>39.2%</a:t>
            </a:r>
            <a:r>
              <a:rPr lang="ja-JP" altLang="en-US" dirty="0" err="1">
                <a:latin typeface="Calibri" pitchFamily="34" charset="0"/>
                <a:ea typeface="ＭＳ Ｐゴシック" charset="-128"/>
              </a:rPr>
              <a:t>、</a:t>
            </a:r>
            <a:r>
              <a:rPr lang="en-US" altLang="ja-JP" dirty="0" err="1" smtClean="0">
                <a:latin typeface="Calibri" pitchFamily="34" charset="0"/>
                <a:ea typeface="ＭＳ Ｐゴシック" charset="-128"/>
              </a:rPr>
              <a:t>IM+PM</a:t>
            </a:r>
            <a:r>
              <a:rPr lang="ja-JP" altLang="en-US" dirty="0" smtClean="0">
                <a:latin typeface="Calibri" pitchFamily="34" charset="0"/>
                <a:ea typeface="ＭＳ Ｐゴシック" charset="-128"/>
              </a:rPr>
              <a:t>が</a:t>
            </a:r>
            <a:r>
              <a:rPr lang="en-US" altLang="ja-JP" dirty="0" smtClean="0">
                <a:latin typeface="Calibri" pitchFamily="34" charset="0"/>
                <a:ea typeface="ＭＳ Ｐゴシック" charset="-128"/>
              </a:rPr>
              <a:t>60.8%</a:t>
            </a:r>
            <a:r>
              <a:rPr lang="ja-JP" altLang="en-US" dirty="0" err="1" smtClean="0">
                <a:latin typeface="Calibri" pitchFamily="34" charset="0"/>
                <a:ea typeface="ＭＳ Ｐゴシック" charset="-128"/>
              </a:rPr>
              <a:t>、</a:t>
            </a:r>
            <a:r>
              <a:rPr lang="en-US" altLang="ja-JP" dirty="0" err="1" smtClean="0">
                <a:latin typeface="Calibri" pitchFamily="34" charset="0"/>
                <a:ea typeface="ＭＳ Ｐゴシック" charset="-128"/>
              </a:rPr>
              <a:t>Clopidogrel</a:t>
            </a:r>
            <a:r>
              <a:rPr lang="ja-JP" altLang="en-US" dirty="0" smtClean="0">
                <a:latin typeface="Calibri" pitchFamily="34" charset="0"/>
                <a:ea typeface="ＭＳ Ｐゴシック" charset="-128"/>
              </a:rPr>
              <a:t>で</a:t>
            </a:r>
            <a:r>
              <a:rPr lang="en-US" altLang="ja-JP" dirty="0" err="1">
                <a:latin typeface="Calibri" pitchFamily="34" charset="0"/>
                <a:ea typeface="ＭＳ Ｐゴシック" charset="-128"/>
              </a:rPr>
              <a:t>EM</a:t>
            </a:r>
            <a:r>
              <a:rPr lang="ja-JP" altLang="en-US" dirty="0" smtClean="0">
                <a:latin typeface="Calibri" pitchFamily="34" charset="0"/>
                <a:ea typeface="ＭＳ Ｐゴシック" charset="-128"/>
              </a:rPr>
              <a:t>が</a:t>
            </a:r>
            <a:r>
              <a:rPr lang="en-US" altLang="ja-JP" dirty="0" smtClean="0">
                <a:latin typeface="Calibri" pitchFamily="34" charset="0"/>
                <a:ea typeface="ＭＳ Ｐゴシック" charset="-128"/>
              </a:rPr>
              <a:t>35.2%</a:t>
            </a:r>
            <a:r>
              <a:rPr lang="ja-JP" altLang="en-US" dirty="0" err="1">
                <a:latin typeface="Calibri" pitchFamily="34" charset="0"/>
                <a:ea typeface="ＭＳ Ｐゴシック" charset="-128"/>
              </a:rPr>
              <a:t>、</a:t>
            </a:r>
            <a:r>
              <a:rPr lang="en-US" altLang="ja-JP" dirty="0" err="1">
                <a:latin typeface="Calibri" pitchFamily="34" charset="0"/>
                <a:ea typeface="ＭＳ Ｐゴシック" charset="-128"/>
              </a:rPr>
              <a:t>IM+PM</a:t>
            </a:r>
            <a:r>
              <a:rPr lang="ja-JP" altLang="en-US" dirty="0" smtClean="0">
                <a:latin typeface="Calibri" pitchFamily="34" charset="0"/>
                <a:ea typeface="ＭＳ Ｐゴシック" charset="-128"/>
              </a:rPr>
              <a:t>が</a:t>
            </a:r>
            <a:r>
              <a:rPr lang="en-US" altLang="ja-JP" dirty="0" smtClean="0">
                <a:latin typeface="Calibri" pitchFamily="34" charset="0"/>
                <a:ea typeface="ＭＳ Ｐゴシック" charset="-128"/>
              </a:rPr>
              <a:t>64.8%</a:t>
            </a:r>
            <a:r>
              <a:rPr lang="ja-JP" altLang="en-US" dirty="0" smtClean="0">
                <a:latin typeface="Calibri" pitchFamily="34" charset="0"/>
                <a:ea typeface="ＭＳ Ｐゴシック" charset="-128"/>
              </a:rPr>
              <a:t>でした。</a:t>
            </a:r>
            <a:endParaRPr lang="en-US" altLang="ja-JP" dirty="0" smtClean="0">
              <a:latin typeface="Calibri" pitchFamily="34" charset="0"/>
              <a:ea typeface="ＭＳ Ｐゴシック" charset="-128"/>
            </a:endParaRPr>
          </a:p>
          <a:p>
            <a:pPr>
              <a:defRPr/>
            </a:pPr>
            <a:r>
              <a:rPr lang="en-US" altLang="ja-JP" dirty="0" err="1" smtClean="0">
                <a:latin typeface="Calibri" pitchFamily="34" charset="0"/>
                <a:ea typeface="ＭＳ Ｐゴシック" charset="-128"/>
              </a:rPr>
              <a:t>EM</a:t>
            </a:r>
            <a:r>
              <a:rPr lang="ja-JP" altLang="en-US" dirty="0" smtClean="0">
                <a:latin typeface="Calibri" pitchFamily="34" charset="0"/>
                <a:ea typeface="ＭＳ Ｐゴシック" charset="-128"/>
              </a:rPr>
              <a:t>では、</a:t>
            </a:r>
            <a:r>
              <a:rPr lang="en-US" altLang="ja-JP" dirty="0">
                <a:latin typeface="Calibri" pitchFamily="34" charset="0"/>
                <a:ea typeface="ＭＳ Ｐゴシック" charset="-128"/>
              </a:rPr>
              <a:t>LD</a:t>
            </a:r>
            <a:r>
              <a:rPr lang="ja-JP" altLang="ja-JP" dirty="0">
                <a:latin typeface="Calibri" pitchFamily="34" charset="0"/>
                <a:ea typeface="ＭＳ Ｐゴシック" charset="-128"/>
              </a:rPr>
              <a:t>投与後の</a:t>
            </a:r>
            <a:r>
              <a:rPr lang="en-US" altLang="ja-JP" dirty="0" err="1">
                <a:latin typeface="Calibri" pitchFamily="34" charset="0"/>
                <a:ea typeface="ＭＳ Ｐゴシック" charset="-128"/>
              </a:rPr>
              <a:t>PRU</a:t>
            </a:r>
            <a:r>
              <a:rPr lang="ja-JP" altLang="ja-JP" dirty="0" smtClean="0">
                <a:latin typeface="Calibri" pitchFamily="34" charset="0"/>
                <a:ea typeface="ＭＳ Ｐゴシック" charset="-128"/>
              </a:rPr>
              <a:t>値</a:t>
            </a:r>
            <a:r>
              <a:rPr lang="ja-JP" altLang="en-US" dirty="0" smtClean="0">
                <a:latin typeface="Calibri" pitchFamily="34" charset="0"/>
                <a:ea typeface="ＭＳ Ｐゴシック" charset="-128"/>
              </a:rPr>
              <a:t>はクロピドグレル群</a:t>
            </a:r>
            <a:r>
              <a:rPr lang="ja-JP" altLang="ja-JP" dirty="0">
                <a:latin typeface="Calibri" pitchFamily="34" charset="0"/>
                <a:ea typeface="ＭＳ Ｐゴシック" charset="-128"/>
              </a:rPr>
              <a:t>はあまり変化しませんでしたが</a:t>
            </a:r>
            <a:r>
              <a:rPr lang="ja-JP" altLang="en-US" dirty="0">
                <a:latin typeface="Calibri" pitchFamily="34" charset="0"/>
                <a:ea typeface="ＭＳ Ｐゴシック" charset="-128"/>
              </a:rPr>
              <a:t>、</a:t>
            </a:r>
            <a:r>
              <a:rPr lang="ja-JP" altLang="ja-JP" dirty="0">
                <a:latin typeface="Calibri" pitchFamily="34" charset="0"/>
                <a:ea typeface="ＭＳ Ｐゴシック" charset="-128"/>
              </a:rPr>
              <a:t>プラスグレル群では</a:t>
            </a:r>
            <a:r>
              <a:rPr lang="en-US" altLang="ja-JP" dirty="0">
                <a:latin typeface="Calibri" pitchFamily="34" charset="0"/>
                <a:ea typeface="ＭＳ Ｐゴシック" charset="-128"/>
              </a:rPr>
              <a:t>LD</a:t>
            </a:r>
            <a:r>
              <a:rPr lang="ja-JP" altLang="ja-JP" dirty="0">
                <a:latin typeface="Calibri" pitchFamily="34" charset="0"/>
                <a:ea typeface="ＭＳ Ｐゴシック" charset="-128"/>
              </a:rPr>
              <a:t>投与後速やかに、クロピドグレル群に対し有意な</a:t>
            </a:r>
            <a:r>
              <a:rPr lang="en-US" altLang="ja-JP" dirty="0" err="1">
                <a:latin typeface="Calibri" pitchFamily="34" charset="0"/>
                <a:ea typeface="ＭＳ Ｐゴシック" charset="-128"/>
              </a:rPr>
              <a:t>PRU</a:t>
            </a:r>
            <a:r>
              <a:rPr lang="ja-JP" altLang="ja-JP" dirty="0">
                <a:latin typeface="Calibri" pitchFamily="34" charset="0"/>
                <a:ea typeface="ＭＳ Ｐゴシック" charset="-128"/>
              </a:rPr>
              <a:t>低下を示しました</a:t>
            </a:r>
            <a:r>
              <a:rPr lang="ja-JP" altLang="ja-JP" dirty="0" smtClean="0">
                <a:latin typeface="Calibri" pitchFamily="34" charset="0"/>
                <a:ea typeface="ＭＳ Ｐゴシック" charset="-128"/>
              </a:rPr>
              <a:t>。</a:t>
            </a:r>
            <a:r>
              <a:rPr lang="en-US" altLang="ja-JP" dirty="0" smtClean="0">
                <a:latin typeface="Calibri" pitchFamily="34" charset="0"/>
                <a:ea typeface="ＭＳ Ｐゴシック" charset="-128"/>
              </a:rPr>
              <a:t>MD</a:t>
            </a:r>
            <a:r>
              <a:rPr lang="ja-JP" altLang="ja-JP" dirty="0">
                <a:latin typeface="Calibri" pitchFamily="34" charset="0"/>
                <a:ea typeface="ＭＳ Ｐゴシック" charset="-128"/>
              </a:rPr>
              <a:t>投与後</a:t>
            </a:r>
            <a:r>
              <a:rPr lang="en-US" altLang="ja-JP" dirty="0">
                <a:latin typeface="Calibri" pitchFamily="34" charset="0"/>
                <a:ea typeface="ＭＳ Ｐゴシック" charset="-128"/>
              </a:rPr>
              <a:t>4</a:t>
            </a:r>
            <a:r>
              <a:rPr lang="ja-JP" altLang="ja-JP" dirty="0">
                <a:latin typeface="Calibri" pitchFamily="34" charset="0"/>
                <a:ea typeface="ＭＳ Ｐゴシック" charset="-128"/>
              </a:rPr>
              <a:t>週以降</a:t>
            </a:r>
            <a:r>
              <a:rPr lang="ja-JP" altLang="en-US" dirty="0">
                <a:latin typeface="Calibri" pitchFamily="34" charset="0"/>
                <a:ea typeface="ＭＳ Ｐゴシック" charset="-128"/>
              </a:rPr>
              <a:t>の</a:t>
            </a:r>
            <a:r>
              <a:rPr lang="en-US" altLang="ja-JP" dirty="0" err="1">
                <a:latin typeface="Calibri" pitchFamily="34" charset="0"/>
                <a:ea typeface="ＭＳ Ｐゴシック" charset="-128"/>
              </a:rPr>
              <a:t>PRU</a:t>
            </a:r>
            <a:r>
              <a:rPr lang="ja-JP" altLang="en-US" dirty="0">
                <a:latin typeface="Calibri" pitchFamily="34" charset="0"/>
                <a:ea typeface="ＭＳ Ｐゴシック" charset="-128"/>
              </a:rPr>
              <a:t>値は、両群でほぼ同程度でした</a:t>
            </a:r>
            <a:r>
              <a:rPr lang="ja-JP" altLang="en-US" dirty="0" smtClean="0">
                <a:latin typeface="Calibri" pitchFamily="34" charset="0"/>
                <a:ea typeface="ＭＳ Ｐゴシック" charset="-128"/>
              </a:rPr>
              <a:t>。</a:t>
            </a:r>
            <a:endParaRPr lang="en-US" altLang="ja-JP" dirty="0" smtClean="0">
              <a:latin typeface="Calibri" pitchFamily="34" charset="0"/>
              <a:ea typeface="ＭＳ Ｐゴシック" charset="-128"/>
            </a:endParaRPr>
          </a:p>
          <a:p>
            <a:pPr>
              <a:defRPr/>
            </a:pPr>
            <a:r>
              <a:rPr lang="en-US" altLang="ja-JP" dirty="0" err="1" smtClean="0">
                <a:latin typeface="Calibri" pitchFamily="34" charset="0"/>
                <a:ea typeface="ＭＳ Ｐゴシック" charset="-128"/>
              </a:rPr>
              <a:t>IM+PM</a:t>
            </a:r>
            <a:r>
              <a:rPr lang="ja-JP" altLang="en-US" dirty="0" smtClean="0">
                <a:latin typeface="Calibri" pitchFamily="34" charset="0"/>
                <a:ea typeface="ＭＳ Ｐゴシック" charset="-128"/>
              </a:rPr>
              <a:t>では、</a:t>
            </a:r>
            <a:r>
              <a:rPr lang="ja-JP" altLang="en-US" dirty="0">
                <a:latin typeface="Calibri" pitchFamily="34" charset="0"/>
                <a:ea typeface="ＭＳ Ｐゴシック" charset="-128"/>
              </a:rPr>
              <a:t>投与期間を通して、</a:t>
            </a:r>
            <a:r>
              <a:rPr lang="ja-JP" altLang="ja-JP" dirty="0">
                <a:latin typeface="Calibri" pitchFamily="34" charset="0"/>
                <a:ea typeface="ＭＳ Ｐゴシック" charset="-128"/>
              </a:rPr>
              <a:t>プラスグレル群ではクロピドグレル群に対し有意な</a:t>
            </a:r>
            <a:r>
              <a:rPr lang="en-US" altLang="ja-JP" dirty="0" err="1">
                <a:latin typeface="Calibri" pitchFamily="34" charset="0"/>
                <a:ea typeface="ＭＳ Ｐゴシック" charset="-128"/>
              </a:rPr>
              <a:t>PRU</a:t>
            </a:r>
            <a:r>
              <a:rPr lang="ja-JP" altLang="ja-JP" dirty="0">
                <a:latin typeface="Calibri" pitchFamily="34" charset="0"/>
                <a:ea typeface="ＭＳ Ｐゴシック" charset="-128"/>
              </a:rPr>
              <a:t>低下を示しました。</a:t>
            </a:r>
          </a:p>
          <a:p>
            <a:pPr>
              <a:defRPr/>
            </a:pPr>
            <a:r>
              <a:rPr kumimoji="1" lang="en-US" altLang="ja-JP" dirty="0" err="1"/>
              <a:t>EM</a:t>
            </a:r>
            <a:r>
              <a:rPr kumimoji="1" lang="ja-JP" altLang="en-US" dirty="0" err="1"/>
              <a:t>での</a:t>
            </a:r>
            <a:r>
              <a:rPr kumimoji="1" lang="en-US" altLang="ja-JP" dirty="0"/>
              <a:t>MACE</a:t>
            </a:r>
            <a:r>
              <a:rPr kumimoji="1" lang="ja-JP" altLang="en-US" dirty="0"/>
              <a:t>発現率は、</a:t>
            </a:r>
            <a:r>
              <a:rPr kumimoji="1" lang="ja-JP" altLang="en-US" dirty="0" smtClean="0"/>
              <a:t>プラスグレル群が</a:t>
            </a:r>
            <a:r>
              <a:rPr kumimoji="1" lang="en-US" altLang="ja-JP" dirty="0" smtClean="0"/>
              <a:t>11.8%</a:t>
            </a:r>
            <a:r>
              <a:rPr kumimoji="1" lang="ja-JP" altLang="en-US" dirty="0" err="1" smtClean="0"/>
              <a:t>、</a:t>
            </a:r>
            <a:r>
              <a:rPr kumimoji="1" lang="ja-JP" altLang="en-US" dirty="0" smtClean="0"/>
              <a:t>クロピドグレル群が</a:t>
            </a:r>
            <a:r>
              <a:rPr kumimoji="1" lang="en-US" altLang="ja-JP" dirty="0" smtClean="0"/>
              <a:t>11.9%</a:t>
            </a:r>
            <a:r>
              <a:rPr kumimoji="1" lang="ja-JP" altLang="en-US" dirty="0" smtClean="0"/>
              <a:t>で</a:t>
            </a:r>
            <a:r>
              <a:rPr kumimoji="1" lang="ja-JP" altLang="en-US" dirty="0"/>
              <a:t>ほぼ同程度でした</a:t>
            </a:r>
            <a:r>
              <a:rPr kumimoji="1" lang="ja-JP" altLang="en-US" dirty="0" smtClean="0"/>
              <a:t>。</a:t>
            </a:r>
            <a:endParaRPr kumimoji="1" lang="en-US" altLang="ja-JP" dirty="0" smtClean="0"/>
          </a:p>
          <a:p>
            <a:pPr>
              <a:defRPr/>
            </a:pPr>
            <a:r>
              <a:rPr kumimoji="1" lang="en-US" altLang="ja-JP" dirty="0" smtClean="0"/>
              <a:t>IM</a:t>
            </a:r>
            <a:r>
              <a:rPr kumimoji="1" lang="ja-JP" altLang="en-US" dirty="0"/>
              <a:t>又は</a:t>
            </a:r>
            <a:r>
              <a:rPr kumimoji="1" lang="en-US" altLang="ja-JP" dirty="0"/>
              <a:t>PM</a:t>
            </a:r>
            <a:r>
              <a:rPr kumimoji="1" lang="ja-JP" altLang="en-US" dirty="0" err="1"/>
              <a:t>での</a:t>
            </a:r>
            <a:r>
              <a:rPr kumimoji="1" lang="en-US" altLang="ja-JP" dirty="0"/>
              <a:t>MACE</a:t>
            </a:r>
            <a:r>
              <a:rPr kumimoji="1" lang="ja-JP" altLang="en-US" dirty="0"/>
              <a:t>発現率は、</a:t>
            </a:r>
            <a:r>
              <a:rPr kumimoji="1" lang="ja-JP" altLang="en-US" dirty="0" smtClean="0"/>
              <a:t>プラスグレル群</a:t>
            </a:r>
            <a:r>
              <a:rPr kumimoji="1" lang="en-US" altLang="ja-JP" dirty="0" smtClean="0"/>
              <a:t>9.3%</a:t>
            </a:r>
            <a:r>
              <a:rPr kumimoji="1" lang="ja-JP" altLang="en-US" dirty="0" smtClean="0"/>
              <a:t>で</a:t>
            </a:r>
            <a:r>
              <a:rPr kumimoji="1" lang="ja-JP" altLang="en-US" dirty="0"/>
              <a:t>、</a:t>
            </a:r>
            <a:r>
              <a:rPr kumimoji="1" lang="ja-JP" altLang="en-US" dirty="0" smtClean="0"/>
              <a:t>クロピドグレル群が</a:t>
            </a:r>
            <a:r>
              <a:rPr kumimoji="1" lang="en-US" altLang="ja-JP" dirty="0" smtClean="0"/>
              <a:t>12.5%</a:t>
            </a:r>
            <a:r>
              <a:rPr kumimoji="1" lang="ja-JP" altLang="en-US" dirty="0" smtClean="0"/>
              <a:t>で、プラスグレル群で低くなる傾向を示しました。</a:t>
            </a:r>
            <a:r>
              <a:rPr kumimoji="1" lang="en-US" altLang="ja-JP" dirty="0"/>
              <a:t> </a:t>
            </a:r>
            <a:endParaRPr kumimoji="1" lang="en-US" altLang="ja-JP" dirty="0" smtClean="0"/>
          </a:p>
          <a:p>
            <a:pPr>
              <a:defRPr/>
            </a:pPr>
            <a:r>
              <a:rPr kumimoji="1" lang="en-US" altLang="ja-JP" dirty="0" smtClean="0"/>
              <a:t>Major</a:t>
            </a:r>
            <a:r>
              <a:rPr kumimoji="1" lang="ja-JP" altLang="en-US" dirty="0" err="1"/>
              <a:t>、</a:t>
            </a:r>
            <a:r>
              <a:rPr kumimoji="1" lang="en-US" altLang="ja-JP" dirty="0"/>
              <a:t>Minor</a:t>
            </a:r>
            <a:r>
              <a:rPr kumimoji="1" lang="ja-JP" altLang="en-US" dirty="0" err="1"/>
              <a:t>、</a:t>
            </a:r>
            <a:r>
              <a:rPr kumimoji="1" lang="en-US" altLang="ja-JP" dirty="0"/>
              <a:t>Clinically relevant Bleeding</a:t>
            </a:r>
            <a:r>
              <a:rPr kumimoji="1" lang="ja-JP" altLang="en-US" dirty="0"/>
              <a:t>の発現率は</a:t>
            </a:r>
            <a:r>
              <a:rPr kumimoji="1" lang="ja-JP" altLang="en-US" dirty="0" smtClean="0"/>
              <a:t>、いずれの遺伝子型でも、両群</a:t>
            </a:r>
            <a:r>
              <a:rPr kumimoji="1" lang="ja-JP" altLang="en-US" dirty="0"/>
              <a:t>で違いはありませんでした。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0ECBA0A1-C11E-4A91-A0F5-CEAFB1AA4E1A}" type="slidenum">
              <a:rPr lang="en-US" altLang="ja-JP" smtClean="0"/>
              <a:pPr>
                <a:defRPr/>
              </a:pPr>
              <a:t>28</a:t>
            </a:fld>
            <a:endParaRPr lang="en-US" altLang="ja-JP"/>
          </a:p>
        </p:txBody>
      </p:sp>
    </p:spTree>
    <p:extLst>
      <p:ext uri="{BB962C8B-B14F-4D97-AF65-F5344CB8AC3E}">
        <p14:creationId xmlns:p14="http://schemas.microsoft.com/office/powerpoint/2010/main" val="1180122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a:t>
            </a:r>
            <a:r>
              <a:rPr kumimoji="1" lang="ja-JP" altLang="en-US" dirty="0"/>
              <a:t>より、</a:t>
            </a:r>
            <a:r>
              <a:rPr kumimoji="1" lang="ja-JP" altLang="en-US" dirty="0" smtClean="0"/>
              <a:t>日本人</a:t>
            </a:r>
            <a:r>
              <a:rPr kumimoji="1" lang="en-US" altLang="ja-JP" dirty="0"/>
              <a:t>PCI</a:t>
            </a:r>
            <a:r>
              <a:rPr kumimoji="1" lang="ja-JP" altLang="en-US" dirty="0" smtClean="0"/>
              <a:t>患者に対し、</a:t>
            </a:r>
            <a:r>
              <a:rPr kumimoji="1" lang="en-US" altLang="ja-JP" dirty="0" err="1" smtClean="0"/>
              <a:t>Prasugrel</a:t>
            </a:r>
            <a:r>
              <a:rPr kumimoji="1" lang="ja-JP" altLang="en-US" dirty="0" smtClean="0"/>
              <a:t>の</a:t>
            </a:r>
            <a:r>
              <a:rPr kumimoji="1" lang="en-US" altLang="ja-JP" dirty="0" smtClean="0"/>
              <a:t>20/</a:t>
            </a:r>
            <a:r>
              <a:rPr kumimoji="1" lang="en-US" altLang="ja-JP" dirty="0" err="1" smtClean="0"/>
              <a:t>3.75mg</a:t>
            </a:r>
            <a:r>
              <a:rPr kumimoji="1" lang="ja-JP" altLang="en-US" dirty="0" smtClean="0"/>
              <a:t>は、</a:t>
            </a:r>
            <a:r>
              <a:rPr kumimoji="1" lang="en-US" altLang="ja-JP" dirty="0" err="1" smtClean="0"/>
              <a:t>CYP2C19</a:t>
            </a:r>
            <a:r>
              <a:rPr kumimoji="1" lang="ja-JP" altLang="en-US" smtClean="0"/>
              <a:t>の遺伝子型によらず安定</a:t>
            </a:r>
            <a:r>
              <a:rPr kumimoji="1" lang="ja-JP" altLang="en-US" dirty="0" smtClean="0"/>
              <a:t>した有効性、安全性を示すと考えられました。</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ECBA0A1-C11E-4A91-A0F5-CEAFB1AA4E1A}" type="slidenum">
              <a:rPr lang="en-US" altLang="ja-JP" smtClean="0"/>
              <a:pPr>
                <a:defRPr/>
              </a:pPr>
              <a:t>36</a:t>
            </a:fld>
            <a:endParaRPr lang="en-US" altLang="ja-JP" dirty="0"/>
          </a:p>
        </p:txBody>
      </p:sp>
    </p:spTree>
    <p:extLst>
      <p:ext uri="{BB962C8B-B14F-4D97-AF65-F5344CB8AC3E}">
        <p14:creationId xmlns:p14="http://schemas.microsoft.com/office/powerpoint/2010/main" val="4118406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275643-4C2E-4009-9447-A7CD4AA27DA8}" type="slidenum">
              <a:rPr lang="ja-JP" altLang="en-US">
                <a:solidFill>
                  <a:prstClr val="black"/>
                </a:solidFill>
              </a:rPr>
              <a:pPr/>
              <a:t>3</a:t>
            </a:fld>
            <a:endParaRPr lang="en-US" altLang="ja-JP">
              <a:solidFill>
                <a:prstClr val="black"/>
              </a:solidFill>
            </a:endParaRPr>
          </a:p>
        </p:txBody>
      </p:sp>
      <p:sp>
        <p:nvSpPr>
          <p:cNvPr id="63490" name="Rectangle 7"/>
          <p:cNvSpPr txBox="1">
            <a:spLocks noGrp="1" noChangeArrowheads="1"/>
          </p:cNvSpPr>
          <p:nvPr/>
        </p:nvSpPr>
        <p:spPr bwMode="auto">
          <a:xfrm>
            <a:off x="3857413" y="9442371"/>
            <a:ext cx="2949787"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4" tIns="46128" rIns="92254" bIns="46128" anchor="b"/>
          <a:lstStyle>
            <a:lvl1pPr defTabSz="909638">
              <a:defRPr>
                <a:solidFill>
                  <a:schemeClr val="tx1"/>
                </a:solidFill>
                <a:latin typeface="Arial" pitchFamily="34" charset="0"/>
              </a:defRPr>
            </a:lvl1pPr>
            <a:lvl2pPr marL="735013" indent="-282575" defTabSz="909638">
              <a:defRPr>
                <a:solidFill>
                  <a:schemeClr val="tx1"/>
                </a:solidFill>
                <a:latin typeface="Arial" pitchFamily="34" charset="0"/>
              </a:defRPr>
            </a:lvl2pPr>
            <a:lvl3pPr marL="1131888" indent="-225425" defTabSz="909638">
              <a:defRPr>
                <a:solidFill>
                  <a:schemeClr val="tx1"/>
                </a:solidFill>
                <a:latin typeface="Arial" pitchFamily="34" charset="0"/>
              </a:defRPr>
            </a:lvl3pPr>
            <a:lvl4pPr marL="1584325" indent="-225425" defTabSz="909638">
              <a:defRPr>
                <a:solidFill>
                  <a:schemeClr val="tx1"/>
                </a:solidFill>
                <a:latin typeface="Arial" pitchFamily="34" charset="0"/>
              </a:defRPr>
            </a:lvl4pPr>
            <a:lvl5pPr marL="2038350" indent="-227013" defTabSz="909638">
              <a:defRPr>
                <a:solidFill>
                  <a:schemeClr val="tx1"/>
                </a:solidFill>
                <a:latin typeface="Arial" pitchFamily="34" charset="0"/>
              </a:defRPr>
            </a:lvl5pPr>
            <a:lvl6pPr marL="2495550" indent="-227013" defTabSz="909638" fontAlgn="base">
              <a:spcBef>
                <a:spcPct val="0"/>
              </a:spcBef>
              <a:spcAft>
                <a:spcPct val="0"/>
              </a:spcAft>
              <a:defRPr>
                <a:solidFill>
                  <a:schemeClr val="tx1"/>
                </a:solidFill>
                <a:latin typeface="Arial" pitchFamily="34" charset="0"/>
              </a:defRPr>
            </a:lvl6pPr>
            <a:lvl7pPr marL="2952750" indent="-227013" defTabSz="909638" fontAlgn="base">
              <a:spcBef>
                <a:spcPct val="0"/>
              </a:spcBef>
              <a:spcAft>
                <a:spcPct val="0"/>
              </a:spcAft>
              <a:defRPr>
                <a:solidFill>
                  <a:schemeClr val="tx1"/>
                </a:solidFill>
                <a:latin typeface="Arial" pitchFamily="34" charset="0"/>
              </a:defRPr>
            </a:lvl7pPr>
            <a:lvl8pPr marL="3409950" indent="-227013" defTabSz="909638" fontAlgn="base">
              <a:spcBef>
                <a:spcPct val="0"/>
              </a:spcBef>
              <a:spcAft>
                <a:spcPct val="0"/>
              </a:spcAft>
              <a:defRPr>
                <a:solidFill>
                  <a:schemeClr val="tx1"/>
                </a:solidFill>
                <a:latin typeface="Arial" pitchFamily="34" charset="0"/>
              </a:defRPr>
            </a:lvl8pPr>
            <a:lvl9pPr marL="3867150" indent="-227013" defTabSz="909638" fontAlgn="base">
              <a:spcBef>
                <a:spcPct val="0"/>
              </a:spcBef>
              <a:spcAft>
                <a:spcPct val="0"/>
              </a:spcAft>
              <a:defRPr>
                <a:solidFill>
                  <a:schemeClr val="tx1"/>
                </a:solidFill>
                <a:latin typeface="Arial" pitchFamily="34" charset="0"/>
              </a:defRPr>
            </a:lvl9pPr>
          </a:lstStyle>
          <a:p>
            <a:pPr algn="r" eaLnBrk="0" hangingPunct="0"/>
            <a:fld id="{BD263FC0-4FA7-4B5A-A603-0440086A4563}" type="slidenum">
              <a:rPr kumimoji="0" lang="ja-JP" altLang="en-US" sz="1200" b="1" i="1">
                <a:solidFill>
                  <a:prstClr val="black"/>
                </a:solidFill>
                <a:latin typeface="Times New Roman" pitchFamily="18" charset="0"/>
                <a:ea typeface="ＭＳ Ｐゴシック"/>
                <a:cs typeface="Arial" charset="0"/>
              </a:rPr>
              <a:pPr algn="r" eaLnBrk="0" hangingPunct="0"/>
              <a:t>3</a:t>
            </a:fld>
            <a:endParaRPr kumimoji="0" lang="en-US" altLang="ja-JP" sz="1200" b="1" i="1">
              <a:solidFill>
                <a:prstClr val="black"/>
              </a:solidFill>
              <a:latin typeface="Times New Roman" pitchFamily="18" charset="0"/>
              <a:ea typeface="ＭＳ Ｐゴシック"/>
              <a:cs typeface="Arial" charset="0"/>
            </a:endParaRPr>
          </a:p>
        </p:txBody>
      </p:sp>
      <p:sp>
        <p:nvSpPr>
          <p:cNvPr id="63491" name="Rectangle 2"/>
          <p:cNvSpPr>
            <a:spLocks noGrp="1" noRot="1" noChangeAspect="1" noChangeArrowheads="1" noTextEdit="1"/>
          </p:cNvSpPr>
          <p:nvPr>
            <p:ph type="sldImg"/>
          </p:nvPr>
        </p:nvSpPr>
        <p:spPr>
          <a:xfrm>
            <a:off x="915988" y="742950"/>
            <a:ext cx="4975225" cy="3732213"/>
          </a:xfrm>
          <a:ln/>
        </p:spPr>
      </p:sp>
      <p:sp>
        <p:nvSpPr>
          <p:cNvPr id="63492" name="Rectangle 3"/>
          <p:cNvSpPr>
            <a:spLocks noGrp="1" noChangeArrowheads="1"/>
          </p:cNvSpPr>
          <p:nvPr>
            <p:ph type="body" idx="1"/>
          </p:nvPr>
        </p:nvSpPr>
        <p:spPr>
          <a:xfrm>
            <a:off x="907627" y="4722911"/>
            <a:ext cx="4991947" cy="4472702"/>
          </a:xfrm>
        </p:spPr>
        <p:txBody>
          <a:bodyPr lIns="90264" tIns="45131" rIns="90264" bIns="45131"/>
          <a:lstStyle/>
          <a:p>
            <a:r>
              <a:rPr lang="ja-JP" altLang="en-US" dirty="0" smtClean="0">
                <a:latin typeface="Calibri" pitchFamily="34" charset="0"/>
                <a:ea typeface="ＭＳ Ｐゴシック" charset="-128"/>
              </a:rPr>
              <a:t>クロピドグレルが活性代謝物に至るまでは</a:t>
            </a:r>
            <a:r>
              <a:rPr lang="en-US" altLang="ja-JP" dirty="0" err="1" smtClean="0">
                <a:latin typeface="Calibri" pitchFamily="34" charset="0"/>
                <a:ea typeface="ＭＳ Ｐゴシック" charset="-128"/>
              </a:rPr>
              <a:t>CYP2C19</a:t>
            </a:r>
            <a:r>
              <a:rPr lang="ja-JP" altLang="en-US" dirty="0" smtClean="0">
                <a:latin typeface="Calibri" pitchFamily="34" charset="0"/>
                <a:ea typeface="ＭＳ Ｐゴシック" charset="-128"/>
              </a:rPr>
              <a:t>の関与が大きく、</a:t>
            </a:r>
            <a:r>
              <a:rPr lang="en-US" altLang="ja-JP" dirty="0" err="1" smtClean="0">
                <a:latin typeface="Calibri" pitchFamily="34" charset="0"/>
                <a:ea typeface="ＭＳ Ｐゴシック" charset="-128"/>
              </a:rPr>
              <a:t>CYP2C19</a:t>
            </a:r>
            <a:r>
              <a:rPr lang="ja-JP" altLang="en-US" dirty="0" smtClean="0">
                <a:latin typeface="Calibri" pitchFamily="34" charset="0"/>
                <a:ea typeface="ＭＳ Ｐゴシック" charset="-128"/>
              </a:rPr>
              <a:t>の</a:t>
            </a:r>
            <a:r>
              <a:rPr lang="en-US" altLang="ja-JP" dirty="0" smtClean="0">
                <a:latin typeface="Calibri" pitchFamily="34" charset="0"/>
                <a:ea typeface="ＭＳ Ｐゴシック" charset="-128"/>
              </a:rPr>
              <a:t>IM</a:t>
            </a:r>
            <a:r>
              <a:rPr lang="ja-JP" altLang="en-US" dirty="0" smtClean="0">
                <a:latin typeface="Calibri" pitchFamily="34" charset="0"/>
                <a:ea typeface="ＭＳ Ｐゴシック" charset="-128"/>
              </a:rPr>
              <a:t>や</a:t>
            </a:r>
            <a:r>
              <a:rPr lang="en-US" altLang="ja-JP" dirty="0" smtClean="0">
                <a:latin typeface="Calibri" pitchFamily="34" charset="0"/>
                <a:ea typeface="ＭＳ Ｐゴシック" charset="-128"/>
              </a:rPr>
              <a:t>PM</a:t>
            </a:r>
            <a:r>
              <a:rPr lang="ja-JP" altLang="en-US" dirty="0" smtClean="0">
                <a:latin typeface="Calibri" pitchFamily="34" charset="0"/>
                <a:ea typeface="ＭＳ Ｐゴシック" charset="-128"/>
              </a:rPr>
              <a:t>では、クロピドグレルを投与しても活性代謝物の産生が低いため、血小板凝集抑制効果やイベント抑制効果が低くなるという報告があります。</a:t>
            </a:r>
            <a:endParaRPr lang="en-US" altLang="ja-JP" dirty="0" smtClean="0">
              <a:latin typeface="Calibri" pitchFamily="34" charset="0"/>
              <a:ea typeface="ＭＳ Ｐゴシック" charset="-128"/>
            </a:endParaRPr>
          </a:p>
          <a:p>
            <a:r>
              <a:rPr lang="ja-JP" altLang="en-US" dirty="0" smtClean="0"/>
              <a:t>プラスグレルはクロピドグレルに比べ</a:t>
            </a:r>
            <a:r>
              <a:rPr lang="en-US" altLang="ja-JP" dirty="0" err="1" smtClean="0"/>
              <a:t>CYP2C19</a:t>
            </a:r>
            <a:r>
              <a:rPr lang="ja-JP" altLang="en-US" dirty="0" smtClean="0"/>
              <a:t>の影響は小さいことがわかって</a:t>
            </a:r>
            <a:r>
              <a:rPr lang="ja-JP" altLang="en-US" dirty="0"/>
              <a:t>い</a:t>
            </a:r>
            <a:r>
              <a:rPr lang="ja-JP" altLang="en-US" dirty="0" smtClean="0"/>
              <a:t>ます。</a:t>
            </a:r>
            <a:endParaRPr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95AB25-535E-4A98-89C7-E21B84483DF3}" type="slidenum">
              <a:rPr lang="ja-JP" altLang="en-US">
                <a:solidFill>
                  <a:prstClr val="black"/>
                </a:solidFill>
              </a:rPr>
              <a:pPr/>
              <a:t>4</a:t>
            </a:fld>
            <a:endParaRPr lang="en-US" altLang="ja-JP">
              <a:solidFill>
                <a:prstClr val="black"/>
              </a:solidFill>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ja-JP" altLang="en-US" dirty="0">
                <a:latin typeface="Arial" pitchFamily="34" charset="0"/>
              </a:rPr>
              <a:t>海外の試験</a:t>
            </a:r>
            <a:r>
              <a:rPr lang="ja-JP" altLang="en-US" dirty="0" smtClean="0">
                <a:latin typeface="Arial" pitchFamily="34" charset="0"/>
              </a:rPr>
              <a:t>で、</a:t>
            </a:r>
            <a:r>
              <a:rPr lang="en-US" altLang="ja-JP" dirty="0" err="1">
                <a:latin typeface="Arial" pitchFamily="34" charset="0"/>
              </a:rPr>
              <a:t>CYP2C19</a:t>
            </a:r>
            <a:r>
              <a:rPr lang="ja-JP" altLang="en-US" dirty="0" smtClean="0">
                <a:latin typeface="Arial" pitchFamily="34" charset="0"/>
              </a:rPr>
              <a:t>の</a:t>
            </a:r>
            <a:r>
              <a:rPr lang="en-US" altLang="ja-JP" dirty="0" smtClean="0">
                <a:latin typeface="Arial" pitchFamily="34" charset="0"/>
              </a:rPr>
              <a:t>Carrier</a:t>
            </a:r>
            <a:r>
              <a:rPr lang="ja-JP" altLang="en-US" dirty="0" smtClean="0">
                <a:latin typeface="Arial" pitchFamily="34" charset="0"/>
              </a:rPr>
              <a:t>は</a:t>
            </a:r>
            <a:r>
              <a:rPr lang="en-US" altLang="ja-JP" dirty="0" smtClean="0">
                <a:latin typeface="Arial" pitchFamily="34" charset="0"/>
              </a:rPr>
              <a:t>Non-Carrier</a:t>
            </a:r>
            <a:r>
              <a:rPr lang="ja-JP" altLang="en-US" dirty="0" smtClean="0">
                <a:latin typeface="Arial" pitchFamily="34" charset="0"/>
              </a:rPr>
              <a:t>と</a:t>
            </a:r>
            <a:r>
              <a:rPr lang="ja-JP" altLang="en-US" dirty="0">
                <a:latin typeface="Arial" pitchFamily="34" charset="0"/>
              </a:rPr>
              <a:t>比較</a:t>
            </a:r>
            <a:r>
              <a:rPr lang="ja-JP" altLang="en-US" dirty="0" smtClean="0">
                <a:latin typeface="Arial" pitchFamily="34" charset="0"/>
              </a:rPr>
              <a:t>してクロピドグレルの</a:t>
            </a:r>
            <a:r>
              <a:rPr lang="en-US" altLang="ja-JP" dirty="0" err="1" smtClean="0">
                <a:latin typeface="Arial" pitchFamily="34" charset="0"/>
              </a:rPr>
              <a:t>AUC</a:t>
            </a:r>
            <a:r>
              <a:rPr lang="ja-JP" altLang="en-US" dirty="0" err="1" smtClean="0">
                <a:latin typeface="Arial" pitchFamily="34" charset="0"/>
              </a:rPr>
              <a:t>、</a:t>
            </a:r>
            <a:r>
              <a:rPr lang="ja-JP" altLang="en-US" dirty="0" smtClean="0">
                <a:latin typeface="Arial" pitchFamily="34" charset="0"/>
              </a:rPr>
              <a:t>血小板凝集抑制作用が低いことが報告されています。</a:t>
            </a:r>
            <a:endParaRPr lang="en-US" altLang="ja-JP" dirty="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98501" y="4721517"/>
            <a:ext cx="5473700" cy="4471715"/>
          </a:xfrm>
        </p:spPr>
        <p:txBody>
          <a:bodyPr>
            <a:normAutofit/>
          </a:bodyPr>
          <a:lstStyle/>
          <a:p>
            <a:pPr>
              <a:lnSpc>
                <a:spcPct val="90000"/>
              </a:lnSpc>
            </a:pPr>
            <a:r>
              <a:rPr lang="ja-JP" altLang="en-US" dirty="0" smtClean="0">
                <a:latin typeface="Arial" pitchFamily="34" charset="0"/>
              </a:rPr>
              <a:t>また、</a:t>
            </a:r>
            <a:r>
              <a:rPr lang="en-US" altLang="ja-JP" dirty="0" err="1">
                <a:latin typeface="Arial" pitchFamily="34" charset="0"/>
              </a:rPr>
              <a:t>CYP2C19</a:t>
            </a:r>
            <a:r>
              <a:rPr lang="ja-JP" altLang="en-US" dirty="0" smtClean="0">
                <a:latin typeface="Arial" pitchFamily="34" charset="0"/>
              </a:rPr>
              <a:t>の</a:t>
            </a:r>
            <a:r>
              <a:rPr lang="en-US" altLang="ja-JP" dirty="0" smtClean="0">
                <a:latin typeface="Arial" pitchFamily="34" charset="0"/>
              </a:rPr>
              <a:t>Carrier</a:t>
            </a:r>
            <a:r>
              <a:rPr lang="ja-JP" altLang="en-US" dirty="0" smtClean="0">
                <a:latin typeface="Arial" pitchFamily="34" charset="0"/>
              </a:rPr>
              <a:t>では、</a:t>
            </a:r>
            <a:r>
              <a:rPr lang="en-US" altLang="ja-JP" dirty="0" smtClean="0">
                <a:latin typeface="Arial" pitchFamily="34" charset="0"/>
              </a:rPr>
              <a:t>Non-Carrier</a:t>
            </a:r>
            <a:r>
              <a:rPr lang="ja-JP" altLang="en-US" dirty="0" smtClean="0">
                <a:latin typeface="Arial" pitchFamily="34" charset="0"/>
              </a:rPr>
              <a:t>と</a:t>
            </a:r>
            <a:r>
              <a:rPr lang="ja-JP" altLang="en-US" dirty="0">
                <a:latin typeface="Arial" pitchFamily="34" charset="0"/>
              </a:rPr>
              <a:t>比較してクロピドグレル投与後の心血管イベント発症率の増加が報告されています。</a:t>
            </a:r>
            <a:endParaRPr lang="en-US" altLang="ja-JP" dirty="0">
              <a:latin typeface="Arial" pitchFamily="34" charset="0"/>
            </a:endParaRPr>
          </a:p>
          <a:p>
            <a:pPr>
              <a:lnSpc>
                <a:spcPct val="90000"/>
              </a:lnSpc>
            </a:pPr>
            <a:endParaRPr lang="en-US" altLang="ja-JP" dirty="0" smtClean="0">
              <a:latin typeface="Arial"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16" eaLnBrk="0" hangingPunct="0">
              <a:defRPr>
                <a:solidFill>
                  <a:schemeClr val="tx1"/>
                </a:solidFill>
                <a:latin typeface="Arial Narrow" pitchFamily="34" charset="0"/>
              </a:defRPr>
            </a:lvl1pPr>
            <a:lvl2pPr marL="702703" indent="-270270" defTabSz="914416" eaLnBrk="0" hangingPunct="0">
              <a:defRPr>
                <a:solidFill>
                  <a:schemeClr val="tx1"/>
                </a:solidFill>
                <a:latin typeface="Arial Narrow" pitchFamily="34" charset="0"/>
              </a:defRPr>
            </a:lvl2pPr>
            <a:lvl3pPr marL="1081082" indent="-216217" defTabSz="914416" eaLnBrk="0" hangingPunct="0">
              <a:defRPr>
                <a:solidFill>
                  <a:schemeClr val="tx1"/>
                </a:solidFill>
                <a:latin typeface="Arial Narrow" pitchFamily="34" charset="0"/>
              </a:defRPr>
            </a:lvl3pPr>
            <a:lvl4pPr marL="1513514" indent="-216217" defTabSz="914416" eaLnBrk="0" hangingPunct="0">
              <a:defRPr>
                <a:solidFill>
                  <a:schemeClr val="tx1"/>
                </a:solidFill>
                <a:latin typeface="Arial Narrow" pitchFamily="34" charset="0"/>
              </a:defRPr>
            </a:lvl4pPr>
            <a:lvl5pPr marL="1945948" indent="-216217" defTabSz="914416" eaLnBrk="0" hangingPunct="0">
              <a:defRPr>
                <a:solidFill>
                  <a:schemeClr val="tx1"/>
                </a:solidFill>
                <a:latin typeface="Arial Narrow" pitchFamily="34" charset="0"/>
              </a:defRPr>
            </a:lvl5pPr>
            <a:lvl6pPr marL="2378380" indent="-216217" defTabSz="914416" eaLnBrk="0" fontAlgn="base" hangingPunct="0">
              <a:spcBef>
                <a:spcPct val="0"/>
              </a:spcBef>
              <a:spcAft>
                <a:spcPct val="0"/>
              </a:spcAft>
              <a:defRPr>
                <a:solidFill>
                  <a:schemeClr val="tx1"/>
                </a:solidFill>
                <a:latin typeface="Arial Narrow" pitchFamily="34" charset="0"/>
              </a:defRPr>
            </a:lvl6pPr>
            <a:lvl7pPr marL="2810813" indent="-216217" defTabSz="914416" eaLnBrk="0" fontAlgn="base" hangingPunct="0">
              <a:spcBef>
                <a:spcPct val="0"/>
              </a:spcBef>
              <a:spcAft>
                <a:spcPct val="0"/>
              </a:spcAft>
              <a:defRPr>
                <a:solidFill>
                  <a:schemeClr val="tx1"/>
                </a:solidFill>
                <a:latin typeface="Arial Narrow" pitchFamily="34" charset="0"/>
              </a:defRPr>
            </a:lvl7pPr>
            <a:lvl8pPr marL="3243246" indent="-216217" defTabSz="914416" eaLnBrk="0" fontAlgn="base" hangingPunct="0">
              <a:spcBef>
                <a:spcPct val="0"/>
              </a:spcBef>
              <a:spcAft>
                <a:spcPct val="0"/>
              </a:spcAft>
              <a:defRPr>
                <a:solidFill>
                  <a:schemeClr val="tx1"/>
                </a:solidFill>
                <a:latin typeface="Arial Narrow" pitchFamily="34" charset="0"/>
              </a:defRPr>
            </a:lvl8pPr>
            <a:lvl9pPr marL="3675679" indent="-216217" defTabSz="914416" eaLnBrk="0" fontAlgn="base" hangingPunct="0">
              <a:spcBef>
                <a:spcPct val="0"/>
              </a:spcBef>
              <a:spcAft>
                <a:spcPct val="0"/>
              </a:spcAft>
              <a:defRPr>
                <a:solidFill>
                  <a:schemeClr val="tx1"/>
                </a:solidFill>
                <a:latin typeface="Arial Narrow" pitchFamily="34" charset="0"/>
              </a:defRPr>
            </a:lvl9pPr>
          </a:lstStyle>
          <a:p>
            <a:pPr eaLnBrk="1" hangingPunct="1"/>
            <a:fld id="{45BB3B31-BA55-4B57-A8EA-A2D500461459}" type="slidenum">
              <a:rPr lang="ja-JP" altLang="en-US">
                <a:solidFill>
                  <a:prstClr val="black"/>
                </a:solidFill>
                <a:latin typeface="Arial" pitchFamily="34" charset="0"/>
              </a:rPr>
              <a:pPr eaLnBrk="1" hangingPunct="1"/>
              <a:t>5</a:t>
            </a:fld>
            <a:endParaRPr lang="en-US" altLang="ja-JP">
              <a:solidFill>
                <a:prstClr val="black"/>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a:latin typeface="Calibri" pitchFamily="34" charset="0"/>
                <a:ea typeface="ＭＳ Ｐゴシック" charset="-128"/>
              </a:rPr>
              <a:t>一般的に、アジア人は欧米人に比べ</a:t>
            </a:r>
            <a:r>
              <a:rPr lang="en-US" altLang="ja-JP" dirty="0">
                <a:latin typeface="Calibri" pitchFamily="34" charset="0"/>
                <a:ea typeface="ＭＳ Ｐゴシック" charset="-128"/>
              </a:rPr>
              <a:t>IM</a:t>
            </a:r>
            <a:r>
              <a:rPr lang="ja-JP" altLang="en-US" dirty="0">
                <a:latin typeface="Calibri" pitchFamily="34" charset="0"/>
                <a:ea typeface="ＭＳ Ｐゴシック" charset="-128"/>
              </a:rPr>
              <a:t>や</a:t>
            </a:r>
            <a:r>
              <a:rPr lang="en-US" altLang="ja-JP" dirty="0">
                <a:latin typeface="Calibri" pitchFamily="34" charset="0"/>
                <a:ea typeface="ＭＳ Ｐゴシック" charset="-128"/>
              </a:rPr>
              <a:t>PM</a:t>
            </a:r>
            <a:r>
              <a:rPr lang="ja-JP" altLang="en-US" dirty="0">
                <a:latin typeface="Calibri" pitchFamily="34" charset="0"/>
                <a:ea typeface="ＭＳ Ｐゴシック" charset="-128"/>
              </a:rPr>
              <a:t>の割合が大きいことが知られており</a:t>
            </a:r>
            <a:r>
              <a:rPr lang="ja-JP" altLang="en-US" dirty="0" smtClean="0">
                <a:latin typeface="Calibri" pitchFamily="34" charset="0"/>
                <a:ea typeface="ＭＳ Ｐゴシック" charset="-128"/>
              </a:rPr>
              <a:t>、日本人の</a:t>
            </a:r>
            <a:r>
              <a:rPr lang="en-US" altLang="ja-JP" dirty="0" smtClean="0">
                <a:latin typeface="Calibri" pitchFamily="34" charset="0"/>
                <a:ea typeface="ＭＳ Ｐゴシック" charset="-128"/>
              </a:rPr>
              <a:t>PM</a:t>
            </a:r>
            <a:r>
              <a:rPr lang="ja-JP" altLang="en-US" dirty="0" smtClean="0">
                <a:latin typeface="Calibri" pitchFamily="34" charset="0"/>
                <a:ea typeface="ＭＳ Ｐゴシック" charset="-128"/>
              </a:rPr>
              <a:t>の割合は</a:t>
            </a:r>
            <a:r>
              <a:rPr lang="en-US" altLang="ja-JP" dirty="0" smtClean="0">
                <a:latin typeface="Calibri" pitchFamily="34" charset="0"/>
                <a:ea typeface="ＭＳ Ｐゴシック" charset="-128"/>
              </a:rPr>
              <a:t>20%</a:t>
            </a:r>
            <a:r>
              <a:rPr lang="ja-JP" altLang="en-US" dirty="0" smtClean="0">
                <a:latin typeface="Calibri" pitchFamily="34" charset="0"/>
                <a:ea typeface="ＭＳ Ｐゴシック" charset="-128"/>
              </a:rPr>
              <a:t>前後と報告されています。</a:t>
            </a:r>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56038" y="9440863"/>
            <a:ext cx="2949575" cy="496887"/>
          </a:xfrm>
          <a:prstGeom prst="rect">
            <a:avLst/>
          </a:prstGeom>
          <a:noFill/>
          <a:ln w="9525">
            <a:noFill/>
            <a:miter lim="800000"/>
            <a:headEnd/>
            <a:tailEnd/>
          </a:ln>
        </p:spPr>
        <p:txBody>
          <a:bodyPr anchor="b"/>
          <a:lstStyle/>
          <a:p>
            <a:pPr algn="r" fontAlgn="auto">
              <a:spcBef>
                <a:spcPts val="0"/>
              </a:spcBef>
              <a:spcAft>
                <a:spcPts val="0"/>
              </a:spcAft>
            </a:pPr>
            <a:fld id="{4A398D1B-3C8A-482B-90EC-8F7445C8EF9B}" type="slidenum">
              <a:rPr lang="ja-JP" altLang="en-US" sz="1200">
                <a:solidFill>
                  <a:srgbClr val="000000"/>
                </a:solidFill>
                <a:latin typeface="Calibri"/>
                <a:ea typeface="ＭＳ Ｐゴシック"/>
              </a:rPr>
              <a:pPr algn="r" fontAlgn="auto">
                <a:spcBef>
                  <a:spcPts val="0"/>
                </a:spcBef>
                <a:spcAft>
                  <a:spcPts val="0"/>
                </a:spcAft>
              </a:pPr>
              <a:t>7</a:t>
            </a:fld>
            <a:endParaRPr lang="en-US" altLang="ja-JP" sz="1200">
              <a:solidFill>
                <a:srgbClr val="000000"/>
              </a:solidFill>
              <a:latin typeface="Calibri"/>
              <a:ea typeface="ＭＳ Ｐゴシック"/>
            </a:endParaRPr>
          </a:p>
        </p:txBody>
      </p:sp>
      <p:sp>
        <p:nvSpPr>
          <p:cNvPr id="48131" name="Rectangle 2"/>
          <p:cNvSpPr>
            <a:spLocks noGrp="1" noRot="1" noChangeAspect="1" noChangeArrowheads="1" noTextEdit="1"/>
          </p:cNvSpPr>
          <p:nvPr>
            <p:ph type="sldImg"/>
          </p:nvPr>
        </p:nvSpPr>
        <p:spPr>
          <a:ln/>
        </p:spPr>
      </p:sp>
      <p:sp>
        <p:nvSpPr>
          <p:cNvPr id="48132" name="Notes Placeholder 4"/>
          <p:cNvSpPr>
            <a:spLocks noGrp="1"/>
          </p:cNvSpPr>
          <p:nvPr/>
        </p:nvSpPr>
        <p:spPr bwMode="auto">
          <a:xfrm>
            <a:off x="908050" y="4721225"/>
            <a:ext cx="4991100" cy="4471988"/>
          </a:xfrm>
          <a:prstGeom prst="rect">
            <a:avLst/>
          </a:prstGeom>
          <a:noFill/>
          <a:ln w="9525">
            <a:noFill/>
            <a:miter lim="800000"/>
            <a:headEnd/>
            <a:tailEnd/>
          </a:ln>
        </p:spPr>
        <p:txBody>
          <a:bodyPr/>
          <a:lstStyle/>
          <a:p>
            <a:pPr eaLnBrk="0" fontAlgn="auto" hangingPunct="0">
              <a:spcBef>
                <a:spcPct val="30000"/>
              </a:spcBef>
              <a:spcAft>
                <a:spcPts val="0"/>
              </a:spcAft>
            </a:pPr>
            <a:endParaRPr kumimoji="0" lang="ja-JP" altLang="en-US" sz="1200">
              <a:solidFill>
                <a:srgbClr val="000000"/>
              </a:solidFill>
              <a:latin typeface="Calibri"/>
              <a:ea typeface="ＭＳ Ｐゴシック"/>
            </a:endParaRPr>
          </a:p>
        </p:txBody>
      </p:sp>
      <p:sp>
        <p:nvSpPr>
          <p:cNvPr id="48133" name="ノート プレースホルダー 1"/>
          <p:cNvSpPr>
            <a:spLocks noGrp="1"/>
          </p:cNvSpPr>
          <p:nvPr>
            <p:ph type="body" idx="1"/>
          </p:nvPr>
        </p:nvSpPr>
        <p:spPr>
          <a:noFill/>
          <a:ln/>
        </p:spPr>
        <p:txBody>
          <a:bodyPr/>
          <a:lstStyle/>
          <a:p>
            <a:r>
              <a:rPr lang="en-US" altLang="ja-JP" sz="1200" kern="1200" dirty="0" err="1" smtClean="0">
                <a:solidFill>
                  <a:schemeClr val="tx1"/>
                </a:solidFill>
                <a:effectLst/>
                <a:latin typeface="Calibri" pitchFamily="34" charset="-52"/>
                <a:ea typeface="ＭＳ Ｐゴシック" charset="0"/>
                <a:cs typeface="ＭＳ Ｐゴシック" charset="0"/>
              </a:rPr>
              <a:t>PRASFIT</a:t>
            </a:r>
            <a:r>
              <a:rPr lang="en-US" altLang="ja-JP" sz="1200" kern="1200" dirty="0" smtClean="0">
                <a:solidFill>
                  <a:schemeClr val="tx1"/>
                </a:solidFill>
                <a:effectLst/>
                <a:latin typeface="Calibri" pitchFamily="34" charset="-52"/>
                <a:ea typeface="ＭＳ Ｐゴシック" charset="0"/>
                <a:cs typeface="ＭＳ Ｐゴシック" charset="0"/>
              </a:rPr>
              <a:t>-ACS</a:t>
            </a:r>
            <a:r>
              <a:rPr lang="ja-JP" altLang="en-US" sz="1200" kern="1200" dirty="0" smtClean="0">
                <a:solidFill>
                  <a:schemeClr val="tx1"/>
                </a:solidFill>
                <a:effectLst/>
                <a:latin typeface="Calibri" pitchFamily="34" charset="-52"/>
                <a:ea typeface="ＭＳ Ｐゴシック" charset="0"/>
                <a:cs typeface="ＭＳ Ｐゴシック" charset="0"/>
              </a:rPr>
              <a:t>では、</a:t>
            </a:r>
            <a:r>
              <a:rPr lang="ja-JP" altLang="ja-JP" sz="1200" kern="1200" dirty="0" smtClean="0">
                <a:solidFill>
                  <a:schemeClr val="tx1"/>
                </a:solidFill>
                <a:effectLst/>
                <a:latin typeface="Calibri" pitchFamily="34" charset="-52"/>
                <a:ea typeface="ＭＳ Ｐゴシック" charset="0"/>
                <a:cs typeface="ＭＳ Ｐゴシック" charset="0"/>
              </a:rPr>
              <a:t>急性冠症候群で</a:t>
            </a:r>
            <a:r>
              <a:rPr lang="en-US" altLang="ja-JP" sz="1200" kern="1200" dirty="0" smtClean="0">
                <a:solidFill>
                  <a:schemeClr val="tx1"/>
                </a:solidFill>
                <a:effectLst/>
                <a:latin typeface="Calibri" pitchFamily="34" charset="-52"/>
                <a:ea typeface="ＭＳ Ｐゴシック" charset="0"/>
                <a:cs typeface="ＭＳ Ｐゴシック" charset="0"/>
              </a:rPr>
              <a:t>PCI</a:t>
            </a:r>
            <a:r>
              <a:rPr lang="ja-JP" altLang="ja-JP" sz="1200" kern="1200" dirty="0" smtClean="0">
                <a:solidFill>
                  <a:schemeClr val="tx1"/>
                </a:solidFill>
                <a:effectLst/>
                <a:latin typeface="Calibri" pitchFamily="34" charset="-52"/>
                <a:ea typeface="ＭＳ Ｐゴシック" charset="0"/>
                <a:cs typeface="ＭＳ Ｐゴシック" charset="0"/>
              </a:rPr>
              <a:t>施行予定の患者</a:t>
            </a:r>
            <a:r>
              <a:rPr lang="ja-JP" altLang="en-US" dirty="0" smtClean="0"/>
              <a:t>を対象に、</a:t>
            </a:r>
            <a:r>
              <a:rPr lang="ja-JP" altLang="ja-JP" sz="1200" kern="1200" dirty="0" smtClean="0">
                <a:solidFill>
                  <a:schemeClr val="tx1"/>
                </a:solidFill>
                <a:effectLst/>
                <a:latin typeface="Calibri" pitchFamily="34" charset="-52"/>
                <a:ea typeface="ＭＳ Ｐゴシック" charset="0"/>
                <a:cs typeface="ＭＳ Ｐゴシック" charset="0"/>
              </a:rPr>
              <a:t>プラスグレルの</a:t>
            </a:r>
            <a:r>
              <a:rPr lang="en-US" altLang="ja-JP" sz="1200" kern="1200" dirty="0" smtClean="0">
                <a:solidFill>
                  <a:schemeClr val="tx1"/>
                </a:solidFill>
                <a:effectLst/>
                <a:latin typeface="Calibri" pitchFamily="34" charset="-52"/>
                <a:ea typeface="ＭＳ Ｐゴシック" charset="0"/>
                <a:cs typeface="ＭＳ Ｐゴシック" charset="0"/>
              </a:rPr>
              <a:t>LD </a:t>
            </a:r>
            <a:r>
              <a:rPr lang="en-US" altLang="ja-JP" sz="1200" kern="1200" dirty="0" err="1" smtClean="0">
                <a:solidFill>
                  <a:schemeClr val="tx1"/>
                </a:solidFill>
                <a:effectLst/>
                <a:latin typeface="Calibri" pitchFamily="34" charset="-52"/>
                <a:ea typeface="ＭＳ Ｐゴシック" charset="0"/>
                <a:cs typeface="ＭＳ Ｐゴシック" charset="0"/>
              </a:rPr>
              <a:t>20mg</a:t>
            </a:r>
            <a:r>
              <a:rPr lang="en-US" altLang="ja-JP" sz="1200" kern="1200" dirty="0" smtClean="0">
                <a:solidFill>
                  <a:schemeClr val="tx1"/>
                </a:solidFill>
                <a:effectLst/>
                <a:latin typeface="Calibri" pitchFamily="34" charset="-52"/>
                <a:ea typeface="ＭＳ Ｐゴシック" charset="0"/>
                <a:cs typeface="ＭＳ Ｐゴシック" charset="0"/>
              </a:rPr>
              <a:t>/MD </a:t>
            </a:r>
            <a:r>
              <a:rPr lang="en-US" altLang="ja-JP" sz="1200" kern="1200" dirty="0" err="1" smtClean="0">
                <a:solidFill>
                  <a:schemeClr val="tx1"/>
                </a:solidFill>
                <a:effectLst/>
                <a:latin typeface="Calibri" pitchFamily="34" charset="-52"/>
                <a:ea typeface="ＭＳ Ｐゴシック" charset="0"/>
                <a:cs typeface="ＭＳ Ｐゴシック" charset="0"/>
              </a:rPr>
              <a:t>3.75mg</a:t>
            </a:r>
            <a:r>
              <a:rPr lang="ja-JP" altLang="ja-JP" sz="1200" kern="1200" dirty="0" smtClean="0">
                <a:solidFill>
                  <a:schemeClr val="tx1"/>
                </a:solidFill>
                <a:effectLst/>
                <a:latin typeface="Calibri" pitchFamily="34" charset="-52"/>
                <a:ea typeface="ＭＳ Ｐゴシック" charset="0"/>
                <a:cs typeface="ＭＳ Ｐゴシック" charset="0"/>
              </a:rPr>
              <a:t>またはクロピドグレルの</a:t>
            </a:r>
            <a:r>
              <a:rPr lang="en-US" altLang="ja-JP" sz="1200" kern="1200" dirty="0" smtClean="0">
                <a:solidFill>
                  <a:schemeClr val="tx1"/>
                </a:solidFill>
                <a:effectLst/>
                <a:latin typeface="Calibri" pitchFamily="34" charset="-52"/>
                <a:ea typeface="ＭＳ Ｐゴシック" charset="0"/>
                <a:cs typeface="ＭＳ Ｐゴシック" charset="0"/>
              </a:rPr>
              <a:t>LD </a:t>
            </a:r>
            <a:r>
              <a:rPr lang="en-US" altLang="ja-JP" sz="1200" kern="1200" dirty="0" err="1" smtClean="0">
                <a:solidFill>
                  <a:schemeClr val="tx1"/>
                </a:solidFill>
                <a:effectLst/>
                <a:latin typeface="Calibri" pitchFamily="34" charset="-52"/>
                <a:ea typeface="ＭＳ Ｐゴシック" charset="0"/>
                <a:cs typeface="ＭＳ Ｐゴシック" charset="0"/>
              </a:rPr>
              <a:t>300mg</a:t>
            </a:r>
            <a:r>
              <a:rPr lang="en-US" altLang="ja-JP" sz="1200" kern="1200" dirty="0" smtClean="0">
                <a:solidFill>
                  <a:schemeClr val="tx1"/>
                </a:solidFill>
                <a:effectLst/>
                <a:latin typeface="Calibri" pitchFamily="34" charset="-52"/>
                <a:ea typeface="ＭＳ Ｐゴシック" charset="0"/>
                <a:cs typeface="ＭＳ Ｐゴシック" charset="0"/>
              </a:rPr>
              <a:t>/MD </a:t>
            </a:r>
            <a:r>
              <a:rPr lang="en-US" altLang="ja-JP" sz="1200" kern="1200" dirty="0" err="1" smtClean="0">
                <a:solidFill>
                  <a:schemeClr val="tx1"/>
                </a:solidFill>
                <a:effectLst/>
                <a:latin typeface="Calibri" pitchFamily="34" charset="-52"/>
                <a:ea typeface="ＭＳ Ｐゴシック" charset="0"/>
                <a:cs typeface="ＭＳ Ｐゴシック" charset="0"/>
              </a:rPr>
              <a:t>75mg</a:t>
            </a:r>
            <a:r>
              <a:rPr lang="ja-JP" altLang="ja-JP" sz="1200" kern="1200" dirty="0" smtClean="0">
                <a:solidFill>
                  <a:schemeClr val="tx1"/>
                </a:solidFill>
                <a:effectLst/>
                <a:latin typeface="Calibri" pitchFamily="34" charset="-52"/>
                <a:ea typeface="ＭＳ Ｐゴシック" charset="0"/>
                <a:cs typeface="ＭＳ Ｐゴシック" charset="0"/>
              </a:rPr>
              <a:t>を</a:t>
            </a:r>
            <a:r>
              <a:rPr lang="en-US" altLang="ja-JP" sz="1200" kern="1200" dirty="0" smtClean="0">
                <a:solidFill>
                  <a:schemeClr val="tx1"/>
                </a:solidFill>
                <a:effectLst/>
                <a:latin typeface="Calibri" pitchFamily="34" charset="-52"/>
                <a:ea typeface="ＭＳ Ｐゴシック" charset="0"/>
                <a:cs typeface="ＭＳ Ｐゴシック" charset="0"/>
              </a:rPr>
              <a:t>Double blind</a:t>
            </a:r>
            <a:r>
              <a:rPr lang="ja-JP" altLang="ja-JP" sz="1200" kern="1200" dirty="0" smtClean="0">
                <a:solidFill>
                  <a:schemeClr val="tx1"/>
                </a:solidFill>
                <a:effectLst/>
                <a:latin typeface="Calibri" pitchFamily="34" charset="-52"/>
                <a:ea typeface="ＭＳ Ｐゴシック" charset="0"/>
                <a:cs typeface="ＭＳ Ｐゴシック" charset="0"/>
              </a:rPr>
              <a:t>で</a:t>
            </a:r>
            <a:r>
              <a:rPr lang="en-US" altLang="ja-JP" sz="1200" kern="1200" dirty="0" smtClean="0">
                <a:solidFill>
                  <a:schemeClr val="tx1"/>
                </a:solidFill>
                <a:effectLst/>
                <a:latin typeface="Calibri" pitchFamily="34" charset="-52"/>
                <a:ea typeface="ＭＳ Ｐゴシック" charset="0"/>
                <a:cs typeface="ＭＳ Ｐゴシック" charset="0"/>
              </a:rPr>
              <a:t>24</a:t>
            </a:r>
            <a:r>
              <a:rPr lang="ja-JP" altLang="ja-JP" sz="1200" kern="1200" dirty="0" smtClean="0">
                <a:solidFill>
                  <a:schemeClr val="tx1"/>
                </a:solidFill>
                <a:effectLst/>
                <a:latin typeface="Calibri" pitchFamily="34" charset="-52"/>
                <a:ea typeface="ＭＳ Ｐゴシック" charset="0"/>
                <a:cs typeface="ＭＳ Ｐゴシック" charset="0"/>
              </a:rPr>
              <a:t>週間以上、最大</a:t>
            </a:r>
            <a:r>
              <a:rPr lang="en-US" altLang="ja-JP" sz="1200" kern="1200" dirty="0" smtClean="0">
                <a:solidFill>
                  <a:schemeClr val="tx1"/>
                </a:solidFill>
                <a:effectLst/>
                <a:latin typeface="Calibri" pitchFamily="34" charset="-52"/>
                <a:ea typeface="ＭＳ Ｐゴシック" charset="0"/>
                <a:cs typeface="ＭＳ Ｐゴシック" charset="0"/>
              </a:rPr>
              <a:t>48</a:t>
            </a:r>
            <a:r>
              <a:rPr lang="ja-JP" altLang="ja-JP" sz="1200" kern="1200" dirty="0" smtClean="0">
                <a:solidFill>
                  <a:schemeClr val="tx1"/>
                </a:solidFill>
                <a:effectLst/>
                <a:latin typeface="Calibri" pitchFamily="34" charset="-52"/>
                <a:ea typeface="ＭＳ Ｐゴシック" charset="0"/>
                <a:cs typeface="ＭＳ Ｐゴシック" charset="0"/>
              </a:rPr>
              <a:t>週間まで投与し、主要な心血管系イベントと出血性イベントを主に評価しました。</a:t>
            </a:r>
            <a:endParaRPr lang="ja-JP" altLang="ja-JP" sz="1200" kern="1200" dirty="0">
              <a:solidFill>
                <a:schemeClr val="tx1"/>
              </a:solidFill>
              <a:effectLst/>
              <a:latin typeface="Calibri" pitchFamily="34" charset="-52"/>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ja-JP" altLang="ja-JP" sz="1200" kern="1200" dirty="0" smtClean="0">
              <a:solidFill>
                <a:schemeClr val="tx1"/>
              </a:solidFill>
              <a:effectLst/>
              <a:latin typeface="Arial" charset="0"/>
              <a:ea typeface="+mn-ea"/>
              <a:cs typeface="+mn-cs"/>
            </a:endParaRPr>
          </a:p>
        </p:txBody>
      </p:sp>
      <p:sp>
        <p:nvSpPr>
          <p:cNvPr id="4" name="スライド番号プレースホルダー 3"/>
          <p:cNvSpPr>
            <a:spLocks noGrp="1"/>
          </p:cNvSpPr>
          <p:nvPr>
            <p:ph type="sldNum" sz="quarter" idx="10"/>
          </p:nvPr>
        </p:nvSpPr>
        <p:spPr/>
        <p:txBody>
          <a:bodyPr/>
          <a:lstStyle/>
          <a:p>
            <a:pPr>
              <a:defRPr/>
            </a:pPr>
            <a:fld id="{FAE678BB-763C-40DF-B781-F9D40CCA79A2}" type="slidenum">
              <a:rPr lang="en-US" smtClean="0"/>
              <a:pPr>
                <a:defRPr/>
              </a:pPr>
              <a:t>8</a:t>
            </a:fld>
            <a:endParaRPr lang="en-US"/>
          </a:p>
        </p:txBody>
      </p:sp>
    </p:spTree>
    <p:extLst>
      <p:ext uri="{BB962C8B-B14F-4D97-AF65-F5344CB8AC3E}">
        <p14:creationId xmlns:p14="http://schemas.microsoft.com/office/powerpoint/2010/main" val="1663844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ja-JP" sz="11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1"/>
            <a:ext cx="6400800" cy="1752600"/>
          </a:xfrm>
        </p:spPr>
        <p:txBody>
          <a:bodyPr/>
          <a:lstStyle>
            <a:lvl1pPr marL="0" indent="0" algn="ctr">
              <a:buNone/>
              <a:defRPr/>
            </a:lvl1pPr>
            <a:lvl2pPr marL="457153" indent="0" algn="ctr">
              <a:buNone/>
              <a:defRPr/>
            </a:lvl2pPr>
            <a:lvl3pPr marL="914305" indent="0" algn="ctr">
              <a:buNone/>
              <a:defRPr/>
            </a:lvl3pPr>
            <a:lvl4pPr marL="1371458" indent="0" algn="ctr">
              <a:buNone/>
              <a:defRPr/>
            </a:lvl4pPr>
            <a:lvl5pPr marL="1828610" indent="0" algn="ctr">
              <a:buNone/>
              <a:defRPr/>
            </a:lvl5pPr>
            <a:lvl6pPr marL="2285763" indent="0" algn="ctr">
              <a:buNone/>
              <a:defRPr/>
            </a:lvl6pPr>
            <a:lvl7pPr marL="2742915" indent="0" algn="ctr">
              <a:buNone/>
              <a:defRPr/>
            </a:lvl7pPr>
            <a:lvl8pPr marL="3200068" indent="0" algn="ctr">
              <a:buNone/>
              <a:defRPr/>
            </a:lvl8pPr>
            <a:lvl9pPr marL="365722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1C69442-F094-4CEA-8872-D3EFE3B9271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83206684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15C5BC72-9D02-4E37-B12B-6D1B513A70AD}"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024721844"/>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639"/>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FA6D07DA-95C8-4F43-8316-19A92362B081}"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58347248"/>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1"/>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1"/>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457200" y="6245225"/>
            <a:ext cx="2133600" cy="476250"/>
          </a:xfrm>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a:xfrm>
            <a:off x="3124200" y="6245225"/>
            <a:ext cx="2895600" cy="476250"/>
          </a:xfrm>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a:xfrm>
            <a:off x="6553200" y="6245225"/>
            <a:ext cx="2133600" cy="476250"/>
          </a:xfrm>
        </p:spPr>
        <p:txBody>
          <a:bodyPr/>
          <a:lstStyle>
            <a:lvl1pPr>
              <a:defRPr/>
            </a:lvl1pPr>
          </a:lstStyle>
          <a:p>
            <a:fld id="{4D7880D5-D9DC-40FE-88D0-614303292C51}"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075674791"/>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5" name="図 4" descr="EFI_002_Black3.png"/>
          <p:cNvPicPr>
            <a:picLocks noChangeAspect="1"/>
          </p:cNvPicPr>
          <p:nvPr userDrawn="1"/>
        </p:nvPicPr>
        <p:blipFill>
          <a:blip r:embed="rId2" cstate="print"/>
          <a:stretch>
            <a:fillRect/>
          </a:stretch>
        </p:blipFill>
        <p:spPr>
          <a:xfrm>
            <a:off x="-1364" y="2"/>
            <a:ext cx="9143554" cy="1521487"/>
          </a:xfrm>
          <a:prstGeom prst="rect">
            <a:avLst/>
          </a:prstGeom>
        </p:spPr>
      </p:pic>
      <p:sp>
        <p:nvSpPr>
          <p:cNvPr id="4" name="タイトル プレースホルダ 8"/>
          <p:cNvSpPr>
            <a:spLocks noGrp="1"/>
          </p:cNvSpPr>
          <p:nvPr>
            <p:ph type="title"/>
          </p:nvPr>
        </p:nvSpPr>
        <p:spPr>
          <a:xfrm>
            <a:off x="363538" y="71414"/>
            <a:ext cx="8229600" cy="1000132"/>
          </a:xfrm>
          <a:prstGeom prst="rect">
            <a:avLst/>
          </a:prstGeom>
          <a:effectLst/>
        </p:spPr>
        <p:txBody>
          <a:bodyPr vert="horz" lIns="91440" tIns="45720" rIns="91440" bIns="45720" rtlCol="0" anchor="ctr">
            <a:normAutofit/>
          </a:bodyPr>
          <a:lstStyle>
            <a:lvl1pPr algn="l" defTabSz="914400" rtl="0" eaLnBrk="1" latinLnBrk="0" hangingPunct="1">
              <a:lnSpc>
                <a:spcPts val="3400"/>
              </a:lnSpc>
              <a:spcBef>
                <a:spcPct val="0"/>
              </a:spcBef>
              <a:buNone/>
              <a:defRPr kumimoji="1" lang="ja-JP" altLang="en-US" sz="2800" b="1" i="0" kern="1200" baseline="0" dirty="0">
                <a:solidFill>
                  <a:srgbClr val="FADC41"/>
                </a:solidFill>
                <a:latin typeface="Arial" pitchFamily="34" charset="0"/>
                <a:ea typeface="ＭＳ Ｐゴシック" pitchFamily="50" charset="-128"/>
                <a:cs typeface="+mj-cs"/>
              </a:defRPr>
            </a:lvl1pPr>
          </a:lstStyle>
          <a:p>
            <a:r>
              <a:rPr kumimoji="1" lang="ja-JP" altLang="en-US" dirty="0" smtClean="0"/>
              <a:t>マスタ タイトルの書式設定</a:t>
            </a:r>
            <a:endParaRPr kumimoji="1" lang="ja-JP" altLang="en-US" dirty="0"/>
          </a:p>
        </p:txBody>
      </p:sp>
    </p:spTree>
    <p:extLst>
      <p:ext uri="{BB962C8B-B14F-4D97-AF65-F5344CB8AC3E}">
        <p14:creationId xmlns:p14="http://schemas.microsoft.com/office/powerpoint/2010/main" val="20079396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bg1"/>
        </a:solidFill>
        <a:effectLst/>
      </p:bgPr>
    </p:bg>
    <p:spTree>
      <p:nvGrpSpPr>
        <p:cNvPr id="1" name=""/>
        <p:cNvGrpSpPr/>
        <p:nvPr/>
      </p:nvGrpSpPr>
      <p:grpSpPr>
        <a:xfrm>
          <a:off x="0" y="0"/>
          <a:ext cx="0" cy="0"/>
          <a:chOff x="0" y="0"/>
          <a:chExt cx="0" cy="0"/>
        </a:xfrm>
      </p:grpSpPr>
      <p:pic>
        <p:nvPicPr>
          <p:cNvPr id="6" name="図 5" descr="top_Black_a.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タイトル 1"/>
          <p:cNvSpPr>
            <a:spLocks noGrp="1"/>
          </p:cNvSpPr>
          <p:nvPr>
            <p:ph type="ctrTitle"/>
          </p:nvPr>
        </p:nvSpPr>
        <p:spPr>
          <a:xfrm>
            <a:off x="685800" y="2130429"/>
            <a:ext cx="7772400" cy="1470025"/>
          </a:xfrm>
          <a:prstGeom prst="rect">
            <a:avLst/>
          </a:prstGeom>
        </p:spPr>
        <p:txBody>
          <a:bodyPr/>
          <a:lstStyle>
            <a:lvl1pPr>
              <a:defRPr sz="4000">
                <a:solidFill>
                  <a:srgbClr val="FADC41"/>
                </a:solidFill>
                <a:latin typeface="Arial" pitchFamily="34" charset="0"/>
                <a:cs typeface="Arial" pitchFamily="34" charset="0"/>
              </a:defRPr>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38113555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solidFill>
          <a:schemeClr val="bg1"/>
        </a:solidFill>
        <a:effectLst/>
      </p:bgPr>
    </p:bg>
    <p:spTree>
      <p:nvGrpSpPr>
        <p:cNvPr id="1" name=""/>
        <p:cNvGrpSpPr/>
        <p:nvPr/>
      </p:nvGrpSpPr>
      <p:grpSpPr>
        <a:xfrm>
          <a:off x="0" y="0"/>
          <a:ext cx="0" cy="0"/>
          <a:chOff x="0" y="0"/>
          <a:chExt cx="0" cy="0"/>
        </a:xfrm>
      </p:grpSpPr>
      <p:pic>
        <p:nvPicPr>
          <p:cNvPr id="4" name="図 3" descr="top_Black_a.pn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2819460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白紙">
    <p:spTree>
      <p:nvGrpSpPr>
        <p:cNvPr id="1" name=""/>
        <p:cNvGrpSpPr/>
        <p:nvPr/>
      </p:nvGrpSpPr>
      <p:grpSpPr>
        <a:xfrm>
          <a:off x="0" y="0"/>
          <a:ext cx="0" cy="0"/>
          <a:chOff x="0" y="0"/>
          <a:chExt cx="0" cy="0"/>
        </a:xfrm>
      </p:grpSpPr>
      <p:sp>
        <p:nvSpPr>
          <p:cNvPr id="3" name="タイトル 2"/>
          <p:cNvSpPr>
            <a:spLocks noGrp="1"/>
          </p:cNvSpPr>
          <p:nvPr>
            <p:ph type="title"/>
          </p:nvPr>
        </p:nvSpPr>
        <p:spPr>
          <a:xfrm>
            <a:off x="442914" y="225419"/>
            <a:ext cx="8415367" cy="917575"/>
          </a:xfrm>
          <a:prstGeom prst="rect">
            <a:avLst/>
          </a:prstGeom>
        </p:spPr>
        <p:txBody>
          <a:bodyPr lIns="80165" tIns="40083" rIns="80165" bIns="40083"/>
          <a:lstStyle>
            <a:lvl1pPr>
              <a:defRPr>
                <a:solidFill>
                  <a:schemeClr val="tx1"/>
                </a:solidFill>
              </a:defRPr>
            </a:lvl1pPr>
          </a:lstStyle>
          <a:p>
            <a:r>
              <a:rPr lang="ja-JP" altLang="en-US" dirty="0" smtClean="0"/>
              <a:t>マスタ タイトルの書式設定</a:t>
            </a:r>
            <a:endParaRPr lang="ja-JP" altLang="en-US" dirty="0"/>
          </a:p>
        </p:txBody>
      </p:sp>
      <p:sp>
        <p:nvSpPr>
          <p:cNvPr id="2" name="スライド番号プレースホルダー 1"/>
          <p:cNvSpPr>
            <a:spLocks noGrp="1"/>
          </p:cNvSpPr>
          <p:nvPr>
            <p:ph type="sldNum" sz="quarter" idx="10"/>
          </p:nvPr>
        </p:nvSpPr>
        <p:spPr>
          <a:xfrm>
            <a:off x="6552770" y="6249074"/>
            <a:ext cx="1905396" cy="456336"/>
          </a:xfrm>
          <a:prstGeom prst="rect">
            <a:avLst/>
          </a:prstGeom>
        </p:spPr>
        <p:txBody>
          <a:bodyPr lIns="80165" tIns="40083" rIns="80165" bIns="40083"/>
          <a:lstStyle/>
          <a:p>
            <a:pPr>
              <a:defRPr/>
            </a:pPr>
            <a:fld id="{FD6E8353-193E-49FD-A5FA-B35C3C258FBD}" type="slidenum">
              <a:rPr lang="ja-JP" altLang="en-US" smtClean="0">
                <a:solidFill>
                  <a:srgbClr val="000000"/>
                </a:solidFill>
              </a:rPr>
              <a:pPr>
                <a:defRPr/>
              </a:pPr>
              <a:t>‹#›</a:t>
            </a:fld>
            <a:endParaRPr lang="ja-JP" altLang="en-US" dirty="0">
              <a:solidFill>
                <a:srgbClr val="000000"/>
              </a:solidFill>
            </a:endParaRPr>
          </a:p>
        </p:txBody>
      </p:sp>
    </p:spTree>
    <p:extLst>
      <p:ext uri="{BB962C8B-B14F-4D97-AF65-F5344CB8AC3E}">
        <p14:creationId xmlns:p14="http://schemas.microsoft.com/office/powerpoint/2010/main" val="2266242683"/>
      </p:ext>
    </p:extLst>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155575"/>
            <a:ext cx="7769225" cy="7556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47955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2173412"/>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259995"/>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130425"/>
            <a:ext cx="7772400" cy="1470025"/>
          </a:xfrm>
        </p:spPr>
        <p:txBody>
          <a:bodyPr/>
          <a:lstStyle>
            <a:lvl1pPr algn="ctr">
              <a:defRPr sz="4400"/>
            </a:lvl1pPr>
          </a:lstStyle>
          <a:p>
            <a:pPr lvl="0"/>
            <a:r>
              <a:rPr lang="en-US" altLang="ja-JP" noProof="0" smtClean="0"/>
              <a:t>Title Slide Centered </a:t>
            </a:r>
          </a:p>
        </p:txBody>
      </p:sp>
      <p:sp>
        <p:nvSpPr>
          <p:cNvPr id="13315" name="Rectangle 3"/>
          <p:cNvSpPr>
            <a:spLocks noGrp="1" noChangeAspect="1" noChangeArrowheads="1"/>
          </p:cNvSpPr>
          <p:nvPr>
            <p:ph type="subTitle" idx="1"/>
          </p:nvPr>
        </p:nvSpPr>
        <p:spPr>
          <a:xfrm>
            <a:off x="1371600" y="3886200"/>
            <a:ext cx="6400800" cy="1752600"/>
          </a:xfrm>
        </p:spPr>
        <p:txBody>
          <a:bodyPr anchor="ctr"/>
          <a:lstStyle>
            <a:lvl1pPr marL="0" indent="0" algn="ctr">
              <a:buFont typeface="Symbol" pitchFamily="18" charset="2"/>
              <a:buNone/>
              <a:defRPr sz="2000" b="1"/>
            </a:lvl1pPr>
          </a:lstStyle>
          <a:p>
            <a:pPr lvl="0"/>
            <a:r>
              <a:rPr lang="en-US" altLang="ja-JP" noProof="0" smtClean="0"/>
              <a:t>Authors Arial 20 pt</a:t>
            </a:r>
          </a:p>
          <a:p>
            <a:pPr lvl="0"/>
            <a:r>
              <a:rPr lang="en-US" altLang="ja-JP" noProof="0" smtClean="0"/>
              <a:t>Affiliation</a:t>
            </a:r>
          </a:p>
        </p:txBody>
      </p:sp>
      <p:sp>
        <p:nvSpPr>
          <p:cNvPr id="13316" name="Rectangle 4"/>
          <p:cNvSpPr>
            <a:spLocks noGrp="1" noChangeArrowheads="1"/>
          </p:cNvSpPr>
          <p:nvPr>
            <p:ph type="ftr" sz="quarter" idx="3"/>
          </p:nvPr>
        </p:nvSpPr>
        <p:spPr bwMode="auto">
          <a:xfrm>
            <a:off x="666750" y="6340475"/>
            <a:ext cx="5713413" cy="3444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80000"/>
              </a:lnSpc>
              <a:defRPr sz="1400" b="1">
                <a:solidFill>
                  <a:schemeClr val="tx2"/>
                </a:solidFill>
                <a:latin typeface="Arial Narrow" pitchFamily="34" charset="0"/>
                <a:ea typeface="ＭＳ Ｐゴシック" charset="-128"/>
              </a:defRPr>
            </a:lvl1pPr>
          </a:lstStyle>
          <a:p>
            <a:endParaRPr kumimoji="0" lang="en-US" altLang="ja-JP" smtClean="0">
              <a:solidFill>
                <a:srgbClr val="FFFF00"/>
              </a:solidFill>
            </a:endParaRPr>
          </a:p>
        </p:txBody>
      </p:sp>
    </p:spTree>
    <p:extLst>
      <p:ext uri="{BB962C8B-B14F-4D97-AF65-F5344CB8AC3E}">
        <p14:creationId xmlns:p14="http://schemas.microsoft.com/office/powerpoint/2010/main" val="170814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0D5F8628-F666-4948-9D0F-1994B6080BE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323680541"/>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89621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770688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5240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5240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67443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86644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192976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037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269067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8090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79614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06363"/>
            <a:ext cx="2057400" cy="59896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06363"/>
            <a:ext cx="6019800" cy="59896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3548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286240AE-93B3-4534-AE0D-33211E1AD2C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83969424"/>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6363"/>
            <a:ext cx="8189913" cy="739775"/>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524000"/>
            <a:ext cx="8229600" cy="4572000"/>
          </a:xfrm>
        </p:spPr>
        <p:txBody>
          <a:bodyPr/>
          <a:lstStyle/>
          <a:p>
            <a:endParaRPr lang="ja-JP" altLang="en-US"/>
          </a:p>
        </p:txBody>
      </p:sp>
    </p:spTree>
    <p:extLst>
      <p:ext uri="{BB962C8B-B14F-4D97-AF65-F5344CB8AC3E}">
        <p14:creationId xmlns:p14="http://schemas.microsoft.com/office/powerpoint/2010/main" val="1903697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5" name="図 4" descr="EFI_002_Black3.png"/>
          <p:cNvPicPr>
            <a:picLocks noChangeAspect="1"/>
          </p:cNvPicPr>
          <p:nvPr userDrawn="1"/>
        </p:nvPicPr>
        <p:blipFill>
          <a:blip r:embed="rId2" cstate="print"/>
          <a:stretch>
            <a:fillRect/>
          </a:stretch>
        </p:blipFill>
        <p:spPr>
          <a:xfrm>
            <a:off x="-1364" y="2"/>
            <a:ext cx="9143554" cy="1521487"/>
          </a:xfrm>
          <a:prstGeom prst="rect">
            <a:avLst/>
          </a:prstGeom>
        </p:spPr>
      </p:pic>
      <p:sp>
        <p:nvSpPr>
          <p:cNvPr id="4" name="タイトル プレースホルダ 8"/>
          <p:cNvSpPr>
            <a:spLocks noGrp="1"/>
          </p:cNvSpPr>
          <p:nvPr>
            <p:ph type="title"/>
          </p:nvPr>
        </p:nvSpPr>
        <p:spPr>
          <a:xfrm>
            <a:off x="363538" y="71414"/>
            <a:ext cx="8229600" cy="1000132"/>
          </a:xfrm>
          <a:prstGeom prst="rect">
            <a:avLst/>
          </a:prstGeom>
          <a:effectLst/>
        </p:spPr>
        <p:txBody>
          <a:bodyPr vert="horz" lIns="91440" tIns="45720" rIns="91440" bIns="45720" rtlCol="0" anchor="ctr">
            <a:normAutofit/>
          </a:bodyPr>
          <a:lstStyle>
            <a:lvl1pPr algn="l" defTabSz="914400" rtl="0" eaLnBrk="1" latinLnBrk="0" hangingPunct="1">
              <a:lnSpc>
                <a:spcPts val="3400"/>
              </a:lnSpc>
              <a:spcBef>
                <a:spcPct val="0"/>
              </a:spcBef>
              <a:buNone/>
              <a:defRPr kumimoji="1" lang="ja-JP" altLang="en-US" sz="2800" b="1" i="0" kern="1200" baseline="0" dirty="0">
                <a:solidFill>
                  <a:srgbClr val="FADC41"/>
                </a:solidFill>
                <a:latin typeface="Arial" pitchFamily="34" charset="0"/>
                <a:ea typeface="ＭＳ Ｐゴシック" pitchFamily="50" charset="-128"/>
                <a:cs typeface="+mj-cs"/>
              </a:defRPr>
            </a:lvl1pPr>
          </a:lstStyle>
          <a:p>
            <a:r>
              <a:rPr kumimoji="1" lang="ja-JP" altLang="en-US" dirty="0" smtClean="0"/>
              <a:t>マスタ タイトルの書式設定</a:t>
            </a:r>
            <a:endParaRPr kumimoji="1" lang="ja-JP" altLang="en-US" dirty="0"/>
          </a:p>
        </p:txBody>
      </p:sp>
    </p:spTree>
    <p:extLst>
      <p:ext uri="{BB962C8B-B14F-4D97-AF65-F5344CB8AC3E}">
        <p14:creationId xmlns:p14="http://schemas.microsoft.com/office/powerpoint/2010/main" val="423140181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bg1"/>
        </a:solidFill>
        <a:effectLst/>
      </p:bgPr>
    </p:bg>
    <p:spTree>
      <p:nvGrpSpPr>
        <p:cNvPr id="1" name=""/>
        <p:cNvGrpSpPr/>
        <p:nvPr/>
      </p:nvGrpSpPr>
      <p:grpSpPr>
        <a:xfrm>
          <a:off x="0" y="0"/>
          <a:ext cx="0" cy="0"/>
          <a:chOff x="0" y="0"/>
          <a:chExt cx="0" cy="0"/>
        </a:xfrm>
      </p:grpSpPr>
      <p:pic>
        <p:nvPicPr>
          <p:cNvPr id="6" name="図 5" descr="top_Black_a.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タイトル 1"/>
          <p:cNvSpPr>
            <a:spLocks noGrp="1"/>
          </p:cNvSpPr>
          <p:nvPr>
            <p:ph type="ctrTitle"/>
          </p:nvPr>
        </p:nvSpPr>
        <p:spPr>
          <a:xfrm>
            <a:off x="685800" y="2130429"/>
            <a:ext cx="7772400" cy="1470025"/>
          </a:xfrm>
          <a:prstGeom prst="rect">
            <a:avLst/>
          </a:prstGeom>
        </p:spPr>
        <p:txBody>
          <a:bodyPr/>
          <a:lstStyle>
            <a:lvl1pPr>
              <a:defRPr sz="4000">
                <a:solidFill>
                  <a:srgbClr val="FADC41"/>
                </a:solidFill>
                <a:latin typeface="Arial" pitchFamily="34" charset="0"/>
                <a:cs typeface="Arial" pitchFamily="34" charset="0"/>
              </a:defRPr>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271306806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solidFill>
          <a:schemeClr val="bg1"/>
        </a:solidFill>
        <a:effectLst/>
      </p:bgPr>
    </p:bg>
    <p:spTree>
      <p:nvGrpSpPr>
        <p:cNvPr id="1" name=""/>
        <p:cNvGrpSpPr/>
        <p:nvPr/>
      </p:nvGrpSpPr>
      <p:grpSpPr>
        <a:xfrm>
          <a:off x="0" y="0"/>
          <a:ext cx="0" cy="0"/>
          <a:chOff x="0" y="0"/>
          <a:chExt cx="0" cy="0"/>
        </a:xfrm>
      </p:grpSpPr>
      <p:pic>
        <p:nvPicPr>
          <p:cNvPr id="4" name="図 3" descr="top_Black_a.pn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8511328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5" name="図 4" descr="EFI_002_Black3.png"/>
          <p:cNvPicPr>
            <a:picLocks noChangeAspect="1"/>
          </p:cNvPicPr>
          <p:nvPr userDrawn="1"/>
        </p:nvPicPr>
        <p:blipFill>
          <a:blip r:embed="rId2" cstate="print"/>
          <a:stretch>
            <a:fillRect/>
          </a:stretch>
        </p:blipFill>
        <p:spPr>
          <a:xfrm>
            <a:off x="-1364" y="0"/>
            <a:ext cx="9143554" cy="1521487"/>
          </a:xfrm>
          <a:prstGeom prst="rect">
            <a:avLst/>
          </a:prstGeom>
        </p:spPr>
      </p:pic>
      <p:sp>
        <p:nvSpPr>
          <p:cNvPr id="4" name="タイトル プレースホルダ 8"/>
          <p:cNvSpPr>
            <a:spLocks noGrp="1"/>
          </p:cNvSpPr>
          <p:nvPr>
            <p:ph type="title"/>
          </p:nvPr>
        </p:nvSpPr>
        <p:spPr>
          <a:xfrm>
            <a:off x="363538" y="71414"/>
            <a:ext cx="8229600" cy="1000132"/>
          </a:xfrm>
          <a:prstGeom prst="rect">
            <a:avLst/>
          </a:prstGeom>
          <a:effectLst/>
        </p:spPr>
        <p:txBody>
          <a:bodyPr vert="horz" lIns="91440" tIns="45720" rIns="91440" bIns="45720" rtlCol="0" anchor="ctr">
            <a:normAutofit/>
          </a:bodyPr>
          <a:lstStyle>
            <a:lvl1pPr algn="l" defTabSz="914400" rtl="0" eaLnBrk="1" latinLnBrk="0" hangingPunct="1">
              <a:lnSpc>
                <a:spcPts val="3400"/>
              </a:lnSpc>
              <a:spcBef>
                <a:spcPct val="0"/>
              </a:spcBef>
              <a:buNone/>
              <a:defRPr kumimoji="1" lang="ja-JP" altLang="en-US" sz="2800" b="1" i="0" kern="1200" baseline="0" dirty="0">
                <a:solidFill>
                  <a:srgbClr val="FADC41"/>
                </a:solidFill>
                <a:latin typeface="Meiryo UI" pitchFamily="50" charset="-128"/>
                <a:ea typeface="Meiryo UI" pitchFamily="50" charset="-128"/>
                <a:cs typeface="Meiryo UI" pitchFamily="50" charset="-128"/>
              </a:defRPr>
            </a:lvl1pPr>
          </a:lstStyle>
          <a:p>
            <a:r>
              <a:rPr kumimoji="1" lang="ja-JP" altLang="en-US" dirty="0" smtClean="0"/>
              <a:t>マスタ タイトルの書式設定</a:t>
            </a:r>
            <a:endParaRPr kumimoji="1" lang="ja-JP" altLang="en-US" dirty="0"/>
          </a:p>
        </p:txBody>
      </p:sp>
    </p:spTree>
    <p:extLst>
      <p:ext uri="{BB962C8B-B14F-4D97-AF65-F5344CB8AC3E}">
        <p14:creationId xmlns:p14="http://schemas.microsoft.com/office/powerpoint/2010/main" val="417618312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print"/>
          <a:stretch>
            <a:fillRect/>
          </a:stretch>
        </p:blipFill>
        <p:spPr>
          <a:xfrm>
            <a:off x="0" y="0"/>
            <a:ext cx="9144000" cy="6858000"/>
          </a:xfrm>
          <a:prstGeom prst="rect">
            <a:avLst/>
          </a:prstGeom>
        </p:spPr>
      </p:pic>
      <p:sp>
        <p:nvSpPr>
          <p:cNvPr id="2" name="タイトル 1"/>
          <p:cNvSpPr>
            <a:spLocks noGrp="1"/>
          </p:cNvSpPr>
          <p:nvPr>
            <p:ph type="ctrTitle"/>
          </p:nvPr>
        </p:nvSpPr>
        <p:spPr>
          <a:xfrm>
            <a:off x="685800" y="2130425"/>
            <a:ext cx="7772400" cy="1470025"/>
          </a:xfrm>
          <a:prstGeom prst="rect">
            <a:avLst/>
          </a:prstGeom>
        </p:spPr>
        <p:txBody>
          <a:bodyPr/>
          <a:lstStyle>
            <a:lvl1pPr>
              <a:defRPr sz="4000" b="1">
                <a:solidFill>
                  <a:srgbClr val="FADC41"/>
                </a:solidFill>
                <a:latin typeface="Meiryo UI" pitchFamily="50" charset="-128"/>
                <a:ea typeface="Meiryo UI" pitchFamily="50" charset="-128"/>
                <a:cs typeface="Meiryo UI" pitchFamily="50" charset="-128"/>
              </a:defRPr>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accent4"/>
                </a:solidFill>
                <a:latin typeface="Meiryo UI" pitchFamily="50" charset="-128"/>
                <a:ea typeface="Meiryo UI" pitchFamily="50" charset="-128"/>
                <a:cs typeface="Meiryo UI"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85123969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EE85E83-8E32-41D8-B9D6-EC9B0EDB8A26}" type="datetimeFigureOut">
              <a:rPr lang="ja-JP" altLang="en-US" smtClean="0">
                <a:solidFill>
                  <a:prstClr val="black">
                    <a:tint val="75000"/>
                  </a:prstClr>
                </a:solidFill>
                <a:latin typeface="Calibri"/>
                <a:ea typeface="ＭＳ Ｐゴシック"/>
              </a:rPr>
              <a:pPr/>
              <a:t>2016/12/9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4670AB3C-EA3F-4EE1-AAF1-7196A1120E00}"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050414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EE85E83-8E32-41D8-B9D6-EC9B0EDB8A26}" type="datetimeFigureOut">
              <a:rPr lang="ja-JP" altLang="en-US" smtClean="0">
                <a:solidFill>
                  <a:prstClr val="black">
                    <a:tint val="75000"/>
                  </a:prstClr>
                </a:solidFill>
                <a:latin typeface="Calibri"/>
                <a:ea typeface="ＭＳ Ｐゴシック"/>
              </a:rPr>
              <a:pPr/>
              <a:t>2016/12/9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4670AB3C-EA3F-4EE1-AAF1-7196A1120E00}"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218148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EE85E83-8E32-41D8-B9D6-EC9B0EDB8A26}" type="datetimeFigureOut">
              <a:rPr lang="ja-JP" altLang="en-US" smtClean="0">
                <a:solidFill>
                  <a:prstClr val="black">
                    <a:tint val="75000"/>
                  </a:prstClr>
                </a:solidFill>
                <a:latin typeface="Calibri"/>
                <a:ea typeface="ＭＳ Ｐゴシック"/>
              </a:rPr>
              <a:pPr/>
              <a:t>2016/12/9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4670AB3C-EA3F-4EE1-AAF1-7196A1120E00}"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686869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EE85E83-8E32-41D8-B9D6-EC9B0EDB8A26}" type="datetimeFigureOut">
              <a:rPr lang="ja-JP" altLang="en-US" smtClean="0">
                <a:solidFill>
                  <a:prstClr val="black">
                    <a:tint val="75000"/>
                  </a:prstClr>
                </a:solidFill>
                <a:latin typeface="Calibri"/>
                <a:ea typeface="ＭＳ Ｐゴシック"/>
              </a:rPr>
              <a:pPr/>
              <a:t>2016/12/9</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4670AB3C-EA3F-4EE1-AAF1-7196A1120E00}"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706627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59B2117B-DF6E-4258-968C-7E657F6CF923}"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31399412"/>
      </p:ext>
    </p:extLst>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EE85E83-8E32-41D8-B9D6-EC9B0EDB8A26}" type="datetimeFigureOut">
              <a:rPr lang="ja-JP" altLang="en-US" smtClean="0">
                <a:solidFill>
                  <a:prstClr val="black">
                    <a:tint val="75000"/>
                  </a:prstClr>
                </a:solidFill>
                <a:latin typeface="Calibri"/>
                <a:ea typeface="ＭＳ Ｐゴシック"/>
              </a:rPr>
              <a:pPr/>
              <a:t>2016/12/9</a:t>
            </a:fld>
            <a:endParaRPr lang="ja-JP" altLang="en-US">
              <a:solidFill>
                <a:prstClr val="black">
                  <a:tint val="75000"/>
                </a:prstClr>
              </a:solidFill>
              <a:latin typeface="Calibri"/>
              <a:ea typeface="ＭＳ Ｐゴシック"/>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9" name="スライド番号プレースホルダー 8"/>
          <p:cNvSpPr>
            <a:spLocks noGrp="1"/>
          </p:cNvSpPr>
          <p:nvPr>
            <p:ph type="sldNum" sz="quarter" idx="12"/>
          </p:nvPr>
        </p:nvSpPr>
        <p:spPr/>
        <p:txBody>
          <a:bodyPr/>
          <a:lstStyle/>
          <a:p>
            <a:fld id="{4670AB3C-EA3F-4EE1-AAF1-7196A1120E00}"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70636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EE85E83-8E32-41D8-B9D6-EC9B0EDB8A26}" type="datetimeFigureOut">
              <a:rPr lang="ja-JP" altLang="en-US" smtClean="0">
                <a:solidFill>
                  <a:prstClr val="black">
                    <a:tint val="75000"/>
                  </a:prstClr>
                </a:solidFill>
                <a:latin typeface="Calibri"/>
                <a:ea typeface="ＭＳ Ｐゴシック"/>
              </a:rPr>
              <a:pPr/>
              <a:t>2016/12/9</a:t>
            </a:fld>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4670AB3C-EA3F-4EE1-AAF1-7196A1120E00}"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456218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EE85E83-8E32-41D8-B9D6-EC9B0EDB8A26}" type="datetimeFigureOut">
              <a:rPr lang="ja-JP" altLang="en-US" smtClean="0">
                <a:solidFill>
                  <a:prstClr val="black">
                    <a:tint val="75000"/>
                  </a:prstClr>
                </a:solidFill>
                <a:latin typeface="Calibri"/>
                <a:ea typeface="ＭＳ Ｐゴシック"/>
              </a:rPr>
              <a:pPr/>
              <a:t>2016/12/9</a:t>
            </a:fld>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4" name="スライド番号プレースホルダー 3"/>
          <p:cNvSpPr>
            <a:spLocks noGrp="1"/>
          </p:cNvSpPr>
          <p:nvPr>
            <p:ph type="sldNum" sz="quarter" idx="12"/>
          </p:nvPr>
        </p:nvSpPr>
        <p:spPr/>
        <p:txBody>
          <a:bodyPr/>
          <a:lstStyle/>
          <a:p>
            <a:fld id="{4670AB3C-EA3F-4EE1-AAF1-7196A1120E00}"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3433929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EE85E83-8E32-41D8-B9D6-EC9B0EDB8A26}" type="datetimeFigureOut">
              <a:rPr lang="ja-JP" altLang="en-US" smtClean="0">
                <a:solidFill>
                  <a:prstClr val="black">
                    <a:tint val="75000"/>
                  </a:prstClr>
                </a:solidFill>
                <a:latin typeface="Calibri"/>
                <a:ea typeface="ＭＳ Ｐゴシック"/>
              </a:rPr>
              <a:pPr/>
              <a:t>2016/12/9</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4670AB3C-EA3F-4EE1-AAF1-7196A1120E00}"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200673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EE85E83-8E32-41D8-B9D6-EC9B0EDB8A26}" type="datetimeFigureOut">
              <a:rPr lang="ja-JP" altLang="en-US" smtClean="0">
                <a:solidFill>
                  <a:prstClr val="black">
                    <a:tint val="75000"/>
                  </a:prstClr>
                </a:solidFill>
                <a:latin typeface="Calibri"/>
                <a:ea typeface="ＭＳ Ｐゴシック"/>
              </a:rPr>
              <a:pPr/>
              <a:t>2016/12/9</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4670AB3C-EA3F-4EE1-AAF1-7196A1120E00}"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637051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EE85E83-8E32-41D8-B9D6-EC9B0EDB8A26}" type="datetimeFigureOut">
              <a:rPr lang="ja-JP" altLang="en-US" smtClean="0">
                <a:solidFill>
                  <a:prstClr val="black">
                    <a:tint val="75000"/>
                  </a:prstClr>
                </a:solidFill>
                <a:latin typeface="Calibri"/>
                <a:ea typeface="ＭＳ Ｐゴシック"/>
              </a:rPr>
              <a:pPr/>
              <a:t>2016/12/9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4670AB3C-EA3F-4EE1-AAF1-7196A1120E00}"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658822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EE85E83-8E32-41D8-B9D6-EC9B0EDB8A26}" type="datetimeFigureOut">
              <a:rPr lang="ja-JP" altLang="en-US" smtClean="0">
                <a:solidFill>
                  <a:prstClr val="black">
                    <a:tint val="75000"/>
                  </a:prstClr>
                </a:solidFill>
                <a:latin typeface="Calibri"/>
                <a:ea typeface="ＭＳ Ｐゴシック"/>
              </a:rPr>
              <a:pPr/>
              <a:t>2016/12/9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4670AB3C-EA3F-4EE1-AAF1-7196A1120E00}"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94883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047E098C-7861-4CA1-8D6C-9DF91B584A17}"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837138383"/>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410B1A4A-4EE8-4CF6-906C-AE6665E90E6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27305663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7FA5C043-5DE4-42BA-84C0-8A49BA76729C}"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46351201"/>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D12D989B-BFCB-40C2-AD8C-79DD628EB4A0}"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710255223"/>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644C75E2-3F7B-4562-9D63-0E81691504B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5681881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66">
                <a:gamma/>
                <a:shade val="46275"/>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defRPr sz="1400">
                <a:ea typeface="ＭＳ Ｐゴシック" pitchFamily="50" charset="-128"/>
              </a:defRPr>
            </a:lvl1pPr>
          </a:lstStyle>
          <a:p>
            <a:endParaRPr kumimoji="0" lang="en-US" altLang="ja-JP" smtClean="0">
              <a:solidFill>
                <a:srgbClr val="000000"/>
              </a:solidFill>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ctr">
              <a:defRPr sz="1400">
                <a:ea typeface="ＭＳ Ｐゴシック" pitchFamily="50" charset="-128"/>
              </a:defRPr>
            </a:lvl1pPr>
          </a:lstStyle>
          <a:p>
            <a:endParaRPr kumimoji="0" lang="en-US" altLang="ja-JP"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defRPr sz="1400">
                <a:ea typeface="ＭＳ Ｐゴシック" pitchFamily="50" charset="-128"/>
              </a:defRPr>
            </a:lvl1pPr>
          </a:lstStyle>
          <a:p>
            <a:fld id="{3380B9DE-7E4A-4EFA-ABFF-242B40851419}" type="slidenum">
              <a:rPr kumimoji="0" lang="ja-JP" altLang="en-US" smtClean="0">
                <a:solidFill>
                  <a:srgbClr val="000000"/>
                </a:solidFill>
                <a:cs typeface="Arial" charset="0"/>
              </a:rPr>
              <a:pPr/>
              <a:t>‹#›</a:t>
            </a:fld>
            <a:endParaRPr kumimoji="0" lang="en-US" altLang="ja-JP" smtClean="0">
              <a:solidFill>
                <a:srgbClr val="000000"/>
              </a:solidFill>
              <a:cs typeface="Arial" charset="0"/>
            </a:endParaRPr>
          </a:p>
        </p:txBody>
      </p:sp>
    </p:spTree>
    <p:extLst>
      <p:ext uri="{BB962C8B-B14F-4D97-AF65-F5344CB8AC3E}">
        <p14:creationId xmlns:p14="http://schemas.microsoft.com/office/powerpoint/2010/main" val="316635881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ransition spd="slow">
    <p:wipe dir="r"/>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153" algn="ctr" rtl="0" fontAlgn="base">
        <a:spcBef>
          <a:spcPct val="0"/>
        </a:spcBef>
        <a:spcAft>
          <a:spcPct val="0"/>
        </a:spcAft>
        <a:defRPr sz="4400">
          <a:solidFill>
            <a:schemeClr val="tx2"/>
          </a:solidFill>
          <a:latin typeface="Arial" pitchFamily="34" charset="0"/>
        </a:defRPr>
      </a:lvl6pPr>
      <a:lvl7pPr marL="914305" algn="ctr" rtl="0" fontAlgn="base">
        <a:spcBef>
          <a:spcPct val="0"/>
        </a:spcBef>
        <a:spcAft>
          <a:spcPct val="0"/>
        </a:spcAft>
        <a:defRPr sz="4400">
          <a:solidFill>
            <a:schemeClr val="tx2"/>
          </a:solidFill>
          <a:latin typeface="Arial" pitchFamily="34" charset="0"/>
        </a:defRPr>
      </a:lvl7pPr>
      <a:lvl8pPr marL="1371458" algn="ctr" rtl="0" fontAlgn="base">
        <a:spcBef>
          <a:spcPct val="0"/>
        </a:spcBef>
        <a:spcAft>
          <a:spcPct val="0"/>
        </a:spcAft>
        <a:defRPr sz="4400">
          <a:solidFill>
            <a:schemeClr val="tx2"/>
          </a:solidFill>
          <a:latin typeface="Arial" pitchFamily="34" charset="0"/>
        </a:defRPr>
      </a:lvl8pPr>
      <a:lvl9pPr marL="1828610" algn="ctr" rtl="0" fontAlgn="base">
        <a:spcBef>
          <a:spcPct val="0"/>
        </a:spcBef>
        <a:spcAft>
          <a:spcPct val="0"/>
        </a:spcAft>
        <a:defRPr sz="4400">
          <a:solidFill>
            <a:schemeClr val="tx2"/>
          </a:solidFill>
          <a:latin typeface="Arial" pitchFamily="34" charset="0"/>
        </a:defRPr>
      </a:lvl9pPr>
    </p:titleStyle>
    <p:bodyStyle>
      <a:lvl1pPr marL="342865" indent="-342865" algn="l" rtl="0" fontAlgn="base">
        <a:spcBef>
          <a:spcPct val="20000"/>
        </a:spcBef>
        <a:spcAft>
          <a:spcPct val="0"/>
        </a:spcAft>
        <a:buChar char="•"/>
        <a:defRPr sz="3200">
          <a:solidFill>
            <a:schemeClr val="tx1"/>
          </a:solidFill>
          <a:latin typeface="+mn-lt"/>
          <a:ea typeface="+mn-ea"/>
          <a:cs typeface="+mn-cs"/>
        </a:defRPr>
      </a:lvl1pPr>
      <a:lvl2pPr marL="742873" indent="-285720" algn="l" rtl="0" fontAlgn="base">
        <a:spcBef>
          <a:spcPct val="20000"/>
        </a:spcBef>
        <a:spcAft>
          <a:spcPct val="0"/>
        </a:spcAft>
        <a:buChar char="–"/>
        <a:defRPr sz="2800">
          <a:solidFill>
            <a:schemeClr val="tx1"/>
          </a:solidFill>
          <a:latin typeface="+mn-lt"/>
        </a:defRPr>
      </a:lvl2pPr>
      <a:lvl3pPr marL="1142882" indent="-228577" algn="l" rtl="0" fontAlgn="base">
        <a:spcBef>
          <a:spcPct val="20000"/>
        </a:spcBef>
        <a:spcAft>
          <a:spcPct val="0"/>
        </a:spcAft>
        <a:buChar char="•"/>
        <a:defRPr sz="2400">
          <a:solidFill>
            <a:schemeClr val="tx1"/>
          </a:solidFill>
          <a:latin typeface="+mn-lt"/>
        </a:defRPr>
      </a:lvl3pPr>
      <a:lvl4pPr marL="1600034" indent="-228577" algn="l" rtl="0" fontAlgn="base">
        <a:spcBef>
          <a:spcPct val="20000"/>
        </a:spcBef>
        <a:spcAft>
          <a:spcPct val="0"/>
        </a:spcAft>
        <a:buChar char="–"/>
        <a:defRPr sz="2000">
          <a:solidFill>
            <a:schemeClr val="tx1"/>
          </a:solidFill>
          <a:latin typeface="+mn-lt"/>
        </a:defRPr>
      </a:lvl4pPr>
      <a:lvl5pPr marL="2057187" indent="-228577" algn="l" rtl="0" fontAlgn="base">
        <a:spcBef>
          <a:spcPct val="20000"/>
        </a:spcBef>
        <a:spcAft>
          <a:spcPct val="0"/>
        </a:spcAft>
        <a:buChar char="»"/>
        <a:defRPr sz="2000">
          <a:solidFill>
            <a:schemeClr val="tx1"/>
          </a:solidFill>
          <a:latin typeface="+mn-lt"/>
        </a:defRPr>
      </a:lvl5pPr>
      <a:lvl6pPr marL="2514340" indent="-228577" algn="l" rtl="0" fontAlgn="base">
        <a:spcBef>
          <a:spcPct val="20000"/>
        </a:spcBef>
        <a:spcAft>
          <a:spcPct val="0"/>
        </a:spcAft>
        <a:buChar char="»"/>
        <a:defRPr sz="2000">
          <a:solidFill>
            <a:schemeClr val="tx1"/>
          </a:solidFill>
          <a:latin typeface="+mn-lt"/>
        </a:defRPr>
      </a:lvl6pPr>
      <a:lvl7pPr marL="2971492" indent="-228577" algn="l" rtl="0" fontAlgn="base">
        <a:spcBef>
          <a:spcPct val="20000"/>
        </a:spcBef>
        <a:spcAft>
          <a:spcPct val="0"/>
        </a:spcAft>
        <a:buChar char="»"/>
        <a:defRPr sz="2000">
          <a:solidFill>
            <a:schemeClr val="tx1"/>
          </a:solidFill>
          <a:latin typeface="+mn-lt"/>
        </a:defRPr>
      </a:lvl7pPr>
      <a:lvl8pPr marL="3428645" indent="-228577" algn="l" rtl="0" fontAlgn="base">
        <a:spcBef>
          <a:spcPct val="20000"/>
        </a:spcBef>
        <a:spcAft>
          <a:spcPct val="0"/>
        </a:spcAft>
        <a:buChar char="»"/>
        <a:defRPr sz="2000">
          <a:solidFill>
            <a:schemeClr val="tx1"/>
          </a:solidFill>
          <a:latin typeface="+mn-lt"/>
        </a:defRPr>
      </a:lvl8pPr>
      <a:lvl9pPr marL="3885797" indent="-228577" algn="l" rtl="0" fontAlgn="base">
        <a:spcBef>
          <a:spcPct val="20000"/>
        </a:spcBef>
        <a:spcAft>
          <a:spcPct val="0"/>
        </a:spcAft>
        <a:buChar char="»"/>
        <a:defRPr sz="2000">
          <a:solidFill>
            <a:schemeClr val="tx1"/>
          </a:solidFill>
          <a:latin typeface="+mn-lt"/>
        </a:defRPr>
      </a:lvl9pPr>
    </p:bodyStyle>
    <p:otherStyle>
      <a:defPPr>
        <a:defRPr lang="ja-JP"/>
      </a:defPPr>
      <a:lvl1pPr marL="0" algn="l" defTabSz="914305" rtl="0" eaLnBrk="1" latinLnBrk="0" hangingPunct="1">
        <a:defRPr kumimoji="1" sz="1800" kern="1200">
          <a:solidFill>
            <a:schemeClr val="tx1"/>
          </a:solidFill>
          <a:latin typeface="+mn-lt"/>
          <a:ea typeface="+mn-ea"/>
          <a:cs typeface="+mn-cs"/>
        </a:defRPr>
      </a:lvl1pPr>
      <a:lvl2pPr marL="457153" algn="l" defTabSz="914305" rtl="0" eaLnBrk="1" latinLnBrk="0" hangingPunct="1">
        <a:defRPr kumimoji="1" sz="1800" kern="1200">
          <a:solidFill>
            <a:schemeClr val="tx1"/>
          </a:solidFill>
          <a:latin typeface="+mn-lt"/>
          <a:ea typeface="+mn-ea"/>
          <a:cs typeface="+mn-cs"/>
        </a:defRPr>
      </a:lvl2pPr>
      <a:lvl3pPr marL="914305" algn="l" defTabSz="914305" rtl="0" eaLnBrk="1" latinLnBrk="0" hangingPunct="1">
        <a:defRPr kumimoji="1" sz="1800" kern="1200">
          <a:solidFill>
            <a:schemeClr val="tx1"/>
          </a:solidFill>
          <a:latin typeface="+mn-lt"/>
          <a:ea typeface="+mn-ea"/>
          <a:cs typeface="+mn-cs"/>
        </a:defRPr>
      </a:lvl3pPr>
      <a:lvl4pPr marL="1371458" algn="l" defTabSz="914305" rtl="0" eaLnBrk="1" latinLnBrk="0" hangingPunct="1">
        <a:defRPr kumimoji="1" sz="1800" kern="1200">
          <a:solidFill>
            <a:schemeClr val="tx1"/>
          </a:solidFill>
          <a:latin typeface="+mn-lt"/>
          <a:ea typeface="+mn-ea"/>
          <a:cs typeface="+mn-cs"/>
        </a:defRPr>
      </a:lvl4pPr>
      <a:lvl5pPr marL="1828610" algn="l" defTabSz="914305" rtl="0" eaLnBrk="1" latinLnBrk="0" hangingPunct="1">
        <a:defRPr kumimoji="1" sz="1800" kern="1200">
          <a:solidFill>
            <a:schemeClr val="tx1"/>
          </a:solidFill>
          <a:latin typeface="+mn-lt"/>
          <a:ea typeface="+mn-ea"/>
          <a:cs typeface="+mn-cs"/>
        </a:defRPr>
      </a:lvl5pPr>
      <a:lvl6pPr marL="2285763" algn="l" defTabSz="914305" rtl="0" eaLnBrk="1" latinLnBrk="0" hangingPunct="1">
        <a:defRPr kumimoji="1" sz="1800" kern="1200">
          <a:solidFill>
            <a:schemeClr val="tx1"/>
          </a:solidFill>
          <a:latin typeface="+mn-lt"/>
          <a:ea typeface="+mn-ea"/>
          <a:cs typeface="+mn-cs"/>
        </a:defRPr>
      </a:lvl6pPr>
      <a:lvl7pPr marL="2742915" algn="l" defTabSz="914305" rtl="0" eaLnBrk="1" latinLnBrk="0" hangingPunct="1">
        <a:defRPr kumimoji="1" sz="1800" kern="1200">
          <a:solidFill>
            <a:schemeClr val="tx1"/>
          </a:solidFill>
          <a:latin typeface="+mn-lt"/>
          <a:ea typeface="+mn-ea"/>
          <a:cs typeface="+mn-cs"/>
        </a:defRPr>
      </a:lvl7pPr>
      <a:lvl8pPr marL="3200068" algn="l" defTabSz="914305" rtl="0" eaLnBrk="1" latinLnBrk="0" hangingPunct="1">
        <a:defRPr kumimoji="1" sz="1800" kern="1200">
          <a:solidFill>
            <a:schemeClr val="tx1"/>
          </a:solidFill>
          <a:latin typeface="+mn-lt"/>
          <a:ea typeface="+mn-ea"/>
          <a:cs typeface="+mn-cs"/>
        </a:defRPr>
      </a:lvl8pPr>
      <a:lvl9pPr marL="3657220" algn="l" defTabSz="914305"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431890"/>
      </p:ext>
    </p:extLst>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833" r:id="rId4"/>
    <p:sldLayoutId id="2147483834" r:id="rId5"/>
    <p:sldLayoutId id="2147483835" r:id="rId6"/>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75490"/>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106363"/>
            <a:ext cx="8189913"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smtClean="0"/>
              <a:t>Titles Yellow Arial 32 – 40 font bold</a:t>
            </a:r>
          </a:p>
        </p:txBody>
      </p:sp>
      <p:sp>
        <p:nvSpPr>
          <p:cNvPr id="12291" name="Rectangle 3"/>
          <p:cNvSpPr>
            <a:spLocks noGrp="1" noChangeAspect="1" noChangeArrowheads="1"/>
          </p:cNvSpPr>
          <p:nvPr>
            <p:ph type="body" idx="1"/>
          </p:nvPr>
        </p:nvSpPr>
        <p:spPr bwMode="auto">
          <a:xfrm>
            <a:off x="457200" y="152400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smtClean="0"/>
              <a:t>Bullet text White Arial 28 pt</a:t>
            </a:r>
          </a:p>
          <a:p>
            <a:pPr lvl="1"/>
            <a:r>
              <a:rPr lang="en-US" altLang="ja-JP" smtClean="0"/>
              <a:t>Second level Arial 24 pt</a:t>
            </a:r>
          </a:p>
          <a:p>
            <a:pPr lvl="2"/>
            <a:r>
              <a:rPr lang="en-US" altLang="ja-JP" smtClean="0"/>
              <a:t>Third level Arial 20 pt</a:t>
            </a:r>
          </a:p>
        </p:txBody>
      </p:sp>
      <p:sp>
        <p:nvSpPr>
          <p:cNvPr id="12294" name="Rectangle 6"/>
          <p:cNvSpPr>
            <a:spLocks noChangeArrowheads="1"/>
          </p:cNvSpPr>
          <p:nvPr userDrawn="1"/>
        </p:nvSpPr>
        <p:spPr bwMode="auto">
          <a:xfrm>
            <a:off x="5676900" y="6553200"/>
            <a:ext cx="346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0" lang="en-US" altLang="ja-JP" sz="1400" smtClean="0">
                <a:solidFill>
                  <a:srgbClr val="FFFF00"/>
                </a:solidFill>
                <a:latin typeface="Arial Narrow" pitchFamily="34" charset="0"/>
                <a:ea typeface="ＭＳ Ｐゴシック" charset="-128"/>
              </a:rPr>
              <a:t>Mega JL, et al. </a:t>
            </a:r>
            <a:r>
              <a:rPr kumimoji="0" lang="en-US" altLang="ja-JP" sz="1400" i="1" smtClean="0">
                <a:solidFill>
                  <a:srgbClr val="FFFF00"/>
                </a:solidFill>
                <a:latin typeface="Arial Narrow" pitchFamily="34" charset="0"/>
                <a:ea typeface="ＭＳ Ｐゴシック" charset="-128"/>
              </a:rPr>
              <a:t>N Engl J Med</a:t>
            </a:r>
            <a:r>
              <a:rPr kumimoji="0" lang="en-US" altLang="ja-JP" sz="1400" smtClean="0">
                <a:solidFill>
                  <a:srgbClr val="FFFF00"/>
                </a:solidFill>
                <a:latin typeface="Arial Narrow" pitchFamily="34" charset="0"/>
                <a:ea typeface="ＭＳ Ｐゴシック" charset="-128"/>
              </a:rPr>
              <a:t> 2009;360(4):354-362</a:t>
            </a:r>
          </a:p>
        </p:txBody>
      </p:sp>
    </p:spTree>
    <p:extLst>
      <p:ext uri="{BB962C8B-B14F-4D97-AF65-F5344CB8AC3E}">
        <p14:creationId xmlns:p14="http://schemas.microsoft.com/office/powerpoint/2010/main" val="109242945"/>
      </p:ext>
    </p:extLst>
  </p:cSld>
  <p:clrMap bg1="dk2" tx1="lt1" bg2="dk1"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l" rtl="0" fontAlgn="base">
        <a:lnSpc>
          <a:spcPct val="80000"/>
        </a:lnSpc>
        <a:spcBef>
          <a:spcPct val="0"/>
        </a:spcBef>
        <a:spcAft>
          <a:spcPct val="0"/>
        </a:spcAft>
        <a:defRPr sz="3200" b="1">
          <a:solidFill>
            <a:srgbClr val="FFFF00"/>
          </a:solidFill>
          <a:effectLst>
            <a:outerShdw blurRad="38100" dist="38100" dir="2700000" algn="tl">
              <a:srgbClr val="000000"/>
            </a:outerShdw>
          </a:effectLst>
          <a:latin typeface="+mj-lt"/>
          <a:ea typeface="+mj-ea"/>
          <a:cs typeface="+mj-cs"/>
        </a:defRPr>
      </a:lvl1pPr>
      <a:lvl2pPr algn="l" rtl="0" fontAlgn="base">
        <a:lnSpc>
          <a:spcPct val="80000"/>
        </a:lnSpc>
        <a:spcBef>
          <a:spcPct val="0"/>
        </a:spcBef>
        <a:spcAft>
          <a:spcPct val="0"/>
        </a:spcAft>
        <a:defRPr sz="3200" b="1">
          <a:solidFill>
            <a:srgbClr val="FFFF00"/>
          </a:solidFill>
          <a:effectLst>
            <a:outerShdw blurRad="38100" dist="38100" dir="2700000" algn="tl">
              <a:srgbClr val="000000"/>
            </a:outerShdw>
          </a:effectLst>
          <a:latin typeface="Arial" charset="0"/>
        </a:defRPr>
      </a:lvl2pPr>
      <a:lvl3pPr algn="l" rtl="0" fontAlgn="base">
        <a:lnSpc>
          <a:spcPct val="80000"/>
        </a:lnSpc>
        <a:spcBef>
          <a:spcPct val="0"/>
        </a:spcBef>
        <a:spcAft>
          <a:spcPct val="0"/>
        </a:spcAft>
        <a:defRPr sz="3200" b="1">
          <a:solidFill>
            <a:srgbClr val="FFFF00"/>
          </a:solidFill>
          <a:effectLst>
            <a:outerShdw blurRad="38100" dist="38100" dir="2700000" algn="tl">
              <a:srgbClr val="000000"/>
            </a:outerShdw>
          </a:effectLst>
          <a:latin typeface="Arial" charset="0"/>
        </a:defRPr>
      </a:lvl3pPr>
      <a:lvl4pPr algn="l" rtl="0" fontAlgn="base">
        <a:lnSpc>
          <a:spcPct val="80000"/>
        </a:lnSpc>
        <a:spcBef>
          <a:spcPct val="0"/>
        </a:spcBef>
        <a:spcAft>
          <a:spcPct val="0"/>
        </a:spcAft>
        <a:defRPr sz="3200" b="1">
          <a:solidFill>
            <a:srgbClr val="FFFF00"/>
          </a:solidFill>
          <a:effectLst>
            <a:outerShdw blurRad="38100" dist="38100" dir="2700000" algn="tl">
              <a:srgbClr val="000000"/>
            </a:outerShdw>
          </a:effectLst>
          <a:latin typeface="Arial" charset="0"/>
        </a:defRPr>
      </a:lvl4pPr>
      <a:lvl5pPr algn="l" rtl="0" fontAlgn="base">
        <a:lnSpc>
          <a:spcPct val="80000"/>
        </a:lnSpc>
        <a:spcBef>
          <a:spcPct val="0"/>
        </a:spcBef>
        <a:spcAft>
          <a:spcPct val="0"/>
        </a:spcAft>
        <a:defRPr sz="3200" b="1">
          <a:solidFill>
            <a:srgbClr val="FFFF00"/>
          </a:solidFill>
          <a:effectLst>
            <a:outerShdw blurRad="38100" dist="38100" dir="2700000" algn="tl">
              <a:srgbClr val="000000"/>
            </a:outerShdw>
          </a:effectLst>
          <a:latin typeface="Arial" charset="0"/>
        </a:defRPr>
      </a:lvl5pPr>
      <a:lvl6pPr marL="457200" algn="l" rtl="0" fontAlgn="base">
        <a:lnSpc>
          <a:spcPct val="80000"/>
        </a:lnSpc>
        <a:spcBef>
          <a:spcPct val="0"/>
        </a:spcBef>
        <a:spcAft>
          <a:spcPct val="0"/>
        </a:spcAft>
        <a:defRPr sz="3200" b="1">
          <a:solidFill>
            <a:srgbClr val="FFFF00"/>
          </a:solidFill>
          <a:effectLst>
            <a:outerShdw blurRad="38100" dist="38100" dir="2700000" algn="tl">
              <a:srgbClr val="000000"/>
            </a:outerShdw>
          </a:effectLst>
          <a:latin typeface="Arial" charset="0"/>
        </a:defRPr>
      </a:lvl6pPr>
      <a:lvl7pPr marL="914400" algn="l" rtl="0" fontAlgn="base">
        <a:lnSpc>
          <a:spcPct val="80000"/>
        </a:lnSpc>
        <a:spcBef>
          <a:spcPct val="0"/>
        </a:spcBef>
        <a:spcAft>
          <a:spcPct val="0"/>
        </a:spcAft>
        <a:defRPr sz="3200" b="1">
          <a:solidFill>
            <a:srgbClr val="FFFF00"/>
          </a:solidFill>
          <a:effectLst>
            <a:outerShdw blurRad="38100" dist="38100" dir="2700000" algn="tl">
              <a:srgbClr val="000000"/>
            </a:outerShdw>
          </a:effectLst>
          <a:latin typeface="Arial" charset="0"/>
        </a:defRPr>
      </a:lvl7pPr>
      <a:lvl8pPr marL="1371600" algn="l" rtl="0" fontAlgn="base">
        <a:lnSpc>
          <a:spcPct val="80000"/>
        </a:lnSpc>
        <a:spcBef>
          <a:spcPct val="0"/>
        </a:spcBef>
        <a:spcAft>
          <a:spcPct val="0"/>
        </a:spcAft>
        <a:defRPr sz="3200" b="1">
          <a:solidFill>
            <a:srgbClr val="FFFF00"/>
          </a:solidFill>
          <a:effectLst>
            <a:outerShdw blurRad="38100" dist="38100" dir="2700000" algn="tl">
              <a:srgbClr val="000000"/>
            </a:outerShdw>
          </a:effectLst>
          <a:latin typeface="Arial" charset="0"/>
        </a:defRPr>
      </a:lvl8pPr>
      <a:lvl9pPr marL="1828800" algn="l" rtl="0" fontAlgn="base">
        <a:lnSpc>
          <a:spcPct val="80000"/>
        </a:lnSpc>
        <a:spcBef>
          <a:spcPct val="0"/>
        </a:spcBef>
        <a:spcAft>
          <a:spcPct val="0"/>
        </a:spcAft>
        <a:defRPr sz="3200" b="1">
          <a:solidFill>
            <a:srgbClr val="FFFF00"/>
          </a:solidFill>
          <a:effectLst>
            <a:outerShdw blurRad="38100" dist="38100" dir="2700000" algn="tl">
              <a:srgbClr val="000000"/>
            </a:outerShdw>
          </a:effectLst>
          <a:latin typeface="Arial" charset="0"/>
        </a:defRPr>
      </a:lvl9pPr>
    </p:titleStyle>
    <p:bodyStyle>
      <a:lvl1pPr marL="342900" indent="-342900" algn="l" rtl="0" fontAlgn="base">
        <a:spcBef>
          <a:spcPct val="50000"/>
        </a:spcBef>
        <a:spcAft>
          <a:spcPct val="0"/>
        </a:spcAft>
        <a:buClr>
          <a:srgbClr val="FFFF00"/>
        </a:buClr>
        <a:buFont typeface="Symbol" pitchFamily="18" charset="2"/>
        <a:buChar char="¨"/>
        <a:defRPr sz="2800">
          <a:solidFill>
            <a:schemeClr val="tx1"/>
          </a:solidFill>
          <a:latin typeface="+mn-lt"/>
          <a:ea typeface="+mn-ea"/>
          <a:cs typeface="+mn-cs"/>
        </a:defRPr>
      </a:lvl1pPr>
      <a:lvl2pPr marL="742950" indent="-285750" algn="l" rtl="0" fontAlgn="base">
        <a:spcBef>
          <a:spcPct val="50000"/>
        </a:spcBef>
        <a:spcAft>
          <a:spcPct val="0"/>
        </a:spcAft>
        <a:buClr>
          <a:srgbClr val="FFFF00"/>
        </a:buClr>
        <a:buChar char="•"/>
        <a:defRPr sz="2400">
          <a:solidFill>
            <a:schemeClr val="tx1"/>
          </a:solidFill>
          <a:latin typeface="+mn-lt"/>
        </a:defRPr>
      </a:lvl2pPr>
      <a:lvl3pPr marL="1143000" indent="-228600" algn="l" rtl="0" fontAlgn="base">
        <a:spcBef>
          <a:spcPct val="50000"/>
        </a:spcBef>
        <a:spcAft>
          <a:spcPct val="0"/>
        </a:spcAft>
        <a:buClr>
          <a:srgbClr val="FFFF00"/>
        </a:buClr>
        <a:buFont typeface="Symbol" pitchFamily="18" charset="2"/>
        <a:buChar char="-"/>
        <a:defRPr sz="20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715101"/>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871496"/>
      </p:ext>
    </p:extLst>
  </p:cSld>
  <p:clrMap bg1="dk1" tx1="lt1" bg2="dk2" tx2="lt2" accent1="accent1" accent2="accent2" accent3="accent3" accent4="accent4" accent5="accent5" accent6="accent6" hlink="hlink" folHlink="folHlink"/>
  <p:sldLayoutIdLst>
    <p:sldLayoutId id="2147483819" r:id="rId1"/>
    <p:sldLayoutId id="2147483820" r:id="rId2"/>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EE85E83-8E32-41D8-B9D6-EC9B0EDB8A26}" type="datetimeFigureOut">
              <a:rPr lang="ja-JP" altLang="en-US" smtClean="0">
                <a:solidFill>
                  <a:prstClr val="black">
                    <a:tint val="75000"/>
                  </a:prstClr>
                </a:solidFill>
                <a:latin typeface="Calibri"/>
                <a:ea typeface="ＭＳ Ｐゴシック"/>
              </a:rPr>
              <a:pPr fontAlgn="auto">
                <a:spcBef>
                  <a:spcPts val="0"/>
                </a:spcBef>
                <a:spcAft>
                  <a:spcPts val="0"/>
                </a:spcAft>
              </a:pPr>
              <a:t>2016/12/9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670AB3C-EA3F-4EE1-AAF1-7196A1120E00}"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642590463"/>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idx="4294967295"/>
          </p:nvPr>
        </p:nvSpPr>
        <p:spPr>
          <a:xfrm>
            <a:off x="584809" y="576962"/>
            <a:ext cx="8058150" cy="2098675"/>
          </a:xfrm>
          <a:prstGeom prst="rect">
            <a:avLst/>
          </a:prstGeom>
        </p:spPr>
        <p:txBody>
          <a:bodyPr/>
          <a:lstStyle/>
          <a:p>
            <a:pPr algn="ctr"/>
            <a:r>
              <a:rPr lang="en-US" altLang="ja-JP" sz="3200" dirty="0" smtClean="0"/>
              <a:t>Effects of CYP2C19 on Platelet Aggregation and Ischemic Events in Japanese PCI Patients</a:t>
            </a:r>
            <a:r>
              <a:rPr lang="en-US" altLang="ja-JP" sz="3200" i="1" u="sng" dirty="0" smtClean="0">
                <a:solidFill>
                  <a:srgbClr val="F79646"/>
                </a:solidFill>
                <a:latin typeface="Arial" pitchFamily="34" charset="0"/>
                <a:ea typeface="ＭＳ Ｐゴシック" pitchFamily="50" charset="-128"/>
                <a:cs typeface="Arial" pitchFamily="34" charset="0"/>
              </a:rPr>
              <a:t/>
            </a:r>
            <a:br>
              <a:rPr lang="en-US" altLang="ja-JP" sz="3200" i="1" u="sng" dirty="0" smtClean="0">
                <a:solidFill>
                  <a:srgbClr val="F79646"/>
                </a:solidFill>
                <a:latin typeface="Arial" pitchFamily="34" charset="0"/>
                <a:ea typeface="ＭＳ Ｐゴシック" pitchFamily="50" charset="-128"/>
                <a:cs typeface="Arial" pitchFamily="34" charset="0"/>
              </a:rPr>
            </a:br>
            <a:r>
              <a:rPr lang="en-US" altLang="ja-JP" sz="2400" dirty="0" smtClean="0"/>
              <a:t>PRASFIT-ACS Trial</a:t>
            </a:r>
            <a:br>
              <a:rPr lang="en-US" altLang="ja-JP" sz="2400" dirty="0" smtClean="0"/>
            </a:br>
            <a:r>
              <a:rPr lang="en-US" altLang="ja-JP" sz="2400" dirty="0" smtClean="0"/>
              <a:t/>
            </a:r>
            <a:br>
              <a:rPr lang="en-US" altLang="ja-JP" sz="2400" dirty="0" smtClean="0"/>
            </a:br>
            <a:r>
              <a:rPr lang="en-US" altLang="ja-JP" sz="2400" i="1" u="sng" dirty="0" err="1" smtClean="0">
                <a:solidFill>
                  <a:srgbClr val="F79646"/>
                </a:solidFill>
                <a:latin typeface="Arial" pitchFamily="34" charset="0"/>
                <a:ea typeface="ＭＳ Ｐゴシック" pitchFamily="50" charset="-128"/>
                <a:cs typeface="Arial" pitchFamily="34" charset="0"/>
              </a:rPr>
              <a:t>PRAS</a:t>
            </a:r>
            <a:r>
              <a:rPr lang="en-US" altLang="ja-JP" sz="2400" dirty="0" err="1" smtClean="0">
                <a:latin typeface="Arial" pitchFamily="34" charset="0"/>
                <a:ea typeface="ＭＳ Ｐゴシック" pitchFamily="50" charset="-128"/>
                <a:cs typeface="Arial" pitchFamily="34" charset="0"/>
              </a:rPr>
              <a:t>ugrel</a:t>
            </a:r>
            <a:r>
              <a:rPr lang="en-US" altLang="ja-JP" sz="2400" dirty="0" smtClean="0">
                <a:latin typeface="Arial" pitchFamily="34" charset="0"/>
                <a:ea typeface="ＭＳ Ｐゴシック" pitchFamily="50" charset="-128"/>
                <a:cs typeface="Arial" pitchFamily="34" charset="0"/>
              </a:rPr>
              <a:t> Compared to </a:t>
            </a:r>
            <a:r>
              <a:rPr lang="en-US" altLang="ja-JP" sz="2400" dirty="0" err="1" smtClean="0">
                <a:latin typeface="Arial" pitchFamily="34" charset="0"/>
                <a:ea typeface="ＭＳ Ｐゴシック" pitchFamily="50" charset="-128"/>
                <a:cs typeface="Arial" pitchFamily="34" charset="0"/>
              </a:rPr>
              <a:t>Clopidogrel</a:t>
            </a:r>
            <a:r>
              <a:rPr lang="en-US" altLang="ja-JP" sz="2400" dirty="0" smtClean="0">
                <a:solidFill>
                  <a:schemeClr val="bg1"/>
                </a:solidFill>
                <a:latin typeface="Arial" pitchFamily="34" charset="0"/>
                <a:ea typeface="ＭＳ Ｐゴシック" pitchFamily="50" charset="-128"/>
                <a:cs typeface="Arial" pitchFamily="34" charset="0"/>
              </a:rPr>
              <a:t/>
            </a:r>
            <a:br>
              <a:rPr lang="en-US" altLang="ja-JP" sz="2400" dirty="0" smtClean="0">
                <a:solidFill>
                  <a:schemeClr val="bg1"/>
                </a:solidFill>
                <a:latin typeface="Arial" pitchFamily="34" charset="0"/>
                <a:ea typeface="ＭＳ Ｐゴシック" pitchFamily="50" charset="-128"/>
                <a:cs typeface="Arial" pitchFamily="34" charset="0"/>
              </a:rPr>
            </a:br>
            <a:r>
              <a:rPr lang="en-US" altLang="ja-JP" sz="2400" i="1" u="sng" dirty="0" smtClean="0">
                <a:solidFill>
                  <a:srgbClr val="F79646"/>
                </a:solidFill>
                <a:latin typeface="Arial" pitchFamily="34" charset="0"/>
                <a:ea typeface="ＭＳ Ｐゴシック" pitchFamily="50" charset="-128"/>
                <a:cs typeface="Arial" pitchFamily="34" charset="0"/>
              </a:rPr>
              <a:t>F</a:t>
            </a:r>
            <a:r>
              <a:rPr lang="en-US" altLang="ja-JP" sz="2400" dirty="0" smtClean="0">
                <a:latin typeface="Arial" pitchFamily="34" charset="0"/>
                <a:ea typeface="ＭＳ Ｐゴシック" pitchFamily="50" charset="-128"/>
                <a:cs typeface="Arial" pitchFamily="34" charset="0"/>
              </a:rPr>
              <a:t>or Japanese </a:t>
            </a:r>
            <a:r>
              <a:rPr lang="en-US" altLang="ja-JP" sz="2400" dirty="0" err="1" smtClean="0">
                <a:latin typeface="Arial" pitchFamily="34" charset="0"/>
                <a:ea typeface="ＭＳ Ｐゴシック" pitchFamily="50" charset="-128"/>
                <a:cs typeface="Arial" pitchFamily="34" charset="0"/>
              </a:rPr>
              <a:t>Pat</a:t>
            </a:r>
            <a:r>
              <a:rPr lang="en-US" altLang="ja-JP" sz="2400" i="1" u="sng" dirty="0" err="1" smtClean="0">
                <a:solidFill>
                  <a:srgbClr val="F79646"/>
                </a:solidFill>
                <a:latin typeface="Arial" pitchFamily="34" charset="0"/>
                <a:ea typeface="ＭＳ Ｐゴシック" pitchFamily="50" charset="-128"/>
                <a:cs typeface="Arial" pitchFamily="34" charset="0"/>
              </a:rPr>
              <a:t>I</a:t>
            </a:r>
            <a:r>
              <a:rPr lang="en-US" altLang="ja-JP" sz="2400" dirty="0" err="1" smtClean="0">
                <a:latin typeface="Arial" pitchFamily="34" charset="0"/>
                <a:ea typeface="ＭＳ Ｐゴシック" pitchFamily="50" charset="-128"/>
                <a:cs typeface="Arial" pitchFamily="34" charset="0"/>
              </a:rPr>
              <a:t>en</a:t>
            </a:r>
            <a:r>
              <a:rPr lang="en-US" altLang="ja-JP" sz="2400" i="1" u="sng" dirty="0" err="1" smtClean="0">
                <a:solidFill>
                  <a:srgbClr val="F79646"/>
                </a:solidFill>
                <a:latin typeface="Arial" pitchFamily="34" charset="0"/>
                <a:ea typeface="ＭＳ Ｐゴシック" pitchFamily="50" charset="-128"/>
                <a:cs typeface="Arial" pitchFamily="34" charset="0"/>
              </a:rPr>
              <a:t>T</a:t>
            </a:r>
            <a:r>
              <a:rPr lang="en-US" altLang="ja-JP" sz="2400" dirty="0" err="1" smtClean="0">
                <a:latin typeface="Arial" pitchFamily="34" charset="0"/>
                <a:ea typeface="ＭＳ Ｐゴシック" pitchFamily="50" charset="-128"/>
                <a:cs typeface="Arial" pitchFamily="34" charset="0"/>
              </a:rPr>
              <a:t>s</a:t>
            </a:r>
            <a:r>
              <a:rPr lang="en-US" altLang="ja-JP" sz="2400" dirty="0" smtClean="0">
                <a:solidFill>
                  <a:schemeClr val="bg1"/>
                </a:solidFill>
                <a:latin typeface="Arial" pitchFamily="34" charset="0"/>
                <a:ea typeface="ＭＳ Ｐゴシック" pitchFamily="50" charset="-128"/>
                <a:cs typeface="Arial" pitchFamily="34" charset="0"/>
              </a:rPr>
              <a:t> </a:t>
            </a:r>
            <a:r>
              <a:rPr lang="en-US" altLang="ja-JP" sz="2400" dirty="0" smtClean="0">
                <a:latin typeface="Arial" pitchFamily="34" charset="0"/>
                <a:ea typeface="ＭＳ Ｐゴシック" pitchFamily="50" charset="-128"/>
                <a:cs typeface="Arial" pitchFamily="34" charset="0"/>
              </a:rPr>
              <a:t>with</a:t>
            </a:r>
            <a:r>
              <a:rPr lang="en-US" altLang="ja-JP" sz="2400" dirty="0" smtClean="0">
                <a:solidFill>
                  <a:srgbClr val="FFFF00"/>
                </a:solidFill>
                <a:latin typeface="Arial" pitchFamily="34" charset="0"/>
                <a:ea typeface="ＭＳ Ｐゴシック" pitchFamily="50" charset="-128"/>
                <a:cs typeface="Arial" pitchFamily="34" charset="0"/>
              </a:rPr>
              <a:t> </a:t>
            </a:r>
            <a:r>
              <a:rPr lang="en-US" altLang="ja-JP" sz="2400" i="1" u="sng" dirty="0" smtClean="0">
                <a:solidFill>
                  <a:srgbClr val="F79646"/>
                </a:solidFill>
                <a:latin typeface="Arial" pitchFamily="34" charset="0"/>
                <a:ea typeface="ＭＳ Ｐゴシック" pitchFamily="50" charset="-128"/>
                <a:cs typeface="Arial" pitchFamily="34" charset="0"/>
              </a:rPr>
              <a:t>ACS</a:t>
            </a:r>
            <a:r>
              <a:rPr lang="en-US" altLang="ja-JP" sz="2400" i="1" u="sng" dirty="0" smtClean="0">
                <a:latin typeface="Arial" pitchFamily="34" charset="0"/>
                <a:ea typeface="ＭＳ Ｐゴシック" pitchFamily="50" charset="-128"/>
                <a:cs typeface="Arial" pitchFamily="34" charset="0"/>
              </a:rPr>
              <a:t> </a:t>
            </a:r>
            <a:r>
              <a:rPr lang="en-US" altLang="ja-JP" sz="2400" dirty="0" smtClean="0">
                <a:latin typeface="Arial" pitchFamily="34" charset="0"/>
                <a:ea typeface="ＭＳ Ｐゴシック" pitchFamily="50" charset="-128"/>
                <a:cs typeface="Arial" pitchFamily="34" charset="0"/>
              </a:rPr>
              <a:t>Undergoing PCI</a:t>
            </a:r>
            <a:r>
              <a:rPr lang="en-US" altLang="ja-JP" sz="2400" dirty="0" smtClean="0">
                <a:solidFill>
                  <a:srgbClr val="FFFF00"/>
                </a:solidFill>
                <a:latin typeface="Arial" pitchFamily="34" charset="0"/>
                <a:ea typeface="ＭＳ Ｐゴシック" pitchFamily="50" charset="-128"/>
                <a:cs typeface="Arial" pitchFamily="34" charset="0"/>
              </a:rPr>
              <a:t/>
            </a:r>
            <a:br>
              <a:rPr lang="en-US" altLang="ja-JP" sz="2400" dirty="0" smtClean="0">
                <a:solidFill>
                  <a:srgbClr val="FFFF00"/>
                </a:solidFill>
                <a:latin typeface="Arial" pitchFamily="34" charset="0"/>
                <a:ea typeface="ＭＳ Ｐゴシック" pitchFamily="50" charset="-128"/>
                <a:cs typeface="Arial" pitchFamily="34" charset="0"/>
              </a:rPr>
            </a:br>
            <a:endParaRPr lang="en-US" altLang="ja-JP" sz="2400" dirty="0" smtClean="0">
              <a:solidFill>
                <a:srgbClr val="FFC000"/>
              </a:solidFill>
              <a:latin typeface="Arial" pitchFamily="34" charset="0"/>
              <a:ea typeface="ＭＳ Ｐゴシック" pitchFamily="50" charset="-128"/>
              <a:cs typeface="Arial" pitchFamily="34" charset="0"/>
            </a:endParaRPr>
          </a:p>
        </p:txBody>
      </p:sp>
      <p:sp>
        <p:nvSpPr>
          <p:cNvPr id="3" name="Rectangle 10"/>
          <p:cNvSpPr txBox="1">
            <a:spLocks noChangeAspect="1" noChangeArrowheads="1"/>
          </p:cNvSpPr>
          <p:nvPr/>
        </p:nvSpPr>
        <p:spPr>
          <a:xfrm>
            <a:off x="457200" y="3655839"/>
            <a:ext cx="8229600" cy="1363662"/>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en-US" altLang="ja-JP" sz="2000" dirty="0" err="1" smtClean="0">
                <a:latin typeface="Arial" pitchFamily="34" charset="0"/>
                <a:ea typeface="ＭＳ Ｐゴシック" pitchFamily="50" charset="-128"/>
                <a:cs typeface="Arial" pitchFamily="34" charset="0"/>
              </a:rPr>
              <a:t>Hiroyoshi</a:t>
            </a:r>
            <a:r>
              <a:rPr lang="en-US" altLang="ja-JP" sz="2000" dirty="0" smtClean="0">
                <a:latin typeface="Arial" pitchFamily="34" charset="0"/>
                <a:ea typeface="ＭＳ Ｐゴシック" pitchFamily="50" charset="-128"/>
                <a:cs typeface="Arial" pitchFamily="34" charset="0"/>
              </a:rPr>
              <a:t> Yokoi, Hisao Ogawa, Takaaki Isshiki, </a:t>
            </a:r>
          </a:p>
          <a:p>
            <a:pPr marL="0" indent="0" algn="ctr">
              <a:buFont typeface="Arial" pitchFamily="34" charset="0"/>
              <a:buNone/>
            </a:pPr>
            <a:r>
              <a:rPr lang="en-US" altLang="ja-JP" sz="2000" dirty="0" smtClean="0">
                <a:latin typeface="Arial" pitchFamily="34" charset="0"/>
                <a:ea typeface="ＭＳ Ｐゴシック" pitchFamily="50" charset="-128"/>
                <a:cs typeface="Arial" pitchFamily="34" charset="0"/>
              </a:rPr>
              <a:t>Takeshi Kimura, Masato Nakamura, and Shigeru Saito</a:t>
            </a:r>
          </a:p>
          <a:p>
            <a:pPr marL="0" indent="0" algn="ctr">
              <a:buFont typeface="Arial" pitchFamily="34" charset="0"/>
              <a:buNone/>
            </a:pPr>
            <a:r>
              <a:rPr lang="en-US" altLang="ja-JP" sz="2000" i="1" dirty="0" smtClean="0">
                <a:latin typeface="Arial" pitchFamily="34" charset="0"/>
                <a:ea typeface="ＭＳ Ｐゴシック" pitchFamily="50" charset="-128"/>
                <a:cs typeface="Arial" pitchFamily="34" charset="0"/>
              </a:rPr>
              <a:t>On behalf of </a:t>
            </a:r>
            <a:r>
              <a:rPr lang="en-US" altLang="ja-JP" sz="2000" i="1" dirty="0" err="1" smtClean="0">
                <a:latin typeface="Arial" pitchFamily="34" charset="0"/>
                <a:ea typeface="ＭＳ Ｐゴシック" pitchFamily="50" charset="-128"/>
                <a:cs typeface="Arial" pitchFamily="34" charset="0"/>
              </a:rPr>
              <a:t>PRASFIT</a:t>
            </a:r>
            <a:r>
              <a:rPr lang="en-US" altLang="ja-JP" sz="2000" i="1" dirty="0" smtClean="0">
                <a:latin typeface="Arial" pitchFamily="34" charset="0"/>
                <a:ea typeface="ＭＳ Ｐゴシック" pitchFamily="50" charset="-128"/>
                <a:cs typeface="Arial" pitchFamily="34" charset="0"/>
              </a:rPr>
              <a:t>-ACS Study Investigators</a:t>
            </a:r>
            <a:endParaRPr lang="ja-JP" altLang="ja-JP" sz="2000" i="1" dirty="0" smtClean="0">
              <a:latin typeface="Arial" pitchFamily="34" charset="0"/>
              <a:ea typeface="ＭＳ Ｐゴシック" pitchFamily="50" charset="-128"/>
              <a:cs typeface="Arial" pitchFamily="34" charset="0"/>
            </a:endParaRPr>
          </a:p>
        </p:txBody>
      </p:sp>
      <p:sp>
        <p:nvSpPr>
          <p:cNvPr id="4" name="Rectangle 8"/>
          <p:cNvSpPr>
            <a:spLocks noChangeArrowheads="1"/>
          </p:cNvSpPr>
          <p:nvPr/>
        </p:nvSpPr>
        <p:spPr bwMode="auto">
          <a:xfrm>
            <a:off x="185738" y="5518150"/>
            <a:ext cx="8820150" cy="692150"/>
          </a:xfrm>
          <a:prstGeom prst="rect">
            <a:avLst/>
          </a:prstGeom>
          <a:noFill/>
          <a:ln w="9525">
            <a:noFill/>
            <a:miter lim="800000"/>
            <a:headEnd/>
            <a:tailEnd/>
          </a:ln>
        </p:spPr>
        <p:txBody>
          <a:bodyPr anchor="ctr"/>
          <a:lstStyle/>
          <a:p>
            <a:pPr algn="ctr"/>
            <a:r>
              <a:rPr lang="en-US" altLang="ja-JP" b="1" dirty="0"/>
              <a:t>Study funded by Daiichi Sankyo Company, Limited </a:t>
            </a:r>
            <a:br>
              <a:rPr lang="en-US" altLang="ja-JP" b="1" dirty="0"/>
            </a:br>
            <a:r>
              <a:rPr lang="en-US" altLang="ja-JP" b="1" i="1" dirty="0" err="1"/>
              <a:t>JapicCTI</a:t>
            </a:r>
            <a:r>
              <a:rPr lang="en-US" altLang="ja-JP" b="1" i="1" dirty="0"/>
              <a:t>-No: </a:t>
            </a:r>
            <a:r>
              <a:rPr lang="en-US" altLang="ja-JP" b="1" dirty="0" err="1"/>
              <a:t>JapicCTI</a:t>
            </a:r>
            <a:r>
              <a:rPr lang="en-US" altLang="ja-JP" b="1" dirty="0"/>
              <a:t>-101339</a:t>
            </a:r>
            <a:endParaRPr lang="en-US" altLang="ja-JP" b="1" i="1" dirty="0"/>
          </a:p>
        </p:txBody>
      </p:sp>
    </p:spTree>
    <p:extLst>
      <p:ext uri="{BB962C8B-B14F-4D97-AF65-F5344CB8AC3E}">
        <p14:creationId xmlns:p14="http://schemas.microsoft.com/office/powerpoint/2010/main" val="1457039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hidden">
          <a:xfrm>
            <a:off x="89877" y="917574"/>
            <a:ext cx="8974992" cy="5630741"/>
          </a:xfrm>
          <a:prstGeom prst="rect">
            <a:avLst/>
          </a:prstGeom>
          <a:solidFill>
            <a:srgbClr val="14202E"/>
          </a:solidFill>
          <a:ln w="19050" algn="ctr">
            <a:solidFill>
              <a:srgbClr val="39536E"/>
            </a:solidFill>
            <a:miter lim="800000"/>
            <a:headEnd type="none" w="sm" len="sm"/>
            <a:tailEnd type="none" w="sm" len="sm"/>
          </a:ln>
          <a:effectLst>
            <a:outerShdw dist="17961" dir="2700000" algn="ctr" rotWithShape="0">
              <a:srgbClr val="1C1C1C"/>
            </a:outerShdw>
          </a:effectLst>
        </p:spPr>
        <p:txBody>
          <a:bodyPr anchor="ctr"/>
          <a:lstStyle/>
          <a:p>
            <a:pPr algn="ctr">
              <a:defRPr/>
            </a:pPr>
            <a:endParaRPr lang="en-US" sz="2000" i="0">
              <a:solidFill>
                <a:schemeClr val="tx1"/>
              </a:solidFill>
              <a:ea typeface="ヒラギノ角ゴ Pro W3" pitchFamily="-111" charset="-128"/>
              <a:cs typeface="+mn-cs"/>
            </a:endParaRPr>
          </a:p>
        </p:txBody>
      </p:sp>
      <p:sp>
        <p:nvSpPr>
          <p:cNvPr id="20482" name="タイトル 1"/>
          <p:cNvSpPr>
            <a:spLocks noGrp="1"/>
          </p:cNvSpPr>
          <p:nvPr>
            <p:ph type="title" idx="4294967295"/>
          </p:nvPr>
        </p:nvSpPr>
        <p:spPr bwMode="auto">
          <a:xfrm>
            <a:off x="98425" y="138113"/>
            <a:ext cx="7543800" cy="833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2400" dirty="0" smtClean="0">
                <a:solidFill>
                  <a:schemeClr val="tx2"/>
                </a:solidFill>
              </a:rPr>
              <a:t>Comparison of Baseline Characteristics</a:t>
            </a:r>
            <a:br>
              <a:rPr lang="en-US" altLang="ja-JP" sz="2400" dirty="0" smtClean="0">
                <a:solidFill>
                  <a:schemeClr val="tx2"/>
                </a:solidFill>
              </a:rPr>
            </a:br>
            <a:r>
              <a:rPr lang="en-US" altLang="ja-JP" sz="2400" dirty="0" smtClean="0">
                <a:solidFill>
                  <a:schemeClr val="tx2"/>
                </a:solidFill>
              </a:rPr>
              <a:t>PRASFIT-ACS, PRASFIT-Elective and TRITON</a:t>
            </a:r>
            <a:endParaRPr lang="ja-JP" altLang="en-US" sz="2400" dirty="0" smtClean="0">
              <a:solidFill>
                <a:schemeClr val="tx2"/>
              </a:solidFill>
            </a:endParaRPr>
          </a:p>
        </p:txBody>
      </p:sp>
      <p:graphicFrame>
        <p:nvGraphicFramePr>
          <p:cNvPr id="14464" name="Group 128"/>
          <p:cNvGraphicFramePr>
            <a:graphicFrameLocks noGrp="1"/>
          </p:cNvGraphicFramePr>
          <p:nvPr>
            <p:extLst>
              <p:ext uri="{D42A27DB-BD31-4B8C-83A1-F6EECF244321}">
                <p14:modId xmlns:p14="http://schemas.microsoft.com/office/powerpoint/2010/main" val="856458692"/>
              </p:ext>
            </p:extLst>
          </p:nvPr>
        </p:nvGraphicFramePr>
        <p:xfrm>
          <a:off x="127977" y="961856"/>
          <a:ext cx="8931275" cy="5532484"/>
        </p:xfrm>
        <a:graphic>
          <a:graphicData uri="http://schemas.openxmlformats.org/drawingml/2006/table">
            <a:tbl>
              <a:tblPr/>
              <a:tblGrid>
                <a:gridCol w="2122488"/>
                <a:gridCol w="1360487"/>
                <a:gridCol w="1362075"/>
                <a:gridCol w="1362075"/>
                <a:gridCol w="1285875"/>
                <a:gridCol w="1438275"/>
              </a:tblGrid>
              <a:tr h="26666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ja-JP" altLang="ja-JP" sz="1300" b="1" i="0" u="none" strike="noStrike" cap="none" normalizeH="0" baseline="0" dirty="0" smtClean="0">
                        <a:ln>
                          <a:noFill/>
                        </a:ln>
                        <a:solidFill>
                          <a:schemeClr val="tx1"/>
                        </a:solidFill>
                        <a:effectLst/>
                        <a:latin typeface="Arial" pitchFamily="34" charset="0"/>
                        <a:ea typeface="ＭＳ ゴシック" pitchFamily="49" charset="-128"/>
                        <a:cs typeface="Arial" pitchFamily="34" charset="0"/>
                      </a:endParaRPr>
                    </a:p>
                  </a:txBody>
                  <a:tcPr marL="77634" marR="77634"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3366C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PRASFIT-ACS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3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3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3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3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endParaRPr>
                    </a:p>
                  </a:txBody>
                  <a:tcPr marL="71650" marR="7165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3366CC"/>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PRASFIT-Elective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3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3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3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3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endParaRPr>
                    </a:p>
                  </a:txBody>
                  <a:tcPr marL="71650" marR="7165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3366CC"/>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TRITON-TIMI 38</a:t>
                      </a:r>
                      <a:endParaRPr kumimoji="0" lang="ja-JP" altLang="ja-JP" sz="13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endParaRPr>
                    </a:p>
                  </a:txBody>
                  <a:tcPr marL="71650" marR="7165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3366CC"/>
                    </a:solidFill>
                  </a:tcPr>
                </a:tc>
              </a:tr>
              <a:tr h="458716">
                <a:tc vMerge="1">
                  <a:txBody>
                    <a:bodyPr/>
                    <a:lstStyle/>
                    <a:p>
                      <a:endParaRPr kumimoji="1" lang="ja-JP" altLang="en-US"/>
                    </a:p>
                  </a:txBody>
                  <a:tcPr/>
                </a:tc>
                <a:tc>
                  <a:txBody>
                    <a:bodyPr/>
                    <a:lstStyle/>
                    <a:p>
                      <a:pPr marL="0" marR="0" lvl="0" indent="0" algn="ctr" defTabSz="914400" rtl="0" eaLnBrk="1" fontAlgn="base" latinLnBrk="0" hangingPunct="1">
                        <a:lnSpc>
                          <a:spcPts val="1700"/>
                        </a:lnSpc>
                        <a:spcBef>
                          <a:spcPct val="0"/>
                        </a:spcBef>
                        <a:spcAft>
                          <a:spcPct val="0"/>
                        </a:spcAft>
                        <a:buClrTx/>
                        <a:buSzTx/>
                        <a:buFontTx/>
                        <a:buNone/>
                        <a:tabLst/>
                      </a:pPr>
                      <a:r>
                        <a:rPr kumimoji="0" lang="pt-BR" altLang="ja-JP" sz="13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 Prasugrel</a:t>
                      </a:r>
                    </a:p>
                    <a:p>
                      <a:pPr marL="0" marR="0" lvl="0" indent="0" algn="ctr" defTabSz="914400" rtl="0" eaLnBrk="1" fontAlgn="base" latinLnBrk="0" hangingPunct="1">
                        <a:lnSpc>
                          <a:spcPts val="1700"/>
                        </a:lnSpc>
                        <a:spcBef>
                          <a:spcPct val="0"/>
                        </a:spcBef>
                        <a:spcAft>
                          <a:spcPct val="0"/>
                        </a:spcAft>
                        <a:buClrTx/>
                        <a:buSzTx/>
                        <a:buFontTx/>
                        <a:buNone/>
                        <a:tabLst/>
                      </a:pPr>
                      <a:r>
                        <a:rPr kumimoji="0" lang="pt-BR" altLang="ja-JP" sz="13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(n =685)</a:t>
                      </a:r>
                    </a:p>
                  </a:txBody>
                  <a:tcPr marL="71650" marR="7165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3366CC"/>
                    </a:solidFill>
                  </a:tcPr>
                </a:tc>
                <a:tc>
                  <a:txBody>
                    <a:bodyPr/>
                    <a:lstStyle/>
                    <a:p>
                      <a:pPr marL="0" marR="0" lvl="0" indent="0" algn="ctr" defTabSz="914400" rtl="0" eaLnBrk="1" fontAlgn="base" latinLnBrk="0" hangingPunct="1">
                        <a:lnSpc>
                          <a:spcPts val="1700"/>
                        </a:lnSpc>
                        <a:spcBef>
                          <a:spcPct val="0"/>
                        </a:spcBef>
                        <a:spcAft>
                          <a:spcPct val="0"/>
                        </a:spcAft>
                        <a:buClrTx/>
                        <a:buSzTx/>
                        <a:buFontTx/>
                        <a:buNone/>
                        <a:tabLst/>
                      </a:pPr>
                      <a:r>
                        <a:rPr kumimoji="0" lang="en-US" altLang="ja-JP" sz="13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Clopidogrel </a:t>
                      </a:r>
                    </a:p>
                    <a:p>
                      <a:pPr marL="0" marR="0" lvl="0" indent="0" algn="ctr" defTabSz="914400" rtl="0" eaLnBrk="1" fontAlgn="base" latinLnBrk="0" hangingPunct="1">
                        <a:lnSpc>
                          <a:spcPts val="1700"/>
                        </a:lnSpc>
                        <a:spcBef>
                          <a:spcPct val="0"/>
                        </a:spcBef>
                        <a:spcAft>
                          <a:spcPct val="0"/>
                        </a:spcAft>
                        <a:buClrTx/>
                        <a:buSzTx/>
                        <a:buFontTx/>
                        <a:buNone/>
                        <a:tabLst/>
                      </a:pPr>
                      <a:r>
                        <a:rPr kumimoji="0" lang="en-US" altLang="ja-JP" sz="13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(n =678) </a:t>
                      </a:r>
                      <a:endParaRPr kumimoji="0" lang="ja-JP" altLang="ja-JP" sz="13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endParaRPr>
                    </a:p>
                  </a:txBody>
                  <a:tcPr marL="71650" marR="7165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3366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Prasugrel</a:t>
                      </a:r>
                      <a:br>
                        <a:rPr kumimoji="0" lang="en-US" altLang="ja-JP" sz="13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br>
                      <a:r>
                        <a:rPr kumimoji="0" lang="en-US" altLang="ja-JP" sz="13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(n=370)</a:t>
                      </a:r>
                      <a:endParaRPr kumimoji="0" lang="ja-JP" altLang="ja-JP" sz="1300" b="1" i="0" u="none" strike="noStrike" cap="none" normalizeH="0" baseline="0" smtClean="0">
                        <a:ln>
                          <a:noFill/>
                        </a:ln>
                        <a:solidFill>
                          <a:schemeClr val="tx1"/>
                        </a:solidFill>
                        <a:effectLst/>
                        <a:latin typeface="Arial" pitchFamily="34" charset="0"/>
                        <a:ea typeface="HGP創英角ｺﾞｼｯｸUB" pitchFamily="50" charset="-128"/>
                        <a:cs typeface="Arial" pitchFamily="34" charset="0"/>
                      </a:endParaRPr>
                    </a:p>
                  </a:txBody>
                  <a:tcPr marL="71650" marR="7165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3366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Clopidogrel</a:t>
                      </a:r>
                      <a:br>
                        <a:rPr kumimoji="0" lang="en-US" altLang="ja-JP" sz="13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br>
                      <a:r>
                        <a:rPr kumimoji="0" lang="en-US" altLang="ja-JP" sz="13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(n=372)</a:t>
                      </a:r>
                      <a:endParaRPr kumimoji="0" lang="ja-JP" altLang="ja-JP" sz="1300" b="1" i="0" u="none" strike="noStrike" cap="none" normalizeH="0" baseline="0" smtClean="0">
                        <a:ln>
                          <a:noFill/>
                        </a:ln>
                        <a:solidFill>
                          <a:schemeClr val="tx1"/>
                        </a:solidFill>
                        <a:effectLst/>
                        <a:latin typeface="Arial" pitchFamily="34" charset="0"/>
                        <a:ea typeface="HGP創英角ｺﾞｼｯｸUB" pitchFamily="50" charset="-128"/>
                        <a:cs typeface="Arial" pitchFamily="34" charset="0"/>
                      </a:endParaRPr>
                    </a:p>
                  </a:txBody>
                  <a:tcPr marL="71650" marR="7165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3366CC"/>
                    </a:solidFill>
                  </a:tcPr>
                </a:tc>
                <a:tc>
                  <a:txBody>
                    <a:bodyPr/>
                    <a:lstStyle/>
                    <a:p>
                      <a:pPr marL="0" marR="0" lvl="0" indent="0" algn="ctr" defTabSz="914400" rtl="0" eaLnBrk="1" fontAlgn="base" latinLnBrk="0" hangingPunct="1">
                        <a:lnSpc>
                          <a:spcPts val="1700"/>
                        </a:lnSpc>
                        <a:spcBef>
                          <a:spcPct val="0"/>
                        </a:spcBef>
                        <a:spcAft>
                          <a:spcPct val="0"/>
                        </a:spcAft>
                        <a:buClrTx/>
                        <a:buSzTx/>
                        <a:buFontTx/>
                        <a:buNone/>
                        <a:tabLst/>
                      </a:pPr>
                      <a:r>
                        <a:rPr kumimoji="0" lang="pt-BR"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rPr>
                        <a:t> (n =</a:t>
                      </a:r>
                      <a:r>
                        <a:rPr kumimoji="0" lang="en-US"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rPr>
                        <a:t>13608</a:t>
                      </a:r>
                      <a:r>
                        <a:rPr kumimoji="0" lang="pt-BR"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rPr>
                        <a:t>)</a:t>
                      </a:r>
                      <a:endParaRPr kumimoji="0" lang="ja-JP"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endParaRPr>
                    </a:p>
                  </a:txBody>
                  <a:tcPr marL="71650" marR="7165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3366CC"/>
                    </a:solidFill>
                  </a:tcPr>
                </a:tc>
              </a:tr>
              <a:tr h="228566">
                <a:tc>
                  <a:txBody>
                    <a:bodyPr/>
                    <a:lstStyle/>
                    <a:p>
                      <a:pPr marL="0" marR="0" lvl="0" indent="0" algn="just" defTabSz="914400" rtl="0" eaLnBrk="1" fontAlgn="ctr" latinLnBrk="0" hangingPunct="1">
                        <a:lnSpc>
                          <a:spcPct val="100000"/>
                        </a:lnSpc>
                        <a:spcBef>
                          <a:spcPct val="0"/>
                        </a:spcBef>
                        <a:spcAft>
                          <a:spcPct val="0"/>
                        </a:spcAft>
                        <a:buClr>
                          <a:srgbClr val="FE9324"/>
                        </a:buClr>
                        <a:buSzTx/>
                        <a:buFont typeface="Arial" pitchFamily="34" charset="0"/>
                        <a:buNone/>
                        <a:tabLst/>
                      </a:pPr>
                      <a:r>
                        <a:rPr kumimoji="0" lang="en-US" altLang="ja-JP" sz="13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rPr>
                        <a:t>Female (%)</a:t>
                      </a:r>
                      <a:endParaRPr kumimoji="0" lang="ja-JP" altLang="ja-JP" sz="13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endParaRPr>
                    </a:p>
                  </a:txBody>
                  <a:tcPr marL="77634" marR="7763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FF"/>
                          </a:solidFill>
                          <a:effectLst/>
                          <a:latin typeface="Arial" pitchFamily="34" charset="0"/>
                          <a:ea typeface="ＭＳ Ｐゴシック" pitchFamily="50" charset="-128"/>
                          <a:cs typeface="Arial" pitchFamily="34" charset="0"/>
                        </a:rPr>
                        <a:t>22</a:t>
                      </a:r>
                    </a:p>
                  </a:txBody>
                  <a:tcPr marL="9525" marR="9525" marT="9524"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FF"/>
                          </a:solidFill>
                          <a:effectLst/>
                          <a:latin typeface="Arial" pitchFamily="34" charset="0"/>
                          <a:ea typeface="ＭＳ Ｐゴシック" pitchFamily="50" charset="-128"/>
                          <a:cs typeface="Arial" pitchFamily="34" charset="0"/>
                        </a:rPr>
                        <a:t>21</a:t>
                      </a:r>
                    </a:p>
                  </a:txBody>
                  <a:tcPr marL="9525" marR="9525" marT="9524"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rPr>
                        <a:t>26</a:t>
                      </a:r>
                      <a:endParaRPr kumimoji="0" lang="ja-JP"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endParaRPr>
                    </a:p>
                  </a:txBody>
                  <a:tcPr marL="71650" marR="7165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rPr>
                        <a:t>29</a:t>
                      </a:r>
                      <a:endParaRPr kumimoji="0" lang="ja-JP"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endParaRPr>
                    </a:p>
                  </a:txBody>
                  <a:tcPr marL="71650" marR="7165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FF"/>
                          </a:solidFill>
                          <a:effectLst/>
                          <a:latin typeface="Arial" pitchFamily="34" charset="0"/>
                          <a:ea typeface="ＭＳ Ｐゴシック" pitchFamily="50" charset="-128"/>
                          <a:cs typeface="Arial" pitchFamily="34" charset="0"/>
                        </a:rPr>
                        <a:t>26</a:t>
                      </a:r>
                    </a:p>
                  </a:txBody>
                  <a:tcPr marL="9525" marR="9525" marT="9524"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28566">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ja-JP" altLang="en-US" sz="1300" b="1" i="0" u="none" strike="noStrike" cap="none" normalizeH="0" baseline="0" smtClean="0">
                          <a:ln>
                            <a:noFill/>
                          </a:ln>
                          <a:solidFill>
                            <a:srgbClr val="EEECE1"/>
                          </a:solidFill>
                          <a:effectLst/>
                          <a:latin typeface="Arial" pitchFamily="34" charset="0"/>
                          <a:ea typeface="ＭＳ Ｐゴシック" pitchFamily="50" charset="-128"/>
                          <a:cs typeface="Arial" pitchFamily="34" charset="0"/>
                        </a:rPr>
                        <a:t> </a:t>
                      </a:r>
                      <a:r>
                        <a:rPr kumimoji="0" lang="en-US" altLang="ja-JP" sz="13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Age</a:t>
                      </a:r>
                      <a:r>
                        <a:rPr kumimoji="0" lang="ja-JP" altLang="en-US" sz="13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 </a:t>
                      </a:r>
                      <a:r>
                        <a:rPr kumimoji="0" lang="en-US" altLang="ja-JP" sz="13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(years) </a:t>
                      </a:r>
                      <a:endParaRPr kumimoji="0" lang="en-US" alt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Arial" pitchFamily="34" charset="0"/>
                      </a:endParaRP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00"/>
                          </a:solidFill>
                          <a:effectLst/>
                          <a:latin typeface="Arial" pitchFamily="34" charset="0"/>
                          <a:ea typeface="ＭＳ Ｐゴシック" pitchFamily="50" charset="-128"/>
                          <a:cs typeface="Arial" pitchFamily="34" charset="0"/>
                        </a:rPr>
                        <a:t>65.4</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00"/>
                          </a:solidFill>
                          <a:effectLst/>
                          <a:latin typeface="Arial" pitchFamily="34" charset="0"/>
                          <a:ea typeface="ＭＳ Ｐゴシック" pitchFamily="50" charset="-128"/>
                          <a:cs typeface="Arial" pitchFamily="34" charset="0"/>
                        </a:rPr>
                        <a:t>65.1</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00"/>
                          </a:solidFill>
                          <a:effectLst/>
                          <a:latin typeface="Arial" pitchFamily="34" charset="0"/>
                          <a:ea typeface="ＭＳ 明朝" pitchFamily="17" charset="-128"/>
                          <a:cs typeface="Arial" pitchFamily="34" charset="0"/>
                        </a:rPr>
                        <a:t>67.5</a:t>
                      </a:r>
                      <a:endParaRPr kumimoji="0" lang="ja-JP" altLang="ja-JP" sz="1300" b="1" i="0" u="none" strike="noStrike" cap="none" normalizeH="0" baseline="0" dirty="0" smtClean="0">
                        <a:ln>
                          <a:noFill/>
                        </a:ln>
                        <a:solidFill>
                          <a:srgbClr val="FFFF00"/>
                        </a:solidFill>
                        <a:effectLst/>
                        <a:latin typeface="Arial" pitchFamily="34" charset="0"/>
                        <a:ea typeface="ＭＳ 明朝" pitchFamily="17" charset="-128"/>
                        <a:cs typeface="Arial" pitchFamily="34" charset="0"/>
                      </a:endParaRPr>
                    </a:p>
                  </a:txBody>
                  <a:tcPr marL="77634" marR="7763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00"/>
                          </a:solidFill>
                          <a:effectLst/>
                          <a:latin typeface="Arial" pitchFamily="34" charset="0"/>
                          <a:ea typeface="ＭＳ 明朝" pitchFamily="17" charset="-128"/>
                          <a:cs typeface="Arial" pitchFamily="34" charset="0"/>
                        </a:rPr>
                        <a:t>67.4</a:t>
                      </a:r>
                      <a:endParaRPr kumimoji="0" lang="ja-JP" altLang="ja-JP" sz="1300" b="1" i="0" u="none" strike="noStrike" cap="none" normalizeH="0" baseline="0" smtClean="0">
                        <a:ln>
                          <a:noFill/>
                        </a:ln>
                        <a:solidFill>
                          <a:srgbClr val="FFFF00"/>
                        </a:solidFill>
                        <a:effectLst/>
                        <a:latin typeface="Arial" pitchFamily="34" charset="0"/>
                        <a:ea typeface="ＭＳ 明朝" pitchFamily="17" charset="-128"/>
                        <a:cs typeface="Arial" pitchFamily="34" charset="0"/>
                      </a:endParaRPr>
                    </a:p>
                  </a:txBody>
                  <a:tcPr marL="77634" marR="7763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00"/>
                          </a:solidFill>
                          <a:effectLst/>
                          <a:latin typeface="Arial" pitchFamily="34" charset="0"/>
                          <a:ea typeface="ＭＳ Ｐゴシック" pitchFamily="50" charset="-128"/>
                          <a:cs typeface="Arial" pitchFamily="34" charset="0"/>
                        </a:rPr>
                        <a:t>61</a:t>
                      </a:r>
                    </a:p>
                  </a:txBody>
                  <a:tcPr marL="9525" marR="9525" marT="9524" marB="0" anchor="ctr" horzOverflow="overflow">
                    <a:lnL>
                      <a:noFill/>
                    </a:lnL>
                    <a:lnR>
                      <a:noFill/>
                    </a:lnR>
                    <a:lnT>
                      <a:noFill/>
                    </a:lnT>
                    <a:lnB>
                      <a:noFill/>
                    </a:lnB>
                    <a:lnTlToBr>
                      <a:noFill/>
                    </a:lnTlToBr>
                    <a:lnBlToTr>
                      <a:noFill/>
                    </a:lnBlToTr>
                    <a:noFill/>
                  </a:tcPr>
                </a:tc>
              </a:tr>
              <a:tr h="228566">
                <a:tc>
                  <a:txBody>
                    <a:bodyPr/>
                    <a:lstStyle/>
                    <a:p>
                      <a:pPr marL="0" marR="0" lvl="0" indent="0" algn="just" defTabSz="914400" rtl="0" eaLnBrk="0" fontAlgn="ctr" latinLnBrk="0" hangingPunct="0">
                        <a:lnSpc>
                          <a:spcPct val="100000"/>
                        </a:lnSpc>
                        <a:spcBef>
                          <a:spcPct val="0"/>
                        </a:spcBef>
                        <a:spcAft>
                          <a:spcPct val="0"/>
                        </a:spcAft>
                        <a:buClr>
                          <a:srgbClr val="FE9324"/>
                        </a:buClr>
                        <a:buSzTx/>
                        <a:buFont typeface="Arial" pitchFamily="34" charset="0"/>
                        <a:buNone/>
                        <a:tabLst/>
                      </a:pPr>
                      <a:r>
                        <a:rPr kumimoji="0" lang="ja-JP" altLang="en-US" sz="13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rPr>
                        <a:t>    ≥ </a:t>
                      </a:r>
                      <a:r>
                        <a:rPr kumimoji="0" lang="en-US" altLang="ja-JP" sz="13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rPr>
                        <a:t>75</a:t>
                      </a:r>
                      <a:r>
                        <a:rPr kumimoji="0" lang="ja-JP" altLang="en-US" sz="13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rPr>
                        <a:t> </a:t>
                      </a:r>
                      <a:r>
                        <a:rPr kumimoji="0" lang="en-US" altLang="ja-JP" sz="13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rPr>
                        <a:t>years (%)</a:t>
                      </a:r>
                      <a:endParaRPr kumimoji="0" lang="ja-JP" altLang="en-US" sz="13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endParaRP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00"/>
                          </a:solidFill>
                          <a:effectLst/>
                          <a:latin typeface="Arial" pitchFamily="34" charset="0"/>
                          <a:ea typeface="ＭＳ Ｐゴシック" pitchFamily="50" charset="-128"/>
                          <a:cs typeface="Arial" pitchFamily="34" charset="0"/>
                        </a:rPr>
                        <a:t>24</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00"/>
                          </a:solidFill>
                          <a:effectLst/>
                          <a:latin typeface="Arial" pitchFamily="34" charset="0"/>
                          <a:ea typeface="ＭＳ Ｐゴシック" pitchFamily="50" charset="-128"/>
                          <a:cs typeface="Arial" pitchFamily="34" charset="0"/>
                        </a:rPr>
                        <a:t>22</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00"/>
                          </a:solidFill>
                          <a:effectLst/>
                          <a:latin typeface="Arial" pitchFamily="34" charset="0"/>
                          <a:ea typeface="ＭＳ 明朝" pitchFamily="17" charset="-128"/>
                          <a:cs typeface="Arial" pitchFamily="34" charset="0"/>
                        </a:rPr>
                        <a:t>23</a:t>
                      </a:r>
                      <a:endParaRPr kumimoji="0" lang="ja-JP" altLang="ja-JP" sz="1300" b="1" i="0" u="none" strike="noStrike" cap="none" normalizeH="0" baseline="0" dirty="0" smtClean="0">
                        <a:ln>
                          <a:noFill/>
                        </a:ln>
                        <a:solidFill>
                          <a:srgbClr val="FFFF00"/>
                        </a:solidFill>
                        <a:effectLst/>
                        <a:latin typeface="Arial" pitchFamily="34" charset="0"/>
                        <a:ea typeface="ＭＳ 明朝" pitchFamily="17" charset="-128"/>
                        <a:cs typeface="Arial" pitchFamily="34" charset="0"/>
                      </a:endParaRPr>
                    </a:p>
                  </a:txBody>
                  <a:tcPr marL="77634" marR="7763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00"/>
                          </a:solidFill>
                          <a:effectLst/>
                          <a:latin typeface="Arial" pitchFamily="34" charset="0"/>
                          <a:ea typeface="ＭＳ 明朝" pitchFamily="17" charset="-128"/>
                          <a:cs typeface="Arial" pitchFamily="34" charset="0"/>
                        </a:rPr>
                        <a:t>25</a:t>
                      </a:r>
                      <a:endParaRPr kumimoji="0" lang="ja-JP" altLang="ja-JP" sz="1300" b="1" i="0" u="none" strike="noStrike" cap="none" normalizeH="0" baseline="0" dirty="0" smtClean="0">
                        <a:ln>
                          <a:noFill/>
                        </a:ln>
                        <a:solidFill>
                          <a:srgbClr val="FFFF00"/>
                        </a:solidFill>
                        <a:effectLst/>
                        <a:latin typeface="Arial" pitchFamily="34" charset="0"/>
                        <a:ea typeface="ＭＳ 明朝" pitchFamily="17" charset="-128"/>
                        <a:cs typeface="Arial" pitchFamily="34" charset="0"/>
                      </a:endParaRPr>
                    </a:p>
                  </a:txBody>
                  <a:tcPr marL="77634" marR="7763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00"/>
                          </a:solidFill>
                          <a:effectLst/>
                          <a:latin typeface="Arial" pitchFamily="34" charset="0"/>
                          <a:ea typeface="ＭＳ Ｐゴシック" pitchFamily="50" charset="-128"/>
                          <a:cs typeface="Arial" pitchFamily="34" charset="0"/>
                        </a:rPr>
                        <a:t>13</a:t>
                      </a:r>
                    </a:p>
                  </a:txBody>
                  <a:tcPr marL="9525" marR="9525" marT="9524" marB="0" anchor="ctr" horzOverflow="overflow">
                    <a:lnL>
                      <a:noFill/>
                    </a:lnL>
                    <a:lnR>
                      <a:noFill/>
                    </a:lnR>
                    <a:lnT>
                      <a:noFill/>
                    </a:lnT>
                    <a:lnB>
                      <a:noFill/>
                    </a:lnB>
                    <a:lnTlToBr>
                      <a:noFill/>
                    </a:lnTlToBr>
                    <a:lnBlToTr>
                      <a:noFill/>
                    </a:lnBlToTr>
                    <a:noFill/>
                  </a:tcPr>
                </a:tc>
              </a:tr>
              <a:tr h="228566">
                <a:tc>
                  <a:txBody>
                    <a:bodyPr/>
                    <a:lstStyle/>
                    <a:p>
                      <a:pPr marL="0" marR="0" lvl="0" indent="0" algn="just" defTabSz="914400" rtl="0" eaLnBrk="0" fontAlgn="ctr" latinLnBrk="0" hangingPunct="0">
                        <a:lnSpc>
                          <a:spcPct val="100000"/>
                        </a:lnSpc>
                        <a:spcBef>
                          <a:spcPct val="0"/>
                        </a:spcBef>
                        <a:spcAft>
                          <a:spcPct val="0"/>
                        </a:spcAft>
                        <a:buClr>
                          <a:srgbClr val="FE9324"/>
                        </a:buClr>
                        <a:buSzTx/>
                        <a:buFont typeface="Arial" pitchFamily="34" charset="0"/>
                        <a:buNone/>
                        <a:tabLst/>
                      </a:pPr>
                      <a:r>
                        <a:rPr kumimoji="0" lang="en-US" altLang="ja-JP" sz="13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rPr>
                        <a:t>Body weight</a:t>
                      </a:r>
                      <a:r>
                        <a:rPr kumimoji="0" lang="en-US" altLang="ja-JP" sz="13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 (kg)</a:t>
                      </a:r>
                      <a:endParaRPr kumimoji="0" lang="en-US" altLang="ja-JP" sz="13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endParaRP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00"/>
                          </a:solidFill>
                          <a:effectLst/>
                          <a:latin typeface="Arial" pitchFamily="34" charset="0"/>
                          <a:ea typeface="ＭＳ Ｐゴシック" pitchFamily="50" charset="-128"/>
                          <a:cs typeface="Arial" pitchFamily="34" charset="0"/>
                        </a:rPr>
                        <a:t>64.2</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00"/>
                          </a:solidFill>
                          <a:effectLst/>
                          <a:latin typeface="Arial" pitchFamily="34" charset="0"/>
                          <a:ea typeface="ＭＳ Ｐゴシック" pitchFamily="50" charset="-128"/>
                          <a:cs typeface="Arial" pitchFamily="34" charset="0"/>
                        </a:rPr>
                        <a:t>64.4</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00"/>
                          </a:solidFill>
                          <a:effectLst/>
                          <a:latin typeface="Arial" pitchFamily="34" charset="0"/>
                          <a:ea typeface="ＭＳ 明朝" pitchFamily="17" charset="-128"/>
                          <a:cs typeface="Arial" pitchFamily="34" charset="0"/>
                        </a:rPr>
                        <a:t>64.0</a:t>
                      </a:r>
                      <a:endParaRPr kumimoji="0" lang="ja-JP" altLang="ja-JP" sz="1300" b="1" i="0" u="none" strike="noStrike" cap="none" normalizeH="0" baseline="0" smtClean="0">
                        <a:ln>
                          <a:noFill/>
                        </a:ln>
                        <a:solidFill>
                          <a:srgbClr val="FFFF00"/>
                        </a:solidFill>
                        <a:effectLst/>
                        <a:latin typeface="Arial" pitchFamily="34" charset="0"/>
                        <a:ea typeface="ＭＳ 明朝" pitchFamily="17" charset="-128"/>
                        <a:cs typeface="Arial" pitchFamily="34" charset="0"/>
                      </a:endParaRPr>
                    </a:p>
                  </a:txBody>
                  <a:tcPr marL="77634" marR="7763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00"/>
                          </a:solidFill>
                          <a:effectLst/>
                          <a:latin typeface="Arial" pitchFamily="34" charset="0"/>
                          <a:ea typeface="ＭＳ 明朝" pitchFamily="17" charset="-128"/>
                          <a:cs typeface="Arial" pitchFamily="34" charset="0"/>
                        </a:rPr>
                        <a:t>63.7</a:t>
                      </a:r>
                      <a:endParaRPr kumimoji="0" lang="ja-JP" altLang="ja-JP" sz="1300" b="1" i="0" u="none" strike="noStrike" cap="none" normalizeH="0" baseline="0" dirty="0" smtClean="0">
                        <a:ln>
                          <a:noFill/>
                        </a:ln>
                        <a:solidFill>
                          <a:srgbClr val="FFFF00"/>
                        </a:solidFill>
                        <a:effectLst/>
                        <a:latin typeface="Arial" pitchFamily="34" charset="0"/>
                        <a:ea typeface="ＭＳ 明朝" pitchFamily="17" charset="-128"/>
                        <a:cs typeface="Arial" pitchFamily="34" charset="0"/>
                      </a:endParaRPr>
                    </a:p>
                  </a:txBody>
                  <a:tcPr marL="77634" marR="7763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00"/>
                          </a:solidFill>
                          <a:effectLst/>
                          <a:latin typeface="Arial" pitchFamily="34" charset="0"/>
                          <a:ea typeface="ＭＳ Ｐゴシック" pitchFamily="50" charset="-128"/>
                          <a:cs typeface="Arial" pitchFamily="34" charset="0"/>
                        </a:rPr>
                        <a:t>83.4</a:t>
                      </a:r>
                    </a:p>
                  </a:txBody>
                  <a:tcPr marL="9525" marR="9525" marT="9524" marB="0" anchor="ctr" horzOverflow="overflow">
                    <a:lnL>
                      <a:noFill/>
                    </a:lnL>
                    <a:lnR>
                      <a:noFill/>
                    </a:lnR>
                    <a:lnT>
                      <a:noFill/>
                    </a:lnT>
                    <a:lnB>
                      <a:noFill/>
                    </a:lnB>
                    <a:lnTlToBr>
                      <a:noFill/>
                    </a:lnTlToBr>
                    <a:lnBlToTr>
                      <a:noFill/>
                    </a:lnBlToTr>
                    <a:noFill/>
                  </a:tcPr>
                </a:tc>
              </a:tr>
              <a:tr h="260312">
                <a:tc>
                  <a:txBody>
                    <a:bodyPr/>
                    <a:lstStyle/>
                    <a:p>
                      <a:pPr marL="0" marR="0" lvl="0" indent="0" algn="just" defTabSz="914400" rtl="0" eaLnBrk="0" fontAlgn="ctr" latinLnBrk="0" hangingPunct="0">
                        <a:lnSpc>
                          <a:spcPct val="100000"/>
                        </a:lnSpc>
                        <a:spcBef>
                          <a:spcPct val="0"/>
                        </a:spcBef>
                        <a:spcAft>
                          <a:spcPct val="0"/>
                        </a:spcAft>
                        <a:buClr>
                          <a:srgbClr val="FE9324"/>
                        </a:buClr>
                        <a:buSzTx/>
                        <a:buFont typeface="Arial" pitchFamily="34" charset="0"/>
                        <a:buNone/>
                        <a:tabLst/>
                      </a:pPr>
                      <a:r>
                        <a:rPr lang="ja-JP" altLang="en-US" sz="1400" b="1" dirty="0" smtClean="0"/>
                        <a:t>≤</a:t>
                      </a:r>
                      <a:r>
                        <a:rPr kumimoji="0" lang="en-US" altLang="ja-JP" sz="13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rPr>
                        <a:t> 50 kg </a:t>
                      </a:r>
                      <a:r>
                        <a:rPr kumimoji="0" lang="ja-JP" altLang="en-US" sz="13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rPr>
                        <a:t>* </a:t>
                      </a:r>
                      <a:r>
                        <a:rPr kumimoji="0" lang="en-US" altLang="ja-JP" sz="13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rPr>
                        <a:t>(%)</a:t>
                      </a:r>
                    </a:p>
                  </a:txBody>
                  <a:tcPr marL="171450"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00"/>
                          </a:solidFill>
                          <a:effectLst/>
                          <a:latin typeface="Arial" pitchFamily="34" charset="0"/>
                          <a:ea typeface="ＭＳ Ｐゴシック" pitchFamily="50" charset="-128"/>
                          <a:cs typeface="Arial" pitchFamily="34" charset="0"/>
                        </a:rPr>
                        <a:t>12</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00"/>
                          </a:solidFill>
                          <a:effectLst/>
                          <a:latin typeface="Arial" pitchFamily="34" charset="0"/>
                          <a:ea typeface="ＭＳ Ｐゴシック" pitchFamily="50" charset="-128"/>
                          <a:cs typeface="Arial" pitchFamily="34" charset="0"/>
                        </a:rPr>
                        <a:t>11</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ts val="50"/>
                        </a:spcAft>
                        <a:buClrTx/>
                        <a:buSzTx/>
                        <a:buFontTx/>
                        <a:buNone/>
                        <a:tabLst/>
                      </a:pPr>
                      <a:r>
                        <a:rPr kumimoji="0" lang="en-US" altLang="ja-JP" sz="1300" b="1" i="0" u="none" strike="noStrike" cap="none" normalizeH="0" baseline="0" smtClean="0">
                          <a:ln>
                            <a:noFill/>
                          </a:ln>
                          <a:solidFill>
                            <a:srgbClr val="FFFF00"/>
                          </a:solidFill>
                          <a:effectLst/>
                          <a:latin typeface="Arial" pitchFamily="34" charset="0"/>
                          <a:ea typeface="ＭＳ 明朝" pitchFamily="17" charset="-128"/>
                          <a:cs typeface="Arial" pitchFamily="34" charset="0"/>
                        </a:rPr>
                        <a:t>9</a:t>
                      </a:r>
                      <a:endParaRPr kumimoji="0" lang="ja-JP" altLang="ja-JP" sz="1300" b="1" i="0" u="none" strike="noStrike" cap="none" normalizeH="0" baseline="0" smtClean="0">
                        <a:ln>
                          <a:noFill/>
                        </a:ln>
                        <a:solidFill>
                          <a:srgbClr val="FFFF00"/>
                        </a:solidFill>
                        <a:effectLst/>
                        <a:latin typeface="Arial" pitchFamily="34" charset="0"/>
                        <a:ea typeface="ＭＳ 明朝" pitchFamily="17" charset="-128"/>
                        <a:cs typeface="Arial" pitchFamily="34" charset="0"/>
                      </a:endParaRPr>
                    </a:p>
                  </a:txBody>
                  <a:tcPr marL="8968" marR="8968"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ts val="50"/>
                        </a:spcAft>
                        <a:buClrTx/>
                        <a:buSzTx/>
                        <a:buFontTx/>
                        <a:buNone/>
                        <a:tabLst/>
                      </a:pPr>
                      <a:r>
                        <a:rPr kumimoji="0" lang="en-US" altLang="ja-JP" sz="1300" b="1" i="0" u="none" strike="noStrike" cap="none" normalizeH="0" baseline="0" smtClean="0">
                          <a:ln>
                            <a:noFill/>
                          </a:ln>
                          <a:solidFill>
                            <a:srgbClr val="FFFF00"/>
                          </a:solidFill>
                          <a:effectLst/>
                          <a:latin typeface="Arial" pitchFamily="34" charset="0"/>
                          <a:ea typeface="ＭＳ 明朝" pitchFamily="17" charset="-128"/>
                          <a:cs typeface="Arial" pitchFamily="34" charset="0"/>
                        </a:rPr>
                        <a:t>11</a:t>
                      </a:r>
                      <a:endParaRPr kumimoji="0" lang="ja-JP" altLang="ja-JP" sz="1300" b="1" i="0" u="none" strike="noStrike" cap="none" normalizeH="0" baseline="0" smtClean="0">
                        <a:ln>
                          <a:noFill/>
                        </a:ln>
                        <a:solidFill>
                          <a:srgbClr val="FFFF00"/>
                        </a:solidFill>
                        <a:effectLst/>
                        <a:latin typeface="Arial" pitchFamily="34" charset="0"/>
                        <a:ea typeface="ＭＳ 明朝" pitchFamily="17" charset="-128"/>
                        <a:cs typeface="Arial" pitchFamily="34" charset="0"/>
                      </a:endParaRPr>
                    </a:p>
                  </a:txBody>
                  <a:tcPr marL="8968" marR="8968"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00"/>
                          </a:solidFill>
                          <a:effectLst/>
                          <a:latin typeface="Arial" pitchFamily="34" charset="0"/>
                          <a:ea typeface="ＭＳ Ｐゴシック" pitchFamily="50" charset="-128"/>
                          <a:cs typeface="Arial" pitchFamily="34" charset="0"/>
                        </a:rPr>
                        <a:t>0.7</a:t>
                      </a:r>
                    </a:p>
                  </a:txBody>
                  <a:tcPr marL="9525" marR="9525" marT="9524" marB="0" anchor="ctr" horzOverflow="overflow">
                    <a:lnL>
                      <a:noFill/>
                    </a:lnL>
                    <a:lnR>
                      <a:noFill/>
                    </a:lnR>
                    <a:lnT>
                      <a:noFill/>
                    </a:lnT>
                    <a:lnB>
                      <a:noFill/>
                    </a:lnB>
                    <a:lnTlToBr>
                      <a:noFill/>
                    </a:lnTlToBr>
                    <a:lnBlToTr>
                      <a:noFill/>
                    </a:lnBlToTr>
                    <a:noFill/>
                  </a:tcPr>
                </a:tc>
              </a:tr>
              <a:tr h="228566">
                <a:tc>
                  <a:txBody>
                    <a:bodyPr/>
                    <a:lstStyle/>
                    <a:p>
                      <a:pPr marL="0" marR="0" lvl="0" indent="0" algn="just" defTabSz="914400" rtl="0" eaLnBrk="0" fontAlgn="ctr" latinLnBrk="0" hangingPunct="0">
                        <a:lnSpc>
                          <a:spcPct val="100000"/>
                        </a:lnSpc>
                        <a:spcBef>
                          <a:spcPct val="0"/>
                        </a:spcBef>
                        <a:spcAft>
                          <a:spcPct val="0"/>
                        </a:spcAft>
                        <a:buClr>
                          <a:srgbClr val="FE9324"/>
                        </a:buClr>
                        <a:buSzTx/>
                        <a:buFont typeface="Arial" pitchFamily="34" charset="0"/>
                        <a:buNone/>
                        <a:tabLst/>
                      </a:pPr>
                      <a:r>
                        <a:rPr lang="ja-JP" altLang="en-US" sz="1400" b="1" dirty="0" smtClean="0"/>
                        <a:t>≤</a:t>
                      </a:r>
                      <a:r>
                        <a:rPr kumimoji="0" lang="en-US" altLang="ja-JP" sz="13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rPr>
                        <a:t> 60 kg</a:t>
                      </a:r>
                      <a:r>
                        <a:rPr kumimoji="0" lang="ja-JP" altLang="en-US" sz="13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rPr>
                        <a:t>*</a:t>
                      </a:r>
                      <a:r>
                        <a:rPr kumimoji="0" lang="en-US" altLang="ja-JP" sz="13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rPr>
                        <a:t> (%)</a:t>
                      </a:r>
                    </a:p>
                  </a:txBody>
                  <a:tcPr marL="171450"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00"/>
                          </a:solidFill>
                          <a:effectLst/>
                          <a:latin typeface="Arial" pitchFamily="34" charset="0"/>
                          <a:ea typeface="ＭＳ Ｐゴシック" pitchFamily="50" charset="-128"/>
                          <a:cs typeface="Arial" pitchFamily="34" charset="0"/>
                        </a:rPr>
                        <a:t>39</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00"/>
                          </a:solidFill>
                          <a:effectLst/>
                          <a:latin typeface="Arial" pitchFamily="34" charset="0"/>
                          <a:ea typeface="ＭＳ Ｐゴシック" pitchFamily="50" charset="-128"/>
                          <a:cs typeface="Arial" pitchFamily="34" charset="0"/>
                        </a:rPr>
                        <a:t>35</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ts val="50"/>
                        </a:spcAft>
                        <a:buClrTx/>
                        <a:buSzTx/>
                        <a:buFontTx/>
                        <a:buNone/>
                        <a:tabLst/>
                      </a:pPr>
                      <a:r>
                        <a:rPr kumimoji="0" lang="en-US" altLang="ja-JP" sz="1300" b="1" i="0" u="none" strike="noStrike" cap="none" normalizeH="0" baseline="0" smtClean="0">
                          <a:ln>
                            <a:noFill/>
                          </a:ln>
                          <a:solidFill>
                            <a:srgbClr val="FFFF00"/>
                          </a:solidFill>
                          <a:effectLst/>
                          <a:latin typeface="Arial" pitchFamily="34" charset="0"/>
                          <a:ea typeface="ＭＳ 明朝" pitchFamily="17" charset="-128"/>
                          <a:cs typeface="Arial" pitchFamily="34" charset="0"/>
                        </a:rPr>
                        <a:t>35</a:t>
                      </a:r>
                      <a:endParaRPr kumimoji="0" lang="ja-JP" altLang="ja-JP" sz="1300" b="1" i="0" u="none" strike="noStrike" cap="none" normalizeH="0" baseline="0" smtClean="0">
                        <a:ln>
                          <a:noFill/>
                        </a:ln>
                        <a:solidFill>
                          <a:srgbClr val="FFFF00"/>
                        </a:solidFill>
                        <a:effectLst/>
                        <a:latin typeface="Arial" pitchFamily="34" charset="0"/>
                        <a:ea typeface="ＭＳ 明朝" pitchFamily="17" charset="-128"/>
                        <a:cs typeface="Arial" pitchFamily="34" charset="0"/>
                      </a:endParaRPr>
                    </a:p>
                  </a:txBody>
                  <a:tcPr marL="8968" marR="8968"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50"/>
                        </a:spcBef>
                        <a:spcAft>
                          <a:spcPts val="50"/>
                        </a:spcAft>
                        <a:buClrTx/>
                        <a:buSzTx/>
                        <a:buFontTx/>
                        <a:buNone/>
                        <a:tabLst/>
                      </a:pPr>
                      <a:r>
                        <a:rPr kumimoji="0" lang="en-US" altLang="ja-JP" sz="1300" b="1" i="0" u="none" strike="noStrike" cap="none" normalizeH="0" baseline="0" smtClean="0">
                          <a:ln>
                            <a:noFill/>
                          </a:ln>
                          <a:solidFill>
                            <a:srgbClr val="FFFF00"/>
                          </a:solidFill>
                          <a:effectLst/>
                          <a:latin typeface="Arial" pitchFamily="34" charset="0"/>
                          <a:ea typeface="ＭＳ 明朝" pitchFamily="17" charset="-128"/>
                          <a:cs typeface="Arial" pitchFamily="34" charset="0"/>
                        </a:rPr>
                        <a:t>39</a:t>
                      </a:r>
                      <a:endParaRPr kumimoji="0" lang="ja-JP" altLang="ja-JP" sz="1300" b="1" i="0" u="none" strike="noStrike" cap="none" normalizeH="0" baseline="0" smtClean="0">
                        <a:ln>
                          <a:noFill/>
                        </a:ln>
                        <a:solidFill>
                          <a:srgbClr val="FFFF00"/>
                        </a:solidFill>
                        <a:effectLst/>
                        <a:latin typeface="Arial" pitchFamily="34" charset="0"/>
                        <a:ea typeface="ＭＳ 明朝" pitchFamily="17" charset="-128"/>
                        <a:cs typeface="Arial" pitchFamily="34" charset="0"/>
                      </a:endParaRPr>
                    </a:p>
                  </a:txBody>
                  <a:tcPr marL="8968" marR="8968"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00"/>
                          </a:solidFill>
                          <a:effectLst/>
                          <a:latin typeface="Arial" pitchFamily="34" charset="0"/>
                          <a:ea typeface="ＭＳ Ｐゴシック" pitchFamily="50" charset="-128"/>
                          <a:cs typeface="Arial" pitchFamily="34" charset="0"/>
                        </a:rPr>
                        <a:t>5.0</a:t>
                      </a:r>
                    </a:p>
                  </a:txBody>
                  <a:tcPr marL="9525" marR="9525" marT="9524" marB="0" anchor="ctr" horzOverflow="overflow">
                    <a:lnL>
                      <a:noFill/>
                    </a:lnL>
                    <a:lnR>
                      <a:noFill/>
                    </a:lnR>
                    <a:lnT>
                      <a:noFill/>
                    </a:lnT>
                    <a:lnB>
                      <a:noFill/>
                    </a:lnB>
                    <a:lnTlToBr>
                      <a:noFill/>
                    </a:lnTlToBr>
                    <a:lnBlToTr>
                      <a:noFill/>
                    </a:lnBlToTr>
                    <a:noFill/>
                  </a:tcPr>
                </a:tc>
              </a:tr>
              <a:tr h="228566">
                <a:tc>
                  <a:txBody>
                    <a:bodyPr/>
                    <a:lstStyle/>
                    <a:p>
                      <a:pPr marL="0" marR="0" lvl="0" indent="0" algn="just" defTabSz="914400" rtl="0" eaLnBrk="0" fontAlgn="ctr" latinLnBrk="0" hangingPunct="0">
                        <a:lnSpc>
                          <a:spcPct val="100000"/>
                        </a:lnSpc>
                        <a:spcBef>
                          <a:spcPct val="0"/>
                        </a:spcBef>
                        <a:spcAft>
                          <a:spcPct val="0"/>
                        </a:spcAft>
                        <a:buClr>
                          <a:srgbClr val="FE9324"/>
                        </a:buClr>
                        <a:buSzTx/>
                        <a:buFont typeface="Arial" pitchFamily="34" charset="0"/>
                        <a:buNone/>
                        <a:tabLst/>
                      </a:pPr>
                      <a:r>
                        <a:rPr kumimoji="0" lang="en-US" altLang="ja-JP" sz="1300" b="1" i="0" u="none" strike="noStrike" cap="none" normalizeH="0" baseline="0" smtClean="0">
                          <a:ln>
                            <a:noFill/>
                          </a:ln>
                          <a:solidFill>
                            <a:srgbClr val="EEECE1"/>
                          </a:solidFill>
                          <a:effectLst/>
                          <a:latin typeface="Arial" pitchFamily="34" charset="0"/>
                          <a:ea typeface="ＭＳ Ｐゴシック" pitchFamily="50" charset="-128"/>
                          <a:cs typeface="Arial" pitchFamily="34" charset="0"/>
                        </a:rPr>
                        <a:t> BMI </a:t>
                      </a:r>
                      <a:r>
                        <a:rPr kumimoji="0" lang="en-US" altLang="ja-JP" sz="13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(kg/m</a:t>
                      </a:r>
                      <a:r>
                        <a:rPr kumimoji="0" lang="en-US" altLang="ja-JP" sz="1300" b="1" i="0" u="none" strike="noStrike" cap="none" normalizeH="0" baseline="30000" smtClean="0">
                          <a:ln>
                            <a:noFill/>
                          </a:ln>
                          <a:solidFill>
                            <a:schemeClr val="tx1"/>
                          </a:solidFill>
                          <a:effectLst/>
                          <a:latin typeface="Arial" pitchFamily="34" charset="0"/>
                          <a:ea typeface="ＭＳ Ｐゴシック" pitchFamily="50" charset="-128"/>
                          <a:cs typeface="Arial" pitchFamily="34" charset="0"/>
                        </a:rPr>
                        <a:t>2</a:t>
                      </a:r>
                      <a:r>
                        <a:rPr kumimoji="0" lang="en-US" altLang="ja-JP" sz="13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a:t>
                      </a:r>
                      <a:endParaRPr kumimoji="0" lang="en-US" altLang="ja-JP" sz="1300" b="1" i="0" u="none" strike="noStrike" cap="none" normalizeH="0" baseline="0" smtClean="0">
                        <a:ln>
                          <a:noFill/>
                        </a:ln>
                        <a:solidFill>
                          <a:srgbClr val="EEECE1"/>
                        </a:solidFill>
                        <a:effectLst/>
                        <a:latin typeface="Arial" pitchFamily="34" charset="0"/>
                        <a:ea typeface="ＭＳ Ｐゴシック" pitchFamily="50" charset="-128"/>
                        <a:cs typeface="Arial" pitchFamily="34" charset="0"/>
                      </a:endParaRP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FF"/>
                          </a:solidFill>
                          <a:effectLst/>
                          <a:latin typeface="Arial" pitchFamily="34" charset="0"/>
                          <a:ea typeface="ＭＳ Ｐゴシック" pitchFamily="50" charset="-128"/>
                          <a:cs typeface="Arial" pitchFamily="34" charset="0"/>
                        </a:rPr>
                        <a:t>24.2</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FF"/>
                          </a:solidFill>
                          <a:effectLst/>
                          <a:latin typeface="Arial" pitchFamily="34" charset="0"/>
                          <a:ea typeface="ＭＳ Ｐゴシック" pitchFamily="50" charset="-128"/>
                          <a:cs typeface="Arial" pitchFamily="34" charset="0"/>
                        </a:rPr>
                        <a:t>24.2</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rPr>
                        <a:t>24.49</a:t>
                      </a:r>
                      <a:endParaRPr kumimoji="0" lang="ja-JP"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endParaRPr>
                    </a:p>
                  </a:txBody>
                  <a:tcPr marL="77634" marR="7763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rPr>
                        <a:t>24.64</a:t>
                      </a:r>
                      <a:endParaRPr kumimoji="0" lang="ja-JP"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endParaRPr>
                    </a:p>
                  </a:txBody>
                  <a:tcPr marL="77634" marR="7763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chemeClr val="tx1"/>
                          </a:solidFill>
                          <a:effectLst/>
                          <a:latin typeface="Arial" pitchFamily="34" charset="0"/>
                          <a:ea typeface="ＭＳ Ｐゴシック" pitchFamily="50" charset="-128"/>
                          <a:cs typeface="Arial" pitchFamily="34" charset="0"/>
                        </a:rPr>
                        <a:t>28.5</a:t>
                      </a:r>
                    </a:p>
                  </a:txBody>
                  <a:tcPr marL="9525" marR="9525" marT="9524" marB="0" anchor="ctr" horzOverflow="overflow">
                    <a:lnL>
                      <a:noFill/>
                    </a:lnL>
                    <a:lnR>
                      <a:noFill/>
                    </a:lnR>
                    <a:lnT>
                      <a:noFill/>
                    </a:lnT>
                    <a:lnB>
                      <a:noFill/>
                    </a:lnB>
                    <a:lnTlToBr>
                      <a:noFill/>
                    </a:lnTlToBr>
                    <a:lnBlToTr>
                      <a:noFill/>
                    </a:lnBlToTr>
                    <a:noFill/>
                  </a:tcPr>
                </a:tc>
              </a:tr>
              <a:tr h="228566">
                <a:tc>
                  <a:txBody>
                    <a:bodyPr/>
                    <a:lstStyle/>
                    <a:p>
                      <a:pPr marL="0" marR="0" lvl="0" indent="0" algn="just" defTabSz="914400" rtl="0" eaLnBrk="0" fontAlgn="ctr" latinLnBrk="0" hangingPunct="0">
                        <a:lnSpc>
                          <a:spcPct val="100000"/>
                        </a:lnSpc>
                        <a:spcBef>
                          <a:spcPct val="0"/>
                        </a:spcBef>
                        <a:spcAft>
                          <a:spcPct val="0"/>
                        </a:spcAft>
                        <a:buClr>
                          <a:srgbClr val="FE9324"/>
                        </a:buClr>
                        <a:buSzTx/>
                        <a:buFont typeface="Arial" pitchFamily="34" charset="0"/>
                        <a:buNone/>
                        <a:tabLst/>
                      </a:pPr>
                      <a:r>
                        <a:rPr kumimoji="0" lang="en-US" altLang="ja-JP" sz="1300" b="1" i="0" u="none" strike="noStrike" cap="none" normalizeH="0" baseline="0" smtClean="0">
                          <a:ln>
                            <a:noFill/>
                          </a:ln>
                          <a:solidFill>
                            <a:srgbClr val="EEECE1"/>
                          </a:solidFill>
                          <a:effectLst/>
                          <a:latin typeface="Arial" pitchFamily="34" charset="0"/>
                          <a:ea typeface="ＭＳ Ｐゴシック" pitchFamily="50" charset="-128"/>
                          <a:cs typeface="Arial" pitchFamily="34" charset="0"/>
                        </a:rPr>
                        <a:t> Current Smoking (%)</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FF"/>
                          </a:solidFill>
                          <a:effectLst/>
                          <a:latin typeface="Arial" pitchFamily="34" charset="0"/>
                          <a:ea typeface="ＭＳ Ｐゴシック" pitchFamily="50" charset="-128"/>
                          <a:cs typeface="Arial" pitchFamily="34" charset="0"/>
                        </a:rPr>
                        <a:t>40</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300" b="1" i="0" u="none" strike="noStrike" cap="none" normalizeH="0" baseline="0" smtClean="0">
                          <a:ln>
                            <a:noFill/>
                          </a:ln>
                          <a:solidFill>
                            <a:srgbClr val="FFFFFF"/>
                          </a:solidFill>
                          <a:effectLst/>
                          <a:latin typeface="Arial" pitchFamily="34" charset="0"/>
                          <a:ea typeface="ＭＳ Ｐゴシック" pitchFamily="50" charset="-128"/>
                          <a:cs typeface="Arial" pitchFamily="34" charset="0"/>
                        </a:rPr>
                        <a:t> </a:t>
                      </a:r>
                      <a:r>
                        <a:rPr kumimoji="0" lang="en-US" altLang="ja-JP" sz="1300" b="1" i="0" u="none" strike="noStrike" cap="none" normalizeH="0" baseline="0" smtClean="0">
                          <a:ln>
                            <a:noFill/>
                          </a:ln>
                          <a:solidFill>
                            <a:srgbClr val="FFFFFF"/>
                          </a:solidFill>
                          <a:effectLst/>
                          <a:latin typeface="Arial" pitchFamily="34" charset="0"/>
                          <a:ea typeface="ＭＳ Ｐゴシック" pitchFamily="50" charset="-128"/>
                          <a:cs typeface="Arial" pitchFamily="34" charset="0"/>
                        </a:rPr>
                        <a:t>41 </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rPr>
                        <a:t>18</a:t>
                      </a:r>
                      <a:endParaRPr kumimoji="0" lang="ja-JP"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endParaRPr>
                    </a:p>
                  </a:txBody>
                  <a:tcPr marL="77634" marR="7763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rPr>
                        <a:t>17</a:t>
                      </a:r>
                      <a:endParaRPr kumimoji="0" lang="ja-JP"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endParaRPr>
                    </a:p>
                  </a:txBody>
                  <a:tcPr marL="77634" marR="7763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38</a:t>
                      </a:r>
                    </a:p>
                  </a:txBody>
                  <a:tcPr marL="9525" marR="9525" marT="9524" marB="0" anchor="ctr" horzOverflow="overflow">
                    <a:lnL>
                      <a:noFill/>
                    </a:lnL>
                    <a:lnR>
                      <a:noFill/>
                    </a:lnR>
                    <a:lnT>
                      <a:noFill/>
                    </a:lnT>
                    <a:lnB>
                      <a:noFill/>
                    </a:lnB>
                    <a:lnTlToBr>
                      <a:noFill/>
                    </a:lnTlToBr>
                    <a:lnBlToTr>
                      <a:noFill/>
                    </a:lnBlToTr>
                    <a:noFill/>
                  </a:tcPr>
                </a:tc>
              </a:tr>
              <a:tr h="228566">
                <a:tc>
                  <a:txBody>
                    <a:bodyPr/>
                    <a:lstStyle/>
                    <a:p>
                      <a:pPr marL="0" marR="0" lvl="0" indent="0" algn="just" defTabSz="914400" rtl="0" eaLnBrk="0" fontAlgn="ctr" latinLnBrk="0" hangingPunct="0">
                        <a:lnSpc>
                          <a:spcPct val="100000"/>
                        </a:lnSpc>
                        <a:spcBef>
                          <a:spcPct val="0"/>
                        </a:spcBef>
                        <a:spcAft>
                          <a:spcPct val="0"/>
                        </a:spcAft>
                        <a:buClr>
                          <a:srgbClr val="FE9324"/>
                        </a:buClr>
                        <a:buSzTx/>
                        <a:buFont typeface="Arial" pitchFamily="34" charset="0"/>
                        <a:buNone/>
                        <a:tabLst/>
                      </a:pPr>
                      <a:endParaRPr kumimoji="0" lang="en-US" altLang="ja-JP" sz="1300" b="1" i="0" u="none" strike="noStrike" cap="none" normalizeH="0" baseline="0" smtClean="0">
                        <a:ln>
                          <a:noFill/>
                        </a:ln>
                        <a:solidFill>
                          <a:srgbClr val="EEECE1"/>
                        </a:solidFill>
                        <a:effectLst/>
                        <a:latin typeface="Arial" pitchFamily="34" charset="0"/>
                        <a:ea typeface="ＭＳ Ｐゴシック" pitchFamily="50" charset="-128"/>
                        <a:cs typeface="Arial" pitchFamily="34" charset="0"/>
                      </a:endParaRP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ja-JP" sz="1300" b="1" i="0" u="none" strike="noStrike" cap="none" normalizeH="0" baseline="0" smtClean="0">
                        <a:ln>
                          <a:noFill/>
                        </a:ln>
                        <a:solidFill>
                          <a:srgbClr val="FFFFFF"/>
                        </a:solidFill>
                        <a:effectLst/>
                        <a:latin typeface="Arial" pitchFamily="34" charset="0"/>
                        <a:ea typeface="ＭＳ Ｐゴシック" pitchFamily="50" charset="-128"/>
                        <a:cs typeface="Arial" pitchFamily="34" charset="0"/>
                      </a:endParaRP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ja-JP" sz="1300" b="1" i="0" u="none" strike="noStrike" cap="none" normalizeH="0" baseline="0" smtClean="0">
                        <a:ln>
                          <a:noFill/>
                        </a:ln>
                        <a:solidFill>
                          <a:srgbClr val="FFFFFF"/>
                        </a:solidFill>
                        <a:effectLst/>
                        <a:latin typeface="Arial" pitchFamily="34" charset="0"/>
                        <a:ea typeface="ＭＳ Ｐゴシック" pitchFamily="50" charset="-128"/>
                        <a:cs typeface="Arial" pitchFamily="34" charset="0"/>
                      </a:endParaRP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ja-JP"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endParaRPr>
                    </a:p>
                  </a:txBody>
                  <a:tcPr marL="77634" marR="7763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ja-JP"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endParaRPr>
                    </a:p>
                  </a:txBody>
                  <a:tcPr marL="77634" marR="7763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ja-JP" sz="1300" b="1" i="0" u="none" strike="noStrike" cap="none" normalizeH="0" baseline="0" dirty="0" smtClean="0">
                        <a:ln>
                          <a:noFill/>
                        </a:ln>
                        <a:solidFill>
                          <a:srgbClr val="FFFFFF"/>
                        </a:solidFill>
                        <a:effectLst/>
                        <a:latin typeface="Arial" pitchFamily="34" charset="0"/>
                        <a:ea typeface="ＭＳ Ｐゴシック" pitchFamily="50" charset="-128"/>
                        <a:cs typeface="Arial" pitchFamily="34" charset="0"/>
                      </a:endParaRPr>
                    </a:p>
                  </a:txBody>
                  <a:tcPr marL="9525" marR="9525" marT="9524" marB="0" anchor="ctr" horzOverflow="overflow">
                    <a:lnL>
                      <a:noFill/>
                    </a:lnL>
                    <a:lnR>
                      <a:noFill/>
                    </a:lnR>
                    <a:lnT>
                      <a:noFill/>
                    </a:lnT>
                    <a:lnB>
                      <a:noFill/>
                    </a:lnB>
                    <a:lnTlToBr>
                      <a:noFill/>
                    </a:lnTlToBr>
                    <a:lnBlToTr>
                      <a:noFill/>
                    </a:lnBlToTr>
                    <a:noFill/>
                  </a:tcPr>
                </a:tc>
              </a:tr>
              <a:tr h="228566">
                <a:tc>
                  <a:txBody>
                    <a:bodyPr/>
                    <a:lstStyle/>
                    <a:p>
                      <a:pPr marL="0" marR="0" lvl="0" indent="0" algn="just" defTabSz="914400" rtl="0" eaLnBrk="0" fontAlgn="ctr" latinLnBrk="0" hangingPunct="0">
                        <a:lnSpc>
                          <a:spcPct val="100000"/>
                        </a:lnSpc>
                        <a:spcBef>
                          <a:spcPct val="0"/>
                        </a:spcBef>
                        <a:spcAft>
                          <a:spcPct val="0"/>
                        </a:spcAft>
                        <a:buClr>
                          <a:srgbClr val="FE9324"/>
                        </a:buClr>
                        <a:buSzTx/>
                        <a:buFont typeface="Arial" pitchFamily="34" charset="0"/>
                        <a:buNone/>
                        <a:tabLst/>
                        <a:defRPr/>
                      </a:pPr>
                      <a:r>
                        <a:rPr kumimoji="0" lang="en-US" altLang="ja-JP" sz="13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rPr>
                        <a:t> UA/NSTEMI</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00"/>
                          </a:solidFill>
                          <a:effectLst/>
                          <a:latin typeface="Arial" pitchFamily="34" charset="0"/>
                          <a:ea typeface="ＭＳ Ｐゴシック" pitchFamily="50" charset="-128"/>
                          <a:cs typeface="Arial" pitchFamily="34" charset="0"/>
                        </a:rPr>
                        <a:t>50</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00"/>
                          </a:solidFill>
                          <a:effectLst/>
                          <a:latin typeface="Arial" pitchFamily="34" charset="0"/>
                          <a:ea typeface="ＭＳ Ｐゴシック" pitchFamily="50" charset="-128"/>
                          <a:cs typeface="Arial" pitchFamily="34" charset="0"/>
                        </a:rPr>
                        <a:t>50</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00"/>
                          </a:solidFill>
                          <a:effectLst/>
                          <a:latin typeface="Arial" pitchFamily="34" charset="0"/>
                          <a:ea typeface="ＭＳ Ｐゴシック" pitchFamily="50" charset="-128"/>
                          <a:cs typeface="Arial" pitchFamily="34" charset="0"/>
                        </a:rPr>
                        <a:t>74</a:t>
                      </a:r>
                    </a:p>
                  </a:txBody>
                  <a:tcPr marL="9525" marR="9525" marT="9524" marB="0" anchor="ctr" horzOverflow="overflow">
                    <a:lnL>
                      <a:noFill/>
                    </a:lnL>
                    <a:lnR>
                      <a:noFill/>
                    </a:lnR>
                    <a:lnT>
                      <a:noFill/>
                    </a:lnT>
                    <a:lnB>
                      <a:noFill/>
                    </a:lnB>
                    <a:lnTlToBr>
                      <a:noFill/>
                    </a:lnTlToBr>
                    <a:lnBlToTr>
                      <a:noFill/>
                    </a:lnBlToTr>
                    <a:noFill/>
                  </a:tcPr>
                </a:tc>
              </a:tr>
              <a:tr h="228566">
                <a:tc>
                  <a:txBody>
                    <a:bodyPr/>
                    <a:lstStyle/>
                    <a:p>
                      <a:pPr marL="0" marR="0" lvl="0" indent="0" algn="just" defTabSz="914400" rtl="0" eaLnBrk="0" fontAlgn="ctr" latinLnBrk="0" hangingPunct="0">
                        <a:lnSpc>
                          <a:spcPct val="100000"/>
                        </a:lnSpc>
                        <a:spcBef>
                          <a:spcPct val="0"/>
                        </a:spcBef>
                        <a:spcAft>
                          <a:spcPct val="0"/>
                        </a:spcAft>
                        <a:buClr>
                          <a:srgbClr val="FE9324"/>
                        </a:buClr>
                        <a:buSzTx/>
                        <a:buFont typeface="Arial" pitchFamily="34" charset="0"/>
                        <a:buNone/>
                        <a:tabLst/>
                      </a:pPr>
                      <a:r>
                        <a:rPr kumimoji="0" lang="en-US" altLang="ja-JP" sz="1300" b="1" i="0" u="none" strike="noStrike" cap="none" normalizeH="0" baseline="0" smtClean="0">
                          <a:ln>
                            <a:noFill/>
                          </a:ln>
                          <a:solidFill>
                            <a:srgbClr val="EEECE1"/>
                          </a:solidFill>
                          <a:effectLst/>
                          <a:latin typeface="Arial" pitchFamily="34" charset="0"/>
                          <a:ea typeface="ＭＳ Ｐゴシック" pitchFamily="50" charset="-128"/>
                          <a:cs typeface="Arial" pitchFamily="34" charset="0"/>
                        </a:rPr>
                        <a:t>UA</a:t>
                      </a:r>
                    </a:p>
                  </a:txBody>
                  <a:tcPr marL="171450"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00"/>
                          </a:solidFill>
                          <a:effectLst/>
                          <a:latin typeface="Arial" pitchFamily="34" charset="0"/>
                          <a:ea typeface="ＭＳ Ｐゴシック" pitchFamily="50" charset="-128"/>
                          <a:cs typeface="Arial" pitchFamily="34" charset="0"/>
                        </a:rPr>
                        <a:t>23</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00"/>
                          </a:solidFill>
                          <a:effectLst/>
                          <a:latin typeface="Arial" pitchFamily="34" charset="0"/>
                          <a:ea typeface="ＭＳ Ｐゴシック" pitchFamily="50" charset="-128"/>
                          <a:cs typeface="Arial" pitchFamily="34" charset="0"/>
                        </a:rPr>
                        <a:t>18</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r>
              <a:tr h="228566">
                <a:tc>
                  <a:txBody>
                    <a:bodyPr/>
                    <a:lstStyle/>
                    <a:p>
                      <a:pPr marL="0" marR="0" lvl="0" indent="0" algn="just" defTabSz="914400" rtl="0" eaLnBrk="0" fontAlgn="ctr" latinLnBrk="0" hangingPunct="0">
                        <a:lnSpc>
                          <a:spcPct val="100000"/>
                        </a:lnSpc>
                        <a:spcBef>
                          <a:spcPct val="0"/>
                        </a:spcBef>
                        <a:spcAft>
                          <a:spcPct val="0"/>
                        </a:spcAft>
                        <a:buClr>
                          <a:srgbClr val="FE9324"/>
                        </a:buClr>
                        <a:buSzTx/>
                        <a:buFont typeface="Arial" pitchFamily="34" charset="0"/>
                        <a:buNone/>
                        <a:tabLst/>
                      </a:pPr>
                      <a:r>
                        <a:rPr kumimoji="0" lang="en-US" altLang="ja-JP" sz="1300" b="1" i="0" u="none" strike="noStrike" cap="none" normalizeH="0" baseline="0" smtClean="0">
                          <a:ln>
                            <a:noFill/>
                          </a:ln>
                          <a:solidFill>
                            <a:srgbClr val="EEECE1"/>
                          </a:solidFill>
                          <a:effectLst/>
                          <a:latin typeface="Arial" pitchFamily="34" charset="0"/>
                          <a:ea typeface="ＭＳ Ｐゴシック" pitchFamily="50" charset="-128"/>
                          <a:cs typeface="Arial" pitchFamily="34" charset="0"/>
                        </a:rPr>
                        <a:t>NSTEMI</a:t>
                      </a:r>
                    </a:p>
                  </a:txBody>
                  <a:tcPr marL="171450"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00"/>
                          </a:solidFill>
                          <a:effectLst/>
                          <a:latin typeface="Arial" pitchFamily="34" charset="0"/>
                          <a:ea typeface="ＭＳ Ｐゴシック" pitchFamily="50" charset="-128"/>
                          <a:cs typeface="Arial" pitchFamily="34" charset="0"/>
                        </a:rPr>
                        <a:t>27</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00"/>
                          </a:solidFill>
                          <a:effectLst/>
                          <a:latin typeface="Arial" pitchFamily="34" charset="0"/>
                          <a:ea typeface="ＭＳ Ｐゴシック" pitchFamily="50" charset="-128"/>
                          <a:cs typeface="Arial" pitchFamily="34" charset="0"/>
                        </a:rPr>
                        <a:t>31</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r>
              <a:tr h="228566">
                <a:tc>
                  <a:txBody>
                    <a:bodyPr/>
                    <a:lstStyle/>
                    <a:p>
                      <a:pPr marL="0" marR="0" lvl="0" indent="0" algn="just" defTabSz="914400" rtl="0" eaLnBrk="0" fontAlgn="ctr" latinLnBrk="0" hangingPunct="0">
                        <a:lnSpc>
                          <a:spcPct val="100000"/>
                        </a:lnSpc>
                        <a:spcBef>
                          <a:spcPct val="0"/>
                        </a:spcBef>
                        <a:spcAft>
                          <a:spcPct val="0"/>
                        </a:spcAft>
                        <a:buClr>
                          <a:srgbClr val="FE9324"/>
                        </a:buClr>
                        <a:buSzTx/>
                        <a:buFont typeface="Arial" pitchFamily="34" charset="0"/>
                        <a:buNone/>
                        <a:tabLst/>
                        <a:defRPr/>
                      </a:pPr>
                      <a:r>
                        <a:rPr kumimoji="0" lang="en-US" altLang="ja-JP" sz="13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rPr>
                        <a:t> STEMI</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00"/>
                          </a:solidFill>
                          <a:effectLst/>
                          <a:latin typeface="Arial" pitchFamily="34" charset="0"/>
                          <a:ea typeface="ＭＳ Ｐゴシック" pitchFamily="50" charset="-128"/>
                          <a:cs typeface="Arial" pitchFamily="34" charset="0"/>
                        </a:rPr>
                        <a:t>50</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00"/>
                          </a:solidFill>
                          <a:effectLst/>
                          <a:latin typeface="Arial" pitchFamily="34" charset="0"/>
                          <a:ea typeface="ＭＳ Ｐゴシック" pitchFamily="50" charset="-128"/>
                          <a:cs typeface="Arial" pitchFamily="34" charset="0"/>
                        </a:rPr>
                        <a:t>50</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00"/>
                          </a:solidFill>
                          <a:effectLst/>
                          <a:latin typeface="Arial" pitchFamily="34" charset="0"/>
                          <a:ea typeface="ＭＳ Ｐゴシック" pitchFamily="50" charset="-128"/>
                          <a:cs typeface="Arial" pitchFamily="34" charset="0"/>
                        </a:rPr>
                        <a:t>26</a:t>
                      </a:r>
                    </a:p>
                  </a:txBody>
                  <a:tcPr marL="9525" marR="9525" marT="9524" marB="0" anchor="ctr" horzOverflow="overflow">
                    <a:lnL>
                      <a:noFill/>
                    </a:lnL>
                    <a:lnR>
                      <a:noFill/>
                    </a:lnR>
                    <a:lnT>
                      <a:noFill/>
                    </a:lnT>
                    <a:lnB>
                      <a:noFill/>
                    </a:lnB>
                    <a:lnTlToBr>
                      <a:noFill/>
                    </a:lnTlToBr>
                    <a:lnBlToTr>
                      <a:noFill/>
                    </a:lnBlToTr>
                    <a:noFill/>
                  </a:tcPr>
                </a:tc>
              </a:tr>
              <a:tr h="228566">
                <a:tc>
                  <a:txBody>
                    <a:bodyPr/>
                    <a:lstStyle/>
                    <a:p>
                      <a:pPr marL="0" marR="0" lvl="0" indent="0" algn="just" defTabSz="914400" rtl="0" eaLnBrk="0" fontAlgn="ctr" latinLnBrk="0" hangingPunct="0">
                        <a:lnSpc>
                          <a:spcPct val="100000"/>
                        </a:lnSpc>
                        <a:spcBef>
                          <a:spcPct val="0"/>
                        </a:spcBef>
                        <a:spcAft>
                          <a:spcPct val="0"/>
                        </a:spcAft>
                        <a:buClr>
                          <a:srgbClr val="FE9324"/>
                        </a:buClr>
                        <a:buSzTx/>
                        <a:buFont typeface="Arial" pitchFamily="34" charset="0"/>
                        <a:buNone/>
                        <a:tabLst/>
                        <a:defRPr/>
                      </a:pPr>
                      <a:r>
                        <a:rPr kumimoji="0" lang="en-US" altLang="ja-JP" sz="13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rPr>
                        <a:t> Underlying Disease (%)</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ja-JP" sz="1300" b="1" i="0" u="none" strike="noStrike" cap="none" normalizeH="0" baseline="0" dirty="0" smtClean="0">
                        <a:ln>
                          <a:noFill/>
                        </a:ln>
                        <a:solidFill>
                          <a:srgbClr val="FFFF00"/>
                        </a:solidFill>
                        <a:effectLst/>
                        <a:latin typeface="Arial" pitchFamily="34" charset="0"/>
                        <a:ea typeface="ＭＳ Ｐゴシック" pitchFamily="50" charset="-128"/>
                        <a:cs typeface="Arial" pitchFamily="34" charset="0"/>
                      </a:endParaRP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ja-JP" sz="1300" b="1" i="0" u="none" strike="noStrike" cap="none" normalizeH="0" baseline="0" dirty="0" smtClean="0">
                        <a:ln>
                          <a:noFill/>
                        </a:ln>
                        <a:solidFill>
                          <a:srgbClr val="FFFF00"/>
                        </a:solidFill>
                        <a:effectLst/>
                        <a:latin typeface="Arial" pitchFamily="34" charset="0"/>
                        <a:ea typeface="ＭＳ Ｐゴシック" pitchFamily="50" charset="-128"/>
                        <a:cs typeface="Arial" pitchFamily="34" charset="0"/>
                      </a:endParaRP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ja-JP" sz="1300" b="1" i="0" u="none" strike="noStrike" cap="none" normalizeH="0" baseline="0" dirty="0" smtClean="0">
                        <a:ln>
                          <a:noFill/>
                        </a:ln>
                        <a:solidFill>
                          <a:srgbClr val="FFFFFF"/>
                        </a:solidFill>
                        <a:effectLst/>
                        <a:latin typeface="Arial" pitchFamily="34" charset="0"/>
                        <a:ea typeface="ＭＳ Ｐゴシック" pitchFamily="50" charset="-128"/>
                        <a:cs typeface="Arial" pitchFamily="34" charset="0"/>
                      </a:endParaRP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ja-JP" sz="1300" b="1" i="0" u="none" strike="noStrike" cap="none" normalizeH="0" baseline="0" dirty="0" smtClean="0">
                        <a:ln>
                          <a:noFill/>
                        </a:ln>
                        <a:solidFill>
                          <a:srgbClr val="FFFFFF"/>
                        </a:solidFill>
                        <a:effectLst/>
                        <a:latin typeface="Arial" pitchFamily="34" charset="0"/>
                        <a:ea typeface="ＭＳ Ｐゴシック" pitchFamily="50" charset="-128"/>
                        <a:cs typeface="Arial" pitchFamily="34" charset="0"/>
                      </a:endParaRP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ja-JP" sz="1300" b="1" i="0" u="none" strike="noStrike" cap="none" normalizeH="0" baseline="0" dirty="0" smtClean="0">
                        <a:ln>
                          <a:noFill/>
                        </a:ln>
                        <a:solidFill>
                          <a:srgbClr val="FFFF00"/>
                        </a:solidFill>
                        <a:effectLst/>
                        <a:latin typeface="Arial" pitchFamily="34" charset="0"/>
                        <a:ea typeface="ＭＳ Ｐゴシック" pitchFamily="50" charset="-128"/>
                        <a:cs typeface="Arial" pitchFamily="34" charset="0"/>
                      </a:endParaRPr>
                    </a:p>
                  </a:txBody>
                  <a:tcPr marL="9525" marR="9525" marT="9524" marB="0" anchor="ctr" horzOverflow="overflow">
                    <a:lnL>
                      <a:noFill/>
                    </a:lnL>
                    <a:lnR>
                      <a:noFill/>
                    </a:lnR>
                    <a:lnT>
                      <a:noFill/>
                    </a:lnT>
                    <a:lnB>
                      <a:noFill/>
                    </a:lnB>
                    <a:lnTlToBr>
                      <a:noFill/>
                    </a:lnTlToBr>
                    <a:lnBlToTr>
                      <a:noFill/>
                    </a:lnBlToTr>
                    <a:noFill/>
                  </a:tcPr>
                </a:tc>
              </a:tr>
              <a:tr h="228566">
                <a:tc>
                  <a:txBody>
                    <a:bodyPr/>
                    <a:lstStyle/>
                    <a:p>
                      <a:pPr marL="0" marR="0" lvl="0" indent="0" algn="just" defTabSz="914400" rtl="0" eaLnBrk="0" fontAlgn="ctr" latinLnBrk="0" hangingPunct="0">
                        <a:lnSpc>
                          <a:spcPct val="100000"/>
                        </a:lnSpc>
                        <a:spcBef>
                          <a:spcPct val="0"/>
                        </a:spcBef>
                        <a:spcAft>
                          <a:spcPct val="0"/>
                        </a:spcAft>
                        <a:buClr>
                          <a:srgbClr val="FE9324"/>
                        </a:buClr>
                        <a:buSzTx/>
                        <a:buFont typeface="Arial" pitchFamily="34" charset="0"/>
                        <a:buNone/>
                        <a:tabLst/>
                      </a:pPr>
                      <a:r>
                        <a:rPr kumimoji="0" lang="en-US" altLang="ja-JP" sz="9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rPr>
                        <a:t>  Stable angina</a:t>
                      </a:r>
                    </a:p>
                  </a:txBody>
                  <a:tcPr marL="171450"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rPr>
                        <a:t>75</a:t>
                      </a:r>
                      <a:endParaRPr kumimoji="0" lang="ja-JP"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endParaRPr>
                    </a:p>
                  </a:txBody>
                  <a:tcPr marL="77634" marR="7763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rPr>
                        <a:t>76</a:t>
                      </a:r>
                      <a:endParaRPr kumimoji="0" lang="ja-JP"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endParaRPr>
                    </a:p>
                  </a:txBody>
                  <a:tcPr marL="77634" marR="7763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r>
              <a:tr h="207644">
                <a:tc>
                  <a:txBody>
                    <a:bodyPr/>
                    <a:lstStyle/>
                    <a:p>
                      <a:pPr marL="0" marR="0" lvl="0" indent="0" algn="just" defTabSz="914400" rtl="0" eaLnBrk="0" fontAlgn="ctr" latinLnBrk="0" hangingPunct="0">
                        <a:lnSpc>
                          <a:spcPct val="100000"/>
                        </a:lnSpc>
                        <a:spcBef>
                          <a:spcPct val="0"/>
                        </a:spcBef>
                        <a:spcAft>
                          <a:spcPct val="0"/>
                        </a:spcAft>
                        <a:buClr>
                          <a:srgbClr val="FE9324"/>
                        </a:buClr>
                        <a:buSzTx/>
                        <a:buFont typeface="Arial" pitchFamily="34" charset="0"/>
                        <a:buNone/>
                        <a:tabLst/>
                      </a:pPr>
                      <a:r>
                        <a:rPr kumimoji="0" lang="en-US" altLang="ja-JP" sz="900" b="1" i="0" u="none" strike="noStrike" cap="none" normalizeH="0" baseline="0" smtClean="0">
                          <a:ln>
                            <a:noFill/>
                          </a:ln>
                          <a:solidFill>
                            <a:srgbClr val="EEECE1"/>
                          </a:solidFill>
                          <a:effectLst/>
                          <a:latin typeface="Arial" pitchFamily="34" charset="0"/>
                          <a:ea typeface="ＭＳ Ｐゴシック" pitchFamily="50" charset="-128"/>
                          <a:cs typeface="Arial" pitchFamily="34" charset="0"/>
                        </a:rPr>
                        <a:t>  Previous</a:t>
                      </a:r>
                      <a:r>
                        <a:rPr kumimoji="0" lang="ja-JP" altLang="en-US" sz="900" b="1" i="0" u="none" strike="noStrike" cap="none" normalizeH="0" baseline="0" smtClean="0">
                          <a:ln>
                            <a:noFill/>
                          </a:ln>
                          <a:solidFill>
                            <a:srgbClr val="EEECE1"/>
                          </a:solidFill>
                          <a:effectLst/>
                          <a:latin typeface="Arial" pitchFamily="34" charset="0"/>
                          <a:ea typeface="ＭＳ Ｐゴシック" pitchFamily="50" charset="-128"/>
                          <a:cs typeface="Arial" pitchFamily="34" charset="0"/>
                        </a:rPr>
                        <a:t>　</a:t>
                      </a:r>
                      <a:r>
                        <a:rPr kumimoji="0" lang="en-US" altLang="ja-JP" sz="900" b="1" i="0" u="none" strike="noStrike" cap="none" normalizeH="0" baseline="0" smtClean="0">
                          <a:ln>
                            <a:noFill/>
                          </a:ln>
                          <a:solidFill>
                            <a:srgbClr val="EEECE1"/>
                          </a:solidFill>
                          <a:effectLst/>
                          <a:latin typeface="Arial" pitchFamily="34" charset="0"/>
                          <a:ea typeface="ＭＳ Ｐゴシック" pitchFamily="50" charset="-128"/>
                          <a:cs typeface="Arial" pitchFamily="34" charset="0"/>
                        </a:rPr>
                        <a:t>myocardial</a:t>
                      </a:r>
                      <a:r>
                        <a:rPr kumimoji="0" lang="ja-JP" altLang="en-US" sz="900" b="1" i="0" u="none" strike="noStrike" cap="none" normalizeH="0" baseline="0" smtClean="0">
                          <a:ln>
                            <a:noFill/>
                          </a:ln>
                          <a:solidFill>
                            <a:srgbClr val="EEECE1"/>
                          </a:solidFill>
                          <a:effectLst/>
                          <a:latin typeface="Arial" pitchFamily="34" charset="0"/>
                          <a:ea typeface="ＭＳ Ｐゴシック" pitchFamily="50" charset="-128"/>
                          <a:cs typeface="Arial" pitchFamily="34" charset="0"/>
                        </a:rPr>
                        <a:t>　</a:t>
                      </a:r>
                      <a:r>
                        <a:rPr kumimoji="0" lang="en-US" altLang="ja-JP" sz="900" b="1" i="0" u="none" strike="noStrike" cap="none" normalizeH="0" baseline="0" smtClean="0">
                          <a:ln>
                            <a:noFill/>
                          </a:ln>
                          <a:solidFill>
                            <a:srgbClr val="EEECE1"/>
                          </a:solidFill>
                          <a:effectLst/>
                          <a:latin typeface="Arial" pitchFamily="34" charset="0"/>
                          <a:ea typeface="ＭＳ Ｐゴシック" pitchFamily="50" charset="-128"/>
                          <a:cs typeface="Arial" pitchFamily="34" charset="0"/>
                        </a:rPr>
                        <a:t>infarction</a:t>
                      </a:r>
                    </a:p>
                  </a:txBody>
                  <a:tcPr marL="171450"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rPr>
                        <a:t>6</a:t>
                      </a:r>
                      <a:endParaRPr kumimoji="0" lang="ja-JP"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endParaRPr>
                    </a:p>
                  </a:txBody>
                  <a:tcPr marL="77634" marR="7763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rPr>
                        <a:t>4</a:t>
                      </a:r>
                      <a:endParaRPr kumimoji="0" lang="ja-JP"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endParaRPr>
                    </a:p>
                  </a:txBody>
                  <a:tcPr marL="77634" marR="7763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r>
              <a:tr h="207644">
                <a:tc>
                  <a:txBody>
                    <a:bodyPr/>
                    <a:lstStyle/>
                    <a:p>
                      <a:pPr marL="0" marR="0" lvl="0" indent="0" algn="just" defTabSz="914400" rtl="0" eaLnBrk="0" fontAlgn="ctr" latinLnBrk="0" hangingPunct="0">
                        <a:lnSpc>
                          <a:spcPct val="100000"/>
                        </a:lnSpc>
                        <a:spcBef>
                          <a:spcPct val="0"/>
                        </a:spcBef>
                        <a:spcAft>
                          <a:spcPct val="0"/>
                        </a:spcAft>
                        <a:buClr>
                          <a:srgbClr val="FE9324"/>
                        </a:buClr>
                        <a:buSzTx/>
                        <a:buFont typeface="Arial" pitchFamily="34" charset="0"/>
                        <a:buNone/>
                        <a:tabLst/>
                      </a:pPr>
                      <a:r>
                        <a:rPr kumimoji="0" lang="en-US" altLang="ja-JP" sz="900" b="1" i="0" u="none" strike="noStrike" cap="none" normalizeH="0" baseline="0" smtClean="0">
                          <a:ln>
                            <a:noFill/>
                          </a:ln>
                          <a:solidFill>
                            <a:srgbClr val="EEECE1"/>
                          </a:solidFill>
                          <a:effectLst/>
                          <a:latin typeface="Arial" pitchFamily="34" charset="0"/>
                          <a:ea typeface="ＭＳ Ｐゴシック" pitchFamily="50" charset="-128"/>
                          <a:cs typeface="Arial" pitchFamily="34" charset="0"/>
                        </a:rPr>
                        <a:t>  Unstable angina</a:t>
                      </a:r>
                    </a:p>
                  </a:txBody>
                  <a:tcPr marL="171450"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rPr>
                        <a:t>8</a:t>
                      </a:r>
                      <a:endParaRPr kumimoji="0" lang="ja-JP"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endParaRPr>
                    </a:p>
                  </a:txBody>
                  <a:tcPr marL="77634" marR="7763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rPr>
                        <a:t>9</a:t>
                      </a:r>
                      <a:endParaRPr kumimoji="0" lang="ja-JP"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endParaRPr>
                    </a:p>
                  </a:txBody>
                  <a:tcPr marL="77634" marR="7763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r>
              <a:tr h="207644">
                <a:tc>
                  <a:txBody>
                    <a:bodyPr/>
                    <a:lstStyle/>
                    <a:p>
                      <a:pPr marL="0" marR="0" lvl="0" indent="0" algn="just" defTabSz="914400" rtl="0" eaLnBrk="0" fontAlgn="ctr" latinLnBrk="0" hangingPunct="0">
                        <a:lnSpc>
                          <a:spcPct val="100000"/>
                        </a:lnSpc>
                        <a:spcBef>
                          <a:spcPct val="0"/>
                        </a:spcBef>
                        <a:spcAft>
                          <a:spcPct val="0"/>
                        </a:spcAft>
                        <a:buClr>
                          <a:srgbClr val="FE9324"/>
                        </a:buClr>
                        <a:buSzTx/>
                        <a:buFont typeface="Arial" pitchFamily="34" charset="0"/>
                        <a:buNone/>
                        <a:tabLst/>
                      </a:pPr>
                      <a:r>
                        <a:rPr kumimoji="0" lang="en-US" altLang="ja-JP" sz="9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rPr>
                        <a:t>  Silent</a:t>
                      </a:r>
                      <a:r>
                        <a:rPr kumimoji="0" lang="ja-JP" altLang="en-US" sz="9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rPr>
                        <a:t>　</a:t>
                      </a:r>
                      <a:r>
                        <a:rPr kumimoji="0" lang="en-US" altLang="ja-JP" sz="900" b="1" i="0" u="none" strike="noStrike" cap="none" normalizeH="0" baseline="0" dirty="0" smtClean="0">
                          <a:ln>
                            <a:noFill/>
                          </a:ln>
                          <a:solidFill>
                            <a:srgbClr val="EEECE1"/>
                          </a:solidFill>
                          <a:effectLst/>
                          <a:latin typeface="Arial" pitchFamily="34" charset="0"/>
                          <a:ea typeface="ＭＳ Ｐゴシック" pitchFamily="50" charset="-128"/>
                          <a:cs typeface="Arial" pitchFamily="34" charset="0"/>
                        </a:rPr>
                        <a:t>myocardial ischemia</a:t>
                      </a:r>
                    </a:p>
                  </a:txBody>
                  <a:tcPr marL="171450"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rPr>
                        <a:t>11</a:t>
                      </a:r>
                      <a:endParaRPr kumimoji="0" lang="ja-JP" altLang="ja-JP" sz="1300" b="1" i="0" u="none" strike="noStrike" cap="none" normalizeH="0" baseline="0" smtClean="0">
                        <a:ln>
                          <a:noFill/>
                        </a:ln>
                        <a:solidFill>
                          <a:schemeClr val="tx1"/>
                        </a:solidFill>
                        <a:effectLst/>
                        <a:latin typeface="Arial" pitchFamily="34" charset="0"/>
                        <a:ea typeface="ＭＳ 明朝" pitchFamily="17" charset="-128"/>
                        <a:cs typeface="Arial" pitchFamily="34" charset="0"/>
                      </a:endParaRPr>
                    </a:p>
                  </a:txBody>
                  <a:tcPr marL="77634" marR="7763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9</a:t>
                      </a:r>
                      <a:endParaRPr kumimoji="0" lang="ja-JP" altLang="ja-JP" sz="13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endParaRPr>
                    </a:p>
                  </a:txBody>
                  <a:tcPr marL="77634" marR="77634"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1300" b="1" i="0" u="none" strike="noStrike" cap="none" normalizeH="0" baseline="0" dirty="0" smtClean="0">
                          <a:ln>
                            <a:noFill/>
                          </a:ln>
                          <a:solidFill>
                            <a:srgbClr val="FFFFFF"/>
                          </a:solidFill>
                          <a:effectLst/>
                          <a:latin typeface="Arial" pitchFamily="34" charset="0"/>
                          <a:ea typeface="ＭＳ Ｐゴシック" pitchFamily="50" charset="-128"/>
                          <a:cs typeface="Arial" pitchFamily="34" charset="0"/>
                        </a:rPr>
                        <a:t>-</a:t>
                      </a:r>
                    </a:p>
                  </a:txBody>
                  <a:tcPr marL="9525" marR="9525" marT="9524" marB="0" anchor="ctr" horzOverflow="overflow">
                    <a:lnL>
                      <a:noFill/>
                    </a:lnL>
                    <a:lnR>
                      <a:noFill/>
                    </a:lnR>
                    <a:lnT>
                      <a:noFill/>
                    </a:lnT>
                    <a:lnB>
                      <a:noFill/>
                    </a:lnB>
                    <a:lnTlToBr>
                      <a:noFill/>
                    </a:lnTlToBr>
                    <a:lnBlToTr>
                      <a:noFill/>
                    </a:lnBlToTr>
                    <a:noFill/>
                  </a:tcPr>
                </a:tc>
              </a:tr>
            </a:tbl>
          </a:graphicData>
        </a:graphic>
      </p:graphicFrame>
      <p:sp>
        <p:nvSpPr>
          <p:cNvPr id="20603" name="テキスト ボックス 1"/>
          <p:cNvSpPr txBox="1">
            <a:spLocks noChangeArrowheads="1"/>
          </p:cNvSpPr>
          <p:nvPr/>
        </p:nvSpPr>
        <p:spPr bwMode="auto">
          <a:xfrm>
            <a:off x="2264202" y="6548316"/>
            <a:ext cx="2662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chemeClr val="tx1"/>
                </a:solidFill>
                <a:latin typeface="Arial" charset="0"/>
                <a:ea typeface="ＭＳ Ｐゴシック" charset="-128"/>
              </a:defRPr>
            </a:lvl1pPr>
            <a:lvl2pPr marL="742950" indent="-285750" eaLnBrk="0" hangingPunct="0">
              <a:defRPr kumimoji="1" sz="2000" b="1">
                <a:solidFill>
                  <a:schemeClr val="tx1"/>
                </a:solidFill>
                <a:latin typeface="Arial" charset="0"/>
                <a:ea typeface="ＭＳ Ｐゴシック" charset="-128"/>
              </a:defRPr>
            </a:lvl2pPr>
            <a:lvl3pPr marL="1143000" indent="-228600" eaLnBrk="0" hangingPunct="0">
              <a:defRPr kumimoji="1" sz="2000" b="1">
                <a:solidFill>
                  <a:schemeClr val="tx1"/>
                </a:solidFill>
                <a:latin typeface="Arial" charset="0"/>
                <a:ea typeface="ＭＳ Ｐゴシック" charset="-128"/>
              </a:defRPr>
            </a:lvl3pPr>
            <a:lvl4pPr marL="1600200" indent="-228600" eaLnBrk="0" hangingPunct="0">
              <a:defRPr kumimoji="1" sz="2000" b="1">
                <a:solidFill>
                  <a:schemeClr val="tx1"/>
                </a:solidFill>
                <a:latin typeface="Arial" charset="0"/>
                <a:ea typeface="ＭＳ Ｐゴシック" charset="-128"/>
              </a:defRPr>
            </a:lvl4pPr>
            <a:lvl5pPr marL="2057400" indent="-228600" eaLnBrk="0" hangingPunct="0">
              <a:defRPr kumimoji="1" sz="20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b="1">
                <a:solidFill>
                  <a:schemeClr val="tx1"/>
                </a:solidFill>
                <a:latin typeface="Arial" charset="0"/>
                <a:ea typeface="ＭＳ Ｐゴシック" charset="-128"/>
              </a:defRPr>
            </a:lvl9pPr>
          </a:lstStyle>
          <a:p>
            <a:pPr eaLnBrk="1" hangingPunct="1"/>
            <a:r>
              <a:rPr lang="ja-JP" altLang="en-US" sz="1400" dirty="0">
                <a:solidFill>
                  <a:srgbClr val="EEECE1"/>
                </a:solidFill>
              </a:rPr>
              <a:t>*　</a:t>
            </a:r>
            <a:r>
              <a:rPr lang="en-US" altLang="ja-JP" sz="1400" dirty="0">
                <a:solidFill>
                  <a:srgbClr val="EEECE1"/>
                </a:solidFill>
              </a:rPr>
              <a:t>TRITON :</a:t>
            </a:r>
            <a:r>
              <a:rPr lang="ja-JP" altLang="en-US" sz="1400" dirty="0">
                <a:solidFill>
                  <a:srgbClr val="EEECE1"/>
                </a:solidFill>
              </a:rPr>
              <a:t> </a:t>
            </a:r>
            <a:r>
              <a:rPr lang="en-US" altLang="ja-JP" sz="1400" dirty="0">
                <a:solidFill>
                  <a:srgbClr val="EEECE1"/>
                </a:solidFill>
              </a:rPr>
              <a:t>&lt;50</a:t>
            </a:r>
            <a:r>
              <a:rPr lang="ja-JP" altLang="en-US" sz="1400" dirty="0">
                <a:solidFill>
                  <a:srgbClr val="EEECE1"/>
                </a:solidFill>
              </a:rPr>
              <a:t> </a:t>
            </a:r>
            <a:r>
              <a:rPr lang="en-US" altLang="ja-JP" sz="1400" dirty="0">
                <a:solidFill>
                  <a:srgbClr val="EEECE1"/>
                </a:solidFill>
              </a:rPr>
              <a:t>kg,&lt;</a:t>
            </a:r>
            <a:r>
              <a:rPr lang="en-US" altLang="ja-JP" sz="1400" dirty="0" err="1">
                <a:solidFill>
                  <a:srgbClr val="EEECE1"/>
                </a:solidFill>
              </a:rPr>
              <a:t>60kg</a:t>
            </a:r>
            <a:endParaRPr lang="en-US" altLang="ja-JP" sz="1400" dirty="0">
              <a:solidFill>
                <a:srgbClr val="EEECE1"/>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443" y="1030288"/>
            <a:ext cx="138112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角丸四角形 9"/>
          <p:cNvSpPr/>
          <p:nvPr/>
        </p:nvSpPr>
        <p:spPr>
          <a:xfrm>
            <a:off x="5550694" y="1030288"/>
            <a:ext cx="1440656" cy="809625"/>
          </a:xfrm>
          <a:prstGeom prst="roundRect">
            <a:avLst/>
          </a:prstGeom>
          <a:noFill/>
          <a:ln w="762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latin typeface="+mn-ea"/>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1" y="1047872"/>
            <a:ext cx="14382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角丸四角形 11"/>
          <p:cNvSpPr/>
          <p:nvPr/>
        </p:nvSpPr>
        <p:spPr>
          <a:xfrm>
            <a:off x="2856766" y="1030288"/>
            <a:ext cx="1477110" cy="78898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Tree>
    <p:extLst>
      <p:ext uri="{BB962C8B-B14F-4D97-AF65-F5344CB8AC3E}">
        <p14:creationId xmlns:p14="http://schemas.microsoft.com/office/powerpoint/2010/main" val="1161380369"/>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3" name="Rectangle 61"/>
          <p:cNvSpPr>
            <a:spLocks noChangeArrowheads="1"/>
          </p:cNvSpPr>
          <p:nvPr/>
        </p:nvSpPr>
        <p:spPr bwMode="auto">
          <a:xfrm>
            <a:off x="1460500" y="1392238"/>
            <a:ext cx="7450138" cy="3536950"/>
          </a:xfrm>
          <a:prstGeom prst="rect">
            <a:avLst/>
          </a:prstGeom>
          <a:solidFill>
            <a:srgbClr val="000000"/>
          </a:solidFill>
          <a:ln w="12700">
            <a:solidFill>
              <a:schemeClr val="tx1"/>
            </a:solidFill>
            <a:miter lim="800000"/>
            <a:headEnd/>
            <a:tailEnd/>
          </a:ln>
          <a:effectLst/>
        </p:spPr>
        <p:txBody>
          <a:bodyPr wrap="none" anchor="ctr"/>
          <a:lstStyle/>
          <a:p>
            <a:pPr fontAlgn="base">
              <a:spcBef>
                <a:spcPct val="0"/>
              </a:spcBef>
              <a:spcAft>
                <a:spcPct val="0"/>
              </a:spcAft>
            </a:pPr>
            <a:endParaRPr lang="ja-JP" altLang="en-US">
              <a:solidFill>
                <a:srgbClr val="FFFFFF"/>
              </a:solidFill>
              <a:latin typeface="Arial" pitchFamily="34" charset="0"/>
            </a:endParaRPr>
          </a:p>
        </p:txBody>
      </p:sp>
      <p:sp>
        <p:nvSpPr>
          <p:cNvPr id="18434" name="タイトル 1"/>
          <p:cNvSpPr>
            <a:spLocks noGrp="1"/>
          </p:cNvSpPr>
          <p:nvPr>
            <p:ph type="title" idx="4294967295"/>
          </p:nvPr>
        </p:nvSpPr>
        <p:spPr>
          <a:xfrm>
            <a:off x="122238" y="153988"/>
            <a:ext cx="8229600" cy="703262"/>
          </a:xfrm>
          <a:prstGeom prst="rect">
            <a:avLst/>
          </a:prstGeom>
        </p:spPr>
        <p:txBody>
          <a:bodyPr/>
          <a:lstStyle/>
          <a:p>
            <a:r>
              <a:rPr lang="en-US" altLang="ja-JP" sz="3600" dirty="0" smtClean="0">
                <a:latin typeface="Arial" pitchFamily="34" charset="0"/>
                <a:ea typeface="ＭＳ Ｐゴシック" pitchFamily="50" charset="-128"/>
                <a:cs typeface="Arial" pitchFamily="34" charset="0"/>
              </a:rPr>
              <a:t>Primary Efficacy Endpoint </a:t>
            </a:r>
            <a:br>
              <a:rPr lang="en-US" altLang="ja-JP" sz="3600" dirty="0" smtClean="0">
                <a:latin typeface="Arial" pitchFamily="34" charset="0"/>
                <a:ea typeface="ＭＳ Ｐゴシック" pitchFamily="50" charset="-128"/>
                <a:cs typeface="Arial" pitchFamily="34" charset="0"/>
              </a:rPr>
            </a:br>
            <a:r>
              <a:rPr lang="en-US" altLang="ja-JP" sz="3600" dirty="0" smtClean="0">
                <a:latin typeface="Arial" pitchFamily="34" charset="0"/>
                <a:ea typeface="ＭＳ Ｐゴシック" pitchFamily="50" charset="-128"/>
                <a:cs typeface="Arial" pitchFamily="34" charset="0"/>
              </a:rPr>
              <a:t>(MACE at 24 weeks)</a:t>
            </a:r>
            <a:endParaRPr lang="ja-JP" altLang="en-US" sz="3600" dirty="0" smtClean="0">
              <a:latin typeface="Arial" pitchFamily="34" charset="0"/>
              <a:ea typeface="ＭＳ Ｐゴシック" pitchFamily="50" charset="-128"/>
              <a:cs typeface="Arial" pitchFamily="34" charset="0"/>
            </a:endParaRPr>
          </a:p>
        </p:txBody>
      </p:sp>
      <p:sp>
        <p:nvSpPr>
          <p:cNvPr id="18435" name="Line 20"/>
          <p:cNvSpPr>
            <a:spLocks noChangeShapeType="1"/>
          </p:cNvSpPr>
          <p:nvPr/>
        </p:nvSpPr>
        <p:spPr bwMode="auto">
          <a:xfrm>
            <a:off x="7199313" y="4914900"/>
            <a:ext cx="0" cy="107950"/>
          </a:xfrm>
          <a:prstGeom prst="line">
            <a:avLst/>
          </a:prstGeom>
          <a:noFill/>
          <a:ln w="19050">
            <a:solidFill>
              <a:schemeClr val="tx1"/>
            </a:solidFill>
            <a:round/>
            <a:headEnd/>
            <a:tailEnd/>
          </a:ln>
        </p:spPr>
        <p:txBody>
          <a:bodyPr/>
          <a:lstStyle/>
          <a:p>
            <a:pPr fontAlgn="base">
              <a:spcBef>
                <a:spcPct val="0"/>
              </a:spcBef>
              <a:spcAft>
                <a:spcPct val="0"/>
              </a:spcAft>
            </a:pPr>
            <a:endParaRPr lang="ja-JP" altLang="en-US">
              <a:solidFill>
                <a:srgbClr val="FFFFFF"/>
              </a:solidFill>
              <a:latin typeface="Arial" pitchFamily="34" charset="0"/>
            </a:endParaRPr>
          </a:p>
        </p:txBody>
      </p:sp>
      <p:sp>
        <p:nvSpPr>
          <p:cNvPr id="18436" name="Line 24"/>
          <p:cNvSpPr>
            <a:spLocks noChangeShapeType="1"/>
          </p:cNvSpPr>
          <p:nvPr/>
        </p:nvSpPr>
        <p:spPr bwMode="auto">
          <a:xfrm>
            <a:off x="6562725" y="4914900"/>
            <a:ext cx="0" cy="107950"/>
          </a:xfrm>
          <a:prstGeom prst="line">
            <a:avLst/>
          </a:prstGeom>
          <a:noFill/>
          <a:ln w="19050">
            <a:solidFill>
              <a:schemeClr val="tx1"/>
            </a:solidFill>
            <a:round/>
            <a:headEnd/>
            <a:tailEnd/>
          </a:ln>
        </p:spPr>
        <p:txBody>
          <a:bodyPr/>
          <a:lstStyle/>
          <a:p>
            <a:pPr fontAlgn="base">
              <a:spcBef>
                <a:spcPct val="0"/>
              </a:spcBef>
              <a:spcAft>
                <a:spcPct val="0"/>
              </a:spcAft>
            </a:pPr>
            <a:endParaRPr lang="ja-JP" altLang="en-US">
              <a:solidFill>
                <a:srgbClr val="FFFFFF"/>
              </a:solidFill>
              <a:latin typeface="Arial" pitchFamily="34" charset="0"/>
            </a:endParaRPr>
          </a:p>
        </p:txBody>
      </p:sp>
      <p:sp>
        <p:nvSpPr>
          <p:cNvPr id="18437" name="Line 27"/>
          <p:cNvSpPr>
            <a:spLocks noChangeShapeType="1"/>
          </p:cNvSpPr>
          <p:nvPr/>
        </p:nvSpPr>
        <p:spPr bwMode="auto">
          <a:xfrm>
            <a:off x="5580063" y="4914900"/>
            <a:ext cx="0" cy="107950"/>
          </a:xfrm>
          <a:prstGeom prst="line">
            <a:avLst/>
          </a:prstGeom>
          <a:noFill/>
          <a:ln w="19050">
            <a:solidFill>
              <a:schemeClr val="tx1"/>
            </a:solidFill>
            <a:round/>
            <a:headEnd/>
            <a:tailEnd/>
          </a:ln>
        </p:spPr>
        <p:txBody>
          <a:bodyPr/>
          <a:lstStyle/>
          <a:p>
            <a:pPr fontAlgn="base">
              <a:spcBef>
                <a:spcPct val="0"/>
              </a:spcBef>
              <a:spcAft>
                <a:spcPct val="0"/>
              </a:spcAft>
            </a:pPr>
            <a:endParaRPr lang="ja-JP" altLang="en-US">
              <a:solidFill>
                <a:srgbClr val="FFFFFF"/>
              </a:solidFill>
              <a:latin typeface="Arial" pitchFamily="34" charset="0"/>
            </a:endParaRPr>
          </a:p>
        </p:txBody>
      </p:sp>
      <p:sp>
        <p:nvSpPr>
          <p:cNvPr id="18438" name="Line 30"/>
          <p:cNvSpPr>
            <a:spLocks noChangeShapeType="1"/>
          </p:cNvSpPr>
          <p:nvPr/>
        </p:nvSpPr>
        <p:spPr bwMode="auto">
          <a:xfrm>
            <a:off x="4598988" y="4914900"/>
            <a:ext cx="0" cy="107950"/>
          </a:xfrm>
          <a:prstGeom prst="line">
            <a:avLst/>
          </a:prstGeom>
          <a:noFill/>
          <a:ln w="19050">
            <a:solidFill>
              <a:schemeClr val="tx1"/>
            </a:solidFill>
            <a:round/>
            <a:headEnd/>
            <a:tailEnd/>
          </a:ln>
        </p:spPr>
        <p:txBody>
          <a:bodyPr/>
          <a:lstStyle/>
          <a:p>
            <a:pPr fontAlgn="base">
              <a:spcBef>
                <a:spcPct val="0"/>
              </a:spcBef>
              <a:spcAft>
                <a:spcPct val="0"/>
              </a:spcAft>
            </a:pPr>
            <a:endParaRPr lang="ja-JP" altLang="en-US">
              <a:solidFill>
                <a:srgbClr val="FFFFFF"/>
              </a:solidFill>
              <a:latin typeface="Arial" pitchFamily="34" charset="0"/>
            </a:endParaRPr>
          </a:p>
        </p:txBody>
      </p:sp>
      <p:sp>
        <p:nvSpPr>
          <p:cNvPr id="18439" name="Line 33"/>
          <p:cNvSpPr>
            <a:spLocks noChangeShapeType="1"/>
          </p:cNvSpPr>
          <p:nvPr/>
        </p:nvSpPr>
        <p:spPr bwMode="auto">
          <a:xfrm>
            <a:off x="3616325" y="4914900"/>
            <a:ext cx="0" cy="107950"/>
          </a:xfrm>
          <a:prstGeom prst="line">
            <a:avLst/>
          </a:prstGeom>
          <a:noFill/>
          <a:ln w="19050">
            <a:solidFill>
              <a:schemeClr val="tx1"/>
            </a:solidFill>
            <a:round/>
            <a:headEnd/>
            <a:tailEnd/>
          </a:ln>
        </p:spPr>
        <p:txBody>
          <a:bodyPr/>
          <a:lstStyle/>
          <a:p>
            <a:pPr fontAlgn="base">
              <a:spcBef>
                <a:spcPct val="0"/>
              </a:spcBef>
              <a:spcAft>
                <a:spcPct val="0"/>
              </a:spcAft>
            </a:pPr>
            <a:endParaRPr lang="ja-JP" altLang="en-US">
              <a:solidFill>
                <a:srgbClr val="FFFFFF"/>
              </a:solidFill>
              <a:latin typeface="Arial" pitchFamily="34" charset="0"/>
            </a:endParaRPr>
          </a:p>
        </p:txBody>
      </p:sp>
      <p:sp>
        <p:nvSpPr>
          <p:cNvPr id="18440" name="Line 36"/>
          <p:cNvSpPr>
            <a:spLocks noChangeShapeType="1"/>
          </p:cNvSpPr>
          <p:nvPr/>
        </p:nvSpPr>
        <p:spPr bwMode="auto">
          <a:xfrm>
            <a:off x="2633663" y="4914900"/>
            <a:ext cx="0" cy="107950"/>
          </a:xfrm>
          <a:prstGeom prst="line">
            <a:avLst/>
          </a:prstGeom>
          <a:noFill/>
          <a:ln w="19050">
            <a:solidFill>
              <a:schemeClr val="tx1"/>
            </a:solidFill>
            <a:round/>
            <a:headEnd/>
            <a:tailEnd/>
          </a:ln>
        </p:spPr>
        <p:txBody>
          <a:bodyPr/>
          <a:lstStyle/>
          <a:p>
            <a:pPr fontAlgn="base">
              <a:spcBef>
                <a:spcPct val="0"/>
              </a:spcBef>
              <a:spcAft>
                <a:spcPct val="0"/>
              </a:spcAft>
            </a:pPr>
            <a:endParaRPr lang="ja-JP" altLang="en-US">
              <a:solidFill>
                <a:srgbClr val="FFFFFF"/>
              </a:solidFill>
              <a:latin typeface="Arial" pitchFamily="34" charset="0"/>
            </a:endParaRPr>
          </a:p>
        </p:txBody>
      </p:sp>
      <p:sp>
        <p:nvSpPr>
          <p:cNvPr id="18441" name="Line 39"/>
          <p:cNvSpPr>
            <a:spLocks noChangeShapeType="1"/>
          </p:cNvSpPr>
          <p:nvPr/>
        </p:nvSpPr>
        <p:spPr bwMode="auto">
          <a:xfrm>
            <a:off x="1651000" y="4914900"/>
            <a:ext cx="0" cy="107950"/>
          </a:xfrm>
          <a:prstGeom prst="line">
            <a:avLst/>
          </a:prstGeom>
          <a:noFill/>
          <a:ln w="19050">
            <a:solidFill>
              <a:schemeClr val="tx1"/>
            </a:solidFill>
            <a:round/>
            <a:headEnd/>
            <a:tailEnd/>
          </a:ln>
        </p:spPr>
        <p:txBody>
          <a:bodyPr/>
          <a:lstStyle/>
          <a:p>
            <a:pPr fontAlgn="base">
              <a:spcBef>
                <a:spcPct val="0"/>
              </a:spcBef>
              <a:spcAft>
                <a:spcPct val="0"/>
              </a:spcAft>
            </a:pPr>
            <a:endParaRPr lang="ja-JP" altLang="en-US">
              <a:solidFill>
                <a:srgbClr val="FFFFFF"/>
              </a:solidFill>
              <a:latin typeface="Arial" pitchFamily="34" charset="0"/>
            </a:endParaRPr>
          </a:p>
        </p:txBody>
      </p:sp>
      <p:grpSp>
        <p:nvGrpSpPr>
          <p:cNvPr id="18442" name="Group 98"/>
          <p:cNvGrpSpPr>
            <a:grpSpLocks/>
          </p:cNvGrpSpPr>
          <p:nvPr/>
        </p:nvGrpSpPr>
        <p:grpSpPr bwMode="auto">
          <a:xfrm>
            <a:off x="1084263" y="1341438"/>
            <a:ext cx="254000" cy="3724275"/>
            <a:chOff x="747" y="693"/>
            <a:chExt cx="160" cy="2346"/>
          </a:xfrm>
        </p:grpSpPr>
        <p:sp>
          <p:nvSpPr>
            <p:cNvPr id="18488" name="Text Box 44"/>
            <p:cNvSpPr txBox="1">
              <a:spLocks noChangeArrowheads="1"/>
            </p:cNvSpPr>
            <p:nvPr/>
          </p:nvSpPr>
          <p:spPr bwMode="auto">
            <a:xfrm>
              <a:off x="747" y="693"/>
              <a:ext cx="160" cy="173"/>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ja-JP" b="1">
                  <a:solidFill>
                    <a:srgbClr val="FFFFFF"/>
                  </a:solidFill>
                  <a:latin typeface="Arial" pitchFamily="34" charset="0"/>
                </a:rPr>
                <a:t>15</a:t>
              </a:r>
            </a:p>
          </p:txBody>
        </p:sp>
        <p:sp>
          <p:nvSpPr>
            <p:cNvPr id="18489" name="Text Box 46"/>
            <p:cNvSpPr txBox="1">
              <a:spLocks noChangeArrowheads="1"/>
            </p:cNvSpPr>
            <p:nvPr/>
          </p:nvSpPr>
          <p:spPr bwMode="auto">
            <a:xfrm>
              <a:off x="747" y="1421"/>
              <a:ext cx="160" cy="173"/>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ja-JP" b="1">
                  <a:solidFill>
                    <a:srgbClr val="FFFFFF"/>
                  </a:solidFill>
                  <a:latin typeface="Arial" pitchFamily="34" charset="0"/>
                </a:rPr>
                <a:t>10</a:t>
              </a:r>
            </a:p>
          </p:txBody>
        </p:sp>
        <p:sp>
          <p:nvSpPr>
            <p:cNvPr id="18490" name="Text Box 48"/>
            <p:cNvSpPr txBox="1">
              <a:spLocks noChangeArrowheads="1"/>
            </p:cNvSpPr>
            <p:nvPr/>
          </p:nvSpPr>
          <p:spPr bwMode="auto">
            <a:xfrm>
              <a:off x="826" y="2143"/>
              <a:ext cx="81" cy="174"/>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ja-JP" b="1">
                  <a:solidFill>
                    <a:srgbClr val="FFFFFF"/>
                  </a:solidFill>
                  <a:latin typeface="Arial" pitchFamily="34" charset="0"/>
                </a:rPr>
                <a:t>5</a:t>
              </a:r>
            </a:p>
          </p:txBody>
        </p:sp>
        <p:sp>
          <p:nvSpPr>
            <p:cNvPr id="18491" name="Text Box 50"/>
            <p:cNvSpPr txBox="1">
              <a:spLocks noChangeArrowheads="1"/>
            </p:cNvSpPr>
            <p:nvPr/>
          </p:nvSpPr>
          <p:spPr bwMode="auto">
            <a:xfrm>
              <a:off x="826" y="2865"/>
              <a:ext cx="81" cy="174"/>
            </a:xfrm>
            <a:prstGeom prst="rect">
              <a:avLst/>
            </a:prstGeom>
            <a:noFill/>
            <a:ln w="9525">
              <a:noFill/>
              <a:miter lim="800000"/>
              <a:headEnd/>
              <a:tailEnd/>
            </a:ln>
          </p:spPr>
          <p:txBody>
            <a:bodyPr wrap="none" lIns="0" tIns="0" rIns="0" bIns="0">
              <a:spAutoFit/>
            </a:bodyPr>
            <a:lstStyle/>
            <a:p>
              <a:pPr algn="r" fontAlgn="base">
                <a:spcBef>
                  <a:spcPct val="0"/>
                </a:spcBef>
                <a:spcAft>
                  <a:spcPct val="0"/>
                </a:spcAft>
              </a:pPr>
              <a:r>
                <a:rPr lang="en-US" altLang="ja-JP" b="1">
                  <a:solidFill>
                    <a:srgbClr val="FFFFFF"/>
                  </a:solidFill>
                  <a:latin typeface="Arial" pitchFamily="34" charset="0"/>
                </a:rPr>
                <a:t>0</a:t>
              </a:r>
            </a:p>
          </p:txBody>
        </p:sp>
      </p:grpSp>
      <p:sp>
        <p:nvSpPr>
          <p:cNvPr id="18443" name="Line 45"/>
          <p:cNvSpPr>
            <a:spLocks noChangeShapeType="1"/>
          </p:cNvSpPr>
          <p:nvPr/>
        </p:nvSpPr>
        <p:spPr bwMode="auto">
          <a:xfrm flipH="1">
            <a:off x="1365250" y="1484313"/>
            <a:ext cx="101600" cy="0"/>
          </a:xfrm>
          <a:prstGeom prst="line">
            <a:avLst/>
          </a:prstGeom>
          <a:noFill/>
          <a:ln w="19050">
            <a:solidFill>
              <a:schemeClr val="tx1"/>
            </a:solidFill>
            <a:round/>
            <a:headEnd/>
            <a:tailEnd/>
          </a:ln>
        </p:spPr>
        <p:txBody>
          <a:bodyPr/>
          <a:lstStyle/>
          <a:p>
            <a:pPr fontAlgn="base">
              <a:spcBef>
                <a:spcPct val="0"/>
              </a:spcBef>
              <a:spcAft>
                <a:spcPct val="0"/>
              </a:spcAft>
            </a:pPr>
            <a:endParaRPr lang="ja-JP" altLang="en-US">
              <a:solidFill>
                <a:srgbClr val="FFFFFF"/>
              </a:solidFill>
              <a:latin typeface="Arial" pitchFamily="34" charset="0"/>
            </a:endParaRPr>
          </a:p>
        </p:txBody>
      </p:sp>
      <p:sp>
        <p:nvSpPr>
          <p:cNvPr id="18444" name="Line 47"/>
          <p:cNvSpPr>
            <a:spLocks noChangeShapeType="1"/>
          </p:cNvSpPr>
          <p:nvPr/>
        </p:nvSpPr>
        <p:spPr bwMode="auto">
          <a:xfrm flipH="1">
            <a:off x="1365250" y="2628900"/>
            <a:ext cx="101600" cy="0"/>
          </a:xfrm>
          <a:prstGeom prst="line">
            <a:avLst/>
          </a:prstGeom>
          <a:noFill/>
          <a:ln w="19050">
            <a:solidFill>
              <a:schemeClr val="tx1"/>
            </a:solidFill>
            <a:round/>
            <a:headEnd/>
            <a:tailEnd/>
          </a:ln>
        </p:spPr>
        <p:txBody>
          <a:bodyPr/>
          <a:lstStyle/>
          <a:p>
            <a:pPr fontAlgn="base">
              <a:spcBef>
                <a:spcPct val="0"/>
              </a:spcBef>
              <a:spcAft>
                <a:spcPct val="0"/>
              </a:spcAft>
            </a:pPr>
            <a:endParaRPr lang="ja-JP" altLang="en-US">
              <a:solidFill>
                <a:srgbClr val="FFFFFF"/>
              </a:solidFill>
              <a:latin typeface="Arial" pitchFamily="34" charset="0"/>
            </a:endParaRPr>
          </a:p>
        </p:txBody>
      </p:sp>
      <p:sp>
        <p:nvSpPr>
          <p:cNvPr id="18445" name="Line 49"/>
          <p:cNvSpPr>
            <a:spLocks noChangeShapeType="1"/>
          </p:cNvSpPr>
          <p:nvPr/>
        </p:nvSpPr>
        <p:spPr bwMode="auto">
          <a:xfrm flipH="1">
            <a:off x="1365250" y="3775075"/>
            <a:ext cx="101600" cy="0"/>
          </a:xfrm>
          <a:prstGeom prst="line">
            <a:avLst/>
          </a:prstGeom>
          <a:noFill/>
          <a:ln w="19050">
            <a:solidFill>
              <a:schemeClr val="tx1"/>
            </a:solidFill>
            <a:round/>
            <a:headEnd/>
            <a:tailEnd/>
          </a:ln>
        </p:spPr>
        <p:txBody>
          <a:bodyPr/>
          <a:lstStyle/>
          <a:p>
            <a:pPr fontAlgn="base">
              <a:spcBef>
                <a:spcPct val="0"/>
              </a:spcBef>
              <a:spcAft>
                <a:spcPct val="0"/>
              </a:spcAft>
            </a:pPr>
            <a:endParaRPr lang="ja-JP" altLang="en-US">
              <a:solidFill>
                <a:srgbClr val="FFFFFF"/>
              </a:solidFill>
              <a:latin typeface="Arial" pitchFamily="34" charset="0"/>
            </a:endParaRPr>
          </a:p>
        </p:txBody>
      </p:sp>
      <p:sp>
        <p:nvSpPr>
          <p:cNvPr id="18446" name="Line 51"/>
          <p:cNvSpPr>
            <a:spLocks noChangeShapeType="1"/>
          </p:cNvSpPr>
          <p:nvPr/>
        </p:nvSpPr>
        <p:spPr bwMode="auto">
          <a:xfrm flipH="1">
            <a:off x="1365250" y="4921250"/>
            <a:ext cx="101600" cy="0"/>
          </a:xfrm>
          <a:prstGeom prst="line">
            <a:avLst/>
          </a:prstGeom>
          <a:noFill/>
          <a:ln w="19050">
            <a:solidFill>
              <a:schemeClr val="tx1"/>
            </a:solidFill>
            <a:round/>
            <a:headEnd/>
            <a:tailEnd/>
          </a:ln>
        </p:spPr>
        <p:txBody>
          <a:bodyPr/>
          <a:lstStyle/>
          <a:p>
            <a:pPr fontAlgn="base">
              <a:spcBef>
                <a:spcPct val="0"/>
              </a:spcBef>
              <a:spcAft>
                <a:spcPct val="0"/>
              </a:spcAft>
            </a:pPr>
            <a:endParaRPr lang="ja-JP" altLang="en-US">
              <a:solidFill>
                <a:srgbClr val="FFFFFF"/>
              </a:solidFill>
              <a:latin typeface="Arial" pitchFamily="34" charset="0"/>
            </a:endParaRPr>
          </a:p>
        </p:txBody>
      </p:sp>
      <p:sp>
        <p:nvSpPr>
          <p:cNvPr id="18447" name="Text Box 17"/>
          <p:cNvSpPr txBox="1">
            <a:spLocks noChangeArrowheads="1"/>
          </p:cNvSpPr>
          <p:nvPr/>
        </p:nvSpPr>
        <p:spPr bwMode="auto">
          <a:xfrm>
            <a:off x="3076575" y="5364163"/>
            <a:ext cx="3044825" cy="30638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altLang="ja-JP" sz="2000" b="1">
                <a:solidFill>
                  <a:srgbClr val="FFFFFF"/>
                </a:solidFill>
                <a:latin typeface="Arial" pitchFamily="34" charset="0"/>
              </a:rPr>
              <a:t>Days from first treatment</a:t>
            </a:r>
          </a:p>
        </p:txBody>
      </p:sp>
      <p:sp>
        <p:nvSpPr>
          <p:cNvPr id="18448" name="Text Box 19"/>
          <p:cNvSpPr txBox="1">
            <a:spLocks noChangeArrowheads="1"/>
          </p:cNvSpPr>
          <p:nvPr/>
        </p:nvSpPr>
        <p:spPr bwMode="auto">
          <a:xfrm rot="-5400000">
            <a:off x="-503237" y="2935287"/>
            <a:ext cx="2413000" cy="54927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altLang="ja-JP" b="1">
                <a:solidFill>
                  <a:srgbClr val="FFFFFF"/>
                </a:solidFill>
                <a:latin typeface="Arial" pitchFamily="34" charset="0"/>
              </a:rPr>
              <a:t>Cumulative Incidence </a:t>
            </a:r>
          </a:p>
          <a:p>
            <a:pPr algn="ctr" fontAlgn="base">
              <a:spcBef>
                <a:spcPct val="0"/>
              </a:spcBef>
              <a:spcAft>
                <a:spcPct val="0"/>
              </a:spcAft>
            </a:pPr>
            <a:r>
              <a:rPr lang="en-US" altLang="ja-JP" b="1">
                <a:solidFill>
                  <a:srgbClr val="FFFFFF"/>
                </a:solidFill>
                <a:latin typeface="Arial" pitchFamily="34" charset="0"/>
              </a:rPr>
              <a:t>of MACE (%)</a:t>
            </a:r>
          </a:p>
        </p:txBody>
      </p:sp>
      <p:sp>
        <p:nvSpPr>
          <p:cNvPr id="18449" name="Text Box 15"/>
          <p:cNvSpPr txBox="1">
            <a:spLocks noChangeArrowheads="1"/>
          </p:cNvSpPr>
          <p:nvPr/>
        </p:nvSpPr>
        <p:spPr bwMode="auto">
          <a:xfrm>
            <a:off x="6965950" y="5048250"/>
            <a:ext cx="381000" cy="274638"/>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altLang="ja-JP" b="1">
                <a:solidFill>
                  <a:srgbClr val="FFFFFF"/>
                </a:solidFill>
                <a:latin typeface="Arial" pitchFamily="34" charset="0"/>
              </a:rPr>
              <a:t>168</a:t>
            </a:r>
          </a:p>
        </p:txBody>
      </p:sp>
      <p:grpSp>
        <p:nvGrpSpPr>
          <p:cNvPr id="18450" name="Group 41"/>
          <p:cNvGrpSpPr>
            <a:grpSpLocks/>
          </p:cNvGrpSpPr>
          <p:nvPr/>
        </p:nvGrpSpPr>
        <p:grpSpPr bwMode="auto">
          <a:xfrm>
            <a:off x="1587500" y="5048250"/>
            <a:ext cx="5167313" cy="274638"/>
            <a:chOff x="1052" y="3078"/>
            <a:chExt cx="3434" cy="182"/>
          </a:xfrm>
        </p:grpSpPr>
        <p:sp>
          <p:nvSpPr>
            <p:cNvPr id="18482" name="Text Box 23"/>
            <p:cNvSpPr txBox="1">
              <a:spLocks noChangeArrowheads="1"/>
            </p:cNvSpPr>
            <p:nvPr/>
          </p:nvSpPr>
          <p:spPr bwMode="auto">
            <a:xfrm>
              <a:off x="4233" y="3078"/>
              <a:ext cx="253" cy="182"/>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altLang="ja-JP" b="1">
                  <a:solidFill>
                    <a:srgbClr val="FFFFFF"/>
                  </a:solidFill>
                  <a:latin typeface="Arial" pitchFamily="34" charset="0"/>
                </a:rPr>
                <a:t>150</a:t>
              </a:r>
            </a:p>
          </p:txBody>
        </p:sp>
        <p:sp>
          <p:nvSpPr>
            <p:cNvPr id="18483" name="Text Box 26"/>
            <p:cNvSpPr txBox="1">
              <a:spLocks noChangeArrowheads="1"/>
            </p:cNvSpPr>
            <p:nvPr/>
          </p:nvSpPr>
          <p:spPr bwMode="auto">
            <a:xfrm>
              <a:off x="3580" y="3078"/>
              <a:ext cx="253" cy="182"/>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altLang="ja-JP" b="1">
                  <a:solidFill>
                    <a:srgbClr val="FFFFFF"/>
                  </a:solidFill>
                  <a:latin typeface="Arial" pitchFamily="34" charset="0"/>
                </a:rPr>
                <a:t>120</a:t>
              </a:r>
            </a:p>
          </p:txBody>
        </p:sp>
        <p:sp>
          <p:nvSpPr>
            <p:cNvPr id="18484" name="Text Box 29"/>
            <p:cNvSpPr txBox="1">
              <a:spLocks noChangeArrowheads="1"/>
            </p:cNvSpPr>
            <p:nvPr/>
          </p:nvSpPr>
          <p:spPr bwMode="auto">
            <a:xfrm>
              <a:off x="2969" y="3078"/>
              <a:ext cx="169" cy="182"/>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altLang="ja-JP" b="1">
                  <a:solidFill>
                    <a:srgbClr val="FFFFFF"/>
                  </a:solidFill>
                  <a:latin typeface="Arial" pitchFamily="34" charset="0"/>
                </a:rPr>
                <a:t>90</a:t>
              </a:r>
            </a:p>
          </p:txBody>
        </p:sp>
        <p:sp>
          <p:nvSpPr>
            <p:cNvPr id="18485" name="Text Box 32"/>
            <p:cNvSpPr txBox="1">
              <a:spLocks noChangeArrowheads="1"/>
            </p:cNvSpPr>
            <p:nvPr/>
          </p:nvSpPr>
          <p:spPr bwMode="auto">
            <a:xfrm>
              <a:off x="2316" y="3078"/>
              <a:ext cx="169" cy="182"/>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altLang="ja-JP" b="1">
                  <a:solidFill>
                    <a:srgbClr val="FFFFFF"/>
                  </a:solidFill>
                  <a:latin typeface="Arial" pitchFamily="34" charset="0"/>
                </a:rPr>
                <a:t>60</a:t>
              </a:r>
            </a:p>
          </p:txBody>
        </p:sp>
        <p:sp>
          <p:nvSpPr>
            <p:cNvPr id="18486" name="Text Box 35"/>
            <p:cNvSpPr txBox="1">
              <a:spLocks noChangeArrowheads="1"/>
            </p:cNvSpPr>
            <p:nvPr/>
          </p:nvSpPr>
          <p:spPr bwMode="auto">
            <a:xfrm>
              <a:off x="1663" y="3078"/>
              <a:ext cx="169" cy="182"/>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altLang="ja-JP" b="1">
                  <a:solidFill>
                    <a:srgbClr val="FFFFFF"/>
                  </a:solidFill>
                  <a:latin typeface="Arial" pitchFamily="34" charset="0"/>
                </a:rPr>
                <a:t>30</a:t>
              </a:r>
            </a:p>
          </p:txBody>
        </p:sp>
        <p:sp>
          <p:nvSpPr>
            <p:cNvPr id="18487" name="Text Box 38"/>
            <p:cNvSpPr txBox="1">
              <a:spLocks noChangeArrowheads="1"/>
            </p:cNvSpPr>
            <p:nvPr/>
          </p:nvSpPr>
          <p:spPr bwMode="auto">
            <a:xfrm>
              <a:off x="1052" y="3078"/>
              <a:ext cx="84" cy="182"/>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altLang="ja-JP" b="1">
                  <a:solidFill>
                    <a:srgbClr val="FFFFFF"/>
                  </a:solidFill>
                  <a:latin typeface="Arial" pitchFamily="34" charset="0"/>
                </a:rPr>
                <a:t>0</a:t>
              </a:r>
            </a:p>
          </p:txBody>
        </p:sp>
      </p:grpSp>
      <p:sp>
        <p:nvSpPr>
          <p:cNvPr id="18451" name="Freeform 13"/>
          <p:cNvSpPr>
            <a:spLocks/>
          </p:cNvSpPr>
          <p:nvPr/>
        </p:nvSpPr>
        <p:spPr bwMode="auto">
          <a:xfrm>
            <a:off x="1466850" y="1390650"/>
            <a:ext cx="6988175" cy="3529013"/>
          </a:xfrm>
          <a:custGeom>
            <a:avLst/>
            <a:gdLst>
              <a:gd name="T0" fmla="*/ 0 w 4644"/>
              <a:gd name="T1" fmla="*/ 0 h 2034"/>
              <a:gd name="T2" fmla="*/ 0 w 4644"/>
              <a:gd name="T3" fmla="*/ 2147483647 h 2034"/>
              <a:gd name="T4" fmla="*/ 2147483647 w 4644"/>
              <a:gd name="T5" fmla="*/ 2147483647 h 2034"/>
              <a:gd name="T6" fmla="*/ 0 60000 65536"/>
              <a:gd name="T7" fmla="*/ 0 60000 65536"/>
              <a:gd name="T8" fmla="*/ 0 60000 65536"/>
              <a:gd name="T9" fmla="*/ 0 w 4644"/>
              <a:gd name="T10" fmla="*/ 0 h 2034"/>
              <a:gd name="T11" fmla="*/ 4644 w 4644"/>
              <a:gd name="T12" fmla="*/ 2034 h 2034"/>
            </a:gdLst>
            <a:ahLst/>
            <a:cxnLst>
              <a:cxn ang="T6">
                <a:pos x="T0" y="T1"/>
              </a:cxn>
              <a:cxn ang="T7">
                <a:pos x="T2" y="T3"/>
              </a:cxn>
              <a:cxn ang="T8">
                <a:pos x="T4" y="T5"/>
              </a:cxn>
            </a:cxnLst>
            <a:rect l="T9" t="T10" r="T11" b="T12"/>
            <a:pathLst>
              <a:path w="4644" h="2034">
                <a:moveTo>
                  <a:pt x="0" y="0"/>
                </a:moveTo>
                <a:lnTo>
                  <a:pt x="0" y="2034"/>
                </a:lnTo>
                <a:lnTo>
                  <a:pt x="4644" y="2034"/>
                </a:lnTo>
              </a:path>
            </a:pathLst>
          </a:custGeom>
          <a:noFill/>
          <a:ln w="28575">
            <a:solidFill>
              <a:schemeClr val="tx1"/>
            </a:solidFill>
            <a:round/>
            <a:headEnd/>
            <a:tailEnd/>
          </a:ln>
        </p:spPr>
        <p:txBody>
          <a:bodyPr/>
          <a:lstStyle/>
          <a:p>
            <a:pPr fontAlgn="base">
              <a:spcBef>
                <a:spcPct val="0"/>
              </a:spcBef>
              <a:spcAft>
                <a:spcPct val="0"/>
              </a:spcAft>
            </a:pPr>
            <a:endParaRPr lang="ja-JP" altLang="en-US">
              <a:solidFill>
                <a:srgbClr val="FFFFFF"/>
              </a:solidFill>
              <a:latin typeface="Arial" pitchFamily="34" charset="0"/>
            </a:endParaRPr>
          </a:p>
        </p:txBody>
      </p:sp>
      <p:grpSp>
        <p:nvGrpSpPr>
          <p:cNvPr id="5" name="Group 61"/>
          <p:cNvGrpSpPr>
            <a:grpSpLocks/>
          </p:cNvGrpSpPr>
          <p:nvPr/>
        </p:nvGrpSpPr>
        <p:grpSpPr bwMode="auto">
          <a:xfrm>
            <a:off x="3349625" y="2162175"/>
            <a:ext cx="5611813" cy="2011363"/>
            <a:chOff x="2152" y="1362"/>
            <a:chExt cx="3535" cy="1267"/>
          </a:xfrm>
        </p:grpSpPr>
        <p:sp>
          <p:nvSpPr>
            <p:cNvPr id="18479" name="テキスト ボックス 2"/>
            <p:cNvSpPr txBox="1">
              <a:spLocks noChangeArrowheads="1"/>
            </p:cNvSpPr>
            <p:nvPr/>
          </p:nvSpPr>
          <p:spPr bwMode="auto">
            <a:xfrm>
              <a:off x="2152" y="2187"/>
              <a:ext cx="1439" cy="442"/>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000" b="1" dirty="0">
                  <a:solidFill>
                    <a:srgbClr val="FF6600"/>
                  </a:solidFill>
                  <a:latin typeface="Arial" pitchFamily="34" charset="0"/>
                </a:rPr>
                <a:t>Hazard ratio, 0.77</a:t>
              </a:r>
            </a:p>
            <a:p>
              <a:pPr fontAlgn="base">
                <a:spcBef>
                  <a:spcPct val="0"/>
                </a:spcBef>
                <a:spcAft>
                  <a:spcPct val="0"/>
                </a:spcAft>
              </a:pPr>
              <a:r>
                <a:rPr lang="en-US" altLang="ja-JP" sz="2000" b="1" dirty="0" err="1">
                  <a:solidFill>
                    <a:srgbClr val="FF6600"/>
                  </a:solidFill>
                  <a:latin typeface="Arial" pitchFamily="34" charset="0"/>
                </a:rPr>
                <a:t>95%CI</a:t>
              </a:r>
              <a:r>
                <a:rPr lang="en-US" altLang="ja-JP" sz="2000" b="1" dirty="0">
                  <a:solidFill>
                    <a:srgbClr val="FF6600"/>
                  </a:solidFill>
                  <a:latin typeface="Arial" pitchFamily="34" charset="0"/>
                </a:rPr>
                <a:t>, 0.56-1.07</a:t>
              </a:r>
            </a:p>
          </p:txBody>
        </p:sp>
        <p:sp>
          <p:nvSpPr>
            <p:cNvPr id="2" name="下矢印 1"/>
            <p:cNvSpPr/>
            <p:nvPr/>
          </p:nvSpPr>
          <p:spPr>
            <a:xfrm>
              <a:off x="4680" y="1362"/>
              <a:ext cx="721" cy="726"/>
            </a:xfrm>
            <a:prstGeom prst="downArrow">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b="1">
                <a:solidFill>
                  <a:srgbClr val="FFFFFF"/>
                </a:solidFill>
              </a:endParaRPr>
            </a:p>
          </p:txBody>
        </p:sp>
        <p:sp>
          <p:nvSpPr>
            <p:cNvPr id="18481" name="テキスト ボックス 2"/>
            <p:cNvSpPr txBox="1">
              <a:spLocks noChangeArrowheads="1"/>
            </p:cNvSpPr>
            <p:nvPr/>
          </p:nvSpPr>
          <p:spPr bwMode="auto">
            <a:xfrm>
              <a:off x="4398" y="2088"/>
              <a:ext cx="1289" cy="442"/>
            </a:xfrm>
            <a:prstGeom prst="rect">
              <a:avLst/>
            </a:prstGeom>
            <a:noFill/>
            <a:ln w="9525">
              <a:noFill/>
              <a:miter lim="800000"/>
              <a:headEnd/>
              <a:tailEnd/>
            </a:ln>
          </p:spPr>
          <p:txBody>
            <a:bodyPr wrap="none">
              <a:spAutoFit/>
            </a:bodyPr>
            <a:lstStyle/>
            <a:p>
              <a:pPr algn="ctr" fontAlgn="base">
                <a:spcBef>
                  <a:spcPct val="0"/>
                </a:spcBef>
                <a:spcAft>
                  <a:spcPct val="0"/>
                </a:spcAft>
              </a:pPr>
              <a:r>
                <a:rPr lang="en-US" altLang="ja-JP" sz="2000" b="1">
                  <a:solidFill>
                    <a:srgbClr val="66FF33"/>
                  </a:solidFill>
                  <a:latin typeface="Arial" pitchFamily="34" charset="0"/>
                </a:rPr>
                <a:t>Risk reduction*</a:t>
              </a:r>
            </a:p>
            <a:p>
              <a:pPr algn="ctr" fontAlgn="base">
                <a:spcBef>
                  <a:spcPct val="0"/>
                </a:spcBef>
                <a:spcAft>
                  <a:spcPct val="0"/>
                </a:spcAft>
              </a:pPr>
              <a:r>
                <a:rPr lang="en-US" altLang="ja-JP" sz="2000" b="1">
                  <a:solidFill>
                    <a:srgbClr val="66FF33"/>
                  </a:solidFill>
                  <a:latin typeface="Arial" pitchFamily="34" charset="0"/>
                </a:rPr>
                <a:t> 23%</a:t>
              </a:r>
              <a:endParaRPr lang="ja-JP" altLang="en-US" sz="2000" b="1">
                <a:solidFill>
                  <a:srgbClr val="66FF33"/>
                </a:solidFill>
                <a:latin typeface="Arial" pitchFamily="34" charset="0"/>
              </a:endParaRPr>
            </a:p>
          </p:txBody>
        </p:sp>
      </p:grpSp>
      <p:grpSp>
        <p:nvGrpSpPr>
          <p:cNvPr id="6" name="Group 63"/>
          <p:cNvGrpSpPr>
            <a:grpSpLocks/>
          </p:cNvGrpSpPr>
          <p:nvPr/>
        </p:nvGrpSpPr>
        <p:grpSpPr bwMode="auto">
          <a:xfrm>
            <a:off x="1654175" y="2778125"/>
            <a:ext cx="5583238" cy="2141538"/>
            <a:chOff x="1042" y="1750"/>
            <a:chExt cx="3517" cy="1349"/>
          </a:xfrm>
        </p:grpSpPr>
        <p:sp>
          <p:nvSpPr>
            <p:cNvPr id="18476" name="Freeform 80"/>
            <p:cNvSpPr>
              <a:spLocks/>
            </p:cNvSpPr>
            <p:nvPr/>
          </p:nvSpPr>
          <p:spPr bwMode="auto">
            <a:xfrm>
              <a:off x="1042" y="1750"/>
              <a:ext cx="3464" cy="1349"/>
            </a:xfrm>
            <a:custGeom>
              <a:avLst/>
              <a:gdLst>
                <a:gd name="T0" fmla="*/ 0 w 5929"/>
                <a:gd name="T1" fmla="*/ 2147483647 h 1145"/>
                <a:gd name="T2" fmla="*/ 0 w 5929"/>
                <a:gd name="T3" fmla="*/ 2147483647 h 1145"/>
                <a:gd name="T4" fmla="*/ 428270763 w 5929"/>
                <a:gd name="T5" fmla="*/ 2147483647 h 1145"/>
                <a:gd name="T6" fmla="*/ 428270763 w 5929"/>
                <a:gd name="T7" fmla="*/ 2147483647 h 1145"/>
                <a:gd name="T8" fmla="*/ 428270763 w 5929"/>
                <a:gd name="T9" fmla="*/ 2147483647 h 1145"/>
                <a:gd name="T10" fmla="*/ 428270763 w 5929"/>
                <a:gd name="T11" fmla="*/ 2147483647 h 1145"/>
                <a:gd name="T12" fmla="*/ 428270763 w 5929"/>
                <a:gd name="T13" fmla="*/ 2147483647 h 1145"/>
                <a:gd name="T14" fmla="*/ 428270763 w 5929"/>
                <a:gd name="T15" fmla="*/ 2147483647 h 1145"/>
                <a:gd name="T16" fmla="*/ 428270763 w 5929"/>
                <a:gd name="T17" fmla="*/ 2147483647 h 1145"/>
                <a:gd name="T18" fmla="*/ 428270763 w 5929"/>
                <a:gd name="T19" fmla="*/ 2147483647 h 1145"/>
                <a:gd name="T20" fmla="*/ 428270763 w 5929"/>
                <a:gd name="T21" fmla="*/ 2147483647 h 1145"/>
                <a:gd name="T22" fmla="*/ 428270763 w 5929"/>
                <a:gd name="T23" fmla="*/ 2147483647 h 1145"/>
                <a:gd name="T24" fmla="*/ 428270763 w 5929"/>
                <a:gd name="T25" fmla="*/ 2147483647 h 1145"/>
                <a:gd name="T26" fmla="*/ 428270763 w 5929"/>
                <a:gd name="T27" fmla="*/ 2147483647 h 1145"/>
                <a:gd name="T28" fmla="*/ 428270763 w 5929"/>
                <a:gd name="T29" fmla="*/ 2147483647 h 1145"/>
                <a:gd name="T30" fmla="*/ 428270763 w 5929"/>
                <a:gd name="T31" fmla="*/ 2147483647 h 1145"/>
                <a:gd name="T32" fmla="*/ 428270763 w 5929"/>
                <a:gd name="T33" fmla="*/ 2147483647 h 1145"/>
                <a:gd name="T34" fmla="*/ 428270763 w 5929"/>
                <a:gd name="T35" fmla="*/ 2147483647 h 1145"/>
                <a:gd name="T36" fmla="*/ 428270763 w 5929"/>
                <a:gd name="T37" fmla="*/ 2147483647 h 1145"/>
                <a:gd name="T38" fmla="*/ 428270763 w 5929"/>
                <a:gd name="T39" fmla="*/ 2147483647 h 1145"/>
                <a:gd name="T40" fmla="*/ 428270763 w 5929"/>
                <a:gd name="T41" fmla="*/ 2147483647 h 1145"/>
                <a:gd name="T42" fmla="*/ 428270763 w 5929"/>
                <a:gd name="T43" fmla="*/ 2147483647 h 1145"/>
                <a:gd name="T44" fmla="*/ 428270763 w 5929"/>
                <a:gd name="T45" fmla="*/ 2147483647 h 1145"/>
                <a:gd name="T46" fmla="*/ 428270763 w 5929"/>
                <a:gd name="T47" fmla="*/ 2147483647 h 1145"/>
                <a:gd name="T48" fmla="*/ 428270763 w 5929"/>
                <a:gd name="T49" fmla="*/ 2147483647 h 1145"/>
                <a:gd name="T50" fmla="*/ 428270763 w 5929"/>
                <a:gd name="T51" fmla="*/ 2147483647 h 1145"/>
                <a:gd name="T52" fmla="*/ 428270763 w 5929"/>
                <a:gd name="T53" fmla="*/ 2147483647 h 1145"/>
                <a:gd name="T54" fmla="*/ 428270763 w 5929"/>
                <a:gd name="T55" fmla="*/ 2147483647 h 1145"/>
                <a:gd name="T56" fmla="*/ 428270763 w 5929"/>
                <a:gd name="T57" fmla="*/ 2147483647 h 1145"/>
                <a:gd name="T58" fmla="*/ 428270763 w 5929"/>
                <a:gd name="T59" fmla="*/ 2147483647 h 1145"/>
                <a:gd name="T60" fmla="*/ 428270763 w 5929"/>
                <a:gd name="T61" fmla="*/ 2147483647 h 1145"/>
                <a:gd name="T62" fmla="*/ 428270763 w 5929"/>
                <a:gd name="T63" fmla="*/ 2147483647 h 1145"/>
                <a:gd name="T64" fmla="*/ 428270763 w 5929"/>
                <a:gd name="T65" fmla="*/ 2147483647 h 1145"/>
                <a:gd name="T66" fmla="*/ 428270763 w 5929"/>
                <a:gd name="T67" fmla="*/ 2147483647 h 1145"/>
                <a:gd name="T68" fmla="*/ 428270763 w 5929"/>
                <a:gd name="T69" fmla="*/ 2147483647 h 1145"/>
                <a:gd name="T70" fmla="*/ 428270763 w 5929"/>
                <a:gd name="T71" fmla="*/ 2147483647 h 1145"/>
                <a:gd name="T72" fmla="*/ 428270763 w 5929"/>
                <a:gd name="T73" fmla="*/ 2147483647 h 1145"/>
                <a:gd name="T74" fmla="*/ 428270763 w 5929"/>
                <a:gd name="T75" fmla="*/ 2147483647 h 1145"/>
                <a:gd name="T76" fmla="*/ 428270763 w 5929"/>
                <a:gd name="T77" fmla="*/ 2147483647 h 1145"/>
                <a:gd name="T78" fmla="*/ 428270763 w 5929"/>
                <a:gd name="T79" fmla="*/ 2147483647 h 1145"/>
                <a:gd name="T80" fmla="*/ 428270763 w 5929"/>
                <a:gd name="T81" fmla="*/ 2147483647 h 1145"/>
                <a:gd name="T82" fmla="*/ 428270763 w 5929"/>
                <a:gd name="T83" fmla="*/ 2147483647 h 1145"/>
                <a:gd name="T84" fmla="*/ 428270763 w 5929"/>
                <a:gd name="T85" fmla="*/ 2147483647 h 1145"/>
                <a:gd name="T86" fmla="*/ 428270763 w 5929"/>
                <a:gd name="T87" fmla="*/ 2147483647 h 1145"/>
                <a:gd name="T88" fmla="*/ 428270763 w 5929"/>
                <a:gd name="T89" fmla="*/ 2147483647 h 1145"/>
                <a:gd name="T90" fmla="*/ 428270763 w 5929"/>
                <a:gd name="T91" fmla="*/ 2147483647 h 1145"/>
                <a:gd name="T92" fmla="*/ 428270763 w 5929"/>
                <a:gd name="T93" fmla="*/ 2147483647 h 1145"/>
                <a:gd name="T94" fmla="*/ 428270763 w 5929"/>
                <a:gd name="T95" fmla="*/ 2147483647 h 1145"/>
                <a:gd name="T96" fmla="*/ 428270763 w 5929"/>
                <a:gd name="T97" fmla="*/ 2147483647 h 1145"/>
                <a:gd name="T98" fmla="*/ 428270763 w 5929"/>
                <a:gd name="T99" fmla="*/ 2147483647 h 1145"/>
                <a:gd name="T100" fmla="*/ 428270763 w 5929"/>
                <a:gd name="T101" fmla="*/ 2147483647 h 1145"/>
                <a:gd name="T102" fmla="*/ 428270763 w 5929"/>
                <a:gd name="T103" fmla="*/ 0 h 1145"/>
                <a:gd name="T104" fmla="*/ 428270763 w 5929"/>
                <a:gd name="T105" fmla="*/ 0 h 11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29"/>
                <a:gd name="T160" fmla="*/ 0 h 1145"/>
                <a:gd name="T161" fmla="*/ 5929 w 5929"/>
                <a:gd name="T162" fmla="*/ 1145 h 11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29" h="1145">
                  <a:moveTo>
                    <a:pt x="0" y="1145"/>
                  </a:moveTo>
                  <a:lnTo>
                    <a:pt x="0" y="857"/>
                  </a:lnTo>
                  <a:lnTo>
                    <a:pt x="38" y="857"/>
                  </a:lnTo>
                  <a:lnTo>
                    <a:pt x="38" y="642"/>
                  </a:lnTo>
                  <a:lnTo>
                    <a:pt x="73" y="642"/>
                  </a:lnTo>
                  <a:lnTo>
                    <a:pt x="73" y="522"/>
                  </a:lnTo>
                  <a:lnTo>
                    <a:pt x="104" y="522"/>
                  </a:lnTo>
                  <a:lnTo>
                    <a:pt x="104" y="496"/>
                  </a:lnTo>
                  <a:lnTo>
                    <a:pt x="170" y="496"/>
                  </a:lnTo>
                  <a:lnTo>
                    <a:pt x="170" y="446"/>
                  </a:lnTo>
                  <a:lnTo>
                    <a:pt x="205" y="446"/>
                  </a:lnTo>
                  <a:lnTo>
                    <a:pt x="205" y="413"/>
                  </a:lnTo>
                  <a:lnTo>
                    <a:pt x="279" y="413"/>
                  </a:lnTo>
                  <a:lnTo>
                    <a:pt x="279" y="375"/>
                  </a:lnTo>
                  <a:lnTo>
                    <a:pt x="314" y="375"/>
                  </a:lnTo>
                  <a:lnTo>
                    <a:pt x="314" y="352"/>
                  </a:lnTo>
                  <a:lnTo>
                    <a:pt x="352" y="352"/>
                  </a:lnTo>
                  <a:lnTo>
                    <a:pt x="352" y="321"/>
                  </a:lnTo>
                  <a:lnTo>
                    <a:pt x="420" y="321"/>
                  </a:lnTo>
                  <a:lnTo>
                    <a:pt x="420" y="307"/>
                  </a:lnTo>
                  <a:lnTo>
                    <a:pt x="494" y="307"/>
                  </a:lnTo>
                  <a:lnTo>
                    <a:pt x="494" y="281"/>
                  </a:lnTo>
                  <a:lnTo>
                    <a:pt x="701" y="281"/>
                  </a:lnTo>
                  <a:lnTo>
                    <a:pt x="701" y="267"/>
                  </a:lnTo>
                  <a:lnTo>
                    <a:pt x="742" y="267"/>
                  </a:lnTo>
                  <a:lnTo>
                    <a:pt x="742" y="245"/>
                  </a:lnTo>
                  <a:lnTo>
                    <a:pt x="775" y="245"/>
                  </a:lnTo>
                  <a:lnTo>
                    <a:pt x="775" y="233"/>
                  </a:lnTo>
                  <a:lnTo>
                    <a:pt x="1023" y="233"/>
                  </a:lnTo>
                  <a:lnTo>
                    <a:pt x="1023" y="212"/>
                  </a:lnTo>
                  <a:lnTo>
                    <a:pt x="1195" y="212"/>
                  </a:lnTo>
                  <a:lnTo>
                    <a:pt x="1195" y="172"/>
                  </a:lnTo>
                  <a:lnTo>
                    <a:pt x="1344" y="172"/>
                  </a:lnTo>
                  <a:lnTo>
                    <a:pt x="1344" y="153"/>
                  </a:lnTo>
                  <a:lnTo>
                    <a:pt x="1694" y="153"/>
                  </a:lnTo>
                  <a:lnTo>
                    <a:pt x="1694" y="139"/>
                  </a:lnTo>
                  <a:lnTo>
                    <a:pt x="1866" y="139"/>
                  </a:lnTo>
                  <a:lnTo>
                    <a:pt x="1866" y="120"/>
                  </a:lnTo>
                  <a:lnTo>
                    <a:pt x="2013" y="120"/>
                  </a:lnTo>
                  <a:lnTo>
                    <a:pt x="2013" y="106"/>
                  </a:lnTo>
                  <a:lnTo>
                    <a:pt x="2121" y="106"/>
                  </a:lnTo>
                  <a:lnTo>
                    <a:pt x="2121" y="85"/>
                  </a:lnTo>
                  <a:lnTo>
                    <a:pt x="2610" y="85"/>
                  </a:lnTo>
                  <a:lnTo>
                    <a:pt x="2610" y="66"/>
                  </a:lnTo>
                  <a:lnTo>
                    <a:pt x="3633" y="66"/>
                  </a:lnTo>
                  <a:lnTo>
                    <a:pt x="3633" y="47"/>
                  </a:lnTo>
                  <a:lnTo>
                    <a:pt x="3775" y="47"/>
                  </a:lnTo>
                  <a:lnTo>
                    <a:pt x="3775" y="33"/>
                  </a:lnTo>
                  <a:lnTo>
                    <a:pt x="4980" y="33"/>
                  </a:lnTo>
                  <a:lnTo>
                    <a:pt x="4980" y="11"/>
                  </a:lnTo>
                  <a:lnTo>
                    <a:pt x="5147" y="11"/>
                  </a:lnTo>
                  <a:lnTo>
                    <a:pt x="5147" y="0"/>
                  </a:lnTo>
                  <a:lnTo>
                    <a:pt x="5929" y="0"/>
                  </a:lnTo>
                </a:path>
              </a:pathLst>
            </a:custGeom>
            <a:noFill/>
            <a:ln w="34925" cap="flat" cmpd="sng">
              <a:solidFill>
                <a:srgbClr val="66FF33"/>
              </a:solidFill>
              <a:prstDash val="solid"/>
              <a:miter lim="800000"/>
              <a:headEnd type="none" w="med" len="med"/>
              <a:tailEnd type="none" w="med" len="med"/>
            </a:ln>
          </p:spPr>
          <p:txBody>
            <a:bodyPr/>
            <a:lstStyle/>
            <a:p>
              <a:pPr fontAlgn="base">
                <a:spcBef>
                  <a:spcPct val="0"/>
                </a:spcBef>
                <a:spcAft>
                  <a:spcPct val="0"/>
                </a:spcAft>
              </a:pPr>
              <a:endParaRPr lang="ja-JP" altLang="en-US">
                <a:solidFill>
                  <a:srgbClr val="FFFFFF"/>
                </a:solidFill>
                <a:latin typeface="Arial" pitchFamily="34" charset="0"/>
              </a:endParaRPr>
            </a:p>
          </p:txBody>
        </p:sp>
        <p:sp>
          <p:nvSpPr>
            <p:cNvPr id="18477" name="Text Box 18"/>
            <p:cNvSpPr txBox="1">
              <a:spLocks noChangeArrowheads="1"/>
            </p:cNvSpPr>
            <p:nvPr/>
          </p:nvSpPr>
          <p:spPr bwMode="auto">
            <a:xfrm>
              <a:off x="1986" y="1956"/>
              <a:ext cx="886" cy="23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2400" b="1">
                  <a:solidFill>
                    <a:srgbClr val="66FF33"/>
                  </a:solidFill>
                  <a:latin typeface="Arial" pitchFamily="34" charset="0"/>
                </a:rPr>
                <a:t>Prasugrel</a:t>
              </a:r>
            </a:p>
          </p:txBody>
        </p:sp>
        <p:sp>
          <p:nvSpPr>
            <p:cNvPr id="18478" name="テキスト ボックス 3"/>
            <p:cNvSpPr txBox="1">
              <a:spLocks noChangeArrowheads="1"/>
            </p:cNvSpPr>
            <p:nvPr/>
          </p:nvSpPr>
          <p:spPr bwMode="auto">
            <a:xfrm>
              <a:off x="4005" y="1779"/>
              <a:ext cx="554" cy="288"/>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b="1">
                  <a:solidFill>
                    <a:srgbClr val="66FF33"/>
                  </a:solidFill>
                  <a:latin typeface="Arial" pitchFamily="34" charset="0"/>
                </a:rPr>
                <a:t>9.4%</a:t>
              </a:r>
              <a:endParaRPr lang="ja-JP" altLang="en-US" sz="2400" b="1">
                <a:solidFill>
                  <a:srgbClr val="66FF33"/>
                </a:solidFill>
                <a:latin typeface="Arial" pitchFamily="34" charset="0"/>
              </a:endParaRPr>
            </a:p>
          </p:txBody>
        </p:sp>
      </p:grpSp>
      <p:grpSp>
        <p:nvGrpSpPr>
          <p:cNvPr id="7" name="Group 62"/>
          <p:cNvGrpSpPr>
            <a:grpSpLocks/>
          </p:cNvGrpSpPr>
          <p:nvPr/>
        </p:nvGrpSpPr>
        <p:grpSpPr bwMode="auto">
          <a:xfrm>
            <a:off x="1654175" y="1701800"/>
            <a:ext cx="5584825" cy="3217863"/>
            <a:chOff x="1042" y="1072"/>
            <a:chExt cx="3518" cy="2027"/>
          </a:xfrm>
        </p:grpSpPr>
        <p:sp>
          <p:nvSpPr>
            <p:cNvPr id="18473" name="Freeform 81"/>
            <p:cNvSpPr>
              <a:spLocks/>
            </p:cNvSpPr>
            <p:nvPr/>
          </p:nvSpPr>
          <p:spPr bwMode="auto">
            <a:xfrm>
              <a:off x="1042" y="1394"/>
              <a:ext cx="3464" cy="1705"/>
            </a:xfrm>
            <a:custGeom>
              <a:avLst/>
              <a:gdLst>
                <a:gd name="T0" fmla="*/ 0 w 5929"/>
                <a:gd name="T1" fmla="*/ 2147483647 h 1448"/>
                <a:gd name="T2" fmla="*/ 0 w 5929"/>
                <a:gd name="T3" fmla="*/ 2147483647 h 1448"/>
                <a:gd name="T4" fmla="*/ 428270763 w 5929"/>
                <a:gd name="T5" fmla="*/ 2147483647 h 1448"/>
                <a:gd name="T6" fmla="*/ 428270763 w 5929"/>
                <a:gd name="T7" fmla="*/ 2147483647 h 1448"/>
                <a:gd name="T8" fmla="*/ 428270763 w 5929"/>
                <a:gd name="T9" fmla="*/ 2147483647 h 1448"/>
                <a:gd name="T10" fmla="*/ 428270763 w 5929"/>
                <a:gd name="T11" fmla="*/ 2147483647 h 1448"/>
                <a:gd name="T12" fmla="*/ 428270763 w 5929"/>
                <a:gd name="T13" fmla="*/ 2147483647 h 1448"/>
                <a:gd name="T14" fmla="*/ 428270763 w 5929"/>
                <a:gd name="T15" fmla="*/ 2147483647 h 1448"/>
                <a:gd name="T16" fmla="*/ 428270763 w 5929"/>
                <a:gd name="T17" fmla="*/ 2147483647 h 1448"/>
                <a:gd name="T18" fmla="*/ 428270763 w 5929"/>
                <a:gd name="T19" fmla="*/ 2147483647 h 1448"/>
                <a:gd name="T20" fmla="*/ 428270763 w 5929"/>
                <a:gd name="T21" fmla="*/ 2147483647 h 1448"/>
                <a:gd name="T22" fmla="*/ 428270763 w 5929"/>
                <a:gd name="T23" fmla="*/ 2147483647 h 1448"/>
                <a:gd name="T24" fmla="*/ 428270763 w 5929"/>
                <a:gd name="T25" fmla="*/ 2147483647 h 1448"/>
                <a:gd name="T26" fmla="*/ 428270763 w 5929"/>
                <a:gd name="T27" fmla="*/ 2147483647 h 1448"/>
                <a:gd name="T28" fmla="*/ 428270763 w 5929"/>
                <a:gd name="T29" fmla="*/ 2147483647 h 1448"/>
                <a:gd name="T30" fmla="*/ 428270763 w 5929"/>
                <a:gd name="T31" fmla="*/ 2147483647 h 1448"/>
                <a:gd name="T32" fmla="*/ 428270763 w 5929"/>
                <a:gd name="T33" fmla="*/ 2147483647 h 1448"/>
                <a:gd name="T34" fmla="*/ 428270763 w 5929"/>
                <a:gd name="T35" fmla="*/ 2147483647 h 1448"/>
                <a:gd name="T36" fmla="*/ 428270763 w 5929"/>
                <a:gd name="T37" fmla="*/ 2147483647 h 1448"/>
                <a:gd name="T38" fmla="*/ 428270763 w 5929"/>
                <a:gd name="T39" fmla="*/ 2147483647 h 1448"/>
                <a:gd name="T40" fmla="*/ 428270763 w 5929"/>
                <a:gd name="T41" fmla="*/ 2147483647 h 1448"/>
                <a:gd name="T42" fmla="*/ 428270763 w 5929"/>
                <a:gd name="T43" fmla="*/ 2147483647 h 1448"/>
                <a:gd name="T44" fmla="*/ 428270763 w 5929"/>
                <a:gd name="T45" fmla="*/ 2147483647 h 1448"/>
                <a:gd name="T46" fmla="*/ 428270763 w 5929"/>
                <a:gd name="T47" fmla="*/ 2147483647 h 1448"/>
                <a:gd name="T48" fmla="*/ 428270763 w 5929"/>
                <a:gd name="T49" fmla="*/ 2147483647 h 1448"/>
                <a:gd name="T50" fmla="*/ 428270763 w 5929"/>
                <a:gd name="T51" fmla="*/ 2147483647 h 1448"/>
                <a:gd name="T52" fmla="*/ 428270763 w 5929"/>
                <a:gd name="T53" fmla="*/ 2147483647 h 1448"/>
                <a:gd name="T54" fmla="*/ 428270763 w 5929"/>
                <a:gd name="T55" fmla="*/ 2147483647 h 1448"/>
                <a:gd name="T56" fmla="*/ 428270763 w 5929"/>
                <a:gd name="T57" fmla="*/ 2147483647 h 1448"/>
                <a:gd name="T58" fmla="*/ 428270763 w 5929"/>
                <a:gd name="T59" fmla="*/ 2147483647 h 1448"/>
                <a:gd name="T60" fmla="*/ 428270763 w 5929"/>
                <a:gd name="T61" fmla="*/ 2147483647 h 1448"/>
                <a:gd name="T62" fmla="*/ 428270763 w 5929"/>
                <a:gd name="T63" fmla="*/ 2147483647 h 1448"/>
                <a:gd name="T64" fmla="*/ 428270763 w 5929"/>
                <a:gd name="T65" fmla="*/ 2147483647 h 1448"/>
                <a:gd name="T66" fmla="*/ 428270763 w 5929"/>
                <a:gd name="T67" fmla="*/ 2147483647 h 1448"/>
                <a:gd name="T68" fmla="*/ 428270763 w 5929"/>
                <a:gd name="T69" fmla="*/ 2147483647 h 1448"/>
                <a:gd name="T70" fmla="*/ 428270763 w 5929"/>
                <a:gd name="T71" fmla="*/ 2147483647 h 1448"/>
                <a:gd name="T72" fmla="*/ 428270763 w 5929"/>
                <a:gd name="T73" fmla="*/ 2147483647 h 1448"/>
                <a:gd name="T74" fmla="*/ 428270763 w 5929"/>
                <a:gd name="T75" fmla="*/ 2147483647 h 1448"/>
                <a:gd name="T76" fmla="*/ 428270763 w 5929"/>
                <a:gd name="T77" fmla="*/ 2147483647 h 1448"/>
                <a:gd name="T78" fmla="*/ 428270763 w 5929"/>
                <a:gd name="T79" fmla="*/ 2147483647 h 1448"/>
                <a:gd name="T80" fmla="*/ 428270763 w 5929"/>
                <a:gd name="T81" fmla="*/ 2147483647 h 1448"/>
                <a:gd name="T82" fmla="*/ 428270763 w 5929"/>
                <a:gd name="T83" fmla="*/ 2147483647 h 1448"/>
                <a:gd name="T84" fmla="*/ 428270763 w 5929"/>
                <a:gd name="T85" fmla="*/ 2147483647 h 1448"/>
                <a:gd name="T86" fmla="*/ 428270763 w 5929"/>
                <a:gd name="T87" fmla="*/ 2147483647 h 1448"/>
                <a:gd name="T88" fmla="*/ 428270763 w 5929"/>
                <a:gd name="T89" fmla="*/ 2147483647 h 1448"/>
                <a:gd name="T90" fmla="*/ 428270763 w 5929"/>
                <a:gd name="T91" fmla="*/ 2147483647 h 1448"/>
                <a:gd name="T92" fmla="*/ 428270763 w 5929"/>
                <a:gd name="T93" fmla="*/ 2147483647 h 1448"/>
                <a:gd name="T94" fmla="*/ 428270763 w 5929"/>
                <a:gd name="T95" fmla="*/ 2147483647 h 1448"/>
                <a:gd name="T96" fmla="*/ 428270763 w 5929"/>
                <a:gd name="T97" fmla="*/ 2147483647 h 1448"/>
                <a:gd name="T98" fmla="*/ 428270763 w 5929"/>
                <a:gd name="T99" fmla="*/ 0 h 1448"/>
                <a:gd name="T100" fmla="*/ 428270763 w 5929"/>
                <a:gd name="T101" fmla="*/ 0 h 14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929"/>
                <a:gd name="T154" fmla="*/ 0 h 1448"/>
                <a:gd name="T155" fmla="*/ 5929 w 5929"/>
                <a:gd name="T156" fmla="*/ 1448 h 14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929" h="1448">
                  <a:moveTo>
                    <a:pt x="0" y="1448"/>
                  </a:moveTo>
                  <a:lnTo>
                    <a:pt x="0" y="884"/>
                  </a:lnTo>
                  <a:lnTo>
                    <a:pt x="38" y="884"/>
                  </a:lnTo>
                  <a:lnTo>
                    <a:pt x="38" y="683"/>
                  </a:lnTo>
                  <a:lnTo>
                    <a:pt x="71" y="683"/>
                  </a:lnTo>
                  <a:lnTo>
                    <a:pt x="71" y="510"/>
                  </a:lnTo>
                  <a:lnTo>
                    <a:pt x="106" y="510"/>
                  </a:lnTo>
                  <a:lnTo>
                    <a:pt x="106" y="437"/>
                  </a:lnTo>
                  <a:lnTo>
                    <a:pt x="137" y="437"/>
                  </a:lnTo>
                  <a:lnTo>
                    <a:pt x="137" y="402"/>
                  </a:lnTo>
                  <a:lnTo>
                    <a:pt x="172" y="402"/>
                  </a:lnTo>
                  <a:lnTo>
                    <a:pt x="172" y="369"/>
                  </a:lnTo>
                  <a:lnTo>
                    <a:pt x="205" y="369"/>
                  </a:lnTo>
                  <a:lnTo>
                    <a:pt x="205" y="340"/>
                  </a:lnTo>
                  <a:lnTo>
                    <a:pt x="288" y="340"/>
                  </a:lnTo>
                  <a:lnTo>
                    <a:pt x="288" y="329"/>
                  </a:lnTo>
                  <a:lnTo>
                    <a:pt x="314" y="329"/>
                  </a:lnTo>
                  <a:lnTo>
                    <a:pt x="314" y="307"/>
                  </a:lnTo>
                  <a:lnTo>
                    <a:pt x="420" y="307"/>
                  </a:lnTo>
                  <a:lnTo>
                    <a:pt x="420" y="295"/>
                  </a:lnTo>
                  <a:lnTo>
                    <a:pt x="494" y="295"/>
                  </a:lnTo>
                  <a:lnTo>
                    <a:pt x="494" y="255"/>
                  </a:lnTo>
                  <a:lnTo>
                    <a:pt x="579" y="255"/>
                  </a:lnTo>
                  <a:lnTo>
                    <a:pt x="579" y="234"/>
                  </a:lnTo>
                  <a:lnTo>
                    <a:pt x="742" y="234"/>
                  </a:lnTo>
                  <a:lnTo>
                    <a:pt x="742" y="222"/>
                  </a:lnTo>
                  <a:lnTo>
                    <a:pt x="1023" y="222"/>
                  </a:lnTo>
                  <a:lnTo>
                    <a:pt x="1023" y="201"/>
                  </a:lnTo>
                  <a:lnTo>
                    <a:pt x="1304" y="201"/>
                  </a:lnTo>
                  <a:lnTo>
                    <a:pt x="1304" y="182"/>
                  </a:lnTo>
                  <a:lnTo>
                    <a:pt x="1552" y="182"/>
                  </a:lnTo>
                  <a:lnTo>
                    <a:pt x="1552" y="168"/>
                  </a:lnTo>
                  <a:lnTo>
                    <a:pt x="2468" y="168"/>
                  </a:lnTo>
                  <a:lnTo>
                    <a:pt x="2468" y="140"/>
                  </a:lnTo>
                  <a:lnTo>
                    <a:pt x="2639" y="140"/>
                  </a:lnTo>
                  <a:lnTo>
                    <a:pt x="2639" y="125"/>
                  </a:lnTo>
                  <a:lnTo>
                    <a:pt x="3454" y="125"/>
                  </a:lnTo>
                  <a:lnTo>
                    <a:pt x="3454" y="109"/>
                  </a:lnTo>
                  <a:lnTo>
                    <a:pt x="3527" y="109"/>
                  </a:lnTo>
                  <a:lnTo>
                    <a:pt x="3527" y="95"/>
                  </a:lnTo>
                  <a:lnTo>
                    <a:pt x="3669" y="95"/>
                  </a:lnTo>
                  <a:lnTo>
                    <a:pt x="3669" y="73"/>
                  </a:lnTo>
                  <a:lnTo>
                    <a:pt x="4011" y="73"/>
                  </a:lnTo>
                  <a:lnTo>
                    <a:pt x="4011" y="59"/>
                  </a:lnTo>
                  <a:lnTo>
                    <a:pt x="4337" y="59"/>
                  </a:lnTo>
                  <a:lnTo>
                    <a:pt x="4337" y="33"/>
                  </a:lnTo>
                  <a:lnTo>
                    <a:pt x="4406" y="33"/>
                  </a:lnTo>
                  <a:lnTo>
                    <a:pt x="4406" y="14"/>
                  </a:lnTo>
                  <a:lnTo>
                    <a:pt x="5823" y="14"/>
                  </a:lnTo>
                  <a:lnTo>
                    <a:pt x="5823" y="0"/>
                  </a:lnTo>
                  <a:lnTo>
                    <a:pt x="5929" y="0"/>
                  </a:lnTo>
                </a:path>
              </a:pathLst>
            </a:custGeom>
            <a:noFill/>
            <a:ln w="34925" cap="flat" cmpd="sng">
              <a:solidFill>
                <a:srgbClr val="0099FF"/>
              </a:solidFill>
              <a:prstDash val="sysDot"/>
              <a:miter lim="800000"/>
              <a:headEnd type="none" w="med" len="med"/>
              <a:tailEnd type="none" w="med" len="med"/>
            </a:ln>
          </p:spPr>
          <p:txBody>
            <a:bodyPr/>
            <a:lstStyle/>
            <a:p>
              <a:pPr fontAlgn="base">
                <a:spcBef>
                  <a:spcPct val="0"/>
                </a:spcBef>
                <a:spcAft>
                  <a:spcPct val="0"/>
                </a:spcAft>
              </a:pPr>
              <a:endParaRPr lang="ja-JP" altLang="en-US">
                <a:solidFill>
                  <a:srgbClr val="FFFFFF"/>
                </a:solidFill>
                <a:latin typeface="Arial" pitchFamily="34" charset="0"/>
              </a:endParaRPr>
            </a:p>
          </p:txBody>
        </p:sp>
        <p:sp>
          <p:nvSpPr>
            <p:cNvPr id="18474" name="Text Box 18"/>
            <p:cNvSpPr txBox="1">
              <a:spLocks noChangeArrowheads="1"/>
            </p:cNvSpPr>
            <p:nvPr/>
          </p:nvSpPr>
          <p:spPr bwMode="auto">
            <a:xfrm>
              <a:off x="1950" y="1217"/>
              <a:ext cx="1065" cy="23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2400" b="1">
                  <a:solidFill>
                    <a:srgbClr val="0099FF"/>
                  </a:solidFill>
                  <a:latin typeface="Arial" pitchFamily="34" charset="0"/>
                </a:rPr>
                <a:t>Clopidogrel</a:t>
              </a:r>
            </a:p>
          </p:txBody>
        </p:sp>
        <p:sp>
          <p:nvSpPr>
            <p:cNvPr id="18475" name="テキスト ボックス 95"/>
            <p:cNvSpPr txBox="1">
              <a:spLocks noChangeArrowheads="1"/>
            </p:cNvSpPr>
            <p:nvPr/>
          </p:nvSpPr>
          <p:spPr bwMode="auto">
            <a:xfrm>
              <a:off x="3899" y="1072"/>
              <a:ext cx="661" cy="288"/>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2400" b="1">
                  <a:solidFill>
                    <a:srgbClr val="0099FF"/>
                  </a:solidFill>
                  <a:latin typeface="Arial" pitchFamily="34" charset="0"/>
                </a:rPr>
                <a:t>11.8%</a:t>
              </a:r>
              <a:endParaRPr lang="ja-JP" altLang="en-US" sz="2400" b="1">
                <a:solidFill>
                  <a:srgbClr val="0099FF"/>
                </a:solidFill>
                <a:latin typeface="Arial" pitchFamily="34" charset="0"/>
              </a:endParaRPr>
            </a:p>
          </p:txBody>
        </p:sp>
      </p:grpSp>
      <p:sp>
        <p:nvSpPr>
          <p:cNvPr id="18455" name="Text Box 56"/>
          <p:cNvSpPr txBox="1">
            <a:spLocks noChangeArrowheads="1"/>
          </p:cNvSpPr>
          <p:nvPr/>
        </p:nvSpPr>
        <p:spPr bwMode="auto">
          <a:xfrm>
            <a:off x="7005638" y="5888038"/>
            <a:ext cx="342900" cy="222250"/>
          </a:xfrm>
          <a:prstGeom prst="rect">
            <a:avLst/>
          </a:prstGeom>
          <a:noFill/>
          <a:ln w="9525">
            <a:noFill/>
            <a:miter lim="800000"/>
            <a:headEnd/>
            <a:tailEnd/>
          </a:ln>
        </p:spPr>
        <p:txBody>
          <a:bodyPr wrap="none" lIns="0" tIns="0" rIns="0" bIns="0">
            <a:spAutoFit/>
          </a:bodyPr>
          <a:lstStyle/>
          <a:p>
            <a:pPr algn="ctr" fontAlgn="base">
              <a:lnSpc>
                <a:spcPct val="90000"/>
              </a:lnSpc>
              <a:spcBef>
                <a:spcPct val="0"/>
              </a:spcBef>
              <a:spcAft>
                <a:spcPct val="0"/>
              </a:spcAft>
            </a:pPr>
            <a:r>
              <a:rPr lang="en-US" altLang="ja-JP" sz="1600" b="1">
                <a:solidFill>
                  <a:srgbClr val="FFFFFF"/>
                </a:solidFill>
                <a:latin typeface="Arial" pitchFamily="34" charset="0"/>
              </a:rPr>
              <a:t>609</a:t>
            </a:r>
          </a:p>
        </p:txBody>
      </p:sp>
      <p:sp>
        <p:nvSpPr>
          <p:cNvPr id="18456" name="Text Box 59"/>
          <p:cNvSpPr txBox="1">
            <a:spLocks noChangeArrowheads="1"/>
          </p:cNvSpPr>
          <p:nvPr/>
        </p:nvSpPr>
        <p:spPr bwMode="auto">
          <a:xfrm>
            <a:off x="6400800" y="5888038"/>
            <a:ext cx="328613" cy="222250"/>
          </a:xfrm>
          <a:prstGeom prst="rect">
            <a:avLst/>
          </a:prstGeom>
          <a:noFill/>
          <a:ln w="9525">
            <a:noFill/>
            <a:miter lim="800000"/>
            <a:headEnd/>
            <a:tailEnd/>
          </a:ln>
        </p:spPr>
        <p:txBody>
          <a:bodyPr wrap="none" lIns="0" tIns="0" rIns="0" bIns="0">
            <a:spAutoFit/>
          </a:bodyPr>
          <a:lstStyle/>
          <a:p>
            <a:pPr algn="ctr" fontAlgn="base">
              <a:lnSpc>
                <a:spcPct val="90000"/>
              </a:lnSpc>
              <a:spcBef>
                <a:spcPct val="0"/>
              </a:spcBef>
              <a:spcAft>
                <a:spcPct val="0"/>
              </a:spcAft>
            </a:pPr>
            <a:r>
              <a:rPr lang="en-US" altLang="ja-JP" sz="1600" b="1">
                <a:solidFill>
                  <a:srgbClr val="FFFFFF"/>
                </a:solidFill>
                <a:latin typeface="Arial" pitchFamily="34" charset="0"/>
              </a:rPr>
              <a:t>611</a:t>
            </a:r>
          </a:p>
        </p:txBody>
      </p:sp>
      <p:sp>
        <p:nvSpPr>
          <p:cNvPr id="18457" name="Text Box 60"/>
          <p:cNvSpPr txBox="1">
            <a:spLocks noChangeArrowheads="1"/>
          </p:cNvSpPr>
          <p:nvPr/>
        </p:nvSpPr>
        <p:spPr bwMode="auto">
          <a:xfrm>
            <a:off x="5411788" y="5888038"/>
            <a:ext cx="341312" cy="222250"/>
          </a:xfrm>
          <a:prstGeom prst="rect">
            <a:avLst/>
          </a:prstGeom>
          <a:noFill/>
          <a:ln w="9525">
            <a:noFill/>
            <a:miter lim="800000"/>
            <a:headEnd/>
            <a:tailEnd/>
          </a:ln>
        </p:spPr>
        <p:txBody>
          <a:bodyPr wrap="none" lIns="0" tIns="0" rIns="0" bIns="0">
            <a:spAutoFit/>
          </a:bodyPr>
          <a:lstStyle/>
          <a:p>
            <a:pPr algn="ctr" fontAlgn="base">
              <a:lnSpc>
                <a:spcPct val="90000"/>
              </a:lnSpc>
              <a:spcBef>
                <a:spcPct val="0"/>
              </a:spcBef>
              <a:spcAft>
                <a:spcPct val="0"/>
              </a:spcAft>
            </a:pPr>
            <a:r>
              <a:rPr lang="en-US" altLang="ja-JP" sz="1600" b="1">
                <a:solidFill>
                  <a:srgbClr val="FFFFFF"/>
                </a:solidFill>
                <a:latin typeface="Arial" pitchFamily="34" charset="0"/>
              </a:rPr>
              <a:t>613</a:t>
            </a:r>
          </a:p>
        </p:txBody>
      </p:sp>
      <p:sp>
        <p:nvSpPr>
          <p:cNvPr id="18458" name="Text Box 61"/>
          <p:cNvSpPr txBox="1">
            <a:spLocks noChangeArrowheads="1"/>
          </p:cNvSpPr>
          <p:nvPr/>
        </p:nvSpPr>
        <p:spPr bwMode="auto">
          <a:xfrm>
            <a:off x="4429125" y="5888038"/>
            <a:ext cx="342900" cy="222250"/>
          </a:xfrm>
          <a:prstGeom prst="rect">
            <a:avLst/>
          </a:prstGeom>
          <a:noFill/>
          <a:ln w="9525">
            <a:noFill/>
            <a:miter lim="800000"/>
            <a:headEnd/>
            <a:tailEnd/>
          </a:ln>
        </p:spPr>
        <p:txBody>
          <a:bodyPr wrap="none" lIns="0" tIns="0" rIns="0" bIns="0">
            <a:spAutoFit/>
          </a:bodyPr>
          <a:lstStyle/>
          <a:p>
            <a:pPr algn="ctr" fontAlgn="base">
              <a:lnSpc>
                <a:spcPct val="90000"/>
              </a:lnSpc>
              <a:spcBef>
                <a:spcPct val="0"/>
              </a:spcBef>
              <a:spcAft>
                <a:spcPct val="0"/>
              </a:spcAft>
            </a:pPr>
            <a:r>
              <a:rPr lang="en-US" altLang="ja-JP" sz="1600" b="1">
                <a:solidFill>
                  <a:srgbClr val="FFFFFF"/>
                </a:solidFill>
                <a:latin typeface="Arial" pitchFamily="34" charset="0"/>
              </a:rPr>
              <a:t>615</a:t>
            </a:r>
          </a:p>
        </p:txBody>
      </p:sp>
      <p:sp>
        <p:nvSpPr>
          <p:cNvPr id="18459" name="Text Box 62"/>
          <p:cNvSpPr txBox="1">
            <a:spLocks noChangeArrowheads="1"/>
          </p:cNvSpPr>
          <p:nvPr/>
        </p:nvSpPr>
        <p:spPr bwMode="auto">
          <a:xfrm>
            <a:off x="3446463" y="5888038"/>
            <a:ext cx="342900" cy="222250"/>
          </a:xfrm>
          <a:prstGeom prst="rect">
            <a:avLst/>
          </a:prstGeom>
          <a:noFill/>
          <a:ln w="9525">
            <a:noFill/>
            <a:miter lim="800000"/>
            <a:headEnd/>
            <a:tailEnd/>
          </a:ln>
        </p:spPr>
        <p:txBody>
          <a:bodyPr wrap="none" lIns="0" tIns="0" rIns="0" bIns="0">
            <a:spAutoFit/>
          </a:bodyPr>
          <a:lstStyle/>
          <a:p>
            <a:pPr algn="ctr" fontAlgn="base">
              <a:lnSpc>
                <a:spcPct val="90000"/>
              </a:lnSpc>
              <a:spcBef>
                <a:spcPct val="0"/>
              </a:spcBef>
              <a:spcAft>
                <a:spcPct val="0"/>
              </a:spcAft>
            </a:pPr>
            <a:r>
              <a:rPr lang="en-US" altLang="ja-JP" sz="1600" b="1">
                <a:solidFill>
                  <a:srgbClr val="FFFFFF"/>
                </a:solidFill>
                <a:latin typeface="Arial" pitchFamily="34" charset="0"/>
              </a:rPr>
              <a:t>617</a:t>
            </a:r>
          </a:p>
        </p:txBody>
      </p:sp>
      <p:sp>
        <p:nvSpPr>
          <p:cNvPr id="18460" name="Text Box 63"/>
          <p:cNvSpPr txBox="1">
            <a:spLocks noChangeArrowheads="1"/>
          </p:cNvSpPr>
          <p:nvPr/>
        </p:nvSpPr>
        <p:spPr bwMode="auto">
          <a:xfrm>
            <a:off x="2463800" y="5888038"/>
            <a:ext cx="341313" cy="222250"/>
          </a:xfrm>
          <a:prstGeom prst="rect">
            <a:avLst/>
          </a:prstGeom>
          <a:noFill/>
          <a:ln w="9525">
            <a:noFill/>
            <a:miter lim="800000"/>
            <a:headEnd/>
            <a:tailEnd/>
          </a:ln>
        </p:spPr>
        <p:txBody>
          <a:bodyPr wrap="none" lIns="0" tIns="0" rIns="0" bIns="0">
            <a:spAutoFit/>
          </a:bodyPr>
          <a:lstStyle/>
          <a:p>
            <a:pPr algn="ctr" fontAlgn="base">
              <a:lnSpc>
                <a:spcPct val="90000"/>
              </a:lnSpc>
              <a:spcBef>
                <a:spcPct val="0"/>
              </a:spcBef>
              <a:spcAft>
                <a:spcPct val="0"/>
              </a:spcAft>
            </a:pPr>
            <a:r>
              <a:rPr lang="en-US" altLang="ja-JP" sz="1600" b="1">
                <a:solidFill>
                  <a:srgbClr val="FFFFFF"/>
                </a:solidFill>
                <a:latin typeface="Arial" pitchFamily="34" charset="0"/>
              </a:rPr>
              <a:t>624</a:t>
            </a:r>
          </a:p>
        </p:txBody>
      </p:sp>
      <p:sp>
        <p:nvSpPr>
          <p:cNvPr id="18461" name="Text Box 64"/>
          <p:cNvSpPr txBox="1">
            <a:spLocks noChangeArrowheads="1"/>
          </p:cNvSpPr>
          <p:nvPr/>
        </p:nvSpPr>
        <p:spPr bwMode="auto">
          <a:xfrm>
            <a:off x="1479550" y="5888038"/>
            <a:ext cx="342900" cy="222250"/>
          </a:xfrm>
          <a:prstGeom prst="rect">
            <a:avLst/>
          </a:prstGeom>
          <a:noFill/>
          <a:ln w="9525">
            <a:noFill/>
            <a:miter lim="800000"/>
            <a:headEnd/>
            <a:tailEnd/>
          </a:ln>
        </p:spPr>
        <p:txBody>
          <a:bodyPr wrap="none" lIns="0" tIns="0" rIns="0" bIns="0">
            <a:spAutoFit/>
          </a:bodyPr>
          <a:lstStyle/>
          <a:p>
            <a:pPr algn="ctr" fontAlgn="base">
              <a:lnSpc>
                <a:spcPct val="90000"/>
              </a:lnSpc>
              <a:spcBef>
                <a:spcPct val="0"/>
              </a:spcBef>
              <a:spcAft>
                <a:spcPct val="0"/>
              </a:spcAft>
            </a:pPr>
            <a:r>
              <a:rPr lang="en-US" altLang="ja-JP" sz="1600" b="1">
                <a:solidFill>
                  <a:srgbClr val="FFFFFF"/>
                </a:solidFill>
                <a:latin typeface="Arial" pitchFamily="34" charset="0"/>
              </a:rPr>
              <a:t>685</a:t>
            </a:r>
          </a:p>
        </p:txBody>
      </p:sp>
      <p:sp>
        <p:nvSpPr>
          <p:cNvPr id="18462" name="Text Box 65"/>
          <p:cNvSpPr txBox="1">
            <a:spLocks noChangeArrowheads="1"/>
          </p:cNvSpPr>
          <p:nvPr/>
        </p:nvSpPr>
        <p:spPr bwMode="auto">
          <a:xfrm>
            <a:off x="188913" y="5661025"/>
            <a:ext cx="1123950" cy="222250"/>
          </a:xfrm>
          <a:prstGeom prst="rect">
            <a:avLst/>
          </a:prstGeom>
          <a:noFill/>
          <a:ln w="9525">
            <a:noFill/>
            <a:miter lim="800000"/>
            <a:headEnd/>
            <a:tailEnd/>
          </a:ln>
        </p:spPr>
        <p:txBody>
          <a:bodyPr lIns="0" tIns="0" rIns="0" bIns="0">
            <a:spAutoFit/>
          </a:bodyPr>
          <a:lstStyle/>
          <a:p>
            <a:pPr algn="ctr" fontAlgn="base">
              <a:lnSpc>
                <a:spcPct val="90000"/>
              </a:lnSpc>
              <a:spcBef>
                <a:spcPct val="0"/>
              </a:spcBef>
              <a:spcAft>
                <a:spcPct val="0"/>
              </a:spcAft>
            </a:pPr>
            <a:r>
              <a:rPr lang="en-US" altLang="ja-JP" sz="1600" b="1">
                <a:solidFill>
                  <a:srgbClr val="FFFFFF"/>
                </a:solidFill>
                <a:latin typeface="Arial" pitchFamily="34" charset="0"/>
              </a:rPr>
              <a:t>No. at Risk:</a:t>
            </a:r>
          </a:p>
        </p:txBody>
      </p:sp>
      <p:sp>
        <p:nvSpPr>
          <p:cNvPr id="18463" name="Text Box 70"/>
          <p:cNvSpPr txBox="1">
            <a:spLocks noChangeArrowheads="1"/>
          </p:cNvSpPr>
          <p:nvPr/>
        </p:nvSpPr>
        <p:spPr bwMode="auto">
          <a:xfrm>
            <a:off x="7005638" y="6165850"/>
            <a:ext cx="342900" cy="222250"/>
          </a:xfrm>
          <a:prstGeom prst="rect">
            <a:avLst/>
          </a:prstGeom>
          <a:noFill/>
          <a:ln w="9525">
            <a:noFill/>
            <a:miter lim="800000"/>
            <a:headEnd/>
            <a:tailEnd/>
          </a:ln>
        </p:spPr>
        <p:txBody>
          <a:bodyPr wrap="none" lIns="0" tIns="0" rIns="0" bIns="0">
            <a:spAutoFit/>
          </a:bodyPr>
          <a:lstStyle/>
          <a:p>
            <a:pPr algn="ctr" fontAlgn="base">
              <a:lnSpc>
                <a:spcPct val="90000"/>
              </a:lnSpc>
              <a:spcBef>
                <a:spcPct val="0"/>
              </a:spcBef>
              <a:spcAft>
                <a:spcPct val="0"/>
              </a:spcAft>
            </a:pPr>
            <a:r>
              <a:rPr lang="en-US" altLang="ja-JP" sz="1600" b="1">
                <a:solidFill>
                  <a:srgbClr val="FFFFFF"/>
                </a:solidFill>
                <a:latin typeface="Arial" pitchFamily="34" charset="0"/>
              </a:rPr>
              <a:t>584</a:t>
            </a:r>
          </a:p>
        </p:txBody>
      </p:sp>
      <p:sp>
        <p:nvSpPr>
          <p:cNvPr id="18464" name="Text Box 71"/>
          <p:cNvSpPr txBox="1">
            <a:spLocks noChangeArrowheads="1"/>
          </p:cNvSpPr>
          <p:nvPr/>
        </p:nvSpPr>
        <p:spPr bwMode="auto">
          <a:xfrm>
            <a:off x="6394450" y="6165850"/>
            <a:ext cx="341313" cy="222250"/>
          </a:xfrm>
          <a:prstGeom prst="rect">
            <a:avLst/>
          </a:prstGeom>
          <a:noFill/>
          <a:ln w="9525">
            <a:noFill/>
            <a:miter lim="800000"/>
            <a:headEnd/>
            <a:tailEnd/>
          </a:ln>
        </p:spPr>
        <p:txBody>
          <a:bodyPr wrap="none" lIns="0" tIns="0" rIns="0" bIns="0">
            <a:spAutoFit/>
          </a:bodyPr>
          <a:lstStyle/>
          <a:p>
            <a:pPr algn="ctr" fontAlgn="base">
              <a:lnSpc>
                <a:spcPct val="90000"/>
              </a:lnSpc>
              <a:spcBef>
                <a:spcPct val="0"/>
              </a:spcBef>
              <a:spcAft>
                <a:spcPct val="0"/>
              </a:spcAft>
            </a:pPr>
            <a:r>
              <a:rPr lang="en-US" altLang="ja-JP" sz="1600" b="1">
                <a:solidFill>
                  <a:srgbClr val="FFFFFF"/>
                </a:solidFill>
                <a:latin typeface="Arial" pitchFamily="34" charset="0"/>
              </a:rPr>
              <a:t>588</a:t>
            </a:r>
          </a:p>
        </p:txBody>
      </p:sp>
      <p:sp>
        <p:nvSpPr>
          <p:cNvPr id="18465" name="Text Box 72"/>
          <p:cNvSpPr txBox="1">
            <a:spLocks noChangeArrowheads="1"/>
          </p:cNvSpPr>
          <p:nvPr/>
        </p:nvSpPr>
        <p:spPr bwMode="auto">
          <a:xfrm>
            <a:off x="5410200" y="6165850"/>
            <a:ext cx="342900" cy="222250"/>
          </a:xfrm>
          <a:prstGeom prst="rect">
            <a:avLst/>
          </a:prstGeom>
          <a:noFill/>
          <a:ln w="9525">
            <a:noFill/>
            <a:miter lim="800000"/>
            <a:headEnd/>
            <a:tailEnd/>
          </a:ln>
        </p:spPr>
        <p:txBody>
          <a:bodyPr wrap="none" lIns="0" tIns="0" rIns="0" bIns="0">
            <a:spAutoFit/>
          </a:bodyPr>
          <a:lstStyle/>
          <a:p>
            <a:pPr algn="ctr" fontAlgn="base">
              <a:lnSpc>
                <a:spcPct val="90000"/>
              </a:lnSpc>
              <a:spcBef>
                <a:spcPct val="0"/>
              </a:spcBef>
              <a:spcAft>
                <a:spcPct val="0"/>
              </a:spcAft>
            </a:pPr>
            <a:r>
              <a:rPr lang="en-US" altLang="ja-JP" sz="1600" b="1">
                <a:solidFill>
                  <a:srgbClr val="FFFFFF"/>
                </a:solidFill>
                <a:latin typeface="Arial" pitchFamily="34" charset="0"/>
              </a:rPr>
              <a:t>592</a:t>
            </a:r>
          </a:p>
        </p:txBody>
      </p:sp>
      <p:sp>
        <p:nvSpPr>
          <p:cNvPr id="18466" name="Text Box 73"/>
          <p:cNvSpPr txBox="1">
            <a:spLocks noChangeArrowheads="1"/>
          </p:cNvSpPr>
          <p:nvPr/>
        </p:nvSpPr>
        <p:spPr bwMode="auto">
          <a:xfrm>
            <a:off x="4427538" y="6165850"/>
            <a:ext cx="342900" cy="222250"/>
          </a:xfrm>
          <a:prstGeom prst="rect">
            <a:avLst/>
          </a:prstGeom>
          <a:noFill/>
          <a:ln w="9525">
            <a:noFill/>
            <a:miter lim="800000"/>
            <a:headEnd/>
            <a:tailEnd/>
          </a:ln>
        </p:spPr>
        <p:txBody>
          <a:bodyPr wrap="none" lIns="0" tIns="0" rIns="0" bIns="0">
            <a:spAutoFit/>
          </a:bodyPr>
          <a:lstStyle/>
          <a:p>
            <a:pPr algn="ctr" fontAlgn="base">
              <a:lnSpc>
                <a:spcPct val="90000"/>
              </a:lnSpc>
              <a:spcBef>
                <a:spcPct val="0"/>
              </a:spcBef>
              <a:spcAft>
                <a:spcPct val="0"/>
              </a:spcAft>
            </a:pPr>
            <a:r>
              <a:rPr lang="en-US" altLang="ja-JP" sz="1600" b="1">
                <a:solidFill>
                  <a:srgbClr val="FFFFFF"/>
                </a:solidFill>
                <a:latin typeface="Arial" pitchFamily="34" charset="0"/>
              </a:rPr>
              <a:t>597</a:t>
            </a:r>
          </a:p>
        </p:txBody>
      </p:sp>
      <p:sp>
        <p:nvSpPr>
          <p:cNvPr id="18467" name="Text Box 74"/>
          <p:cNvSpPr txBox="1">
            <a:spLocks noChangeArrowheads="1"/>
          </p:cNvSpPr>
          <p:nvPr/>
        </p:nvSpPr>
        <p:spPr bwMode="auto">
          <a:xfrm>
            <a:off x="3444875" y="6165850"/>
            <a:ext cx="342900" cy="222250"/>
          </a:xfrm>
          <a:prstGeom prst="rect">
            <a:avLst/>
          </a:prstGeom>
          <a:noFill/>
          <a:ln w="9525">
            <a:noFill/>
            <a:miter lim="800000"/>
            <a:headEnd/>
            <a:tailEnd/>
          </a:ln>
        </p:spPr>
        <p:txBody>
          <a:bodyPr wrap="none" lIns="0" tIns="0" rIns="0" bIns="0">
            <a:spAutoFit/>
          </a:bodyPr>
          <a:lstStyle/>
          <a:p>
            <a:pPr algn="ctr" fontAlgn="base">
              <a:lnSpc>
                <a:spcPct val="90000"/>
              </a:lnSpc>
              <a:spcBef>
                <a:spcPct val="0"/>
              </a:spcBef>
              <a:spcAft>
                <a:spcPct val="0"/>
              </a:spcAft>
            </a:pPr>
            <a:r>
              <a:rPr lang="en-US" altLang="ja-JP" sz="1600" b="1">
                <a:solidFill>
                  <a:srgbClr val="FFFFFF"/>
                </a:solidFill>
                <a:latin typeface="Arial" pitchFamily="34" charset="0"/>
              </a:rPr>
              <a:t>599</a:t>
            </a:r>
          </a:p>
        </p:txBody>
      </p:sp>
      <p:sp>
        <p:nvSpPr>
          <p:cNvPr id="18468" name="Text Box 75"/>
          <p:cNvSpPr txBox="1">
            <a:spLocks noChangeArrowheads="1"/>
          </p:cNvSpPr>
          <p:nvPr/>
        </p:nvSpPr>
        <p:spPr bwMode="auto">
          <a:xfrm>
            <a:off x="2462213" y="6165850"/>
            <a:ext cx="342900" cy="222250"/>
          </a:xfrm>
          <a:prstGeom prst="rect">
            <a:avLst/>
          </a:prstGeom>
          <a:noFill/>
          <a:ln w="9525">
            <a:noFill/>
            <a:miter lim="800000"/>
            <a:headEnd/>
            <a:tailEnd/>
          </a:ln>
        </p:spPr>
        <p:txBody>
          <a:bodyPr wrap="none" lIns="0" tIns="0" rIns="0" bIns="0">
            <a:spAutoFit/>
          </a:bodyPr>
          <a:lstStyle/>
          <a:p>
            <a:pPr algn="ctr" fontAlgn="base">
              <a:lnSpc>
                <a:spcPct val="90000"/>
              </a:lnSpc>
              <a:spcBef>
                <a:spcPct val="0"/>
              </a:spcBef>
              <a:spcAft>
                <a:spcPct val="0"/>
              </a:spcAft>
            </a:pPr>
            <a:r>
              <a:rPr lang="en-US" altLang="ja-JP" sz="1600" b="1">
                <a:solidFill>
                  <a:srgbClr val="FFFFFF"/>
                </a:solidFill>
                <a:latin typeface="Arial" pitchFamily="34" charset="0"/>
              </a:rPr>
              <a:t>604</a:t>
            </a:r>
          </a:p>
        </p:txBody>
      </p:sp>
      <p:sp>
        <p:nvSpPr>
          <p:cNvPr id="18469" name="Text Box 76"/>
          <p:cNvSpPr txBox="1">
            <a:spLocks noChangeArrowheads="1"/>
          </p:cNvSpPr>
          <p:nvPr/>
        </p:nvSpPr>
        <p:spPr bwMode="auto">
          <a:xfrm>
            <a:off x="1479550" y="6165850"/>
            <a:ext cx="342900" cy="222250"/>
          </a:xfrm>
          <a:prstGeom prst="rect">
            <a:avLst/>
          </a:prstGeom>
          <a:noFill/>
          <a:ln w="9525">
            <a:noFill/>
            <a:miter lim="800000"/>
            <a:headEnd/>
            <a:tailEnd/>
          </a:ln>
        </p:spPr>
        <p:txBody>
          <a:bodyPr wrap="none" lIns="0" tIns="0" rIns="0" bIns="0">
            <a:spAutoFit/>
          </a:bodyPr>
          <a:lstStyle/>
          <a:p>
            <a:pPr algn="ctr" fontAlgn="base">
              <a:lnSpc>
                <a:spcPct val="90000"/>
              </a:lnSpc>
              <a:spcBef>
                <a:spcPct val="0"/>
              </a:spcBef>
              <a:spcAft>
                <a:spcPct val="0"/>
              </a:spcAft>
            </a:pPr>
            <a:r>
              <a:rPr lang="en-US" altLang="ja-JP" sz="1600" b="1">
                <a:solidFill>
                  <a:srgbClr val="FFFFFF"/>
                </a:solidFill>
                <a:latin typeface="Arial" pitchFamily="34" charset="0"/>
              </a:rPr>
              <a:t>678</a:t>
            </a:r>
          </a:p>
        </p:txBody>
      </p:sp>
      <p:sp>
        <p:nvSpPr>
          <p:cNvPr id="18470" name="Text Box 18"/>
          <p:cNvSpPr txBox="1">
            <a:spLocks noChangeArrowheads="1"/>
          </p:cNvSpPr>
          <p:nvPr/>
        </p:nvSpPr>
        <p:spPr bwMode="auto">
          <a:xfrm>
            <a:off x="203200" y="5868988"/>
            <a:ext cx="936625"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600" b="1">
                <a:solidFill>
                  <a:srgbClr val="FFFFFF"/>
                </a:solidFill>
                <a:latin typeface="Arial" pitchFamily="34" charset="0"/>
              </a:rPr>
              <a:t>Prasugrel</a:t>
            </a:r>
          </a:p>
        </p:txBody>
      </p:sp>
      <p:sp>
        <p:nvSpPr>
          <p:cNvPr id="18471" name="Text Box 18"/>
          <p:cNvSpPr txBox="1">
            <a:spLocks noChangeArrowheads="1"/>
          </p:cNvSpPr>
          <p:nvPr/>
        </p:nvSpPr>
        <p:spPr bwMode="auto">
          <a:xfrm>
            <a:off x="203200" y="6127750"/>
            <a:ext cx="1139825" cy="2460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600" b="1">
                <a:solidFill>
                  <a:srgbClr val="FFFFFF"/>
                </a:solidFill>
                <a:latin typeface="Arial" pitchFamily="34" charset="0"/>
              </a:rPr>
              <a:t>Clopidogrel</a:t>
            </a:r>
          </a:p>
        </p:txBody>
      </p:sp>
      <p:sp>
        <p:nvSpPr>
          <p:cNvPr id="18472" name="テキスト ボックス 56"/>
          <p:cNvSpPr txBox="1">
            <a:spLocks noChangeArrowheads="1"/>
          </p:cNvSpPr>
          <p:nvPr/>
        </p:nvSpPr>
        <p:spPr bwMode="auto">
          <a:xfrm>
            <a:off x="188913" y="6448425"/>
            <a:ext cx="2455862" cy="36988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200">
                <a:solidFill>
                  <a:srgbClr val="FFFFFF"/>
                </a:solidFill>
                <a:latin typeface="Arial" pitchFamily="34" charset="0"/>
                <a:cs typeface="Arial" pitchFamily="34" charset="0"/>
              </a:rPr>
              <a:t>Based on Full Analysis Set</a:t>
            </a:r>
          </a:p>
          <a:p>
            <a:pPr fontAlgn="base">
              <a:spcBef>
                <a:spcPct val="0"/>
              </a:spcBef>
              <a:spcAft>
                <a:spcPct val="0"/>
              </a:spcAft>
            </a:pPr>
            <a:r>
              <a:rPr lang="en-US" altLang="ja-JP" sz="1200">
                <a:solidFill>
                  <a:srgbClr val="FFFFFF"/>
                </a:solidFill>
                <a:latin typeface="Arial" pitchFamily="34" charset="0"/>
                <a:cs typeface="Arial" pitchFamily="34" charset="0"/>
              </a:rPr>
              <a:t>*Risk reduction: 1-HR (Hazard ratio)</a:t>
            </a:r>
            <a:endParaRPr lang="ja-JP" altLang="en-US" sz="120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86350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1" name="Rectangle 25"/>
          <p:cNvSpPr>
            <a:spLocks noChangeArrowheads="1"/>
          </p:cNvSpPr>
          <p:nvPr/>
        </p:nvSpPr>
        <p:spPr bwMode="auto">
          <a:xfrm>
            <a:off x="1322388" y="1889125"/>
            <a:ext cx="7115175" cy="3030538"/>
          </a:xfrm>
          <a:prstGeom prst="rect">
            <a:avLst/>
          </a:prstGeom>
          <a:solidFill>
            <a:srgbClr val="000000"/>
          </a:solidFill>
          <a:ln w="12700">
            <a:solidFill>
              <a:schemeClr val="tx1"/>
            </a:solidFill>
            <a:miter lim="800000"/>
            <a:headEnd/>
            <a:tailEnd/>
          </a:ln>
          <a:effectLst/>
        </p:spPr>
        <p:txBody>
          <a:bodyPr wrap="none" anchor="ctr"/>
          <a:lstStyle/>
          <a:p>
            <a:pPr fontAlgn="base">
              <a:spcBef>
                <a:spcPct val="0"/>
              </a:spcBef>
              <a:spcAft>
                <a:spcPct val="0"/>
              </a:spcAft>
            </a:pPr>
            <a:endParaRPr lang="ja-JP" altLang="en-US">
              <a:solidFill>
                <a:srgbClr val="FFFFFF"/>
              </a:solidFill>
              <a:latin typeface="Arial" pitchFamily="34" charset="0"/>
            </a:endParaRPr>
          </a:p>
        </p:txBody>
      </p:sp>
      <p:sp>
        <p:nvSpPr>
          <p:cNvPr id="24578" name="タイトル 1"/>
          <p:cNvSpPr>
            <a:spLocks noGrp="1"/>
          </p:cNvSpPr>
          <p:nvPr>
            <p:ph type="title" idx="4294967295"/>
          </p:nvPr>
        </p:nvSpPr>
        <p:spPr>
          <a:xfrm>
            <a:off x="1002067" y="143788"/>
            <a:ext cx="7364546" cy="1107996"/>
          </a:xfrm>
          <a:prstGeom prst="rect">
            <a:avLst/>
          </a:prstGeom>
        </p:spPr>
        <p:txBody>
          <a:bodyPr wrap="none" lIns="0" tIns="0" rIns="0" bIns="0">
            <a:spAutoFit/>
          </a:bodyPr>
          <a:lstStyle/>
          <a:p>
            <a:r>
              <a:rPr lang="en-US" altLang="ja-JP" sz="3600" dirty="0" smtClean="0">
                <a:latin typeface="Arial" pitchFamily="34" charset="0"/>
                <a:ea typeface="ＭＳ Ｐゴシック" pitchFamily="50" charset="-128"/>
                <a:cs typeface="Arial" pitchFamily="34" charset="0"/>
              </a:rPr>
              <a:t>Non-</a:t>
            </a:r>
            <a:r>
              <a:rPr lang="en-US" altLang="ja-JP" sz="3600" dirty="0" err="1" smtClean="0">
                <a:latin typeface="Arial" pitchFamily="34" charset="0"/>
                <a:ea typeface="ＭＳ Ｐゴシック" pitchFamily="50" charset="-128"/>
                <a:cs typeface="Arial" pitchFamily="34" charset="0"/>
              </a:rPr>
              <a:t>CABG</a:t>
            </a:r>
            <a:r>
              <a:rPr lang="en-US" altLang="ja-JP" sz="3600" dirty="0" smtClean="0">
                <a:latin typeface="Arial" pitchFamily="34" charset="0"/>
                <a:ea typeface="ＭＳ Ｐゴシック" pitchFamily="50" charset="-128"/>
                <a:cs typeface="Arial" pitchFamily="34" charset="0"/>
              </a:rPr>
              <a:t/>
            </a:r>
            <a:br>
              <a:rPr lang="en-US" altLang="ja-JP" sz="3600" dirty="0" smtClean="0">
                <a:latin typeface="Arial" pitchFamily="34" charset="0"/>
                <a:ea typeface="ＭＳ Ｐゴシック" pitchFamily="50" charset="-128"/>
                <a:cs typeface="Arial" pitchFamily="34" charset="0"/>
              </a:rPr>
            </a:br>
            <a:r>
              <a:rPr lang="en-US" altLang="ja-JP" sz="3600" dirty="0" smtClean="0">
                <a:latin typeface="Arial" pitchFamily="34" charset="0"/>
                <a:ea typeface="ＭＳ Ｐゴシック" pitchFamily="50" charset="-128"/>
                <a:cs typeface="Arial" pitchFamily="34" charset="0"/>
              </a:rPr>
              <a:t>Clinically Important </a:t>
            </a:r>
            <a:r>
              <a:rPr lang="en-US" altLang="ja-JP" sz="3600" dirty="0">
                <a:latin typeface="Arial" pitchFamily="34" charset="0"/>
                <a:ea typeface="ＭＳ Ｐゴシック" pitchFamily="50" charset="-128"/>
                <a:cs typeface="Arial" pitchFamily="34" charset="0"/>
              </a:rPr>
              <a:t>B</a:t>
            </a:r>
            <a:r>
              <a:rPr lang="en-US" altLang="ja-JP" sz="3600" dirty="0" smtClean="0">
                <a:latin typeface="Arial" pitchFamily="34" charset="0"/>
                <a:ea typeface="ＭＳ Ｐゴシック" pitchFamily="50" charset="-128"/>
                <a:cs typeface="Arial" pitchFamily="34" charset="0"/>
              </a:rPr>
              <a:t>leeding </a:t>
            </a:r>
            <a:r>
              <a:rPr lang="en-US" altLang="ja-JP" sz="3600" dirty="0">
                <a:latin typeface="Arial" pitchFamily="34" charset="0"/>
                <a:ea typeface="ＭＳ Ｐゴシック" pitchFamily="50" charset="-128"/>
                <a:cs typeface="Arial" pitchFamily="34" charset="0"/>
              </a:rPr>
              <a:t>E</a:t>
            </a:r>
            <a:r>
              <a:rPr lang="en-US" altLang="ja-JP" sz="3600" dirty="0" smtClean="0">
                <a:latin typeface="Arial" pitchFamily="34" charset="0"/>
                <a:ea typeface="ＭＳ Ｐゴシック" pitchFamily="50" charset="-128"/>
                <a:cs typeface="Arial" pitchFamily="34" charset="0"/>
              </a:rPr>
              <a:t>vents</a:t>
            </a:r>
            <a:endParaRPr lang="ja-JP" altLang="en-US" sz="3600" dirty="0" smtClean="0">
              <a:latin typeface="Arial" pitchFamily="34" charset="0"/>
              <a:ea typeface="ＭＳ Ｐゴシック" pitchFamily="50" charset="-128"/>
              <a:cs typeface="Arial" pitchFamily="34" charset="0"/>
            </a:endParaRPr>
          </a:p>
        </p:txBody>
      </p:sp>
      <p:sp>
        <p:nvSpPr>
          <p:cNvPr id="24579" name="テキスト ボックス 93"/>
          <p:cNvSpPr txBox="1">
            <a:spLocks noChangeArrowheads="1"/>
          </p:cNvSpPr>
          <p:nvPr/>
        </p:nvSpPr>
        <p:spPr bwMode="auto">
          <a:xfrm>
            <a:off x="285750" y="5783263"/>
            <a:ext cx="1279525" cy="3079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b="1">
                <a:solidFill>
                  <a:srgbClr val="FFFFFF"/>
                </a:solidFill>
                <a:latin typeface="Arial" pitchFamily="34" charset="0"/>
              </a:rPr>
              <a:t>Hazard Ratio</a:t>
            </a:r>
            <a:endParaRPr lang="ja-JP" altLang="en-US" sz="1400" b="1">
              <a:solidFill>
                <a:srgbClr val="FFFFFF"/>
              </a:solidFill>
              <a:latin typeface="Arial" pitchFamily="34" charset="0"/>
            </a:endParaRPr>
          </a:p>
        </p:txBody>
      </p:sp>
      <p:sp>
        <p:nvSpPr>
          <p:cNvPr id="24580" name="テキスト ボックス 94"/>
          <p:cNvSpPr txBox="1">
            <a:spLocks noChangeArrowheads="1"/>
          </p:cNvSpPr>
          <p:nvPr/>
        </p:nvSpPr>
        <p:spPr bwMode="auto">
          <a:xfrm>
            <a:off x="347663" y="6078538"/>
            <a:ext cx="822325" cy="3079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b="1">
                <a:solidFill>
                  <a:srgbClr val="FFFFFF"/>
                </a:solidFill>
                <a:latin typeface="Arial" pitchFamily="34" charset="0"/>
              </a:rPr>
              <a:t>P-value</a:t>
            </a:r>
            <a:endParaRPr lang="ja-JP" altLang="en-US" sz="1400" b="1">
              <a:solidFill>
                <a:srgbClr val="FFFFFF"/>
              </a:solidFill>
              <a:latin typeface="Arial" pitchFamily="34" charset="0"/>
            </a:endParaRPr>
          </a:p>
        </p:txBody>
      </p:sp>
      <p:sp>
        <p:nvSpPr>
          <p:cNvPr id="24581" name="テキスト ボックス 95"/>
          <p:cNvSpPr txBox="1">
            <a:spLocks noChangeArrowheads="1"/>
          </p:cNvSpPr>
          <p:nvPr/>
        </p:nvSpPr>
        <p:spPr bwMode="auto">
          <a:xfrm>
            <a:off x="1558925" y="5783263"/>
            <a:ext cx="533400" cy="3079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b="1">
                <a:solidFill>
                  <a:srgbClr val="FFFFFF"/>
                </a:solidFill>
                <a:latin typeface="Arial" pitchFamily="34" charset="0"/>
              </a:rPr>
              <a:t>0.82</a:t>
            </a:r>
            <a:endParaRPr lang="ja-JP" altLang="en-US" sz="1400" b="1">
              <a:solidFill>
                <a:srgbClr val="FFFFFF"/>
              </a:solidFill>
              <a:latin typeface="Arial" pitchFamily="34" charset="0"/>
            </a:endParaRPr>
          </a:p>
        </p:txBody>
      </p:sp>
      <p:sp>
        <p:nvSpPr>
          <p:cNvPr id="24582" name="テキスト ボックス 96"/>
          <p:cNvSpPr txBox="1">
            <a:spLocks noChangeArrowheads="1"/>
          </p:cNvSpPr>
          <p:nvPr/>
        </p:nvSpPr>
        <p:spPr bwMode="auto">
          <a:xfrm>
            <a:off x="2595563" y="5783263"/>
            <a:ext cx="531812" cy="3079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b="1">
                <a:solidFill>
                  <a:srgbClr val="FFFFFF"/>
                </a:solidFill>
                <a:latin typeface="Arial" pitchFamily="34" charset="0"/>
              </a:rPr>
              <a:t>1.30</a:t>
            </a:r>
            <a:endParaRPr lang="ja-JP" altLang="en-US" sz="1400" b="1">
              <a:solidFill>
                <a:srgbClr val="FFFFFF"/>
              </a:solidFill>
              <a:latin typeface="Arial" pitchFamily="34" charset="0"/>
            </a:endParaRPr>
          </a:p>
        </p:txBody>
      </p:sp>
      <p:sp>
        <p:nvSpPr>
          <p:cNvPr id="24583" name="テキスト ボックス 97"/>
          <p:cNvSpPr txBox="1">
            <a:spLocks noChangeArrowheads="1"/>
          </p:cNvSpPr>
          <p:nvPr/>
        </p:nvSpPr>
        <p:spPr bwMode="auto">
          <a:xfrm>
            <a:off x="3584575" y="5783263"/>
            <a:ext cx="531813" cy="3079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b="1">
                <a:solidFill>
                  <a:srgbClr val="FFFFFF"/>
                </a:solidFill>
                <a:latin typeface="Arial" pitchFamily="34" charset="0"/>
              </a:rPr>
              <a:t>0.87</a:t>
            </a:r>
            <a:endParaRPr lang="ja-JP" altLang="en-US" sz="1400" b="1">
              <a:solidFill>
                <a:srgbClr val="FFFFFF"/>
              </a:solidFill>
              <a:latin typeface="Arial" pitchFamily="34" charset="0"/>
            </a:endParaRPr>
          </a:p>
        </p:txBody>
      </p:sp>
      <p:sp>
        <p:nvSpPr>
          <p:cNvPr id="24584" name="テキスト ボックス 98"/>
          <p:cNvSpPr txBox="1">
            <a:spLocks noChangeArrowheads="1"/>
          </p:cNvSpPr>
          <p:nvPr/>
        </p:nvSpPr>
        <p:spPr bwMode="auto">
          <a:xfrm>
            <a:off x="4600575" y="5783263"/>
            <a:ext cx="531813" cy="3079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b="1">
                <a:solidFill>
                  <a:srgbClr val="FFFFFF"/>
                </a:solidFill>
                <a:latin typeface="Arial" pitchFamily="34" charset="0"/>
              </a:rPr>
              <a:t>1.53</a:t>
            </a:r>
            <a:endParaRPr lang="ja-JP" altLang="en-US" sz="1400" b="1">
              <a:solidFill>
                <a:srgbClr val="FFFFFF"/>
              </a:solidFill>
              <a:latin typeface="Arial" pitchFamily="34" charset="0"/>
            </a:endParaRPr>
          </a:p>
        </p:txBody>
      </p:sp>
      <p:sp>
        <p:nvSpPr>
          <p:cNvPr id="24585" name="テキスト ボックス 99"/>
          <p:cNvSpPr txBox="1">
            <a:spLocks noChangeArrowheads="1"/>
          </p:cNvSpPr>
          <p:nvPr/>
        </p:nvSpPr>
        <p:spPr bwMode="auto">
          <a:xfrm>
            <a:off x="5630863" y="5783263"/>
            <a:ext cx="531812" cy="3079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b="1">
                <a:solidFill>
                  <a:srgbClr val="FFFFFF"/>
                </a:solidFill>
                <a:latin typeface="Arial" pitchFamily="34" charset="0"/>
              </a:rPr>
              <a:t>1.75</a:t>
            </a:r>
            <a:endParaRPr lang="ja-JP" altLang="en-US" sz="1400" b="1">
              <a:solidFill>
                <a:srgbClr val="FFFFFF"/>
              </a:solidFill>
              <a:latin typeface="Arial" pitchFamily="34" charset="0"/>
            </a:endParaRPr>
          </a:p>
        </p:txBody>
      </p:sp>
      <p:sp>
        <p:nvSpPr>
          <p:cNvPr id="24586" name="テキスト ボックス 100"/>
          <p:cNvSpPr txBox="1">
            <a:spLocks noChangeArrowheads="1"/>
          </p:cNvSpPr>
          <p:nvPr/>
        </p:nvSpPr>
        <p:spPr bwMode="auto">
          <a:xfrm>
            <a:off x="1558925" y="6078538"/>
            <a:ext cx="533400" cy="3079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b="1">
                <a:solidFill>
                  <a:srgbClr val="FFFFFF"/>
                </a:solidFill>
                <a:latin typeface="Arial" pitchFamily="34" charset="0"/>
              </a:rPr>
              <a:t>0.38</a:t>
            </a:r>
            <a:endParaRPr lang="ja-JP" altLang="en-US" sz="1400" b="1">
              <a:solidFill>
                <a:srgbClr val="FFFFFF"/>
              </a:solidFill>
              <a:latin typeface="Arial" pitchFamily="34" charset="0"/>
            </a:endParaRPr>
          </a:p>
        </p:txBody>
      </p:sp>
      <p:sp>
        <p:nvSpPr>
          <p:cNvPr id="24587" name="テキスト ボックス 101"/>
          <p:cNvSpPr txBox="1">
            <a:spLocks noChangeArrowheads="1"/>
          </p:cNvSpPr>
          <p:nvPr/>
        </p:nvSpPr>
        <p:spPr bwMode="auto">
          <a:xfrm>
            <a:off x="2595563" y="6078538"/>
            <a:ext cx="531812" cy="3079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b="1">
                <a:solidFill>
                  <a:srgbClr val="FFFFFF"/>
                </a:solidFill>
                <a:latin typeface="Arial" pitchFamily="34" charset="0"/>
              </a:rPr>
              <a:t>0.36</a:t>
            </a:r>
            <a:endParaRPr lang="ja-JP" altLang="en-US" sz="1400" b="1">
              <a:solidFill>
                <a:srgbClr val="FFFFFF"/>
              </a:solidFill>
              <a:latin typeface="Arial" pitchFamily="34" charset="0"/>
            </a:endParaRPr>
          </a:p>
        </p:txBody>
      </p:sp>
      <p:sp>
        <p:nvSpPr>
          <p:cNvPr id="24588" name="テキスト ボックス 102"/>
          <p:cNvSpPr txBox="1">
            <a:spLocks noChangeArrowheads="1"/>
          </p:cNvSpPr>
          <p:nvPr/>
        </p:nvSpPr>
        <p:spPr bwMode="auto">
          <a:xfrm>
            <a:off x="3584575" y="6078538"/>
            <a:ext cx="531813" cy="3079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b="1">
                <a:solidFill>
                  <a:srgbClr val="FFFFFF"/>
                </a:solidFill>
                <a:latin typeface="Arial" pitchFamily="34" charset="0"/>
              </a:rPr>
              <a:t>0.49</a:t>
            </a:r>
            <a:endParaRPr lang="ja-JP" altLang="en-US" sz="1400" b="1">
              <a:solidFill>
                <a:srgbClr val="FFFFFF"/>
              </a:solidFill>
              <a:latin typeface="Arial" pitchFamily="34" charset="0"/>
            </a:endParaRPr>
          </a:p>
        </p:txBody>
      </p:sp>
      <p:sp>
        <p:nvSpPr>
          <p:cNvPr id="24589" name="テキスト ボックス 103"/>
          <p:cNvSpPr txBox="1">
            <a:spLocks noChangeArrowheads="1"/>
          </p:cNvSpPr>
          <p:nvPr/>
        </p:nvSpPr>
        <p:spPr bwMode="auto">
          <a:xfrm>
            <a:off x="4600575" y="6078538"/>
            <a:ext cx="531813" cy="3079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b="1">
                <a:solidFill>
                  <a:srgbClr val="FFFFFF"/>
                </a:solidFill>
                <a:latin typeface="Arial" pitchFamily="34" charset="0"/>
              </a:rPr>
              <a:t>0.24</a:t>
            </a:r>
            <a:endParaRPr lang="ja-JP" altLang="en-US" sz="1400" b="1">
              <a:solidFill>
                <a:srgbClr val="FFFFFF"/>
              </a:solidFill>
              <a:latin typeface="Arial" pitchFamily="34" charset="0"/>
            </a:endParaRPr>
          </a:p>
        </p:txBody>
      </p:sp>
      <p:sp>
        <p:nvSpPr>
          <p:cNvPr id="24590" name="テキスト ボックス 104"/>
          <p:cNvSpPr txBox="1">
            <a:spLocks noChangeArrowheads="1"/>
          </p:cNvSpPr>
          <p:nvPr/>
        </p:nvSpPr>
        <p:spPr bwMode="auto">
          <a:xfrm>
            <a:off x="5630863" y="6078538"/>
            <a:ext cx="531812" cy="3079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b="1">
                <a:solidFill>
                  <a:srgbClr val="FFFFFF"/>
                </a:solidFill>
                <a:latin typeface="Arial" pitchFamily="34" charset="0"/>
              </a:rPr>
              <a:t>0.38</a:t>
            </a:r>
            <a:endParaRPr lang="ja-JP" altLang="en-US" sz="1400" b="1">
              <a:solidFill>
                <a:srgbClr val="FFFFFF"/>
              </a:solidFill>
              <a:latin typeface="Arial" pitchFamily="34" charset="0"/>
            </a:endParaRPr>
          </a:p>
        </p:txBody>
      </p:sp>
      <p:sp>
        <p:nvSpPr>
          <p:cNvPr id="24591" name="テキスト ボックス 107"/>
          <p:cNvSpPr txBox="1">
            <a:spLocks noChangeArrowheads="1"/>
          </p:cNvSpPr>
          <p:nvPr/>
        </p:nvSpPr>
        <p:spPr bwMode="auto">
          <a:xfrm>
            <a:off x="6646863" y="5783263"/>
            <a:ext cx="531812" cy="3079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b="1">
                <a:solidFill>
                  <a:srgbClr val="FFFFFF"/>
                </a:solidFill>
                <a:latin typeface="Arial" pitchFamily="34" charset="0"/>
              </a:rPr>
              <a:t>0.98</a:t>
            </a:r>
            <a:endParaRPr lang="ja-JP" altLang="en-US" sz="1400" b="1">
              <a:solidFill>
                <a:srgbClr val="FFFFFF"/>
              </a:solidFill>
              <a:latin typeface="Arial" pitchFamily="34" charset="0"/>
            </a:endParaRPr>
          </a:p>
        </p:txBody>
      </p:sp>
      <p:sp>
        <p:nvSpPr>
          <p:cNvPr id="24592" name="テキスト ボックス 108"/>
          <p:cNvSpPr txBox="1">
            <a:spLocks noChangeArrowheads="1"/>
          </p:cNvSpPr>
          <p:nvPr/>
        </p:nvSpPr>
        <p:spPr bwMode="auto">
          <a:xfrm>
            <a:off x="6646863" y="6078538"/>
            <a:ext cx="531812" cy="3079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b="1">
                <a:solidFill>
                  <a:srgbClr val="FFFFFF"/>
                </a:solidFill>
                <a:latin typeface="Arial" pitchFamily="34" charset="0"/>
              </a:rPr>
              <a:t>0.92</a:t>
            </a:r>
            <a:endParaRPr lang="ja-JP" altLang="en-US" sz="1400" b="1">
              <a:solidFill>
                <a:srgbClr val="FFFFFF"/>
              </a:solidFill>
              <a:latin typeface="Arial" pitchFamily="34" charset="0"/>
            </a:endParaRPr>
          </a:p>
        </p:txBody>
      </p:sp>
      <p:sp>
        <p:nvSpPr>
          <p:cNvPr id="24593" name="テキスト ボックス 111"/>
          <p:cNvSpPr txBox="1">
            <a:spLocks noChangeArrowheads="1"/>
          </p:cNvSpPr>
          <p:nvPr/>
        </p:nvSpPr>
        <p:spPr bwMode="auto">
          <a:xfrm>
            <a:off x="7650163" y="5783263"/>
            <a:ext cx="531812" cy="3079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b="1">
                <a:solidFill>
                  <a:srgbClr val="FFFFFF"/>
                </a:solidFill>
                <a:latin typeface="Arial" pitchFamily="34" charset="0"/>
              </a:rPr>
              <a:t>0.76</a:t>
            </a:r>
            <a:endParaRPr lang="ja-JP" altLang="en-US" sz="1400" b="1">
              <a:solidFill>
                <a:srgbClr val="FFFFFF"/>
              </a:solidFill>
              <a:latin typeface="Arial" pitchFamily="34" charset="0"/>
            </a:endParaRPr>
          </a:p>
        </p:txBody>
      </p:sp>
      <p:sp>
        <p:nvSpPr>
          <p:cNvPr id="24594" name="テキスト ボックス 112"/>
          <p:cNvSpPr txBox="1">
            <a:spLocks noChangeArrowheads="1"/>
          </p:cNvSpPr>
          <p:nvPr/>
        </p:nvSpPr>
        <p:spPr bwMode="auto">
          <a:xfrm>
            <a:off x="7650163" y="6078538"/>
            <a:ext cx="531812" cy="307975"/>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b="1">
                <a:solidFill>
                  <a:srgbClr val="FFFFFF"/>
                </a:solidFill>
                <a:latin typeface="Arial" pitchFamily="34" charset="0"/>
              </a:rPr>
              <a:t>0.26</a:t>
            </a:r>
            <a:endParaRPr lang="ja-JP" altLang="en-US" sz="1400" b="1">
              <a:solidFill>
                <a:srgbClr val="FFFFFF"/>
              </a:solidFill>
              <a:latin typeface="Arial" pitchFamily="34" charset="0"/>
            </a:endParaRPr>
          </a:p>
        </p:txBody>
      </p:sp>
      <p:sp>
        <p:nvSpPr>
          <p:cNvPr id="24595" name="Rectangle 21"/>
          <p:cNvSpPr>
            <a:spLocks noChangeArrowheads="1"/>
          </p:cNvSpPr>
          <p:nvPr/>
        </p:nvSpPr>
        <p:spPr bwMode="auto">
          <a:xfrm rot="-5400000">
            <a:off x="-76200" y="3306763"/>
            <a:ext cx="1489075" cy="2762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ja-JP" altLang="ja-JP" b="1">
                <a:solidFill>
                  <a:srgbClr val="FFFFFF"/>
                </a:solidFill>
                <a:latin typeface="Arial" pitchFamily="34" charset="0"/>
              </a:rPr>
              <a:t>Incidence (%)</a:t>
            </a:r>
          </a:p>
        </p:txBody>
      </p:sp>
      <p:sp>
        <p:nvSpPr>
          <p:cNvPr id="24596" name="テキスト ボックス 114"/>
          <p:cNvSpPr txBox="1">
            <a:spLocks noChangeArrowheads="1"/>
          </p:cNvSpPr>
          <p:nvPr/>
        </p:nvSpPr>
        <p:spPr bwMode="auto">
          <a:xfrm>
            <a:off x="349250" y="6429375"/>
            <a:ext cx="2006600" cy="36988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200">
                <a:solidFill>
                  <a:srgbClr val="FFFFFF"/>
                </a:solidFill>
                <a:latin typeface="Arial" pitchFamily="34" charset="0"/>
                <a:cs typeface="Arial" pitchFamily="34" charset="0"/>
              </a:rPr>
              <a:t>Based on Safety Analysis Set</a:t>
            </a:r>
            <a:endParaRPr lang="ja-JP" altLang="en-US" sz="1200">
              <a:solidFill>
                <a:srgbClr val="FFFFFF"/>
              </a:solidFill>
              <a:latin typeface="Arial" pitchFamily="34" charset="0"/>
              <a:cs typeface="Arial" pitchFamily="34" charset="0"/>
            </a:endParaRPr>
          </a:p>
          <a:p>
            <a:pPr fontAlgn="base">
              <a:spcBef>
                <a:spcPct val="0"/>
              </a:spcBef>
              <a:spcAft>
                <a:spcPct val="0"/>
              </a:spcAft>
            </a:pPr>
            <a:r>
              <a:rPr lang="en-US" altLang="ja-JP" sz="1200">
                <a:solidFill>
                  <a:srgbClr val="FFFFFF"/>
                </a:solidFill>
                <a:latin typeface="Arial" pitchFamily="34" charset="0"/>
                <a:cs typeface="Arial" pitchFamily="34" charset="0"/>
              </a:rPr>
              <a:t>Incidence: (n / n) x 100%</a:t>
            </a:r>
          </a:p>
        </p:txBody>
      </p:sp>
      <p:cxnSp>
        <p:nvCxnSpPr>
          <p:cNvPr id="24597" name="直線コネクタ 10"/>
          <p:cNvCxnSpPr>
            <a:cxnSpLocks noChangeShapeType="1"/>
          </p:cNvCxnSpPr>
          <p:nvPr/>
        </p:nvCxnSpPr>
        <p:spPr bwMode="auto">
          <a:xfrm>
            <a:off x="3327400" y="5468938"/>
            <a:ext cx="2984500" cy="0"/>
          </a:xfrm>
          <a:prstGeom prst="line">
            <a:avLst/>
          </a:prstGeom>
          <a:noFill/>
          <a:ln w="12700" algn="ctr">
            <a:solidFill>
              <a:schemeClr val="tx1"/>
            </a:solidFill>
            <a:round/>
            <a:headEnd/>
            <a:tailEnd/>
          </a:ln>
        </p:spPr>
      </p:cxnSp>
      <p:sp>
        <p:nvSpPr>
          <p:cNvPr id="24598" name="テキスト ボックス 41"/>
          <p:cNvSpPr txBox="1">
            <a:spLocks noChangeArrowheads="1"/>
          </p:cNvSpPr>
          <p:nvPr/>
        </p:nvSpPr>
        <p:spPr bwMode="auto">
          <a:xfrm>
            <a:off x="3968750" y="5484813"/>
            <a:ext cx="1652588" cy="215900"/>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altLang="ja-JP" sz="1400" b="1">
                <a:solidFill>
                  <a:srgbClr val="FFFFFF"/>
                </a:solidFill>
                <a:latin typeface="Arial" pitchFamily="34" charset="0"/>
              </a:rPr>
              <a:t>TIMI Major or Minor</a:t>
            </a:r>
            <a:endParaRPr lang="ja-JP" altLang="en-US" sz="1400" b="1">
              <a:solidFill>
                <a:srgbClr val="FFFFFF"/>
              </a:solidFill>
              <a:latin typeface="Arial" pitchFamily="34" charset="0"/>
            </a:endParaRPr>
          </a:p>
        </p:txBody>
      </p:sp>
      <p:graphicFrame>
        <p:nvGraphicFramePr>
          <p:cNvPr id="24" name="グラフ 23"/>
          <p:cNvGraphicFramePr>
            <a:graphicFrameLocks/>
          </p:cNvGraphicFramePr>
          <p:nvPr>
            <p:extLst>
              <p:ext uri="{D42A27DB-BD31-4B8C-83A1-F6EECF244321}">
                <p14:modId xmlns:p14="http://schemas.microsoft.com/office/powerpoint/2010/main" val="857888364"/>
              </p:ext>
            </p:extLst>
          </p:nvPr>
        </p:nvGraphicFramePr>
        <p:xfrm>
          <a:off x="806451" y="1239383"/>
          <a:ext cx="7779633" cy="45867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613281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txBox="1">
            <a:spLocks/>
          </p:cNvSpPr>
          <p:nvPr/>
        </p:nvSpPr>
        <p:spPr bwMode="auto">
          <a:xfrm>
            <a:off x="141288" y="234950"/>
            <a:ext cx="7543800" cy="536575"/>
          </a:xfrm>
          <a:prstGeom prst="rect">
            <a:avLst/>
          </a:prstGeom>
          <a:noFill/>
          <a:ln w="9525">
            <a:noFill/>
            <a:miter lim="800000"/>
            <a:headEnd/>
            <a:tailEnd/>
          </a:ln>
        </p:spPr>
        <p:txBody>
          <a:bodyPr anchor="ctr">
            <a:spAutoFit/>
          </a:bodyPr>
          <a:lstStyle/>
          <a:p>
            <a:pPr eaLnBrk="0" fontAlgn="base" hangingPunct="0">
              <a:lnSpc>
                <a:spcPct val="90000"/>
              </a:lnSpc>
              <a:spcBef>
                <a:spcPct val="0"/>
              </a:spcBef>
              <a:spcAft>
                <a:spcPct val="0"/>
              </a:spcAft>
            </a:pPr>
            <a:r>
              <a:rPr lang="en-US" altLang="ja-JP" sz="3200" b="1">
                <a:solidFill>
                  <a:srgbClr val="FFCC00"/>
                </a:solidFill>
                <a:latin typeface="Arial" pitchFamily="34" charset="0"/>
                <a:cs typeface="Arial" pitchFamily="34" charset="0"/>
              </a:rPr>
              <a:t>Conclusions</a:t>
            </a:r>
            <a:endParaRPr lang="ja-JP" altLang="en-US" sz="3200" b="1">
              <a:solidFill>
                <a:srgbClr val="FFCC00"/>
              </a:solidFill>
              <a:latin typeface="Arial" pitchFamily="34" charset="0"/>
              <a:cs typeface="Arial" pitchFamily="34" charset="0"/>
            </a:endParaRPr>
          </a:p>
        </p:txBody>
      </p:sp>
      <p:sp>
        <p:nvSpPr>
          <p:cNvPr id="34819" name="コンテンツ プレースホルダー 2"/>
          <p:cNvSpPr txBox="1">
            <a:spLocks/>
          </p:cNvSpPr>
          <p:nvPr/>
        </p:nvSpPr>
        <p:spPr bwMode="auto">
          <a:xfrm>
            <a:off x="423863" y="1430338"/>
            <a:ext cx="8345487" cy="2160587"/>
          </a:xfrm>
          <a:prstGeom prst="rect">
            <a:avLst/>
          </a:prstGeom>
          <a:noFill/>
          <a:ln w="9525">
            <a:noFill/>
            <a:miter lim="800000"/>
            <a:headEnd/>
            <a:tailEnd/>
          </a:ln>
        </p:spPr>
        <p:txBody>
          <a:bodyPr>
            <a:spAutoFit/>
          </a:bodyPr>
          <a:lstStyle/>
          <a:p>
            <a:pPr marL="203200" indent="-203200" eaLnBrk="0" fontAlgn="ctr" hangingPunct="0">
              <a:spcBef>
                <a:spcPct val="60000"/>
              </a:spcBef>
              <a:spcAft>
                <a:spcPct val="0"/>
              </a:spcAft>
              <a:buClr>
                <a:srgbClr val="FE9324"/>
              </a:buClr>
              <a:buFont typeface="Arial" pitchFamily="34" charset="0"/>
              <a:buChar char="•"/>
            </a:pPr>
            <a:r>
              <a:rPr lang="en-US" altLang="ja-JP" sz="2400" b="1" dirty="0" err="1">
                <a:solidFill>
                  <a:srgbClr val="FFFFFF"/>
                </a:solidFill>
                <a:latin typeface="Arial" pitchFamily="34" charset="0"/>
                <a:cs typeface="Arial" pitchFamily="34" charset="0"/>
              </a:rPr>
              <a:t>Prasugrel</a:t>
            </a:r>
            <a:r>
              <a:rPr lang="en-US" altLang="ja-JP" sz="2400" b="1" dirty="0">
                <a:solidFill>
                  <a:srgbClr val="FFFFFF"/>
                </a:solidFill>
                <a:latin typeface="Arial" pitchFamily="34" charset="0"/>
                <a:cs typeface="Arial" pitchFamily="34" charset="0"/>
              </a:rPr>
              <a:t> 20 mg LD/3.75 mg MD reduces the incidence of ischemic events in Japanese ACS-PCI patients, similar to that of TRITON-</a:t>
            </a:r>
            <a:r>
              <a:rPr lang="en-US" altLang="ja-JP" sz="2400" b="1" dirty="0" err="1">
                <a:solidFill>
                  <a:srgbClr val="FFFFFF"/>
                </a:solidFill>
                <a:latin typeface="Arial" pitchFamily="34" charset="0"/>
                <a:cs typeface="Arial" pitchFamily="34" charset="0"/>
              </a:rPr>
              <a:t>TIMI</a:t>
            </a:r>
            <a:r>
              <a:rPr lang="en-US" altLang="ja-JP" sz="2400" b="1" dirty="0">
                <a:solidFill>
                  <a:srgbClr val="FFFFFF"/>
                </a:solidFill>
                <a:latin typeface="Arial" pitchFamily="34" charset="0"/>
                <a:cs typeface="Arial" pitchFamily="34" charset="0"/>
              </a:rPr>
              <a:t> 38.</a:t>
            </a:r>
          </a:p>
          <a:p>
            <a:pPr marL="203200" indent="-203200" eaLnBrk="0" fontAlgn="ctr" hangingPunct="0">
              <a:spcBef>
                <a:spcPct val="60000"/>
              </a:spcBef>
              <a:spcAft>
                <a:spcPct val="0"/>
              </a:spcAft>
              <a:buClr>
                <a:srgbClr val="FE9324"/>
              </a:buClr>
              <a:buFont typeface="Arial" pitchFamily="34" charset="0"/>
              <a:buChar char="•"/>
            </a:pPr>
            <a:r>
              <a:rPr lang="en-US" altLang="ja-JP" sz="2400" b="1" dirty="0" err="1">
                <a:solidFill>
                  <a:srgbClr val="FFFFFF"/>
                </a:solidFill>
                <a:latin typeface="Arial" pitchFamily="34" charset="0"/>
                <a:cs typeface="Arial" pitchFamily="34" charset="0"/>
              </a:rPr>
              <a:t>Prasugrel</a:t>
            </a:r>
            <a:r>
              <a:rPr lang="en-US" altLang="ja-JP" sz="2400" b="1" dirty="0">
                <a:solidFill>
                  <a:srgbClr val="FFFFFF"/>
                </a:solidFill>
                <a:latin typeface="Arial" pitchFamily="34" charset="0"/>
                <a:cs typeface="Arial" pitchFamily="34" charset="0"/>
              </a:rPr>
              <a:t> provides low risk of clinically serious bleeding by appropriate dose for Japanese patients.</a:t>
            </a:r>
          </a:p>
        </p:txBody>
      </p:sp>
    </p:spTree>
    <p:extLst>
      <p:ext uri="{BB962C8B-B14F-4D97-AF65-F5344CB8AC3E}">
        <p14:creationId xmlns:p14="http://schemas.microsoft.com/office/powerpoint/2010/main" val="29359806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prstGeom prst="rect">
            <a:avLst/>
          </a:prstGeom>
        </p:spPr>
        <p:txBody>
          <a:bodyPr/>
          <a:lstStyle/>
          <a:p>
            <a:r>
              <a:rPr lang="en-US" altLang="ja-JP" sz="3200" dirty="0" smtClean="0">
                <a:latin typeface="Arial" pitchFamily="34" charset="0"/>
                <a:ea typeface="ＭＳ Ｐゴシック" pitchFamily="50" charset="-128"/>
                <a:cs typeface="Arial" pitchFamily="34" charset="0"/>
              </a:rPr>
              <a:t>Patient Flow</a:t>
            </a:r>
            <a:endParaRPr lang="ja-JP" altLang="en-US" sz="3200" dirty="0" smtClean="0">
              <a:latin typeface="Arial" pitchFamily="34" charset="0"/>
              <a:ea typeface="ＭＳ Ｐゴシック" pitchFamily="50" charset="-128"/>
              <a:cs typeface="Arial" pitchFamily="34" charset="0"/>
            </a:endParaRPr>
          </a:p>
        </p:txBody>
      </p:sp>
      <p:sp>
        <p:nvSpPr>
          <p:cNvPr id="15363" name="テキスト ボックス 5"/>
          <p:cNvSpPr txBox="1">
            <a:spLocks noChangeArrowheads="1"/>
          </p:cNvSpPr>
          <p:nvPr/>
        </p:nvSpPr>
        <p:spPr bwMode="auto">
          <a:xfrm>
            <a:off x="2103504" y="1441450"/>
            <a:ext cx="3794125" cy="566738"/>
          </a:xfrm>
          <a:prstGeom prst="rect">
            <a:avLst/>
          </a:prstGeom>
          <a:solidFill>
            <a:srgbClr val="000000"/>
          </a:solidFill>
          <a:ln w="9525">
            <a:solidFill>
              <a:schemeClr val="tx1"/>
            </a:solidFill>
            <a:miter lim="800000"/>
            <a:headEnd/>
            <a:tailEnd/>
          </a:ln>
        </p:spPr>
        <p:txBody>
          <a:bodyPr wrap="none" lIns="0" tIns="0" rIns="0" bIns="0" anchor="ctr"/>
          <a:lstStyle/>
          <a:p>
            <a:pPr algn="ctr">
              <a:lnSpc>
                <a:spcPts val="2200"/>
              </a:lnSpc>
            </a:pPr>
            <a:r>
              <a:rPr kumimoji="0" lang="en-US" altLang="ja-JP" sz="2000" b="1">
                <a:ea typeface="ＭＳ ゴシック" pitchFamily="49" charset="-128"/>
                <a:cs typeface="Arial" pitchFamily="34" charset="0"/>
              </a:rPr>
              <a:t>Screened</a:t>
            </a:r>
          </a:p>
          <a:p>
            <a:pPr algn="ctr">
              <a:lnSpc>
                <a:spcPts val="2200"/>
              </a:lnSpc>
            </a:pPr>
            <a:r>
              <a:rPr kumimoji="0" lang="en-US" altLang="ja-JP" sz="2000" b="1">
                <a:ea typeface="ＭＳ ゴシック" pitchFamily="49" charset="-128"/>
                <a:cs typeface="Arial" pitchFamily="34" charset="0"/>
              </a:rPr>
              <a:t>(n = 1,465)</a:t>
            </a:r>
          </a:p>
        </p:txBody>
      </p:sp>
      <p:sp>
        <p:nvSpPr>
          <p:cNvPr id="15364" name="テキスト ボックス 6"/>
          <p:cNvSpPr txBox="1">
            <a:spLocks noChangeArrowheads="1"/>
          </p:cNvSpPr>
          <p:nvPr/>
        </p:nvSpPr>
        <p:spPr bwMode="auto">
          <a:xfrm>
            <a:off x="2103504" y="3016250"/>
            <a:ext cx="3794125" cy="565150"/>
          </a:xfrm>
          <a:prstGeom prst="rect">
            <a:avLst/>
          </a:prstGeom>
          <a:solidFill>
            <a:srgbClr val="000000"/>
          </a:solidFill>
          <a:ln w="9525">
            <a:solidFill>
              <a:schemeClr val="tx1"/>
            </a:solidFill>
            <a:miter lim="800000"/>
            <a:headEnd/>
            <a:tailEnd/>
          </a:ln>
        </p:spPr>
        <p:txBody>
          <a:bodyPr wrap="none" lIns="0" tIns="0" rIns="0" bIns="0" anchor="ctr"/>
          <a:lstStyle/>
          <a:p>
            <a:pPr algn="ctr">
              <a:lnSpc>
                <a:spcPct val="90000"/>
              </a:lnSpc>
            </a:pPr>
            <a:r>
              <a:rPr kumimoji="0" lang="en-US" altLang="ja-JP" sz="1900" b="1">
                <a:ea typeface="ＭＳ ゴシック" pitchFamily="49" charset="-128"/>
                <a:cs typeface="Arial" pitchFamily="34" charset="0"/>
              </a:rPr>
              <a:t>Received ≥1 dose of study drug </a:t>
            </a:r>
          </a:p>
          <a:p>
            <a:pPr algn="ctr">
              <a:lnSpc>
                <a:spcPct val="90000"/>
              </a:lnSpc>
            </a:pPr>
            <a:r>
              <a:rPr kumimoji="0" lang="en-US" altLang="ja-JP" sz="1900" b="1">
                <a:ea typeface="ＭＳ ゴシック" pitchFamily="49" charset="-128"/>
                <a:cs typeface="Arial" pitchFamily="34" charset="0"/>
              </a:rPr>
              <a:t>(n = 1,363)</a:t>
            </a:r>
          </a:p>
        </p:txBody>
      </p:sp>
      <p:sp>
        <p:nvSpPr>
          <p:cNvPr id="15365" name="テキスト ボックス 7"/>
          <p:cNvSpPr txBox="1">
            <a:spLocks noChangeArrowheads="1"/>
          </p:cNvSpPr>
          <p:nvPr/>
        </p:nvSpPr>
        <p:spPr bwMode="auto">
          <a:xfrm>
            <a:off x="6070667" y="1982788"/>
            <a:ext cx="1314450" cy="311150"/>
          </a:xfrm>
          <a:prstGeom prst="rect">
            <a:avLst/>
          </a:prstGeom>
          <a:solidFill>
            <a:srgbClr val="000000"/>
          </a:solidFill>
          <a:ln w="9525">
            <a:solidFill>
              <a:schemeClr val="tx1"/>
            </a:solidFill>
            <a:miter lim="800000"/>
            <a:headEnd/>
            <a:tailEnd/>
          </a:ln>
        </p:spPr>
        <p:txBody>
          <a:bodyPr wrap="none" lIns="0" tIns="0" rIns="0" bIns="0" anchor="ctr"/>
          <a:lstStyle/>
          <a:p>
            <a:pPr algn="ctr"/>
            <a:r>
              <a:rPr kumimoji="0" lang="en-US" altLang="ja-JP" b="1">
                <a:ea typeface="ＭＳ ゴシック" pitchFamily="49" charset="-128"/>
                <a:cs typeface="Arial" pitchFamily="34" charset="0"/>
              </a:rPr>
              <a:t>80</a:t>
            </a:r>
          </a:p>
        </p:txBody>
      </p:sp>
      <p:sp>
        <p:nvSpPr>
          <p:cNvPr id="15366" name="テキスト ボックス 8"/>
          <p:cNvSpPr txBox="1">
            <a:spLocks noChangeArrowheads="1"/>
          </p:cNvSpPr>
          <p:nvPr/>
        </p:nvSpPr>
        <p:spPr bwMode="auto">
          <a:xfrm>
            <a:off x="398529" y="4035425"/>
            <a:ext cx="2001838" cy="738188"/>
          </a:xfrm>
          <a:prstGeom prst="rect">
            <a:avLst/>
          </a:prstGeom>
          <a:solidFill>
            <a:srgbClr val="000000"/>
          </a:solidFill>
          <a:ln w="9525">
            <a:solidFill>
              <a:schemeClr val="tx1"/>
            </a:solidFill>
            <a:miter lim="800000"/>
            <a:headEnd/>
            <a:tailEnd/>
          </a:ln>
        </p:spPr>
        <p:txBody>
          <a:bodyPr lIns="72000" tIns="0" rIns="72000" bIns="0" anchor="ctr">
            <a:spAutoFit/>
          </a:bodyPr>
          <a:lstStyle/>
          <a:p>
            <a:pPr algn="ctr"/>
            <a:r>
              <a:rPr kumimoji="0" lang="en-US" altLang="ja-JP" sz="2400" b="1">
                <a:ea typeface="ＭＳ ゴシック" pitchFamily="49" charset="-128"/>
                <a:cs typeface="Arial" pitchFamily="34" charset="0"/>
              </a:rPr>
              <a:t>Prasugrel:</a:t>
            </a:r>
          </a:p>
          <a:p>
            <a:pPr algn="ctr"/>
            <a:r>
              <a:rPr kumimoji="0" lang="en-US" altLang="ja-JP" sz="2400" b="1">
                <a:ea typeface="ＭＳ ゴシック" pitchFamily="49" charset="-128"/>
                <a:cs typeface="Arial" pitchFamily="34" charset="0"/>
              </a:rPr>
              <a:t>n = 685</a:t>
            </a:r>
          </a:p>
        </p:txBody>
      </p:sp>
      <p:sp>
        <p:nvSpPr>
          <p:cNvPr id="15367" name="テキスト ボックス 16"/>
          <p:cNvSpPr txBox="1">
            <a:spLocks noChangeArrowheads="1"/>
          </p:cNvSpPr>
          <p:nvPr/>
        </p:nvSpPr>
        <p:spPr bwMode="auto">
          <a:xfrm>
            <a:off x="5603148" y="4035425"/>
            <a:ext cx="2241550" cy="738188"/>
          </a:xfrm>
          <a:prstGeom prst="rect">
            <a:avLst/>
          </a:prstGeom>
          <a:solidFill>
            <a:srgbClr val="000000"/>
          </a:solidFill>
          <a:ln w="9525">
            <a:solidFill>
              <a:schemeClr val="tx1"/>
            </a:solidFill>
            <a:miter lim="800000"/>
            <a:headEnd/>
            <a:tailEnd/>
          </a:ln>
        </p:spPr>
        <p:txBody>
          <a:bodyPr lIns="72000" tIns="0" rIns="72000" bIns="0" anchor="ctr">
            <a:spAutoFit/>
          </a:bodyPr>
          <a:lstStyle/>
          <a:p>
            <a:pPr algn="ctr"/>
            <a:r>
              <a:rPr kumimoji="0" lang="en-US" altLang="ja-JP" sz="2400" b="1" dirty="0" err="1">
                <a:ea typeface="ＭＳ ゴシック" pitchFamily="49" charset="-128"/>
                <a:cs typeface="Arial" pitchFamily="34" charset="0"/>
              </a:rPr>
              <a:t>Clopidogrel</a:t>
            </a:r>
            <a:r>
              <a:rPr kumimoji="0" lang="en-US" altLang="ja-JP" sz="2400" b="1" dirty="0">
                <a:ea typeface="ＭＳ ゴシック" pitchFamily="49" charset="-128"/>
                <a:cs typeface="Arial" pitchFamily="34" charset="0"/>
              </a:rPr>
              <a:t>:</a:t>
            </a:r>
          </a:p>
          <a:p>
            <a:pPr algn="ctr"/>
            <a:r>
              <a:rPr kumimoji="0" lang="en-US" altLang="ja-JP" sz="2400" b="1" dirty="0">
                <a:ea typeface="ＭＳ ゴシック" pitchFamily="49" charset="-128"/>
                <a:cs typeface="Arial" pitchFamily="34" charset="0"/>
              </a:rPr>
              <a:t>n = 678</a:t>
            </a:r>
          </a:p>
        </p:txBody>
      </p:sp>
      <p:sp>
        <p:nvSpPr>
          <p:cNvPr id="31" name="テキスト ボックス 30"/>
          <p:cNvSpPr txBox="1"/>
          <p:nvPr/>
        </p:nvSpPr>
        <p:spPr>
          <a:xfrm>
            <a:off x="2103504" y="2247900"/>
            <a:ext cx="3794125" cy="565150"/>
          </a:xfrm>
          <a:prstGeom prst="rect">
            <a:avLst/>
          </a:prstGeom>
          <a:solidFill>
            <a:srgbClr val="000000"/>
          </a:solidFill>
          <a:ln>
            <a:solidFill>
              <a:schemeClr val="tx1"/>
            </a:solidFill>
          </a:ln>
        </p:spPr>
        <p:txBody>
          <a:bodyPr wrap="none" lIns="0" tIns="0" rIns="0" bIns="0" anchor="ctr">
            <a:normAutofit fontScale="92500" lnSpcReduction="10000"/>
          </a:bodyPr>
          <a:lstStyle/>
          <a:p>
            <a:pPr algn="ctr" fontAlgn="auto">
              <a:spcAft>
                <a:spcPts val="0"/>
              </a:spcAft>
              <a:defRPr/>
            </a:pPr>
            <a:r>
              <a:rPr kumimoji="0" lang="en-US" altLang="ja-JP" sz="2000" b="1" dirty="0">
                <a:ea typeface="ＭＳ ゴシック"/>
                <a:cs typeface="Arial" pitchFamily="34" charset="0"/>
              </a:rPr>
              <a:t>Randomized</a:t>
            </a:r>
          </a:p>
          <a:p>
            <a:pPr algn="ctr" fontAlgn="auto">
              <a:spcAft>
                <a:spcPts val="0"/>
              </a:spcAft>
              <a:defRPr/>
            </a:pPr>
            <a:r>
              <a:rPr kumimoji="0" lang="en-US" altLang="ja-JP" sz="2000" b="1" dirty="0">
                <a:ea typeface="ＭＳ ゴシック"/>
                <a:cs typeface="Arial" pitchFamily="34" charset="0"/>
              </a:rPr>
              <a:t>(n = 1,385)</a:t>
            </a:r>
          </a:p>
        </p:txBody>
      </p:sp>
      <p:cxnSp>
        <p:nvCxnSpPr>
          <p:cNvPr id="15369" name="直線コネクタ 34824"/>
          <p:cNvCxnSpPr>
            <a:cxnSpLocks noChangeShapeType="1"/>
            <a:stCxn id="15363" idx="2"/>
            <a:endCxn id="31" idx="0"/>
          </p:cNvCxnSpPr>
          <p:nvPr/>
        </p:nvCxnSpPr>
        <p:spPr bwMode="auto">
          <a:xfrm>
            <a:off x="4000567" y="2008188"/>
            <a:ext cx="0" cy="239712"/>
          </a:xfrm>
          <a:prstGeom prst="line">
            <a:avLst/>
          </a:prstGeom>
          <a:noFill/>
          <a:ln w="25400" algn="ctr">
            <a:solidFill>
              <a:srgbClr val="FE9324"/>
            </a:solidFill>
            <a:round/>
            <a:headEnd/>
            <a:tailEnd/>
          </a:ln>
        </p:spPr>
      </p:cxnSp>
      <p:cxnSp>
        <p:nvCxnSpPr>
          <p:cNvPr id="15370" name="直線コネクタ 34827"/>
          <p:cNvCxnSpPr>
            <a:cxnSpLocks noChangeShapeType="1"/>
            <a:stCxn id="31" idx="2"/>
            <a:endCxn id="15364" idx="0"/>
          </p:cNvCxnSpPr>
          <p:nvPr/>
        </p:nvCxnSpPr>
        <p:spPr bwMode="auto">
          <a:xfrm>
            <a:off x="4000567" y="2813050"/>
            <a:ext cx="0" cy="203200"/>
          </a:xfrm>
          <a:prstGeom prst="line">
            <a:avLst/>
          </a:prstGeom>
          <a:noFill/>
          <a:ln w="25400" algn="ctr">
            <a:solidFill>
              <a:srgbClr val="FE9324"/>
            </a:solidFill>
            <a:round/>
            <a:headEnd/>
            <a:tailEnd/>
          </a:ln>
        </p:spPr>
      </p:cxnSp>
      <p:cxnSp>
        <p:nvCxnSpPr>
          <p:cNvPr id="15371" name="直線コネクタ 34832"/>
          <p:cNvCxnSpPr>
            <a:cxnSpLocks noChangeShapeType="1"/>
          </p:cNvCxnSpPr>
          <p:nvPr/>
        </p:nvCxnSpPr>
        <p:spPr bwMode="auto">
          <a:xfrm>
            <a:off x="4000567" y="2139950"/>
            <a:ext cx="2070100" cy="0"/>
          </a:xfrm>
          <a:prstGeom prst="line">
            <a:avLst/>
          </a:prstGeom>
          <a:noFill/>
          <a:ln w="25400" algn="ctr">
            <a:solidFill>
              <a:srgbClr val="FE9324"/>
            </a:solidFill>
            <a:round/>
            <a:headEnd/>
            <a:tailEnd type="arrow" w="med" len="med"/>
          </a:ln>
        </p:spPr>
      </p:cxnSp>
      <p:cxnSp>
        <p:nvCxnSpPr>
          <p:cNvPr id="15372" name="直線コネクタ 50"/>
          <p:cNvCxnSpPr>
            <a:cxnSpLocks noChangeShapeType="1"/>
          </p:cNvCxnSpPr>
          <p:nvPr/>
        </p:nvCxnSpPr>
        <p:spPr bwMode="auto">
          <a:xfrm>
            <a:off x="4000567" y="2914650"/>
            <a:ext cx="2070100" cy="0"/>
          </a:xfrm>
          <a:prstGeom prst="line">
            <a:avLst/>
          </a:prstGeom>
          <a:noFill/>
          <a:ln w="25400" algn="ctr">
            <a:solidFill>
              <a:srgbClr val="FE9324"/>
            </a:solidFill>
            <a:round/>
            <a:headEnd/>
            <a:tailEnd type="arrow" w="med" len="med"/>
          </a:ln>
        </p:spPr>
      </p:cxnSp>
      <p:cxnSp>
        <p:nvCxnSpPr>
          <p:cNvPr id="15373" name="カギ線コネクタ 34834"/>
          <p:cNvCxnSpPr>
            <a:cxnSpLocks noChangeShapeType="1"/>
            <a:stCxn id="15364" idx="2"/>
            <a:endCxn id="15367" idx="0"/>
          </p:cNvCxnSpPr>
          <p:nvPr/>
        </p:nvCxnSpPr>
        <p:spPr bwMode="auto">
          <a:xfrm rot="16200000" flipH="1">
            <a:off x="5135233" y="2446734"/>
            <a:ext cx="454025" cy="2723356"/>
          </a:xfrm>
          <a:prstGeom prst="bentConnector3">
            <a:avLst>
              <a:gd name="adj1" fmla="val 50000"/>
            </a:avLst>
          </a:prstGeom>
          <a:noFill/>
          <a:ln w="25400" algn="ctr">
            <a:solidFill>
              <a:srgbClr val="FE9324"/>
            </a:solidFill>
            <a:miter lim="800000"/>
            <a:headEnd/>
            <a:tailEnd type="arrow" w="med" len="med"/>
          </a:ln>
        </p:spPr>
      </p:cxnSp>
      <p:cxnSp>
        <p:nvCxnSpPr>
          <p:cNvPr id="15374" name="カギ線コネクタ 34837"/>
          <p:cNvCxnSpPr>
            <a:cxnSpLocks noChangeShapeType="1"/>
            <a:stCxn id="15364" idx="2"/>
            <a:endCxn id="15366" idx="0"/>
          </p:cNvCxnSpPr>
          <p:nvPr/>
        </p:nvCxnSpPr>
        <p:spPr bwMode="auto">
          <a:xfrm rot="5400000">
            <a:off x="2472996" y="2507853"/>
            <a:ext cx="454025" cy="2601119"/>
          </a:xfrm>
          <a:prstGeom prst="bentConnector3">
            <a:avLst>
              <a:gd name="adj1" fmla="val 50000"/>
            </a:avLst>
          </a:prstGeom>
          <a:noFill/>
          <a:ln w="25400" algn="ctr">
            <a:solidFill>
              <a:srgbClr val="FE9324"/>
            </a:solidFill>
            <a:miter lim="800000"/>
            <a:headEnd/>
            <a:tailEnd type="arrow" w="med" len="med"/>
          </a:ln>
        </p:spPr>
      </p:cxnSp>
      <p:sp>
        <p:nvSpPr>
          <p:cNvPr id="15375" name="テキスト ボックス 57"/>
          <p:cNvSpPr txBox="1">
            <a:spLocks noChangeArrowheads="1"/>
          </p:cNvSpPr>
          <p:nvPr/>
        </p:nvSpPr>
        <p:spPr bwMode="auto">
          <a:xfrm>
            <a:off x="6070667" y="2759075"/>
            <a:ext cx="1314450" cy="311150"/>
          </a:xfrm>
          <a:prstGeom prst="rect">
            <a:avLst/>
          </a:prstGeom>
          <a:solidFill>
            <a:srgbClr val="000000"/>
          </a:solidFill>
          <a:ln w="9525">
            <a:solidFill>
              <a:schemeClr val="tx1"/>
            </a:solidFill>
            <a:miter lim="800000"/>
            <a:headEnd/>
            <a:tailEnd/>
          </a:ln>
        </p:spPr>
        <p:txBody>
          <a:bodyPr wrap="none" lIns="0" tIns="0" rIns="0" bIns="0" anchor="ctr"/>
          <a:lstStyle/>
          <a:p>
            <a:pPr algn="ctr"/>
            <a:r>
              <a:rPr kumimoji="0" lang="en-US" altLang="ja-JP" b="1">
                <a:ea typeface="ＭＳ ゴシック" pitchFamily="49" charset="-128"/>
                <a:cs typeface="Arial" pitchFamily="34" charset="0"/>
              </a:rPr>
              <a:t>22</a:t>
            </a:r>
          </a:p>
        </p:txBody>
      </p:sp>
      <p:sp>
        <p:nvSpPr>
          <p:cNvPr id="15377" name="テキスト ボックス 16"/>
          <p:cNvSpPr txBox="1">
            <a:spLocks noChangeArrowheads="1"/>
          </p:cNvSpPr>
          <p:nvPr/>
        </p:nvSpPr>
        <p:spPr bwMode="auto">
          <a:xfrm>
            <a:off x="2730567" y="4081463"/>
            <a:ext cx="2540000" cy="708025"/>
          </a:xfrm>
          <a:prstGeom prst="rect">
            <a:avLst/>
          </a:prstGeom>
          <a:solidFill>
            <a:srgbClr val="000066"/>
          </a:solidFill>
          <a:ln w="9525">
            <a:noFill/>
            <a:miter lim="800000"/>
            <a:headEnd/>
            <a:tailEnd/>
          </a:ln>
        </p:spPr>
        <p:txBody>
          <a:bodyPr wrap="none">
            <a:spAutoFit/>
          </a:bodyPr>
          <a:lstStyle/>
          <a:p>
            <a:pPr algn="ctr"/>
            <a:r>
              <a:rPr lang="en-US" altLang="ja-JP" sz="2000" b="1" dirty="0"/>
              <a:t>Full Analysis Set</a:t>
            </a:r>
          </a:p>
          <a:p>
            <a:pPr algn="ctr"/>
            <a:r>
              <a:rPr lang="en-US" altLang="ja-JP" sz="2000" b="1" dirty="0"/>
              <a:t>Safety Analysis Set</a:t>
            </a:r>
            <a:endParaRPr lang="ja-JP" altLang="en-US" sz="2000" b="1" dirty="0"/>
          </a:p>
        </p:txBody>
      </p:sp>
      <p:sp>
        <p:nvSpPr>
          <p:cNvPr id="18" name="テキスト ボックス 16"/>
          <p:cNvSpPr txBox="1">
            <a:spLocks noChangeArrowheads="1"/>
          </p:cNvSpPr>
          <p:nvPr/>
        </p:nvSpPr>
        <p:spPr bwMode="auto">
          <a:xfrm>
            <a:off x="5603148" y="5865463"/>
            <a:ext cx="2241550" cy="738188"/>
          </a:xfrm>
          <a:prstGeom prst="rect">
            <a:avLst/>
          </a:prstGeom>
          <a:solidFill>
            <a:srgbClr val="FFFF00"/>
          </a:solidFill>
          <a:ln w="9525">
            <a:solidFill>
              <a:schemeClr val="tx1"/>
            </a:solidFill>
            <a:miter lim="800000"/>
            <a:headEnd/>
            <a:tailEnd/>
          </a:ln>
        </p:spPr>
        <p:txBody>
          <a:bodyPr lIns="72000" tIns="0" rIns="72000" bIns="0" anchor="ctr">
            <a:spAutoFit/>
          </a:bodyPr>
          <a:lstStyle/>
          <a:p>
            <a:pPr algn="ctr"/>
            <a:r>
              <a:rPr kumimoji="0" lang="en-US" altLang="ja-JP" sz="2400" b="1" dirty="0" err="1">
                <a:solidFill>
                  <a:schemeClr val="bg1"/>
                </a:solidFill>
                <a:ea typeface="ＭＳ ゴシック" pitchFamily="49" charset="-128"/>
                <a:cs typeface="Arial" pitchFamily="34" charset="0"/>
              </a:rPr>
              <a:t>Clopidogrel</a:t>
            </a:r>
            <a:r>
              <a:rPr kumimoji="0" lang="en-US" altLang="ja-JP" sz="2400" b="1" dirty="0">
                <a:solidFill>
                  <a:schemeClr val="bg1"/>
                </a:solidFill>
                <a:ea typeface="ＭＳ ゴシック" pitchFamily="49" charset="-128"/>
                <a:cs typeface="Arial" pitchFamily="34" charset="0"/>
              </a:rPr>
              <a:t>:</a:t>
            </a:r>
          </a:p>
          <a:p>
            <a:pPr algn="ctr"/>
            <a:r>
              <a:rPr kumimoji="0" lang="en-US" altLang="ja-JP" sz="2400" b="1" dirty="0">
                <a:solidFill>
                  <a:schemeClr val="bg1"/>
                </a:solidFill>
                <a:ea typeface="ＭＳ ゴシック" pitchFamily="49" charset="-128"/>
                <a:cs typeface="Arial" pitchFamily="34" charset="0"/>
              </a:rPr>
              <a:t>n = </a:t>
            </a:r>
            <a:r>
              <a:rPr kumimoji="0" lang="en-US" altLang="ja-JP" sz="2400" b="1" dirty="0" smtClean="0">
                <a:solidFill>
                  <a:schemeClr val="bg1"/>
                </a:solidFill>
                <a:ea typeface="ＭＳ ゴシック" pitchFamily="49" charset="-128"/>
                <a:cs typeface="Arial" pitchFamily="34" charset="0"/>
              </a:rPr>
              <a:t>383</a:t>
            </a:r>
            <a:endParaRPr kumimoji="0" lang="en-US" altLang="ja-JP" sz="2400" b="1" dirty="0">
              <a:solidFill>
                <a:schemeClr val="bg1"/>
              </a:solidFill>
              <a:ea typeface="ＭＳ ゴシック" pitchFamily="49" charset="-128"/>
              <a:cs typeface="Arial" pitchFamily="34" charset="0"/>
            </a:endParaRPr>
          </a:p>
        </p:txBody>
      </p:sp>
      <p:sp>
        <p:nvSpPr>
          <p:cNvPr id="19" name="テキスト ボックス 8"/>
          <p:cNvSpPr txBox="1">
            <a:spLocks noChangeArrowheads="1"/>
          </p:cNvSpPr>
          <p:nvPr/>
        </p:nvSpPr>
        <p:spPr bwMode="auto">
          <a:xfrm>
            <a:off x="398529" y="5865463"/>
            <a:ext cx="2001838" cy="738188"/>
          </a:xfrm>
          <a:prstGeom prst="rect">
            <a:avLst/>
          </a:prstGeom>
          <a:solidFill>
            <a:srgbClr val="FFFF00"/>
          </a:solidFill>
          <a:ln w="9525">
            <a:solidFill>
              <a:schemeClr val="tx1"/>
            </a:solidFill>
            <a:miter lim="800000"/>
            <a:headEnd/>
            <a:tailEnd/>
          </a:ln>
        </p:spPr>
        <p:txBody>
          <a:bodyPr lIns="72000" tIns="0" rIns="72000" bIns="0" anchor="ctr">
            <a:spAutoFit/>
          </a:bodyPr>
          <a:lstStyle/>
          <a:p>
            <a:pPr algn="ctr"/>
            <a:r>
              <a:rPr kumimoji="0" lang="en-US" altLang="ja-JP" sz="2400" b="1" dirty="0" err="1">
                <a:solidFill>
                  <a:schemeClr val="bg1"/>
                </a:solidFill>
                <a:ea typeface="ＭＳ ゴシック" pitchFamily="49" charset="-128"/>
                <a:cs typeface="Arial" pitchFamily="34" charset="0"/>
              </a:rPr>
              <a:t>Prasugrel</a:t>
            </a:r>
            <a:r>
              <a:rPr kumimoji="0" lang="en-US" altLang="ja-JP" sz="2400" b="1" dirty="0">
                <a:solidFill>
                  <a:schemeClr val="bg1"/>
                </a:solidFill>
                <a:ea typeface="ＭＳ ゴシック" pitchFamily="49" charset="-128"/>
                <a:cs typeface="Arial" pitchFamily="34" charset="0"/>
              </a:rPr>
              <a:t>:</a:t>
            </a:r>
          </a:p>
          <a:p>
            <a:pPr algn="ctr"/>
            <a:r>
              <a:rPr kumimoji="0" lang="en-US" altLang="ja-JP" sz="2400" b="1" dirty="0">
                <a:solidFill>
                  <a:schemeClr val="bg1"/>
                </a:solidFill>
                <a:ea typeface="ＭＳ ゴシック" pitchFamily="49" charset="-128"/>
                <a:cs typeface="Arial" pitchFamily="34" charset="0"/>
              </a:rPr>
              <a:t>n = </a:t>
            </a:r>
            <a:r>
              <a:rPr kumimoji="0" lang="en-US" altLang="ja-JP" sz="2400" b="1" dirty="0" smtClean="0">
                <a:solidFill>
                  <a:schemeClr val="bg1"/>
                </a:solidFill>
                <a:ea typeface="ＭＳ ゴシック" pitchFamily="49" charset="-128"/>
                <a:cs typeface="Arial" pitchFamily="34" charset="0"/>
              </a:rPr>
              <a:t>390</a:t>
            </a:r>
            <a:endParaRPr kumimoji="0" lang="en-US" altLang="ja-JP" sz="2400" b="1" dirty="0">
              <a:solidFill>
                <a:schemeClr val="bg1"/>
              </a:solidFill>
              <a:ea typeface="ＭＳ ゴシック" pitchFamily="49" charset="-128"/>
              <a:cs typeface="Arial" pitchFamily="34" charset="0"/>
            </a:endParaRPr>
          </a:p>
        </p:txBody>
      </p:sp>
      <p:sp>
        <p:nvSpPr>
          <p:cNvPr id="20" name="テキスト ボックス 16"/>
          <p:cNvSpPr txBox="1">
            <a:spLocks noChangeArrowheads="1"/>
          </p:cNvSpPr>
          <p:nvPr/>
        </p:nvSpPr>
        <p:spPr bwMode="auto">
          <a:xfrm>
            <a:off x="2725221" y="5911391"/>
            <a:ext cx="2550698" cy="707886"/>
          </a:xfrm>
          <a:prstGeom prst="rect">
            <a:avLst/>
          </a:prstGeom>
          <a:solidFill>
            <a:srgbClr val="000066"/>
          </a:solidFill>
          <a:ln w="9525">
            <a:noFill/>
            <a:miter lim="800000"/>
            <a:headEnd/>
            <a:tailEnd/>
          </a:ln>
        </p:spPr>
        <p:txBody>
          <a:bodyPr wrap="none">
            <a:spAutoFit/>
          </a:bodyPr>
          <a:lstStyle/>
          <a:p>
            <a:pPr algn="ctr"/>
            <a:r>
              <a:rPr lang="en-US" altLang="ja-JP" sz="2000" b="1" dirty="0" err="1" smtClean="0"/>
              <a:t>Pharmacogenomic</a:t>
            </a:r>
            <a:r>
              <a:rPr lang="en-US" altLang="ja-JP" sz="2000" b="1" dirty="0" smtClean="0"/>
              <a:t> </a:t>
            </a:r>
          </a:p>
          <a:p>
            <a:pPr algn="ctr"/>
            <a:r>
              <a:rPr lang="en-US" altLang="ja-JP" sz="2000" b="1" dirty="0" smtClean="0"/>
              <a:t>analysis set</a:t>
            </a:r>
            <a:endParaRPr lang="ja-JP" altLang="en-US" sz="2000" b="1" dirty="0"/>
          </a:p>
        </p:txBody>
      </p:sp>
      <p:cxnSp>
        <p:nvCxnSpPr>
          <p:cNvPr id="6" name="直線コネクタ 5"/>
          <p:cNvCxnSpPr>
            <a:stCxn id="15366" idx="2"/>
            <a:endCxn id="19" idx="0"/>
          </p:cNvCxnSpPr>
          <p:nvPr/>
        </p:nvCxnSpPr>
        <p:spPr>
          <a:xfrm>
            <a:off x="1399448" y="4773613"/>
            <a:ext cx="0" cy="109185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a:stCxn id="15367" idx="2"/>
            <a:endCxn id="18" idx="0"/>
          </p:cNvCxnSpPr>
          <p:nvPr/>
        </p:nvCxnSpPr>
        <p:spPr>
          <a:xfrm>
            <a:off x="6723923" y="4773613"/>
            <a:ext cx="0" cy="109185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直線コネクタ 34832"/>
          <p:cNvCxnSpPr>
            <a:cxnSpLocks noChangeShapeType="1"/>
          </p:cNvCxnSpPr>
          <p:nvPr/>
        </p:nvCxnSpPr>
        <p:spPr bwMode="auto">
          <a:xfrm>
            <a:off x="6723923" y="5321549"/>
            <a:ext cx="661194" cy="0"/>
          </a:xfrm>
          <a:prstGeom prst="line">
            <a:avLst/>
          </a:prstGeom>
          <a:noFill/>
          <a:ln w="25400" algn="ctr">
            <a:solidFill>
              <a:srgbClr val="FE9324"/>
            </a:solidFill>
            <a:round/>
            <a:headEnd/>
            <a:tailEnd type="arrow" w="med" len="med"/>
          </a:ln>
        </p:spPr>
      </p:cxnSp>
      <p:cxnSp>
        <p:nvCxnSpPr>
          <p:cNvPr id="26" name="直線コネクタ 34832"/>
          <p:cNvCxnSpPr>
            <a:cxnSpLocks noChangeShapeType="1"/>
          </p:cNvCxnSpPr>
          <p:nvPr/>
        </p:nvCxnSpPr>
        <p:spPr bwMode="auto">
          <a:xfrm>
            <a:off x="1399449" y="5321549"/>
            <a:ext cx="661194" cy="0"/>
          </a:xfrm>
          <a:prstGeom prst="line">
            <a:avLst/>
          </a:prstGeom>
          <a:noFill/>
          <a:ln w="25400" algn="ctr">
            <a:solidFill>
              <a:srgbClr val="FE9324"/>
            </a:solidFill>
            <a:round/>
            <a:headEnd/>
            <a:tailEnd type="arrow" w="med" len="med"/>
          </a:ln>
        </p:spPr>
      </p:cxnSp>
      <p:sp>
        <p:nvSpPr>
          <p:cNvPr id="27" name="テキスト ボックス 7"/>
          <p:cNvSpPr txBox="1">
            <a:spLocks noChangeArrowheads="1"/>
          </p:cNvSpPr>
          <p:nvPr/>
        </p:nvSpPr>
        <p:spPr bwMode="auto">
          <a:xfrm>
            <a:off x="2048160" y="4970821"/>
            <a:ext cx="1459128" cy="701457"/>
          </a:xfrm>
          <a:prstGeom prst="rect">
            <a:avLst/>
          </a:prstGeom>
          <a:solidFill>
            <a:srgbClr val="000000"/>
          </a:solidFill>
          <a:ln w="9525">
            <a:solidFill>
              <a:schemeClr val="tx1"/>
            </a:solidFill>
            <a:miter lim="800000"/>
            <a:headEnd/>
            <a:tailEnd/>
          </a:ln>
        </p:spPr>
        <p:txBody>
          <a:bodyPr wrap="none" lIns="0" tIns="0" rIns="0" bIns="0" anchor="ctr"/>
          <a:lstStyle/>
          <a:p>
            <a:pPr algn="ctr"/>
            <a:r>
              <a:rPr kumimoji="0" lang="en-US" altLang="ja-JP" sz="1400" b="1" dirty="0" smtClean="0">
                <a:ea typeface="ＭＳ ゴシック" pitchFamily="49" charset="-128"/>
                <a:cs typeface="Arial" pitchFamily="34" charset="0"/>
              </a:rPr>
              <a:t>No genetic test</a:t>
            </a:r>
          </a:p>
          <a:p>
            <a:pPr algn="ctr"/>
            <a:r>
              <a:rPr kumimoji="0" lang="en-US" altLang="ja-JP" sz="1400" b="1" dirty="0" smtClean="0">
                <a:ea typeface="ＭＳ ゴシック" pitchFamily="49" charset="-128"/>
                <a:cs typeface="Arial" pitchFamily="34" charset="0"/>
              </a:rPr>
              <a:t>295</a:t>
            </a:r>
            <a:endParaRPr kumimoji="0" lang="en-US" altLang="ja-JP" sz="1400" b="1" dirty="0">
              <a:ea typeface="ＭＳ ゴシック" pitchFamily="49" charset="-128"/>
              <a:cs typeface="Arial" pitchFamily="34" charset="0"/>
            </a:endParaRPr>
          </a:p>
        </p:txBody>
      </p:sp>
      <p:sp>
        <p:nvSpPr>
          <p:cNvPr id="29" name="テキスト ボックス 7"/>
          <p:cNvSpPr txBox="1">
            <a:spLocks noChangeArrowheads="1"/>
          </p:cNvSpPr>
          <p:nvPr/>
        </p:nvSpPr>
        <p:spPr bwMode="auto">
          <a:xfrm>
            <a:off x="7385117" y="4970821"/>
            <a:ext cx="1459128" cy="701457"/>
          </a:xfrm>
          <a:prstGeom prst="rect">
            <a:avLst/>
          </a:prstGeom>
          <a:solidFill>
            <a:srgbClr val="000000"/>
          </a:solidFill>
          <a:ln w="9525">
            <a:solidFill>
              <a:schemeClr val="tx1"/>
            </a:solidFill>
            <a:miter lim="800000"/>
            <a:headEnd/>
            <a:tailEnd/>
          </a:ln>
        </p:spPr>
        <p:txBody>
          <a:bodyPr wrap="none" lIns="0" tIns="0" rIns="0" bIns="0" anchor="ctr"/>
          <a:lstStyle/>
          <a:p>
            <a:pPr algn="ctr"/>
            <a:r>
              <a:rPr kumimoji="0" lang="en-US" altLang="ja-JP" sz="1400" b="1" dirty="0" smtClean="0">
                <a:ea typeface="ＭＳ ゴシック" pitchFamily="49" charset="-128"/>
                <a:cs typeface="Arial" pitchFamily="34" charset="0"/>
              </a:rPr>
              <a:t>No genetic test</a:t>
            </a:r>
          </a:p>
          <a:p>
            <a:pPr algn="ctr"/>
            <a:r>
              <a:rPr kumimoji="0" lang="en-US" altLang="ja-JP" sz="1400" b="1" dirty="0" smtClean="0">
                <a:ea typeface="ＭＳ ゴシック" pitchFamily="49" charset="-128"/>
                <a:cs typeface="Arial" pitchFamily="34" charset="0"/>
              </a:rPr>
              <a:t>295</a:t>
            </a:r>
            <a:endParaRPr kumimoji="0" lang="en-US" altLang="ja-JP" sz="1400" b="1" dirty="0">
              <a:ea typeface="ＭＳ ゴシック" pitchFamily="49" charset="-128"/>
              <a:cs typeface="Arial" pitchFamily="34" charset="0"/>
            </a:endParaRPr>
          </a:p>
        </p:txBody>
      </p:sp>
    </p:spTree>
    <p:extLst>
      <p:ext uri="{BB962C8B-B14F-4D97-AF65-F5344CB8AC3E}">
        <p14:creationId xmlns:p14="http://schemas.microsoft.com/office/powerpoint/2010/main" val="45166191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spAutoFit/>
          </a:bodyPr>
          <a:lstStyle/>
          <a:p>
            <a:r>
              <a:rPr lang="en-US" altLang="ja-JP" sz="2800" dirty="0" err="1" smtClean="0">
                <a:latin typeface="Arial" charset="0"/>
                <a:ea typeface="HGP創英角ｺﾞｼｯｸUB" pitchFamily="50" charset="-128"/>
                <a:cs typeface="Arial" charset="0"/>
              </a:rPr>
              <a:t>CYP2C19</a:t>
            </a:r>
            <a:r>
              <a:rPr lang="en-US" altLang="ja-JP" sz="2800" dirty="0" smtClean="0">
                <a:latin typeface="Arial" charset="0"/>
                <a:ea typeface="HGP創英角ｺﾞｼｯｸUB" pitchFamily="50" charset="-128"/>
                <a:cs typeface="Arial" charset="0"/>
              </a:rPr>
              <a:t> characteristics</a:t>
            </a:r>
            <a:endParaRPr lang="en-US" altLang="ja-JP" sz="2800" i="1" dirty="0" smtClean="0">
              <a:latin typeface="Arial" charset="0"/>
              <a:ea typeface="ＭＳ Ｐゴシック" charset="-128"/>
              <a:cs typeface="Arial" charset="0"/>
            </a:endParaRPr>
          </a:p>
        </p:txBody>
      </p:sp>
      <p:sp>
        <p:nvSpPr>
          <p:cNvPr id="51205" name="Rectangle 5"/>
          <p:cNvSpPr>
            <a:spLocks noChangeArrowheads="1"/>
          </p:cNvSpPr>
          <p:nvPr/>
        </p:nvSpPr>
        <p:spPr bwMode="auto">
          <a:xfrm>
            <a:off x="141288" y="1042988"/>
            <a:ext cx="5583644" cy="369332"/>
          </a:xfrm>
          <a:prstGeom prst="rect">
            <a:avLst/>
          </a:prstGeom>
          <a:noFill/>
          <a:ln w="9525">
            <a:noFill/>
            <a:miter lim="800000"/>
            <a:headEnd/>
            <a:tailEnd/>
          </a:ln>
        </p:spPr>
        <p:txBody>
          <a:bodyPr wrap="none">
            <a:spAutoFit/>
          </a:bodyPr>
          <a:lstStyle/>
          <a:p>
            <a:r>
              <a:rPr lang="en-US" altLang="ja-JP" b="1" dirty="0">
                <a:solidFill>
                  <a:srgbClr val="FFFF00"/>
                </a:solidFill>
              </a:rPr>
              <a:t>PRASFIT-ACS study population </a:t>
            </a:r>
            <a:r>
              <a:rPr lang="en-US" altLang="ja-JP" dirty="0">
                <a:solidFill>
                  <a:srgbClr val="FFFF00"/>
                </a:solidFill>
              </a:rPr>
              <a:t>(</a:t>
            </a:r>
            <a:r>
              <a:rPr lang="en-US" altLang="ja-JP" dirty="0" err="1">
                <a:solidFill>
                  <a:srgbClr val="FFFF00"/>
                </a:solidFill>
              </a:rPr>
              <a:t>PGx</a:t>
            </a:r>
            <a:r>
              <a:rPr lang="en-US" altLang="ja-JP" dirty="0">
                <a:solidFill>
                  <a:srgbClr val="FFFF00"/>
                </a:solidFill>
              </a:rPr>
              <a:t> analysis set)</a:t>
            </a:r>
            <a:endParaRPr lang="en-US" altLang="ja-JP" b="1" dirty="0">
              <a:solidFill>
                <a:srgbClr val="FFFF00"/>
              </a:solidFill>
            </a:endParaRPr>
          </a:p>
        </p:txBody>
      </p:sp>
      <p:sp>
        <p:nvSpPr>
          <p:cNvPr id="51206" name="Rectangle 6"/>
          <p:cNvSpPr>
            <a:spLocks noChangeArrowheads="1"/>
          </p:cNvSpPr>
          <p:nvPr/>
        </p:nvSpPr>
        <p:spPr bwMode="auto">
          <a:xfrm>
            <a:off x="141288" y="3860800"/>
            <a:ext cx="5388013" cy="400110"/>
          </a:xfrm>
          <a:prstGeom prst="rect">
            <a:avLst/>
          </a:prstGeom>
          <a:noFill/>
          <a:ln w="9525">
            <a:noFill/>
            <a:miter lim="800000"/>
            <a:headEnd/>
            <a:tailEnd/>
          </a:ln>
        </p:spPr>
        <p:txBody>
          <a:bodyPr wrap="none">
            <a:spAutoFit/>
          </a:bodyPr>
          <a:lstStyle/>
          <a:p>
            <a:r>
              <a:rPr lang="en-US" altLang="ja-JP" b="1" dirty="0" err="1" smtClean="0">
                <a:solidFill>
                  <a:srgbClr val="FFFF00"/>
                </a:solidFill>
              </a:rPr>
              <a:t>Cf</a:t>
            </a:r>
            <a:r>
              <a:rPr lang="en-US" altLang="ja-JP" b="1" dirty="0" smtClean="0">
                <a:solidFill>
                  <a:srgbClr val="FFFF00"/>
                </a:solidFill>
              </a:rPr>
              <a:t>: Predicted </a:t>
            </a:r>
            <a:r>
              <a:rPr lang="en-US" altLang="ja-JP" b="1" dirty="0" err="1">
                <a:solidFill>
                  <a:srgbClr val="FFFF00"/>
                </a:solidFill>
              </a:rPr>
              <a:t>CYP2C19</a:t>
            </a:r>
            <a:r>
              <a:rPr lang="en-US" altLang="ja-JP" b="1" dirty="0">
                <a:solidFill>
                  <a:srgbClr val="FFFF00"/>
                </a:solidFill>
              </a:rPr>
              <a:t> metabolizer phenotype</a:t>
            </a:r>
            <a:r>
              <a:rPr lang="ja-JP" altLang="en-US" sz="2000" dirty="0">
                <a:solidFill>
                  <a:srgbClr val="FFFF00"/>
                </a:solidFill>
              </a:rPr>
              <a:t>*</a:t>
            </a:r>
            <a:endParaRPr lang="en-US" altLang="ja-JP" sz="2000" dirty="0">
              <a:solidFill>
                <a:srgbClr val="FFFF00"/>
              </a:solidFill>
            </a:endParaRPr>
          </a:p>
        </p:txBody>
      </p:sp>
      <p:sp>
        <p:nvSpPr>
          <p:cNvPr id="51207" name="Text Box 7"/>
          <p:cNvSpPr txBox="1">
            <a:spLocks noChangeArrowheads="1"/>
          </p:cNvSpPr>
          <p:nvPr/>
        </p:nvSpPr>
        <p:spPr bwMode="auto">
          <a:xfrm>
            <a:off x="7013289" y="3645356"/>
            <a:ext cx="2130711" cy="830997"/>
          </a:xfrm>
          <a:prstGeom prst="rect">
            <a:avLst/>
          </a:prstGeom>
          <a:noFill/>
          <a:ln w="9525">
            <a:noFill/>
            <a:miter lim="800000"/>
            <a:headEnd/>
            <a:tailEnd/>
          </a:ln>
        </p:spPr>
        <p:txBody>
          <a:bodyPr wrap="none">
            <a:spAutoFit/>
          </a:bodyPr>
          <a:lstStyle/>
          <a:p>
            <a:r>
              <a:rPr lang="en-US" altLang="ja-JP" sz="1200" dirty="0" smtClean="0">
                <a:solidFill>
                  <a:srgbClr val="FFFFFF"/>
                </a:solidFill>
              </a:rPr>
              <a:t>UM: </a:t>
            </a:r>
            <a:r>
              <a:rPr lang="en-US" altLang="ja-JP" sz="1200" dirty="0" err="1" smtClean="0">
                <a:solidFill>
                  <a:srgbClr val="FFFFFF"/>
                </a:solidFill>
              </a:rPr>
              <a:t>Ultrarapid</a:t>
            </a:r>
            <a:r>
              <a:rPr lang="en-US" altLang="ja-JP" sz="1200" dirty="0" smtClean="0">
                <a:solidFill>
                  <a:srgbClr val="FFFFFF"/>
                </a:solidFill>
              </a:rPr>
              <a:t> metabolizer</a:t>
            </a:r>
          </a:p>
          <a:p>
            <a:r>
              <a:rPr lang="en-US" altLang="ja-JP" sz="1200" dirty="0" err="1" smtClean="0">
                <a:solidFill>
                  <a:srgbClr val="FFFFFF"/>
                </a:solidFill>
              </a:rPr>
              <a:t>EM</a:t>
            </a:r>
            <a:r>
              <a:rPr lang="en-US" altLang="ja-JP" sz="1200" dirty="0" smtClean="0">
                <a:solidFill>
                  <a:srgbClr val="FFFFFF"/>
                </a:solidFill>
              </a:rPr>
              <a:t>: Extensive metabolizer</a:t>
            </a:r>
          </a:p>
          <a:p>
            <a:r>
              <a:rPr lang="en-US" altLang="ja-JP" sz="1200" dirty="0" smtClean="0">
                <a:solidFill>
                  <a:srgbClr val="FFFFFF"/>
                </a:solidFill>
              </a:rPr>
              <a:t>IM: Intermediate metabolizer</a:t>
            </a:r>
          </a:p>
          <a:p>
            <a:r>
              <a:rPr lang="en-US" altLang="ja-JP" sz="1200" dirty="0" smtClean="0">
                <a:solidFill>
                  <a:srgbClr val="FFFFFF"/>
                </a:solidFill>
              </a:rPr>
              <a:t>PM: Poor metabolizer</a:t>
            </a:r>
          </a:p>
        </p:txBody>
      </p:sp>
      <p:sp>
        <p:nvSpPr>
          <p:cNvPr id="51243" name="テキスト ボックス 6"/>
          <p:cNvSpPr txBox="1">
            <a:spLocks noChangeArrowheads="1"/>
          </p:cNvSpPr>
          <p:nvPr/>
        </p:nvSpPr>
        <p:spPr bwMode="auto">
          <a:xfrm>
            <a:off x="5849938" y="6573838"/>
            <a:ext cx="3149600" cy="260350"/>
          </a:xfrm>
          <a:prstGeom prst="rect">
            <a:avLst/>
          </a:prstGeom>
          <a:noFill/>
          <a:ln w="9525">
            <a:noFill/>
            <a:miter lim="800000"/>
            <a:headEnd/>
            <a:tailEnd/>
          </a:ln>
        </p:spPr>
        <p:txBody>
          <a:bodyPr wrap="none">
            <a:spAutoFit/>
          </a:bodyPr>
          <a:lstStyle/>
          <a:p>
            <a:r>
              <a:rPr lang="ja-JP" altLang="en-US" sz="1100" dirty="0">
                <a:solidFill>
                  <a:srgbClr val="FFFFFF"/>
                </a:solidFill>
              </a:rPr>
              <a:t>* 　</a:t>
            </a:r>
            <a:r>
              <a:rPr lang="en-US" altLang="ja-JP" sz="1100" dirty="0" err="1">
                <a:solidFill>
                  <a:srgbClr val="FFFFFF"/>
                </a:solidFill>
              </a:rPr>
              <a:t>Martis</a:t>
            </a:r>
            <a:r>
              <a:rPr lang="en-US" altLang="ja-JP" sz="1100" dirty="0">
                <a:solidFill>
                  <a:srgbClr val="FFFFFF"/>
                </a:solidFill>
              </a:rPr>
              <a:t> S </a:t>
            </a:r>
            <a:r>
              <a:rPr lang="en-US" altLang="ja-JP" sz="1100" i="1" dirty="0">
                <a:solidFill>
                  <a:srgbClr val="FFFFFF"/>
                </a:solidFill>
              </a:rPr>
              <a:t>et al. </a:t>
            </a:r>
            <a:r>
              <a:rPr lang="en-US" altLang="ja-JP" sz="1100" dirty="0" err="1">
                <a:solidFill>
                  <a:srgbClr val="FFFFFF"/>
                </a:solidFill>
              </a:rPr>
              <a:t>Parmacogenomics</a:t>
            </a:r>
            <a:r>
              <a:rPr lang="en-US" altLang="ja-JP" sz="1100" dirty="0">
                <a:solidFill>
                  <a:srgbClr val="FFFFFF"/>
                </a:solidFill>
              </a:rPr>
              <a:t> J, 2012:1-9</a:t>
            </a:r>
            <a:endParaRPr lang="ja-JP" altLang="en-US" sz="1100" dirty="0">
              <a:solidFill>
                <a:srgbClr val="FFFFFF"/>
              </a:solidFill>
            </a:endParaRPr>
          </a:p>
        </p:txBody>
      </p:sp>
      <p:graphicFrame>
        <p:nvGraphicFramePr>
          <p:cNvPr id="63" name="グラフ 62"/>
          <p:cNvGraphicFramePr>
            <a:graphicFrameLocks/>
          </p:cNvGraphicFramePr>
          <p:nvPr>
            <p:extLst>
              <p:ext uri="{D42A27DB-BD31-4B8C-83A1-F6EECF244321}">
                <p14:modId xmlns:p14="http://schemas.microsoft.com/office/powerpoint/2010/main" val="4210843467"/>
              </p:ext>
            </p:extLst>
          </p:nvPr>
        </p:nvGraphicFramePr>
        <p:xfrm>
          <a:off x="189375" y="1387475"/>
          <a:ext cx="4164555" cy="24328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4" name="グラフ 63"/>
          <p:cNvGraphicFramePr>
            <a:graphicFrameLocks/>
          </p:cNvGraphicFramePr>
          <p:nvPr>
            <p:extLst>
              <p:ext uri="{D42A27DB-BD31-4B8C-83A1-F6EECF244321}">
                <p14:modId xmlns:p14="http://schemas.microsoft.com/office/powerpoint/2010/main" val="1406965089"/>
              </p:ext>
            </p:extLst>
          </p:nvPr>
        </p:nvGraphicFramePr>
        <p:xfrm>
          <a:off x="4389438" y="1411287"/>
          <a:ext cx="4173537" cy="24380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グラフ 64"/>
          <p:cNvGraphicFramePr>
            <a:graphicFrameLocks/>
          </p:cNvGraphicFramePr>
          <p:nvPr>
            <p:extLst>
              <p:ext uri="{D42A27DB-BD31-4B8C-83A1-F6EECF244321}">
                <p14:modId xmlns:p14="http://schemas.microsoft.com/office/powerpoint/2010/main" val="2283996902"/>
              </p:ext>
            </p:extLst>
          </p:nvPr>
        </p:nvGraphicFramePr>
        <p:xfrm>
          <a:off x="369285" y="4271976"/>
          <a:ext cx="3940340" cy="23018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グラフ 65"/>
          <p:cNvGraphicFramePr>
            <a:graphicFrameLocks/>
          </p:cNvGraphicFramePr>
          <p:nvPr>
            <p:extLst>
              <p:ext uri="{D42A27DB-BD31-4B8C-83A1-F6EECF244321}">
                <p14:modId xmlns:p14="http://schemas.microsoft.com/office/powerpoint/2010/main" val="876254825"/>
              </p:ext>
            </p:extLst>
          </p:nvPr>
        </p:nvGraphicFramePr>
        <p:xfrm>
          <a:off x="4449597" y="4205203"/>
          <a:ext cx="4054641" cy="236863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19190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prstGeom prst="rect">
            <a:avLst/>
          </a:prstGeom>
        </p:spPr>
        <p:txBody>
          <a:bodyPr/>
          <a:lstStyle/>
          <a:p>
            <a:r>
              <a:rPr lang="en-US" altLang="ja-JP" sz="3200" dirty="0" smtClean="0"/>
              <a:t>Baseline </a:t>
            </a:r>
            <a:r>
              <a:rPr lang="en-US" altLang="ja-JP" sz="3200" dirty="0"/>
              <a:t>characteristics</a:t>
            </a:r>
            <a:endParaRPr lang="ja-JP" altLang="en-US" sz="3200" dirty="0" smtClean="0">
              <a:latin typeface="Arial" pitchFamily="34" charset="0"/>
              <a:ea typeface="ＭＳ Ｐゴシック" pitchFamily="50" charset="-128"/>
              <a:cs typeface="Arial" pitchFamily="34" charset="0"/>
            </a:endParaRPr>
          </a:p>
        </p:txBody>
      </p:sp>
      <p:graphicFrame>
        <p:nvGraphicFramePr>
          <p:cNvPr id="3" name="表 2"/>
          <p:cNvGraphicFramePr>
            <a:graphicFrameLocks noGrp="1"/>
          </p:cNvGraphicFramePr>
          <p:nvPr>
            <p:extLst>
              <p:ext uri="{D42A27DB-BD31-4B8C-83A1-F6EECF244321}">
                <p14:modId xmlns:p14="http://schemas.microsoft.com/office/powerpoint/2010/main" val="860707675"/>
              </p:ext>
            </p:extLst>
          </p:nvPr>
        </p:nvGraphicFramePr>
        <p:xfrm>
          <a:off x="466394" y="1249187"/>
          <a:ext cx="8251721" cy="4876800"/>
        </p:xfrm>
        <a:graphic>
          <a:graphicData uri="http://schemas.openxmlformats.org/drawingml/2006/table">
            <a:tbl>
              <a:tblPr firstRow="1" firstCol="1" bandRow="1">
                <a:tableStyleId>{5C22544A-7EE6-4342-B048-85BDC9FD1C3A}</a:tableStyleId>
              </a:tblPr>
              <a:tblGrid>
                <a:gridCol w="2633721"/>
                <a:gridCol w="1375963"/>
                <a:gridCol w="1521435"/>
                <a:gridCol w="1343632"/>
                <a:gridCol w="1376970"/>
              </a:tblGrid>
              <a:tr h="238487">
                <a:tc>
                  <a:txBody>
                    <a:bodyPr/>
                    <a:lstStyle/>
                    <a:p>
                      <a:pPr algn="ctr">
                        <a:lnSpc>
                          <a:spcPct val="100000"/>
                        </a:lnSpc>
                      </a:pPr>
                      <a:endParaRPr lang="ja-JP" sz="1600" dirty="0">
                        <a:solidFill>
                          <a:schemeClr val="bg1"/>
                        </a:solidFill>
                        <a:effectLst/>
                        <a:latin typeface="Calibri"/>
                        <a:cs typeface="Times New Roman"/>
                      </a:endParaRPr>
                    </a:p>
                  </a:txBody>
                  <a:tcPr marL="19287" marR="19287" marT="0" marB="0"/>
                </a:tc>
                <a:tc gridSpan="2">
                  <a:txBody>
                    <a:bodyPr/>
                    <a:lstStyle/>
                    <a:p>
                      <a:pPr algn="ctr">
                        <a:lnSpc>
                          <a:spcPct val="100000"/>
                        </a:lnSpc>
                        <a:spcAft>
                          <a:spcPts val="0"/>
                        </a:spcAft>
                      </a:pPr>
                      <a:r>
                        <a:rPr lang="en-US" sz="1600" dirty="0" err="1">
                          <a:solidFill>
                            <a:schemeClr val="bg1"/>
                          </a:solidFill>
                          <a:effectLst/>
                        </a:rPr>
                        <a:t>EM</a:t>
                      </a:r>
                      <a:endParaRPr lang="ja-JP" sz="1600" dirty="0">
                        <a:solidFill>
                          <a:schemeClr val="bg1"/>
                        </a:solidFill>
                        <a:effectLst/>
                        <a:latin typeface="Arial"/>
                        <a:ea typeface="ＭＳ 明朝"/>
                        <a:cs typeface="Times New Roman"/>
                      </a:endParaRPr>
                    </a:p>
                  </a:txBody>
                  <a:tcPr marL="19287" marR="19287" marT="0" marB="0"/>
                </a:tc>
                <a:tc hMerge="1">
                  <a:txBody>
                    <a:bodyPr/>
                    <a:lstStyle/>
                    <a:p>
                      <a:endParaRPr lang="ja-JP" sz="1000" dirty="0">
                        <a:effectLst/>
                        <a:latin typeface="Calibri"/>
                        <a:cs typeface="Times New Roman"/>
                      </a:endParaRPr>
                    </a:p>
                  </a:txBody>
                  <a:tcPr marL="19287" marR="19287" marT="0" marB="0"/>
                </a:tc>
                <a:tc gridSpan="2">
                  <a:txBody>
                    <a:bodyPr/>
                    <a:lstStyle/>
                    <a:p>
                      <a:pPr algn="ctr">
                        <a:lnSpc>
                          <a:spcPct val="100000"/>
                        </a:lnSpc>
                        <a:spcAft>
                          <a:spcPts val="0"/>
                        </a:spcAft>
                      </a:pPr>
                      <a:r>
                        <a:rPr lang="en-US" sz="1600" dirty="0" err="1">
                          <a:solidFill>
                            <a:schemeClr val="bg1"/>
                          </a:solidFill>
                          <a:effectLst/>
                        </a:rPr>
                        <a:t>IM+PM</a:t>
                      </a:r>
                      <a:endParaRPr lang="ja-JP" sz="1600" dirty="0">
                        <a:solidFill>
                          <a:schemeClr val="bg1"/>
                        </a:solidFill>
                        <a:effectLst/>
                        <a:latin typeface="Arial"/>
                        <a:ea typeface="ＭＳ 明朝"/>
                        <a:cs typeface="Times New Roman"/>
                      </a:endParaRPr>
                    </a:p>
                  </a:txBody>
                  <a:tcPr marL="19287" marR="19287" marT="0" marB="0"/>
                </a:tc>
                <a:tc hMerge="1">
                  <a:txBody>
                    <a:bodyPr/>
                    <a:lstStyle/>
                    <a:p>
                      <a:endParaRPr lang="ja-JP" sz="1000" dirty="0">
                        <a:effectLst/>
                        <a:latin typeface="Calibri"/>
                        <a:cs typeface="Times New Roman"/>
                      </a:endParaRPr>
                    </a:p>
                  </a:txBody>
                  <a:tcPr marL="19287" marR="19287" marT="0" marB="0"/>
                </a:tc>
              </a:tr>
              <a:tr h="470028">
                <a:tc>
                  <a:txBody>
                    <a:bodyPr/>
                    <a:lstStyle/>
                    <a:p>
                      <a:pPr algn="l">
                        <a:lnSpc>
                          <a:spcPct val="100000"/>
                        </a:lnSpc>
                      </a:pPr>
                      <a:endParaRPr lang="ja-JP" sz="1600">
                        <a:solidFill>
                          <a:schemeClr val="bg1"/>
                        </a:solidFill>
                        <a:effectLst/>
                        <a:latin typeface="Calibri"/>
                        <a:cs typeface="Times New Roman"/>
                      </a:endParaRPr>
                    </a:p>
                  </a:txBody>
                  <a:tcPr marL="19287" marR="19287" marT="0" marB="0"/>
                </a:tc>
                <a:tc>
                  <a:txBody>
                    <a:bodyPr/>
                    <a:lstStyle/>
                    <a:p>
                      <a:pPr algn="ctr">
                        <a:lnSpc>
                          <a:spcPct val="100000"/>
                        </a:lnSpc>
                        <a:spcAft>
                          <a:spcPts val="0"/>
                        </a:spcAft>
                      </a:pPr>
                      <a:r>
                        <a:rPr lang="en-US" sz="1600" dirty="0" err="1" smtClean="0">
                          <a:solidFill>
                            <a:schemeClr val="bg1"/>
                          </a:solidFill>
                          <a:effectLst/>
                        </a:rPr>
                        <a:t>Prasugrel</a:t>
                      </a:r>
                      <a:endParaRPr lang="en-US" sz="1600" dirty="0" smtClean="0">
                        <a:solidFill>
                          <a:schemeClr val="bg1"/>
                        </a:solidFill>
                        <a:effectLst/>
                      </a:endParaRPr>
                    </a:p>
                    <a:p>
                      <a:pPr algn="ctr">
                        <a:lnSpc>
                          <a:spcPct val="100000"/>
                        </a:lnSpc>
                        <a:spcAft>
                          <a:spcPts val="0"/>
                        </a:spcAft>
                      </a:pPr>
                      <a:r>
                        <a:rPr lang="en-US" altLang="ja-JP" sz="1600" dirty="0" smtClean="0">
                          <a:solidFill>
                            <a:schemeClr val="bg1"/>
                          </a:solidFill>
                          <a:effectLst/>
                          <a:latin typeface="Arial"/>
                          <a:ea typeface="ＭＳ 明朝"/>
                          <a:cs typeface="Times New Roman"/>
                        </a:rPr>
                        <a:t>(n = 153)</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err="1" smtClean="0">
                          <a:solidFill>
                            <a:schemeClr val="bg1"/>
                          </a:solidFill>
                          <a:effectLst/>
                        </a:rPr>
                        <a:t>Clopidogrel</a:t>
                      </a:r>
                      <a:endParaRPr lang="en-US" sz="1600" dirty="0" smtClean="0">
                        <a:solidFill>
                          <a:schemeClr val="bg1"/>
                        </a:solidFill>
                        <a:effectLst/>
                      </a:endParaRPr>
                    </a:p>
                    <a:p>
                      <a:pPr algn="ctr">
                        <a:lnSpc>
                          <a:spcPct val="100000"/>
                        </a:lnSpc>
                        <a:spcAft>
                          <a:spcPts val="0"/>
                        </a:spcAft>
                      </a:pPr>
                      <a:r>
                        <a:rPr lang="en-US" altLang="ja-JP" sz="1600" dirty="0" smtClean="0">
                          <a:solidFill>
                            <a:schemeClr val="bg1"/>
                          </a:solidFill>
                          <a:effectLst/>
                          <a:latin typeface="+mn-lt"/>
                          <a:ea typeface="ＭＳ 明朝"/>
                          <a:cs typeface="Times New Roman"/>
                        </a:rPr>
                        <a:t>(n = 135)</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err="1" smtClean="0">
                          <a:solidFill>
                            <a:schemeClr val="bg1"/>
                          </a:solidFill>
                          <a:effectLst/>
                        </a:rPr>
                        <a:t>Prasugrel</a:t>
                      </a:r>
                      <a:endParaRPr lang="en-US" sz="1600" dirty="0" smtClean="0">
                        <a:solidFill>
                          <a:schemeClr val="bg1"/>
                        </a:solidFill>
                        <a:effectLst/>
                      </a:endParaRPr>
                    </a:p>
                    <a:p>
                      <a:pPr algn="ctr">
                        <a:lnSpc>
                          <a:spcPct val="100000"/>
                        </a:lnSpc>
                        <a:spcAft>
                          <a:spcPts val="0"/>
                        </a:spcAft>
                      </a:pPr>
                      <a:r>
                        <a:rPr lang="en-US" altLang="ja-JP" sz="1600" dirty="0" smtClean="0">
                          <a:solidFill>
                            <a:schemeClr val="bg1"/>
                          </a:solidFill>
                          <a:effectLst/>
                          <a:latin typeface="+mn-lt"/>
                          <a:ea typeface="ＭＳ 明朝"/>
                          <a:cs typeface="Times New Roman"/>
                        </a:rPr>
                        <a:t>(n = 237)</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err="1" smtClean="0">
                          <a:solidFill>
                            <a:schemeClr val="bg1"/>
                          </a:solidFill>
                          <a:effectLst/>
                        </a:rPr>
                        <a:t>Clopidogrel</a:t>
                      </a:r>
                      <a:endParaRPr lang="en-US" sz="1600" dirty="0" smtClean="0">
                        <a:solidFill>
                          <a:schemeClr val="bg1"/>
                        </a:solidFill>
                        <a:effectLst/>
                      </a:endParaRPr>
                    </a:p>
                    <a:p>
                      <a:pPr algn="ctr">
                        <a:lnSpc>
                          <a:spcPct val="100000"/>
                        </a:lnSpc>
                        <a:spcAft>
                          <a:spcPts val="0"/>
                        </a:spcAft>
                      </a:pPr>
                      <a:r>
                        <a:rPr lang="en-US" altLang="ja-JP" sz="1600" dirty="0" smtClean="0">
                          <a:solidFill>
                            <a:schemeClr val="bg1"/>
                          </a:solidFill>
                          <a:effectLst/>
                          <a:latin typeface="+mn-lt"/>
                          <a:ea typeface="ＭＳ 明朝"/>
                          <a:cs typeface="Times New Roman"/>
                        </a:rPr>
                        <a:t>(n = 248)</a:t>
                      </a:r>
                      <a:endParaRPr lang="ja-JP" sz="1600" dirty="0">
                        <a:solidFill>
                          <a:schemeClr val="bg1"/>
                        </a:solidFill>
                        <a:effectLst/>
                        <a:latin typeface="Arial"/>
                        <a:ea typeface="ＭＳ 明朝"/>
                        <a:cs typeface="Times New Roman"/>
                      </a:endParaRPr>
                    </a:p>
                  </a:txBody>
                  <a:tcPr marL="19287" marR="19287" marT="0" marB="0"/>
                </a:tc>
              </a:tr>
              <a:tr h="238487">
                <a:tc>
                  <a:txBody>
                    <a:bodyPr/>
                    <a:lstStyle/>
                    <a:p>
                      <a:pPr algn="l">
                        <a:lnSpc>
                          <a:spcPct val="100000"/>
                        </a:lnSpc>
                        <a:spcAft>
                          <a:spcPts val="0"/>
                        </a:spcAft>
                      </a:pPr>
                      <a:r>
                        <a:rPr lang="en-US" sz="1600" dirty="0">
                          <a:solidFill>
                            <a:schemeClr val="bg1"/>
                          </a:solidFill>
                          <a:effectLst/>
                        </a:rPr>
                        <a:t>Age, years</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pPr>
                      <a:endParaRPr lang="ja-JP" sz="1600" dirty="0">
                        <a:solidFill>
                          <a:schemeClr val="bg1"/>
                        </a:solidFill>
                        <a:effectLst/>
                        <a:latin typeface="Calibri"/>
                        <a:cs typeface="Times New Roman"/>
                      </a:endParaRPr>
                    </a:p>
                  </a:txBody>
                  <a:tcPr marL="19287" marR="19287" marT="0" marB="0"/>
                </a:tc>
                <a:tc>
                  <a:txBody>
                    <a:bodyPr/>
                    <a:lstStyle/>
                    <a:p>
                      <a:pPr algn="ctr">
                        <a:lnSpc>
                          <a:spcPct val="100000"/>
                        </a:lnSpc>
                      </a:pPr>
                      <a:endParaRPr lang="ja-JP" sz="1600">
                        <a:solidFill>
                          <a:schemeClr val="bg1"/>
                        </a:solidFill>
                        <a:effectLst/>
                        <a:latin typeface="Calibri"/>
                        <a:cs typeface="Times New Roman"/>
                      </a:endParaRPr>
                    </a:p>
                  </a:txBody>
                  <a:tcPr marL="19287" marR="19287" marT="0" marB="0"/>
                </a:tc>
                <a:tc>
                  <a:txBody>
                    <a:bodyPr/>
                    <a:lstStyle/>
                    <a:p>
                      <a:pPr algn="ctr">
                        <a:lnSpc>
                          <a:spcPct val="100000"/>
                        </a:lnSpc>
                      </a:pPr>
                      <a:endParaRPr lang="ja-JP" sz="1600">
                        <a:solidFill>
                          <a:schemeClr val="bg1"/>
                        </a:solidFill>
                        <a:effectLst/>
                        <a:latin typeface="Calibri"/>
                        <a:cs typeface="Times New Roman"/>
                      </a:endParaRPr>
                    </a:p>
                  </a:txBody>
                  <a:tcPr marL="19287" marR="19287" marT="0" marB="0"/>
                </a:tc>
                <a:tc>
                  <a:txBody>
                    <a:bodyPr/>
                    <a:lstStyle/>
                    <a:p>
                      <a:pPr algn="ctr">
                        <a:lnSpc>
                          <a:spcPct val="100000"/>
                        </a:lnSpc>
                      </a:pPr>
                      <a:endParaRPr lang="ja-JP" sz="1600">
                        <a:solidFill>
                          <a:schemeClr val="bg1"/>
                        </a:solidFill>
                        <a:effectLst/>
                        <a:latin typeface="Calibri"/>
                        <a:cs typeface="Times New Roman"/>
                      </a:endParaRPr>
                    </a:p>
                  </a:txBody>
                  <a:tcPr marL="19287" marR="19287" marT="0" marB="0"/>
                </a:tc>
              </a:tr>
              <a:tr h="235460">
                <a:tc>
                  <a:txBody>
                    <a:bodyPr/>
                    <a:lstStyle/>
                    <a:p>
                      <a:pPr algn="l">
                        <a:lnSpc>
                          <a:spcPct val="100000"/>
                        </a:lnSpc>
                        <a:spcAft>
                          <a:spcPts val="0"/>
                        </a:spcAft>
                      </a:pPr>
                      <a:r>
                        <a:rPr lang="en-US" sz="1600" dirty="0">
                          <a:solidFill>
                            <a:schemeClr val="bg1"/>
                          </a:solidFill>
                          <a:effectLst/>
                        </a:rPr>
                        <a:t>  </a:t>
                      </a:r>
                      <a:r>
                        <a:rPr lang="en-US" sz="1600" dirty="0" smtClean="0">
                          <a:solidFill>
                            <a:schemeClr val="bg1"/>
                          </a:solidFill>
                          <a:effectLst/>
                        </a:rPr>
                        <a:t>   Mean </a:t>
                      </a:r>
                      <a:r>
                        <a:rPr lang="en-US" sz="1600" dirty="0">
                          <a:solidFill>
                            <a:schemeClr val="bg1"/>
                          </a:solidFill>
                          <a:effectLst/>
                        </a:rPr>
                        <a:t>± SD</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a:solidFill>
                            <a:schemeClr val="bg1"/>
                          </a:solidFill>
                          <a:effectLst/>
                        </a:rPr>
                        <a:t>64.6 ± 11.3</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a:solidFill>
                            <a:schemeClr val="bg1"/>
                          </a:solidFill>
                          <a:effectLst/>
                        </a:rPr>
                        <a:t>65.4 ± 12.1</a:t>
                      </a:r>
                      <a:endParaRPr lang="ja-JP" sz="160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a:solidFill>
                            <a:schemeClr val="bg1"/>
                          </a:solidFill>
                          <a:effectLst/>
                        </a:rPr>
                        <a:t>64.3 ± 10.7</a:t>
                      </a:r>
                      <a:endParaRPr lang="ja-JP" sz="160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a:solidFill>
                            <a:schemeClr val="bg1"/>
                          </a:solidFill>
                          <a:effectLst/>
                        </a:rPr>
                        <a:t>63.5 ± 10.1</a:t>
                      </a:r>
                      <a:endParaRPr lang="ja-JP" sz="1600">
                        <a:solidFill>
                          <a:schemeClr val="bg1"/>
                        </a:solidFill>
                        <a:effectLst/>
                        <a:latin typeface="Arial"/>
                        <a:ea typeface="ＭＳ 明朝"/>
                        <a:cs typeface="Times New Roman"/>
                      </a:endParaRPr>
                    </a:p>
                  </a:txBody>
                  <a:tcPr marL="19287" marR="19287" marT="0" marB="0"/>
                </a:tc>
              </a:tr>
              <a:tr h="238487">
                <a:tc>
                  <a:txBody>
                    <a:bodyPr/>
                    <a:lstStyle/>
                    <a:p>
                      <a:pPr algn="l">
                        <a:lnSpc>
                          <a:spcPct val="100000"/>
                        </a:lnSpc>
                        <a:spcAft>
                          <a:spcPts val="0"/>
                        </a:spcAft>
                      </a:pPr>
                      <a:r>
                        <a:rPr lang="en-US" sz="1600" dirty="0">
                          <a:solidFill>
                            <a:schemeClr val="bg1"/>
                          </a:solidFill>
                          <a:effectLst/>
                        </a:rPr>
                        <a:t>  </a:t>
                      </a:r>
                      <a:r>
                        <a:rPr lang="en-US" sz="1600" dirty="0" smtClean="0">
                          <a:solidFill>
                            <a:schemeClr val="bg1"/>
                          </a:solidFill>
                          <a:effectLst/>
                        </a:rPr>
                        <a:t>   ≥ </a:t>
                      </a:r>
                      <a:r>
                        <a:rPr lang="en-US" sz="1600" dirty="0">
                          <a:solidFill>
                            <a:schemeClr val="bg1"/>
                          </a:solidFill>
                          <a:effectLst/>
                        </a:rPr>
                        <a:t>75 </a:t>
                      </a:r>
                      <a:r>
                        <a:rPr lang="en-US" sz="1600" dirty="0" smtClean="0">
                          <a:solidFill>
                            <a:schemeClr val="bg1"/>
                          </a:solidFill>
                          <a:effectLst/>
                        </a:rPr>
                        <a:t>years (%)</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19.6</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26.7</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19.4</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14.9</a:t>
                      </a:r>
                      <a:endParaRPr lang="ja-JP" sz="1600" dirty="0">
                        <a:solidFill>
                          <a:schemeClr val="bg1"/>
                        </a:solidFill>
                        <a:effectLst/>
                        <a:latin typeface="Arial"/>
                        <a:ea typeface="ＭＳ 明朝"/>
                        <a:cs typeface="Times New Roman"/>
                      </a:endParaRPr>
                    </a:p>
                  </a:txBody>
                  <a:tcPr marL="19287" marR="19287" marT="0" marB="0"/>
                </a:tc>
              </a:tr>
              <a:tr h="238487">
                <a:tc>
                  <a:txBody>
                    <a:bodyPr/>
                    <a:lstStyle/>
                    <a:p>
                      <a:pPr algn="l">
                        <a:lnSpc>
                          <a:spcPct val="100000"/>
                        </a:lnSpc>
                        <a:spcAft>
                          <a:spcPts val="0"/>
                        </a:spcAft>
                      </a:pPr>
                      <a:r>
                        <a:rPr lang="en-US" sz="1600" dirty="0" smtClean="0">
                          <a:solidFill>
                            <a:schemeClr val="bg1"/>
                          </a:solidFill>
                          <a:effectLst/>
                        </a:rPr>
                        <a:t>Female (%)</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22.2</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19.3</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17.3</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18.1</a:t>
                      </a:r>
                      <a:endParaRPr lang="ja-JP" sz="1600" dirty="0">
                        <a:solidFill>
                          <a:schemeClr val="bg1"/>
                        </a:solidFill>
                        <a:effectLst/>
                        <a:latin typeface="Arial"/>
                        <a:ea typeface="ＭＳ 明朝"/>
                        <a:cs typeface="Times New Roman"/>
                      </a:endParaRPr>
                    </a:p>
                  </a:txBody>
                  <a:tcPr marL="19287" marR="19287" marT="0" marB="0"/>
                </a:tc>
              </a:tr>
              <a:tr h="238487">
                <a:tc>
                  <a:txBody>
                    <a:bodyPr/>
                    <a:lstStyle/>
                    <a:p>
                      <a:pPr algn="l">
                        <a:lnSpc>
                          <a:spcPct val="100000"/>
                        </a:lnSpc>
                        <a:spcAft>
                          <a:spcPts val="0"/>
                        </a:spcAft>
                      </a:pPr>
                      <a:r>
                        <a:rPr lang="en-US" sz="1600" dirty="0">
                          <a:solidFill>
                            <a:schemeClr val="bg1"/>
                          </a:solidFill>
                          <a:effectLst/>
                        </a:rPr>
                        <a:t>Body weight (kg)</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pPr>
                      <a:endParaRPr lang="ja-JP" sz="1600" dirty="0">
                        <a:solidFill>
                          <a:schemeClr val="bg1"/>
                        </a:solidFill>
                        <a:effectLst/>
                        <a:latin typeface="Calibri"/>
                        <a:cs typeface="Times New Roman"/>
                      </a:endParaRPr>
                    </a:p>
                  </a:txBody>
                  <a:tcPr marL="19287" marR="19287" marT="0" marB="0"/>
                </a:tc>
                <a:tc>
                  <a:txBody>
                    <a:bodyPr/>
                    <a:lstStyle/>
                    <a:p>
                      <a:pPr algn="ctr">
                        <a:lnSpc>
                          <a:spcPct val="100000"/>
                        </a:lnSpc>
                      </a:pPr>
                      <a:endParaRPr lang="ja-JP" sz="1600">
                        <a:solidFill>
                          <a:schemeClr val="bg1"/>
                        </a:solidFill>
                        <a:effectLst/>
                        <a:latin typeface="Calibri"/>
                        <a:cs typeface="Times New Roman"/>
                      </a:endParaRPr>
                    </a:p>
                  </a:txBody>
                  <a:tcPr marL="19287" marR="19287" marT="0" marB="0"/>
                </a:tc>
                <a:tc>
                  <a:txBody>
                    <a:bodyPr/>
                    <a:lstStyle/>
                    <a:p>
                      <a:pPr algn="ctr">
                        <a:lnSpc>
                          <a:spcPct val="100000"/>
                        </a:lnSpc>
                      </a:pPr>
                      <a:endParaRPr lang="ja-JP" sz="1600">
                        <a:solidFill>
                          <a:schemeClr val="bg1"/>
                        </a:solidFill>
                        <a:effectLst/>
                        <a:latin typeface="Calibri"/>
                        <a:cs typeface="Times New Roman"/>
                      </a:endParaRPr>
                    </a:p>
                  </a:txBody>
                  <a:tcPr marL="19287" marR="19287" marT="0" marB="0"/>
                </a:tc>
                <a:tc>
                  <a:txBody>
                    <a:bodyPr/>
                    <a:lstStyle/>
                    <a:p>
                      <a:pPr algn="ctr">
                        <a:lnSpc>
                          <a:spcPct val="100000"/>
                        </a:lnSpc>
                      </a:pPr>
                      <a:endParaRPr lang="ja-JP" sz="1600">
                        <a:solidFill>
                          <a:schemeClr val="bg1"/>
                        </a:solidFill>
                        <a:effectLst/>
                        <a:latin typeface="Calibri"/>
                        <a:cs typeface="Times New Roman"/>
                      </a:endParaRPr>
                    </a:p>
                  </a:txBody>
                  <a:tcPr marL="19287" marR="19287" marT="0" marB="0"/>
                </a:tc>
              </a:tr>
              <a:tr h="235460">
                <a:tc>
                  <a:txBody>
                    <a:bodyPr/>
                    <a:lstStyle/>
                    <a:p>
                      <a:pPr algn="l">
                        <a:lnSpc>
                          <a:spcPct val="100000"/>
                        </a:lnSpc>
                        <a:spcAft>
                          <a:spcPts val="0"/>
                        </a:spcAft>
                      </a:pPr>
                      <a:r>
                        <a:rPr lang="en-US" sz="1600" dirty="0">
                          <a:solidFill>
                            <a:schemeClr val="bg1"/>
                          </a:solidFill>
                          <a:effectLst/>
                        </a:rPr>
                        <a:t>  </a:t>
                      </a:r>
                      <a:r>
                        <a:rPr lang="en-US" sz="1600" dirty="0" smtClean="0">
                          <a:solidFill>
                            <a:schemeClr val="bg1"/>
                          </a:solidFill>
                          <a:effectLst/>
                        </a:rPr>
                        <a:t>   Mean </a:t>
                      </a:r>
                      <a:r>
                        <a:rPr lang="en-US" sz="1600" dirty="0">
                          <a:solidFill>
                            <a:schemeClr val="bg1"/>
                          </a:solidFill>
                          <a:effectLst/>
                        </a:rPr>
                        <a:t>± SD</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a:solidFill>
                            <a:schemeClr val="bg1"/>
                          </a:solidFill>
                          <a:effectLst/>
                        </a:rPr>
                        <a:t>64.0 ± 11.3</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a:solidFill>
                            <a:schemeClr val="bg1"/>
                          </a:solidFill>
                          <a:effectLst/>
                        </a:rPr>
                        <a:t>64.1 ± 11.2</a:t>
                      </a:r>
                      <a:endParaRPr lang="ja-JP" sz="160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a:solidFill>
                            <a:schemeClr val="bg1"/>
                          </a:solidFill>
                          <a:effectLst/>
                        </a:rPr>
                        <a:t>65.9 ± 12.2</a:t>
                      </a:r>
                      <a:endParaRPr lang="ja-JP" sz="160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a:solidFill>
                            <a:schemeClr val="bg1"/>
                          </a:solidFill>
                          <a:effectLst/>
                        </a:rPr>
                        <a:t>65.4 ± 11.2</a:t>
                      </a:r>
                      <a:endParaRPr lang="ja-JP" sz="1600">
                        <a:solidFill>
                          <a:schemeClr val="bg1"/>
                        </a:solidFill>
                        <a:effectLst/>
                        <a:latin typeface="Arial"/>
                        <a:ea typeface="ＭＳ 明朝"/>
                        <a:cs typeface="Times New Roman"/>
                      </a:endParaRPr>
                    </a:p>
                  </a:txBody>
                  <a:tcPr marL="19287" marR="19287" marT="0" marB="0"/>
                </a:tc>
              </a:tr>
              <a:tr h="238487">
                <a:tc>
                  <a:txBody>
                    <a:bodyPr/>
                    <a:lstStyle/>
                    <a:p>
                      <a:pPr algn="l">
                        <a:lnSpc>
                          <a:spcPct val="100000"/>
                        </a:lnSpc>
                        <a:spcAft>
                          <a:spcPts val="0"/>
                        </a:spcAft>
                      </a:pPr>
                      <a:r>
                        <a:rPr lang="en-US" sz="1600" dirty="0">
                          <a:solidFill>
                            <a:schemeClr val="bg1"/>
                          </a:solidFill>
                          <a:effectLst/>
                        </a:rPr>
                        <a:t>  </a:t>
                      </a:r>
                      <a:r>
                        <a:rPr lang="en-US" sz="1600" dirty="0" smtClean="0">
                          <a:solidFill>
                            <a:schemeClr val="bg1"/>
                          </a:solidFill>
                          <a:effectLst/>
                        </a:rPr>
                        <a:t>   &lt; </a:t>
                      </a:r>
                      <a:r>
                        <a:rPr lang="en-US" sz="1600" dirty="0">
                          <a:solidFill>
                            <a:schemeClr val="bg1"/>
                          </a:solidFill>
                          <a:effectLst/>
                        </a:rPr>
                        <a:t>50 </a:t>
                      </a:r>
                      <a:r>
                        <a:rPr lang="en-US" sz="1600" dirty="0" smtClean="0">
                          <a:solidFill>
                            <a:schemeClr val="bg1"/>
                          </a:solidFill>
                          <a:effectLst/>
                        </a:rPr>
                        <a:t>kg (%)</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11.8</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12.6</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9.3</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8.1</a:t>
                      </a:r>
                      <a:endParaRPr lang="ja-JP" sz="1600" dirty="0">
                        <a:solidFill>
                          <a:schemeClr val="bg1"/>
                        </a:solidFill>
                        <a:effectLst/>
                        <a:latin typeface="Arial"/>
                        <a:ea typeface="ＭＳ 明朝"/>
                        <a:cs typeface="Times New Roman"/>
                      </a:endParaRPr>
                    </a:p>
                  </a:txBody>
                  <a:tcPr marL="19287" marR="19287" marT="0" marB="0"/>
                </a:tc>
              </a:tr>
              <a:tr h="238487">
                <a:tc>
                  <a:txBody>
                    <a:bodyPr/>
                    <a:lstStyle/>
                    <a:p>
                      <a:pPr algn="l">
                        <a:lnSpc>
                          <a:spcPct val="100000"/>
                        </a:lnSpc>
                        <a:spcAft>
                          <a:spcPts val="0"/>
                        </a:spcAft>
                      </a:pPr>
                      <a:r>
                        <a:rPr lang="en-US" sz="1600" dirty="0" smtClean="0">
                          <a:solidFill>
                            <a:schemeClr val="bg1"/>
                          </a:solidFill>
                          <a:effectLst/>
                        </a:rPr>
                        <a:t>BMI</a:t>
                      </a:r>
                      <a:r>
                        <a:rPr lang="en-US" sz="1600" baseline="0" dirty="0" smtClean="0">
                          <a:solidFill>
                            <a:schemeClr val="bg1"/>
                          </a:solidFill>
                          <a:effectLst/>
                        </a:rPr>
                        <a:t> (</a:t>
                      </a:r>
                      <a:r>
                        <a:rPr lang="en-US" sz="1600" dirty="0" smtClean="0">
                          <a:solidFill>
                            <a:schemeClr val="bg1"/>
                          </a:solidFill>
                          <a:effectLst/>
                        </a:rPr>
                        <a:t>kg/</a:t>
                      </a:r>
                      <a:r>
                        <a:rPr lang="en-US" sz="1600" dirty="0" err="1" smtClean="0">
                          <a:solidFill>
                            <a:schemeClr val="bg1"/>
                          </a:solidFill>
                          <a:effectLst/>
                        </a:rPr>
                        <a:t>m</a:t>
                      </a:r>
                      <a:r>
                        <a:rPr lang="en-US" sz="1600" baseline="30000" dirty="0" err="1" smtClean="0">
                          <a:solidFill>
                            <a:schemeClr val="bg1"/>
                          </a:solidFill>
                          <a:effectLst/>
                        </a:rPr>
                        <a:t>2</a:t>
                      </a:r>
                      <a:r>
                        <a:rPr lang="en-US" sz="1600" baseline="0" dirty="0" smtClean="0">
                          <a:solidFill>
                            <a:schemeClr val="bg1"/>
                          </a:solidFill>
                          <a:effectLst/>
                        </a:rPr>
                        <a:t>)</a:t>
                      </a:r>
                      <a:endParaRPr lang="ja-JP" sz="1600" baseline="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a:solidFill>
                            <a:schemeClr val="bg1"/>
                          </a:solidFill>
                          <a:effectLst/>
                        </a:rPr>
                        <a:t>24.0 ± 3.4</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a:solidFill>
                            <a:schemeClr val="bg1"/>
                          </a:solidFill>
                          <a:effectLst/>
                        </a:rPr>
                        <a:t>24.2 ± 3.3</a:t>
                      </a:r>
                      <a:endParaRPr lang="ja-JP" sz="160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a:solidFill>
                            <a:schemeClr val="bg1"/>
                          </a:solidFill>
                          <a:effectLst/>
                        </a:rPr>
                        <a:t>24.6 ± 3.8</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a:solidFill>
                            <a:schemeClr val="bg1"/>
                          </a:solidFill>
                          <a:effectLst/>
                        </a:rPr>
                        <a:t>24.3 ± 3.3</a:t>
                      </a:r>
                      <a:endParaRPr lang="ja-JP" sz="1600">
                        <a:solidFill>
                          <a:schemeClr val="bg1"/>
                        </a:solidFill>
                        <a:effectLst/>
                        <a:latin typeface="Arial"/>
                        <a:ea typeface="ＭＳ 明朝"/>
                        <a:cs typeface="Times New Roman"/>
                      </a:endParaRPr>
                    </a:p>
                  </a:txBody>
                  <a:tcPr marL="19287" marR="19287" marT="0" marB="0"/>
                </a:tc>
              </a:tr>
              <a:tr h="238487">
                <a:tc>
                  <a:txBody>
                    <a:bodyPr/>
                    <a:lstStyle/>
                    <a:p>
                      <a:pPr algn="l">
                        <a:lnSpc>
                          <a:spcPct val="100000"/>
                        </a:lnSpc>
                        <a:spcAft>
                          <a:spcPts val="0"/>
                        </a:spcAft>
                      </a:pPr>
                      <a:r>
                        <a:rPr lang="en-US" sz="1600" dirty="0">
                          <a:solidFill>
                            <a:schemeClr val="bg1"/>
                          </a:solidFill>
                          <a:effectLst/>
                        </a:rPr>
                        <a:t>Current </a:t>
                      </a:r>
                      <a:r>
                        <a:rPr lang="en-US" sz="1600" dirty="0" smtClean="0">
                          <a:solidFill>
                            <a:schemeClr val="bg1"/>
                          </a:solidFill>
                          <a:effectLst/>
                        </a:rPr>
                        <a:t>smoker (%)</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43.1</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48.1</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42.2</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44.4</a:t>
                      </a:r>
                      <a:endParaRPr lang="ja-JP" sz="1600" dirty="0">
                        <a:solidFill>
                          <a:schemeClr val="bg1"/>
                        </a:solidFill>
                        <a:effectLst/>
                        <a:latin typeface="Arial"/>
                        <a:ea typeface="ＭＳ 明朝"/>
                        <a:cs typeface="Times New Roman"/>
                      </a:endParaRPr>
                    </a:p>
                  </a:txBody>
                  <a:tcPr marL="19287" marR="19287" marT="0" marB="0"/>
                </a:tc>
              </a:tr>
              <a:tr h="238487">
                <a:tc>
                  <a:txBody>
                    <a:bodyPr/>
                    <a:lstStyle/>
                    <a:p>
                      <a:pPr algn="l">
                        <a:lnSpc>
                          <a:spcPct val="100000"/>
                        </a:lnSpc>
                        <a:spcAft>
                          <a:spcPts val="0"/>
                        </a:spcAft>
                      </a:pPr>
                      <a:r>
                        <a:rPr lang="en-US" sz="1600" dirty="0">
                          <a:solidFill>
                            <a:schemeClr val="bg1"/>
                          </a:solidFill>
                          <a:effectLst/>
                        </a:rPr>
                        <a:t>ACS </a:t>
                      </a:r>
                      <a:r>
                        <a:rPr lang="en-US" sz="1600" dirty="0" smtClean="0">
                          <a:solidFill>
                            <a:schemeClr val="bg1"/>
                          </a:solidFill>
                          <a:effectLst/>
                        </a:rPr>
                        <a:t>type (%)</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pPr>
                      <a:endParaRPr lang="ja-JP" sz="1600" dirty="0">
                        <a:solidFill>
                          <a:schemeClr val="bg1"/>
                        </a:solidFill>
                        <a:effectLst/>
                        <a:latin typeface="Calibri"/>
                        <a:cs typeface="Times New Roman"/>
                      </a:endParaRPr>
                    </a:p>
                  </a:txBody>
                  <a:tcPr marL="19287" marR="19287" marT="0" marB="0"/>
                </a:tc>
                <a:tc>
                  <a:txBody>
                    <a:bodyPr/>
                    <a:lstStyle/>
                    <a:p>
                      <a:pPr algn="ctr">
                        <a:lnSpc>
                          <a:spcPct val="100000"/>
                        </a:lnSpc>
                      </a:pPr>
                      <a:endParaRPr lang="ja-JP" sz="1600" dirty="0">
                        <a:solidFill>
                          <a:schemeClr val="bg1"/>
                        </a:solidFill>
                        <a:effectLst/>
                        <a:latin typeface="Calibri"/>
                        <a:cs typeface="Times New Roman"/>
                      </a:endParaRPr>
                    </a:p>
                  </a:txBody>
                  <a:tcPr marL="19287" marR="19287" marT="0" marB="0"/>
                </a:tc>
                <a:tc>
                  <a:txBody>
                    <a:bodyPr/>
                    <a:lstStyle/>
                    <a:p>
                      <a:pPr algn="ctr">
                        <a:lnSpc>
                          <a:spcPct val="100000"/>
                        </a:lnSpc>
                      </a:pPr>
                      <a:endParaRPr lang="ja-JP" sz="1600" dirty="0">
                        <a:solidFill>
                          <a:schemeClr val="bg1"/>
                        </a:solidFill>
                        <a:effectLst/>
                        <a:latin typeface="Calibri"/>
                        <a:cs typeface="Times New Roman"/>
                      </a:endParaRPr>
                    </a:p>
                  </a:txBody>
                  <a:tcPr marL="19287" marR="19287" marT="0" marB="0"/>
                </a:tc>
                <a:tc>
                  <a:txBody>
                    <a:bodyPr/>
                    <a:lstStyle/>
                    <a:p>
                      <a:pPr algn="ctr">
                        <a:lnSpc>
                          <a:spcPct val="100000"/>
                        </a:lnSpc>
                      </a:pPr>
                      <a:endParaRPr lang="ja-JP" sz="1600" dirty="0">
                        <a:solidFill>
                          <a:schemeClr val="bg1"/>
                        </a:solidFill>
                        <a:effectLst/>
                        <a:latin typeface="Calibri"/>
                        <a:cs typeface="Times New Roman"/>
                      </a:endParaRPr>
                    </a:p>
                  </a:txBody>
                  <a:tcPr marL="19287" marR="19287" marT="0" marB="0"/>
                </a:tc>
              </a:tr>
              <a:tr h="238487">
                <a:tc>
                  <a:txBody>
                    <a:bodyPr/>
                    <a:lstStyle/>
                    <a:p>
                      <a:pPr algn="l">
                        <a:lnSpc>
                          <a:spcPct val="100000"/>
                        </a:lnSpc>
                        <a:spcAft>
                          <a:spcPts val="0"/>
                        </a:spcAft>
                      </a:pPr>
                      <a:r>
                        <a:rPr lang="en-US" sz="1600" dirty="0">
                          <a:solidFill>
                            <a:schemeClr val="bg1"/>
                          </a:solidFill>
                          <a:effectLst/>
                        </a:rPr>
                        <a:t>  </a:t>
                      </a:r>
                      <a:r>
                        <a:rPr lang="en-US" sz="1600" dirty="0" smtClean="0">
                          <a:solidFill>
                            <a:schemeClr val="bg1"/>
                          </a:solidFill>
                          <a:effectLst/>
                        </a:rPr>
                        <a:t>  UA/</a:t>
                      </a:r>
                      <a:r>
                        <a:rPr lang="en-US" sz="1600" dirty="0" err="1" smtClean="0">
                          <a:solidFill>
                            <a:schemeClr val="bg1"/>
                          </a:solidFill>
                          <a:effectLst/>
                        </a:rPr>
                        <a:t>NSTEMI</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58.2</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53.3</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45.1</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48.4</a:t>
                      </a:r>
                      <a:endParaRPr lang="ja-JP" sz="1600" dirty="0">
                        <a:solidFill>
                          <a:schemeClr val="bg1"/>
                        </a:solidFill>
                        <a:effectLst/>
                        <a:latin typeface="Arial"/>
                        <a:ea typeface="ＭＳ 明朝"/>
                        <a:cs typeface="Times New Roman"/>
                      </a:endParaRPr>
                    </a:p>
                  </a:txBody>
                  <a:tcPr marL="19287" marR="19287" marT="0" marB="0"/>
                </a:tc>
              </a:tr>
              <a:tr h="238487">
                <a:tc>
                  <a:txBody>
                    <a:bodyPr/>
                    <a:lstStyle/>
                    <a:p>
                      <a:pPr algn="l">
                        <a:lnSpc>
                          <a:spcPct val="100000"/>
                        </a:lnSpc>
                        <a:spcAft>
                          <a:spcPts val="0"/>
                        </a:spcAft>
                      </a:pPr>
                      <a:r>
                        <a:rPr lang="en-US" sz="1600" dirty="0">
                          <a:solidFill>
                            <a:schemeClr val="bg1"/>
                          </a:solidFill>
                          <a:effectLst/>
                        </a:rPr>
                        <a:t>  </a:t>
                      </a:r>
                      <a:r>
                        <a:rPr lang="en-US" sz="1600" dirty="0" smtClean="0">
                          <a:solidFill>
                            <a:schemeClr val="bg1"/>
                          </a:solidFill>
                          <a:effectLst/>
                        </a:rPr>
                        <a:t>  </a:t>
                      </a:r>
                      <a:r>
                        <a:rPr lang="en-US" sz="1600" dirty="0" err="1" smtClean="0">
                          <a:solidFill>
                            <a:schemeClr val="bg1"/>
                          </a:solidFill>
                          <a:effectLst/>
                        </a:rPr>
                        <a:t>STEMI</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41.8</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46.7</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54.4</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51.6</a:t>
                      </a:r>
                      <a:endParaRPr lang="ja-JP" sz="1600" dirty="0">
                        <a:solidFill>
                          <a:schemeClr val="bg1"/>
                        </a:solidFill>
                        <a:effectLst/>
                        <a:latin typeface="Arial"/>
                        <a:ea typeface="ＭＳ 明朝"/>
                        <a:cs typeface="Times New Roman"/>
                      </a:endParaRPr>
                    </a:p>
                  </a:txBody>
                  <a:tcPr marL="19287" marR="19287" marT="0" marB="0"/>
                </a:tc>
              </a:tr>
              <a:tr h="470028">
                <a:tc>
                  <a:txBody>
                    <a:bodyPr/>
                    <a:lstStyle/>
                    <a:p>
                      <a:pPr algn="l">
                        <a:lnSpc>
                          <a:spcPct val="100000"/>
                        </a:lnSpc>
                        <a:spcAft>
                          <a:spcPts val="0"/>
                        </a:spcAft>
                      </a:pPr>
                      <a:r>
                        <a:rPr lang="en-US" sz="1600" dirty="0">
                          <a:solidFill>
                            <a:schemeClr val="bg1"/>
                          </a:solidFill>
                          <a:effectLst/>
                        </a:rPr>
                        <a:t>Number of treated lesions (first PCI</a:t>
                      </a:r>
                      <a:r>
                        <a:rPr lang="en-US" sz="1600" dirty="0" smtClean="0">
                          <a:solidFill>
                            <a:schemeClr val="bg1"/>
                          </a:solidFill>
                          <a:effectLst/>
                        </a:rPr>
                        <a:t>) (%)</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pPr>
                      <a:endParaRPr lang="ja-JP" sz="1600" dirty="0">
                        <a:solidFill>
                          <a:schemeClr val="bg1"/>
                        </a:solidFill>
                        <a:effectLst/>
                        <a:latin typeface="Calibri"/>
                        <a:cs typeface="Times New Roman"/>
                      </a:endParaRPr>
                    </a:p>
                  </a:txBody>
                  <a:tcPr marL="19287" marR="19287" marT="0" marB="0"/>
                </a:tc>
                <a:tc>
                  <a:txBody>
                    <a:bodyPr/>
                    <a:lstStyle/>
                    <a:p>
                      <a:pPr algn="ctr">
                        <a:lnSpc>
                          <a:spcPct val="100000"/>
                        </a:lnSpc>
                      </a:pPr>
                      <a:endParaRPr lang="ja-JP" sz="1600" dirty="0">
                        <a:solidFill>
                          <a:schemeClr val="bg1"/>
                        </a:solidFill>
                        <a:effectLst/>
                        <a:latin typeface="Calibri"/>
                        <a:cs typeface="Times New Roman"/>
                      </a:endParaRPr>
                    </a:p>
                  </a:txBody>
                  <a:tcPr marL="19287" marR="19287" marT="0" marB="0"/>
                </a:tc>
                <a:tc>
                  <a:txBody>
                    <a:bodyPr/>
                    <a:lstStyle/>
                    <a:p>
                      <a:pPr algn="ctr">
                        <a:lnSpc>
                          <a:spcPct val="100000"/>
                        </a:lnSpc>
                      </a:pPr>
                      <a:endParaRPr lang="ja-JP" sz="1600" dirty="0">
                        <a:solidFill>
                          <a:schemeClr val="bg1"/>
                        </a:solidFill>
                        <a:effectLst/>
                        <a:latin typeface="Calibri"/>
                        <a:cs typeface="Times New Roman"/>
                      </a:endParaRPr>
                    </a:p>
                  </a:txBody>
                  <a:tcPr marL="19287" marR="19287" marT="0" marB="0"/>
                </a:tc>
                <a:tc>
                  <a:txBody>
                    <a:bodyPr/>
                    <a:lstStyle/>
                    <a:p>
                      <a:pPr algn="ctr">
                        <a:lnSpc>
                          <a:spcPct val="100000"/>
                        </a:lnSpc>
                      </a:pPr>
                      <a:endParaRPr lang="ja-JP" sz="1600" dirty="0">
                        <a:solidFill>
                          <a:schemeClr val="bg1"/>
                        </a:solidFill>
                        <a:effectLst/>
                        <a:latin typeface="Calibri"/>
                        <a:cs typeface="Times New Roman"/>
                      </a:endParaRPr>
                    </a:p>
                  </a:txBody>
                  <a:tcPr marL="19287" marR="19287" marT="0" marB="0"/>
                </a:tc>
              </a:tr>
              <a:tr h="238487">
                <a:tc>
                  <a:txBody>
                    <a:bodyPr/>
                    <a:lstStyle/>
                    <a:p>
                      <a:pPr algn="l">
                        <a:lnSpc>
                          <a:spcPct val="100000"/>
                        </a:lnSpc>
                        <a:spcAft>
                          <a:spcPts val="0"/>
                        </a:spcAft>
                      </a:pPr>
                      <a:r>
                        <a:rPr lang="en-US" sz="1600" dirty="0">
                          <a:solidFill>
                            <a:schemeClr val="bg1"/>
                          </a:solidFill>
                          <a:effectLst/>
                        </a:rPr>
                        <a:t>  </a:t>
                      </a:r>
                      <a:r>
                        <a:rPr lang="en-US" sz="1600" dirty="0" smtClean="0">
                          <a:solidFill>
                            <a:schemeClr val="bg1"/>
                          </a:solidFill>
                          <a:effectLst/>
                        </a:rPr>
                        <a:t>  One </a:t>
                      </a:r>
                      <a:r>
                        <a:rPr lang="en-US" sz="1600" dirty="0">
                          <a:solidFill>
                            <a:schemeClr val="bg1"/>
                          </a:solidFill>
                          <a:effectLst/>
                        </a:rPr>
                        <a:t>lesion</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74.5</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75.6</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72.6</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66.1</a:t>
                      </a:r>
                      <a:endParaRPr lang="ja-JP" sz="1600" dirty="0">
                        <a:solidFill>
                          <a:schemeClr val="bg1"/>
                        </a:solidFill>
                        <a:effectLst/>
                        <a:latin typeface="Arial"/>
                        <a:ea typeface="ＭＳ 明朝"/>
                        <a:cs typeface="Times New Roman"/>
                      </a:endParaRPr>
                    </a:p>
                  </a:txBody>
                  <a:tcPr marL="19287" marR="19287" marT="0" marB="0"/>
                </a:tc>
              </a:tr>
              <a:tr h="238487">
                <a:tc>
                  <a:txBody>
                    <a:bodyPr/>
                    <a:lstStyle/>
                    <a:p>
                      <a:pPr algn="l">
                        <a:lnSpc>
                          <a:spcPct val="100000"/>
                        </a:lnSpc>
                        <a:spcAft>
                          <a:spcPts val="0"/>
                        </a:spcAft>
                      </a:pPr>
                      <a:r>
                        <a:rPr lang="en-US" sz="1600" dirty="0">
                          <a:solidFill>
                            <a:schemeClr val="bg1"/>
                          </a:solidFill>
                          <a:effectLst/>
                        </a:rPr>
                        <a:t>  </a:t>
                      </a:r>
                      <a:r>
                        <a:rPr lang="en-US" sz="1600" dirty="0" smtClean="0">
                          <a:solidFill>
                            <a:schemeClr val="bg1"/>
                          </a:solidFill>
                          <a:effectLst/>
                        </a:rPr>
                        <a:t>  Multiple </a:t>
                      </a:r>
                      <a:r>
                        <a:rPr lang="en-US" sz="1600" dirty="0">
                          <a:solidFill>
                            <a:schemeClr val="bg1"/>
                          </a:solidFill>
                          <a:effectLst/>
                        </a:rPr>
                        <a:t>lesions</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24.8</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24.4</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27.0</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33.9</a:t>
                      </a:r>
                      <a:endParaRPr lang="ja-JP" sz="1600" dirty="0">
                        <a:solidFill>
                          <a:schemeClr val="bg1"/>
                        </a:solidFill>
                        <a:effectLst/>
                        <a:latin typeface="Arial"/>
                        <a:ea typeface="ＭＳ 明朝"/>
                        <a:cs typeface="Times New Roman"/>
                      </a:endParaRPr>
                    </a:p>
                  </a:txBody>
                  <a:tcPr marL="19287" marR="19287" marT="0" marB="0"/>
                </a:tc>
              </a:tr>
              <a:tr h="238487">
                <a:tc>
                  <a:txBody>
                    <a:bodyPr/>
                    <a:lstStyle/>
                    <a:p>
                      <a:pPr algn="l">
                        <a:lnSpc>
                          <a:spcPct val="100000"/>
                        </a:lnSpc>
                        <a:spcAft>
                          <a:spcPts val="0"/>
                        </a:spcAft>
                      </a:pPr>
                      <a:r>
                        <a:rPr lang="en-US" sz="1600" dirty="0">
                          <a:solidFill>
                            <a:schemeClr val="bg1"/>
                          </a:solidFill>
                          <a:effectLst/>
                        </a:rPr>
                        <a:t>  </a:t>
                      </a:r>
                      <a:r>
                        <a:rPr lang="en-US" sz="1600" dirty="0" smtClean="0">
                          <a:solidFill>
                            <a:schemeClr val="bg1"/>
                          </a:solidFill>
                          <a:effectLst/>
                        </a:rPr>
                        <a:t>  No </a:t>
                      </a:r>
                      <a:r>
                        <a:rPr lang="en-US" sz="1600" dirty="0">
                          <a:solidFill>
                            <a:schemeClr val="bg1"/>
                          </a:solidFill>
                          <a:effectLst/>
                        </a:rPr>
                        <a:t>first PCI</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0.7</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0</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0.4</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ct val="100000"/>
                        </a:lnSpc>
                        <a:spcAft>
                          <a:spcPts val="0"/>
                        </a:spcAft>
                      </a:pPr>
                      <a:r>
                        <a:rPr lang="en-US" sz="1600" dirty="0" smtClean="0">
                          <a:solidFill>
                            <a:schemeClr val="bg1"/>
                          </a:solidFill>
                          <a:effectLst/>
                        </a:rPr>
                        <a:t>0</a:t>
                      </a:r>
                      <a:endParaRPr lang="ja-JP" sz="1600" dirty="0">
                        <a:solidFill>
                          <a:schemeClr val="bg1"/>
                        </a:solidFill>
                        <a:effectLst/>
                        <a:latin typeface="Arial"/>
                        <a:ea typeface="ＭＳ 明朝"/>
                        <a:cs typeface="Times New Roman"/>
                      </a:endParaRPr>
                    </a:p>
                  </a:txBody>
                  <a:tcPr marL="19287" marR="19287" marT="0" marB="0"/>
                </a:tc>
              </a:tr>
            </a:tbl>
          </a:graphicData>
        </a:graphic>
      </p:graphicFrame>
    </p:spTree>
    <p:extLst>
      <p:ext uri="{BB962C8B-B14F-4D97-AF65-F5344CB8AC3E}">
        <p14:creationId xmlns:p14="http://schemas.microsoft.com/office/powerpoint/2010/main" val="426146180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prstGeom prst="rect">
            <a:avLst/>
          </a:prstGeom>
        </p:spPr>
        <p:txBody>
          <a:bodyPr/>
          <a:lstStyle/>
          <a:p>
            <a:r>
              <a:rPr lang="en-US" altLang="ja-JP" sz="3200" dirty="0" smtClean="0"/>
              <a:t>Baseline </a:t>
            </a:r>
            <a:r>
              <a:rPr lang="en-US" altLang="ja-JP" sz="3200" dirty="0"/>
              <a:t>characteristics</a:t>
            </a:r>
            <a:endParaRPr lang="ja-JP" altLang="en-US" sz="3200" dirty="0" smtClean="0">
              <a:latin typeface="Arial" pitchFamily="34" charset="0"/>
              <a:ea typeface="ＭＳ Ｐゴシック" pitchFamily="50" charset="-128"/>
              <a:cs typeface="Arial" pitchFamily="34" charset="0"/>
            </a:endParaRPr>
          </a:p>
        </p:txBody>
      </p:sp>
      <p:graphicFrame>
        <p:nvGraphicFramePr>
          <p:cNvPr id="3" name="表 2"/>
          <p:cNvGraphicFramePr>
            <a:graphicFrameLocks noGrp="1"/>
          </p:cNvGraphicFramePr>
          <p:nvPr>
            <p:extLst>
              <p:ext uri="{D42A27DB-BD31-4B8C-83A1-F6EECF244321}">
                <p14:modId xmlns:p14="http://schemas.microsoft.com/office/powerpoint/2010/main" val="3540540413"/>
              </p:ext>
            </p:extLst>
          </p:nvPr>
        </p:nvGraphicFramePr>
        <p:xfrm>
          <a:off x="453868" y="1374451"/>
          <a:ext cx="8251721" cy="5308600"/>
        </p:xfrm>
        <a:graphic>
          <a:graphicData uri="http://schemas.openxmlformats.org/drawingml/2006/table">
            <a:tbl>
              <a:tblPr firstRow="1" firstCol="1" bandRow="1">
                <a:tableStyleId>{5C22544A-7EE6-4342-B048-85BDC9FD1C3A}</a:tableStyleId>
              </a:tblPr>
              <a:tblGrid>
                <a:gridCol w="2633721"/>
                <a:gridCol w="1375963"/>
                <a:gridCol w="1521435"/>
                <a:gridCol w="1343632"/>
                <a:gridCol w="1376970"/>
              </a:tblGrid>
              <a:tr h="191304">
                <a:tc rowSpan="2">
                  <a:txBody>
                    <a:bodyPr/>
                    <a:lstStyle/>
                    <a:p>
                      <a:pPr algn="ctr">
                        <a:lnSpc>
                          <a:spcPts val="2160"/>
                        </a:lnSpc>
                      </a:pPr>
                      <a:endParaRPr lang="ja-JP" sz="1400" dirty="0">
                        <a:solidFill>
                          <a:schemeClr val="bg1"/>
                        </a:solidFill>
                        <a:effectLst/>
                        <a:latin typeface="Calibri"/>
                        <a:cs typeface="Times New Roman"/>
                      </a:endParaRPr>
                    </a:p>
                  </a:txBody>
                  <a:tcPr marL="19287" marR="19287" marT="0" marB="0"/>
                </a:tc>
                <a:tc gridSpan="2">
                  <a:txBody>
                    <a:bodyPr/>
                    <a:lstStyle/>
                    <a:p>
                      <a:pPr algn="ctr">
                        <a:lnSpc>
                          <a:spcPts val="2160"/>
                        </a:lnSpc>
                        <a:spcAft>
                          <a:spcPts val="0"/>
                        </a:spcAft>
                      </a:pPr>
                      <a:r>
                        <a:rPr lang="en-US" sz="2000" dirty="0" err="1">
                          <a:solidFill>
                            <a:schemeClr val="bg1"/>
                          </a:solidFill>
                          <a:effectLst/>
                        </a:rPr>
                        <a:t>EM</a:t>
                      </a:r>
                      <a:endParaRPr lang="ja-JP" sz="2000" dirty="0">
                        <a:solidFill>
                          <a:schemeClr val="bg1"/>
                        </a:solidFill>
                        <a:effectLst/>
                        <a:latin typeface="Arial"/>
                        <a:ea typeface="ＭＳ 明朝"/>
                        <a:cs typeface="Times New Roman"/>
                      </a:endParaRPr>
                    </a:p>
                  </a:txBody>
                  <a:tcPr marL="19287" marR="19287" marT="0" marB="0"/>
                </a:tc>
                <a:tc hMerge="1">
                  <a:txBody>
                    <a:bodyPr/>
                    <a:lstStyle/>
                    <a:p>
                      <a:endParaRPr lang="ja-JP" sz="1000" dirty="0">
                        <a:effectLst/>
                        <a:latin typeface="Calibri"/>
                        <a:cs typeface="Times New Roman"/>
                      </a:endParaRPr>
                    </a:p>
                  </a:txBody>
                  <a:tcPr marL="19287" marR="19287" marT="0" marB="0"/>
                </a:tc>
                <a:tc gridSpan="2">
                  <a:txBody>
                    <a:bodyPr/>
                    <a:lstStyle/>
                    <a:p>
                      <a:pPr algn="ctr">
                        <a:lnSpc>
                          <a:spcPts val="2160"/>
                        </a:lnSpc>
                        <a:spcAft>
                          <a:spcPts val="0"/>
                        </a:spcAft>
                      </a:pPr>
                      <a:r>
                        <a:rPr lang="en-US" sz="2000" dirty="0" err="1">
                          <a:solidFill>
                            <a:schemeClr val="bg1"/>
                          </a:solidFill>
                          <a:effectLst/>
                        </a:rPr>
                        <a:t>IM+PM</a:t>
                      </a:r>
                      <a:endParaRPr lang="ja-JP" sz="2000" dirty="0">
                        <a:solidFill>
                          <a:schemeClr val="bg1"/>
                        </a:solidFill>
                        <a:effectLst/>
                        <a:latin typeface="Arial"/>
                        <a:ea typeface="ＭＳ 明朝"/>
                        <a:cs typeface="Times New Roman"/>
                      </a:endParaRPr>
                    </a:p>
                  </a:txBody>
                  <a:tcPr marL="19287" marR="19287" marT="0" marB="0"/>
                </a:tc>
                <a:tc hMerge="1">
                  <a:txBody>
                    <a:bodyPr/>
                    <a:lstStyle/>
                    <a:p>
                      <a:endParaRPr lang="ja-JP" sz="1000" dirty="0">
                        <a:effectLst/>
                        <a:latin typeface="Calibri"/>
                        <a:cs typeface="Times New Roman"/>
                      </a:endParaRPr>
                    </a:p>
                  </a:txBody>
                  <a:tcPr marL="19287" marR="19287" marT="0" marB="0"/>
                </a:tc>
              </a:tr>
              <a:tr h="205726">
                <a:tc vMerge="1">
                  <a:txBody>
                    <a:bodyPr/>
                    <a:lstStyle/>
                    <a:p>
                      <a:pPr algn="l"/>
                      <a:endParaRPr lang="ja-JP" sz="1200" dirty="0">
                        <a:solidFill>
                          <a:schemeClr val="bg1"/>
                        </a:solidFill>
                        <a:effectLst/>
                        <a:latin typeface="Calibri"/>
                        <a:cs typeface="Times New Roman"/>
                      </a:endParaRPr>
                    </a:p>
                  </a:txBody>
                  <a:tcPr marL="19287" marR="19287" marT="0" marB="0"/>
                </a:tc>
                <a:tc>
                  <a:txBody>
                    <a:bodyPr/>
                    <a:lstStyle/>
                    <a:p>
                      <a:pPr algn="ctr">
                        <a:lnSpc>
                          <a:spcPts val="2160"/>
                        </a:lnSpc>
                        <a:spcAft>
                          <a:spcPts val="0"/>
                        </a:spcAft>
                      </a:pPr>
                      <a:r>
                        <a:rPr lang="en-US" sz="1600" dirty="0" err="1" smtClean="0">
                          <a:solidFill>
                            <a:schemeClr val="bg1"/>
                          </a:solidFill>
                          <a:effectLst/>
                        </a:rPr>
                        <a:t>Prasugrel</a:t>
                      </a:r>
                      <a:endParaRPr lang="en-US" sz="1600" dirty="0" smtClean="0">
                        <a:solidFill>
                          <a:schemeClr val="bg1"/>
                        </a:solidFill>
                        <a:effectLst/>
                      </a:endParaRPr>
                    </a:p>
                    <a:p>
                      <a:pPr algn="ctr">
                        <a:lnSpc>
                          <a:spcPts val="2160"/>
                        </a:lnSpc>
                        <a:spcAft>
                          <a:spcPts val="0"/>
                        </a:spcAft>
                      </a:pPr>
                      <a:r>
                        <a:rPr lang="en-US" altLang="ja-JP" sz="1600" dirty="0" smtClean="0">
                          <a:solidFill>
                            <a:schemeClr val="bg1"/>
                          </a:solidFill>
                          <a:effectLst/>
                          <a:latin typeface="Arial"/>
                          <a:ea typeface="ＭＳ 明朝"/>
                          <a:cs typeface="Times New Roman"/>
                        </a:rPr>
                        <a:t>(n = 153)</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err="1" smtClean="0">
                          <a:solidFill>
                            <a:schemeClr val="bg1"/>
                          </a:solidFill>
                          <a:effectLst/>
                        </a:rPr>
                        <a:t>Clopidogrel</a:t>
                      </a:r>
                      <a:endParaRPr lang="en-US" sz="1600" dirty="0" smtClean="0">
                        <a:solidFill>
                          <a:schemeClr val="bg1"/>
                        </a:solidFill>
                        <a:effectLst/>
                      </a:endParaRPr>
                    </a:p>
                    <a:p>
                      <a:pPr algn="ctr">
                        <a:lnSpc>
                          <a:spcPts val="2160"/>
                        </a:lnSpc>
                        <a:spcAft>
                          <a:spcPts val="0"/>
                        </a:spcAft>
                      </a:pPr>
                      <a:r>
                        <a:rPr lang="en-US" altLang="ja-JP" sz="1600" dirty="0" smtClean="0">
                          <a:solidFill>
                            <a:schemeClr val="bg1"/>
                          </a:solidFill>
                          <a:effectLst/>
                          <a:latin typeface="+mn-lt"/>
                          <a:ea typeface="ＭＳ 明朝"/>
                          <a:cs typeface="Times New Roman"/>
                        </a:rPr>
                        <a:t>(n = 135)</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err="1" smtClean="0">
                          <a:solidFill>
                            <a:schemeClr val="bg1"/>
                          </a:solidFill>
                          <a:effectLst/>
                        </a:rPr>
                        <a:t>Prasugrel</a:t>
                      </a:r>
                      <a:endParaRPr lang="en-US" sz="1600" dirty="0" smtClean="0">
                        <a:solidFill>
                          <a:schemeClr val="bg1"/>
                        </a:solidFill>
                        <a:effectLst/>
                      </a:endParaRPr>
                    </a:p>
                    <a:p>
                      <a:pPr algn="ctr">
                        <a:lnSpc>
                          <a:spcPts val="2160"/>
                        </a:lnSpc>
                        <a:spcAft>
                          <a:spcPts val="0"/>
                        </a:spcAft>
                      </a:pPr>
                      <a:r>
                        <a:rPr lang="en-US" altLang="ja-JP" sz="1600" dirty="0" smtClean="0">
                          <a:solidFill>
                            <a:schemeClr val="bg1"/>
                          </a:solidFill>
                          <a:effectLst/>
                          <a:latin typeface="+mn-lt"/>
                          <a:ea typeface="ＭＳ 明朝"/>
                          <a:cs typeface="Times New Roman"/>
                        </a:rPr>
                        <a:t>(n = 237)</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err="1" smtClean="0">
                          <a:solidFill>
                            <a:schemeClr val="bg1"/>
                          </a:solidFill>
                          <a:effectLst/>
                        </a:rPr>
                        <a:t>Clopidogrel</a:t>
                      </a:r>
                      <a:endParaRPr lang="en-US" sz="1600" dirty="0" smtClean="0">
                        <a:solidFill>
                          <a:schemeClr val="bg1"/>
                        </a:solidFill>
                        <a:effectLst/>
                      </a:endParaRPr>
                    </a:p>
                    <a:p>
                      <a:pPr algn="ctr">
                        <a:lnSpc>
                          <a:spcPts val="2160"/>
                        </a:lnSpc>
                        <a:spcAft>
                          <a:spcPts val="0"/>
                        </a:spcAft>
                      </a:pPr>
                      <a:r>
                        <a:rPr lang="en-US" altLang="ja-JP" sz="1600" dirty="0" smtClean="0">
                          <a:solidFill>
                            <a:schemeClr val="bg1"/>
                          </a:solidFill>
                          <a:effectLst/>
                          <a:latin typeface="+mn-lt"/>
                          <a:ea typeface="ＭＳ 明朝"/>
                          <a:cs typeface="Times New Roman"/>
                        </a:rPr>
                        <a:t>(n = 248)</a:t>
                      </a:r>
                      <a:endParaRPr lang="ja-JP" sz="1600" dirty="0">
                        <a:solidFill>
                          <a:schemeClr val="bg1"/>
                        </a:solidFill>
                        <a:effectLst/>
                        <a:latin typeface="Arial"/>
                        <a:ea typeface="ＭＳ 明朝"/>
                        <a:cs typeface="Times New Roman"/>
                      </a:endParaRPr>
                    </a:p>
                  </a:txBody>
                  <a:tcPr marL="19287" marR="19287" marT="0" marB="0"/>
                </a:tc>
              </a:tr>
              <a:tr h="0">
                <a:tc>
                  <a:txBody>
                    <a:bodyPr/>
                    <a:lstStyle/>
                    <a:p>
                      <a:pPr algn="l">
                        <a:lnSpc>
                          <a:spcPts val="2160"/>
                        </a:lnSpc>
                        <a:spcAft>
                          <a:spcPts val="0"/>
                        </a:spcAft>
                      </a:pPr>
                      <a:r>
                        <a:rPr lang="en-US" altLang="ja-JP" sz="1600" dirty="0" smtClean="0">
                          <a:solidFill>
                            <a:schemeClr val="bg1"/>
                          </a:solidFill>
                          <a:effectLst/>
                          <a:latin typeface="Arial"/>
                          <a:ea typeface="ＭＳ 明朝"/>
                          <a:cs typeface="Times New Roman"/>
                        </a:rPr>
                        <a:t>Medical</a:t>
                      </a:r>
                      <a:r>
                        <a:rPr lang="en-US" altLang="ja-JP" sz="1600" baseline="0" dirty="0" smtClean="0">
                          <a:solidFill>
                            <a:schemeClr val="bg1"/>
                          </a:solidFill>
                          <a:effectLst/>
                          <a:latin typeface="Arial"/>
                          <a:ea typeface="ＭＳ 明朝"/>
                          <a:cs typeface="Times New Roman"/>
                        </a:rPr>
                        <a:t> history (%)</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endParaRPr lang="ja-JP" sz="1600" dirty="0">
                        <a:solidFill>
                          <a:schemeClr val="bg1"/>
                        </a:solidFill>
                        <a:effectLst/>
                        <a:latin typeface="Arial"/>
                        <a:ea typeface="ＭＳ 明朝"/>
                        <a:cs typeface="Times New Roman"/>
                      </a:endParaRPr>
                    </a:p>
                  </a:txBody>
                  <a:tcPr marL="19287" marR="19287" marT="0" marB="0"/>
                </a:tc>
              </a:tr>
              <a:tr h="0">
                <a:tc>
                  <a:txBody>
                    <a:bodyPr/>
                    <a:lstStyle/>
                    <a:p>
                      <a:pPr algn="l">
                        <a:lnSpc>
                          <a:spcPts val="2160"/>
                        </a:lnSpc>
                        <a:spcAft>
                          <a:spcPts val="0"/>
                        </a:spcAft>
                      </a:pPr>
                      <a:r>
                        <a:rPr lang="en-US" sz="1600" dirty="0" smtClean="0">
                          <a:solidFill>
                            <a:schemeClr val="bg1"/>
                          </a:solidFill>
                          <a:effectLst/>
                        </a:rPr>
                        <a:t>   Hypertension</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71.2</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71.9</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73.0</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71.4</a:t>
                      </a:r>
                      <a:endParaRPr lang="ja-JP" sz="1600" dirty="0">
                        <a:solidFill>
                          <a:schemeClr val="bg1"/>
                        </a:solidFill>
                        <a:effectLst/>
                        <a:latin typeface="Arial"/>
                        <a:ea typeface="ＭＳ 明朝"/>
                        <a:cs typeface="Times New Roman"/>
                      </a:endParaRPr>
                    </a:p>
                  </a:txBody>
                  <a:tcPr marL="19287" marR="19287" marT="0" marB="0"/>
                </a:tc>
              </a:tr>
              <a:tr h="68149">
                <a:tc>
                  <a:txBody>
                    <a:bodyPr/>
                    <a:lstStyle/>
                    <a:p>
                      <a:pPr algn="l">
                        <a:lnSpc>
                          <a:spcPts val="2160"/>
                        </a:lnSpc>
                        <a:spcAft>
                          <a:spcPts val="0"/>
                        </a:spcAft>
                      </a:pPr>
                      <a:r>
                        <a:rPr lang="en-US" sz="1600" dirty="0" smtClean="0">
                          <a:solidFill>
                            <a:schemeClr val="bg1"/>
                          </a:solidFill>
                          <a:effectLst/>
                        </a:rPr>
                        <a:t>   Dyslipidemia</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75.8</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80.0</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80.2</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77.8</a:t>
                      </a:r>
                      <a:endParaRPr lang="ja-JP" sz="1600" dirty="0">
                        <a:solidFill>
                          <a:schemeClr val="bg1"/>
                        </a:solidFill>
                        <a:effectLst/>
                        <a:latin typeface="Arial"/>
                        <a:ea typeface="ＭＳ 明朝"/>
                        <a:cs typeface="Times New Roman"/>
                      </a:endParaRPr>
                    </a:p>
                  </a:txBody>
                  <a:tcPr marL="19287" marR="19287" marT="0" marB="0"/>
                </a:tc>
              </a:tr>
              <a:tr h="0">
                <a:tc>
                  <a:txBody>
                    <a:bodyPr/>
                    <a:lstStyle/>
                    <a:p>
                      <a:pPr algn="l">
                        <a:lnSpc>
                          <a:spcPts val="2160"/>
                        </a:lnSpc>
                        <a:spcAft>
                          <a:spcPts val="0"/>
                        </a:spcAft>
                      </a:pPr>
                      <a:r>
                        <a:rPr lang="en-US" sz="1600" dirty="0" smtClean="0">
                          <a:solidFill>
                            <a:schemeClr val="bg1"/>
                          </a:solidFill>
                          <a:effectLst/>
                        </a:rPr>
                        <a:t>   Diabetes mellitus</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33.3</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33.3</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40.9</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33.5</a:t>
                      </a:r>
                      <a:endParaRPr lang="ja-JP" sz="1600" dirty="0">
                        <a:solidFill>
                          <a:schemeClr val="bg1"/>
                        </a:solidFill>
                        <a:effectLst/>
                        <a:latin typeface="Arial"/>
                        <a:ea typeface="ＭＳ 明朝"/>
                        <a:cs typeface="Times New Roman"/>
                      </a:endParaRPr>
                    </a:p>
                  </a:txBody>
                  <a:tcPr marL="19287" marR="19287" marT="0" marB="0"/>
                </a:tc>
              </a:tr>
              <a:tr h="41678">
                <a:tc>
                  <a:txBody>
                    <a:bodyPr/>
                    <a:lstStyle/>
                    <a:p>
                      <a:pPr algn="l">
                        <a:lnSpc>
                          <a:spcPts val="2160"/>
                        </a:lnSpc>
                        <a:spcAft>
                          <a:spcPts val="0"/>
                        </a:spcAft>
                      </a:pPr>
                      <a:r>
                        <a:rPr lang="en-US" sz="1600" dirty="0" smtClean="0">
                          <a:solidFill>
                            <a:schemeClr val="bg1"/>
                          </a:solidFill>
                          <a:effectLst/>
                        </a:rPr>
                        <a:t>   Prior MI</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5.3</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7.4</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5.4</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4.4</a:t>
                      </a:r>
                      <a:endParaRPr lang="ja-JP" sz="1600" dirty="0">
                        <a:solidFill>
                          <a:schemeClr val="bg1"/>
                        </a:solidFill>
                        <a:effectLst/>
                        <a:latin typeface="Arial"/>
                        <a:ea typeface="ＭＳ 明朝"/>
                        <a:cs typeface="Times New Roman"/>
                      </a:endParaRPr>
                    </a:p>
                  </a:txBody>
                  <a:tcPr marL="19287" marR="19287" marT="0" marB="0"/>
                </a:tc>
              </a:tr>
              <a:tr h="47232">
                <a:tc>
                  <a:txBody>
                    <a:bodyPr/>
                    <a:lstStyle/>
                    <a:p>
                      <a:pPr algn="l">
                        <a:lnSpc>
                          <a:spcPts val="2160"/>
                        </a:lnSpc>
                        <a:spcAft>
                          <a:spcPts val="0"/>
                        </a:spcAft>
                      </a:pPr>
                      <a:r>
                        <a:rPr lang="en-US" sz="1600" dirty="0" smtClean="0">
                          <a:solidFill>
                            <a:schemeClr val="bg1"/>
                          </a:solidFill>
                          <a:effectLst/>
                        </a:rPr>
                        <a:t>   Prior revascularization</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5.2</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6.7</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7.2</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6.9</a:t>
                      </a:r>
                      <a:endParaRPr lang="ja-JP" sz="1600" dirty="0">
                        <a:solidFill>
                          <a:schemeClr val="bg1"/>
                        </a:solidFill>
                        <a:effectLst/>
                        <a:latin typeface="Arial"/>
                        <a:ea typeface="ＭＳ 明朝"/>
                        <a:cs typeface="Times New Roman"/>
                      </a:endParaRPr>
                    </a:p>
                  </a:txBody>
                  <a:tcPr marL="19287" marR="19287" marT="0" marB="0"/>
                </a:tc>
              </a:tr>
              <a:tr h="77837">
                <a:tc>
                  <a:txBody>
                    <a:bodyPr/>
                    <a:lstStyle/>
                    <a:p>
                      <a:pPr algn="l">
                        <a:lnSpc>
                          <a:spcPts val="2160"/>
                        </a:lnSpc>
                        <a:spcAft>
                          <a:spcPts val="0"/>
                        </a:spcAft>
                      </a:pPr>
                      <a:r>
                        <a:rPr lang="en-US" sz="1600" dirty="0" smtClean="0">
                          <a:solidFill>
                            <a:schemeClr val="bg1"/>
                          </a:solidFill>
                          <a:effectLst/>
                        </a:rPr>
                        <a:t>   Prior </a:t>
                      </a:r>
                      <a:r>
                        <a:rPr lang="en-US" sz="1600" dirty="0" err="1" smtClean="0">
                          <a:solidFill>
                            <a:schemeClr val="bg1"/>
                          </a:solidFill>
                          <a:effectLst/>
                        </a:rPr>
                        <a:t>CABG</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0</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0</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0.4</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1.6</a:t>
                      </a:r>
                      <a:endParaRPr lang="ja-JP" sz="1600" dirty="0">
                        <a:solidFill>
                          <a:schemeClr val="bg1"/>
                        </a:solidFill>
                        <a:effectLst/>
                        <a:latin typeface="Arial"/>
                        <a:ea typeface="ＭＳ 明朝"/>
                        <a:cs typeface="Times New Roman"/>
                      </a:endParaRPr>
                    </a:p>
                  </a:txBody>
                  <a:tcPr marL="19287" marR="19287" marT="0" marB="0"/>
                </a:tc>
              </a:tr>
              <a:tr h="0">
                <a:tc>
                  <a:txBody>
                    <a:bodyPr/>
                    <a:lstStyle/>
                    <a:p>
                      <a:pPr algn="l">
                        <a:lnSpc>
                          <a:spcPts val="2160"/>
                        </a:lnSpc>
                        <a:spcAft>
                          <a:spcPts val="0"/>
                        </a:spcAft>
                      </a:pPr>
                      <a:r>
                        <a:rPr lang="en-US" sz="1600" dirty="0" smtClean="0">
                          <a:solidFill>
                            <a:schemeClr val="bg1"/>
                          </a:solidFill>
                          <a:effectLst/>
                        </a:rPr>
                        <a:t>   Prior </a:t>
                      </a:r>
                      <a:r>
                        <a:rPr lang="en-US" sz="1600" dirty="0" err="1" smtClean="0">
                          <a:solidFill>
                            <a:schemeClr val="bg1"/>
                          </a:solidFill>
                          <a:effectLst/>
                        </a:rPr>
                        <a:t>TLR</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1.3</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2.2</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3.8</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2.0</a:t>
                      </a:r>
                      <a:endParaRPr lang="ja-JP" sz="1600" dirty="0">
                        <a:solidFill>
                          <a:schemeClr val="bg1"/>
                        </a:solidFill>
                        <a:effectLst/>
                        <a:latin typeface="Arial"/>
                        <a:ea typeface="ＭＳ 明朝"/>
                        <a:cs typeface="Times New Roman"/>
                      </a:endParaRPr>
                    </a:p>
                  </a:txBody>
                  <a:tcPr marL="19287" marR="19287" marT="0" marB="0"/>
                </a:tc>
              </a:tr>
              <a:tr h="80553">
                <a:tc>
                  <a:txBody>
                    <a:bodyPr/>
                    <a:lstStyle/>
                    <a:p>
                      <a:pPr algn="l">
                        <a:lnSpc>
                          <a:spcPts val="2160"/>
                        </a:lnSpc>
                        <a:spcAft>
                          <a:spcPts val="0"/>
                        </a:spcAft>
                      </a:pPr>
                      <a:r>
                        <a:rPr lang="en-US" sz="1600" dirty="0">
                          <a:solidFill>
                            <a:schemeClr val="bg1"/>
                          </a:solidFill>
                          <a:effectLst/>
                        </a:rPr>
                        <a:t>Concomitant </a:t>
                      </a:r>
                      <a:r>
                        <a:rPr lang="en-US" sz="1600" dirty="0" smtClean="0">
                          <a:solidFill>
                            <a:schemeClr val="bg1"/>
                          </a:solidFill>
                          <a:effectLst/>
                        </a:rPr>
                        <a:t>therapy </a:t>
                      </a:r>
                      <a:r>
                        <a:rPr lang="en-US" altLang="ja-JP" sz="1600" dirty="0" smtClean="0">
                          <a:solidFill>
                            <a:schemeClr val="bg1"/>
                          </a:solidFill>
                          <a:effectLst/>
                        </a:rPr>
                        <a:t>(%)</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pPr>
                      <a:endParaRPr lang="ja-JP" sz="1600" dirty="0">
                        <a:solidFill>
                          <a:schemeClr val="bg1"/>
                        </a:solidFill>
                        <a:effectLst/>
                        <a:latin typeface="Calibri"/>
                        <a:cs typeface="Times New Roman"/>
                      </a:endParaRPr>
                    </a:p>
                  </a:txBody>
                  <a:tcPr marL="19287" marR="19287" marT="0" marB="0"/>
                </a:tc>
                <a:tc>
                  <a:txBody>
                    <a:bodyPr/>
                    <a:lstStyle/>
                    <a:p>
                      <a:pPr algn="ctr">
                        <a:lnSpc>
                          <a:spcPts val="2160"/>
                        </a:lnSpc>
                      </a:pPr>
                      <a:endParaRPr lang="ja-JP" sz="1600" dirty="0">
                        <a:solidFill>
                          <a:schemeClr val="bg1"/>
                        </a:solidFill>
                        <a:effectLst/>
                        <a:latin typeface="Calibri"/>
                        <a:cs typeface="Times New Roman"/>
                      </a:endParaRPr>
                    </a:p>
                  </a:txBody>
                  <a:tcPr marL="19287" marR="19287" marT="0" marB="0"/>
                </a:tc>
                <a:tc>
                  <a:txBody>
                    <a:bodyPr/>
                    <a:lstStyle/>
                    <a:p>
                      <a:pPr algn="ctr">
                        <a:lnSpc>
                          <a:spcPts val="2160"/>
                        </a:lnSpc>
                      </a:pPr>
                      <a:endParaRPr lang="ja-JP" sz="1600" dirty="0">
                        <a:solidFill>
                          <a:schemeClr val="bg1"/>
                        </a:solidFill>
                        <a:effectLst/>
                        <a:latin typeface="Calibri"/>
                        <a:cs typeface="Times New Roman"/>
                      </a:endParaRPr>
                    </a:p>
                  </a:txBody>
                  <a:tcPr marL="19287" marR="19287" marT="0" marB="0"/>
                </a:tc>
                <a:tc>
                  <a:txBody>
                    <a:bodyPr/>
                    <a:lstStyle/>
                    <a:p>
                      <a:pPr algn="ctr">
                        <a:lnSpc>
                          <a:spcPts val="2160"/>
                        </a:lnSpc>
                      </a:pPr>
                      <a:endParaRPr lang="ja-JP" sz="1600" dirty="0">
                        <a:solidFill>
                          <a:schemeClr val="bg1"/>
                        </a:solidFill>
                        <a:effectLst/>
                        <a:latin typeface="Calibri"/>
                        <a:cs typeface="Times New Roman"/>
                      </a:endParaRPr>
                    </a:p>
                  </a:txBody>
                  <a:tcPr marL="19287" marR="19287" marT="0" marB="0"/>
                </a:tc>
              </a:tr>
              <a:tr h="86107">
                <a:tc>
                  <a:txBody>
                    <a:bodyPr/>
                    <a:lstStyle/>
                    <a:p>
                      <a:pPr algn="l">
                        <a:lnSpc>
                          <a:spcPts val="2160"/>
                        </a:lnSpc>
                        <a:spcAft>
                          <a:spcPts val="0"/>
                        </a:spcAft>
                      </a:pPr>
                      <a:r>
                        <a:rPr lang="en-US" sz="1600" dirty="0">
                          <a:solidFill>
                            <a:schemeClr val="bg1"/>
                          </a:solidFill>
                          <a:effectLst/>
                        </a:rPr>
                        <a:t>  </a:t>
                      </a:r>
                      <a:r>
                        <a:rPr lang="en-US" sz="1600" dirty="0" smtClean="0">
                          <a:solidFill>
                            <a:schemeClr val="bg1"/>
                          </a:solidFill>
                          <a:effectLst/>
                        </a:rPr>
                        <a:t> PPI</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51.0</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48.1</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39.2</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42.7</a:t>
                      </a:r>
                      <a:endParaRPr lang="ja-JP" sz="1600" dirty="0">
                        <a:solidFill>
                          <a:schemeClr val="bg1"/>
                        </a:solidFill>
                        <a:effectLst/>
                        <a:latin typeface="Arial"/>
                        <a:ea typeface="ＭＳ 明朝"/>
                        <a:cs typeface="Times New Roman"/>
                      </a:endParaRPr>
                    </a:p>
                  </a:txBody>
                  <a:tcPr marL="19287" marR="19287" marT="0" marB="0"/>
                </a:tc>
              </a:tr>
              <a:tr h="0">
                <a:tc>
                  <a:txBody>
                    <a:bodyPr/>
                    <a:lstStyle/>
                    <a:p>
                      <a:pPr algn="l">
                        <a:lnSpc>
                          <a:spcPts val="2160"/>
                        </a:lnSpc>
                        <a:spcAft>
                          <a:spcPts val="0"/>
                        </a:spcAft>
                      </a:pPr>
                      <a:r>
                        <a:rPr lang="en-US" sz="1600" dirty="0">
                          <a:solidFill>
                            <a:schemeClr val="bg1"/>
                          </a:solidFill>
                          <a:effectLst/>
                        </a:rPr>
                        <a:t>  </a:t>
                      </a:r>
                      <a:r>
                        <a:rPr lang="en-US" sz="1600" dirty="0" smtClean="0">
                          <a:solidFill>
                            <a:schemeClr val="bg1"/>
                          </a:solidFill>
                          <a:effectLst/>
                        </a:rPr>
                        <a:t> Statin</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54.9</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48.9</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50.6</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52.4</a:t>
                      </a:r>
                      <a:endParaRPr lang="ja-JP" sz="1600" dirty="0">
                        <a:solidFill>
                          <a:schemeClr val="bg1"/>
                        </a:solidFill>
                        <a:effectLst/>
                        <a:latin typeface="Arial"/>
                        <a:ea typeface="ＭＳ 明朝"/>
                        <a:cs typeface="Times New Roman"/>
                      </a:endParaRPr>
                    </a:p>
                  </a:txBody>
                  <a:tcPr marL="19287" marR="19287" marT="0" marB="0"/>
                </a:tc>
              </a:tr>
              <a:tr h="0">
                <a:tc>
                  <a:txBody>
                    <a:bodyPr/>
                    <a:lstStyle/>
                    <a:p>
                      <a:pPr algn="l">
                        <a:lnSpc>
                          <a:spcPts val="2160"/>
                        </a:lnSpc>
                        <a:spcAft>
                          <a:spcPts val="0"/>
                        </a:spcAft>
                      </a:pPr>
                      <a:r>
                        <a:rPr lang="en-US" sz="1600" dirty="0">
                          <a:solidFill>
                            <a:schemeClr val="bg1"/>
                          </a:solidFill>
                          <a:effectLst/>
                        </a:rPr>
                        <a:t>  </a:t>
                      </a:r>
                      <a:r>
                        <a:rPr lang="en-US" sz="1600" dirty="0" smtClean="0">
                          <a:solidFill>
                            <a:schemeClr val="bg1"/>
                          </a:solidFill>
                          <a:effectLst/>
                        </a:rPr>
                        <a:t> </a:t>
                      </a:r>
                      <a:r>
                        <a:rPr lang="en-US" sz="1600" dirty="0" err="1" smtClean="0">
                          <a:solidFill>
                            <a:schemeClr val="bg1"/>
                          </a:solidFill>
                          <a:effectLst/>
                        </a:rPr>
                        <a:t>Ca</a:t>
                      </a:r>
                      <a:r>
                        <a:rPr lang="en-US" sz="1600" dirty="0" smtClean="0">
                          <a:solidFill>
                            <a:schemeClr val="bg1"/>
                          </a:solidFill>
                          <a:effectLst/>
                        </a:rPr>
                        <a:t> </a:t>
                      </a:r>
                      <a:r>
                        <a:rPr lang="en-US" sz="1600" dirty="0">
                          <a:solidFill>
                            <a:schemeClr val="bg1"/>
                          </a:solidFill>
                          <a:effectLst/>
                        </a:rPr>
                        <a:t>blocker</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24.8</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25.2</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30.0</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22.2</a:t>
                      </a:r>
                      <a:endParaRPr lang="ja-JP" sz="1600" dirty="0">
                        <a:solidFill>
                          <a:schemeClr val="bg1"/>
                        </a:solidFill>
                        <a:effectLst/>
                        <a:latin typeface="Arial"/>
                        <a:ea typeface="ＭＳ 明朝"/>
                        <a:cs typeface="Times New Roman"/>
                      </a:endParaRPr>
                    </a:p>
                  </a:txBody>
                  <a:tcPr marL="19287" marR="19287" marT="0" marB="0"/>
                </a:tc>
              </a:tr>
              <a:tr h="0">
                <a:tc>
                  <a:txBody>
                    <a:bodyPr/>
                    <a:lstStyle/>
                    <a:p>
                      <a:pPr algn="l">
                        <a:lnSpc>
                          <a:spcPts val="2160"/>
                        </a:lnSpc>
                        <a:spcAft>
                          <a:spcPts val="0"/>
                        </a:spcAft>
                      </a:pPr>
                      <a:r>
                        <a:rPr lang="en-US" sz="1600" dirty="0">
                          <a:solidFill>
                            <a:schemeClr val="bg1"/>
                          </a:solidFill>
                          <a:effectLst/>
                        </a:rPr>
                        <a:t>  </a:t>
                      </a:r>
                      <a:r>
                        <a:rPr lang="en-US" sz="1600" dirty="0" smtClean="0">
                          <a:solidFill>
                            <a:schemeClr val="bg1"/>
                          </a:solidFill>
                          <a:effectLst/>
                        </a:rPr>
                        <a:t> β </a:t>
                      </a:r>
                      <a:r>
                        <a:rPr lang="en-US" sz="1600" dirty="0">
                          <a:solidFill>
                            <a:schemeClr val="bg1"/>
                          </a:solidFill>
                          <a:effectLst/>
                        </a:rPr>
                        <a:t>blocker</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17.6</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20.7</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21.9</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16.5</a:t>
                      </a:r>
                      <a:endParaRPr lang="ja-JP" sz="1600" dirty="0">
                        <a:solidFill>
                          <a:schemeClr val="bg1"/>
                        </a:solidFill>
                        <a:effectLst/>
                        <a:latin typeface="Arial"/>
                        <a:ea typeface="ＭＳ 明朝"/>
                        <a:cs typeface="Times New Roman"/>
                      </a:endParaRPr>
                    </a:p>
                  </a:txBody>
                  <a:tcPr marL="19287" marR="19287" marT="0" marB="0"/>
                </a:tc>
              </a:tr>
              <a:tr h="0">
                <a:tc>
                  <a:txBody>
                    <a:bodyPr/>
                    <a:lstStyle/>
                    <a:p>
                      <a:pPr algn="l">
                        <a:lnSpc>
                          <a:spcPts val="2160"/>
                        </a:lnSpc>
                        <a:spcAft>
                          <a:spcPts val="0"/>
                        </a:spcAft>
                      </a:pPr>
                      <a:r>
                        <a:rPr lang="en-US" sz="1600" dirty="0">
                          <a:solidFill>
                            <a:schemeClr val="bg1"/>
                          </a:solidFill>
                          <a:effectLst/>
                        </a:rPr>
                        <a:t>Stent </a:t>
                      </a:r>
                      <a:r>
                        <a:rPr lang="en-US" sz="1600" dirty="0" smtClean="0">
                          <a:solidFill>
                            <a:schemeClr val="bg1"/>
                          </a:solidFill>
                          <a:effectLst/>
                        </a:rPr>
                        <a:t>type </a:t>
                      </a:r>
                      <a:r>
                        <a:rPr lang="en-US" altLang="ja-JP" sz="1600" dirty="0" smtClean="0">
                          <a:solidFill>
                            <a:schemeClr val="bg1"/>
                          </a:solidFill>
                          <a:effectLst/>
                        </a:rPr>
                        <a:t>(%)</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pPr>
                      <a:endParaRPr lang="ja-JP" sz="1600" dirty="0">
                        <a:solidFill>
                          <a:schemeClr val="bg1"/>
                        </a:solidFill>
                        <a:effectLst/>
                        <a:latin typeface="Calibri"/>
                        <a:cs typeface="Times New Roman"/>
                      </a:endParaRPr>
                    </a:p>
                  </a:txBody>
                  <a:tcPr marL="19287" marR="19287" marT="0" marB="0"/>
                </a:tc>
                <a:tc>
                  <a:txBody>
                    <a:bodyPr/>
                    <a:lstStyle/>
                    <a:p>
                      <a:pPr algn="ctr">
                        <a:lnSpc>
                          <a:spcPts val="2160"/>
                        </a:lnSpc>
                      </a:pPr>
                      <a:endParaRPr lang="ja-JP" sz="1600" dirty="0">
                        <a:solidFill>
                          <a:schemeClr val="bg1"/>
                        </a:solidFill>
                        <a:effectLst/>
                        <a:latin typeface="Calibri"/>
                        <a:cs typeface="Times New Roman"/>
                      </a:endParaRPr>
                    </a:p>
                  </a:txBody>
                  <a:tcPr marL="19287" marR="19287" marT="0" marB="0"/>
                </a:tc>
                <a:tc>
                  <a:txBody>
                    <a:bodyPr/>
                    <a:lstStyle/>
                    <a:p>
                      <a:pPr algn="ctr">
                        <a:lnSpc>
                          <a:spcPts val="2160"/>
                        </a:lnSpc>
                      </a:pPr>
                      <a:endParaRPr lang="ja-JP" sz="1600" dirty="0">
                        <a:solidFill>
                          <a:schemeClr val="bg1"/>
                        </a:solidFill>
                        <a:effectLst/>
                        <a:latin typeface="Calibri"/>
                        <a:cs typeface="Times New Roman"/>
                      </a:endParaRPr>
                    </a:p>
                  </a:txBody>
                  <a:tcPr marL="19287" marR="19287" marT="0" marB="0"/>
                </a:tc>
                <a:tc>
                  <a:txBody>
                    <a:bodyPr/>
                    <a:lstStyle/>
                    <a:p>
                      <a:pPr algn="ctr">
                        <a:lnSpc>
                          <a:spcPts val="2160"/>
                        </a:lnSpc>
                      </a:pPr>
                      <a:endParaRPr lang="ja-JP" sz="1600" dirty="0">
                        <a:solidFill>
                          <a:schemeClr val="bg1"/>
                        </a:solidFill>
                        <a:effectLst/>
                        <a:latin typeface="Calibri"/>
                        <a:cs typeface="Times New Roman"/>
                      </a:endParaRPr>
                    </a:p>
                  </a:txBody>
                  <a:tcPr marL="19287" marR="19287" marT="0" marB="0"/>
                </a:tc>
              </a:tr>
              <a:tr h="0">
                <a:tc>
                  <a:txBody>
                    <a:bodyPr/>
                    <a:lstStyle/>
                    <a:p>
                      <a:pPr algn="l">
                        <a:lnSpc>
                          <a:spcPts val="2160"/>
                        </a:lnSpc>
                        <a:spcAft>
                          <a:spcPts val="0"/>
                        </a:spcAft>
                      </a:pPr>
                      <a:r>
                        <a:rPr lang="en-US" sz="1600" dirty="0">
                          <a:solidFill>
                            <a:schemeClr val="bg1"/>
                          </a:solidFill>
                          <a:effectLst/>
                        </a:rPr>
                        <a:t>  </a:t>
                      </a:r>
                      <a:r>
                        <a:rPr lang="en-US" sz="1600" dirty="0" smtClean="0">
                          <a:solidFill>
                            <a:schemeClr val="bg1"/>
                          </a:solidFill>
                          <a:effectLst/>
                        </a:rPr>
                        <a:t> BMS</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56.3</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62.2</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51.9</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53.8</a:t>
                      </a:r>
                      <a:endParaRPr lang="ja-JP" sz="1600" dirty="0">
                        <a:solidFill>
                          <a:schemeClr val="bg1"/>
                        </a:solidFill>
                        <a:effectLst/>
                        <a:latin typeface="Arial"/>
                        <a:ea typeface="ＭＳ 明朝"/>
                        <a:cs typeface="Times New Roman"/>
                      </a:endParaRPr>
                    </a:p>
                  </a:txBody>
                  <a:tcPr marL="19287" marR="19287" marT="0" marB="0"/>
                </a:tc>
              </a:tr>
              <a:tr h="144480">
                <a:tc>
                  <a:txBody>
                    <a:bodyPr/>
                    <a:lstStyle/>
                    <a:p>
                      <a:pPr algn="l">
                        <a:lnSpc>
                          <a:spcPts val="2160"/>
                        </a:lnSpc>
                        <a:spcAft>
                          <a:spcPts val="0"/>
                        </a:spcAft>
                      </a:pPr>
                      <a:r>
                        <a:rPr lang="en-US" sz="1600" dirty="0">
                          <a:solidFill>
                            <a:schemeClr val="bg1"/>
                          </a:solidFill>
                          <a:effectLst/>
                        </a:rPr>
                        <a:t>  </a:t>
                      </a:r>
                      <a:r>
                        <a:rPr lang="en-US" sz="1600" dirty="0" smtClean="0">
                          <a:solidFill>
                            <a:schemeClr val="bg1"/>
                          </a:solidFill>
                          <a:effectLst/>
                        </a:rPr>
                        <a:t> DES</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44.4</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39.3</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48.9</a:t>
                      </a:r>
                      <a:endParaRPr lang="ja-JP" sz="1600" dirty="0">
                        <a:solidFill>
                          <a:schemeClr val="bg1"/>
                        </a:solidFill>
                        <a:effectLst/>
                        <a:latin typeface="Arial"/>
                        <a:ea typeface="ＭＳ 明朝"/>
                        <a:cs typeface="Times New Roman"/>
                      </a:endParaRPr>
                    </a:p>
                  </a:txBody>
                  <a:tcPr marL="19287" marR="19287" marT="0" marB="0"/>
                </a:tc>
                <a:tc>
                  <a:txBody>
                    <a:bodyPr/>
                    <a:lstStyle/>
                    <a:p>
                      <a:pPr algn="ctr">
                        <a:lnSpc>
                          <a:spcPts val="2160"/>
                        </a:lnSpc>
                        <a:spcAft>
                          <a:spcPts val="0"/>
                        </a:spcAft>
                      </a:pPr>
                      <a:r>
                        <a:rPr lang="en-US" sz="1600" dirty="0" smtClean="0">
                          <a:solidFill>
                            <a:schemeClr val="bg1"/>
                          </a:solidFill>
                          <a:effectLst/>
                        </a:rPr>
                        <a:t>46.2</a:t>
                      </a:r>
                      <a:endParaRPr lang="ja-JP" sz="1600" dirty="0">
                        <a:solidFill>
                          <a:schemeClr val="bg1"/>
                        </a:solidFill>
                        <a:effectLst/>
                        <a:latin typeface="Arial"/>
                        <a:ea typeface="ＭＳ 明朝"/>
                        <a:cs typeface="Times New Roman"/>
                      </a:endParaRPr>
                    </a:p>
                  </a:txBody>
                  <a:tcPr marL="19287" marR="19287" marT="0" marB="0"/>
                </a:tc>
              </a:tr>
            </a:tbl>
          </a:graphicData>
        </a:graphic>
      </p:graphicFrame>
    </p:spTree>
    <p:extLst>
      <p:ext uri="{BB962C8B-B14F-4D97-AF65-F5344CB8AC3E}">
        <p14:creationId xmlns:p14="http://schemas.microsoft.com/office/powerpoint/2010/main" val="272603094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3"/>
          <p:cNvSpPr>
            <a:spLocks noGrp="1"/>
          </p:cNvSpPr>
          <p:nvPr>
            <p:ph type="title"/>
          </p:nvPr>
        </p:nvSpPr>
        <p:spPr/>
        <p:txBody>
          <a:bodyPr>
            <a:normAutofit/>
          </a:bodyPr>
          <a:lstStyle/>
          <a:p>
            <a:pPr algn="l" eaLnBrk="0" fontAlgn="base" hangingPunct="0">
              <a:spcAft>
                <a:spcPct val="0"/>
              </a:spcAft>
            </a:pPr>
            <a:r>
              <a:rPr lang="en-US" altLang="ja-JP" sz="2800" b="1" dirty="0" smtClean="0">
                <a:solidFill>
                  <a:srgbClr val="FADC41"/>
                </a:solidFill>
                <a:latin typeface="Arial" pitchFamily="34" charset="0"/>
                <a:ea typeface="ＭＳ Ｐゴシック" pitchFamily="50" charset="-128"/>
              </a:rPr>
              <a:t>Platelet </a:t>
            </a:r>
            <a:r>
              <a:rPr lang="en-US" altLang="ja-JP" sz="2800" b="1" dirty="0">
                <a:solidFill>
                  <a:srgbClr val="FADC41"/>
                </a:solidFill>
                <a:latin typeface="Arial" pitchFamily="34" charset="0"/>
                <a:ea typeface="ＭＳ Ｐゴシック" pitchFamily="50" charset="-128"/>
              </a:rPr>
              <a:t>Aggregation </a:t>
            </a:r>
            <a:r>
              <a:rPr lang="en-US" altLang="ja-JP" sz="2800" b="1" dirty="0" smtClean="0">
                <a:solidFill>
                  <a:srgbClr val="FADC41"/>
                </a:solidFill>
                <a:latin typeface="Arial" pitchFamily="34" charset="0"/>
                <a:ea typeface="ＭＳ Ｐゴシック" pitchFamily="50" charset="-128"/>
              </a:rPr>
              <a:t>Analysis</a:t>
            </a:r>
            <a:r>
              <a:rPr lang="ja-JP" altLang="en-US" sz="2800" b="1" dirty="0">
                <a:solidFill>
                  <a:srgbClr val="FADC41"/>
                </a:solidFill>
                <a:latin typeface="Arial" pitchFamily="34" charset="0"/>
                <a:ea typeface="ＭＳ Ｐゴシック" pitchFamily="50" charset="-128"/>
              </a:rPr>
              <a:t> </a:t>
            </a:r>
            <a:r>
              <a:rPr lang="en-US" altLang="ja-JP" sz="2800" b="1" dirty="0" smtClean="0">
                <a:solidFill>
                  <a:srgbClr val="FADC41"/>
                </a:solidFill>
                <a:latin typeface="Arial" pitchFamily="34" charset="0"/>
                <a:ea typeface="ＭＳ Ｐゴシック" pitchFamily="50" charset="-128"/>
              </a:rPr>
              <a:t>Methods</a:t>
            </a:r>
            <a:r>
              <a:rPr lang="ja-JP" altLang="en-US" sz="2800" b="1" dirty="0" smtClean="0">
                <a:solidFill>
                  <a:srgbClr val="FADC41"/>
                </a:solidFill>
                <a:latin typeface="Arial" pitchFamily="34" charset="0"/>
                <a:ea typeface="ＭＳ Ｐゴシック" pitchFamily="50" charset="-128"/>
              </a:rPr>
              <a:t>　　　　</a:t>
            </a:r>
            <a:r>
              <a:rPr lang="ja-JP" altLang="en-US" sz="2800" dirty="0" smtClean="0"/>
              <a:t>　　　　　　　　　　　　</a:t>
            </a:r>
            <a:endParaRPr kumimoji="1" lang="ja-JP" altLang="en-US" sz="2800" dirty="0"/>
          </a:p>
        </p:txBody>
      </p:sp>
      <p:sp>
        <p:nvSpPr>
          <p:cNvPr id="7" name="コンテンツ プレースホルダー 2"/>
          <p:cNvSpPr>
            <a:spLocks noGrp="1"/>
          </p:cNvSpPr>
          <p:nvPr>
            <p:ph idx="4294967295"/>
          </p:nvPr>
        </p:nvSpPr>
        <p:spPr>
          <a:xfrm>
            <a:off x="798513" y="1844675"/>
            <a:ext cx="8345487" cy="1348061"/>
          </a:xfrm>
          <a:prstGeom prst="rect">
            <a:avLst/>
          </a:prstGeom>
        </p:spPr>
        <p:txBody>
          <a:bodyPr>
            <a:spAutoFit/>
          </a:bodyPr>
          <a:lstStyle/>
          <a:p>
            <a:pPr marL="161925" indent="-161925" fontAlgn="ctr">
              <a:spcBef>
                <a:spcPts val="0"/>
              </a:spcBef>
              <a:buClr>
                <a:srgbClr val="66B330"/>
              </a:buClr>
              <a:buNone/>
            </a:pPr>
            <a:r>
              <a:rPr lang="en-US" altLang="ja-JP" sz="2400" b="1" u="sng" dirty="0" err="1">
                <a:solidFill>
                  <a:srgbClr val="FADC41"/>
                </a:solidFill>
                <a:latin typeface="Arial" pitchFamily="34" charset="0"/>
                <a:cs typeface="Arial" pitchFamily="34" charset="0"/>
              </a:rPr>
              <a:t>VerifyNow</a:t>
            </a:r>
            <a:r>
              <a:rPr lang="en-US" altLang="ja-JP" sz="2400" b="1" u="sng" dirty="0">
                <a:solidFill>
                  <a:srgbClr val="FADC41"/>
                </a:solidFill>
                <a:latin typeface="Arial" pitchFamily="34" charset="0"/>
                <a:cs typeface="Arial" pitchFamily="34" charset="0"/>
              </a:rPr>
              <a:t>® </a:t>
            </a:r>
            <a:r>
              <a:rPr lang="en-US" altLang="ja-JP" sz="2400" b="1" u="sng" dirty="0" err="1">
                <a:solidFill>
                  <a:srgbClr val="FADC41"/>
                </a:solidFill>
                <a:latin typeface="Arial" pitchFamily="34" charset="0"/>
                <a:cs typeface="Arial" pitchFamily="34" charset="0"/>
              </a:rPr>
              <a:t>P2Y12</a:t>
            </a:r>
            <a:r>
              <a:rPr lang="en-US" altLang="ja-JP" sz="2400" b="1" u="sng" dirty="0">
                <a:solidFill>
                  <a:srgbClr val="FADC41"/>
                </a:solidFill>
                <a:latin typeface="Arial" pitchFamily="34" charset="0"/>
                <a:cs typeface="Arial" pitchFamily="34" charset="0"/>
              </a:rPr>
              <a:t> assay</a:t>
            </a:r>
          </a:p>
          <a:p>
            <a:pPr marL="603250" marR="0" lvl="1" indent="-203200" defTabSz="914400" eaLnBrk="1" fontAlgn="ctr" latinLnBrk="0" hangingPunct="1">
              <a:lnSpc>
                <a:spcPct val="100000"/>
              </a:lnSpc>
              <a:spcBef>
                <a:spcPct val="60000"/>
              </a:spcBef>
              <a:spcAft>
                <a:spcPts val="0"/>
              </a:spcAft>
              <a:buClrTx/>
              <a:buSzTx/>
              <a:buFontTx/>
              <a:buNone/>
              <a:tabLst/>
              <a:defRPr/>
            </a:pPr>
            <a:r>
              <a:rPr kumimoji="0" lang="en-US" altLang="ja-JP" sz="1800" b="0" i="0" u="none" strike="noStrike" kern="0" cap="none" spc="0" normalizeH="0" baseline="0" noProof="0" dirty="0" err="1" smtClean="0">
                <a:ln>
                  <a:noFill/>
                </a:ln>
                <a:solidFill>
                  <a:srgbClr val="FFFFFF"/>
                </a:solidFill>
                <a:effectLst/>
                <a:uLnTx/>
                <a:uFillTx/>
                <a:latin typeface="Arial" pitchFamily="34" charset="0"/>
                <a:ea typeface="ＭＳ Ｐゴシック" pitchFamily="50" charset="-128"/>
                <a:cs typeface="Arial" pitchFamily="34" charset="0"/>
              </a:rPr>
              <a:t>PRU</a:t>
            </a:r>
            <a:r>
              <a:rPr kumimoji="0" lang="en-US" altLang="ja-JP" sz="1800" b="0" i="0" u="none" strike="noStrike" kern="0" cap="none" spc="0" normalizeH="0" baseline="0" noProof="0" dirty="0" smtClean="0">
                <a:ln>
                  <a:noFill/>
                </a:ln>
                <a:solidFill>
                  <a:srgbClr val="FFFFFF"/>
                </a:solidFill>
                <a:effectLst/>
                <a:uLnTx/>
                <a:uFillTx/>
                <a:latin typeface="Arial" pitchFamily="34" charset="0"/>
                <a:ea typeface="ＭＳ Ｐゴシック" pitchFamily="50" charset="-128"/>
                <a:cs typeface="Arial" pitchFamily="34" charset="0"/>
              </a:rPr>
              <a:t> (</a:t>
            </a:r>
            <a:r>
              <a:rPr kumimoji="0" lang="en-US" altLang="ja-JP" sz="1800" b="0" i="0" u="none" strike="noStrike" kern="0" cap="none" spc="0" normalizeH="0" baseline="0" noProof="0" dirty="0" err="1" smtClean="0">
                <a:ln>
                  <a:noFill/>
                </a:ln>
                <a:solidFill>
                  <a:srgbClr val="FFFFFF"/>
                </a:solidFill>
                <a:effectLst/>
                <a:uLnTx/>
                <a:uFillTx/>
                <a:latin typeface="Arial" pitchFamily="34" charset="0"/>
                <a:ea typeface="ＭＳ Ｐゴシック" pitchFamily="50" charset="-128"/>
                <a:cs typeface="Arial" pitchFamily="34" charset="0"/>
              </a:rPr>
              <a:t>P2Y</a:t>
            </a:r>
            <a:r>
              <a:rPr kumimoji="0" lang="en-US" altLang="ja-JP" sz="1800" b="0" i="0" u="none" strike="noStrike" kern="0" cap="none" spc="0" normalizeH="0" baseline="-25000" noProof="0" dirty="0" err="1" smtClean="0">
                <a:ln>
                  <a:noFill/>
                </a:ln>
                <a:solidFill>
                  <a:srgbClr val="FFFFFF"/>
                </a:solidFill>
                <a:effectLst/>
                <a:uLnTx/>
                <a:uFillTx/>
                <a:latin typeface="Arial" pitchFamily="34" charset="0"/>
                <a:ea typeface="ＭＳ Ｐゴシック" pitchFamily="50" charset="-128"/>
                <a:cs typeface="Arial" pitchFamily="34" charset="0"/>
              </a:rPr>
              <a:t>12</a:t>
            </a:r>
            <a:r>
              <a:rPr kumimoji="0" lang="en-US" altLang="ja-JP" sz="1800" b="0" i="0" u="none" strike="noStrike" kern="0" cap="none" spc="0" normalizeH="0" baseline="0" noProof="0" dirty="0" smtClean="0">
                <a:ln>
                  <a:noFill/>
                </a:ln>
                <a:solidFill>
                  <a:srgbClr val="FFFFFF"/>
                </a:solidFill>
                <a:effectLst/>
                <a:uLnTx/>
                <a:uFillTx/>
                <a:latin typeface="Arial" pitchFamily="34" charset="0"/>
                <a:ea typeface="ＭＳ Ｐゴシック" pitchFamily="50" charset="-128"/>
                <a:cs typeface="Arial" pitchFamily="34" charset="0"/>
              </a:rPr>
              <a:t> reaction unit)</a:t>
            </a:r>
          </a:p>
          <a:p>
            <a:pPr marL="603250" marR="0" lvl="1" indent="-203200" defTabSz="914400" eaLnBrk="1" fontAlgn="ctr" latinLnBrk="0" hangingPunct="1">
              <a:lnSpc>
                <a:spcPct val="100000"/>
              </a:lnSpc>
              <a:spcBef>
                <a:spcPct val="60000"/>
              </a:spcBef>
              <a:spcAft>
                <a:spcPts val="0"/>
              </a:spcAft>
              <a:buClrTx/>
              <a:buSzTx/>
              <a:buFontTx/>
              <a:buNone/>
              <a:tabLst/>
              <a:defRPr/>
            </a:pPr>
            <a:r>
              <a:rPr kumimoji="0" lang="en-US" altLang="ja-JP" sz="1800" b="0" i="0" u="none" strike="noStrike" kern="0" cap="none" spc="0" normalizeH="0" baseline="0" noProof="0" dirty="0" smtClean="0">
                <a:ln>
                  <a:noFill/>
                </a:ln>
                <a:solidFill>
                  <a:srgbClr val="FFFFFF"/>
                </a:solidFill>
                <a:effectLst/>
                <a:uLnTx/>
                <a:uFillTx/>
                <a:latin typeface="Arial" pitchFamily="34" charset="0"/>
                <a:ea typeface="ＭＳ Ｐゴシック" pitchFamily="50" charset="-128"/>
                <a:cs typeface="Arial" pitchFamily="34" charset="0"/>
              </a:rPr>
              <a:t>% Inhibition</a:t>
            </a:r>
          </a:p>
        </p:txBody>
      </p:sp>
      <p:pic>
        <p:nvPicPr>
          <p:cNvPr id="8" name="Picture 3" descr="instrument"/>
          <p:cNvPicPr>
            <a:picLocks noChangeAspect="1" noChangeArrowheads="1"/>
          </p:cNvPicPr>
          <p:nvPr/>
        </p:nvPicPr>
        <p:blipFill>
          <a:blip r:embed="rId3" cstate="print"/>
          <a:srcRect/>
          <a:stretch>
            <a:fillRect/>
          </a:stretch>
        </p:blipFill>
        <p:spPr bwMode="auto">
          <a:xfrm>
            <a:off x="5865813" y="1265238"/>
            <a:ext cx="2643187" cy="1989137"/>
          </a:xfrm>
          <a:prstGeom prst="rect">
            <a:avLst/>
          </a:prstGeom>
          <a:noFill/>
          <a:ln w="9525">
            <a:noFill/>
            <a:miter lim="800000"/>
            <a:headEnd/>
            <a:tailEnd/>
          </a:ln>
        </p:spPr>
      </p:pic>
    </p:spTree>
    <p:extLst>
      <p:ext uri="{BB962C8B-B14F-4D97-AF65-F5344CB8AC3E}">
        <p14:creationId xmlns:p14="http://schemas.microsoft.com/office/powerpoint/2010/main" val="3089321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19"/>
          <p:cNvGrpSpPr/>
          <p:nvPr/>
        </p:nvGrpSpPr>
        <p:grpSpPr>
          <a:xfrm>
            <a:off x="1422561" y="1416205"/>
            <a:ext cx="6872038" cy="2821258"/>
            <a:chOff x="1252813" y="1795564"/>
            <a:chExt cx="7056000" cy="1881088"/>
          </a:xfrm>
        </p:grpSpPr>
        <p:sp>
          <p:nvSpPr>
            <p:cNvPr id="214" name="Line 45"/>
            <p:cNvSpPr>
              <a:spLocks noChangeShapeType="1"/>
            </p:cNvSpPr>
            <p:nvPr/>
          </p:nvSpPr>
          <p:spPr bwMode="auto">
            <a:xfrm flipH="1">
              <a:off x="1252813" y="1795564"/>
              <a:ext cx="7055999" cy="0"/>
            </a:xfrm>
            <a:prstGeom prst="line">
              <a:avLst/>
            </a:prstGeom>
            <a:noFill/>
            <a:ln w="9525">
              <a:solidFill>
                <a:schemeClr val="bg1">
                  <a:lumMod val="65000"/>
                  <a:lumOff val="35000"/>
                </a:schemeClr>
              </a:solidFill>
              <a:round/>
              <a:headEnd/>
              <a:tailEnd/>
            </a:ln>
          </p:spPr>
          <p:txBody>
            <a:bodyPr/>
            <a:lstStyle/>
            <a:p>
              <a:endParaRPr lang="ja-JP" altLang="en-US">
                <a:solidFill>
                  <a:srgbClr val="FFFFFF"/>
                </a:solidFill>
              </a:endParaRPr>
            </a:p>
          </p:txBody>
        </p:sp>
        <p:sp>
          <p:nvSpPr>
            <p:cNvPr id="215" name="Line 45"/>
            <p:cNvSpPr>
              <a:spLocks noChangeShapeType="1"/>
            </p:cNvSpPr>
            <p:nvPr/>
          </p:nvSpPr>
          <p:spPr bwMode="auto">
            <a:xfrm flipH="1">
              <a:off x="1252813" y="3676652"/>
              <a:ext cx="7056000" cy="0"/>
            </a:xfrm>
            <a:prstGeom prst="line">
              <a:avLst/>
            </a:prstGeom>
            <a:noFill/>
            <a:ln w="9525">
              <a:solidFill>
                <a:schemeClr val="bg1">
                  <a:lumMod val="65000"/>
                  <a:lumOff val="35000"/>
                </a:schemeClr>
              </a:solidFill>
              <a:round/>
              <a:headEnd/>
              <a:tailEnd/>
            </a:ln>
          </p:spPr>
          <p:txBody>
            <a:bodyPr/>
            <a:lstStyle/>
            <a:p>
              <a:endParaRPr lang="ja-JP" altLang="en-US">
                <a:solidFill>
                  <a:srgbClr val="FFFFFF"/>
                </a:solidFill>
              </a:endParaRPr>
            </a:p>
          </p:txBody>
        </p:sp>
        <p:sp>
          <p:nvSpPr>
            <p:cNvPr id="216" name="Line 45"/>
            <p:cNvSpPr>
              <a:spLocks noChangeShapeType="1"/>
            </p:cNvSpPr>
            <p:nvPr/>
          </p:nvSpPr>
          <p:spPr bwMode="auto">
            <a:xfrm flipH="1">
              <a:off x="1252813" y="3049622"/>
              <a:ext cx="7055999" cy="0"/>
            </a:xfrm>
            <a:prstGeom prst="line">
              <a:avLst/>
            </a:prstGeom>
            <a:noFill/>
            <a:ln w="9525">
              <a:solidFill>
                <a:schemeClr val="bg1">
                  <a:lumMod val="65000"/>
                  <a:lumOff val="35000"/>
                </a:schemeClr>
              </a:solidFill>
              <a:round/>
              <a:headEnd/>
              <a:tailEnd/>
            </a:ln>
          </p:spPr>
          <p:txBody>
            <a:bodyPr/>
            <a:lstStyle/>
            <a:p>
              <a:endParaRPr lang="ja-JP" altLang="en-US">
                <a:solidFill>
                  <a:srgbClr val="FFFFFF"/>
                </a:solidFill>
              </a:endParaRPr>
            </a:p>
          </p:txBody>
        </p:sp>
        <p:sp>
          <p:nvSpPr>
            <p:cNvPr id="217" name="Line 45"/>
            <p:cNvSpPr>
              <a:spLocks noChangeShapeType="1"/>
            </p:cNvSpPr>
            <p:nvPr/>
          </p:nvSpPr>
          <p:spPr bwMode="auto">
            <a:xfrm flipH="1">
              <a:off x="1252813" y="2422593"/>
              <a:ext cx="7055999" cy="0"/>
            </a:xfrm>
            <a:prstGeom prst="line">
              <a:avLst/>
            </a:prstGeom>
            <a:noFill/>
            <a:ln w="9525">
              <a:solidFill>
                <a:schemeClr val="bg1">
                  <a:lumMod val="65000"/>
                  <a:lumOff val="35000"/>
                </a:schemeClr>
              </a:solidFill>
              <a:round/>
              <a:headEnd/>
              <a:tailEnd/>
            </a:ln>
          </p:spPr>
          <p:txBody>
            <a:bodyPr/>
            <a:lstStyle/>
            <a:p>
              <a:endParaRPr lang="ja-JP" altLang="en-US">
                <a:solidFill>
                  <a:srgbClr val="FFFFFF"/>
                </a:solidFill>
              </a:endParaRPr>
            </a:p>
          </p:txBody>
        </p:sp>
      </p:grpSp>
      <p:sp>
        <p:nvSpPr>
          <p:cNvPr id="17" name="タイトル 3"/>
          <p:cNvSpPr>
            <a:spLocks noGrp="1"/>
          </p:cNvSpPr>
          <p:nvPr>
            <p:ph type="title"/>
          </p:nvPr>
        </p:nvSpPr>
        <p:spPr>
          <a:prstGeom prst="rect">
            <a:avLst/>
          </a:prstGeom>
        </p:spPr>
        <p:txBody>
          <a:bodyPr>
            <a:normAutofit/>
          </a:bodyPr>
          <a:lstStyle/>
          <a:p>
            <a:pPr algn="l" eaLnBrk="0" fontAlgn="base" hangingPunct="0">
              <a:spcAft>
                <a:spcPct val="0"/>
              </a:spcAft>
            </a:pPr>
            <a:r>
              <a:rPr lang="en-US" altLang="ja-JP" sz="2800" b="1" dirty="0" smtClean="0">
                <a:solidFill>
                  <a:srgbClr val="FADC41"/>
                </a:solidFill>
                <a:latin typeface="Arial" pitchFamily="34" charset="0"/>
                <a:ea typeface="ＭＳ Ｐゴシック" pitchFamily="50" charset="-128"/>
              </a:rPr>
              <a:t>Platelet </a:t>
            </a:r>
            <a:r>
              <a:rPr lang="en-US" altLang="ja-JP" sz="2800" b="1" dirty="0">
                <a:solidFill>
                  <a:srgbClr val="FADC41"/>
                </a:solidFill>
                <a:latin typeface="Arial" pitchFamily="34" charset="0"/>
                <a:ea typeface="ＭＳ Ｐゴシック" pitchFamily="50" charset="-128"/>
              </a:rPr>
              <a:t>Aggregation </a:t>
            </a:r>
            <a:r>
              <a:rPr lang="en-US" altLang="ja-JP" sz="2800" b="1" dirty="0" smtClean="0">
                <a:solidFill>
                  <a:srgbClr val="FADC41"/>
                </a:solidFill>
                <a:latin typeface="Arial" pitchFamily="34" charset="0"/>
                <a:ea typeface="ＭＳ Ｐゴシック" pitchFamily="50" charset="-128"/>
              </a:rPr>
              <a:t>in PRASFIT-ACS</a:t>
            </a:r>
            <a:br>
              <a:rPr lang="en-US" altLang="ja-JP" sz="2800" b="1" dirty="0" smtClean="0">
                <a:solidFill>
                  <a:srgbClr val="FADC41"/>
                </a:solidFill>
                <a:latin typeface="Arial" pitchFamily="34" charset="0"/>
                <a:ea typeface="ＭＳ Ｐゴシック" pitchFamily="50" charset="-128"/>
              </a:rPr>
            </a:br>
            <a:r>
              <a:rPr lang="en-US" altLang="ja-JP" dirty="0" smtClean="0"/>
              <a:t>EM</a:t>
            </a:r>
            <a:r>
              <a:rPr lang="ja-JP" altLang="en-US" sz="2800" b="1" dirty="0" smtClean="0">
                <a:solidFill>
                  <a:srgbClr val="FADC41"/>
                </a:solidFill>
                <a:latin typeface="Arial" pitchFamily="34" charset="0"/>
                <a:ea typeface="ＭＳ Ｐゴシック" pitchFamily="50" charset="-128"/>
              </a:rPr>
              <a:t>　　　　</a:t>
            </a:r>
            <a:r>
              <a:rPr lang="ja-JP" altLang="en-US" sz="2800" dirty="0" smtClean="0"/>
              <a:t>　　　　　　　　　　　　</a:t>
            </a:r>
            <a:endParaRPr kumimoji="1" lang="ja-JP" altLang="en-US" sz="2800" dirty="0"/>
          </a:p>
        </p:txBody>
      </p:sp>
      <p:sp>
        <p:nvSpPr>
          <p:cNvPr id="114" name="テキスト ボックス 10"/>
          <p:cNvSpPr txBox="1">
            <a:spLocks noChangeArrowheads="1"/>
          </p:cNvSpPr>
          <p:nvPr/>
        </p:nvSpPr>
        <p:spPr bwMode="auto">
          <a:xfrm>
            <a:off x="5773738" y="4550898"/>
            <a:ext cx="2890837" cy="336550"/>
          </a:xfrm>
          <a:prstGeom prst="rect">
            <a:avLst/>
          </a:prstGeom>
          <a:noFill/>
          <a:ln w="9525">
            <a:noFill/>
            <a:miter lim="800000"/>
            <a:headEnd/>
            <a:tailEnd/>
          </a:ln>
        </p:spPr>
        <p:txBody>
          <a:bodyPr wrap="none">
            <a:spAutoFit/>
          </a:bodyPr>
          <a:lstStyle/>
          <a:p>
            <a:pPr algn="r"/>
            <a:r>
              <a:rPr lang="en-US" altLang="ja-JP" sz="1600" b="1" dirty="0">
                <a:solidFill>
                  <a:srgbClr val="FFFFFF"/>
                </a:solidFill>
              </a:rPr>
              <a:t>***: P&lt;0.0001 </a:t>
            </a:r>
            <a:r>
              <a:rPr lang="en-US" altLang="ja-JP" sz="1600" b="1" dirty="0" err="1">
                <a:solidFill>
                  <a:srgbClr val="FFFFFF"/>
                </a:solidFill>
              </a:rPr>
              <a:t>vs</a:t>
            </a:r>
            <a:r>
              <a:rPr lang="en-US" altLang="ja-JP" sz="1600" b="1" dirty="0">
                <a:solidFill>
                  <a:srgbClr val="FFFFFF"/>
                </a:solidFill>
              </a:rPr>
              <a:t> </a:t>
            </a:r>
            <a:r>
              <a:rPr lang="en-US" altLang="ja-JP" sz="1600" b="1" dirty="0" err="1">
                <a:solidFill>
                  <a:srgbClr val="FFFFFF"/>
                </a:solidFill>
              </a:rPr>
              <a:t>Clopidogrel</a:t>
            </a:r>
            <a:endParaRPr lang="ja-JP" altLang="en-US" sz="1600" b="1" dirty="0">
              <a:solidFill>
                <a:srgbClr val="FFFFFF"/>
              </a:solidFill>
            </a:endParaRPr>
          </a:p>
        </p:txBody>
      </p:sp>
      <p:sp>
        <p:nvSpPr>
          <p:cNvPr id="115" name="テキスト ボックス 100"/>
          <p:cNvSpPr txBox="1">
            <a:spLocks noChangeArrowheads="1"/>
          </p:cNvSpPr>
          <p:nvPr/>
        </p:nvSpPr>
        <p:spPr bwMode="auto">
          <a:xfrm>
            <a:off x="5449888" y="5836696"/>
            <a:ext cx="1031875" cy="338138"/>
          </a:xfrm>
          <a:prstGeom prst="rect">
            <a:avLst/>
          </a:prstGeom>
          <a:noFill/>
          <a:ln w="9525">
            <a:noFill/>
            <a:miter lim="800000"/>
            <a:headEnd/>
            <a:tailEnd/>
          </a:ln>
        </p:spPr>
        <p:txBody>
          <a:bodyPr wrap="none">
            <a:spAutoFit/>
          </a:bodyPr>
          <a:lstStyle/>
          <a:p>
            <a:r>
              <a:rPr lang="en-US" altLang="ja-JP" sz="1600" b="1" dirty="0">
                <a:solidFill>
                  <a:srgbClr val="FADC41"/>
                </a:solidFill>
              </a:rPr>
              <a:t>After MD</a:t>
            </a:r>
            <a:endParaRPr lang="ja-JP" altLang="en-US" sz="1600" b="1" dirty="0">
              <a:solidFill>
                <a:srgbClr val="FADC41"/>
              </a:solidFill>
            </a:endParaRPr>
          </a:p>
        </p:txBody>
      </p:sp>
      <p:cxnSp>
        <p:nvCxnSpPr>
          <p:cNvPr id="116" name="直線矢印コネクタ 97"/>
          <p:cNvCxnSpPr>
            <a:cxnSpLocks noChangeShapeType="1"/>
          </p:cNvCxnSpPr>
          <p:nvPr/>
        </p:nvCxnSpPr>
        <p:spPr bwMode="auto">
          <a:xfrm>
            <a:off x="4256088" y="5845698"/>
            <a:ext cx="3422650" cy="0"/>
          </a:xfrm>
          <a:prstGeom prst="straightConnector1">
            <a:avLst/>
          </a:prstGeom>
          <a:noFill/>
          <a:ln w="25400" algn="ctr">
            <a:solidFill>
              <a:schemeClr val="tx1"/>
            </a:solidFill>
            <a:round/>
            <a:headEnd type="arrow" w="med" len="med"/>
            <a:tailEnd type="arrow" w="med" len="med"/>
          </a:ln>
        </p:spPr>
      </p:cxnSp>
      <p:cxnSp>
        <p:nvCxnSpPr>
          <p:cNvPr id="117" name="直線矢印コネクタ 10"/>
          <p:cNvCxnSpPr>
            <a:cxnSpLocks noChangeShapeType="1"/>
          </p:cNvCxnSpPr>
          <p:nvPr/>
        </p:nvCxnSpPr>
        <p:spPr bwMode="auto">
          <a:xfrm>
            <a:off x="1884715" y="5845698"/>
            <a:ext cx="1224000" cy="0"/>
          </a:xfrm>
          <a:prstGeom prst="straightConnector1">
            <a:avLst/>
          </a:prstGeom>
          <a:noFill/>
          <a:ln w="25400" algn="ctr">
            <a:solidFill>
              <a:schemeClr val="tx1"/>
            </a:solidFill>
            <a:round/>
            <a:headEnd type="arrow" w="med" len="med"/>
            <a:tailEnd type="arrow" w="med" len="med"/>
          </a:ln>
        </p:spPr>
      </p:cxnSp>
      <p:sp>
        <p:nvSpPr>
          <p:cNvPr id="118" name="テキスト ボックス 22"/>
          <p:cNvSpPr txBox="1">
            <a:spLocks noChangeArrowheads="1"/>
          </p:cNvSpPr>
          <p:nvPr/>
        </p:nvSpPr>
        <p:spPr bwMode="auto">
          <a:xfrm rot="-5400000">
            <a:off x="-698500" y="3148013"/>
            <a:ext cx="2597150" cy="400050"/>
          </a:xfrm>
          <a:prstGeom prst="rect">
            <a:avLst/>
          </a:prstGeom>
          <a:noFill/>
          <a:ln w="9525">
            <a:noFill/>
            <a:miter lim="800000"/>
            <a:headEnd/>
            <a:tailEnd/>
          </a:ln>
        </p:spPr>
        <p:txBody>
          <a:bodyPr wrap="none">
            <a:spAutoFit/>
          </a:bodyPr>
          <a:lstStyle/>
          <a:p>
            <a:pPr algn="ctr"/>
            <a:r>
              <a:rPr lang="en-US" altLang="ja-JP" sz="2000" b="1">
                <a:solidFill>
                  <a:srgbClr val="FFFFFF"/>
                </a:solidFill>
              </a:rPr>
              <a:t>PRU by VerifyNow</a:t>
            </a:r>
            <a:r>
              <a:rPr lang="en-US" altLang="ja-JP" sz="2000" b="1" baseline="30000">
                <a:solidFill>
                  <a:srgbClr val="FFFFFF"/>
                </a:solidFill>
              </a:rPr>
              <a:t>®</a:t>
            </a:r>
          </a:p>
        </p:txBody>
      </p:sp>
      <p:sp>
        <p:nvSpPr>
          <p:cNvPr id="119" name="テキスト ボックス 5"/>
          <p:cNvSpPr txBox="1">
            <a:spLocks noChangeArrowheads="1"/>
          </p:cNvSpPr>
          <p:nvPr/>
        </p:nvSpPr>
        <p:spPr bwMode="auto">
          <a:xfrm>
            <a:off x="1604504" y="5321226"/>
            <a:ext cx="508281" cy="443198"/>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Base</a:t>
            </a:r>
          </a:p>
          <a:p>
            <a:pPr>
              <a:lnSpc>
                <a:spcPct val="90000"/>
              </a:lnSpc>
            </a:pPr>
            <a:r>
              <a:rPr lang="en-US" altLang="ja-JP" sz="1600" b="1" dirty="0" smtClean="0">
                <a:solidFill>
                  <a:srgbClr val="FFFFFF"/>
                </a:solidFill>
              </a:rPr>
              <a:t>line</a:t>
            </a:r>
            <a:endParaRPr lang="ja-JP" altLang="en-US" sz="1600" b="1" dirty="0">
              <a:solidFill>
                <a:srgbClr val="FFFFFF"/>
              </a:solidFill>
            </a:endParaRPr>
          </a:p>
        </p:txBody>
      </p:sp>
      <p:sp>
        <p:nvSpPr>
          <p:cNvPr id="120" name="テキスト ボックス 11"/>
          <p:cNvSpPr txBox="1">
            <a:spLocks noChangeArrowheads="1"/>
          </p:cNvSpPr>
          <p:nvPr/>
        </p:nvSpPr>
        <p:spPr bwMode="auto">
          <a:xfrm>
            <a:off x="2223264" y="5321226"/>
            <a:ext cx="432811" cy="443198"/>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a:solidFill>
                  <a:srgbClr val="FFFFFF"/>
                </a:solidFill>
              </a:rPr>
              <a:t>2 to </a:t>
            </a:r>
            <a:br>
              <a:rPr lang="en-US" altLang="ja-JP" sz="1600" b="1" dirty="0">
                <a:solidFill>
                  <a:srgbClr val="FFFFFF"/>
                </a:solidFill>
              </a:rPr>
            </a:br>
            <a:r>
              <a:rPr lang="en-US" altLang="ja-JP" sz="1600" b="1" dirty="0">
                <a:solidFill>
                  <a:srgbClr val="FFFFFF"/>
                </a:solidFill>
              </a:rPr>
              <a:t>4hrs</a:t>
            </a:r>
            <a:endParaRPr lang="ja-JP" altLang="en-US" sz="1600" b="1" dirty="0">
              <a:solidFill>
                <a:srgbClr val="FFFFFF"/>
              </a:solidFill>
            </a:endParaRPr>
          </a:p>
        </p:txBody>
      </p:sp>
      <p:sp>
        <p:nvSpPr>
          <p:cNvPr id="121" name="テキスト ボックス 12"/>
          <p:cNvSpPr txBox="1">
            <a:spLocks noChangeArrowheads="1"/>
          </p:cNvSpPr>
          <p:nvPr/>
        </p:nvSpPr>
        <p:spPr bwMode="auto">
          <a:xfrm>
            <a:off x="2770244" y="5321226"/>
            <a:ext cx="546623" cy="443198"/>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a:solidFill>
                  <a:srgbClr val="FFFFFF"/>
                </a:solidFill>
              </a:rPr>
              <a:t>5 to</a:t>
            </a:r>
          </a:p>
          <a:p>
            <a:pPr algn="ctr">
              <a:lnSpc>
                <a:spcPct val="90000"/>
              </a:lnSpc>
            </a:pPr>
            <a:r>
              <a:rPr lang="en-US" altLang="ja-JP" sz="1600" b="1" dirty="0">
                <a:solidFill>
                  <a:srgbClr val="FFFFFF"/>
                </a:solidFill>
              </a:rPr>
              <a:t>12hrs</a:t>
            </a:r>
            <a:endParaRPr lang="ja-JP" altLang="en-US" sz="1600" b="1" dirty="0">
              <a:solidFill>
                <a:srgbClr val="FFFFFF"/>
              </a:solidFill>
            </a:endParaRPr>
          </a:p>
        </p:txBody>
      </p:sp>
      <p:sp>
        <p:nvSpPr>
          <p:cNvPr id="122" name="テキスト ボックス 13"/>
          <p:cNvSpPr txBox="1">
            <a:spLocks noChangeArrowheads="1"/>
          </p:cNvSpPr>
          <p:nvPr/>
        </p:nvSpPr>
        <p:spPr bwMode="auto">
          <a:xfrm>
            <a:off x="3763077" y="5359326"/>
            <a:ext cx="304800" cy="246063"/>
          </a:xfrm>
          <a:prstGeom prst="rect">
            <a:avLst/>
          </a:prstGeom>
          <a:noFill/>
          <a:ln w="9525">
            <a:noFill/>
            <a:miter lim="800000"/>
            <a:headEnd/>
            <a:tailEnd/>
          </a:ln>
        </p:spPr>
        <p:txBody>
          <a:bodyPr wrap="none" lIns="0" tIns="0" rIns="0" bIns="0">
            <a:spAutoFit/>
          </a:bodyPr>
          <a:lstStyle/>
          <a:p>
            <a:pPr algn="ctr">
              <a:lnSpc>
                <a:spcPct val="90000"/>
              </a:lnSpc>
            </a:pPr>
            <a:r>
              <a:rPr lang="en-US" altLang="ja-JP" b="1" dirty="0">
                <a:solidFill>
                  <a:srgbClr val="FFFFFF"/>
                </a:solidFill>
              </a:rPr>
              <a:t>4w</a:t>
            </a:r>
            <a:endParaRPr lang="ja-JP" altLang="en-US" b="1" dirty="0">
              <a:solidFill>
                <a:srgbClr val="FFFFFF"/>
              </a:solidFill>
            </a:endParaRPr>
          </a:p>
        </p:txBody>
      </p:sp>
      <p:sp>
        <p:nvSpPr>
          <p:cNvPr id="123" name="テキスト ボックス 14"/>
          <p:cNvSpPr txBox="1">
            <a:spLocks noChangeArrowheads="1"/>
          </p:cNvSpPr>
          <p:nvPr/>
        </p:nvSpPr>
        <p:spPr bwMode="auto">
          <a:xfrm>
            <a:off x="4390667" y="5359326"/>
            <a:ext cx="431800" cy="246063"/>
          </a:xfrm>
          <a:prstGeom prst="rect">
            <a:avLst/>
          </a:prstGeom>
          <a:noFill/>
          <a:ln w="9525">
            <a:noFill/>
            <a:miter lim="800000"/>
            <a:headEnd/>
            <a:tailEnd/>
          </a:ln>
        </p:spPr>
        <p:txBody>
          <a:bodyPr wrap="none" lIns="0" tIns="0" rIns="0" bIns="0">
            <a:spAutoFit/>
          </a:bodyPr>
          <a:lstStyle/>
          <a:p>
            <a:pPr algn="ctr">
              <a:lnSpc>
                <a:spcPct val="90000"/>
              </a:lnSpc>
            </a:pPr>
            <a:r>
              <a:rPr lang="en-US" altLang="ja-JP" b="1" dirty="0">
                <a:solidFill>
                  <a:srgbClr val="FFFFFF"/>
                </a:solidFill>
              </a:rPr>
              <a:t>12w</a:t>
            </a:r>
            <a:endParaRPr lang="ja-JP" altLang="en-US" b="1" dirty="0">
              <a:solidFill>
                <a:srgbClr val="FFFFFF"/>
              </a:solidFill>
            </a:endParaRPr>
          </a:p>
        </p:txBody>
      </p:sp>
      <p:sp>
        <p:nvSpPr>
          <p:cNvPr id="124" name="テキスト ボックス 15"/>
          <p:cNvSpPr txBox="1">
            <a:spLocks noChangeArrowheads="1"/>
          </p:cNvSpPr>
          <p:nvPr/>
        </p:nvSpPr>
        <p:spPr bwMode="auto">
          <a:xfrm>
            <a:off x="5494511" y="5359326"/>
            <a:ext cx="431800" cy="246063"/>
          </a:xfrm>
          <a:prstGeom prst="rect">
            <a:avLst/>
          </a:prstGeom>
          <a:noFill/>
          <a:ln w="9525">
            <a:noFill/>
            <a:miter lim="800000"/>
            <a:headEnd/>
            <a:tailEnd/>
          </a:ln>
        </p:spPr>
        <p:txBody>
          <a:bodyPr wrap="none" lIns="0" tIns="0" rIns="0" bIns="0">
            <a:spAutoFit/>
          </a:bodyPr>
          <a:lstStyle/>
          <a:p>
            <a:pPr algn="ctr">
              <a:lnSpc>
                <a:spcPct val="90000"/>
              </a:lnSpc>
            </a:pPr>
            <a:r>
              <a:rPr lang="en-US" altLang="ja-JP" b="1" dirty="0">
                <a:solidFill>
                  <a:srgbClr val="FFFFFF"/>
                </a:solidFill>
              </a:rPr>
              <a:t>24w</a:t>
            </a:r>
            <a:endParaRPr lang="ja-JP" altLang="en-US" b="1" dirty="0">
              <a:solidFill>
                <a:srgbClr val="FFFFFF"/>
              </a:solidFill>
            </a:endParaRPr>
          </a:p>
        </p:txBody>
      </p:sp>
      <p:sp>
        <p:nvSpPr>
          <p:cNvPr id="125" name="テキスト ボックス 17"/>
          <p:cNvSpPr txBox="1">
            <a:spLocks noChangeArrowheads="1"/>
          </p:cNvSpPr>
          <p:nvPr/>
        </p:nvSpPr>
        <p:spPr bwMode="auto">
          <a:xfrm>
            <a:off x="6536266" y="5359326"/>
            <a:ext cx="431800" cy="246063"/>
          </a:xfrm>
          <a:prstGeom prst="rect">
            <a:avLst/>
          </a:prstGeom>
          <a:noFill/>
          <a:ln w="9525">
            <a:noFill/>
            <a:miter lim="800000"/>
            <a:headEnd/>
            <a:tailEnd/>
          </a:ln>
        </p:spPr>
        <p:txBody>
          <a:bodyPr wrap="none" lIns="0" tIns="0" rIns="0" bIns="0">
            <a:spAutoFit/>
          </a:bodyPr>
          <a:lstStyle/>
          <a:p>
            <a:pPr algn="ctr">
              <a:lnSpc>
                <a:spcPct val="90000"/>
              </a:lnSpc>
            </a:pPr>
            <a:r>
              <a:rPr lang="en-US" altLang="ja-JP" b="1" dirty="0">
                <a:solidFill>
                  <a:srgbClr val="FFFFFF"/>
                </a:solidFill>
              </a:rPr>
              <a:t>36w</a:t>
            </a:r>
            <a:endParaRPr lang="ja-JP" altLang="en-US" b="1" dirty="0">
              <a:solidFill>
                <a:srgbClr val="FFFFFF"/>
              </a:solidFill>
            </a:endParaRPr>
          </a:p>
        </p:txBody>
      </p:sp>
      <p:sp>
        <p:nvSpPr>
          <p:cNvPr id="126" name="テキスト ボックス 18"/>
          <p:cNvSpPr txBox="1">
            <a:spLocks noChangeArrowheads="1"/>
          </p:cNvSpPr>
          <p:nvPr/>
        </p:nvSpPr>
        <p:spPr bwMode="auto">
          <a:xfrm>
            <a:off x="7621413" y="5359326"/>
            <a:ext cx="433388" cy="246063"/>
          </a:xfrm>
          <a:prstGeom prst="rect">
            <a:avLst/>
          </a:prstGeom>
          <a:noFill/>
          <a:ln w="9525">
            <a:noFill/>
            <a:miter lim="800000"/>
            <a:headEnd/>
            <a:tailEnd/>
          </a:ln>
        </p:spPr>
        <p:txBody>
          <a:bodyPr wrap="none" lIns="0" tIns="0" rIns="0" bIns="0">
            <a:spAutoFit/>
          </a:bodyPr>
          <a:lstStyle/>
          <a:p>
            <a:pPr algn="ctr">
              <a:lnSpc>
                <a:spcPct val="90000"/>
              </a:lnSpc>
            </a:pPr>
            <a:r>
              <a:rPr lang="en-US" altLang="ja-JP" b="1" dirty="0">
                <a:solidFill>
                  <a:srgbClr val="FFFFFF"/>
                </a:solidFill>
              </a:rPr>
              <a:t>48w</a:t>
            </a:r>
            <a:endParaRPr lang="ja-JP" altLang="en-US" b="1" dirty="0">
              <a:solidFill>
                <a:srgbClr val="FFFFFF"/>
              </a:solidFill>
            </a:endParaRPr>
          </a:p>
        </p:txBody>
      </p:sp>
      <p:sp>
        <p:nvSpPr>
          <p:cNvPr id="127" name="Freeform 29"/>
          <p:cNvSpPr>
            <a:spLocks/>
          </p:cNvSpPr>
          <p:nvPr/>
        </p:nvSpPr>
        <p:spPr bwMode="auto">
          <a:xfrm>
            <a:off x="1422400" y="1408113"/>
            <a:ext cx="7035799" cy="3771900"/>
          </a:xfrm>
          <a:custGeom>
            <a:avLst/>
            <a:gdLst/>
            <a:ahLst/>
            <a:cxnLst>
              <a:cxn ang="0">
                <a:pos x="0" y="0"/>
              </a:cxn>
              <a:cxn ang="0">
                <a:pos x="0" y="2717"/>
              </a:cxn>
              <a:cxn ang="0">
                <a:pos x="4729" y="2717"/>
              </a:cxn>
            </a:cxnLst>
            <a:rect l="0" t="0" r="r" b="b"/>
            <a:pathLst>
              <a:path w="4729" h="2717">
                <a:moveTo>
                  <a:pt x="0" y="0"/>
                </a:moveTo>
                <a:lnTo>
                  <a:pt x="0" y="2717"/>
                </a:lnTo>
                <a:lnTo>
                  <a:pt x="4729" y="2717"/>
                </a:lnTo>
              </a:path>
            </a:pathLst>
          </a:custGeom>
          <a:noFill/>
          <a:ln w="19050">
            <a:solidFill>
              <a:schemeClr val="tx1"/>
            </a:solidFill>
            <a:round/>
            <a:headEnd/>
            <a:tailEnd/>
          </a:ln>
          <a:effectLst/>
        </p:spPr>
        <p:txBody>
          <a:bodyPr/>
          <a:lstStyle/>
          <a:p>
            <a:pPr algn="r">
              <a:defRPr/>
            </a:pPr>
            <a:endParaRPr kumimoji="0" lang="ja-JP" altLang="en-US">
              <a:solidFill>
                <a:srgbClr val="FFFFFF"/>
              </a:solidFill>
            </a:endParaRPr>
          </a:p>
        </p:txBody>
      </p:sp>
      <p:grpSp>
        <p:nvGrpSpPr>
          <p:cNvPr id="3" name="Group 50"/>
          <p:cNvGrpSpPr>
            <a:grpSpLocks/>
          </p:cNvGrpSpPr>
          <p:nvPr/>
        </p:nvGrpSpPr>
        <p:grpSpPr bwMode="auto">
          <a:xfrm>
            <a:off x="883770" y="1293813"/>
            <a:ext cx="379413" cy="4038600"/>
            <a:chOff x="565" y="1279"/>
            <a:chExt cx="235" cy="2587"/>
          </a:xfrm>
        </p:grpSpPr>
        <p:sp>
          <p:nvSpPr>
            <p:cNvPr id="129" name="テキスト ボックス 5"/>
            <p:cNvSpPr txBox="1">
              <a:spLocks noChangeArrowheads="1"/>
            </p:cNvSpPr>
            <p:nvPr/>
          </p:nvSpPr>
          <p:spPr bwMode="auto">
            <a:xfrm>
              <a:off x="565" y="1279"/>
              <a:ext cx="235" cy="176"/>
            </a:xfrm>
            <a:prstGeom prst="rect">
              <a:avLst/>
            </a:prstGeom>
            <a:noFill/>
            <a:ln w="9525">
              <a:noFill/>
              <a:miter lim="800000"/>
              <a:headEnd/>
              <a:tailEnd/>
            </a:ln>
          </p:spPr>
          <p:txBody>
            <a:bodyPr wrap="none" lIns="0" tIns="0" rIns="0" bIns="0">
              <a:spAutoFit/>
            </a:bodyPr>
            <a:lstStyle/>
            <a:p>
              <a:pPr algn="r"/>
              <a:r>
                <a:rPr lang="en-US" altLang="ja-JP" b="1">
                  <a:solidFill>
                    <a:srgbClr val="FFFFFF"/>
                  </a:solidFill>
                </a:rPr>
                <a:t>400</a:t>
              </a:r>
              <a:endParaRPr lang="ja-JP" altLang="en-US" b="1">
                <a:solidFill>
                  <a:srgbClr val="FFFFFF"/>
                </a:solidFill>
              </a:endParaRPr>
            </a:p>
          </p:txBody>
        </p:sp>
        <p:sp>
          <p:nvSpPr>
            <p:cNvPr id="130" name="テキスト ボックス 5"/>
            <p:cNvSpPr txBox="1">
              <a:spLocks noChangeArrowheads="1"/>
            </p:cNvSpPr>
            <p:nvPr/>
          </p:nvSpPr>
          <p:spPr bwMode="auto">
            <a:xfrm>
              <a:off x="565" y="1882"/>
              <a:ext cx="235" cy="176"/>
            </a:xfrm>
            <a:prstGeom prst="rect">
              <a:avLst/>
            </a:prstGeom>
            <a:noFill/>
            <a:ln w="9525">
              <a:noFill/>
              <a:miter lim="800000"/>
              <a:headEnd/>
              <a:tailEnd/>
            </a:ln>
          </p:spPr>
          <p:txBody>
            <a:bodyPr wrap="none" lIns="0" tIns="0" rIns="0" bIns="0">
              <a:spAutoFit/>
            </a:bodyPr>
            <a:lstStyle/>
            <a:p>
              <a:pPr algn="r"/>
              <a:r>
                <a:rPr lang="en-US" altLang="ja-JP" b="1">
                  <a:solidFill>
                    <a:srgbClr val="FFFFFF"/>
                  </a:solidFill>
                </a:rPr>
                <a:t>300</a:t>
              </a:r>
              <a:endParaRPr lang="ja-JP" altLang="en-US" b="1">
                <a:solidFill>
                  <a:srgbClr val="FFFFFF"/>
                </a:solidFill>
              </a:endParaRPr>
            </a:p>
          </p:txBody>
        </p:sp>
        <p:sp>
          <p:nvSpPr>
            <p:cNvPr id="131" name="テキスト ボックス 5"/>
            <p:cNvSpPr txBox="1">
              <a:spLocks noChangeArrowheads="1"/>
            </p:cNvSpPr>
            <p:nvPr/>
          </p:nvSpPr>
          <p:spPr bwMode="auto">
            <a:xfrm>
              <a:off x="565" y="2484"/>
              <a:ext cx="235" cy="176"/>
            </a:xfrm>
            <a:prstGeom prst="rect">
              <a:avLst/>
            </a:prstGeom>
            <a:noFill/>
            <a:ln w="9525">
              <a:noFill/>
              <a:miter lim="800000"/>
              <a:headEnd/>
              <a:tailEnd/>
            </a:ln>
          </p:spPr>
          <p:txBody>
            <a:bodyPr wrap="none" lIns="0" tIns="0" rIns="0" bIns="0">
              <a:spAutoFit/>
            </a:bodyPr>
            <a:lstStyle/>
            <a:p>
              <a:pPr algn="r"/>
              <a:r>
                <a:rPr lang="en-US" altLang="ja-JP" b="1" dirty="0">
                  <a:solidFill>
                    <a:srgbClr val="FFFFFF"/>
                  </a:solidFill>
                </a:rPr>
                <a:t>200</a:t>
              </a:r>
              <a:endParaRPr lang="ja-JP" altLang="en-US" b="1" dirty="0">
                <a:solidFill>
                  <a:srgbClr val="FFFFFF"/>
                </a:solidFill>
              </a:endParaRPr>
            </a:p>
          </p:txBody>
        </p:sp>
        <p:sp>
          <p:nvSpPr>
            <p:cNvPr id="132" name="テキスト ボックス 5"/>
            <p:cNvSpPr txBox="1">
              <a:spLocks noChangeArrowheads="1"/>
            </p:cNvSpPr>
            <p:nvPr/>
          </p:nvSpPr>
          <p:spPr bwMode="auto">
            <a:xfrm>
              <a:off x="565" y="3085"/>
              <a:ext cx="235" cy="176"/>
            </a:xfrm>
            <a:prstGeom prst="rect">
              <a:avLst/>
            </a:prstGeom>
            <a:noFill/>
            <a:ln w="9525">
              <a:noFill/>
              <a:miter lim="800000"/>
              <a:headEnd/>
              <a:tailEnd/>
            </a:ln>
          </p:spPr>
          <p:txBody>
            <a:bodyPr wrap="none" lIns="0" tIns="0" rIns="0" bIns="0">
              <a:spAutoFit/>
            </a:bodyPr>
            <a:lstStyle/>
            <a:p>
              <a:pPr algn="r"/>
              <a:r>
                <a:rPr lang="en-US" altLang="ja-JP" b="1">
                  <a:solidFill>
                    <a:srgbClr val="FFFFFF"/>
                  </a:solidFill>
                </a:rPr>
                <a:t>100</a:t>
              </a:r>
              <a:endParaRPr lang="ja-JP" altLang="en-US" b="1">
                <a:solidFill>
                  <a:srgbClr val="FFFFFF"/>
                </a:solidFill>
              </a:endParaRPr>
            </a:p>
          </p:txBody>
        </p:sp>
        <p:sp>
          <p:nvSpPr>
            <p:cNvPr id="133" name="テキスト ボックス 5"/>
            <p:cNvSpPr txBox="1">
              <a:spLocks noChangeArrowheads="1"/>
            </p:cNvSpPr>
            <p:nvPr/>
          </p:nvSpPr>
          <p:spPr bwMode="auto">
            <a:xfrm>
              <a:off x="722" y="3690"/>
              <a:ext cx="78" cy="176"/>
            </a:xfrm>
            <a:prstGeom prst="rect">
              <a:avLst/>
            </a:prstGeom>
            <a:noFill/>
            <a:ln w="9525">
              <a:noFill/>
              <a:miter lim="800000"/>
              <a:headEnd/>
              <a:tailEnd/>
            </a:ln>
          </p:spPr>
          <p:txBody>
            <a:bodyPr wrap="none" lIns="0" tIns="0" rIns="0" bIns="0">
              <a:spAutoFit/>
            </a:bodyPr>
            <a:lstStyle/>
            <a:p>
              <a:pPr algn="r"/>
              <a:r>
                <a:rPr lang="en-US" altLang="ja-JP" b="1">
                  <a:solidFill>
                    <a:srgbClr val="FFFFFF"/>
                  </a:solidFill>
                </a:rPr>
                <a:t>0</a:t>
              </a:r>
              <a:endParaRPr lang="ja-JP" altLang="en-US" b="1">
                <a:solidFill>
                  <a:srgbClr val="FFFFFF"/>
                </a:solidFill>
              </a:endParaRPr>
            </a:p>
          </p:txBody>
        </p:sp>
      </p:grpSp>
      <p:grpSp>
        <p:nvGrpSpPr>
          <p:cNvPr id="4" name="Group 97"/>
          <p:cNvGrpSpPr>
            <a:grpSpLocks/>
          </p:cNvGrpSpPr>
          <p:nvPr/>
        </p:nvGrpSpPr>
        <p:grpSpPr bwMode="auto">
          <a:xfrm>
            <a:off x="1317411" y="1419225"/>
            <a:ext cx="109538" cy="3289300"/>
            <a:chOff x="989" y="1337"/>
            <a:chExt cx="63" cy="1910"/>
          </a:xfrm>
        </p:grpSpPr>
        <p:sp>
          <p:nvSpPr>
            <p:cNvPr id="135" name="Line 32"/>
            <p:cNvSpPr>
              <a:spLocks noChangeShapeType="1"/>
            </p:cNvSpPr>
            <p:nvPr/>
          </p:nvSpPr>
          <p:spPr bwMode="auto">
            <a:xfrm>
              <a:off x="989" y="1337"/>
              <a:ext cx="63" cy="0"/>
            </a:xfrm>
            <a:prstGeom prst="line">
              <a:avLst/>
            </a:prstGeom>
            <a:noFill/>
            <a:ln w="19050">
              <a:solidFill>
                <a:schemeClr val="tx1"/>
              </a:solidFill>
              <a:round/>
              <a:headEnd/>
              <a:tailEnd/>
            </a:ln>
            <a:effectLst/>
          </p:spPr>
          <p:txBody>
            <a:bodyPr/>
            <a:lstStyle/>
            <a:p>
              <a:pPr algn="r">
                <a:defRPr/>
              </a:pPr>
              <a:endParaRPr kumimoji="0" lang="ja-JP" altLang="en-US">
                <a:solidFill>
                  <a:srgbClr val="FFFFFF"/>
                </a:solidFill>
              </a:endParaRPr>
            </a:p>
          </p:txBody>
        </p:sp>
        <p:sp>
          <p:nvSpPr>
            <p:cNvPr id="136" name="Line 34"/>
            <p:cNvSpPr>
              <a:spLocks noChangeShapeType="1"/>
            </p:cNvSpPr>
            <p:nvPr/>
          </p:nvSpPr>
          <p:spPr bwMode="auto">
            <a:xfrm>
              <a:off x="989" y="1610"/>
              <a:ext cx="63" cy="0"/>
            </a:xfrm>
            <a:prstGeom prst="line">
              <a:avLst/>
            </a:prstGeom>
            <a:noFill/>
            <a:ln w="19050">
              <a:solidFill>
                <a:schemeClr val="tx1"/>
              </a:solidFill>
              <a:round/>
              <a:headEnd/>
              <a:tailEnd/>
            </a:ln>
            <a:effectLst/>
          </p:spPr>
          <p:txBody>
            <a:bodyPr/>
            <a:lstStyle/>
            <a:p>
              <a:pPr algn="r">
                <a:defRPr/>
              </a:pPr>
              <a:endParaRPr kumimoji="0" lang="ja-JP" altLang="en-US">
                <a:solidFill>
                  <a:srgbClr val="FFFFFF"/>
                </a:solidFill>
              </a:endParaRPr>
            </a:p>
          </p:txBody>
        </p:sp>
        <p:sp>
          <p:nvSpPr>
            <p:cNvPr id="137" name="Line 36"/>
            <p:cNvSpPr>
              <a:spLocks noChangeShapeType="1"/>
            </p:cNvSpPr>
            <p:nvPr/>
          </p:nvSpPr>
          <p:spPr bwMode="auto">
            <a:xfrm>
              <a:off x="989" y="1882"/>
              <a:ext cx="63" cy="0"/>
            </a:xfrm>
            <a:prstGeom prst="line">
              <a:avLst/>
            </a:prstGeom>
            <a:noFill/>
            <a:ln w="19050">
              <a:solidFill>
                <a:schemeClr val="tx1"/>
              </a:solidFill>
              <a:round/>
              <a:headEnd/>
              <a:tailEnd/>
            </a:ln>
            <a:effectLst/>
          </p:spPr>
          <p:txBody>
            <a:bodyPr/>
            <a:lstStyle/>
            <a:p>
              <a:pPr algn="r">
                <a:defRPr/>
              </a:pPr>
              <a:endParaRPr kumimoji="0" lang="ja-JP" altLang="en-US">
                <a:solidFill>
                  <a:srgbClr val="FFFFFF"/>
                </a:solidFill>
              </a:endParaRPr>
            </a:p>
          </p:txBody>
        </p:sp>
        <p:sp>
          <p:nvSpPr>
            <p:cNvPr id="138" name="Line 38"/>
            <p:cNvSpPr>
              <a:spLocks noChangeShapeType="1"/>
            </p:cNvSpPr>
            <p:nvPr/>
          </p:nvSpPr>
          <p:spPr bwMode="auto">
            <a:xfrm>
              <a:off x="989" y="2155"/>
              <a:ext cx="63" cy="0"/>
            </a:xfrm>
            <a:prstGeom prst="line">
              <a:avLst/>
            </a:prstGeom>
            <a:noFill/>
            <a:ln w="19050">
              <a:solidFill>
                <a:schemeClr val="tx1"/>
              </a:solidFill>
              <a:round/>
              <a:headEnd/>
              <a:tailEnd/>
            </a:ln>
            <a:effectLst/>
          </p:spPr>
          <p:txBody>
            <a:bodyPr/>
            <a:lstStyle/>
            <a:p>
              <a:pPr algn="r">
                <a:defRPr/>
              </a:pPr>
              <a:endParaRPr kumimoji="0" lang="ja-JP" altLang="en-US">
                <a:solidFill>
                  <a:srgbClr val="FFFFFF"/>
                </a:solidFill>
              </a:endParaRPr>
            </a:p>
          </p:txBody>
        </p:sp>
        <p:sp>
          <p:nvSpPr>
            <p:cNvPr id="139" name="Line 40"/>
            <p:cNvSpPr>
              <a:spLocks noChangeShapeType="1"/>
            </p:cNvSpPr>
            <p:nvPr/>
          </p:nvSpPr>
          <p:spPr bwMode="auto">
            <a:xfrm>
              <a:off x="989" y="2429"/>
              <a:ext cx="63" cy="0"/>
            </a:xfrm>
            <a:prstGeom prst="line">
              <a:avLst/>
            </a:prstGeom>
            <a:noFill/>
            <a:ln w="19050">
              <a:solidFill>
                <a:schemeClr val="tx1"/>
              </a:solidFill>
              <a:round/>
              <a:headEnd/>
              <a:tailEnd/>
            </a:ln>
            <a:effectLst/>
          </p:spPr>
          <p:txBody>
            <a:bodyPr/>
            <a:lstStyle/>
            <a:p>
              <a:pPr algn="r">
                <a:defRPr/>
              </a:pPr>
              <a:endParaRPr kumimoji="0" lang="ja-JP" altLang="en-US">
                <a:solidFill>
                  <a:srgbClr val="FFFFFF"/>
                </a:solidFill>
              </a:endParaRPr>
            </a:p>
          </p:txBody>
        </p:sp>
        <p:sp>
          <p:nvSpPr>
            <p:cNvPr id="140" name="Line 42"/>
            <p:cNvSpPr>
              <a:spLocks noChangeShapeType="1"/>
            </p:cNvSpPr>
            <p:nvPr/>
          </p:nvSpPr>
          <p:spPr bwMode="auto">
            <a:xfrm>
              <a:off x="989" y="2702"/>
              <a:ext cx="63" cy="0"/>
            </a:xfrm>
            <a:prstGeom prst="line">
              <a:avLst/>
            </a:prstGeom>
            <a:noFill/>
            <a:ln w="19050">
              <a:solidFill>
                <a:schemeClr val="tx1"/>
              </a:solidFill>
              <a:round/>
              <a:headEnd/>
              <a:tailEnd/>
            </a:ln>
            <a:effectLst/>
          </p:spPr>
          <p:txBody>
            <a:bodyPr/>
            <a:lstStyle/>
            <a:p>
              <a:pPr algn="r">
                <a:defRPr/>
              </a:pPr>
              <a:endParaRPr kumimoji="0" lang="ja-JP" altLang="en-US">
                <a:solidFill>
                  <a:srgbClr val="FFFFFF"/>
                </a:solidFill>
              </a:endParaRPr>
            </a:p>
          </p:txBody>
        </p:sp>
        <p:sp>
          <p:nvSpPr>
            <p:cNvPr id="141" name="Line 44"/>
            <p:cNvSpPr>
              <a:spLocks noChangeShapeType="1"/>
            </p:cNvSpPr>
            <p:nvPr/>
          </p:nvSpPr>
          <p:spPr bwMode="auto">
            <a:xfrm>
              <a:off x="989" y="2974"/>
              <a:ext cx="63" cy="0"/>
            </a:xfrm>
            <a:prstGeom prst="line">
              <a:avLst/>
            </a:prstGeom>
            <a:noFill/>
            <a:ln w="19050">
              <a:solidFill>
                <a:schemeClr val="tx1"/>
              </a:solidFill>
              <a:round/>
              <a:headEnd/>
              <a:tailEnd/>
            </a:ln>
            <a:effectLst/>
          </p:spPr>
          <p:txBody>
            <a:bodyPr/>
            <a:lstStyle/>
            <a:p>
              <a:pPr algn="r">
                <a:defRPr/>
              </a:pPr>
              <a:endParaRPr kumimoji="0" lang="ja-JP" altLang="en-US">
                <a:solidFill>
                  <a:srgbClr val="FFFFFF"/>
                </a:solidFill>
              </a:endParaRPr>
            </a:p>
          </p:txBody>
        </p:sp>
        <p:sp>
          <p:nvSpPr>
            <p:cNvPr id="142" name="Line 46"/>
            <p:cNvSpPr>
              <a:spLocks noChangeShapeType="1"/>
            </p:cNvSpPr>
            <p:nvPr/>
          </p:nvSpPr>
          <p:spPr bwMode="auto">
            <a:xfrm>
              <a:off x="989" y="3247"/>
              <a:ext cx="63" cy="0"/>
            </a:xfrm>
            <a:prstGeom prst="line">
              <a:avLst/>
            </a:prstGeom>
            <a:noFill/>
            <a:ln w="19050">
              <a:solidFill>
                <a:schemeClr val="tx1"/>
              </a:solidFill>
              <a:round/>
              <a:headEnd/>
              <a:tailEnd/>
            </a:ln>
            <a:effectLst/>
          </p:spPr>
          <p:txBody>
            <a:bodyPr/>
            <a:lstStyle/>
            <a:p>
              <a:pPr algn="r">
                <a:defRPr/>
              </a:pPr>
              <a:endParaRPr kumimoji="0" lang="ja-JP" altLang="en-US">
                <a:solidFill>
                  <a:srgbClr val="FFFFFF"/>
                </a:solidFill>
              </a:endParaRPr>
            </a:p>
          </p:txBody>
        </p:sp>
      </p:grpSp>
      <p:sp>
        <p:nvSpPr>
          <p:cNvPr id="143" name="Line 48"/>
          <p:cNvSpPr>
            <a:spLocks noChangeShapeType="1"/>
          </p:cNvSpPr>
          <p:nvPr/>
        </p:nvSpPr>
        <p:spPr bwMode="auto">
          <a:xfrm>
            <a:off x="1315047" y="5180013"/>
            <a:ext cx="109538" cy="0"/>
          </a:xfrm>
          <a:prstGeom prst="line">
            <a:avLst/>
          </a:prstGeom>
          <a:noFill/>
          <a:ln w="15875">
            <a:solidFill>
              <a:schemeClr val="tx1"/>
            </a:solidFill>
            <a:round/>
            <a:headEnd/>
            <a:tailEnd/>
          </a:ln>
          <a:effectLst/>
        </p:spPr>
        <p:txBody>
          <a:bodyPr/>
          <a:lstStyle/>
          <a:p>
            <a:pPr algn="r">
              <a:defRPr/>
            </a:pPr>
            <a:endParaRPr kumimoji="0" lang="ja-JP" altLang="en-US">
              <a:solidFill>
                <a:srgbClr val="FFFFFF"/>
              </a:solidFill>
            </a:endParaRPr>
          </a:p>
        </p:txBody>
      </p:sp>
      <p:sp>
        <p:nvSpPr>
          <p:cNvPr id="144" name="テキスト ボックス 5"/>
          <p:cNvSpPr txBox="1">
            <a:spLocks noChangeArrowheads="1"/>
          </p:cNvSpPr>
          <p:nvPr/>
        </p:nvSpPr>
        <p:spPr bwMode="auto">
          <a:xfrm>
            <a:off x="7282180" y="1444625"/>
            <a:ext cx="1139736" cy="517065"/>
          </a:xfrm>
          <a:prstGeom prst="rect">
            <a:avLst/>
          </a:prstGeom>
          <a:noFill/>
          <a:ln w="9525">
            <a:noFill/>
            <a:miter lim="800000"/>
            <a:headEnd/>
            <a:tailEnd/>
          </a:ln>
        </p:spPr>
        <p:txBody>
          <a:bodyPr wrap="none" lIns="0" tIns="0" rIns="0" bIns="0">
            <a:spAutoFit/>
          </a:bodyPr>
          <a:lstStyle/>
          <a:p>
            <a:pPr>
              <a:spcBef>
                <a:spcPct val="10000"/>
              </a:spcBef>
            </a:pPr>
            <a:r>
              <a:rPr lang="en-US" altLang="ja-JP" sz="1600" b="1" dirty="0" smtClean="0">
                <a:solidFill>
                  <a:srgbClr val="FFFFFF"/>
                </a:solidFill>
              </a:rPr>
              <a:t>Prasugrel</a:t>
            </a:r>
            <a:endParaRPr lang="en-US" altLang="ja-JP" sz="1600" b="1" dirty="0">
              <a:solidFill>
                <a:srgbClr val="FFFFFF"/>
              </a:solidFill>
            </a:endParaRPr>
          </a:p>
          <a:p>
            <a:pPr>
              <a:spcBef>
                <a:spcPct val="10000"/>
              </a:spcBef>
            </a:pPr>
            <a:r>
              <a:rPr lang="en-US" altLang="ja-JP" sz="1600" b="1" dirty="0" err="1" smtClean="0">
                <a:solidFill>
                  <a:srgbClr val="FFFFFF"/>
                </a:solidFill>
              </a:rPr>
              <a:t>Clopidogrel</a:t>
            </a:r>
            <a:endParaRPr lang="en-US" altLang="ja-JP" sz="1600" b="1" dirty="0" smtClean="0">
              <a:solidFill>
                <a:srgbClr val="FFFFFF"/>
              </a:solidFill>
            </a:endParaRPr>
          </a:p>
        </p:txBody>
      </p:sp>
      <p:sp>
        <p:nvSpPr>
          <p:cNvPr id="145" name="Line 53"/>
          <p:cNvSpPr>
            <a:spLocks noChangeShapeType="1"/>
          </p:cNvSpPr>
          <p:nvPr/>
        </p:nvSpPr>
        <p:spPr bwMode="auto">
          <a:xfrm>
            <a:off x="6893243" y="1851025"/>
            <a:ext cx="338137" cy="0"/>
          </a:xfrm>
          <a:prstGeom prst="line">
            <a:avLst/>
          </a:prstGeom>
          <a:noFill/>
          <a:ln w="31750">
            <a:solidFill>
              <a:srgbClr val="05B9FF"/>
            </a:solidFill>
            <a:round/>
            <a:headEnd/>
            <a:tailEnd/>
          </a:ln>
        </p:spPr>
        <p:txBody>
          <a:bodyPr/>
          <a:lstStyle/>
          <a:p>
            <a:endParaRPr lang="ja-JP" altLang="en-US">
              <a:solidFill>
                <a:srgbClr val="FFFFFF"/>
              </a:solidFill>
            </a:endParaRPr>
          </a:p>
        </p:txBody>
      </p:sp>
      <p:sp>
        <p:nvSpPr>
          <p:cNvPr id="146" name="Oval 52"/>
          <p:cNvSpPr>
            <a:spLocks noChangeArrowheads="1"/>
          </p:cNvSpPr>
          <p:nvPr/>
        </p:nvSpPr>
        <p:spPr bwMode="auto">
          <a:xfrm>
            <a:off x="7004368" y="1787525"/>
            <a:ext cx="114300" cy="114300"/>
          </a:xfrm>
          <a:prstGeom prst="ellipse">
            <a:avLst/>
          </a:prstGeom>
          <a:solidFill>
            <a:srgbClr val="05B9FF"/>
          </a:solidFill>
          <a:ln w="9525">
            <a:noFill/>
            <a:round/>
            <a:headEnd/>
            <a:tailEnd/>
          </a:ln>
          <a:scene3d>
            <a:camera prst="orthographicFront"/>
            <a:lightRig rig="threePt" dir="t"/>
          </a:scene3d>
          <a:sp3d>
            <a:bevelT w="38100" h="38100"/>
          </a:sp3d>
        </p:spPr>
        <p:txBody>
          <a:bodyPr wrap="none" anchor="ctr"/>
          <a:lstStyle/>
          <a:p>
            <a:pPr algn="r"/>
            <a:endParaRPr kumimoji="0" lang="ja-JP" altLang="en-US" b="1">
              <a:solidFill>
                <a:srgbClr val="FFFFFF"/>
              </a:solidFill>
            </a:endParaRPr>
          </a:p>
        </p:txBody>
      </p:sp>
      <p:sp>
        <p:nvSpPr>
          <p:cNvPr id="147" name="Line 65"/>
          <p:cNvSpPr>
            <a:spLocks noChangeShapeType="1"/>
          </p:cNvSpPr>
          <p:nvPr/>
        </p:nvSpPr>
        <p:spPr bwMode="auto">
          <a:xfrm>
            <a:off x="6893243" y="1570038"/>
            <a:ext cx="338137" cy="0"/>
          </a:xfrm>
          <a:prstGeom prst="line">
            <a:avLst/>
          </a:prstGeom>
          <a:noFill/>
          <a:ln w="31750">
            <a:solidFill>
              <a:srgbClr val="6DFE35"/>
            </a:solidFill>
            <a:round/>
            <a:headEnd/>
            <a:tailEnd/>
          </a:ln>
        </p:spPr>
        <p:txBody>
          <a:bodyPr/>
          <a:lstStyle/>
          <a:p>
            <a:endParaRPr lang="ja-JP" altLang="en-US">
              <a:solidFill>
                <a:srgbClr val="FFFFFF"/>
              </a:solidFill>
            </a:endParaRPr>
          </a:p>
        </p:txBody>
      </p:sp>
      <p:sp>
        <p:nvSpPr>
          <p:cNvPr id="148" name="Oval 66"/>
          <p:cNvSpPr>
            <a:spLocks noChangeArrowheads="1"/>
          </p:cNvSpPr>
          <p:nvPr/>
        </p:nvSpPr>
        <p:spPr bwMode="auto">
          <a:xfrm>
            <a:off x="7004368" y="1512888"/>
            <a:ext cx="114300" cy="115887"/>
          </a:xfrm>
          <a:prstGeom prst="ellipse">
            <a:avLst/>
          </a:prstGeom>
          <a:solidFill>
            <a:srgbClr val="6DFE35"/>
          </a:solidFill>
          <a:ln w="9525">
            <a:noFill/>
            <a:round/>
            <a:headEnd/>
            <a:tailEnd/>
          </a:ln>
          <a:scene3d>
            <a:camera prst="orthographicFront"/>
            <a:lightRig rig="threePt" dir="t"/>
          </a:scene3d>
          <a:sp3d>
            <a:bevelT w="50800" h="50800"/>
          </a:sp3d>
        </p:spPr>
        <p:txBody>
          <a:bodyPr wrap="none" anchor="ctr"/>
          <a:lstStyle/>
          <a:p>
            <a:pPr algn="r"/>
            <a:endParaRPr kumimoji="0" lang="ja-JP" altLang="en-US" b="1">
              <a:solidFill>
                <a:srgbClr val="FFFFFF"/>
              </a:solidFill>
            </a:endParaRPr>
          </a:p>
        </p:txBody>
      </p:sp>
      <p:sp>
        <p:nvSpPr>
          <p:cNvPr id="149" name="Line 51"/>
          <p:cNvSpPr>
            <a:spLocks noChangeShapeType="1"/>
          </p:cNvSpPr>
          <p:nvPr/>
        </p:nvSpPr>
        <p:spPr bwMode="auto">
          <a:xfrm>
            <a:off x="2062480" y="5187876"/>
            <a:ext cx="0" cy="107950"/>
          </a:xfrm>
          <a:prstGeom prst="line">
            <a:avLst/>
          </a:prstGeom>
          <a:noFill/>
          <a:ln w="15875">
            <a:solidFill>
              <a:schemeClr val="tx1"/>
            </a:solidFill>
            <a:round/>
            <a:headEnd/>
            <a:tailEnd/>
          </a:ln>
          <a:effectLst/>
        </p:spPr>
        <p:txBody>
          <a:bodyPr/>
          <a:lstStyle/>
          <a:p>
            <a:pPr algn="r">
              <a:defRPr/>
            </a:pPr>
            <a:endParaRPr kumimoji="0" lang="ja-JP" altLang="en-US">
              <a:solidFill>
                <a:srgbClr val="FFFFFF"/>
              </a:solidFill>
            </a:endParaRPr>
          </a:p>
        </p:txBody>
      </p:sp>
      <p:sp>
        <p:nvSpPr>
          <p:cNvPr id="158" name="テキスト ボックス 2052"/>
          <p:cNvSpPr txBox="1">
            <a:spLocks noChangeArrowheads="1"/>
          </p:cNvSpPr>
          <p:nvPr/>
        </p:nvSpPr>
        <p:spPr bwMode="auto">
          <a:xfrm>
            <a:off x="1399818" y="5814849"/>
            <a:ext cx="2122312" cy="338554"/>
          </a:xfrm>
          <a:prstGeom prst="rect">
            <a:avLst/>
          </a:prstGeom>
          <a:noFill/>
          <a:ln w="9525">
            <a:noFill/>
            <a:miter lim="800000"/>
            <a:headEnd/>
            <a:tailEnd/>
          </a:ln>
        </p:spPr>
        <p:txBody>
          <a:bodyPr wrap="square">
            <a:spAutoFit/>
          </a:bodyPr>
          <a:lstStyle/>
          <a:p>
            <a:r>
              <a:rPr lang="en-US" altLang="ja-JP" sz="1600" b="1" dirty="0">
                <a:solidFill>
                  <a:srgbClr val="FADC41"/>
                </a:solidFill>
              </a:rPr>
              <a:t>Before and After LD</a:t>
            </a:r>
            <a:endParaRPr lang="ja-JP" altLang="en-US" sz="1600" b="1" dirty="0">
              <a:solidFill>
                <a:srgbClr val="FADC41"/>
              </a:solidFill>
            </a:endParaRPr>
          </a:p>
        </p:txBody>
      </p:sp>
      <p:sp>
        <p:nvSpPr>
          <p:cNvPr id="171" name="テキスト ボックス 9"/>
          <p:cNvSpPr txBox="1">
            <a:spLocks noChangeArrowheads="1"/>
          </p:cNvSpPr>
          <p:nvPr/>
        </p:nvSpPr>
        <p:spPr bwMode="auto">
          <a:xfrm>
            <a:off x="1942902" y="3192395"/>
            <a:ext cx="414337" cy="427038"/>
          </a:xfrm>
          <a:prstGeom prst="rect">
            <a:avLst/>
          </a:prstGeom>
          <a:noFill/>
          <a:ln w="9525">
            <a:noFill/>
            <a:miter lim="800000"/>
            <a:headEnd/>
            <a:tailEnd/>
          </a:ln>
        </p:spPr>
        <p:txBody>
          <a:bodyPr wrap="none" lIns="0" tIns="0" rIns="0" bIns="0">
            <a:spAutoFit/>
          </a:bodyPr>
          <a:lstStyle/>
          <a:p>
            <a:pPr algn="r"/>
            <a:r>
              <a:rPr lang="en-US" altLang="ja-JP" sz="2800" b="1" dirty="0">
                <a:solidFill>
                  <a:srgbClr val="FFFFFF"/>
                </a:solidFill>
              </a:rPr>
              <a:t>***</a:t>
            </a:r>
            <a:endParaRPr lang="ja-JP" altLang="en-US" sz="2800" b="1" dirty="0">
              <a:solidFill>
                <a:srgbClr val="FFFFFF"/>
              </a:solidFill>
            </a:endParaRPr>
          </a:p>
        </p:txBody>
      </p:sp>
      <p:sp>
        <p:nvSpPr>
          <p:cNvPr id="173" name="テキスト ボックス 93"/>
          <p:cNvSpPr txBox="1">
            <a:spLocks noChangeArrowheads="1"/>
          </p:cNvSpPr>
          <p:nvPr/>
        </p:nvSpPr>
        <p:spPr bwMode="auto">
          <a:xfrm>
            <a:off x="2570652" y="3798530"/>
            <a:ext cx="414337" cy="427038"/>
          </a:xfrm>
          <a:prstGeom prst="rect">
            <a:avLst/>
          </a:prstGeom>
          <a:noFill/>
          <a:ln w="9525">
            <a:noFill/>
            <a:miter lim="800000"/>
            <a:headEnd/>
            <a:tailEnd/>
          </a:ln>
        </p:spPr>
        <p:txBody>
          <a:bodyPr wrap="none" lIns="0" tIns="0" rIns="0" bIns="0">
            <a:spAutoFit/>
          </a:bodyPr>
          <a:lstStyle/>
          <a:p>
            <a:pPr algn="r"/>
            <a:r>
              <a:rPr lang="en-US" altLang="ja-JP" sz="2800" b="1" dirty="0">
                <a:solidFill>
                  <a:srgbClr val="FFFFFF"/>
                </a:solidFill>
              </a:rPr>
              <a:t>***</a:t>
            </a:r>
            <a:endParaRPr lang="ja-JP" altLang="en-US" sz="2800" b="1" dirty="0">
              <a:solidFill>
                <a:srgbClr val="FFFFFF"/>
              </a:solidFill>
            </a:endParaRPr>
          </a:p>
        </p:txBody>
      </p:sp>
      <p:sp>
        <p:nvSpPr>
          <p:cNvPr id="180" name="テキスト ボックス 99"/>
          <p:cNvSpPr txBox="1">
            <a:spLocks noChangeArrowheads="1"/>
          </p:cNvSpPr>
          <p:nvPr/>
        </p:nvSpPr>
        <p:spPr bwMode="auto">
          <a:xfrm>
            <a:off x="157125" y="6658980"/>
            <a:ext cx="2960298" cy="184666"/>
          </a:xfrm>
          <a:prstGeom prst="rect">
            <a:avLst/>
          </a:prstGeom>
          <a:noFill/>
          <a:ln w="9525">
            <a:noFill/>
            <a:miter lim="800000"/>
            <a:headEnd/>
            <a:tailEnd/>
          </a:ln>
        </p:spPr>
        <p:txBody>
          <a:bodyPr wrap="none" lIns="0" tIns="0" rIns="0" bIns="0">
            <a:spAutoFit/>
          </a:bodyPr>
          <a:lstStyle/>
          <a:p>
            <a:r>
              <a:rPr lang="en-US" altLang="ja-JP" sz="1200" dirty="0">
                <a:solidFill>
                  <a:srgbClr val="FFFFFF"/>
                </a:solidFill>
                <a:cs typeface="Arial" charset="0"/>
              </a:rPr>
              <a:t>Based on </a:t>
            </a:r>
            <a:r>
              <a:rPr lang="en-US" altLang="ja-JP" sz="1200" dirty="0" err="1">
                <a:solidFill>
                  <a:srgbClr val="FFFFFF"/>
                </a:solidFill>
                <a:cs typeface="Arial" charset="0"/>
              </a:rPr>
              <a:t>Pharmacodynamics</a:t>
            </a:r>
            <a:r>
              <a:rPr lang="en-US" altLang="ja-JP" sz="1200" dirty="0">
                <a:solidFill>
                  <a:srgbClr val="FFFFFF"/>
                </a:solidFill>
                <a:cs typeface="Arial" charset="0"/>
              </a:rPr>
              <a:t> Analysis </a:t>
            </a:r>
            <a:r>
              <a:rPr lang="en-US" altLang="ja-JP" sz="1200" dirty="0" smtClean="0">
                <a:solidFill>
                  <a:srgbClr val="FFFFFF"/>
                </a:solidFill>
                <a:cs typeface="Arial" charset="0"/>
              </a:rPr>
              <a:t>Set.</a:t>
            </a:r>
            <a:endParaRPr lang="ja-JP" altLang="en-US" sz="1200" dirty="0">
              <a:solidFill>
                <a:srgbClr val="FFFFFF"/>
              </a:solidFill>
              <a:cs typeface="Arial" charset="0"/>
            </a:endParaRPr>
          </a:p>
        </p:txBody>
      </p:sp>
      <p:grpSp>
        <p:nvGrpSpPr>
          <p:cNvPr id="249" name="グループ化 248"/>
          <p:cNvGrpSpPr/>
          <p:nvPr/>
        </p:nvGrpSpPr>
        <p:grpSpPr>
          <a:xfrm>
            <a:off x="1933258" y="1591945"/>
            <a:ext cx="5896805" cy="2169316"/>
            <a:chOff x="1933258" y="1591945"/>
            <a:chExt cx="5896805" cy="2169316"/>
          </a:xfrm>
        </p:grpSpPr>
        <p:sp>
          <p:nvSpPr>
            <p:cNvPr id="109" name="フリーフォーム 108"/>
            <p:cNvSpPr/>
            <p:nvPr/>
          </p:nvSpPr>
          <p:spPr>
            <a:xfrm>
              <a:off x="1996440" y="2171700"/>
              <a:ext cx="5768340" cy="1508760"/>
            </a:xfrm>
            <a:custGeom>
              <a:avLst/>
              <a:gdLst>
                <a:gd name="connsiteX0" fmla="*/ 0 w 5768340"/>
                <a:gd name="connsiteY0" fmla="*/ 0 h 1508760"/>
                <a:gd name="connsiteX1" fmla="*/ 297180 w 5768340"/>
                <a:gd name="connsiteY1" fmla="*/ 160020 h 1508760"/>
                <a:gd name="connsiteX2" fmla="*/ 937260 w 5768340"/>
                <a:gd name="connsiteY2" fmla="*/ 396240 h 1508760"/>
                <a:gd name="connsiteX3" fmla="*/ 1851660 w 5768340"/>
                <a:gd name="connsiteY3" fmla="*/ 1303020 h 1508760"/>
                <a:gd name="connsiteX4" fmla="*/ 2552700 w 5768340"/>
                <a:gd name="connsiteY4" fmla="*/ 1318260 h 1508760"/>
                <a:gd name="connsiteX5" fmla="*/ 3627120 w 5768340"/>
                <a:gd name="connsiteY5" fmla="*/ 1295400 h 1508760"/>
                <a:gd name="connsiteX6" fmla="*/ 4716780 w 5768340"/>
                <a:gd name="connsiteY6" fmla="*/ 1508760 h 1508760"/>
                <a:gd name="connsiteX7" fmla="*/ 5768340 w 5768340"/>
                <a:gd name="connsiteY7" fmla="*/ 1272540 h 150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8340" h="1508760">
                  <a:moveTo>
                    <a:pt x="0" y="0"/>
                  </a:moveTo>
                  <a:lnTo>
                    <a:pt x="297180" y="160020"/>
                  </a:lnTo>
                  <a:lnTo>
                    <a:pt x="937260" y="396240"/>
                  </a:lnTo>
                  <a:lnTo>
                    <a:pt x="1851660" y="1303020"/>
                  </a:lnTo>
                  <a:lnTo>
                    <a:pt x="2552700" y="1318260"/>
                  </a:lnTo>
                  <a:lnTo>
                    <a:pt x="3627120" y="1295400"/>
                  </a:lnTo>
                  <a:lnTo>
                    <a:pt x="4716780" y="1508760"/>
                  </a:lnTo>
                  <a:lnTo>
                    <a:pt x="5768340" y="1272540"/>
                  </a:lnTo>
                </a:path>
              </a:pathLst>
            </a:cu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FFFFFF"/>
                </a:solidFill>
              </a:endParaRPr>
            </a:p>
          </p:txBody>
        </p:sp>
        <p:grpSp>
          <p:nvGrpSpPr>
            <p:cNvPr id="247" name="グループ化 246"/>
            <p:cNvGrpSpPr/>
            <p:nvPr/>
          </p:nvGrpSpPr>
          <p:grpSpPr>
            <a:xfrm>
              <a:off x="1971358" y="1591945"/>
              <a:ext cx="5825351" cy="2084502"/>
              <a:chOff x="1971358" y="1591945"/>
              <a:chExt cx="5825351" cy="2084502"/>
            </a:xfrm>
          </p:grpSpPr>
          <p:sp>
            <p:nvSpPr>
              <p:cNvPr id="163" name="AutoShape 73"/>
              <p:cNvSpPr>
                <a:spLocks noChangeArrowheads="1"/>
              </p:cNvSpPr>
              <p:nvPr/>
            </p:nvSpPr>
            <p:spPr bwMode="auto">
              <a:xfrm>
                <a:off x="1971358" y="1591945"/>
                <a:ext cx="66675" cy="576000"/>
              </a:xfrm>
              <a:prstGeom prst="upDownArrow">
                <a:avLst>
                  <a:gd name="adj1" fmla="val 0"/>
                  <a:gd name="adj2" fmla="val 0"/>
                </a:avLst>
              </a:prstGeom>
              <a:noFill/>
              <a:ln w="19050">
                <a:solidFill>
                  <a:srgbClr val="05B9FF"/>
                </a:solidFill>
                <a:miter lim="800000"/>
                <a:headEnd/>
                <a:tailEnd/>
              </a:ln>
            </p:spPr>
            <p:txBody>
              <a:bodyPr vert="eaVert" wrap="none" anchor="ctr"/>
              <a:lstStyle/>
              <a:p>
                <a:pPr algn="r"/>
                <a:endParaRPr kumimoji="0" lang="ja-JP" altLang="en-US" b="1">
                  <a:solidFill>
                    <a:srgbClr val="FFFFFF"/>
                  </a:solidFill>
                </a:endParaRPr>
              </a:p>
            </p:txBody>
          </p:sp>
          <p:sp>
            <p:nvSpPr>
              <p:cNvPr id="164" name="AutoShape 78"/>
              <p:cNvSpPr>
                <a:spLocks noChangeArrowheads="1"/>
              </p:cNvSpPr>
              <p:nvPr/>
            </p:nvSpPr>
            <p:spPr bwMode="auto">
              <a:xfrm>
                <a:off x="2272983" y="1698308"/>
                <a:ext cx="66675" cy="648000"/>
              </a:xfrm>
              <a:prstGeom prst="upDownArrow">
                <a:avLst>
                  <a:gd name="adj1" fmla="val 0"/>
                  <a:gd name="adj2" fmla="val 0"/>
                </a:avLst>
              </a:prstGeom>
              <a:noFill/>
              <a:ln w="19050">
                <a:solidFill>
                  <a:srgbClr val="05B9FF"/>
                </a:solidFill>
                <a:miter lim="800000"/>
                <a:headEnd/>
                <a:tailEnd/>
              </a:ln>
            </p:spPr>
            <p:txBody>
              <a:bodyPr vert="eaVert" wrap="none" anchor="ctr"/>
              <a:lstStyle/>
              <a:p>
                <a:pPr algn="r"/>
                <a:endParaRPr kumimoji="0" lang="ja-JP" altLang="en-US" b="1">
                  <a:solidFill>
                    <a:srgbClr val="FFFFFF"/>
                  </a:solidFill>
                </a:endParaRPr>
              </a:p>
            </p:txBody>
          </p:sp>
          <p:sp>
            <p:nvSpPr>
              <p:cNvPr id="165" name="AutoShape 83"/>
              <p:cNvSpPr>
                <a:spLocks noChangeArrowheads="1"/>
              </p:cNvSpPr>
              <p:nvPr/>
            </p:nvSpPr>
            <p:spPr bwMode="auto">
              <a:xfrm>
                <a:off x="2902903" y="1769745"/>
                <a:ext cx="66675" cy="756000"/>
              </a:xfrm>
              <a:prstGeom prst="upDownArrow">
                <a:avLst>
                  <a:gd name="adj1" fmla="val 0"/>
                  <a:gd name="adj2" fmla="val 0"/>
                </a:avLst>
              </a:prstGeom>
              <a:noFill/>
              <a:ln w="19050">
                <a:solidFill>
                  <a:srgbClr val="05B9FF"/>
                </a:solidFill>
                <a:miter lim="800000"/>
                <a:headEnd/>
                <a:tailEnd/>
              </a:ln>
            </p:spPr>
            <p:txBody>
              <a:bodyPr vert="eaVert" wrap="none" anchor="ctr"/>
              <a:lstStyle/>
              <a:p>
                <a:pPr algn="r"/>
                <a:endParaRPr kumimoji="0" lang="ja-JP" altLang="en-US" b="1">
                  <a:solidFill>
                    <a:srgbClr val="FFFFFF"/>
                  </a:solidFill>
                </a:endParaRPr>
              </a:p>
            </p:txBody>
          </p:sp>
          <p:sp>
            <p:nvSpPr>
              <p:cNvPr id="197" name="AutoShape 88"/>
              <p:cNvSpPr>
                <a:spLocks noChangeArrowheads="1"/>
              </p:cNvSpPr>
              <p:nvPr/>
            </p:nvSpPr>
            <p:spPr bwMode="auto">
              <a:xfrm>
                <a:off x="3813703" y="2779065"/>
                <a:ext cx="75451" cy="684000"/>
              </a:xfrm>
              <a:prstGeom prst="upDownArrow">
                <a:avLst>
                  <a:gd name="adj1" fmla="val 0"/>
                  <a:gd name="adj2" fmla="val 0"/>
                </a:avLst>
              </a:prstGeom>
              <a:noFill/>
              <a:ln w="19050">
                <a:solidFill>
                  <a:srgbClr val="05B9FF"/>
                </a:solidFill>
                <a:miter lim="800000"/>
                <a:headEnd/>
                <a:tailEnd/>
              </a:ln>
            </p:spPr>
            <p:txBody>
              <a:bodyPr vert="eaVert" wrap="none" anchor="ctr"/>
              <a:lstStyle/>
              <a:p>
                <a:pPr algn="r"/>
                <a:endParaRPr kumimoji="0" lang="ja-JP" altLang="en-US" b="1">
                  <a:solidFill>
                    <a:srgbClr val="FFFFFF"/>
                  </a:solidFill>
                </a:endParaRPr>
              </a:p>
            </p:txBody>
          </p:sp>
          <p:sp>
            <p:nvSpPr>
              <p:cNvPr id="198" name="AutoShape 93"/>
              <p:cNvSpPr>
                <a:spLocks noChangeArrowheads="1"/>
              </p:cNvSpPr>
              <p:nvPr/>
            </p:nvSpPr>
            <p:spPr bwMode="auto">
              <a:xfrm>
                <a:off x="4512627" y="2804782"/>
                <a:ext cx="75451" cy="684000"/>
              </a:xfrm>
              <a:prstGeom prst="upDownArrow">
                <a:avLst>
                  <a:gd name="adj1" fmla="val 0"/>
                  <a:gd name="adj2" fmla="val 0"/>
                </a:avLst>
              </a:prstGeom>
              <a:noFill/>
              <a:ln w="19050">
                <a:solidFill>
                  <a:srgbClr val="05B9FF"/>
                </a:solidFill>
                <a:miter lim="800000"/>
                <a:headEnd/>
                <a:tailEnd/>
              </a:ln>
            </p:spPr>
            <p:txBody>
              <a:bodyPr vert="eaVert" wrap="none" anchor="ctr"/>
              <a:lstStyle/>
              <a:p>
                <a:pPr algn="r"/>
                <a:endParaRPr kumimoji="0" lang="ja-JP" altLang="en-US" b="1">
                  <a:solidFill>
                    <a:srgbClr val="FFFFFF"/>
                  </a:solidFill>
                </a:endParaRPr>
              </a:p>
            </p:txBody>
          </p:sp>
          <p:sp>
            <p:nvSpPr>
              <p:cNvPr id="199" name="AutoShape 98"/>
              <p:cNvSpPr>
                <a:spLocks noChangeArrowheads="1"/>
              </p:cNvSpPr>
              <p:nvPr/>
            </p:nvSpPr>
            <p:spPr bwMode="auto">
              <a:xfrm>
                <a:off x="5587951" y="2772714"/>
                <a:ext cx="77291" cy="705600"/>
              </a:xfrm>
              <a:prstGeom prst="upDownArrow">
                <a:avLst>
                  <a:gd name="adj1" fmla="val 0"/>
                  <a:gd name="adj2" fmla="val 0"/>
                </a:avLst>
              </a:prstGeom>
              <a:noFill/>
              <a:ln w="19050">
                <a:solidFill>
                  <a:srgbClr val="05B9FF"/>
                </a:solidFill>
                <a:miter lim="800000"/>
                <a:headEnd/>
                <a:tailEnd/>
              </a:ln>
            </p:spPr>
            <p:txBody>
              <a:bodyPr vert="eaVert" wrap="none" anchor="ctr"/>
              <a:lstStyle/>
              <a:p>
                <a:pPr algn="r"/>
                <a:endParaRPr kumimoji="0" lang="ja-JP" altLang="en-US" b="1">
                  <a:solidFill>
                    <a:srgbClr val="FFFFFF"/>
                  </a:solidFill>
                </a:endParaRPr>
              </a:p>
            </p:txBody>
          </p:sp>
          <p:sp>
            <p:nvSpPr>
              <p:cNvPr id="200" name="AutoShape 103"/>
              <p:cNvSpPr>
                <a:spLocks noChangeArrowheads="1"/>
              </p:cNvSpPr>
              <p:nvPr/>
            </p:nvSpPr>
            <p:spPr bwMode="auto">
              <a:xfrm>
                <a:off x="6673655" y="3172447"/>
                <a:ext cx="77291" cy="504000"/>
              </a:xfrm>
              <a:prstGeom prst="upDownArrow">
                <a:avLst>
                  <a:gd name="adj1" fmla="val 0"/>
                  <a:gd name="adj2" fmla="val 0"/>
                </a:avLst>
              </a:prstGeom>
              <a:noFill/>
              <a:ln w="19050">
                <a:solidFill>
                  <a:srgbClr val="05B9FF"/>
                </a:solidFill>
                <a:miter lim="800000"/>
                <a:headEnd/>
                <a:tailEnd/>
              </a:ln>
            </p:spPr>
            <p:txBody>
              <a:bodyPr vert="eaVert" wrap="none" anchor="ctr"/>
              <a:lstStyle/>
              <a:p>
                <a:pPr algn="r"/>
                <a:endParaRPr kumimoji="0" lang="ja-JP" altLang="en-US" b="1">
                  <a:solidFill>
                    <a:srgbClr val="FFFFFF"/>
                  </a:solidFill>
                </a:endParaRPr>
              </a:p>
            </p:txBody>
          </p:sp>
          <p:sp>
            <p:nvSpPr>
              <p:cNvPr id="201" name="AutoShape 108"/>
              <p:cNvSpPr>
                <a:spLocks noChangeArrowheads="1"/>
              </p:cNvSpPr>
              <p:nvPr/>
            </p:nvSpPr>
            <p:spPr bwMode="auto">
              <a:xfrm>
                <a:off x="7719418" y="2745092"/>
                <a:ext cx="77291" cy="725483"/>
              </a:xfrm>
              <a:prstGeom prst="upDownArrow">
                <a:avLst>
                  <a:gd name="adj1" fmla="val 0"/>
                  <a:gd name="adj2" fmla="val 0"/>
                </a:avLst>
              </a:prstGeom>
              <a:noFill/>
              <a:ln w="19050">
                <a:solidFill>
                  <a:srgbClr val="05B9FF"/>
                </a:solidFill>
                <a:miter lim="800000"/>
                <a:headEnd/>
                <a:tailEnd/>
              </a:ln>
            </p:spPr>
            <p:txBody>
              <a:bodyPr vert="eaVert" wrap="none" anchor="ctr"/>
              <a:lstStyle/>
              <a:p>
                <a:pPr algn="r"/>
                <a:endParaRPr kumimoji="0" lang="ja-JP" altLang="en-US" b="1">
                  <a:solidFill>
                    <a:srgbClr val="FFFFFF"/>
                  </a:solidFill>
                </a:endParaRPr>
              </a:p>
            </p:txBody>
          </p:sp>
        </p:grpSp>
        <p:grpSp>
          <p:nvGrpSpPr>
            <p:cNvPr id="248" name="グループ化 247"/>
            <p:cNvGrpSpPr/>
            <p:nvPr/>
          </p:nvGrpSpPr>
          <p:grpSpPr>
            <a:xfrm>
              <a:off x="1933258" y="2114550"/>
              <a:ext cx="5896805" cy="1646711"/>
              <a:chOff x="1933258" y="2114550"/>
              <a:chExt cx="5896805" cy="1646711"/>
            </a:xfrm>
          </p:grpSpPr>
          <p:sp>
            <p:nvSpPr>
              <p:cNvPr id="166" name="Oval 68"/>
              <p:cNvSpPr>
                <a:spLocks noChangeArrowheads="1"/>
              </p:cNvSpPr>
              <p:nvPr/>
            </p:nvSpPr>
            <p:spPr bwMode="auto">
              <a:xfrm>
                <a:off x="1933258" y="2114550"/>
                <a:ext cx="142875" cy="144463"/>
              </a:xfrm>
              <a:prstGeom prst="ellipse">
                <a:avLst/>
              </a:prstGeom>
              <a:solidFill>
                <a:srgbClr val="05B9FF"/>
              </a:solidFill>
              <a:ln w="38100">
                <a:noFill/>
                <a:round/>
                <a:headEnd/>
                <a:tailEnd/>
              </a:ln>
              <a:scene3d>
                <a:camera prst="orthographicFront"/>
                <a:lightRig rig="threePt" dir="t"/>
              </a:scene3d>
              <a:sp3d>
                <a:bevelT w="38100" h="38100"/>
              </a:sp3d>
            </p:spPr>
            <p:txBody>
              <a:bodyPr wrap="none" anchor="ctr"/>
              <a:lstStyle/>
              <a:p>
                <a:pPr algn="r"/>
                <a:endParaRPr kumimoji="0" lang="ja-JP" altLang="en-US" b="1">
                  <a:solidFill>
                    <a:srgbClr val="FFFFFF"/>
                  </a:solidFill>
                </a:endParaRPr>
              </a:p>
            </p:txBody>
          </p:sp>
          <p:sp>
            <p:nvSpPr>
              <p:cNvPr id="167" name="Oval 79"/>
              <p:cNvSpPr>
                <a:spLocks noChangeArrowheads="1"/>
              </p:cNvSpPr>
              <p:nvPr/>
            </p:nvSpPr>
            <p:spPr bwMode="auto">
              <a:xfrm>
                <a:off x="2234883" y="2272983"/>
                <a:ext cx="142875" cy="144463"/>
              </a:xfrm>
              <a:prstGeom prst="ellipse">
                <a:avLst/>
              </a:prstGeom>
              <a:solidFill>
                <a:srgbClr val="05B9FF"/>
              </a:solidFill>
              <a:ln w="38100">
                <a:noFill/>
                <a:round/>
                <a:headEnd/>
                <a:tailEnd/>
              </a:ln>
              <a:scene3d>
                <a:camera prst="orthographicFront"/>
                <a:lightRig rig="threePt" dir="t"/>
              </a:scene3d>
              <a:sp3d>
                <a:bevelT w="38100" h="38100"/>
              </a:sp3d>
            </p:spPr>
            <p:txBody>
              <a:bodyPr wrap="none" anchor="ctr"/>
              <a:lstStyle/>
              <a:p>
                <a:pPr algn="r"/>
                <a:endParaRPr kumimoji="0" lang="ja-JP" altLang="en-US" b="1">
                  <a:solidFill>
                    <a:srgbClr val="FFFFFF"/>
                  </a:solidFill>
                </a:endParaRPr>
              </a:p>
            </p:txBody>
          </p:sp>
          <p:sp>
            <p:nvSpPr>
              <p:cNvPr id="168" name="Oval 84"/>
              <p:cNvSpPr>
                <a:spLocks noChangeArrowheads="1"/>
              </p:cNvSpPr>
              <p:nvPr/>
            </p:nvSpPr>
            <p:spPr bwMode="auto">
              <a:xfrm>
                <a:off x="2864803" y="2497773"/>
                <a:ext cx="142875" cy="144463"/>
              </a:xfrm>
              <a:prstGeom prst="ellipse">
                <a:avLst/>
              </a:prstGeom>
              <a:solidFill>
                <a:srgbClr val="05B9FF"/>
              </a:solidFill>
              <a:ln w="38100">
                <a:noFill/>
                <a:round/>
                <a:headEnd/>
                <a:tailEnd/>
              </a:ln>
              <a:scene3d>
                <a:camera prst="orthographicFront"/>
                <a:lightRig rig="threePt" dir="t"/>
              </a:scene3d>
              <a:sp3d>
                <a:bevelT w="38100" h="38100"/>
              </a:sp3d>
            </p:spPr>
            <p:txBody>
              <a:bodyPr wrap="none" anchor="ctr"/>
              <a:lstStyle/>
              <a:p>
                <a:pPr algn="r"/>
                <a:endParaRPr kumimoji="0" lang="ja-JP" altLang="en-US" b="1">
                  <a:solidFill>
                    <a:srgbClr val="FFFFFF"/>
                  </a:solidFill>
                </a:endParaRPr>
              </a:p>
            </p:txBody>
          </p:sp>
          <p:sp>
            <p:nvSpPr>
              <p:cNvPr id="202" name="Oval 89"/>
              <p:cNvSpPr>
                <a:spLocks noChangeArrowheads="1"/>
              </p:cNvSpPr>
              <p:nvPr/>
            </p:nvSpPr>
            <p:spPr bwMode="auto">
              <a:xfrm>
                <a:off x="3779428" y="3397234"/>
                <a:ext cx="144000" cy="144000"/>
              </a:xfrm>
              <a:prstGeom prst="ellipse">
                <a:avLst/>
              </a:prstGeom>
              <a:solidFill>
                <a:srgbClr val="05B9FF"/>
              </a:solidFill>
              <a:ln w="9525">
                <a:noFill/>
                <a:round/>
                <a:headEnd/>
                <a:tailEnd/>
              </a:ln>
              <a:scene3d>
                <a:camera prst="orthographicFront"/>
                <a:lightRig rig="threePt" dir="t"/>
              </a:scene3d>
              <a:sp3d>
                <a:bevelT w="38100" h="38100"/>
              </a:sp3d>
            </p:spPr>
            <p:txBody>
              <a:bodyPr wrap="none" anchor="ctr"/>
              <a:lstStyle/>
              <a:p>
                <a:pPr algn="r"/>
                <a:endParaRPr kumimoji="0" lang="ja-JP" altLang="en-US" b="1">
                  <a:solidFill>
                    <a:srgbClr val="FFFFFF"/>
                  </a:solidFill>
                </a:endParaRPr>
              </a:p>
            </p:txBody>
          </p:sp>
          <p:sp>
            <p:nvSpPr>
              <p:cNvPr id="203" name="Oval 94"/>
              <p:cNvSpPr>
                <a:spLocks noChangeArrowheads="1"/>
              </p:cNvSpPr>
              <p:nvPr/>
            </p:nvSpPr>
            <p:spPr bwMode="auto">
              <a:xfrm>
                <a:off x="4478352" y="3424221"/>
                <a:ext cx="144000" cy="144000"/>
              </a:xfrm>
              <a:prstGeom prst="ellipse">
                <a:avLst/>
              </a:prstGeom>
              <a:solidFill>
                <a:srgbClr val="05B9FF"/>
              </a:solidFill>
              <a:ln w="9525">
                <a:noFill/>
                <a:round/>
                <a:headEnd/>
                <a:tailEnd/>
              </a:ln>
              <a:scene3d>
                <a:camera prst="orthographicFront"/>
                <a:lightRig rig="threePt" dir="t"/>
              </a:scene3d>
              <a:sp3d>
                <a:bevelT w="38100" h="38100"/>
              </a:sp3d>
            </p:spPr>
            <p:txBody>
              <a:bodyPr wrap="none" anchor="ctr"/>
              <a:lstStyle/>
              <a:p>
                <a:pPr algn="r"/>
                <a:endParaRPr kumimoji="0" lang="ja-JP" altLang="en-US" b="1">
                  <a:solidFill>
                    <a:srgbClr val="FFFFFF"/>
                  </a:solidFill>
                </a:endParaRPr>
              </a:p>
            </p:txBody>
          </p:sp>
          <p:sp>
            <p:nvSpPr>
              <p:cNvPr id="204" name="Oval 99"/>
              <p:cNvSpPr>
                <a:spLocks noChangeArrowheads="1"/>
              </p:cNvSpPr>
              <p:nvPr/>
            </p:nvSpPr>
            <p:spPr bwMode="auto">
              <a:xfrm>
                <a:off x="5554596" y="3403266"/>
                <a:ext cx="144000" cy="144000"/>
              </a:xfrm>
              <a:prstGeom prst="ellipse">
                <a:avLst/>
              </a:prstGeom>
              <a:solidFill>
                <a:srgbClr val="05B9FF"/>
              </a:solidFill>
              <a:ln w="9525">
                <a:noFill/>
                <a:round/>
                <a:headEnd/>
                <a:tailEnd/>
              </a:ln>
              <a:scene3d>
                <a:camera prst="orthographicFront"/>
                <a:lightRig rig="threePt" dir="t"/>
              </a:scene3d>
              <a:sp3d>
                <a:bevelT w="38100" h="38100"/>
              </a:sp3d>
            </p:spPr>
            <p:txBody>
              <a:bodyPr wrap="none" anchor="ctr"/>
              <a:lstStyle/>
              <a:p>
                <a:pPr algn="r"/>
                <a:endParaRPr kumimoji="0" lang="ja-JP" altLang="en-US" b="1">
                  <a:solidFill>
                    <a:srgbClr val="FFFFFF"/>
                  </a:solidFill>
                </a:endParaRPr>
              </a:p>
            </p:txBody>
          </p:sp>
          <p:sp>
            <p:nvSpPr>
              <p:cNvPr id="205" name="Oval 104"/>
              <p:cNvSpPr>
                <a:spLocks noChangeArrowheads="1"/>
              </p:cNvSpPr>
              <p:nvPr/>
            </p:nvSpPr>
            <p:spPr bwMode="auto">
              <a:xfrm>
                <a:off x="6640300" y="3617261"/>
                <a:ext cx="144000" cy="144000"/>
              </a:xfrm>
              <a:prstGeom prst="ellipse">
                <a:avLst/>
              </a:prstGeom>
              <a:solidFill>
                <a:srgbClr val="05B9FF"/>
              </a:solidFill>
              <a:ln w="9525">
                <a:noFill/>
                <a:round/>
                <a:headEnd/>
                <a:tailEnd/>
              </a:ln>
              <a:scene3d>
                <a:camera prst="orthographicFront"/>
                <a:lightRig rig="threePt" dir="t"/>
              </a:scene3d>
              <a:sp3d>
                <a:bevelT w="38100" h="38100"/>
              </a:sp3d>
            </p:spPr>
            <p:txBody>
              <a:bodyPr wrap="none" anchor="ctr"/>
              <a:lstStyle/>
              <a:p>
                <a:pPr algn="r"/>
                <a:endParaRPr kumimoji="0" lang="ja-JP" altLang="en-US" b="1">
                  <a:solidFill>
                    <a:srgbClr val="FFFFFF"/>
                  </a:solidFill>
                </a:endParaRPr>
              </a:p>
            </p:txBody>
          </p:sp>
          <p:sp>
            <p:nvSpPr>
              <p:cNvPr id="206" name="Oval 109"/>
              <p:cNvSpPr>
                <a:spLocks noChangeArrowheads="1"/>
              </p:cNvSpPr>
              <p:nvPr/>
            </p:nvSpPr>
            <p:spPr bwMode="auto">
              <a:xfrm>
                <a:off x="7686063" y="3383581"/>
                <a:ext cx="144000" cy="144000"/>
              </a:xfrm>
              <a:prstGeom prst="ellipse">
                <a:avLst/>
              </a:prstGeom>
              <a:solidFill>
                <a:srgbClr val="05B9FF"/>
              </a:solidFill>
              <a:ln w="9525">
                <a:noFill/>
                <a:round/>
                <a:headEnd/>
                <a:tailEnd/>
              </a:ln>
              <a:scene3d>
                <a:camera prst="orthographicFront"/>
                <a:lightRig rig="threePt" dir="t"/>
              </a:scene3d>
              <a:sp3d>
                <a:bevelT w="38100" h="38100"/>
              </a:sp3d>
            </p:spPr>
            <p:txBody>
              <a:bodyPr wrap="none" anchor="ctr"/>
              <a:lstStyle/>
              <a:p>
                <a:pPr algn="r"/>
                <a:endParaRPr kumimoji="0" lang="ja-JP" altLang="en-US" b="1">
                  <a:solidFill>
                    <a:srgbClr val="FFFFFF"/>
                  </a:solidFill>
                </a:endParaRPr>
              </a:p>
            </p:txBody>
          </p:sp>
        </p:grpSp>
        <p:grpSp>
          <p:nvGrpSpPr>
            <p:cNvPr id="5" name="Group 304"/>
            <p:cNvGrpSpPr>
              <a:grpSpLocks/>
            </p:cNvGrpSpPr>
            <p:nvPr/>
          </p:nvGrpSpPr>
          <p:grpSpPr bwMode="auto">
            <a:xfrm>
              <a:off x="3373173" y="2978627"/>
              <a:ext cx="180000" cy="216000"/>
              <a:chOff x="1295" y="1677"/>
              <a:chExt cx="85" cy="204"/>
            </a:xfrm>
          </p:grpSpPr>
          <p:sp useBgFill="1">
            <p:nvSpPr>
              <p:cNvPr id="219" name="平行四辺形 218"/>
              <p:cNvSpPr>
                <a:spLocks noChangeArrowheads="1"/>
              </p:cNvSpPr>
              <p:nvPr/>
            </p:nvSpPr>
            <p:spPr bwMode="auto">
              <a:xfrm>
                <a:off x="1296" y="1677"/>
                <a:ext cx="83" cy="204"/>
              </a:xfrm>
              <a:prstGeom prst="parallelogram">
                <a:avLst>
                  <a:gd name="adj" fmla="val 70866"/>
                </a:avLst>
              </a:prstGeom>
              <a:ln w="25400" algn="ctr">
                <a:noFill/>
                <a:miter lim="800000"/>
                <a:headEnd/>
                <a:tailEnd/>
              </a:ln>
            </p:spPr>
            <p:txBody>
              <a:bodyPr anchor="ctr"/>
              <a:lstStyle/>
              <a:p>
                <a:pPr algn="ctr">
                  <a:defRPr/>
                </a:pPr>
                <a:endParaRPr lang="ja-JP" altLang="en-US">
                  <a:solidFill>
                    <a:srgbClr val="FFFFFF"/>
                  </a:solidFill>
                  <a:cs typeface="Arial" pitchFamily="34" charset="0"/>
                </a:endParaRPr>
              </a:p>
            </p:txBody>
          </p:sp>
          <p:cxnSp>
            <p:nvCxnSpPr>
              <p:cNvPr id="220" name="直線コネクタ 219"/>
              <p:cNvCxnSpPr>
                <a:cxnSpLocks noChangeShapeType="1"/>
              </p:cNvCxnSpPr>
              <p:nvPr/>
            </p:nvCxnSpPr>
            <p:spPr bwMode="auto">
              <a:xfrm flipV="1">
                <a:off x="1295" y="1677"/>
                <a:ext cx="55" cy="204"/>
              </a:xfrm>
              <a:prstGeom prst="line">
                <a:avLst/>
              </a:prstGeom>
              <a:noFill/>
              <a:ln w="12700" algn="ctr">
                <a:solidFill>
                  <a:schemeClr val="accent5"/>
                </a:solidFill>
                <a:round/>
                <a:headEnd/>
                <a:tailEnd/>
              </a:ln>
            </p:spPr>
          </p:cxnSp>
          <p:cxnSp>
            <p:nvCxnSpPr>
              <p:cNvPr id="221" name="直線コネクタ 220"/>
              <p:cNvCxnSpPr>
                <a:cxnSpLocks noChangeShapeType="1"/>
              </p:cNvCxnSpPr>
              <p:nvPr/>
            </p:nvCxnSpPr>
            <p:spPr bwMode="auto">
              <a:xfrm flipV="1">
                <a:off x="1325" y="1677"/>
                <a:ext cx="55" cy="204"/>
              </a:xfrm>
              <a:prstGeom prst="line">
                <a:avLst/>
              </a:prstGeom>
              <a:noFill/>
              <a:ln w="12700" algn="ctr">
                <a:solidFill>
                  <a:schemeClr val="accent5"/>
                </a:solidFill>
                <a:round/>
                <a:headEnd/>
                <a:tailEnd/>
              </a:ln>
            </p:spPr>
          </p:cxnSp>
        </p:grpSp>
      </p:grpSp>
      <p:grpSp>
        <p:nvGrpSpPr>
          <p:cNvPr id="6" name="Group 302"/>
          <p:cNvGrpSpPr>
            <a:grpSpLocks/>
          </p:cNvGrpSpPr>
          <p:nvPr/>
        </p:nvGrpSpPr>
        <p:grpSpPr bwMode="auto">
          <a:xfrm>
            <a:off x="3377935" y="5079224"/>
            <a:ext cx="180000" cy="216000"/>
            <a:chOff x="1298" y="3109"/>
            <a:chExt cx="86" cy="204"/>
          </a:xfrm>
        </p:grpSpPr>
        <p:sp useBgFill="1">
          <p:nvSpPr>
            <p:cNvPr id="223" name="平行四辺形 222"/>
            <p:cNvSpPr>
              <a:spLocks noChangeArrowheads="1"/>
            </p:cNvSpPr>
            <p:nvPr/>
          </p:nvSpPr>
          <p:spPr bwMode="auto">
            <a:xfrm>
              <a:off x="1299" y="3109"/>
              <a:ext cx="84" cy="204"/>
            </a:xfrm>
            <a:prstGeom prst="parallelogram">
              <a:avLst>
                <a:gd name="adj" fmla="val 70866"/>
              </a:avLst>
            </a:prstGeom>
            <a:ln w="25400" algn="ctr">
              <a:noFill/>
              <a:miter lim="800000"/>
              <a:headEnd/>
              <a:tailEnd/>
            </a:ln>
          </p:spPr>
          <p:txBody>
            <a:bodyPr anchor="ctr"/>
            <a:lstStyle/>
            <a:p>
              <a:pPr algn="ctr">
                <a:defRPr/>
              </a:pPr>
              <a:endParaRPr lang="ja-JP" altLang="en-US">
                <a:solidFill>
                  <a:srgbClr val="FFFFFF"/>
                </a:solidFill>
                <a:cs typeface="Arial" pitchFamily="34" charset="0"/>
              </a:endParaRPr>
            </a:p>
          </p:txBody>
        </p:sp>
        <p:cxnSp>
          <p:nvCxnSpPr>
            <p:cNvPr id="224" name="直線コネクタ 223"/>
            <p:cNvCxnSpPr>
              <a:cxnSpLocks noChangeShapeType="1"/>
            </p:cNvCxnSpPr>
            <p:nvPr/>
          </p:nvCxnSpPr>
          <p:spPr bwMode="auto">
            <a:xfrm flipV="1">
              <a:off x="1298" y="3109"/>
              <a:ext cx="56" cy="204"/>
            </a:xfrm>
            <a:prstGeom prst="line">
              <a:avLst/>
            </a:prstGeom>
            <a:noFill/>
            <a:ln w="12700" algn="ctr">
              <a:solidFill>
                <a:schemeClr val="tx1"/>
              </a:solidFill>
              <a:round/>
              <a:headEnd/>
              <a:tailEnd/>
            </a:ln>
          </p:spPr>
        </p:cxnSp>
        <p:cxnSp>
          <p:nvCxnSpPr>
            <p:cNvPr id="225" name="直線コネクタ 224"/>
            <p:cNvCxnSpPr>
              <a:cxnSpLocks noChangeShapeType="1"/>
            </p:cNvCxnSpPr>
            <p:nvPr/>
          </p:nvCxnSpPr>
          <p:spPr bwMode="auto">
            <a:xfrm flipV="1">
              <a:off x="1328" y="3109"/>
              <a:ext cx="56" cy="204"/>
            </a:xfrm>
            <a:prstGeom prst="line">
              <a:avLst/>
            </a:prstGeom>
            <a:noFill/>
            <a:ln w="12700" algn="ctr">
              <a:solidFill>
                <a:schemeClr val="tx1"/>
              </a:solidFill>
              <a:round/>
              <a:headEnd/>
              <a:tailEnd/>
            </a:ln>
          </p:spPr>
        </p:cxnSp>
      </p:grpSp>
      <p:sp>
        <p:nvSpPr>
          <p:cNvPr id="226" name="Line 121"/>
          <p:cNvSpPr>
            <a:spLocks noChangeShapeType="1"/>
          </p:cNvSpPr>
          <p:nvPr/>
        </p:nvSpPr>
        <p:spPr bwMode="auto">
          <a:xfrm>
            <a:off x="2383473" y="5187876"/>
            <a:ext cx="0" cy="107950"/>
          </a:xfrm>
          <a:prstGeom prst="line">
            <a:avLst/>
          </a:prstGeom>
          <a:noFill/>
          <a:ln w="15875">
            <a:solidFill>
              <a:schemeClr val="tx1"/>
            </a:solidFill>
            <a:round/>
            <a:headEnd/>
            <a:tailEnd/>
          </a:ln>
          <a:effectLst/>
        </p:spPr>
        <p:txBody>
          <a:bodyPr/>
          <a:lstStyle/>
          <a:p>
            <a:pPr algn="r">
              <a:defRPr/>
            </a:pPr>
            <a:endParaRPr kumimoji="0" lang="ja-JP" altLang="en-US">
              <a:solidFill>
                <a:srgbClr val="FFFFFF"/>
              </a:solidFill>
            </a:endParaRPr>
          </a:p>
        </p:txBody>
      </p:sp>
      <p:sp>
        <p:nvSpPr>
          <p:cNvPr id="227" name="Line 121"/>
          <p:cNvSpPr>
            <a:spLocks noChangeShapeType="1"/>
          </p:cNvSpPr>
          <p:nvPr/>
        </p:nvSpPr>
        <p:spPr bwMode="auto">
          <a:xfrm>
            <a:off x="2993073" y="5187876"/>
            <a:ext cx="0" cy="107950"/>
          </a:xfrm>
          <a:prstGeom prst="line">
            <a:avLst/>
          </a:prstGeom>
          <a:noFill/>
          <a:ln w="15875">
            <a:solidFill>
              <a:schemeClr val="tx1"/>
            </a:solidFill>
            <a:round/>
            <a:headEnd/>
            <a:tailEnd/>
          </a:ln>
          <a:effectLst/>
        </p:spPr>
        <p:txBody>
          <a:bodyPr/>
          <a:lstStyle/>
          <a:p>
            <a:pPr algn="r">
              <a:defRPr/>
            </a:pPr>
            <a:endParaRPr kumimoji="0" lang="ja-JP" altLang="en-US">
              <a:solidFill>
                <a:srgbClr val="FFFFFF"/>
              </a:solidFill>
            </a:endParaRPr>
          </a:p>
        </p:txBody>
      </p:sp>
      <p:sp>
        <p:nvSpPr>
          <p:cNvPr id="228" name="Line 121"/>
          <p:cNvSpPr>
            <a:spLocks noChangeShapeType="1"/>
          </p:cNvSpPr>
          <p:nvPr/>
        </p:nvSpPr>
        <p:spPr bwMode="auto">
          <a:xfrm>
            <a:off x="3907473" y="5187876"/>
            <a:ext cx="0" cy="107950"/>
          </a:xfrm>
          <a:prstGeom prst="line">
            <a:avLst/>
          </a:prstGeom>
          <a:noFill/>
          <a:ln w="15875">
            <a:solidFill>
              <a:schemeClr val="tx1"/>
            </a:solidFill>
            <a:round/>
            <a:headEnd/>
            <a:tailEnd/>
          </a:ln>
          <a:effectLst/>
        </p:spPr>
        <p:txBody>
          <a:bodyPr/>
          <a:lstStyle/>
          <a:p>
            <a:pPr algn="r">
              <a:defRPr/>
            </a:pPr>
            <a:endParaRPr kumimoji="0" lang="ja-JP" altLang="en-US">
              <a:solidFill>
                <a:srgbClr val="FFFFFF"/>
              </a:solidFill>
            </a:endParaRPr>
          </a:p>
        </p:txBody>
      </p:sp>
      <p:sp>
        <p:nvSpPr>
          <p:cNvPr id="229" name="Line 121"/>
          <p:cNvSpPr>
            <a:spLocks noChangeShapeType="1"/>
          </p:cNvSpPr>
          <p:nvPr/>
        </p:nvSpPr>
        <p:spPr bwMode="auto">
          <a:xfrm>
            <a:off x="4608513" y="5187876"/>
            <a:ext cx="0" cy="107950"/>
          </a:xfrm>
          <a:prstGeom prst="line">
            <a:avLst/>
          </a:prstGeom>
          <a:noFill/>
          <a:ln w="15875">
            <a:solidFill>
              <a:schemeClr val="tx1"/>
            </a:solidFill>
            <a:round/>
            <a:headEnd/>
            <a:tailEnd/>
          </a:ln>
          <a:effectLst/>
        </p:spPr>
        <p:txBody>
          <a:bodyPr/>
          <a:lstStyle/>
          <a:p>
            <a:pPr algn="r">
              <a:defRPr/>
            </a:pPr>
            <a:endParaRPr kumimoji="0" lang="ja-JP" altLang="en-US">
              <a:solidFill>
                <a:srgbClr val="FFFFFF"/>
              </a:solidFill>
            </a:endParaRPr>
          </a:p>
        </p:txBody>
      </p:sp>
      <p:sp>
        <p:nvSpPr>
          <p:cNvPr id="230" name="Line 121"/>
          <p:cNvSpPr>
            <a:spLocks noChangeShapeType="1"/>
          </p:cNvSpPr>
          <p:nvPr/>
        </p:nvSpPr>
        <p:spPr bwMode="auto">
          <a:xfrm>
            <a:off x="5705793" y="5187876"/>
            <a:ext cx="0" cy="107950"/>
          </a:xfrm>
          <a:prstGeom prst="line">
            <a:avLst/>
          </a:prstGeom>
          <a:noFill/>
          <a:ln w="15875">
            <a:solidFill>
              <a:schemeClr val="tx1"/>
            </a:solidFill>
            <a:round/>
            <a:headEnd/>
            <a:tailEnd/>
          </a:ln>
          <a:effectLst/>
        </p:spPr>
        <p:txBody>
          <a:bodyPr/>
          <a:lstStyle/>
          <a:p>
            <a:pPr algn="r">
              <a:defRPr/>
            </a:pPr>
            <a:endParaRPr kumimoji="0" lang="ja-JP" altLang="en-US">
              <a:solidFill>
                <a:srgbClr val="FFFFFF"/>
              </a:solidFill>
            </a:endParaRPr>
          </a:p>
        </p:txBody>
      </p:sp>
      <p:sp>
        <p:nvSpPr>
          <p:cNvPr id="231" name="Line 121"/>
          <p:cNvSpPr>
            <a:spLocks noChangeShapeType="1"/>
          </p:cNvSpPr>
          <p:nvPr/>
        </p:nvSpPr>
        <p:spPr bwMode="auto">
          <a:xfrm>
            <a:off x="6749733" y="5187876"/>
            <a:ext cx="0" cy="107950"/>
          </a:xfrm>
          <a:prstGeom prst="line">
            <a:avLst/>
          </a:prstGeom>
          <a:noFill/>
          <a:ln w="15875">
            <a:solidFill>
              <a:schemeClr val="tx1"/>
            </a:solidFill>
            <a:round/>
            <a:headEnd/>
            <a:tailEnd/>
          </a:ln>
          <a:effectLst/>
        </p:spPr>
        <p:txBody>
          <a:bodyPr/>
          <a:lstStyle/>
          <a:p>
            <a:pPr algn="r">
              <a:defRPr/>
            </a:pPr>
            <a:endParaRPr kumimoji="0" lang="ja-JP" altLang="en-US">
              <a:solidFill>
                <a:srgbClr val="FFFFFF"/>
              </a:solidFill>
            </a:endParaRPr>
          </a:p>
        </p:txBody>
      </p:sp>
      <p:sp>
        <p:nvSpPr>
          <p:cNvPr id="232" name="Line 121"/>
          <p:cNvSpPr>
            <a:spLocks noChangeShapeType="1"/>
          </p:cNvSpPr>
          <p:nvPr/>
        </p:nvSpPr>
        <p:spPr bwMode="auto">
          <a:xfrm>
            <a:off x="7839393" y="5187876"/>
            <a:ext cx="0" cy="107950"/>
          </a:xfrm>
          <a:prstGeom prst="line">
            <a:avLst/>
          </a:prstGeom>
          <a:noFill/>
          <a:ln w="15875">
            <a:solidFill>
              <a:schemeClr val="tx1"/>
            </a:solidFill>
            <a:round/>
            <a:headEnd/>
            <a:tailEnd/>
          </a:ln>
          <a:effectLst/>
        </p:spPr>
        <p:txBody>
          <a:bodyPr/>
          <a:lstStyle/>
          <a:p>
            <a:pPr algn="r">
              <a:defRPr/>
            </a:pPr>
            <a:endParaRPr kumimoji="0" lang="ja-JP" altLang="en-US">
              <a:solidFill>
                <a:srgbClr val="FFFFFF"/>
              </a:solidFill>
            </a:endParaRPr>
          </a:p>
        </p:txBody>
      </p:sp>
      <p:grpSp>
        <p:nvGrpSpPr>
          <p:cNvPr id="246" name="グループ化 245"/>
          <p:cNvGrpSpPr/>
          <p:nvPr/>
        </p:nvGrpSpPr>
        <p:grpSpPr>
          <a:xfrm>
            <a:off x="2071053" y="2185035"/>
            <a:ext cx="5923599" cy="2692215"/>
            <a:chOff x="2071053" y="2185035"/>
            <a:chExt cx="5923599" cy="2692215"/>
          </a:xfrm>
        </p:grpSpPr>
        <p:sp>
          <p:nvSpPr>
            <p:cNvPr id="108" name="フリーフォーム 107"/>
            <p:cNvSpPr/>
            <p:nvPr/>
          </p:nvSpPr>
          <p:spPr>
            <a:xfrm>
              <a:off x="2125980" y="2232660"/>
              <a:ext cx="5791200" cy="1645920"/>
            </a:xfrm>
            <a:custGeom>
              <a:avLst/>
              <a:gdLst>
                <a:gd name="connsiteX0" fmla="*/ 0 w 5791200"/>
                <a:gd name="connsiteY0" fmla="*/ 0 h 1645920"/>
                <a:gd name="connsiteX1" fmla="*/ 312420 w 5791200"/>
                <a:gd name="connsiteY1" fmla="*/ 1165860 h 1645920"/>
                <a:gd name="connsiteX2" fmla="*/ 944880 w 5791200"/>
                <a:gd name="connsiteY2" fmla="*/ 1645920 h 1645920"/>
                <a:gd name="connsiteX3" fmla="*/ 1859280 w 5791200"/>
                <a:gd name="connsiteY3" fmla="*/ 1417320 h 1645920"/>
                <a:gd name="connsiteX4" fmla="*/ 2560320 w 5791200"/>
                <a:gd name="connsiteY4" fmla="*/ 1402080 h 1645920"/>
                <a:gd name="connsiteX5" fmla="*/ 3649980 w 5791200"/>
                <a:gd name="connsiteY5" fmla="*/ 1371600 h 1645920"/>
                <a:gd name="connsiteX6" fmla="*/ 4709160 w 5791200"/>
                <a:gd name="connsiteY6" fmla="*/ 1463040 h 1645920"/>
                <a:gd name="connsiteX7" fmla="*/ 5791200 w 5791200"/>
                <a:gd name="connsiteY7" fmla="*/ 13868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1200" h="1645920">
                  <a:moveTo>
                    <a:pt x="0" y="0"/>
                  </a:moveTo>
                  <a:lnTo>
                    <a:pt x="312420" y="1165860"/>
                  </a:lnTo>
                  <a:lnTo>
                    <a:pt x="944880" y="1645920"/>
                  </a:lnTo>
                  <a:lnTo>
                    <a:pt x="1859280" y="1417320"/>
                  </a:lnTo>
                  <a:lnTo>
                    <a:pt x="2560320" y="1402080"/>
                  </a:lnTo>
                  <a:lnTo>
                    <a:pt x="3649980" y="1371600"/>
                  </a:lnTo>
                  <a:lnTo>
                    <a:pt x="4709160" y="1463040"/>
                  </a:lnTo>
                  <a:lnTo>
                    <a:pt x="5791200" y="1386840"/>
                  </a:lnTo>
                </a:path>
              </a:pathLst>
            </a:cu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FFFFFF"/>
                </a:solidFill>
              </a:endParaRPr>
            </a:p>
          </p:txBody>
        </p:sp>
        <p:sp>
          <p:nvSpPr>
            <p:cNvPr id="174" name="AutoShape 76"/>
            <p:cNvSpPr>
              <a:spLocks noChangeArrowheads="1"/>
            </p:cNvSpPr>
            <p:nvPr/>
          </p:nvSpPr>
          <p:spPr bwMode="auto">
            <a:xfrm flipV="1">
              <a:off x="2417604" y="3425190"/>
              <a:ext cx="68262" cy="1080000"/>
            </a:xfrm>
            <a:prstGeom prst="upDownArrow">
              <a:avLst>
                <a:gd name="adj1" fmla="val 0"/>
                <a:gd name="adj2" fmla="val 0"/>
              </a:avLst>
            </a:prstGeom>
            <a:noFill/>
            <a:ln w="19050">
              <a:solidFill>
                <a:srgbClr val="66FF33"/>
              </a:solidFill>
              <a:miter lim="800000"/>
              <a:headEnd/>
              <a:tailEnd/>
            </a:ln>
          </p:spPr>
          <p:txBody>
            <a:bodyPr rot="10800000" vert="eaVert" wrap="none" anchor="ctr"/>
            <a:lstStyle/>
            <a:p>
              <a:pPr algn="r"/>
              <a:endParaRPr kumimoji="0" lang="ja-JP" altLang="en-US" b="1">
                <a:solidFill>
                  <a:srgbClr val="FFFFFF"/>
                </a:solidFill>
              </a:endParaRPr>
            </a:p>
          </p:txBody>
        </p:sp>
        <p:sp>
          <p:nvSpPr>
            <p:cNvPr id="175" name="AutoShape 81"/>
            <p:cNvSpPr>
              <a:spLocks noChangeArrowheads="1"/>
            </p:cNvSpPr>
            <p:nvPr/>
          </p:nvSpPr>
          <p:spPr bwMode="auto">
            <a:xfrm flipV="1">
              <a:off x="3038316" y="3905250"/>
              <a:ext cx="68262" cy="972000"/>
            </a:xfrm>
            <a:prstGeom prst="upDownArrow">
              <a:avLst>
                <a:gd name="adj1" fmla="val 0"/>
                <a:gd name="adj2" fmla="val 0"/>
              </a:avLst>
            </a:prstGeom>
            <a:noFill/>
            <a:ln w="19050">
              <a:solidFill>
                <a:srgbClr val="66FF33"/>
              </a:solidFill>
              <a:miter lim="800000"/>
              <a:headEnd/>
              <a:tailEnd/>
            </a:ln>
          </p:spPr>
          <p:txBody>
            <a:bodyPr rot="10800000" vert="eaVert" wrap="none" anchor="ctr"/>
            <a:lstStyle/>
            <a:p>
              <a:pPr algn="r"/>
              <a:endParaRPr kumimoji="0" lang="ja-JP" altLang="en-US" b="1">
                <a:solidFill>
                  <a:srgbClr val="FFFFFF"/>
                </a:solidFill>
              </a:endParaRPr>
            </a:p>
          </p:txBody>
        </p:sp>
        <p:sp>
          <p:nvSpPr>
            <p:cNvPr id="178" name="AutoShape 72"/>
            <p:cNvSpPr>
              <a:spLocks noChangeArrowheads="1"/>
            </p:cNvSpPr>
            <p:nvPr/>
          </p:nvSpPr>
          <p:spPr bwMode="auto">
            <a:xfrm flipV="1">
              <a:off x="2109947" y="2275523"/>
              <a:ext cx="65087" cy="563563"/>
            </a:xfrm>
            <a:prstGeom prst="upDownArrow">
              <a:avLst>
                <a:gd name="adj1" fmla="val 0"/>
                <a:gd name="adj2" fmla="val 0"/>
              </a:avLst>
            </a:prstGeom>
            <a:noFill/>
            <a:ln w="19050">
              <a:solidFill>
                <a:srgbClr val="66FF33"/>
              </a:solidFill>
              <a:miter lim="800000"/>
              <a:headEnd/>
              <a:tailEnd/>
            </a:ln>
          </p:spPr>
          <p:txBody>
            <a:bodyPr rot="10800000" vert="eaVert" wrap="none" anchor="ctr"/>
            <a:lstStyle/>
            <a:p>
              <a:pPr algn="r"/>
              <a:endParaRPr kumimoji="0" lang="ja-JP" altLang="en-US" b="1">
                <a:solidFill>
                  <a:srgbClr val="FFFFFF"/>
                </a:solidFill>
              </a:endParaRPr>
            </a:p>
          </p:txBody>
        </p:sp>
        <p:sp>
          <p:nvSpPr>
            <p:cNvPr id="187" name="AutoShape 86"/>
            <p:cNvSpPr>
              <a:spLocks noChangeArrowheads="1"/>
            </p:cNvSpPr>
            <p:nvPr/>
          </p:nvSpPr>
          <p:spPr bwMode="auto">
            <a:xfrm flipV="1">
              <a:off x="3952672" y="3659803"/>
              <a:ext cx="77291" cy="682621"/>
            </a:xfrm>
            <a:prstGeom prst="upDownArrow">
              <a:avLst>
                <a:gd name="adj1" fmla="val 0"/>
                <a:gd name="adj2" fmla="val 0"/>
              </a:avLst>
            </a:prstGeom>
            <a:noFill/>
            <a:ln w="19050">
              <a:solidFill>
                <a:srgbClr val="66FF33"/>
              </a:solidFill>
              <a:miter lim="800000"/>
              <a:headEnd/>
              <a:tailEnd/>
            </a:ln>
          </p:spPr>
          <p:txBody>
            <a:bodyPr vert="eaVert" wrap="none" anchor="ctr"/>
            <a:lstStyle/>
            <a:p>
              <a:pPr algn="r"/>
              <a:endParaRPr kumimoji="0" lang="ja-JP" altLang="en-US" b="1">
                <a:solidFill>
                  <a:srgbClr val="FFFFFF"/>
                </a:solidFill>
              </a:endParaRPr>
            </a:p>
          </p:txBody>
        </p:sp>
        <p:sp>
          <p:nvSpPr>
            <p:cNvPr id="188" name="AutoShape 91"/>
            <p:cNvSpPr>
              <a:spLocks noChangeArrowheads="1"/>
            </p:cNvSpPr>
            <p:nvPr/>
          </p:nvSpPr>
          <p:spPr bwMode="auto">
            <a:xfrm flipV="1">
              <a:off x="4652516" y="3666153"/>
              <a:ext cx="75451" cy="648000"/>
            </a:xfrm>
            <a:prstGeom prst="upDownArrow">
              <a:avLst>
                <a:gd name="adj1" fmla="val 0"/>
                <a:gd name="adj2" fmla="val 0"/>
              </a:avLst>
            </a:prstGeom>
            <a:noFill/>
            <a:ln w="19050">
              <a:solidFill>
                <a:srgbClr val="66FF33"/>
              </a:solidFill>
              <a:miter lim="800000"/>
              <a:headEnd/>
              <a:tailEnd/>
            </a:ln>
          </p:spPr>
          <p:txBody>
            <a:bodyPr vert="eaVert" wrap="none" anchor="ctr"/>
            <a:lstStyle/>
            <a:p>
              <a:pPr algn="r"/>
              <a:endParaRPr kumimoji="0" lang="ja-JP" altLang="en-US" b="1">
                <a:solidFill>
                  <a:srgbClr val="FFFFFF"/>
                </a:solidFill>
              </a:endParaRPr>
            </a:p>
          </p:txBody>
        </p:sp>
        <p:sp>
          <p:nvSpPr>
            <p:cNvPr id="189" name="AutoShape 96"/>
            <p:cNvSpPr>
              <a:spLocks noChangeArrowheads="1"/>
            </p:cNvSpPr>
            <p:nvPr/>
          </p:nvSpPr>
          <p:spPr bwMode="auto">
            <a:xfrm flipV="1">
              <a:off x="5743998" y="3626783"/>
              <a:ext cx="79132" cy="633600"/>
            </a:xfrm>
            <a:prstGeom prst="upDownArrow">
              <a:avLst>
                <a:gd name="adj1" fmla="val 0"/>
                <a:gd name="adj2" fmla="val 0"/>
              </a:avLst>
            </a:prstGeom>
            <a:noFill/>
            <a:ln w="19050">
              <a:solidFill>
                <a:srgbClr val="66FF33"/>
              </a:solidFill>
              <a:miter lim="800000"/>
              <a:headEnd/>
              <a:tailEnd/>
            </a:ln>
          </p:spPr>
          <p:txBody>
            <a:bodyPr vert="eaVert" wrap="none" anchor="ctr"/>
            <a:lstStyle/>
            <a:p>
              <a:pPr algn="r"/>
              <a:endParaRPr kumimoji="0" lang="ja-JP" altLang="en-US" b="1">
                <a:solidFill>
                  <a:srgbClr val="FFFFFF"/>
                </a:solidFill>
              </a:endParaRPr>
            </a:p>
          </p:txBody>
        </p:sp>
        <p:sp>
          <p:nvSpPr>
            <p:cNvPr id="190" name="AutoShape 101"/>
            <p:cNvSpPr>
              <a:spLocks noChangeArrowheads="1"/>
            </p:cNvSpPr>
            <p:nvPr/>
          </p:nvSpPr>
          <p:spPr bwMode="auto">
            <a:xfrm flipV="1">
              <a:off x="6805923" y="3720446"/>
              <a:ext cx="77291" cy="648000"/>
            </a:xfrm>
            <a:prstGeom prst="upDownArrow">
              <a:avLst>
                <a:gd name="adj1" fmla="val 0"/>
                <a:gd name="adj2" fmla="val 0"/>
              </a:avLst>
            </a:prstGeom>
            <a:noFill/>
            <a:ln w="19050">
              <a:solidFill>
                <a:srgbClr val="66FF33"/>
              </a:solidFill>
              <a:miter lim="800000"/>
              <a:headEnd/>
              <a:tailEnd/>
            </a:ln>
          </p:spPr>
          <p:txBody>
            <a:bodyPr vert="eaVert" wrap="none" anchor="ctr"/>
            <a:lstStyle/>
            <a:p>
              <a:pPr algn="r"/>
              <a:endParaRPr kumimoji="0" lang="ja-JP" altLang="en-US" b="1">
                <a:solidFill>
                  <a:srgbClr val="FFFFFF"/>
                </a:solidFill>
              </a:endParaRPr>
            </a:p>
          </p:txBody>
        </p:sp>
        <p:sp>
          <p:nvSpPr>
            <p:cNvPr id="191" name="AutoShape 106"/>
            <p:cNvSpPr>
              <a:spLocks noChangeArrowheads="1"/>
            </p:cNvSpPr>
            <p:nvPr/>
          </p:nvSpPr>
          <p:spPr bwMode="auto">
            <a:xfrm flipV="1">
              <a:off x="7884927" y="3649643"/>
              <a:ext cx="75451" cy="504000"/>
            </a:xfrm>
            <a:prstGeom prst="upDownArrow">
              <a:avLst>
                <a:gd name="adj1" fmla="val 0"/>
                <a:gd name="adj2" fmla="val 0"/>
              </a:avLst>
            </a:prstGeom>
            <a:noFill/>
            <a:ln w="19050">
              <a:solidFill>
                <a:srgbClr val="66FF33"/>
              </a:solidFill>
              <a:miter lim="800000"/>
              <a:headEnd/>
              <a:tailEnd/>
            </a:ln>
          </p:spPr>
          <p:txBody>
            <a:bodyPr vert="eaVert" wrap="none" anchor="ctr"/>
            <a:lstStyle/>
            <a:p>
              <a:pPr algn="r"/>
              <a:endParaRPr kumimoji="0" lang="ja-JP" altLang="en-US" b="1">
                <a:solidFill>
                  <a:srgbClr val="FFFFFF"/>
                </a:solidFill>
              </a:endParaRPr>
            </a:p>
          </p:txBody>
        </p:sp>
        <p:grpSp>
          <p:nvGrpSpPr>
            <p:cNvPr id="7" name="Group 303"/>
            <p:cNvGrpSpPr>
              <a:grpSpLocks/>
            </p:cNvGrpSpPr>
            <p:nvPr/>
          </p:nvGrpSpPr>
          <p:grpSpPr bwMode="auto">
            <a:xfrm>
              <a:off x="3377935" y="3680741"/>
              <a:ext cx="180000" cy="216000"/>
              <a:chOff x="1298" y="2247"/>
              <a:chExt cx="86" cy="204"/>
            </a:xfrm>
          </p:grpSpPr>
          <p:sp useBgFill="1">
            <p:nvSpPr>
              <p:cNvPr id="181" name="平行四辺形 23"/>
              <p:cNvSpPr>
                <a:spLocks noChangeArrowheads="1"/>
              </p:cNvSpPr>
              <p:nvPr/>
            </p:nvSpPr>
            <p:spPr bwMode="auto">
              <a:xfrm>
                <a:off x="1299" y="2247"/>
                <a:ext cx="84" cy="204"/>
              </a:xfrm>
              <a:prstGeom prst="parallelogram">
                <a:avLst>
                  <a:gd name="adj" fmla="val 70866"/>
                </a:avLst>
              </a:prstGeom>
              <a:ln w="25400" algn="ctr">
                <a:noFill/>
                <a:miter lim="800000"/>
                <a:headEnd/>
                <a:tailEnd/>
              </a:ln>
            </p:spPr>
            <p:txBody>
              <a:bodyPr anchor="ctr"/>
              <a:lstStyle/>
              <a:p>
                <a:pPr algn="ctr">
                  <a:defRPr/>
                </a:pPr>
                <a:endParaRPr lang="ja-JP" altLang="en-US">
                  <a:solidFill>
                    <a:srgbClr val="FFFFFF"/>
                  </a:solidFill>
                  <a:cs typeface="Arial" pitchFamily="34" charset="0"/>
                </a:endParaRPr>
              </a:p>
            </p:txBody>
          </p:sp>
          <p:cxnSp>
            <p:nvCxnSpPr>
              <p:cNvPr id="182" name="直線コネクタ 24"/>
              <p:cNvCxnSpPr>
                <a:cxnSpLocks noChangeShapeType="1"/>
              </p:cNvCxnSpPr>
              <p:nvPr/>
            </p:nvCxnSpPr>
            <p:spPr bwMode="auto">
              <a:xfrm flipV="1">
                <a:off x="1298" y="2247"/>
                <a:ext cx="56" cy="204"/>
              </a:xfrm>
              <a:prstGeom prst="line">
                <a:avLst/>
              </a:prstGeom>
              <a:noFill/>
              <a:ln w="12700" algn="ctr">
                <a:solidFill>
                  <a:srgbClr val="66FF33"/>
                </a:solidFill>
                <a:round/>
                <a:headEnd/>
                <a:tailEnd/>
              </a:ln>
            </p:spPr>
          </p:cxnSp>
          <p:cxnSp>
            <p:nvCxnSpPr>
              <p:cNvPr id="212" name="直線コネクタ 25"/>
              <p:cNvCxnSpPr>
                <a:cxnSpLocks noChangeShapeType="1"/>
              </p:cNvCxnSpPr>
              <p:nvPr/>
            </p:nvCxnSpPr>
            <p:spPr bwMode="auto">
              <a:xfrm flipV="1">
                <a:off x="1328" y="2247"/>
                <a:ext cx="56" cy="204"/>
              </a:xfrm>
              <a:prstGeom prst="line">
                <a:avLst/>
              </a:prstGeom>
              <a:noFill/>
              <a:ln w="12700" algn="ctr">
                <a:solidFill>
                  <a:srgbClr val="66FF33"/>
                </a:solidFill>
                <a:round/>
                <a:headEnd/>
                <a:tailEnd/>
              </a:ln>
            </p:spPr>
          </p:cxnSp>
        </p:grpSp>
        <p:grpSp>
          <p:nvGrpSpPr>
            <p:cNvPr id="245" name="グループ化 244"/>
            <p:cNvGrpSpPr/>
            <p:nvPr/>
          </p:nvGrpSpPr>
          <p:grpSpPr>
            <a:xfrm>
              <a:off x="2071053" y="2185035"/>
              <a:ext cx="5923599" cy="1775778"/>
              <a:chOff x="2071053" y="2185035"/>
              <a:chExt cx="5923599" cy="1775778"/>
            </a:xfrm>
          </p:grpSpPr>
          <p:sp>
            <p:nvSpPr>
              <p:cNvPr id="176" name="Oval 77"/>
              <p:cNvSpPr>
                <a:spLocks noChangeArrowheads="1"/>
              </p:cNvSpPr>
              <p:nvPr/>
            </p:nvSpPr>
            <p:spPr bwMode="auto">
              <a:xfrm>
                <a:off x="2380298" y="3331528"/>
                <a:ext cx="142875" cy="144463"/>
              </a:xfrm>
              <a:prstGeom prst="ellipse">
                <a:avLst/>
              </a:prstGeom>
              <a:solidFill>
                <a:srgbClr val="6DFE35"/>
              </a:solidFill>
              <a:ln w="9525">
                <a:noFill/>
                <a:round/>
                <a:headEnd/>
                <a:tailEnd/>
              </a:ln>
              <a:scene3d>
                <a:camera prst="orthographicFront"/>
                <a:lightRig rig="threePt" dir="t"/>
              </a:scene3d>
              <a:sp3d>
                <a:bevelT w="38100" h="50800"/>
              </a:sp3d>
            </p:spPr>
            <p:txBody>
              <a:bodyPr wrap="none" anchor="ctr"/>
              <a:lstStyle/>
              <a:p>
                <a:pPr algn="r"/>
                <a:endParaRPr kumimoji="0" lang="ja-JP" altLang="en-US" b="1">
                  <a:solidFill>
                    <a:srgbClr val="FFFFFF"/>
                  </a:solidFill>
                </a:endParaRPr>
              </a:p>
            </p:txBody>
          </p:sp>
          <p:sp>
            <p:nvSpPr>
              <p:cNvPr id="177" name="Oval 82"/>
              <p:cNvSpPr>
                <a:spLocks noChangeArrowheads="1"/>
              </p:cNvSpPr>
              <p:nvPr/>
            </p:nvSpPr>
            <p:spPr bwMode="auto">
              <a:xfrm>
                <a:off x="3001010" y="3816350"/>
                <a:ext cx="142875" cy="144463"/>
              </a:xfrm>
              <a:prstGeom prst="ellipse">
                <a:avLst/>
              </a:prstGeom>
              <a:solidFill>
                <a:srgbClr val="6DFE35"/>
              </a:solidFill>
              <a:ln w="9525">
                <a:noFill/>
                <a:round/>
                <a:headEnd/>
                <a:tailEnd/>
              </a:ln>
              <a:scene3d>
                <a:camera prst="orthographicFront"/>
                <a:lightRig rig="threePt" dir="t"/>
              </a:scene3d>
              <a:sp3d>
                <a:bevelT w="38100" h="50800"/>
              </a:sp3d>
            </p:spPr>
            <p:txBody>
              <a:bodyPr wrap="none" anchor="ctr"/>
              <a:lstStyle/>
              <a:p>
                <a:pPr algn="r"/>
                <a:endParaRPr kumimoji="0" lang="ja-JP" altLang="en-US" b="1">
                  <a:solidFill>
                    <a:srgbClr val="FFFFFF"/>
                  </a:solidFill>
                </a:endParaRPr>
              </a:p>
            </p:txBody>
          </p:sp>
          <p:sp>
            <p:nvSpPr>
              <p:cNvPr id="179" name="Oval 70"/>
              <p:cNvSpPr>
                <a:spLocks noChangeArrowheads="1"/>
              </p:cNvSpPr>
              <p:nvPr/>
            </p:nvSpPr>
            <p:spPr bwMode="auto">
              <a:xfrm>
                <a:off x="2071053" y="2185035"/>
                <a:ext cx="142875" cy="144463"/>
              </a:xfrm>
              <a:prstGeom prst="ellipse">
                <a:avLst/>
              </a:prstGeom>
              <a:solidFill>
                <a:srgbClr val="6DFE35"/>
              </a:solidFill>
              <a:ln w="9525">
                <a:noFill/>
                <a:round/>
                <a:headEnd/>
                <a:tailEnd/>
              </a:ln>
              <a:scene3d>
                <a:camera prst="orthographicFront"/>
                <a:lightRig rig="threePt" dir="t"/>
              </a:scene3d>
              <a:sp3d>
                <a:bevelT w="38100" h="50800"/>
              </a:sp3d>
            </p:spPr>
            <p:txBody>
              <a:bodyPr wrap="none" anchor="ctr"/>
              <a:lstStyle/>
              <a:p>
                <a:pPr algn="r"/>
                <a:endParaRPr kumimoji="0" lang="ja-JP" altLang="en-US" b="1">
                  <a:solidFill>
                    <a:srgbClr val="FFFFFF"/>
                  </a:solidFill>
                </a:endParaRPr>
              </a:p>
            </p:txBody>
          </p:sp>
          <p:sp>
            <p:nvSpPr>
              <p:cNvPr id="192" name="Oval 87"/>
              <p:cNvSpPr>
                <a:spLocks noChangeArrowheads="1"/>
              </p:cNvSpPr>
              <p:nvPr/>
            </p:nvSpPr>
            <p:spPr bwMode="auto">
              <a:xfrm>
                <a:off x="3919317" y="3589636"/>
                <a:ext cx="144000" cy="144462"/>
              </a:xfrm>
              <a:prstGeom prst="ellipse">
                <a:avLst/>
              </a:prstGeom>
              <a:solidFill>
                <a:srgbClr val="6DFE35"/>
              </a:solidFill>
              <a:ln w="9525">
                <a:noFill/>
                <a:round/>
                <a:headEnd/>
                <a:tailEnd/>
              </a:ln>
              <a:scene3d>
                <a:camera prst="orthographicFront"/>
                <a:lightRig rig="threePt" dir="t"/>
              </a:scene3d>
              <a:sp3d>
                <a:bevelT w="38100" h="50800"/>
              </a:sp3d>
            </p:spPr>
            <p:txBody>
              <a:bodyPr wrap="none" anchor="ctr"/>
              <a:lstStyle/>
              <a:p>
                <a:pPr algn="r"/>
                <a:endParaRPr kumimoji="0" lang="ja-JP" altLang="en-US" b="1">
                  <a:solidFill>
                    <a:srgbClr val="FFFFFF"/>
                  </a:solidFill>
                </a:endParaRPr>
              </a:p>
            </p:txBody>
          </p:sp>
          <p:sp>
            <p:nvSpPr>
              <p:cNvPr id="193" name="Oval 92"/>
              <p:cNvSpPr>
                <a:spLocks noChangeArrowheads="1"/>
              </p:cNvSpPr>
              <p:nvPr/>
            </p:nvSpPr>
            <p:spPr bwMode="auto">
              <a:xfrm>
                <a:off x="4618241" y="3571221"/>
                <a:ext cx="144000" cy="144462"/>
              </a:xfrm>
              <a:prstGeom prst="ellipse">
                <a:avLst/>
              </a:prstGeom>
              <a:solidFill>
                <a:srgbClr val="6DFE35"/>
              </a:solidFill>
              <a:ln w="9525">
                <a:noFill/>
                <a:round/>
                <a:headEnd/>
                <a:tailEnd/>
              </a:ln>
              <a:scene3d>
                <a:camera prst="orthographicFront"/>
                <a:lightRig rig="threePt" dir="t"/>
              </a:scene3d>
              <a:sp3d>
                <a:bevelT w="38100" h="50800"/>
              </a:sp3d>
            </p:spPr>
            <p:txBody>
              <a:bodyPr wrap="none" anchor="ctr"/>
              <a:lstStyle/>
              <a:p>
                <a:pPr algn="r"/>
                <a:endParaRPr kumimoji="0" lang="ja-JP" altLang="en-US" b="1">
                  <a:solidFill>
                    <a:srgbClr val="FFFFFF"/>
                  </a:solidFill>
                </a:endParaRPr>
              </a:p>
            </p:txBody>
          </p:sp>
          <p:sp>
            <p:nvSpPr>
              <p:cNvPr id="194" name="Oval 97"/>
              <p:cNvSpPr>
                <a:spLocks noChangeArrowheads="1"/>
              </p:cNvSpPr>
              <p:nvPr/>
            </p:nvSpPr>
            <p:spPr bwMode="auto">
              <a:xfrm>
                <a:off x="5711564" y="3542646"/>
                <a:ext cx="144000" cy="144462"/>
              </a:xfrm>
              <a:prstGeom prst="ellipse">
                <a:avLst/>
              </a:prstGeom>
              <a:solidFill>
                <a:srgbClr val="6DFE35"/>
              </a:solidFill>
              <a:ln w="9525">
                <a:noFill/>
                <a:round/>
                <a:headEnd/>
                <a:tailEnd/>
              </a:ln>
              <a:scene3d>
                <a:camera prst="orthographicFront"/>
                <a:lightRig rig="threePt" dir="t"/>
              </a:scene3d>
              <a:sp3d>
                <a:bevelT w="38100" h="50800"/>
              </a:sp3d>
            </p:spPr>
            <p:txBody>
              <a:bodyPr wrap="none" anchor="ctr"/>
              <a:lstStyle/>
              <a:p>
                <a:pPr algn="r"/>
                <a:endParaRPr kumimoji="0" lang="ja-JP" altLang="en-US" b="1">
                  <a:solidFill>
                    <a:srgbClr val="FFFFFF"/>
                  </a:solidFill>
                </a:endParaRPr>
              </a:p>
            </p:txBody>
          </p:sp>
          <p:sp>
            <p:nvSpPr>
              <p:cNvPr id="195" name="Oval 102"/>
              <p:cNvSpPr>
                <a:spLocks noChangeArrowheads="1"/>
              </p:cNvSpPr>
              <p:nvPr/>
            </p:nvSpPr>
            <p:spPr bwMode="auto">
              <a:xfrm>
                <a:off x="6772568" y="3628371"/>
                <a:ext cx="144000" cy="144462"/>
              </a:xfrm>
              <a:prstGeom prst="ellipse">
                <a:avLst/>
              </a:prstGeom>
              <a:solidFill>
                <a:srgbClr val="6DFE35"/>
              </a:solidFill>
              <a:ln w="9525">
                <a:noFill/>
                <a:round/>
                <a:headEnd/>
                <a:tailEnd/>
              </a:ln>
              <a:scene3d>
                <a:camera prst="orthographicFront"/>
                <a:lightRig rig="threePt" dir="t"/>
              </a:scene3d>
              <a:sp3d>
                <a:bevelT w="38100" h="50800"/>
              </a:sp3d>
            </p:spPr>
            <p:txBody>
              <a:bodyPr wrap="none" anchor="ctr"/>
              <a:lstStyle/>
              <a:p>
                <a:pPr algn="r"/>
                <a:endParaRPr kumimoji="0" lang="ja-JP" altLang="en-US" b="1">
                  <a:solidFill>
                    <a:srgbClr val="FFFFFF"/>
                  </a:solidFill>
                </a:endParaRPr>
              </a:p>
            </p:txBody>
          </p:sp>
          <p:sp>
            <p:nvSpPr>
              <p:cNvPr id="196" name="Oval 107"/>
              <p:cNvSpPr>
                <a:spLocks noChangeArrowheads="1"/>
              </p:cNvSpPr>
              <p:nvPr/>
            </p:nvSpPr>
            <p:spPr bwMode="auto">
              <a:xfrm>
                <a:off x="7850652" y="3557569"/>
                <a:ext cx="144000" cy="144462"/>
              </a:xfrm>
              <a:prstGeom prst="ellipse">
                <a:avLst/>
              </a:prstGeom>
              <a:solidFill>
                <a:srgbClr val="6DFE35"/>
              </a:solidFill>
              <a:ln w="9525">
                <a:noFill/>
                <a:round/>
                <a:headEnd/>
                <a:tailEnd/>
              </a:ln>
              <a:scene3d>
                <a:camera prst="orthographicFront"/>
                <a:lightRig rig="threePt" dir="t"/>
              </a:scene3d>
              <a:sp3d>
                <a:bevelT w="38100" h="50800"/>
              </a:sp3d>
            </p:spPr>
            <p:txBody>
              <a:bodyPr wrap="none" anchor="ctr"/>
              <a:lstStyle/>
              <a:p>
                <a:pPr algn="r"/>
                <a:endParaRPr kumimoji="0" lang="ja-JP" altLang="en-US" b="1">
                  <a:solidFill>
                    <a:srgbClr val="FFFFFF"/>
                  </a:solidFill>
                </a:endParaRPr>
              </a:p>
            </p:txBody>
          </p:sp>
        </p:grpSp>
      </p:grpSp>
      <p:sp>
        <p:nvSpPr>
          <p:cNvPr id="112" name="Text Box 56"/>
          <p:cNvSpPr txBox="1">
            <a:spLocks noChangeArrowheads="1"/>
          </p:cNvSpPr>
          <p:nvPr/>
        </p:nvSpPr>
        <p:spPr bwMode="auto">
          <a:xfrm>
            <a:off x="6639537" y="6147200"/>
            <a:ext cx="227627"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23</a:t>
            </a:r>
            <a:endParaRPr lang="en-US" altLang="ja-JP" sz="1600" b="1" dirty="0">
              <a:solidFill>
                <a:srgbClr val="FFFFFF"/>
              </a:solidFill>
            </a:endParaRPr>
          </a:p>
        </p:txBody>
      </p:sp>
      <p:sp>
        <p:nvSpPr>
          <p:cNvPr id="134" name="Text Box 59"/>
          <p:cNvSpPr txBox="1">
            <a:spLocks noChangeArrowheads="1"/>
          </p:cNvSpPr>
          <p:nvPr/>
        </p:nvSpPr>
        <p:spPr bwMode="auto">
          <a:xfrm>
            <a:off x="5614968" y="6147200"/>
            <a:ext cx="227627"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79</a:t>
            </a:r>
            <a:endParaRPr lang="en-US" altLang="ja-JP" sz="1600" b="1" dirty="0">
              <a:solidFill>
                <a:srgbClr val="FFFFFF"/>
              </a:solidFill>
            </a:endParaRPr>
          </a:p>
        </p:txBody>
      </p:sp>
      <p:sp>
        <p:nvSpPr>
          <p:cNvPr id="150" name="Text Box 60"/>
          <p:cNvSpPr txBox="1">
            <a:spLocks noChangeArrowheads="1"/>
          </p:cNvSpPr>
          <p:nvPr/>
        </p:nvSpPr>
        <p:spPr bwMode="auto">
          <a:xfrm>
            <a:off x="4475397" y="6147200"/>
            <a:ext cx="227627"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81</a:t>
            </a:r>
            <a:endParaRPr lang="en-US" altLang="ja-JP" sz="1600" b="1" dirty="0">
              <a:solidFill>
                <a:srgbClr val="FFFFFF"/>
              </a:solidFill>
            </a:endParaRPr>
          </a:p>
        </p:txBody>
      </p:sp>
      <p:sp>
        <p:nvSpPr>
          <p:cNvPr id="151" name="Text Box 61"/>
          <p:cNvSpPr txBox="1">
            <a:spLocks noChangeArrowheads="1"/>
          </p:cNvSpPr>
          <p:nvPr/>
        </p:nvSpPr>
        <p:spPr bwMode="auto">
          <a:xfrm>
            <a:off x="3800181" y="6147200"/>
            <a:ext cx="227627"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80</a:t>
            </a:r>
            <a:endParaRPr lang="en-US" altLang="ja-JP" sz="1600" b="1" dirty="0">
              <a:solidFill>
                <a:srgbClr val="FFFFFF"/>
              </a:solidFill>
            </a:endParaRPr>
          </a:p>
        </p:txBody>
      </p:sp>
      <p:sp>
        <p:nvSpPr>
          <p:cNvPr id="152" name="Text Box 62"/>
          <p:cNvSpPr txBox="1">
            <a:spLocks noChangeArrowheads="1"/>
          </p:cNvSpPr>
          <p:nvPr/>
        </p:nvSpPr>
        <p:spPr bwMode="auto">
          <a:xfrm>
            <a:off x="2895577" y="6147200"/>
            <a:ext cx="227627"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87</a:t>
            </a:r>
            <a:endParaRPr lang="en-US" altLang="ja-JP" sz="1600" b="1" dirty="0">
              <a:solidFill>
                <a:srgbClr val="FFFFFF"/>
              </a:solidFill>
            </a:endParaRPr>
          </a:p>
        </p:txBody>
      </p:sp>
      <p:sp>
        <p:nvSpPr>
          <p:cNvPr id="153" name="Text Box 63"/>
          <p:cNvSpPr txBox="1">
            <a:spLocks noChangeArrowheads="1"/>
          </p:cNvSpPr>
          <p:nvPr/>
        </p:nvSpPr>
        <p:spPr bwMode="auto">
          <a:xfrm>
            <a:off x="2291255" y="6147200"/>
            <a:ext cx="227627"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80</a:t>
            </a:r>
            <a:endParaRPr lang="en-US" altLang="ja-JP" sz="1600" b="1" dirty="0">
              <a:solidFill>
                <a:srgbClr val="FFFFFF"/>
              </a:solidFill>
            </a:endParaRPr>
          </a:p>
        </p:txBody>
      </p:sp>
      <p:sp>
        <p:nvSpPr>
          <p:cNvPr id="154" name="Text Box 64"/>
          <p:cNvSpPr txBox="1">
            <a:spLocks noChangeArrowheads="1"/>
          </p:cNvSpPr>
          <p:nvPr/>
        </p:nvSpPr>
        <p:spPr bwMode="auto">
          <a:xfrm>
            <a:off x="1843839" y="6147200"/>
            <a:ext cx="227627"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69</a:t>
            </a:r>
            <a:endParaRPr lang="en-US" altLang="ja-JP" sz="1600" b="1" dirty="0">
              <a:solidFill>
                <a:srgbClr val="FFFFFF"/>
              </a:solidFill>
            </a:endParaRPr>
          </a:p>
        </p:txBody>
      </p:sp>
      <p:sp>
        <p:nvSpPr>
          <p:cNvPr id="156" name="Text Box 70"/>
          <p:cNvSpPr txBox="1">
            <a:spLocks noChangeArrowheads="1"/>
          </p:cNvSpPr>
          <p:nvPr/>
        </p:nvSpPr>
        <p:spPr bwMode="auto">
          <a:xfrm>
            <a:off x="6639536" y="6382542"/>
            <a:ext cx="227627"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27</a:t>
            </a:r>
            <a:endParaRPr lang="en-US" altLang="ja-JP" sz="1600" b="1" dirty="0">
              <a:solidFill>
                <a:srgbClr val="FFFFFF"/>
              </a:solidFill>
            </a:endParaRPr>
          </a:p>
        </p:txBody>
      </p:sp>
      <p:sp>
        <p:nvSpPr>
          <p:cNvPr id="157" name="Text Box 71"/>
          <p:cNvSpPr txBox="1">
            <a:spLocks noChangeArrowheads="1"/>
          </p:cNvSpPr>
          <p:nvPr/>
        </p:nvSpPr>
        <p:spPr bwMode="auto">
          <a:xfrm>
            <a:off x="5614968" y="6382542"/>
            <a:ext cx="227627"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69</a:t>
            </a:r>
            <a:endParaRPr lang="en-US" altLang="ja-JP" sz="1600" b="1" dirty="0">
              <a:solidFill>
                <a:srgbClr val="FFFFFF"/>
              </a:solidFill>
            </a:endParaRPr>
          </a:p>
        </p:txBody>
      </p:sp>
      <p:sp>
        <p:nvSpPr>
          <p:cNvPr id="160" name="Text Box 72"/>
          <p:cNvSpPr txBox="1">
            <a:spLocks noChangeArrowheads="1"/>
          </p:cNvSpPr>
          <p:nvPr/>
        </p:nvSpPr>
        <p:spPr bwMode="auto">
          <a:xfrm>
            <a:off x="4475397" y="6382542"/>
            <a:ext cx="227627"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75</a:t>
            </a:r>
            <a:endParaRPr lang="en-US" altLang="ja-JP" sz="1600" b="1" dirty="0">
              <a:solidFill>
                <a:srgbClr val="FFFFFF"/>
              </a:solidFill>
            </a:endParaRPr>
          </a:p>
        </p:txBody>
      </p:sp>
      <p:sp>
        <p:nvSpPr>
          <p:cNvPr id="161" name="Text Box 73"/>
          <p:cNvSpPr txBox="1">
            <a:spLocks noChangeArrowheads="1"/>
          </p:cNvSpPr>
          <p:nvPr/>
        </p:nvSpPr>
        <p:spPr bwMode="auto">
          <a:xfrm>
            <a:off x="3800182" y="6382542"/>
            <a:ext cx="227627"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77</a:t>
            </a:r>
            <a:endParaRPr lang="en-US" altLang="ja-JP" sz="1600" b="1" dirty="0">
              <a:solidFill>
                <a:srgbClr val="FFFFFF"/>
              </a:solidFill>
            </a:endParaRPr>
          </a:p>
        </p:txBody>
      </p:sp>
      <p:sp>
        <p:nvSpPr>
          <p:cNvPr id="169" name="Text Box 74"/>
          <p:cNvSpPr txBox="1">
            <a:spLocks noChangeArrowheads="1"/>
          </p:cNvSpPr>
          <p:nvPr/>
        </p:nvSpPr>
        <p:spPr bwMode="auto">
          <a:xfrm>
            <a:off x="2895576" y="6382542"/>
            <a:ext cx="227627"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80</a:t>
            </a:r>
            <a:endParaRPr lang="en-US" altLang="ja-JP" sz="1600" b="1" dirty="0">
              <a:solidFill>
                <a:srgbClr val="FFFFFF"/>
              </a:solidFill>
            </a:endParaRPr>
          </a:p>
        </p:txBody>
      </p:sp>
      <p:sp>
        <p:nvSpPr>
          <p:cNvPr id="170" name="Text Box 75"/>
          <p:cNvSpPr txBox="1">
            <a:spLocks noChangeArrowheads="1"/>
          </p:cNvSpPr>
          <p:nvPr/>
        </p:nvSpPr>
        <p:spPr bwMode="auto">
          <a:xfrm>
            <a:off x="2291254" y="6382542"/>
            <a:ext cx="227627"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74</a:t>
            </a:r>
            <a:endParaRPr lang="en-US" altLang="ja-JP" sz="1600" b="1" dirty="0">
              <a:solidFill>
                <a:srgbClr val="FFFFFF"/>
              </a:solidFill>
            </a:endParaRPr>
          </a:p>
        </p:txBody>
      </p:sp>
      <p:sp>
        <p:nvSpPr>
          <p:cNvPr id="172" name="Text Box 76"/>
          <p:cNvSpPr txBox="1">
            <a:spLocks noChangeArrowheads="1"/>
          </p:cNvSpPr>
          <p:nvPr/>
        </p:nvSpPr>
        <p:spPr bwMode="auto">
          <a:xfrm>
            <a:off x="1843839" y="6382542"/>
            <a:ext cx="227627"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71</a:t>
            </a:r>
            <a:endParaRPr lang="en-US" altLang="ja-JP" sz="1600" b="1" dirty="0">
              <a:solidFill>
                <a:srgbClr val="FFFFFF"/>
              </a:solidFill>
            </a:endParaRPr>
          </a:p>
        </p:txBody>
      </p:sp>
      <p:sp>
        <p:nvSpPr>
          <p:cNvPr id="183" name="Text Box 18"/>
          <p:cNvSpPr txBox="1">
            <a:spLocks noChangeArrowheads="1"/>
          </p:cNvSpPr>
          <p:nvPr/>
        </p:nvSpPr>
        <p:spPr bwMode="auto">
          <a:xfrm>
            <a:off x="236654" y="6338378"/>
            <a:ext cx="1139736" cy="246221"/>
          </a:xfrm>
          <a:prstGeom prst="rect">
            <a:avLst/>
          </a:prstGeom>
          <a:noFill/>
          <a:ln w="9525">
            <a:noFill/>
            <a:miter lim="800000"/>
            <a:headEnd/>
            <a:tailEnd/>
          </a:ln>
        </p:spPr>
        <p:txBody>
          <a:bodyPr wrap="none" lIns="0" tIns="0" rIns="0" bIns="0">
            <a:spAutoFit/>
          </a:bodyPr>
          <a:lstStyle/>
          <a:p>
            <a:r>
              <a:rPr lang="en-US" altLang="ja-JP" sz="1600" b="1" dirty="0" err="1" smtClean="0">
                <a:solidFill>
                  <a:srgbClr val="FFFFFF"/>
                </a:solidFill>
              </a:rPr>
              <a:t>Clopidogrel</a:t>
            </a:r>
            <a:endParaRPr lang="en-US" altLang="ja-JP" sz="1600" b="1" dirty="0">
              <a:solidFill>
                <a:srgbClr val="FFFFFF"/>
              </a:solidFill>
            </a:endParaRPr>
          </a:p>
        </p:txBody>
      </p:sp>
      <p:sp>
        <p:nvSpPr>
          <p:cNvPr id="184" name="Text Box 18"/>
          <p:cNvSpPr txBox="1">
            <a:spLocks noChangeArrowheads="1"/>
          </p:cNvSpPr>
          <p:nvPr/>
        </p:nvSpPr>
        <p:spPr bwMode="auto">
          <a:xfrm>
            <a:off x="236654" y="6123229"/>
            <a:ext cx="945772" cy="246221"/>
          </a:xfrm>
          <a:prstGeom prst="rect">
            <a:avLst/>
          </a:prstGeom>
          <a:noFill/>
          <a:ln w="9525">
            <a:noFill/>
            <a:miter lim="800000"/>
            <a:headEnd/>
            <a:tailEnd/>
          </a:ln>
        </p:spPr>
        <p:txBody>
          <a:bodyPr wrap="none" lIns="0" tIns="0" rIns="0" bIns="0">
            <a:spAutoFit/>
          </a:bodyPr>
          <a:lstStyle/>
          <a:p>
            <a:r>
              <a:rPr lang="en-US" altLang="ja-JP" sz="1600" b="1" dirty="0" smtClean="0">
                <a:solidFill>
                  <a:srgbClr val="FFFFFF"/>
                </a:solidFill>
              </a:rPr>
              <a:t>Prasugrel</a:t>
            </a:r>
            <a:endParaRPr lang="en-US" altLang="ja-JP" sz="1600" b="1" dirty="0">
              <a:solidFill>
                <a:srgbClr val="FFFFFF"/>
              </a:solidFill>
            </a:endParaRPr>
          </a:p>
        </p:txBody>
      </p:sp>
      <p:sp>
        <p:nvSpPr>
          <p:cNvPr id="185" name="Text Box 56"/>
          <p:cNvSpPr txBox="1">
            <a:spLocks noChangeArrowheads="1"/>
          </p:cNvSpPr>
          <p:nvPr/>
        </p:nvSpPr>
        <p:spPr bwMode="auto">
          <a:xfrm>
            <a:off x="7743508" y="6147200"/>
            <a:ext cx="227626"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33</a:t>
            </a:r>
            <a:endParaRPr lang="en-US" altLang="ja-JP" sz="1600" b="1" dirty="0">
              <a:solidFill>
                <a:srgbClr val="FFFFFF"/>
              </a:solidFill>
            </a:endParaRPr>
          </a:p>
        </p:txBody>
      </p:sp>
      <p:sp>
        <p:nvSpPr>
          <p:cNvPr id="186" name="Text Box 70"/>
          <p:cNvSpPr txBox="1">
            <a:spLocks noChangeArrowheads="1"/>
          </p:cNvSpPr>
          <p:nvPr/>
        </p:nvSpPr>
        <p:spPr bwMode="auto">
          <a:xfrm>
            <a:off x="7743507" y="6382542"/>
            <a:ext cx="227627"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25</a:t>
            </a:r>
            <a:endParaRPr lang="en-US" altLang="ja-JP" sz="1600" b="1" dirty="0">
              <a:solidFill>
                <a:srgbClr val="FFFFFF"/>
              </a:solidFill>
            </a:endParaRPr>
          </a:p>
        </p:txBody>
      </p:sp>
      <p:sp>
        <p:nvSpPr>
          <p:cNvPr id="159" name="テキスト ボックス 5"/>
          <p:cNvSpPr txBox="1">
            <a:spLocks noChangeArrowheads="1"/>
          </p:cNvSpPr>
          <p:nvPr/>
        </p:nvSpPr>
        <p:spPr bwMode="auto">
          <a:xfrm>
            <a:off x="1687830" y="4762500"/>
            <a:ext cx="1014701" cy="246221"/>
          </a:xfrm>
          <a:prstGeom prst="rect">
            <a:avLst/>
          </a:prstGeom>
          <a:noFill/>
          <a:ln w="9525">
            <a:noFill/>
            <a:miter lim="800000"/>
            <a:headEnd/>
            <a:tailEnd/>
          </a:ln>
        </p:spPr>
        <p:txBody>
          <a:bodyPr wrap="none" lIns="0" tIns="0" rIns="0" bIns="0">
            <a:spAutoFit/>
          </a:bodyPr>
          <a:lstStyle/>
          <a:p>
            <a:pPr>
              <a:spcBef>
                <a:spcPct val="10000"/>
              </a:spcBef>
            </a:pPr>
            <a:r>
              <a:rPr lang="en-US" altLang="ja-JP" sz="1600" b="1" dirty="0" err="1" smtClean="0">
                <a:solidFill>
                  <a:srgbClr val="FFFFFF"/>
                </a:solidFill>
              </a:rPr>
              <a:t>Mean±SD</a:t>
            </a:r>
            <a:endParaRPr lang="en-US" altLang="ja-JP" sz="1600" b="1" dirty="0">
              <a:solidFill>
                <a:srgbClr val="FFFFFF"/>
              </a:solidFill>
            </a:endParaRPr>
          </a:p>
        </p:txBody>
      </p:sp>
      <p:sp>
        <p:nvSpPr>
          <p:cNvPr id="162" name="正方形/長方形 161"/>
          <p:cNvSpPr/>
          <p:nvPr/>
        </p:nvSpPr>
        <p:spPr>
          <a:xfrm>
            <a:off x="4940300" y="4833035"/>
            <a:ext cx="3670300" cy="261610"/>
          </a:xfrm>
          <a:prstGeom prst="rect">
            <a:avLst/>
          </a:prstGeom>
        </p:spPr>
        <p:txBody>
          <a:bodyPr wrap="square">
            <a:spAutoFit/>
          </a:bodyPr>
          <a:lstStyle/>
          <a:p>
            <a:r>
              <a:rPr lang="en-US" altLang="ja-JP" sz="1100" b="1" dirty="0" smtClean="0">
                <a:solidFill>
                  <a:srgbClr val="FFFFFF"/>
                </a:solidFill>
              </a:rPr>
              <a:t>Repeated-Measure Analysis of Variance </a:t>
            </a:r>
            <a:r>
              <a:rPr lang="ja-JP" altLang="en-US" sz="1100" b="1" dirty="0" smtClean="0">
                <a:solidFill>
                  <a:srgbClr val="FFFFFF"/>
                </a:solidFill>
              </a:rPr>
              <a:t>（</a:t>
            </a:r>
            <a:r>
              <a:rPr lang="en-US" altLang="ja-JP" sz="1100" b="1" dirty="0" smtClean="0">
                <a:solidFill>
                  <a:srgbClr val="FFFFFF"/>
                </a:solidFill>
              </a:rPr>
              <a:t>ANOVA</a:t>
            </a:r>
            <a:r>
              <a:rPr lang="ja-JP" altLang="en-US" sz="1100" b="1" dirty="0" smtClean="0">
                <a:solidFill>
                  <a:srgbClr val="FFFFFF"/>
                </a:solidFill>
              </a:rPr>
              <a:t>）</a:t>
            </a:r>
            <a:endParaRPr lang="ja-JP" altLang="en-US" sz="1100" dirty="0">
              <a:solidFill>
                <a:srgbClr val="FFFFFF"/>
              </a:solidFill>
            </a:endParaRPr>
          </a:p>
        </p:txBody>
      </p:sp>
    </p:spTree>
    <p:extLst>
      <p:ext uri="{BB962C8B-B14F-4D97-AF65-F5344CB8AC3E}">
        <p14:creationId xmlns:p14="http://schemas.microsoft.com/office/powerpoint/2010/main" val="3789721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31302" y="188640"/>
            <a:ext cx="9144000" cy="1728192"/>
          </a:xfrm>
          <a:solidFill>
            <a:schemeClr val="tx1"/>
          </a:solidFill>
          <a:ln>
            <a:noFill/>
            <a:miter lim="800000"/>
            <a:headEnd/>
            <a:tailEnd/>
          </a:ln>
        </p:spPr>
        <p:txBody>
          <a:bodyPr/>
          <a:lstStyle/>
          <a:p>
            <a:pPr eaLnBrk="1" hangingPunct="1"/>
            <a:r>
              <a:rPr lang="en-US" altLang="ja-JP" sz="3600" dirty="0">
                <a:solidFill>
                  <a:schemeClr val="bg1"/>
                </a:solidFill>
              </a:rPr>
              <a:t>COI Disclosure</a:t>
            </a:r>
            <a:r>
              <a:rPr lang="en-US" altLang="ja-JP" sz="3600" b="1" i="1" dirty="0">
                <a:solidFill>
                  <a:schemeClr val="bg1"/>
                </a:solidFill>
              </a:rPr>
              <a:t/>
            </a:r>
            <a:br>
              <a:rPr lang="en-US" altLang="ja-JP" sz="3600" b="1" i="1" dirty="0">
                <a:solidFill>
                  <a:schemeClr val="bg1"/>
                </a:solidFill>
              </a:rPr>
            </a:br>
            <a:r>
              <a:rPr lang="en-US" altLang="ja-JP" sz="3600" dirty="0">
                <a:solidFill>
                  <a:schemeClr val="bg1"/>
                </a:solidFill>
              </a:rPr>
              <a:t>First Author : Hiroyoshi Yokoi </a:t>
            </a:r>
            <a:endParaRPr lang="en-US" altLang="ja-JP" sz="3600" b="1" dirty="0"/>
          </a:p>
        </p:txBody>
      </p:sp>
      <p:sp>
        <p:nvSpPr>
          <p:cNvPr id="2" name="テキスト ボックス 1"/>
          <p:cNvSpPr txBox="1"/>
          <p:nvPr/>
        </p:nvSpPr>
        <p:spPr>
          <a:xfrm>
            <a:off x="179512" y="2564910"/>
            <a:ext cx="8964488" cy="3863164"/>
          </a:xfrm>
          <a:prstGeom prst="rect">
            <a:avLst/>
          </a:prstGeom>
          <a:noFill/>
        </p:spPr>
        <p:txBody>
          <a:bodyPr wrap="square" lIns="91328" tIns="45662" rIns="91328" bIns="45662" rtlCol="0">
            <a:spAutoFit/>
          </a:bodyPr>
          <a:lstStyle/>
          <a:p>
            <a:r>
              <a:rPr lang="en-US" altLang="ja-JP" sz="2400" dirty="0">
                <a:cs typeface="Lucida Sans Unicode" panose="020B0602030504020204" pitchFamily="34" charset="0"/>
              </a:rPr>
              <a:t>1.Consultation fees</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a:cs typeface="Lucida Sans Unicode" panose="020B0602030504020204" pitchFamily="34" charset="0"/>
              </a:rPr>
              <a:t>: none</a:t>
            </a:r>
            <a:r>
              <a:rPr lang="ja-JP" altLang="en-US" sz="2400" dirty="0">
                <a:cs typeface="Lucida Sans Unicode" panose="020B0602030504020204" pitchFamily="34" charset="0"/>
              </a:rPr>
              <a:t>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cs typeface="Lucida Sans Unicode" panose="020B0602030504020204" pitchFamily="34" charset="0"/>
              </a:rPr>
              <a:t>　　</a:t>
            </a:r>
          </a:p>
          <a:p>
            <a:r>
              <a:rPr lang="en-US" altLang="ja-JP" sz="2400" dirty="0">
                <a:cs typeface="Lucida Sans Unicode" panose="020B0602030504020204" pitchFamily="34" charset="0"/>
              </a:rPr>
              <a:t>2.Stock ownership/ Profit</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a:cs typeface="Lucida Sans Unicode" panose="020B0602030504020204" pitchFamily="34" charset="0"/>
              </a:rPr>
              <a:t>: none</a:t>
            </a:r>
          </a:p>
          <a:p>
            <a:r>
              <a:rPr lang="en-US" altLang="ja-JP" sz="2400" dirty="0">
                <a:cs typeface="Lucida Sans Unicode" panose="020B0602030504020204" pitchFamily="34" charset="0"/>
              </a:rPr>
              <a:t>3.Patent fees</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a:cs typeface="Lucida Sans Unicode" panose="020B0602030504020204" pitchFamily="34" charset="0"/>
              </a:rPr>
              <a:t>: none</a:t>
            </a:r>
            <a:r>
              <a:rPr lang="ja-JP" altLang="en-US" sz="2400" dirty="0">
                <a:cs typeface="Lucida Sans Unicode" panose="020B0602030504020204" pitchFamily="34" charset="0"/>
              </a:rPr>
              <a:t>　</a:t>
            </a:r>
            <a:endParaRPr lang="en-US" altLang="ja-JP" sz="2400" dirty="0">
              <a:cs typeface="Lucida Sans Unicode" panose="020B0602030504020204" pitchFamily="34" charset="0"/>
            </a:endParaRPr>
          </a:p>
          <a:p>
            <a:r>
              <a:rPr lang="en-US" altLang="ja-JP" sz="2400" dirty="0">
                <a:cs typeface="Lucida Sans Unicode" panose="020B0602030504020204" pitchFamily="34" charset="0"/>
              </a:rPr>
              <a:t>4.Remuneration for lecture</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a:cs typeface="Lucida Sans Unicode" panose="020B0602030504020204" pitchFamily="34" charset="0"/>
              </a:rPr>
              <a:t>:</a:t>
            </a:r>
            <a:r>
              <a:rPr lang="ja-JP" altLang="en-US" sz="2400" dirty="0">
                <a:cs typeface="Lucida Sans Unicode" panose="020B0602030504020204" pitchFamily="34" charset="0"/>
              </a:rPr>
              <a:t> </a:t>
            </a:r>
            <a:r>
              <a:rPr lang="en-US" altLang="ja-JP" sz="2400" dirty="0">
                <a:cs typeface="Lucida Sans Unicode" panose="020B0602030504020204" pitchFamily="34" charset="0"/>
              </a:rPr>
              <a:t>Daiichi-Sankyo, Takeda, MSD, </a:t>
            </a:r>
          </a:p>
          <a:p>
            <a:r>
              <a:rPr lang="en-US" altLang="ja-JP" sz="2400" dirty="0">
                <a:cs typeface="Lucida Sans Unicode" panose="020B0602030504020204" pitchFamily="34" charset="0"/>
              </a:rPr>
              <a:t>   </a:t>
            </a:r>
            <a:r>
              <a:rPr lang="en-US" altLang="ja-JP" sz="2400" dirty="0" err="1">
                <a:cs typeface="Lucida Sans Unicode" panose="020B0602030504020204" pitchFamily="34" charset="0"/>
              </a:rPr>
              <a:t>Astarazeneka</a:t>
            </a:r>
            <a:r>
              <a:rPr lang="en-US" altLang="ja-JP" sz="2400" dirty="0">
                <a:cs typeface="Lucida Sans Unicode" panose="020B0602030504020204" pitchFamily="34" charset="0"/>
              </a:rPr>
              <a:t>, Terumo, BSJ</a:t>
            </a:r>
          </a:p>
          <a:p>
            <a:r>
              <a:rPr lang="en-US" altLang="ja-JP" sz="2400" dirty="0">
                <a:cs typeface="Lucida Sans Unicode" panose="020B0602030504020204" pitchFamily="34" charset="0"/>
              </a:rPr>
              <a:t>5.Manuscript fees:</a:t>
            </a:r>
            <a:r>
              <a:rPr lang="ja-JP" altLang="en-US" sz="2400" dirty="0">
                <a:cs typeface="Lucida Sans Unicode" panose="020B0602030504020204" pitchFamily="34" charset="0"/>
              </a:rPr>
              <a:t> </a:t>
            </a:r>
            <a:r>
              <a:rPr lang="en-US" altLang="ja-JP" sz="2400" dirty="0">
                <a:cs typeface="Lucida Sans Unicode" panose="020B0602030504020204" pitchFamily="34" charset="0"/>
              </a:rPr>
              <a:t>none</a:t>
            </a:r>
          </a:p>
          <a:p>
            <a:r>
              <a:rPr lang="en-US" altLang="ja-JP" sz="2400" dirty="0">
                <a:cs typeface="Lucida Sans Unicode" panose="020B0602030504020204" pitchFamily="34" charset="0"/>
              </a:rPr>
              <a:t>6.Trust research/ Joint research funds: none</a:t>
            </a:r>
            <a:endParaRPr lang="ja-JP" altLang="en-US" sz="2400" dirty="0">
              <a:cs typeface="Lucida Sans Unicode" panose="020B0602030504020204" pitchFamily="34" charset="0"/>
            </a:endParaRPr>
          </a:p>
          <a:p>
            <a:r>
              <a:rPr lang="en-US" altLang="ja-JP" sz="2400" dirty="0">
                <a:cs typeface="Lucida Sans Unicode" panose="020B0602030504020204" pitchFamily="34" charset="0"/>
              </a:rPr>
              <a:t>7.Scholarship fund:</a:t>
            </a:r>
            <a:r>
              <a:rPr lang="ja-JP" altLang="en-US" sz="2400" dirty="0">
                <a:cs typeface="Lucida Sans Unicode" panose="020B0602030504020204" pitchFamily="34" charset="0"/>
              </a:rPr>
              <a:t> </a:t>
            </a:r>
            <a:r>
              <a:rPr lang="en-US" altLang="ja-JP" sz="2400" dirty="0">
                <a:cs typeface="Lucida Sans Unicode" panose="020B0602030504020204" pitchFamily="34" charset="0"/>
              </a:rPr>
              <a:t>Takeda, Daiichi-Sankyo</a:t>
            </a:r>
            <a:r>
              <a:rPr lang="ja-JP" altLang="en-US" sz="2400" dirty="0">
                <a:cs typeface="Lucida Sans Unicode" panose="020B0602030504020204" pitchFamily="34" charset="0"/>
              </a:rPr>
              <a:t>　</a:t>
            </a:r>
            <a:endParaRPr lang="en-US" altLang="ja-JP" sz="2400" dirty="0">
              <a:cs typeface="Lucida Sans Unicode" panose="020B0602030504020204" pitchFamily="34" charset="0"/>
            </a:endParaRPr>
          </a:p>
          <a:p>
            <a:r>
              <a:rPr lang="en-US" altLang="ja-JP" sz="2400" dirty="0">
                <a:cs typeface="Lucida Sans Unicode" panose="020B0602030504020204" pitchFamily="34" charset="0"/>
              </a:rPr>
              <a:t>8.Affiliation with Endowed Department</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a:cs typeface="Lucida Sans Unicode" panose="020B0602030504020204" pitchFamily="34" charset="0"/>
              </a:rPr>
              <a:t>:</a:t>
            </a:r>
            <a:r>
              <a:rPr lang="ja-JP" altLang="en-US" sz="2400" dirty="0">
                <a:cs typeface="Lucida Sans Unicode" panose="020B0602030504020204" pitchFamily="34" charset="0"/>
              </a:rPr>
              <a:t> </a:t>
            </a:r>
            <a:r>
              <a:rPr lang="en-US" altLang="ja-JP" sz="2400" dirty="0">
                <a:cs typeface="Lucida Sans Unicode" panose="020B0602030504020204" pitchFamily="34" charset="0"/>
              </a:rPr>
              <a:t>none</a:t>
            </a:r>
            <a:endParaRPr lang="ja-JP" altLang="en-US" sz="2400" dirty="0">
              <a:cs typeface="Lucida Sans Unicode" panose="020B0602030504020204" pitchFamily="34" charset="0"/>
            </a:endParaRPr>
          </a:p>
          <a:p>
            <a:r>
              <a:rPr lang="en-US" altLang="ja-JP" sz="2400" dirty="0">
                <a:cs typeface="Lucida Sans Unicode" panose="020B0602030504020204" pitchFamily="34" charset="0"/>
              </a:rPr>
              <a:t>9.Other remuneration such as gifts :</a:t>
            </a:r>
            <a:r>
              <a:rPr lang="ja-JP" altLang="en-US" sz="2400" dirty="0">
                <a:cs typeface="Lucida Sans Unicode" panose="020B0602030504020204" pitchFamily="34" charset="0"/>
              </a:rPr>
              <a:t> </a:t>
            </a:r>
            <a:r>
              <a:rPr lang="en-US" altLang="ja-JP" sz="2400" dirty="0">
                <a:cs typeface="Lucida Sans Unicode" panose="020B0602030504020204" pitchFamily="34" charset="0"/>
              </a:rPr>
              <a:t>none  </a:t>
            </a:r>
          </a:p>
        </p:txBody>
      </p:sp>
      <p:sp>
        <p:nvSpPr>
          <p:cNvPr id="5" name="円/楕円 4"/>
          <p:cNvSpPr/>
          <p:nvPr/>
        </p:nvSpPr>
        <p:spPr bwMode="auto">
          <a:xfrm>
            <a:off x="9062622" y="6772962"/>
            <a:ext cx="39112" cy="41458"/>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80075" tIns="40038" rIns="80075" bIns="40038" numCol="1" rtlCol="0" anchor="t" anchorCtr="0" compatLnSpc="1">
            <a:prstTxWarp prst="textNoShape">
              <a:avLst/>
            </a:prstTxWarp>
          </a:bodyPr>
          <a:lstStyle/>
          <a:p>
            <a:pPr defTabSz="800762"/>
            <a:endParaRPr lang="ja-JP" altLang="en-US" sz="3800">
              <a:ea typeface="ヒラギノ角ゴ Pro W6" charset="-128"/>
              <a:cs typeface="ヒラギノ角ゴ Pro W6" charset="-128"/>
            </a:endParaRPr>
          </a:p>
        </p:txBody>
      </p:sp>
    </p:spTree>
    <p:extLst>
      <p:ext uri="{BB962C8B-B14F-4D97-AF65-F5344CB8AC3E}">
        <p14:creationId xmlns:p14="http://schemas.microsoft.com/office/powerpoint/2010/main" val="2657670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0" name="グループ化 119"/>
          <p:cNvGrpSpPr/>
          <p:nvPr/>
        </p:nvGrpSpPr>
        <p:grpSpPr>
          <a:xfrm>
            <a:off x="1422561" y="1416205"/>
            <a:ext cx="6872038" cy="2821258"/>
            <a:chOff x="1252813" y="1795564"/>
            <a:chExt cx="7056000" cy="1881088"/>
          </a:xfrm>
        </p:grpSpPr>
        <p:sp>
          <p:nvSpPr>
            <p:cNvPr id="241" name="Line 45"/>
            <p:cNvSpPr>
              <a:spLocks noChangeShapeType="1"/>
            </p:cNvSpPr>
            <p:nvPr/>
          </p:nvSpPr>
          <p:spPr bwMode="auto">
            <a:xfrm flipH="1">
              <a:off x="1252813" y="1795564"/>
              <a:ext cx="7055999" cy="0"/>
            </a:xfrm>
            <a:prstGeom prst="line">
              <a:avLst/>
            </a:prstGeom>
            <a:noFill/>
            <a:ln w="9525">
              <a:solidFill>
                <a:schemeClr val="bg1">
                  <a:lumMod val="65000"/>
                  <a:lumOff val="35000"/>
                </a:schemeClr>
              </a:solidFill>
              <a:round/>
              <a:headEnd/>
              <a:tailEnd/>
            </a:ln>
          </p:spPr>
          <p:txBody>
            <a:bodyPr/>
            <a:lstStyle/>
            <a:p>
              <a:endParaRPr lang="ja-JP" altLang="en-US">
                <a:solidFill>
                  <a:srgbClr val="FFFFFF"/>
                </a:solidFill>
              </a:endParaRPr>
            </a:p>
          </p:txBody>
        </p:sp>
        <p:sp>
          <p:nvSpPr>
            <p:cNvPr id="242" name="Line 45"/>
            <p:cNvSpPr>
              <a:spLocks noChangeShapeType="1"/>
            </p:cNvSpPr>
            <p:nvPr/>
          </p:nvSpPr>
          <p:spPr bwMode="auto">
            <a:xfrm flipH="1">
              <a:off x="1252813" y="3676652"/>
              <a:ext cx="7056000" cy="0"/>
            </a:xfrm>
            <a:prstGeom prst="line">
              <a:avLst/>
            </a:prstGeom>
            <a:noFill/>
            <a:ln w="9525">
              <a:solidFill>
                <a:schemeClr val="bg1">
                  <a:lumMod val="65000"/>
                  <a:lumOff val="35000"/>
                </a:schemeClr>
              </a:solidFill>
              <a:round/>
              <a:headEnd/>
              <a:tailEnd/>
            </a:ln>
          </p:spPr>
          <p:txBody>
            <a:bodyPr/>
            <a:lstStyle/>
            <a:p>
              <a:endParaRPr lang="ja-JP" altLang="en-US">
                <a:solidFill>
                  <a:srgbClr val="FFFFFF"/>
                </a:solidFill>
              </a:endParaRPr>
            </a:p>
          </p:txBody>
        </p:sp>
        <p:sp>
          <p:nvSpPr>
            <p:cNvPr id="243" name="Line 45"/>
            <p:cNvSpPr>
              <a:spLocks noChangeShapeType="1"/>
            </p:cNvSpPr>
            <p:nvPr/>
          </p:nvSpPr>
          <p:spPr bwMode="auto">
            <a:xfrm flipH="1">
              <a:off x="1252813" y="3049622"/>
              <a:ext cx="7055999" cy="0"/>
            </a:xfrm>
            <a:prstGeom prst="line">
              <a:avLst/>
            </a:prstGeom>
            <a:noFill/>
            <a:ln w="9525">
              <a:solidFill>
                <a:schemeClr val="bg1">
                  <a:lumMod val="65000"/>
                  <a:lumOff val="35000"/>
                </a:schemeClr>
              </a:solidFill>
              <a:round/>
              <a:headEnd/>
              <a:tailEnd/>
            </a:ln>
          </p:spPr>
          <p:txBody>
            <a:bodyPr/>
            <a:lstStyle/>
            <a:p>
              <a:endParaRPr lang="ja-JP" altLang="en-US">
                <a:solidFill>
                  <a:srgbClr val="FFFFFF"/>
                </a:solidFill>
              </a:endParaRPr>
            </a:p>
          </p:txBody>
        </p:sp>
        <p:sp>
          <p:nvSpPr>
            <p:cNvPr id="245" name="Line 45"/>
            <p:cNvSpPr>
              <a:spLocks noChangeShapeType="1"/>
            </p:cNvSpPr>
            <p:nvPr/>
          </p:nvSpPr>
          <p:spPr bwMode="auto">
            <a:xfrm flipH="1">
              <a:off x="1252813" y="2422593"/>
              <a:ext cx="7055999" cy="0"/>
            </a:xfrm>
            <a:prstGeom prst="line">
              <a:avLst/>
            </a:prstGeom>
            <a:noFill/>
            <a:ln w="9525">
              <a:solidFill>
                <a:schemeClr val="bg1">
                  <a:lumMod val="65000"/>
                  <a:lumOff val="35000"/>
                </a:schemeClr>
              </a:solidFill>
              <a:round/>
              <a:headEnd/>
              <a:tailEnd/>
            </a:ln>
          </p:spPr>
          <p:txBody>
            <a:bodyPr/>
            <a:lstStyle/>
            <a:p>
              <a:endParaRPr lang="ja-JP" altLang="en-US">
                <a:solidFill>
                  <a:srgbClr val="FFFFFF"/>
                </a:solidFill>
              </a:endParaRPr>
            </a:p>
          </p:txBody>
        </p:sp>
      </p:grpSp>
      <p:sp>
        <p:nvSpPr>
          <p:cNvPr id="17" name="タイトル 3"/>
          <p:cNvSpPr>
            <a:spLocks noGrp="1"/>
          </p:cNvSpPr>
          <p:nvPr>
            <p:ph type="title"/>
          </p:nvPr>
        </p:nvSpPr>
        <p:spPr>
          <a:prstGeom prst="rect">
            <a:avLst/>
          </a:prstGeom>
        </p:spPr>
        <p:txBody>
          <a:bodyPr>
            <a:normAutofit/>
          </a:bodyPr>
          <a:lstStyle/>
          <a:p>
            <a:pPr algn="l" eaLnBrk="0" fontAlgn="base" hangingPunct="0">
              <a:spcAft>
                <a:spcPct val="0"/>
              </a:spcAft>
            </a:pPr>
            <a:r>
              <a:rPr lang="en-US" altLang="ja-JP" sz="2800" b="1" dirty="0" smtClean="0">
                <a:solidFill>
                  <a:srgbClr val="FADC41"/>
                </a:solidFill>
                <a:latin typeface="Arial" pitchFamily="34" charset="0"/>
                <a:ea typeface="ＭＳ Ｐゴシック" pitchFamily="50" charset="-128"/>
              </a:rPr>
              <a:t>Platelet </a:t>
            </a:r>
            <a:r>
              <a:rPr lang="en-US" altLang="ja-JP" sz="2800" b="1" dirty="0">
                <a:solidFill>
                  <a:srgbClr val="FADC41"/>
                </a:solidFill>
                <a:latin typeface="Arial" pitchFamily="34" charset="0"/>
                <a:ea typeface="ＭＳ Ｐゴシック" pitchFamily="50" charset="-128"/>
              </a:rPr>
              <a:t>Aggregation </a:t>
            </a:r>
            <a:r>
              <a:rPr lang="en-US" altLang="ja-JP" sz="2800" b="1" dirty="0" smtClean="0">
                <a:solidFill>
                  <a:srgbClr val="FADC41"/>
                </a:solidFill>
                <a:latin typeface="Arial" pitchFamily="34" charset="0"/>
                <a:ea typeface="ＭＳ Ｐゴシック" pitchFamily="50" charset="-128"/>
              </a:rPr>
              <a:t>in PRASFIT-ACS</a:t>
            </a:r>
            <a:br>
              <a:rPr lang="en-US" altLang="ja-JP" sz="2800" b="1" dirty="0" smtClean="0">
                <a:solidFill>
                  <a:srgbClr val="FADC41"/>
                </a:solidFill>
                <a:latin typeface="Arial" pitchFamily="34" charset="0"/>
                <a:ea typeface="ＭＳ Ｐゴシック" pitchFamily="50" charset="-128"/>
              </a:rPr>
            </a:br>
            <a:r>
              <a:rPr lang="en-US" altLang="ja-JP" sz="2800" b="1" dirty="0" smtClean="0">
                <a:solidFill>
                  <a:srgbClr val="FADC41"/>
                </a:solidFill>
                <a:latin typeface="Arial" pitchFamily="34" charset="0"/>
                <a:ea typeface="ＭＳ Ｐゴシック" pitchFamily="50" charset="-128"/>
              </a:rPr>
              <a:t>IM+PM</a:t>
            </a:r>
            <a:r>
              <a:rPr lang="ja-JP" altLang="en-US" sz="2800" b="1" dirty="0" smtClean="0">
                <a:solidFill>
                  <a:srgbClr val="FADC41"/>
                </a:solidFill>
                <a:latin typeface="Arial" pitchFamily="34" charset="0"/>
                <a:ea typeface="ＭＳ Ｐゴシック" pitchFamily="50" charset="-128"/>
              </a:rPr>
              <a:t>　　　　</a:t>
            </a:r>
            <a:r>
              <a:rPr lang="ja-JP" altLang="en-US" sz="2800" dirty="0" smtClean="0"/>
              <a:t>　　　　　　　　　　　　</a:t>
            </a:r>
            <a:endParaRPr kumimoji="1" lang="ja-JP" altLang="en-US" sz="2800" dirty="0"/>
          </a:p>
        </p:txBody>
      </p:sp>
      <p:sp>
        <p:nvSpPr>
          <p:cNvPr id="114" name="テキスト ボックス 10"/>
          <p:cNvSpPr txBox="1">
            <a:spLocks noChangeArrowheads="1"/>
          </p:cNvSpPr>
          <p:nvPr/>
        </p:nvSpPr>
        <p:spPr bwMode="auto">
          <a:xfrm>
            <a:off x="5746725" y="4347698"/>
            <a:ext cx="2917850" cy="584775"/>
          </a:xfrm>
          <a:prstGeom prst="rect">
            <a:avLst/>
          </a:prstGeom>
          <a:noFill/>
          <a:ln w="9525">
            <a:noFill/>
            <a:miter lim="800000"/>
            <a:headEnd/>
            <a:tailEnd/>
          </a:ln>
        </p:spPr>
        <p:txBody>
          <a:bodyPr wrap="none">
            <a:spAutoFit/>
          </a:bodyPr>
          <a:lstStyle/>
          <a:p>
            <a:r>
              <a:rPr lang="en-US" altLang="ja-JP" sz="1600" b="1" dirty="0">
                <a:solidFill>
                  <a:srgbClr val="FFFFFF"/>
                </a:solidFill>
              </a:rPr>
              <a:t>***: P&lt;0.0001 </a:t>
            </a:r>
            <a:r>
              <a:rPr lang="en-US" altLang="ja-JP" sz="1600" b="1" dirty="0" err="1">
                <a:solidFill>
                  <a:srgbClr val="FFFFFF"/>
                </a:solidFill>
              </a:rPr>
              <a:t>vs</a:t>
            </a:r>
            <a:r>
              <a:rPr lang="en-US" altLang="ja-JP" sz="1600" b="1" dirty="0">
                <a:solidFill>
                  <a:srgbClr val="FFFFFF"/>
                </a:solidFill>
              </a:rPr>
              <a:t> </a:t>
            </a:r>
            <a:r>
              <a:rPr lang="en-US" altLang="ja-JP" sz="1600" b="1" dirty="0" err="1" smtClean="0">
                <a:solidFill>
                  <a:srgbClr val="FFFFFF"/>
                </a:solidFill>
              </a:rPr>
              <a:t>Clopidogrel</a:t>
            </a:r>
            <a:endParaRPr lang="en-US" altLang="ja-JP" sz="1600" b="1" dirty="0" smtClean="0">
              <a:solidFill>
                <a:srgbClr val="FFFFFF"/>
              </a:solidFill>
            </a:endParaRPr>
          </a:p>
          <a:p>
            <a:r>
              <a:rPr lang="ja-JP" altLang="en-US" sz="1600" b="1" dirty="0" smtClean="0">
                <a:solidFill>
                  <a:srgbClr val="FFFFFF"/>
                </a:solidFill>
              </a:rPr>
              <a:t> **： </a:t>
            </a:r>
            <a:r>
              <a:rPr lang="en-US" altLang="ja-JP" sz="1600" b="1" dirty="0" smtClean="0">
                <a:solidFill>
                  <a:srgbClr val="FFFFFF"/>
                </a:solidFill>
              </a:rPr>
              <a:t>P=0.0044</a:t>
            </a:r>
            <a:endParaRPr lang="ja-JP" altLang="en-US" sz="1600" b="1" dirty="0">
              <a:solidFill>
                <a:srgbClr val="FFFFFF"/>
              </a:solidFill>
            </a:endParaRPr>
          </a:p>
        </p:txBody>
      </p:sp>
      <p:sp>
        <p:nvSpPr>
          <p:cNvPr id="115" name="テキスト ボックス 100"/>
          <p:cNvSpPr txBox="1">
            <a:spLocks noChangeArrowheads="1"/>
          </p:cNvSpPr>
          <p:nvPr/>
        </p:nvSpPr>
        <p:spPr bwMode="auto">
          <a:xfrm>
            <a:off x="5449888" y="5836696"/>
            <a:ext cx="1031875" cy="338138"/>
          </a:xfrm>
          <a:prstGeom prst="rect">
            <a:avLst/>
          </a:prstGeom>
          <a:noFill/>
          <a:ln w="9525">
            <a:noFill/>
            <a:miter lim="800000"/>
            <a:headEnd/>
            <a:tailEnd/>
          </a:ln>
        </p:spPr>
        <p:txBody>
          <a:bodyPr wrap="none">
            <a:spAutoFit/>
          </a:bodyPr>
          <a:lstStyle/>
          <a:p>
            <a:r>
              <a:rPr lang="en-US" altLang="ja-JP" sz="1600" b="1" dirty="0">
                <a:solidFill>
                  <a:srgbClr val="FADC41"/>
                </a:solidFill>
              </a:rPr>
              <a:t>After MD</a:t>
            </a:r>
            <a:endParaRPr lang="ja-JP" altLang="en-US" sz="1600" b="1" dirty="0">
              <a:solidFill>
                <a:srgbClr val="FADC41"/>
              </a:solidFill>
            </a:endParaRPr>
          </a:p>
        </p:txBody>
      </p:sp>
      <p:cxnSp>
        <p:nvCxnSpPr>
          <p:cNvPr id="116" name="直線矢印コネクタ 97"/>
          <p:cNvCxnSpPr>
            <a:cxnSpLocks noChangeShapeType="1"/>
          </p:cNvCxnSpPr>
          <p:nvPr/>
        </p:nvCxnSpPr>
        <p:spPr bwMode="auto">
          <a:xfrm>
            <a:off x="4256088" y="5845698"/>
            <a:ext cx="3422650" cy="0"/>
          </a:xfrm>
          <a:prstGeom prst="straightConnector1">
            <a:avLst/>
          </a:prstGeom>
          <a:noFill/>
          <a:ln w="25400" algn="ctr">
            <a:solidFill>
              <a:schemeClr val="tx1"/>
            </a:solidFill>
            <a:round/>
            <a:headEnd type="arrow" w="med" len="med"/>
            <a:tailEnd type="arrow" w="med" len="med"/>
          </a:ln>
        </p:spPr>
      </p:cxnSp>
      <p:cxnSp>
        <p:nvCxnSpPr>
          <p:cNvPr id="117" name="直線矢印コネクタ 10"/>
          <p:cNvCxnSpPr>
            <a:cxnSpLocks noChangeShapeType="1"/>
          </p:cNvCxnSpPr>
          <p:nvPr/>
        </p:nvCxnSpPr>
        <p:spPr bwMode="auto">
          <a:xfrm>
            <a:off x="1884715" y="5845698"/>
            <a:ext cx="1224000" cy="0"/>
          </a:xfrm>
          <a:prstGeom prst="straightConnector1">
            <a:avLst/>
          </a:prstGeom>
          <a:noFill/>
          <a:ln w="25400" algn="ctr">
            <a:solidFill>
              <a:schemeClr val="tx1"/>
            </a:solidFill>
            <a:round/>
            <a:headEnd type="arrow" w="med" len="med"/>
            <a:tailEnd type="arrow" w="med" len="med"/>
          </a:ln>
        </p:spPr>
      </p:cxnSp>
      <p:sp>
        <p:nvSpPr>
          <p:cNvPr id="118" name="テキスト ボックス 22"/>
          <p:cNvSpPr txBox="1">
            <a:spLocks noChangeArrowheads="1"/>
          </p:cNvSpPr>
          <p:nvPr/>
        </p:nvSpPr>
        <p:spPr bwMode="auto">
          <a:xfrm rot="-5400000">
            <a:off x="-698500" y="3148013"/>
            <a:ext cx="2597150" cy="400050"/>
          </a:xfrm>
          <a:prstGeom prst="rect">
            <a:avLst/>
          </a:prstGeom>
          <a:noFill/>
          <a:ln w="9525">
            <a:noFill/>
            <a:miter lim="800000"/>
            <a:headEnd/>
            <a:tailEnd/>
          </a:ln>
        </p:spPr>
        <p:txBody>
          <a:bodyPr wrap="none">
            <a:spAutoFit/>
          </a:bodyPr>
          <a:lstStyle/>
          <a:p>
            <a:pPr algn="ctr"/>
            <a:r>
              <a:rPr lang="en-US" altLang="ja-JP" sz="2000" b="1">
                <a:solidFill>
                  <a:srgbClr val="FFFFFF"/>
                </a:solidFill>
              </a:rPr>
              <a:t>PRU by VerifyNow</a:t>
            </a:r>
            <a:r>
              <a:rPr lang="en-US" altLang="ja-JP" sz="2000" b="1" baseline="30000">
                <a:solidFill>
                  <a:srgbClr val="FFFFFF"/>
                </a:solidFill>
              </a:rPr>
              <a:t>®</a:t>
            </a:r>
          </a:p>
        </p:txBody>
      </p:sp>
      <p:sp>
        <p:nvSpPr>
          <p:cNvPr id="119" name="テキスト ボックス 5"/>
          <p:cNvSpPr txBox="1">
            <a:spLocks noChangeArrowheads="1"/>
          </p:cNvSpPr>
          <p:nvPr/>
        </p:nvSpPr>
        <p:spPr bwMode="auto">
          <a:xfrm>
            <a:off x="1604504" y="5321226"/>
            <a:ext cx="508281" cy="443198"/>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Base</a:t>
            </a:r>
          </a:p>
          <a:p>
            <a:pPr>
              <a:lnSpc>
                <a:spcPct val="90000"/>
              </a:lnSpc>
            </a:pPr>
            <a:r>
              <a:rPr lang="en-US" altLang="ja-JP" sz="1600" b="1" dirty="0" smtClean="0">
                <a:solidFill>
                  <a:srgbClr val="FFFFFF"/>
                </a:solidFill>
              </a:rPr>
              <a:t>line</a:t>
            </a:r>
            <a:endParaRPr lang="ja-JP" altLang="en-US" sz="1600" b="1" dirty="0">
              <a:solidFill>
                <a:srgbClr val="FFFFFF"/>
              </a:solidFill>
            </a:endParaRPr>
          </a:p>
        </p:txBody>
      </p:sp>
      <p:sp>
        <p:nvSpPr>
          <p:cNvPr id="120" name="テキスト ボックス 11"/>
          <p:cNvSpPr txBox="1">
            <a:spLocks noChangeArrowheads="1"/>
          </p:cNvSpPr>
          <p:nvPr/>
        </p:nvSpPr>
        <p:spPr bwMode="auto">
          <a:xfrm>
            <a:off x="2223264" y="5321226"/>
            <a:ext cx="432811" cy="443198"/>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a:solidFill>
                  <a:srgbClr val="FFFFFF"/>
                </a:solidFill>
              </a:rPr>
              <a:t>2 to </a:t>
            </a:r>
            <a:br>
              <a:rPr lang="en-US" altLang="ja-JP" sz="1600" b="1" dirty="0">
                <a:solidFill>
                  <a:srgbClr val="FFFFFF"/>
                </a:solidFill>
              </a:rPr>
            </a:br>
            <a:r>
              <a:rPr lang="en-US" altLang="ja-JP" sz="1600" b="1" dirty="0">
                <a:solidFill>
                  <a:srgbClr val="FFFFFF"/>
                </a:solidFill>
              </a:rPr>
              <a:t>4hrs</a:t>
            </a:r>
            <a:endParaRPr lang="ja-JP" altLang="en-US" sz="1600" b="1" dirty="0">
              <a:solidFill>
                <a:srgbClr val="FFFFFF"/>
              </a:solidFill>
            </a:endParaRPr>
          </a:p>
        </p:txBody>
      </p:sp>
      <p:sp>
        <p:nvSpPr>
          <p:cNvPr id="121" name="テキスト ボックス 12"/>
          <p:cNvSpPr txBox="1">
            <a:spLocks noChangeArrowheads="1"/>
          </p:cNvSpPr>
          <p:nvPr/>
        </p:nvSpPr>
        <p:spPr bwMode="auto">
          <a:xfrm>
            <a:off x="2770244" y="5321226"/>
            <a:ext cx="546623" cy="443198"/>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a:solidFill>
                  <a:srgbClr val="FFFFFF"/>
                </a:solidFill>
              </a:rPr>
              <a:t>5 to</a:t>
            </a:r>
          </a:p>
          <a:p>
            <a:pPr algn="ctr">
              <a:lnSpc>
                <a:spcPct val="90000"/>
              </a:lnSpc>
            </a:pPr>
            <a:r>
              <a:rPr lang="en-US" altLang="ja-JP" sz="1600" b="1" dirty="0">
                <a:solidFill>
                  <a:srgbClr val="FFFFFF"/>
                </a:solidFill>
              </a:rPr>
              <a:t>12hrs</a:t>
            </a:r>
            <a:endParaRPr lang="ja-JP" altLang="en-US" sz="1600" b="1" dirty="0">
              <a:solidFill>
                <a:srgbClr val="FFFFFF"/>
              </a:solidFill>
            </a:endParaRPr>
          </a:p>
        </p:txBody>
      </p:sp>
      <p:sp>
        <p:nvSpPr>
          <p:cNvPr id="122" name="テキスト ボックス 13"/>
          <p:cNvSpPr txBox="1">
            <a:spLocks noChangeArrowheads="1"/>
          </p:cNvSpPr>
          <p:nvPr/>
        </p:nvSpPr>
        <p:spPr bwMode="auto">
          <a:xfrm>
            <a:off x="3763077" y="5359326"/>
            <a:ext cx="304800" cy="246063"/>
          </a:xfrm>
          <a:prstGeom prst="rect">
            <a:avLst/>
          </a:prstGeom>
          <a:noFill/>
          <a:ln w="9525">
            <a:noFill/>
            <a:miter lim="800000"/>
            <a:headEnd/>
            <a:tailEnd/>
          </a:ln>
        </p:spPr>
        <p:txBody>
          <a:bodyPr wrap="none" lIns="0" tIns="0" rIns="0" bIns="0">
            <a:spAutoFit/>
          </a:bodyPr>
          <a:lstStyle/>
          <a:p>
            <a:pPr algn="ctr">
              <a:lnSpc>
                <a:spcPct val="90000"/>
              </a:lnSpc>
            </a:pPr>
            <a:r>
              <a:rPr lang="en-US" altLang="ja-JP" b="1" dirty="0">
                <a:solidFill>
                  <a:srgbClr val="FFFFFF"/>
                </a:solidFill>
              </a:rPr>
              <a:t>4w</a:t>
            </a:r>
            <a:endParaRPr lang="ja-JP" altLang="en-US" b="1" dirty="0">
              <a:solidFill>
                <a:srgbClr val="FFFFFF"/>
              </a:solidFill>
            </a:endParaRPr>
          </a:p>
        </p:txBody>
      </p:sp>
      <p:sp>
        <p:nvSpPr>
          <p:cNvPr id="123" name="テキスト ボックス 14"/>
          <p:cNvSpPr txBox="1">
            <a:spLocks noChangeArrowheads="1"/>
          </p:cNvSpPr>
          <p:nvPr/>
        </p:nvSpPr>
        <p:spPr bwMode="auto">
          <a:xfrm>
            <a:off x="4390667" y="5359326"/>
            <a:ext cx="431800" cy="246063"/>
          </a:xfrm>
          <a:prstGeom prst="rect">
            <a:avLst/>
          </a:prstGeom>
          <a:noFill/>
          <a:ln w="9525">
            <a:noFill/>
            <a:miter lim="800000"/>
            <a:headEnd/>
            <a:tailEnd/>
          </a:ln>
        </p:spPr>
        <p:txBody>
          <a:bodyPr wrap="none" lIns="0" tIns="0" rIns="0" bIns="0">
            <a:spAutoFit/>
          </a:bodyPr>
          <a:lstStyle/>
          <a:p>
            <a:pPr algn="ctr">
              <a:lnSpc>
                <a:spcPct val="90000"/>
              </a:lnSpc>
            </a:pPr>
            <a:r>
              <a:rPr lang="en-US" altLang="ja-JP" b="1" dirty="0">
                <a:solidFill>
                  <a:srgbClr val="FFFFFF"/>
                </a:solidFill>
              </a:rPr>
              <a:t>12w</a:t>
            </a:r>
            <a:endParaRPr lang="ja-JP" altLang="en-US" b="1" dirty="0">
              <a:solidFill>
                <a:srgbClr val="FFFFFF"/>
              </a:solidFill>
            </a:endParaRPr>
          </a:p>
        </p:txBody>
      </p:sp>
      <p:sp>
        <p:nvSpPr>
          <p:cNvPr id="124" name="テキスト ボックス 15"/>
          <p:cNvSpPr txBox="1">
            <a:spLocks noChangeArrowheads="1"/>
          </p:cNvSpPr>
          <p:nvPr/>
        </p:nvSpPr>
        <p:spPr bwMode="auto">
          <a:xfrm>
            <a:off x="5494511" y="5359326"/>
            <a:ext cx="431800" cy="246063"/>
          </a:xfrm>
          <a:prstGeom prst="rect">
            <a:avLst/>
          </a:prstGeom>
          <a:noFill/>
          <a:ln w="9525">
            <a:noFill/>
            <a:miter lim="800000"/>
            <a:headEnd/>
            <a:tailEnd/>
          </a:ln>
        </p:spPr>
        <p:txBody>
          <a:bodyPr wrap="none" lIns="0" tIns="0" rIns="0" bIns="0">
            <a:spAutoFit/>
          </a:bodyPr>
          <a:lstStyle/>
          <a:p>
            <a:pPr algn="ctr">
              <a:lnSpc>
                <a:spcPct val="90000"/>
              </a:lnSpc>
            </a:pPr>
            <a:r>
              <a:rPr lang="en-US" altLang="ja-JP" b="1" dirty="0">
                <a:solidFill>
                  <a:srgbClr val="FFFFFF"/>
                </a:solidFill>
              </a:rPr>
              <a:t>24w</a:t>
            </a:r>
            <a:endParaRPr lang="ja-JP" altLang="en-US" b="1" dirty="0">
              <a:solidFill>
                <a:srgbClr val="FFFFFF"/>
              </a:solidFill>
            </a:endParaRPr>
          </a:p>
        </p:txBody>
      </p:sp>
      <p:sp>
        <p:nvSpPr>
          <p:cNvPr id="125" name="テキスト ボックス 17"/>
          <p:cNvSpPr txBox="1">
            <a:spLocks noChangeArrowheads="1"/>
          </p:cNvSpPr>
          <p:nvPr/>
        </p:nvSpPr>
        <p:spPr bwMode="auto">
          <a:xfrm>
            <a:off x="6536266" y="5359326"/>
            <a:ext cx="431800" cy="246063"/>
          </a:xfrm>
          <a:prstGeom prst="rect">
            <a:avLst/>
          </a:prstGeom>
          <a:noFill/>
          <a:ln w="9525">
            <a:noFill/>
            <a:miter lim="800000"/>
            <a:headEnd/>
            <a:tailEnd/>
          </a:ln>
        </p:spPr>
        <p:txBody>
          <a:bodyPr wrap="none" lIns="0" tIns="0" rIns="0" bIns="0">
            <a:spAutoFit/>
          </a:bodyPr>
          <a:lstStyle/>
          <a:p>
            <a:pPr algn="ctr">
              <a:lnSpc>
                <a:spcPct val="90000"/>
              </a:lnSpc>
            </a:pPr>
            <a:r>
              <a:rPr lang="en-US" altLang="ja-JP" b="1" dirty="0">
                <a:solidFill>
                  <a:srgbClr val="FFFFFF"/>
                </a:solidFill>
              </a:rPr>
              <a:t>36w</a:t>
            </a:r>
            <a:endParaRPr lang="ja-JP" altLang="en-US" b="1" dirty="0">
              <a:solidFill>
                <a:srgbClr val="FFFFFF"/>
              </a:solidFill>
            </a:endParaRPr>
          </a:p>
        </p:txBody>
      </p:sp>
      <p:sp>
        <p:nvSpPr>
          <p:cNvPr id="126" name="テキスト ボックス 18"/>
          <p:cNvSpPr txBox="1">
            <a:spLocks noChangeArrowheads="1"/>
          </p:cNvSpPr>
          <p:nvPr/>
        </p:nvSpPr>
        <p:spPr bwMode="auto">
          <a:xfrm>
            <a:off x="7621413" y="5359326"/>
            <a:ext cx="433388" cy="246063"/>
          </a:xfrm>
          <a:prstGeom prst="rect">
            <a:avLst/>
          </a:prstGeom>
          <a:noFill/>
          <a:ln w="9525">
            <a:noFill/>
            <a:miter lim="800000"/>
            <a:headEnd/>
            <a:tailEnd/>
          </a:ln>
        </p:spPr>
        <p:txBody>
          <a:bodyPr wrap="none" lIns="0" tIns="0" rIns="0" bIns="0">
            <a:spAutoFit/>
          </a:bodyPr>
          <a:lstStyle/>
          <a:p>
            <a:pPr algn="ctr">
              <a:lnSpc>
                <a:spcPct val="90000"/>
              </a:lnSpc>
            </a:pPr>
            <a:r>
              <a:rPr lang="en-US" altLang="ja-JP" b="1" dirty="0">
                <a:solidFill>
                  <a:srgbClr val="FFFFFF"/>
                </a:solidFill>
              </a:rPr>
              <a:t>48w</a:t>
            </a:r>
            <a:endParaRPr lang="ja-JP" altLang="en-US" b="1" dirty="0">
              <a:solidFill>
                <a:srgbClr val="FFFFFF"/>
              </a:solidFill>
            </a:endParaRPr>
          </a:p>
        </p:txBody>
      </p:sp>
      <p:sp>
        <p:nvSpPr>
          <p:cNvPr id="127" name="Freeform 29"/>
          <p:cNvSpPr>
            <a:spLocks/>
          </p:cNvSpPr>
          <p:nvPr/>
        </p:nvSpPr>
        <p:spPr bwMode="auto">
          <a:xfrm>
            <a:off x="1422400" y="1408113"/>
            <a:ext cx="7035799" cy="3771900"/>
          </a:xfrm>
          <a:custGeom>
            <a:avLst/>
            <a:gdLst/>
            <a:ahLst/>
            <a:cxnLst>
              <a:cxn ang="0">
                <a:pos x="0" y="0"/>
              </a:cxn>
              <a:cxn ang="0">
                <a:pos x="0" y="2717"/>
              </a:cxn>
              <a:cxn ang="0">
                <a:pos x="4729" y="2717"/>
              </a:cxn>
            </a:cxnLst>
            <a:rect l="0" t="0" r="r" b="b"/>
            <a:pathLst>
              <a:path w="4729" h="2717">
                <a:moveTo>
                  <a:pt x="0" y="0"/>
                </a:moveTo>
                <a:lnTo>
                  <a:pt x="0" y="2717"/>
                </a:lnTo>
                <a:lnTo>
                  <a:pt x="4729" y="2717"/>
                </a:lnTo>
              </a:path>
            </a:pathLst>
          </a:custGeom>
          <a:noFill/>
          <a:ln w="19050">
            <a:solidFill>
              <a:schemeClr val="tx1"/>
            </a:solidFill>
            <a:round/>
            <a:headEnd/>
            <a:tailEnd/>
          </a:ln>
          <a:effectLst/>
        </p:spPr>
        <p:txBody>
          <a:bodyPr/>
          <a:lstStyle/>
          <a:p>
            <a:pPr algn="r">
              <a:defRPr/>
            </a:pPr>
            <a:endParaRPr kumimoji="0" lang="ja-JP" altLang="en-US">
              <a:solidFill>
                <a:srgbClr val="FFFFFF"/>
              </a:solidFill>
            </a:endParaRPr>
          </a:p>
        </p:txBody>
      </p:sp>
      <p:grpSp>
        <p:nvGrpSpPr>
          <p:cNvPr id="2" name="Group 50"/>
          <p:cNvGrpSpPr>
            <a:grpSpLocks/>
          </p:cNvGrpSpPr>
          <p:nvPr/>
        </p:nvGrpSpPr>
        <p:grpSpPr bwMode="auto">
          <a:xfrm>
            <a:off x="883770" y="1293813"/>
            <a:ext cx="379413" cy="4038600"/>
            <a:chOff x="565" y="1279"/>
            <a:chExt cx="235" cy="2587"/>
          </a:xfrm>
        </p:grpSpPr>
        <p:sp>
          <p:nvSpPr>
            <p:cNvPr id="129" name="テキスト ボックス 5"/>
            <p:cNvSpPr txBox="1">
              <a:spLocks noChangeArrowheads="1"/>
            </p:cNvSpPr>
            <p:nvPr/>
          </p:nvSpPr>
          <p:spPr bwMode="auto">
            <a:xfrm>
              <a:off x="565" y="1279"/>
              <a:ext cx="235" cy="176"/>
            </a:xfrm>
            <a:prstGeom prst="rect">
              <a:avLst/>
            </a:prstGeom>
            <a:noFill/>
            <a:ln w="9525">
              <a:noFill/>
              <a:miter lim="800000"/>
              <a:headEnd/>
              <a:tailEnd/>
            </a:ln>
          </p:spPr>
          <p:txBody>
            <a:bodyPr wrap="none" lIns="0" tIns="0" rIns="0" bIns="0">
              <a:spAutoFit/>
            </a:bodyPr>
            <a:lstStyle/>
            <a:p>
              <a:pPr algn="r"/>
              <a:r>
                <a:rPr lang="en-US" altLang="ja-JP" b="1">
                  <a:solidFill>
                    <a:srgbClr val="FFFFFF"/>
                  </a:solidFill>
                </a:rPr>
                <a:t>400</a:t>
              </a:r>
              <a:endParaRPr lang="ja-JP" altLang="en-US" b="1">
                <a:solidFill>
                  <a:srgbClr val="FFFFFF"/>
                </a:solidFill>
              </a:endParaRPr>
            </a:p>
          </p:txBody>
        </p:sp>
        <p:sp>
          <p:nvSpPr>
            <p:cNvPr id="130" name="テキスト ボックス 5"/>
            <p:cNvSpPr txBox="1">
              <a:spLocks noChangeArrowheads="1"/>
            </p:cNvSpPr>
            <p:nvPr/>
          </p:nvSpPr>
          <p:spPr bwMode="auto">
            <a:xfrm>
              <a:off x="565" y="1882"/>
              <a:ext cx="235" cy="176"/>
            </a:xfrm>
            <a:prstGeom prst="rect">
              <a:avLst/>
            </a:prstGeom>
            <a:noFill/>
            <a:ln w="9525">
              <a:noFill/>
              <a:miter lim="800000"/>
              <a:headEnd/>
              <a:tailEnd/>
            </a:ln>
          </p:spPr>
          <p:txBody>
            <a:bodyPr wrap="none" lIns="0" tIns="0" rIns="0" bIns="0">
              <a:spAutoFit/>
            </a:bodyPr>
            <a:lstStyle/>
            <a:p>
              <a:pPr algn="r"/>
              <a:r>
                <a:rPr lang="en-US" altLang="ja-JP" b="1">
                  <a:solidFill>
                    <a:srgbClr val="FFFFFF"/>
                  </a:solidFill>
                </a:rPr>
                <a:t>300</a:t>
              </a:r>
              <a:endParaRPr lang="ja-JP" altLang="en-US" b="1">
                <a:solidFill>
                  <a:srgbClr val="FFFFFF"/>
                </a:solidFill>
              </a:endParaRPr>
            </a:p>
          </p:txBody>
        </p:sp>
        <p:sp>
          <p:nvSpPr>
            <p:cNvPr id="131" name="テキスト ボックス 5"/>
            <p:cNvSpPr txBox="1">
              <a:spLocks noChangeArrowheads="1"/>
            </p:cNvSpPr>
            <p:nvPr/>
          </p:nvSpPr>
          <p:spPr bwMode="auto">
            <a:xfrm>
              <a:off x="565" y="2484"/>
              <a:ext cx="235" cy="176"/>
            </a:xfrm>
            <a:prstGeom prst="rect">
              <a:avLst/>
            </a:prstGeom>
            <a:noFill/>
            <a:ln w="9525">
              <a:noFill/>
              <a:miter lim="800000"/>
              <a:headEnd/>
              <a:tailEnd/>
            </a:ln>
          </p:spPr>
          <p:txBody>
            <a:bodyPr wrap="none" lIns="0" tIns="0" rIns="0" bIns="0">
              <a:spAutoFit/>
            </a:bodyPr>
            <a:lstStyle/>
            <a:p>
              <a:pPr algn="r"/>
              <a:r>
                <a:rPr lang="en-US" altLang="ja-JP" b="1" dirty="0">
                  <a:solidFill>
                    <a:srgbClr val="FFFFFF"/>
                  </a:solidFill>
                </a:rPr>
                <a:t>200</a:t>
              </a:r>
              <a:endParaRPr lang="ja-JP" altLang="en-US" b="1" dirty="0">
                <a:solidFill>
                  <a:srgbClr val="FFFFFF"/>
                </a:solidFill>
              </a:endParaRPr>
            </a:p>
          </p:txBody>
        </p:sp>
        <p:sp>
          <p:nvSpPr>
            <p:cNvPr id="132" name="テキスト ボックス 5"/>
            <p:cNvSpPr txBox="1">
              <a:spLocks noChangeArrowheads="1"/>
            </p:cNvSpPr>
            <p:nvPr/>
          </p:nvSpPr>
          <p:spPr bwMode="auto">
            <a:xfrm>
              <a:off x="565" y="3085"/>
              <a:ext cx="235" cy="176"/>
            </a:xfrm>
            <a:prstGeom prst="rect">
              <a:avLst/>
            </a:prstGeom>
            <a:noFill/>
            <a:ln w="9525">
              <a:noFill/>
              <a:miter lim="800000"/>
              <a:headEnd/>
              <a:tailEnd/>
            </a:ln>
          </p:spPr>
          <p:txBody>
            <a:bodyPr wrap="none" lIns="0" tIns="0" rIns="0" bIns="0">
              <a:spAutoFit/>
            </a:bodyPr>
            <a:lstStyle/>
            <a:p>
              <a:pPr algn="r"/>
              <a:r>
                <a:rPr lang="en-US" altLang="ja-JP" b="1">
                  <a:solidFill>
                    <a:srgbClr val="FFFFFF"/>
                  </a:solidFill>
                </a:rPr>
                <a:t>100</a:t>
              </a:r>
              <a:endParaRPr lang="ja-JP" altLang="en-US" b="1">
                <a:solidFill>
                  <a:srgbClr val="FFFFFF"/>
                </a:solidFill>
              </a:endParaRPr>
            </a:p>
          </p:txBody>
        </p:sp>
        <p:sp>
          <p:nvSpPr>
            <p:cNvPr id="133" name="テキスト ボックス 5"/>
            <p:cNvSpPr txBox="1">
              <a:spLocks noChangeArrowheads="1"/>
            </p:cNvSpPr>
            <p:nvPr/>
          </p:nvSpPr>
          <p:spPr bwMode="auto">
            <a:xfrm>
              <a:off x="722" y="3690"/>
              <a:ext cx="78" cy="176"/>
            </a:xfrm>
            <a:prstGeom prst="rect">
              <a:avLst/>
            </a:prstGeom>
            <a:noFill/>
            <a:ln w="9525">
              <a:noFill/>
              <a:miter lim="800000"/>
              <a:headEnd/>
              <a:tailEnd/>
            </a:ln>
          </p:spPr>
          <p:txBody>
            <a:bodyPr wrap="none" lIns="0" tIns="0" rIns="0" bIns="0">
              <a:spAutoFit/>
            </a:bodyPr>
            <a:lstStyle/>
            <a:p>
              <a:pPr algn="r"/>
              <a:r>
                <a:rPr lang="en-US" altLang="ja-JP" b="1">
                  <a:solidFill>
                    <a:srgbClr val="FFFFFF"/>
                  </a:solidFill>
                </a:rPr>
                <a:t>0</a:t>
              </a:r>
              <a:endParaRPr lang="ja-JP" altLang="en-US" b="1">
                <a:solidFill>
                  <a:srgbClr val="FFFFFF"/>
                </a:solidFill>
              </a:endParaRPr>
            </a:p>
          </p:txBody>
        </p:sp>
      </p:grpSp>
      <p:grpSp>
        <p:nvGrpSpPr>
          <p:cNvPr id="3" name="Group 97"/>
          <p:cNvGrpSpPr>
            <a:grpSpLocks/>
          </p:cNvGrpSpPr>
          <p:nvPr/>
        </p:nvGrpSpPr>
        <p:grpSpPr bwMode="auto">
          <a:xfrm>
            <a:off x="1317411" y="1419225"/>
            <a:ext cx="109538" cy="3289300"/>
            <a:chOff x="989" y="1337"/>
            <a:chExt cx="63" cy="1910"/>
          </a:xfrm>
        </p:grpSpPr>
        <p:sp>
          <p:nvSpPr>
            <p:cNvPr id="135" name="Line 32"/>
            <p:cNvSpPr>
              <a:spLocks noChangeShapeType="1"/>
            </p:cNvSpPr>
            <p:nvPr/>
          </p:nvSpPr>
          <p:spPr bwMode="auto">
            <a:xfrm>
              <a:off x="989" y="1337"/>
              <a:ext cx="63" cy="0"/>
            </a:xfrm>
            <a:prstGeom prst="line">
              <a:avLst/>
            </a:prstGeom>
            <a:noFill/>
            <a:ln w="19050">
              <a:solidFill>
                <a:schemeClr val="tx1"/>
              </a:solidFill>
              <a:round/>
              <a:headEnd/>
              <a:tailEnd/>
            </a:ln>
            <a:effectLst/>
          </p:spPr>
          <p:txBody>
            <a:bodyPr/>
            <a:lstStyle/>
            <a:p>
              <a:pPr algn="r">
                <a:defRPr/>
              </a:pPr>
              <a:endParaRPr kumimoji="0" lang="ja-JP" altLang="en-US">
                <a:solidFill>
                  <a:srgbClr val="FFFFFF"/>
                </a:solidFill>
              </a:endParaRPr>
            </a:p>
          </p:txBody>
        </p:sp>
        <p:sp>
          <p:nvSpPr>
            <p:cNvPr id="136" name="Line 34"/>
            <p:cNvSpPr>
              <a:spLocks noChangeShapeType="1"/>
            </p:cNvSpPr>
            <p:nvPr/>
          </p:nvSpPr>
          <p:spPr bwMode="auto">
            <a:xfrm>
              <a:off x="989" y="1610"/>
              <a:ext cx="63" cy="0"/>
            </a:xfrm>
            <a:prstGeom prst="line">
              <a:avLst/>
            </a:prstGeom>
            <a:noFill/>
            <a:ln w="19050">
              <a:solidFill>
                <a:schemeClr val="tx1"/>
              </a:solidFill>
              <a:round/>
              <a:headEnd/>
              <a:tailEnd/>
            </a:ln>
            <a:effectLst/>
          </p:spPr>
          <p:txBody>
            <a:bodyPr/>
            <a:lstStyle/>
            <a:p>
              <a:pPr algn="r">
                <a:defRPr/>
              </a:pPr>
              <a:endParaRPr kumimoji="0" lang="ja-JP" altLang="en-US">
                <a:solidFill>
                  <a:srgbClr val="FFFFFF"/>
                </a:solidFill>
              </a:endParaRPr>
            </a:p>
          </p:txBody>
        </p:sp>
        <p:sp>
          <p:nvSpPr>
            <p:cNvPr id="137" name="Line 36"/>
            <p:cNvSpPr>
              <a:spLocks noChangeShapeType="1"/>
            </p:cNvSpPr>
            <p:nvPr/>
          </p:nvSpPr>
          <p:spPr bwMode="auto">
            <a:xfrm>
              <a:off x="989" y="1882"/>
              <a:ext cx="63" cy="0"/>
            </a:xfrm>
            <a:prstGeom prst="line">
              <a:avLst/>
            </a:prstGeom>
            <a:noFill/>
            <a:ln w="19050">
              <a:solidFill>
                <a:schemeClr val="tx1"/>
              </a:solidFill>
              <a:round/>
              <a:headEnd/>
              <a:tailEnd/>
            </a:ln>
            <a:effectLst/>
          </p:spPr>
          <p:txBody>
            <a:bodyPr/>
            <a:lstStyle/>
            <a:p>
              <a:pPr algn="r">
                <a:defRPr/>
              </a:pPr>
              <a:endParaRPr kumimoji="0" lang="ja-JP" altLang="en-US">
                <a:solidFill>
                  <a:srgbClr val="FFFFFF"/>
                </a:solidFill>
              </a:endParaRPr>
            </a:p>
          </p:txBody>
        </p:sp>
        <p:sp>
          <p:nvSpPr>
            <p:cNvPr id="138" name="Line 38"/>
            <p:cNvSpPr>
              <a:spLocks noChangeShapeType="1"/>
            </p:cNvSpPr>
            <p:nvPr/>
          </p:nvSpPr>
          <p:spPr bwMode="auto">
            <a:xfrm>
              <a:off x="989" y="2155"/>
              <a:ext cx="63" cy="0"/>
            </a:xfrm>
            <a:prstGeom prst="line">
              <a:avLst/>
            </a:prstGeom>
            <a:noFill/>
            <a:ln w="19050">
              <a:solidFill>
                <a:schemeClr val="tx1"/>
              </a:solidFill>
              <a:round/>
              <a:headEnd/>
              <a:tailEnd/>
            </a:ln>
            <a:effectLst/>
          </p:spPr>
          <p:txBody>
            <a:bodyPr/>
            <a:lstStyle/>
            <a:p>
              <a:pPr algn="r">
                <a:defRPr/>
              </a:pPr>
              <a:endParaRPr kumimoji="0" lang="ja-JP" altLang="en-US">
                <a:solidFill>
                  <a:srgbClr val="FFFFFF"/>
                </a:solidFill>
              </a:endParaRPr>
            </a:p>
          </p:txBody>
        </p:sp>
        <p:sp>
          <p:nvSpPr>
            <p:cNvPr id="139" name="Line 40"/>
            <p:cNvSpPr>
              <a:spLocks noChangeShapeType="1"/>
            </p:cNvSpPr>
            <p:nvPr/>
          </p:nvSpPr>
          <p:spPr bwMode="auto">
            <a:xfrm>
              <a:off x="989" y="2429"/>
              <a:ext cx="63" cy="0"/>
            </a:xfrm>
            <a:prstGeom prst="line">
              <a:avLst/>
            </a:prstGeom>
            <a:noFill/>
            <a:ln w="19050">
              <a:solidFill>
                <a:schemeClr val="tx1"/>
              </a:solidFill>
              <a:round/>
              <a:headEnd/>
              <a:tailEnd/>
            </a:ln>
            <a:effectLst/>
          </p:spPr>
          <p:txBody>
            <a:bodyPr/>
            <a:lstStyle/>
            <a:p>
              <a:pPr algn="r">
                <a:defRPr/>
              </a:pPr>
              <a:endParaRPr kumimoji="0" lang="ja-JP" altLang="en-US">
                <a:solidFill>
                  <a:srgbClr val="FFFFFF"/>
                </a:solidFill>
              </a:endParaRPr>
            </a:p>
          </p:txBody>
        </p:sp>
        <p:sp>
          <p:nvSpPr>
            <p:cNvPr id="140" name="Line 42"/>
            <p:cNvSpPr>
              <a:spLocks noChangeShapeType="1"/>
            </p:cNvSpPr>
            <p:nvPr/>
          </p:nvSpPr>
          <p:spPr bwMode="auto">
            <a:xfrm>
              <a:off x="989" y="2702"/>
              <a:ext cx="63" cy="0"/>
            </a:xfrm>
            <a:prstGeom prst="line">
              <a:avLst/>
            </a:prstGeom>
            <a:noFill/>
            <a:ln w="19050">
              <a:solidFill>
                <a:schemeClr val="tx1"/>
              </a:solidFill>
              <a:round/>
              <a:headEnd/>
              <a:tailEnd/>
            </a:ln>
            <a:effectLst/>
          </p:spPr>
          <p:txBody>
            <a:bodyPr/>
            <a:lstStyle/>
            <a:p>
              <a:pPr algn="r">
                <a:defRPr/>
              </a:pPr>
              <a:endParaRPr kumimoji="0" lang="ja-JP" altLang="en-US">
                <a:solidFill>
                  <a:srgbClr val="FFFFFF"/>
                </a:solidFill>
              </a:endParaRPr>
            </a:p>
          </p:txBody>
        </p:sp>
        <p:sp>
          <p:nvSpPr>
            <p:cNvPr id="141" name="Line 44"/>
            <p:cNvSpPr>
              <a:spLocks noChangeShapeType="1"/>
            </p:cNvSpPr>
            <p:nvPr/>
          </p:nvSpPr>
          <p:spPr bwMode="auto">
            <a:xfrm>
              <a:off x="989" y="2974"/>
              <a:ext cx="63" cy="0"/>
            </a:xfrm>
            <a:prstGeom prst="line">
              <a:avLst/>
            </a:prstGeom>
            <a:noFill/>
            <a:ln w="19050">
              <a:solidFill>
                <a:schemeClr val="tx1"/>
              </a:solidFill>
              <a:round/>
              <a:headEnd/>
              <a:tailEnd/>
            </a:ln>
            <a:effectLst/>
          </p:spPr>
          <p:txBody>
            <a:bodyPr/>
            <a:lstStyle/>
            <a:p>
              <a:pPr algn="r">
                <a:defRPr/>
              </a:pPr>
              <a:endParaRPr kumimoji="0" lang="ja-JP" altLang="en-US">
                <a:solidFill>
                  <a:srgbClr val="FFFFFF"/>
                </a:solidFill>
              </a:endParaRPr>
            </a:p>
          </p:txBody>
        </p:sp>
        <p:sp>
          <p:nvSpPr>
            <p:cNvPr id="142" name="Line 46"/>
            <p:cNvSpPr>
              <a:spLocks noChangeShapeType="1"/>
            </p:cNvSpPr>
            <p:nvPr/>
          </p:nvSpPr>
          <p:spPr bwMode="auto">
            <a:xfrm>
              <a:off x="989" y="3247"/>
              <a:ext cx="63" cy="0"/>
            </a:xfrm>
            <a:prstGeom prst="line">
              <a:avLst/>
            </a:prstGeom>
            <a:noFill/>
            <a:ln w="19050">
              <a:solidFill>
                <a:schemeClr val="tx1"/>
              </a:solidFill>
              <a:round/>
              <a:headEnd/>
              <a:tailEnd/>
            </a:ln>
            <a:effectLst/>
          </p:spPr>
          <p:txBody>
            <a:bodyPr/>
            <a:lstStyle/>
            <a:p>
              <a:pPr algn="r">
                <a:defRPr/>
              </a:pPr>
              <a:endParaRPr kumimoji="0" lang="ja-JP" altLang="en-US">
                <a:solidFill>
                  <a:srgbClr val="FFFFFF"/>
                </a:solidFill>
              </a:endParaRPr>
            </a:p>
          </p:txBody>
        </p:sp>
      </p:grpSp>
      <p:sp>
        <p:nvSpPr>
          <p:cNvPr id="143" name="Line 48"/>
          <p:cNvSpPr>
            <a:spLocks noChangeShapeType="1"/>
          </p:cNvSpPr>
          <p:nvPr/>
        </p:nvSpPr>
        <p:spPr bwMode="auto">
          <a:xfrm>
            <a:off x="1315047" y="5180013"/>
            <a:ext cx="109538" cy="0"/>
          </a:xfrm>
          <a:prstGeom prst="line">
            <a:avLst/>
          </a:prstGeom>
          <a:noFill/>
          <a:ln w="15875">
            <a:solidFill>
              <a:schemeClr val="tx1"/>
            </a:solidFill>
            <a:round/>
            <a:headEnd/>
            <a:tailEnd/>
          </a:ln>
          <a:effectLst/>
        </p:spPr>
        <p:txBody>
          <a:bodyPr/>
          <a:lstStyle/>
          <a:p>
            <a:pPr algn="r">
              <a:defRPr/>
            </a:pPr>
            <a:endParaRPr kumimoji="0" lang="ja-JP" altLang="en-US">
              <a:solidFill>
                <a:srgbClr val="FFFFFF"/>
              </a:solidFill>
            </a:endParaRPr>
          </a:p>
        </p:txBody>
      </p:sp>
      <p:sp>
        <p:nvSpPr>
          <p:cNvPr id="149" name="Line 51"/>
          <p:cNvSpPr>
            <a:spLocks noChangeShapeType="1"/>
          </p:cNvSpPr>
          <p:nvPr/>
        </p:nvSpPr>
        <p:spPr bwMode="auto">
          <a:xfrm>
            <a:off x="2062480" y="5187876"/>
            <a:ext cx="0" cy="107950"/>
          </a:xfrm>
          <a:prstGeom prst="line">
            <a:avLst/>
          </a:prstGeom>
          <a:noFill/>
          <a:ln w="15875">
            <a:solidFill>
              <a:schemeClr val="tx1"/>
            </a:solidFill>
            <a:round/>
            <a:headEnd/>
            <a:tailEnd/>
          </a:ln>
          <a:effectLst/>
        </p:spPr>
        <p:txBody>
          <a:bodyPr/>
          <a:lstStyle/>
          <a:p>
            <a:pPr algn="r">
              <a:defRPr/>
            </a:pPr>
            <a:endParaRPr kumimoji="0" lang="ja-JP" altLang="en-US">
              <a:solidFill>
                <a:srgbClr val="FFFFFF"/>
              </a:solidFill>
            </a:endParaRPr>
          </a:p>
        </p:txBody>
      </p:sp>
      <p:sp>
        <p:nvSpPr>
          <p:cNvPr id="158" name="テキスト ボックス 2052"/>
          <p:cNvSpPr txBox="1">
            <a:spLocks noChangeArrowheads="1"/>
          </p:cNvSpPr>
          <p:nvPr/>
        </p:nvSpPr>
        <p:spPr bwMode="auto">
          <a:xfrm>
            <a:off x="1399818" y="5814849"/>
            <a:ext cx="2122312" cy="338554"/>
          </a:xfrm>
          <a:prstGeom prst="rect">
            <a:avLst/>
          </a:prstGeom>
          <a:noFill/>
          <a:ln w="9525">
            <a:noFill/>
            <a:miter lim="800000"/>
            <a:headEnd/>
            <a:tailEnd/>
          </a:ln>
        </p:spPr>
        <p:txBody>
          <a:bodyPr wrap="square">
            <a:spAutoFit/>
          </a:bodyPr>
          <a:lstStyle/>
          <a:p>
            <a:r>
              <a:rPr lang="en-US" altLang="ja-JP" sz="1600" b="1" dirty="0">
                <a:solidFill>
                  <a:srgbClr val="FADC41"/>
                </a:solidFill>
              </a:rPr>
              <a:t>Before and After LD</a:t>
            </a:r>
            <a:endParaRPr lang="ja-JP" altLang="en-US" sz="1600" b="1" dirty="0">
              <a:solidFill>
                <a:srgbClr val="FADC41"/>
              </a:solidFill>
            </a:endParaRPr>
          </a:p>
        </p:txBody>
      </p:sp>
      <p:sp>
        <p:nvSpPr>
          <p:cNvPr id="171" name="テキスト ボックス 9"/>
          <p:cNvSpPr txBox="1">
            <a:spLocks noChangeArrowheads="1"/>
          </p:cNvSpPr>
          <p:nvPr/>
        </p:nvSpPr>
        <p:spPr bwMode="auto">
          <a:xfrm>
            <a:off x="1942902" y="3192395"/>
            <a:ext cx="414337" cy="427038"/>
          </a:xfrm>
          <a:prstGeom prst="rect">
            <a:avLst/>
          </a:prstGeom>
          <a:noFill/>
          <a:ln w="9525">
            <a:noFill/>
            <a:miter lim="800000"/>
            <a:headEnd/>
            <a:tailEnd/>
          </a:ln>
        </p:spPr>
        <p:txBody>
          <a:bodyPr wrap="none" lIns="0" tIns="0" rIns="0" bIns="0">
            <a:spAutoFit/>
          </a:bodyPr>
          <a:lstStyle/>
          <a:p>
            <a:pPr algn="r"/>
            <a:r>
              <a:rPr lang="en-US" altLang="ja-JP" sz="2800" b="1" dirty="0">
                <a:solidFill>
                  <a:srgbClr val="FFFFFF"/>
                </a:solidFill>
              </a:rPr>
              <a:t>***</a:t>
            </a:r>
            <a:endParaRPr lang="ja-JP" altLang="en-US" sz="2800" b="1" dirty="0">
              <a:solidFill>
                <a:srgbClr val="FFFFFF"/>
              </a:solidFill>
            </a:endParaRPr>
          </a:p>
        </p:txBody>
      </p:sp>
      <p:sp>
        <p:nvSpPr>
          <p:cNvPr id="173" name="テキスト ボックス 93"/>
          <p:cNvSpPr txBox="1">
            <a:spLocks noChangeArrowheads="1"/>
          </p:cNvSpPr>
          <p:nvPr/>
        </p:nvSpPr>
        <p:spPr bwMode="auto">
          <a:xfrm>
            <a:off x="2570652" y="3608030"/>
            <a:ext cx="414337" cy="427038"/>
          </a:xfrm>
          <a:prstGeom prst="rect">
            <a:avLst/>
          </a:prstGeom>
          <a:noFill/>
          <a:ln w="9525">
            <a:noFill/>
            <a:miter lim="800000"/>
            <a:headEnd/>
            <a:tailEnd/>
          </a:ln>
        </p:spPr>
        <p:txBody>
          <a:bodyPr wrap="none" lIns="0" tIns="0" rIns="0" bIns="0">
            <a:spAutoFit/>
          </a:bodyPr>
          <a:lstStyle/>
          <a:p>
            <a:pPr algn="r"/>
            <a:r>
              <a:rPr lang="en-US" altLang="ja-JP" sz="2800" b="1" dirty="0">
                <a:solidFill>
                  <a:srgbClr val="FFFFFF"/>
                </a:solidFill>
              </a:rPr>
              <a:t>***</a:t>
            </a:r>
            <a:endParaRPr lang="ja-JP" altLang="en-US" sz="2800" b="1" dirty="0">
              <a:solidFill>
                <a:srgbClr val="FFFFFF"/>
              </a:solidFill>
            </a:endParaRPr>
          </a:p>
        </p:txBody>
      </p:sp>
      <p:sp>
        <p:nvSpPr>
          <p:cNvPr id="180" name="テキスト ボックス 99"/>
          <p:cNvSpPr txBox="1">
            <a:spLocks noChangeArrowheads="1"/>
          </p:cNvSpPr>
          <p:nvPr/>
        </p:nvSpPr>
        <p:spPr bwMode="auto">
          <a:xfrm>
            <a:off x="157125" y="6658980"/>
            <a:ext cx="2960298" cy="184666"/>
          </a:xfrm>
          <a:prstGeom prst="rect">
            <a:avLst/>
          </a:prstGeom>
          <a:noFill/>
          <a:ln w="9525">
            <a:noFill/>
            <a:miter lim="800000"/>
            <a:headEnd/>
            <a:tailEnd/>
          </a:ln>
        </p:spPr>
        <p:txBody>
          <a:bodyPr wrap="none" lIns="0" tIns="0" rIns="0" bIns="0">
            <a:spAutoFit/>
          </a:bodyPr>
          <a:lstStyle/>
          <a:p>
            <a:r>
              <a:rPr lang="en-US" altLang="ja-JP" sz="1200" dirty="0">
                <a:solidFill>
                  <a:srgbClr val="FFFFFF"/>
                </a:solidFill>
                <a:cs typeface="Arial" charset="0"/>
              </a:rPr>
              <a:t>Based on </a:t>
            </a:r>
            <a:r>
              <a:rPr lang="en-US" altLang="ja-JP" sz="1200" dirty="0" err="1">
                <a:solidFill>
                  <a:srgbClr val="FFFFFF"/>
                </a:solidFill>
                <a:cs typeface="Arial" charset="0"/>
              </a:rPr>
              <a:t>Pharmacodynamics</a:t>
            </a:r>
            <a:r>
              <a:rPr lang="en-US" altLang="ja-JP" sz="1200" dirty="0">
                <a:solidFill>
                  <a:srgbClr val="FFFFFF"/>
                </a:solidFill>
                <a:cs typeface="Arial" charset="0"/>
              </a:rPr>
              <a:t> Analysis </a:t>
            </a:r>
            <a:r>
              <a:rPr lang="en-US" altLang="ja-JP" sz="1200" dirty="0" smtClean="0">
                <a:solidFill>
                  <a:srgbClr val="FFFFFF"/>
                </a:solidFill>
                <a:cs typeface="Arial" charset="0"/>
              </a:rPr>
              <a:t>Set.</a:t>
            </a:r>
            <a:endParaRPr lang="ja-JP" altLang="en-US" sz="1200" dirty="0">
              <a:solidFill>
                <a:srgbClr val="FFFFFF"/>
              </a:solidFill>
              <a:cs typeface="Arial" charset="0"/>
            </a:endParaRPr>
          </a:p>
        </p:txBody>
      </p:sp>
      <p:grpSp>
        <p:nvGrpSpPr>
          <p:cNvPr id="5" name="Group 302"/>
          <p:cNvGrpSpPr>
            <a:grpSpLocks/>
          </p:cNvGrpSpPr>
          <p:nvPr/>
        </p:nvGrpSpPr>
        <p:grpSpPr bwMode="auto">
          <a:xfrm>
            <a:off x="3377935" y="5079224"/>
            <a:ext cx="180000" cy="216000"/>
            <a:chOff x="1298" y="3109"/>
            <a:chExt cx="86" cy="204"/>
          </a:xfrm>
        </p:grpSpPr>
        <p:sp useBgFill="1">
          <p:nvSpPr>
            <p:cNvPr id="223" name="平行四辺形 222"/>
            <p:cNvSpPr>
              <a:spLocks noChangeArrowheads="1"/>
            </p:cNvSpPr>
            <p:nvPr/>
          </p:nvSpPr>
          <p:spPr bwMode="auto">
            <a:xfrm>
              <a:off x="1299" y="3109"/>
              <a:ext cx="84" cy="204"/>
            </a:xfrm>
            <a:prstGeom prst="parallelogram">
              <a:avLst>
                <a:gd name="adj" fmla="val 70866"/>
              </a:avLst>
            </a:prstGeom>
            <a:ln w="25400" algn="ctr">
              <a:noFill/>
              <a:miter lim="800000"/>
              <a:headEnd/>
              <a:tailEnd/>
            </a:ln>
          </p:spPr>
          <p:txBody>
            <a:bodyPr anchor="ctr"/>
            <a:lstStyle/>
            <a:p>
              <a:pPr algn="ctr">
                <a:defRPr/>
              </a:pPr>
              <a:endParaRPr lang="ja-JP" altLang="en-US">
                <a:solidFill>
                  <a:srgbClr val="FFFFFF"/>
                </a:solidFill>
                <a:cs typeface="Arial" pitchFamily="34" charset="0"/>
              </a:endParaRPr>
            </a:p>
          </p:txBody>
        </p:sp>
        <p:cxnSp>
          <p:nvCxnSpPr>
            <p:cNvPr id="224" name="直線コネクタ 223"/>
            <p:cNvCxnSpPr>
              <a:cxnSpLocks noChangeShapeType="1"/>
            </p:cNvCxnSpPr>
            <p:nvPr/>
          </p:nvCxnSpPr>
          <p:spPr bwMode="auto">
            <a:xfrm flipV="1">
              <a:off x="1298" y="3109"/>
              <a:ext cx="56" cy="204"/>
            </a:xfrm>
            <a:prstGeom prst="line">
              <a:avLst/>
            </a:prstGeom>
            <a:noFill/>
            <a:ln w="12700" algn="ctr">
              <a:solidFill>
                <a:schemeClr val="tx1"/>
              </a:solidFill>
              <a:round/>
              <a:headEnd/>
              <a:tailEnd/>
            </a:ln>
          </p:spPr>
        </p:cxnSp>
        <p:cxnSp>
          <p:nvCxnSpPr>
            <p:cNvPr id="225" name="直線コネクタ 224"/>
            <p:cNvCxnSpPr>
              <a:cxnSpLocks noChangeShapeType="1"/>
            </p:cNvCxnSpPr>
            <p:nvPr/>
          </p:nvCxnSpPr>
          <p:spPr bwMode="auto">
            <a:xfrm flipV="1">
              <a:off x="1328" y="3109"/>
              <a:ext cx="56" cy="204"/>
            </a:xfrm>
            <a:prstGeom prst="line">
              <a:avLst/>
            </a:prstGeom>
            <a:noFill/>
            <a:ln w="12700" algn="ctr">
              <a:solidFill>
                <a:schemeClr val="tx1"/>
              </a:solidFill>
              <a:round/>
              <a:headEnd/>
              <a:tailEnd/>
            </a:ln>
          </p:spPr>
        </p:cxnSp>
      </p:grpSp>
      <p:sp>
        <p:nvSpPr>
          <p:cNvPr id="226" name="Line 121"/>
          <p:cNvSpPr>
            <a:spLocks noChangeShapeType="1"/>
          </p:cNvSpPr>
          <p:nvPr/>
        </p:nvSpPr>
        <p:spPr bwMode="auto">
          <a:xfrm>
            <a:off x="2383473" y="5187876"/>
            <a:ext cx="0" cy="107950"/>
          </a:xfrm>
          <a:prstGeom prst="line">
            <a:avLst/>
          </a:prstGeom>
          <a:noFill/>
          <a:ln w="15875">
            <a:solidFill>
              <a:schemeClr val="tx1"/>
            </a:solidFill>
            <a:round/>
            <a:headEnd/>
            <a:tailEnd/>
          </a:ln>
          <a:effectLst/>
        </p:spPr>
        <p:txBody>
          <a:bodyPr/>
          <a:lstStyle/>
          <a:p>
            <a:pPr algn="r">
              <a:defRPr/>
            </a:pPr>
            <a:endParaRPr kumimoji="0" lang="ja-JP" altLang="en-US">
              <a:solidFill>
                <a:srgbClr val="FFFFFF"/>
              </a:solidFill>
            </a:endParaRPr>
          </a:p>
        </p:txBody>
      </p:sp>
      <p:sp>
        <p:nvSpPr>
          <p:cNvPr id="227" name="Line 121"/>
          <p:cNvSpPr>
            <a:spLocks noChangeShapeType="1"/>
          </p:cNvSpPr>
          <p:nvPr/>
        </p:nvSpPr>
        <p:spPr bwMode="auto">
          <a:xfrm>
            <a:off x="2993073" y="5187876"/>
            <a:ext cx="0" cy="107950"/>
          </a:xfrm>
          <a:prstGeom prst="line">
            <a:avLst/>
          </a:prstGeom>
          <a:noFill/>
          <a:ln w="15875">
            <a:solidFill>
              <a:schemeClr val="tx1"/>
            </a:solidFill>
            <a:round/>
            <a:headEnd/>
            <a:tailEnd/>
          </a:ln>
          <a:effectLst/>
        </p:spPr>
        <p:txBody>
          <a:bodyPr/>
          <a:lstStyle/>
          <a:p>
            <a:pPr algn="r">
              <a:defRPr/>
            </a:pPr>
            <a:endParaRPr kumimoji="0" lang="ja-JP" altLang="en-US">
              <a:solidFill>
                <a:srgbClr val="FFFFFF"/>
              </a:solidFill>
            </a:endParaRPr>
          </a:p>
        </p:txBody>
      </p:sp>
      <p:sp>
        <p:nvSpPr>
          <p:cNvPr id="228" name="Line 121"/>
          <p:cNvSpPr>
            <a:spLocks noChangeShapeType="1"/>
          </p:cNvSpPr>
          <p:nvPr/>
        </p:nvSpPr>
        <p:spPr bwMode="auto">
          <a:xfrm>
            <a:off x="3907473" y="5187876"/>
            <a:ext cx="0" cy="107950"/>
          </a:xfrm>
          <a:prstGeom prst="line">
            <a:avLst/>
          </a:prstGeom>
          <a:noFill/>
          <a:ln w="15875">
            <a:solidFill>
              <a:schemeClr val="tx1"/>
            </a:solidFill>
            <a:round/>
            <a:headEnd/>
            <a:tailEnd/>
          </a:ln>
          <a:effectLst/>
        </p:spPr>
        <p:txBody>
          <a:bodyPr/>
          <a:lstStyle/>
          <a:p>
            <a:pPr algn="r">
              <a:defRPr/>
            </a:pPr>
            <a:endParaRPr kumimoji="0" lang="ja-JP" altLang="en-US">
              <a:solidFill>
                <a:srgbClr val="FFFFFF"/>
              </a:solidFill>
            </a:endParaRPr>
          </a:p>
        </p:txBody>
      </p:sp>
      <p:sp>
        <p:nvSpPr>
          <p:cNvPr id="229" name="Line 121"/>
          <p:cNvSpPr>
            <a:spLocks noChangeShapeType="1"/>
          </p:cNvSpPr>
          <p:nvPr/>
        </p:nvSpPr>
        <p:spPr bwMode="auto">
          <a:xfrm>
            <a:off x="4608513" y="5187876"/>
            <a:ext cx="0" cy="107950"/>
          </a:xfrm>
          <a:prstGeom prst="line">
            <a:avLst/>
          </a:prstGeom>
          <a:noFill/>
          <a:ln w="15875">
            <a:solidFill>
              <a:schemeClr val="tx1"/>
            </a:solidFill>
            <a:round/>
            <a:headEnd/>
            <a:tailEnd/>
          </a:ln>
          <a:effectLst/>
        </p:spPr>
        <p:txBody>
          <a:bodyPr/>
          <a:lstStyle/>
          <a:p>
            <a:pPr algn="r">
              <a:defRPr/>
            </a:pPr>
            <a:endParaRPr kumimoji="0" lang="ja-JP" altLang="en-US">
              <a:solidFill>
                <a:srgbClr val="FFFFFF"/>
              </a:solidFill>
            </a:endParaRPr>
          </a:p>
        </p:txBody>
      </p:sp>
      <p:sp>
        <p:nvSpPr>
          <p:cNvPr id="230" name="Line 121"/>
          <p:cNvSpPr>
            <a:spLocks noChangeShapeType="1"/>
          </p:cNvSpPr>
          <p:nvPr/>
        </p:nvSpPr>
        <p:spPr bwMode="auto">
          <a:xfrm>
            <a:off x="5705793" y="5187876"/>
            <a:ext cx="0" cy="107950"/>
          </a:xfrm>
          <a:prstGeom prst="line">
            <a:avLst/>
          </a:prstGeom>
          <a:noFill/>
          <a:ln w="15875">
            <a:solidFill>
              <a:schemeClr val="tx1"/>
            </a:solidFill>
            <a:round/>
            <a:headEnd/>
            <a:tailEnd/>
          </a:ln>
          <a:effectLst/>
        </p:spPr>
        <p:txBody>
          <a:bodyPr/>
          <a:lstStyle/>
          <a:p>
            <a:pPr algn="r">
              <a:defRPr/>
            </a:pPr>
            <a:endParaRPr kumimoji="0" lang="ja-JP" altLang="en-US">
              <a:solidFill>
                <a:srgbClr val="FFFFFF"/>
              </a:solidFill>
            </a:endParaRPr>
          </a:p>
        </p:txBody>
      </p:sp>
      <p:sp>
        <p:nvSpPr>
          <p:cNvPr id="231" name="Line 121"/>
          <p:cNvSpPr>
            <a:spLocks noChangeShapeType="1"/>
          </p:cNvSpPr>
          <p:nvPr/>
        </p:nvSpPr>
        <p:spPr bwMode="auto">
          <a:xfrm>
            <a:off x="6749733" y="5187876"/>
            <a:ext cx="0" cy="107950"/>
          </a:xfrm>
          <a:prstGeom prst="line">
            <a:avLst/>
          </a:prstGeom>
          <a:noFill/>
          <a:ln w="15875">
            <a:solidFill>
              <a:schemeClr val="tx1"/>
            </a:solidFill>
            <a:round/>
            <a:headEnd/>
            <a:tailEnd/>
          </a:ln>
          <a:effectLst/>
        </p:spPr>
        <p:txBody>
          <a:bodyPr/>
          <a:lstStyle/>
          <a:p>
            <a:pPr algn="r">
              <a:defRPr/>
            </a:pPr>
            <a:endParaRPr kumimoji="0" lang="ja-JP" altLang="en-US">
              <a:solidFill>
                <a:srgbClr val="FFFFFF"/>
              </a:solidFill>
            </a:endParaRPr>
          </a:p>
        </p:txBody>
      </p:sp>
      <p:sp>
        <p:nvSpPr>
          <p:cNvPr id="232" name="Line 121"/>
          <p:cNvSpPr>
            <a:spLocks noChangeShapeType="1"/>
          </p:cNvSpPr>
          <p:nvPr/>
        </p:nvSpPr>
        <p:spPr bwMode="auto">
          <a:xfrm>
            <a:off x="7839393" y="5187876"/>
            <a:ext cx="0" cy="107950"/>
          </a:xfrm>
          <a:prstGeom prst="line">
            <a:avLst/>
          </a:prstGeom>
          <a:noFill/>
          <a:ln w="15875">
            <a:solidFill>
              <a:schemeClr val="tx1"/>
            </a:solidFill>
            <a:round/>
            <a:headEnd/>
            <a:tailEnd/>
          </a:ln>
          <a:effectLst/>
        </p:spPr>
        <p:txBody>
          <a:bodyPr/>
          <a:lstStyle/>
          <a:p>
            <a:pPr algn="r">
              <a:defRPr/>
            </a:pPr>
            <a:endParaRPr kumimoji="0" lang="ja-JP" altLang="en-US">
              <a:solidFill>
                <a:srgbClr val="FFFFFF"/>
              </a:solidFill>
            </a:endParaRPr>
          </a:p>
        </p:txBody>
      </p:sp>
      <p:sp>
        <p:nvSpPr>
          <p:cNvPr id="112" name="Text Box 56"/>
          <p:cNvSpPr txBox="1">
            <a:spLocks noChangeArrowheads="1"/>
          </p:cNvSpPr>
          <p:nvPr/>
        </p:nvSpPr>
        <p:spPr bwMode="auto">
          <a:xfrm>
            <a:off x="6639537" y="6147200"/>
            <a:ext cx="227627"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48</a:t>
            </a:r>
            <a:endParaRPr lang="en-US" altLang="ja-JP" sz="1600" b="1" dirty="0">
              <a:solidFill>
                <a:srgbClr val="FFFFFF"/>
              </a:solidFill>
            </a:endParaRPr>
          </a:p>
        </p:txBody>
      </p:sp>
      <p:sp>
        <p:nvSpPr>
          <p:cNvPr id="134" name="Text Box 59"/>
          <p:cNvSpPr txBox="1">
            <a:spLocks noChangeArrowheads="1"/>
          </p:cNvSpPr>
          <p:nvPr/>
        </p:nvSpPr>
        <p:spPr bwMode="auto">
          <a:xfrm>
            <a:off x="5563737" y="6147200"/>
            <a:ext cx="33009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119</a:t>
            </a:r>
            <a:endParaRPr lang="en-US" altLang="ja-JP" sz="1600" b="1" dirty="0">
              <a:solidFill>
                <a:srgbClr val="FFFFFF"/>
              </a:solidFill>
            </a:endParaRPr>
          </a:p>
        </p:txBody>
      </p:sp>
      <p:sp>
        <p:nvSpPr>
          <p:cNvPr id="150" name="Text Box 60"/>
          <p:cNvSpPr txBox="1">
            <a:spLocks noChangeArrowheads="1"/>
          </p:cNvSpPr>
          <p:nvPr/>
        </p:nvSpPr>
        <p:spPr bwMode="auto">
          <a:xfrm>
            <a:off x="4418491" y="6147200"/>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124</a:t>
            </a:r>
            <a:endParaRPr lang="en-US" altLang="ja-JP" sz="1600" b="1" dirty="0">
              <a:solidFill>
                <a:srgbClr val="FFFFFF"/>
              </a:solidFill>
            </a:endParaRPr>
          </a:p>
        </p:txBody>
      </p:sp>
      <p:sp>
        <p:nvSpPr>
          <p:cNvPr id="151" name="Text Box 61"/>
          <p:cNvSpPr txBox="1">
            <a:spLocks noChangeArrowheads="1"/>
          </p:cNvSpPr>
          <p:nvPr/>
        </p:nvSpPr>
        <p:spPr bwMode="auto">
          <a:xfrm>
            <a:off x="3743275" y="6147200"/>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125</a:t>
            </a:r>
            <a:endParaRPr lang="en-US" altLang="ja-JP" sz="1600" b="1" dirty="0">
              <a:solidFill>
                <a:srgbClr val="FFFFFF"/>
              </a:solidFill>
            </a:endParaRPr>
          </a:p>
        </p:txBody>
      </p:sp>
      <p:sp>
        <p:nvSpPr>
          <p:cNvPr id="152" name="Text Box 62"/>
          <p:cNvSpPr txBox="1">
            <a:spLocks noChangeArrowheads="1"/>
          </p:cNvSpPr>
          <p:nvPr/>
        </p:nvSpPr>
        <p:spPr bwMode="auto">
          <a:xfrm>
            <a:off x="2838671" y="6147200"/>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133</a:t>
            </a:r>
            <a:endParaRPr lang="en-US" altLang="ja-JP" sz="1600" b="1" dirty="0">
              <a:solidFill>
                <a:srgbClr val="FFFFFF"/>
              </a:solidFill>
            </a:endParaRPr>
          </a:p>
        </p:txBody>
      </p:sp>
      <p:sp>
        <p:nvSpPr>
          <p:cNvPr id="153" name="Text Box 63"/>
          <p:cNvSpPr txBox="1">
            <a:spLocks noChangeArrowheads="1"/>
          </p:cNvSpPr>
          <p:nvPr/>
        </p:nvSpPr>
        <p:spPr bwMode="auto">
          <a:xfrm>
            <a:off x="2234349" y="6147200"/>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124</a:t>
            </a:r>
            <a:endParaRPr lang="en-US" altLang="ja-JP" sz="1600" b="1" dirty="0">
              <a:solidFill>
                <a:srgbClr val="FFFFFF"/>
              </a:solidFill>
            </a:endParaRPr>
          </a:p>
        </p:txBody>
      </p:sp>
      <p:sp>
        <p:nvSpPr>
          <p:cNvPr id="154" name="Text Box 64"/>
          <p:cNvSpPr txBox="1">
            <a:spLocks noChangeArrowheads="1"/>
          </p:cNvSpPr>
          <p:nvPr/>
        </p:nvSpPr>
        <p:spPr bwMode="auto">
          <a:xfrm>
            <a:off x="1792608" y="6147200"/>
            <a:ext cx="33009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115</a:t>
            </a:r>
            <a:endParaRPr lang="en-US" altLang="ja-JP" sz="1600" b="1" dirty="0">
              <a:solidFill>
                <a:srgbClr val="FFFFFF"/>
              </a:solidFill>
            </a:endParaRPr>
          </a:p>
        </p:txBody>
      </p:sp>
      <p:sp>
        <p:nvSpPr>
          <p:cNvPr id="156" name="Text Box 70"/>
          <p:cNvSpPr txBox="1">
            <a:spLocks noChangeArrowheads="1"/>
          </p:cNvSpPr>
          <p:nvPr/>
        </p:nvSpPr>
        <p:spPr bwMode="auto">
          <a:xfrm>
            <a:off x="6639536" y="6382542"/>
            <a:ext cx="227627"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55</a:t>
            </a:r>
            <a:endParaRPr lang="en-US" altLang="ja-JP" sz="1600" b="1" dirty="0">
              <a:solidFill>
                <a:srgbClr val="FFFFFF"/>
              </a:solidFill>
            </a:endParaRPr>
          </a:p>
        </p:txBody>
      </p:sp>
      <p:sp>
        <p:nvSpPr>
          <p:cNvPr id="157" name="Text Box 71"/>
          <p:cNvSpPr txBox="1">
            <a:spLocks noChangeArrowheads="1"/>
          </p:cNvSpPr>
          <p:nvPr/>
        </p:nvSpPr>
        <p:spPr bwMode="auto">
          <a:xfrm>
            <a:off x="5563737" y="6382542"/>
            <a:ext cx="33009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114</a:t>
            </a:r>
            <a:endParaRPr lang="en-US" altLang="ja-JP" sz="1600" b="1" dirty="0">
              <a:solidFill>
                <a:srgbClr val="FFFFFF"/>
              </a:solidFill>
            </a:endParaRPr>
          </a:p>
        </p:txBody>
      </p:sp>
      <p:sp>
        <p:nvSpPr>
          <p:cNvPr id="160" name="Text Box 72"/>
          <p:cNvSpPr txBox="1">
            <a:spLocks noChangeArrowheads="1"/>
          </p:cNvSpPr>
          <p:nvPr/>
        </p:nvSpPr>
        <p:spPr bwMode="auto">
          <a:xfrm>
            <a:off x="4418491" y="638254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122</a:t>
            </a:r>
            <a:endParaRPr lang="en-US" altLang="ja-JP" sz="1600" b="1" dirty="0">
              <a:solidFill>
                <a:srgbClr val="FFFFFF"/>
              </a:solidFill>
            </a:endParaRPr>
          </a:p>
        </p:txBody>
      </p:sp>
      <p:sp>
        <p:nvSpPr>
          <p:cNvPr id="161" name="Text Box 73"/>
          <p:cNvSpPr txBox="1">
            <a:spLocks noChangeArrowheads="1"/>
          </p:cNvSpPr>
          <p:nvPr/>
        </p:nvSpPr>
        <p:spPr bwMode="auto">
          <a:xfrm>
            <a:off x="3743275" y="638254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127</a:t>
            </a:r>
            <a:endParaRPr lang="en-US" altLang="ja-JP" sz="1600" b="1" dirty="0">
              <a:solidFill>
                <a:srgbClr val="FFFFFF"/>
              </a:solidFill>
            </a:endParaRPr>
          </a:p>
        </p:txBody>
      </p:sp>
      <p:sp>
        <p:nvSpPr>
          <p:cNvPr id="169" name="Text Box 74"/>
          <p:cNvSpPr txBox="1">
            <a:spLocks noChangeArrowheads="1"/>
          </p:cNvSpPr>
          <p:nvPr/>
        </p:nvSpPr>
        <p:spPr bwMode="auto">
          <a:xfrm>
            <a:off x="2838670" y="638254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131</a:t>
            </a:r>
            <a:endParaRPr lang="en-US" altLang="ja-JP" sz="1600" b="1" dirty="0">
              <a:solidFill>
                <a:srgbClr val="FFFFFF"/>
              </a:solidFill>
            </a:endParaRPr>
          </a:p>
        </p:txBody>
      </p:sp>
      <p:sp>
        <p:nvSpPr>
          <p:cNvPr id="170" name="Text Box 75"/>
          <p:cNvSpPr txBox="1">
            <a:spLocks noChangeArrowheads="1"/>
          </p:cNvSpPr>
          <p:nvPr/>
        </p:nvSpPr>
        <p:spPr bwMode="auto">
          <a:xfrm>
            <a:off x="2240023" y="6382542"/>
            <a:ext cx="33009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117</a:t>
            </a:r>
            <a:endParaRPr lang="en-US" altLang="ja-JP" sz="1600" b="1" dirty="0">
              <a:solidFill>
                <a:srgbClr val="FFFFFF"/>
              </a:solidFill>
            </a:endParaRPr>
          </a:p>
        </p:txBody>
      </p:sp>
      <p:sp>
        <p:nvSpPr>
          <p:cNvPr id="172" name="Text Box 76"/>
          <p:cNvSpPr txBox="1">
            <a:spLocks noChangeArrowheads="1"/>
          </p:cNvSpPr>
          <p:nvPr/>
        </p:nvSpPr>
        <p:spPr bwMode="auto">
          <a:xfrm>
            <a:off x="1792607" y="6382542"/>
            <a:ext cx="33009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113</a:t>
            </a:r>
            <a:endParaRPr lang="en-US" altLang="ja-JP" sz="1600" b="1" dirty="0">
              <a:solidFill>
                <a:srgbClr val="FFFFFF"/>
              </a:solidFill>
            </a:endParaRPr>
          </a:p>
        </p:txBody>
      </p:sp>
      <p:sp>
        <p:nvSpPr>
          <p:cNvPr id="183" name="Text Box 18"/>
          <p:cNvSpPr txBox="1">
            <a:spLocks noChangeArrowheads="1"/>
          </p:cNvSpPr>
          <p:nvPr/>
        </p:nvSpPr>
        <p:spPr bwMode="auto">
          <a:xfrm>
            <a:off x="236654" y="6338378"/>
            <a:ext cx="1139736" cy="246221"/>
          </a:xfrm>
          <a:prstGeom prst="rect">
            <a:avLst/>
          </a:prstGeom>
          <a:noFill/>
          <a:ln w="9525">
            <a:noFill/>
            <a:miter lim="800000"/>
            <a:headEnd/>
            <a:tailEnd/>
          </a:ln>
        </p:spPr>
        <p:txBody>
          <a:bodyPr wrap="none" lIns="0" tIns="0" rIns="0" bIns="0">
            <a:spAutoFit/>
          </a:bodyPr>
          <a:lstStyle/>
          <a:p>
            <a:r>
              <a:rPr lang="en-US" altLang="ja-JP" sz="1600" b="1" dirty="0" err="1" smtClean="0">
                <a:solidFill>
                  <a:srgbClr val="FFFFFF"/>
                </a:solidFill>
              </a:rPr>
              <a:t>Clopidogrel</a:t>
            </a:r>
            <a:endParaRPr lang="en-US" altLang="ja-JP" sz="1600" b="1" dirty="0">
              <a:solidFill>
                <a:srgbClr val="FFFFFF"/>
              </a:solidFill>
            </a:endParaRPr>
          </a:p>
        </p:txBody>
      </p:sp>
      <p:sp>
        <p:nvSpPr>
          <p:cNvPr id="184" name="Text Box 18"/>
          <p:cNvSpPr txBox="1">
            <a:spLocks noChangeArrowheads="1"/>
          </p:cNvSpPr>
          <p:nvPr/>
        </p:nvSpPr>
        <p:spPr bwMode="auto">
          <a:xfrm>
            <a:off x="236654" y="6123229"/>
            <a:ext cx="945772" cy="246221"/>
          </a:xfrm>
          <a:prstGeom prst="rect">
            <a:avLst/>
          </a:prstGeom>
          <a:noFill/>
          <a:ln w="9525">
            <a:noFill/>
            <a:miter lim="800000"/>
            <a:headEnd/>
            <a:tailEnd/>
          </a:ln>
        </p:spPr>
        <p:txBody>
          <a:bodyPr wrap="none" lIns="0" tIns="0" rIns="0" bIns="0">
            <a:spAutoFit/>
          </a:bodyPr>
          <a:lstStyle/>
          <a:p>
            <a:r>
              <a:rPr lang="en-US" altLang="ja-JP" sz="1600" b="1" dirty="0" smtClean="0">
                <a:solidFill>
                  <a:srgbClr val="FFFFFF"/>
                </a:solidFill>
              </a:rPr>
              <a:t>Prasugrel</a:t>
            </a:r>
            <a:endParaRPr lang="en-US" altLang="ja-JP" sz="1600" b="1" dirty="0">
              <a:solidFill>
                <a:srgbClr val="FFFFFF"/>
              </a:solidFill>
            </a:endParaRPr>
          </a:p>
        </p:txBody>
      </p:sp>
      <p:sp>
        <p:nvSpPr>
          <p:cNvPr id="185" name="Text Box 56"/>
          <p:cNvSpPr txBox="1">
            <a:spLocks noChangeArrowheads="1"/>
          </p:cNvSpPr>
          <p:nvPr/>
        </p:nvSpPr>
        <p:spPr bwMode="auto">
          <a:xfrm>
            <a:off x="7743507" y="6147200"/>
            <a:ext cx="227627"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42</a:t>
            </a:r>
            <a:endParaRPr lang="en-US" altLang="ja-JP" sz="1600" b="1" dirty="0">
              <a:solidFill>
                <a:srgbClr val="FFFFFF"/>
              </a:solidFill>
            </a:endParaRPr>
          </a:p>
        </p:txBody>
      </p:sp>
      <p:sp>
        <p:nvSpPr>
          <p:cNvPr id="186" name="Text Box 70"/>
          <p:cNvSpPr txBox="1">
            <a:spLocks noChangeArrowheads="1"/>
          </p:cNvSpPr>
          <p:nvPr/>
        </p:nvSpPr>
        <p:spPr bwMode="auto">
          <a:xfrm>
            <a:off x="7743507" y="6382542"/>
            <a:ext cx="227627"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40</a:t>
            </a:r>
            <a:endParaRPr lang="en-US" altLang="ja-JP" sz="1600" b="1" dirty="0">
              <a:solidFill>
                <a:srgbClr val="FFFFFF"/>
              </a:solidFill>
            </a:endParaRPr>
          </a:p>
        </p:txBody>
      </p:sp>
      <p:sp>
        <p:nvSpPr>
          <p:cNvPr id="155" name="テキスト ボックス 5"/>
          <p:cNvSpPr txBox="1">
            <a:spLocks noChangeArrowheads="1"/>
          </p:cNvSpPr>
          <p:nvPr/>
        </p:nvSpPr>
        <p:spPr bwMode="auto">
          <a:xfrm>
            <a:off x="7282180" y="1444625"/>
            <a:ext cx="1139736" cy="517065"/>
          </a:xfrm>
          <a:prstGeom prst="rect">
            <a:avLst/>
          </a:prstGeom>
          <a:noFill/>
          <a:ln w="9525">
            <a:noFill/>
            <a:miter lim="800000"/>
            <a:headEnd/>
            <a:tailEnd/>
          </a:ln>
        </p:spPr>
        <p:txBody>
          <a:bodyPr wrap="none" lIns="0" tIns="0" rIns="0" bIns="0">
            <a:spAutoFit/>
          </a:bodyPr>
          <a:lstStyle/>
          <a:p>
            <a:pPr>
              <a:spcBef>
                <a:spcPct val="10000"/>
              </a:spcBef>
            </a:pPr>
            <a:r>
              <a:rPr lang="en-US" altLang="ja-JP" sz="1600" b="1" dirty="0" smtClean="0">
                <a:solidFill>
                  <a:srgbClr val="FFFFFF"/>
                </a:solidFill>
              </a:rPr>
              <a:t>Prasugrel</a:t>
            </a:r>
            <a:endParaRPr lang="en-US" altLang="ja-JP" sz="1600" b="1" dirty="0">
              <a:solidFill>
                <a:srgbClr val="FFFFFF"/>
              </a:solidFill>
            </a:endParaRPr>
          </a:p>
          <a:p>
            <a:pPr>
              <a:spcBef>
                <a:spcPct val="10000"/>
              </a:spcBef>
            </a:pPr>
            <a:r>
              <a:rPr lang="en-US" altLang="ja-JP" sz="1600" b="1" dirty="0" err="1" smtClean="0">
                <a:solidFill>
                  <a:srgbClr val="FFFFFF"/>
                </a:solidFill>
              </a:rPr>
              <a:t>Clopidogrel</a:t>
            </a:r>
            <a:endParaRPr lang="en-US" altLang="ja-JP" sz="1600" b="1" dirty="0" smtClean="0">
              <a:solidFill>
                <a:srgbClr val="FFFFFF"/>
              </a:solidFill>
            </a:endParaRPr>
          </a:p>
        </p:txBody>
      </p:sp>
      <p:sp>
        <p:nvSpPr>
          <p:cNvPr id="159" name="Line 53"/>
          <p:cNvSpPr>
            <a:spLocks noChangeShapeType="1"/>
          </p:cNvSpPr>
          <p:nvPr/>
        </p:nvSpPr>
        <p:spPr bwMode="auto">
          <a:xfrm>
            <a:off x="6893243" y="1851025"/>
            <a:ext cx="338137" cy="0"/>
          </a:xfrm>
          <a:prstGeom prst="line">
            <a:avLst/>
          </a:prstGeom>
          <a:noFill/>
          <a:ln w="31750">
            <a:solidFill>
              <a:srgbClr val="05B9FF"/>
            </a:solidFill>
            <a:round/>
            <a:headEnd/>
            <a:tailEnd/>
          </a:ln>
        </p:spPr>
        <p:txBody>
          <a:bodyPr/>
          <a:lstStyle/>
          <a:p>
            <a:endParaRPr lang="ja-JP" altLang="en-US">
              <a:solidFill>
                <a:srgbClr val="FFFFFF"/>
              </a:solidFill>
            </a:endParaRPr>
          </a:p>
        </p:txBody>
      </p:sp>
      <p:sp>
        <p:nvSpPr>
          <p:cNvPr id="162" name="Oval 52"/>
          <p:cNvSpPr>
            <a:spLocks noChangeArrowheads="1"/>
          </p:cNvSpPr>
          <p:nvPr/>
        </p:nvSpPr>
        <p:spPr bwMode="auto">
          <a:xfrm>
            <a:off x="7004368" y="1787525"/>
            <a:ext cx="114300" cy="114300"/>
          </a:xfrm>
          <a:prstGeom prst="ellipse">
            <a:avLst/>
          </a:prstGeom>
          <a:solidFill>
            <a:srgbClr val="05B9FF"/>
          </a:solidFill>
          <a:ln w="9525">
            <a:noFill/>
            <a:round/>
            <a:headEnd/>
            <a:tailEnd/>
          </a:ln>
          <a:scene3d>
            <a:camera prst="orthographicFront"/>
            <a:lightRig rig="threePt" dir="t"/>
          </a:scene3d>
          <a:sp3d>
            <a:bevelT w="38100" h="38100"/>
          </a:sp3d>
        </p:spPr>
        <p:txBody>
          <a:bodyPr wrap="none" anchor="ctr"/>
          <a:lstStyle/>
          <a:p>
            <a:pPr algn="r"/>
            <a:endParaRPr kumimoji="0" lang="ja-JP" altLang="en-US" b="1">
              <a:solidFill>
                <a:srgbClr val="FFFFFF"/>
              </a:solidFill>
            </a:endParaRPr>
          </a:p>
        </p:txBody>
      </p:sp>
      <p:sp>
        <p:nvSpPr>
          <p:cNvPr id="207" name="Line 65"/>
          <p:cNvSpPr>
            <a:spLocks noChangeShapeType="1"/>
          </p:cNvSpPr>
          <p:nvPr/>
        </p:nvSpPr>
        <p:spPr bwMode="auto">
          <a:xfrm>
            <a:off x="6893243" y="1570038"/>
            <a:ext cx="338137" cy="0"/>
          </a:xfrm>
          <a:prstGeom prst="line">
            <a:avLst/>
          </a:prstGeom>
          <a:noFill/>
          <a:ln w="31750">
            <a:solidFill>
              <a:srgbClr val="6DFE35"/>
            </a:solidFill>
            <a:round/>
            <a:headEnd/>
            <a:tailEnd/>
          </a:ln>
        </p:spPr>
        <p:txBody>
          <a:bodyPr/>
          <a:lstStyle/>
          <a:p>
            <a:endParaRPr lang="ja-JP" altLang="en-US">
              <a:solidFill>
                <a:srgbClr val="FFFFFF"/>
              </a:solidFill>
            </a:endParaRPr>
          </a:p>
        </p:txBody>
      </p:sp>
      <p:sp>
        <p:nvSpPr>
          <p:cNvPr id="208" name="Oval 66"/>
          <p:cNvSpPr>
            <a:spLocks noChangeArrowheads="1"/>
          </p:cNvSpPr>
          <p:nvPr/>
        </p:nvSpPr>
        <p:spPr bwMode="auto">
          <a:xfrm>
            <a:off x="7004368" y="1512888"/>
            <a:ext cx="114300" cy="115887"/>
          </a:xfrm>
          <a:prstGeom prst="ellipse">
            <a:avLst/>
          </a:prstGeom>
          <a:solidFill>
            <a:srgbClr val="6DFE35"/>
          </a:solidFill>
          <a:ln w="9525">
            <a:noFill/>
            <a:round/>
            <a:headEnd/>
            <a:tailEnd/>
          </a:ln>
          <a:scene3d>
            <a:camera prst="orthographicFront"/>
            <a:lightRig rig="threePt" dir="t"/>
          </a:scene3d>
          <a:sp3d>
            <a:bevelT w="50800" h="50800"/>
          </a:sp3d>
        </p:spPr>
        <p:txBody>
          <a:bodyPr wrap="none" anchor="ctr"/>
          <a:lstStyle/>
          <a:p>
            <a:pPr algn="r"/>
            <a:endParaRPr kumimoji="0" lang="ja-JP" altLang="en-US" b="1">
              <a:solidFill>
                <a:srgbClr val="FFFFFF"/>
              </a:solidFill>
            </a:endParaRPr>
          </a:p>
        </p:txBody>
      </p:sp>
      <p:grpSp>
        <p:nvGrpSpPr>
          <p:cNvPr id="146" name="グループ化 145"/>
          <p:cNvGrpSpPr/>
          <p:nvPr/>
        </p:nvGrpSpPr>
        <p:grpSpPr>
          <a:xfrm>
            <a:off x="1933258" y="1523365"/>
            <a:ext cx="5912045" cy="1581941"/>
            <a:chOff x="1933258" y="1523365"/>
            <a:chExt cx="5912045" cy="1581941"/>
          </a:xfrm>
        </p:grpSpPr>
        <p:sp>
          <p:nvSpPr>
            <p:cNvPr id="233" name="フリーフォーム 232"/>
            <p:cNvSpPr/>
            <p:nvPr/>
          </p:nvSpPr>
          <p:spPr>
            <a:xfrm>
              <a:off x="2004060" y="2103120"/>
              <a:ext cx="5768340" cy="929640"/>
            </a:xfrm>
            <a:custGeom>
              <a:avLst/>
              <a:gdLst>
                <a:gd name="connsiteX0" fmla="*/ 0 w 5768340"/>
                <a:gd name="connsiteY0" fmla="*/ 0 h 929640"/>
                <a:gd name="connsiteX1" fmla="*/ 304800 w 5768340"/>
                <a:gd name="connsiteY1" fmla="*/ 144780 h 929640"/>
                <a:gd name="connsiteX2" fmla="*/ 937260 w 5768340"/>
                <a:gd name="connsiteY2" fmla="*/ 205740 h 929640"/>
                <a:gd name="connsiteX3" fmla="*/ 1851660 w 5768340"/>
                <a:gd name="connsiteY3" fmla="*/ 815340 h 929640"/>
                <a:gd name="connsiteX4" fmla="*/ 2545080 w 5768340"/>
                <a:gd name="connsiteY4" fmla="*/ 830580 h 929640"/>
                <a:gd name="connsiteX5" fmla="*/ 3642360 w 5768340"/>
                <a:gd name="connsiteY5" fmla="*/ 929640 h 929640"/>
                <a:gd name="connsiteX6" fmla="*/ 4716780 w 5768340"/>
                <a:gd name="connsiteY6" fmla="*/ 883920 h 929640"/>
                <a:gd name="connsiteX7" fmla="*/ 5768340 w 5768340"/>
                <a:gd name="connsiteY7" fmla="*/ 899160 h 92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8340" h="929640">
                  <a:moveTo>
                    <a:pt x="0" y="0"/>
                  </a:moveTo>
                  <a:lnTo>
                    <a:pt x="304800" y="144780"/>
                  </a:lnTo>
                  <a:lnTo>
                    <a:pt x="937260" y="205740"/>
                  </a:lnTo>
                  <a:lnTo>
                    <a:pt x="1851660" y="815340"/>
                  </a:lnTo>
                  <a:lnTo>
                    <a:pt x="2545080" y="830580"/>
                  </a:lnTo>
                  <a:lnTo>
                    <a:pt x="3642360" y="929640"/>
                  </a:lnTo>
                  <a:lnTo>
                    <a:pt x="4716780" y="883920"/>
                  </a:lnTo>
                  <a:lnTo>
                    <a:pt x="5768340" y="899160"/>
                  </a:lnTo>
                </a:path>
              </a:pathLst>
            </a:cu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FFFFFF"/>
                </a:solidFill>
              </a:endParaRPr>
            </a:p>
          </p:txBody>
        </p:sp>
        <p:grpSp>
          <p:nvGrpSpPr>
            <p:cNvPr id="4" name="Group 304"/>
            <p:cNvGrpSpPr>
              <a:grpSpLocks/>
            </p:cNvGrpSpPr>
            <p:nvPr/>
          </p:nvGrpSpPr>
          <p:grpSpPr bwMode="auto">
            <a:xfrm>
              <a:off x="3373173" y="2513807"/>
              <a:ext cx="180000" cy="216000"/>
              <a:chOff x="1295" y="1677"/>
              <a:chExt cx="85" cy="204"/>
            </a:xfrm>
          </p:grpSpPr>
          <p:sp useBgFill="1">
            <p:nvSpPr>
              <p:cNvPr id="219" name="平行四辺形 218"/>
              <p:cNvSpPr>
                <a:spLocks noChangeArrowheads="1"/>
              </p:cNvSpPr>
              <p:nvPr/>
            </p:nvSpPr>
            <p:spPr bwMode="auto">
              <a:xfrm>
                <a:off x="1296" y="1677"/>
                <a:ext cx="83" cy="204"/>
              </a:xfrm>
              <a:prstGeom prst="parallelogram">
                <a:avLst>
                  <a:gd name="adj" fmla="val 70866"/>
                </a:avLst>
              </a:prstGeom>
              <a:ln w="25400" algn="ctr">
                <a:noFill/>
                <a:miter lim="800000"/>
                <a:headEnd/>
                <a:tailEnd/>
              </a:ln>
            </p:spPr>
            <p:txBody>
              <a:bodyPr anchor="ctr"/>
              <a:lstStyle/>
              <a:p>
                <a:pPr algn="ctr">
                  <a:defRPr/>
                </a:pPr>
                <a:endParaRPr lang="ja-JP" altLang="en-US">
                  <a:solidFill>
                    <a:srgbClr val="FFFFFF"/>
                  </a:solidFill>
                  <a:cs typeface="Arial" pitchFamily="34" charset="0"/>
                </a:endParaRPr>
              </a:p>
            </p:txBody>
          </p:sp>
          <p:cxnSp>
            <p:nvCxnSpPr>
              <p:cNvPr id="220" name="直線コネクタ 219"/>
              <p:cNvCxnSpPr>
                <a:cxnSpLocks noChangeShapeType="1"/>
              </p:cNvCxnSpPr>
              <p:nvPr/>
            </p:nvCxnSpPr>
            <p:spPr bwMode="auto">
              <a:xfrm flipV="1">
                <a:off x="1295" y="1677"/>
                <a:ext cx="55" cy="204"/>
              </a:xfrm>
              <a:prstGeom prst="line">
                <a:avLst/>
              </a:prstGeom>
              <a:noFill/>
              <a:ln w="12700" algn="ctr">
                <a:solidFill>
                  <a:schemeClr val="accent5"/>
                </a:solidFill>
                <a:round/>
                <a:headEnd/>
                <a:tailEnd/>
              </a:ln>
            </p:spPr>
          </p:cxnSp>
          <p:cxnSp>
            <p:nvCxnSpPr>
              <p:cNvPr id="221" name="直線コネクタ 220"/>
              <p:cNvCxnSpPr>
                <a:cxnSpLocks noChangeShapeType="1"/>
              </p:cNvCxnSpPr>
              <p:nvPr/>
            </p:nvCxnSpPr>
            <p:spPr bwMode="auto">
              <a:xfrm flipV="1">
                <a:off x="1325" y="1677"/>
                <a:ext cx="55" cy="204"/>
              </a:xfrm>
              <a:prstGeom prst="line">
                <a:avLst/>
              </a:prstGeom>
              <a:noFill/>
              <a:ln w="12700" algn="ctr">
                <a:solidFill>
                  <a:schemeClr val="accent5"/>
                </a:solidFill>
                <a:round/>
                <a:headEnd/>
                <a:tailEnd/>
              </a:ln>
            </p:spPr>
          </p:cxnSp>
        </p:grpSp>
        <p:grpSp>
          <p:nvGrpSpPr>
            <p:cNvPr id="145" name="グループ化 144"/>
            <p:cNvGrpSpPr/>
            <p:nvPr/>
          </p:nvGrpSpPr>
          <p:grpSpPr>
            <a:xfrm>
              <a:off x="1971358" y="1523365"/>
              <a:ext cx="5840591" cy="1496909"/>
              <a:chOff x="1971358" y="1523365"/>
              <a:chExt cx="5840591" cy="1496909"/>
            </a:xfrm>
          </p:grpSpPr>
          <p:sp>
            <p:nvSpPr>
              <p:cNvPr id="163" name="AutoShape 73"/>
              <p:cNvSpPr>
                <a:spLocks noChangeArrowheads="1"/>
              </p:cNvSpPr>
              <p:nvPr/>
            </p:nvSpPr>
            <p:spPr bwMode="auto">
              <a:xfrm>
                <a:off x="1971358" y="1523365"/>
                <a:ext cx="66675" cy="576000"/>
              </a:xfrm>
              <a:prstGeom prst="upDownArrow">
                <a:avLst>
                  <a:gd name="adj1" fmla="val 0"/>
                  <a:gd name="adj2" fmla="val 0"/>
                </a:avLst>
              </a:prstGeom>
              <a:noFill/>
              <a:ln w="19050">
                <a:solidFill>
                  <a:srgbClr val="05B9FF"/>
                </a:solidFill>
                <a:miter lim="800000"/>
                <a:headEnd/>
                <a:tailEnd/>
              </a:ln>
            </p:spPr>
            <p:txBody>
              <a:bodyPr vert="eaVert" wrap="none" anchor="ctr"/>
              <a:lstStyle/>
              <a:p>
                <a:pPr algn="r"/>
                <a:endParaRPr kumimoji="0" lang="ja-JP" altLang="en-US" b="1">
                  <a:solidFill>
                    <a:srgbClr val="FFFFFF"/>
                  </a:solidFill>
                </a:endParaRPr>
              </a:p>
            </p:txBody>
          </p:sp>
          <p:sp>
            <p:nvSpPr>
              <p:cNvPr id="164" name="AutoShape 78"/>
              <p:cNvSpPr>
                <a:spLocks noChangeArrowheads="1"/>
              </p:cNvSpPr>
              <p:nvPr/>
            </p:nvSpPr>
            <p:spPr bwMode="auto">
              <a:xfrm>
                <a:off x="2272983" y="1675448"/>
                <a:ext cx="66675" cy="576000"/>
              </a:xfrm>
              <a:prstGeom prst="upDownArrow">
                <a:avLst>
                  <a:gd name="adj1" fmla="val 0"/>
                  <a:gd name="adj2" fmla="val 0"/>
                </a:avLst>
              </a:prstGeom>
              <a:noFill/>
              <a:ln w="19050">
                <a:solidFill>
                  <a:srgbClr val="05B9FF"/>
                </a:solidFill>
                <a:miter lim="800000"/>
                <a:headEnd/>
                <a:tailEnd/>
              </a:ln>
            </p:spPr>
            <p:txBody>
              <a:bodyPr vert="eaVert" wrap="none" anchor="ctr"/>
              <a:lstStyle/>
              <a:p>
                <a:pPr algn="r"/>
                <a:endParaRPr kumimoji="0" lang="ja-JP" altLang="en-US" b="1">
                  <a:solidFill>
                    <a:srgbClr val="FFFFFF"/>
                  </a:solidFill>
                </a:endParaRPr>
              </a:p>
            </p:txBody>
          </p:sp>
          <p:sp>
            <p:nvSpPr>
              <p:cNvPr id="165" name="AutoShape 83"/>
              <p:cNvSpPr>
                <a:spLocks noChangeArrowheads="1"/>
              </p:cNvSpPr>
              <p:nvPr/>
            </p:nvSpPr>
            <p:spPr bwMode="auto">
              <a:xfrm>
                <a:off x="2902903" y="1670685"/>
                <a:ext cx="66675" cy="648000"/>
              </a:xfrm>
              <a:prstGeom prst="upDownArrow">
                <a:avLst>
                  <a:gd name="adj1" fmla="val 0"/>
                  <a:gd name="adj2" fmla="val 0"/>
                </a:avLst>
              </a:prstGeom>
              <a:noFill/>
              <a:ln w="19050">
                <a:solidFill>
                  <a:srgbClr val="05B9FF"/>
                </a:solidFill>
                <a:miter lim="800000"/>
                <a:headEnd/>
                <a:tailEnd/>
              </a:ln>
            </p:spPr>
            <p:txBody>
              <a:bodyPr vert="eaVert" wrap="none" anchor="ctr"/>
              <a:lstStyle/>
              <a:p>
                <a:pPr algn="r"/>
                <a:endParaRPr kumimoji="0" lang="ja-JP" altLang="en-US" b="1">
                  <a:solidFill>
                    <a:srgbClr val="FFFFFF"/>
                  </a:solidFill>
                </a:endParaRPr>
              </a:p>
            </p:txBody>
          </p:sp>
          <p:sp>
            <p:nvSpPr>
              <p:cNvPr id="209" name="AutoShape 88"/>
              <p:cNvSpPr>
                <a:spLocks noChangeArrowheads="1"/>
              </p:cNvSpPr>
              <p:nvPr/>
            </p:nvSpPr>
            <p:spPr bwMode="auto">
              <a:xfrm>
                <a:off x="3813703" y="2230425"/>
                <a:ext cx="75451" cy="684000"/>
              </a:xfrm>
              <a:prstGeom prst="upDownArrow">
                <a:avLst>
                  <a:gd name="adj1" fmla="val 0"/>
                  <a:gd name="adj2" fmla="val 0"/>
                </a:avLst>
              </a:prstGeom>
              <a:noFill/>
              <a:ln w="19050">
                <a:solidFill>
                  <a:srgbClr val="05B9FF"/>
                </a:solidFill>
                <a:miter lim="800000"/>
                <a:headEnd/>
                <a:tailEnd/>
              </a:ln>
            </p:spPr>
            <p:txBody>
              <a:bodyPr vert="eaVert" wrap="none" anchor="ctr"/>
              <a:lstStyle/>
              <a:p>
                <a:pPr algn="r"/>
                <a:endParaRPr kumimoji="0" lang="ja-JP" altLang="en-US" b="1">
                  <a:solidFill>
                    <a:srgbClr val="FFFFFF"/>
                  </a:solidFill>
                </a:endParaRPr>
              </a:p>
            </p:txBody>
          </p:sp>
          <p:sp>
            <p:nvSpPr>
              <p:cNvPr id="210" name="AutoShape 93"/>
              <p:cNvSpPr>
                <a:spLocks noChangeArrowheads="1"/>
              </p:cNvSpPr>
              <p:nvPr/>
            </p:nvSpPr>
            <p:spPr bwMode="auto">
              <a:xfrm>
                <a:off x="4512627" y="2256142"/>
                <a:ext cx="75451" cy="684000"/>
              </a:xfrm>
              <a:prstGeom prst="upDownArrow">
                <a:avLst>
                  <a:gd name="adj1" fmla="val 0"/>
                  <a:gd name="adj2" fmla="val 0"/>
                </a:avLst>
              </a:prstGeom>
              <a:noFill/>
              <a:ln w="19050">
                <a:solidFill>
                  <a:srgbClr val="05B9FF"/>
                </a:solidFill>
                <a:miter lim="800000"/>
                <a:headEnd/>
                <a:tailEnd/>
              </a:ln>
            </p:spPr>
            <p:txBody>
              <a:bodyPr vert="eaVert" wrap="none" anchor="ctr"/>
              <a:lstStyle/>
              <a:p>
                <a:pPr algn="r"/>
                <a:endParaRPr kumimoji="0" lang="ja-JP" altLang="en-US" b="1">
                  <a:solidFill>
                    <a:srgbClr val="FFFFFF"/>
                  </a:solidFill>
                </a:endParaRPr>
              </a:p>
            </p:txBody>
          </p:sp>
          <p:sp>
            <p:nvSpPr>
              <p:cNvPr id="214" name="AutoShape 98"/>
              <p:cNvSpPr>
                <a:spLocks noChangeArrowheads="1"/>
              </p:cNvSpPr>
              <p:nvPr/>
            </p:nvSpPr>
            <p:spPr bwMode="auto">
              <a:xfrm>
                <a:off x="5603191" y="2300274"/>
                <a:ext cx="77291" cy="720000"/>
              </a:xfrm>
              <a:prstGeom prst="upDownArrow">
                <a:avLst>
                  <a:gd name="adj1" fmla="val 0"/>
                  <a:gd name="adj2" fmla="val 0"/>
                </a:avLst>
              </a:prstGeom>
              <a:noFill/>
              <a:ln w="19050">
                <a:solidFill>
                  <a:srgbClr val="05B9FF"/>
                </a:solidFill>
                <a:miter lim="800000"/>
                <a:headEnd/>
                <a:tailEnd/>
              </a:ln>
            </p:spPr>
            <p:txBody>
              <a:bodyPr vert="eaVert" wrap="none" anchor="ctr"/>
              <a:lstStyle/>
              <a:p>
                <a:pPr algn="r"/>
                <a:endParaRPr kumimoji="0" lang="ja-JP" altLang="en-US" b="1">
                  <a:solidFill>
                    <a:srgbClr val="FFFFFF"/>
                  </a:solidFill>
                </a:endParaRPr>
              </a:p>
            </p:txBody>
          </p:sp>
          <p:sp>
            <p:nvSpPr>
              <p:cNvPr id="215" name="AutoShape 103"/>
              <p:cNvSpPr>
                <a:spLocks noChangeArrowheads="1"/>
              </p:cNvSpPr>
              <p:nvPr/>
            </p:nvSpPr>
            <p:spPr bwMode="auto">
              <a:xfrm>
                <a:off x="6688895" y="2296147"/>
                <a:ext cx="77291" cy="684000"/>
              </a:xfrm>
              <a:prstGeom prst="upDownArrow">
                <a:avLst>
                  <a:gd name="adj1" fmla="val 0"/>
                  <a:gd name="adj2" fmla="val 0"/>
                </a:avLst>
              </a:prstGeom>
              <a:noFill/>
              <a:ln w="19050">
                <a:solidFill>
                  <a:srgbClr val="05B9FF"/>
                </a:solidFill>
                <a:miter lim="800000"/>
                <a:headEnd/>
                <a:tailEnd/>
              </a:ln>
            </p:spPr>
            <p:txBody>
              <a:bodyPr vert="eaVert" wrap="none" anchor="ctr"/>
              <a:lstStyle/>
              <a:p>
                <a:pPr algn="r"/>
                <a:endParaRPr kumimoji="0" lang="ja-JP" altLang="en-US" b="1">
                  <a:solidFill>
                    <a:srgbClr val="FFFFFF"/>
                  </a:solidFill>
                </a:endParaRPr>
              </a:p>
            </p:txBody>
          </p:sp>
          <p:sp>
            <p:nvSpPr>
              <p:cNvPr id="216" name="AutoShape 108"/>
              <p:cNvSpPr>
                <a:spLocks noChangeArrowheads="1"/>
              </p:cNvSpPr>
              <p:nvPr/>
            </p:nvSpPr>
            <p:spPr bwMode="auto">
              <a:xfrm>
                <a:off x="7734658" y="2440292"/>
                <a:ext cx="77291" cy="576000"/>
              </a:xfrm>
              <a:prstGeom prst="upDownArrow">
                <a:avLst>
                  <a:gd name="adj1" fmla="val 0"/>
                  <a:gd name="adj2" fmla="val 0"/>
                </a:avLst>
              </a:prstGeom>
              <a:noFill/>
              <a:ln w="19050">
                <a:solidFill>
                  <a:srgbClr val="05B9FF"/>
                </a:solidFill>
                <a:miter lim="800000"/>
                <a:headEnd/>
                <a:tailEnd/>
              </a:ln>
            </p:spPr>
            <p:txBody>
              <a:bodyPr vert="eaVert" wrap="none" anchor="ctr"/>
              <a:lstStyle/>
              <a:p>
                <a:pPr algn="r"/>
                <a:endParaRPr kumimoji="0" lang="ja-JP" altLang="en-US" b="1">
                  <a:solidFill>
                    <a:srgbClr val="FFFFFF"/>
                  </a:solidFill>
                </a:endParaRPr>
              </a:p>
            </p:txBody>
          </p:sp>
        </p:grpSp>
        <p:grpSp>
          <p:nvGrpSpPr>
            <p:cNvPr id="144" name="グループ化 143"/>
            <p:cNvGrpSpPr/>
            <p:nvPr/>
          </p:nvGrpSpPr>
          <p:grpSpPr>
            <a:xfrm>
              <a:off x="1933258" y="2045970"/>
              <a:ext cx="5912045" cy="1059336"/>
              <a:chOff x="1933258" y="2045970"/>
              <a:chExt cx="5912045" cy="1059336"/>
            </a:xfrm>
          </p:grpSpPr>
          <p:sp>
            <p:nvSpPr>
              <p:cNvPr id="166" name="Oval 68"/>
              <p:cNvSpPr>
                <a:spLocks noChangeArrowheads="1"/>
              </p:cNvSpPr>
              <p:nvPr/>
            </p:nvSpPr>
            <p:spPr bwMode="auto">
              <a:xfrm>
                <a:off x="1933258" y="2045970"/>
                <a:ext cx="142875" cy="144463"/>
              </a:xfrm>
              <a:prstGeom prst="ellipse">
                <a:avLst/>
              </a:prstGeom>
              <a:solidFill>
                <a:srgbClr val="05B9FF"/>
              </a:solidFill>
              <a:ln w="38100">
                <a:noFill/>
                <a:round/>
                <a:headEnd/>
                <a:tailEnd/>
              </a:ln>
              <a:scene3d>
                <a:camera prst="orthographicFront"/>
                <a:lightRig rig="threePt" dir="t"/>
              </a:scene3d>
              <a:sp3d>
                <a:bevelT w="38100" h="38100"/>
              </a:sp3d>
            </p:spPr>
            <p:txBody>
              <a:bodyPr wrap="none" anchor="ctr"/>
              <a:lstStyle/>
              <a:p>
                <a:pPr algn="r"/>
                <a:endParaRPr kumimoji="0" lang="ja-JP" altLang="en-US" b="1">
                  <a:solidFill>
                    <a:srgbClr val="FFFFFF"/>
                  </a:solidFill>
                </a:endParaRPr>
              </a:p>
            </p:txBody>
          </p:sp>
          <p:sp>
            <p:nvSpPr>
              <p:cNvPr id="167" name="Oval 79"/>
              <p:cNvSpPr>
                <a:spLocks noChangeArrowheads="1"/>
              </p:cNvSpPr>
              <p:nvPr/>
            </p:nvSpPr>
            <p:spPr bwMode="auto">
              <a:xfrm>
                <a:off x="2234883" y="2181543"/>
                <a:ext cx="142875" cy="144463"/>
              </a:xfrm>
              <a:prstGeom prst="ellipse">
                <a:avLst/>
              </a:prstGeom>
              <a:solidFill>
                <a:srgbClr val="05B9FF"/>
              </a:solidFill>
              <a:ln w="38100">
                <a:noFill/>
                <a:round/>
                <a:headEnd/>
                <a:tailEnd/>
              </a:ln>
              <a:scene3d>
                <a:camera prst="orthographicFront"/>
                <a:lightRig rig="threePt" dir="t"/>
              </a:scene3d>
              <a:sp3d>
                <a:bevelT w="38100" h="38100"/>
              </a:sp3d>
            </p:spPr>
            <p:txBody>
              <a:bodyPr wrap="none" anchor="ctr"/>
              <a:lstStyle/>
              <a:p>
                <a:pPr algn="r"/>
                <a:endParaRPr kumimoji="0" lang="ja-JP" altLang="en-US" b="1">
                  <a:solidFill>
                    <a:srgbClr val="FFFFFF"/>
                  </a:solidFill>
                </a:endParaRPr>
              </a:p>
            </p:txBody>
          </p:sp>
          <p:sp>
            <p:nvSpPr>
              <p:cNvPr id="168" name="Oval 84"/>
              <p:cNvSpPr>
                <a:spLocks noChangeArrowheads="1"/>
              </p:cNvSpPr>
              <p:nvPr/>
            </p:nvSpPr>
            <p:spPr bwMode="auto">
              <a:xfrm>
                <a:off x="2864803" y="2238693"/>
                <a:ext cx="142875" cy="144463"/>
              </a:xfrm>
              <a:prstGeom prst="ellipse">
                <a:avLst/>
              </a:prstGeom>
              <a:solidFill>
                <a:srgbClr val="05B9FF"/>
              </a:solidFill>
              <a:ln w="38100">
                <a:noFill/>
                <a:round/>
                <a:headEnd/>
                <a:tailEnd/>
              </a:ln>
              <a:scene3d>
                <a:camera prst="orthographicFront"/>
                <a:lightRig rig="threePt" dir="t"/>
              </a:scene3d>
              <a:sp3d>
                <a:bevelT w="38100" h="38100"/>
              </a:sp3d>
            </p:spPr>
            <p:txBody>
              <a:bodyPr wrap="none" anchor="ctr"/>
              <a:lstStyle/>
              <a:p>
                <a:pPr algn="r"/>
                <a:endParaRPr kumimoji="0" lang="ja-JP" altLang="en-US" b="1">
                  <a:solidFill>
                    <a:srgbClr val="FFFFFF"/>
                  </a:solidFill>
                </a:endParaRPr>
              </a:p>
            </p:txBody>
          </p:sp>
          <p:sp>
            <p:nvSpPr>
              <p:cNvPr id="211" name="Oval 89"/>
              <p:cNvSpPr>
                <a:spLocks noChangeArrowheads="1"/>
              </p:cNvSpPr>
              <p:nvPr/>
            </p:nvSpPr>
            <p:spPr bwMode="auto">
              <a:xfrm>
                <a:off x="3779428" y="2848594"/>
                <a:ext cx="144000" cy="144000"/>
              </a:xfrm>
              <a:prstGeom prst="ellipse">
                <a:avLst/>
              </a:prstGeom>
              <a:solidFill>
                <a:srgbClr val="05B9FF"/>
              </a:solidFill>
              <a:ln w="9525">
                <a:noFill/>
                <a:round/>
                <a:headEnd/>
                <a:tailEnd/>
              </a:ln>
              <a:scene3d>
                <a:camera prst="orthographicFront"/>
                <a:lightRig rig="threePt" dir="t"/>
              </a:scene3d>
              <a:sp3d>
                <a:bevelT w="38100" h="38100"/>
              </a:sp3d>
            </p:spPr>
            <p:txBody>
              <a:bodyPr wrap="none" anchor="ctr"/>
              <a:lstStyle/>
              <a:p>
                <a:pPr algn="r"/>
                <a:endParaRPr kumimoji="0" lang="ja-JP" altLang="en-US" b="1">
                  <a:solidFill>
                    <a:srgbClr val="FFFFFF"/>
                  </a:solidFill>
                </a:endParaRPr>
              </a:p>
            </p:txBody>
          </p:sp>
          <p:sp>
            <p:nvSpPr>
              <p:cNvPr id="213" name="Oval 94"/>
              <p:cNvSpPr>
                <a:spLocks noChangeArrowheads="1"/>
              </p:cNvSpPr>
              <p:nvPr/>
            </p:nvSpPr>
            <p:spPr bwMode="auto">
              <a:xfrm>
                <a:off x="4478352" y="2875581"/>
                <a:ext cx="144000" cy="144000"/>
              </a:xfrm>
              <a:prstGeom prst="ellipse">
                <a:avLst/>
              </a:prstGeom>
              <a:solidFill>
                <a:srgbClr val="05B9FF"/>
              </a:solidFill>
              <a:ln w="9525">
                <a:noFill/>
                <a:round/>
                <a:headEnd/>
                <a:tailEnd/>
              </a:ln>
              <a:scene3d>
                <a:camera prst="orthographicFront"/>
                <a:lightRig rig="threePt" dir="t"/>
              </a:scene3d>
              <a:sp3d>
                <a:bevelT w="38100" h="38100"/>
              </a:sp3d>
            </p:spPr>
            <p:txBody>
              <a:bodyPr wrap="none" anchor="ctr"/>
              <a:lstStyle/>
              <a:p>
                <a:pPr algn="r"/>
                <a:endParaRPr kumimoji="0" lang="ja-JP" altLang="en-US" b="1">
                  <a:solidFill>
                    <a:srgbClr val="FFFFFF"/>
                  </a:solidFill>
                </a:endParaRPr>
              </a:p>
            </p:txBody>
          </p:sp>
          <p:sp>
            <p:nvSpPr>
              <p:cNvPr id="217" name="Oval 99"/>
              <p:cNvSpPr>
                <a:spLocks noChangeArrowheads="1"/>
              </p:cNvSpPr>
              <p:nvPr/>
            </p:nvSpPr>
            <p:spPr bwMode="auto">
              <a:xfrm>
                <a:off x="5569836" y="2961306"/>
                <a:ext cx="144000" cy="144000"/>
              </a:xfrm>
              <a:prstGeom prst="ellipse">
                <a:avLst/>
              </a:prstGeom>
              <a:solidFill>
                <a:srgbClr val="05B9FF"/>
              </a:solidFill>
              <a:ln w="9525">
                <a:noFill/>
                <a:round/>
                <a:headEnd/>
                <a:tailEnd/>
              </a:ln>
              <a:scene3d>
                <a:camera prst="orthographicFront"/>
                <a:lightRig rig="threePt" dir="t"/>
              </a:scene3d>
              <a:sp3d>
                <a:bevelT w="38100" h="38100"/>
              </a:sp3d>
            </p:spPr>
            <p:txBody>
              <a:bodyPr wrap="none" anchor="ctr"/>
              <a:lstStyle/>
              <a:p>
                <a:pPr algn="r"/>
                <a:endParaRPr kumimoji="0" lang="ja-JP" altLang="en-US" b="1">
                  <a:solidFill>
                    <a:srgbClr val="FFFFFF"/>
                  </a:solidFill>
                </a:endParaRPr>
              </a:p>
            </p:txBody>
          </p:sp>
          <p:sp>
            <p:nvSpPr>
              <p:cNvPr id="218" name="Oval 104"/>
              <p:cNvSpPr>
                <a:spLocks noChangeArrowheads="1"/>
              </p:cNvSpPr>
              <p:nvPr/>
            </p:nvSpPr>
            <p:spPr bwMode="auto">
              <a:xfrm>
                <a:off x="6655540" y="2916221"/>
                <a:ext cx="144000" cy="144000"/>
              </a:xfrm>
              <a:prstGeom prst="ellipse">
                <a:avLst/>
              </a:prstGeom>
              <a:solidFill>
                <a:srgbClr val="05B9FF"/>
              </a:solidFill>
              <a:ln w="9525">
                <a:noFill/>
                <a:round/>
                <a:headEnd/>
                <a:tailEnd/>
              </a:ln>
              <a:scene3d>
                <a:camera prst="orthographicFront"/>
                <a:lightRig rig="threePt" dir="t"/>
              </a:scene3d>
              <a:sp3d>
                <a:bevelT w="38100" h="38100"/>
              </a:sp3d>
            </p:spPr>
            <p:txBody>
              <a:bodyPr wrap="none" anchor="ctr"/>
              <a:lstStyle/>
              <a:p>
                <a:pPr algn="r"/>
                <a:endParaRPr kumimoji="0" lang="ja-JP" altLang="en-US" b="1">
                  <a:solidFill>
                    <a:srgbClr val="FFFFFF"/>
                  </a:solidFill>
                </a:endParaRPr>
              </a:p>
            </p:txBody>
          </p:sp>
          <p:sp>
            <p:nvSpPr>
              <p:cNvPr id="222" name="Oval 109"/>
              <p:cNvSpPr>
                <a:spLocks noChangeArrowheads="1"/>
              </p:cNvSpPr>
              <p:nvPr/>
            </p:nvSpPr>
            <p:spPr bwMode="auto">
              <a:xfrm>
                <a:off x="7701303" y="2941621"/>
                <a:ext cx="144000" cy="144000"/>
              </a:xfrm>
              <a:prstGeom prst="ellipse">
                <a:avLst/>
              </a:prstGeom>
              <a:solidFill>
                <a:srgbClr val="05B9FF"/>
              </a:solidFill>
              <a:ln w="9525">
                <a:noFill/>
                <a:round/>
                <a:headEnd/>
                <a:tailEnd/>
              </a:ln>
              <a:scene3d>
                <a:camera prst="orthographicFront"/>
                <a:lightRig rig="threePt" dir="t"/>
              </a:scene3d>
              <a:sp3d>
                <a:bevelT w="38100" h="38100"/>
              </a:sp3d>
            </p:spPr>
            <p:txBody>
              <a:bodyPr wrap="none" anchor="ctr"/>
              <a:lstStyle/>
              <a:p>
                <a:pPr algn="r"/>
                <a:endParaRPr kumimoji="0" lang="ja-JP" altLang="en-US" b="1">
                  <a:solidFill>
                    <a:srgbClr val="FFFFFF"/>
                  </a:solidFill>
                </a:endParaRPr>
              </a:p>
            </p:txBody>
          </p:sp>
        </p:grpSp>
      </p:grpSp>
      <p:sp>
        <p:nvSpPr>
          <p:cNvPr id="235" name="テキスト ボックス 93"/>
          <p:cNvSpPr txBox="1">
            <a:spLocks noChangeArrowheads="1"/>
          </p:cNvSpPr>
          <p:nvPr/>
        </p:nvSpPr>
        <p:spPr bwMode="auto">
          <a:xfrm>
            <a:off x="4048932" y="3425150"/>
            <a:ext cx="414337" cy="427038"/>
          </a:xfrm>
          <a:prstGeom prst="rect">
            <a:avLst/>
          </a:prstGeom>
          <a:noFill/>
          <a:ln w="9525">
            <a:noFill/>
            <a:miter lim="800000"/>
            <a:headEnd/>
            <a:tailEnd/>
          </a:ln>
        </p:spPr>
        <p:txBody>
          <a:bodyPr wrap="none" lIns="0" tIns="0" rIns="0" bIns="0">
            <a:spAutoFit/>
          </a:bodyPr>
          <a:lstStyle/>
          <a:p>
            <a:pPr algn="r"/>
            <a:r>
              <a:rPr lang="en-US" altLang="ja-JP" sz="2800" b="1" dirty="0">
                <a:solidFill>
                  <a:srgbClr val="FFFFFF"/>
                </a:solidFill>
              </a:rPr>
              <a:t>***</a:t>
            </a:r>
            <a:endParaRPr lang="ja-JP" altLang="en-US" sz="2800" b="1" dirty="0">
              <a:solidFill>
                <a:srgbClr val="FFFFFF"/>
              </a:solidFill>
            </a:endParaRPr>
          </a:p>
        </p:txBody>
      </p:sp>
      <p:sp>
        <p:nvSpPr>
          <p:cNvPr id="236" name="テキスト ボックス 93"/>
          <p:cNvSpPr txBox="1">
            <a:spLocks noChangeArrowheads="1"/>
          </p:cNvSpPr>
          <p:nvPr/>
        </p:nvSpPr>
        <p:spPr bwMode="auto">
          <a:xfrm>
            <a:off x="4749972" y="3440390"/>
            <a:ext cx="414337" cy="427038"/>
          </a:xfrm>
          <a:prstGeom prst="rect">
            <a:avLst/>
          </a:prstGeom>
          <a:noFill/>
          <a:ln w="9525">
            <a:noFill/>
            <a:miter lim="800000"/>
            <a:headEnd/>
            <a:tailEnd/>
          </a:ln>
        </p:spPr>
        <p:txBody>
          <a:bodyPr wrap="none" lIns="0" tIns="0" rIns="0" bIns="0">
            <a:spAutoFit/>
          </a:bodyPr>
          <a:lstStyle/>
          <a:p>
            <a:pPr algn="r"/>
            <a:r>
              <a:rPr lang="en-US" altLang="ja-JP" sz="2800" b="1" dirty="0">
                <a:solidFill>
                  <a:srgbClr val="FFFFFF"/>
                </a:solidFill>
              </a:rPr>
              <a:t>***</a:t>
            </a:r>
            <a:endParaRPr lang="ja-JP" altLang="en-US" sz="2800" b="1" dirty="0">
              <a:solidFill>
                <a:srgbClr val="FFFFFF"/>
              </a:solidFill>
            </a:endParaRPr>
          </a:p>
        </p:txBody>
      </p:sp>
      <p:sp>
        <p:nvSpPr>
          <p:cNvPr id="237" name="テキスト ボックス 93"/>
          <p:cNvSpPr txBox="1">
            <a:spLocks noChangeArrowheads="1"/>
          </p:cNvSpPr>
          <p:nvPr/>
        </p:nvSpPr>
        <p:spPr bwMode="auto">
          <a:xfrm>
            <a:off x="5832012" y="3463250"/>
            <a:ext cx="414337" cy="427038"/>
          </a:xfrm>
          <a:prstGeom prst="rect">
            <a:avLst/>
          </a:prstGeom>
          <a:noFill/>
          <a:ln w="9525">
            <a:noFill/>
            <a:miter lim="800000"/>
            <a:headEnd/>
            <a:tailEnd/>
          </a:ln>
        </p:spPr>
        <p:txBody>
          <a:bodyPr wrap="none" lIns="0" tIns="0" rIns="0" bIns="0">
            <a:spAutoFit/>
          </a:bodyPr>
          <a:lstStyle/>
          <a:p>
            <a:pPr algn="r"/>
            <a:r>
              <a:rPr lang="en-US" altLang="ja-JP" sz="2800" b="1" dirty="0">
                <a:solidFill>
                  <a:srgbClr val="FFFFFF"/>
                </a:solidFill>
              </a:rPr>
              <a:t>***</a:t>
            </a:r>
            <a:endParaRPr lang="ja-JP" altLang="en-US" sz="2800" b="1" dirty="0">
              <a:solidFill>
                <a:srgbClr val="FFFFFF"/>
              </a:solidFill>
            </a:endParaRPr>
          </a:p>
        </p:txBody>
      </p:sp>
      <p:sp>
        <p:nvSpPr>
          <p:cNvPr id="238" name="テキスト ボックス 93"/>
          <p:cNvSpPr txBox="1">
            <a:spLocks noChangeArrowheads="1"/>
          </p:cNvSpPr>
          <p:nvPr/>
        </p:nvSpPr>
        <p:spPr bwMode="auto">
          <a:xfrm>
            <a:off x="6883572" y="3478490"/>
            <a:ext cx="414337" cy="427038"/>
          </a:xfrm>
          <a:prstGeom prst="rect">
            <a:avLst/>
          </a:prstGeom>
          <a:noFill/>
          <a:ln w="9525">
            <a:noFill/>
            <a:miter lim="800000"/>
            <a:headEnd/>
            <a:tailEnd/>
          </a:ln>
        </p:spPr>
        <p:txBody>
          <a:bodyPr wrap="none" lIns="0" tIns="0" rIns="0" bIns="0">
            <a:spAutoFit/>
          </a:bodyPr>
          <a:lstStyle/>
          <a:p>
            <a:pPr algn="r"/>
            <a:r>
              <a:rPr lang="en-US" altLang="ja-JP" sz="2800" b="1" dirty="0">
                <a:solidFill>
                  <a:srgbClr val="FFFFFF"/>
                </a:solidFill>
              </a:rPr>
              <a:t>***</a:t>
            </a:r>
            <a:endParaRPr lang="ja-JP" altLang="en-US" sz="2800" b="1" dirty="0">
              <a:solidFill>
                <a:srgbClr val="FFFFFF"/>
              </a:solidFill>
            </a:endParaRPr>
          </a:p>
        </p:txBody>
      </p:sp>
      <p:sp>
        <p:nvSpPr>
          <p:cNvPr id="239" name="テキスト ボックス 93"/>
          <p:cNvSpPr txBox="1">
            <a:spLocks noChangeArrowheads="1"/>
          </p:cNvSpPr>
          <p:nvPr/>
        </p:nvSpPr>
        <p:spPr bwMode="auto">
          <a:xfrm>
            <a:off x="7990074" y="3379430"/>
            <a:ext cx="278923" cy="430887"/>
          </a:xfrm>
          <a:prstGeom prst="rect">
            <a:avLst/>
          </a:prstGeom>
          <a:noFill/>
          <a:ln w="9525">
            <a:noFill/>
            <a:miter lim="800000"/>
            <a:headEnd/>
            <a:tailEnd/>
          </a:ln>
        </p:spPr>
        <p:txBody>
          <a:bodyPr wrap="none" lIns="0" tIns="0" rIns="0" bIns="0">
            <a:spAutoFit/>
          </a:bodyPr>
          <a:lstStyle/>
          <a:p>
            <a:pPr algn="r"/>
            <a:r>
              <a:rPr lang="en-US" altLang="ja-JP" sz="2800" b="1" dirty="0" smtClean="0">
                <a:solidFill>
                  <a:srgbClr val="FFFFFF"/>
                </a:solidFill>
              </a:rPr>
              <a:t>**</a:t>
            </a:r>
            <a:endParaRPr lang="ja-JP" altLang="en-US" sz="2800" b="1" dirty="0">
              <a:solidFill>
                <a:srgbClr val="FFFFFF"/>
              </a:solidFill>
            </a:endParaRPr>
          </a:p>
        </p:txBody>
      </p:sp>
      <p:grpSp>
        <p:nvGrpSpPr>
          <p:cNvPr id="128" name="グループ化 127"/>
          <p:cNvGrpSpPr/>
          <p:nvPr/>
        </p:nvGrpSpPr>
        <p:grpSpPr>
          <a:xfrm>
            <a:off x="2071053" y="2101215"/>
            <a:ext cx="5923599" cy="2535615"/>
            <a:chOff x="2071053" y="2101215"/>
            <a:chExt cx="5923599" cy="2535615"/>
          </a:xfrm>
        </p:grpSpPr>
        <p:sp>
          <p:nvSpPr>
            <p:cNvPr id="234" name="フリーフォーム 233"/>
            <p:cNvSpPr/>
            <p:nvPr/>
          </p:nvSpPr>
          <p:spPr>
            <a:xfrm>
              <a:off x="2141220" y="2164080"/>
              <a:ext cx="5791200" cy="1417320"/>
            </a:xfrm>
            <a:custGeom>
              <a:avLst/>
              <a:gdLst>
                <a:gd name="connsiteX0" fmla="*/ 0 w 5791200"/>
                <a:gd name="connsiteY0" fmla="*/ 0 h 1417320"/>
                <a:gd name="connsiteX1" fmla="*/ 304800 w 5791200"/>
                <a:gd name="connsiteY1" fmla="*/ 1043940 h 1417320"/>
                <a:gd name="connsiteX2" fmla="*/ 929640 w 5791200"/>
                <a:gd name="connsiteY2" fmla="*/ 1417320 h 1417320"/>
                <a:gd name="connsiteX3" fmla="*/ 1851660 w 5791200"/>
                <a:gd name="connsiteY3" fmla="*/ 1280160 h 1417320"/>
                <a:gd name="connsiteX4" fmla="*/ 2545080 w 5791200"/>
                <a:gd name="connsiteY4" fmla="*/ 1257300 h 1417320"/>
                <a:gd name="connsiteX5" fmla="*/ 3642360 w 5791200"/>
                <a:gd name="connsiteY5" fmla="*/ 1287780 h 1417320"/>
                <a:gd name="connsiteX6" fmla="*/ 4701540 w 5791200"/>
                <a:gd name="connsiteY6" fmla="*/ 1310640 h 1417320"/>
                <a:gd name="connsiteX7" fmla="*/ 5791200 w 5791200"/>
                <a:gd name="connsiteY7" fmla="*/ 121920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1200" h="1417320">
                  <a:moveTo>
                    <a:pt x="0" y="0"/>
                  </a:moveTo>
                  <a:lnTo>
                    <a:pt x="304800" y="1043940"/>
                  </a:lnTo>
                  <a:lnTo>
                    <a:pt x="929640" y="1417320"/>
                  </a:lnTo>
                  <a:lnTo>
                    <a:pt x="1851660" y="1280160"/>
                  </a:lnTo>
                  <a:lnTo>
                    <a:pt x="2545080" y="1257300"/>
                  </a:lnTo>
                  <a:lnTo>
                    <a:pt x="3642360" y="1287780"/>
                  </a:lnTo>
                  <a:lnTo>
                    <a:pt x="4701540" y="1310640"/>
                  </a:lnTo>
                  <a:lnTo>
                    <a:pt x="5791200" y="1219200"/>
                  </a:lnTo>
                </a:path>
              </a:pathLst>
            </a:cu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FFFFFF"/>
                </a:solidFill>
              </a:endParaRPr>
            </a:p>
          </p:txBody>
        </p:sp>
        <p:sp>
          <p:nvSpPr>
            <p:cNvPr id="174" name="AutoShape 76"/>
            <p:cNvSpPr>
              <a:spLocks noChangeArrowheads="1"/>
            </p:cNvSpPr>
            <p:nvPr/>
          </p:nvSpPr>
          <p:spPr bwMode="auto">
            <a:xfrm flipV="1">
              <a:off x="2417604" y="3219450"/>
              <a:ext cx="68262" cy="1080000"/>
            </a:xfrm>
            <a:prstGeom prst="upDownArrow">
              <a:avLst>
                <a:gd name="adj1" fmla="val 0"/>
                <a:gd name="adj2" fmla="val 0"/>
              </a:avLst>
            </a:prstGeom>
            <a:noFill/>
            <a:ln w="19050">
              <a:solidFill>
                <a:srgbClr val="66FF33"/>
              </a:solidFill>
              <a:miter lim="800000"/>
              <a:headEnd/>
              <a:tailEnd/>
            </a:ln>
          </p:spPr>
          <p:txBody>
            <a:bodyPr rot="10800000" vert="eaVert" wrap="none" anchor="ctr"/>
            <a:lstStyle/>
            <a:p>
              <a:pPr algn="r"/>
              <a:endParaRPr kumimoji="0" lang="ja-JP" altLang="en-US" b="1">
                <a:solidFill>
                  <a:srgbClr val="FFFFFF"/>
                </a:solidFill>
              </a:endParaRPr>
            </a:p>
          </p:txBody>
        </p:sp>
        <p:sp>
          <p:nvSpPr>
            <p:cNvPr id="175" name="AutoShape 81"/>
            <p:cNvSpPr>
              <a:spLocks noChangeArrowheads="1"/>
            </p:cNvSpPr>
            <p:nvPr/>
          </p:nvSpPr>
          <p:spPr bwMode="auto">
            <a:xfrm flipV="1">
              <a:off x="3038316" y="3592830"/>
              <a:ext cx="68262" cy="1044000"/>
            </a:xfrm>
            <a:prstGeom prst="upDownArrow">
              <a:avLst>
                <a:gd name="adj1" fmla="val 0"/>
                <a:gd name="adj2" fmla="val 0"/>
              </a:avLst>
            </a:prstGeom>
            <a:noFill/>
            <a:ln w="19050">
              <a:solidFill>
                <a:srgbClr val="66FF33"/>
              </a:solidFill>
              <a:miter lim="800000"/>
              <a:headEnd/>
              <a:tailEnd/>
            </a:ln>
          </p:spPr>
          <p:txBody>
            <a:bodyPr rot="10800000" vert="eaVert" wrap="none" anchor="ctr"/>
            <a:lstStyle/>
            <a:p>
              <a:pPr algn="r"/>
              <a:endParaRPr kumimoji="0" lang="ja-JP" altLang="en-US" b="1">
                <a:solidFill>
                  <a:srgbClr val="FFFFFF"/>
                </a:solidFill>
              </a:endParaRPr>
            </a:p>
          </p:txBody>
        </p:sp>
        <p:sp>
          <p:nvSpPr>
            <p:cNvPr id="178" name="AutoShape 72"/>
            <p:cNvSpPr>
              <a:spLocks noChangeArrowheads="1"/>
            </p:cNvSpPr>
            <p:nvPr/>
          </p:nvSpPr>
          <p:spPr bwMode="auto">
            <a:xfrm flipV="1">
              <a:off x="2109947" y="2191703"/>
              <a:ext cx="65087" cy="468000"/>
            </a:xfrm>
            <a:prstGeom prst="upDownArrow">
              <a:avLst>
                <a:gd name="adj1" fmla="val 0"/>
                <a:gd name="adj2" fmla="val 0"/>
              </a:avLst>
            </a:prstGeom>
            <a:noFill/>
            <a:ln w="19050">
              <a:solidFill>
                <a:srgbClr val="66FF33"/>
              </a:solidFill>
              <a:miter lim="800000"/>
              <a:headEnd/>
              <a:tailEnd/>
            </a:ln>
          </p:spPr>
          <p:txBody>
            <a:bodyPr rot="10800000" vert="eaVert" wrap="none" anchor="ctr"/>
            <a:lstStyle/>
            <a:p>
              <a:pPr algn="r"/>
              <a:endParaRPr kumimoji="0" lang="ja-JP" altLang="en-US" b="1">
                <a:solidFill>
                  <a:srgbClr val="FFFFFF"/>
                </a:solidFill>
              </a:endParaRPr>
            </a:p>
          </p:txBody>
        </p:sp>
        <p:sp>
          <p:nvSpPr>
            <p:cNvPr id="187" name="AutoShape 86"/>
            <p:cNvSpPr>
              <a:spLocks noChangeArrowheads="1"/>
            </p:cNvSpPr>
            <p:nvPr/>
          </p:nvSpPr>
          <p:spPr bwMode="auto">
            <a:xfrm flipV="1">
              <a:off x="3952672" y="3454063"/>
              <a:ext cx="77291" cy="612000"/>
            </a:xfrm>
            <a:prstGeom prst="upDownArrow">
              <a:avLst>
                <a:gd name="adj1" fmla="val 0"/>
                <a:gd name="adj2" fmla="val 0"/>
              </a:avLst>
            </a:prstGeom>
            <a:noFill/>
            <a:ln w="19050">
              <a:solidFill>
                <a:srgbClr val="66FF33"/>
              </a:solidFill>
              <a:miter lim="800000"/>
              <a:headEnd/>
              <a:tailEnd/>
            </a:ln>
          </p:spPr>
          <p:txBody>
            <a:bodyPr vert="eaVert" wrap="none" anchor="ctr"/>
            <a:lstStyle/>
            <a:p>
              <a:pPr algn="r"/>
              <a:endParaRPr kumimoji="0" lang="ja-JP" altLang="en-US" b="1">
                <a:solidFill>
                  <a:srgbClr val="FFFFFF"/>
                </a:solidFill>
              </a:endParaRPr>
            </a:p>
          </p:txBody>
        </p:sp>
        <p:sp>
          <p:nvSpPr>
            <p:cNvPr id="188" name="AutoShape 91"/>
            <p:cNvSpPr>
              <a:spLocks noChangeArrowheads="1"/>
            </p:cNvSpPr>
            <p:nvPr/>
          </p:nvSpPr>
          <p:spPr bwMode="auto">
            <a:xfrm flipV="1">
              <a:off x="4652516" y="3429933"/>
              <a:ext cx="75451" cy="702000"/>
            </a:xfrm>
            <a:prstGeom prst="upDownArrow">
              <a:avLst>
                <a:gd name="adj1" fmla="val 0"/>
                <a:gd name="adj2" fmla="val 0"/>
              </a:avLst>
            </a:prstGeom>
            <a:noFill/>
            <a:ln w="19050">
              <a:solidFill>
                <a:srgbClr val="66FF33"/>
              </a:solidFill>
              <a:miter lim="800000"/>
              <a:headEnd/>
              <a:tailEnd/>
            </a:ln>
          </p:spPr>
          <p:txBody>
            <a:bodyPr vert="eaVert" wrap="none" anchor="ctr"/>
            <a:lstStyle/>
            <a:p>
              <a:pPr algn="r"/>
              <a:endParaRPr kumimoji="0" lang="ja-JP" altLang="en-US" b="1">
                <a:solidFill>
                  <a:srgbClr val="FFFFFF"/>
                </a:solidFill>
              </a:endParaRPr>
            </a:p>
          </p:txBody>
        </p:sp>
        <p:sp>
          <p:nvSpPr>
            <p:cNvPr id="189" name="AutoShape 96"/>
            <p:cNvSpPr>
              <a:spLocks noChangeArrowheads="1"/>
            </p:cNvSpPr>
            <p:nvPr/>
          </p:nvSpPr>
          <p:spPr bwMode="auto">
            <a:xfrm flipV="1">
              <a:off x="5743998" y="3443903"/>
              <a:ext cx="79132" cy="720000"/>
            </a:xfrm>
            <a:prstGeom prst="upDownArrow">
              <a:avLst>
                <a:gd name="adj1" fmla="val 0"/>
                <a:gd name="adj2" fmla="val 0"/>
              </a:avLst>
            </a:prstGeom>
            <a:noFill/>
            <a:ln w="19050">
              <a:solidFill>
                <a:srgbClr val="66FF33"/>
              </a:solidFill>
              <a:miter lim="800000"/>
              <a:headEnd/>
              <a:tailEnd/>
            </a:ln>
          </p:spPr>
          <p:txBody>
            <a:bodyPr vert="eaVert" wrap="none" anchor="ctr"/>
            <a:lstStyle/>
            <a:p>
              <a:pPr algn="r"/>
              <a:endParaRPr kumimoji="0" lang="ja-JP" altLang="en-US" b="1">
                <a:solidFill>
                  <a:srgbClr val="FFFFFF"/>
                </a:solidFill>
              </a:endParaRPr>
            </a:p>
          </p:txBody>
        </p:sp>
        <p:sp>
          <p:nvSpPr>
            <p:cNvPr id="190" name="AutoShape 101"/>
            <p:cNvSpPr>
              <a:spLocks noChangeArrowheads="1"/>
            </p:cNvSpPr>
            <p:nvPr/>
          </p:nvSpPr>
          <p:spPr bwMode="auto">
            <a:xfrm flipV="1">
              <a:off x="6805923" y="3476606"/>
              <a:ext cx="77291" cy="612000"/>
            </a:xfrm>
            <a:prstGeom prst="upDownArrow">
              <a:avLst>
                <a:gd name="adj1" fmla="val 0"/>
                <a:gd name="adj2" fmla="val 0"/>
              </a:avLst>
            </a:prstGeom>
            <a:noFill/>
            <a:ln w="19050">
              <a:solidFill>
                <a:srgbClr val="66FF33"/>
              </a:solidFill>
              <a:miter lim="800000"/>
              <a:headEnd/>
              <a:tailEnd/>
            </a:ln>
          </p:spPr>
          <p:txBody>
            <a:bodyPr vert="eaVert" wrap="none" anchor="ctr"/>
            <a:lstStyle/>
            <a:p>
              <a:pPr algn="r"/>
              <a:endParaRPr kumimoji="0" lang="ja-JP" altLang="en-US" b="1">
                <a:solidFill>
                  <a:srgbClr val="FFFFFF"/>
                </a:solidFill>
              </a:endParaRPr>
            </a:p>
          </p:txBody>
        </p:sp>
        <p:sp>
          <p:nvSpPr>
            <p:cNvPr id="191" name="AutoShape 106"/>
            <p:cNvSpPr>
              <a:spLocks noChangeArrowheads="1"/>
            </p:cNvSpPr>
            <p:nvPr/>
          </p:nvSpPr>
          <p:spPr bwMode="auto">
            <a:xfrm flipV="1">
              <a:off x="7884927" y="3390563"/>
              <a:ext cx="75451" cy="756000"/>
            </a:xfrm>
            <a:prstGeom prst="upDownArrow">
              <a:avLst>
                <a:gd name="adj1" fmla="val 0"/>
                <a:gd name="adj2" fmla="val 0"/>
              </a:avLst>
            </a:prstGeom>
            <a:noFill/>
            <a:ln w="19050">
              <a:solidFill>
                <a:srgbClr val="66FF33"/>
              </a:solidFill>
              <a:miter lim="800000"/>
              <a:headEnd/>
              <a:tailEnd/>
            </a:ln>
          </p:spPr>
          <p:txBody>
            <a:bodyPr vert="eaVert" wrap="none" anchor="ctr"/>
            <a:lstStyle/>
            <a:p>
              <a:pPr algn="r"/>
              <a:endParaRPr kumimoji="0" lang="ja-JP" altLang="en-US" b="1">
                <a:solidFill>
                  <a:srgbClr val="FFFFFF"/>
                </a:solidFill>
              </a:endParaRPr>
            </a:p>
          </p:txBody>
        </p:sp>
        <p:grpSp>
          <p:nvGrpSpPr>
            <p:cNvPr id="6" name="Group 303"/>
            <p:cNvGrpSpPr>
              <a:grpSpLocks/>
            </p:cNvGrpSpPr>
            <p:nvPr/>
          </p:nvGrpSpPr>
          <p:grpSpPr bwMode="auto">
            <a:xfrm>
              <a:off x="3377935" y="3414041"/>
              <a:ext cx="180000" cy="216000"/>
              <a:chOff x="1298" y="2247"/>
              <a:chExt cx="86" cy="204"/>
            </a:xfrm>
          </p:grpSpPr>
          <p:sp useBgFill="1">
            <p:nvSpPr>
              <p:cNvPr id="181" name="平行四辺形 23"/>
              <p:cNvSpPr>
                <a:spLocks noChangeArrowheads="1"/>
              </p:cNvSpPr>
              <p:nvPr/>
            </p:nvSpPr>
            <p:spPr bwMode="auto">
              <a:xfrm>
                <a:off x="1299" y="2247"/>
                <a:ext cx="84" cy="204"/>
              </a:xfrm>
              <a:prstGeom prst="parallelogram">
                <a:avLst>
                  <a:gd name="adj" fmla="val 70866"/>
                </a:avLst>
              </a:prstGeom>
              <a:ln w="25400" algn="ctr">
                <a:noFill/>
                <a:miter lim="800000"/>
                <a:headEnd/>
                <a:tailEnd/>
              </a:ln>
            </p:spPr>
            <p:txBody>
              <a:bodyPr anchor="ctr"/>
              <a:lstStyle/>
              <a:p>
                <a:pPr algn="ctr">
                  <a:defRPr/>
                </a:pPr>
                <a:endParaRPr lang="ja-JP" altLang="en-US">
                  <a:solidFill>
                    <a:srgbClr val="FFFFFF"/>
                  </a:solidFill>
                  <a:cs typeface="Arial" pitchFamily="34" charset="0"/>
                </a:endParaRPr>
              </a:p>
            </p:txBody>
          </p:sp>
          <p:cxnSp>
            <p:nvCxnSpPr>
              <p:cNvPr id="182" name="直線コネクタ 24"/>
              <p:cNvCxnSpPr>
                <a:cxnSpLocks noChangeShapeType="1"/>
              </p:cNvCxnSpPr>
              <p:nvPr/>
            </p:nvCxnSpPr>
            <p:spPr bwMode="auto">
              <a:xfrm flipV="1">
                <a:off x="1298" y="2247"/>
                <a:ext cx="56" cy="204"/>
              </a:xfrm>
              <a:prstGeom prst="line">
                <a:avLst/>
              </a:prstGeom>
              <a:noFill/>
              <a:ln w="12700" algn="ctr">
                <a:solidFill>
                  <a:srgbClr val="66FF33"/>
                </a:solidFill>
                <a:round/>
                <a:headEnd/>
                <a:tailEnd/>
              </a:ln>
            </p:spPr>
          </p:cxnSp>
          <p:cxnSp>
            <p:nvCxnSpPr>
              <p:cNvPr id="212" name="直線コネクタ 25"/>
              <p:cNvCxnSpPr>
                <a:cxnSpLocks noChangeShapeType="1"/>
              </p:cNvCxnSpPr>
              <p:nvPr/>
            </p:nvCxnSpPr>
            <p:spPr bwMode="auto">
              <a:xfrm flipV="1">
                <a:off x="1328" y="2247"/>
                <a:ext cx="56" cy="204"/>
              </a:xfrm>
              <a:prstGeom prst="line">
                <a:avLst/>
              </a:prstGeom>
              <a:noFill/>
              <a:ln w="12700" algn="ctr">
                <a:solidFill>
                  <a:srgbClr val="66FF33"/>
                </a:solidFill>
                <a:round/>
                <a:headEnd/>
                <a:tailEnd/>
              </a:ln>
            </p:spPr>
          </p:cxnSp>
        </p:grpSp>
        <p:sp>
          <p:nvSpPr>
            <p:cNvPr id="176" name="Oval 77"/>
            <p:cNvSpPr>
              <a:spLocks noChangeArrowheads="1"/>
            </p:cNvSpPr>
            <p:nvPr/>
          </p:nvSpPr>
          <p:spPr bwMode="auto">
            <a:xfrm>
              <a:off x="2380298" y="3148648"/>
              <a:ext cx="142875" cy="144463"/>
            </a:xfrm>
            <a:prstGeom prst="ellipse">
              <a:avLst/>
            </a:prstGeom>
            <a:solidFill>
              <a:srgbClr val="6DFE35"/>
            </a:solidFill>
            <a:ln w="9525">
              <a:noFill/>
              <a:round/>
              <a:headEnd/>
              <a:tailEnd/>
            </a:ln>
            <a:scene3d>
              <a:camera prst="orthographicFront"/>
              <a:lightRig rig="threePt" dir="t"/>
            </a:scene3d>
            <a:sp3d>
              <a:bevelT w="38100" h="50800"/>
            </a:sp3d>
          </p:spPr>
          <p:txBody>
            <a:bodyPr wrap="none" anchor="ctr"/>
            <a:lstStyle/>
            <a:p>
              <a:pPr algn="r"/>
              <a:endParaRPr kumimoji="0" lang="ja-JP" altLang="en-US" b="1">
                <a:solidFill>
                  <a:srgbClr val="FFFFFF"/>
                </a:solidFill>
              </a:endParaRPr>
            </a:p>
          </p:txBody>
        </p:sp>
        <p:sp>
          <p:nvSpPr>
            <p:cNvPr id="177" name="Oval 82"/>
            <p:cNvSpPr>
              <a:spLocks noChangeArrowheads="1"/>
            </p:cNvSpPr>
            <p:nvPr/>
          </p:nvSpPr>
          <p:spPr bwMode="auto">
            <a:xfrm>
              <a:off x="3001010" y="3519170"/>
              <a:ext cx="142875" cy="144463"/>
            </a:xfrm>
            <a:prstGeom prst="ellipse">
              <a:avLst/>
            </a:prstGeom>
            <a:solidFill>
              <a:srgbClr val="6DFE35"/>
            </a:solidFill>
            <a:ln w="9525">
              <a:noFill/>
              <a:round/>
              <a:headEnd/>
              <a:tailEnd/>
            </a:ln>
            <a:scene3d>
              <a:camera prst="orthographicFront"/>
              <a:lightRig rig="threePt" dir="t"/>
            </a:scene3d>
            <a:sp3d>
              <a:bevelT w="38100" h="50800"/>
            </a:sp3d>
          </p:spPr>
          <p:txBody>
            <a:bodyPr wrap="none" anchor="ctr"/>
            <a:lstStyle/>
            <a:p>
              <a:pPr algn="r"/>
              <a:endParaRPr kumimoji="0" lang="ja-JP" altLang="en-US" b="1">
                <a:solidFill>
                  <a:srgbClr val="FFFFFF"/>
                </a:solidFill>
              </a:endParaRPr>
            </a:p>
          </p:txBody>
        </p:sp>
        <p:sp>
          <p:nvSpPr>
            <p:cNvPr id="179" name="Oval 70"/>
            <p:cNvSpPr>
              <a:spLocks noChangeArrowheads="1"/>
            </p:cNvSpPr>
            <p:nvPr/>
          </p:nvSpPr>
          <p:spPr bwMode="auto">
            <a:xfrm>
              <a:off x="2071053" y="2101215"/>
              <a:ext cx="142875" cy="144463"/>
            </a:xfrm>
            <a:prstGeom prst="ellipse">
              <a:avLst/>
            </a:prstGeom>
            <a:solidFill>
              <a:srgbClr val="6DFE35"/>
            </a:solidFill>
            <a:ln w="9525">
              <a:noFill/>
              <a:round/>
              <a:headEnd/>
              <a:tailEnd/>
            </a:ln>
            <a:scene3d>
              <a:camera prst="orthographicFront"/>
              <a:lightRig rig="threePt" dir="t"/>
            </a:scene3d>
            <a:sp3d>
              <a:bevelT w="38100" h="50800"/>
            </a:sp3d>
          </p:spPr>
          <p:txBody>
            <a:bodyPr wrap="none" anchor="ctr"/>
            <a:lstStyle/>
            <a:p>
              <a:pPr algn="r"/>
              <a:endParaRPr kumimoji="0" lang="ja-JP" altLang="en-US" b="1">
                <a:solidFill>
                  <a:srgbClr val="FFFFFF"/>
                </a:solidFill>
              </a:endParaRPr>
            </a:p>
          </p:txBody>
        </p:sp>
        <p:sp>
          <p:nvSpPr>
            <p:cNvPr id="192" name="Oval 87"/>
            <p:cNvSpPr>
              <a:spLocks noChangeArrowheads="1"/>
            </p:cNvSpPr>
            <p:nvPr/>
          </p:nvSpPr>
          <p:spPr bwMode="auto">
            <a:xfrm>
              <a:off x="3919317" y="3391516"/>
              <a:ext cx="144000" cy="144462"/>
            </a:xfrm>
            <a:prstGeom prst="ellipse">
              <a:avLst/>
            </a:prstGeom>
            <a:solidFill>
              <a:srgbClr val="6DFE35"/>
            </a:solidFill>
            <a:ln w="9525">
              <a:noFill/>
              <a:round/>
              <a:headEnd/>
              <a:tailEnd/>
            </a:ln>
            <a:scene3d>
              <a:camera prst="orthographicFront"/>
              <a:lightRig rig="threePt" dir="t"/>
            </a:scene3d>
            <a:sp3d>
              <a:bevelT w="38100" h="50800"/>
            </a:sp3d>
          </p:spPr>
          <p:txBody>
            <a:bodyPr wrap="none" anchor="ctr"/>
            <a:lstStyle/>
            <a:p>
              <a:pPr algn="r"/>
              <a:endParaRPr kumimoji="0" lang="ja-JP" altLang="en-US" b="1">
                <a:solidFill>
                  <a:srgbClr val="FFFFFF"/>
                </a:solidFill>
              </a:endParaRPr>
            </a:p>
          </p:txBody>
        </p:sp>
        <p:sp>
          <p:nvSpPr>
            <p:cNvPr id="193" name="Oval 92"/>
            <p:cNvSpPr>
              <a:spLocks noChangeArrowheads="1"/>
            </p:cNvSpPr>
            <p:nvPr/>
          </p:nvSpPr>
          <p:spPr bwMode="auto">
            <a:xfrm>
              <a:off x="4618241" y="3357861"/>
              <a:ext cx="144000" cy="144462"/>
            </a:xfrm>
            <a:prstGeom prst="ellipse">
              <a:avLst/>
            </a:prstGeom>
            <a:solidFill>
              <a:srgbClr val="6DFE35"/>
            </a:solidFill>
            <a:ln w="9525">
              <a:noFill/>
              <a:round/>
              <a:headEnd/>
              <a:tailEnd/>
            </a:ln>
            <a:scene3d>
              <a:camera prst="orthographicFront"/>
              <a:lightRig rig="threePt" dir="t"/>
            </a:scene3d>
            <a:sp3d>
              <a:bevelT w="38100" h="50800"/>
            </a:sp3d>
          </p:spPr>
          <p:txBody>
            <a:bodyPr wrap="none" anchor="ctr"/>
            <a:lstStyle/>
            <a:p>
              <a:pPr algn="r"/>
              <a:endParaRPr kumimoji="0" lang="ja-JP" altLang="en-US" b="1">
                <a:solidFill>
                  <a:srgbClr val="FFFFFF"/>
                </a:solidFill>
              </a:endParaRPr>
            </a:p>
          </p:txBody>
        </p:sp>
        <p:sp>
          <p:nvSpPr>
            <p:cNvPr id="194" name="Oval 97"/>
            <p:cNvSpPr>
              <a:spLocks noChangeArrowheads="1"/>
            </p:cNvSpPr>
            <p:nvPr/>
          </p:nvSpPr>
          <p:spPr bwMode="auto">
            <a:xfrm>
              <a:off x="5711564" y="3382626"/>
              <a:ext cx="144000" cy="144462"/>
            </a:xfrm>
            <a:prstGeom prst="ellipse">
              <a:avLst/>
            </a:prstGeom>
            <a:solidFill>
              <a:srgbClr val="6DFE35"/>
            </a:solidFill>
            <a:ln w="9525">
              <a:noFill/>
              <a:round/>
              <a:headEnd/>
              <a:tailEnd/>
            </a:ln>
            <a:scene3d>
              <a:camera prst="orthographicFront"/>
              <a:lightRig rig="threePt" dir="t"/>
            </a:scene3d>
            <a:sp3d>
              <a:bevelT w="38100" h="50800"/>
            </a:sp3d>
          </p:spPr>
          <p:txBody>
            <a:bodyPr wrap="none" anchor="ctr"/>
            <a:lstStyle/>
            <a:p>
              <a:pPr algn="r"/>
              <a:endParaRPr kumimoji="0" lang="ja-JP" altLang="en-US" b="1">
                <a:solidFill>
                  <a:srgbClr val="FFFFFF"/>
                </a:solidFill>
              </a:endParaRPr>
            </a:p>
          </p:txBody>
        </p:sp>
        <p:sp>
          <p:nvSpPr>
            <p:cNvPr id="195" name="Oval 102"/>
            <p:cNvSpPr>
              <a:spLocks noChangeArrowheads="1"/>
            </p:cNvSpPr>
            <p:nvPr/>
          </p:nvSpPr>
          <p:spPr bwMode="auto">
            <a:xfrm>
              <a:off x="6772568" y="3422631"/>
              <a:ext cx="144000" cy="144462"/>
            </a:xfrm>
            <a:prstGeom prst="ellipse">
              <a:avLst/>
            </a:prstGeom>
            <a:solidFill>
              <a:srgbClr val="6DFE35"/>
            </a:solidFill>
            <a:ln w="9525">
              <a:noFill/>
              <a:round/>
              <a:headEnd/>
              <a:tailEnd/>
            </a:ln>
            <a:scene3d>
              <a:camera prst="orthographicFront"/>
              <a:lightRig rig="threePt" dir="t"/>
            </a:scene3d>
            <a:sp3d>
              <a:bevelT w="38100" h="50800"/>
            </a:sp3d>
          </p:spPr>
          <p:txBody>
            <a:bodyPr wrap="none" anchor="ctr"/>
            <a:lstStyle/>
            <a:p>
              <a:pPr algn="r"/>
              <a:endParaRPr kumimoji="0" lang="ja-JP" altLang="en-US" b="1">
                <a:solidFill>
                  <a:srgbClr val="FFFFFF"/>
                </a:solidFill>
              </a:endParaRPr>
            </a:p>
          </p:txBody>
        </p:sp>
        <p:sp>
          <p:nvSpPr>
            <p:cNvPr id="196" name="Oval 107"/>
            <p:cNvSpPr>
              <a:spLocks noChangeArrowheads="1"/>
            </p:cNvSpPr>
            <p:nvPr/>
          </p:nvSpPr>
          <p:spPr bwMode="auto">
            <a:xfrm>
              <a:off x="7850652" y="3321349"/>
              <a:ext cx="144000" cy="144462"/>
            </a:xfrm>
            <a:prstGeom prst="ellipse">
              <a:avLst/>
            </a:prstGeom>
            <a:solidFill>
              <a:srgbClr val="6DFE35"/>
            </a:solidFill>
            <a:ln w="9525">
              <a:noFill/>
              <a:round/>
              <a:headEnd/>
              <a:tailEnd/>
            </a:ln>
            <a:scene3d>
              <a:camera prst="orthographicFront"/>
              <a:lightRig rig="threePt" dir="t"/>
            </a:scene3d>
            <a:sp3d>
              <a:bevelT w="38100" h="50800"/>
            </a:sp3d>
          </p:spPr>
          <p:txBody>
            <a:bodyPr wrap="none" anchor="ctr"/>
            <a:lstStyle/>
            <a:p>
              <a:pPr algn="r"/>
              <a:endParaRPr kumimoji="0" lang="ja-JP" altLang="en-US" b="1">
                <a:solidFill>
                  <a:srgbClr val="FFFFFF"/>
                </a:solidFill>
              </a:endParaRPr>
            </a:p>
          </p:txBody>
        </p:sp>
      </p:grpSp>
      <p:sp>
        <p:nvSpPr>
          <p:cNvPr id="147" name="正方形/長方形 146"/>
          <p:cNvSpPr/>
          <p:nvPr/>
        </p:nvSpPr>
        <p:spPr>
          <a:xfrm>
            <a:off x="5473700" y="4833035"/>
            <a:ext cx="3670300" cy="261610"/>
          </a:xfrm>
          <a:prstGeom prst="rect">
            <a:avLst/>
          </a:prstGeom>
        </p:spPr>
        <p:txBody>
          <a:bodyPr wrap="square">
            <a:spAutoFit/>
          </a:bodyPr>
          <a:lstStyle/>
          <a:p>
            <a:r>
              <a:rPr lang="en-US" altLang="ja-JP" sz="1100" b="1" dirty="0" smtClean="0">
                <a:solidFill>
                  <a:srgbClr val="FFFFFF"/>
                </a:solidFill>
              </a:rPr>
              <a:t>Repeated-Measure Analysis of Variance </a:t>
            </a:r>
            <a:r>
              <a:rPr lang="ja-JP" altLang="en-US" sz="1100" b="1" dirty="0" smtClean="0">
                <a:solidFill>
                  <a:srgbClr val="FFFFFF"/>
                </a:solidFill>
              </a:rPr>
              <a:t>（</a:t>
            </a:r>
            <a:r>
              <a:rPr lang="en-US" altLang="ja-JP" sz="1100" b="1" dirty="0" smtClean="0">
                <a:solidFill>
                  <a:srgbClr val="FFFFFF"/>
                </a:solidFill>
              </a:rPr>
              <a:t>ANOVA</a:t>
            </a:r>
            <a:r>
              <a:rPr lang="ja-JP" altLang="en-US" sz="1100" b="1" dirty="0" smtClean="0">
                <a:solidFill>
                  <a:srgbClr val="FFFFFF"/>
                </a:solidFill>
              </a:rPr>
              <a:t>）</a:t>
            </a:r>
            <a:endParaRPr lang="ja-JP" altLang="en-US" sz="1100" dirty="0">
              <a:solidFill>
                <a:srgbClr val="FFFFFF"/>
              </a:solidFill>
            </a:endParaRPr>
          </a:p>
        </p:txBody>
      </p:sp>
      <p:sp>
        <p:nvSpPr>
          <p:cNvPr id="197" name="テキスト ボックス 5"/>
          <p:cNvSpPr txBox="1">
            <a:spLocks noChangeArrowheads="1"/>
          </p:cNvSpPr>
          <p:nvPr/>
        </p:nvSpPr>
        <p:spPr bwMode="auto">
          <a:xfrm>
            <a:off x="1687830" y="4762500"/>
            <a:ext cx="1014701" cy="246221"/>
          </a:xfrm>
          <a:prstGeom prst="rect">
            <a:avLst/>
          </a:prstGeom>
          <a:noFill/>
          <a:ln w="9525">
            <a:noFill/>
            <a:miter lim="800000"/>
            <a:headEnd/>
            <a:tailEnd/>
          </a:ln>
        </p:spPr>
        <p:txBody>
          <a:bodyPr wrap="none" lIns="0" tIns="0" rIns="0" bIns="0">
            <a:spAutoFit/>
          </a:bodyPr>
          <a:lstStyle/>
          <a:p>
            <a:pPr>
              <a:spcBef>
                <a:spcPct val="10000"/>
              </a:spcBef>
            </a:pPr>
            <a:r>
              <a:rPr lang="en-US" altLang="ja-JP" sz="1600" b="1" dirty="0" err="1" smtClean="0">
                <a:solidFill>
                  <a:srgbClr val="FFFFFF"/>
                </a:solidFill>
              </a:rPr>
              <a:t>Mean±SD</a:t>
            </a:r>
            <a:endParaRPr lang="en-US" altLang="ja-JP" sz="1600" b="1" dirty="0">
              <a:solidFill>
                <a:srgbClr val="FFFFFF"/>
              </a:solidFill>
            </a:endParaRPr>
          </a:p>
        </p:txBody>
      </p:sp>
    </p:spTree>
    <p:extLst>
      <p:ext uri="{BB962C8B-B14F-4D97-AF65-F5344CB8AC3E}">
        <p14:creationId xmlns:p14="http://schemas.microsoft.com/office/powerpoint/2010/main" val="4127337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3"/>
          <p:cNvSpPr>
            <a:spLocks noGrp="1"/>
          </p:cNvSpPr>
          <p:nvPr>
            <p:ph type="title"/>
          </p:nvPr>
        </p:nvSpPr>
        <p:spPr/>
        <p:txBody>
          <a:bodyPr>
            <a:normAutofit/>
          </a:bodyPr>
          <a:lstStyle/>
          <a:p>
            <a:pPr algn="l"/>
            <a:r>
              <a:rPr lang="en-US" altLang="ja-JP" sz="2800" b="1" dirty="0" smtClean="0">
                <a:solidFill>
                  <a:srgbClr val="FADC41"/>
                </a:solidFill>
                <a:latin typeface="Arial" pitchFamily="34" charset="0"/>
                <a:ea typeface="ＭＳ Ｐゴシック" pitchFamily="50" charset="-128"/>
              </a:rPr>
              <a:t>Primary Efficacy Endpoint</a:t>
            </a:r>
            <a:r>
              <a:rPr lang="ja-JP" altLang="en-US" sz="2800" b="1" dirty="0" smtClean="0">
                <a:solidFill>
                  <a:srgbClr val="FADC41"/>
                </a:solidFill>
                <a:latin typeface="Arial" pitchFamily="34" charset="0"/>
                <a:ea typeface="ＭＳ Ｐゴシック" pitchFamily="50" charset="-128"/>
              </a:rPr>
              <a:t>　　　　　　　　　　　　　　　　　</a:t>
            </a:r>
            <a:r>
              <a:rPr lang="ja-JP" altLang="en-US" sz="2000" b="1" dirty="0" smtClean="0">
                <a:solidFill>
                  <a:srgbClr val="FADC41"/>
                </a:solidFill>
                <a:latin typeface="Arial" pitchFamily="34" charset="0"/>
                <a:ea typeface="ＭＳ Ｐゴシック" pitchFamily="50" charset="-128"/>
              </a:rPr>
              <a:t>（</a:t>
            </a:r>
            <a:r>
              <a:rPr lang="en-US" altLang="ja-JP" sz="2000" b="1" dirty="0">
                <a:solidFill>
                  <a:srgbClr val="FADC41"/>
                </a:solidFill>
                <a:latin typeface="Arial" pitchFamily="34" charset="0"/>
                <a:ea typeface="ＭＳ Ｐゴシック" pitchFamily="50" charset="-128"/>
              </a:rPr>
              <a:t>MACE at 24 </a:t>
            </a:r>
            <a:r>
              <a:rPr lang="en-US" altLang="ja-JP" sz="2000" b="1" dirty="0" smtClean="0">
                <a:solidFill>
                  <a:srgbClr val="FADC41"/>
                </a:solidFill>
                <a:latin typeface="Arial" pitchFamily="34" charset="0"/>
                <a:ea typeface="ＭＳ Ｐゴシック" pitchFamily="50" charset="-128"/>
              </a:rPr>
              <a:t>Weeks</a:t>
            </a:r>
            <a:r>
              <a:rPr lang="ja-JP" altLang="en-US" sz="2000" b="1" dirty="0" smtClean="0">
                <a:solidFill>
                  <a:srgbClr val="FADC41"/>
                </a:solidFill>
                <a:latin typeface="Arial" pitchFamily="34" charset="0"/>
                <a:ea typeface="ＭＳ Ｐゴシック" pitchFamily="50" charset="-128"/>
              </a:rPr>
              <a:t>）</a:t>
            </a:r>
            <a:r>
              <a:rPr lang="ja-JP" altLang="en-US" sz="2800" dirty="0" smtClean="0"/>
              <a:t>　</a:t>
            </a:r>
            <a:r>
              <a:rPr lang="en-US" altLang="ja-JP" sz="2800" dirty="0" smtClean="0"/>
              <a:t>EM</a:t>
            </a:r>
            <a:r>
              <a:rPr lang="ja-JP" altLang="en-US" sz="2800" dirty="0" smtClean="0"/>
              <a:t>　　　　　　　　　　　　　　　</a:t>
            </a:r>
            <a:endParaRPr kumimoji="1" lang="ja-JP" altLang="en-US" sz="2800" dirty="0"/>
          </a:p>
        </p:txBody>
      </p:sp>
      <p:sp>
        <p:nvSpPr>
          <p:cNvPr id="141" name="Text Box 17"/>
          <p:cNvSpPr txBox="1">
            <a:spLocks noChangeArrowheads="1"/>
          </p:cNvSpPr>
          <p:nvPr/>
        </p:nvSpPr>
        <p:spPr bwMode="auto">
          <a:xfrm>
            <a:off x="3076575" y="5268627"/>
            <a:ext cx="3044825" cy="306387"/>
          </a:xfrm>
          <a:prstGeom prst="rect">
            <a:avLst/>
          </a:prstGeom>
          <a:noFill/>
          <a:ln w="9525">
            <a:noFill/>
            <a:miter lim="800000"/>
            <a:headEnd/>
            <a:tailEnd/>
          </a:ln>
        </p:spPr>
        <p:txBody>
          <a:bodyPr wrap="none" lIns="0" tIns="0" rIns="0" bIns="0">
            <a:spAutoFit/>
          </a:bodyPr>
          <a:lstStyle/>
          <a:p>
            <a:pPr algn="ctr"/>
            <a:r>
              <a:rPr lang="en-US" altLang="ja-JP" sz="2000" b="1">
                <a:solidFill>
                  <a:srgbClr val="FFFFFF"/>
                </a:solidFill>
              </a:rPr>
              <a:t>Days from first treatment</a:t>
            </a:r>
          </a:p>
        </p:txBody>
      </p:sp>
      <p:sp>
        <p:nvSpPr>
          <p:cNvPr id="164" name="Text Box 56"/>
          <p:cNvSpPr txBox="1">
            <a:spLocks noChangeArrowheads="1"/>
          </p:cNvSpPr>
          <p:nvPr/>
        </p:nvSpPr>
        <p:spPr bwMode="auto">
          <a:xfrm>
            <a:off x="7006368" y="579250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135</a:t>
            </a:r>
            <a:endParaRPr lang="en-US" altLang="ja-JP" sz="1600" b="1" dirty="0">
              <a:solidFill>
                <a:srgbClr val="FFFFFF"/>
              </a:solidFill>
            </a:endParaRPr>
          </a:p>
        </p:txBody>
      </p:sp>
      <p:sp>
        <p:nvSpPr>
          <p:cNvPr id="165" name="Text Box 59"/>
          <p:cNvSpPr txBox="1">
            <a:spLocks noChangeArrowheads="1"/>
          </p:cNvSpPr>
          <p:nvPr/>
        </p:nvSpPr>
        <p:spPr bwMode="auto">
          <a:xfrm>
            <a:off x="6394386" y="579250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135</a:t>
            </a:r>
          </a:p>
        </p:txBody>
      </p:sp>
      <p:sp>
        <p:nvSpPr>
          <p:cNvPr id="166" name="Text Box 60"/>
          <p:cNvSpPr txBox="1">
            <a:spLocks noChangeArrowheads="1"/>
          </p:cNvSpPr>
          <p:nvPr/>
        </p:nvSpPr>
        <p:spPr bwMode="auto">
          <a:xfrm>
            <a:off x="5411724" y="579250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136</a:t>
            </a:r>
            <a:endParaRPr lang="en-US" altLang="ja-JP" sz="1600" b="1" dirty="0">
              <a:solidFill>
                <a:srgbClr val="FFFFFF"/>
              </a:solidFill>
            </a:endParaRPr>
          </a:p>
        </p:txBody>
      </p:sp>
      <p:sp>
        <p:nvSpPr>
          <p:cNvPr id="167" name="Text Box 61"/>
          <p:cNvSpPr txBox="1">
            <a:spLocks noChangeArrowheads="1"/>
          </p:cNvSpPr>
          <p:nvPr/>
        </p:nvSpPr>
        <p:spPr bwMode="auto">
          <a:xfrm>
            <a:off x="4429855" y="579250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136</a:t>
            </a:r>
            <a:endParaRPr lang="en-US" altLang="ja-JP" sz="1600" b="1" dirty="0">
              <a:solidFill>
                <a:srgbClr val="FFFFFF"/>
              </a:solidFill>
            </a:endParaRPr>
          </a:p>
        </p:txBody>
      </p:sp>
      <p:sp>
        <p:nvSpPr>
          <p:cNvPr id="168" name="Text Box 62"/>
          <p:cNvSpPr txBox="1">
            <a:spLocks noChangeArrowheads="1"/>
          </p:cNvSpPr>
          <p:nvPr/>
        </p:nvSpPr>
        <p:spPr bwMode="auto">
          <a:xfrm>
            <a:off x="3447193" y="579250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136</a:t>
            </a:r>
            <a:endParaRPr lang="en-US" altLang="ja-JP" sz="1600" b="1" dirty="0">
              <a:solidFill>
                <a:srgbClr val="FFFFFF"/>
              </a:solidFill>
            </a:endParaRPr>
          </a:p>
        </p:txBody>
      </p:sp>
      <p:sp>
        <p:nvSpPr>
          <p:cNvPr id="169" name="Text Box 63"/>
          <p:cNvSpPr txBox="1">
            <a:spLocks noChangeArrowheads="1"/>
          </p:cNvSpPr>
          <p:nvPr/>
        </p:nvSpPr>
        <p:spPr bwMode="auto">
          <a:xfrm>
            <a:off x="2463737" y="579250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136</a:t>
            </a:r>
            <a:endParaRPr lang="en-US" altLang="ja-JP" sz="1600" b="1" dirty="0">
              <a:solidFill>
                <a:srgbClr val="FFFFFF"/>
              </a:solidFill>
            </a:endParaRPr>
          </a:p>
        </p:txBody>
      </p:sp>
      <p:sp>
        <p:nvSpPr>
          <p:cNvPr id="170" name="Text Box 64"/>
          <p:cNvSpPr txBox="1">
            <a:spLocks noChangeArrowheads="1"/>
          </p:cNvSpPr>
          <p:nvPr/>
        </p:nvSpPr>
        <p:spPr bwMode="auto">
          <a:xfrm>
            <a:off x="1480280" y="579250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153</a:t>
            </a:r>
            <a:endParaRPr lang="en-US" altLang="ja-JP" sz="1600" b="1" dirty="0">
              <a:solidFill>
                <a:srgbClr val="FFFFFF"/>
              </a:solidFill>
            </a:endParaRPr>
          </a:p>
        </p:txBody>
      </p:sp>
      <p:sp>
        <p:nvSpPr>
          <p:cNvPr id="171" name="Text Box 65"/>
          <p:cNvSpPr txBox="1">
            <a:spLocks noChangeArrowheads="1"/>
          </p:cNvSpPr>
          <p:nvPr/>
        </p:nvSpPr>
        <p:spPr bwMode="auto">
          <a:xfrm>
            <a:off x="188913" y="5565489"/>
            <a:ext cx="1123950" cy="222250"/>
          </a:xfrm>
          <a:prstGeom prst="rect">
            <a:avLst/>
          </a:prstGeom>
          <a:noFill/>
          <a:ln w="9525">
            <a:noFill/>
            <a:miter lim="800000"/>
            <a:headEnd/>
            <a:tailEnd/>
          </a:ln>
        </p:spPr>
        <p:txBody>
          <a:bodyPr lIns="0" tIns="0" rIns="0" bIns="0">
            <a:spAutoFit/>
          </a:bodyPr>
          <a:lstStyle/>
          <a:p>
            <a:pPr algn="ctr">
              <a:lnSpc>
                <a:spcPct val="90000"/>
              </a:lnSpc>
            </a:pPr>
            <a:r>
              <a:rPr lang="en-US" altLang="ja-JP" sz="1600" b="1" dirty="0">
                <a:solidFill>
                  <a:srgbClr val="FFFFFF"/>
                </a:solidFill>
              </a:rPr>
              <a:t>No. at Risk:</a:t>
            </a:r>
          </a:p>
        </p:txBody>
      </p:sp>
      <p:sp>
        <p:nvSpPr>
          <p:cNvPr id="172" name="Text Box 70"/>
          <p:cNvSpPr txBox="1">
            <a:spLocks noChangeArrowheads="1"/>
          </p:cNvSpPr>
          <p:nvPr/>
        </p:nvSpPr>
        <p:spPr bwMode="auto">
          <a:xfrm>
            <a:off x="7012043" y="6070314"/>
            <a:ext cx="33009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118</a:t>
            </a:r>
            <a:endParaRPr lang="en-US" altLang="ja-JP" sz="1600" b="1" dirty="0">
              <a:solidFill>
                <a:srgbClr val="FFFFFF"/>
              </a:solidFill>
            </a:endParaRPr>
          </a:p>
        </p:txBody>
      </p:sp>
      <p:sp>
        <p:nvSpPr>
          <p:cNvPr id="173" name="Text Box 71"/>
          <p:cNvSpPr txBox="1">
            <a:spLocks noChangeArrowheads="1"/>
          </p:cNvSpPr>
          <p:nvPr/>
        </p:nvSpPr>
        <p:spPr bwMode="auto">
          <a:xfrm>
            <a:off x="6400062" y="6070314"/>
            <a:ext cx="33009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119</a:t>
            </a:r>
            <a:endParaRPr lang="en-US" altLang="ja-JP" sz="1600" b="1" dirty="0">
              <a:solidFill>
                <a:srgbClr val="FFFFFF"/>
              </a:solidFill>
            </a:endParaRPr>
          </a:p>
        </p:txBody>
      </p:sp>
      <p:sp>
        <p:nvSpPr>
          <p:cNvPr id="174" name="Text Box 72"/>
          <p:cNvSpPr txBox="1">
            <a:spLocks noChangeArrowheads="1"/>
          </p:cNvSpPr>
          <p:nvPr/>
        </p:nvSpPr>
        <p:spPr bwMode="auto">
          <a:xfrm>
            <a:off x="5416605" y="6070314"/>
            <a:ext cx="33009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119</a:t>
            </a:r>
            <a:endParaRPr lang="en-US" altLang="ja-JP" sz="1600" b="1" dirty="0">
              <a:solidFill>
                <a:srgbClr val="FFFFFF"/>
              </a:solidFill>
            </a:endParaRPr>
          </a:p>
        </p:txBody>
      </p:sp>
      <p:sp>
        <p:nvSpPr>
          <p:cNvPr id="175" name="Text Box 73"/>
          <p:cNvSpPr txBox="1">
            <a:spLocks noChangeArrowheads="1"/>
          </p:cNvSpPr>
          <p:nvPr/>
        </p:nvSpPr>
        <p:spPr bwMode="auto">
          <a:xfrm>
            <a:off x="4433943" y="6070314"/>
            <a:ext cx="33009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119</a:t>
            </a:r>
            <a:endParaRPr lang="en-US" altLang="ja-JP" sz="1600" b="1" dirty="0">
              <a:solidFill>
                <a:srgbClr val="FFFFFF"/>
              </a:solidFill>
            </a:endParaRPr>
          </a:p>
        </p:txBody>
      </p:sp>
      <p:sp>
        <p:nvSpPr>
          <p:cNvPr id="176" name="Text Box 74"/>
          <p:cNvSpPr txBox="1">
            <a:spLocks noChangeArrowheads="1"/>
          </p:cNvSpPr>
          <p:nvPr/>
        </p:nvSpPr>
        <p:spPr bwMode="auto">
          <a:xfrm>
            <a:off x="3451280" y="6070314"/>
            <a:ext cx="33009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119</a:t>
            </a:r>
            <a:endParaRPr lang="en-US" altLang="ja-JP" sz="1600" b="1" dirty="0">
              <a:solidFill>
                <a:srgbClr val="FFFFFF"/>
              </a:solidFill>
            </a:endParaRPr>
          </a:p>
        </p:txBody>
      </p:sp>
      <p:sp>
        <p:nvSpPr>
          <p:cNvPr id="177" name="Text Box 75"/>
          <p:cNvSpPr txBox="1">
            <a:spLocks noChangeArrowheads="1"/>
          </p:cNvSpPr>
          <p:nvPr/>
        </p:nvSpPr>
        <p:spPr bwMode="auto">
          <a:xfrm>
            <a:off x="2462943" y="6070314"/>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120</a:t>
            </a:r>
            <a:endParaRPr lang="en-US" altLang="ja-JP" sz="1600" b="1" dirty="0">
              <a:solidFill>
                <a:srgbClr val="FFFFFF"/>
              </a:solidFill>
            </a:endParaRPr>
          </a:p>
        </p:txBody>
      </p:sp>
      <p:sp>
        <p:nvSpPr>
          <p:cNvPr id="178" name="Text Box 76"/>
          <p:cNvSpPr txBox="1">
            <a:spLocks noChangeArrowheads="1"/>
          </p:cNvSpPr>
          <p:nvPr/>
        </p:nvSpPr>
        <p:spPr bwMode="auto">
          <a:xfrm>
            <a:off x="1480280" y="6070314"/>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135</a:t>
            </a:r>
            <a:endParaRPr lang="en-US" altLang="ja-JP" sz="1600" b="1" dirty="0">
              <a:solidFill>
                <a:srgbClr val="FFFFFF"/>
              </a:solidFill>
            </a:endParaRPr>
          </a:p>
        </p:txBody>
      </p:sp>
      <p:sp>
        <p:nvSpPr>
          <p:cNvPr id="179" name="Text Box 18"/>
          <p:cNvSpPr txBox="1">
            <a:spLocks noChangeArrowheads="1"/>
          </p:cNvSpPr>
          <p:nvPr/>
        </p:nvSpPr>
        <p:spPr bwMode="auto">
          <a:xfrm>
            <a:off x="203200" y="5773452"/>
            <a:ext cx="936625" cy="244475"/>
          </a:xfrm>
          <a:prstGeom prst="rect">
            <a:avLst/>
          </a:prstGeom>
          <a:noFill/>
          <a:ln w="9525">
            <a:noFill/>
            <a:miter lim="800000"/>
            <a:headEnd/>
            <a:tailEnd/>
          </a:ln>
        </p:spPr>
        <p:txBody>
          <a:bodyPr wrap="none" lIns="0" tIns="0" rIns="0" bIns="0">
            <a:spAutoFit/>
          </a:bodyPr>
          <a:lstStyle/>
          <a:p>
            <a:r>
              <a:rPr lang="en-US" altLang="ja-JP" sz="1600" b="1">
                <a:solidFill>
                  <a:srgbClr val="FFFFFF"/>
                </a:solidFill>
              </a:rPr>
              <a:t>Prasugrel</a:t>
            </a:r>
          </a:p>
        </p:txBody>
      </p:sp>
      <p:sp>
        <p:nvSpPr>
          <p:cNvPr id="180" name="Text Box 18"/>
          <p:cNvSpPr txBox="1">
            <a:spLocks noChangeArrowheads="1"/>
          </p:cNvSpPr>
          <p:nvPr/>
        </p:nvSpPr>
        <p:spPr bwMode="auto">
          <a:xfrm>
            <a:off x="203200" y="6032214"/>
            <a:ext cx="1139825" cy="246063"/>
          </a:xfrm>
          <a:prstGeom prst="rect">
            <a:avLst/>
          </a:prstGeom>
          <a:noFill/>
          <a:ln w="9525">
            <a:noFill/>
            <a:miter lim="800000"/>
            <a:headEnd/>
            <a:tailEnd/>
          </a:ln>
        </p:spPr>
        <p:txBody>
          <a:bodyPr wrap="none" lIns="0" tIns="0" rIns="0" bIns="0">
            <a:spAutoFit/>
          </a:bodyPr>
          <a:lstStyle/>
          <a:p>
            <a:r>
              <a:rPr lang="en-US" altLang="ja-JP" sz="1600" b="1">
                <a:solidFill>
                  <a:srgbClr val="FFFFFF"/>
                </a:solidFill>
              </a:rPr>
              <a:t>Clopidogrel</a:t>
            </a:r>
          </a:p>
        </p:txBody>
      </p:sp>
      <p:sp>
        <p:nvSpPr>
          <p:cNvPr id="62" name="Line 20"/>
          <p:cNvSpPr>
            <a:spLocks noChangeShapeType="1"/>
          </p:cNvSpPr>
          <p:nvPr/>
        </p:nvSpPr>
        <p:spPr bwMode="auto">
          <a:xfrm>
            <a:off x="7199313" y="4819364"/>
            <a:ext cx="0" cy="10795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63" name="Line 24"/>
          <p:cNvSpPr>
            <a:spLocks noChangeShapeType="1"/>
          </p:cNvSpPr>
          <p:nvPr/>
        </p:nvSpPr>
        <p:spPr bwMode="auto">
          <a:xfrm>
            <a:off x="6562725" y="4819364"/>
            <a:ext cx="0" cy="10795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64" name="Line 27"/>
          <p:cNvSpPr>
            <a:spLocks noChangeShapeType="1"/>
          </p:cNvSpPr>
          <p:nvPr/>
        </p:nvSpPr>
        <p:spPr bwMode="auto">
          <a:xfrm>
            <a:off x="5580063" y="4819364"/>
            <a:ext cx="0" cy="10795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65" name="Line 30"/>
          <p:cNvSpPr>
            <a:spLocks noChangeShapeType="1"/>
          </p:cNvSpPr>
          <p:nvPr/>
        </p:nvSpPr>
        <p:spPr bwMode="auto">
          <a:xfrm>
            <a:off x="4598988" y="4819364"/>
            <a:ext cx="0" cy="10795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66" name="Line 33"/>
          <p:cNvSpPr>
            <a:spLocks noChangeShapeType="1"/>
          </p:cNvSpPr>
          <p:nvPr/>
        </p:nvSpPr>
        <p:spPr bwMode="auto">
          <a:xfrm>
            <a:off x="3616325" y="4819364"/>
            <a:ext cx="0" cy="10795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67" name="Line 36"/>
          <p:cNvSpPr>
            <a:spLocks noChangeShapeType="1"/>
          </p:cNvSpPr>
          <p:nvPr/>
        </p:nvSpPr>
        <p:spPr bwMode="auto">
          <a:xfrm>
            <a:off x="2633663" y="4819364"/>
            <a:ext cx="0" cy="10795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68" name="Line 39"/>
          <p:cNvSpPr>
            <a:spLocks noChangeShapeType="1"/>
          </p:cNvSpPr>
          <p:nvPr/>
        </p:nvSpPr>
        <p:spPr bwMode="auto">
          <a:xfrm>
            <a:off x="1651000" y="4819364"/>
            <a:ext cx="0" cy="107950"/>
          </a:xfrm>
          <a:prstGeom prst="line">
            <a:avLst/>
          </a:prstGeom>
          <a:noFill/>
          <a:ln w="19050">
            <a:solidFill>
              <a:schemeClr val="tx1"/>
            </a:solidFill>
            <a:round/>
            <a:headEnd/>
            <a:tailEnd/>
          </a:ln>
        </p:spPr>
        <p:txBody>
          <a:bodyPr/>
          <a:lstStyle/>
          <a:p>
            <a:endParaRPr lang="ja-JP" altLang="en-US">
              <a:solidFill>
                <a:srgbClr val="FFFFFF"/>
              </a:solidFill>
            </a:endParaRPr>
          </a:p>
        </p:txBody>
      </p:sp>
      <p:grpSp>
        <p:nvGrpSpPr>
          <p:cNvPr id="2" name="Group 98"/>
          <p:cNvGrpSpPr>
            <a:grpSpLocks/>
          </p:cNvGrpSpPr>
          <p:nvPr/>
        </p:nvGrpSpPr>
        <p:grpSpPr bwMode="auto">
          <a:xfrm>
            <a:off x="1084263" y="1245902"/>
            <a:ext cx="254000" cy="3724275"/>
            <a:chOff x="747" y="693"/>
            <a:chExt cx="160" cy="2346"/>
          </a:xfrm>
        </p:grpSpPr>
        <p:sp>
          <p:nvSpPr>
            <p:cNvPr id="70" name="Text Box 44"/>
            <p:cNvSpPr txBox="1">
              <a:spLocks noChangeArrowheads="1"/>
            </p:cNvSpPr>
            <p:nvPr/>
          </p:nvSpPr>
          <p:spPr bwMode="auto">
            <a:xfrm>
              <a:off x="747" y="693"/>
              <a:ext cx="160" cy="173"/>
            </a:xfrm>
            <a:prstGeom prst="rect">
              <a:avLst/>
            </a:prstGeom>
            <a:noFill/>
            <a:ln w="9525">
              <a:noFill/>
              <a:miter lim="800000"/>
              <a:headEnd/>
              <a:tailEnd/>
            </a:ln>
          </p:spPr>
          <p:txBody>
            <a:bodyPr wrap="none" lIns="0" tIns="0" rIns="0" bIns="0">
              <a:spAutoFit/>
            </a:bodyPr>
            <a:lstStyle/>
            <a:p>
              <a:pPr algn="r"/>
              <a:r>
                <a:rPr lang="en-US" altLang="ja-JP" b="1" dirty="0">
                  <a:solidFill>
                    <a:srgbClr val="FFFFFF"/>
                  </a:solidFill>
                </a:rPr>
                <a:t>15</a:t>
              </a:r>
            </a:p>
          </p:txBody>
        </p:sp>
        <p:sp>
          <p:nvSpPr>
            <p:cNvPr id="71" name="Text Box 46"/>
            <p:cNvSpPr txBox="1">
              <a:spLocks noChangeArrowheads="1"/>
            </p:cNvSpPr>
            <p:nvPr/>
          </p:nvSpPr>
          <p:spPr bwMode="auto">
            <a:xfrm>
              <a:off x="747" y="1421"/>
              <a:ext cx="160" cy="173"/>
            </a:xfrm>
            <a:prstGeom prst="rect">
              <a:avLst/>
            </a:prstGeom>
            <a:noFill/>
            <a:ln w="9525">
              <a:noFill/>
              <a:miter lim="800000"/>
              <a:headEnd/>
              <a:tailEnd/>
            </a:ln>
          </p:spPr>
          <p:txBody>
            <a:bodyPr wrap="none" lIns="0" tIns="0" rIns="0" bIns="0">
              <a:spAutoFit/>
            </a:bodyPr>
            <a:lstStyle/>
            <a:p>
              <a:pPr algn="r"/>
              <a:r>
                <a:rPr lang="en-US" altLang="ja-JP" b="1" dirty="0">
                  <a:solidFill>
                    <a:srgbClr val="FFFFFF"/>
                  </a:solidFill>
                </a:rPr>
                <a:t>10</a:t>
              </a:r>
            </a:p>
          </p:txBody>
        </p:sp>
        <p:sp>
          <p:nvSpPr>
            <p:cNvPr id="72" name="Text Box 48"/>
            <p:cNvSpPr txBox="1">
              <a:spLocks noChangeArrowheads="1"/>
            </p:cNvSpPr>
            <p:nvPr/>
          </p:nvSpPr>
          <p:spPr bwMode="auto">
            <a:xfrm>
              <a:off x="826" y="2143"/>
              <a:ext cx="81" cy="174"/>
            </a:xfrm>
            <a:prstGeom prst="rect">
              <a:avLst/>
            </a:prstGeom>
            <a:noFill/>
            <a:ln w="9525">
              <a:noFill/>
              <a:miter lim="800000"/>
              <a:headEnd/>
              <a:tailEnd/>
            </a:ln>
          </p:spPr>
          <p:txBody>
            <a:bodyPr wrap="none" lIns="0" tIns="0" rIns="0" bIns="0">
              <a:spAutoFit/>
            </a:bodyPr>
            <a:lstStyle/>
            <a:p>
              <a:pPr algn="r"/>
              <a:r>
                <a:rPr lang="en-US" altLang="ja-JP" b="1">
                  <a:solidFill>
                    <a:srgbClr val="FFFFFF"/>
                  </a:solidFill>
                </a:rPr>
                <a:t>5</a:t>
              </a:r>
            </a:p>
          </p:txBody>
        </p:sp>
        <p:sp>
          <p:nvSpPr>
            <p:cNvPr id="73" name="Text Box 50"/>
            <p:cNvSpPr txBox="1">
              <a:spLocks noChangeArrowheads="1"/>
            </p:cNvSpPr>
            <p:nvPr/>
          </p:nvSpPr>
          <p:spPr bwMode="auto">
            <a:xfrm>
              <a:off x="826" y="2865"/>
              <a:ext cx="81" cy="174"/>
            </a:xfrm>
            <a:prstGeom prst="rect">
              <a:avLst/>
            </a:prstGeom>
            <a:noFill/>
            <a:ln w="9525">
              <a:noFill/>
              <a:miter lim="800000"/>
              <a:headEnd/>
              <a:tailEnd/>
            </a:ln>
          </p:spPr>
          <p:txBody>
            <a:bodyPr wrap="none" lIns="0" tIns="0" rIns="0" bIns="0">
              <a:spAutoFit/>
            </a:bodyPr>
            <a:lstStyle/>
            <a:p>
              <a:pPr algn="r"/>
              <a:r>
                <a:rPr lang="en-US" altLang="ja-JP" b="1">
                  <a:solidFill>
                    <a:srgbClr val="FFFFFF"/>
                  </a:solidFill>
                </a:rPr>
                <a:t>0</a:t>
              </a:r>
            </a:p>
          </p:txBody>
        </p:sp>
      </p:grpSp>
      <p:sp>
        <p:nvSpPr>
          <p:cNvPr id="74" name="Line 45"/>
          <p:cNvSpPr>
            <a:spLocks noChangeShapeType="1"/>
          </p:cNvSpPr>
          <p:nvPr/>
        </p:nvSpPr>
        <p:spPr bwMode="auto">
          <a:xfrm flipH="1">
            <a:off x="1365250" y="1388777"/>
            <a:ext cx="101600" cy="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75" name="Line 47"/>
          <p:cNvSpPr>
            <a:spLocks noChangeShapeType="1"/>
          </p:cNvSpPr>
          <p:nvPr/>
        </p:nvSpPr>
        <p:spPr bwMode="auto">
          <a:xfrm flipH="1">
            <a:off x="1365250" y="2533364"/>
            <a:ext cx="101600" cy="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76" name="Line 49"/>
          <p:cNvSpPr>
            <a:spLocks noChangeShapeType="1"/>
          </p:cNvSpPr>
          <p:nvPr/>
        </p:nvSpPr>
        <p:spPr bwMode="auto">
          <a:xfrm flipH="1">
            <a:off x="1365250" y="3679539"/>
            <a:ext cx="101600" cy="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77" name="Line 51"/>
          <p:cNvSpPr>
            <a:spLocks noChangeShapeType="1"/>
          </p:cNvSpPr>
          <p:nvPr/>
        </p:nvSpPr>
        <p:spPr bwMode="auto">
          <a:xfrm flipH="1">
            <a:off x="1365250" y="4825714"/>
            <a:ext cx="101600" cy="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78" name="Text Box 19"/>
          <p:cNvSpPr txBox="1">
            <a:spLocks noChangeArrowheads="1"/>
          </p:cNvSpPr>
          <p:nvPr/>
        </p:nvSpPr>
        <p:spPr bwMode="auto">
          <a:xfrm rot="-5400000">
            <a:off x="-1039475" y="2835604"/>
            <a:ext cx="3485478" cy="549275"/>
          </a:xfrm>
          <a:prstGeom prst="rect">
            <a:avLst/>
          </a:prstGeom>
          <a:noFill/>
          <a:ln w="9525">
            <a:noFill/>
            <a:miter lim="800000"/>
            <a:headEnd/>
            <a:tailEnd/>
          </a:ln>
        </p:spPr>
        <p:txBody>
          <a:bodyPr wrap="square" lIns="0" tIns="0" rIns="0" bIns="0">
            <a:spAutoFit/>
          </a:bodyPr>
          <a:lstStyle/>
          <a:p>
            <a:pPr algn="ctr"/>
            <a:r>
              <a:rPr lang="en-US" altLang="ja-JP" b="1" dirty="0">
                <a:solidFill>
                  <a:srgbClr val="FFFFFF"/>
                </a:solidFill>
              </a:rPr>
              <a:t>Cumulative Incidence </a:t>
            </a:r>
          </a:p>
          <a:p>
            <a:pPr algn="ctr"/>
            <a:r>
              <a:rPr lang="en-US" altLang="ja-JP" b="1" dirty="0">
                <a:solidFill>
                  <a:srgbClr val="FFFFFF"/>
                </a:solidFill>
              </a:rPr>
              <a:t>of MACE (%)</a:t>
            </a:r>
          </a:p>
        </p:txBody>
      </p:sp>
      <p:sp>
        <p:nvSpPr>
          <p:cNvPr id="79" name="Text Box 15"/>
          <p:cNvSpPr txBox="1">
            <a:spLocks noChangeArrowheads="1"/>
          </p:cNvSpPr>
          <p:nvPr/>
        </p:nvSpPr>
        <p:spPr bwMode="auto">
          <a:xfrm>
            <a:off x="6965950" y="4952714"/>
            <a:ext cx="381000" cy="274638"/>
          </a:xfrm>
          <a:prstGeom prst="rect">
            <a:avLst/>
          </a:prstGeom>
          <a:noFill/>
          <a:ln w="9525">
            <a:noFill/>
            <a:miter lim="800000"/>
            <a:headEnd/>
            <a:tailEnd/>
          </a:ln>
        </p:spPr>
        <p:txBody>
          <a:bodyPr wrap="none" lIns="0" tIns="0" rIns="0" bIns="0">
            <a:spAutoFit/>
          </a:bodyPr>
          <a:lstStyle/>
          <a:p>
            <a:pPr algn="ctr"/>
            <a:r>
              <a:rPr lang="en-US" altLang="ja-JP" b="1">
                <a:solidFill>
                  <a:srgbClr val="FFFFFF"/>
                </a:solidFill>
              </a:rPr>
              <a:t>168</a:t>
            </a:r>
          </a:p>
        </p:txBody>
      </p:sp>
      <p:grpSp>
        <p:nvGrpSpPr>
          <p:cNvPr id="3" name="Group 41"/>
          <p:cNvGrpSpPr>
            <a:grpSpLocks/>
          </p:cNvGrpSpPr>
          <p:nvPr/>
        </p:nvGrpSpPr>
        <p:grpSpPr bwMode="auto">
          <a:xfrm>
            <a:off x="1587500" y="4952714"/>
            <a:ext cx="5167313" cy="274638"/>
            <a:chOff x="1052" y="3078"/>
            <a:chExt cx="3434" cy="182"/>
          </a:xfrm>
        </p:grpSpPr>
        <p:sp>
          <p:nvSpPr>
            <p:cNvPr id="81" name="Text Box 23"/>
            <p:cNvSpPr txBox="1">
              <a:spLocks noChangeArrowheads="1"/>
            </p:cNvSpPr>
            <p:nvPr/>
          </p:nvSpPr>
          <p:spPr bwMode="auto">
            <a:xfrm>
              <a:off x="4233" y="3078"/>
              <a:ext cx="253" cy="182"/>
            </a:xfrm>
            <a:prstGeom prst="rect">
              <a:avLst/>
            </a:prstGeom>
            <a:noFill/>
            <a:ln w="9525">
              <a:noFill/>
              <a:miter lim="800000"/>
              <a:headEnd/>
              <a:tailEnd/>
            </a:ln>
          </p:spPr>
          <p:txBody>
            <a:bodyPr wrap="none" lIns="0" tIns="0" rIns="0" bIns="0">
              <a:spAutoFit/>
            </a:bodyPr>
            <a:lstStyle/>
            <a:p>
              <a:pPr algn="ctr"/>
              <a:r>
                <a:rPr lang="en-US" altLang="ja-JP" b="1">
                  <a:solidFill>
                    <a:srgbClr val="FFFFFF"/>
                  </a:solidFill>
                </a:rPr>
                <a:t>150</a:t>
              </a:r>
            </a:p>
          </p:txBody>
        </p:sp>
        <p:sp>
          <p:nvSpPr>
            <p:cNvPr id="82" name="Text Box 26"/>
            <p:cNvSpPr txBox="1">
              <a:spLocks noChangeArrowheads="1"/>
            </p:cNvSpPr>
            <p:nvPr/>
          </p:nvSpPr>
          <p:spPr bwMode="auto">
            <a:xfrm>
              <a:off x="3580" y="3078"/>
              <a:ext cx="253" cy="182"/>
            </a:xfrm>
            <a:prstGeom prst="rect">
              <a:avLst/>
            </a:prstGeom>
            <a:noFill/>
            <a:ln w="9525">
              <a:noFill/>
              <a:miter lim="800000"/>
              <a:headEnd/>
              <a:tailEnd/>
            </a:ln>
          </p:spPr>
          <p:txBody>
            <a:bodyPr wrap="none" lIns="0" tIns="0" rIns="0" bIns="0">
              <a:spAutoFit/>
            </a:bodyPr>
            <a:lstStyle/>
            <a:p>
              <a:pPr algn="ctr"/>
              <a:r>
                <a:rPr lang="en-US" altLang="ja-JP" b="1">
                  <a:solidFill>
                    <a:srgbClr val="FFFFFF"/>
                  </a:solidFill>
                </a:rPr>
                <a:t>120</a:t>
              </a:r>
            </a:p>
          </p:txBody>
        </p:sp>
        <p:sp>
          <p:nvSpPr>
            <p:cNvPr id="83" name="Text Box 29"/>
            <p:cNvSpPr txBox="1">
              <a:spLocks noChangeArrowheads="1"/>
            </p:cNvSpPr>
            <p:nvPr/>
          </p:nvSpPr>
          <p:spPr bwMode="auto">
            <a:xfrm>
              <a:off x="2969" y="3078"/>
              <a:ext cx="169" cy="182"/>
            </a:xfrm>
            <a:prstGeom prst="rect">
              <a:avLst/>
            </a:prstGeom>
            <a:noFill/>
            <a:ln w="9525">
              <a:noFill/>
              <a:miter lim="800000"/>
              <a:headEnd/>
              <a:tailEnd/>
            </a:ln>
          </p:spPr>
          <p:txBody>
            <a:bodyPr wrap="none" lIns="0" tIns="0" rIns="0" bIns="0">
              <a:spAutoFit/>
            </a:bodyPr>
            <a:lstStyle/>
            <a:p>
              <a:pPr algn="ctr"/>
              <a:r>
                <a:rPr lang="en-US" altLang="ja-JP" b="1">
                  <a:solidFill>
                    <a:srgbClr val="FFFFFF"/>
                  </a:solidFill>
                </a:rPr>
                <a:t>90</a:t>
              </a:r>
            </a:p>
          </p:txBody>
        </p:sp>
        <p:sp>
          <p:nvSpPr>
            <p:cNvPr id="84" name="Text Box 32"/>
            <p:cNvSpPr txBox="1">
              <a:spLocks noChangeArrowheads="1"/>
            </p:cNvSpPr>
            <p:nvPr/>
          </p:nvSpPr>
          <p:spPr bwMode="auto">
            <a:xfrm>
              <a:off x="2316" y="3078"/>
              <a:ext cx="169" cy="182"/>
            </a:xfrm>
            <a:prstGeom prst="rect">
              <a:avLst/>
            </a:prstGeom>
            <a:noFill/>
            <a:ln w="9525">
              <a:noFill/>
              <a:miter lim="800000"/>
              <a:headEnd/>
              <a:tailEnd/>
            </a:ln>
          </p:spPr>
          <p:txBody>
            <a:bodyPr wrap="none" lIns="0" tIns="0" rIns="0" bIns="0">
              <a:spAutoFit/>
            </a:bodyPr>
            <a:lstStyle/>
            <a:p>
              <a:pPr algn="ctr"/>
              <a:r>
                <a:rPr lang="en-US" altLang="ja-JP" b="1">
                  <a:solidFill>
                    <a:srgbClr val="FFFFFF"/>
                  </a:solidFill>
                </a:rPr>
                <a:t>60</a:t>
              </a:r>
            </a:p>
          </p:txBody>
        </p:sp>
        <p:sp>
          <p:nvSpPr>
            <p:cNvPr id="85" name="Text Box 35"/>
            <p:cNvSpPr txBox="1">
              <a:spLocks noChangeArrowheads="1"/>
            </p:cNvSpPr>
            <p:nvPr/>
          </p:nvSpPr>
          <p:spPr bwMode="auto">
            <a:xfrm>
              <a:off x="1663" y="3078"/>
              <a:ext cx="169" cy="182"/>
            </a:xfrm>
            <a:prstGeom prst="rect">
              <a:avLst/>
            </a:prstGeom>
            <a:noFill/>
            <a:ln w="9525">
              <a:noFill/>
              <a:miter lim="800000"/>
              <a:headEnd/>
              <a:tailEnd/>
            </a:ln>
          </p:spPr>
          <p:txBody>
            <a:bodyPr wrap="none" lIns="0" tIns="0" rIns="0" bIns="0">
              <a:spAutoFit/>
            </a:bodyPr>
            <a:lstStyle/>
            <a:p>
              <a:pPr algn="ctr"/>
              <a:r>
                <a:rPr lang="en-US" altLang="ja-JP" b="1" dirty="0">
                  <a:solidFill>
                    <a:srgbClr val="FFFFFF"/>
                  </a:solidFill>
                </a:rPr>
                <a:t>30</a:t>
              </a:r>
            </a:p>
          </p:txBody>
        </p:sp>
        <p:sp>
          <p:nvSpPr>
            <p:cNvPr id="86" name="Text Box 38"/>
            <p:cNvSpPr txBox="1">
              <a:spLocks noChangeArrowheads="1"/>
            </p:cNvSpPr>
            <p:nvPr/>
          </p:nvSpPr>
          <p:spPr bwMode="auto">
            <a:xfrm>
              <a:off x="1052" y="3078"/>
              <a:ext cx="84" cy="182"/>
            </a:xfrm>
            <a:prstGeom prst="rect">
              <a:avLst/>
            </a:prstGeom>
            <a:noFill/>
            <a:ln w="9525">
              <a:noFill/>
              <a:miter lim="800000"/>
              <a:headEnd/>
              <a:tailEnd/>
            </a:ln>
          </p:spPr>
          <p:txBody>
            <a:bodyPr wrap="none" lIns="0" tIns="0" rIns="0" bIns="0">
              <a:spAutoFit/>
            </a:bodyPr>
            <a:lstStyle/>
            <a:p>
              <a:pPr algn="ctr"/>
              <a:r>
                <a:rPr lang="en-US" altLang="ja-JP" b="1">
                  <a:solidFill>
                    <a:srgbClr val="FFFFFF"/>
                  </a:solidFill>
                </a:rPr>
                <a:t>0</a:t>
              </a:r>
            </a:p>
          </p:txBody>
        </p:sp>
      </p:grpSp>
      <p:sp>
        <p:nvSpPr>
          <p:cNvPr id="87" name="Freeform 13"/>
          <p:cNvSpPr>
            <a:spLocks/>
          </p:cNvSpPr>
          <p:nvPr/>
        </p:nvSpPr>
        <p:spPr bwMode="auto">
          <a:xfrm>
            <a:off x="1466850" y="1295114"/>
            <a:ext cx="6385379" cy="3529013"/>
          </a:xfrm>
          <a:custGeom>
            <a:avLst/>
            <a:gdLst>
              <a:gd name="T0" fmla="*/ 0 w 4644"/>
              <a:gd name="T1" fmla="*/ 0 h 2034"/>
              <a:gd name="T2" fmla="*/ 0 w 4644"/>
              <a:gd name="T3" fmla="*/ 2147483647 h 2034"/>
              <a:gd name="T4" fmla="*/ 2147483647 w 4644"/>
              <a:gd name="T5" fmla="*/ 2147483647 h 2034"/>
              <a:gd name="T6" fmla="*/ 0 60000 65536"/>
              <a:gd name="T7" fmla="*/ 0 60000 65536"/>
              <a:gd name="T8" fmla="*/ 0 60000 65536"/>
              <a:gd name="T9" fmla="*/ 0 w 4644"/>
              <a:gd name="T10" fmla="*/ 0 h 2034"/>
              <a:gd name="T11" fmla="*/ 4644 w 4644"/>
              <a:gd name="T12" fmla="*/ 2034 h 2034"/>
            </a:gdLst>
            <a:ahLst/>
            <a:cxnLst>
              <a:cxn ang="T6">
                <a:pos x="T0" y="T1"/>
              </a:cxn>
              <a:cxn ang="T7">
                <a:pos x="T2" y="T3"/>
              </a:cxn>
              <a:cxn ang="T8">
                <a:pos x="T4" y="T5"/>
              </a:cxn>
            </a:cxnLst>
            <a:rect l="T9" t="T10" r="T11" b="T12"/>
            <a:pathLst>
              <a:path w="4644" h="2034">
                <a:moveTo>
                  <a:pt x="0" y="0"/>
                </a:moveTo>
                <a:lnTo>
                  <a:pt x="0" y="2034"/>
                </a:lnTo>
                <a:lnTo>
                  <a:pt x="4644" y="2034"/>
                </a:lnTo>
              </a:path>
            </a:pathLst>
          </a:custGeom>
          <a:noFill/>
          <a:ln w="19050">
            <a:solidFill>
              <a:schemeClr val="tx1"/>
            </a:solidFill>
            <a:round/>
            <a:headEnd/>
            <a:tailEnd/>
          </a:ln>
        </p:spPr>
        <p:txBody>
          <a:bodyPr/>
          <a:lstStyle/>
          <a:p>
            <a:endParaRPr lang="ja-JP" altLang="en-US">
              <a:solidFill>
                <a:srgbClr val="FFFFFF"/>
              </a:solidFill>
            </a:endParaRPr>
          </a:p>
        </p:txBody>
      </p:sp>
      <p:sp>
        <p:nvSpPr>
          <p:cNvPr id="100" name="正方形/長方形 99"/>
          <p:cNvSpPr/>
          <p:nvPr/>
        </p:nvSpPr>
        <p:spPr>
          <a:xfrm>
            <a:off x="1934576" y="4388781"/>
            <a:ext cx="5894191" cy="338554"/>
          </a:xfrm>
          <a:prstGeom prst="rect">
            <a:avLst/>
          </a:prstGeom>
        </p:spPr>
        <p:txBody>
          <a:bodyPr wrap="square">
            <a:spAutoFit/>
          </a:bodyPr>
          <a:lstStyle/>
          <a:p>
            <a:pPr marL="0" lvl="1"/>
            <a:r>
              <a:rPr lang="en-US" altLang="ja-JP" sz="1600" dirty="0" smtClean="0">
                <a:solidFill>
                  <a:srgbClr val="FFFFFF"/>
                </a:solidFill>
              </a:rPr>
              <a:t>MACE</a:t>
            </a:r>
            <a:r>
              <a:rPr lang="ja-JP" altLang="en-US" sz="1600" dirty="0" smtClean="0">
                <a:solidFill>
                  <a:srgbClr val="FFFFFF"/>
                </a:solidFill>
              </a:rPr>
              <a:t>：</a:t>
            </a:r>
            <a:r>
              <a:rPr lang="en-US" altLang="ja-JP" sz="1600" dirty="0" smtClean="0">
                <a:solidFill>
                  <a:srgbClr val="FFFFFF"/>
                </a:solidFill>
              </a:rPr>
              <a:t>CV death, Nonfatal MI and Nonfatal ischemic stroke</a:t>
            </a:r>
          </a:p>
        </p:txBody>
      </p:sp>
      <p:sp>
        <p:nvSpPr>
          <p:cNvPr id="80" name="フリーフォーム 79"/>
          <p:cNvSpPr/>
          <p:nvPr/>
        </p:nvSpPr>
        <p:spPr>
          <a:xfrm>
            <a:off x="1657350" y="2114550"/>
            <a:ext cx="5461000" cy="2711449"/>
          </a:xfrm>
          <a:custGeom>
            <a:avLst/>
            <a:gdLst>
              <a:gd name="connsiteX0" fmla="*/ 5461000 w 5461000"/>
              <a:gd name="connsiteY0" fmla="*/ 0 h 2355850"/>
              <a:gd name="connsiteX1" fmla="*/ 1422400 w 5461000"/>
              <a:gd name="connsiteY1" fmla="*/ 0 h 2355850"/>
              <a:gd name="connsiteX2" fmla="*/ 1428750 w 5461000"/>
              <a:gd name="connsiteY2" fmla="*/ 152400 h 2355850"/>
              <a:gd name="connsiteX3" fmla="*/ 514350 w 5461000"/>
              <a:gd name="connsiteY3" fmla="*/ 152400 h 2355850"/>
              <a:gd name="connsiteX4" fmla="*/ 520700 w 5461000"/>
              <a:gd name="connsiteY4" fmla="*/ 298450 h 2355850"/>
              <a:gd name="connsiteX5" fmla="*/ 165100 w 5461000"/>
              <a:gd name="connsiteY5" fmla="*/ 298450 h 2355850"/>
              <a:gd name="connsiteX6" fmla="*/ 165100 w 5461000"/>
              <a:gd name="connsiteY6" fmla="*/ 444500 h 2355850"/>
              <a:gd name="connsiteX7" fmla="*/ 133350 w 5461000"/>
              <a:gd name="connsiteY7" fmla="*/ 444500 h 2355850"/>
              <a:gd name="connsiteX8" fmla="*/ 133350 w 5461000"/>
              <a:gd name="connsiteY8" fmla="*/ 590550 h 2355850"/>
              <a:gd name="connsiteX9" fmla="*/ 101600 w 5461000"/>
              <a:gd name="connsiteY9" fmla="*/ 590550 h 2355850"/>
              <a:gd name="connsiteX10" fmla="*/ 101600 w 5461000"/>
              <a:gd name="connsiteY10" fmla="*/ 742950 h 2355850"/>
              <a:gd name="connsiteX11" fmla="*/ 69850 w 5461000"/>
              <a:gd name="connsiteY11" fmla="*/ 749300 h 2355850"/>
              <a:gd name="connsiteX12" fmla="*/ 69850 w 5461000"/>
              <a:gd name="connsiteY12" fmla="*/ 1041400 h 2355850"/>
              <a:gd name="connsiteX13" fmla="*/ 38100 w 5461000"/>
              <a:gd name="connsiteY13" fmla="*/ 1041400 h 2355850"/>
              <a:gd name="connsiteX14" fmla="*/ 38100 w 5461000"/>
              <a:gd name="connsiteY14" fmla="*/ 1181100 h 2355850"/>
              <a:gd name="connsiteX15" fmla="*/ 0 w 5461000"/>
              <a:gd name="connsiteY15" fmla="*/ 1187450 h 2355850"/>
              <a:gd name="connsiteX16" fmla="*/ 0 w 5461000"/>
              <a:gd name="connsiteY16" fmla="*/ 2355850 h 235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1000" h="2355850">
                <a:moveTo>
                  <a:pt x="5461000" y="0"/>
                </a:moveTo>
                <a:lnTo>
                  <a:pt x="1422400" y="0"/>
                </a:lnTo>
                <a:lnTo>
                  <a:pt x="1428750" y="152400"/>
                </a:lnTo>
                <a:lnTo>
                  <a:pt x="514350" y="152400"/>
                </a:lnTo>
                <a:lnTo>
                  <a:pt x="520700" y="298450"/>
                </a:lnTo>
                <a:lnTo>
                  <a:pt x="165100" y="298450"/>
                </a:lnTo>
                <a:lnTo>
                  <a:pt x="165100" y="444500"/>
                </a:lnTo>
                <a:lnTo>
                  <a:pt x="133350" y="444500"/>
                </a:lnTo>
                <a:lnTo>
                  <a:pt x="133350" y="590550"/>
                </a:lnTo>
                <a:lnTo>
                  <a:pt x="101600" y="590550"/>
                </a:lnTo>
                <a:lnTo>
                  <a:pt x="101600" y="742950"/>
                </a:lnTo>
                <a:lnTo>
                  <a:pt x="69850" y="749300"/>
                </a:lnTo>
                <a:lnTo>
                  <a:pt x="69850" y="1041400"/>
                </a:lnTo>
                <a:lnTo>
                  <a:pt x="38100" y="1041400"/>
                </a:lnTo>
                <a:lnTo>
                  <a:pt x="38100" y="1181100"/>
                </a:lnTo>
                <a:lnTo>
                  <a:pt x="0" y="1187450"/>
                </a:lnTo>
                <a:lnTo>
                  <a:pt x="0" y="2355850"/>
                </a:lnTo>
              </a:path>
            </a:pathLst>
          </a:custGeom>
          <a:ln w="38100">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FFFFFF"/>
              </a:solidFill>
            </a:endParaRPr>
          </a:p>
        </p:txBody>
      </p:sp>
      <p:sp>
        <p:nvSpPr>
          <p:cNvPr id="92" name="フリーフォーム 91"/>
          <p:cNvSpPr/>
          <p:nvPr/>
        </p:nvSpPr>
        <p:spPr>
          <a:xfrm>
            <a:off x="1657350" y="2138363"/>
            <a:ext cx="5467350" cy="2693987"/>
          </a:xfrm>
          <a:custGeom>
            <a:avLst/>
            <a:gdLst>
              <a:gd name="connsiteX0" fmla="*/ 0 w 5467350"/>
              <a:gd name="connsiteY0" fmla="*/ 2349500 h 2349500"/>
              <a:gd name="connsiteX1" fmla="*/ 0 w 5467350"/>
              <a:gd name="connsiteY1" fmla="*/ 1822450 h 2349500"/>
              <a:gd name="connsiteX2" fmla="*/ 31750 w 5467350"/>
              <a:gd name="connsiteY2" fmla="*/ 1822450 h 2349500"/>
              <a:gd name="connsiteX3" fmla="*/ 31750 w 5467350"/>
              <a:gd name="connsiteY3" fmla="*/ 920750 h 2349500"/>
              <a:gd name="connsiteX4" fmla="*/ 63500 w 5467350"/>
              <a:gd name="connsiteY4" fmla="*/ 920750 h 2349500"/>
              <a:gd name="connsiteX5" fmla="*/ 63500 w 5467350"/>
              <a:gd name="connsiteY5" fmla="*/ 660400 h 2349500"/>
              <a:gd name="connsiteX6" fmla="*/ 101600 w 5467350"/>
              <a:gd name="connsiteY6" fmla="*/ 660400 h 2349500"/>
              <a:gd name="connsiteX7" fmla="*/ 101600 w 5467350"/>
              <a:gd name="connsiteY7" fmla="*/ 520700 h 2349500"/>
              <a:gd name="connsiteX8" fmla="*/ 260350 w 5467350"/>
              <a:gd name="connsiteY8" fmla="*/ 520700 h 2349500"/>
              <a:gd name="connsiteX9" fmla="*/ 260350 w 5467350"/>
              <a:gd name="connsiteY9" fmla="*/ 400050 h 2349500"/>
              <a:gd name="connsiteX10" fmla="*/ 285750 w 5467350"/>
              <a:gd name="connsiteY10" fmla="*/ 400050 h 2349500"/>
              <a:gd name="connsiteX11" fmla="*/ 285750 w 5467350"/>
              <a:gd name="connsiteY11" fmla="*/ 266700 h 2349500"/>
              <a:gd name="connsiteX12" fmla="*/ 330200 w 5467350"/>
              <a:gd name="connsiteY12" fmla="*/ 266700 h 2349500"/>
              <a:gd name="connsiteX13" fmla="*/ 330200 w 5467350"/>
              <a:gd name="connsiteY13" fmla="*/ 133350 h 2349500"/>
              <a:gd name="connsiteX14" fmla="*/ 4578350 w 5467350"/>
              <a:gd name="connsiteY14" fmla="*/ 133350 h 2349500"/>
              <a:gd name="connsiteX15" fmla="*/ 4578350 w 5467350"/>
              <a:gd name="connsiteY15" fmla="*/ 0 h 2349500"/>
              <a:gd name="connsiteX16" fmla="*/ 5467350 w 5467350"/>
              <a:gd name="connsiteY16" fmla="*/ 0 h 234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67350" h="2349500">
                <a:moveTo>
                  <a:pt x="0" y="2349500"/>
                </a:moveTo>
                <a:lnTo>
                  <a:pt x="0" y="1822450"/>
                </a:lnTo>
                <a:lnTo>
                  <a:pt x="31750" y="1822450"/>
                </a:lnTo>
                <a:lnTo>
                  <a:pt x="31750" y="920750"/>
                </a:lnTo>
                <a:lnTo>
                  <a:pt x="63500" y="920750"/>
                </a:lnTo>
                <a:lnTo>
                  <a:pt x="63500" y="660400"/>
                </a:lnTo>
                <a:lnTo>
                  <a:pt x="101600" y="660400"/>
                </a:lnTo>
                <a:lnTo>
                  <a:pt x="101600" y="520700"/>
                </a:lnTo>
                <a:lnTo>
                  <a:pt x="260350" y="520700"/>
                </a:lnTo>
                <a:lnTo>
                  <a:pt x="260350" y="400050"/>
                </a:lnTo>
                <a:lnTo>
                  <a:pt x="285750" y="400050"/>
                </a:lnTo>
                <a:lnTo>
                  <a:pt x="285750" y="266700"/>
                </a:lnTo>
                <a:lnTo>
                  <a:pt x="330200" y="266700"/>
                </a:lnTo>
                <a:lnTo>
                  <a:pt x="330200" y="133350"/>
                </a:lnTo>
                <a:lnTo>
                  <a:pt x="4578350" y="133350"/>
                </a:lnTo>
                <a:lnTo>
                  <a:pt x="4578350" y="0"/>
                </a:lnTo>
                <a:lnTo>
                  <a:pt x="5467350" y="0"/>
                </a:lnTo>
              </a:path>
            </a:pathLst>
          </a:cu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FFFFFF"/>
              </a:solidFill>
            </a:endParaRPr>
          </a:p>
        </p:txBody>
      </p:sp>
      <p:sp>
        <p:nvSpPr>
          <p:cNvPr id="101" name="テキスト ボックス 100"/>
          <p:cNvSpPr txBox="1"/>
          <p:nvPr/>
        </p:nvSpPr>
        <p:spPr>
          <a:xfrm>
            <a:off x="4315093" y="2338867"/>
            <a:ext cx="1367682" cy="400110"/>
          </a:xfrm>
          <a:prstGeom prst="rect">
            <a:avLst/>
          </a:prstGeom>
          <a:noFill/>
        </p:spPr>
        <p:txBody>
          <a:bodyPr wrap="none" rtlCol="0">
            <a:spAutoFit/>
          </a:bodyPr>
          <a:lstStyle/>
          <a:p>
            <a:pPr algn="ctr"/>
            <a:r>
              <a:rPr lang="en-US" altLang="ja-JP" sz="2000" b="1" dirty="0" smtClean="0">
                <a:solidFill>
                  <a:srgbClr val="6DFE35"/>
                </a:solidFill>
                <a:cs typeface="Arial" pitchFamily="34" charset="0"/>
              </a:rPr>
              <a:t>Prasugrel</a:t>
            </a:r>
          </a:p>
        </p:txBody>
      </p:sp>
      <p:sp>
        <p:nvSpPr>
          <p:cNvPr id="102" name="テキスト ボックス 101"/>
          <p:cNvSpPr txBox="1"/>
          <p:nvPr/>
        </p:nvSpPr>
        <p:spPr>
          <a:xfrm>
            <a:off x="4194066" y="1608187"/>
            <a:ext cx="1609736" cy="400110"/>
          </a:xfrm>
          <a:prstGeom prst="rect">
            <a:avLst/>
          </a:prstGeom>
          <a:noFill/>
        </p:spPr>
        <p:txBody>
          <a:bodyPr wrap="none" rtlCol="0">
            <a:spAutoFit/>
          </a:bodyPr>
          <a:lstStyle/>
          <a:p>
            <a:pPr algn="ctr"/>
            <a:r>
              <a:rPr lang="en-US" altLang="ja-JP" sz="2000" b="1" dirty="0" err="1" smtClean="0">
                <a:solidFill>
                  <a:srgbClr val="05B9FF"/>
                </a:solidFill>
                <a:cs typeface="Arial" pitchFamily="34" charset="0"/>
              </a:rPr>
              <a:t>Clopidogrel</a:t>
            </a:r>
            <a:endParaRPr lang="en-US" altLang="ja-JP" sz="2000" b="1" dirty="0" smtClean="0">
              <a:solidFill>
                <a:srgbClr val="05B9FF"/>
              </a:solidFill>
              <a:cs typeface="Arial" pitchFamily="34" charset="0"/>
            </a:endParaRPr>
          </a:p>
        </p:txBody>
      </p:sp>
      <p:sp>
        <p:nvSpPr>
          <p:cNvPr id="54" name="テキスト ボックス 53"/>
          <p:cNvSpPr txBox="1"/>
          <p:nvPr/>
        </p:nvSpPr>
        <p:spPr>
          <a:xfrm>
            <a:off x="7092899" y="2253142"/>
            <a:ext cx="1041311" cy="461665"/>
          </a:xfrm>
          <a:prstGeom prst="rect">
            <a:avLst/>
          </a:prstGeom>
          <a:noFill/>
        </p:spPr>
        <p:txBody>
          <a:bodyPr wrap="none" rtlCol="0">
            <a:spAutoFit/>
          </a:bodyPr>
          <a:lstStyle/>
          <a:p>
            <a:pPr algn="ctr"/>
            <a:r>
              <a:rPr lang="en-US" altLang="ja-JP" sz="2400" b="1" dirty="0" smtClean="0">
                <a:solidFill>
                  <a:srgbClr val="6DFE35"/>
                </a:solidFill>
                <a:cs typeface="Arial" pitchFamily="34" charset="0"/>
              </a:rPr>
              <a:t>11.8%</a:t>
            </a:r>
          </a:p>
        </p:txBody>
      </p:sp>
      <p:sp>
        <p:nvSpPr>
          <p:cNvPr id="55" name="テキスト ボックス 54"/>
          <p:cNvSpPr txBox="1"/>
          <p:nvPr/>
        </p:nvSpPr>
        <p:spPr>
          <a:xfrm>
            <a:off x="7092900" y="1567342"/>
            <a:ext cx="1041311" cy="461665"/>
          </a:xfrm>
          <a:prstGeom prst="rect">
            <a:avLst/>
          </a:prstGeom>
          <a:noFill/>
        </p:spPr>
        <p:txBody>
          <a:bodyPr wrap="none" rtlCol="0">
            <a:spAutoFit/>
          </a:bodyPr>
          <a:lstStyle/>
          <a:p>
            <a:pPr algn="ctr"/>
            <a:r>
              <a:rPr lang="en-US" altLang="ja-JP" sz="2400" b="1" dirty="0" smtClean="0">
                <a:solidFill>
                  <a:srgbClr val="05B9FF"/>
                </a:solidFill>
                <a:cs typeface="Arial" pitchFamily="34" charset="0"/>
              </a:rPr>
              <a:t>11.9%</a:t>
            </a:r>
          </a:p>
        </p:txBody>
      </p:sp>
      <p:sp>
        <p:nvSpPr>
          <p:cNvPr id="56" name="テキスト ボックス 55"/>
          <p:cNvSpPr txBox="1"/>
          <p:nvPr/>
        </p:nvSpPr>
        <p:spPr>
          <a:xfrm>
            <a:off x="5385605" y="3101114"/>
            <a:ext cx="1840568" cy="584775"/>
          </a:xfrm>
          <a:prstGeom prst="rect">
            <a:avLst/>
          </a:prstGeom>
          <a:noFill/>
        </p:spPr>
        <p:txBody>
          <a:bodyPr wrap="none" rtlCol="0">
            <a:spAutoFit/>
          </a:bodyPr>
          <a:lstStyle/>
          <a:p>
            <a:r>
              <a:rPr lang="en-US" altLang="ja-JP" sz="1600" b="1" dirty="0" err="1" smtClean="0">
                <a:solidFill>
                  <a:srgbClr val="FFFF00"/>
                </a:solidFill>
              </a:rPr>
              <a:t>HR</a:t>
            </a:r>
            <a:r>
              <a:rPr lang="en-US" altLang="ja-JP" sz="1600" b="1" dirty="0" smtClean="0">
                <a:solidFill>
                  <a:srgbClr val="FFFF00"/>
                </a:solidFill>
              </a:rPr>
              <a:t> = 0.99</a:t>
            </a:r>
          </a:p>
          <a:p>
            <a:r>
              <a:rPr lang="en-US" altLang="ja-JP" sz="1600" b="1" dirty="0" smtClean="0">
                <a:solidFill>
                  <a:srgbClr val="FFFF00"/>
                </a:solidFill>
              </a:rPr>
              <a:t>95% CI: 0.50-1.96</a:t>
            </a:r>
            <a:endParaRPr lang="ja-JP" altLang="en-US" sz="1600" b="1" dirty="0">
              <a:solidFill>
                <a:srgbClr val="FFFF00"/>
              </a:solidFill>
            </a:endParaRPr>
          </a:p>
        </p:txBody>
      </p:sp>
    </p:spTree>
    <p:extLst>
      <p:ext uri="{BB962C8B-B14F-4D97-AF65-F5344CB8AC3E}">
        <p14:creationId xmlns:p14="http://schemas.microsoft.com/office/powerpoint/2010/main" val="852773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3"/>
          <p:cNvSpPr>
            <a:spLocks noGrp="1"/>
          </p:cNvSpPr>
          <p:nvPr>
            <p:ph type="title"/>
          </p:nvPr>
        </p:nvSpPr>
        <p:spPr/>
        <p:txBody>
          <a:bodyPr>
            <a:normAutofit/>
          </a:bodyPr>
          <a:lstStyle/>
          <a:p>
            <a:pPr algn="l"/>
            <a:r>
              <a:rPr lang="en-US" altLang="ja-JP" sz="2800" b="1" dirty="0" smtClean="0">
                <a:solidFill>
                  <a:srgbClr val="FADC41"/>
                </a:solidFill>
                <a:latin typeface="Arial" pitchFamily="34" charset="0"/>
                <a:ea typeface="ＭＳ Ｐゴシック" pitchFamily="50" charset="-128"/>
              </a:rPr>
              <a:t>Primary Efficacy Endpoint</a:t>
            </a:r>
            <a:r>
              <a:rPr lang="ja-JP" altLang="en-US" sz="2800" b="1" dirty="0" smtClean="0">
                <a:solidFill>
                  <a:srgbClr val="FADC41"/>
                </a:solidFill>
                <a:latin typeface="Arial" pitchFamily="34" charset="0"/>
                <a:ea typeface="ＭＳ Ｐゴシック" pitchFamily="50" charset="-128"/>
              </a:rPr>
              <a:t>　　　　　　　　　　　　　　　　　</a:t>
            </a:r>
            <a:r>
              <a:rPr lang="ja-JP" altLang="en-US" sz="2000" b="1" dirty="0" smtClean="0">
                <a:solidFill>
                  <a:srgbClr val="FADC41"/>
                </a:solidFill>
                <a:latin typeface="Arial" pitchFamily="34" charset="0"/>
                <a:ea typeface="ＭＳ Ｐゴシック" pitchFamily="50" charset="-128"/>
              </a:rPr>
              <a:t>（</a:t>
            </a:r>
            <a:r>
              <a:rPr lang="en-US" altLang="ja-JP" sz="2000" b="1" dirty="0">
                <a:solidFill>
                  <a:srgbClr val="FADC41"/>
                </a:solidFill>
                <a:latin typeface="Arial" pitchFamily="34" charset="0"/>
                <a:ea typeface="ＭＳ Ｐゴシック" pitchFamily="50" charset="-128"/>
              </a:rPr>
              <a:t>MACE at 24 </a:t>
            </a:r>
            <a:r>
              <a:rPr lang="en-US" altLang="ja-JP" sz="2000" b="1" dirty="0" smtClean="0">
                <a:solidFill>
                  <a:srgbClr val="FADC41"/>
                </a:solidFill>
                <a:latin typeface="Arial" pitchFamily="34" charset="0"/>
                <a:ea typeface="ＭＳ Ｐゴシック" pitchFamily="50" charset="-128"/>
              </a:rPr>
              <a:t>Weeks</a:t>
            </a:r>
            <a:r>
              <a:rPr lang="ja-JP" altLang="en-US" sz="2000" b="1" dirty="0" smtClean="0">
                <a:solidFill>
                  <a:srgbClr val="FADC41"/>
                </a:solidFill>
                <a:latin typeface="Arial" pitchFamily="34" charset="0"/>
                <a:ea typeface="ＭＳ Ｐゴシック" pitchFamily="50" charset="-128"/>
              </a:rPr>
              <a:t>）</a:t>
            </a:r>
            <a:r>
              <a:rPr lang="ja-JP" altLang="en-US" sz="2800" dirty="0" smtClean="0"/>
              <a:t>　</a:t>
            </a:r>
            <a:r>
              <a:rPr lang="en-US" altLang="ja-JP" sz="2800" dirty="0" smtClean="0"/>
              <a:t>IM+PM</a:t>
            </a:r>
            <a:r>
              <a:rPr lang="ja-JP" altLang="en-US" sz="2800" dirty="0" smtClean="0"/>
              <a:t>　　　　　　　　　　　　　　　</a:t>
            </a:r>
            <a:endParaRPr kumimoji="1" lang="ja-JP" altLang="en-US" sz="2800" dirty="0"/>
          </a:p>
        </p:txBody>
      </p:sp>
      <p:sp>
        <p:nvSpPr>
          <p:cNvPr id="141" name="Text Box 17"/>
          <p:cNvSpPr txBox="1">
            <a:spLocks noChangeArrowheads="1"/>
          </p:cNvSpPr>
          <p:nvPr/>
        </p:nvSpPr>
        <p:spPr bwMode="auto">
          <a:xfrm>
            <a:off x="3076575" y="5268627"/>
            <a:ext cx="3044825" cy="306387"/>
          </a:xfrm>
          <a:prstGeom prst="rect">
            <a:avLst/>
          </a:prstGeom>
          <a:noFill/>
          <a:ln w="9525">
            <a:noFill/>
            <a:miter lim="800000"/>
            <a:headEnd/>
            <a:tailEnd/>
          </a:ln>
        </p:spPr>
        <p:txBody>
          <a:bodyPr wrap="none" lIns="0" tIns="0" rIns="0" bIns="0">
            <a:spAutoFit/>
          </a:bodyPr>
          <a:lstStyle/>
          <a:p>
            <a:pPr algn="ctr"/>
            <a:r>
              <a:rPr lang="en-US" altLang="ja-JP" sz="2000" b="1">
                <a:solidFill>
                  <a:srgbClr val="FFFFFF"/>
                </a:solidFill>
              </a:rPr>
              <a:t>Days from first treatment</a:t>
            </a:r>
          </a:p>
        </p:txBody>
      </p:sp>
      <p:sp>
        <p:nvSpPr>
          <p:cNvPr id="164" name="Text Box 56"/>
          <p:cNvSpPr txBox="1">
            <a:spLocks noChangeArrowheads="1"/>
          </p:cNvSpPr>
          <p:nvPr/>
        </p:nvSpPr>
        <p:spPr bwMode="auto">
          <a:xfrm>
            <a:off x="7006368" y="579250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215</a:t>
            </a:r>
            <a:endParaRPr lang="en-US" altLang="ja-JP" sz="1600" b="1" dirty="0">
              <a:solidFill>
                <a:srgbClr val="FFFFFF"/>
              </a:solidFill>
            </a:endParaRPr>
          </a:p>
        </p:txBody>
      </p:sp>
      <p:sp>
        <p:nvSpPr>
          <p:cNvPr id="165" name="Text Box 59"/>
          <p:cNvSpPr txBox="1">
            <a:spLocks noChangeArrowheads="1"/>
          </p:cNvSpPr>
          <p:nvPr/>
        </p:nvSpPr>
        <p:spPr bwMode="auto">
          <a:xfrm>
            <a:off x="6394386" y="579250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215</a:t>
            </a:r>
          </a:p>
        </p:txBody>
      </p:sp>
      <p:sp>
        <p:nvSpPr>
          <p:cNvPr id="166" name="Text Box 60"/>
          <p:cNvSpPr txBox="1">
            <a:spLocks noChangeArrowheads="1"/>
          </p:cNvSpPr>
          <p:nvPr/>
        </p:nvSpPr>
        <p:spPr bwMode="auto">
          <a:xfrm>
            <a:off x="5411724" y="579250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216</a:t>
            </a:r>
            <a:endParaRPr lang="en-US" altLang="ja-JP" sz="1600" b="1" dirty="0">
              <a:solidFill>
                <a:srgbClr val="FFFFFF"/>
              </a:solidFill>
            </a:endParaRPr>
          </a:p>
        </p:txBody>
      </p:sp>
      <p:sp>
        <p:nvSpPr>
          <p:cNvPr id="167" name="Text Box 61"/>
          <p:cNvSpPr txBox="1">
            <a:spLocks noChangeArrowheads="1"/>
          </p:cNvSpPr>
          <p:nvPr/>
        </p:nvSpPr>
        <p:spPr bwMode="auto">
          <a:xfrm>
            <a:off x="4429855" y="579250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218</a:t>
            </a:r>
            <a:endParaRPr lang="en-US" altLang="ja-JP" sz="1600" b="1" dirty="0">
              <a:solidFill>
                <a:srgbClr val="FFFFFF"/>
              </a:solidFill>
            </a:endParaRPr>
          </a:p>
        </p:txBody>
      </p:sp>
      <p:sp>
        <p:nvSpPr>
          <p:cNvPr id="168" name="Text Box 62"/>
          <p:cNvSpPr txBox="1">
            <a:spLocks noChangeArrowheads="1"/>
          </p:cNvSpPr>
          <p:nvPr/>
        </p:nvSpPr>
        <p:spPr bwMode="auto">
          <a:xfrm>
            <a:off x="3447193" y="579250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219</a:t>
            </a:r>
            <a:endParaRPr lang="en-US" altLang="ja-JP" sz="1600" b="1" dirty="0">
              <a:solidFill>
                <a:srgbClr val="FFFFFF"/>
              </a:solidFill>
            </a:endParaRPr>
          </a:p>
        </p:txBody>
      </p:sp>
      <p:sp>
        <p:nvSpPr>
          <p:cNvPr id="169" name="Text Box 63"/>
          <p:cNvSpPr txBox="1">
            <a:spLocks noChangeArrowheads="1"/>
          </p:cNvSpPr>
          <p:nvPr/>
        </p:nvSpPr>
        <p:spPr bwMode="auto">
          <a:xfrm>
            <a:off x="2463737" y="579250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219</a:t>
            </a:r>
            <a:endParaRPr lang="en-US" altLang="ja-JP" sz="1600" b="1" dirty="0">
              <a:solidFill>
                <a:srgbClr val="FFFFFF"/>
              </a:solidFill>
            </a:endParaRPr>
          </a:p>
        </p:txBody>
      </p:sp>
      <p:sp>
        <p:nvSpPr>
          <p:cNvPr id="170" name="Text Box 64"/>
          <p:cNvSpPr txBox="1">
            <a:spLocks noChangeArrowheads="1"/>
          </p:cNvSpPr>
          <p:nvPr/>
        </p:nvSpPr>
        <p:spPr bwMode="auto">
          <a:xfrm>
            <a:off x="1480280" y="579250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237</a:t>
            </a:r>
            <a:endParaRPr lang="en-US" altLang="ja-JP" sz="1600" b="1" dirty="0">
              <a:solidFill>
                <a:srgbClr val="FFFFFF"/>
              </a:solidFill>
            </a:endParaRPr>
          </a:p>
        </p:txBody>
      </p:sp>
      <p:sp>
        <p:nvSpPr>
          <p:cNvPr id="171" name="Text Box 65"/>
          <p:cNvSpPr txBox="1">
            <a:spLocks noChangeArrowheads="1"/>
          </p:cNvSpPr>
          <p:nvPr/>
        </p:nvSpPr>
        <p:spPr bwMode="auto">
          <a:xfrm>
            <a:off x="188913" y="5565489"/>
            <a:ext cx="1123950" cy="222250"/>
          </a:xfrm>
          <a:prstGeom prst="rect">
            <a:avLst/>
          </a:prstGeom>
          <a:noFill/>
          <a:ln w="9525">
            <a:noFill/>
            <a:miter lim="800000"/>
            <a:headEnd/>
            <a:tailEnd/>
          </a:ln>
        </p:spPr>
        <p:txBody>
          <a:bodyPr lIns="0" tIns="0" rIns="0" bIns="0">
            <a:spAutoFit/>
          </a:bodyPr>
          <a:lstStyle/>
          <a:p>
            <a:pPr algn="ctr">
              <a:lnSpc>
                <a:spcPct val="90000"/>
              </a:lnSpc>
            </a:pPr>
            <a:r>
              <a:rPr lang="en-US" altLang="ja-JP" sz="1600" b="1" dirty="0">
                <a:solidFill>
                  <a:srgbClr val="FFFFFF"/>
                </a:solidFill>
              </a:rPr>
              <a:t>No. at Risk:</a:t>
            </a:r>
          </a:p>
        </p:txBody>
      </p:sp>
      <p:sp>
        <p:nvSpPr>
          <p:cNvPr id="172" name="Text Box 70"/>
          <p:cNvSpPr txBox="1">
            <a:spLocks noChangeArrowheads="1"/>
          </p:cNvSpPr>
          <p:nvPr/>
        </p:nvSpPr>
        <p:spPr bwMode="auto">
          <a:xfrm>
            <a:off x="7006367" y="6070314"/>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216</a:t>
            </a:r>
            <a:endParaRPr lang="en-US" altLang="ja-JP" sz="1600" b="1" dirty="0">
              <a:solidFill>
                <a:srgbClr val="FFFFFF"/>
              </a:solidFill>
            </a:endParaRPr>
          </a:p>
        </p:txBody>
      </p:sp>
      <p:sp>
        <p:nvSpPr>
          <p:cNvPr id="173" name="Text Box 71"/>
          <p:cNvSpPr txBox="1">
            <a:spLocks noChangeArrowheads="1"/>
          </p:cNvSpPr>
          <p:nvPr/>
        </p:nvSpPr>
        <p:spPr bwMode="auto">
          <a:xfrm>
            <a:off x="6394387" y="6070314"/>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217</a:t>
            </a:r>
            <a:endParaRPr lang="en-US" altLang="ja-JP" sz="1600" b="1" dirty="0">
              <a:solidFill>
                <a:srgbClr val="FFFFFF"/>
              </a:solidFill>
            </a:endParaRPr>
          </a:p>
        </p:txBody>
      </p:sp>
      <p:sp>
        <p:nvSpPr>
          <p:cNvPr id="174" name="Text Box 72"/>
          <p:cNvSpPr txBox="1">
            <a:spLocks noChangeArrowheads="1"/>
          </p:cNvSpPr>
          <p:nvPr/>
        </p:nvSpPr>
        <p:spPr bwMode="auto">
          <a:xfrm>
            <a:off x="5410930" y="6070314"/>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218</a:t>
            </a:r>
            <a:endParaRPr lang="en-US" altLang="ja-JP" sz="1600" b="1" dirty="0">
              <a:solidFill>
                <a:srgbClr val="FFFFFF"/>
              </a:solidFill>
            </a:endParaRPr>
          </a:p>
        </p:txBody>
      </p:sp>
      <p:sp>
        <p:nvSpPr>
          <p:cNvPr id="175" name="Text Box 73"/>
          <p:cNvSpPr txBox="1">
            <a:spLocks noChangeArrowheads="1"/>
          </p:cNvSpPr>
          <p:nvPr/>
        </p:nvSpPr>
        <p:spPr bwMode="auto">
          <a:xfrm>
            <a:off x="4428268" y="6070314"/>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221</a:t>
            </a:r>
            <a:endParaRPr lang="en-US" altLang="ja-JP" sz="1600" b="1" dirty="0">
              <a:solidFill>
                <a:srgbClr val="FFFFFF"/>
              </a:solidFill>
            </a:endParaRPr>
          </a:p>
        </p:txBody>
      </p:sp>
      <p:sp>
        <p:nvSpPr>
          <p:cNvPr id="176" name="Text Box 74"/>
          <p:cNvSpPr txBox="1">
            <a:spLocks noChangeArrowheads="1"/>
          </p:cNvSpPr>
          <p:nvPr/>
        </p:nvSpPr>
        <p:spPr bwMode="auto">
          <a:xfrm>
            <a:off x="3445605" y="6070314"/>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223</a:t>
            </a:r>
            <a:endParaRPr lang="en-US" altLang="ja-JP" sz="1600" b="1" dirty="0">
              <a:solidFill>
                <a:srgbClr val="FFFFFF"/>
              </a:solidFill>
            </a:endParaRPr>
          </a:p>
        </p:txBody>
      </p:sp>
      <p:sp>
        <p:nvSpPr>
          <p:cNvPr id="177" name="Text Box 75"/>
          <p:cNvSpPr txBox="1">
            <a:spLocks noChangeArrowheads="1"/>
          </p:cNvSpPr>
          <p:nvPr/>
        </p:nvSpPr>
        <p:spPr bwMode="auto">
          <a:xfrm>
            <a:off x="2462943" y="6070314"/>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223</a:t>
            </a:r>
            <a:endParaRPr lang="en-US" altLang="ja-JP" sz="1600" b="1" dirty="0">
              <a:solidFill>
                <a:srgbClr val="FFFFFF"/>
              </a:solidFill>
            </a:endParaRPr>
          </a:p>
        </p:txBody>
      </p:sp>
      <p:sp>
        <p:nvSpPr>
          <p:cNvPr id="178" name="Text Box 76"/>
          <p:cNvSpPr txBox="1">
            <a:spLocks noChangeArrowheads="1"/>
          </p:cNvSpPr>
          <p:nvPr/>
        </p:nvSpPr>
        <p:spPr bwMode="auto">
          <a:xfrm>
            <a:off x="1480280" y="6070314"/>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248</a:t>
            </a:r>
            <a:endParaRPr lang="en-US" altLang="ja-JP" sz="1600" b="1" dirty="0">
              <a:solidFill>
                <a:srgbClr val="FFFFFF"/>
              </a:solidFill>
            </a:endParaRPr>
          </a:p>
        </p:txBody>
      </p:sp>
      <p:sp>
        <p:nvSpPr>
          <p:cNvPr id="179" name="Text Box 18"/>
          <p:cNvSpPr txBox="1">
            <a:spLocks noChangeArrowheads="1"/>
          </p:cNvSpPr>
          <p:nvPr/>
        </p:nvSpPr>
        <p:spPr bwMode="auto">
          <a:xfrm>
            <a:off x="203200" y="5773452"/>
            <a:ext cx="936625" cy="244475"/>
          </a:xfrm>
          <a:prstGeom prst="rect">
            <a:avLst/>
          </a:prstGeom>
          <a:noFill/>
          <a:ln w="9525">
            <a:noFill/>
            <a:miter lim="800000"/>
            <a:headEnd/>
            <a:tailEnd/>
          </a:ln>
        </p:spPr>
        <p:txBody>
          <a:bodyPr wrap="none" lIns="0" tIns="0" rIns="0" bIns="0">
            <a:spAutoFit/>
          </a:bodyPr>
          <a:lstStyle/>
          <a:p>
            <a:r>
              <a:rPr lang="en-US" altLang="ja-JP" sz="1600" b="1">
                <a:solidFill>
                  <a:srgbClr val="FFFFFF"/>
                </a:solidFill>
              </a:rPr>
              <a:t>Prasugrel</a:t>
            </a:r>
          </a:p>
        </p:txBody>
      </p:sp>
      <p:sp>
        <p:nvSpPr>
          <p:cNvPr id="180" name="Text Box 18"/>
          <p:cNvSpPr txBox="1">
            <a:spLocks noChangeArrowheads="1"/>
          </p:cNvSpPr>
          <p:nvPr/>
        </p:nvSpPr>
        <p:spPr bwMode="auto">
          <a:xfrm>
            <a:off x="203200" y="6032214"/>
            <a:ext cx="1139825" cy="246063"/>
          </a:xfrm>
          <a:prstGeom prst="rect">
            <a:avLst/>
          </a:prstGeom>
          <a:noFill/>
          <a:ln w="9525">
            <a:noFill/>
            <a:miter lim="800000"/>
            <a:headEnd/>
            <a:tailEnd/>
          </a:ln>
        </p:spPr>
        <p:txBody>
          <a:bodyPr wrap="none" lIns="0" tIns="0" rIns="0" bIns="0">
            <a:spAutoFit/>
          </a:bodyPr>
          <a:lstStyle/>
          <a:p>
            <a:r>
              <a:rPr lang="en-US" altLang="ja-JP" sz="1600" b="1">
                <a:solidFill>
                  <a:srgbClr val="FFFFFF"/>
                </a:solidFill>
              </a:rPr>
              <a:t>Clopidogrel</a:t>
            </a:r>
          </a:p>
        </p:txBody>
      </p:sp>
      <p:sp>
        <p:nvSpPr>
          <p:cNvPr id="62" name="Line 20"/>
          <p:cNvSpPr>
            <a:spLocks noChangeShapeType="1"/>
          </p:cNvSpPr>
          <p:nvPr/>
        </p:nvSpPr>
        <p:spPr bwMode="auto">
          <a:xfrm>
            <a:off x="7199313" y="4819364"/>
            <a:ext cx="0" cy="10795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63" name="Line 24"/>
          <p:cNvSpPr>
            <a:spLocks noChangeShapeType="1"/>
          </p:cNvSpPr>
          <p:nvPr/>
        </p:nvSpPr>
        <p:spPr bwMode="auto">
          <a:xfrm>
            <a:off x="6562725" y="4819364"/>
            <a:ext cx="0" cy="10795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64" name="Line 27"/>
          <p:cNvSpPr>
            <a:spLocks noChangeShapeType="1"/>
          </p:cNvSpPr>
          <p:nvPr/>
        </p:nvSpPr>
        <p:spPr bwMode="auto">
          <a:xfrm>
            <a:off x="5580063" y="4819364"/>
            <a:ext cx="0" cy="10795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65" name="Line 30"/>
          <p:cNvSpPr>
            <a:spLocks noChangeShapeType="1"/>
          </p:cNvSpPr>
          <p:nvPr/>
        </p:nvSpPr>
        <p:spPr bwMode="auto">
          <a:xfrm>
            <a:off x="4598988" y="4819364"/>
            <a:ext cx="0" cy="10795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66" name="Line 33"/>
          <p:cNvSpPr>
            <a:spLocks noChangeShapeType="1"/>
          </p:cNvSpPr>
          <p:nvPr/>
        </p:nvSpPr>
        <p:spPr bwMode="auto">
          <a:xfrm>
            <a:off x="3616325" y="4819364"/>
            <a:ext cx="0" cy="10795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67" name="Line 36"/>
          <p:cNvSpPr>
            <a:spLocks noChangeShapeType="1"/>
          </p:cNvSpPr>
          <p:nvPr/>
        </p:nvSpPr>
        <p:spPr bwMode="auto">
          <a:xfrm>
            <a:off x="2633663" y="4819364"/>
            <a:ext cx="0" cy="10795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68" name="Line 39"/>
          <p:cNvSpPr>
            <a:spLocks noChangeShapeType="1"/>
          </p:cNvSpPr>
          <p:nvPr/>
        </p:nvSpPr>
        <p:spPr bwMode="auto">
          <a:xfrm>
            <a:off x="1651000" y="4819364"/>
            <a:ext cx="0" cy="107950"/>
          </a:xfrm>
          <a:prstGeom prst="line">
            <a:avLst/>
          </a:prstGeom>
          <a:noFill/>
          <a:ln w="19050">
            <a:solidFill>
              <a:schemeClr val="tx1"/>
            </a:solidFill>
            <a:round/>
            <a:headEnd/>
            <a:tailEnd/>
          </a:ln>
        </p:spPr>
        <p:txBody>
          <a:bodyPr/>
          <a:lstStyle/>
          <a:p>
            <a:endParaRPr lang="ja-JP" altLang="en-US">
              <a:solidFill>
                <a:srgbClr val="FFFFFF"/>
              </a:solidFill>
            </a:endParaRPr>
          </a:p>
        </p:txBody>
      </p:sp>
      <p:grpSp>
        <p:nvGrpSpPr>
          <p:cNvPr id="2" name="Group 98"/>
          <p:cNvGrpSpPr>
            <a:grpSpLocks/>
          </p:cNvGrpSpPr>
          <p:nvPr/>
        </p:nvGrpSpPr>
        <p:grpSpPr bwMode="auto">
          <a:xfrm>
            <a:off x="1084263" y="1245902"/>
            <a:ext cx="254000" cy="3724275"/>
            <a:chOff x="747" y="693"/>
            <a:chExt cx="160" cy="2346"/>
          </a:xfrm>
        </p:grpSpPr>
        <p:sp>
          <p:nvSpPr>
            <p:cNvPr id="70" name="Text Box 44"/>
            <p:cNvSpPr txBox="1">
              <a:spLocks noChangeArrowheads="1"/>
            </p:cNvSpPr>
            <p:nvPr/>
          </p:nvSpPr>
          <p:spPr bwMode="auto">
            <a:xfrm>
              <a:off x="747" y="693"/>
              <a:ext cx="160" cy="173"/>
            </a:xfrm>
            <a:prstGeom prst="rect">
              <a:avLst/>
            </a:prstGeom>
            <a:noFill/>
            <a:ln w="9525">
              <a:noFill/>
              <a:miter lim="800000"/>
              <a:headEnd/>
              <a:tailEnd/>
            </a:ln>
          </p:spPr>
          <p:txBody>
            <a:bodyPr wrap="none" lIns="0" tIns="0" rIns="0" bIns="0">
              <a:spAutoFit/>
            </a:bodyPr>
            <a:lstStyle/>
            <a:p>
              <a:pPr algn="r"/>
              <a:r>
                <a:rPr lang="en-US" altLang="ja-JP" b="1" dirty="0">
                  <a:solidFill>
                    <a:srgbClr val="FFFFFF"/>
                  </a:solidFill>
                </a:rPr>
                <a:t>15</a:t>
              </a:r>
            </a:p>
          </p:txBody>
        </p:sp>
        <p:sp>
          <p:nvSpPr>
            <p:cNvPr id="71" name="Text Box 46"/>
            <p:cNvSpPr txBox="1">
              <a:spLocks noChangeArrowheads="1"/>
            </p:cNvSpPr>
            <p:nvPr/>
          </p:nvSpPr>
          <p:spPr bwMode="auto">
            <a:xfrm>
              <a:off x="747" y="1421"/>
              <a:ext cx="160" cy="173"/>
            </a:xfrm>
            <a:prstGeom prst="rect">
              <a:avLst/>
            </a:prstGeom>
            <a:noFill/>
            <a:ln w="9525">
              <a:noFill/>
              <a:miter lim="800000"/>
              <a:headEnd/>
              <a:tailEnd/>
            </a:ln>
          </p:spPr>
          <p:txBody>
            <a:bodyPr wrap="none" lIns="0" tIns="0" rIns="0" bIns="0">
              <a:spAutoFit/>
            </a:bodyPr>
            <a:lstStyle/>
            <a:p>
              <a:pPr algn="r"/>
              <a:r>
                <a:rPr lang="en-US" altLang="ja-JP" b="1" dirty="0">
                  <a:solidFill>
                    <a:srgbClr val="FFFFFF"/>
                  </a:solidFill>
                </a:rPr>
                <a:t>10</a:t>
              </a:r>
            </a:p>
          </p:txBody>
        </p:sp>
        <p:sp>
          <p:nvSpPr>
            <p:cNvPr id="72" name="Text Box 48"/>
            <p:cNvSpPr txBox="1">
              <a:spLocks noChangeArrowheads="1"/>
            </p:cNvSpPr>
            <p:nvPr/>
          </p:nvSpPr>
          <p:spPr bwMode="auto">
            <a:xfrm>
              <a:off x="826" y="2143"/>
              <a:ext cx="81" cy="174"/>
            </a:xfrm>
            <a:prstGeom prst="rect">
              <a:avLst/>
            </a:prstGeom>
            <a:noFill/>
            <a:ln w="9525">
              <a:noFill/>
              <a:miter lim="800000"/>
              <a:headEnd/>
              <a:tailEnd/>
            </a:ln>
          </p:spPr>
          <p:txBody>
            <a:bodyPr wrap="none" lIns="0" tIns="0" rIns="0" bIns="0">
              <a:spAutoFit/>
            </a:bodyPr>
            <a:lstStyle/>
            <a:p>
              <a:pPr algn="r"/>
              <a:r>
                <a:rPr lang="en-US" altLang="ja-JP" b="1">
                  <a:solidFill>
                    <a:srgbClr val="FFFFFF"/>
                  </a:solidFill>
                </a:rPr>
                <a:t>5</a:t>
              </a:r>
            </a:p>
          </p:txBody>
        </p:sp>
        <p:sp>
          <p:nvSpPr>
            <p:cNvPr id="73" name="Text Box 50"/>
            <p:cNvSpPr txBox="1">
              <a:spLocks noChangeArrowheads="1"/>
            </p:cNvSpPr>
            <p:nvPr/>
          </p:nvSpPr>
          <p:spPr bwMode="auto">
            <a:xfrm>
              <a:off x="826" y="2865"/>
              <a:ext cx="81" cy="174"/>
            </a:xfrm>
            <a:prstGeom prst="rect">
              <a:avLst/>
            </a:prstGeom>
            <a:noFill/>
            <a:ln w="9525">
              <a:noFill/>
              <a:miter lim="800000"/>
              <a:headEnd/>
              <a:tailEnd/>
            </a:ln>
          </p:spPr>
          <p:txBody>
            <a:bodyPr wrap="none" lIns="0" tIns="0" rIns="0" bIns="0">
              <a:spAutoFit/>
            </a:bodyPr>
            <a:lstStyle/>
            <a:p>
              <a:pPr algn="r"/>
              <a:r>
                <a:rPr lang="en-US" altLang="ja-JP" b="1">
                  <a:solidFill>
                    <a:srgbClr val="FFFFFF"/>
                  </a:solidFill>
                </a:rPr>
                <a:t>0</a:t>
              </a:r>
            </a:p>
          </p:txBody>
        </p:sp>
      </p:grpSp>
      <p:sp>
        <p:nvSpPr>
          <p:cNvPr id="74" name="Line 45"/>
          <p:cNvSpPr>
            <a:spLocks noChangeShapeType="1"/>
          </p:cNvSpPr>
          <p:nvPr/>
        </p:nvSpPr>
        <p:spPr bwMode="auto">
          <a:xfrm flipH="1">
            <a:off x="1365250" y="1388777"/>
            <a:ext cx="101600" cy="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75" name="Line 47"/>
          <p:cNvSpPr>
            <a:spLocks noChangeShapeType="1"/>
          </p:cNvSpPr>
          <p:nvPr/>
        </p:nvSpPr>
        <p:spPr bwMode="auto">
          <a:xfrm flipH="1">
            <a:off x="1365250" y="2533364"/>
            <a:ext cx="101600" cy="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76" name="Line 49"/>
          <p:cNvSpPr>
            <a:spLocks noChangeShapeType="1"/>
          </p:cNvSpPr>
          <p:nvPr/>
        </p:nvSpPr>
        <p:spPr bwMode="auto">
          <a:xfrm flipH="1">
            <a:off x="1365250" y="3679539"/>
            <a:ext cx="101600" cy="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77" name="Line 51"/>
          <p:cNvSpPr>
            <a:spLocks noChangeShapeType="1"/>
          </p:cNvSpPr>
          <p:nvPr/>
        </p:nvSpPr>
        <p:spPr bwMode="auto">
          <a:xfrm flipH="1">
            <a:off x="1365250" y="4825714"/>
            <a:ext cx="101600" cy="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78" name="Text Box 19"/>
          <p:cNvSpPr txBox="1">
            <a:spLocks noChangeArrowheads="1"/>
          </p:cNvSpPr>
          <p:nvPr/>
        </p:nvSpPr>
        <p:spPr bwMode="auto">
          <a:xfrm rot="-5400000">
            <a:off x="-1039475" y="2835604"/>
            <a:ext cx="3485478" cy="549275"/>
          </a:xfrm>
          <a:prstGeom prst="rect">
            <a:avLst/>
          </a:prstGeom>
          <a:noFill/>
          <a:ln w="9525">
            <a:noFill/>
            <a:miter lim="800000"/>
            <a:headEnd/>
            <a:tailEnd/>
          </a:ln>
        </p:spPr>
        <p:txBody>
          <a:bodyPr wrap="square" lIns="0" tIns="0" rIns="0" bIns="0">
            <a:spAutoFit/>
          </a:bodyPr>
          <a:lstStyle/>
          <a:p>
            <a:pPr algn="ctr"/>
            <a:r>
              <a:rPr lang="en-US" altLang="ja-JP" b="1" dirty="0">
                <a:solidFill>
                  <a:srgbClr val="FFFFFF"/>
                </a:solidFill>
              </a:rPr>
              <a:t>Cumulative Incidence </a:t>
            </a:r>
          </a:p>
          <a:p>
            <a:pPr algn="ctr"/>
            <a:r>
              <a:rPr lang="en-US" altLang="ja-JP" b="1" dirty="0">
                <a:solidFill>
                  <a:srgbClr val="FFFFFF"/>
                </a:solidFill>
              </a:rPr>
              <a:t>of MACE (%)</a:t>
            </a:r>
          </a:p>
        </p:txBody>
      </p:sp>
      <p:sp>
        <p:nvSpPr>
          <p:cNvPr id="79" name="Text Box 15"/>
          <p:cNvSpPr txBox="1">
            <a:spLocks noChangeArrowheads="1"/>
          </p:cNvSpPr>
          <p:nvPr/>
        </p:nvSpPr>
        <p:spPr bwMode="auto">
          <a:xfrm>
            <a:off x="6965950" y="4952714"/>
            <a:ext cx="381000" cy="274638"/>
          </a:xfrm>
          <a:prstGeom prst="rect">
            <a:avLst/>
          </a:prstGeom>
          <a:noFill/>
          <a:ln w="9525">
            <a:noFill/>
            <a:miter lim="800000"/>
            <a:headEnd/>
            <a:tailEnd/>
          </a:ln>
        </p:spPr>
        <p:txBody>
          <a:bodyPr wrap="none" lIns="0" tIns="0" rIns="0" bIns="0">
            <a:spAutoFit/>
          </a:bodyPr>
          <a:lstStyle/>
          <a:p>
            <a:pPr algn="ctr"/>
            <a:r>
              <a:rPr lang="en-US" altLang="ja-JP" b="1">
                <a:solidFill>
                  <a:srgbClr val="FFFFFF"/>
                </a:solidFill>
              </a:rPr>
              <a:t>168</a:t>
            </a:r>
          </a:p>
        </p:txBody>
      </p:sp>
      <p:grpSp>
        <p:nvGrpSpPr>
          <p:cNvPr id="3" name="Group 41"/>
          <p:cNvGrpSpPr>
            <a:grpSpLocks/>
          </p:cNvGrpSpPr>
          <p:nvPr/>
        </p:nvGrpSpPr>
        <p:grpSpPr bwMode="auto">
          <a:xfrm>
            <a:off x="1587500" y="4952714"/>
            <a:ext cx="5167313" cy="274638"/>
            <a:chOff x="1052" y="3078"/>
            <a:chExt cx="3434" cy="182"/>
          </a:xfrm>
        </p:grpSpPr>
        <p:sp>
          <p:nvSpPr>
            <p:cNvPr id="81" name="Text Box 23"/>
            <p:cNvSpPr txBox="1">
              <a:spLocks noChangeArrowheads="1"/>
            </p:cNvSpPr>
            <p:nvPr/>
          </p:nvSpPr>
          <p:spPr bwMode="auto">
            <a:xfrm>
              <a:off x="4233" y="3078"/>
              <a:ext cx="253" cy="182"/>
            </a:xfrm>
            <a:prstGeom prst="rect">
              <a:avLst/>
            </a:prstGeom>
            <a:noFill/>
            <a:ln w="9525">
              <a:noFill/>
              <a:miter lim="800000"/>
              <a:headEnd/>
              <a:tailEnd/>
            </a:ln>
          </p:spPr>
          <p:txBody>
            <a:bodyPr wrap="none" lIns="0" tIns="0" rIns="0" bIns="0">
              <a:spAutoFit/>
            </a:bodyPr>
            <a:lstStyle/>
            <a:p>
              <a:pPr algn="ctr"/>
              <a:r>
                <a:rPr lang="en-US" altLang="ja-JP" b="1">
                  <a:solidFill>
                    <a:srgbClr val="FFFFFF"/>
                  </a:solidFill>
                </a:rPr>
                <a:t>150</a:t>
              </a:r>
            </a:p>
          </p:txBody>
        </p:sp>
        <p:sp>
          <p:nvSpPr>
            <p:cNvPr id="82" name="Text Box 26"/>
            <p:cNvSpPr txBox="1">
              <a:spLocks noChangeArrowheads="1"/>
            </p:cNvSpPr>
            <p:nvPr/>
          </p:nvSpPr>
          <p:spPr bwMode="auto">
            <a:xfrm>
              <a:off x="3580" y="3078"/>
              <a:ext cx="253" cy="182"/>
            </a:xfrm>
            <a:prstGeom prst="rect">
              <a:avLst/>
            </a:prstGeom>
            <a:noFill/>
            <a:ln w="9525">
              <a:noFill/>
              <a:miter lim="800000"/>
              <a:headEnd/>
              <a:tailEnd/>
            </a:ln>
          </p:spPr>
          <p:txBody>
            <a:bodyPr wrap="none" lIns="0" tIns="0" rIns="0" bIns="0">
              <a:spAutoFit/>
            </a:bodyPr>
            <a:lstStyle/>
            <a:p>
              <a:pPr algn="ctr"/>
              <a:r>
                <a:rPr lang="en-US" altLang="ja-JP" b="1">
                  <a:solidFill>
                    <a:srgbClr val="FFFFFF"/>
                  </a:solidFill>
                </a:rPr>
                <a:t>120</a:t>
              </a:r>
            </a:p>
          </p:txBody>
        </p:sp>
        <p:sp>
          <p:nvSpPr>
            <p:cNvPr id="83" name="Text Box 29"/>
            <p:cNvSpPr txBox="1">
              <a:spLocks noChangeArrowheads="1"/>
            </p:cNvSpPr>
            <p:nvPr/>
          </p:nvSpPr>
          <p:spPr bwMode="auto">
            <a:xfrm>
              <a:off x="2969" y="3078"/>
              <a:ext cx="169" cy="182"/>
            </a:xfrm>
            <a:prstGeom prst="rect">
              <a:avLst/>
            </a:prstGeom>
            <a:noFill/>
            <a:ln w="9525">
              <a:noFill/>
              <a:miter lim="800000"/>
              <a:headEnd/>
              <a:tailEnd/>
            </a:ln>
          </p:spPr>
          <p:txBody>
            <a:bodyPr wrap="none" lIns="0" tIns="0" rIns="0" bIns="0">
              <a:spAutoFit/>
            </a:bodyPr>
            <a:lstStyle/>
            <a:p>
              <a:pPr algn="ctr"/>
              <a:r>
                <a:rPr lang="en-US" altLang="ja-JP" b="1">
                  <a:solidFill>
                    <a:srgbClr val="FFFFFF"/>
                  </a:solidFill>
                </a:rPr>
                <a:t>90</a:t>
              </a:r>
            </a:p>
          </p:txBody>
        </p:sp>
        <p:sp>
          <p:nvSpPr>
            <p:cNvPr id="84" name="Text Box 32"/>
            <p:cNvSpPr txBox="1">
              <a:spLocks noChangeArrowheads="1"/>
            </p:cNvSpPr>
            <p:nvPr/>
          </p:nvSpPr>
          <p:spPr bwMode="auto">
            <a:xfrm>
              <a:off x="2316" y="3078"/>
              <a:ext cx="169" cy="182"/>
            </a:xfrm>
            <a:prstGeom prst="rect">
              <a:avLst/>
            </a:prstGeom>
            <a:noFill/>
            <a:ln w="9525">
              <a:noFill/>
              <a:miter lim="800000"/>
              <a:headEnd/>
              <a:tailEnd/>
            </a:ln>
          </p:spPr>
          <p:txBody>
            <a:bodyPr wrap="none" lIns="0" tIns="0" rIns="0" bIns="0">
              <a:spAutoFit/>
            </a:bodyPr>
            <a:lstStyle/>
            <a:p>
              <a:pPr algn="ctr"/>
              <a:r>
                <a:rPr lang="en-US" altLang="ja-JP" b="1">
                  <a:solidFill>
                    <a:srgbClr val="FFFFFF"/>
                  </a:solidFill>
                </a:rPr>
                <a:t>60</a:t>
              </a:r>
            </a:p>
          </p:txBody>
        </p:sp>
        <p:sp>
          <p:nvSpPr>
            <p:cNvPr id="85" name="Text Box 35"/>
            <p:cNvSpPr txBox="1">
              <a:spLocks noChangeArrowheads="1"/>
            </p:cNvSpPr>
            <p:nvPr/>
          </p:nvSpPr>
          <p:spPr bwMode="auto">
            <a:xfrm>
              <a:off x="1663" y="3078"/>
              <a:ext cx="169" cy="182"/>
            </a:xfrm>
            <a:prstGeom prst="rect">
              <a:avLst/>
            </a:prstGeom>
            <a:noFill/>
            <a:ln w="9525">
              <a:noFill/>
              <a:miter lim="800000"/>
              <a:headEnd/>
              <a:tailEnd/>
            </a:ln>
          </p:spPr>
          <p:txBody>
            <a:bodyPr wrap="none" lIns="0" tIns="0" rIns="0" bIns="0">
              <a:spAutoFit/>
            </a:bodyPr>
            <a:lstStyle/>
            <a:p>
              <a:pPr algn="ctr"/>
              <a:r>
                <a:rPr lang="en-US" altLang="ja-JP" b="1" dirty="0">
                  <a:solidFill>
                    <a:srgbClr val="FFFFFF"/>
                  </a:solidFill>
                </a:rPr>
                <a:t>30</a:t>
              </a:r>
            </a:p>
          </p:txBody>
        </p:sp>
        <p:sp>
          <p:nvSpPr>
            <p:cNvPr id="86" name="Text Box 38"/>
            <p:cNvSpPr txBox="1">
              <a:spLocks noChangeArrowheads="1"/>
            </p:cNvSpPr>
            <p:nvPr/>
          </p:nvSpPr>
          <p:spPr bwMode="auto">
            <a:xfrm>
              <a:off x="1052" y="3078"/>
              <a:ext cx="84" cy="182"/>
            </a:xfrm>
            <a:prstGeom prst="rect">
              <a:avLst/>
            </a:prstGeom>
            <a:noFill/>
            <a:ln w="9525">
              <a:noFill/>
              <a:miter lim="800000"/>
              <a:headEnd/>
              <a:tailEnd/>
            </a:ln>
          </p:spPr>
          <p:txBody>
            <a:bodyPr wrap="none" lIns="0" tIns="0" rIns="0" bIns="0">
              <a:spAutoFit/>
            </a:bodyPr>
            <a:lstStyle/>
            <a:p>
              <a:pPr algn="ctr"/>
              <a:r>
                <a:rPr lang="en-US" altLang="ja-JP" b="1">
                  <a:solidFill>
                    <a:srgbClr val="FFFFFF"/>
                  </a:solidFill>
                </a:rPr>
                <a:t>0</a:t>
              </a:r>
            </a:p>
          </p:txBody>
        </p:sp>
      </p:grpSp>
      <p:sp>
        <p:nvSpPr>
          <p:cNvPr id="87" name="Freeform 13"/>
          <p:cNvSpPr>
            <a:spLocks/>
          </p:cNvSpPr>
          <p:nvPr/>
        </p:nvSpPr>
        <p:spPr bwMode="auto">
          <a:xfrm>
            <a:off x="1466850" y="1295114"/>
            <a:ext cx="6385379" cy="3529013"/>
          </a:xfrm>
          <a:custGeom>
            <a:avLst/>
            <a:gdLst>
              <a:gd name="T0" fmla="*/ 0 w 4644"/>
              <a:gd name="T1" fmla="*/ 0 h 2034"/>
              <a:gd name="T2" fmla="*/ 0 w 4644"/>
              <a:gd name="T3" fmla="*/ 2147483647 h 2034"/>
              <a:gd name="T4" fmla="*/ 2147483647 w 4644"/>
              <a:gd name="T5" fmla="*/ 2147483647 h 2034"/>
              <a:gd name="T6" fmla="*/ 0 60000 65536"/>
              <a:gd name="T7" fmla="*/ 0 60000 65536"/>
              <a:gd name="T8" fmla="*/ 0 60000 65536"/>
              <a:gd name="T9" fmla="*/ 0 w 4644"/>
              <a:gd name="T10" fmla="*/ 0 h 2034"/>
              <a:gd name="T11" fmla="*/ 4644 w 4644"/>
              <a:gd name="T12" fmla="*/ 2034 h 2034"/>
            </a:gdLst>
            <a:ahLst/>
            <a:cxnLst>
              <a:cxn ang="T6">
                <a:pos x="T0" y="T1"/>
              </a:cxn>
              <a:cxn ang="T7">
                <a:pos x="T2" y="T3"/>
              </a:cxn>
              <a:cxn ang="T8">
                <a:pos x="T4" y="T5"/>
              </a:cxn>
            </a:cxnLst>
            <a:rect l="T9" t="T10" r="T11" b="T12"/>
            <a:pathLst>
              <a:path w="4644" h="2034">
                <a:moveTo>
                  <a:pt x="0" y="0"/>
                </a:moveTo>
                <a:lnTo>
                  <a:pt x="0" y="2034"/>
                </a:lnTo>
                <a:lnTo>
                  <a:pt x="4644" y="2034"/>
                </a:lnTo>
              </a:path>
            </a:pathLst>
          </a:custGeom>
          <a:noFill/>
          <a:ln w="19050">
            <a:solidFill>
              <a:schemeClr val="tx1"/>
            </a:solidFill>
            <a:round/>
            <a:headEnd/>
            <a:tailEnd/>
          </a:ln>
        </p:spPr>
        <p:txBody>
          <a:bodyPr/>
          <a:lstStyle/>
          <a:p>
            <a:endParaRPr lang="ja-JP" altLang="en-US">
              <a:solidFill>
                <a:srgbClr val="FFFFFF"/>
              </a:solidFill>
            </a:endParaRPr>
          </a:p>
        </p:txBody>
      </p:sp>
      <p:sp>
        <p:nvSpPr>
          <p:cNvPr id="100" name="正方形/長方形 99"/>
          <p:cNvSpPr/>
          <p:nvPr/>
        </p:nvSpPr>
        <p:spPr>
          <a:xfrm>
            <a:off x="1934576" y="4388781"/>
            <a:ext cx="5894191" cy="338554"/>
          </a:xfrm>
          <a:prstGeom prst="rect">
            <a:avLst/>
          </a:prstGeom>
        </p:spPr>
        <p:txBody>
          <a:bodyPr wrap="square">
            <a:spAutoFit/>
          </a:bodyPr>
          <a:lstStyle/>
          <a:p>
            <a:pPr marL="0" lvl="1"/>
            <a:r>
              <a:rPr lang="en-US" altLang="ja-JP" sz="1600" dirty="0" smtClean="0">
                <a:solidFill>
                  <a:srgbClr val="FFFFFF"/>
                </a:solidFill>
              </a:rPr>
              <a:t>MACE</a:t>
            </a:r>
            <a:r>
              <a:rPr lang="ja-JP" altLang="en-US" sz="1600" dirty="0" smtClean="0">
                <a:solidFill>
                  <a:srgbClr val="FFFFFF"/>
                </a:solidFill>
              </a:rPr>
              <a:t>：</a:t>
            </a:r>
            <a:r>
              <a:rPr lang="en-US" altLang="ja-JP" sz="1600" dirty="0" smtClean="0">
                <a:solidFill>
                  <a:srgbClr val="FFFFFF"/>
                </a:solidFill>
              </a:rPr>
              <a:t>CV death, Nonfatal MI and Nonfatal ischemic stroke</a:t>
            </a:r>
          </a:p>
        </p:txBody>
      </p:sp>
      <p:sp>
        <p:nvSpPr>
          <p:cNvPr id="101" name="テキスト ボックス 100"/>
          <p:cNvSpPr txBox="1"/>
          <p:nvPr/>
        </p:nvSpPr>
        <p:spPr>
          <a:xfrm>
            <a:off x="4315093" y="3178972"/>
            <a:ext cx="1367682" cy="400110"/>
          </a:xfrm>
          <a:prstGeom prst="rect">
            <a:avLst/>
          </a:prstGeom>
          <a:noFill/>
        </p:spPr>
        <p:txBody>
          <a:bodyPr wrap="none" rtlCol="0">
            <a:spAutoFit/>
          </a:bodyPr>
          <a:lstStyle/>
          <a:p>
            <a:pPr algn="ctr"/>
            <a:r>
              <a:rPr lang="en-US" altLang="ja-JP" sz="2000" b="1" dirty="0" smtClean="0">
                <a:solidFill>
                  <a:srgbClr val="6DFE35"/>
                </a:solidFill>
                <a:cs typeface="Arial" pitchFamily="34" charset="0"/>
              </a:rPr>
              <a:t>Prasugrel</a:t>
            </a:r>
          </a:p>
        </p:txBody>
      </p:sp>
      <p:sp>
        <p:nvSpPr>
          <p:cNvPr id="102" name="テキスト ボックス 101"/>
          <p:cNvSpPr txBox="1"/>
          <p:nvPr/>
        </p:nvSpPr>
        <p:spPr>
          <a:xfrm>
            <a:off x="4194066" y="1440547"/>
            <a:ext cx="1609736" cy="400110"/>
          </a:xfrm>
          <a:prstGeom prst="rect">
            <a:avLst/>
          </a:prstGeom>
          <a:noFill/>
        </p:spPr>
        <p:txBody>
          <a:bodyPr wrap="none" rtlCol="0">
            <a:spAutoFit/>
          </a:bodyPr>
          <a:lstStyle/>
          <a:p>
            <a:pPr algn="ctr"/>
            <a:r>
              <a:rPr lang="en-US" altLang="ja-JP" sz="2000" b="1" dirty="0" err="1" smtClean="0">
                <a:solidFill>
                  <a:srgbClr val="05B9FF"/>
                </a:solidFill>
                <a:cs typeface="Arial" pitchFamily="34" charset="0"/>
              </a:rPr>
              <a:t>Clopidogrel</a:t>
            </a:r>
            <a:endParaRPr lang="en-US" altLang="ja-JP" sz="2000" b="1" dirty="0" smtClean="0">
              <a:solidFill>
                <a:srgbClr val="05B9FF"/>
              </a:solidFill>
              <a:cs typeface="Arial" pitchFamily="34" charset="0"/>
            </a:endParaRPr>
          </a:p>
        </p:txBody>
      </p:sp>
      <p:sp>
        <p:nvSpPr>
          <p:cNvPr id="58" name="フリーフォーム 57"/>
          <p:cNvSpPr/>
          <p:nvPr/>
        </p:nvSpPr>
        <p:spPr>
          <a:xfrm>
            <a:off x="1651000" y="1978819"/>
            <a:ext cx="5486400" cy="2844800"/>
          </a:xfrm>
          <a:custGeom>
            <a:avLst/>
            <a:gdLst>
              <a:gd name="connsiteX0" fmla="*/ 0 w 5486400"/>
              <a:gd name="connsiteY0" fmla="*/ 2844800 h 2844800"/>
              <a:gd name="connsiteX1" fmla="*/ 0 w 5486400"/>
              <a:gd name="connsiteY1" fmla="*/ 2012950 h 2844800"/>
              <a:gd name="connsiteX2" fmla="*/ 31750 w 5486400"/>
              <a:gd name="connsiteY2" fmla="*/ 2012950 h 2844800"/>
              <a:gd name="connsiteX3" fmla="*/ 31750 w 5486400"/>
              <a:gd name="connsiteY3" fmla="*/ 1454150 h 2844800"/>
              <a:gd name="connsiteX4" fmla="*/ 63500 w 5486400"/>
              <a:gd name="connsiteY4" fmla="*/ 1454150 h 2844800"/>
              <a:gd name="connsiteX5" fmla="*/ 63500 w 5486400"/>
              <a:gd name="connsiteY5" fmla="*/ 920750 h 2844800"/>
              <a:gd name="connsiteX6" fmla="*/ 101600 w 5486400"/>
              <a:gd name="connsiteY6" fmla="*/ 920750 h 2844800"/>
              <a:gd name="connsiteX7" fmla="*/ 101600 w 5486400"/>
              <a:gd name="connsiteY7" fmla="*/ 831850 h 2844800"/>
              <a:gd name="connsiteX8" fmla="*/ 101600 w 5486400"/>
              <a:gd name="connsiteY8" fmla="*/ 831850 h 2844800"/>
              <a:gd name="connsiteX9" fmla="*/ 139700 w 5486400"/>
              <a:gd name="connsiteY9" fmla="*/ 831850 h 2844800"/>
              <a:gd name="connsiteX10" fmla="*/ 139700 w 5486400"/>
              <a:gd name="connsiteY10" fmla="*/ 742950 h 2844800"/>
              <a:gd name="connsiteX11" fmla="*/ 165100 w 5486400"/>
              <a:gd name="connsiteY11" fmla="*/ 742950 h 2844800"/>
              <a:gd name="connsiteX12" fmla="*/ 165100 w 5486400"/>
              <a:gd name="connsiteY12" fmla="*/ 641350 h 2844800"/>
              <a:gd name="connsiteX13" fmla="*/ 952500 w 5486400"/>
              <a:gd name="connsiteY13" fmla="*/ 641350 h 2844800"/>
              <a:gd name="connsiteX14" fmla="*/ 952500 w 5486400"/>
              <a:gd name="connsiteY14" fmla="*/ 552450 h 2844800"/>
              <a:gd name="connsiteX15" fmla="*/ 2286000 w 5486400"/>
              <a:gd name="connsiteY15" fmla="*/ 552450 h 2844800"/>
              <a:gd name="connsiteX16" fmla="*/ 2286000 w 5486400"/>
              <a:gd name="connsiteY16" fmla="*/ 450850 h 2844800"/>
              <a:gd name="connsiteX17" fmla="*/ 2444750 w 5486400"/>
              <a:gd name="connsiteY17" fmla="*/ 457200 h 2844800"/>
              <a:gd name="connsiteX18" fmla="*/ 2444750 w 5486400"/>
              <a:gd name="connsiteY18" fmla="*/ 368300 h 2844800"/>
              <a:gd name="connsiteX19" fmla="*/ 3200400 w 5486400"/>
              <a:gd name="connsiteY19" fmla="*/ 368300 h 2844800"/>
              <a:gd name="connsiteX20" fmla="*/ 3200400 w 5486400"/>
              <a:gd name="connsiteY20" fmla="*/ 266700 h 2844800"/>
              <a:gd name="connsiteX21" fmla="*/ 3263900 w 5486400"/>
              <a:gd name="connsiteY21" fmla="*/ 266700 h 2844800"/>
              <a:gd name="connsiteX22" fmla="*/ 3263900 w 5486400"/>
              <a:gd name="connsiteY22" fmla="*/ 184150 h 2844800"/>
              <a:gd name="connsiteX23" fmla="*/ 3689350 w 5486400"/>
              <a:gd name="connsiteY23" fmla="*/ 184150 h 2844800"/>
              <a:gd name="connsiteX24" fmla="*/ 3695700 w 5486400"/>
              <a:gd name="connsiteY24" fmla="*/ 95250 h 2844800"/>
              <a:gd name="connsiteX25" fmla="*/ 4044950 w 5486400"/>
              <a:gd name="connsiteY25" fmla="*/ 95250 h 2844800"/>
              <a:gd name="connsiteX26" fmla="*/ 4044950 w 5486400"/>
              <a:gd name="connsiteY26" fmla="*/ 0 h 2844800"/>
              <a:gd name="connsiteX27" fmla="*/ 5486400 w 5486400"/>
              <a:gd name="connsiteY27" fmla="*/ 0 h 2844800"/>
              <a:gd name="connsiteX0" fmla="*/ 0 w 5486400"/>
              <a:gd name="connsiteY0" fmla="*/ 2844800 h 2844800"/>
              <a:gd name="connsiteX1" fmla="*/ 0 w 5486400"/>
              <a:gd name="connsiteY1" fmla="*/ 2012950 h 2844800"/>
              <a:gd name="connsiteX2" fmla="*/ 31750 w 5486400"/>
              <a:gd name="connsiteY2" fmla="*/ 2012950 h 2844800"/>
              <a:gd name="connsiteX3" fmla="*/ 31750 w 5486400"/>
              <a:gd name="connsiteY3" fmla="*/ 1454150 h 2844800"/>
              <a:gd name="connsiteX4" fmla="*/ 63500 w 5486400"/>
              <a:gd name="connsiteY4" fmla="*/ 1454150 h 2844800"/>
              <a:gd name="connsiteX5" fmla="*/ 63500 w 5486400"/>
              <a:gd name="connsiteY5" fmla="*/ 920750 h 2844800"/>
              <a:gd name="connsiteX6" fmla="*/ 101600 w 5486400"/>
              <a:gd name="connsiteY6" fmla="*/ 920750 h 2844800"/>
              <a:gd name="connsiteX7" fmla="*/ 101600 w 5486400"/>
              <a:gd name="connsiteY7" fmla="*/ 831850 h 2844800"/>
              <a:gd name="connsiteX8" fmla="*/ 101600 w 5486400"/>
              <a:gd name="connsiteY8" fmla="*/ 831850 h 2844800"/>
              <a:gd name="connsiteX9" fmla="*/ 139700 w 5486400"/>
              <a:gd name="connsiteY9" fmla="*/ 831850 h 2844800"/>
              <a:gd name="connsiteX10" fmla="*/ 139700 w 5486400"/>
              <a:gd name="connsiteY10" fmla="*/ 742950 h 2844800"/>
              <a:gd name="connsiteX11" fmla="*/ 165100 w 5486400"/>
              <a:gd name="connsiteY11" fmla="*/ 742950 h 2844800"/>
              <a:gd name="connsiteX12" fmla="*/ 165100 w 5486400"/>
              <a:gd name="connsiteY12" fmla="*/ 641350 h 2844800"/>
              <a:gd name="connsiteX13" fmla="*/ 952500 w 5486400"/>
              <a:gd name="connsiteY13" fmla="*/ 641350 h 2844800"/>
              <a:gd name="connsiteX14" fmla="*/ 952500 w 5486400"/>
              <a:gd name="connsiteY14" fmla="*/ 552450 h 2844800"/>
              <a:gd name="connsiteX15" fmla="*/ 2286000 w 5486400"/>
              <a:gd name="connsiteY15" fmla="*/ 552450 h 2844800"/>
              <a:gd name="connsiteX16" fmla="*/ 2286000 w 5486400"/>
              <a:gd name="connsiteY16" fmla="*/ 450850 h 2844800"/>
              <a:gd name="connsiteX17" fmla="*/ 2444750 w 5486400"/>
              <a:gd name="connsiteY17" fmla="*/ 457200 h 2844800"/>
              <a:gd name="connsiteX18" fmla="*/ 2444750 w 5486400"/>
              <a:gd name="connsiteY18" fmla="*/ 368300 h 2844800"/>
              <a:gd name="connsiteX19" fmla="*/ 3200400 w 5486400"/>
              <a:gd name="connsiteY19" fmla="*/ 368300 h 2844800"/>
              <a:gd name="connsiteX20" fmla="*/ 3200400 w 5486400"/>
              <a:gd name="connsiteY20" fmla="*/ 266700 h 2844800"/>
              <a:gd name="connsiteX21" fmla="*/ 3263900 w 5486400"/>
              <a:gd name="connsiteY21" fmla="*/ 266700 h 2844800"/>
              <a:gd name="connsiteX22" fmla="*/ 3263900 w 5486400"/>
              <a:gd name="connsiteY22" fmla="*/ 184150 h 2844800"/>
              <a:gd name="connsiteX23" fmla="*/ 3689350 w 5486400"/>
              <a:gd name="connsiteY23" fmla="*/ 184150 h 2844800"/>
              <a:gd name="connsiteX24" fmla="*/ 3676650 w 5486400"/>
              <a:gd name="connsiteY24" fmla="*/ 95250 h 2844800"/>
              <a:gd name="connsiteX25" fmla="*/ 4044950 w 5486400"/>
              <a:gd name="connsiteY25" fmla="*/ 95250 h 2844800"/>
              <a:gd name="connsiteX26" fmla="*/ 4044950 w 5486400"/>
              <a:gd name="connsiteY26" fmla="*/ 0 h 2844800"/>
              <a:gd name="connsiteX27" fmla="*/ 5486400 w 5486400"/>
              <a:gd name="connsiteY27" fmla="*/ 0 h 2844800"/>
              <a:gd name="connsiteX0" fmla="*/ 0 w 5486400"/>
              <a:gd name="connsiteY0" fmla="*/ 2844800 h 2844800"/>
              <a:gd name="connsiteX1" fmla="*/ 0 w 5486400"/>
              <a:gd name="connsiteY1" fmla="*/ 2012950 h 2844800"/>
              <a:gd name="connsiteX2" fmla="*/ 31750 w 5486400"/>
              <a:gd name="connsiteY2" fmla="*/ 2012950 h 2844800"/>
              <a:gd name="connsiteX3" fmla="*/ 31750 w 5486400"/>
              <a:gd name="connsiteY3" fmla="*/ 1454150 h 2844800"/>
              <a:gd name="connsiteX4" fmla="*/ 63500 w 5486400"/>
              <a:gd name="connsiteY4" fmla="*/ 1454150 h 2844800"/>
              <a:gd name="connsiteX5" fmla="*/ 63500 w 5486400"/>
              <a:gd name="connsiteY5" fmla="*/ 920750 h 2844800"/>
              <a:gd name="connsiteX6" fmla="*/ 101600 w 5486400"/>
              <a:gd name="connsiteY6" fmla="*/ 920750 h 2844800"/>
              <a:gd name="connsiteX7" fmla="*/ 101600 w 5486400"/>
              <a:gd name="connsiteY7" fmla="*/ 831850 h 2844800"/>
              <a:gd name="connsiteX8" fmla="*/ 101600 w 5486400"/>
              <a:gd name="connsiteY8" fmla="*/ 831850 h 2844800"/>
              <a:gd name="connsiteX9" fmla="*/ 139700 w 5486400"/>
              <a:gd name="connsiteY9" fmla="*/ 831850 h 2844800"/>
              <a:gd name="connsiteX10" fmla="*/ 139700 w 5486400"/>
              <a:gd name="connsiteY10" fmla="*/ 742950 h 2844800"/>
              <a:gd name="connsiteX11" fmla="*/ 165100 w 5486400"/>
              <a:gd name="connsiteY11" fmla="*/ 742950 h 2844800"/>
              <a:gd name="connsiteX12" fmla="*/ 165100 w 5486400"/>
              <a:gd name="connsiteY12" fmla="*/ 641350 h 2844800"/>
              <a:gd name="connsiteX13" fmla="*/ 952500 w 5486400"/>
              <a:gd name="connsiteY13" fmla="*/ 641350 h 2844800"/>
              <a:gd name="connsiteX14" fmla="*/ 952500 w 5486400"/>
              <a:gd name="connsiteY14" fmla="*/ 552450 h 2844800"/>
              <a:gd name="connsiteX15" fmla="*/ 2286000 w 5486400"/>
              <a:gd name="connsiteY15" fmla="*/ 552450 h 2844800"/>
              <a:gd name="connsiteX16" fmla="*/ 2286000 w 5486400"/>
              <a:gd name="connsiteY16" fmla="*/ 450850 h 2844800"/>
              <a:gd name="connsiteX17" fmla="*/ 2444750 w 5486400"/>
              <a:gd name="connsiteY17" fmla="*/ 457200 h 2844800"/>
              <a:gd name="connsiteX18" fmla="*/ 2444750 w 5486400"/>
              <a:gd name="connsiteY18" fmla="*/ 368300 h 2844800"/>
              <a:gd name="connsiteX19" fmla="*/ 3200400 w 5486400"/>
              <a:gd name="connsiteY19" fmla="*/ 368300 h 2844800"/>
              <a:gd name="connsiteX20" fmla="*/ 3200400 w 5486400"/>
              <a:gd name="connsiteY20" fmla="*/ 266700 h 2844800"/>
              <a:gd name="connsiteX21" fmla="*/ 3263900 w 5486400"/>
              <a:gd name="connsiteY21" fmla="*/ 266700 h 2844800"/>
              <a:gd name="connsiteX22" fmla="*/ 3263900 w 5486400"/>
              <a:gd name="connsiteY22" fmla="*/ 184150 h 2844800"/>
              <a:gd name="connsiteX23" fmla="*/ 3679825 w 5486400"/>
              <a:gd name="connsiteY23" fmla="*/ 190500 h 2844800"/>
              <a:gd name="connsiteX24" fmla="*/ 3676650 w 5486400"/>
              <a:gd name="connsiteY24" fmla="*/ 95250 h 2844800"/>
              <a:gd name="connsiteX25" fmla="*/ 4044950 w 5486400"/>
              <a:gd name="connsiteY25" fmla="*/ 95250 h 2844800"/>
              <a:gd name="connsiteX26" fmla="*/ 4044950 w 5486400"/>
              <a:gd name="connsiteY26" fmla="*/ 0 h 2844800"/>
              <a:gd name="connsiteX27" fmla="*/ 5486400 w 5486400"/>
              <a:gd name="connsiteY27" fmla="*/ 0 h 2844800"/>
              <a:gd name="connsiteX0" fmla="*/ 0 w 5486400"/>
              <a:gd name="connsiteY0" fmla="*/ 2844800 h 2844800"/>
              <a:gd name="connsiteX1" fmla="*/ 0 w 5486400"/>
              <a:gd name="connsiteY1" fmla="*/ 2012950 h 2844800"/>
              <a:gd name="connsiteX2" fmla="*/ 31750 w 5486400"/>
              <a:gd name="connsiteY2" fmla="*/ 2012950 h 2844800"/>
              <a:gd name="connsiteX3" fmla="*/ 31750 w 5486400"/>
              <a:gd name="connsiteY3" fmla="*/ 1454150 h 2844800"/>
              <a:gd name="connsiteX4" fmla="*/ 63500 w 5486400"/>
              <a:gd name="connsiteY4" fmla="*/ 1454150 h 2844800"/>
              <a:gd name="connsiteX5" fmla="*/ 63500 w 5486400"/>
              <a:gd name="connsiteY5" fmla="*/ 920750 h 2844800"/>
              <a:gd name="connsiteX6" fmla="*/ 101600 w 5486400"/>
              <a:gd name="connsiteY6" fmla="*/ 920750 h 2844800"/>
              <a:gd name="connsiteX7" fmla="*/ 101600 w 5486400"/>
              <a:gd name="connsiteY7" fmla="*/ 831850 h 2844800"/>
              <a:gd name="connsiteX8" fmla="*/ 101600 w 5486400"/>
              <a:gd name="connsiteY8" fmla="*/ 831850 h 2844800"/>
              <a:gd name="connsiteX9" fmla="*/ 139700 w 5486400"/>
              <a:gd name="connsiteY9" fmla="*/ 831850 h 2844800"/>
              <a:gd name="connsiteX10" fmla="*/ 139700 w 5486400"/>
              <a:gd name="connsiteY10" fmla="*/ 742950 h 2844800"/>
              <a:gd name="connsiteX11" fmla="*/ 165100 w 5486400"/>
              <a:gd name="connsiteY11" fmla="*/ 742950 h 2844800"/>
              <a:gd name="connsiteX12" fmla="*/ 165100 w 5486400"/>
              <a:gd name="connsiteY12" fmla="*/ 641350 h 2844800"/>
              <a:gd name="connsiteX13" fmla="*/ 952500 w 5486400"/>
              <a:gd name="connsiteY13" fmla="*/ 641350 h 2844800"/>
              <a:gd name="connsiteX14" fmla="*/ 952500 w 5486400"/>
              <a:gd name="connsiteY14" fmla="*/ 552450 h 2844800"/>
              <a:gd name="connsiteX15" fmla="*/ 2286000 w 5486400"/>
              <a:gd name="connsiteY15" fmla="*/ 552450 h 2844800"/>
              <a:gd name="connsiteX16" fmla="*/ 2286000 w 5486400"/>
              <a:gd name="connsiteY16" fmla="*/ 450850 h 2844800"/>
              <a:gd name="connsiteX17" fmla="*/ 2444750 w 5486400"/>
              <a:gd name="connsiteY17" fmla="*/ 457200 h 2844800"/>
              <a:gd name="connsiteX18" fmla="*/ 2444750 w 5486400"/>
              <a:gd name="connsiteY18" fmla="*/ 368300 h 2844800"/>
              <a:gd name="connsiteX19" fmla="*/ 3200400 w 5486400"/>
              <a:gd name="connsiteY19" fmla="*/ 368300 h 2844800"/>
              <a:gd name="connsiteX20" fmla="*/ 3200400 w 5486400"/>
              <a:gd name="connsiteY20" fmla="*/ 266700 h 2844800"/>
              <a:gd name="connsiteX21" fmla="*/ 3263900 w 5486400"/>
              <a:gd name="connsiteY21" fmla="*/ 266700 h 2844800"/>
              <a:gd name="connsiteX22" fmla="*/ 3263900 w 5486400"/>
              <a:gd name="connsiteY22" fmla="*/ 184150 h 2844800"/>
              <a:gd name="connsiteX23" fmla="*/ 3686175 w 5486400"/>
              <a:gd name="connsiteY23" fmla="*/ 180975 h 2844800"/>
              <a:gd name="connsiteX24" fmla="*/ 3676650 w 5486400"/>
              <a:gd name="connsiteY24" fmla="*/ 95250 h 2844800"/>
              <a:gd name="connsiteX25" fmla="*/ 4044950 w 5486400"/>
              <a:gd name="connsiteY25" fmla="*/ 95250 h 2844800"/>
              <a:gd name="connsiteX26" fmla="*/ 4044950 w 5486400"/>
              <a:gd name="connsiteY26" fmla="*/ 0 h 2844800"/>
              <a:gd name="connsiteX27" fmla="*/ 5486400 w 5486400"/>
              <a:gd name="connsiteY27" fmla="*/ 0 h 2844800"/>
              <a:gd name="connsiteX0" fmla="*/ 0 w 5486400"/>
              <a:gd name="connsiteY0" fmla="*/ 2844800 h 2844800"/>
              <a:gd name="connsiteX1" fmla="*/ 0 w 5486400"/>
              <a:gd name="connsiteY1" fmla="*/ 2012950 h 2844800"/>
              <a:gd name="connsiteX2" fmla="*/ 31750 w 5486400"/>
              <a:gd name="connsiteY2" fmla="*/ 2012950 h 2844800"/>
              <a:gd name="connsiteX3" fmla="*/ 31750 w 5486400"/>
              <a:gd name="connsiteY3" fmla="*/ 1454150 h 2844800"/>
              <a:gd name="connsiteX4" fmla="*/ 63500 w 5486400"/>
              <a:gd name="connsiteY4" fmla="*/ 1454150 h 2844800"/>
              <a:gd name="connsiteX5" fmla="*/ 63500 w 5486400"/>
              <a:gd name="connsiteY5" fmla="*/ 920750 h 2844800"/>
              <a:gd name="connsiteX6" fmla="*/ 101600 w 5486400"/>
              <a:gd name="connsiteY6" fmla="*/ 920750 h 2844800"/>
              <a:gd name="connsiteX7" fmla="*/ 101600 w 5486400"/>
              <a:gd name="connsiteY7" fmla="*/ 831850 h 2844800"/>
              <a:gd name="connsiteX8" fmla="*/ 101600 w 5486400"/>
              <a:gd name="connsiteY8" fmla="*/ 831850 h 2844800"/>
              <a:gd name="connsiteX9" fmla="*/ 139700 w 5486400"/>
              <a:gd name="connsiteY9" fmla="*/ 831850 h 2844800"/>
              <a:gd name="connsiteX10" fmla="*/ 139700 w 5486400"/>
              <a:gd name="connsiteY10" fmla="*/ 742950 h 2844800"/>
              <a:gd name="connsiteX11" fmla="*/ 165100 w 5486400"/>
              <a:gd name="connsiteY11" fmla="*/ 742950 h 2844800"/>
              <a:gd name="connsiteX12" fmla="*/ 165100 w 5486400"/>
              <a:gd name="connsiteY12" fmla="*/ 641350 h 2844800"/>
              <a:gd name="connsiteX13" fmla="*/ 952500 w 5486400"/>
              <a:gd name="connsiteY13" fmla="*/ 641350 h 2844800"/>
              <a:gd name="connsiteX14" fmla="*/ 952500 w 5486400"/>
              <a:gd name="connsiteY14" fmla="*/ 552450 h 2844800"/>
              <a:gd name="connsiteX15" fmla="*/ 2286000 w 5486400"/>
              <a:gd name="connsiteY15" fmla="*/ 552450 h 2844800"/>
              <a:gd name="connsiteX16" fmla="*/ 2286000 w 5486400"/>
              <a:gd name="connsiteY16" fmla="*/ 450850 h 2844800"/>
              <a:gd name="connsiteX17" fmla="*/ 2444750 w 5486400"/>
              <a:gd name="connsiteY17" fmla="*/ 457200 h 2844800"/>
              <a:gd name="connsiteX18" fmla="*/ 2444750 w 5486400"/>
              <a:gd name="connsiteY18" fmla="*/ 368300 h 2844800"/>
              <a:gd name="connsiteX19" fmla="*/ 3200400 w 5486400"/>
              <a:gd name="connsiteY19" fmla="*/ 368300 h 2844800"/>
              <a:gd name="connsiteX20" fmla="*/ 3200400 w 5486400"/>
              <a:gd name="connsiteY20" fmla="*/ 266700 h 2844800"/>
              <a:gd name="connsiteX21" fmla="*/ 3263900 w 5486400"/>
              <a:gd name="connsiteY21" fmla="*/ 266700 h 2844800"/>
              <a:gd name="connsiteX22" fmla="*/ 3263900 w 5486400"/>
              <a:gd name="connsiteY22" fmla="*/ 184150 h 2844800"/>
              <a:gd name="connsiteX23" fmla="*/ 3686175 w 5486400"/>
              <a:gd name="connsiteY23" fmla="*/ 190500 h 2844800"/>
              <a:gd name="connsiteX24" fmla="*/ 3676650 w 5486400"/>
              <a:gd name="connsiteY24" fmla="*/ 95250 h 2844800"/>
              <a:gd name="connsiteX25" fmla="*/ 4044950 w 5486400"/>
              <a:gd name="connsiteY25" fmla="*/ 95250 h 2844800"/>
              <a:gd name="connsiteX26" fmla="*/ 4044950 w 5486400"/>
              <a:gd name="connsiteY26" fmla="*/ 0 h 2844800"/>
              <a:gd name="connsiteX27" fmla="*/ 5486400 w 5486400"/>
              <a:gd name="connsiteY27" fmla="*/ 0 h 2844800"/>
              <a:gd name="connsiteX0" fmla="*/ 0 w 5486400"/>
              <a:gd name="connsiteY0" fmla="*/ 2844800 h 2844800"/>
              <a:gd name="connsiteX1" fmla="*/ 0 w 5486400"/>
              <a:gd name="connsiteY1" fmla="*/ 2012950 h 2844800"/>
              <a:gd name="connsiteX2" fmla="*/ 31750 w 5486400"/>
              <a:gd name="connsiteY2" fmla="*/ 2012950 h 2844800"/>
              <a:gd name="connsiteX3" fmla="*/ 31750 w 5486400"/>
              <a:gd name="connsiteY3" fmla="*/ 1454150 h 2844800"/>
              <a:gd name="connsiteX4" fmla="*/ 63500 w 5486400"/>
              <a:gd name="connsiteY4" fmla="*/ 1454150 h 2844800"/>
              <a:gd name="connsiteX5" fmla="*/ 63500 w 5486400"/>
              <a:gd name="connsiteY5" fmla="*/ 920750 h 2844800"/>
              <a:gd name="connsiteX6" fmla="*/ 101600 w 5486400"/>
              <a:gd name="connsiteY6" fmla="*/ 920750 h 2844800"/>
              <a:gd name="connsiteX7" fmla="*/ 101600 w 5486400"/>
              <a:gd name="connsiteY7" fmla="*/ 831850 h 2844800"/>
              <a:gd name="connsiteX8" fmla="*/ 101600 w 5486400"/>
              <a:gd name="connsiteY8" fmla="*/ 831850 h 2844800"/>
              <a:gd name="connsiteX9" fmla="*/ 139700 w 5486400"/>
              <a:gd name="connsiteY9" fmla="*/ 831850 h 2844800"/>
              <a:gd name="connsiteX10" fmla="*/ 139700 w 5486400"/>
              <a:gd name="connsiteY10" fmla="*/ 742950 h 2844800"/>
              <a:gd name="connsiteX11" fmla="*/ 165100 w 5486400"/>
              <a:gd name="connsiteY11" fmla="*/ 742950 h 2844800"/>
              <a:gd name="connsiteX12" fmla="*/ 165100 w 5486400"/>
              <a:gd name="connsiteY12" fmla="*/ 641350 h 2844800"/>
              <a:gd name="connsiteX13" fmla="*/ 952500 w 5486400"/>
              <a:gd name="connsiteY13" fmla="*/ 641350 h 2844800"/>
              <a:gd name="connsiteX14" fmla="*/ 952500 w 5486400"/>
              <a:gd name="connsiteY14" fmla="*/ 552450 h 2844800"/>
              <a:gd name="connsiteX15" fmla="*/ 2286000 w 5486400"/>
              <a:gd name="connsiteY15" fmla="*/ 552450 h 2844800"/>
              <a:gd name="connsiteX16" fmla="*/ 2286000 w 5486400"/>
              <a:gd name="connsiteY16" fmla="*/ 450850 h 2844800"/>
              <a:gd name="connsiteX17" fmla="*/ 2444750 w 5486400"/>
              <a:gd name="connsiteY17" fmla="*/ 457200 h 2844800"/>
              <a:gd name="connsiteX18" fmla="*/ 2444750 w 5486400"/>
              <a:gd name="connsiteY18" fmla="*/ 368300 h 2844800"/>
              <a:gd name="connsiteX19" fmla="*/ 3200400 w 5486400"/>
              <a:gd name="connsiteY19" fmla="*/ 368300 h 2844800"/>
              <a:gd name="connsiteX20" fmla="*/ 3200400 w 5486400"/>
              <a:gd name="connsiteY20" fmla="*/ 266700 h 2844800"/>
              <a:gd name="connsiteX21" fmla="*/ 3263900 w 5486400"/>
              <a:gd name="connsiteY21" fmla="*/ 266700 h 2844800"/>
              <a:gd name="connsiteX22" fmla="*/ 3263900 w 5486400"/>
              <a:gd name="connsiteY22" fmla="*/ 184150 h 2844800"/>
              <a:gd name="connsiteX23" fmla="*/ 3673475 w 5486400"/>
              <a:gd name="connsiteY23" fmla="*/ 180975 h 2844800"/>
              <a:gd name="connsiteX24" fmla="*/ 3676650 w 5486400"/>
              <a:gd name="connsiteY24" fmla="*/ 95250 h 2844800"/>
              <a:gd name="connsiteX25" fmla="*/ 4044950 w 5486400"/>
              <a:gd name="connsiteY25" fmla="*/ 95250 h 2844800"/>
              <a:gd name="connsiteX26" fmla="*/ 4044950 w 5486400"/>
              <a:gd name="connsiteY26" fmla="*/ 0 h 2844800"/>
              <a:gd name="connsiteX27" fmla="*/ 5486400 w 5486400"/>
              <a:gd name="connsiteY27" fmla="*/ 0 h 2844800"/>
              <a:gd name="connsiteX0" fmla="*/ 0 w 5486400"/>
              <a:gd name="connsiteY0" fmla="*/ 2844800 h 2844800"/>
              <a:gd name="connsiteX1" fmla="*/ 0 w 5486400"/>
              <a:gd name="connsiteY1" fmla="*/ 2012950 h 2844800"/>
              <a:gd name="connsiteX2" fmla="*/ 31750 w 5486400"/>
              <a:gd name="connsiteY2" fmla="*/ 2012950 h 2844800"/>
              <a:gd name="connsiteX3" fmla="*/ 31750 w 5486400"/>
              <a:gd name="connsiteY3" fmla="*/ 1454150 h 2844800"/>
              <a:gd name="connsiteX4" fmla="*/ 63500 w 5486400"/>
              <a:gd name="connsiteY4" fmla="*/ 1454150 h 2844800"/>
              <a:gd name="connsiteX5" fmla="*/ 63500 w 5486400"/>
              <a:gd name="connsiteY5" fmla="*/ 920750 h 2844800"/>
              <a:gd name="connsiteX6" fmla="*/ 101600 w 5486400"/>
              <a:gd name="connsiteY6" fmla="*/ 920750 h 2844800"/>
              <a:gd name="connsiteX7" fmla="*/ 101600 w 5486400"/>
              <a:gd name="connsiteY7" fmla="*/ 831850 h 2844800"/>
              <a:gd name="connsiteX8" fmla="*/ 101600 w 5486400"/>
              <a:gd name="connsiteY8" fmla="*/ 831850 h 2844800"/>
              <a:gd name="connsiteX9" fmla="*/ 139700 w 5486400"/>
              <a:gd name="connsiteY9" fmla="*/ 831850 h 2844800"/>
              <a:gd name="connsiteX10" fmla="*/ 139700 w 5486400"/>
              <a:gd name="connsiteY10" fmla="*/ 742950 h 2844800"/>
              <a:gd name="connsiteX11" fmla="*/ 165100 w 5486400"/>
              <a:gd name="connsiteY11" fmla="*/ 742950 h 2844800"/>
              <a:gd name="connsiteX12" fmla="*/ 165100 w 5486400"/>
              <a:gd name="connsiteY12" fmla="*/ 641350 h 2844800"/>
              <a:gd name="connsiteX13" fmla="*/ 952500 w 5486400"/>
              <a:gd name="connsiteY13" fmla="*/ 641350 h 2844800"/>
              <a:gd name="connsiteX14" fmla="*/ 952500 w 5486400"/>
              <a:gd name="connsiteY14" fmla="*/ 552450 h 2844800"/>
              <a:gd name="connsiteX15" fmla="*/ 2286000 w 5486400"/>
              <a:gd name="connsiteY15" fmla="*/ 552450 h 2844800"/>
              <a:gd name="connsiteX16" fmla="*/ 2286000 w 5486400"/>
              <a:gd name="connsiteY16" fmla="*/ 450850 h 2844800"/>
              <a:gd name="connsiteX17" fmla="*/ 2444750 w 5486400"/>
              <a:gd name="connsiteY17" fmla="*/ 457200 h 2844800"/>
              <a:gd name="connsiteX18" fmla="*/ 2444750 w 5486400"/>
              <a:gd name="connsiteY18" fmla="*/ 368300 h 2844800"/>
              <a:gd name="connsiteX19" fmla="*/ 3200400 w 5486400"/>
              <a:gd name="connsiteY19" fmla="*/ 368300 h 2844800"/>
              <a:gd name="connsiteX20" fmla="*/ 3200400 w 5486400"/>
              <a:gd name="connsiteY20" fmla="*/ 266700 h 2844800"/>
              <a:gd name="connsiteX21" fmla="*/ 3263900 w 5486400"/>
              <a:gd name="connsiteY21" fmla="*/ 266700 h 2844800"/>
              <a:gd name="connsiteX22" fmla="*/ 3263900 w 5486400"/>
              <a:gd name="connsiteY22" fmla="*/ 184150 h 2844800"/>
              <a:gd name="connsiteX23" fmla="*/ 3680619 w 5486400"/>
              <a:gd name="connsiteY23" fmla="*/ 185738 h 2844800"/>
              <a:gd name="connsiteX24" fmla="*/ 3676650 w 5486400"/>
              <a:gd name="connsiteY24" fmla="*/ 95250 h 2844800"/>
              <a:gd name="connsiteX25" fmla="*/ 4044950 w 5486400"/>
              <a:gd name="connsiteY25" fmla="*/ 95250 h 2844800"/>
              <a:gd name="connsiteX26" fmla="*/ 4044950 w 5486400"/>
              <a:gd name="connsiteY26" fmla="*/ 0 h 2844800"/>
              <a:gd name="connsiteX27" fmla="*/ 5486400 w 5486400"/>
              <a:gd name="connsiteY27" fmla="*/ 0 h 2844800"/>
              <a:gd name="connsiteX0" fmla="*/ 0 w 5486400"/>
              <a:gd name="connsiteY0" fmla="*/ 2844800 h 2844800"/>
              <a:gd name="connsiteX1" fmla="*/ 0 w 5486400"/>
              <a:gd name="connsiteY1" fmla="*/ 2012950 h 2844800"/>
              <a:gd name="connsiteX2" fmla="*/ 31750 w 5486400"/>
              <a:gd name="connsiteY2" fmla="*/ 2012950 h 2844800"/>
              <a:gd name="connsiteX3" fmla="*/ 31750 w 5486400"/>
              <a:gd name="connsiteY3" fmla="*/ 1454150 h 2844800"/>
              <a:gd name="connsiteX4" fmla="*/ 63500 w 5486400"/>
              <a:gd name="connsiteY4" fmla="*/ 1454150 h 2844800"/>
              <a:gd name="connsiteX5" fmla="*/ 63500 w 5486400"/>
              <a:gd name="connsiteY5" fmla="*/ 920750 h 2844800"/>
              <a:gd name="connsiteX6" fmla="*/ 101600 w 5486400"/>
              <a:gd name="connsiteY6" fmla="*/ 920750 h 2844800"/>
              <a:gd name="connsiteX7" fmla="*/ 101600 w 5486400"/>
              <a:gd name="connsiteY7" fmla="*/ 831850 h 2844800"/>
              <a:gd name="connsiteX8" fmla="*/ 101600 w 5486400"/>
              <a:gd name="connsiteY8" fmla="*/ 831850 h 2844800"/>
              <a:gd name="connsiteX9" fmla="*/ 139700 w 5486400"/>
              <a:gd name="connsiteY9" fmla="*/ 831850 h 2844800"/>
              <a:gd name="connsiteX10" fmla="*/ 139700 w 5486400"/>
              <a:gd name="connsiteY10" fmla="*/ 742950 h 2844800"/>
              <a:gd name="connsiteX11" fmla="*/ 165100 w 5486400"/>
              <a:gd name="connsiteY11" fmla="*/ 742950 h 2844800"/>
              <a:gd name="connsiteX12" fmla="*/ 165100 w 5486400"/>
              <a:gd name="connsiteY12" fmla="*/ 641350 h 2844800"/>
              <a:gd name="connsiteX13" fmla="*/ 952500 w 5486400"/>
              <a:gd name="connsiteY13" fmla="*/ 641350 h 2844800"/>
              <a:gd name="connsiteX14" fmla="*/ 952500 w 5486400"/>
              <a:gd name="connsiteY14" fmla="*/ 552450 h 2844800"/>
              <a:gd name="connsiteX15" fmla="*/ 2286000 w 5486400"/>
              <a:gd name="connsiteY15" fmla="*/ 552450 h 2844800"/>
              <a:gd name="connsiteX16" fmla="*/ 2288381 w 5486400"/>
              <a:gd name="connsiteY16" fmla="*/ 460375 h 2844800"/>
              <a:gd name="connsiteX17" fmla="*/ 2444750 w 5486400"/>
              <a:gd name="connsiteY17" fmla="*/ 457200 h 2844800"/>
              <a:gd name="connsiteX18" fmla="*/ 2444750 w 5486400"/>
              <a:gd name="connsiteY18" fmla="*/ 368300 h 2844800"/>
              <a:gd name="connsiteX19" fmla="*/ 3200400 w 5486400"/>
              <a:gd name="connsiteY19" fmla="*/ 368300 h 2844800"/>
              <a:gd name="connsiteX20" fmla="*/ 3200400 w 5486400"/>
              <a:gd name="connsiteY20" fmla="*/ 266700 h 2844800"/>
              <a:gd name="connsiteX21" fmla="*/ 3263900 w 5486400"/>
              <a:gd name="connsiteY21" fmla="*/ 266700 h 2844800"/>
              <a:gd name="connsiteX22" fmla="*/ 3263900 w 5486400"/>
              <a:gd name="connsiteY22" fmla="*/ 184150 h 2844800"/>
              <a:gd name="connsiteX23" fmla="*/ 3680619 w 5486400"/>
              <a:gd name="connsiteY23" fmla="*/ 185738 h 2844800"/>
              <a:gd name="connsiteX24" fmla="*/ 3676650 w 5486400"/>
              <a:gd name="connsiteY24" fmla="*/ 95250 h 2844800"/>
              <a:gd name="connsiteX25" fmla="*/ 4044950 w 5486400"/>
              <a:gd name="connsiteY25" fmla="*/ 95250 h 2844800"/>
              <a:gd name="connsiteX26" fmla="*/ 4044950 w 5486400"/>
              <a:gd name="connsiteY26" fmla="*/ 0 h 2844800"/>
              <a:gd name="connsiteX27" fmla="*/ 5486400 w 5486400"/>
              <a:gd name="connsiteY27" fmla="*/ 0 h 2844800"/>
              <a:gd name="connsiteX0" fmla="*/ 0 w 5486400"/>
              <a:gd name="connsiteY0" fmla="*/ 2844800 h 2844800"/>
              <a:gd name="connsiteX1" fmla="*/ 0 w 5486400"/>
              <a:gd name="connsiteY1" fmla="*/ 2012950 h 2844800"/>
              <a:gd name="connsiteX2" fmla="*/ 31750 w 5486400"/>
              <a:gd name="connsiteY2" fmla="*/ 2012950 h 2844800"/>
              <a:gd name="connsiteX3" fmla="*/ 31750 w 5486400"/>
              <a:gd name="connsiteY3" fmla="*/ 1454150 h 2844800"/>
              <a:gd name="connsiteX4" fmla="*/ 63500 w 5486400"/>
              <a:gd name="connsiteY4" fmla="*/ 1454150 h 2844800"/>
              <a:gd name="connsiteX5" fmla="*/ 63500 w 5486400"/>
              <a:gd name="connsiteY5" fmla="*/ 920750 h 2844800"/>
              <a:gd name="connsiteX6" fmla="*/ 101600 w 5486400"/>
              <a:gd name="connsiteY6" fmla="*/ 920750 h 2844800"/>
              <a:gd name="connsiteX7" fmla="*/ 101600 w 5486400"/>
              <a:gd name="connsiteY7" fmla="*/ 831850 h 2844800"/>
              <a:gd name="connsiteX8" fmla="*/ 101600 w 5486400"/>
              <a:gd name="connsiteY8" fmla="*/ 831850 h 2844800"/>
              <a:gd name="connsiteX9" fmla="*/ 139700 w 5486400"/>
              <a:gd name="connsiteY9" fmla="*/ 831850 h 2844800"/>
              <a:gd name="connsiteX10" fmla="*/ 139700 w 5486400"/>
              <a:gd name="connsiteY10" fmla="*/ 742950 h 2844800"/>
              <a:gd name="connsiteX11" fmla="*/ 165100 w 5486400"/>
              <a:gd name="connsiteY11" fmla="*/ 742950 h 2844800"/>
              <a:gd name="connsiteX12" fmla="*/ 165100 w 5486400"/>
              <a:gd name="connsiteY12" fmla="*/ 641350 h 2844800"/>
              <a:gd name="connsiteX13" fmla="*/ 952500 w 5486400"/>
              <a:gd name="connsiteY13" fmla="*/ 641350 h 2844800"/>
              <a:gd name="connsiteX14" fmla="*/ 952500 w 5486400"/>
              <a:gd name="connsiteY14" fmla="*/ 552450 h 2844800"/>
              <a:gd name="connsiteX15" fmla="*/ 2286000 w 5486400"/>
              <a:gd name="connsiteY15" fmla="*/ 552450 h 2844800"/>
              <a:gd name="connsiteX16" fmla="*/ 2288381 w 5486400"/>
              <a:gd name="connsiteY16" fmla="*/ 460375 h 2844800"/>
              <a:gd name="connsiteX17" fmla="*/ 2442369 w 5486400"/>
              <a:gd name="connsiteY17" fmla="*/ 461963 h 2844800"/>
              <a:gd name="connsiteX18" fmla="*/ 2444750 w 5486400"/>
              <a:gd name="connsiteY18" fmla="*/ 368300 h 2844800"/>
              <a:gd name="connsiteX19" fmla="*/ 3200400 w 5486400"/>
              <a:gd name="connsiteY19" fmla="*/ 368300 h 2844800"/>
              <a:gd name="connsiteX20" fmla="*/ 3200400 w 5486400"/>
              <a:gd name="connsiteY20" fmla="*/ 266700 h 2844800"/>
              <a:gd name="connsiteX21" fmla="*/ 3263900 w 5486400"/>
              <a:gd name="connsiteY21" fmla="*/ 266700 h 2844800"/>
              <a:gd name="connsiteX22" fmla="*/ 3263900 w 5486400"/>
              <a:gd name="connsiteY22" fmla="*/ 184150 h 2844800"/>
              <a:gd name="connsiteX23" fmla="*/ 3680619 w 5486400"/>
              <a:gd name="connsiteY23" fmla="*/ 185738 h 2844800"/>
              <a:gd name="connsiteX24" fmla="*/ 3676650 w 5486400"/>
              <a:gd name="connsiteY24" fmla="*/ 95250 h 2844800"/>
              <a:gd name="connsiteX25" fmla="*/ 4044950 w 5486400"/>
              <a:gd name="connsiteY25" fmla="*/ 95250 h 2844800"/>
              <a:gd name="connsiteX26" fmla="*/ 4044950 w 5486400"/>
              <a:gd name="connsiteY26" fmla="*/ 0 h 2844800"/>
              <a:gd name="connsiteX27" fmla="*/ 5486400 w 5486400"/>
              <a:gd name="connsiteY27" fmla="*/ 0 h 2844800"/>
              <a:gd name="connsiteX0" fmla="*/ 0 w 5486400"/>
              <a:gd name="connsiteY0" fmla="*/ 2844800 h 2844800"/>
              <a:gd name="connsiteX1" fmla="*/ 0 w 5486400"/>
              <a:gd name="connsiteY1" fmla="*/ 2012950 h 2844800"/>
              <a:gd name="connsiteX2" fmla="*/ 31750 w 5486400"/>
              <a:gd name="connsiteY2" fmla="*/ 2012950 h 2844800"/>
              <a:gd name="connsiteX3" fmla="*/ 31750 w 5486400"/>
              <a:gd name="connsiteY3" fmla="*/ 1454150 h 2844800"/>
              <a:gd name="connsiteX4" fmla="*/ 63500 w 5486400"/>
              <a:gd name="connsiteY4" fmla="*/ 1454150 h 2844800"/>
              <a:gd name="connsiteX5" fmla="*/ 63500 w 5486400"/>
              <a:gd name="connsiteY5" fmla="*/ 920750 h 2844800"/>
              <a:gd name="connsiteX6" fmla="*/ 101600 w 5486400"/>
              <a:gd name="connsiteY6" fmla="*/ 920750 h 2844800"/>
              <a:gd name="connsiteX7" fmla="*/ 101600 w 5486400"/>
              <a:gd name="connsiteY7" fmla="*/ 831850 h 2844800"/>
              <a:gd name="connsiteX8" fmla="*/ 101600 w 5486400"/>
              <a:gd name="connsiteY8" fmla="*/ 831850 h 2844800"/>
              <a:gd name="connsiteX9" fmla="*/ 139700 w 5486400"/>
              <a:gd name="connsiteY9" fmla="*/ 831850 h 2844800"/>
              <a:gd name="connsiteX10" fmla="*/ 139700 w 5486400"/>
              <a:gd name="connsiteY10" fmla="*/ 742950 h 2844800"/>
              <a:gd name="connsiteX11" fmla="*/ 165100 w 5486400"/>
              <a:gd name="connsiteY11" fmla="*/ 742950 h 2844800"/>
              <a:gd name="connsiteX12" fmla="*/ 165100 w 5486400"/>
              <a:gd name="connsiteY12" fmla="*/ 641350 h 2844800"/>
              <a:gd name="connsiteX13" fmla="*/ 952500 w 5486400"/>
              <a:gd name="connsiteY13" fmla="*/ 641350 h 2844800"/>
              <a:gd name="connsiteX14" fmla="*/ 952500 w 5486400"/>
              <a:gd name="connsiteY14" fmla="*/ 552450 h 2844800"/>
              <a:gd name="connsiteX15" fmla="*/ 2286000 w 5486400"/>
              <a:gd name="connsiteY15" fmla="*/ 552450 h 2844800"/>
              <a:gd name="connsiteX16" fmla="*/ 2288381 w 5486400"/>
              <a:gd name="connsiteY16" fmla="*/ 460375 h 2844800"/>
              <a:gd name="connsiteX17" fmla="*/ 2449513 w 5486400"/>
              <a:gd name="connsiteY17" fmla="*/ 459582 h 2844800"/>
              <a:gd name="connsiteX18" fmla="*/ 2444750 w 5486400"/>
              <a:gd name="connsiteY18" fmla="*/ 368300 h 2844800"/>
              <a:gd name="connsiteX19" fmla="*/ 3200400 w 5486400"/>
              <a:gd name="connsiteY19" fmla="*/ 368300 h 2844800"/>
              <a:gd name="connsiteX20" fmla="*/ 3200400 w 5486400"/>
              <a:gd name="connsiteY20" fmla="*/ 266700 h 2844800"/>
              <a:gd name="connsiteX21" fmla="*/ 3263900 w 5486400"/>
              <a:gd name="connsiteY21" fmla="*/ 266700 h 2844800"/>
              <a:gd name="connsiteX22" fmla="*/ 3263900 w 5486400"/>
              <a:gd name="connsiteY22" fmla="*/ 184150 h 2844800"/>
              <a:gd name="connsiteX23" fmla="*/ 3680619 w 5486400"/>
              <a:gd name="connsiteY23" fmla="*/ 185738 h 2844800"/>
              <a:gd name="connsiteX24" fmla="*/ 3676650 w 5486400"/>
              <a:gd name="connsiteY24" fmla="*/ 95250 h 2844800"/>
              <a:gd name="connsiteX25" fmla="*/ 4044950 w 5486400"/>
              <a:gd name="connsiteY25" fmla="*/ 95250 h 2844800"/>
              <a:gd name="connsiteX26" fmla="*/ 4044950 w 5486400"/>
              <a:gd name="connsiteY26" fmla="*/ 0 h 2844800"/>
              <a:gd name="connsiteX27" fmla="*/ 5486400 w 5486400"/>
              <a:gd name="connsiteY27" fmla="*/ 0 h 2844800"/>
              <a:gd name="connsiteX0" fmla="*/ 0 w 5486400"/>
              <a:gd name="connsiteY0" fmla="*/ 2844800 h 2844800"/>
              <a:gd name="connsiteX1" fmla="*/ 0 w 5486400"/>
              <a:gd name="connsiteY1" fmla="*/ 2012950 h 2844800"/>
              <a:gd name="connsiteX2" fmla="*/ 31750 w 5486400"/>
              <a:gd name="connsiteY2" fmla="*/ 2012950 h 2844800"/>
              <a:gd name="connsiteX3" fmla="*/ 31750 w 5486400"/>
              <a:gd name="connsiteY3" fmla="*/ 1454150 h 2844800"/>
              <a:gd name="connsiteX4" fmla="*/ 63500 w 5486400"/>
              <a:gd name="connsiteY4" fmla="*/ 1454150 h 2844800"/>
              <a:gd name="connsiteX5" fmla="*/ 63500 w 5486400"/>
              <a:gd name="connsiteY5" fmla="*/ 920750 h 2844800"/>
              <a:gd name="connsiteX6" fmla="*/ 101600 w 5486400"/>
              <a:gd name="connsiteY6" fmla="*/ 920750 h 2844800"/>
              <a:gd name="connsiteX7" fmla="*/ 101600 w 5486400"/>
              <a:gd name="connsiteY7" fmla="*/ 831850 h 2844800"/>
              <a:gd name="connsiteX8" fmla="*/ 101600 w 5486400"/>
              <a:gd name="connsiteY8" fmla="*/ 831850 h 2844800"/>
              <a:gd name="connsiteX9" fmla="*/ 139700 w 5486400"/>
              <a:gd name="connsiteY9" fmla="*/ 831850 h 2844800"/>
              <a:gd name="connsiteX10" fmla="*/ 139700 w 5486400"/>
              <a:gd name="connsiteY10" fmla="*/ 742950 h 2844800"/>
              <a:gd name="connsiteX11" fmla="*/ 165100 w 5486400"/>
              <a:gd name="connsiteY11" fmla="*/ 742950 h 2844800"/>
              <a:gd name="connsiteX12" fmla="*/ 165100 w 5486400"/>
              <a:gd name="connsiteY12" fmla="*/ 641350 h 2844800"/>
              <a:gd name="connsiteX13" fmla="*/ 952500 w 5486400"/>
              <a:gd name="connsiteY13" fmla="*/ 641350 h 2844800"/>
              <a:gd name="connsiteX14" fmla="*/ 952500 w 5486400"/>
              <a:gd name="connsiteY14" fmla="*/ 552450 h 2844800"/>
              <a:gd name="connsiteX15" fmla="*/ 2286000 w 5486400"/>
              <a:gd name="connsiteY15" fmla="*/ 552450 h 2844800"/>
              <a:gd name="connsiteX16" fmla="*/ 2288381 w 5486400"/>
              <a:gd name="connsiteY16" fmla="*/ 460375 h 2844800"/>
              <a:gd name="connsiteX17" fmla="*/ 2444750 w 5486400"/>
              <a:gd name="connsiteY17" fmla="*/ 457200 h 2844800"/>
              <a:gd name="connsiteX18" fmla="*/ 2444750 w 5486400"/>
              <a:gd name="connsiteY18" fmla="*/ 368300 h 2844800"/>
              <a:gd name="connsiteX19" fmla="*/ 3200400 w 5486400"/>
              <a:gd name="connsiteY19" fmla="*/ 368300 h 2844800"/>
              <a:gd name="connsiteX20" fmla="*/ 3200400 w 5486400"/>
              <a:gd name="connsiteY20" fmla="*/ 266700 h 2844800"/>
              <a:gd name="connsiteX21" fmla="*/ 3263900 w 5486400"/>
              <a:gd name="connsiteY21" fmla="*/ 266700 h 2844800"/>
              <a:gd name="connsiteX22" fmla="*/ 3263900 w 5486400"/>
              <a:gd name="connsiteY22" fmla="*/ 184150 h 2844800"/>
              <a:gd name="connsiteX23" fmla="*/ 3680619 w 5486400"/>
              <a:gd name="connsiteY23" fmla="*/ 185738 h 2844800"/>
              <a:gd name="connsiteX24" fmla="*/ 3676650 w 5486400"/>
              <a:gd name="connsiteY24" fmla="*/ 95250 h 2844800"/>
              <a:gd name="connsiteX25" fmla="*/ 4044950 w 5486400"/>
              <a:gd name="connsiteY25" fmla="*/ 95250 h 2844800"/>
              <a:gd name="connsiteX26" fmla="*/ 4044950 w 5486400"/>
              <a:gd name="connsiteY26" fmla="*/ 0 h 2844800"/>
              <a:gd name="connsiteX27" fmla="*/ 5486400 w 5486400"/>
              <a:gd name="connsiteY27" fmla="*/ 0 h 2844800"/>
              <a:gd name="connsiteX0" fmla="*/ 0 w 5486400"/>
              <a:gd name="connsiteY0" fmla="*/ 2844800 h 2844800"/>
              <a:gd name="connsiteX1" fmla="*/ 0 w 5486400"/>
              <a:gd name="connsiteY1" fmla="*/ 2012950 h 2844800"/>
              <a:gd name="connsiteX2" fmla="*/ 31750 w 5486400"/>
              <a:gd name="connsiteY2" fmla="*/ 2012950 h 2844800"/>
              <a:gd name="connsiteX3" fmla="*/ 31750 w 5486400"/>
              <a:gd name="connsiteY3" fmla="*/ 1454150 h 2844800"/>
              <a:gd name="connsiteX4" fmla="*/ 63500 w 5486400"/>
              <a:gd name="connsiteY4" fmla="*/ 1454150 h 2844800"/>
              <a:gd name="connsiteX5" fmla="*/ 63500 w 5486400"/>
              <a:gd name="connsiteY5" fmla="*/ 920750 h 2844800"/>
              <a:gd name="connsiteX6" fmla="*/ 101600 w 5486400"/>
              <a:gd name="connsiteY6" fmla="*/ 920750 h 2844800"/>
              <a:gd name="connsiteX7" fmla="*/ 101600 w 5486400"/>
              <a:gd name="connsiteY7" fmla="*/ 831850 h 2844800"/>
              <a:gd name="connsiteX8" fmla="*/ 101600 w 5486400"/>
              <a:gd name="connsiteY8" fmla="*/ 831850 h 2844800"/>
              <a:gd name="connsiteX9" fmla="*/ 139700 w 5486400"/>
              <a:gd name="connsiteY9" fmla="*/ 831850 h 2844800"/>
              <a:gd name="connsiteX10" fmla="*/ 139700 w 5486400"/>
              <a:gd name="connsiteY10" fmla="*/ 742950 h 2844800"/>
              <a:gd name="connsiteX11" fmla="*/ 165100 w 5486400"/>
              <a:gd name="connsiteY11" fmla="*/ 742950 h 2844800"/>
              <a:gd name="connsiteX12" fmla="*/ 165100 w 5486400"/>
              <a:gd name="connsiteY12" fmla="*/ 641350 h 2844800"/>
              <a:gd name="connsiteX13" fmla="*/ 952500 w 5486400"/>
              <a:gd name="connsiteY13" fmla="*/ 641350 h 2844800"/>
              <a:gd name="connsiteX14" fmla="*/ 952500 w 5486400"/>
              <a:gd name="connsiteY14" fmla="*/ 552450 h 2844800"/>
              <a:gd name="connsiteX15" fmla="*/ 2286000 w 5486400"/>
              <a:gd name="connsiteY15" fmla="*/ 552450 h 2844800"/>
              <a:gd name="connsiteX16" fmla="*/ 2288381 w 5486400"/>
              <a:gd name="connsiteY16" fmla="*/ 460375 h 2844800"/>
              <a:gd name="connsiteX17" fmla="*/ 2447131 w 5486400"/>
              <a:gd name="connsiteY17" fmla="*/ 461963 h 2844800"/>
              <a:gd name="connsiteX18" fmla="*/ 2444750 w 5486400"/>
              <a:gd name="connsiteY18" fmla="*/ 368300 h 2844800"/>
              <a:gd name="connsiteX19" fmla="*/ 3200400 w 5486400"/>
              <a:gd name="connsiteY19" fmla="*/ 368300 h 2844800"/>
              <a:gd name="connsiteX20" fmla="*/ 3200400 w 5486400"/>
              <a:gd name="connsiteY20" fmla="*/ 266700 h 2844800"/>
              <a:gd name="connsiteX21" fmla="*/ 3263900 w 5486400"/>
              <a:gd name="connsiteY21" fmla="*/ 266700 h 2844800"/>
              <a:gd name="connsiteX22" fmla="*/ 3263900 w 5486400"/>
              <a:gd name="connsiteY22" fmla="*/ 184150 h 2844800"/>
              <a:gd name="connsiteX23" fmla="*/ 3680619 w 5486400"/>
              <a:gd name="connsiteY23" fmla="*/ 185738 h 2844800"/>
              <a:gd name="connsiteX24" fmla="*/ 3676650 w 5486400"/>
              <a:gd name="connsiteY24" fmla="*/ 95250 h 2844800"/>
              <a:gd name="connsiteX25" fmla="*/ 4044950 w 5486400"/>
              <a:gd name="connsiteY25" fmla="*/ 95250 h 2844800"/>
              <a:gd name="connsiteX26" fmla="*/ 4044950 w 5486400"/>
              <a:gd name="connsiteY26" fmla="*/ 0 h 2844800"/>
              <a:gd name="connsiteX27" fmla="*/ 5486400 w 5486400"/>
              <a:gd name="connsiteY27" fmla="*/ 0 h 284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86400" h="2844800">
                <a:moveTo>
                  <a:pt x="0" y="2844800"/>
                </a:moveTo>
                <a:lnTo>
                  <a:pt x="0" y="2012950"/>
                </a:lnTo>
                <a:lnTo>
                  <a:pt x="31750" y="2012950"/>
                </a:lnTo>
                <a:lnTo>
                  <a:pt x="31750" y="1454150"/>
                </a:lnTo>
                <a:lnTo>
                  <a:pt x="63500" y="1454150"/>
                </a:lnTo>
                <a:lnTo>
                  <a:pt x="63500" y="920750"/>
                </a:lnTo>
                <a:lnTo>
                  <a:pt x="101600" y="920750"/>
                </a:lnTo>
                <a:lnTo>
                  <a:pt x="101600" y="831850"/>
                </a:lnTo>
                <a:lnTo>
                  <a:pt x="101600" y="831850"/>
                </a:lnTo>
                <a:lnTo>
                  <a:pt x="139700" y="831850"/>
                </a:lnTo>
                <a:lnTo>
                  <a:pt x="139700" y="742950"/>
                </a:lnTo>
                <a:lnTo>
                  <a:pt x="165100" y="742950"/>
                </a:lnTo>
                <a:lnTo>
                  <a:pt x="165100" y="641350"/>
                </a:lnTo>
                <a:lnTo>
                  <a:pt x="952500" y="641350"/>
                </a:lnTo>
                <a:lnTo>
                  <a:pt x="952500" y="552450"/>
                </a:lnTo>
                <a:lnTo>
                  <a:pt x="2286000" y="552450"/>
                </a:lnTo>
                <a:cubicBezTo>
                  <a:pt x="2286794" y="521758"/>
                  <a:pt x="2287587" y="491067"/>
                  <a:pt x="2288381" y="460375"/>
                </a:cubicBezTo>
                <a:lnTo>
                  <a:pt x="2447131" y="461963"/>
                </a:lnTo>
                <a:cubicBezTo>
                  <a:pt x="2447925" y="430742"/>
                  <a:pt x="2443956" y="399521"/>
                  <a:pt x="2444750" y="368300"/>
                </a:cubicBezTo>
                <a:lnTo>
                  <a:pt x="3200400" y="368300"/>
                </a:lnTo>
                <a:lnTo>
                  <a:pt x="3200400" y="266700"/>
                </a:lnTo>
                <a:lnTo>
                  <a:pt x="3263900" y="266700"/>
                </a:lnTo>
                <a:lnTo>
                  <a:pt x="3263900" y="184150"/>
                </a:lnTo>
                <a:lnTo>
                  <a:pt x="3680619" y="185738"/>
                </a:lnTo>
                <a:lnTo>
                  <a:pt x="3676650" y="95250"/>
                </a:lnTo>
                <a:lnTo>
                  <a:pt x="4044950" y="95250"/>
                </a:lnTo>
                <a:lnTo>
                  <a:pt x="4044950" y="0"/>
                </a:lnTo>
                <a:lnTo>
                  <a:pt x="5486400" y="0"/>
                </a:lnTo>
              </a:path>
            </a:pathLst>
          </a:custGeom>
          <a:ln w="38100">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FFFFFF"/>
              </a:solidFill>
            </a:endParaRPr>
          </a:p>
        </p:txBody>
      </p:sp>
      <p:sp>
        <p:nvSpPr>
          <p:cNvPr id="57" name="フリーフォーム 56"/>
          <p:cNvSpPr/>
          <p:nvPr/>
        </p:nvSpPr>
        <p:spPr>
          <a:xfrm>
            <a:off x="1651000" y="2708275"/>
            <a:ext cx="5474494" cy="2117725"/>
          </a:xfrm>
          <a:custGeom>
            <a:avLst/>
            <a:gdLst>
              <a:gd name="connsiteX0" fmla="*/ 0 w 5467350"/>
              <a:gd name="connsiteY0" fmla="*/ 2127250 h 2127250"/>
              <a:gd name="connsiteX1" fmla="*/ 0 w 5467350"/>
              <a:gd name="connsiteY1" fmla="*/ 1549400 h 2127250"/>
              <a:gd name="connsiteX2" fmla="*/ 38100 w 5467350"/>
              <a:gd name="connsiteY2" fmla="*/ 1549400 h 2127250"/>
              <a:gd name="connsiteX3" fmla="*/ 38100 w 5467350"/>
              <a:gd name="connsiteY3" fmla="*/ 1263650 h 2127250"/>
              <a:gd name="connsiteX4" fmla="*/ 69850 w 5467350"/>
              <a:gd name="connsiteY4" fmla="*/ 1263650 h 2127250"/>
              <a:gd name="connsiteX5" fmla="*/ 69850 w 5467350"/>
              <a:gd name="connsiteY5" fmla="*/ 965200 h 2127250"/>
              <a:gd name="connsiteX6" fmla="*/ 165100 w 5467350"/>
              <a:gd name="connsiteY6" fmla="*/ 971550 h 2127250"/>
              <a:gd name="connsiteX7" fmla="*/ 165100 w 5467350"/>
              <a:gd name="connsiteY7" fmla="*/ 685800 h 2127250"/>
              <a:gd name="connsiteX8" fmla="*/ 203200 w 5467350"/>
              <a:gd name="connsiteY8" fmla="*/ 685800 h 2127250"/>
              <a:gd name="connsiteX9" fmla="*/ 203200 w 5467350"/>
              <a:gd name="connsiteY9" fmla="*/ 584200 h 2127250"/>
              <a:gd name="connsiteX10" fmla="*/ 323850 w 5467350"/>
              <a:gd name="connsiteY10" fmla="*/ 584200 h 2127250"/>
              <a:gd name="connsiteX11" fmla="*/ 323850 w 5467350"/>
              <a:gd name="connsiteY11" fmla="*/ 488950 h 2127250"/>
              <a:gd name="connsiteX12" fmla="*/ 946150 w 5467350"/>
              <a:gd name="connsiteY12" fmla="*/ 488950 h 2127250"/>
              <a:gd name="connsiteX13" fmla="*/ 946150 w 5467350"/>
              <a:gd name="connsiteY13" fmla="*/ 393700 h 2127250"/>
              <a:gd name="connsiteX14" fmla="*/ 1955800 w 5467350"/>
              <a:gd name="connsiteY14" fmla="*/ 393700 h 2127250"/>
              <a:gd name="connsiteX15" fmla="*/ 1955800 w 5467350"/>
              <a:gd name="connsiteY15" fmla="*/ 304800 h 2127250"/>
              <a:gd name="connsiteX16" fmla="*/ 3359150 w 5467350"/>
              <a:gd name="connsiteY16" fmla="*/ 304800 h 2127250"/>
              <a:gd name="connsiteX17" fmla="*/ 3365500 w 5467350"/>
              <a:gd name="connsiteY17" fmla="*/ 196850 h 2127250"/>
              <a:gd name="connsiteX18" fmla="*/ 3486150 w 5467350"/>
              <a:gd name="connsiteY18" fmla="*/ 203200 h 2127250"/>
              <a:gd name="connsiteX19" fmla="*/ 3492500 w 5467350"/>
              <a:gd name="connsiteY19" fmla="*/ 101600 h 2127250"/>
              <a:gd name="connsiteX20" fmla="*/ 4768850 w 5467350"/>
              <a:gd name="connsiteY20" fmla="*/ 101600 h 2127250"/>
              <a:gd name="connsiteX21" fmla="*/ 4762500 w 5467350"/>
              <a:gd name="connsiteY21" fmla="*/ 0 h 2127250"/>
              <a:gd name="connsiteX22" fmla="*/ 5467350 w 5467350"/>
              <a:gd name="connsiteY22" fmla="*/ 0 h 2127250"/>
              <a:gd name="connsiteX0" fmla="*/ 0 w 5467350"/>
              <a:gd name="connsiteY0" fmla="*/ 2127250 h 2127250"/>
              <a:gd name="connsiteX1" fmla="*/ 0 w 5467350"/>
              <a:gd name="connsiteY1" fmla="*/ 1549400 h 2127250"/>
              <a:gd name="connsiteX2" fmla="*/ 38100 w 5467350"/>
              <a:gd name="connsiteY2" fmla="*/ 1549400 h 2127250"/>
              <a:gd name="connsiteX3" fmla="*/ 38100 w 5467350"/>
              <a:gd name="connsiteY3" fmla="*/ 1263650 h 2127250"/>
              <a:gd name="connsiteX4" fmla="*/ 69850 w 5467350"/>
              <a:gd name="connsiteY4" fmla="*/ 1263650 h 2127250"/>
              <a:gd name="connsiteX5" fmla="*/ 69850 w 5467350"/>
              <a:gd name="connsiteY5" fmla="*/ 965200 h 2127250"/>
              <a:gd name="connsiteX6" fmla="*/ 168275 w 5467350"/>
              <a:gd name="connsiteY6" fmla="*/ 965200 h 2127250"/>
              <a:gd name="connsiteX7" fmla="*/ 165100 w 5467350"/>
              <a:gd name="connsiteY7" fmla="*/ 685800 h 2127250"/>
              <a:gd name="connsiteX8" fmla="*/ 203200 w 5467350"/>
              <a:gd name="connsiteY8" fmla="*/ 685800 h 2127250"/>
              <a:gd name="connsiteX9" fmla="*/ 203200 w 5467350"/>
              <a:gd name="connsiteY9" fmla="*/ 584200 h 2127250"/>
              <a:gd name="connsiteX10" fmla="*/ 323850 w 5467350"/>
              <a:gd name="connsiteY10" fmla="*/ 584200 h 2127250"/>
              <a:gd name="connsiteX11" fmla="*/ 323850 w 5467350"/>
              <a:gd name="connsiteY11" fmla="*/ 488950 h 2127250"/>
              <a:gd name="connsiteX12" fmla="*/ 946150 w 5467350"/>
              <a:gd name="connsiteY12" fmla="*/ 488950 h 2127250"/>
              <a:gd name="connsiteX13" fmla="*/ 946150 w 5467350"/>
              <a:gd name="connsiteY13" fmla="*/ 393700 h 2127250"/>
              <a:gd name="connsiteX14" fmla="*/ 1955800 w 5467350"/>
              <a:gd name="connsiteY14" fmla="*/ 393700 h 2127250"/>
              <a:gd name="connsiteX15" fmla="*/ 1955800 w 5467350"/>
              <a:gd name="connsiteY15" fmla="*/ 304800 h 2127250"/>
              <a:gd name="connsiteX16" fmla="*/ 3359150 w 5467350"/>
              <a:gd name="connsiteY16" fmla="*/ 304800 h 2127250"/>
              <a:gd name="connsiteX17" fmla="*/ 3365500 w 5467350"/>
              <a:gd name="connsiteY17" fmla="*/ 196850 h 2127250"/>
              <a:gd name="connsiteX18" fmla="*/ 3486150 w 5467350"/>
              <a:gd name="connsiteY18" fmla="*/ 203200 h 2127250"/>
              <a:gd name="connsiteX19" fmla="*/ 3492500 w 5467350"/>
              <a:gd name="connsiteY19" fmla="*/ 101600 h 2127250"/>
              <a:gd name="connsiteX20" fmla="*/ 4768850 w 5467350"/>
              <a:gd name="connsiteY20" fmla="*/ 101600 h 2127250"/>
              <a:gd name="connsiteX21" fmla="*/ 4762500 w 5467350"/>
              <a:gd name="connsiteY21" fmla="*/ 0 h 2127250"/>
              <a:gd name="connsiteX22" fmla="*/ 5467350 w 5467350"/>
              <a:gd name="connsiteY22" fmla="*/ 0 h 2127250"/>
              <a:gd name="connsiteX0" fmla="*/ 0 w 5467350"/>
              <a:gd name="connsiteY0" fmla="*/ 2127250 h 2127250"/>
              <a:gd name="connsiteX1" fmla="*/ 0 w 5467350"/>
              <a:gd name="connsiteY1" fmla="*/ 1549400 h 2127250"/>
              <a:gd name="connsiteX2" fmla="*/ 38100 w 5467350"/>
              <a:gd name="connsiteY2" fmla="*/ 1549400 h 2127250"/>
              <a:gd name="connsiteX3" fmla="*/ 38100 w 5467350"/>
              <a:gd name="connsiteY3" fmla="*/ 1263650 h 2127250"/>
              <a:gd name="connsiteX4" fmla="*/ 69850 w 5467350"/>
              <a:gd name="connsiteY4" fmla="*/ 1263650 h 2127250"/>
              <a:gd name="connsiteX5" fmla="*/ 69850 w 5467350"/>
              <a:gd name="connsiteY5" fmla="*/ 965200 h 2127250"/>
              <a:gd name="connsiteX6" fmla="*/ 168275 w 5467350"/>
              <a:gd name="connsiteY6" fmla="*/ 965200 h 2127250"/>
              <a:gd name="connsiteX7" fmla="*/ 165100 w 5467350"/>
              <a:gd name="connsiteY7" fmla="*/ 685800 h 2127250"/>
              <a:gd name="connsiteX8" fmla="*/ 203200 w 5467350"/>
              <a:gd name="connsiteY8" fmla="*/ 685800 h 2127250"/>
              <a:gd name="connsiteX9" fmla="*/ 203200 w 5467350"/>
              <a:gd name="connsiteY9" fmla="*/ 584200 h 2127250"/>
              <a:gd name="connsiteX10" fmla="*/ 323850 w 5467350"/>
              <a:gd name="connsiteY10" fmla="*/ 584200 h 2127250"/>
              <a:gd name="connsiteX11" fmla="*/ 323850 w 5467350"/>
              <a:gd name="connsiteY11" fmla="*/ 488950 h 2127250"/>
              <a:gd name="connsiteX12" fmla="*/ 946150 w 5467350"/>
              <a:gd name="connsiteY12" fmla="*/ 488950 h 2127250"/>
              <a:gd name="connsiteX13" fmla="*/ 946150 w 5467350"/>
              <a:gd name="connsiteY13" fmla="*/ 393700 h 2127250"/>
              <a:gd name="connsiteX14" fmla="*/ 1955800 w 5467350"/>
              <a:gd name="connsiteY14" fmla="*/ 393700 h 2127250"/>
              <a:gd name="connsiteX15" fmla="*/ 1955800 w 5467350"/>
              <a:gd name="connsiteY15" fmla="*/ 304800 h 2127250"/>
              <a:gd name="connsiteX16" fmla="*/ 3359150 w 5467350"/>
              <a:gd name="connsiteY16" fmla="*/ 304800 h 2127250"/>
              <a:gd name="connsiteX17" fmla="*/ 3365500 w 5467350"/>
              <a:gd name="connsiteY17" fmla="*/ 196850 h 2127250"/>
              <a:gd name="connsiteX18" fmla="*/ 3476625 w 5467350"/>
              <a:gd name="connsiteY18" fmla="*/ 193675 h 2127250"/>
              <a:gd name="connsiteX19" fmla="*/ 3492500 w 5467350"/>
              <a:gd name="connsiteY19" fmla="*/ 101600 h 2127250"/>
              <a:gd name="connsiteX20" fmla="*/ 4768850 w 5467350"/>
              <a:gd name="connsiteY20" fmla="*/ 101600 h 2127250"/>
              <a:gd name="connsiteX21" fmla="*/ 4762500 w 5467350"/>
              <a:gd name="connsiteY21" fmla="*/ 0 h 2127250"/>
              <a:gd name="connsiteX22" fmla="*/ 5467350 w 5467350"/>
              <a:gd name="connsiteY22" fmla="*/ 0 h 2127250"/>
              <a:gd name="connsiteX0" fmla="*/ 0 w 5467350"/>
              <a:gd name="connsiteY0" fmla="*/ 2127250 h 2127250"/>
              <a:gd name="connsiteX1" fmla="*/ 0 w 5467350"/>
              <a:gd name="connsiteY1" fmla="*/ 1549400 h 2127250"/>
              <a:gd name="connsiteX2" fmla="*/ 38100 w 5467350"/>
              <a:gd name="connsiteY2" fmla="*/ 1549400 h 2127250"/>
              <a:gd name="connsiteX3" fmla="*/ 38100 w 5467350"/>
              <a:gd name="connsiteY3" fmla="*/ 1263650 h 2127250"/>
              <a:gd name="connsiteX4" fmla="*/ 69850 w 5467350"/>
              <a:gd name="connsiteY4" fmla="*/ 1263650 h 2127250"/>
              <a:gd name="connsiteX5" fmla="*/ 69850 w 5467350"/>
              <a:gd name="connsiteY5" fmla="*/ 965200 h 2127250"/>
              <a:gd name="connsiteX6" fmla="*/ 168275 w 5467350"/>
              <a:gd name="connsiteY6" fmla="*/ 965200 h 2127250"/>
              <a:gd name="connsiteX7" fmla="*/ 165100 w 5467350"/>
              <a:gd name="connsiteY7" fmla="*/ 685800 h 2127250"/>
              <a:gd name="connsiteX8" fmla="*/ 203200 w 5467350"/>
              <a:gd name="connsiteY8" fmla="*/ 685800 h 2127250"/>
              <a:gd name="connsiteX9" fmla="*/ 203200 w 5467350"/>
              <a:gd name="connsiteY9" fmla="*/ 584200 h 2127250"/>
              <a:gd name="connsiteX10" fmla="*/ 323850 w 5467350"/>
              <a:gd name="connsiteY10" fmla="*/ 584200 h 2127250"/>
              <a:gd name="connsiteX11" fmla="*/ 323850 w 5467350"/>
              <a:gd name="connsiteY11" fmla="*/ 488950 h 2127250"/>
              <a:gd name="connsiteX12" fmla="*/ 946150 w 5467350"/>
              <a:gd name="connsiteY12" fmla="*/ 488950 h 2127250"/>
              <a:gd name="connsiteX13" fmla="*/ 946150 w 5467350"/>
              <a:gd name="connsiteY13" fmla="*/ 393700 h 2127250"/>
              <a:gd name="connsiteX14" fmla="*/ 1955800 w 5467350"/>
              <a:gd name="connsiteY14" fmla="*/ 393700 h 2127250"/>
              <a:gd name="connsiteX15" fmla="*/ 1955800 w 5467350"/>
              <a:gd name="connsiteY15" fmla="*/ 304800 h 2127250"/>
              <a:gd name="connsiteX16" fmla="*/ 3359150 w 5467350"/>
              <a:gd name="connsiteY16" fmla="*/ 304800 h 2127250"/>
              <a:gd name="connsiteX17" fmla="*/ 3365500 w 5467350"/>
              <a:gd name="connsiteY17" fmla="*/ 196850 h 2127250"/>
              <a:gd name="connsiteX18" fmla="*/ 3492500 w 5467350"/>
              <a:gd name="connsiteY18" fmla="*/ 196850 h 2127250"/>
              <a:gd name="connsiteX19" fmla="*/ 3492500 w 5467350"/>
              <a:gd name="connsiteY19" fmla="*/ 101600 h 2127250"/>
              <a:gd name="connsiteX20" fmla="*/ 4768850 w 5467350"/>
              <a:gd name="connsiteY20" fmla="*/ 101600 h 2127250"/>
              <a:gd name="connsiteX21" fmla="*/ 4762500 w 5467350"/>
              <a:gd name="connsiteY21" fmla="*/ 0 h 2127250"/>
              <a:gd name="connsiteX22" fmla="*/ 5467350 w 5467350"/>
              <a:gd name="connsiteY22" fmla="*/ 0 h 2127250"/>
              <a:gd name="connsiteX0" fmla="*/ 0 w 5467350"/>
              <a:gd name="connsiteY0" fmla="*/ 2127250 h 2127250"/>
              <a:gd name="connsiteX1" fmla="*/ 0 w 5467350"/>
              <a:gd name="connsiteY1" fmla="*/ 1549400 h 2127250"/>
              <a:gd name="connsiteX2" fmla="*/ 38100 w 5467350"/>
              <a:gd name="connsiteY2" fmla="*/ 1549400 h 2127250"/>
              <a:gd name="connsiteX3" fmla="*/ 38100 w 5467350"/>
              <a:gd name="connsiteY3" fmla="*/ 1263650 h 2127250"/>
              <a:gd name="connsiteX4" fmla="*/ 69850 w 5467350"/>
              <a:gd name="connsiteY4" fmla="*/ 1263650 h 2127250"/>
              <a:gd name="connsiteX5" fmla="*/ 69850 w 5467350"/>
              <a:gd name="connsiteY5" fmla="*/ 965200 h 2127250"/>
              <a:gd name="connsiteX6" fmla="*/ 168275 w 5467350"/>
              <a:gd name="connsiteY6" fmla="*/ 965200 h 2127250"/>
              <a:gd name="connsiteX7" fmla="*/ 165100 w 5467350"/>
              <a:gd name="connsiteY7" fmla="*/ 685800 h 2127250"/>
              <a:gd name="connsiteX8" fmla="*/ 203200 w 5467350"/>
              <a:gd name="connsiteY8" fmla="*/ 685800 h 2127250"/>
              <a:gd name="connsiteX9" fmla="*/ 203200 w 5467350"/>
              <a:gd name="connsiteY9" fmla="*/ 584200 h 2127250"/>
              <a:gd name="connsiteX10" fmla="*/ 323850 w 5467350"/>
              <a:gd name="connsiteY10" fmla="*/ 584200 h 2127250"/>
              <a:gd name="connsiteX11" fmla="*/ 323850 w 5467350"/>
              <a:gd name="connsiteY11" fmla="*/ 488950 h 2127250"/>
              <a:gd name="connsiteX12" fmla="*/ 946150 w 5467350"/>
              <a:gd name="connsiteY12" fmla="*/ 488950 h 2127250"/>
              <a:gd name="connsiteX13" fmla="*/ 946150 w 5467350"/>
              <a:gd name="connsiteY13" fmla="*/ 393700 h 2127250"/>
              <a:gd name="connsiteX14" fmla="*/ 1955800 w 5467350"/>
              <a:gd name="connsiteY14" fmla="*/ 393700 h 2127250"/>
              <a:gd name="connsiteX15" fmla="*/ 1955800 w 5467350"/>
              <a:gd name="connsiteY15" fmla="*/ 304800 h 2127250"/>
              <a:gd name="connsiteX16" fmla="*/ 3359150 w 5467350"/>
              <a:gd name="connsiteY16" fmla="*/ 304800 h 2127250"/>
              <a:gd name="connsiteX17" fmla="*/ 3352800 w 5467350"/>
              <a:gd name="connsiteY17" fmla="*/ 206375 h 2127250"/>
              <a:gd name="connsiteX18" fmla="*/ 3492500 w 5467350"/>
              <a:gd name="connsiteY18" fmla="*/ 196850 h 2127250"/>
              <a:gd name="connsiteX19" fmla="*/ 3492500 w 5467350"/>
              <a:gd name="connsiteY19" fmla="*/ 101600 h 2127250"/>
              <a:gd name="connsiteX20" fmla="*/ 4768850 w 5467350"/>
              <a:gd name="connsiteY20" fmla="*/ 101600 h 2127250"/>
              <a:gd name="connsiteX21" fmla="*/ 4762500 w 5467350"/>
              <a:gd name="connsiteY21" fmla="*/ 0 h 2127250"/>
              <a:gd name="connsiteX22" fmla="*/ 5467350 w 5467350"/>
              <a:gd name="connsiteY22" fmla="*/ 0 h 2127250"/>
              <a:gd name="connsiteX0" fmla="*/ 0 w 5467350"/>
              <a:gd name="connsiteY0" fmla="*/ 2127250 h 2127250"/>
              <a:gd name="connsiteX1" fmla="*/ 0 w 5467350"/>
              <a:gd name="connsiteY1" fmla="*/ 1549400 h 2127250"/>
              <a:gd name="connsiteX2" fmla="*/ 38100 w 5467350"/>
              <a:gd name="connsiteY2" fmla="*/ 1549400 h 2127250"/>
              <a:gd name="connsiteX3" fmla="*/ 38100 w 5467350"/>
              <a:gd name="connsiteY3" fmla="*/ 1263650 h 2127250"/>
              <a:gd name="connsiteX4" fmla="*/ 69850 w 5467350"/>
              <a:gd name="connsiteY4" fmla="*/ 1263650 h 2127250"/>
              <a:gd name="connsiteX5" fmla="*/ 69850 w 5467350"/>
              <a:gd name="connsiteY5" fmla="*/ 965200 h 2127250"/>
              <a:gd name="connsiteX6" fmla="*/ 168275 w 5467350"/>
              <a:gd name="connsiteY6" fmla="*/ 965200 h 2127250"/>
              <a:gd name="connsiteX7" fmla="*/ 165100 w 5467350"/>
              <a:gd name="connsiteY7" fmla="*/ 685800 h 2127250"/>
              <a:gd name="connsiteX8" fmla="*/ 203200 w 5467350"/>
              <a:gd name="connsiteY8" fmla="*/ 685800 h 2127250"/>
              <a:gd name="connsiteX9" fmla="*/ 203200 w 5467350"/>
              <a:gd name="connsiteY9" fmla="*/ 584200 h 2127250"/>
              <a:gd name="connsiteX10" fmla="*/ 323850 w 5467350"/>
              <a:gd name="connsiteY10" fmla="*/ 584200 h 2127250"/>
              <a:gd name="connsiteX11" fmla="*/ 323850 w 5467350"/>
              <a:gd name="connsiteY11" fmla="*/ 488950 h 2127250"/>
              <a:gd name="connsiteX12" fmla="*/ 946150 w 5467350"/>
              <a:gd name="connsiteY12" fmla="*/ 488950 h 2127250"/>
              <a:gd name="connsiteX13" fmla="*/ 946150 w 5467350"/>
              <a:gd name="connsiteY13" fmla="*/ 393700 h 2127250"/>
              <a:gd name="connsiteX14" fmla="*/ 1955800 w 5467350"/>
              <a:gd name="connsiteY14" fmla="*/ 393700 h 2127250"/>
              <a:gd name="connsiteX15" fmla="*/ 1955800 w 5467350"/>
              <a:gd name="connsiteY15" fmla="*/ 304800 h 2127250"/>
              <a:gd name="connsiteX16" fmla="*/ 3359150 w 5467350"/>
              <a:gd name="connsiteY16" fmla="*/ 304800 h 2127250"/>
              <a:gd name="connsiteX17" fmla="*/ 3359150 w 5467350"/>
              <a:gd name="connsiteY17" fmla="*/ 200025 h 2127250"/>
              <a:gd name="connsiteX18" fmla="*/ 3492500 w 5467350"/>
              <a:gd name="connsiteY18" fmla="*/ 196850 h 2127250"/>
              <a:gd name="connsiteX19" fmla="*/ 3492500 w 5467350"/>
              <a:gd name="connsiteY19" fmla="*/ 101600 h 2127250"/>
              <a:gd name="connsiteX20" fmla="*/ 4768850 w 5467350"/>
              <a:gd name="connsiteY20" fmla="*/ 101600 h 2127250"/>
              <a:gd name="connsiteX21" fmla="*/ 4762500 w 5467350"/>
              <a:gd name="connsiteY21" fmla="*/ 0 h 2127250"/>
              <a:gd name="connsiteX22" fmla="*/ 5467350 w 5467350"/>
              <a:gd name="connsiteY22" fmla="*/ 0 h 2127250"/>
              <a:gd name="connsiteX0" fmla="*/ 0 w 5474494"/>
              <a:gd name="connsiteY0" fmla="*/ 2127250 h 2127250"/>
              <a:gd name="connsiteX1" fmla="*/ 0 w 5474494"/>
              <a:gd name="connsiteY1" fmla="*/ 1549400 h 2127250"/>
              <a:gd name="connsiteX2" fmla="*/ 38100 w 5474494"/>
              <a:gd name="connsiteY2" fmla="*/ 1549400 h 2127250"/>
              <a:gd name="connsiteX3" fmla="*/ 38100 w 5474494"/>
              <a:gd name="connsiteY3" fmla="*/ 1263650 h 2127250"/>
              <a:gd name="connsiteX4" fmla="*/ 69850 w 5474494"/>
              <a:gd name="connsiteY4" fmla="*/ 1263650 h 2127250"/>
              <a:gd name="connsiteX5" fmla="*/ 69850 w 5474494"/>
              <a:gd name="connsiteY5" fmla="*/ 965200 h 2127250"/>
              <a:gd name="connsiteX6" fmla="*/ 168275 w 5474494"/>
              <a:gd name="connsiteY6" fmla="*/ 965200 h 2127250"/>
              <a:gd name="connsiteX7" fmla="*/ 165100 w 5474494"/>
              <a:gd name="connsiteY7" fmla="*/ 685800 h 2127250"/>
              <a:gd name="connsiteX8" fmla="*/ 203200 w 5474494"/>
              <a:gd name="connsiteY8" fmla="*/ 685800 h 2127250"/>
              <a:gd name="connsiteX9" fmla="*/ 203200 w 5474494"/>
              <a:gd name="connsiteY9" fmla="*/ 584200 h 2127250"/>
              <a:gd name="connsiteX10" fmla="*/ 323850 w 5474494"/>
              <a:gd name="connsiteY10" fmla="*/ 584200 h 2127250"/>
              <a:gd name="connsiteX11" fmla="*/ 323850 w 5474494"/>
              <a:gd name="connsiteY11" fmla="*/ 488950 h 2127250"/>
              <a:gd name="connsiteX12" fmla="*/ 946150 w 5474494"/>
              <a:gd name="connsiteY12" fmla="*/ 488950 h 2127250"/>
              <a:gd name="connsiteX13" fmla="*/ 946150 w 5474494"/>
              <a:gd name="connsiteY13" fmla="*/ 393700 h 2127250"/>
              <a:gd name="connsiteX14" fmla="*/ 1955800 w 5474494"/>
              <a:gd name="connsiteY14" fmla="*/ 393700 h 2127250"/>
              <a:gd name="connsiteX15" fmla="*/ 1955800 w 5474494"/>
              <a:gd name="connsiteY15" fmla="*/ 304800 h 2127250"/>
              <a:gd name="connsiteX16" fmla="*/ 3359150 w 5474494"/>
              <a:gd name="connsiteY16" fmla="*/ 304800 h 2127250"/>
              <a:gd name="connsiteX17" fmla="*/ 3359150 w 5474494"/>
              <a:gd name="connsiteY17" fmla="*/ 200025 h 2127250"/>
              <a:gd name="connsiteX18" fmla="*/ 3492500 w 5474494"/>
              <a:gd name="connsiteY18" fmla="*/ 196850 h 2127250"/>
              <a:gd name="connsiteX19" fmla="*/ 3492500 w 5474494"/>
              <a:gd name="connsiteY19" fmla="*/ 101600 h 2127250"/>
              <a:gd name="connsiteX20" fmla="*/ 4768850 w 5474494"/>
              <a:gd name="connsiteY20" fmla="*/ 101600 h 2127250"/>
              <a:gd name="connsiteX21" fmla="*/ 4762500 w 5474494"/>
              <a:gd name="connsiteY21" fmla="*/ 0 h 2127250"/>
              <a:gd name="connsiteX22" fmla="*/ 5474494 w 5474494"/>
              <a:gd name="connsiteY22" fmla="*/ 9525 h 2127250"/>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92500 w 5474494"/>
              <a:gd name="connsiteY19" fmla="*/ 92075 h 2117725"/>
              <a:gd name="connsiteX20" fmla="*/ 4768850 w 5474494"/>
              <a:gd name="connsiteY20" fmla="*/ 92075 h 2117725"/>
              <a:gd name="connsiteX21" fmla="*/ 4769644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92500 w 5474494"/>
              <a:gd name="connsiteY19" fmla="*/ 92075 h 2117725"/>
              <a:gd name="connsiteX20" fmla="*/ 4764088 w 5474494"/>
              <a:gd name="connsiteY20" fmla="*/ 94457 h 2117725"/>
              <a:gd name="connsiteX21" fmla="*/ 4769644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92500 w 5474494"/>
              <a:gd name="connsiteY19" fmla="*/ 92075 h 2117725"/>
              <a:gd name="connsiteX20" fmla="*/ 4764088 w 5474494"/>
              <a:gd name="connsiteY20" fmla="*/ 94457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92500 w 5474494"/>
              <a:gd name="connsiteY19" fmla="*/ 92075 h 2117725"/>
              <a:gd name="connsiteX20" fmla="*/ 4761707 w 5474494"/>
              <a:gd name="connsiteY20" fmla="*/ 94457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92500 w 5474494"/>
              <a:gd name="connsiteY19" fmla="*/ 92075 h 2117725"/>
              <a:gd name="connsiteX20" fmla="*/ 4759326 w 5474494"/>
              <a:gd name="connsiteY20" fmla="*/ 87313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92500 w 5474494"/>
              <a:gd name="connsiteY19" fmla="*/ 92075 h 2117725"/>
              <a:gd name="connsiteX20" fmla="*/ 4761707 w 5474494"/>
              <a:gd name="connsiteY20" fmla="*/ 96838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92500 w 5474494"/>
              <a:gd name="connsiteY19" fmla="*/ 92075 h 2117725"/>
              <a:gd name="connsiteX20" fmla="*/ 4773614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92500 w 5474494"/>
              <a:gd name="connsiteY19" fmla="*/ 92075 h 2117725"/>
              <a:gd name="connsiteX20" fmla="*/ 4756945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92500 w 5474494"/>
              <a:gd name="connsiteY19" fmla="*/ 92075 h 2117725"/>
              <a:gd name="connsiteX20" fmla="*/ 4759326 w 5474494"/>
              <a:gd name="connsiteY20" fmla="*/ 99219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92500 w 5474494"/>
              <a:gd name="connsiteY19" fmla="*/ 92075 h 2117725"/>
              <a:gd name="connsiteX20" fmla="*/ 4759326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87738 w 5474494"/>
              <a:gd name="connsiteY19" fmla="*/ 92075 h 2117725"/>
              <a:gd name="connsiteX20" fmla="*/ 4759326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87738 w 5474494"/>
              <a:gd name="connsiteY19" fmla="*/ 92075 h 2117725"/>
              <a:gd name="connsiteX20" fmla="*/ 4764089 w 5474494"/>
              <a:gd name="connsiteY20" fmla="*/ 92075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87738 w 5474494"/>
              <a:gd name="connsiteY19" fmla="*/ 92075 h 2117725"/>
              <a:gd name="connsiteX20" fmla="*/ 4759326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90119 w 5474494"/>
              <a:gd name="connsiteY19" fmla="*/ 96838 h 2117725"/>
              <a:gd name="connsiteX20" fmla="*/ 4759326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92500 w 5474494"/>
              <a:gd name="connsiteY19" fmla="*/ 89694 h 2117725"/>
              <a:gd name="connsiteX20" fmla="*/ 4759326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94882 w 5474494"/>
              <a:gd name="connsiteY19" fmla="*/ 96837 h 2117725"/>
              <a:gd name="connsiteX20" fmla="*/ 4759326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94882 w 5474494"/>
              <a:gd name="connsiteY19" fmla="*/ 92074 h 2117725"/>
              <a:gd name="connsiteX20" fmla="*/ 4759326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90119 w 5474494"/>
              <a:gd name="connsiteY19" fmla="*/ 89693 h 2117725"/>
              <a:gd name="connsiteX20" fmla="*/ 4759326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94882 w 5474494"/>
              <a:gd name="connsiteY19" fmla="*/ 94455 h 2117725"/>
              <a:gd name="connsiteX20" fmla="*/ 4759326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85357 w 5474494"/>
              <a:gd name="connsiteY19" fmla="*/ 96836 h 2117725"/>
              <a:gd name="connsiteX20" fmla="*/ 4759326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94882 w 5474494"/>
              <a:gd name="connsiteY19" fmla="*/ 92073 h 2117725"/>
              <a:gd name="connsiteX20" fmla="*/ 4759326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2500 w 5474494"/>
              <a:gd name="connsiteY18" fmla="*/ 187325 h 2117725"/>
              <a:gd name="connsiteX19" fmla="*/ 3487738 w 5474494"/>
              <a:gd name="connsiteY19" fmla="*/ 92073 h 2117725"/>
              <a:gd name="connsiteX20" fmla="*/ 4759326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75831 w 5474494"/>
              <a:gd name="connsiteY18" fmla="*/ 194469 h 2117725"/>
              <a:gd name="connsiteX19" fmla="*/ 3487738 w 5474494"/>
              <a:gd name="connsiteY19" fmla="*/ 92073 h 2117725"/>
              <a:gd name="connsiteX20" fmla="*/ 4759326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90118 w 5474494"/>
              <a:gd name="connsiteY18" fmla="*/ 192087 h 2117725"/>
              <a:gd name="connsiteX19" fmla="*/ 3487738 w 5474494"/>
              <a:gd name="connsiteY19" fmla="*/ 92073 h 2117725"/>
              <a:gd name="connsiteX20" fmla="*/ 4759326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85355 w 5474494"/>
              <a:gd name="connsiteY18" fmla="*/ 192087 h 2117725"/>
              <a:gd name="connsiteX19" fmla="*/ 3487738 w 5474494"/>
              <a:gd name="connsiteY19" fmla="*/ 92073 h 2117725"/>
              <a:gd name="connsiteX20" fmla="*/ 4759326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85355 w 5474494"/>
              <a:gd name="connsiteY18" fmla="*/ 189706 h 2117725"/>
              <a:gd name="connsiteX19" fmla="*/ 3487738 w 5474494"/>
              <a:gd name="connsiteY19" fmla="*/ 92073 h 2117725"/>
              <a:gd name="connsiteX20" fmla="*/ 4759326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87737 w 5474494"/>
              <a:gd name="connsiteY18" fmla="*/ 194469 h 2117725"/>
              <a:gd name="connsiteX19" fmla="*/ 3487738 w 5474494"/>
              <a:gd name="connsiteY19" fmla="*/ 92073 h 2117725"/>
              <a:gd name="connsiteX20" fmla="*/ 4759326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368674 w 5474494"/>
              <a:gd name="connsiteY18" fmla="*/ 130175 h 2117725"/>
              <a:gd name="connsiteX19" fmla="*/ 3487738 w 5474494"/>
              <a:gd name="connsiteY19" fmla="*/ 92073 h 2117725"/>
              <a:gd name="connsiteX20" fmla="*/ 4759326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87737 w 5474494"/>
              <a:gd name="connsiteY18" fmla="*/ 194469 h 2117725"/>
              <a:gd name="connsiteX19" fmla="*/ 3487738 w 5474494"/>
              <a:gd name="connsiteY19" fmla="*/ 92073 h 2117725"/>
              <a:gd name="connsiteX20" fmla="*/ 4759326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87737 w 5474494"/>
              <a:gd name="connsiteY18" fmla="*/ 194469 h 2117725"/>
              <a:gd name="connsiteX19" fmla="*/ 3487738 w 5474494"/>
              <a:gd name="connsiteY19" fmla="*/ 92073 h 2117725"/>
              <a:gd name="connsiteX20" fmla="*/ 4759326 w 5474494"/>
              <a:gd name="connsiteY20" fmla="*/ 94456 h 2117725"/>
              <a:gd name="connsiteX21" fmla="*/ 4757738 w 5474494"/>
              <a:gd name="connsiteY21" fmla="*/ 0 h 2117725"/>
              <a:gd name="connsiteX22" fmla="*/ 5474494 w 5474494"/>
              <a:gd name="connsiteY22" fmla="*/ 0 h 2117725"/>
              <a:gd name="connsiteX0" fmla="*/ 0 w 5474494"/>
              <a:gd name="connsiteY0" fmla="*/ 2117725 h 2117725"/>
              <a:gd name="connsiteX1" fmla="*/ 0 w 5474494"/>
              <a:gd name="connsiteY1" fmla="*/ 1539875 h 2117725"/>
              <a:gd name="connsiteX2" fmla="*/ 38100 w 5474494"/>
              <a:gd name="connsiteY2" fmla="*/ 1539875 h 2117725"/>
              <a:gd name="connsiteX3" fmla="*/ 38100 w 5474494"/>
              <a:gd name="connsiteY3" fmla="*/ 1254125 h 2117725"/>
              <a:gd name="connsiteX4" fmla="*/ 69850 w 5474494"/>
              <a:gd name="connsiteY4" fmla="*/ 1254125 h 2117725"/>
              <a:gd name="connsiteX5" fmla="*/ 69850 w 5474494"/>
              <a:gd name="connsiteY5" fmla="*/ 955675 h 2117725"/>
              <a:gd name="connsiteX6" fmla="*/ 168275 w 5474494"/>
              <a:gd name="connsiteY6" fmla="*/ 955675 h 2117725"/>
              <a:gd name="connsiteX7" fmla="*/ 165100 w 5474494"/>
              <a:gd name="connsiteY7" fmla="*/ 676275 h 2117725"/>
              <a:gd name="connsiteX8" fmla="*/ 203200 w 5474494"/>
              <a:gd name="connsiteY8" fmla="*/ 676275 h 2117725"/>
              <a:gd name="connsiteX9" fmla="*/ 203200 w 5474494"/>
              <a:gd name="connsiteY9" fmla="*/ 574675 h 2117725"/>
              <a:gd name="connsiteX10" fmla="*/ 323850 w 5474494"/>
              <a:gd name="connsiteY10" fmla="*/ 574675 h 2117725"/>
              <a:gd name="connsiteX11" fmla="*/ 323850 w 5474494"/>
              <a:gd name="connsiteY11" fmla="*/ 479425 h 2117725"/>
              <a:gd name="connsiteX12" fmla="*/ 946150 w 5474494"/>
              <a:gd name="connsiteY12" fmla="*/ 479425 h 2117725"/>
              <a:gd name="connsiteX13" fmla="*/ 946150 w 5474494"/>
              <a:gd name="connsiteY13" fmla="*/ 384175 h 2117725"/>
              <a:gd name="connsiteX14" fmla="*/ 1955800 w 5474494"/>
              <a:gd name="connsiteY14" fmla="*/ 384175 h 2117725"/>
              <a:gd name="connsiteX15" fmla="*/ 1955800 w 5474494"/>
              <a:gd name="connsiteY15" fmla="*/ 295275 h 2117725"/>
              <a:gd name="connsiteX16" fmla="*/ 3359150 w 5474494"/>
              <a:gd name="connsiteY16" fmla="*/ 295275 h 2117725"/>
              <a:gd name="connsiteX17" fmla="*/ 3359150 w 5474494"/>
              <a:gd name="connsiteY17" fmla="*/ 190500 h 2117725"/>
              <a:gd name="connsiteX18" fmla="*/ 3487737 w 5474494"/>
              <a:gd name="connsiteY18" fmla="*/ 189706 h 2117725"/>
              <a:gd name="connsiteX19" fmla="*/ 3487738 w 5474494"/>
              <a:gd name="connsiteY19" fmla="*/ 92073 h 2117725"/>
              <a:gd name="connsiteX20" fmla="*/ 4759326 w 5474494"/>
              <a:gd name="connsiteY20" fmla="*/ 94456 h 2117725"/>
              <a:gd name="connsiteX21" fmla="*/ 4757738 w 5474494"/>
              <a:gd name="connsiteY21" fmla="*/ 0 h 2117725"/>
              <a:gd name="connsiteX22" fmla="*/ 5474494 w 5474494"/>
              <a:gd name="connsiteY22" fmla="*/ 0 h 211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74494" h="2117725">
                <a:moveTo>
                  <a:pt x="0" y="2117725"/>
                </a:moveTo>
                <a:lnTo>
                  <a:pt x="0" y="1539875"/>
                </a:lnTo>
                <a:lnTo>
                  <a:pt x="38100" y="1539875"/>
                </a:lnTo>
                <a:lnTo>
                  <a:pt x="38100" y="1254125"/>
                </a:lnTo>
                <a:lnTo>
                  <a:pt x="69850" y="1254125"/>
                </a:lnTo>
                <a:lnTo>
                  <a:pt x="69850" y="955675"/>
                </a:lnTo>
                <a:lnTo>
                  <a:pt x="168275" y="955675"/>
                </a:lnTo>
                <a:cubicBezTo>
                  <a:pt x="167217" y="862542"/>
                  <a:pt x="166158" y="769408"/>
                  <a:pt x="165100" y="676275"/>
                </a:cubicBezTo>
                <a:lnTo>
                  <a:pt x="203200" y="676275"/>
                </a:lnTo>
                <a:lnTo>
                  <a:pt x="203200" y="574675"/>
                </a:lnTo>
                <a:lnTo>
                  <a:pt x="323850" y="574675"/>
                </a:lnTo>
                <a:lnTo>
                  <a:pt x="323850" y="479425"/>
                </a:lnTo>
                <a:lnTo>
                  <a:pt x="946150" y="479425"/>
                </a:lnTo>
                <a:lnTo>
                  <a:pt x="946150" y="384175"/>
                </a:lnTo>
                <a:lnTo>
                  <a:pt x="1955800" y="384175"/>
                </a:lnTo>
                <a:lnTo>
                  <a:pt x="1955800" y="295275"/>
                </a:lnTo>
                <a:lnTo>
                  <a:pt x="3359150" y="295275"/>
                </a:lnTo>
                <a:lnTo>
                  <a:pt x="3359150" y="190500"/>
                </a:lnTo>
                <a:lnTo>
                  <a:pt x="3487737" y="189706"/>
                </a:lnTo>
                <a:cubicBezTo>
                  <a:pt x="3486943" y="159544"/>
                  <a:pt x="3488532" y="122235"/>
                  <a:pt x="3487738" y="92073"/>
                </a:cubicBezTo>
                <a:lnTo>
                  <a:pt x="4759326" y="94456"/>
                </a:lnTo>
                <a:cubicBezTo>
                  <a:pt x="4759591" y="63764"/>
                  <a:pt x="4757473" y="30692"/>
                  <a:pt x="4757738" y="0"/>
                </a:cubicBezTo>
                <a:lnTo>
                  <a:pt x="5474494"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FFFFFF"/>
              </a:solidFill>
            </a:endParaRPr>
          </a:p>
        </p:txBody>
      </p:sp>
      <p:sp>
        <p:nvSpPr>
          <p:cNvPr id="59" name="テキスト ボックス 58"/>
          <p:cNvSpPr txBox="1"/>
          <p:nvPr/>
        </p:nvSpPr>
        <p:spPr>
          <a:xfrm>
            <a:off x="7376021" y="2481750"/>
            <a:ext cx="886781" cy="461665"/>
          </a:xfrm>
          <a:prstGeom prst="rect">
            <a:avLst/>
          </a:prstGeom>
          <a:noFill/>
        </p:spPr>
        <p:txBody>
          <a:bodyPr wrap="none" rtlCol="0">
            <a:spAutoFit/>
          </a:bodyPr>
          <a:lstStyle/>
          <a:p>
            <a:pPr algn="r"/>
            <a:r>
              <a:rPr lang="en-US" altLang="ja-JP" sz="2400" b="1" dirty="0" smtClean="0">
                <a:solidFill>
                  <a:srgbClr val="6DFE35"/>
                </a:solidFill>
                <a:cs typeface="Arial" pitchFamily="34" charset="0"/>
              </a:rPr>
              <a:t>9.3%</a:t>
            </a:r>
          </a:p>
        </p:txBody>
      </p:sp>
      <p:sp>
        <p:nvSpPr>
          <p:cNvPr id="60" name="テキスト ボックス 59"/>
          <p:cNvSpPr txBox="1"/>
          <p:nvPr/>
        </p:nvSpPr>
        <p:spPr>
          <a:xfrm>
            <a:off x="7204499" y="1753086"/>
            <a:ext cx="1058303" cy="461665"/>
          </a:xfrm>
          <a:prstGeom prst="rect">
            <a:avLst/>
          </a:prstGeom>
          <a:noFill/>
        </p:spPr>
        <p:txBody>
          <a:bodyPr wrap="none" rtlCol="0">
            <a:spAutoFit/>
          </a:bodyPr>
          <a:lstStyle/>
          <a:p>
            <a:pPr algn="r"/>
            <a:r>
              <a:rPr lang="en-US" altLang="ja-JP" sz="2400" b="1" dirty="0" smtClean="0">
                <a:solidFill>
                  <a:srgbClr val="05B9FF"/>
                </a:solidFill>
                <a:cs typeface="Arial" pitchFamily="34" charset="0"/>
              </a:rPr>
              <a:t>12.5%</a:t>
            </a:r>
          </a:p>
        </p:txBody>
      </p:sp>
      <p:sp>
        <p:nvSpPr>
          <p:cNvPr id="55" name="テキスト ボックス 54"/>
          <p:cNvSpPr txBox="1"/>
          <p:nvPr/>
        </p:nvSpPr>
        <p:spPr>
          <a:xfrm>
            <a:off x="5881861" y="3401219"/>
            <a:ext cx="1851789" cy="584775"/>
          </a:xfrm>
          <a:prstGeom prst="rect">
            <a:avLst/>
          </a:prstGeom>
          <a:noFill/>
        </p:spPr>
        <p:txBody>
          <a:bodyPr wrap="none" rtlCol="0">
            <a:spAutoFit/>
          </a:bodyPr>
          <a:lstStyle/>
          <a:p>
            <a:r>
              <a:rPr kumimoji="1" lang="en-US" altLang="ja-JP" sz="1600" b="1" dirty="0" err="1" smtClean="0">
                <a:solidFill>
                  <a:srgbClr val="FFFF00"/>
                </a:solidFill>
              </a:rPr>
              <a:t>HR</a:t>
            </a:r>
            <a:r>
              <a:rPr kumimoji="1" lang="en-US" altLang="ja-JP" sz="1600" b="1" dirty="0" smtClean="0">
                <a:solidFill>
                  <a:srgbClr val="FFFF00"/>
                </a:solidFill>
              </a:rPr>
              <a:t> = 0.78</a:t>
            </a:r>
          </a:p>
          <a:p>
            <a:r>
              <a:rPr lang="en-US" altLang="ja-JP" sz="1600" b="1" dirty="0" smtClean="0">
                <a:solidFill>
                  <a:srgbClr val="FFFF00"/>
                </a:solidFill>
              </a:rPr>
              <a:t>95% CI: 0.45-1.35</a:t>
            </a:r>
            <a:endParaRPr lang="ja-JP" altLang="en-US" sz="1600" b="1" dirty="0">
              <a:solidFill>
                <a:srgbClr val="FFFF00"/>
              </a:solidFill>
            </a:endParaRPr>
          </a:p>
        </p:txBody>
      </p:sp>
    </p:spTree>
    <p:extLst>
      <p:ext uri="{BB962C8B-B14F-4D97-AF65-F5344CB8AC3E}">
        <p14:creationId xmlns:p14="http://schemas.microsoft.com/office/powerpoint/2010/main" val="1011785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フリーフォーム 55"/>
          <p:cNvSpPr/>
          <p:nvPr/>
        </p:nvSpPr>
        <p:spPr>
          <a:xfrm>
            <a:off x="1644650" y="2241550"/>
            <a:ext cx="5537200" cy="2584450"/>
          </a:xfrm>
          <a:custGeom>
            <a:avLst/>
            <a:gdLst>
              <a:gd name="connsiteX0" fmla="*/ 5537200 w 5537200"/>
              <a:gd name="connsiteY0" fmla="*/ 0 h 2584450"/>
              <a:gd name="connsiteX1" fmla="*/ 5429250 w 5537200"/>
              <a:gd name="connsiteY1" fmla="*/ 0 h 2584450"/>
              <a:gd name="connsiteX2" fmla="*/ 5429250 w 5537200"/>
              <a:gd name="connsiteY2" fmla="*/ 88900 h 2584450"/>
              <a:gd name="connsiteX3" fmla="*/ 4051300 w 5537200"/>
              <a:gd name="connsiteY3" fmla="*/ 88900 h 2584450"/>
              <a:gd name="connsiteX4" fmla="*/ 4051300 w 5537200"/>
              <a:gd name="connsiteY4" fmla="*/ 171450 h 2584450"/>
              <a:gd name="connsiteX5" fmla="*/ 3416300 w 5537200"/>
              <a:gd name="connsiteY5" fmla="*/ 171450 h 2584450"/>
              <a:gd name="connsiteX6" fmla="*/ 3416300 w 5537200"/>
              <a:gd name="connsiteY6" fmla="*/ 241300 h 2584450"/>
              <a:gd name="connsiteX7" fmla="*/ 1219200 w 5537200"/>
              <a:gd name="connsiteY7" fmla="*/ 241300 h 2584450"/>
              <a:gd name="connsiteX8" fmla="*/ 1219200 w 5537200"/>
              <a:gd name="connsiteY8" fmla="*/ 330200 h 2584450"/>
              <a:gd name="connsiteX9" fmla="*/ 692150 w 5537200"/>
              <a:gd name="connsiteY9" fmla="*/ 330200 h 2584450"/>
              <a:gd name="connsiteX10" fmla="*/ 692150 w 5537200"/>
              <a:gd name="connsiteY10" fmla="*/ 406400 h 2584450"/>
              <a:gd name="connsiteX11" fmla="*/ 463550 w 5537200"/>
              <a:gd name="connsiteY11" fmla="*/ 406400 h 2584450"/>
              <a:gd name="connsiteX12" fmla="*/ 463550 w 5537200"/>
              <a:gd name="connsiteY12" fmla="*/ 565150 h 2584450"/>
              <a:gd name="connsiteX13" fmla="*/ 387350 w 5537200"/>
              <a:gd name="connsiteY13" fmla="*/ 565150 h 2584450"/>
              <a:gd name="connsiteX14" fmla="*/ 387350 w 5537200"/>
              <a:gd name="connsiteY14" fmla="*/ 641350 h 2584450"/>
              <a:gd name="connsiteX15" fmla="*/ 298450 w 5537200"/>
              <a:gd name="connsiteY15" fmla="*/ 641350 h 2584450"/>
              <a:gd name="connsiteX16" fmla="*/ 298450 w 5537200"/>
              <a:gd name="connsiteY16" fmla="*/ 717550 h 2584450"/>
              <a:gd name="connsiteX17" fmla="*/ 228600 w 5537200"/>
              <a:gd name="connsiteY17" fmla="*/ 717550 h 2584450"/>
              <a:gd name="connsiteX18" fmla="*/ 228600 w 5537200"/>
              <a:gd name="connsiteY18" fmla="*/ 806450 h 2584450"/>
              <a:gd name="connsiteX19" fmla="*/ 196850 w 5537200"/>
              <a:gd name="connsiteY19" fmla="*/ 806450 h 2584450"/>
              <a:gd name="connsiteX20" fmla="*/ 196850 w 5537200"/>
              <a:gd name="connsiteY20" fmla="*/ 869950 h 2584450"/>
              <a:gd name="connsiteX21" fmla="*/ 101600 w 5537200"/>
              <a:gd name="connsiteY21" fmla="*/ 869950 h 2584450"/>
              <a:gd name="connsiteX22" fmla="*/ 101600 w 5537200"/>
              <a:gd name="connsiteY22" fmla="*/ 1028700 h 2584450"/>
              <a:gd name="connsiteX23" fmla="*/ 63500 w 5537200"/>
              <a:gd name="connsiteY23" fmla="*/ 1028700 h 2584450"/>
              <a:gd name="connsiteX24" fmla="*/ 63500 w 5537200"/>
              <a:gd name="connsiteY24" fmla="*/ 1193800 h 2584450"/>
              <a:gd name="connsiteX25" fmla="*/ 31750 w 5537200"/>
              <a:gd name="connsiteY25" fmla="*/ 1187450 h 2584450"/>
              <a:gd name="connsiteX26" fmla="*/ 31750 w 5537200"/>
              <a:gd name="connsiteY26" fmla="*/ 1498600 h 2584450"/>
              <a:gd name="connsiteX27" fmla="*/ 0 w 5537200"/>
              <a:gd name="connsiteY27" fmla="*/ 1498600 h 2584450"/>
              <a:gd name="connsiteX28" fmla="*/ 0 w 5537200"/>
              <a:gd name="connsiteY28" fmla="*/ 2584450 h 258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37200" h="2584450">
                <a:moveTo>
                  <a:pt x="5537200" y="0"/>
                </a:moveTo>
                <a:lnTo>
                  <a:pt x="5429250" y="0"/>
                </a:lnTo>
                <a:lnTo>
                  <a:pt x="5429250" y="88900"/>
                </a:lnTo>
                <a:lnTo>
                  <a:pt x="4051300" y="88900"/>
                </a:lnTo>
                <a:lnTo>
                  <a:pt x="4051300" y="171450"/>
                </a:lnTo>
                <a:lnTo>
                  <a:pt x="3416300" y="171450"/>
                </a:lnTo>
                <a:lnTo>
                  <a:pt x="3416300" y="241300"/>
                </a:lnTo>
                <a:lnTo>
                  <a:pt x="1219200" y="241300"/>
                </a:lnTo>
                <a:lnTo>
                  <a:pt x="1219200" y="330200"/>
                </a:lnTo>
                <a:lnTo>
                  <a:pt x="692150" y="330200"/>
                </a:lnTo>
                <a:lnTo>
                  <a:pt x="692150" y="406400"/>
                </a:lnTo>
                <a:lnTo>
                  <a:pt x="463550" y="406400"/>
                </a:lnTo>
                <a:lnTo>
                  <a:pt x="463550" y="565150"/>
                </a:lnTo>
                <a:lnTo>
                  <a:pt x="387350" y="565150"/>
                </a:lnTo>
                <a:lnTo>
                  <a:pt x="387350" y="641350"/>
                </a:lnTo>
                <a:lnTo>
                  <a:pt x="298450" y="641350"/>
                </a:lnTo>
                <a:lnTo>
                  <a:pt x="298450" y="717550"/>
                </a:lnTo>
                <a:lnTo>
                  <a:pt x="228600" y="717550"/>
                </a:lnTo>
                <a:lnTo>
                  <a:pt x="228600" y="806450"/>
                </a:lnTo>
                <a:lnTo>
                  <a:pt x="196850" y="806450"/>
                </a:lnTo>
                <a:lnTo>
                  <a:pt x="196850" y="869950"/>
                </a:lnTo>
                <a:lnTo>
                  <a:pt x="101600" y="869950"/>
                </a:lnTo>
                <a:lnTo>
                  <a:pt x="101600" y="1028700"/>
                </a:lnTo>
                <a:lnTo>
                  <a:pt x="63500" y="1028700"/>
                </a:lnTo>
                <a:lnTo>
                  <a:pt x="63500" y="1193800"/>
                </a:lnTo>
                <a:lnTo>
                  <a:pt x="31750" y="1187450"/>
                </a:lnTo>
                <a:lnTo>
                  <a:pt x="31750" y="1498600"/>
                </a:lnTo>
                <a:lnTo>
                  <a:pt x="0" y="1498600"/>
                </a:lnTo>
                <a:lnTo>
                  <a:pt x="0" y="2584450"/>
                </a:lnTo>
              </a:path>
            </a:pathLst>
          </a:custGeom>
          <a:ln w="38100">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FFFFFF"/>
              </a:solidFill>
            </a:endParaRPr>
          </a:p>
        </p:txBody>
      </p:sp>
      <p:sp>
        <p:nvSpPr>
          <p:cNvPr id="17" name="タイトル 3"/>
          <p:cNvSpPr>
            <a:spLocks noGrp="1"/>
          </p:cNvSpPr>
          <p:nvPr>
            <p:ph type="title"/>
          </p:nvPr>
        </p:nvSpPr>
        <p:spPr/>
        <p:txBody>
          <a:bodyPr>
            <a:normAutofit/>
          </a:bodyPr>
          <a:lstStyle/>
          <a:p>
            <a:r>
              <a:rPr lang="en-US" altLang="ja-JP" sz="2800" b="1" dirty="0" smtClean="0">
                <a:solidFill>
                  <a:srgbClr val="FADC41"/>
                </a:solidFill>
                <a:latin typeface="Arial" pitchFamily="34" charset="0"/>
                <a:ea typeface="ＭＳ Ｐゴシック" pitchFamily="50" charset="-128"/>
              </a:rPr>
              <a:t>Primary Efficacy Endpoint</a:t>
            </a:r>
            <a:r>
              <a:rPr lang="ja-JP" altLang="en-US" sz="2800" b="1" dirty="0" smtClean="0">
                <a:solidFill>
                  <a:srgbClr val="FADC41"/>
                </a:solidFill>
                <a:latin typeface="Arial" pitchFamily="34" charset="0"/>
                <a:ea typeface="ＭＳ Ｐゴシック" pitchFamily="50" charset="-128"/>
              </a:rPr>
              <a:t>　　　　　　　　　　　　　　　　　</a:t>
            </a:r>
            <a:r>
              <a:rPr lang="ja-JP" altLang="en-US" sz="2000" b="1" dirty="0" smtClean="0">
                <a:solidFill>
                  <a:srgbClr val="FADC41"/>
                </a:solidFill>
                <a:latin typeface="Arial" pitchFamily="34" charset="0"/>
                <a:ea typeface="ＭＳ Ｐゴシック" pitchFamily="50" charset="-128"/>
              </a:rPr>
              <a:t>（</a:t>
            </a:r>
            <a:r>
              <a:rPr lang="en-US" altLang="ja-JP" sz="2000" b="1" dirty="0" smtClean="0">
                <a:solidFill>
                  <a:srgbClr val="FADC41"/>
                </a:solidFill>
                <a:latin typeface="Arial" pitchFamily="34" charset="0"/>
                <a:ea typeface="ＭＳ Ｐゴシック" pitchFamily="50" charset="-128"/>
              </a:rPr>
              <a:t>MACE at 24 Weeks</a:t>
            </a:r>
            <a:r>
              <a:rPr lang="ja-JP" altLang="en-US" sz="2000" b="1" dirty="0" smtClean="0">
                <a:solidFill>
                  <a:srgbClr val="FADC41"/>
                </a:solidFill>
                <a:latin typeface="Arial" pitchFamily="34" charset="0"/>
                <a:ea typeface="ＭＳ Ｐゴシック" pitchFamily="50" charset="-128"/>
              </a:rPr>
              <a:t>）</a:t>
            </a:r>
            <a:r>
              <a:rPr lang="ja-JP" altLang="en-US" dirty="0"/>
              <a:t>　</a:t>
            </a:r>
            <a:r>
              <a:rPr lang="en-US" altLang="ja-JP" sz="2400" dirty="0" smtClean="0"/>
              <a:t>No genetic testing patients</a:t>
            </a:r>
            <a:r>
              <a:rPr lang="ja-JP" altLang="en-US" sz="2800" dirty="0" smtClean="0"/>
              <a:t>　　　　　　　　　　　　　　　</a:t>
            </a:r>
            <a:endParaRPr kumimoji="1" lang="ja-JP" altLang="en-US" sz="2800" dirty="0"/>
          </a:p>
        </p:txBody>
      </p:sp>
      <p:sp>
        <p:nvSpPr>
          <p:cNvPr id="141" name="Text Box 17"/>
          <p:cNvSpPr txBox="1">
            <a:spLocks noChangeArrowheads="1"/>
          </p:cNvSpPr>
          <p:nvPr/>
        </p:nvSpPr>
        <p:spPr bwMode="auto">
          <a:xfrm>
            <a:off x="3076575" y="5268627"/>
            <a:ext cx="3044825" cy="306387"/>
          </a:xfrm>
          <a:prstGeom prst="rect">
            <a:avLst/>
          </a:prstGeom>
          <a:noFill/>
          <a:ln w="9525">
            <a:noFill/>
            <a:miter lim="800000"/>
            <a:headEnd/>
            <a:tailEnd/>
          </a:ln>
        </p:spPr>
        <p:txBody>
          <a:bodyPr wrap="none" lIns="0" tIns="0" rIns="0" bIns="0">
            <a:spAutoFit/>
          </a:bodyPr>
          <a:lstStyle/>
          <a:p>
            <a:pPr algn="ctr"/>
            <a:r>
              <a:rPr lang="en-US" altLang="ja-JP" sz="2000" b="1">
                <a:solidFill>
                  <a:srgbClr val="FFFFFF"/>
                </a:solidFill>
              </a:rPr>
              <a:t>Days from first treatment</a:t>
            </a:r>
          </a:p>
        </p:txBody>
      </p:sp>
      <p:sp>
        <p:nvSpPr>
          <p:cNvPr id="164" name="Text Box 56"/>
          <p:cNvSpPr txBox="1">
            <a:spLocks noChangeArrowheads="1"/>
          </p:cNvSpPr>
          <p:nvPr/>
        </p:nvSpPr>
        <p:spPr bwMode="auto">
          <a:xfrm>
            <a:off x="7006368" y="579250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259</a:t>
            </a:r>
            <a:endParaRPr lang="en-US" altLang="ja-JP" sz="1600" b="1" dirty="0">
              <a:solidFill>
                <a:srgbClr val="FFFFFF"/>
              </a:solidFill>
            </a:endParaRPr>
          </a:p>
        </p:txBody>
      </p:sp>
      <p:sp>
        <p:nvSpPr>
          <p:cNvPr id="165" name="Text Box 59"/>
          <p:cNvSpPr txBox="1">
            <a:spLocks noChangeArrowheads="1"/>
          </p:cNvSpPr>
          <p:nvPr/>
        </p:nvSpPr>
        <p:spPr bwMode="auto">
          <a:xfrm>
            <a:off x="6394386" y="579250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261</a:t>
            </a:r>
          </a:p>
        </p:txBody>
      </p:sp>
      <p:sp>
        <p:nvSpPr>
          <p:cNvPr id="166" name="Text Box 60"/>
          <p:cNvSpPr txBox="1">
            <a:spLocks noChangeArrowheads="1"/>
          </p:cNvSpPr>
          <p:nvPr/>
        </p:nvSpPr>
        <p:spPr bwMode="auto">
          <a:xfrm>
            <a:off x="5411724" y="579250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261</a:t>
            </a:r>
            <a:endParaRPr lang="en-US" altLang="ja-JP" sz="1600" b="1" dirty="0">
              <a:solidFill>
                <a:srgbClr val="FFFFFF"/>
              </a:solidFill>
            </a:endParaRPr>
          </a:p>
        </p:txBody>
      </p:sp>
      <p:sp>
        <p:nvSpPr>
          <p:cNvPr id="167" name="Text Box 61"/>
          <p:cNvSpPr txBox="1">
            <a:spLocks noChangeArrowheads="1"/>
          </p:cNvSpPr>
          <p:nvPr/>
        </p:nvSpPr>
        <p:spPr bwMode="auto">
          <a:xfrm>
            <a:off x="4429855" y="579250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261</a:t>
            </a:r>
            <a:endParaRPr lang="en-US" altLang="ja-JP" sz="1600" b="1" dirty="0">
              <a:solidFill>
                <a:srgbClr val="FFFFFF"/>
              </a:solidFill>
            </a:endParaRPr>
          </a:p>
        </p:txBody>
      </p:sp>
      <p:sp>
        <p:nvSpPr>
          <p:cNvPr id="168" name="Text Box 62"/>
          <p:cNvSpPr txBox="1">
            <a:spLocks noChangeArrowheads="1"/>
          </p:cNvSpPr>
          <p:nvPr/>
        </p:nvSpPr>
        <p:spPr bwMode="auto">
          <a:xfrm>
            <a:off x="3447193" y="579250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262</a:t>
            </a:r>
            <a:endParaRPr lang="en-US" altLang="ja-JP" sz="1600" b="1" dirty="0">
              <a:solidFill>
                <a:srgbClr val="FFFFFF"/>
              </a:solidFill>
            </a:endParaRPr>
          </a:p>
        </p:txBody>
      </p:sp>
      <p:sp>
        <p:nvSpPr>
          <p:cNvPr id="169" name="Text Box 63"/>
          <p:cNvSpPr txBox="1">
            <a:spLocks noChangeArrowheads="1"/>
          </p:cNvSpPr>
          <p:nvPr/>
        </p:nvSpPr>
        <p:spPr bwMode="auto">
          <a:xfrm>
            <a:off x="2463737" y="579250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269</a:t>
            </a:r>
            <a:endParaRPr lang="en-US" altLang="ja-JP" sz="1600" b="1" dirty="0">
              <a:solidFill>
                <a:srgbClr val="FFFFFF"/>
              </a:solidFill>
            </a:endParaRPr>
          </a:p>
        </p:txBody>
      </p:sp>
      <p:sp>
        <p:nvSpPr>
          <p:cNvPr id="170" name="Text Box 64"/>
          <p:cNvSpPr txBox="1">
            <a:spLocks noChangeArrowheads="1"/>
          </p:cNvSpPr>
          <p:nvPr/>
        </p:nvSpPr>
        <p:spPr bwMode="auto">
          <a:xfrm>
            <a:off x="1480280" y="5792502"/>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295</a:t>
            </a:r>
            <a:endParaRPr lang="en-US" altLang="ja-JP" sz="1600" b="1" dirty="0">
              <a:solidFill>
                <a:srgbClr val="FFFFFF"/>
              </a:solidFill>
            </a:endParaRPr>
          </a:p>
        </p:txBody>
      </p:sp>
      <p:sp>
        <p:nvSpPr>
          <p:cNvPr id="171" name="Text Box 65"/>
          <p:cNvSpPr txBox="1">
            <a:spLocks noChangeArrowheads="1"/>
          </p:cNvSpPr>
          <p:nvPr/>
        </p:nvSpPr>
        <p:spPr bwMode="auto">
          <a:xfrm>
            <a:off x="188913" y="5565489"/>
            <a:ext cx="1123950" cy="222250"/>
          </a:xfrm>
          <a:prstGeom prst="rect">
            <a:avLst/>
          </a:prstGeom>
          <a:noFill/>
          <a:ln w="9525">
            <a:noFill/>
            <a:miter lim="800000"/>
            <a:headEnd/>
            <a:tailEnd/>
          </a:ln>
        </p:spPr>
        <p:txBody>
          <a:bodyPr lIns="0" tIns="0" rIns="0" bIns="0">
            <a:spAutoFit/>
          </a:bodyPr>
          <a:lstStyle/>
          <a:p>
            <a:pPr algn="ctr">
              <a:lnSpc>
                <a:spcPct val="90000"/>
              </a:lnSpc>
            </a:pPr>
            <a:r>
              <a:rPr lang="en-US" altLang="ja-JP" sz="1600" b="1" dirty="0">
                <a:solidFill>
                  <a:srgbClr val="FFFFFF"/>
                </a:solidFill>
              </a:rPr>
              <a:t>No. at Risk:</a:t>
            </a:r>
          </a:p>
        </p:txBody>
      </p:sp>
      <p:sp>
        <p:nvSpPr>
          <p:cNvPr id="172" name="Text Box 70"/>
          <p:cNvSpPr txBox="1">
            <a:spLocks noChangeArrowheads="1"/>
          </p:cNvSpPr>
          <p:nvPr/>
        </p:nvSpPr>
        <p:spPr bwMode="auto">
          <a:xfrm>
            <a:off x="7006367" y="6070314"/>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250</a:t>
            </a:r>
            <a:endParaRPr lang="en-US" altLang="ja-JP" sz="1600" b="1" dirty="0">
              <a:solidFill>
                <a:srgbClr val="FFFFFF"/>
              </a:solidFill>
            </a:endParaRPr>
          </a:p>
        </p:txBody>
      </p:sp>
      <p:sp>
        <p:nvSpPr>
          <p:cNvPr id="173" name="Text Box 71"/>
          <p:cNvSpPr txBox="1">
            <a:spLocks noChangeArrowheads="1"/>
          </p:cNvSpPr>
          <p:nvPr/>
        </p:nvSpPr>
        <p:spPr bwMode="auto">
          <a:xfrm>
            <a:off x="6394387" y="6070314"/>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252</a:t>
            </a:r>
            <a:endParaRPr lang="en-US" altLang="ja-JP" sz="1600" b="1" dirty="0">
              <a:solidFill>
                <a:srgbClr val="FFFFFF"/>
              </a:solidFill>
            </a:endParaRPr>
          </a:p>
        </p:txBody>
      </p:sp>
      <p:sp>
        <p:nvSpPr>
          <p:cNvPr id="174" name="Text Box 72"/>
          <p:cNvSpPr txBox="1">
            <a:spLocks noChangeArrowheads="1"/>
          </p:cNvSpPr>
          <p:nvPr/>
        </p:nvSpPr>
        <p:spPr bwMode="auto">
          <a:xfrm>
            <a:off x="5410930" y="6070314"/>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255</a:t>
            </a:r>
            <a:endParaRPr lang="en-US" altLang="ja-JP" sz="1600" b="1" dirty="0">
              <a:solidFill>
                <a:srgbClr val="FFFFFF"/>
              </a:solidFill>
            </a:endParaRPr>
          </a:p>
        </p:txBody>
      </p:sp>
      <p:sp>
        <p:nvSpPr>
          <p:cNvPr id="175" name="Text Box 73"/>
          <p:cNvSpPr txBox="1">
            <a:spLocks noChangeArrowheads="1"/>
          </p:cNvSpPr>
          <p:nvPr/>
        </p:nvSpPr>
        <p:spPr bwMode="auto">
          <a:xfrm>
            <a:off x="4428268" y="6070314"/>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257</a:t>
            </a:r>
            <a:endParaRPr lang="en-US" altLang="ja-JP" sz="1600" b="1" dirty="0">
              <a:solidFill>
                <a:srgbClr val="FFFFFF"/>
              </a:solidFill>
            </a:endParaRPr>
          </a:p>
        </p:txBody>
      </p:sp>
      <p:sp>
        <p:nvSpPr>
          <p:cNvPr id="176" name="Text Box 74"/>
          <p:cNvSpPr txBox="1">
            <a:spLocks noChangeArrowheads="1"/>
          </p:cNvSpPr>
          <p:nvPr/>
        </p:nvSpPr>
        <p:spPr bwMode="auto">
          <a:xfrm>
            <a:off x="3445605" y="6070314"/>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257</a:t>
            </a:r>
            <a:endParaRPr lang="en-US" altLang="ja-JP" sz="1600" b="1" dirty="0">
              <a:solidFill>
                <a:srgbClr val="FFFFFF"/>
              </a:solidFill>
            </a:endParaRPr>
          </a:p>
        </p:txBody>
      </p:sp>
      <p:sp>
        <p:nvSpPr>
          <p:cNvPr id="177" name="Text Box 75"/>
          <p:cNvSpPr txBox="1">
            <a:spLocks noChangeArrowheads="1"/>
          </p:cNvSpPr>
          <p:nvPr/>
        </p:nvSpPr>
        <p:spPr bwMode="auto">
          <a:xfrm>
            <a:off x="2462943" y="6070314"/>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261</a:t>
            </a:r>
            <a:endParaRPr lang="en-US" altLang="ja-JP" sz="1600" b="1" dirty="0">
              <a:solidFill>
                <a:srgbClr val="FFFFFF"/>
              </a:solidFill>
            </a:endParaRPr>
          </a:p>
        </p:txBody>
      </p:sp>
      <p:sp>
        <p:nvSpPr>
          <p:cNvPr id="178" name="Text Box 76"/>
          <p:cNvSpPr txBox="1">
            <a:spLocks noChangeArrowheads="1"/>
          </p:cNvSpPr>
          <p:nvPr/>
        </p:nvSpPr>
        <p:spPr bwMode="auto">
          <a:xfrm>
            <a:off x="1480280" y="6070314"/>
            <a:ext cx="341440" cy="221599"/>
          </a:xfrm>
          <a:prstGeom prst="rect">
            <a:avLst/>
          </a:prstGeom>
          <a:noFill/>
          <a:ln w="9525">
            <a:noFill/>
            <a:miter lim="800000"/>
            <a:headEnd/>
            <a:tailEnd/>
          </a:ln>
        </p:spPr>
        <p:txBody>
          <a:bodyPr wrap="none" lIns="0" tIns="0" rIns="0" bIns="0">
            <a:spAutoFit/>
          </a:bodyPr>
          <a:lstStyle/>
          <a:p>
            <a:pPr algn="ctr">
              <a:lnSpc>
                <a:spcPct val="90000"/>
              </a:lnSpc>
            </a:pPr>
            <a:r>
              <a:rPr lang="en-US" altLang="ja-JP" sz="1600" b="1" dirty="0" smtClean="0">
                <a:solidFill>
                  <a:srgbClr val="FFFFFF"/>
                </a:solidFill>
              </a:rPr>
              <a:t>295</a:t>
            </a:r>
            <a:endParaRPr lang="en-US" altLang="ja-JP" sz="1600" b="1" dirty="0">
              <a:solidFill>
                <a:srgbClr val="FFFFFF"/>
              </a:solidFill>
            </a:endParaRPr>
          </a:p>
        </p:txBody>
      </p:sp>
      <p:sp>
        <p:nvSpPr>
          <p:cNvPr id="179" name="Text Box 18"/>
          <p:cNvSpPr txBox="1">
            <a:spLocks noChangeArrowheads="1"/>
          </p:cNvSpPr>
          <p:nvPr/>
        </p:nvSpPr>
        <p:spPr bwMode="auto">
          <a:xfrm>
            <a:off x="203200" y="5773452"/>
            <a:ext cx="936625" cy="244475"/>
          </a:xfrm>
          <a:prstGeom prst="rect">
            <a:avLst/>
          </a:prstGeom>
          <a:noFill/>
          <a:ln w="9525">
            <a:noFill/>
            <a:miter lim="800000"/>
            <a:headEnd/>
            <a:tailEnd/>
          </a:ln>
        </p:spPr>
        <p:txBody>
          <a:bodyPr wrap="none" lIns="0" tIns="0" rIns="0" bIns="0">
            <a:spAutoFit/>
          </a:bodyPr>
          <a:lstStyle/>
          <a:p>
            <a:r>
              <a:rPr lang="en-US" altLang="ja-JP" sz="1600" b="1">
                <a:solidFill>
                  <a:srgbClr val="FFFFFF"/>
                </a:solidFill>
              </a:rPr>
              <a:t>Prasugrel</a:t>
            </a:r>
          </a:p>
        </p:txBody>
      </p:sp>
      <p:sp>
        <p:nvSpPr>
          <p:cNvPr id="180" name="Text Box 18"/>
          <p:cNvSpPr txBox="1">
            <a:spLocks noChangeArrowheads="1"/>
          </p:cNvSpPr>
          <p:nvPr/>
        </p:nvSpPr>
        <p:spPr bwMode="auto">
          <a:xfrm>
            <a:off x="203200" y="6032214"/>
            <a:ext cx="1139825" cy="246063"/>
          </a:xfrm>
          <a:prstGeom prst="rect">
            <a:avLst/>
          </a:prstGeom>
          <a:noFill/>
          <a:ln w="9525">
            <a:noFill/>
            <a:miter lim="800000"/>
            <a:headEnd/>
            <a:tailEnd/>
          </a:ln>
        </p:spPr>
        <p:txBody>
          <a:bodyPr wrap="none" lIns="0" tIns="0" rIns="0" bIns="0">
            <a:spAutoFit/>
          </a:bodyPr>
          <a:lstStyle/>
          <a:p>
            <a:r>
              <a:rPr lang="en-US" altLang="ja-JP" sz="1600" b="1">
                <a:solidFill>
                  <a:srgbClr val="FFFFFF"/>
                </a:solidFill>
              </a:rPr>
              <a:t>Clopidogrel</a:t>
            </a:r>
          </a:p>
        </p:txBody>
      </p:sp>
      <p:sp>
        <p:nvSpPr>
          <p:cNvPr id="62" name="Line 20"/>
          <p:cNvSpPr>
            <a:spLocks noChangeShapeType="1"/>
          </p:cNvSpPr>
          <p:nvPr/>
        </p:nvSpPr>
        <p:spPr bwMode="auto">
          <a:xfrm>
            <a:off x="7199313" y="4819364"/>
            <a:ext cx="0" cy="10795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63" name="Line 24"/>
          <p:cNvSpPr>
            <a:spLocks noChangeShapeType="1"/>
          </p:cNvSpPr>
          <p:nvPr/>
        </p:nvSpPr>
        <p:spPr bwMode="auto">
          <a:xfrm>
            <a:off x="6562725" y="4819364"/>
            <a:ext cx="0" cy="10795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64" name="Line 27"/>
          <p:cNvSpPr>
            <a:spLocks noChangeShapeType="1"/>
          </p:cNvSpPr>
          <p:nvPr/>
        </p:nvSpPr>
        <p:spPr bwMode="auto">
          <a:xfrm>
            <a:off x="5580063" y="4819364"/>
            <a:ext cx="0" cy="10795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65" name="Line 30"/>
          <p:cNvSpPr>
            <a:spLocks noChangeShapeType="1"/>
          </p:cNvSpPr>
          <p:nvPr/>
        </p:nvSpPr>
        <p:spPr bwMode="auto">
          <a:xfrm>
            <a:off x="4598988" y="4819364"/>
            <a:ext cx="0" cy="10795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66" name="Line 33"/>
          <p:cNvSpPr>
            <a:spLocks noChangeShapeType="1"/>
          </p:cNvSpPr>
          <p:nvPr/>
        </p:nvSpPr>
        <p:spPr bwMode="auto">
          <a:xfrm>
            <a:off x="3616325" y="4819364"/>
            <a:ext cx="0" cy="10795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67" name="Line 36"/>
          <p:cNvSpPr>
            <a:spLocks noChangeShapeType="1"/>
          </p:cNvSpPr>
          <p:nvPr/>
        </p:nvSpPr>
        <p:spPr bwMode="auto">
          <a:xfrm>
            <a:off x="2633663" y="4819364"/>
            <a:ext cx="0" cy="10795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68" name="Line 39"/>
          <p:cNvSpPr>
            <a:spLocks noChangeShapeType="1"/>
          </p:cNvSpPr>
          <p:nvPr/>
        </p:nvSpPr>
        <p:spPr bwMode="auto">
          <a:xfrm>
            <a:off x="1651000" y="4819364"/>
            <a:ext cx="0" cy="107950"/>
          </a:xfrm>
          <a:prstGeom prst="line">
            <a:avLst/>
          </a:prstGeom>
          <a:noFill/>
          <a:ln w="19050">
            <a:solidFill>
              <a:schemeClr val="tx1"/>
            </a:solidFill>
            <a:round/>
            <a:headEnd/>
            <a:tailEnd/>
          </a:ln>
        </p:spPr>
        <p:txBody>
          <a:bodyPr/>
          <a:lstStyle/>
          <a:p>
            <a:endParaRPr lang="ja-JP" altLang="en-US">
              <a:solidFill>
                <a:srgbClr val="FFFFFF"/>
              </a:solidFill>
            </a:endParaRPr>
          </a:p>
        </p:txBody>
      </p:sp>
      <p:grpSp>
        <p:nvGrpSpPr>
          <p:cNvPr id="2" name="Group 98"/>
          <p:cNvGrpSpPr>
            <a:grpSpLocks/>
          </p:cNvGrpSpPr>
          <p:nvPr/>
        </p:nvGrpSpPr>
        <p:grpSpPr bwMode="auto">
          <a:xfrm>
            <a:off x="1084263" y="1245902"/>
            <a:ext cx="254000" cy="3724275"/>
            <a:chOff x="747" y="693"/>
            <a:chExt cx="160" cy="2346"/>
          </a:xfrm>
        </p:grpSpPr>
        <p:sp>
          <p:nvSpPr>
            <p:cNvPr id="70" name="Text Box 44"/>
            <p:cNvSpPr txBox="1">
              <a:spLocks noChangeArrowheads="1"/>
            </p:cNvSpPr>
            <p:nvPr/>
          </p:nvSpPr>
          <p:spPr bwMode="auto">
            <a:xfrm>
              <a:off x="747" y="693"/>
              <a:ext cx="160" cy="173"/>
            </a:xfrm>
            <a:prstGeom prst="rect">
              <a:avLst/>
            </a:prstGeom>
            <a:noFill/>
            <a:ln w="9525">
              <a:noFill/>
              <a:miter lim="800000"/>
              <a:headEnd/>
              <a:tailEnd/>
            </a:ln>
          </p:spPr>
          <p:txBody>
            <a:bodyPr wrap="none" lIns="0" tIns="0" rIns="0" bIns="0">
              <a:spAutoFit/>
            </a:bodyPr>
            <a:lstStyle/>
            <a:p>
              <a:pPr algn="r"/>
              <a:r>
                <a:rPr lang="en-US" altLang="ja-JP" b="1" dirty="0">
                  <a:solidFill>
                    <a:srgbClr val="FFFFFF"/>
                  </a:solidFill>
                </a:rPr>
                <a:t>15</a:t>
              </a:r>
            </a:p>
          </p:txBody>
        </p:sp>
        <p:sp>
          <p:nvSpPr>
            <p:cNvPr id="71" name="Text Box 46"/>
            <p:cNvSpPr txBox="1">
              <a:spLocks noChangeArrowheads="1"/>
            </p:cNvSpPr>
            <p:nvPr/>
          </p:nvSpPr>
          <p:spPr bwMode="auto">
            <a:xfrm>
              <a:off x="747" y="1421"/>
              <a:ext cx="160" cy="173"/>
            </a:xfrm>
            <a:prstGeom prst="rect">
              <a:avLst/>
            </a:prstGeom>
            <a:noFill/>
            <a:ln w="9525">
              <a:noFill/>
              <a:miter lim="800000"/>
              <a:headEnd/>
              <a:tailEnd/>
            </a:ln>
          </p:spPr>
          <p:txBody>
            <a:bodyPr wrap="none" lIns="0" tIns="0" rIns="0" bIns="0">
              <a:spAutoFit/>
            </a:bodyPr>
            <a:lstStyle/>
            <a:p>
              <a:pPr algn="r"/>
              <a:r>
                <a:rPr lang="en-US" altLang="ja-JP" b="1" dirty="0">
                  <a:solidFill>
                    <a:srgbClr val="FFFFFF"/>
                  </a:solidFill>
                </a:rPr>
                <a:t>10</a:t>
              </a:r>
            </a:p>
          </p:txBody>
        </p:sp>
        <p:sp>
          <p:nvSpPr>
            <p:cNvPr id="72" name="Text Box 48"/>
            <p:cNvSpPr txBox="1">
              <a:spLocks noChangeArrowheads="1"/>
            </p:cNvSpPr>
            <p:nvPr/>
          </p:nvSpPr>
          <p:spPr bwMode="auto">
            <a:xfrm>
              <a:off x="826" y="2143"/>
              <a:ext cx="81" cy="174"/>
            </a:xfrm>
            <a:prstGeom prst="rect">
              <a:avLst/>
            </a:prstGeom>
            <a:noFill/>
            <a:ln w="9525">
              <a:noFill/>
              <a:miter lim="800000"/>
              <a:headEnd/>
              <a:tailEnd/>
            </a:ln>
          </p:spPr>
          <p:txBody>
            <a:bodyPr wrap="none" lIns="0" tIns="0" rIns="0" bIns="0">
              <a:spAutoFit/>
            </a:bodyPr>
            <a:lstStyle/>
            <a:p>
              <a:pPr algn="r"/>
              <a:r>
                <a:rPr lang="en-US" altLang="ja-JP" b="1">
                  <a:solidFill>
                    <a:srgbClr val="FFFFFF"/>
                  </a:solidFill>
                </a:rPr>
                <a:t>5</a:t>
              </a:r>
            </a:p>
          </p:txBody>
        </p:sp>
        <p:sp>
          <p:nvSpPr>
            <p:cNvPr id="73" name="Text Box 50"/>
            <p:cNvSpPr txBox="1">
              <a:spLocks noChangeArrowheads="1"/>
            </p:cNvSpPr>
            <p:nvPr/>
          </p:nvSpPr>
          <p:spPr bwMode="auto">
            <a:xfrm>
              <a:off x="826" y="2865"/>
              <a:ext cx="81" cy="174"/>
            </a:xfrm>
            <a:prstGeom prst="rect">
              <a:avLst/>
            </a:prstGeom>
            <a:noFill/>
            <a:ln w="9525">
              <a:noFill/>
              <a:miter lim="800000"/>
              <a:headEnd/>
              <a:tailEnd/>
            </a:ln>
          </p:spPr>
          <p:txBody>
            <a:bodyPr wrap="none" lIns="0" tIns="0" rIns="0" bIns="0">
              <a:spAutoFit/>
            </a:bodyPr>
            <a:lstStyle/>
            <a:p>
              <a:pPr algn="r"/>
              <a:r>
                <a:rPr lang="en-US" altLang="ja-JP" b="1">
                  <a:solidFill>
                    <a:srgbClr val="FFFFFF"/>
                  </a:solidFill>
                </a:rPr>
                <a:t>0</a:t>
              </a:r>
            </a:p>
          </p:txBody>
        </p:sp>
      </p:grpSp>
      <p:sp>
        <p:nvSpPr>
          <p:cNvPr id="74" name="Line 45"/>
          <p:cNvSpPr>
            <a:spLocks noChangeShapeType="1"/>
          </p:cNvSpPr>
          <p:nvPr/>
        </p:nvSpPr>
        <p:spPr bwMode="auto">
          <a:xfrm flipH="1">
            <a:off x="1365250" y="1388777"/>
            <a:ext cx="101600" cy="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75" name="Line 47"/>
          <p:cNvSpPr>
            <a:spLocks noChangeShapeType="1"/>
          </p:cNvSpPr>
          <p:nvPr/>
        </p:nvSpPr>
        <p:spPr bwMode="auto">
          <a:xfrm flipH="1">
            <a:off x="1365250" y="2533364"/>
            <a:ext cx="101600" cy="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76" name="Line 49"/>
          <p:cNvSpPr>
            <a:spLocks noChangeShapeType="1"/>
          </p:cNvSpPr>
          <p:nvPr/>
        </p:nvSpPr>
        <p:spPr bwMode="auto">
          <a:xfrm flipH="1">
            <a:off x="1365250" y="3679539"/>
            <a:ext cx="101600" cy="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77" name="Line 51"/>
          <p:cNvSpPr>
            <a:spLocks noChangeShapeType="1"/>
          </p:cNvSpPr>
          <p:nvPr/>
        </p:nvSpPr>
        <p:spPr bwMode="auto">
          <a:xfrm flipH="1">
            <a:off x="1365250" y="4825714"/>
            <a:ext cx="101600" cy="0"/>
          </a:xfrm>
          <a:prstGeom prst="line">
            <a:avLst/>
          </a:prstGeom>
          <a:noFill/>
          <a:ln w="19050">
            <a:solidFill>
              <a:schemeClr val="tx1"/>
            </a:solidFill>
            <a:round/>
            <a:headEnd/>
            <a:tailEnd/>
          </a:ln>
        </p:spPr>
        <p:txBody>
          <a:bodyPr/>
          <a:lstStyle/>
          <a:p>
            <a:endParaRPr lang="ja-JP" altLang="en-US">
              <a:solidFill>
                <a:srgbClr val="FFFFFF"/>
              </a:solidFill>
            </a:endParaRPr>
          </a:p>
        </p:txBody>
      </p:sp>
      <p:sp>
        <p:nvSpPr>
          <p:cNvPr id="78" name="Text Box 19"/>
          <p:cNvSpPr txBox="1">
            <a:spLocks noChangeArrowheads="1"/>
          </p:cNvSpPr>
          <p:nvPr/>
        </p:nvSpPr>
        <p:spPr bwMode="auto">
          <a:xfrm rot="-5400000">
            <a:off x="-1039475" y="2835604"/>
            <a:ext cx="3485478" cy="549275"/>
          </a:xfrm>
          <a:prstGeom prst="rect">
            <a:avLst/>
          </a:prstGeom>
          <a:noFill/>
          <a:ln w="9525">
            <a:noFill/>
            <a:miter lim="800000"/>
            <a:headEnd/>
            <a:tailEnd/>
          </a:ln>
        </p:spPr>
        <p:txBody>
          <a:bodyPr wrap="square" lIns="0" tIns="0" rIns="0" bIns="0">
            <a:spAutoFit/>
          </a:bodyPr>
          <a:lstStyle/>
          <a:p>
            <a:pPr algn="ctr"/>
            <a:r>
              <a:rPr lang="en-US" altLang="ja-JP" b="1" dirty="0">
                <a:solidFill>
                  <a:srgbClr val="FFFFFF"/>
                </a:solidFill>
              </a:rPr>
              <a:t>Cumulative Incidence </a:t>
            </a:r>
          </a:p>
          <a:p>
            <a:pPr algn="ctr"/>
            <a:r>
              <a:rPr lang="en-US" altLang="ja-JP" b="1" dirty="0">
                <a:solidFill>
                  <a:srgbClr val="FFFFFF"/>
                </a:solidFill>
              </a:rPr>
              <a:t>of MACE (%)</a:t>
            </a:r>
          </a:p>
        </p:txBody>
      </p:sp>
      <p:sp>
        <p:nvSpPr>
          <p:cNvPr id="79" name="Text Box 15"/>
          <p:cNvSpPr txBox="1">
            <a:spLocks noChangeArrowheads="1"/>
          </p:cNvSpPr>
          <p:nvPr/>
        </p:nvSpPr>
        <p:spPr bwMode="auto">
          <a:xfrm>
            <a:off x="6965950" y="4952714"/>
            <a:ext cx="381000" cy="274638"/>
          </a:xfrm>
          <a:prstGeom prst="rect">
            <a:avLst/>
          </a:prstGeom>
          <a:noFill/>
          <a:ln w="9525">
            <a:noFill/>
            <a:miter lim="800000"/>
            <a:headEnd/>
            <a:tailEnd/>
          </a:ln>
        </p:spPr>
        <p:txBody>
          <a:bodyPr wrap="none" lIns="0" tIns="0" rIns="0" bIns="0">
            <a:spAutoFit/>
          </a:bodyPr>
          <a:lstStyle/>
          <a:p>
            <a:pPr algn="ctr"/>
            <a:r>
              <a:rPr lang="en-US" altLang="ja-JP" b="1">
                <a:solidFill>
                  <a:srgbClr val="FFFFFF"/>
                </a:solidFill>
              </a:rPr>
              <a:t>168</a:t>
            </a:r>
          </a:p>
        </p:txBody>
      </p:sp>
      <p:grpSp>
        <p:nvGrpSpPr>
          <p:cNvPr id="3" name="Group 41"/>
          <p:cNvGrpSpPr>
            <a:grpSpLocks/>
          </p:cNvGrpSpPr>
          <p:nvPr/>
        </p:nvGrpSpPr>
        <p:grpSpPr bwMode="auto">
          <a:xfrm>
            <a:off x="1587500" y="4952714"/>
            <a:ext cx="5167313" cy="274638"/>
            <a:chOff x="1052" y="3078"/>
            <a:chExt cx="3434" cy="182"/>
          </a:xfrm>
        </p:grpSpPr>
        <p:sp>
          <p:nvSpPr>
            <p:cNvPr id="81" name="Text Box 23"/>
            <p:cNvSpPr txBox="1">
              <a:spLocks noChangeArrowheads="1"/>
            </p:cNvSpPr>
            <p:nvPr/>
          </p:nvSpPr>
          <p:spPr bwMode="auto">
            <a:xfrm>
              <a:off x="4233" y="3078"/>
              <a:ext cx="253" cy="182"/>
            </a:xfrm>
            <a:prstGeom prst="rect">
              <a:avLst/>
            </a:prstGeom>
            <a:noFill/>
            <a:ln w="9525">
              <a:noFill/>
              <a:miter lim="800000"/>
              <a:headEnd/>
              <a:tailEnd/>
            </a:ln>
          </p:spPr>
          <p:txBody>
            <a:bodyPr wrap="none" lIns="0" tIns="0" rIns="0" bIns="0">
              <a:spAutoFit/>
            </a:bodyPr>
            <a:lstStyle/>
            <a:p>
              <a:pPr algn="ctr"/>
              <a:r>
                <a:rPr lang="en-US" altLang="ja-JP" b="1">
                  <a:solidFill>
                    <a:srgbClr val="FFFFFF"/>
                  </a:solidFill>
                </a:rPr>
                <a:t>150</a:t>
              </a:r>
            </a:p>
          </p:txBody>
        </p:sp>
        <p:sp>
          <p:nvSpPr>
            <p:cNvPr id="82" name="Text Box 26"/>
            <p:cNvSpPr txBox="1">
              <a:spLocks noChangeArrowheads="1"/>
            </p:cNvSpPr>
            <p:nvPr/>
          </p:nvSpPr>
          <p:spPr bwMode="auto">
            <a:xfrm>
              <a:off x="3580" y="3078"/>
              <a:ext cx="253" cy="182"/>
            </a:xfrm>
            <a:prstGeom prst="rect">
              <a:avLst/>
            </a:prstGeom>
            <a:noFill/>
            <a:ln w="9525">
              <a:noFill/>
              <a:miter lim="800000"/>
              <a:headEnd/>
              <a:tailEnd/>
            </a:ln>
          </p:spPr>
          <p:txBody>
            <a:bodyPr wrap="none" lIns="0" tIns="0" rIns="0" bIns="0">
              <a:spAutoFit/>
            </a:bodyPr>
            <a:lstStyle/>
            <a:p>
              <a:pPr algn="ctr"/>
              <a:r>
                <a:rPr lang="en-US" altLang="ja-JP" b="1">
                  <a:solidFill>
                    <a:srgbClr val="FFFFFF"/>
                  </a:solidFill>
                </a:rPr>
                <a:t>120</a:t>
              </a:r>
            </a:p>
          </p:txBody>
        </p:sp>
        <p:sp>
          <p:nvSpPr>
            <p:cNvPr id="83" name="Text Box 29"/>
            <p:cNvSpPr txBox="1">
              <a:spLocks noChangeArrowheads="1"/>
            </p:cNvSpPr>
            <p:nvPr/>
          </p:nvSpPr>
          <p:spPr bwMode="auto">
            <a:xfrm>
              <a:off x="2969" y="3078"/>
              <a:ext cx="169" cy="182"/>
            </a:xfrm>
            <a:prstGeom prst="rect">
              <a:avLst/>
            </a:prstGeom>
            <a:noFill/>
            <a:ln w="9525">
              <a:noFill/>
              <a:miter lim="800000"/>
              <a:headEnd/>
              <a:tailEnd/>
            </a:ln>
          </p:spPr>
          <p:txBody>
            <a:bodyPr wrap="none" lIns="0" tIns="0" rIns="0" bIns="0">
              <a:spAutoFit/>
            </a:bodyPr>
            <a:lstStyle/>
            <a:p>
              <a:pPr algn="ctr"/>
              <a:r>
                <a:rPr lang="en-US" altLang="ja-JP" b="1">
                  <a:solidFill>
                    <a:srgbClr val="FFFFFF"/>
                  </a:solidFill>
                </a:rPr>
                <a:t>90</a:t>
              </a:r>
            </a:p>
          </p:txBody>
        </p:sp>
        <p:sp>
          <p:nvSpPr>
            <p:cNvPr id="84" name="Text Box 32"/>
            <p:cNvSpPr txBox="1">
              <a:spLocks noChangeArrowheads="1"/>
            </p:cNvSpPr>
            <p:nvPr/>
          </p:nvSpPr>
          <p:spPr bwMode="auto">
            <a:xfrm>
              <a:off x="2316" y="3078"/>
              <a:ext cx="169" cy="182"/>
            </a:xfrm>
            <a:prstGeom prst="rect">
              <a:avLst/>
            </a:prstGeom>
            <a:noFill/>
            <a:ln w="9525">
              <a:noFill/>
              <a:miter lim="800000"/>
              <a:headEnd/>
              <a:tailEnd/>
            </a:ln>
          </p:spPr>
          <p:txBody>
            <a:bodyPr wrap="none" lIns="0" tIns="0" rIns="0" bIns="0">
              <a:spAutoFit/>
            </a:bodyPr>
            <a:lstStyle/>
            <a:p>
              <a:pPr algn="ctr"/>
              <a:r>
                <a:rPr lang="en-US" altLang="ja-JP" b="1">
                  <a:solidFill>
                    <a:srgbClr val="FFFFFF"/>
                  </a:solidFill>
                </a:rPr>
                <a:t>60</a:t>
              </a:r>
            </a:p>
          </p:txBody>
        </p:sp>
        <p:sp>
          <p:nvSpPr>
            <p:cNvPr id="85" name="Text Box 35"/>
            <p:cNvSpPr txBox="1">
              <a:spLocks noChangeArrowheads="1"/>
            </p:cNvSpPr>
            <p:nvPr/>
          </p:nvSpPr>
          <p:spPr bwMode="auto">
            <a:xfrm>
              <a:off x="1663" y="3078"/>
              <a:ext cx="169" cy="182"/>
            </a:xfrm>
            <a:prstGeom prst="rect">
              <a:avLst/>
            </a:prstGeom>
            <a:noFill/>
            <a:ln w="9525">
              <a:noFill/>
              <a:miter lim="800000"/>
              <a:headEnd/>
              <a:tailEnd/>
            </a:ln>
          </p:spPr>
          <p:txBody>
            <a:bodyPr wrap="none" lIns="0" tIns="0" rIns="0" bIns="0">
              <a:spAutoFit/>
            </a:bodyPr>
            <a:lstStyle/>
            <a:p>
              <a:pPr algn="ctr"/>
              <a:r>
                <a:rPr lang="en-US" altLang="ja-JP" b="1" dirty="0">
                  <a:solidFill>
                    <a:srgbClr val="FFFFFF"/>
                  </a:solidFill>
                </a:rPr>
                <a:t>30</a:t>
              </a:r>
            </a:p>
          </p:txBody>
        </p:sp>
        <p:sp>
          <p:nvSpPr>
            <p:cNvPr id="86" name="Text Box 38"/>
            <p:cNvSpPr txBox="1">
              <a:spLocks noChangeArrowheads="1"/>
            </p:cNvSpPr>
            <p:nvPr/>
          </p:nvSpPr>
          <p:spPr bwMode="auto">
            <a:xfrm>
              <a:off x="1052" y="3078"/>
              <a:ext cx="84" cy="182"/>
            </a:xfrm>
            <a:prstGeom prst="rect">
              <a:avLst/>
            </a:prstGeom>
            <a:noFill/>
            <a:ln w="9525">
              <a:noFill/>
              <a:miter lim="800000"/>
              <a:headEnd/>
              <a:tailEnd/>
            </a:ln>
          </p:spPr>
          <p:txBody>
            <a:bodyPr wrap="none" lIns="0" tIns="0" rIns="0" bIns="0">
              <a:spAutoFit/>
            </a:bodyPr>
            <a:lstStyle/>
            <a:p>
              <a:pPr algn="ctr"/>
              <a:r>
                <a:rPr lang="en-US" altLang="ja-JP" b="1">
                  <a:solidFill>
                    <a:srgbClr val="FFFFFF"/>
                  </a:solidFill>
                </a:rPr>
                <a:t>0</a:t>
              </a:r>
            </a:p>
          </p:txBody>
        </p:sp>
      </p:grpSp>
      <p:sp>
        <p:nvSpPr>
          <p:cNvPr id="87" name="Freeform 13"/>
          <p:cNvSpPr>
            <a:spLocks/>
          </p:cNvSpPr>
          <p:nvPr/>
        </p:nvSpPr>
        <p:spPr bwMode="auto">
          <a:xfrm>
            <a:off x="1466850" y="1295114"/>
            <a:ext cx="6385379" cy="3529013"/>
          </a:xfrm>
          <a:custGeom>
            <a:avLst/>
            <a:gdLst>
              <a:gd name="T0" fmla="*/ 0 w 4644"/>
              <a:gd name="T1" fmla="*/ 0 h 2034"/>
              <a:gd name="T2" fmla="*/ 0 w 4644"/>
              <a:gd name="T3" fmla="*/ 2147483647 h 2034"/>
              <a:gd name="T4" fmla="*/ 2147483647 w 4644"/>
              <a:gd name="T5" fmla="*/ 2147483647 h 2034"/>
              <a:gd name="T6" fmla="*/ 0 60000 65536"/>
              <a:gd name="T7" fmla="*/ 0 60000 65536"/>
              <a:gd name="T8" fmla="*/ 0 60000 65536"/>
              <a:gd name="T9" fmla="*/ 0 w 4644"/>
              <a:gd name="T10" fmla="*/ 0 h 2034"/>
              <a:gd name="T11" fmla="*/ 4644 w 4644"/>
              <a:gd name="T12" fmla="*/ 2034 h 2034"/>
            </a:gdLst>
            <a:ahLst/>
            <a:cxnLst>
              <a:cxn ang="T6">
                <a:pos x="T0" y="T1"/>
              </a:cxn>
              <a:cxn ang="T7">
                <a:pos x="T2" y="T3"/>
              </a:cxn>
              <a:cxn ang="T8">
                <a:pos x="T4" y="T5"/>
              </a:cxn>
            </a:cxnLst>
            <a:rect l="T9" t="T10" r="T11" b="T12"/>
            <a:pathLst>
              <a:path w="4644" h="2034">
                <a:moveTo>
                  <a:pt x="0" y="0"/>
                </a:moveTo>
                <a:lnTo>
                  <a:pt x="0" y="2034"/>
                </a:lnTo>
                <a:lnTo>
                  <a:pt x="4644" y="2034"/>
                </a:lnTo>
              </a:path>
            </a:pathLst>
          </a:custGeom>
          <a:noFill/>
          <a:ln w="19050">
            <a:solidFill>
              <a:schemeClr val="tx1"/>
            </a:solidFill>
            <a:round/>
            <a:headEnd/>
            <a:tailEnd/>
          </a:ln>
        </p:spPr>
        <p:txBody>
          <a:bodyPr/>
          <a:lstStyle/>
          <a:p>
            <a:endParaRPr lang="ja-JP" altLang="en-US">
              <a:solidFill>
                <a:srgbClr val="FFFFFF"/>
              </a:solidFill>
            </a:endParaRPr>
          </a:p>
        </p:txBody>
      </p:sp>
      <p:sp>
        <p:nvSpPr>
          <p:cNvPr id="100" name="正方形/長方形 99"/>
          <p:cNvSpPr/>
          <p:nvPr/>
        </p:nvSpPr>
        <p:spPr>
          <a:xfrm>
            <a:off x="1934576" y="4388781"/>
            <a:ext cx="5894191" cy="338554"/>
          </a:xfrm>
          <a:prstGeom prst="rect">
            <a:avLst/>
          </a:prstGeom>
        </p:spPr>
        <p:txBody>
          <a:bodyPr wrap="square">
            <a:spAutoFit/>
          </a:bodyPr>
          <a:lstStyle/>
          <a:p>
            <a:pPr marL="0" lvl="1"/>
            <a:r>
              <a:rPr lang="en-US" altLang="ja-JP" sz="1600" dirty="0" smtClean="0">
                <a:solidFill>
                  <a:srgbClr val="FFFFFF"/>
                </a:solidFill>
              </a:rPr>
              <a:t>MACE</a:t>
            </a:r>
            <a:r>
              <a:rPr lang="ja-JP" altLang="en-US" sz="1600" dirty="0" smtClean="0">
                <a:solidFill>
                  <a:srgbClr val="FFFFFF"/>
                </a:solidFill>
              </a:rPr>
              <a:t>：</a:t>
            </a:r>
            <a:r>
              <a:rPr lang="en-US" altLang="ja-JP" sz="1600" dirty="0" smtClean="0">
                <a:solidFill>
                  <a:srgbClr val="FFFFFF"/>
                </a:solidFill>
              </a:rPr>
              <a:t>CV death, Nonfatal MI and Nonfatal ischemic stroke</a:t>
            </a:r>
          </a:p>
        </p:txBody>
      </p:sp>
      <p:sp>
        <p:nvSpPr>
          <p:cNvPr id="101" name="テキスト ボックス 100"/>
          <p:cNvSpPr txBox="1"/>
          <p:nvPr/>
        </p:nvSpPr>
        <p:spPr>
          <a:xfrm>
            <a:off x="4573588" y="3028890"/>
            <a:ext cx="1367682" cy="400110"/>
          </a:xfrm>
          <a:prstGeom prst="rect">
            <a:avLst/>
          </a:prstGeom>
          <a:noFill/>
        </p:spPr>
        <p:txBody>
          <a:bodyPr wrap="none" rtlCol="0">
            <a:spAutoFit/>
          </a:bodyPr>
          <a:lstStyle/>
          <a:p>
            <a:pPr algn="ctr"/>
            <a:r>
              <a:rPr lang="en-US" altLang="ja-JP" sz="2000" b="1" dirty="0" smtClean="0">
                <a:solidFill>
                  <a:srgbClr val="6DFE35"/>
                </a:solidFill>
                <a:cs typeface="Arial" pitchFamily="34" charset="0"/>
              </a:rPr>
              <a:t>Prasugrel</a:t>
            </a:r>
          </a:p>
        </p:txBody>
      </p:sp>
      <p:sp>
        <p:nvSpPr>
          <p:cNvPr id="102" name="テキスト ボックス 101"/>
          <p:cNvSpPr txBox="1"/>
          <p:nvPr/>
        </p:nvSpPr>
        <p:spPr>
          <a:xfrm>
            <a:off x="3361685" y="1844407"/>
            <a:ext cx="1609736" cy="400110"/>
          </a:xfrm>
          <a:prstGeom prst="rect">
            <a:avLst/>
          </a:prstGeom>
          <a:noFill/>
        </p:spPr>
        <p:txBody>
          <a:bodyPr wrap="none" rtlCol="0">
            <a:spAutoFit/>
          </a:bodyPr>
          <a:lstStyle/>
          <a:p>
            <a:pPr algn="ctr"/>
            <a:r>
              <a:rPr lang="en-US" altLang="ja-JP" sz="2000" b="1" dirty="0" err="1" smtClean="0">
                <a:solidFill>
                  <a:srgbClr val="05B9FF"/>
                </a:solidFill>
                <a:cs typeface="Arial" pitchFamily="34" charset="0"/>
              </a:rPr>
              <a:t>Clopidogrel</a:t>
            </a:r>
            <a:endParaRPr lang="en-US" altLang="ja-JP" sz="2000" b="1" dirty="0" smtClean="0">
              <a:solidFill>
                <a:srgbClr val="05B9FF"/>
              </a:solidFill>
              <a:cs typeface="Arial" pitchFamily="34" charset="0"/>
            </a:endParaRPr>
          </a:p>
        </p:txBody>
      </p:sp>
      <p:sp>
        <p:nvSpPr>
          <p:cNvPr id="57" name="フリーフォーム 56"/>
          <p:cNvSpPr/>
          <p:nvPr/>
        </p:nvSpPr>
        <p:spPr>
          <a:xfrm>
            <a:off x="1646239" y="2927349"/>
            <a:ext cx="5535611" cy="1895475"/>
          </a:xfrm>
          <a:custGeom>
            <a:avLst/>
            <a:gdLst>
              <a:gd name="connsiteX0" fmla="*/ 5505450 w 5505450"/>
              <a:gd name="connsiteY0" fmla="*/ 0 h 1276350"/>
              <a:gd name="connsiteX1" fmla="*/ 2413000 w 5505450"/>
              <a:gd name="connsiteY1" fmla="*/ 0 h 1276350"/>
              <a:gd name="connsiteX2" fmla="*/ 2413000 w 5505450"/>
              <a:gd name="connsiteY2" fmla="*/ 88900 h 1276350"/>
              <a:gd name="connsiteX3" fmla="*/ 1841500 w 5505450"/>
              <a:gd name="connsiteY3" fmla="*/ 88900 h 1276350"/>
              <a:gd name="connsiteX4" fmla="*/ 1841500 w 5505450"/>
              <a:gd name="connsiteY4" fmla="*/ 165100 h 1276350"/>
              <a:gd name="connsiteX5" fmla="*/ 1714500 w 5505450"/>
              <a:gd name="connsiteY5" fmla="*/ 165100 h 1276350"/>
              <a:gd name="connsiteX6" fmla="*/ 1714500 w 5505450"/>
              <a:gd name="connsiteY6" fmla="*/ 247650 h 1276350"/>
              <a:gd name="connsiteX7" fmla="*/ 1549400 w 5505450"/>
              <a:gd name="connsiteY7" fmla="*/ 247650 h 1276350"/>
              <a:gd name="connsiteX8" fmla="*/ 1549400 w 5505450"/>
              <a:gd name="connsiteY8" fmla="*/ 330200 h 1276350"/>
              <a:gd name="connsiteX9" fmla="*/ 1219200 w 5505450"/>
              <a:gd name="connsiteY9" fmla="*/ 330200 h 1276350"/>
              <a:gd name="connsiteX10" fmla="*/ 1219200 w 5505450"/>
              <a:gd name="connsiteY10" fmla="*/ 412750 h 1276350"/>
              <a:gd name="connsiteX11" fmla="*/ 1085850 w 5505450"/>
              <a:gd name="connsiteY11" fmla="*/ 412750 h 1276350"/>
              <a:gd name="connsiteX12" fmla="*/ 1085850 w 5505450"/>
              <a:gd name="connsiteY12" fmla="*/ 571500 h 1276350"/>
              <a:gd name="connsiteX13" fmla="*/ 692150 w 5505450"/>
              <a:gd name="connsiteY13" fmla="*/ 571500 h 1276350"/>
              <a:gd name="connsiteX14" fmla="*/ 692150 w 5505450"/>
              <a:gd name="connsiteY14" fmla="*/ 647700 h 1276350"/>
              <a:gd name="connsiteX15" fmla="*/ 660400 w 5505450"/>
              <a:gd name="connsiteY15" fmla="*/ 647700 h 1276350"/>
              <a:gd name="connsiteX16" fmla="*/ 660400 w 5505450"/>
              <a:gd name="connsiteY16" fmla="*/ 730250 h 1276350"/>
              <a:gd name="connsiteX17" fmla="*/ 628650 w 5505450"/>
              <a:gd name="connsiteY17" fmla="*/ 730250 h 1276350"/>
              <a:gd name="connsiteX18" fmla="*/ 628650 w 5505450"/>
              <a:gd name="connsiteY18" fmla="*/ 800100 h 1276350"/>
              <a:gd name="connsiteX19" fmla="*/ 438150 w 5505450"/>
              <a:gd name="connsiteY19" fmla="*/ 800100 h 1276350"/>
              <a:gd name="connsiteX20" fmla="*/ 438150 w 5505450"/>
              <a:gd name="connsiteY20" fmla="*/ 882650 h 1276350"/>
              <a:gd name="connsiteX21" fmla="*/ 368300 w 5505450"/>
              <a:gd name="connsiteY21" fmla="*/ 882650 h 1276350"/>
              <a:gd name="connsiteX22" fmla="*/ 368300 w 5505450"/>
              <a:gd name="connsiteY22" fmla="*/ 965200 h 1276350"/>
              <a:gd name="connsiteX23" fmla="*/ 228600 w 5505450"/>
              <a:gd name="connsiteY23" fmla="*/ 965200 h 1276350"/>
              <a:gd name="connsiteX24" fmla="*/ 228600 w 5505450"/>
              <a:gd name="connsiteY24" fmla="*/ 1041400 h 1276350"/>
              <a:gd name="connsiteX25" fmla="*/ 165100 w 5505450"/>
              <a:gd name="connsiteY25" fmla="*/ 1041400 h 1276350"/>
              <a:gd name="connsiteX26" fmla="*/ 165100 w 5505450"/>
              <a:gd name="connsiteY26" fmla="*/ 1130300 h 1276350"/>
              <a:gd name="connsiteX27" fmla="*/ 31750 w 5505450"/>
              <a:gd name="connsiteY27" fmla="*/ 1130300 h 1276350"/>
              <a:gd name="connsiteX28" fmla="*/ 31750 w 5505450"/>
              <a:gd name="connsiteY28" fmla="*/ 1276350 h 1276350"/>
              <a:gd name="connsiteX29" fmla="*/ 0 w 5505450"/>
              <a:gd name="connsiteY29" fmla="*/ 1276350 h 1276350"/>
              <a:gd name="connsiteX30" fmla="*/ 1168400 w 5505450"/>
              <a:gd name="connsiteY30" fmla="*/ 1047750 h 1276350"/>
              <a:gd name="connsiteX0" fmla="*/ 5505450 w 5505450"/>
              <a:gd name="connsiteY0" fmla="*/ 0 h 1555750"/>
              <a:gd name="connsiteX1" fmla="*/ 2413000 w 5505450"/>
              <a:gd name="connsiteY1" fmla="*/ 0 h 1555750"/>
              <a:gd name="connsiteX2" fmla="*/ 2413000 w 5505450"/>
              <a:gd name="connsiteY2" fmla="*/ 88900 h 1555750"/>
              <a:gd name="connsiteX3" fmla="*/ 1841500 w 5505450"/>
              <a:gd name="connsiteY3" fmla="*/ 88900 h 1555750"/>
              <a:gd name="connsiteX4" fmla="*/ 1841500 w 5505450"/>
              <a:gd name="connsiteY4" fmla="*/ 165100 h 1555750"/>
              <a:gd name="connsiteX5" fmla="*/ 1714500 w 5505450"/>
              <a:gd name="connsiteY5" fmla="*/ 165100 h 1555750"/>
              <a:gd name="connsiteX6" fmla="*/ 1714500 w 5505450"/>
              <a:gd name="connsiteY6" fmla="*/ 247650 h 1555750"/>
              <a:gd name="connsiteX7" fmla="*/ 1549400 w 5505450"/>
              <a:gd name="connsiteY7" fmla="*/ 247650 h 1555750"/>
              <a:gd name="connsiteX8" fmla="*/ 1549400 w 5505450"/>
              <a:gd name="connsiteY8" fmla="*/ 330200 h 1555750"/>
              <a:gd name="connsiteX9" fmla="*/ 1219200 w 5505450"/>
              <a:gd name="connsiteY9" fmla="*/ 330200 h 1555750"/>
              <a:gd name="connsiteX10" fmla="*/ 1219200 w 5505450"/>
              <a:gd name="connsiteY10" fmla="*/ 412750 h 1555750"/>
              <a:gd name="connsiteX11" fmla="*/ 1085850 w 5505450"/>
              <a:gd name="connsiteY11" fmla="*/ 412750 h 1555750"/>
              <a:gd name="connsiteX12" fmla="*/ 1085850 w 5505450"/>
              <a:gd name="connsiteY12" fmla="*/ 571500 h 1555750"/>
              <a:gd name="connsiteX13" fmla="*/ 692150 w 5505450"/>
              <a:gd name="connsiteY13" fmla="*/ 571500 h 1555750"/>
              <a:gd name="connsiteX14" fmla="*/ 692150 w 5505450"/>
              <a:gd name="connsiteY14" fmla="*/ 647700 h 1555750"/>
              <a:gd name="connsiteX15" fmla="*/ 660400 w 5505450"/>
              <a:gd name="connsiteY15" fmla="*/ 647700 h 1555750"/>
              <a:gd name="connsiteX16" fmla="*/ 660400 w 5505450"/>
              <a:gd name="connsiteY16" fmla="*/ 730250 h 1555750"/>
              <a:gd name="connsiteX17" fmla="*/ 628650 w 5505450"/>
              <a:gd name="connsiteY17" fmla="*/ 730250 h 1555750"/>
              <a:gd name="connsiteX18" fmla="*/ 628650 w 5505450"/>
              <a:gd name="connsiteY18" fmla="*/ 800100 h 1555750"/>
              <a:gd name="connsiteX19" fmla="*/ 438150 w 5505450"/>
              <a:gd name="connsiteY19" fmla="*/ 800100 h 1555750"/>
              <a:gd name="connsiteX20" fmla="*/ 438150 w 5505450"/>
              <a:gd name="connsiteY20" fmla="*/ 882650 h 1555750"/>
              <a:gd name="connsiteX21" fmla="*/ 368300 w 5505450"/>
              <a:gd name="connsiteY21" fmla="*/ 882650 h 1555750"/>
              <a:gd name="connsiteX22" fmla="*/ 368300 w 5505450"/>
              <a:gd name="connsiteY22" fmla="*/ 965200 h 1555750"/>
              <a:gd name="connsiteX23" fmla="*/ 228600 w 5505450"/>
              <a:gd name="connsiteY23" fmla="*/ 965200 h 1555750"/>
              <a:gd name="connsiteX24" fmla="*/ 228600 w 5505450"/>
              <a:gd name="connsiteY24" fmla="*/ 1041400 h 1555750"/>
              <a:gd name="connsiteX25" fmla="*/ 165100 w 5505450"/>
              <a:gd name="connsiteY25" fmla="*/ 1041400 h 1555750"/>
              <a:gd name="connsiteX26" fmla="*/ 165100 w 5505450"/>
              <a:gd name="connsiteY26" fmla="*/ 1130300 h 1555750"/>
              <a:gd name="connsiteX27" fmla="*/ 31750 w 5505450"/>
              <a:gd name="connsiteY27" fmla="*/ 1130300 h 1555750"/>
              <a:gd name="connsiteX28" fmla="*/ 31750 w 5505450"/>
              <a:gd name="connsiteY28" fmla="*/ 1276350 h 1555750"/>
              <a:gd name="connsiteX29" fmla="*/ 0 w 5505450"/>
              <a:gd name="connsiteY29" fmla="*/ 1276350 h 1555750"/>
              <a:gd name="connsiteX30" fmla="*/ 127000 w 5505450"/>
              <a:gd name="connsiteY30" fmla="*/ 1555750 h 1555750"/>
              <a:gd name="connsiteX31" fmla="*/ 1168400 w 5505450"/>
              <a:gd name="connsiteY31" fmla="*/ 1047750 h 1555750"/>
              <a:gd name="connsiteX0" fmla="*/ 5505450 w 5505450"/>
              <a:gd name="connsiteY0" fmla="*/ 0 h 1276350"/>
              <a:gd name="connsiteX1" fmla="*/ 2413000 w 5505450"/>
              <a:gd name="connsiteY1" fmla="*/ 0 h 1276350"/>
              <a:gd name="connsiteX2" fmla="*/ 2413000 w 5505450"/>
              <a:gd name="connsiteY2" fmla="*/ 88900 h 1276350"/>
              <a:gd name="connsiteX3" fmla="*/ 1841500 w 5505450"/>
              <a:gd name="connsiteY3" fmla="*/ 88900 h 1276350"/>
              <a:gd name="connsiteX4" fmla="*/ 1841500 w 5505450"/>
              <a:gd name="connsiteY4" fmla="*/ 165100 h 1276350"/>
              <a:gd name="connsiteX5" fmla="*/ 1714500 w 5505450"/>
              <a:gd name="connsiteY5" fmla="*/ 165100 h 1276350"/>
              <a:gd name="connsiteX6" fmla="*/ 1714500 w 5505450"/>
              <a:gd name="connsiteY6" fmla="*/ 247650 h 1276350"/>
              <a:gd name="connsiteX7" fmla="*/ 1549400 w 5505450"/>
              <a:gd name="connsiteY7" fmla="*/ 247650 h 1276350"/>
              <a:gd name="connsiteX8" fmla="*/ 1549400 w 5505450"/>
              <a:gd name="connsiteY8" fmla="*/ 330200 h 1276350"/>
              <a:gd name="connsiteX9" fmla="*/ 1219200 w 5505450"/>
              <a:gd name="connsiteY9" fmla="*/ 330200 h 1276350"/>
              <a:gd name="connsiteX10" fmla="*/ 1219200 w 5505450"/>
              <a:gd name="connsiteY10" fmla="*/ 412750 h 1276350"/>
              <a:gd name="connsiteX11" fmla="*/ 1085850 w 5505450"/>
              <a:gd name="connsiteY11" fmla="*/ 412750 h 1276350"/>
              <a:gd name="connsiteX12" fmla="*/ 1085850 w 5505450"/>
              <a:gd name="connsiteY12" fmla="*/ 571500 h 1276350"/>
              <a:gd name="connsiteX13" fmla="*/ 692150 w 5505450"/>
              <a:gd name="connsiteY13" fmla="*/ 571500 h 1276350"/>
              <a:gd name="connsiteX14" fmla="*/ 692150 w 5505450"/>
              <a:gd name="connsiteY14" fmla="*/ 647700 h 1276350"/>
              <a:gd name="connsiteX15" fmla="*/ 660400 w 5505450"/>
              <a:gd name="connsiteY15" fmla="*/ 647700 h 1276350"/>
              <a:gd name="connsiteX16" fmla="*/ 660400 w 5505450"/>
              <a:gd name="connsiteY16" fmla="*/ 730250 h 1276350"/>
              <a:gd name="connsiteX17" fmla="*/ 628650 w 5505450"/>
              <a:gd name="connsiteY17" fmla="*/ 730250 h 1276350"/>
              <a:gd name="connsiteX18" fmla="*/ 628650 w 5505450"/>
              <a:gd name="connsiteY18" fmla="*/ 800100 h 1276350"/>
              <a:gd name="connsiteX19" fmla="*/ 438150 w 5505450"/>
              <a:gd name="connsiteY19" fmla="*/ 800100 h 1276350"/>
              <a:gd name="connsiteX20" fmla="*/ 438150 w 5505450"/>
              <a:gd name="connsiteY20" fmla="*/ 882650 h 1276350"/>
              <a:gd name="connsiteX21" fmla="*/ 368300 w 5505450"/>
              <a:gd name="connsiteY21" fmla="*/ 882650 h 1276350"/>
              <a:gd name="connsiteX22" fmla="*/ 368300 w 5505450"/>
              <a:gd name="connsiteY22" fmla="*/ 965200 h 1276350"/>
              <a:gd name="connsiteX23" fmla="*/ 228600 w 5505450"/>
              <a:gd name="connsiteY23" fmla="*/ 965200 h 1276350"/>
              <a:gd name="connsiteX24" fmla="*/ 228600 w 5505450"/>
              <a:gd name="connsiteY24" fmla="*/ 1041400 h 1276350"/>
              <a:gd name="connsiteX25" fmla="*/ 165100 w 5505450"/>
              <a:gd name="connsiteY25" fmla="*/ 1041400 h 1276350"/>
              <a:gd name="connsiteX26" fmla="*/ 165100 w 5505450"/>
              <a:gd name="connsiteY26" fmla="*/ 1130300 h 1276350"/>
              <a:gd name="connsiteX27" fmla="*/ 31750 w 5505450"/>
              <a:gd name="connsiteY27" fmla="*/ 1130300 h 1276350"/>
              <a:gd name="connsiteX28" fmla="*/ 31750 w 5505450"/>
              <a:gd name="connsiteY28" fmla="*/ 1276350 h 1276350"/>
              <a:gd name="connsiteX29" fmla="*/ 0 w 5505450"/>
              <a:gd name="connsiteY29" fmla="*/ 1276350 h 1276350"/>
              <a:gd name="connsiteX30" fmla="*/ 1168400 w 5505450"/>
              <a:gd name="connsiteY30" fmla="*/ 1047750 h 1276350"/>
              <a:gd name="connsiteX0" fmla="*/ 5505450 w 5505450"/>
              <a:gd name="connsiteY0" fmla="*/ 0 h 1276350"/>
              <a:gd name="connsiteX1" fmla="*/ 2413000 w 5505450"/>
              <a:gd name="connsiteY1" fmla="*/ 0 h 1276350"/>
              <a:gd name="connsiteX2" fmla="*/ 2413000 w 5505450"/>
              <a:gd name="connsiteY2" fmla="*/ 88900 h 1276350"/>
              <a:gd name="connsiteX3" fmla="*/ 1841500 w 5505450"/>
              <a:gd name="connsiteY3" fmla="*/ 88900 h 1276350"/>
              <a:gd name="connsiteX4" fmla="*/ 1841500 w 5505450"/>
              <a:gd name="connsiteY4" fmla="*/ 165100 h 1276350"/>
              <a:gd name="connsiteX5" fmla="*/ 1714500 w 5505450"/>
              <a:gd name="connsiteY5" fmla="*/ 165100 h 1276350"/>
              <a:gd name="connsiteX6" fmla="*/ 1714500 w 5505450"/>
              <a:gd name="connsiteY6" fmla="*/ 247650 h 1276350"/>
              <a:gd name="connsiteX7" fmla="*/ 1549400 w 5505450"/>
              <a:gd name="connsiteY7" fmla="*/ 247650 h 1276350"/>
              <a:gd name="connsiteX8" fmla="*/ 1549400 w 5505450"/>
              <a:gd name="connsiteY8" fmla="*/ 330200 h 1276350"/>
              <a:gd name="connsiteX9" fmla="*/ 1219200 w 5505450"/>
              <a:gd name="connsiteY9" fmla="*/ 330200 h 1276350"/>
              <a:gd name="connsiteX10" fmla="*/ 1219200 w 5505450"/>
              <a:gd name="connsiteY10" fmla="*/ 412750 h 1276350"/>
              <a:gd name="connsiteX11" fmla="*/ 1085850 w 5505450"/>
              <a:gd name="connsiteY11" fmla="*/ 412750 h 1276350"/>
              <a:gd name="connsiteX12" fmla="*/ 1085850 w 5505450"/>
              <a:gd name="connsiteY12" fmla="*/ 571500 h 1276350"/>
              <a:gd name="connsiteX13" fmla="*/ 692150 w 5505450"/>
              <a:gd name="connsiteY13" fmla="*/ 571500 h 1276350"/>
              <a:gd name="connsiteX14" fmla="*/ 692150 w 5505450"/>
              <a:gd name="connsiteY14" fmla="*/ 647700 h 1276350"/>
              <a:gd name="connsiteX15" fmla="*/ 660400 w 5505450"/>
              <a:gd name="connsiteY15" fmla="*/ 647700 h 1276350"/>
              <a:gd name="connsiteX16" fmla="*/ 660400 w 5505450"/>
              <a:gd name="connsiteY16" fmla="*/ 730250 h 1276350"/>
              <a:gd name="connsiteX17" fmla="*/ 628650 w 5505450"/>
              <a:gd name="connsiteY17" fmla="*/ 730250 h 1276350"/>
              <a:gd name="connsiteX18" fmla="*/ 628650 w 5505450"/>
              <a:gd name="connsiteY18" fmla="*/ 800100 h 1276350"/>
              <a:gd name="connsiteX19" fmla="*/ 438150 w 5505450"/>
              <a:gd name="connsiteY19" fmla="*/ 800100 h 1276350"/>
              <a:gd name="connsiteX20" fmla="*/ 438150 w 5505450"/>
              <a:gd name="connsiteY20" fmla="*/ 882650 h 1276350"/>
              <a:gd name="connsiteX21" fmla="*/ 368300 w 5505450"/>
              <a:gd name="connsiteY21" fmla="*/ 882650 h 1276350"/>
              <a:gd name="connsiteX22" fmla="*/ 368300 w 5505450"/>
              <a:gd name="connsiteY22" fmla="*/ 965200 h 1276350"/>
              <a:gd name="connsiteX23" fmla="*/ 228600 w 5505450"/>
              <a:gd name="connsiteY23" fmla="*/ 965200 h 1276350"/>
              <a:gd name="connsiteX24" fmla="*/ 228600 w 5505450"/>
              <a:gd name="connsiteY24" fmla="*/ 1041400 h 1276350"/>
              <a:gd name="connsiteX25" fmla="*/ 165100 w 5505450"/>
              <a:gd name="connsiteY25" fmla="*/ 1041400 h 1276350"/>
              <a:gd name="connsiteX26" fmla="*/ 165100 w 5505450"/>
              <a:gd name="connsiteY26" fmla="*/ 1130300 h 1276350"/>
              <a:gd name="connsiteX27" fmla="*/ 31750 w 5505450"/>
              <a:gd name="connsiteY27" fmla="*/ 1130300 h 1276350"/>
              <a:gd name="connsiteX28" fmla="*/ 31750 w 5505450"/>
              <a:gd name="connsiteY28" fmla="*/ 1276350 h 1276350"/>
              <a:gd name="connsiteX29" fmla="*/ 0 w 5505450"/>
              <a:gd name="connsiteY29" fmla="*/ 1276350 h 1276350"/>
              <a:gd name="connsiteX30" fmla="*/ 1054100 w 5505450"/>
              <a:gd name="connsiteY30" fmla="*/ 1060450 h 1276350"/>
              <a:gd name="connsiteX31" fmla="*/ 1168400 w 5505450"/>
              <a:gd name="connsiteY31" fmla="*/ 1047750 h 1276350"/>
              <a:gd name="connsiteX0" fmla="*/ 5505450 w 5505450"/>
              <a:gd name="connsiteY0" fmla="*/ 0 h 1427162"/>
              <a:gd name="connsiteX1" fmla="*/ 2413000 w 5505450"/>
              <a:gd name="connsiteY1" fmla="*/ 0 h 1427162"/>
              <a:gd name="connsiteX2" fmla="*/ 2413000 w 5505450"/>
              <a:gd name="connsiteY2" fmla="*/ 88900 h 1427162"/>
              <a:gd name="connsiteX3" fmla="*/ 1841500 w 5505450"/>
              <a:gd name="connsiteY3" fmla="*/ 88900 h 1427162"/>
              <a:gd name="connsiteX4" fmla="*/ 1841500 w 5505450"/>
              <a:gd name="connsiteY4" fmla="*/ 165100 h 1427162"/>
              <a:gd name="connsiteX5" fmla="*/ 1714500 w 5505450"/>
              <a:gd name="connsiteY5" fmla="*/ 165100 h 1427162"/>
              <a:gd name="connsiteX6" fmla="*/ 1714500 w 5505450"/>
              <a:gd name="connsiteY6" fmla="*/ 247650 h 1427162"/>
              <a:gd name="connsiteX7" fmla="*/ 1549400 w 5505450"/>
              <a:gd name="connsiteY7" fmla="*/ 247650 h 1427162"/>
              <a:gd name="connsiteX8" fmla="*/ 1549400 w 5505450"/>
              <a:gd name="connsiteY8" fmla="*/ 330200 h 1427162"/>
              <a:gd name="connsiteX9" fmla="*/ 1219200 w 5505450"/>
              <a:gd name="connsiteY9" fmla="*/ 330200 h 1427162"/>
              <a:gd name="connsiteX10" fmla="*/ 1219200 w 5505450"/>
              <a:gd name="connsiteY10" fmla="*/ 412750 h 1427162"/>
              <a:gd name="connsiteX11" fmla="*/ 1085850 w 5505450"/>
              <a:gd name="connsiteY11" fmla="*/ 412750 h 1427162"/>
              <a:gd name="connsiteX12" fmla="*/ 1085850 w 5505450"/>
              <a:gd name="connsiteY12" fmla="*/ 571500 h 1427162"/>
              <a:gd name="connsiteX13" fmla="*/ 692150 w 5505450"/>
              <a:gd name="connsiteY13" fmla="*/ 571500 h 1427162"/>
              <a:gd name="connsiteX14" fmla="*/ 692150 w 5505450"/>
              <a:gd name="connsiteY14" fmla="*/ 647700 h 1427162"/>
              <a:gd name="connsiteX15" fmla="*/ 660400 w 5505450"/>
              <a:gd name="connsiteY15" fmla="*/ 647700 h 1427162"/>
              <a:gd name="connsiteX16" fmla="*/ 660400 w 5505450"/>
              <a:gd name="connsiteY16" fmla="*/ 730250 h 1427162"/>
              <a:gd name="connsiteX17" fmla="*/ 628650 w 5505450"/>
              <a:gd name="connsiteY17" fmla="*/ 730250 h 1427162"/>
              <a:gd name="connsiteX18" fmla="*/ 628650 w 5505450"/>
              <a:gd name="connsiteY18" fmla="*/ 800100 h 1427162"/>
              <a:gd name="connsiteX19" fmla="*/ 438150 w 5505450"/>
              <a:gd name="connsiteY19" fmla="*/ 800100 h 1427162"/>
              <a:gd name="connsiteX20" fmla="*/ 438150 w 5505450"/>
              <a:gd name="connsiteY20" fmla="*/ 882650 h 1427162"/>
              <a:gd name="connsiteX21" fmla="*/ 368300 w 5505450"/>
              <a:gd name="connsiteY21" fmla="*/ 882650 h 1427162"/>
              <a:gd name="connsiteX22" fmla="*/ 368300 w 5505450"/>
              <a:gd name="connsiteY22" fmla="*/ 965200 h 1427162"/>
              <a:gd name="connsiteX23" fmla="*/ 228600 w 5505450"/>
              <a:gd name="connsiteY23" fmla="*/ 965200 h 1427162"/>
              <a:gd name="connsiteX24" fmla="*/ 228600 w 5505450"/>
              <a:gd name="connsiteY24" fmla="*/ 1041400 h 1427162"/>
              <a:gd name="connsiteX25" fmla="*/ 165100 w 5505450"/>
              <a:gd name="connsiteY25" fmla="*/ 1041400 h 1427162"/>
              <a:gd name="connsiteX26" fmla="*/ 165100 w 5505450"/>
              <a:gd name="connsiteY26" fmla="*/ 1130300 h 1427162"/>
              <a:gd name="connsiteX27" fmla="*/ 31750 w 5505450"/>
              <a:gd name="connsiteY27" fmla="*/ 1130300 h 1427162"/>
              <a:gd name="connsiteX28" fmla="*/ 31750 w 5505450"/>
              <a:gd name="connsiteY28" fmla="*/ 1276350 h 1427162"/>
              <a:gd name="connsiteX29" fmla="*/ 0 w 5505450"/>
              <a:gd name="connsiteY29" fmla="*/ 1276350 h 1427162"/>
              <a:gd name="connsiteX30" fmla="*/ 15875 w 5505450"/>
              <a:gd name="connsiteY30" fmla="*/ 1427162 h 1427162"/>
              <a:gd name="connsiteX31" fmla="*/ 1168400 w 5505450"/>
              <a:gd name="connsiteY31" fmla="*/ 1047750 h 1427162"/>
              <a:gd name="connsiteX0" fmla="*/ 5505450 w 5505450"/>
              <a:gd name="connsiteY0" fmla="*/ 0 h 1427162"/>
              <a:gd name="connsiteX1" fmla="*/ 2413000 w 5505450"/>
              <a:gd name="connsiteY1" fmla="*/ 0 h 1427162"/>
              <a:gd name="connsiteX2" fmla="*/ 2413000 w 5505450"/>
              <a:gd name="connsiteY2" fmla="*/ 88900 h 1427162"/>
              <a:gd name="connsiteX3" fmla="*/ 1841500 w 5505450"/>
              <a:gd name="connsiteY3" fmla="*/ 88900 h 1427162"/>
              <a:gd name="connsiteX4" fmla="*/ 1841500 w 5505450"/>
              <a:gd name="connsiteY4" fmla="*/ 165100 h 1427162"/>
              <a:gd name="connsiteX5" fmla="*/ 1714500 w 5505450"/>
              <a:gd name="connsiteY5" fmla="*/ 165100 h 1427162"/>
              <a:gd name="connsiteX6" fmla="*/ 1714500 w 5505450"/>
              <a:gd name="connsiteY6" fmla="*/ 247650 h 1427162"/>
              <a:gd name="connsiteX7" fmla="*/ 1549400 w 5505450"/>
              <a:gd name="connsiteY7" fmla="*/ 247650 h 1427162"/>
              <a:gd name="connsiteX8" fmla="*/ 1549400 w 5505450"/>
              <a:gd name="connsiteY8" fmla="*/ 330200 h 1427162"/>
              <a:gd name="connsiteX9" fmla="*/ 1219200 w 5505450"/>
              <a:gd name="connsiteY9" fmla="*/ 330200 h 1427162"/>
              <a:gd name="connsiteX10" fmla="*/ 1219200 w 5505450"/>
              <a:gd name="connsiteY10" fmla="*/ 412750 h 1427162"/>
              <a:gd name="connsiteX11" fmla="*/ 1085850 w 5505450"/>
              <a:gd name="connsiteY11" fmla="*/ 412750 h 1427162"/>
              <a:gd name="connsiteX12" fmla="*/ 1085850 w 5505450"/>
              <a:gd name="connsiteY12" fmla="*/ 571500 h 1427162"/>
              <a:gd name="connsiteX13" fmla="*/ 692150 w 5505450"/>
              <a:gd name="connsiteY13" fmla="*/ 571500 h 1427162"/>
              <a:gd name="connsiteX14" fmla="*/ 692150 w 5505450"/>
              <a:gd name="connsiteY14" fmla="*/ 647700 h 1427162"/>
              <a:gd name="connsiteX15" fmla="*/ 660400 w 5505450"/>
              <a:gd name="connsiteY15" fmla="*/ 647700 h 1427162"/>
              <a:gd name="connsiteX16" fmla="*/ 660400 w 5505450"/>
              <a:gd name="connsiteY16" fmla="*/ 730250 h 1427162"/>
              <a:gd name="connsiteX17" fmla="*/ 628650 w 5505450"/>
              <a:gd name="connsiteY17" fmla="*/ 730250 h 1427162"/>
              <a:gd name="connsiteX18" fmla="*/ 628650 w 5505450"/>
              <a:gd name="connsiteY18" fmla="*/ 800100 h 1427162"/>
              <a:gd name="connsiteX19" fmla="*/ 438150 w 5505450"/>
              <a:gd name="connsiteY19" fmla="*/ 800100 h 1427162"/>
              <a:gd name="connsiteX20" fmla="*/ 438150 w 5505450"/>
              <a:gd name="connsiteY20" fmla="*/ 882650 h 1427162"/>
              <a:gd name="connsiteX21" fmla="*/ 368300 w 5505450"/>
              <a:gd name="connsiteY21" fmla="*/ 882650 h 1427162"/>
              <a:gd name="connsiteX22" fmla="*/ 368300 w 5505450"/>
              <a:gd name="connsiteY22" fmla="*/ 965200 h 1427162"/>
              <a:gd name="connsiteX23" fmla="*/ 228600 w 5505450"/>
              <a:gd name="connsiteY23" fmla="*/ 965200 h 1427162"/>
              <a:gd name="connsiteX24" fmla="*/ 228600 w 5505450"/>
              <a:gd name="connsiteY24" fmla="*/ 1041400 h 1427162"/>
              <a:gd name="connsiteX25" fmla="*/ 165100 w 5505450"/>
              <a:gd name="connsiteY25" fmla="*/ 1041400 h 1427162"/>
              <a:gd name="connsiteX26" fmla="*/ 165100 w 5505450"/>
              <a:gd name="connsiteY26" fmla="*/ 1130300 h 1427162"/>
              <a:gd name="connsiteX27" fmla="*/ 31750 w 5505450"/>
              <a:gd name="connsiteY27" fmla="*/ 1130300 h 1427162"/>
              <a:gd name="connsiteX28" fmla="*/ 31750 w 5505450"/>
              <a:gd name="connsiteY28" fmla="*/ 1276350 h 1427162"/>
              <a:gd name="connsiteX29" fmla="*/ 0 w 5505450"/>
              <a:gd name="connsiteY29" fmla="*/ 1276350 h 1427162"/>
              <a:gd name="connsiteX30" fmla="*/ 15875 w 5505450"/>
              <a:gd name="connsiteY30" fmla="*/ 1427162 h 1427162"/>
              <a:gd name="connsiteX31" fmla="*/ 957263 w 5505450"/>
              <a:gd name="connsiteY31" fmla="*/ 1116013 h 1427162"/>
              <a:gd name="connsiteX32" fmla="*/ 1168400 w 5505450"/>
              <a:gd name="connsiteY32" fmla="*/ 1047750 h 1427162"/>
              <a:gd name="connsiteX0" fmla="*/ 5505450 w 5505450"/>
              <a:gd name="connsiteY0" fmla="*/ 0 h 1563688"/>
              <a:gd name="connsiteX1" fmla="*/ 2413000 w 5505450"/>
              <a:gd name="connsiteY1" fmla="*/ 0 h 1563688"/>
              <a:gd name="connsiteX2" fmla="*/ 2413000 w 5505450"/>
              <a:gd name="connsiteY2" fmla="*/ 88900 h 1563688"/>
              <a:gd name="connsiteX3" fmla="*/ 1841500 w 5505450"/>
              <a:gd name="connsiteY3" fmla="*/ 88900 h 1563688"/>
              <a:gd name="connsiteX4" fmla="*/ 1841500 w 5505450"/>
              <a:gd name="connsiteY4" fmla="*/ 165100 h 1563688"/>
              <a:gd name="connsiteX5" fmla="*/ 1714500 w 5505450"/>
              <a:gd name="connsiteY5" fmla="*/ 165100 h 1563688"/>
              <a:gd name="connsiteX6" fmla="*/ 1714500 w 5505450"/>
              <a:gd name="connsiteY6" fmla="*/ 247650 h 1563688"/>
              <a:gd name="connsiteX7" fmla="*/ 1549400 w 5505450"/>
              <a:gd name="connsiteY7" fmla="*/ 247650 h 1563688"/>
              <a:gd name="connsiteX8" fmla="*/ 1549400 w 5505450"/>
              <a:gd name="connsiteY8" fmla="*/ 330200 h 1563688"/>
              <a:gd name="connsiteX9" fmla="*/ 1219200 w 5505450"/>
              <a:gd name="connsiteY9" fmla="*/ 330200 h 1563688"/>
              <a:gd name="connsiteX10" fmla="*/ 1219200 w 5505450"/>
              <a:gd name="connsiteY10" fmla="*/ 412750 h 1563688"/>
              <a:gd name="connsiteX11" fmla="*/ 1085850 w 5505450"/>
              <a:gd name="connsiteY11" fmla="*/ 412750 h 1563688"/>
              <a:gd name="connsiteX12" fmla="*/ 1085850 w 5505450"/>
              <a:gd name="connsiteY12" fmla="*/ 571500 h 1563688"/>
              <a:gd name="connsiteX13" fmla="*/ 692150 w 5505450"/>
              <a:gd name="connsiteY13" fmla="*/ 571500 h 1563688"/>
              <a:gd name="connsiteX14" fmla="*/ 692150 w 5505450"/>
              <a:gd name="connsiteY14" fmla="*/ 647700 h 1563688"/>
              <a:gd name="connsiteX15" fmla="*/ 660400 w 5505450"/>
              <a:gd name="connsiteY15" fmla="*/ 647700 h 1563688"/>
              <a:gd name="connsiteX16" fmla="*/ 660400 w 5505450"/>
              <a:gd name="connsiteY16" fmla="*/ 730250 h 1563688"/>
              <a:gd name="connsiteX17" fmla="*/ 628650 w 5505450"/>
              <a:gd name="connsiteY17" fmla="*/ 730250 h 1563688"/>
              <a:gd name="connsiteX18" fmla="*/ 628650 w 5505450"/>
              <a:gd name="connsiteY18" fmla="*/ 800100 h 1563688"/>
              <a:gd name="connsiteX19" fmla="*/ 438150 w 5505450"/>
              <a:gd name="connsiteY19" fmla="*/ 800100 h 1563688"/>
              <a:gd name="connsiteX20" fmla="*/ 438150 w 5505450"/>
              <a:gd name="connsiteY20" fmla="*/ 882650 h 1563688"/>
              <a:gd name="connsiteX21" fmla="*/ 368300 w 5505450"/>
              <a:gd name="connsiteY21" fmla="*/ 882650 h 1563688"/>
              <a:gd name="connsiteX22" fmla="*/ 368300 w 5505450"/>
              <a:gd name="connsiteY22" fmla="*/ 965200 h 1563688"/>
              <a:gd name="connsiteX23" fmla="*/ 228600 w 5505450"/>
              <a:gd name="connsiteY23" fmla="*/ 965200 h 1563688"/>
              <a:gd name="connsiteX24" fmla="*/ 228600 w 5505450"/>
              <a:gd name="connsiteY24" fmla="*/ 1041400 h 1563688"/>
              <a:gd name="connsiteX25" fmla="*/ 165100 w 5505450"/>
              <a:gd name="connsiteY25" fmla="*/ 1041400 h 1563688"/>
              <a:gd name="connsiteX26" fmla="*/ 165100 w 5505450"/>
              <a:gd name="connsiteY26" fmla="*/ 1130300 h 1563688"/>
              <a:gd name="connsiteX27" fmla="*/ 31750 w 5505450"/>
              <a:gd name="connsiteY27" fmla="*/ 1130300 h 1563688"/>
              <a:gd name="connsiteX28" fmla="*/ 31750 w 5505450"/>
              <a:gd name="connsiteY28" fmla="*/ 1276350 h 1563688"/>
              <a:gd name="connsiteX29" fmla="*/ 0 w 5505450"/>
              <a:gd name="connsiteY29" fmla="*/ 1276350 h 1563688"/>
              <a:gd name="connsiteX30" fmla="*/ 15875 w 5505450"/>
              <a:gd name="connsiteY30" fmla="*/ 1427162 h 1563688"/>
              <a:gd name="connsiteX31" fmla="*/ 57151 w 5505450"/>
              <a:gd name="connsiteY31" fmla="*/ 1563688 h 1563688"/>
              <a:gd name="connsiteX32" fmla="*/ 1168400 w 5505450"/>
              <a:gd name="connsiteY32" fmla="*/ 1047750 h 1563688"/>
              <a:gd name="connsiteX0" fmla="*/ 5505450 w 5505450"/>
              <a:gd name="connsiteY0" fmla="*/ 0 h 1563688"/>
              <a:gd name="connsiteX1" fmla="*/ 2413000 w 5505450"/>
              <a:gd name="connsiteY1" fmla="*/ 0 h 1563688"/>
              <a:gd name="connsiteX2" fmla="*/ 2413000 w 5505450"/>
              <a:gd name="connsiteY2" fmla="*/ 88900 h 1563688"/>
              <a:gd name="connsiteX3" fmla="*/ 1841500 w 5505450"/>
              <a:gd name="connsiteY3" fmla="*/ 88900 h 1563688"/>
              <a:gd name="connsiteX4" fmla="*/ 1841500 w 5505450"/>
              <a:gd name="connsiteY4" fmla="*/ 165100 h 1563688"/>
              <a:gd name="connsiteX5" fmla="*/ 1714500 w 5505450"/>
              <a:gd name="connsiteY5" fmla="*/ 165100 h 1563688"/>
              <a:gd name="connsiteX6" fmla="*/ 1714500 w 5505450"/>
              <a:gd name="connsiteY6" fmla="*/ 247650 h 1563688"/>
              <a:gd name="connsiteX7" fmla="*/ 1549400 w 5505450"/>
              <a:gd name="connsiteY7" fmla="*/ 247650 h 1563688"/>
              <a:gd name="connsiteX8" fmla="*/ 1549400 w 5505450"/>
              <a:gd name="connsiteY8" fmla="*/ 330200 h 1563688"/>
              <a:gd name="connsiteX9" fmla="*/ 1219200 w 5505450"/>
              <a:gd name="connsiteY9" fmla="*/ 330200 h 1563688"/>
              <a:gd name="connsiteX10" fmla="*/ 1219200 w 5505450"/>
              <a:gd name="connsiteY10" fmla="*/ 412750 h 1563688"/>
              <a:gd name="connsiteX11" fmla="*/ 1085850 w 5505450"/>
              <a:gd name="connsiteY11" fmla="*/ 412750 h 1563688"/>
              <a:gd name="connsiteX12" fmla="*/ 1085850 w 5505450"/>
              <a:gd name="connsiteY12" fmla="*/ 571500 h 1563688"/>
              <a:gd name="connsiteX13" fmla="*/ 692150 w 5505450"/>
              <a:gd name="connsiteY13" fmla="*/ 571500 h 1563688"/>
              <a:gd name="connsiteX14" fmla="*/ 692150 w 5505450"/>
              <a:gd name="connsiteY14" fmla="*/ 647700 h 1563688"/>
              <a:gd name="connsiteX15" fmla="*/ 660400 w 5505450"/>
              <a:gd name="connsiteY15" fmla="*/ 647700 h 1563688"/>
              <a:gd name="connsiteX16" fmla="*/ 660400 w 5505450"/>
              <a:gd name="connsiteY16" fmla="*/ 730250 h 1563688"/>
              <a:gd name="connsiteX17" fmla="*/ 628650 w 5505450"/>
              <a:gd name="connsiteY17" fmla="*/ 730250 h 1563688"/>
              <a:gd name="connsiteX18" fmla="*/ 628650 w 5505450"/>
              <a:gd name="connsiteY18" fmla="*/ 800100 h 1563688"/>
              <a:gd name="connsiteX19" fmla="*/ 438150 w 5505450"/>
              <a:gd name="connsiteY19" fmla="*/ 800100 h 1563688"/>
              <a:gd name="connsiteX20" fmla="*/ 438150 w 5505450"/>
              <a:gd name="connsiteY20" fmla="*/ 882650 h 1563688"/>
              <a:gd name="connsiteX21" fmla="*/ 368300 w 5505450"/>
              <a:gd name="connsiteY21" fmla="*/ 882650 h 1563688"/>
              <a:gd name="connsiteX22" fmla="*/ 368300 w 5505450"/>
              <a:gd name="connsiteY22" fmla="*/ 965200 h 1563688"/>
              <a:gd name="connsiteX23" fmla="*/ 228600 w 5505450"/>
              <a:gd name="connsiteY23" fmla="*/ 965200 h 1563688"/>
              <a:gd name="connsiteX24" fmla="*/ 228600 w 5505450"/>
              <a:gd name="connsiteY24" fmla="*/ 1041400 h 1563688"/>
              <a:gd name="connsiteX25" fmla="*/ 165100 w 5505450"/>
              <a:gd name="connsiteY25" fmla="*/ 1041400 h 1563688"/>
              <a:gd name="connsiteX26" fmla="*/ 165100 w 5505450"/>
              <a:gd name="connsiteY26" fmla="*/ 1130300 h 1563688"/>
              <a:gd name="connsiteX27" fmla="*/ 31750 w 5505450"/>
              <a:gd name="connsiteY27" fmla="*/ 1130300 h 1563688"/>
              <a:gd name="connsiteX28" fmla="*/ 31750 w 5505450"/>
              <a:gd name="connsiteY28" fmla="*/ 1276350 h 1563688"/>
              <a:gd name="connsiteX29" fmla="*/ 0 w 5505450"/>
              <a:gd name="connsiteY29" fmla="*/ 1276350 h 1563688"/>
              <a:gd name="connsiteX30" fmla="*/ 6350 w 5505450"/>
              <a:gd name="connsiteY30" fmla="*/ 1436687 h 1563688"/>
              <a:gd name="connsiteX31" fmla="*/ 57151 w 5505450"/>
              <a:gd name="connsiteY31" fmla="*/ 1563688 h 1563688"/>
              <a:gd name="connsiteX32" fmla="*/ 1168400 w 5505450"/>
              <a:gd name="connsiteY32" fmla="*/ 1047750 h 1563688"/>
              <a:gd name="connsiteX0" fmla="*/ 5505450 w 5505450"/>
              <a:gd name="connsiteY0" fmla="*/ 0 h 1563688"/>
              <a:gd name="connsiteX1" fmla="*/ 2413000 w 5505450"/>
              <a:gd name="connsiteY1" fmla="*/ 0 h 1563688"/>
              <a:gd name="connsiteX2" fmla="*/ 2413000 w 5505450"/>
              <a:gd name="connsiteY2" fmla="*/ 88900 h 1563688"/>
              <a:gd name="connsiteX3" fmla="*/ 1841500 w 5505450"/>
              <a:gd name="connsiteY3" fmla="*/ 88900 h 1563688"/>
              <a:gd name="connsiteX4" fmla="*/ 1841500 w 5505450"/>
              <a:gd name="connsiteY4" fmla="*/ 165100 h 1563688"/>
              <a:gd name="connsiteX5" fmla="*/ 1714500 w 5505450"/>
              <a:gd name="connsiteY5" fmla="*/ 165100 h 1563688"/>
              <a:gd name="connsiteX6" fmla="*/ 1714500 w 5505450"/>
              <a:gd name="connsiteY6" fmla="*/ 247650 h 1563688"/>
              <a:gd name="connsiteX7" fmla="*/ 1549400 w 5505450"/>
              <a:gd name="connsiteY7" fmla="*/ 247650 h 1563688"/>
              <a:gd name="connsiteX8" fmla="*/ 1549400 w 5505450"/>
              <a:gd name="connsiteY8" fmla="*/ 330200 h 1563688"/>
              <a:gd name="connsiteX9" fmla="*/ 1219200 w 5505450"/>
              <a:gd name="connsiteY9" fmla="*/ 330200 h 1563688"/>
              <a:gd name="connsiteX10" fmla="*/ 1219200 w 5505450"/>
              <a:gd name="connsiteY10" fmla="*/ 412750 h 1563688"/>
              <a:gd name="connsiteX11" fmla="*/ 1085850 w 5505450"/>
              <a:gd name="connsiteY11" fmla="*/ 412750 h 1563688"/>
              <a:gd name="connsiteX12" fmla="*/ 1085850 w 5505450"/>
              <a:gd name="connsiteY12" fmla="*/ 571500 h 1563688"/>
              <a:gd name="connsiteX13" fmla="*/ 692150 w 5505450"/>
              <a:gd name="connsiteY13" fmla="*/ 571500 h 1563688"/>
              <a:gd name="connsiteX14" fmla="*/ 692150 w 5505450"/>
              <a:gd name="connsiteY14" fmla="*/ 647700 h 1563688"/>
              <a:gd name="connsiteX15" fmla="*/ 660400 w 5505450"/>
              <a:gd name="connsiteY15" fmla="*/ 647700 h 1563688"/>
              <a:gd name="connsiteX16" fmla="*/ 660400 w 5505450"/>
              <a:gd name="connsiteY16" fmla="*/ 730250 h 1563688"/>
              <a:gd name="connsiteX17" fmla="*/ 628650 w 5505450"/>
              <a:gd name="connsiteY17" fmla="*/ 730250 h 1563688"/>
              <a:gd name="connsiteX18" fmla="*/ 628650 w 5505450"/>
              <a:gd name="connsiteY18" fmla="*/ 800100 h 1563688"/>
              <a:gd name="connsiteX19" fmla="*/ 438150 w 5505450"/>
              <a:gd name="connsiteY19" fmla="*/ 800100 h 1563688"/>
              <a:gd name="connsiteX20" fmla="*/ 438150 w 5505450"/>
              <a:gd name="connsiteY20" fmla="*/ 882650 h 1563688"/>
              <a:gd name="connsiteX21" fmla="*/ 368300 w 5505450"/>
              <a:gd name="connsiteY21" fmla="*/ 882650 h 1563688"/>
              <a:gd name="connsiteX22" fmla="*/ 368300 w 5505450"/>
              <a:gd name="connsiteY22" fmla="*/ 965200 h 1563688"/>
              <a:gd name="connsiteX23" fmla="*/ 228600 w 5505450"/>
              <a:gd name="connsiteY23" fmla="*/ 965200 h 1563688"/>
              <a:gd name="connsiteX24" fmla="*/ 228600 w 5505450"/>
              <a:gd name="connsiteY24" fmla="*/ 1041400 h 1563688"/>
              <a:gd name="connsiteX25" fmla="*/ 165100 w 5505450"/>
              <a:gd name="connsiteY25" fmla="*/ 1041400 h 1563688"/>
              <a:gd name="connsiteX26" fmla="*/ 165100 w 5505450"/>
              <a:gd name="connsiteY26" fmla="*/ 1130300 h 1563688"/>
              <a:gd name="connsiteX27" fmla="*/ 31750 w 5505450"/>
              <a:gd name="connsiteY27" fmla="*/ 1130300 h 1563688"/>
              <a:gd name="connsiteX28" fmla="*/ 31750 w 5505450"/>
              <a:gd name="connsiteY28" fmla="*/ 1276350 h 1563688"/>
              <a:gd name="connsiteX29" fmla="*/ 0 w 5505450"/>
              <a:gd name="connsiteY29" fmla="*/ 1276350 h 1563688"/>
              <a:gd name="connsiteX30" fmla="*/ 6350 w 5505450"/>
              <a:gd name="connsiteY30" fmla="*/ 1436687 h 1563688"/>
              <a:gd name="connsiteX31" fmla="*/ 57151 w 5505450"/>
              <a:gd name="connsiteY31" fmla="*/ 1563688 h 1563688"/>
              <a:gd name="connsiteX32" fmla="*/ 1168400 w 5505450"/>
              <a:gd name="connsiteY32" fmla="*/ 1047750 h 1563688"/>
              <a:gd name="connsiteX0" fmla="*/ 5557836 w 5557836"/>
              <a:gd name="connsiteY0" fmla="*/ 0 h 1436687"/>
              <a:gd name="connsiteX1" fmla="*/ 2465386 w 5557836"/>
              <a:gd name="connsiteY1" fmla="*/ 0 h 1436687"/>
              <a:gd name="connsiteX2" fmla="*/ 2465386 w 5557836"/>
              <a:gd name="connsiteY2" fmla="*/ 88900 h 1436687"/>
              <a:gd name="connsiteX3" fmla="*/ 1893886 w 5557836"/>
              <a:gd name="connsiteY3" fmla="*/ 88900 h 1436687"/>
              <a:gd name="connsiteX4" fmla="*/ 1893886 w 5557836"/>
              <a:gd name="connsiteY4" fmla="*/ 165100 h 1436687"/>
              <a:gd name="connsiteX5" fmla="*/ 1766886 w 5557836"/>
              <a:gd name="connsiteY5" fmla="*/ 165100 h 1436687"/>
              <a:gd name="connsiteX6" fmla="*/ 1766886 w 5557836"/>
              <a:gd name="connsiteY6" fmla="*/ 247650 h 1436687"/>
              <a:gd name="connsiteX7" fmla="*/ 1601786 w 5557836"/>
              <a:gd name="connsiteY7" fmla="*/ 247650 h 1436687"/>
              <a:gd name="connsiteX8" fmla="*/ 1601786 w 5557836"/>
              <a:gd name="connsiteY8" fmla="*/ 330200 h 1436687"/>
              <a:gd name="connsiteX9" fmla="*/ 1271586 w 5557836"/>
              <a:gd name="connsiteY9" fmla="*/ 330200 h 1436687"/>
              <a:gd name="connsiteX10" fmla="*/ 1271586 w 5557836"/>
              <a:gd name="connsiteY10" fmla="*/ 412750 h 1436687"/>
              <a:gd name="connsiteX11" fmla="*/ 1138236 w 5557836"/>
              <a:gd name="connsiteY11" fmla="*/ 412750 h 1436687"/>
              <a:gd name="connsiteX12" fmla="*/ 1138236 w 5557836"/>
              <a:gd name="connsiteY12" fmla="*/ 571500 h 1436687"/>
              <a:gd name="connsiteX13" fmla="*/ 744536 w 5557836"/>
              <a:gd name="connsiteY13" fmla="*/ 571500 h 1436687"/>
              <a:gd name="connsiteX14" fmla="*/ 744536 w 5557836"/>
              <a:gd name="connsiteY14" fmla="*/ 647700 h 1436687"/>
              <a:gd name="connsiteX15" fmla="*/ 712786 w 5557836"/>
              <a:gd name="connsiteY15" fmla="*/ 647700 h 1436687"/>
              <a:gd name="connsiteX16" fmla="*/ 712786 w 5557836"/>
              <a:gd name="connsiteY16" fmla="*/ 730250 h 1436687"/>
              <a:gd name="connsiteX17" fmla="*/ 681036 w 5557836"/>
              <a:gd name="connsiteY17" fmla="*/ 730250 h 1436687"/>
              <a:gd name="connsiteX18" fmla="*/ 681036 w 5557836"/>
              <a:gd name="connsiteY18" fmla="*/ 800100 h 1436687"/>
              <a:gd name="connsiteX19" fmla="*/ 490536 w 5557836"/>
              <a:gd name="connsiteY19" fmla="*/ 800100 h 1436687"/>
              <a:gd name="connsiteX20" fmla="*/ 490536 w 5557836"/>
              <a:gd name="connsiteY20" fmla="*/ 882650 h 1436687"/>
              <a:gd name="connsiteX21" fmla="*/ 420686 w 5557836"/>
              <a:gd name="connsiteY21" fmla="*/ 882650 h 1436687"/>
              <a:gd name="connsiteX22" fmla="*/ 420686 w 5557836"/>
              <a:gd name="connsiteY22" fmla="*/ 965200 h 1436687"/>
              <a:gd name="connsiteX23" fmla="*/ 280986 w 5557836"/>
              <a:gd name="connsiteY23" fmla="*/ 965200 h 1436687"/>
              <a:gd name="connsiteX24" fmla="*/ 280986 w 5557836"/>
              <a:gd name="connsiteY24" fmla="*/ 1041400 h 1436687"/>
              <a:gd name="connsiteX25" fmla="*/ 217486 w 5557836"/>
              <a:gd name="connsiteY25" fmla="*/ 1041400 h 1436687"/>
              <a:gd name="connsiteX26" fmla="*/ 217486 w 5557836"/>
              <a:gd name="connsiteY26" fmla="*/ 1130300 h 1436687"/>
              <a:gd name="connsiteX27" fmla="*/ 84136 w 5557836"/>
              <a:gd name="connsiteY27" fmla="*/ 1130300 h 1436687"/>
              <a:gd name="connsiteX28" fmla="*/ 84136 w 5557836"/>
              <a:gd name="connsiteY28" fmla="*/ 1276350 h 1436687"/>
              <a:gd name="connsiteX29" fmla="*/ 52386 w 5557836"/>
              <a:gd name="connsiteY29" fmla="*/ 1276350 h 1436687"/>
              <a:gd name="connsiteX30" fmla="*/ 58736 w 5557836"/>
              <a:gd name="connsiteY30" fmla="*/ 1436687 h 1436687"/>
              <a:gd name="connsiteX31" fmla="*/ 0 w 5557836"/>
              <a:gd name="connsiteY31" fmla="*/ 1425575 h 1436687"/>
              <a:gd name="connsiteX32" fmla="*/ 1220786 w 5557836"/>
              <a:gd name="connsiteY32" fmla="*/ 1047750 h 1436687"/>
              <a:gd name="connsiteX0" fmla="*/ 5557836 w 5557836"/>
              <a:gd name="connsiteY0" fmla="*/ 0 h 1436687"/>
              <a:gd name="connsiteX1" fmla="*/ 2465386 w 5557836"/>
              <a:gd name="connsiteY1" fmla="*/ 0 h 1436687"/>
              <a:gd name="connsiteX2" fmla="*/ 2465386 w 5557836"/>
              <a:gd name="connsiteY2" fmla="*/ 88900 h 1436687"/>
              <a:gd name="connsiteX3" fmla="*/ 1893886 w 5557836"/>
              <a:gd name="connsiteY3" fmla="*/ 88900 h 1436687"/>
              <a:gd name="connsiteX4" fmla="*/ 1893886 w 5557836"/>
              <a:gd name="connsiteY4" fmla="*/ 165100 h 1436687"/>
              <a:gd name="connsiteX5" fmla="*/ 1766886 w 5557836"/>
              <a:gd name="connsiteY5" fmla="*/ 165100 h 1436687"/>
              <a:gd name="connsiteX6" fmla="*/ 1766886 w 5557836"/>
              <a:gd name="connsiteY6" fmla="*/ 247650 h 1436687"/>
              <a:gd name="connsiteX7" fmla="*/ 1601786 w 5557836"/>
              <a:gd name="connsiteY7" fmla="*/ 247650 h 1436687"/>
              <a:gd name="connsiteX8" fmla="*/ 1601786 w 5557836"/>
              <a:gd name="connsiteY8" fmla="*/ 330200 h 1436687"/>
              <a:gd name="connsiteX9" fmla="*/ 1271586 w 5557836"/>
              <a:gd name="connsiteY9" fmla="*/ 330200 h 1436687"/>
              <a:gd name="connsiteX10" fmla="*/ 1271586 w 5557836"/>
              <a:gd name="connsiteY10" fmla="*/ 412750 h 1436687"/>
              <a:gd name="connsiteX11" fmla="*/ 1138236 w 5557836"/>
              <a:gd name="connsiteY11" fmla="*/ 412750 h 1436687"/>
              <a:gd name="connsiteX12" fmla="*/ 1138236 w 5557836"/>
              <a:gd name="connsiteY12" fmla="*/ 571500 h 1436687"/>
              <a:gd name="connsiteX13" fmla="*/ 744536 w 5557836"/>
              <a:gd name="connsiteY13" fmla="*/ 571500 h 1436687"/>
              <a:gd name="connsiteX14" fmla="*/ 744536 w 5557836"/>
              <a:gd name="connsiteY14" fmla="*/ 647700 h 1436687"/>
              <a:gd name="connsiteX15" fmla="*/ 712786 w 5557836"/>
              <a:gd name="connsiteY15" fmla="*/ 647700 h 1436687"/>
              <a:gd name="connsiteX16" fmla="*/ 712786 w 5557836"/>
              <a:gd name="connsiteY16" fmla="*/ 730250 h 1436687"/>
              <a:gd name="connsiteX17" fmla="*/ 681036 w 5557836"/>
              <a:gd name="connsiteY17" fmla="*/ 730250 h 1436687"/>
              <a:gd name="connsiteX18" fmla="*/ 681036 w 5557836"/>
              <a:gd name="connsiteY18" fmla="*/ 800100 h 1436687"/>
              <a:gd name="connsiteX19" fmla="*/ 490536 w 5557836"/>
              <a:gd name="connsiteY19" fmla="*/ 800100 h 1436687"/>
              <a:gd name="connsiteX20" fmla="*/ 490536 w 5557836"/>
              <a:gd name="connsiteY20" fmla="*/ 882650 h 1436687"/>
              <a:gd name="connsiteX21" fmla="*/ 420686 w 5557836"/>
              <a:gd name="connsiteY21" fmla="*/ 882650 h 1436687"/>
              <a:gd name="connsiteX22" fmla="*/ 420686 w 5557836"/>
              <a:gd name="connsiteY22" fmla="*/ 965200 h 1436687"/>
              <a:gd name="connsiteX23" fmla="*/ 280986 w 5557836"/>
              <a:gd name="connsiteY23" fmla="*/ 965200 h 1436687"/>
              <a:gd name="connsiteX24" fmla="*/ 280986 w 5557836"/>
              <a:gd name="connsiteY24" fmla="*/ 1041400 h 1436687"/>
              <a:gd name="connsiteX25" fmla="*/ 217486 w 5557836"/>
              <a:gd name="connsiteY25" fmla="*/ 1041400 h 1436687"/>
              <a:gd name="connsiteX26" fmla="*/ 217486 w 5557836"/>
              <a:gd name="connsiteY26" fmla="*/ 1130300 h 1436687"/>
              <a:gd name="connsiteX27" fmla="*/ 84136 w 5557836"/>
              <a:gd name="connsiteY27" fmla="*/ 1130300 h 1436687"/>
              <a:gd name="connsiteX28" fmla="*/ 84136 w 5557836"/>
              <a:gd name="connsiteY28" fmla="*/ 1276350 h 1436687"/>
              <a:gd name="connsiteX29" fmla="*/ 52386 w 5557836"/>
              <a:gd name="connsiteY29" fmla="*/ 1276350 h 1436687"/>
              <a:gd name="connsiteX30" fmla="*/ 58736 w 5557836"/>
              <a:gd name="connsiteY30" fmla="*/ 1436687 h 1436687"/>
              <a:gd name="connsiteX31" fmla="*/ 0 w 5557836"/>
              <a:gd name="connsiteY31" fmla="*/ 1425575 h 1436687"/>
              <a:gd name="connsiteX32" fmla="*/ 1220786 w 5557836"/>
              <a:gd name="connsiteY32" fmla="*/ 1047750 h 1436687"/>
              <a:gd name="connsiteX0" fmla="*/ 5557836 w 5557836"/>
              <a:gd name="connsiteY0" fmla="*/ 0 h 1895475"/>
              <a:gd name="connsiteX1" fmla="*/ 2465386 w 5557836"/>
              <a:gd name="connsiteY1" fmla="*/ 0 h 1895475"/>
              <a:gd name="connsiteX2" fmla="*/ 2465386 w 5557836"/>
              <a:gd name="connsiteY2" fmla="*/ 88900 h 1895475"/>
              <a:gd name="connsiteX3" fmla="*/ 1893886 w 5557836"/>
              <a:gd name="connsiteY3" fmla="*/ 88900 h 1895475"/>
              <a:gd name="connsiteX4" fmla="*/ 1893886 w 5557836"/>
              <a:gd name="connsiteY4" fmla="*/ 165100 h 1895475"/>
              <a:gd name="connsiteX5" fmla="*/ 1766886 w 5557836"/>
              <a:gd name="connsiteY5" fmla="*/ 165100 h 1895475"/>
              <a:gd name="connsiteX6" fmla="*/ 1766886 w 5557836"/>
              <a:gd name="connsiteY6" fmla="*/ 247650 h 1895475"/>
              <a:gd name="connsiteX7" fmla="*/ 1601786 w 5557836"/>
              <a:gd name="connsiteY7" fmla="*/ 247650 h 1895475"/>
              <a:gd name="connsiteX8" fmla="*/ 1601786 w 5557836"/>
              <a:gd name="connsiteY8" fmla="*/ 330200 h 1895475"/>
              <a:gd name="connsiteX9" fmla="*/ 1271586 w 5557836"/>
              <a:gd name="connsiteY9" fmla="*/ 330200 h 1895475"/>
              <a:gd name="connsiteX10" fmla="*/ 1271586 w 5557836"/>
              <a:gd name="connsiteY10" fmla="*/ 412750 h 1895475"/>
              <a:gd name="connsiteX11" fmla="*/ 1138236 w 5557836"/>
              <a:gd name="connsiteY11" fmla="*/ 412750 h 1895475"/>
              <a:gd name="connsiteX12" fmla="*/ 1138236 w 5557836"/>
              <a:gd name="connsiteY12" fmla="*/ 571500 h 1895475"/>
              <a:gd name="connsiteX13" fmla="*/ 744536 w 5557836"/>
              <a:gd name="connsiteY13" fmla="*/ 571500 h 1895475"/>
              <a:gd name="connsiteX14" fmla="*/ 744536 w 5557836"/>
              <a:gd name="connsiteY14" fmla="*/ 647700 h 1895475"/>
              <a:gd name="connsiteX15" fmla="*/ 712786 w 5557836"/>
              <a:gd name="connsiteY15" fmla="*/ 647700 h 1895475"/>
              <a:gd name="connsiteX16" fmla="*/ 712786 w 5557836"/>
              <a:gd name="connsiteY16" fmla="*/ 730250 h 1895475"/>
              <a:gd name="connsiteX17" fmla="*/ 681036 w 5557836"/>
              <a:gd name="connsiteY17" fmla="*/ 730250 h 1895475"/>
              <a:gd name="connsiteX18" fmla="*/ 681036 w 5557836"/>
              <a:gd name="connsiteY18" fmla="*/ 800100 h 1895475"/>
              <a:gd name="connsiteX19" fmla="*/ 490536 w 5557836"/>
              <a:gd name="connsiteY19" fmla="*/ 800100 h 1895475"/>
              <a:gd name="connsiteX20" fmla="*/ 490536 w 5557836"/>
              <a:gd name="connsiteY20" fmla="*/ 882650 h 1895475"/>
              <a:gd name="connsiteX21" fmla="*/ 420686 w 5557836"/>
              <a:gd name="connsiteY21" fmla="*/ 882650 h 1895475"/>
              <a:gd name="connsiteX22" fmla="*/ 420686 w 5557836"/>
              <a:gd name="connsiteY22" fmla="*/ 965200 h 1895475"/>
              <a:gd name="connsiteX23" fmla="*/ 280986 w 5557836"/>
              <a:gd name="connsiteY23" fmla="*/ 965200 h 1895475"/>
              <a:gd name="connsiteX24" fmla="*/ 280986 w 5557836"/>
              <a:gd name="connsiteY24" fmla="*/ 1041400 h 1895475"/>
              <a:gd name="connsiteX25" fmla="*/ 217486 w 5557836"/>
              <a:gd name="connsiteY25" fmla="*/ 1041400 h 1895475"/>
              <a:gd name="connsiteX26" fmla="*/ 217486 w 5557836"/>
              <a:gd name="connsiteY26" fmla="*/ 1130300 h 1895475"/>
              <a:gd name="connsiteX27" fmla="*/ 84136 w 5557836"/>
              <a:gd name="connsiteY27" fmla="*/ 1130300 h 1895475"/>
              <a:gd name="connsiteX28" fmla="*/ 84136 w 5557836"/>
              <a:gd name="connsiteY28" fmla="*/ 1276350 h 1895475"/>
              <a:gd name="connsiteX29" fmla="*/ 52386 w 5557836"/>
              <a:gd name="connsiteY29" fmla="*/ 1276350 h 1895475"/>
              <a:gd name="connsiteX30" fmla="*/ 58736 w 5557836"/>
              <a:gd name="connsiteY30" fmla="*/ 1436687 h 1895475"/>
              <a:gd name="connsiteX31" fmla="*/ 0 w 5557836"/>
              <a:gd name="connsiteY31" fmla="*/ 1425575 h 1895475"/>
              <a:gd name="connsiteX32" fmla="*/ 25399 w 5557836"/>
              <a:gd name="connsiteY32" fmla="*/ 1895475 h 1895475"/>
              <a:gd name="connsiteX0" fmla="*/ 5557836 w 5557836"/>
              <a:gd name="connsiteY0" fmla="*/ 0 h 1895475"/>
              <a:gd name="connsiteX1" fmla="*/ 2465386 w 5557836"/>
              <a:gd name="connsiteY1" fmla="*/ 0 h 1895475"/>
              <a:gd name="connsiteX2" fmla="*/ 2465386 w 5557836"/>
              <a:gd name="connsiteY2" fmla="*/ 88900 h 1895475"/>
              <a:gd name="connsiteX3" fmla="*/ 1893886 w 5557836"/>
              <a:gd name="connsiteY3" fmla="*/ 88900 h 1895475"/>
              <a:gd name="connsiteX4" fmla="*/ 1893886 w 5557836"/>
              <a:gd name="connsiteY4" fmla="*/ 165100 h 1895475"/>
              <a:gd name="connsiteX5" fmla="*/ 1766886 w 5557836"/>
              <a:gd name="connsiteY5" fmla="*/ 165100 h 1895475"/>
              <a:gd name="connsiteX6" fmla="*/ 1766886 w 5557836"/>
              <a:gd name="connsiteY6" fmla="*/ 247650 h 1895475"/>
              <a:gd name="connsiteX7" fmla="*/ 1601786 w 5557836"/>
              <a:gd name="connsiteY7" fmla="*/ 247650 h 1895475"/>
              <a:gd name="connsiteX8" fmla="*/ 1601786 w 5557836"/>
              <a:gd name="connsiteY8" fmla="*/ 330200 h 1895475"/>
              <a:gd name="connsiteX9" fmla="*/ 1271586 w 5557836"/>
              <a:gd name="connsiteY9" fmla="*/ 330200 h 1895475"/>
              <a:gd name="connsiteX10" fmla="*/ 1271586 w 5557836"/>
              <a:gd name="connsiteY10" fmla="*/ 412750 h 1895475"/>
              <a:gd name="connsiteX11" fmla="*/ 1138236 w 5557836"/>
              <a:gd name="connsiteY11" fmla="*/ 412750 h 1895475"/>
              <a:gd name="connsiteX12" fmla="*/ 1138236 w 5557836"/>
              <a:gd name="connsiteY12" fmla="*/ 571500 h 1895475"/>
              <a:gd name="connsiteX13" fmla="*/ 744536 w 5557836"/>
              <a:gd name="connsiteY13" fmla="*/ 571500 h 1895475"/>
              <a:gd name="connsiteX14" fmla="*/ 744536 w 5557836"/>
              <a:gd name="connsiteY14" fmla="*/ 647700 h 1895475"/>
              <a:gd name="connsiteX15" fmla="*/ 712786 w 5557836"/>
              <a:gd name="connsiteY15" fmla="*/ 647700 h 1895475"/>
              <a:gd name="connsiteX16" fmla="*/ 712786 w 5557836"/>
              <a:gd name="connsiteY16" fmla="*/ 730250 h 1895475"/>
              <a:gd name="connsiteX17" fmla="*/ 681036 w 5557836"/>
              <a:gd name="connsiteY17" fmla="*/ 730250 h 1895475"/>
              <a:gd name="connsiteX18" fmla="*/ 681036 w 5557836"/>
              <a:gd name="connsiteY18" fmla="*/ 800100 h 1895475"/>
              <a:gd name="connsiteX19" fmla="*/ 490536 w 5557836"/>
              <a:gd name="connsiteY19" fmla="*/ 800100 h 1895475"/>
              <a:gd name="connsiteX20" fmla="*/ 490536 w 5557836"/>
              <a:gd name="connsiteY20" fmla="*/ 882650 h 1895475"/>
              <a:gd name="connsiteX21" fmla="*/ 420686 w 5557836"/>
              <a:gd name="connsiteY21" fmla="*/ 882650 h 1895475"/>
              <a:gd name="connsiteX22" fmla="*/ 420686 w 5557836"/>
              <a:gd name="connsiteY22" fmla="*/ 965200 h 1895475"/>
              <a:gd name="connsiteX23" fmla="*/ 280986 w 5557836"/>
              <a:gd name="connsiteY23" fmla="*/ 965200 h 1895475"/>
              <a:gd name="connsiteX24" fmla="*/ 280986 w 5557836"/>
              <a:gd name="connsiteY24" fmla="*/ 1041400 h 1895475"/>
              <a:gd name="connsiteX25" fmla="*/ 217486 w 5557836"/>
              <a:gd name="connsiteY25" fmla="*/ 1041400 h 1895475"/>
              <a:gd name="connsiteX26" fmla="*/ 217486 w 5557836"/>
              <a:gd name="connsiteY26" fmla="*/ 1130300 h 1895475"/>
              <a:gd name="connsiteX27" fmla="*/ 84136 w 5557836"/>
              <a:gd name="connsiteY27" fmla="*/ 1130300 h 1895475"/>
              <a:gd name="connsiteX28" fmla="*/ 84136 w 5557836"/>
              <a:gd name="connsiteY28" fmla="*/ 1276350 h 1895475"/>
              <a:gd name="connsiteX29" fmla="*/ 52386 w 5557836"/>
              <a:gd name="connsiteY29" fmla="*/ 1276350 h 1895475"/>
              <a:gd name="connsiteX30" fmla="*/ 49211 w 5557836"/>
              <a:gd name="connsiteY30" fmla="*/ 1433512 h 1895475"/>
              <a:gd name="connsiteX31" fmla="*/ 0 w 5557836"/>
              <a:gd name="connsiteY31" fmla="*/ 1425575 h 1895475"/>
              <a:gd name="connsiteX32" fmla="*/ 25399 w 5557836"/>
              <a:gd name="connsiteY32" fmla="*/ 1895475 h 1895475"/>
              <a:gd name="connsiteX0" fmla="*/ 5557836 w 5557836"/>
              <a:gd name="connsiteY0" fmla="*/ 0 h 1895475"/>
              <a:gd name="connsiteX1" fmla="*/ 2465386 w 5557836"/>
              <a:gd name="connsiteY1" fmla="*/ 0 h 1895475"/>
              <a:gd name="connsiteX2" fmla="*/ 2465386 w 5557836"/>
              <a:gd name="connsiteY2" fmla="*/ 88900 h 1895475"/>
              <a:gd name="connsiteX3" fmla="*/ 1893886 w 5557836"/>
              <a:gd name="connsiteY3" fmla="*/ 88900 h 1895475"/>
              <a:gd name="connsiteX4" fmla="*/ 1893886 w 5557836"/>
              <a:gd name="connsiteY4" fmla="*/ 165100 h 1895475"/>
              <a:gd name="connsiteX5" fmla="*/ 1766886 w 5557836"/>
              <a:gd name="connsiteY5" fmla="*/ 165100 h 1895475"/>
              <a:gd name="connsiteX6" fmla="*/ 1766886 w 5557836"/>
              <a:gd name="connsiteY6" fmla="*/ 247650 h 1895475"/>
              <a:gd name="connsiteX7" fmla="*/ 1601786 w 5557836"/>
              <a:gd name="connsiteY7" fmla="*/ 247650 h 1895475"/>
              <a:gd name="connsiteX8" fmla="*/ 1601786 w 5557836"/>
              <a:gd name="connsiteY8" fmla="*/ 330200 h 1895475"/>
              <a:gd name="connsiteX9" fmla="*/ 1271586 w 5557836"/>
              <a:gd name="connsiteY9" fmla="*/ 330200 h 1895475"/>
              <a:gd name="connsiteX10" fmla="*/ 1271586 w 5557836"/>
              <a:gd name="connsiteY10" fmla="*/ 412750 h 1895475"/>
              <a:gd name="connsiteX11" fmla="*/ 1138236 w 5557836"/>
              <a:gd name="connsiteY11" fmla="*/ 412750 h 1895475"/>
              <a:gd name="connsiteX12" fmla="*/ 1138236 w 5557836"/>
              <a:gd name="connsiteY12" fmla="*/ 571500 h 1895475"/>
              <a:gd name="connsiteX13" fmla="*/ 744536 w 5557836"/>
              <a:gd name="connsiteY13" fmla="*/ 571500 h 1895475"/>
              <a:gd name="connsiteX14" fmla="*/ 744536 w 5557836"/>
              <a:gd name="connsiteY14" fmla="*/ 647700 h 1895475"/>
              <a:gd name="connsiteX15" fmla="*/ 712786 w 5557836"/>
              <a:gd name="connsiteY15" fmla="*/ 647700 h 1895475"/>
              <a:gd name="connsiteX16" fmla="*/ 712786 w 5557836"/>
              <a:gd name="connsiteY16" fmla="*/ 730250 h 1895475"/>
              <a:gd name="connsiteX17" fmla="*/ 681036 w 5557836"/>
              <a:gd name="connsiteY17" fmla="*/ 730250 h 1895475"/>
              <a:gd name="connsiteX18" fmla="*/ 681036 w 5557836"/>
              <a:gd name="connsiteY18" fmla="*/ 800100 h 1895475"/>
              <a:gd name="connsiteX19" fmla="*/ 490536 w 5557836"/>
              <a:gd name="connsiteY19" fmla="*/ 800100 h 1895475"/>
              <a:gd name="connsiteX20" fmla="*/ 490536 w 5557836"/>
              <a:gd name="connsiteY20" fmla="*/ 882650 h 1895475"/>
              <a:gd name="connsiteX21" fmla="*/ 420686 w 5557836"/>
              <a:gd name="connsiteY21" fmla="*/ 882650 h 1895475"/>
              <a:gd name="connsiteX22" fmla="*/ 420686 w 5557836"/>
              <a:gd name="connsiteY22" fmla="*/ 965200 h 1895475"/>
              <a:gd name="connsiteX23" fmla="*/ 280986 w 5557836"/>
              <a:gd name="connsiteY23" fmla="*/ 965200 h 1895475"/>
              <a:gd name="connsiteX24" fmla="*/ 280986 w 5557836"/>
              <a:gd name="connsiteY24" fmla="*/ 1041400 h 1895475"/>
              <a:gd name="connsiteX25" fmla="*/ 217486 w 5557836"/>
              <a:gd name="connsiteY25" fmla="*/ 1041400 h 1895475"/>
              <a:gd name="connsiteX26" fmla="*/ 217486 w 5557836"/>
              <a:gd name="connsiteY26" fmla="*/ 1130300 h 1895475"/>
              <a:gd name="connsiteX27" fmla="*/ 84136 w 5557836"/>
              <a:gd name="connsiteY27" fmla="*/ 1130300 h 1895475"/>
              <a:gd name="connsiteX28" fmla="*/ 84136 w 5557836"/>
              <a:gd name="connsiteY28" fmla="*/ 1276350 h 1895475"/>
              <a:gd name="connsiteX29" fmla="*/ 52386 w 5557836"/>
              <a:gd name="connsiteY29" fmla="*/ 1276350 h 1895475"/>
              <a:gd name="connsiteX30" fmla="*/ 55561 w 5557836"/>
              <a:gd name="connsiteY30" fmla="*/ 1430337 h 1895475"/>
              <a:gd name="connsiteX31" fmla="*/ 0 w 5557836"/>
              <a:gd name="connsiteY31" fmla="*/ 1425575 h 1895475"/>
              <a:gd name="connsiteX32" fmla="*/ 25399 w 5557836"/>
              <a:gd name="connsiteY32" fmla="*/ 1895475 h 1895475"/>
              <a:gd name="connsiteX0" fmla="*/ 5532437 w 5532437"/>
              <a:gd name="connsiteY0" fmla="*/ 0 h 1895475"/>
              <a:gd name="connsiteX1" fmla="*/ 2439987 w 5532437"/>
              <a:gd name="connsiteY1" fmla="*/ 0 h 1895475"/>
              <a:gd name="connsiteX2" fmla="*/ 2439987 w 5532437"/>
              <a:gd name="connsiteY2" fmla="*/ 88900 h 1895475"/>
              <a:gd name="connsiteX3" fmla="*/ 1868487 w 5532437"/>
              <a:gd name="connsiteY3" fmla="*/ 88900 h 1895475"/>
              <a:gd name="connsiteX4" fmla="*/ 1868487 w 5532437"/>
              <a:gd name="connsiteY4" fmla="*/ 165100 h 1895475"/>
              <a:gd name="connsiteX5" fmla="*/ 1741487 w 5532437"/>
              <a:gd name="connsiteY5" fmla="*/ 165100 h 1895475"/>
              <a:gd name="connsiteX6" fmla="*/ 1741487 w 5532437"/>
              <a:gd name="connsiteY6" fmla="*/ 247650 h 1895475"/>
              <a:gd name="connsiteX7" fmla="*/ 1576387 w 5532437"/>
              <a:gd name="connsiteY7" fmla="*/ 247650 h 1895475"/>
              <a:gd name="connsiteX8" fmla="*/ 1576387 w 5532437"/>
              <a:gd name="connsiteY8" fmla="*/ 330200 h 1895475"/>
              <a:gd name="connsiteX9" fmla="*/ 1246187 w 5532437"/>
              <a:gd name="connsiteY9" fmla="*/ 330200 h 1895475"/>
              <a:gd name="connsiteX10" fmla="*/ 1246187 w 5532437"/>
              <a:gd name="connsiteY10" fmla="*/ 412750 h 1895475"/>
              <a:gd name="connsiteX11" fmla="*/ 1112837 w 5532437"/>
              <a:gd name="connsiteY11" fmla="*/ 412750 h 1895475"/>
              <a:gd name="connsiteX12" fmla="*/ 1112837 w 5532437"/>
              <a:gd name="connsiteY12" fmla="*/ 571500 h 1895475"/>
              <a:gd name="connsiteX13" fmla="*/ 719137 w 5532437"/>
              <a:gd name="connsiteY13" fmla="*/ 571500 h 1895475"/>
              <a:gd name="connsiteX14" fmla="*/ 719137 w 5532437"/>
              <a:gd name="connsiteY14" fmla="*/ 647700 h 1895475"/>
              <a:gd name="connsiteX15" fmla="*/ 687387 w 5532437"/>
              <a:gd name="connsiteY15" fmla="*/ 647700 h 1895475"/>
              <a:gd name="connsiteX16" fmla="*/ 687387 w 5532437"/>
              <a:gd name="connsiteY16" fmla="*/ 730250 h 1895475"/>
              <a:gd name="connsiteX17" fmla="*/ 655637 w 5532437"/>
              <a:gd name="connsiteY17" fmla="*/ 730250 h 1895475"/>
              <a:gd name="connsiteX18" fmla="*/ 655637 w 5532437"/>
              <a:gd name="connsiteY18" fmla="*/ 800100 h 1895475"/>
              <a:gd name="connsiteX19" fmla="*/ 465137 w 5532437"/>
              <a:gd name="connsiteY19" fmla="*/ 800100 h 1895475"/>
              <a:gd name="connsiteX20" fmla="*/ 465137 w 5532437"/>
              <a:gd name="connsiteY20" fmla="*/ 882650 h 1895475"/>
              <a:gd name="connsiteX21" fmla="*/ 395287 w 5532437"/>
              <a:gd name="connsiteY21" fmla="*/ 882650 h 1895475"/>
              <a:gd name="connsiteX22" fmla="*/ 395287 w 5532437"/>
              <a:gd name="connsiteY22" fmla="*/ 965200 h 1895475"/>
              <a:gd name="connsiteX23" fmla="*/ 255587 w 5532437"/>
              <a:gd name="connsiteY23" fmla="*/ 965200 h 1895475"/>
              <a:gd name="connsiteX24" fmla="*/ 255587 w 5532437"/>
              <a:gd name="connsiteY24" fmla="*/ 1041400 h 1895475"/>
              <a:gd name="connsiteX25" fmla="*/ 192087 w 5532437"/>
              <a:gd name="connsiteY25" fmla="*/ 1041400 h 1895475"/>
              <a:gd name="connsiteX26" fmla="*/ 192087 w 5532437"/>
              <a:gd name="connsiteY26" fmla="*/ 1130300 h 1895475"/>
              <a:gd name="connsiteX27" fmla="*/ 58737 w 5532437"/>
              <a:gd name="connsiteY27" fmla="*/ 1130300 h 1895475"/>
              <a:gd name="connsiteX28" fmla="*/ 58737 w 5532437"/>
              <a:gd name="connsiteY28" fmla="*/ 1276350 h 1895475"/>
              <a:gd name="connsiteX29" fmla="*/ 26987 w 5532437"/>
              <a:gd name="connsiteY29" fmla="*/ 1276350 h 1895475"/>
              <a:gd name="connsiteX30" fmla="*/ 30162 w 5532437"/>
              <a:gd name="connsiteY30" fmla="*/ 1430337 h 1895475"/>
              <a:gd name="connsiteX31" fmla="*/ 12701 w 5532437"/>
              <a:gd name="connsiteY31" fmla="*/ 1428750 h 1895475"/>
              <a:gd name="connsiteX32" fmla="*/ 0 w 5532437"/>
              <a:gd name="connsiteY32" fmla="*/ 1895475 h 1895475"/>
              <a:gd name="connsiteX0" fmla="*/ 5535611 w 5535611"/>
              <a:gd name="connsiteY0" fmla="*/ 0 h 1895475"/>
              <a:gd name="connsiteX1" fmla="*/ 2443161 w 5535611"/>
              <a:gd name="connsiteY1" fmla="*/ 0 h 1895475"/>
              <a:gd name="connsiteX2" fmla="*/ 2443161 w 5535611"/>
              <a:gd name="connsiteY2" fmla="*/ 88900 h 1895475"/>
              <a:gd name="connsiteX3" fmla="*/ 1871661 w 5535611"/>
              <a:gd name="connsiteY3" fmla="*/ 88900 h 1895475"/>
              <a:gd name="connsiteX4" fmla="*/ 1871661 w 5535611"/>
              <a:gd name="connsiteY4" fmla="*/ 165100 h 1895475"/>
              <a:gd name="connsiteX5" fmla="*/ 1744661 w 5535611"/>
              <a:gd name="connsiteY5" fmla="*/ 165100 h 1895475"/>
              <a:gd name="connsiteX6" fmla="*/ 1744661 w 5535611"/>
              <a:gd name="connsiteY6" fmla="*/ 247650 h 1895475"/>
              <a:gd name="connsiteX7" fmla="*/ 1579561 w 5535611"/>
              <a:gd name="connsiteY7" fmla="*/ 247650 h 1895475"/>
              <a:gd name="connsiteX8" fmla="*/ 1579561 w 5535611"/>
              <a:gd name="connsiteY8" fmla="*/ 330200 h 1895475"/>
              <a:gd name="connsiteX9" fmla="*/ 1249361 w 5535611"/>
              <a:gd name="connsiteY9" fmla="*/ 330200 h 1895475"/>
              <a:gd name="connsiteX10" fmla="*/ 1249361 w 5535611"/>
              <a:gd name="connsiteY10" fmla="*/ 412750 h 1895475"/>
              <a:gd name="connsiteX11" fmla="*/ 1116011 w 5535611"/>
              <a:gd name="connsiteY11" fmla="*/ 412750 h 1895475"/>
              <a:gd name="connsiteX12" fmla="*/ 1116011 w 5535611"/>
              <a:gd name="connsiteY12" fmla="*/ 571500 h 1895475"/>
              <a:gd name="connsiteX13" fmla="*/ 722311 w 5535611"/>
              <a:gd name="connsiteY13" fmla="*/ 571500 h 1895475"/>
              <a:gd name="connsiteX14" fmla="*/ 722311 w 5535611"/>
              <a:gd name="connsiteY14" fmla="*/ 647700 h 1895475"/>
              <a:gd name="connsiteX15" fmla="*/ 690561 w 5535611"/>
              <a:gd name="connsiteY15" fmla="*/ 647700 h 1895475"/>
              <a:gd name="connsiteX16" fmla="*/ 690561 w 5535611"/>
              <a:gd name="connsiteY16" fmla="*/ 730250 h 1895475"/>
              <a:gd name="connsiteX17" fmla="*/ 658811 w 5535611"/>
              <a:gd name="connsiteY17" fmla="*/ 730250 h 1895475"/>
              <a:gd name="connsiteX18" fmla="*/ 658811 w 5535611"/>
              <a:gd name="connsiteY18" fmla="*/ 800100 h 1895475"/>
              <a:gd name="connsiteX19" fmla="*/ 468311 w 5535611"/>
              <a:gd name="connsiteY19" fmla="*/ 800100 h 1895475"/>
              <a:gd name="connsiteX20" fmla="*/ 468311 w 5535611"/>
              <a:gd name="connsiteY20" fmla="*/ 882650 h 1895475"/>
              <a:gd name="connsiteX21" fmla="*/ 398461 w 5535611"/>
              <a:gd name="connsiteY21" fmla="*/ 882650 h 1895475"/>
              <a:gd name="connsiteX22" fmla="*/ 398461 w 5535611"/>
              <a:gd name="connsiteY22" fmla="*/ 965200 h 1895475"/>
              <a:gd name="connsiteX23" fmla="*/ 258761 w 5535611"/>
              <a:gd name="connsiteY23" fmla="*/ 965200 h 1895475"/>
              <a:gd name="connsiteX24" fmla="*/ 258761 w 5535611"/>
              <a:gd name="connsiteY24" fmla="*/ 1041400 h 1895475"/>
              <a:gd name="connsiteX25" fmla="*/ 195261 w 5535611"/>
              <a:gd name="connsiteY25" fmla="*/ 1041400 h 1895475"/>
              <a:gd name="connsiteX26" fmla="*/ 195261 w 5535611"/>
              <a:gd name="connsiteY26" fmla="*/ 1130300 h 1895475"/>
              <a:gd name="connsiteX27" fmla="*/ 61911 w 5535611"/>
              <a:gd name="connsiteY27" fmla="*/ 1130300 h 1895475"/>
              <a:gd name="connsiteX28" fmla="*/ 61911 w 5535611"/>
              <a:gd name="connsiteY28" fmla="*/ 1276350 h 1895475"/>
              <a:gd name="connsiteX29" fmla="*/ 30161 w 5535611"/>
              <a:gd name="connsiteY29" fmla="*/ 1276350 h 1895475"/>
              <a:gd name="connsiteX30" fmla="*/ 33336 w 5535611"/>
              <a:gd name="connsiteY30" fmla="*/ 1430337 h 1895475"/>
              <a:gd name="connsiteX31" fmla="*/ 0 w 5535611"/>
              <a:gd name="connsiteY31" fmla="*/ 1428750 h 1895475"/>
              <a:gd name="connsiteX32" fmla="*/ 3174 w 5535611"/>
              <a:gd name="connsiteY32" fmla="*/ 1895475 h 1895475"/>
              <a:gd name="connsiteX0" fmla="*/ 5535611 w 5535611"/>
              <a:gd name="connsiteY0" fmla="*/ 0 h 1895475"/>
              <a:gd name="connsiteX1" fmla="*/ 2443161 w 5535611"/>
              <a:gd name="connsiteY1" fmla="*/ 0 h 1895475"/>
              <a:gd name="connsiteX2" fmla="*/ 2443161 w 5535611"/>
              <a:gd name="connsiteY2" fmla="*/ 88900 h 1895475"/>
              <a:gd name="connsiteX3" fmla="*/ 1871661 w 5535611"/>
              <a:gd name="connsiteY3" fmla="*/ 88900 h 1895475"/>
              <a:gd name="connsiteX4" fmla="*/ 1871661 w 5535611"/>
              <a:gd name="connsiteY4" fmla="*/ 165100 h 1895475"/>
              <a:gd name="connsiteX5" fmla="*/ 1744661 w 5535611"/>
              <a:gd name="connsiteY5" fmla="*/ 165100 h 1895475"/>
              <a:gd name="connsiteX6" fmla="*/ 1744661 w 5535611"/>
              <a:gd name="connsiteY6" fmla="*/ 247650 h 1895475"/>
              <a:gd name="connsiteX7" fmla="*/ 1579561 w 5535611"/>
              <a:gd name="connsiteY7" fmla="*/ 247650 h 1895475"/>
              <a:gd name="connsiteX8" fmla="*/ 1579561 w 5535611"/>
              <a:gd name="connsiteY8" fmla="*/ 330200 h 1895475"/>
              <a:gd name="connsiteX9" fmla="*/ 1249361 w 5535611"/>
              <a:gd name="connsiteY9" fmla="*/ 330200 h 1895475"/>
              <a:gd name="connsiteX10" fmla="*/ 1249361 w 5535611"/>
              <a:gd name="connsiteY10" fmla="*/ 412750 h 1895475"/>
              <a:gd name="connsiteX11" fmla="*/ 1116011 w 5535611"/>
              <a:gd name="connsiteY11" fmla="*/ 412750 h 1895475"/>
              <a:gd name="connsiteX12" fmla="*/ 1116011 w 5535611"/>
              <a:gd name="connsiteY12" fmla="*/ 571500 h 1895475"/>
              <a:gd name="connsiteX13" fmla="*/ 722311 w 5535611"/>
              <a:gd name="connsiteY13" fmla="*/ 571500 h 1895475"/>
              <a:gd name="connsiteX14" fmla="*/ 722311 w 5535611"/>
              <a:gd name="connsiteY14" fmla="*/ 647700 h 1895475"/>
              <a:gd name="connsiteX15" fmla="*/ 690561 w 5535611"/>
              <a:gd name="connsiteY15" fmla="*/ 647700 h 1895475"/>
              <a:gd name="connsiteX16" fmla="*/ 690561 w 5535611"/>
              <a:gd name="connsiteY16" fmla="*/ 730250 h 1895475"/>
              <a:gd name="connsiteX17" fmla="*/ 658811 w 5535611"/>
              <a:gd name="connsiteY17" fmla="*/ 730250 h 1895475"/>
              <a:gd name="connsiteX18" fmla="*/ 658811 w 5535611"/>
              <a:gd name="connsiteY18" fmla="*/ 800100 h 1895475"/>
              <a:gd name="connsiteX19" fmla="*/ 468311 w 5535611"/>
              <a:gd name="connsiteY19" fmla="*/ 800100 h 1895475"/>
              <a:gd name="connsiteX20" fmla="*/ 468311 w 5535611"/>
              <a:gd name="connsiteY20" fmla="*/ 882650 h 1895475"/>
              <a:gd name="connsiteX21" fmla="*/ 398461 w 5535611"/>
              <a:gd name="connsiteY21" fmla="*/ 882650 h 1895475"/>
              <a:gd name="connsiteX22" fmla="*/ 398461 w 5535611"/>
              <a:gd name="connsiteY22" fmla="*/ 965200 h 1895475"/>
              <a:gd name="connsiteX23" fmla="*/ 258761 w 5535611"/>
              <a:gd name="connsiteY23" fmla="*/ 965200 h 1895475"/>
              <a:gd name="connsiteX24" fmla="*/ 258761 w 5535611"/>
              <a:gd name="connsiteY24" fmla="*/ 1041400 h 1895475"/>
              <a:gd name="connsiteX25" fmla="*/ 195261 w 5535611"/>
              <a:gd name="connsiteY25" fmla="*/ 1041400 h 1895475"/>
              <a:gd name="connsiteX26" fmla="*/ 195261 w 5535611"/>
              <a:gd name="connsiteY26" fmla="*/ 1130300 h 1895475"/>
              <a:gd name="connsiteX27" fmla="*/ 61911 w 5535611"/>
              <a:gd name="connsiteY27" fmla="*/ 1130300 h 1895475"/>
              <a:gd name="connsiteX28" fmla="*/ 61911 w 5535611"/>
              <a:gd name="connsiteY28" fmla="*/ 1276350 h 1895475"/>
              <a:gd name="connsiteX29" fmla="*/ 32542 w 5535611"/>
              <a:gd name="connsiteY29" fmla="*/ 1276350 h 1895475"/>
              <a:gd name="connsiteX30" fmla="*/ 33336 w 5535611"/>
              <a:gd name="connsiteY30" fmla="*/ 1430337 h 1895475"/>
              <a:gd name="connsiteX31" fmla="*/ 0 w 5535611"/>
              <a:gd name="connsiteY31" fmla="*/ 1428750 h 1895475"/>
              <a:gd name="connsiteX32" fmla="*/ 3174 w 5535611"/>
              <a:gd name="connsiteY32" fmla="*/ 1895475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35611" h="1895475">
                <a:moveTo>
                  <a:pt x="5535611" y="0"/>
                </a:moveTo>
                <a:lnTo>
                  <a:pt x="2443161" y="0"/>
                </a:lnTo>
                <a:lnTo>
                  <a:pt x="2443161" y="88900"/>
                </a:lnTo>
                <a:lnTo>
                  <a:pt x="1871661" y="88900"/>
                </a:lnTo>
                <a:lnTo>
                  <a:pt x="1871661" y="165100"/>
                </a:lnTo>
                <a:lnTo>
                  <a:pt x="1744661" y="165100"/>
                </a:lnTo>
                <a:lnTo>
                  <a:pt x="1744661" y="247650"/>
                </a:lnTo>
                <a:lnTo>
                  <a:pt x="1579561" y="247650"/>
                </a:lnTo>
                <a:lnTo>
                  <a:pt x="1579561" y="330200"/>
                </a:lnTo>
                <a:lnTo>
                  <a:pt x="1249361" y="330200"/>
                </a:lnTo>
                <a:lnTo>
                  <a:pt x="1249361" y="412750"/>
                </a:lnTo>
                <a:lnTo>
                  <a:pt x="1116011" y="412750"/>
                </a:lnTo>
                <a:lnTo>
                  <a:pt x="1116011" y="571500"/>
                </a:lnTo>
                <a:lnTo>
                  <a:pt x="722311" y="571500"/>
                </a:lnTo>
                <a:lnTo>
                  <a:pt x="722311" y="647700"/>
                </a:lnTo>
                <a:lnTo>
                  <a:pt x="690561" y="647700"/>
                </a:lnTo>
                <a:lnTo>
                  <a:pt x="690561" y="730250"/>
                </a:lnTo>
                <a:lnTo>
                  <a:pt x="658811" y="730250"/>
                </a:lnTo>
                <a:lnTo>
                  <a:pt x="658811" y="800100"/>
                </a:lnTo>
                <a:lnTo>
                  <a:pt x="468311" y="800100"/>
                </a:lnTo>
                <a:lnTo>
                  <a:pt x="468311" y="882650"/>
                </a:lnTo>
                <a:lnTo>
                  <a:pt x="398461" y="882650"/>
                </a:lnTo>
                <a:lnTo>
                  <a:pt x="398461" y="965200"/>
                </a:lnTo>
                <a:lnTo>
                  <a:pt x="258761" y="965200"/>
                </a:lnTo>
                <a:lnTo>
                  <a:pt x="258761" y="1041400"/>
                </a:lnTo>
                <a:lnTo>
                  <a:pt x="195261" y="1041400"/>
                </a:lnTo>
                <a:lnTo>
                  <a:pt x="195261" y="1130300"/>
                </a:lnTo>
                <a:lnTo>
                  <a:pt x="61911" y="1130300"/>
                </a:lnTo>
                <a:lnTo>
                  <a:pt x="61911" y="1276350"/>
                </a:lnTo>
                <a:lnTo>
                  <a:pt x="32542" y="1276350"/>
                </a:lnTo>
                <a:cubicBezTo>
                  <a:pt x="31484" y="1328737"/>
                  <a:pt x="34394" y="1377950"/>
                  <a:pt x="33336" y="1430337"/>
                </a:cubicBezTo>
                <a:lnTo>
                  <a:pt x="0" y="1428750"/>
                </a:lnTo>
                <a:lnTo>
                  <a:pt x="3174" y="1895475"/>
                </a:lnTo>
              </a:path>
            </a:pathLst>
          </a:cu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FFFFFF"/>
              </a:solidFill>
            </a:endParaRPr>
          </a:p>
        </p:txBody>
      </p:sp>
      <p:sp>
        <p:nvSpPr>
          <p:cNvPr id="58" name="テキスト ボックス 57"/>
          <p:cNvSpPr txBox="1"/>
          <p:nvPr/>
        </p:nvSpPr>
        <p:spPr>
          <a:xfrm>
            <a:off x="7433173" y="2696070"/>
            <a:ext cx="886781" cy="461665"/>
          </a:xfrm>
          <a:prstGeom prst="rect">
            <a:avLst/>
          </a:prstGeom>
          <a:noFill/>
        </p:spPr>
        <p:txBody>
          <a:bodyPr wrap="none" rtlCol="0">
            <a:spAutoFit/>
          </a:bodyPr>
          <a:lstStyle/>
          <a:p>
            <a:pPr algn="r"/>
            <a:r>
              <a:rPr lang="en-US" altLang="ja-JP" sz="2400" b="1" dirty="0" smtClean="0">
                <a:solidFill>
                  <a:srgbClr val="6DFE35"/>
                </a:solidFill>
                <a:cs typeface="Arial" pitchFamily="34" charset="0"/>
              </a:rPr>
              <a:t>8.3%</a:t>
            </a:r>
          </a:p>
        </p:txBody>
      </p:sp>
      <p:sp>
        <p:nvSpPr>
          <p:cNvPr id="59" name="テキスト ボックス 58"/>
          <p:cNvSpPr txBox="1"/>
          <p:nvPr/>
        </p:nvSpPr>
        <p:spPr>
          <a:xfrm>
            <a:off x="7278643" y="2010270"/>
            <a:ext cx="1041311" cy="461665"/>
          </a:xfrm>
          <a:prstGeom prst="rect">
            <a:avLst/>
          </a:prstGeom>
          <a:noFill/>
        </p:spPr>
        <p:txBody>
          <a:bodyPr wrap="none" rtlCol="0">
            <a:spAutoFit/>
          </a:bodyPr>
          <a:lstStyle/>
          <a:p>
            <a:pPr algn="r"/>
            <a:r>
              <a:rPr lang="en-US" altLang="ja-JP" sz="2400" b="1" dirty="0" smtClean="0">
                <a:solidFill>
                  <a:srgbClr val="05B9FF"/>
                </a:solidFill>
                <a:cs typeface="Arial" pitchFamily="34" charset="0"/>
              </a:rPr>
              <a:t>11.3%</a:t>
            </a:r>
          </a:p>
        </p:txBody>
      </p:sp>
    </p:spTree>
    <p:extLst>
      <p:ext uri="{BB962C8B-B14F-4D97-AF65-F5344CB8AC3E}">
        <p14:creationId xmlns:p14="http://schemas.microsoft.com/office/powerpoint/2010/main" val="3958433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p:cNvGraphicFramePr>
            <a:graphicFrameLocks/>
          </p:cNvGraphicFramePr>
          <p:nvPr>
            <p:extLst>
              <p:ext uri="{D42A27DB-BD31-4B8C-83A1-F6EECF244321}">
                <p14:modId xmlns:p14="http://schemas.microsoft.com/office/powerpoint/2010/main" val="3297791124"/>
              </p:ext>
            </p:extLst>
          </p:nvPr>
        </p:nvGraphicFramePr>
        <p:xfrm>
          <a:off x="287338" y="1236133"/>
          <a:ext cx="8678862" cy="4847009"/>
        </p:xfrm>
        <a:graphic>
          <a:graphicData uri="http://schemas.openxmlformats.org/drawingml/2006/chart">
            <c:chart xmlns:c="http://schemas.openxmlformats.org/drawingml/2006/chart" xmlns:r="http://schemas.openxmlformats.org/officeDocument/2006/relationships" r:id="rId3"/>
          </a:graphicData>
        </a:graphic>
      </p:graphicFrame>
      <p:sp>
        <p:nvSpPr>
          <p:cNvPr id="14" name="正方形/長方形 13"/>
          <p:cNvSpPr>
            <a:spLocks noChangeArrowheads="1"/>
          </p:cNvSpPr>
          <p:nvPr/>
        </p:nvSpPr>
        <p:spPr bwMode="auto">
          <a:xfrm>
            <a:off x="4154195" y="6083142"/>
            <a:ext cx="4119336" cy="368300"/>
          </a:xfrm>
          <a:prstGeom prst="rect">
            <a:avLst/>
          </a:prstGeom>
          <a:noFill/>
          <a:ln w="9525">
            <a:noFill/>
            <a:miter lim="800000"/>
            <a:headEnd/>
            <a:tailEnd/>
          </a:ln>
        </p:spPr>
        <p:txBody>
          <a:bodyPr wrap="square">
            <a:spAutoFit/>
          </a:bodyPr>
          <a:lstStyle/>
          <a:p>
            <a:pPr algn="ctr"/>
            <a:r>
              <a:rPr lang="en-US" altLang="ja-JP" b="1" dirty="0">
                <a:solidFill>
                  <a:srgbClr val="FFA02F"/>
                </a:solidFill>
              </a:rPr>
              <a:t>P-MI by Peak CK-MB Concentration</a:t>
            </a:r>
            <a:endParaRPr lang="ja-JP" altLang="en-US" b="1" dirty="0">
              <a:solidFill>
                <a:srgbClr val="FFA02F"/>
              </a:solidFill>
            </a:endParaRPr>
          </a:p>
        </p:txBody>
      </p:sp>
      <p:sp>
        <p:nvSpPr>
          <p:cNvPr id="23" name="Rectangle 44"/>
          <p:cNvSpPr>
            <a:spLocks noChangeArrowheads="1"/>
          </p:cNvSpPr>
          <p:nvPr/>
        </p:nvSpPr>
        <p:spPr bwMode="auto">
          <a:xfrm>
            <a:off x="900756" y="5266055"/>
            <a:ext cx="57708" cy="246221"/>
          </a:xfrm>
          <a:prstGeom prst="rect">
            <a:avLst/>
          </a:prstGeom>
          <a:noFill/>
          <a:ln w="9525">
            <a:noFill/>
            <a:miter lim="800000"/>
            <a:headEnd/>
            <a:tailEnd/>
          </a:ln>
        </p:spPr>
        <p:txBody>
          <a:bodyPr wrap="none" lIns="0" tIns="0" rIns="0" bIns="0">
            <a:spAutoFit/>
          </a:bodyPr>
          <a:lstStyle/>
          <a:p>
            <a:pPr algn="r"/>
            <a:r>
              <a:rPr lang="ja-JP" altLang="ja-JP" sz="1600" dirty="0" smtClean="0">
                <a:solidFill>
                  <a:srgbClr val="FFFFFF"/>
                </a:solidFill>
              </a:rPr>
              <a:t> </a:t>
            </a:r>
            <a:endParaRPr lang="ja-JP" altLang="ja-JP" dirty="0">
              <a:solidFill>
                <a:srgbClr val="FFFFFF"/>
              </a:solidFill>
            </a:endParaRPr>
          </a:p>
        </p:txBody>
      </p:sp>
      <p:sp>
        <p:nvSpPr>
          <p:cNvPr id="55" name="フリーフォーム 54"/>
          <p:cNvSpPr/>
          <p:nvPr/>
        </p:nvSpPr>
        <p:spPr>
          <a:xfrm>
            <a:off x="2379474" y="6368878"/>
            <a:ext cx="2859768" cy="216000"/>
          </a:xfrm>
          <a:custGeom>
            <a:avLst/>
            <a:gdLst>
              <a:gd name="connsiteX0" fmla="*/ 0 w 241300"/>
              <a:gd name="connsiteY0" fmla="*/ 3175 h 92075"/>
              <a:gd name="connsiteX1" fmla="*/ 0 w 241300"/>
              <a:gd name="connsiteY1" fmla="*/ 92075 h 92075"/>
              <a:gd name="connsiteX2" fmla="*/ 241300 w 241300"/>
              <a:gd name="connsiteY2" fmla="*/ 92075 h 92075"/>
              <a:gd name="connsiteX3" fmla="*/ 241300 w 241300"/>
              <a:gd name="connsiteY3" fmla="*/ 0 h 92075"/>
            </a:gdLst>
            <a:ahLst/>
            <a:cxnLst>
              <a:cxn ang="0">
                <a:pos x="connsiteX0" y="connsiteY0"/>
              </a:cxn>
              <a:cxn ang="0">
                <a:pos x="connsiteX1" y="connsiteY1"/>
              </a:cxn>
              <a:cxn ang="0">
                <a:pos x="connsiteX2" y="connsiteY2"/>
              </a:cxn>
              <a:cxn ang="0">
                <a:pos x="connsiteX3" y="connsiteY3"/>
              </a:cxn>
            </a:cxnLst>
            <a:rect l="l" t="t" r="r" b="b"/>
            <a:pathLst>
              <a:path w="241300" h="92075">
                <a:moveTo>
                  <a:pt x="0" y="3175"/>
                </a:moveTo>
                <a:lnTo>
                  <a:pt x="0" y="92075"/>
                </a:lnTo>
                <a:lnTo>
                  <a:pt x="241300" y="92075"/>
                </a:lnTo>
                <a:lnTo>
                  <a:pt x="241300" y="0"/>
                </a:lnTo>
              </a:path>
            </a:pathLst>
          </a:custGeom>
          <a:ln w="381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FFFFFF"/>
              </a:solidFill>
            </a:endParaRPr>
          </a:p>
        </p:txBody>
      </p:sp>
      <p:cxnSp>
        <p:nvCxnSpPr>
          <p:cNvPr id="56" name="直線コネクタ 55"/>
          <p:cNvCxnSpPr/>
          <p:nvPr/>
        </p:nvCxnSpPr>
        <p:spPr>
          <a:xfrm>
            <a:off x="3669957" y="6083142"/>
            <a:ext cx="4846981" cy="1914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422272" y="1950553"/>
            <a:ext cx="0" cy="362945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タイトル 1"/>
          <p:cNvSpPr txBox="1">
            <a:spLocks/>
          </p:cNvSpPr>
          <p:nvPr/>
        </p:nvSpPr>
        <p:spPr>
          <a:xfrm>
            <a:off x="287338" y="84095"/>
            <a:ext cx="8229600" cy="1000132"/>
          </a:xfrm>
          <a:prstGeom prst="rect">
            <a:avLst/>
          </a:prstGeom>
          <a:effectLst/>
        </p:spPr>
        <p:txBody>
          <a:bodyPr vert="horz" lIns="91440" tIns="45720" rIns="91440" bIns="45720" rtlCol="0" anchor="ctr">
            <a:normAutofit/>
          </a:bodyPr>
          <a:lstStyle>
            <a:lvl1pPr algn="l" defTabSz="914400" rtl="0" eaLnBrk="1" latinLnBrk="0" hangingPunct="1">
              <a:lnSpc>
                <a:spcPts val="3400"/>
              </a:lnSpc>
              <a:spcBef>
                <a:spcPct val="0"/>
              </a:spcBef>
              <a:buNone/>
              <a:defRPr kumimoji="1" lang="ja-JP" altLang="en-US" sz="2800" b="1" i="0" kern="1200" baseline="0" dirty="0">
                <a:solidFill>
                  <a:srgbClr val="FADC41"/>
                </a:solidFill>
                <a:latin typeface="Arial" pitchFamily="34" charset="0"/>
                <a:ea typeface="ＭＳ Ｐゴシック" pitchFamily="50" charset="-128"/>
                <a:cs typeface="+mj-cs"/>
              </a:defRPr>
            </a:lvl1pPr>
          </a:lstStyle>
          <a:p>
            <a:r>
              <a:rPr lang="en-US" altLang="ja-JP" dirty="0"/>
              <a:t>Incidence of </a:t>
            </a:r>
            <a:r>
              <a:rPr lang="en-US" altLang="ja-JP" dirty="0" err="1"/>
              <a:t>peri</a:t>
            </a:r>
            <a:r>
              <a:rPr lang="en-US" altLang="ja-JP" dirty="0"/>
              <a:t>-procedural MI</a:t>
            </a:r>
          </a:p>
          <a:p>
            <a:r>
              <a:rPr lang="en-US" altLang="ja-JP" dirty="0" err="1"/>
              <a:t>CYP2C19</a:t>
            </a:r>
            <a:r>
              <a:rPr lang="en-US" altLang="ja-JP" dirty="0"/>
              <a:t> </a:t>
            </a:r>
            <a:r>
              <a:rPr lang="en-US" altLang="ja-JP" dirty="0" err="1"/>
              <a:t>EM</a:t>
            </a:r>
            <a:r>
              <a:rPr lang="en-US" altLang="ja-JP" dirty="0"/>
              <a:t> subgroup</a:t>
            </a:r>
            <a:endParaRPr lang="ja-JP" altLang="en-US" dirty="0"/>
          </a:p>
        </p:txBody>
      </p:sp>
    </p:spTree>
    <p:extLst>
      <p:ext uri="{BB962C8B-B14F-4D97-AF65-F5344CB8AC3E}">
        <p14:creationId xmlns:p14="http://schemas.microsoft.com/office/powerpoint/2010/main" val="1085408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a:graphicFrameLocks/>
          </p:cNvGraphicFramePr>
          <p:nvPr>
            <p:extLst>
              <p:ext uri="{D42A27DB-BD31-4B8C-83A1-F6EECF244321}">
                <p14:modId xmlns:p14="http://schemas.microsoft.com/office/powerpoint/2010/main" val="4053437654"/>
              </p:ext>
            </p:extLst>
          </p:nvPr>
        </p:nvGraphicFramePr>
        <p:xfrm>
          <a:off x="287338" y="1236133"/>
          <a:ext cx="8695795" cy="4847009"/>
        </p:xfrm>
        <a:graphic>
          <a:graphicData uri="http://schemas.openxmlformats.org/drawingml/2006/chart">
            <c:chart xmlns:c="http://schemas.openxmlformats.org/drawingml/2006/chart" xmlns:r="http://schemas.openxmlformats.org/officeDocument/2006/relationships" r:id="rId3"/>
          </a:graphicData>
        </a:graphic>
      </p:graphicFrame>
      <p:sp>
        <p:nvSpPr>
          <p:cNvPr id="14" name="正方形/長方形 13"/>
          <p:cNvSpPr>
            <a:spLocks noChangeArrowheads="1"/>
          </p:cNvSpPr>
          <p:nvPr/>
        </p:nvSpPr>
        <p:spPr bwMode="auto">
          <a:xfrm>
            <a:off x="4154195" y="6083142"/>
            <a:ext cx="4119336" cy="368300"/>
          </a:xfrm>
          <a:prstGeom prst="rect">
            <a:avLst/>
          </a:prstGeom>
          <a:noFill/>
          <a:ln w="9525">
            <a:noFill/>
            <a:miter lim="800000"/>
            <a:headEnd/>
            <a:tailEnd/>
          </a:ln>
        </p:spPr>
        <p:txBody>
          <a:bodyPr wrap="square">
            <a:spAutoFit/>
          </a:bodyPr>
          <a:lstStyle/>
          <a:p>
            <a:pPr algn="ctr"/>
            <a:r>
              <a:rPr lang="en-US" altLang="ja-JP" b="1" dirty="0">
                <a:solidFill>
                  <a:srgbClr val="FFA02F"/>
                </a:solidFill>
              </a:rPr>
              <a:t>P-MI by Peak CK-MB Concentration</a:t>
            </a:r>
            <a:endParaRPr lang="ja-JP" altLang="en-US" b="1" dirty="0">
              <a:solidFill>
                <a:srgbClr val="FFA02F"/>
              </a:solidFill>
            </a:endParaRPr>
          </a:p>
        </p:txBody>
      </p:sp>
      <p:sp>
        <p:nvSpPr>
          <p:cNvPr id="23" name="Rectangle 44"/>
          <p:cNvSpPr>
            <a:spLocks noChangeArrowheads="1"/>
          </p:cNvSpPr>
          <p:nvPr/>
        </p:nvSpPr>
        <p:spPr bwMode="auto">
          <a:xfrm>
            <a:off x="900756" y="5266055"/>
            <a:ext cx="57708" cy="246221"/>
          </a:xfrm>
          <a:prstGeom prst="rect">
            <a:avLst/>
          </a:prstGeom>
          <a:noFill/>
          <a:ln w="9525">
            <a:noFill/>
            <a:miter lim="800000"/>
            <a:headEnd/>
            <a:tailEnd/>
          </a:ln>
        </p:spPr>
        <p:txBody>
          <a:bodyPr wrap="none" lIns="0" tIns="0" rIns="0" bIns="0">
            <a:spAutoFit/>
          </a:bodyPr>
          <a:lstStyle/>
          <a:p>
            <a:pPr algn="r"/>
            <a:r>
              <a:rPr lang="ja-JP" altLang="ja-JP" sz="1600" dirty="0" smtClean="0">
                <a:solidFill>
                  <a:srgbClr val="FFFFFF"/>
                </a:solidFill>
              </a:rPr>
              <a:t> </a:t>
            </a:r>
            <a:endParaRPr lang="ja-JP" altLang="ja-JP" dirty="0">
              <a:solidFill>
                <a:srgbClr val="FFFFFF"/>
              </a:solidFill>
            </a:endParaRPr>
          </a:p>
        </p:txBody>
      </p:sp>
      <p:sp>
        <p:nvSpPr>
          <p:cNvPr id="55" name="フリーフォーム 54"/>
          <p:cNvSpPr/>
          <p:nvPr/>
        </p:nvSpPr>
        <p:spPr>
          <a:xfrm>
            <a:off x="2379474" y="6368878"/>
            <a:ext cx="2859768" cy="216000"/>
          </a:xfrm>
          <a:custGeom>
            <a:avLst/>
            <a:gdLst>
              <a:gd name="connsiteX0" fmla="*/ 0 w 241300"/>
              <a:gd name="connsiteY0" fmla="*/ 3175 h 92075"/>
              <a:gd name="connsiteX1" fmla="*/ 0 w 241300"/>
              <a:gd name="connsiteY1" fmla="*/ 92075 h 92075"/>
              <a:gd name="connsiteX2" fmla="*/ 241300 w 241300"/>
              <a:gd name="connsiteY2" fmla="*/ 92075 h 92075"/>
              <a:gd name="connsiteX3" fmla="*/ 241300 w 241300"/>
              <a:gd name="connsiteY3" fmla="*/ 0 h 92075"/>
            </a:gdLst>
            <a:ahLst/>
            <a:cxnLst>
              <a:cxn ang="0">
                <a:pos x="connsiteX0" y="connsiteY0"/>
              </a:cxn>
              <a:cxn ang="0">
                <a:pos x="connsiteX1" y="connsiteY1"/>
              </a:cxn>
              <a:cxn ang="0">
                <a:pos x="connsiteX2" y="connsiteY2"/>
              </a:cxn>
              <a:cxn ang="0">
                <a:pos x="connsiteX3" y="connsiteY3"/>
              </a:cxn>
            </a:cxnLst>
            <a:rect l="l" t="t" r="r" b="b"/>
            <a:pathLst>
              <a:path w="241300" h="92075">
                <a:moveTo>
                  <a:pt x="0" y="3175"/>
                </a:moveTo>
                <a:lnTo>
                  <a:pt x="0" y="92075"/>
                </a:lnTo>
                <a:lnTo>
                  <a:pt x="241300" y="92075"/>
                </a:lnTo>
                <a:lnTo>
                  <a:pt x="241300" y="0"/>
                </a:lnTo>
              </a:path>
            </a:pathLst>
          </a:custGeom>
          <a:ln w="381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FFFFFF"/>
              </a:solidFill>
            </a:endParaRPr>
          </a:p>
        </p:txBody>
      </p:sp>
      <p:cxnSp>
        <p:nvCxnSpPr>
          <p:cNvPr id="56" name="直線コネクタ 55"/>
          <p:cNvCxnSpPr/>
          <p:nvPr/>
        </p:nvCxnSpPr>
        <p:spPr>
          <a:xfrm>
            <a:off x="3669957" y="6083142"/>
            <a:ext cx="4846981" cy="1914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422272" y="1950553"/>
            <a:ext cx="0" cy="362945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タイトル 1"/>
          <p:cNvSpPr txBox="1">
            <a:spLocks/>
          </p:cNvSpPr>
          <p:nvPr/>
        </p:nvSpPr>
        <p:spPr>
          <a:xfrm>
            <a:off x="287338" y="84095"/>
            <a:ext cx="8229600" cy="1000132"/>
          </a:xfrm>
          <a:prstGeom prst="rect">
            <a:avLst/>
          </a:prstGeom>
          <a:effectLst/>
        </p:spPr>
        <p:txBody>
          <a:bodyPr vert="horz" lIns="91440" tIns="45720" rIns="91440" bIns="45720" rtlCol="0" anchor="ctr">
            <a:normAutofit/>
          </a:bodyPr>
          <a:lstStyle>
            <a:lvl1pPr algn="l" defTabSz="914400" rtl="0" eaLnBrk="1" latinLnBrk="0" hangingPunct="1">
              <a:lnSpc>
                <a:spcPts val="3400"/>
              </a:lnSpc>
              <a:spcBef>
                <a:spcPct val="0"/>
              </a:spcBef>
              <a:buNone/>
              <a:defRPr kumimoji="1" lang="ja-JP" altLang="en-US" sz="2800" b="1" i="0" kern="1200" baseline="0" dirty="0">
                <a:solidFill>
                  <a:srgbClr val="FADC41"/>
                </a:solidFill>
                <a:latin typeface="Arial" pitchFamily="34" charset="0"/>
                <a:ea typeface="ＭＳ Ｐゴシック" pitchFamily="50" charset="-128"/>
                <a:cs typeface="+mj-cs"/>
              </a:defRPr>
            </a:lvl1pPr>
          </a:lstStyle>
          <a:p>
            <a:r>
              <a:rPr lang="en-US" altLang="ja-JP" dirty="0"/>
              <a:t>Incidence of </a:t>
            </a:r>
            <a:r>
              <a:rPr lang="en-US" altLang="ja-JP" dirty="0" err="1"/>
              <a:t>peri</a:t>
            </a:r>
            <a:r>
              <a:rPr lang="en-US" altLang="ja-JP" dirty="0"/>
              <a:t>-procedural MI </a:t>
            </a:r>
            <a:endParaRPr lang="en-US" altLang="ja-JP" dirty="0" smtClean="0"/>
          </a:p>
          <a:p>
            <a:r>
              <a:rPr lang="en-US" altLang="ja-JP" dirty="0" err="1" smtClean="0"/>
              <a:t>CYP2C19</a:t>
            </a:r>
            <a:r>
              <a:rPr lang="en-US" altLang="ja-JP" dirty="0" smtClean="0"/>
              <a:t> IM</a:t>
            </a:r>
            <a:r>
              <a:rPr lang="ja-JP" altLang="en-US" dirty="0" smtClean="0"/>
              <a:t>＋</a:t>
            </a:r>
            <a:r>
              <a:rPr lang="en-US" altLang="ja-JP" dirty="0" smtClean="0"/>
              <a:t>PM subgroup</a:t>
            </a:r>
            <a:endParaRPr lang="ja-JP" altLang="en-US" dirty="0"/>
          </a:p>
        </p:txBody>
      </p:sp>
    </p:spTree>
    <p:extLst>
      <p:ext uri="{BB962C8B-B14F-4D97-AF65-F5344CB8AC3E}">
        <p14:creationId xmlns:p14="http://schemas.microsoft.com/office/powerpoint/2010/main" val="725487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63536" y="71414"/>
            <a:ext cx="8591357" cy="1000132"/>
          </a:xfrm>
          <a:prstGeom prst="rect">
            <a:avLst/>
          </a:prstGeom>
          <a:effectLst/>
        </p:spPr>
        <p:txBody>
          <a:bodyPr vert="horz" lIns="91440" tIns="45720" rIns="91440" bIns="45720" rtlCol="0" anchor="ctr">
            <a:normAutofit/>
          </a:bodyPr>
          <a:lstStyle>
            <a:lvl1pPr algn="l" defTabSz="914400" rtl="0" eaLnBrk="1" latinLnBrk="0" hangingPunct="1">
              <a:lnSpc>
                <a:spcPts val="3400"/>
              </a:lnSpc>
              <a:spcBef>
                <a:spcPct val="0"/>
              </a:spcBef>
              <a:buNone/>
              <a:defRPr kumimoji="1" lang="ja-JP" altLang="en-US" sz="2800" b="1" i="0" kern="1200" baseline="0" dirty="0">
                <a:solidFill>
                  <a:srgbClr val="FADC41"/>
                </a:solidFill>
                <a:latin typeface="Meiryo UI" pitchFamily="50" charset="-128"/>
                <a:ea typeface="Meiryo UI" pitchFamily="50" charset="-128"/>
                <a:cs typeface="Meiryo UI" pitchFamily="50" charset="-128"/>
              </a:defRPr>
            </a:lvl1pPr>
          </a:lstStyle>
          <a:p>
            <a:pPr fontAlgn="auto">
              <a:spcAft>
                <a:spcPts val="0"/>
              </a:spcAft>
            </a:pPr>
            <a:r>
              <a:rPr lang="en-US" altLang="ja-JP" sz="2400" dirty="0">
                <a:latin typeface="Arial" pitchFamily="34" charset="0"/>
                <a:ea typeface="HGP創英角ｺﾞｼｯｸUB" panose="020B0900000000000000" pitchFamily="50" charset="-128"/>
                <a:cs typeface="Arial" pitchFamily="34" charset="0"/>
              </a:rPr>
              <a:t>Mortality at </a:t>
            </a:r>
            <a:r>
              <a:rPr lang="en-US" altLang="ja-JP" sz="2400" dirty="0" err="1" smtClean="0">
                <a:latin typeface="Arial" pitchFamily="34" charset="0"/>
                <a:ea typeface="HGP創英角ｺﾞｼｯｸUB" panose="020B0900000000000000" pitchFamily="50" charset="-128"/>
                <a:cs typeface="Arial" pitchFamily="34" charset="0"/>
              </a:rPr>
              <a:t>6M</a:t>
            </a:r>
            <a:r>
              <a:rPr lang="en-US" altLang="ja-JP" sz="2400" dirty="0" smtClean="0">
                <a:latin typeface="Arial" pitchFamily="34" charset="0"/>
                <a:ea typeface="HGP創英角ｺﾞｼｯｸUB" panose="020B0900000000000000" pitchFamily="50" charset="-128"/>
                <a:cs typeface="Arial" pitchFamily="34" charset="0"/>
              </a:rPr>
              <a:t> </a:t>
            </a:r>
            <a:r>
              <a:rPr lang="en-US" altLang="ja-JP" sz="2400" dirty="0">
                <a:latin typeface="Arial" pitchFamily="34" charset="0"/>
                <a:ea typeface="HGP創英角ｺﾞｼｯｸUB" panose="020B0900000000000000" pitchFamily="50" charset="-128"/>
                <a:cs typeface="Arial" pitchFamily="34" charset="0"/>
              </a:rPr>
              <a:t>Follow-Up Stratified by Peak </a:t>
            </a:r>
            <a:r>
              <a:rPr lang="en-US" altLang="ja-JP" sz="2400" dirty="0" err="1">
                <a:latin typeface="Arial" pitchFamily="34" charset="0"/>
                <a:ea typeface="HGP創英角ｺﾞｼｯｸUB" panose="020B0900000000000000" pitchFamily="50" charset="-128"/>
                <a:cs typeface="Arial" pitchFamily="34" charset="0"/>
              </a:rPr>
              <a:t>CK</a:t>
            </a:r>
            <a:r>
              <a:rPr lang="en-US" altLang="ja-JP" sz="2400" dirty="0">
                <a:latin typeface="Arial" pitchFamily="34" charset="0"/>
                <a:ea typeface="HGP創英角ｺﾞｼｯｸUB" panose="020B0900000000000000" pitchFamily="50" charset="-128"/>
                <a:cs typeface="Arial" pitchFamily="34" charset="0"/>
              </a:rPr>
              <a:t>-MB Level</a:t>
            </a:r>
            <a:endParaRPr sz="2400" dirty="0">
              <a:latin typeface="Arial" pitchFamily="34" charset="0"/>
              <a:ea typeface="HGP創英角ｺﾞｼｯｸUB" panose="020B0900000000000000" pitchFamily="50" charset="-128"/>
              <a:cs typeface="Arial" pitchFamily="34" charset="0"/>
            </a:endParaRPr>
          </a:p>
        </p:txBody>
      </p:sp>
      <p:graphicFrame>
        <p:nvGraphicFramePr>
          <p:cNvPr id="3" name="表 2"/>
          <p:cNvGraphicFramePr>
            <a:graphicFrameLocks noGrp="1"/>
          </p:cNvGraphicFramePr>
          <p:nvPr>
            <p:extLst>
              <p:ext uri="{D42A27DB-BD31-4B8C-83A1-F6EECF244321}">
                <p14:modId xmlns:p14="http://schemas.microsoft.com/office/powerpoint/2010/main" val="3634525302"/>
              </p:ext>
            </p:extLst>
          </p:nvPr>
        </p:nvGraphicFramePr>
        <p:xfrm>
          <a:off x="239430" y="1434633"/>
          <a:ext cx="8497515" cy="4740423"/>
        </p:xfrm>
        <a:graphic>
          <a:graphicData uri="http://schemas.openxmlformats.org/drawingml/2006/table">
            <a:tbl>
              <a:tblPr firstRow="1" bandRow="1">
                <a:tableStyleId>{F5AB1C69-6EDB-4FF4-983F-18BD219EF322}</a:tableStyleId>
              </a:tblPr>
              <a:tblGrid>
                <a:gridCol w="1627470"/>
                <a:gridCol w="941701"/>
                <a:gridCol w="2363189"/>
                <a:gridCol w="3565155"/>
              </a:tblGrid>
              <a:tr h="614468">
                <a:tc>
                  <a:txBody>
                    <a:bodyPr/>
                    <a:lstStyle/>
                    <a:p>
                      <a:pPr algn="ctr">
                        <a:lnSpc>
                          <a:spcPct val="150000"/>
                        </a:lnSpc>
                      </a:pPr>
                      <a:endParaRPr kumimoji="1" lang="ja-JP" altLang="en-US" sz="1400" b="0" baseline="0" dirty="0">
                        <a:solidFill>
                          <a:schemeClr val="tx1"/>
                        </a:solidFill>
                        <a:latin typeface="HGP創英角ｺﾞｼｯｸUB" pitchFamily="50" charset="-128"/>
                        <a:ea typeface="HGP創英角ｺﾞｼｯｸUB" pitchFamily="50" charset="-128"/>
                        <a:cs typeface="Meiryo UI" pitchFamily="50" charset="-128"/>
                      </a:endParaRPr>
                    </a:p>
                  </a:txBody>
                  <a:tcPr marT="36000" marB="36000" anchor="ctr">
                    <a:lnL w="12700" cmpd="sng">
                      <a:noFill/>
                    </a:lnL>
                    <a:lnR w="6350" cap="flat" cmpd="sng" algn="ctr">
                      <a:solidFill>
                        <a:schemeClr val="tx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tc gridSpan="2">
                  <a:txBody>
                    <a:bodyPr/>
                    <a:lstStyle/>
                    <a:p>
                      <a:pPr algn="ctr"/>
                      <a:r>
                        <a:rPr kumimoji="1" lang="ja-JP" altLang="en-US" sz="1400" b="0" i="0" u="none" strike="noStrike" kern="1200" baseline="0" dirty="0" smtClean="0">
                          <a:solidFill>
                            <a:schemeClr val="bg1"/>
                          </a:solidFill>
                          <a:latin typeface="HGP創英角ｺﾞｼｯｸUB" pitchFamily="50" charset="-128"/>
                          <a:ea typeface="HGP創英角ｺﾞｼｯｸUB" pitchFamily="50" charset="-128"/>
                          <a:cs typeface="Meiryo UI" pitchFamily="50" charset="-128"/>
                        </a:rPr>
                        <a:t>　　</a:t>
                      </a:r>
                      <a:r>
                        <a:rPr kumimoji="1" lang="en-US" altLang="ja-JP" sz="1400" b="0" i="0" u="none" strike="noStrike" kern="1200" baseline="0" dirty="0" smtClean="0">
                          <a:solidFill>
                            <a:schemeClr val="bg1"/>
                          </a:solidFill>
                          <a:latin typeface="HGP創英角ｺﾞｼｯｸUB" pitchFamily="50" charset="-128"/>
                          <a:ea typeface="HGP創英角ｺﾞｼｯｸUB" pitchFamily="50" charset="-128"/>
                          <a:cs typeface="Meiryo UI" pitchFamily="50" charset="-128"/>
                        </a:rPr>
                        <a:t>PCI-related </a:t>
                      </a:r>
                      <a:r>
                        <a:rPr kumimoji="1" lang="en-US" altLang="ja-JP" sz="1400" b="0" i="0" u="none" strike="noStrike" kern="1200" baseline="0" dirty="0" err="1" smtClean="0">
                          <a:solidFill>
                            <a:schemeClr val="bg1"/>
                          </a:solidFill>
                          <a:latin typeface="HGP創英角ｺﾞｼｯｸUB" pitchFamily="50" charset="-128"/>
                          <a:ea typeface="HGP創英角ｺﾞｼｯｸUB" pitchFamily="50" charset="-128"/>
                          <a:cs typeface="Meiryo UI" pitchFamily="50" charset="-128"/>
                        </a:rPr>
                        <a:t>CK</a:t>
                      </a:r>
                      <a:r>
                        <a:rPr kumimoji="1" lang="en-US" altLang="ja-JP" sz="1400" b="0" i="0" u="none" strike="noStrike" kern="1200" baseline="0" dirty="0" smtClean="0">
                          <a:solidFill>
                            <a:schemeClr val="bg1"/>
                          </a:solidFill>
                          <a:latin typeface="HGP創英角ｺﾞｼｯｸUB" pitchFamily="50" charset="-128"/>
                          <a:ea typeface="HGP創英角ｺﾞｼｯｸUB" pitchFamily="50" charset="-128"/>
                          <a:cs typeface="Meiryo UI" pitchFamily="50" charset="-128"/>
                        </a:rPr>
                        <a:t>-MB elevation</a:t>
                      </a:r>
                      <a:endParaRPr kumimoji="1" lang="ja-JP" altLang="en-US" sz="1400" b="0" i="0" u="none" strike="noStrike" kern="1200" baseline="0" dirty="0" smtClean="0">
                        <a:solidFill>
                          <a:schemeClr val="bg1"/>
                        </a:solidFill>
                        <a:latin typeface="HGP創英角ｺﾞｼｯｸUB" pitchFamily="50" charset="-128"/>
                        <a:ea typeface="HGP創英角ｺﾞｼｯｸUB" pitchFamily="50" charset="-128"/>
                        <a:cs typeface="Meiryo UI" pitchFamily="50" charset="-128"/>
                      </a:endParaRPr>
                    </a:p>
                    <a:p>
                      <a:pPr algn="ctr"/>
                      <a:r>
                        <a:rPr kumimoji="1" lang="ja-JP" altLang="en-US" sz="1400" b="0" i="0" u="none" strike="noStrike" kern="1200" baseline="0" dirty="0" smtClean="0">
                          <a:solidFill>
                            <a:schemeClr val="bg1"/>
                          </a:solidFill>
                          <a:latin typeface="HGP創英角ｺﾞｼｯｸUB" pitchFamily="50" charset="-128"/>
                          <a:ea typeface="HGP創英角ｺﾞｼｯｸUB" pitchFamily="50" charset="-128"/>
                          <a:cs typeface="Meiryo UI" pitchFamily="50" charset="-128"/>
                        </a:rPr>
                        <a:t>（</a:t>
                      </a:r>
                      <a:r>
                        <a:rPr kumimoji="1" lang="en-US" altLang="ja-JP" sz="1400" b="0" i="0" u="none" strike="noStrike" kern="1200" baseline="0" dirty="0" smtClean="0">
                          <a:solidFill>
                            <a:schemeClr val="bg1"/>
                          </a:solidFill>
                          <a:latin typeface="HGP創英角ｺﾞｼｯｸUB" pitchFamily="50" charset="-128"/>
                          <a:ea typeface="HGP創英角ｺﾞｼｯｸUB" pitchFamily="50" charset="-128"/>
                          <a:cs typeface="Meiryo UI" pitchFamily="50" charset="-128"/>
                        </a:rPr>
                        <a:t>n=8,838</a:t>
                      </a:r>
                      <a:r>
                        <a:rPr kumimoji="1" lang="ja-JP" altLang="en-US" sz="1400" b="0" i="0" u="none" strike="noStrike" kern="1200" baseline="0" dirty="0" smtClean="0">
                          <a:solidFill>
                            <a:schemeClr val="bg1"/>
                          </a:solidFill>
                          <a:latin typeface="HGP創英角ｺﾞｼｯｸUB" pitchFamily="50" charset="-128"/>
                          <a:ea typeface="HGP創英角ｺﾞｼｯｸUB" pitchFamily="50" charset="-128"/>
                          <a:cs typeface="Meiryo UI" pitchFamily="50" charset="-128"/>
                        </a:rPr>
                        <a:t>）</a:t>
                      </a:r>
                      <a:endParaRPr kumimoji="1" lang="ja-JP" altLang="en-US" sz="1400" b="0" baseline="0" dirty="0" smtClean="0">
                        <a:solidFill>
                          <a:schemeClr val="bg1"/>
                        </a:solidFill>
                        <a:latin typeface="HGP創英角ｺﾞｼｯｸUB" pitchFamily="50" charset="-128"/>
                        <a:ea typeface="HGP創英角ｺﾞｼｯｸUB" pitchFamily="50" charset="-128"/>
                        <a:cs typeface="Meiryo UI" pitchFamily="50" charset="-128"/>
                      </a:endParaRPr>
                    </a:p>
                  </a:txBody>
                  <a:tcPr marT="36000" marB="36000" anchor="ctr">
                    <a:lnL w="6350" cap="flat" cmpd="sng" algn="ctr">
                      <a:solidFill>
                        <a:schemeClr val="tx1">
                          <a:lumMod val="75000"/>
                        </a:schemeClr>
                      </a:solidFill>
                      <a:prstDash val="solid"/>
                      <a:round/>
                      <a:headEnd type="none" w="med" len="med"/>
                      <a:tailEnd type="none" w="med" len="med"/>
                    </a:lnL>
                    <a:lnR w="6350" cap="flat" cmpd="sng" algn="ctr">
                      <a:solidFill>
                        <a:schemeClr val="tx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a:p>
                  </a:txBody>
                  <a:tcPr/>
                </a:tc>
                <a:tc rowSpan="2">
                  <a:txBody>
                    <a:bodyPr/>
                    <a:lstStyle/>
                    <a:p>
                      <a:pPr algn="ctr">
                        <a:lnSpc>
                          <a:spcPts val="2000"/>
                        </a:lnSpc>
                      </a:pPr>
                      <a:r>
                        <a:rPr lang="en-US" altLang="ja-JP" sz="1400" b="0" dirty="0" smtClean="0">
                          <a:solidFill>
                            <a:schemeClr val="bg1"/>
                          </a:solidFill>
                          <a:latin typeface="HGP創英角ｺﾞｼｯｸUB" pitchFamily="50" charset="-128"/>
                          <a:ea typeface="HGP創英角ｺﾞｼｯｸUB" pitchFamily="50" charset="-128"/>
                          <a:cs typeface="Meiryo UI" pitchFamily="50" charset="-128"/>
                        </a:rPr>
                        <a:t>Odds</a:t>
                      </a:r>
                      <a:r>
                        <a:rPr lang="en-US" altLang="ja-JP" sz="1400" b="0" baseline="0" dirty="0" smtClean="0">
                          <a:solidFill>
                            <a:schemeClr val="bg1"/>
                          </a:solidFill>
                          <a:latin typeface="HGP創英角ｺﾞｼｯｸUB" pitchFamily="50" charset="-128"/>
                          <a:ea typeface="HGP創英角ｺﾞｼｯｸUB" pitchFamily="50" charset="-128"/>
                          <a:cs typeface="Meiryo UI" pitchFamily="50" charset="-128"/>
                        </a:rPr>
                        <a:t> Ratio [95% CI]</a:t>
                      </a:r>
                    </a:p>
                  </a:txBody>
                  <a:tcPr marT="36000" marB="36000" anchor="ctr">
                    <a:lnL w="6350" cap="flat" cmpd="sng" algn="ctr">
                      <a:solidFill>
                        <a:schemeClr val="tx1">
                          <a:lumMod val="75000"/>
                        </a:schemeClr>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solidFill>
                      <a:schemeClr val="accent4">
                        <a:lumMod val="20000"/>
                        <a:lumOff val="80000"/>
                      </a:schemeClr>
                    </a:solidFill>
                  </a:tcPr>
                </a:tc>
              </a:tr>
              <a:tr h="4224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0" dirty="0" smtClean="0">
                          <a:solidFill>
                            <a:schemeClr val="tx1"/>
                          </a:solidFill>
                          <a:latin typeface="HGP創英角ｺﾞｼｯｸUB" pitchFamily="50" charset="-128"/>
                          <a:ea typeface="HGP創英角ｺﾞｼｯｸUB" pitchFamily="50" charset="-128"/>
                          <a:cs typeface="Meiryo UI" pitchFamily="50" charset="-128"/>
                        </a:rPr>
                        <a:t>Peak </a:t>
                      </a:r>
                      <a:r>
                        <a:rPr lang="en-US" altLang="ja-JP" sz="1400" b="0" dirty="0" err="1" smtClean="0">
                          <a:solidFill>
                            <a:schemeClr val="tx1"/>
                          </a:solidFill>
                          <a:latin typeface="HGP創英角ｺﾞｼｯｸUB" pitchFamily="50" charset="-128"/>
                          <a:ea typeface="HGP創英角ｺﾞｼｯｸUB" pitchFamily="50" charset="-128"/>
                          <a:cs typeface="Meiryo UI" pitchFamily="50" charset="-128"/>
                        </a:rPr>
                        <a:t>CK</a:t>
                      </a:r>
                      <a:r>
                        <a:rPr lang="en-US" altLang="ja-JP" sz="1400" b="0" dirty="0" smtClean="0">
                          <a:solidFill>
                            <a:schemeClr val="tx1"/>
                          </a:solidFill>
                          <a:latin typeface="HGP創英角ｺﾞｼｯｸUB" pitchFamily="50" charset="-128"/>
                          <a:ea typeface="HGP創英角ｺﾞｼｯｸUB" pitchFamily="50" charset="-128"/>
                          <a:cs typeface="Meiryo UI" pitchFamily="50" charset="-128"/>
                        </a:rPr>
                        <a:t>-MB</a:t>
                      </a:r>
                      <a:endParaRPr lang="ja-JP" altLang="en-US" sz="1400" b="0" dirty="0" smtClean="0">
                        <a:solidFill>
                          <a:schemeClr val="tx1"/>
                        </a:solidFill>
                        <a:latin typeface="HGP創英角ｺﾞｼｯｸUB" pitchFamily="50" charset="-128"/>
                        <a:ea typeface="HGP創英角ｺﾞｼｯｸUB" pitchFamily="50" charset="-128"/>
                        <a:cs typeface="Meiryo UI" pitchFamily="50" charset="-128"/>
                      </a:endParaRPr>
                    </a:p>
                  </a:txBody>
                  <a:tcPr marT="36000" marB="36000" anchor="ctr">
                    <a:lnL w="12700" cmpd="sng">
                      <a:noFill/>
                    </a:lnL>
                    <a:lnR w="6350" cap="flat" cmpd="sng" algn="ctr">
                      <a:solidFill>
                        <a:schemeClr val="tx1">
                          <a:lumMod val="75000"/>
                        </a:schemeClr>
                      </a:solid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bg1"/>
                          </a:solidFill>
                          <a:latin typeface="HGP創英角ｺﾞｼｯｸUB" pitchFamily="50" charset="-128"/>
                          <a:ea typeface="HGP創英角ｺﾞｼｯｸUB" pitchFamily="50" charset="-128"/>
                          <a:cs typeface="Meiryo UI" pitchFamily="50" charset="-128"/>
                        </a:rPr>
                        <a:t>　　</a:t>
                      </a:r>
                      <a:r>
                        <a:rPr lang="en-US" altLang="ja-JP" sz="1400" b="0" dirty="0" smtClean="0">
                          <a:solidFill>
                            <a:schemeClr val="bg1"/>
                          </a:solidFill>
                          <a:latin typeface="HGP創英角ｺﾞｼｯｸUB" pitchFamily="50" charset="-128"/>
                          <a:ea typeface="HGP創英角ｺﾞｼｯｸUB" pitchFamily="50" charset="-128"/>
                          <a:cs typeface="Meiryo UI" pitchFamily="50" charset="-128"/>
                        </a:rPr>
                        <a:t>n</a:t>
                      </a:r>
                      <a:endParaRPr lang="ja-JP" altLang="en-US" sz="1400" b="0" dirty="0" smtClean="0">
                        <a:solidFill>
                          <a:schemeClr val="bg1"/>
                        </a:solidFill>
                        <a:latin typeface="HGP創英角ｺﾞｼｯｸUB" pitchFamily="50" charset="-128"/>
                        <a:ea typeface="HGP創英角ｺﾞｼｯｸUB" pitchFamily="50" charset="-128"/>
                        <a:cs typeface="Meiryo UI" pitchFamily="50" charset="-128"/>
                      </a:endParaRPr>
                    </a:p>
                  </a:txBody>
                  <a:tcPr marT="36000" marB="36000" anchor="ctr">
                    <a:lnL w="6350" cap="flat" cmpd="sng" algn="ctr">
                      <a:solidFill>
                        <a:schemeClr val="tx1">
                          <a:lumMod val="75000"/>
                        </a:schemeClr>
                      </a:solidFill>
                      <a:prstDash val="solid"/>
                      <a:round/>
                      <a:headEnd type="none" w="med" len="med"/>
                      <a:tailEnd type="none" w="med" len="med"/>
                    </a:lnL>
                    <a:lnR w="6350" cap="flat" cmpd="sng" algn="ctr">
                      <a:solidFill>
                        <a:schemeClr val="tx1">
                          <a:lumMod val="75000"/>
                        </a:schemeClr>
                      </a:solid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0" dirty="0" smtClean="0">
                          <a:solidFill>
                            <a:schemeClr val="bg1"/>
                          </a:solidFill>
                          <a:latin typeface="HGP創英角ｺﾞｼｯｸUB" pitchFamily="50" charset="-128"/>
                          <a:ea typeface="HGP創英角ｺﾞｼｯｸUB" pitchFamily="50" charset="-128"/>
                          <a:cs typeface="Meiryo UI" pitchFamily="50" charset="-128"/>
                        </a:rPr>
                        <a:t>Deaths</a:t>
                      </a:r>
                      <a:r>
                        <a:rPr lang="en-US" altLang="ja-JP" sz="1400" b="0" baseline="0" dirty="0" smtClean="0">
                          <a:solidFill>
                            <a:schemeClr val="bg1"/>
                          </a:solidFill>
                          <a:latin typeface="HGP創英角ｺﾞｼｯｸUB" pitchFamily="50" charset="-128"/>
                          <a:ea typeface="HGP創英角ｺﾞｼｯｸUB" pitchFamily="50" charset="-128"/>
                          <a:cs typeface="Meiryo UI" pitchFamily="50" charset="-128"/>
                        </a:rPr>
                        <a:t> </a:t>
                      </a:r>
                      <a:r>
                        <a:rPr lang="ja-JP" altLang="en-US" sz="1400" b="0" dirty="0" smtClean="0">
                          <a:solidFill>
                            <a:schemeClr val="bg1"/>
                          </a:solidFill>
                          <a:latin typeface="HGP創英角ｺﾞｼｯｸUB" pitchFamily="50" charset="-128"/>
                          <a:ea typeface="HGP創英角ｺﾞｼｯｸUB" pitchFamily="50" charset="-128"/>
                          <a:cs typeface="Meiryo UI" pitchFamily="50" charset="-128"/>
                        </a:rPr>
                        <a:t>（</a:t>
                      </a:r>
                      <a:r>
                        <a:rPr lang="en-US" altLang="ja-JP" sz="1400" b="0" dirty="0" smtClean="0">
                          <a:solidFill>
                            <a:schemeClr val="bg1"/>
                          </a:solidFill>
                          <a:latin typeface="HGP創英角ｺﾞｼｯｸUB" pitchFamily="50" charset="-128"/>
                          <a:ea typeface="HGP創英角ｺﾞｼｯｸUB" pitchFamily="50" charset="-128"/>
                          <a:cs typeface="Meiryo UI" pitchFamily="50" charset="-128"/>
                        </a:rPr>
                        <a:t>%</a:t>
                      </a:r>
                      <a:r>
                        <a:rPr lang="ja-JP" altLang="en-US" sz="1400" b="0" dirty="0" smtClean="0">
                          <a:solidFill>
                            <a:schemeClr val="bg1"/>
                          </a:solidFill>
                          <a:latin typeface="HGP創英角ｺﾞｼｯｸUB" pitchFamily="50" charset="-128"/>
                          <a:ea typeface="HGP創英角ｺﾞｼｯｸUB" pitchFamily="50" charset="-128"/>
                          <a:cs typeface="Meiryo UI" pitchFamily="50" charset="-128"/>
                        </a:rPr>
                        <a:t>）</a:t>
                      </a:r>
                    </a:p>
                  </a:txBody>
                  <a:tcPr marT="36000" marB="36000" anchor="ctr">
                    <a:lnL w="6350" cap="flat" cmpd="sng" algn="ctr">
                      <a:solidFill>
                        <a:schemeClr val="tx1">
                          <a:lumMod val="75000"/>
                        </a:schemeClr>
                      </a:solidFill>
                      <a:prstDash val="solid"/>
                      <a:round/>
                      <a:headEnd type="none" w="med" len="med"/>
                      <a:tailEnd type="none" w="med" len="med"/>
                    </a:lnL>
                    <a:lnR w="6350" cap="flat" cmpd="sng" algn="ctr">
                      <a:solidFill>
                        <a:schemeClr val="tx1">
                          <a:lumMod val="75000"/>
                        </a:schemeClr>
                      </a:solid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solidFill>
                      <a:schemeClr val="accent4">
                        <a:lumMod val="20000"/>
                        <a:lumOff val="80000"/>
                      </a:schemeClr>
                    </a:solidFill>
                  </a:tcPr>
                </a:tc>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ja-JP" altLang="en-US" sz="1600" dirty="0" smtClean="0">
                        <a:solidFill>
                          <a:schemeClr val="bg1"/>
                        </a:solidFill>
                        <a:latin typeface="Meiryo UI" pitchFamily="50" charset="-128"/>
                        <a:ea typeface="Meiryo UI" pitchFamily="50" charset="-128"/>
                        <a:cs typeface="Meiryo UI" pitchFamily="50" charset="-128"/>
                      </a:endParaRPr>
                    </a:p>
                  </a:txBody>
                  <a:tcPr marT="36000" marB="3600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r h="601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0" dirty="0" smtClean="0">
                          <a:solidFill>
                            <a:schemeClr val="tx1"/>
                          </a:solidFill>
                          <a:latin typeface="HGP創英角ｺﾞｼｯｸUB" pitchFamily="50" charset="-128"/>
                          <a:ea typeface="HGP創英角ｺﾞｼｯｸUB" pitchFamily="50" charset="-128"/>
                          <a:cs typeface="Meiryo UI" pitchFamily="50" charset="-128"/>
                        </a:rPr>
                        <a:t>0</a:t>
                      </a:r>
                      <a:r>
                        <a:rPr lang="ja-JP" altLang="en-US" sz="1400" b="0" dirty="0" smtClean="0">
                          <a:solidFill>
                            <a:schemeClr val="tx1"/>
                          </a:solidFill>
                          <a:latin typeface="HGP創英角ｺﾞｼｯｸUB" pitchFamily="50" charset="-128"/>
                          <a:ea typeface="HGP創英角ｺﾞｼｯｸUB" pitchFamily="50" charset="-128"/>
                          <a:cs typeface="Meiryo UI" pitchFamily="50" charset="-128"/>
                        </a:rPr>
                        <a:t>～</a:t>
                      </a:r>
                      <a:r>
                        <a:rPr lang="en-US" altLang="ja-JP" sz="1400" b="0" dirty="0" smtClean="0">
                          <a:solidFill>
                            <a:schemeClr val="tx1"/>
                          </a:solidFill>
                          <a:latin typeface="HGP創英角ｺﾞｼｯｸUB" pitchFamily="50" charset="-128"/>
                          <a:ea typeface="HGP創英角ｺﾞｼｯｸUB" pitchFamily="50" charset="-128"/>
                          <a:cs typeface="Meiryo UI" pitchFamily="50" charset="-128"/>
                        </a:rPr>
                        <a:t>1×ULN</a:t>
                      </a:r>
                      <a:r>
                        <a:rPr lang="en-US" altLang="ja-JP" sz="1400" b="0" baseline="30000" dirty="0" smtClean="0">
                          <a:solidFill>
                            <a:schemeClr val="tx1"/>
                          </a:solidFill>
                          <a:latin typeface="HGP創英角ｺﾞｼｯｸUB" pitchFamily="50" charset="-128"/>
                          <a:ea typeface="HGP創英角ｺﾞｼｯｸUB" pitchFamily="50" charset="-128"/>
                          <a:cs typeface="Meiryo UI" pitchFamily="50" charset="-128"/>
                        </a:rPr>
                        <a:t>※</a:t>
                      </a:r>
                      <a:endParaRPr lang="ja-JP" altLang="en-US" sz="1400" b="0" baseline="30000" dirty="0" smtClean="0">
                        <a:solidFill>
                          <a:schemeClr val="tx1"/>
                        </a:solidFill>
                        <a:latin typeface="HGP創英角ｺﾞｼｯｸUB" pitchFamily="50" charset="-128"/>
                        <a:ea typeface="HGP創英角ｺﾞｼｯｸUB" pitchFamily="50" charset="-128"/>
                        <a:cs typeface="Meiryo UI" pitchFamily="50" charset="-128"/>
                      </a:endParaRPr>
                    </a:p>
                  </a:txBody>
                  <a:tcPr marT="36000" marB="36000" anchor="ctr">
                    <a:lnL w="12700" cmpd="sng">
                      <a:noFill/>
                    </a:lnL>
                    <a:lnR w="6350" cap="flat" cmpd="sng" algn="ctr">
                      <a:solidFill>
                        <a:schemeClr val="tx1">
                          <a:lumMod val="75000"/>
                        </a:schemeClr>
                      </a:solid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tc rowSpan="6"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ja-JP" altLang="en-US" sz="1400" b="0" dirty="0" smtClean="0">
                        <a:solidFill>
                          <a:schemeClr val="bg1"/>
                        </a:solidFill>
                        <a:latin typeface="HGP創英角ｺﾞｼｯｸUB" pitchFamily="50" charset="-128"/>
                        <a:ea typeface="HGP創英角ｺﾞｼｯｸUB" pitchFamily="50" charset="-128"/>
                        <a:cs typeface="Meiryo UI" pitchFamily="50" charset="-128"/>
                      </a:endParaRPr>
                    </a:p>
                  </a:txBody>
                  <a:tcPr marT="36000" marB="36000" anchor="ctr">
                    <a:lnL w="6350" cap="flat" cmpd="sng" algn="ctr">
                      <a:solidFill>
                        <a:schemeClr val="tx1">
                          <a:lumMod val="75000"/>
                        </a:schemeClr>
                      </a:solidFill>
                      <a:prstDash val="solid"/>
                      <a:round/>
                      <a:headEnd type="none" w="med" len="med"/>
                      <a:tailEnd type="none" w="med" len="med"/>
                    </a:lnL>
                    <a:lnR w="6350" cap="flat" cmpd="sng" algn="ctr">
                      <a:solidFill>
                        <a:schemeClr val="tx1">
                          <a:lumMod val="75000"/>
                        </a:schemeClr>
                      </a:solid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rowSpan="6" hMerge="1">
                  <a:txBody>
                    <a:bodyPr/>
                    <a:lstStyle/>
                    <a:p>
                      <a:endParaRPr kumimoji="1" lang="ja-JP" altLang="en-US"/>
                    </a:p>
                  </a:txBody>
                  <a:tcPr/>
                </a:tc>
                <a:tc rowSpan="6">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ja-JP" altLang="en-US" sz="1400" b="0" dirty="0" smtClean="0">
                        <a:solidFill>
                          <a:schemeClr val="bg1"/>
                        </a:solidFill>
                        <a:latin typeface="HGP創英角ｺﾞｼｯｸUB" pitchFamily="50" charset="-128"/>
                        <a:ea typeface="HGP創英角ｺﾞｼｯｸUB" pitchFamily="50" charset="-128"/>
                        <a:cs typeface="Meiryo UI" pitchFamily="50" charset="-128"/>
                      </a:endParaRPr>
                    </a:p>
                  </a:txBody>
                  <a:tcPr marT="36000" marB="36000" anchor="ctr">
                    <a:lnL w="6350" cap="flat" cmpd="sng" algn="ctr">
                      <a:solidFill>
                        <a:schemeClr val="tx1">
                          <a:lumMod val="75000"/>
                        </a:schemeClr>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601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solidFill>
                          <a:latin typeface="HGP創英角ｺﾞｼｯｸUB" pitchFamily="50" charset="-128"/>
                          <a:ea typeface="HGP創英角ｺﾞｼｯｸUB" pitchFamily="50" charset="-128"/>
                          <a:cs typeface="Meiryo UI" pitchFamily="50" charset="-128"/>
                        </a:rPr>
                        <a:t>＞</a:t>
                      </a:r>
                      <a:r>
                        <a:rPr lang="en-US" altLang="ja-JP" sz="1400" b="0" dirty="0" smtClean="0">
                          <a:solidFill>
                            <a:schemeClr val="tx1"/>
                          </a:solidFill>
                          <a:latin typeface="HGP創英角ｺﾞｼｯｸUB" pitchFamily="50" charset="-128"/>
                          <a:ea typeface="HGP創英角ｺﾞｼｯｸUB" pitchFamily="50" charset="-128"/>
                          <a:cs typeface="Meiryo UI" pitchFamily="50" charset="-128"/>
                        </a:rPr>
                        <a:t>1</a:t>
                      </a:r>
                      <a:r>
                        <a:rPr lang="ja-JP" altLang="en-US" sz="1400" b="0" dirty="0" smtClean="0">
                          <a:solidFill>
                            <a:schemeClr val="tx1"/>
                          </a:solidFill>
                          <a:latin typeface="HGP創英角ｺﾞｼｯｸUB" pitchFamily="50" charset="-128"/>
                          <a:ea typeface="HGP創英角ｺﾞｼｯｸUB" pitchFamily="50" charset="-128"/>
                          <a:cs typeface="Meiryo UI" pitchFamily="50" charset="-128"/>
                        </a:rPr>
                        <a:t>～</a:t>
                      </a:r>
                      <a:r>
                        <a:rPr lang="en-US" altLang="ja-JP" sz="1400" b="0" dirty="0" smtClean="0">
                          <a:solidFill>
                            <a:schemeClr val="tx1"/>
                          </a:solidFill>
                          <a:latin typeface="HGP創英角ｺﾞｼｯｸUB" pitchFamily="50" charset="-128"/>
                          <a:ea typeface="HGP創英角ｺﾞｼｯｸUB" pitchFamily="50" charset="-128"/>
                          <a:cs typeface="Meiryo UI" pitchFamily="50" charset="-128"/>
                        </a:rPr>
                        <a:t>3×ULN</a:t>
                      </a:r>
                      <a:endParaRPr lang="ja-JP" altLang="en-US" sz="1400" b="0" dirty="0" smtClean="0">
                        <a:solidFill>
                          <a:schemeClr val="tx1"/>
                        </a:solidFill>
                        <a:latin typeface="HGP創英角ｺﾞｼｯｸUB" pitchFamily="50" charset="-128"/>
                        <a:ea typeface="HGP創英角ｺﾞｼｯｸUB" pitchFamily="50" charset="-128"/>
                        <a:cs typeface="Meiryo UI" pitchFamily="50" charset="-128"/>
                      </a:endParaRPr>
                    </a:p>
                  </a:txBody>
                  <a:tcPr marT="36000" marB="36000" anchor="ctr">
                    <a:lnL w="12700" cmpd="sng">
                      <a:noFill/>
                    </a:lnL>
                    <a:lnR w="6350" cap="flat" cmpd="sng" algn="ctr">
                      <a:solidFill>
                        <a:schemeClr val="tx1">
                          <a:lumMod val="75000"/>
                        </a:schemeClr>
                      </a:solid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tc gridSpan="2"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ja-JP" altLang="en-US" sz="1600" dirty="0" smtClean="0">
                        <a:solidFill>
                          <a:schemeClr val="bg1"/>
                        </a:solidFill>
                        <a:latin typeface="Meiryo UI" pitchFamily="50" charset="-128"/>
                        <a:ea typeface="Meiryo UI" pitchFamily="50" charset="-128"/>
                        <a:cs typeface="Meiryo UI" pitchFamily="50" charset="-128"/>
                      </a:endParaRPr>
                    </a:p>
                  </a:txBody>
                  <a:tcPr marT="36000" marB="3600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noFill/>
                  </a:tcPr>
                </a:tc>
                <a:tc hMerge="1" vMerge="1">
                  <a:txBody>
                    <a:bodyPr/>
                    <a:lstStyle/>
                    <a:p>
                      <a:endParaRPr kumimoji="1" lang="ja-JP" altLang="en-US"/>
                    </a:p>
                  </a:txBody>
                  <a:tcPr/>
                </a:tc>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ja-JP" altLang="en-US" sz="1600" dirty="0" smtClean="0">
                        <a:solidFill>
                          <a:schemeClr val="bg1"/>
                        </a:solidFill>
                        <a:latin typeface="Meiryo UI" pitchFamily="50" charset="-128"/>
                        <a:ea typeface="Meiryo UI" pitchFamily="50" charset="-128"/>
                        <a:cs typeface="Meiryo UI" pitchFamily="50" charset="-128"/>
                      </a:endParaRPr>
                    </a:p>
                  </a:txBody>
                  <a:tcPr marT="36000" marB="3600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noFill/>
                  </a:tcPr>
                </a:tc>
              </a:tr>
              <a:tr h="601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solidFill>
                          <a:latin typeface="HGP創英角ｺﾞｼｯｸUB" pitchFamily="50" charset="-128"/>
                          <a:ea typeface="HGP創英角ｺﾞｼｯｸUB" pitchFamily="50" charset="-128"/>
                          <a:cs typeface="Meiryo UI" pitchFamily="50" charset="-128"/>
                        </a:rPr>
                        <a:t>＞</a:t>
                      </a:r>
                      <a:r>
                        <a:rPr lang="en-US" altLang="ja-JP" sz="1400" b="0" dirty="0" smtClean="0">
                          <a:solidFill>
                            <a:schemeClr val="tx1"/>
                          </a:solidFill>
                          <a:latin typeface="HGP創英角ｺﾞｼｯｸUB" pitchFamily="50" charset="-128"/>
                          <a:ea typeface="HGP創英角ｺﾞｼｯｸUB" pitchFamily="50" charset="-128"/>
                          <a:cs typeface="Meiryo UI" pitchFamily="50" charset="-128"/>
                        </a:rPr>
                        <a:t>3</a:t>
                      </a:r>
                      <a:r>
                        <a:rPr lang="ja-JP" altLang="en-US" sz="1400" b="0" dirty="0" smtClean="0">
                          <a:solidFill>
                            <a:schemeClr val="tx1"/>
                          </a:solidFill>
                          <a:latin typeface="HGP創英角ｺﾞｼｯｸUB" pitchFamily="50" charset="-128"/>
                          <a:ea typeface="HGP創英角ｺﾞｼｯｸUB" pitchFamily="50" charset="-128"/>
                          <a:cs typeface="Meiryo UI" pitchFamily="50" charset="-128"/>
                        </a:rPr>
                        <a:t>～</a:t>
                      </a:r>
                      <a:r>
                        <a:rPr lang="en-US" altLang="ja-JP" sz="1400" b="0" dirty="0" smtClean="0">
                          <a:solidFill>
                            <a:schemeClr val="tx1"/>
                          </a:solidFill>
                          <a:latin typeface="HGP創英角ｺﾞｼｯｸUB" pitchFamily="50" charset="-128"/>
                          <a:ea typeface="HGP創英角ｺﾞｼｯｸUB" pitchFamily="50" charset="-128"/>
                          <a:cs typeface="Meiryo UI" pitchFamily="50" charset="-128"/>
                        </a:rPr>
                        <a:t>5×ULN</a:t>
                      </a:r>
                      <a:endParaRPr lang="ja-JP" altLang="en-US" sz="1400" b="0" dirty="0" smtClean="0">
                        <a:solidFill>
                          <a:schemeClr val="tx1"/>
                        </a:solidFill>
                        <a:latin typeface="HGP創英角ｺﾞｼｯｸUB" pitchFamily="50" charset="-128"/>
                        <a:ea typeface="HGP創英角ｺﾞｼｯｸUB" pitchFamily="50" charset="-128"/>
                        <a:cs typeface="Meiryo UI" pitchFamily="50" charset="-128"/>
                      </a:endParaRPr>
                    </a:p>
                  </a:txBody>
                  <a:tcPr marT="36000" marB="36000" anchor="ctr">
                    <a:lnL w="12700" cmpd="sng">
                      <a:noFill/>
                    </a:lnL>
                    <a:lnR w="6350" cap="flat" cmpd="sng" algn="ctr">
                      <a:solidFill>
                        <a:schemeClr val="tx1">
                          <a:lumMod val="75000"/>
                        </a:schemeClr>
                      </a:solid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tc gridSpan="2"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ja-JP" altLang="en-US" sz="1600" dirty="0" smtClean="0">
                        <a:solidFill>
                          <a:schemeClr val="bg1"/>
                        </a:solidFill>
                        <a:latin typeface="Meiryo UI" pitchFamily="50" charset="-128"/>
                        <a:ea typeface="Meiryo UI" pitchFamily="50" charset="-128"/>
                        <a:cs typeface="Meiryo UI" pitchFamily="50" charset="-128"/>
                      </a:endParaRPr>
                    </a:p>
                  </a:txBody>
                  <a:tcPr marT="36000" marB="3600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noFill/>
                  </a:tcPr>
                </a:tc>
                <a:tc hMerge="1" vMerge="1">
                  <a:txBody>
                    <a:bodyPr/>
                    <a:lstStyle/>
                    <a:p>
                      <a:endParaRPr kumimoji="1" lang="ja-JP" altLang="en-US"/>
                    </a:p>
                  </a:txBody>
                  <a:tcPr/>
                </a:tc>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ja-JP" altLang="en-US" sz="1600" dirty="0" smtClean="0">
                        <a:solidFill>
                          <a:schemeClr val="bg1"/>
                        </a:solidFill>
                        <a:latin typeface="Meiryo UI" pitchFamily="50" charset="-128"/>
                        <a:ea typeface="Meiryo UI" pitchFamily="50" charset="-128"/>
                        <a:cs typeface="Meiryo UI" pitchFamily="50" charset="-128"/>
                      </a:endParaRPr>
                    </a:p>
                  </a:txBody>
                  <a:tcPr marT="36000" marB="3600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solid"/>
                      <a:round/>
                      <a:headEnd type="none" w="med" len="med"/>
                      <a:tailEnd type="none" w="med" len="med"/>
                    </a:lnB>
                    <a:noFill/>
                  </a:tcPr>
                </a:tc>
              </a:tr>
              <a:tr h="601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solidFill>
                          <a:latin typeface="HGP創英角ｺﾞｼｯｸUB" pitchFamily="50" charset="-128"/>
                          <a:ea typeface="HGP創英角ｺﾞｼｯｸUB" pitchFamily="50" charset="-128"/>
                          <a:cs typeface="Meiryo UI" pitchFamily="50" charset="-128"/>
                        </a:rPr>
                        <a:t>＞</a:t>
                      </a:r>
                      <a:r>
                        <a:rPr lang="en-US" altLang="ja-JP" sz="1400" b="0" dirty="0" smtClean="0">
                          <a:solidFill>
                            <a:schemeClr val="tx1"/>
                          </a:solidFill>
                          <a:latin typeface="HGP創英角ｺﾞｼｯｸUB" pitchFamily="50" charset="-128"/>
                          <a:ea typeface="HGP創英角ｺﾞｼｯｸUB" pitchFamily="50" charset="-128"/>
                          <a:cs typeface="Meiryo UI" pitchFamily="50" charset="-128"/>
                        </a:rPr>
                        <a:t>5</a:t>
                      </a:r>
                      <a:r>
                        <a:rPr lang="ja-JP" altLang="en-US" sz="1400" b="0" dirty="0" smtClean="0">
                          <a:solidFill>
                            <a:schemeClr val="tx1"/>
                          </a:solidFill>
                          <a:latin typeface="HGP創英角ｺﾞｼｯｸUB" pitchFamily="50" charset="-128"/>
                          <a:ea typeface="HGP創英角ｺﾞｼｯｸUB" pitchFamily="50" charset="-128"/>
                          <a:cs typeface="Meiryo UI" pitchFamily="50" charset="-128"/>
                        </a:rPr>
                        <a:t>～</a:t>
                      </a:r>
                      <a:r>
                        <a:rPr lang="en-US" altLang="ja-JP" sz="1400" b="0" dirty="0" smtClean="0">
                          <a:solidFill>
                            <a:schemeClr val="tx1"/>
                          </a:solidFill>
                          <a:latin typeface="HGP創英角ｺﾞｼｯｸUB" pitchFamily="50" charset="-128"/>
                          <a:ea typeface="HGP創英角ｺﾞｼｯｸUB" pitchFamily="50" charset="-128"/>
                          <a:cs typeface="Meiryo UI" pitchFamily="50" charset="-128"/>
                        </a:rPr>
                        <a:t>10×ULN</a:t>
                      </a:r>
                      <a:endParaRPr lang="ja-JP" altLang="en-US" sz="1400" b="0" dirty="0" smtClean="0">
                        <a:solidFill>
                          <a:schemeClr val="tx1"/>
                        </a:solidFill>
                        <a:latin typeface="HGP創英角ｺﾞｼｯｸUB" pitchFamily="50" charset="-128"/>
                        <a:ea typeface="HGP創英角ｺﾞｼｯｸUB" pitchFamily="50" charset="-128"/>
                        <a:cs typeface="Meiryo UI" pitchFamily="50" charset="-128"/>
                      </a:endParaRPr>
                    </a:p>
                  </a:txBody>
                  <a:tcPr marT="36000" marB="36000" anchor="ctr">
                    <a:lnL w="12700" cmpd="sng">
                      <a:noFill/>
                    </a:lnL>
                    <a:lnR w="6350" cap="flat" cmpd="sng" algn="ctr">
                      <a:solidFill>
                        <a:schemeClr val="tx1">
                          <a:lumMod val="75000"/>
                        </a:schemeClr>
                      </a:solid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r h="601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solidFill>
                          <a:latin typeface="HGP創英角ｺﾞｼｯｸUB" pitchFamily="50" charset="-128"/>
                          <a:ea typeface="HGP創英角ｺﾞｼｯｸUB" pitchFamily="50" charset="-128"/>
                          <a:cs typeface="Meiryo UI" pitchFamily="50" charset="-128"/>
                        </a:rPr>
                        <a:t>＞</a:t>
                      </a:r>
                      <a:r>
                        <a:rPr lang="en-US" altLang="ja-JP" sz="1400" b="0" dirty="0" smtClean="0">
                          <a:solidFill>
                            <a:schemeClr val="tx1"/>
                          </a:solidFill>
                          <a:latin typeface="HGP創英角ｺﾞｼｯｸUB" pitchFamily="50" charset="-128"/>
                          <a:ea typeface="HGP創英角ｺﾞｼｯｸUB" pitchFamily="50" charset="-128"/>
                          <a:cs typeface="Meiryo UI" pitchFamily="50" charset="-128"/>
                        </a:rPr>
                        <a:t>10×ULN</a:t>
                      </a:r>
                      <a:endParaRPr lang="ja-JP" altLang="en-US" sz="1400" b="0" dirty="0" smtClean="0">
                        <a:solidFill>
                          <a:schemeClr val="tx1"/>
                        </a:solidFill>
                        <a:latin typeface="HGP創英角ｺﾞｼｯｸUB" pitchFamily="50" charset="-128"/>
                        <a:ea typeface="HGP創英角ｺﾞｼｯｸUB" pitchFamily="50" charset="-128"/>
                        <a:cs typeface="Meiryo UI" pitchFamily="50" charset="-128"/>
                      </a:endParaRPr>
                    </a:p>
                  </a:txBody>
                  <a:tcPr marT="36000" marB="36000" anchor="ctr">
                    <a:lnL w="12700" cmpd="sng">
                      <a:noFill/>
                    </a:lnL>
                    <a:lnR w="6350" cap="flat" cmpd="sng" algn="ctr">
                      <a:solidFill>
                        <a:schemeClr val="tx1">
                          <a:lumMod val="75000"/>
                        </a:schemeClr>
                      </a:solid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6350" cap="flat" cmpd="sng" algn="ctr">
                      <a:solidFill>
                        <a:schemeClr val="tx1">
                          <a:lumMod val="75000"/>
                        </a:schemeClr>
                      </a:solidFill>
                      <a:prstDash val="solid"/>
                      <a:round/>
                      <a:headEnd type="none" w="med" len="med"/>
                      <a:tailEnd type="none" w="med" len="med"/>
                    </a:lnB>
                    <a:noFill/>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r>
              <a:tr h="695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b="0" dirty="0" smtClean="0">
                        <a:solidFill>
                          <a:schemeClr val="tx1"/>
                        </a:solidFill>
                        <a:latin typeface="HGP創英角ｺﾞｼｯｸUB" pitchFamily="50" charset="-128"/>
                        <a:ea typeface="HGP創英角ｺﾞｼｯｸUB" pitchFamily="50" charset="-128"/>
                        <a:cs typeface="Meiryo UI" pitchFamily="50" charset="-128"/>
                      </a:endParaRPr>
                    </a:p>
                  </a:txBody>
                  <a:tcPr marT="36000" marB="36000" anchor="ctr">
                    <a:lnL w="12700" cmpd="sng">
                      <a:noFill/>
                    </a:lnL>
                    <a:lnR w="6350" cap="flat" cmpd="sng" algn="ctr">
                      <a:solidFill>
                        <a:schemeClr val="tx1">
                          <a:lumMod val="75000"/>
                        </a:schemeClr>
                      </a:solidFill>
                      <a:prstDash val="solid"/>
                      <a:round/>
                      <a:headEnd type="none" w="med" len="med"/>
                      <a:tailEnd type="none" w="med" len="med"/>
                    </a:lnR>
                    <a:lnT w="6350" cap="flat" cmpd="sng" algn="ctr">
                      <a:solidFill>
                        <a:schemeClr val="tx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ja-JP" altLang="en-US" sz="1600" dirty="0" smtClean="0">
                        <a:solidFill>
                          <a:schemeClr val="bg1"/>
                        </a:solidFill>
                        <a:latin typeface="Meiryo UI" pitchFamily="50" charset="-128"/>
                        <a:ea typeface="Meiryo UI" pitchFamily="50" charset="-128"/>
                        <a:cs typeface="Meiryo UI" pitchFamily="50" charset="-128"/>
                      </a:endParaRPr>
                    </a:p>
                  </a:txBody>
                  <a:tcPr marT="36000" marB="3600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c hMerge="1" vMerge="1">
                  <a:txBody>
                    <a:bodyPr/>
                    <a:lstStyle/>
                    <a:p>
                      <a:endParaRPr kumimoji="1" lang="ja-JP" altLang="en-US"/>
                    </a:p>
                  </a:txBody>
                  <a:tcPr/>
                </a:tc>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ja-JP" altLang="en-US" sz="1600" dirty="0" smtClean="0">
                        <a:solidFill>
                          <a:schemeClr val="bg1"/>
                        </a:solidFill>
                        <a:latin typeface="Meiryo UI" pitchFamily="50" charset="-128"/>
                        <a:ea typeface="Meiryo UI" pitchFamily="50" charset="-128"/>
                        <a:cs typeface="Meiryo UI" pitchFamily="50" charset="-128"/>
                      </a:endParaRPr>
                    </a:p>
                  </a:txBody>
                  <a:tcPr marT="36000" marB="36000"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lumMod val="75000"/>
                        </a:schemeClr>
                      </a:solidFill>
                      <a:prstDash val="solid"/>
                      <a:round/>
                      <a:headEnd type="none" w="med" len="med"/>
                      <a:tailEnd type="none" w="med" len="med"/>
                    </a:lnT>
                    <a:lnB w="3175" cap="flat" cmpd="sng" algn="ctr">
                      <a:solidFill>
                        <a:schemeClr val="bg1"/>
                      </a:solidFill>
                      <a:prstDash val="solid"/>
                      <a:round/>
                      <a:headEnd type="none" w="med" len="med"/>
                      <a:tailEnd type="none" w="med" len="med"/>
                    </a:lnB>
                    <a:noFill/>
                  </a:tcPr>
                </a:tc>
              </a:tr>
            </a:tbl>
          </a:graphicData>
        </a:graphic>
      </p:graphicFrame>
      <p:sp>
        <p:nvSpPr>
          <p:cNvPr id="5" name="フッター プレースホルダー 3"/>
          <p:cNvSpPr txBox="1">
            <a:spLocks/>
          </p:cNvSpPr>
          <p:nvPr/>
        </p:nvSpPr>
        <p:spPr>
          <a:xfrm>
            <a:off x="2926080" y="6448251"/>
            <a:ext cx="6170289" cy="365125"/>
          </a:xfrm>
          <a:prstGeom prst="rect">
            <a:avLst/>
          </a:prstGeom>
        </p:spPr>
        <p:txBody>
          <a:bodyPr anchor="b" anchorCtr="0"/>
          <a:lstStyle>
            <a:lvl1pPr marL="0" algn="r" defTabSz="914400" rtl="0" eaLnBrk="1" fontAlgn="base" latinLnBrk="0" hangingPunct="1">
              <a:spcBef>
                <a:spcPct val="0"/>
              </a:spcBef>
              <a:spcAft>
                <a:spcPct val="0"/>
              </a:spcAft>
              <a:defRPr kumimoji="0" lang="ja-JP" altLang="en-US" sz="1400" b="1" i="0" kern="1200" dirty="0">
                <a:solidFill>
                  <a:srgbClr val="FFFFFF"/>
                </a:solidFill>
                <a:latin typeface="Arial" pitchFamily="34" charset="0"/>
                <a:ea typeface="Arial"/>
                <a:cs typeface="Arial" pitchFamily="34" charset="0"/>
              </a:defRPr>
            </a:lvl1pPr>
          </a:lstStyle>
          <a:p>
            <a:r>
              <a:rPr lang="en-US" altLang="ja-JP" b="0" dirty="0" err="1">
                <a:latin typeface="HGP創英角ｺﾞｼｯｸUB" pitchFamily="50" charset="-128"/>
                <a:ea typeface="HGP創英角ｺﾞｼｯｸUB" pitchFamily="50" charset="-128"/>
                <a:cs typeface="Meiryo UI" pitchFamily="50" charset="-128"/>
              </a:rPr>
              <a:t>Akkerhuis</a:t>
            </a:r>
            <a:r>
              <a:rPr lang="en-US" altLang="ja-JP" b="0" dirty="0">
                <a:latin typeface="HGP創英角ｺﾞｼｯｸUB" pitchFamily="50" charset="-128"/>
                <a:ea typeface="HGP創英角ｺﾞｼｯｸUB" pitchFamily="50" charset="-128"/>
                <a:cs typeface="Meiryo UI" pitchFamily="50" charset="-128"/>
              </a:rPr>
              <a:t> K. M. et al</a:t>
            </a:r>
            <a:r>
              <a:rPr b="0" dirty="0">
                <a:latin typeface="HGP創英角ｺﾞｼｯｸUB" pitchFamily="50" charset="-128"/>
                <a:ea typeface="HGP創英角ｺﾞｼｯｸUB" pitchFamily="50" charset="-128"/>
                <a:cs typeface="Meiryo UI" pitchFamily="50" charset="-128"/>
              </a:rPr>
              <a:t>：</a:t>
            </a:r>
            <a:r>
              <a:rPr lang="en-US" altLang="ja-JP" b="0" dirty="0">
                <a:latin typeface="HGP創英角ｺﾞｼｯｸUB" pitchFamily="50" charset="-128"/>
                <a:ea typeface="HGP創英角ｺﾞｼｯｸUB" pitchFamily="50" charset="-128"/>
                <a:cs typeface="Meiryo UI" pitchFamily="50" charset="-128"/>
              </a:rPr>
              <a:t>Circulation 105</a:t>
            </a:r>
            <a:r>
              <a:rPr b="0" dirty="0">
                <a:latin typeface="HGP創英角ｺﾞｼｯｸUB" pitchFamily="50" charset="-128"/>
                <a:ea typeface="HGP創英角ｺﾞｼｯｸUB" pitchFamily="50" charset="-128"/>
                <a:cs typeface="Meiryo UI" pitchFamily="50" charset="-128"/>
              </a:rPr>
              <a:t>（</a:t>
            </a:r>
            <a:r>
              <a:rPr lang="en-US" altLang="ja-JP" b="0" dirty="0">
                <a:latin typeface="HGP創英角ｺﾞｼｯｸUB" pitchFamily="50" charset="-128"/>
                <a:ea typeface="HGP創英角ｺﾞｼｯｸUB" pitchFamily="50" charset="-128"/>
                <a:cs typeface="Meiryo UI" pitchFamily="50" charset="-128"/>
              </a:rPr>
              <a:t>5</a:t>
            </a:r>
            <a:r>
              <a:rPr b="0" dirty="0">
                <a:latin typeface="HGP創英角ｺﾞｼｯｸUB" pitchFamily="50" charset="-128"/>
                <a:ea typeface="HGP創英角ｺﾞｼｯｸUB" pitchFamily="50" charset="-128"/>
                <a:cs typeface="Meiryo UI" pitchFamily="50" charset="-128"/>
              </a:rPr>
              <a:t>）</a:t>
            </a:r>
            <a:r>
              <a:rPr lang="en-US" altLang="ja-JP" b="0" dirty="0">
                <a:latin typeface="HGP創英角ｺﾞｼｯｸUB" pitchFamily="50" charset="-128"/>
                <a:ea typeface="HGP創英角ｺﾞｼｯｸUB" pitchFamily="50" charset="-128"/>
                <a:cs typeface="Meiryo UI" pitchFamily="50" charset="-128"/>
              </a:rPr>
              <a:t>, 554-556, </a:t>
            </a:r>
            <a:r>
              <a:rPr lang="en-US" altLang="ja-JP" b="0" dirty="0" smtClean="0">
                <a:latin typeface="HGP創英角ｺﾞｼｯｸUB" pitchFamily="50" charset="-128"/>
                <a:ea typeface="HGP創英角ｺﾞｼｯｸUB" pitchFamily="50" charset="-128"/>
                <a:cs typeface="Meiryo UI" pitchFamily="50" charset="-128"/>
              </a:rPr>
              <a:t>2002</a:t>
            </a:r>
          </a:p>
        </p:txBody>
      </p:sp>
      <p:grpSp>
        <p:nvGrpSpPr>
          <p:cNvPr id="6" name="グループ化 5"/>
          <p:cNvGrpSpPr/>
          <p:nvPr/>
        </p:nvGrpSpPr>
        <p:grpSpPr>
          <a:xfrm>
            <a:off x="5141182" y="2667562"/>
            <a:ext cx="4293838" cy="3298633"/>
            <a:chOff x="5277662" y="2667562"/>
            <a:chExt cx="4293838" cy="3298633"/>
          </a:xfrm>
        </p:grpSpPr>
        <p:grpSp>
          <p:nvGrpSpPr>
            <p:cNvPr id="7" name="グループ化 6"/>
            <p:cNvGrpSpPr/>
            <p:nvPr/>
          </p:nvGrpSpPr>
          <p:grpSpPr>
            <a:xfrm>
              <a:off x="6807162" y="3773490"/>
              <a:ext cx="2284212" cy="393512"/>
              <a:chOff x="6379662" y="3899234"/>
              <a:chExt cx="2284212" cy="393512"/>
            </a:xfrm>
          </p:grpSpPr>
          <p:sp>
            <p:nvSpPr>
              <p:cNvPr id="31" name="テキスト ボックス 30"/>
              <p:cNvSpPr txBox="1"/>
              <p:nvPr/>
            </p:nvSpPr>
            <p:spPr>
              <a:xfrm>
                <a:off x="6717549" y="3899234"/>
                <a:ext cx="1946325" cy="271869"/>
              </a:xfrm>
              <a:prstGeom prst="rect">
                <a:avLst/>
              </a:prstGeom>
              <a:noFill/>
            </p:spPr>
            <p:txBody>
              <a:bodyPr wrap="square" rtlCol="0">
                <a:spAutoFit/>
              </a:bodyPr>
              <a:lstStyle/>
              <a:p>
                <a:pPr fontAlgn="auto">
                  <a:lnSpc>
                    <a:spcPts val="1400"/>
                  </a:lnSpc>
                  <a:spcBef>
                    <a:spcPts val="0"/>
                  </a:spcBef>
                  <a:spcAft>
                    <a:spcPts val="0"/>
                  </a:spcAft>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1.8</a:t>
                </a:r>
                <a:r>
                  <a:rPr lang="ja-JP" altLang="en-US" sz="1400" dirty="0" smtClean="0">
                    <a:solidFill>
                      <a:srgbClr val="FFFFFF"/>
                    </a:solidFill>
                    <a:latin typeface="HGP創英角ｺﾞｼｯｸUB" pitchFamily="50" charset="-128"/>
                    <a:ea typeface="HGP創英角ｺﾞｼｯｸUB" pitchFamily="50" charset="-128"/>
                    <a:cs typeface="Meiryo UI" pitchFamily="50" charset="-128"/>
                  </a:rPr>
                  <a:t>［</a:t>
                </a: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0.8</a:t>
                </a:r>
                <a:r>
                  <a:rPr lang="ja-JP" altLang="en-US" sz="1400" dirty="0" smtClean="0">
                    <a:solidFill>
                      <a:srgbClr val="FFFFFF"/>
                    </a:solidFill>
                    <a:latin typeface="HGP創英角ｺﾞｼｯｸUB" pitchFamily="50" charset="-128"/>
                    <a:ea typeface="HGP創英角ｺﾞｼｯｸUB" pitchFamily="50" charset="-128"/>
                    <a:cs typeface="Meiryo UI" pitchFamily="50" charset="-128"/>
                  </a:rPr>
                  <a:t>～</a:t>
                </a: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3.9</a:t>
                </a:r>
                <a:r>
                  <a:rPr lang="ja-JP" altLang="en-US" sz="1400" dirty="0" smtClean="0">
                    <a:solidFill>
                      <a:srgbClr val="FFFFFF"/>
                    </a:solidFill>
                    <a:latin typeface="HGP創英角ｺﾞｼｯｸUB" pitchFamily="50" charset="-128"/>
                    <a:ea typeface="HGP創英角ｺﾞｼｯｸUB" pitchFamily="50" charset="-128"/>
                    <a:cs typeface="Meiryo UI" pitchFamily="50" charset="-128"/>
                  </a:rPr>
                  <a:t>］</a:t>
                </a:r>
                <a:endParaRPr lang="en-US" altLang="ja-JP" sz="1400" dirty="0" smtClean="0">
                  <a:solidFill>
                    <a:srgbClr val="FFFFFF"/>
                  </a:solidFill>
                  <a:latin typeface="HGP創英角ｺﾞｼｯｸUB" pitchFamily="50" charset="-128"/>
                  <a:ea typeface="HGP創英角ｺﾞｼｯｸUB" pitchFamily="50" charset="-128"/>
                  <a:cs typeface="Meiryo UI" pitchFamily="50" charset="-128"/>
                </a:endParaRPr>
              </a:p>
            </p:txBody>
          </p:sp>
          <p:grpSp>
            <p:nvGrpSpPr>
              <p:cNvPr id="32" name="グループ化 168"/>
              <p:cNvGrpSpPr/>
              <p:nvPr/>
            </p:nvGrpSpPr>
            <p:grpSpPr>
              <a:xfrm>
                <a:off x="6379662" y="4184746"/>
                <a:ext cx="1016120" cy="108000"/>
                <a:chOff x="7395329" y="4347124"/>
                <a:chExt cx="893917" cy="108000"/>
              </a:xfrm>
            </p:grpSpPr>
            <p:cxnSp>
              <p:nvCxnSpPr>
                <p:cNvPr id="33" name="直線コネクタ 32"/>
                <p:cNvCxnSpPr/>
                <p:nvPr/>
              </p:nvCxnSpPr>
              <p:spPr>
                <a:xfrm>
                  <a:off x="7395329" y="4401124"/>
                  <a:ext cx="8939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円/楕円 33"/>
                <p:cNvSpPr/>
                <p:nvPr/>
              </p:nvSpPr>
              <p:spPr>
                <a:xfrm>
                  <a:off x="7801943" y="4347124"/>
                  <a:ext cx="108000" cy="108000"/>
                </a:xfrm>
                <a:prstGeom prst="ellipse">
                  <a:avLst/>
                </a:prstGeom>
                <a:solidFill>
                  <a:srgbClr val="FFA02F"/>
                </a:solidFill>
                <a:ln>
                  <a:solidFill>
                    <a:srgbClr val="FFA02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00">
                    <a:solidFill>
                      <a:srgbClr val="FFFFFF"/>
                    </a:solidFill>
                    <a:latin typeface="HGP創英角ｺﾞｼｯｸUB" pitchFamily="50" charset="-128"/>
                    <a:ea typeface="HGP創英角ｺﾞｼｯｸUB" pitchFamily="50" charset="-128"/>
                    <a:cs typeface="Meiryo UI" pitchFamily="50" charset="-128"/>
                  </a:endParaRPr>
                </a:p>
              </p:txBody>
            </p:sp>
          </p:grpSp>
        </p:grpSp>
        <p:grpSp>
          <p:nvGrpSpPr>
            <p:cNvPr id="8" name="グループ化 7"/>
            <p:cNvGrpSpPr/>
            <p:nvPr/>
          </p:nvGrpSpPr>
          <p:grpSpPr>
            <a:xfrm>
              <a:off x="6952307" y="3156788"/>
              <a:ext cx="2007080" cy="407583"/>
              <a:chOff x="6952307" y="3156788"/>
              <a:chExt cx="2007080" cy="407583"/>
            </a:xfrm>
          </p:grpSpPr>
          <p:sp>
            <p:nvSpPr>
              <p:cNvPr id="27" name="テキスト ボックス 26"/>
              <p:cNvSpPr txBox="1"/>
              <p:nvPr/>
            </p:nvSpPr>
            <p:spPr>
              <a:xfrm>
                <a:off x="7013062" y="3156788"/>
                <a:ext cx="1946325" cy="271869"/>
              </a:xfrm>
              <a:prstGeom prst="rect">
                <a:avLst/>
              </a:prstGeom>
              <a:noFill/>
            </p:spPr>
            <p:txBody>
              <a:bodyPr wrap="square" rtlCol="0">
                <a:spAutoFit/>
              </a:bodyPr>
              <a:lstStyle/>
              <a:p>
                <a:pPr fontAlgn="auto">
                  <a:lnSpc>
                    <a:spcPts val="1400"/>
                  </a:lnSpc>
                  <a:spcBef>
                    <a:spcPts val="0"/>
                  </a:spcBef>
                  <a:spcAft>
                    <a:spcPts val="0"/>
                  </a:spcAft>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1.5</a:t>
                </a:r>
                <a:r>
                  <a:rPr lang="ja-JP" altLang="en-US" sz="1400" dirty="0" smtClean="0">
                    <a:solidFill>
                      <a:srgbClr val="FFFFFF"/>
                    </a:solidFill>
                    <a:latin typeface="HGP創英角ｺﾞｼｯｸUB" pitchFamily="50" charset="-128"/>
                    <a:ea typeface="HGP創英角ｺﾞｼｯｸUB" pitchFamily="50" charset="-128"/>
                    <a:cs typeface="Meiryo UI" pitchFamily="50" charset="-128"/>
                  </a:rPr>
                  <a:t>［</a:t>
                </a: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1.0</a:t>
                </a:r>
                <a:r>
                  <a:rPr lang="ja-JP" altLang="en-US" sz="1400" dirty="0" smtClean="0">
                    <a:solidFill>
                      <a:srgbClr val="FFFFFF"/>
                    </a:solidFill>
                    <a:latin typeface="HGP創英角ｺﾞｼｯｸUB" pitchFamily="50" charset="-128"/>
                    <a:ea typeface="HGP創英角ｺﾞｼｯｸUB" pitchFamily="50" charset="-128"/>
                    <a:cs typeface="Meiryo UI" pitchFamily="50" charset="-128"/>
                  </a:rPr>
                  <a:t>～</a:t>
                </a: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2.4</a:t>
                </a:r>
                <a:r>
                  <a:rPr lang="ja-JP" altLang="en-US" sz="1400" dirty="0" smtClean="0">
                    <a:solidFill>
                      <a:srgbClr val="FFFFFF"/>
                    </a:solidFill>
                    <a:latin typeface="HGP創英角ｺﾞｼｯｸUB" pitchFamily="50" charset="-128"/>
                    <a:ea typeface="HGP創英角ｺﾞｼｯｸUB" pitchFamily="50" charset="-128"/>
                    <a:cs typeface="Meiryo UI" pitchFamily="50" charset="-128"/>
                  </a:rPr>
                  <a:t>］</a:t>
                </a:r>
                <a:endParaRPr lang="en-US" altLang="ja-JP" sz="1400" dirty="0" smtClean="0">
                  <a:solidFill>
                    <a:srgbClr val="FFFFFF"/>
                  </a:solidFill>
                  <a:latin typeface="HGP創英角ｺﾞｼｯｸUB" pitchFamily="50" charset="-128"/>
                  <a:ea typeface="HGP創英角ｺﾞｼｯｸUB" pitchFamily="50" charset="-128"/>
                  <a:cs typeface="Meiryo UI" pitchFamily="50" charset="-128"/>
                </a:endParaRPr>
              </a:p>
            </p:txBody>
          </p:sp>
          <p:grpSp>
            <p:nvGrpSpPr>
              <p:cNvPr id="28" name="グループ化 167"/>
              <p:cNvGrpSpPr/>
              <p:nvPr/>
            </p:nvGrpSpPr>
            <p:grpSpPr>
              <a:xfrm>
                <a:off x="6952307" y="3456371"/>
                <a:ext cx="561048" cy="108000"/>
                <a:chOff x="7523018" y="3751676"/>
                <a:chExt cx="493574" cy="108000"/>
              </a:xfrm>
            </p:grpSpPr>
            <p:cxnSp>
              <p:nvCxnSpPr>
                <p:cNvPr id="29" name="直線コネクタ 28"/>
                <p:cNvCxnSpPr/>
                <p:nvPr/>
              </p:nvCxnSpPr>
              <p:spPr>
                <a:xfrm>
                  <a:off x="7523018" y="3805676"/>
                  <a:ext cx="4935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7697470" y="3751676"/>
                  <a:ext cx="108000" cy="108000"/>
                </a:xfrm>
                <a:prstGeom prst="ellipse">
                  <a:avLst/>
                </a:prstGeom>
                <a:solidFill>
                  <a:srgbClr val="FFA02F"/>
                </a:solidFill>
                <a:ln>
                  <a:solidFill>
                    <a:srgbClr val="FFA02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00">
                    <a:solidFill>
                      <a:srgbClr val="FFFFFF"/>
                    </a:solidFill>
                    <a:latin typeface="HGP創英角ｺﾞｼｯｸUB" pitchFamily="50" charset="-128"/>
                    <a:ea typeface="HGP創英角ｺﾞｼｯｸUB" pitchFamily="50" charset="-128"/>
                    <a:cs typeface="Meiryo UI" pitchFamily="50" charset="-128"/>
                  </a:endParaRPr>
                </a:p>
              </p:txBody>
            </p:sp>
          </p:grpSp>
        </p:grpSp>
        <p:grpSp>
          <p:nvGrpSpPr>
            <p:cNvPr id="9" name="グループ化 121"/>
            <p:cNvGrpSpPr/>
            <p:nvPr/>
          </p:nvGrpSpPr>
          <p:grpSpPr>
            <a:xfrm>
              <a:off x="5451472" y="2667562"/>
              <a:ext cx="2974104" cy="2987339"/>
              <a:chOff x="5384068" y="2825914"/>
              <a:chExt cx="3435037" cy="3492000"/>
            </a:xfrm>
          </p:grpSpPr>
          <p:cxnSp>
            <p:nvCxnSpPr>
              <p:cNvPr id="23" name="直線コネクタ 22"/>
              <p:cNvCxnSpPr/>
              <p:nvPr/>
            </p:nvCxnSpPr>
            <p:spPr>
              <a:xfrm flipH="1">
                <a:off x="7107245" y="2825914"/>
                <a:ext cx="0" cy="3492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395386" y="6258299"/>
                <a:ext cx="34237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16200000" flipH="1">
                <a:off x="5349311" y="6283156"/>
                <a:ext cx="695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16200000" flipH="1">
                <a:off x="8784348" y="6283157"/>
                <a:ext cx="695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a:off x="7361353" y="4352593"/>
              <a:ext cx="1939572" cy="426863"/>
              <a:chOff x="6933853" y="4512131"/>
              <a:chExt cx="1939572" cy="426863"/>
            </a:xfrm>
          </p:grpSpPr>
          <p:grpSp>
            <p:nvGrpSpPr>
              <p:cNvPr id="19" name="グループ化 169"/>
              <p:cNvGrpSpPr/>
              <p:nvPr/>
            </p:nvGrpSpPr>
            <p:grpSpPr>
              <a:xfrm>
                <a:off x="6933853" y="4830994"/>
                <a:ext cx="763648" cy="108000"/>
                <a:chOff x="7882870" y="4993372"/>
                <a:chExt cx="671808" cy="108000"/>
              </a:xfrm>
            </p:grpSpPr>
            <p:cxnSp>
              <p:nvCxnSpPr>
                <p:cNvPr id="21" name="直線コネクタ 20"/>
                <p:cNvCxnSpPr/>
                <p:nvPr/>
              </p:nvCxnSpPr>
              <p:spPr>
                <a:xfrm>
                  <a:off x="7882870" y="5047372"/>
                  <a:ext cx="6718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8167598" y="4993372"/>
                  <a:ext cx="108000" cy="108000"/>
                </a:xfrm>
                <a:prstGeom prst="ellipse">
                  <a:avLst/>
                </a:prstGeom>
                <a:solidFill>
                  <a:srgbClr val="FFA02F"/>
                </a:solidFill>
                <a:ln>
                  <a:solidFill>
                    <a:srgbClr val="FFA02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00">
                    <a:solidFill>
                      <a:srgbClr val="FFFFFF"/>
                    </a:solidFill>
                    <a:latin typeface="HGP創英角ｺﾞｼｯｸUB" pitchFamily="50" charset="-128"/>
                    <a:ea typeface="HGP創英角ｺﾞｼｯｸUB" pitchFamily="50" charset="-128"/>
                    <a:cs typeface="Meiryo UI" pitchFamily="50" charset="-128"/>
                  </a:endParaRPr>
                </a:p>
              </p:txBody>
            </p:sp>
          </p:grpSp>
          <p:sp>
            <p:nvSpPr>
              <p:cNvPr id="20" name="テキスト ボックス 19"/>
              <p:cNvSpPr txBox="1"/>
              <p:nvPr/>
            </p:nvSpPr>
            <p:spPr>
              <a:xfrm>
                <a:off x="7040156" y="4512131"/>
                <a:ext cx="1833269" cy="271869"/>
              </a:xfrm>
              <a:prstGeom prst="rect">
                <a:avLst/>
              </a:prstGeom>
              <a:noFill/>
            </p:spPr>
            <p:txBody>
              <a:bodyPr wrap="square" rtlCol="0">
                <a:spAutoFit/>
              </a:bodyPr>
              <a:lstStyle/>
              <a:p>
                <a:pPr fontAlgn="auto">
                  <a:lnSpc>
                    <a:spcPts val="1400"/>
                  </a:lnSpc>
                  <a:spcBef>
                    <a:spcPts val="0"/>
                  </a:spcBef>
                  <a:spcAft>
                    <a:spcPts val="0"/>
                  </a:spcAft>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3.4</a:t>
                </a:r>
                <a:r>
                  <a:rPr lang="ja-JP" altLang="en-US" sz="1400" dirty="0" smtClean="0">
                    <a:solidFill>
                      <a:srgbClr val="FFFFFF"/>
                    </a:solidFill>
                    <a:latin typeface="HGP創英角ｺﾞｼｯｸUB" pitchFamily="50" charset="-128"/>
                    <a:ea typeface="HGP創英角ｺﾞｼｯｸUB" pitchFamily="50" charset="-128"/>
                    <a:cs typeface="Meiryo UI" pitchFamily="50" charset="-128"/>
                  </a:rPr>
                  <a:t>［</a:t>
                </a: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1.9</a:t>
                </a:r>
                <a:r>
                  <a:rPr lang="ja-JP" altLang="en-US" sz="1400" dirty="0" smtClean="0">
                    <a:solidFill>
                      <a:srgbClr val="FFFFFF"/>
                    </a:solidFill>
                    <a:latin typeface="HGP創英角ｺﾞｼｯｸUB" pitchFamily="50" charset="-128"/>
                    <a:ea typeface="HGP創英角ｺﾞｼｯｸUB" pitchFamily="50" charset="-128"/>
                    <a:cs typeface="Meiryo UI" pitchFamily="50" charset="-128"/>
                  </a:rPr>
                  <a:t>～</a:t>
                </a: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6.2</a:t>
                </a:r>
                <a:r>
                  <a:rPr lang="ja-JP" altLang="en-US" sz="1400" dirty="0" smtClean="0">
                    <a:solidFill>
                      <a:srgbClr val="FFFFFF"/>
                    </a:solidFill>
                    <a:latin typeface="HGP創英角ｺﾞｼｯｸUB" pitchFamily="50" charset="-128"/>
                    <a:ea typeface="HGP創英角ｺﾞｼｯｸUB" pitchFamily="50" charset="-128"/>
                    <a:cs typeface="Meiryo UI" pitchFamily="50" charset="-128"/>
                  </a:rPr>
                  <a:t>］</a:t>
                </a:r>
                <a:endParaRPr lang="en-US" altLang="ja-JP" sz="1400" dirty="0" smtClean="0">
                  <a:solidFill>
                    <a:srgbClr val="FFFFFF"/>
                  </a:solidFill>
                  <a:latin typeface="HGP創英角ｺﾞｼｯｸUB" pitchFamily="50" charset="-128"/>
                  <a:ea typeface="HGP創英角ｺﾞｼｯｸUB" pitchFamily="50" charset="-128"/>
                  <a:cs typeface="Meiryo UI" pitchFamily="50" charset="-128"/>
                </a:endParaRPr>
              </a:p>
            </p:txBody>
          </p:sp>
        </p:grpSp>
        <p:grpSp>
          <p:nvGrpSpPr>
            <p:cNvPr id="11" name="グループ化 10"/>
            <p:cNvGrpSpPr/>
            <p:nvPr/>
          </p:nvGrpSpPr>
          <p:grpSpPr>
            <a:xfrm>
              <a:off x="7738231" y="4942859"/>
              <a:ext cx="1833269" cy="418610"/>
              <a:chOff x="7310731" y="5074559"/>
              <a:chExt cx="1833269" cy="418610"/>
            </a:xfrm>
          </p:grpSpPr>
          <p:grpSp>
            <p:nvGrpSpPr>
              <p:cNvPr id="15" name="グループ化 170"/>
              <p:cNvGrpSpPr/>
              <p:nvPr/>
            </p:nvGrpSpPr>
            <p:grpSpPr>
              <a:xfrm>
                <a:off x="7382483" y="5385169"/>
                <a:ext cx="610919" cy="108000"/>
                <a:chOff x="8277546" y="5576122"/>
                <a:chExt cx="537447" cy="108000"/>
              </a:xfrm>
            </p:grpSpPr>
            <p:cxnSp>
              <p:nvCxnSpPr>
                <p:cNvPr id="17" name="直線コネクタ 16"/>
                <p:cNvCxnSpPr/>
                <p:nvPr/>
              </p:nvCxnSpPr>
              <p:spPr>
                <a:xfrm>
                  <a:off x="8277546" y="5630122"/>
                  <a:ext cx="5374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8498430" y="5576122"/>
                  <a:ext cx="108000" cy="108000"/>
                </a:xfrm>
                <a:prstGeom prst="ellipse">
                  <a:avLst/>
                </a:prstGeom>
                <a:solidFill>
                  <a:srgbClr val="FFA02F"/>
                </a:solidFill>
                <a:ln>
                  <a:solidFill>
                    <a:srgbClr val="FFA02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00">
                    <a:solidFill>
                      <a:srgbClr val="FFFFFF"/>
                    </a:solidFill>
                    <a:latin typeface="HGP創英角ｺﾞｼｯｸUB" pitchFamily="50" charset="-128"/>
                    <a:ea typeface="HGP創英角ｺﾞｼｯｸUB" pitchFamily="50" charset="-128"/>
                    <a:cs typeface="Meiryo UI" pitchFamily="50" charset="-128"/>
                  </a:endParaRPr>
                </a:p>
              </p:txBody>
            </p:sp>
          </p:grpSp>
          <p:sp>
            <p:nvSpPr>
              <p:cNvPr id="16" name="テキスト ボックス 15"/>
              <p:cNvSpPr txBox="1"/>
              <p:nvPr/>
            </p:nvSpPr>
            <p:spPr>
              <a:xfrm>
                <a:off x="7310731" y="5074559"/>
                <a:ext cx="1833269" cy="271869"/>
              </a:xfrm>
              <a:prstGeom prst="rect">
                <a:avLst/>
              </a:prstGeom>
              <a:noFill/>
            </p:spPr>
            <p:txBody>
              <a:bodyPr wrap="square" rtlCol="0">
                <a:spAutoFit/>
              </a:bodyPr>
              <a:lstStyle/>
              <a:p>
                <a:pPr fontAlgn="auto">
                  <a:lnSpc>
                    <a:spcPts val="1400"/>
                  </a:lnSpc>
                  <a:spcBef>
                    <a:spcPts val="0"/>
                  </a:spcBef>
                  <a:spcAft>
                    <a:spcPts val="0"/>
                  </a:spcAft>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6.1</a:t>
                </a:r>
                <a:r>
                  <a:rPr lang="ja-JP" altLang="en-US" sz="1400" dirty="0" smtClean="0">
                    <a:solidFill>
                      <a:srgbClr val="FFFFFF"/>
                    </a:solidFill>
                    <a:latin typeface="HGP創英角ｺﾞｼｯｸUB" pitchFamily="50" charset="-128"/>
                    <a:ea typeface="HGP創英角ｺﾞｼｯｸUB" pitchFamily="50" charset="-128"/>
                    <a:cs typeface="Meiryo UI" pitchFamily="50" charset="-128"/>
                  </a:rPr>
                  <a:t>［</a:t>
                </a: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3.8</a:t>
                </a:r>
                <a:r>
                  <a:rPr lang="ja-JP" altLang="en-US" sz="1400" dirty="0" smtClean="0">
                    <a:solidFill>
                      <a:srgbClr val="FFFFFF"/>
                    </a:solidFill>
                    <a:latin typeface="HGP創英角ｺﾞｼｯｸUB" pitchFamily="50" charset="-128"/>
                    <a:ea typeface="HGP創英角ｺﾞｼｯｸUB" pitchFamily="50" charset="-128"/>
                    <a:cs typeface="Meiryo UI" pitchFamily="50" charset="-128"/>
                  </a:rPr>
                  <a:t>～</a:t>
                </a: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9.8</a:t>
                </a:r>
                <a:r>
                  <a:rPr lang="ja-JP" altLang="en-US" sz="1400" dirty="0" smtClean="0">
                    <a:solidFill>
                      <a:srgbClr val="FFFFFF"/>
                    </a:solidFill>
                    <a:latin typeface="HGP創英角ｺﾞｼｯｸUB" pitchFamily="50" charset="-128"/>
                    <a:ea typeface="HGP創英角ｺﾞｼｯｸUB" pitchFamily="50" charset="-128"/>
                    <a:cs typeface="Meiryo UI" pitchFamily="50" charset="-128"/>
                  </a:rPr>
                  <a:t>］</a:t>
                </a:r>
                <a:endParaRPr lang="en-US" altLang="ja-JP" sz="1400" dirty="0" smtClean="0">
                  <a:solidFill>
                    <a:srgbClr val="FFFFFF"/>
                  </a:solidFill>
                  <a:latin typeface="HGP創英角ｺﾞｼｯｸUB" pitchFamily="50" charset="-128"/>
                  <a:ea typeface="HGP創英角ｺﾞｼｯｸUB" pitchFamily="50" charset="-128"/>
                  <a:cs typeface="Meiryo UI" pitchFamily="50" charset="-128"/>
                </a:endParaRPr>
              </a:p>
            </p:txBody>
          </p:sp>
        </p:grpSp>
        <p:sp>
          <p:nvSpPr>
            <p:cNvPr id="12" name="正方形/長方形 11"/>
            <p:cNvSpPr/>
            <p:nvPr/>
          </p:nvSpPr>
          <p:spPr>
            <a:xfrm>
              <a:off x="6801108" y="5658418"/>
              <a:ext cx="296876" cy="307777"/>
            </a:xfrm>
            <a:prstGeom prst="rect">
              <a:avLst/>
            </a:prstGeom>
          </p:spPr>
          <p:txBody>
            <a:bodyPr wrap="none">
              <a:spAutoFit/>
            </a:bodyPr>
            <a:lstStyle/>
            <a:p>
              <a:pPr algn="ctr" fontAlgn="auto">
                <a:spcBef>
                  <a:spcPts val="0"/>
                </a:spcBef>
                <a:spcAft>
                  <a:spcPts val="0"/>
                </a:spcAft>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1</a:t>
              </a:r>
              <a:endParaRPr lang="ja-JP" altLang="en-US" sz="1400" dirty="0">
                <a:solidFill>
                  <a:srgbClr val="FFFFFF"/>
                </a:solidFill>
                <a:latin typeface="HGP創英角ｺﾞｼｯｸUB" pitchFamily="50" charset="-128"/>
                <a:ea typeface="HGP創英角ｺﾞｼｯｸUB" pitchFamily="50" charset="-128"/>
                <a:cs typeface="Meiryo UI" pitchFamily="50" charset="-128"/>
              </a:endParaRPr>
            </a:p>
          </p:txBody>
        </p:sp>
        <p:sp>
          <p:nvSpPr>
            <p:cNvPr id="13" name="正方形/長方形 12"/>
            <p:cNvSpPr/>
            <p:nvPr/>
          </p:nvSpPr>
          <p:spPr>
            <a:xfrm>
              <a:off x="5277662" y="5658418"/>
              <a:ext cx="450764" cy="307777"/>
            </a:xfrm>
            <a:prstGeom prst="rect">
              <a:avLst/>
            </a:prstGeom>
          </p:spPr>
          <p:txBody>
            <a:bodyPr wrap="none">
              <a:spAutoFit/>
            </a:bodyPr>
            <a:lstStyle/>
            <a:p>
              <a:pPr algn="ctr" fontAlgn="auto">
                <a:spcBef>
                  <a:spcPts val="0"/>
                </a:spcBef>
                <a:spcAft>
                  <a:spcPts val="0"/>
                </a:spcAft>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0.1</a:t>
              </a:r>
              <a:endParaRPr lang="ja-JP" altLang="en-US" sz="1400" dirty="0">
                <a:solidFill>
                  <a:srgbClr val="FFFFFF"/>
                </a:solidFill>
                <a:latin typeface="HGP創英角ｺﾞｼｯｸUB" pitchFamily="50" charset="-128"/>
                <a:ea typeface="HGP創英角ｺﾞｼｯｸUB" pitchFamily="50" charset="-128"/>
                <a:cs typeface="Meiryo UI" pitchFamily="50" charset="-128"/>
              </a:endParaRPr>
            </a:p>
          </p:txBody>
        </p:sp>
        <p:sp>
          <p:nvSpPr>
            <p:cNvPr id="14" name="正方形/長方形 13"/>
            <p:cNvSpPr/>
            <p:nvPr/>
          </p:nvSpPr>
          <p:spPr>
            <a:xfrm>
              <a:off x="8226154" y="5658418"/>
              <a:ext cx="409086" cy="307777"/>
            </a:xfrm>
            <a:prstGeom prst="rect">
              <a:avLst/>
            </a:prstGeom>
          </p:spPr>
          <p:txBody>
            <a:bodyPr wrap="none">
              <a:spAutoFit/>
            </a:bodyPr>
            <a:lstStyle/>
            <a:p>
              <a:pPr algn="ctr" fontAlgn="auto">
                <a:spcBef>
                  <a:spcPts val="0"/>
                </a:spcBef>
                <a:spcAft>
                  <a:spcPts val="0"/>
                </a:spcAft>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10</a:t>
              </a:r>
              <a:endParaRPr lang="ja-JP" altLang="en-US" sz="1400" dirty="0">
                <a:solidFill>
                  <a:srgbClr val="FFFFFF"/>
                </a:solidFill>
                <a:latin typeface="HGP創英角ｺﾞｼｯｸUB" pitchFamily="50" charset="-128"/>
                <a:ea typeface="HGP創英角ｺﾞｼｯｸUB" pitchFamily="50" charset="-128"/>
                <a:cs typeface="Meiryo UI" pitchFamily="50" charset="-128"/>
              </a:endParaRPr>
            </a:p>
          </p:txBody>
        </p:sp>
      </p:grpSp>
      <p:grpSp>
        <p:nvGrpSpPr>
          <p:cNvPr id="35" name="グループ化 34"/>
          <p:cNvGrpSpPr/>
          <p:nvPr/>
        </p:nvGrpSpPr>
        <p:grpSpPr>
          <a:xfrm>
            <a:off x="2043711" y="2521221"/>
            <a:ext cx="2999207" cy="3463557"/>
            <a:chOff x="1871441" y="2533096"/>
            <a:chExt cx="2999207" cy="3463557"/>
          </a:xfrm>
        </p:grpSpPr>
        <p:cxnSp>
          <p:nvCxnSpPr>
            <p:cNvPr id="36" name="直線コネクタ 35"/>
            <p:cNvCxnSpPr/>
            <p:nvPr/>
          </p:nvCxnSpPr>
          <p:spPr>
            <a:xfrm flipH="1">
              <a:off x="3994168" y="5609682"/>
              <a:ext cx="0" cy="914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2678382" y="2632644"/>
              <a:ext cx="143762" cy="360000"/>
            </a:xfrm>
            <a:prstGeom prst="rect">
              <a:avLst/>
            </a:prstGeom>
            <a:solidFill>
              <a:srgbClr val="FFA02F"/>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00">
                <a:solidFill>
                  <a:srgbClr val="FFFFFF"/>
                </a:solidFill>
                <a:latin typeface="HGP創英角ｺﾞｼｯｸUB" pitchFamily="50" charset="-128"/>
                <a:ea typeface="HGP創英角ｺﾞｼｯｸUB" pitchFamily="50" charset="-128"/>
                <a:cs typeface="Meiryo UI" pitchFamily="50" charset="-128"/>
              </a:endParaRPr>
            </a:p>
          </p:txBody>
        </p:sp>
        <p:sp>
          <p:nvSpPr>
            <p:cNvPr id="38" name="正方形/長方形 37"/>
            <p:cNvSpPr/>
            <p:nvPr/>
          </p:nvSpPr>
          <p:spPr>
            <a:xfrm>
              <a:off x="2678386" y="3220813"/>
              <a:ext cx="243761" cy="360000"/>
            </a:xfrm>
            <a:prstGeom prst="rect">
              <a:avLst/>
            </a:prstGeom>
            <a:solidFill>
              <a:srgbClr val="FFA02F"/>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00">
                <a:solidFill>
                  <a:srgbClr val="FFFFFF"/>
                </a:solidFill>
                <a:latin typeface="HGP創英角ｺﾞｼｯｸUB" pitchFamily="50" charset="-128"/>
                <a:ea typeface="HGP創英角ｺﾞｼｯｸUB" pitchFamily="50" charset="-128"/>
                <a:cs typeface="Meiryo UI" pitchFamily="50" charset="-128"/>
              </a:endParaRPr>
            </a:p>
          </p:txBody>
        </p:sp>
        <p:sp>
          <p:nvSpPr>
            <p:cNvPr id="39" name="正方形/長方形 38"/>
            <p:cNvSpPr/>
            <p:nvPr/>
          </p:nvSpPr>
          <p:spPr>
            <a:xfrm>
              <a:off x="2678384" y="3820888"/>
              <a:ext cx="277046" cy="360000"/>
            </a:xfrm>
            <a:prstGeom prst="rect">
              <a:avLst/>
            </a:prstGeom>
            <a:solidFill>
              <a:srgbClr val="FFA02F"/>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00">
                <a:solidFill>
                  <a:srgbClr val="FFFFFF"/>
                </a:solidFill>
                <a:latin typeface="HGP創英角ｺﾞｼｯｸUB" pitchFamily="50" charset="-128"/>
                <a:ea typeface="HGP創英角ｺﾞｼｯｸUB" pitchFamily="50" charset="-128"/>
                <a:cs typeface="Meiryo UI" pitchFamily="50" charset="-128"/>
              </a:endParaRPr>
            </a:p>
          </p:txBody>
        </p:sp>
        <p:sp>
          <p:nvSpPr>
            <p:cNvPr id="40" name="正方形/長方形 39"/>
            <p:cNvSpPr/>
            <p:nvPr/>
          </p:nvSpPr>
          <p:spPr>
            <a:xfrm>
              <a:off x="2678384" y="4418582"/>
              <a:ext cx="536648" cy="360000"/>
            </a:xfrm>
            <a:prstGeom prst="rect">
              <a:avLst/>
            </a:prstGeom>
            <a:solidFill>
              <a:srgbClr val="FFA02F"/>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00">
                <a:solidFill>
                  <a:srgbClr val="FFFFFF"/>
                </a:solidFill>
                <a:latin typeface="HGP創英角ｺﾞｼｯｸUB" pitchFamily="50" charset="-128"/>
                <a:ea typeface="HGP創英角ｺﾞｼｯｸUB" pitchFamily="50" charset="-128"/>
                <a:cs typeface="Meiryo UI" pitchFamily="50" charset="-128"/>
              </a:endParaRPr>
            </a:p>
          </p:txBody>
        </p:sp>
        <p:sp>
          <p:nvSpPr>
            <p:cNvPr id="41" name="正方形/長方形 40"/>
            <p:cNvSpPr/>
            <p:nvPr/>
          </p:nvSpPr>
          <p:spPr>
            <a:xfrm>
              <a:off x="2678384" y="5024489"/>
              <a:ext cx="901804" cy="360000"/>
            </a:xfrm>
            <a:prstGeom prst="rect">
              <a:avLst/>
            </a:prstGeom>
            <a:solidFill>
              <a:srgbClr val="FFA02F"/>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00">
                <a:solidFill>
                  <a:srgbClr val="FFFFFF"/>
                </a:solidFill>
                <a:latin typeface="HGP創英角ｺﾞｼｯｸUB" pitchFamily="50" charset="-128"/>
                <a:ea typeface="HGP創英角ｺﾞｼｯｸUB" pitchFamily="50" charset="-128"/>
                <a:cs typeface="Meiryo UI" pitchFamily="50" charset="-128"/>
              </a:endParaRPr>
            </a:p>
          </p:txBody>
        </p:sp>
        <p:cxnSp>
          <p:nvCxnSpPr>
            <p:cNvPr id="42" name="直線コネクタ 41"/>
            <p:cNvCxnSpPr/>
            <p:nvPr/>
          </p:nvCxnSpPr>
          <p:spPr>
            <a:xfrm>
              <a:off x="2678481" y="5611990"/>
              <a:ext cx="19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2673210" y="2533096"/>
              <a:ext cx="0" cy="316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2532731" y="5688876"/>
              <a:ext cx="296876" cy="307777"/>
            </a:xfrm>
            <a:prstGeom prst="rect">
              <a:avLst/>
            </a:prstGeom>
            <a:ln>
              <a:noFill/>
            </a:ln>
          </p:spPr>
          <p:txBody>
            <a:bodyPr wrap="none">
              <a:spAutoFit/>
            </a:bodyPr>
            <a:lstStyle/>
            <a:p>
              <a:pPr algn="ctr" fontAlgn="auto">
                <a:spcBef>
                  <a:spcPts val="0"/>
                </a:spcBef>
                <a:spcAft>
                  <a:spcPts val="0"/>
                </a:spcAft>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0</a:t>
              </a:r>
              <a:endParaRPr lang="ja-JP" altLang="en-US" sz="1400" dirty="0">
                <a:solidFill>
                  <a:srgbClr val="FFFFFF"/>
                </a:solidFill>
                <a:latin typeface="HGP創英角ｺﾞｼｯｸUB" pitchFamily="50" charset="-128"/>
                <a:ea typeface="HGP創英角ｺﾞｼｯｸUB" pitchFamily="50" charset="-128"/>
                <a:cs typeface="Meiryo UI" pitchFamily="50" charset="-128"/>
              </a:endParaRPr>
            </a:p>
          </p:txBody>
        </p:sp>
        <p:sp>
          <p:nvSpPr>
            <p:cNvPr id="45" name="正方形/長方形 44"/>
            <p:cNvSpPr/>
            <p:nvPr/>
          </p:nvSpPr>
          <p:spPr>
            <a:xfrm>
              <a:off x="3780822" y="5688876"/>
              <a:ext cx="431999" cy="307777"/>
            </a:xfrm>
            <a:prstGeom prst="rect">
              <a:avLst/>
            </a:prstGeom>
            <a:ln>
              <a:noFill/>
            </a:ln>
          </p:spPr>
          <p:txBody>
            <a:bodyPr wrap="square">
              <a:spAutoFit/>
            </a:bodyPr>
            <a:lstStyle/>
            <a:p>
              <a:pPr algn="ctr" fontAlgn="auto">
                <a:spcBef>
                  <a:spcPts val="0"/>
                </a:spcBef>
                <a:spcAft>
                  <a:spcPts val="0"/>
                </a:spcAft>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10</a:t>
              </a:r>
              <a:endParaRPr lang="ja-JP" altLang="en-US" sz="1400" dirty="0">
                <a:solidFill>
                  <a:srgbClr val="FFFFFF"/>
                </a:solidFill>
                <a:latin typeface="HGP創英角ｺﾞｼｯｸUB" pitchFamily="50" charset="-128"/>
                <a:ea typeface="HGP創英角ｺﾞｼｯｸUB" pitchFamily="50" charset="-128"/>
                <a:cs typeface="Meiryo UI" pitchFamily="50" charset="-128"/>
              </a:endParaRPr>
            </a:p>
          </p:txBody>
        </p:sp>
        <p:sp>
          <p:nvSpPr>
            <p:cNvPr id="46" name="正方形/長方形 45"/>
            <p:cNvSpPr/>
            <p:nvPr/>
          </p:nvSpPr>
          <p:spPr>
            <a:xfrm>
              <a:off x="4438649" y="5688876"/>
              <a:ext cx="431999" cy="307777"/>
            </a:xfrm>
            <a:prstGeom prst="rect">
              <a:avLst/>
            </a:prstGeom>
            <a:ln>
              <a:noFill/>
            </a:ln>
          </p:spPr>
          <p:txBody>
            <a:bodyPr wrap="square">
              <a:spAutoFit/>
            </a:bodyPr>
            <a:lstStyle/>
            <a:p>
              <a:pPr algn="ctr" fontAlgn="auto">
                <a:spcBef>
                  <a:spcPts val="0"/>
                </a:spcBef>
                <a:spcAft>
                  <a:spcPts val="0"/>
                </a:spcAft>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15</a:t>
              </a:r>
              <a:endParaRPr lang="ja-JP" altLang="en-US" sz="1400" dirty="0">
                <a:solidFill>
                  <a:srgbClr val="FFFFFF"/>
                </a:solidFill>
                <a:latin typeface="HGP創英角ｺﾞｼｯｸUB" pitchFamily="50" charset="-128"/>
                <a:ea typeface="HGP創英角ｺﾞｼｯｸUB" pitchFamily="50" charset="-128"/>
                <a:cs typeface="Meiryo UI" pitchFamily="50" charset="-128"/>
              </a:endParaRPr>
            </a:p>
          </p:txBody>
        </p:sp>
        <p:sp>
          <p:nvSpPr>
            <p:cNvPr id="47" name="正方形/長方形 46"/>
            <p:cNvSpPr/>
            <p:nvPr/>
          </p:nvSpPr>
          <p:spPr>
            <a:xfrm>
              <a:off x="3118233" y="5688876"/>
              <a:ext cx="431999" cy="307777"/>
            </a:xfrm>
            <a:prstGeom prst="rect">
              <a:avLst/>
            </a:prstGeom>
            <a:ln>
              <a:noFill/>
            </a:ln>
          </p:spPr>
          <p:txBody>
            <a:bodyPr wrap="square">
              <a:spAutoFit/>
            </a:bodyPr>
            <a:lstStyle/>
            <a:p>
              <a:pPr algn="ctr" fontAlgn="auto">
                <a:spcBef>
                  <a:spcPts val="0"/>
                </a:spcBef>
                <a:spcAft>
                  <a:spcPts val="0"/>
                </a:spcAft>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5</a:t>
              </a:r>
              <a:endParaRPr lang="ja-JP" altLang="en-US" sz="1400" dirty="0">
                <a:solidFill>
                  <a:srgbClr val="FFFFFF"/>
                </a:solidFill>
                <a:latin typeface="HGP創英角ｺﾞｼｯｸUB" pitchFamily="50" charset="-128"/>
                <a:ea typeface="HGP創英角ｺﾞｼｯｸUB" pitchFamily="50" charset="-128"/>
                <a:cs typeface="Meiryo UI" pitchFamily="50" charset="-128"/>
              </a:endParaRPr>
            </a:p>
          </p:txBody>
        </p:sp>
        <p:sp>
          <p:nvSpPr>
            <p:cNvPr id="48" name="テキスト ボックス 47"/>
            <p:cNvSpPr txBox="1"/>
            <p:nvPr/>
          </p:nvSpPr>
          <p:spPr>
            <a:xfrm>
              <a:off x="2854325" y="2660197"/>
              <a:ext cx="974725" cy="297517"/>
            </a:xfrm>
            <a:prstGeom prst="rect">
              <a:avLst/>
            </a:prstGeom>
            <a:noFill/>
            <a:ln>
              <a:noFill/>
            </a:ln>
          </p:spPr>
          <p:txBody>
            <a:bodyPr wrap="square" rtlCol="0">
              <a:spAutoFit/>
            </a:bodyPr>
            <a:lstStyle/>
            <a:p>
              <a:pPr fontAlgn="auto">
                <a:lnSpc>
                  <a:spcPts val="1600"/>
                </a:lnSpc>
                <a:spcBef>
                  <a:spcPts val="0"/>
                </a:spcBef>
                <a:spcAft>
                  <a:spcPts val="0"/>
                </a:spcAft>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1.3%</a:t>
              </a:r>
            </a:p>
          </p:txBody>
        </p:sp>
        <p:sp>
          <p:nvSpPr>
            <p:cNvPr id="49" name="テキスト ボックス 48"/>
            <p:cNvSpPr txBox="1"/>
            <p:nvPr/>
          </p:nvSpPr>
          <p:spPr>
            <a:xfrm>
              <a:off x="2957518" y="3235571"/>
              <a:ext cx="974725" cy="297517"/>
            </a:xfrm>
            <a:prstGeom prst="rect">
              <a:avLst/>
            </a:prstGeom>
            <a:noFill/>
            <a:ln>
              <a:noFill/>
            </a:ln>
          </p:spPr>
          <p:txBody>
            <a:bodyPr wrap="square" rtlCol="0">
              <a:spAutoFit/>
            </a:bodyPr>
            <a:lstStyle/>
            <a:p>
              <a:pPr fontAlgn="auto">
                <a:lnSpc>
                  <a:spcPts val="1600"/>
                </a:lnSpc>
                <a:spcBef>
                  <a:spcPts val="0"/>
                </a:spcBef>
                <a:spcAft>
                  <a:spcPts val="0"/>
                </a:spcAft>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2.0%</a:t>
              </a:r>
            </a:p>
          </p:txBody>
        </p:sp>
        <p:sp>
          <p:nvSpPr>
            <p:cNvPr id="50" name="テキスト ボックス 49"/>
            <p:cNvSpPr txBox="1"/>
            <p:nvPr/>
          </p:nvSpPr>
          <p:spPr>
            <a:xfrm>
              <a:off x="2998794" y="3845238"/>
              <a:ext cx="974725" cy="297517"/>
            </a:xfrm>
            <a:prstGeom prst="rect">
              <a:avLst/>
            </a:prstGeom>
            <a:noFill/>
            <a:ln>
              <a:noFill/>
            </a:ln>
          </p:spPr>
          <p:txBody>
            <a:bodyPr wrap="square" rtlCol="0">
              <a:spAutoFit/>
            </a:bodyPr>
            <a:lstStyle/>
            <a:p>
              <a:pPr fontAlgn="auto">
                <a:lnSpc>
                  <a:spcPts val="1600"/>
                </a:lnSpc>
                <a:spcBef>
                  <a:spcPts val="0"/>
                </a:spcBef>
                <a:spcAft>
                  <a:spcPts val="0"/>
                </a:spcAft>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2.3%</a:t>
              </a:r>
            </a:p>
          </p:txBody>
        </p:sp>
        <p:sp>
          <p:nvSpPr>
            <p:cNvPr id="51" name="テキスト ボックス 50"/>
            <p:cNvSpPr txBox="1"/>
            <p:nvPr/>
          </p:nvSpPr>
          <p:spPr>
            <a:xfrm>
              <a:off x="3249619" y="4441016"/>
              <a:ext cx="974725" cy="297517"/>
            </a:xfrm>
            <a:prstGeom prst="rect">
              <a:avLst/>
            </a:prstGeom>
            <a:noFill/>
            <a:ln>
              <a:noFill/>
            </a:ln>
          </p:spPr>
          <p:txBody>
            <a:bodyPr wrap="square" rtlCol="0">
              <a:spAutoFit/>
            </a:bodyPr>
            <a:lstStyle/>
            <a:p>
              <a:pPr fontAlgn="auto">
                <a:lnSpc>
                  <a:spcPts val="1600"/>
                </a:lnSpc>
                <a:spcBef>
                  <a:spcPts val="0"/>
                </a:spcBef>
                <a:spcAft>
                  <a:spcPts val="0"/>
                </a:spcAft>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4.3%</a:t>
              </a:r>
            </a:p>
          </p:txBody>
        </p:sp>
        <p:sp>
          <p:nvSpPr>
            <p:cNvPr id="52" name="テキスト ボックス 51"/>
            <p:cNvSpPr txBox="1"/>
            <p:nvPr/>
          </p:nvSpPr>
          <p:spPr>
            <a:xfrm>
              <a:off x="3659195" y="5055731"/>
              <a:ext cx="974725" cy="297517"/>
            </a:xfrm>
            <a:prstGeom prst="rect">
              <a:avLst/>
            </a:prstGeom>
            <a:noFill/>
            <a:ln>
              <a:noFill/>
            </a:ln>
          </p:spPr>
          <p:txBody>
            <a:bodyPr wrap="square" rtlCol="0">
              <a:spAutoFit/>
            </a:bodyPr>
            <a:lstStyle/>
            <a:p>
              <a:pPr fontAlgn="auto">
                <a:lnSpc>
                  <a:spcPts val="1600"/>
                </a:lnSpc>
                <a:spcBef>
                  <a:spcPts val="0"/>
                </a:spcBef>
                <a:spcAft>
                  <a:spcPts val="0"/>
                </a:spcAft>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7.4%</a:t>
              </a:r>
            </a:p>
          </p:txBody>
        </p:sp>
        <p:sp>
          <p:nvSpPr>
            <p:cNvPr id="53" name="テキスト ボックス 52"/>
            <p:cNvSpPr txBox="1"/>
            <p:nvPr/>
          </p:nvSpPr>
          <p:spPr>
            <a:xfrm>
              <a:off x="1871441" y="5055731"/>
              <a:ext cx="781049" cy="297517"/>
            </a:xfrm>
            <a:prstGeom prst="rect">
              <a:avLst/>
            </a:prstGeom>
            <a:noFill/>
            <a:ln>
              <a:noFill/>
            </a:ln>
          </p:spPr>
          <p:txBody>
            <a:bodyPr wrap="square" rtlCol="0">
              <a:spAutoFit/>
            </a:bodyPr>
            <a:lstStyle/>
            <a:p>
              <a:pPr algn="r" fontAlgn="auto">
                <a:lnSpc>
                  <a:spcPts val="1600"/>
                </a:lnSpc>
                <a:spcBef>
                  <a:spcPts val="0"/>
                </a:spcBef>
                <a:spcAft>
                  <a:spcPts val="0"/>
                </a:spcAft>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310</a:t>
              </a:r>
            </a:p>
          </p:txBody>
        </p:sp>
        <p:sp>
          <p:nvSpPr>
            <p:cNvPr id="54" name="テキスト ボックス 53"/>
            <p:cNvSpPr txBox="1"/>
            <p:nvPr/>
          </p:nvSpPr>
          <p:spPr>
            <a:xfrm>
              <a:off x="1871441" y="4441016"/>
              <a:ext cx="781049" cy="297517"/>
            </a:xfrm>
            <a:prstGeom prst="rect">
              <a:avLst/>
            </a:prstGeom>
            <a:noFill/>
            <a:ln>
              <a:noFill/>
            </a:ln>
          </p:spPr>
          <p:txBody>
            <a:bodyPr wrap="square" rtlCol="0">
              <a:spAutoFit/>
            </a:bodyPr>
            <a:lstStyle/>
            <a:p>
              <a:pPr algn="r" fontAlgn="auto">
                <a:lnSpc>
                  <a:spcPts val="1600"/>
                </a:lnSpc>
                <a:spcBef>
                  <a:spcPts val="0"/>
                </a:spcBef>
                <a:spcAft>
                  <a:spcPts val="0"/>
                </a:spcAft>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301</a:t>
              </a:r>
            </a:p>
          </p:txBody>
        </p:sp>
        <p:sp>
          <p:nvSpPr>
            <p:cNvPr id="55" name="テキスト ボックス 54"/>
            <p:cNvSpPr txBox="1"/>
            <p:nvPr/>
          </p:nvSpPr>
          <p:spPr>
            <a:xfrm>
              <a:off x="1871441" y="3845238"/>
              <a:ext cx="781049" cy="297517"/>
            </a:xfrm>
            <a:prstGeom prst="rect">
              <a:avLst/>
            </a:prstGeom>
            <a:noFill/>
            <a:ln>
              <a:noFill/>
            </a:ln>
          </p:spPr>
          <p:txBody>
            <a:bodyPr wrap="square" rtlCol="0">
              <a:spAutoFit/>
            </a:bodyPr>
            <a:lstStyle/>
            <a:p>
              <a:pPr algn="r" fontAlgn="auto">
                <a:lnSpc>
                  <a:spcPts val="1600"/>
                </a:lnSpc>
                <a:spcBef>
                  <a:spcPts val="0"/>
                </a:spcBef>
                <a:spcAft>
                  <a:spcPts val="0"/>
                </a:spcAft>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303</a:t>
              </a:r>
            </a:p>
          </p:txBody>
        </p:sp>
        <p:sp>
          <p:nvSpPr>
            <p:cNvPr id="56" name="テキスト ボックス 55"/>
            <p:cNvSpPr txBox="1"/>
            <p:nvPr/>
          </p:nvSpPr>
          <p:spPr>
            <a:xfrm>
              <a:off x="1871441" y="3235571"/>
              <a:ext cx="781049" cy="297517"/>
            </a:xfrm>
            <a:prstGeom prst="rect">
              <a:avLst/>
            </a:prstGeom>
            <a:noFill/>
            <a:ln>
              <a:noFill/>
            </a:ln>
          </p:spPr>
          <p:txBody>
            <a:bodyPr wrap="square" rtlCol="0">
              <a:spAutoFit/>
            </a:bodyPr>
            <a:lstStyle/>
            <a:p>
              <a:pPr algn="r" fontAlgn="auto">
                <a:lnSpc>
                  <a:spcPts val="1600"/>
                </a:lnSpc>
                <a:spcBef>
                  <a:spcPts val="0"/>
                </a:spcBef>
                <a:spcAft>
                  <a:spcPts val="0"/>
                </a:spcAft>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1,376</a:t>
              </a:r>
            </a:p>
          </p:txBody>
        </p:sp>
        <p:sp>
          <p:nvSpPr>
            <p:cNvPr id="57" name="テキスト ボックス 56"/>
            <p:cNvSpPr txBox="1"/>
            <p:nvPr/>
          </p:nvSpPr>
          <p:spPr>
            <a:xfrm>
              <a:off x="1871441" y="2660197"/>
              <a:ext cx="781049" cy="297517"/>
            </a:xfrm>
            <a:prstGeom prst="rect">
              <a:avLst/>
            </a:prstGeom>
            <a:noFill/>
            <a:ln>
              <a:noFill/>
            </a:ln>
          </p:spPr>
          <p:txBody>
            <a:bodyPr wrap="square" rtlCol="0">
              <a:spAutoFit/>
            </a:bodyPr>
            <a:lstStyle/>
            <a:p>
              <a:pPr algn="r" fontAlgn="auto">
                <a:lnSpc>
                  <a:spcPts val="1600"/>
                </a:lnSpc>
                <a:spcBef>
                  <a:spcPts val="0"/>
                </a:spcBef>
                <a:spcAft>
                  <a:spcPts val="0"/>
                </a:spcAft>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6,548</a:t>
              </a:r>
            </a:p>
          </p:txBody>
        </p:sp>
        <p:cxnSp>
          <p:nvCxnSpPr>
            <p:cNvPr id="58" name="直線コネクタ 57"/>
            <p:cNvCxnSpPr/>
            <p:nvPr/>
          </p:nvCxnSpPr>
          <p:spPr>
            <a:xfrm flipH="1">
              <a:off x="4654648" y="5609682"/>
              <a:ext cx="0" cy="914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a:off x="3333689" y="5609682"/>
              <a:ext cx="0" cy="914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正方形/長方形 59"/>
          <p:cNvSpPr/>
          <p:nvPr/>
        </p:nvSpPr>
        <p:spPr>
          <a:xfrm>
            <a:off x="187841" y="6153089"/>
            <a:ext cx="2592376" cy="307777"/>
          </a:xfrm>
          <a:prstGeom prst="rect">
            <a:avLst/>
          </a:prstGeom>
        </p:spPr>
        <p:txBody>
          <a:bodyPr wrap="none">
            <a:spAutoFit/>
          </a:bodyPr>
          <a:lstStyle/>
          <a:p>
            <a:pPr fontAlgn="auto">
              <a:spcBef>
                <a:spcPts val="0"/>
              </a:spcBef>
              <a:spcAft>
                <a:spcPts val="0"/>
              </a:spcAft>
              <a:defRPr/>
            </a:pP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 ULN :</a:t>
            </a:r>
            <a:r>
              <a:rPr lang="ja-JP" altLang="en-US" sz="1400" dirty="0" smtClean="0">
                <a:solidFill>
                  <a:srgbClr val="FFFFFF"/>
                </a:solidFill>
                <a:latin typeface="HGP創英角ｺﾞｼｯｸUB" pitchFamily="50" charset="-128"/>
                <a:ea typeface="HGP創英角ｺﾞｼｯｸUB" pitchFamily="50" charset="-128"/>
                <a:cs typeface="Meiryo UI" pitchFamily="50" charset="-128"/>
              </a:rPr>
              <a:t> </a:t>
            </a: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upper</a:t>
            </a:r>
            <a:r>
              <a:rPr lang="ja-JP" altLang="en-US" sz="1400" dirty="0" smtClean="0">
                <a:solidFill>
                  <a:srgbClr val="FFFFFF"/>
                </a:solidFill>
                <a:latin typeface="HGP創英角ｺﾞｼｯｸUB" pitchFamily="50" charset="-128"/>
                <a:ea typeface="HGP創英角ｺﾞｼｯｸUB" pitchFamily="50" charset="-128"/>
                <a:cs typeface="Meiryo UI" pitchFamily="50" charset="-128"/>
              </a:rPr>
              <a:t> </a:t>
            </a: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limit</a:t>
            </a:r>
            <a:r>
              <a:rPr lang="ja-JP" altLang="en-US" sz="1400" dirty="0" smtClean="0">
                <a:solidFill>
                  <a:srgbClr val="FFFFFF"/>
                </a:solidFill>
                <a:latin typeface="HGP創英角ｺﾞｼｯｸUB" pitchFamily="50" charset="-128"/>
                <a:ea typeface="HGP創英角ｺﾞｼｯｸUB" pitchFamily="50" charset="-128"/>
                <a:cs typeface="Meiryo UI" pitchFamily="50" charset="-128"/>
              </a:rPr>
              <a:t> </a:t>
            </a: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of</a:t>
            </a:r>
            <a:r>
              <a:rPr lang="ja-JP" altLang="en-US" sz="1400" dirty="0" smtClean="0">
                <a:solidFill>
                  <a:srgbClr val="FFFFFF"/>
                </a:solidFill>
                <a:latin typeface="HGP創英角ｺﾞｼｯｸUB" pitchFamily="50" charset="-128"/>
                <a:ea typeface="HGP創英角ｺﾞｼｯｸUB" pitchFamily="50" charset="-128"/>
                <a:cs typeface="Meiryo UI" pitchFamily="50" charset="-128"/>
              </a:rPr>
              <a:t> </a:t>
            </a: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normal</a:t>
            </a:r>
            <a:endParaRPr lang="ja-JP" altLang="en-US" sz="1400" dirty="0" smtClean="0">
              <a:solidFill>
                <a:srgbClr val="FFFFFF"/>
              </a:solidFill>
              <a:latin typeface="HGP創英角ｺﾞｼｯｸUB" pitchFamily="50" charset="-128"/>
              <a:ea typeface="HGP創英角ｺﾞｼｯｸUB" pitchFamily="50" charset="-128"/>
              <a:cs typeface="Meiryo UI" pitchFamily="50" charset="-128"/>
            </a:endParaRPr>
          </a:p>
        </p:txBody>
      </p:sp>
    </p:spTree>
    <p:extLst>
      <p:ext uri="{BB962C8B-B14F-4D97-AF65-F5344CB8AC3E}">
        <p14:creationId xmlns:p14="http://schemas.microsoft.com/office/powerpoint/2010/main" val="1617795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400" dirty="0" smtClean="0">
                <a:latin typeface="Arial" charset="0"/>
                <a:ea typeface="ＭＳ Ｐゴシック" charset="-128"/>
                <a:cs typeface="Arial" charset="0"/>
              </a:rPr>
              <a:t>Non-</a:t>
            </a:r>
            <a:r>
              <a:rPr lang="en-US" altLang="ja-JP" sz="2400" dirty="0" err="1" smtClean="0">
                <a:latin typeface="Arial" charset="0"/>
                <a:ea typeface="ＭＳ Ｐゴシック" charset="-128"/>
                <a:cs typeface="Arial" charset="0"/>
              </a:rPr>
              <a:t>CABG</a:t>
            </a:r>
            <a:r>
              <a:rPr lang="en-US" altLang="ja-JP" sz="2400" dirty="0" smtClean="0">
                <a:latin typeface="Arial" charset="0"/>
                <a:ea typeface="ＭＳ Ｐゴシック" charset="-128"/>
                <a:cs typeface="Arial" charset="0"/>
              </a:rPr>
              <a:t> Bleeding events by </a:t>
            </a:r>
            <a:r>
              <a:rPr lang="en-US" altLang="ja-JP" sz="2400" dirty="0" err="1">
                <a:latin typeface="Arial" charset="0"/>
                <a:ea typeface="ＭＳ Ｐゴシック" charset="-128"/>
                <a:cs typeface="Arial" charset="0"/>
              </a:rPr>
              <a:t>CYP2C19</a:t>
            </a:r>
            <a:r>
              <a:rPr lang="en-US" altLang="ja-JP" sz="2400" dirty="0">
                <a:latin typeface="Arial" charset="0"/>
                <a:ea typeface="ＭＳ Ｐゴシック" charset="-128"/>
                <a:cs typeface="Arial" charset="0"/>
              </a:rPr>
              <a:t> </a:t>
            </a:r>
            <a:r>
              <a:rPr lang="en-US" altLang="ja-JP" sz="2400" dirty="0" smtClean="0">
                <a:latin typeface="Arial" charset="0"/>
                <a:ea typeface="ＭＳ Ｐゴシック" charset="-128"/>
                <a:cs typeface="Arial" charset="0"/>
              </a:rPr>
              <a:t>phenotypes</a:t>
            </a:r>
            <a:endParaRPr kumimoji="1" lang="ja-JP" altLang="en-US" sz="2400" dirty="0"/>
          </a:p>
        </p:txBody>
      </p:sp>
      <p:graphicFrame>
        <p:nvGraphicFramePr>
          <p:cNvPr id="3" name="表 2"/>
          <p:cNvGraphicFramePr>
            <a:graphicFrameLocks noGrp="1"/>
          </p:cNvGraphicFramePr>
          <p:nvPr>
            <p:extLst>
              <p:ext uri="{D42A27DB-BD31-4B8C-83A1-F6EECF244321}">
                <p14:modId xmlns:p14="http://schemas.microsoft.com/office/powerpoint/2010/main" val="4091693314"/>
              </p:ext>
            </p:extLst>
          </p:nvPr>
        </p:nvGraphicFramePr>
        <p:xfrm>
          <a:off x="250521" y="1337150"/>
          <a:ext cx="8542750" cy="5251401"/>
        </p:xfrm>
        <a:graphic>
          <a:graphicData uri="http://schemas.openxmlformats.org/drawingml/2006/table">
            <a:tbl>
              <a:tblPr firstRow="1" firstCol="1" bandRow="1" bandCol="1">
                <a:tableStyleId>{5C22544A-7EE6-4342-B048-85BDC9FD1C3A}</a:tableStyleId>
              </a:tblPr>
              <a:tblGrid>
                <a:gridCol w="2154476"/>
                <a:gridCol w="964504"/>
                <a:gridCol w="964504"/>
                <a:gridCol w="1215025"/>
                <a:gridCol w="994336"/>
                <a:gridCol w="1037271"/>
                <a:gridCol w="1212634"/>
              </a:tblGrid>
              <a:tr h="102863">
                <a:tc>
                  <a:txBody>
                    <a:bodyPr/>
                    <a:lstStyle/>
                    <a:p>
                      <a:pPr>
                        <a:lnSpc>
                          <a:spcPct val="150000"/>
                        </a:lnSpc>
                        <a:spcAft>
                          <a:spcPts val="0"/>
                        </a:spcAft>
                      </a:pPr>
                      <a:r>
                        <a:rPr lang="en-US" sz="1800" dirty="0">
                          <a:solidFill>
                            <a:schemeClr val="bg1"/>
                          </a:solidFill>
                          <a:effectLst/>
                          <a:latin typeface="+mn-lt"/>
                        </a:rPr>
                        <a:t> </a:t>
                      </a:r>
                      <a:endParaRPr lang="ja-JP" sz="1800" dirty="0">
                        <a:solidFill>
                          <a:schemeClr val="bg1"/>
                        </a:solidFill>
                        <a:effectLst/>
                        <a:latin typeface="+mn-lt"/>
                        <a:ea typeface="ＭＳ 明朝"/>
                        <a:cs typeface="Times New Roman"/>
                      </a:endParaRPr>
                    </a:p>
                  </a:txBody>
                  <a:tcPr marL="19287" marR="19287" marT="0" marB="0"/>
                </a:tc>
                <a:tc gridSpan="3">
                  <a:txBody>
                    <a:bodyPr/>
                    <a:lstStyle/>
                    <a:p>
                      <a:pPr algn="ctr">
                        <a:lnSpc>
                          <a:spcPct val="150000"/>
                        </a:lnSpc>
                        <a:spcAft>
                          <a:spcPts val="0"/>
                        </a:spcAft>
                      </a:pPr>
                      <a:r>
                        <a:rPr lang="en-US" altLang="ja-JP" sz="1800" dirty="0" err="1" smtClean="0">
                          <a:solidFill>
                            <a:schemeClr val="bg1"/>
                          </a:solidFill>
                          <a:effectLst/>
                          <a:latin typeface="+mn-lt"/>
                          <a:ea typeface="ＭＳ 明朝"/>
                          <a:cs typeface="Times New Roman"/>
                        </a:rPr>
                        <a:t>EM</a:t>
                      </a:r>
                      <a:endParaRPr lang="ja-JP" sz="1800" dirty="0">
                        <a:solidFill>
                          <a:schemeClr val="bg1"/>
                        </a:solidFill>
                        <a:effectLst/>
                        <a:latin typeface="+mn-lt"/>
                        <a:ea typeface="ＭＳ 明朝"/>
                        <a:cs typeface="Times New Roman"/>
                      </a:endParaRPr>
                    </a:p>
                  </a:txBody>
                  <a:tcPr marL="19287" marR="19287" marT="0" marB="0"/>
                </a:tc>
                <a:tc hMerge="1">
                  <a:txBody>
                    <a:bodyPr/>
                    <a:lstStyle/>
                    <a:p>
                      <a:endParaRPr kumimoji="1" lang="ja-JP" altLang="en-US"/>
                    </a:p>
                  </a:txBody>
                  <a:tcPr/>
                </a:tc>
                <a:tc hMerge="1">
                  <a:txBody>
                    <a:bodyPr/>
                    <a:lstStyle/>
                    <a:p>
                      <a:endParaRPr kumimoji="1" lang="ja-JP" altLang="en-US"/>
                    </a:p>
                  </a:txBody>
                  <a:tcPr/>
                </a:tc>
                <a:tc gridSpan="3">
                  <a:txBody>
                    <a:bodyPr/>
                    <a:lstStyle/>
                    <a:p>
                      <a:pPr algn="ctr">
                        <a:lnSpc>
                          <a:spcPct val="150000"/>
                        </a:lnSpc>
                        <a:spcAft>
                          <a:spcPts val="0"/>
                        </a:spcAft>
                      </a:pPr>
                      <a:r>
                        <a:rPr lang="en-US" altLang="ja-JP" sz="1800" dirty="0" err="1" smtClean="0">
                          <a:solidFill>
                            <a:schemeClr val="bg1"/>
                          </a:solidFill>
                          <a:effectLst/>
                          <a:latin typeface="+mn-lt"/>
                          <a:ea typeface="ＭＳ 明朝"/>
                          <a:cs typeface="Times New Roman"/>
                        </a:rPr>
                        <a:t>IM+PM</a:t>
                      </a:r>
                      <a:endParaRPr lang="ja-JP" sz="1800" dirty="0">
                        <a:solidFill>
                          <a:schemeClr val="bg1"/>
                        </a:solidFill>
                        <a:effectLst/>
                        <a:latin typeface="+mn-lt"/>
                        <a:ea typeface="ＭＳ 明朝"/>
                        <a:cs typeface="Times New Roman"/>
                      </a:endParaRPr>
                    </a:p>
                  </a:txBody>
                  <a:tcPr marL="19287" marR="19287" marT="0" marB="0"/>
                </a:tc>
                <a:tc hMerge="1">
                  <a:txBody>
                    <a:bodyPr/>
                    <a:lstStyle/>
                    <a:p>
                      <a:pPr algn="ctr">
                        <a:lnSpc>
                          <a:spcPct val="200000"/>
                        </a:lnSpc>
                        <a:spcAft>
                          <a:spcPts val="0"/>
                        </a:spcAft>
                      </a:pPr>
                      <a:endParaRPr lang="ja-JP" sz="1000" dirty="0">
                        <a:effectLst/>
                        <a:latin typeface="Arial"/>
                        <a:ea typeface="ＭＳ 明朝"/>
                        <a:cs typeface="Times New Roman"/>
                      </a:endParaRPr>
                    </a:p>
                  </a:txBody>
                  <a:tcPr marL="19287" marR="19287" marT="0" marB="0"/>
                </a:tc>
                <a:tc hMerge="1">
                  <a:txBody>
                    <a:bodyPr/>
                    <a:lstStyle/>
                    <a:p>
                      <a:pPr algn="ctr">
                        <a:lnSpc>
                          <a:spcPct val="200000"/>
                        </a:lnSpc>
                        <a:spcAft>
                          <a:spcPts val="0"/>
                        </a:spcAft>
                      </a:pPr>
                      <a:endParaRPr lang="ja-JP" sz="1000" dirty="0">
                        <a:effectLst/>
                        <a:latin typeface="Arial"/>
                        <a:ea typeface="ＭＳ 明朝"/>
                        <a:cs typeface="Times New Roman"/>
                      </a:endParaRPr>
                    </a:p>
                  </a:txBody>
                  <a:tcPr marL="19287" marR="19287" marT="0" marB="0"/>
                </a:tc>
              </a:tr>
              <a:tr h="694641">
                <a:tc>
                  <a:txBody>
                    <a:bodyPr/>
                    <a:lstStyle/>
                    <a:p>
                      <a:pPr>
                        <a:lnSpc>
                          <a:spcPct val="150000"/>
                        </a:lnSpc>
                        <a:spcAft>
                          <a:spcPts val="0"/>
                        </a:spcAft>
                      </a:pPr>
                      <a:r>
                        <a:rPr lang="en-US" sz="1800" dirty="0">
                          <a:solidFill>
                            <a:schemeClr val="bg1"/>
                          </a:solidFill>
                          <a:effectLst/>
                          <a:latin typeface="+mn-lt"/>
                        </a:rPr>
                        <a:t> </a:t>
                      </a:r>
                      <a:endParaRPr lang="ja-JP" sz="1800" dirty="0">
                        <a:solidFill>
                          <a:schemeClr val="bg1"/>
                        </a:solidFill>
                        <a:effectLst/>
                        <a:latin typeface="+mn-lt"/>
                        <a:ea typeface="ＭＳ 明朝"/>
                        <a:cs typeface="Times New Roman"/>
                      </a:endParaRPr>
                    </a:p>
                  </a:txBody>
                  <a:tcPr marL="19287" marR="19287" marT="0" marB="0"/>
                </a:tc>
                <a:tc>
                  <a:txBody>
                    <a:bodyPr/>
                    <a:lstStyle/>
                    <a:p>
                      <a:pPr algn="ctr">
                        <a:lnSpc>
                          <a:spcPct val="150000"/>
                        </a:lnSpc>
                        <a:spcAft>
                          <a:spcPts val="0"/>
                        </a:spcAft>
                      </a:pPr>
                      <a:r>
                        <a:rPr lang="en-US" sz="1400" dirty="0" err="1" smtClean="0">
                          <a:solidFill>
                            <a:schemeClr val="bg1"/>
                          </a:solidFill>
                          <a:effectLst/>
                          <a:latin typeface="+mn-lt"/>
                        </a:rPr>
                        <a:t>Prasugrel</a:t>
                      </a:r>
                      <a:endParaRPr lang="en-US" sz="1400" dirty="0" smtClean="0">
                        <a:solidFill>
                          <a:schemeClr val="bg1"/>
                        </a:solidFill>
                        <a:effectLst/>
                        <a:latin typeface="+mn-lt"/>
                      </a:endParaRPr>
                    </a:p>
                    <a:p>
                      <a:pPr algn="ctr">
                        <a:lnSpc>
                          <a:spcPct val="150000"/>
                        </a:lnSpc>
                        <a:spcAft>
                          <a:spcPts val="0"/>
                        </a:spcAft>
                      </a:pPr>
                      <a:r>
                        <a:rPr lang="en-US" altLang="ja-JP" sz="1400" dirty="0" smtClean="0">
                          <a:solidFill>
                            <a:schemeClr val="bg1"/>
                          </a:solidFill>
                          <a:effectLst/>
                          <a:latin typeface="+mn-lt"/>
                          <a:ea typeface="ＭＳ 明朝"/>
                          <a:cs typeface="Times New Roman"/>
                        </a:rPr>
                        <a:t>(n=153)</a:t>
                      </a:r>
                      <a:endParaRPr lang="ja-JP" sz="1400" dirty="0">
                        <a:solidFill>
                          <a:schemeClr val="bg1"/>
                        </a:solidFill>
                        <a:effectLst/>
                        <a:latin typeface="+mn-lt"/>
                        <a:ea typeface="ＭＳ 明朝"/>
                        <a:cs typeface="Times New Roman"/>
                      </a:endParaRPr>
                    </a:p>
                  </a:txBody>
                  <a:tcPr marL="19287" marR="19287" marT="0" marB="0"/>
                </a:tc>
                <a:tc>
                  <a:txBody>
                    <a:bodyPr/>
                    <a:lstStyle/>
                    <a:p>
                      <a:pPr algn="ctr">
                        <a:lnSpc>
                          <a:spcPct val="150000"/>
                        </a:lnSpc>
                        <a:spcAft>
                          <a:spcPts val="0"/>
                        </a:spcAft>
                      </a:pPr>
                      <a:r>
                        <a:rPr lang="en-US" sz="1400" dirty="0" err="1" smtClean="0">
                          <a:solidFill>
                            <a:schemeClr val="bg1"/>
                          </a:solidFill>
                          <a:effectLst/>
                          <a:latin typeface="+mn-lt"/>
                        </a:rPr>
                        <a:t>Clopidogrel</a:t>
                      </a:r>
                      <a:endParaRPr lang="en-US" sz="1400" dirty="0" smtClean="0">
                        <a:solidFill>
                          <a:schemeClr val="bg1"/>
                        </a:solidFill>
                        <a:effectLst/>
                        <a:latin typeface="+mn-lt"/>
                      </a:endParaRPr>
                    </a:p>
                    <a:p>
                      <a:pPr algn="ctr">
                        <a:lnSpc>
                          <a:spcPct val="150000"/>
                        </a:lnSpc>
                        <a:spcAft>
                          <a:spcPts val="0"/>
                        </a:spcAft>
                      </a:pPr>
                      <a:r>
                        <a:rPr lang="en-US" altLang="ja-JP" sz="1400" dirty="0" smtClean="0">
                          <a:solidFill>
                            <a:schemeClr val="bg1"/>
                          </a:solidFill>
                          <a:effectLst/>
                          <a:latin typeface="+mn-lt"/>
                          <a:ea typeface="ＭＳ 明朝"/>
                          <a:cs typeface="Times New Roman"/>
                        </a:rPr>
                        <a:t>(n=135)</a:t>
                      </a:r>
                      <a:endParaRPr lang="ja-JP" sz="1400" dirty="0">
                        <a:solidFill>
                          <a:schemeClr val="bg1"/>
                        </a:solidFill>
                        <a:effectLst/>
                        <a:latin typeface="+mn-lt"/>
                        <a:ea typeface="ＭＳ 明朝"/>
                        <a:cs typeface="Times New Roman"/>
                      </a:endParaRPr>
                    </a:p>
                  </a:txBody>
                  <a:tcPr marL="19287" marR="19287" marT="0" marB="0"/>
                </a:tc>
                <a:tc>
                  <a:txBody>
                    <a:bodyPr/>
                    <a:lstStyle/>
                    <a:p>
                      <a:pPr algn="ctr">
                        <a:lnSpc>
                          <a:spcPct val="150000"/>
                        </a:lnSpc>
                        <a:spcAft>
                          <a:spcPts val="0"/>
                        </a:spcAft>
                      </a:pPr>
                      <a:r>
                        <a:rPr lang="en-US" sz="1400" dirty="0" err="1">
                          <a:solidFill>
                            <a:schemeClr val="bg1"/>
                          </a:solidFill>
                          <a:effectLst/>
                          <a:latin typeface="+mn-lt"/>
                        </a:rPr>
                        <a:t>HR</a:t>
                      </a:r>
                      <a:r>
                        <a:rPr lang="en-US" sz="1400" dirty="0">
                          <a:solidFill>
                            <a:schemeClr val="bg1"/>
                          </a:solidFill>
                          <a:effectLst/>
                          <a:latin typeface="+mn-lt"/>
                        </a:rPr>
                        <a:t> </a:t>
                      </a:r>
                      <a:endParaRPr lang="en-US" sz="1400" dirty="0" smtClean="0">
                        <a:solidFill>
                          <a:schemeClr val="bg1"/>
                        </a:solidFill>
                        <a:effectLst/>
                        <a:latin typeface="+mn-lt"/>
                      </a:endParaRPr>
                    </a:p>
                    <a:p>
                      <a:pPr algn="ctr">
                        <a:lnSpc>
                          <a:spcPct val="150000"/>
                        </a:lnSpc>
                        <a:spcAft>
                          <a:spcPts val="0"/>
                        </a:spcAft>
                      </a:pPr>
                      <a:r>
                        <a:rPr lang="en-US" sz="1400" dirty="0" smtClean="0">
                          <a:solidFill>
                            <a:schemeClr val="bg1"/>
                          </a:solidFill>
                          <a:effectLst/>
                          <a:latin typeface="+mn-lt"/>
                        </a:rPr>
                        <a:t>(</a:t>
                      </a:r>
                      <a:r>
                        <a:rPr lang="en-US" sz="1400" dirty="0">
                          <a:solidFill>
                            <a:schemeClr val="bg1"/>
                          </a:solidFill>
                          <a:effectLst/>
                          <a:latin typeface="+mn-lt"/>
                        </a:rPr>
                        <a:t>95% CI)</a:t>
                      </a:r>
                      <a:endParaRPr lang="ja-JP" sz="1400" dirty="0">
                        <a:solidFill>
                          <a:schemeClr val="bg1"/>
                        </a:solidFill>
                        <a:effectLst/>
                        <a:latin typeface="+mn-lt"/>
                        <a:ea typeface="ＭＳ 明朝"/>
                        <a:cs typeface="Times New Roman"/>
                      </a:endParaRPr>
                    </a:p>
                  </a:txBody>
                  <a:tcPr marL="19287" marR="19287" marT="0" marB="0"/>
                </a:tc>
                <a:tc>
                  <a:txBody>
                    <a:bodyPr/>
                    <a:lstStyle/>
                    <a:p>
                      <a:pPr algn="ctr">
                        <a:lnSpc>
                          <a:spcPct val="150000"/>
                        </a:lnSpc>
                        <a:spcAft>
                          <a:spcPts val="0"/>
                        </a:spcAft>
                      </a:pPr>
                      <a:r>
                        <a:rPr lang="en-US" sz="1400" dirty="0" err="1" smtClean="0">
                          <a:solidFill>
                            <a:schemeClr val="bg1"/>
                          </a:solidFill>
                          <a:effectLst/>
                          <a:latin typeface="+mn-lt"/>
                        </a:rPr>
                        <a:t>Prasugrel</a:t>
                      </a:r>
                      <a:endParaRPr lang="en-US" sz="1400" dirty="0" smtClean="0">
                        <a:solidFill>
                          <a:schemeClr val="bg1"/>
                        </a:solidFill>
                        <a:effectLst/>
                        <a:latin typeface="+mn-lt"/>
                      </a:endParaRPr>
                    </a:p>
                    <a:p>
                      <a:pPr algn="ctr">
                        <a:lnSpc>
                          <a:spcPct val="150000"/>
                        </a:lnSpc>
                        <a:spcAft>
                          <a:spcPts val="0"/>
                        </a:spcAft>
                      </a:pPr>
                      <a:r>
                        <a:rPr lang="en-US" altLang="ja-JP" sz="1400" dirty="0" smtClean="0">
                          <a:solidFill>
                            <a:schemeClr val="bg1"/>
                          </a:solidFill>
                          <a:effectLst/>
                          <a:latin typeface="+mn-lt"/>
                          <a:ea typeface="ＭＳ 明朝"/>
                          <a:cs typeface="Times New Roman"/>
                        </a:rPr>
                        <a:t>(n=237)</a:t>
                      </a:r>
                      <a:endParaRPr lang="ja-JP" sz="1400" dirty="0">
                        <a:solidFill>
                          <a:schemeClr val="bg1"/>
                        </a:solidFill>
                        <a:effectLst/>
                        <a:latin typeface="+mn-lt"/>
                        <a:ea typeface="ＭＳ 明朝"/>
                        <a:cs typeface="Times New Roman"/>
                      </a:endParaRPr>
                    </a:p>
                  </a:txBody>
                  <a:tcPr marL="19287" marR="19287" marT="0" marB="0"/>
                </a:tc>
                <a:tc>
                  <a:txBody>
                    <a:bodyPr/>
                    <a:lstStyle/>
                    <a:p>
                      <a:pPr algn="ctr">
                        <a:lnSpc>
                          <a:spcPct val="150000"/>
                        </a:lnSpc>
                        <a:spcAft>
                          <a:spcPts val="0"/>
                        </a:spcAft>
                      </a:pPr>
                      <a:r>
                        <a:rPr lang="en-US" sz="1400" dirty="0" err="1" smtClean="0">
                          <a:solidFill>
                            <a:schemeClr val="bg1"/>
                          </a:solidFill>
                          <a:effectLst/>
                          <a:latin typeface="+mn-lt"/>
                        </a:rPr>
                        <a:t>Clopidogrel</a:t>
                      </a:r>
                      <a:endParaRPr lang="en-US" sz="1400" dirty="0" smtClean="0">
                        <a:solidFill>
                          <a:schemeClr val="bg1"/>
                        </a:solidFill>
                        <a:effectLst/>
                        <a:latin typeface="+mn-lt"/>
                      </a:endParaRPr>
                    </a:p>
                    <a:p>
                      <a:pPr algn="ctr">
                        <a:lnSpc>
                          <a:spcPct val="150000"/>
                        </a:lnSpc>
                        <a:spcAft>
                          <a:spcPts val="0"/>
                        </a:spcAft>
                      </a:pPr>
                      <a:r>
                        <a:rPr lang="en-US" altLang="ja-JP" sz="1400" dirty="0" smtClean="0">
                          <a:solidFill>
                            <a:schemeClr val="bg1"/>
                          </a:solidFill>
                          <a:effectLst/>
                          <a:latin typeface="+mn-lt"/>
                          <a:ea typeface="ＭＳ 明朝"/>
                          <a:cs typeface="Times New Roman"/>
                        </a:rPr>
                        <a:t>(n=248)</a:t>
                      </a:r>
                      <a:endParaRPr lang="ja-JP" sz="1400" dirty="0">
                        <a:solidFill>
                          <a:schemeClr val="bg1"/>
                        </a:solidFill>
                        <a:effectLst/>
                        <a:latin typeface="+mn-lt"/>
                        <a:ea typeface="ＭＳ 明朝"/>
                        <a:cs typeface="Times New Roman"/>
                      </a:endParaRPr>
                    </a:p>
                  </a:txBody>
                  <a:tcPr marL="19287" marR="19287" marT="0" marB="0"/>
                </a:tc>
                <a:tc>
                  <a:txBody>
                    <a:bodyPr/>
                    <a:lstStyle/>
                    <a:p>
                      <a:pPr algn="ctr">
                        <a:lnSpc>
                          <a:spcPct val="150000"/>
                        </a:lnSpc>
                        <a:spcAft>
                          <a:spcPts val="0"/>
                        </a:spcAft>
                      </a:pPr>
                      <a:r>
                        <a:rPr lang="en-US" sz="1400" dirty="0" err="1">
                          <a:solidFill>
                            <a:schemeClr val="bg1"/>
                          </a:solidFill>
                          <a:effectLst/>
                          <a:latin typeface="+mn-lt"/>
                        </a:rPr>
                        <a:t>HR</a:t>
                      </a:r>
                      <a:r>
                        <a:rPr lang="en-US" sz="1400" dirty="0">
                          <a:solidFill>
                            <a:schemeClr val="bg1"/>
                          </a:solidFill>
                          <a:effectLst/>
                          <a:latin typeface="+mn-lt"/>
                        </a:rPr>
                        <a:t> </a:t>
                      </a:r>
                      <a:endParaRPr lang="en-US" sz="1400" dirty="0" smtClean="0">
                        <a:solidFill>
                          <a:schemeClr val="bg1"/>
                        </a:solidFill>
                        <a:effectLst/>
                        <a:latin typeface="+mn-lt"/>
                      </a:endParaRPr>
                    </a:p>
                    <a:p>
                      <a:pPr algn="ctr">
                        <a:lnSpc>
                          <a:spcPct val="150000"/>
                        </a:lnSpc>
                        <a:spcAft>
                          <a:spcPts val="0"/>
                        </a:spcAft>
                      </a:pPr>
                      <a:r>
                        <a:rPr lang="en-US" sz="1400" dirty="0" smtClean="0">
                          <a:solidFill>
                            <a:schemeClr val="bg1"/>
                          </a:solidFill>
                          <a:effectLst/>
                          <a:latin typeface="+mn-lt"/>
                        </a:rPr>
                        <a:t>(</a:t>
                      </a:r>
                      <a:r>
                        <a:rPr lang="en-US" sz="1400" dirty="0">
                          <a:solidFill>
                            <a:schemeClr val="bg1"/>
                          </a:solidFill>
                          <a:effectLst/>
                          <a:latin typeface="+mn-lt"/>
                        </a:rPr>
                        <a:t>95% CI)</a:t>
                      </a:r>
                      <a:endParaRPr lang="ja-JP" sz="1400" dirty="0">
                        <a:solidFill>
                          <a:schemeClr val="bg1"/>
                        </a:solidFill>
                        <a:effectLst/>
                        <a:latin typeface="+mn-lt"/>
                        <a:ea typeface="ＭＳ 明朝"/>
                        <a:cs typeface="Times New Roman"/>
                      </a:endParaRPr>
                    </a:p>
                  </a:txBody>
                  <a:tcPr marL="19287" marR="19287" marT="0" marB="0"/>
                </a:tc>
              </a:tr>
              <a:tr h="102863">
                <a:tc>
                  <a:txBody>
                    <a:bodyPr/>
                    <a:lstStyle/>
                    <a:p>
                      <a:pPr>
                        <a:lnSpc>
                          <a:spcPct val="100000"/>
                        </a:lnSpc>
                        <a:spcAft>
                          <a:spcPts val="0"/>
                        </a:spcAft>
                      </a:pPr>
                      <a:r>
                        <a:rPr lang="en-US" sz="1800" b="0" dirty="0" smtClean="0">
                          <a:solidFill>
                            <a:schemeClr val="bg1"/>
                          </a:solidFill>
                          <a:effectLst/>
                          <a:latin typeface="+mn-lt"/>
                        </a:rPr>
                        <a:t>Overall bleeding</a:t>
                      </a:r>
                      <a:endParaRPr lang="ja-JP" sz="1800" b="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47.7</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45.2</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a:solidFill>
                            <a:schemeClr val="bg1"/>
                          </a:solidFill>
                          <a:effectLst/>
                          <a:latin typeface="+mn-lt"/>
                        </a:rPr>
                        <a:t>1.18 </a:t>
                      </a:r>
                      <a:endParaRPr lang="en-US" sz="1600" dirty="0" smtClean="0">
                        <a:solidFill>
                          <a:schemeClr val="bg1"/>
                        </a:solidFill>
                        <a:effectLst/>
                        <a:latin typeface="+mn-lt"/>
                      </a:endParaRPr>
                    </a:p>
                    <a:p>
                      <a:pPr algn="ctr">
                        <a:lnSpc>
                          <a:spcPct val="100000"/>
                        </a:lnSpc>
                        <a:spcAft>
                          <a:spcPts val="0"/>
                        </a:spcAft>
                      </a:pPr>
                      <a:r>
                        <a:rPr lang="en-US" sz="1600" dirty="0" smtClean="0">
                          <a:solidFill>
                            <a:schemeClr val="bg1"/>
                          </a:solidFill>
                          <a:effectLst/>
                          <a:latin typeface="+mn-lt"/>
                        </a:rPr>
                        <a:t>(</a:t>
                      </a:r>
                      <a:r>
                        <a:rPr lang="en-US" sz="1600" dirty="0">
                          <a:solidFill>
                            <a:schemeClr val="bg1"/>
                          </a:solidFill>
                          <a:effectLst/>
                          <a:latin typeface="+mn-lt"/>
                        </a:rPr>
                        <a:t>0.83–1.66)</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50.2</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31.9</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a:solidFill>
                            <a:schemeClr val="bg1"/>
                          </a:solidFill>
                          <a:effectLst/>
                          <a:latin typeface="+mn-lt"/>
                        </a:rPr>
                        <a:t>1.80 </a:t>
                      </a:r>
                      <a:endParaRPr lang="en-US" sz="1600" dirty="0" smtClean="0">
                        <a:solidFill>
                          <a:schemeClr val="bg1"/>
                        </a:solidFill>
                        <a:effectLst/>
                        <a:latin typeface="+mn-lt"/>
                      </a:endParaRPr>
                    </a:p>
                    <a:p>
                      <a:pPr algn="ctr">
                        <a:lnSpc>
                          <a:spcPct val="100000"/>
                        </a:lnSpc>
                        <a:spcAft>
                          <a:spcPts val="0"/>
                        </a:spcAft>
                      </a:pPr>
                      <a:r>
                        <a:rPr lang="en-US" sz="1600" dirty="0" smtClean="0">
                          <a:solidFill>
                            <a:schemeClr val="bg1"/>
                          </a:solidFill>
                          <a:effectLst/>
                          <a:latin typeface="+mn-lt"/>
                        </a:rPr>
                        <a:t>(</a:t>
                      </a:r>
                      <a:r>
                        <a:rPr lang="en-US" sz="1600" dirty="0">
                          <a:solidFill>
                            <a:schemeClr val="bg1"/>
                          </a:solidFill>
                          <a:effectLst/>
                          <a:latin typeface="+mn-lt"/>
                        </a:rPr>
                        <a:t>1.35–2.39)</a:t>
                      </a:r>
                      <a:endParaRPr lang="ja-JP" sz="1600" dirty="0">
                        <a:solidFill>
                          <a:schemeClr val="bg1"/>
                        </a:solidFill>
                        <a:effectLst/>
                        <a:latin typeface="+mn-lt"/>
                        <a:ea typeface="ＭＳ 明朝"/>
                        <a:cs typeface="Times New Roman"/>
                      </a:endParaRPr>
                    </a:p>
                  </a:txBody>
                  <a:tcPr marL="19287" marR="19287" marT="0" marB="0" anchor="ctr"/>
                </a:tc>
              </a:tr>
              <a:tr h="102863">
                <a:tc>
                  <a:txBody>
                    <a:bodyPr/>
                    <a:lstStyle/>
                    <a:p>
                      <a:pPr>
                        <a:lnSpc>
                          <a:spcPct val="100000"/>
                        </a:lnSpc>
                        <a:spcAft>
                          <a:spcPts val="0"/>
                        </a:spcAft>
                      </a:pPr>
                      <a:r>
                        <a:rPr lang="en-US" sz="1800" b="0" dirty="0">
                          <a:solidFill>
                            <a:schemeClr val="bg1"/>
                          </a:solidFill>
                          <a:effectLst/>
                          <a:latin typeface="+mn-lt"/>
                        </a:rPr>
                        <a:t>  Major </a:t>
                      </a:r>
                      <a:r>
                        <a:rPr lang="en-US" sz="1800" b="0" dirty="0" smtClean="0">
                          <a:solidFill>
                            <a:schemeClr val="bg1"/>
                          </a:solidFill>
                          <a:effectLst/>
                          <a:latin typeface="+mn-lt"/>
                        </a:rPr>
                        <a:t>bleeding</a:t>
                      </a:r>
                      <a:endParaRPr lang="ja-JP" sz="1800" b="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2.6</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1.5</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a:solidFill>
                            <a:schemeClr val="bg1"/>
                          </a:solidFill>
                          <a:effectLst/>
                          <a:latin typeface="+mn-lt"/>
                        </a:rPr>
                        <a:t>1.80 </a:t>
                      </a:r>
                      <a:endParaRPr lang="en-US" sz="1600" dirty="0" smtClean="0">
                        <a:solidFill>
                          <a:schemeClr val="bg1"/>
                        </a:solidFill>
                        <a:effectLst/>
                        <a:latin typeface="+mn-lt"/>
                      </a:endParaRPr>
                    </a:p>
                    <a:p>
                      <a:pPr algn="ctr">
                        <a:lnSpc>
                          <a:spcPct val="100000"/>
                        </a:lnSpc>
                        <a:spcAft>
                          <a:spcPts val="0"/>
                        </a:spcAft>
                      </a:pPr>
                      <a:r>
                        <a:rPr lang="en-US" sz="1600" dirty="0" smtClean="0">
                          <a:solidFill>
                            <a:schemeClr val="bg1"/>
                          </a:solidFill>
                          <a:effectLst/>
                          <a:latin typeface="+mn-lt"/>
                        </a:rPr>
                        <a:t>(</a:t>
                      </a:r>
                      <a:r>
                        <a:rPr lang="en-US" sz="1600" dirty="0">
                          <a:solidFill>
                            <a:schemeClr val="bg1"/>
                          </a:solidFill>
                          <a:effectLst/>
                          <a:latin typeface="+mn-lt"/>
                        </a:rPr>
                        <a:t>0.33–9.86)</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0.4</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1.2</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a:solidFill>
                            <a:schemeClr val="bg1"/>
                          </a:solidFill>
                          <a:effectLst/>
                          <a:latin typeface="+mn-lt"/>
                        </a:rPr>
                        <a:t>0.33 </a:t>
                      </a:r>
                      <a:endParaRPr lang="en-US" sz="1600" dirty="0" smtClean="0">
                        <a:solidFill>
                          <a:schemeClr val="bg1"/>
                        </a:solidFill>
                        <a:effectLst/>
                        <a:latin typeface="+mn-lt"/>
                      </a:endParaRPr>
                    </a:p>
                    <a:p>
                      <a:pPr algn="ctr">
                        <a:lnSpc>
                          <a:spcPct val="100000"/>
                        </a:lnSpc>
                        <a:spcAft>
                          <a:spcPts val="0"/>
                        </a:spcAft>
                      </a:pPr>
                      <a:r>
                        <a:rPr lang="en-US" sz="1600" dirty="0" smtClean="0">
                          <a:solidFill>
                            <a:schemeClr val="bg1"/>
                          </a:solidFill>
                          <a:effectLst/>
                          <a:latin typeface="+mn-lt"/>
                        </a:rPr>
                        <a:t>(</a:t>
                      </a:r>
                      <a:r>
                        <a:rPr lang="en-US" sz="1600" dirty="0">
                          <a:solidFill>
                            <a:schemeClr val="bg1"/>
                          </a:solidFill>
                          <a:effectLst/>
                          <a:latin typeface="+mn-lt"/>
                        </a:rPr>
                        <a:t>0.03–3.16)</a:t>
                      </a:r>
                      <a:endParaRPr lang="ja-JP" sz="1600" dirty="0">
                        <a:solidFill>
                          <a:schemeClr val="bg1"/>
                        </a:solidFill>
                        <a:effectLst/>
                        <a:latin typeface="+mn-lt"/>
                        <a:ea typeface="ＭＳ 明朝"/>
                        <a:cs typeface="Times New Roman"/>
                      </a:endParaRPr>
                    </a:p>
                  </a:txBody>
                  <a:tcPr marL="19287" marR="19287" marT="0" marB="0" anchor="ctr"/>
                </a:tc>
              </a:tr>
              <a:tr h="102863">
                <a:tc>
                  <a:txBody>
                    <a:bodyPr/>
                    <a:lstStyle/>
                    <a:p>
                      <a:pPr>
                        <a:lnSpc>
                          <a:spcPct val="100000"/>
                        </a:lnSpc>
                        <a:spcAft>
                          <a:spcPts val="0"/>
                        </a:spcAft>
                      </a:pPr>
                      <a:r>
                        <a:rPr lang="en-US" sz="1800" b="0" dirty="0">
                          <a:solidFill>
                            <a:schemeClr val="bg1"/>
                          </a:solidFill>
                          <a:effectLst/>
                          <a:latin typeface="+mn-lt"/>
                        </a:rPr>
                        <a:t>  Minor </a:t>
                      </a:r>
                      <a:r>
                        <a:rPr lang="en-US" sz="1800" b="0" dirty="0" smtClean="0">
                          <a:solidFill>
                            <a:schemeClr val="bg1"/>
                          </a:solidFill>
                          <a:effectLst/>
                          <a:latin typeface="+mn-lt"/>
                        </a:rPr>
                        <a:t>bleeding</a:t>
                      </a:r>
                      <a:endParaRPr lang="ja-JP" sz="1800" b="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2.0</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2.2</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a:solidFill>
                            <a:schemeClr val="bg1"/>
                          </a:solidFill>
                          <a:effectLst/>
                          <a:latin typeface="+mn-lt"/>
                        </a:rPr>
                        <a:t>0.86 </a:t>
                      </a:r>
                      <a:endParaRPr lang="en-US" sz="1600" dirty="0" smtClean="0">
                        <a:solidFill>
                          <a:schemeClr val="bg1"/>
                        </a:solidFill>
                        <a:effectLst/>
                        <a:latin typeface="+mn-lt"/>
                      </a:endParaRPr>
                    </a:p>
                    <a:p>
                      <a:pPr algn="ctr">
                        <a:lnSpc>
                          <a:spcPct val="100000"/>
                        </a:lnSpc>
                        <a:spcAft>
                          <a:spcPts val="0"/>
                        </a:spcAft>
                      </a:pPr>
                      <a:r>
                        <a:rPr lang="en-US" sz="1600" dirty="0" smtClean="0">
                          <a:solidFill>
                            <a:schemeClr val="bg1"/>
                          </a:solidFill>
                          <a:effectLst/>
                          <a:latin typeface="+mn-lt"/>
                        </a:rPr>
                        <a:t>(</a:t>
                      </a:r>
                      <a:r>
                        <a:rPr lang="en-US" sz="1600" dirty="0">
                          <a:solidFill>
                            <a:schemeClr val="bg1"/>
                          </a:solidFill>
                          <a:effectLst/>
                          <a:latin typeface="+mn-lt"/>
                        </a:rPr>
                        <a:t>0.17–4.29)</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3.0</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2.0</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a:solidFill>
                            <a:schemeClr val="bg1"/>
                          </a:solidFill>
                          <a:effectLst/>
                          <a:latin typeface="+mn-lt"/>
                        </a:rPr>
                        <a:t>1.41 </a:t>
                      </a:r>
                      <a:endParaRPr lang="en-US" sz="1600" dirty="0" smtClean="0">
                        <a:solidFill>
                          <a:schemeClr val="bg1"/>
                        </a:solidFill>
                        <a:effectLst/>
                        <a:latin typeface="+mn-lt"/>
                      </a:endParaRPr>
                    </a:p>
                    <a:p>
                      <a:pPr algn="ctr">
                        <a:lnSpc>
                          <a:spcPct val="100000"/>
                        </a:lnSpc>
                        <a:spcAft>
                          <a:spcPts val="0"/>
                        </a:spcAft>
                      </a:pPr>
                      <a:r>
                        <a:rPr lang="en-US" sz="1600" dirty="0" smtClean="0">
                          <a:solidFill>
                            <a:schemeClr val="bg1"/>
                          </a:solidFill>
                          <a:effectLst/>
                          <a:latin typeface="+mn-lt"/>
                        </a:rPr>
                        <a:t>(</a:t>
                      </a:r>
                      <a:r>
                        <a:rPr lang="en-US" sz="1600" dirty="0">
                          <a:solidFill>
                            <a:schemeClr val="bg1"/>
                          </a:solidFill>
                          <a:effectLst/>
                          <a:latin typeface="+mn-lt"/>
                        </a:rPr>
                        <a:t>0.45–4.45)</a:t>
                      </a:r>
                      <a:endParaRPr lang="ja-JP" sz="1600" dirty="0">
                        <a:solidFill>
                          <a:schemeClr val="bg1"/>
                        </a:solidFill>
                        <a:effectLst/>
                        <a:latin typeface="+mn-lt"/>
                        <a:ea typeface="ＭＳ 明朝"/>
                        <a:cs typeface="Times New Roman"/>
                      </a:endParaRPr>
                    </a:p>
                  </a:txBody>
                  <a:tcPr marL="19287" marR="19287" marT="0" marB="0" anchor="ctr"/>
                </a:tc>
              </a:tr>
              <a:tr h="102863">
                <a:tc>
                  <a:txBody>
                    <a:bodyPr/>
                    <a:lstStyle/>
                    <a:p>
                      <a:pPr>
                        <a:lnSpc>
                          <a:spcPct val="100000"/>
                        </a:lnSpc>
                        <a:spcAft>
                          <a:spcPts val="0"/>
                        </a:spcAft>
                      </a:pPr>
                      <a:r>
                        <a:rPr lang="en-US" sz="1800" b="0" dirty="0">
                          <a:solidFill>
                            <a:schemeClr val="bg1"/>
                          </a:solidFill>
                          <a:effectLst/>
                          <a:latin typeface="+mn-lt"/>
                        </a:rPr>
                        <a:t>  Clinically </a:t>
                      </a:r>
                      <a:r>
                        <a:rPr lang="en-US" sz="1800" b="0" dirty="0" smtClean="0">
                          <a:solidFill>
                            <a:schemeClr val="bg1"/>
                          </a:solidFill>
                          <a:effectLst/>
                          <a:latin typeface="+mn-lt"/>
                        </a:rPr>
                        <a:t/>
                      </a:r>
                      <a:br>
                        <a:rPr lang="en-US" sz="1800" b="0" dirty="0" smtClean="0">
                          <a:solidFill>
                            <a:schemeClr val="bg1"/>
                          </a:solidFill>
                          <a:effectLst/>
                          <a:latin typeface="+mn-lt"/>
                        </a:rPr>
                      </a:br>
                      <a:r>
                        <a:rPr lang="en-US" sz="1800" b="0" baseline="0" dirty="0" smtClean="0">
                          <a:solidFill>
                            <a:schemeClr val="bg1"/>
                          </a:solidFill>
                          <a:effectLst/>
                          <a:latin typeface="+mn-lt"/>
                        </a:rPr>
                        <a:t>  </a:t>
                      </a:r>
                      <a:r>
                        <a:rPr lang="en-US" sz="1800" b="0" dirty="0" smtClean="0">
                          <a:solidFill>
                            <a:schemeClr val="bg1"/>
                          </a:solidFill>
                          <a:effectLst/>
                          <a:latin typeface="+mn-lt"/>
                        </a:rPr>
                        <a:t>relevant</a:t>
                      </a:r>
                      <a:r>
                        <a:rPr lang="en-US" sz="1800" b="0" baseline="0" dirty="0" smtClean="0">
                          <a:solidFill>
                            <a:schemeClr val="bg1"/>
                          </a:solidFill>
                          <a:effectLst/>
                          <a:latin typeface="+mn-lt"/>
                        </a:rPr>
                        <a:t> </a:t>
                      </a:r>
                      <a:r>
                        <a:rPr lang="en-US" sz="1800" b="0" dirty="0" smtClean="0">
                          <a:solidFill>
                            <a:schemeClr val="bg1"/>
                          </a:solidFill>
                          <a:effectLst/>
                          <a:latin typeface="+mn-lt"/>
                        </a:rPr>
                        <a:t>bleeding</a:t>
                      </a:r>
                      <a:endParaRPr lang="ja-JP" sz="1800" b="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4.6</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6.7</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a:solidFill>
                            <a:schemeClr val="bg1"/>
                          </a:solidFill>
                          <a:effectLst/>
                          <a:latin typeface="+mn-lt"/>
                        </a:rPr>
                        <a:t>0.71 </a:t>
                      </a:r>
                      <a:endParaRPr lang="en-US" sz="1600" dirty="0" smtClean="0">
                        <a:solidFill>
                          <a:schemeClr val="bg1"/>
                        </a:solidFill>
                        <a:effectLst/>
                        <a:latin typeface="+mn-lt"/>
                      </a:endParaRPr>
                    </a:p>
                    <a:p>
                      <a:pPr algn="ctr">
                        <a:lnSpc>
                          <a:spcPct val="100000"/>
                        </a:lnSpc>
                        <a:spcAft>
                          <a:spcPts val="0"/>
                        </a:spcAft>
                      </a:pPr>
                      <a:r>
                        <a:rPr lang="en-US" sz="1600" dirty="0" smtClean="0">
                          <a:solidFill>
                            <a:schemeClr val="bg1"/>
                          </a:solidFill>
                          <a:effectLst/>
                          <a:latin typeface="+mn-lt"/>
                        </a:rPr>
                        <a:t>(</a:t>
                      </a:r>
                      <a:r>
                        <a:rPr lang="en-US" sz="1600" dirty="0">
                          <a:solidFill>
                            <a:schemeClr val="bg1"/>
                          </a:solidFill>
                          <a:effectLst/>
                          <a:latin typeface="+mn-lt"/>
                        </a:rPr>
                        <a:t>0.27–1.92)</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3.0</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6.5</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a:solidFill>
                            <a:schemeClr val="bg1"/>
                          </a:solidFill>
                          <a:effectLst/>
                          <a:latin typeface="+mn-lt"/>
                        </a:rPr>
                        <a:t>0.45 </a:t>
                      </a:r>
                      <a:endParaRPr lang="en-US" sz="1600" dirty="0" smtClean="0">
                        <a:solidFill>
                          <a:schemeClr val="bg1"/>
                        </a:solidFill>
                        <a:effectLst/>
                        <a:latin typeface="+mn-lt"/>
                      </a:endParaRPr>
                    </a:p>
                    <a:p>
                      <a:pPr algn="ctr">
                        <a:lnSpc>
                          <a:spcPct val="100000"/>
                        </a:lnSpc>
                        <a:spcAft>
                          <a:spcPts val="0"/>
                        </a:spcAft>
                      </a:pPr>
                      <a:r>
                        <a:rPr lang="en-US" sz="1600" dirty="0" smtClean="0">
                          <a:solidFill>
                            <a:schemeClr val="bg1"/>
                          </a:solidFill>
                          <a:effectLst/>
                          <a:latin typeface="+mn-lt"/>
                        </a:rPr>
                        <a:t>(</a:t>
                      </a:r>
                      <a:r>
                        <a:rPr lang="en-US" sz="1600" dirty="0">
                          <a:solidFill>
                            <a:schemeClr val="bg1"/>
                          </a:solidFill>
                          <a:effectLst/>
                          <a:latin typeface="+mn-lt"/>
                        </a:rPr>
                        <a:t>0.18–1.09)</a:t>
                      </a:r>
                      <a:endParaRPr lang="ja-JP" sz="1600" dirty="0">
                        <a:solidFill>
                          <a:schemeClr val="bg1"/>
                        </a:solidFill>
                        <a:effectLst/>
                        <a:latin typeface="+mn-lt"/>
                        <a:ea typeface="ＭＳ 明朝"/>
                        <a:cs typeface="Times New Roman"/>
                      </a:endParaRPr>
                    </a:p>
                  </a:txBody>
                  <a:tcPr marL="19287" marR="19287" marT="0" marB="0" anchor="ctr"/>
                </a:tc>
              </a:tr>
              <a:tr h="102863">
                <a:tc>
                  <a:txBody>
                    <a:bodyPr/>
                    <a:lstStyle/>
                    <a:p>
                      <a:pPr>
                        <a:lnSpc>
                          <a:spcPct val="100000"/>
                        </a:lnSpc>
                        <a:spcAft>
                          <a:spcPts val="0"/>
                        </a:spcAft>
                      </a:pPr>
                      <a:r>
                        <a:rPr lang="en-US" sz="1800" b="0" dirty="0">
                          <a:solidFill>
                            <a:schemeClr val="bg1"/>
                          </a:solidFill>
                          <a:effectLst/>
                          <a:latin typeface="+mn-lt"/>
                        </a:rPr>
                        <a:t>  Other bleeding</a:t>
                      </a:r>
                      <a:endParaRPr lang="ja-JP" sz="1800" b="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43.8</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41.5</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a:solidFill>
                            <a:schemeClr val="bg1"/>
                          </a:solidFill>
                          <a:effectLst/>
                          <a:latin typeface="+mn-lt"/>
                        </a:rPr>
                        <a:t>1.15 </a:t>
                      </a:r>
                      <a:endParaRPr lang="en-US" sz="1600" dirty="0" smtClean="0">
                        <a:solidFill>
                          <a:schemeClr val="bg1"/>
                        </a:solidFill>
                        <a:effectLst/>
                        <a:latin typeface="+mn-lt"/>
                      </a:endParaRPr>
                    </a:p>
                    <a:p>
                      <a:pPr algn="ctr">
                        <a:lnSpc>
                          <a:spcPct val="100000"/>
                        </a:lnSpc>
                        <a:spcAft>
                          <a:spcPts val="0"/>
                        </a:spcAft>
                      </a:pPr>
                      <a:r>
                        <a:rPr lang="en-US" sz="1600" dirty="0" smtClean="0">
                          <a:solidFill>
                            <a:schemeClr val="bg1"/>
                          </a:solidFill>
                          <a:effectLst/>
                          <a:latin typeface="+mn-lt"/>
                        </a:rPr>
                        <a:t>(</a:t>
                      </a:r>
                      <a:r>
                        <a:rPr lang="en-US" sz="1600" dirty="0">
                          <a:solidFill>
                            <a:schemeClr val="bg1"/>
                          </a:solidFill>
                          <a:effectLst/>
                          <a:latin typeface="+mn-lt"/>
                        </a:rPr>
                        <a:t>0.80–1.65)</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44.7</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26.2</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1.92 </a:t>
                      </a:r>
                    </a:p>
                    <a:p>
                      <a:pPr algn="ctr">
                        <a:lnSpc>
                          <a:spcPct val="100000"/>
                        </a:lnSpc>
                        <a:spcAft>
                          <a:spcPts val="0"/>
                        </a:spcAft>
                      </a:pPr>
                      <a:r>
                        <a:rPr lang="en-US" sz="1600" dirty="0" smtClean="0">
                          <a:solidFill>
                            <a:schemeClr val="bg1"/>
                          </a:solidFill>
                          <a:effectLst/>
                          <a:latin typeface="+mn-lt"/>
                        </a:rPr>
                        <a:t>(1.41–2.62</a:t>
                      </a:r>
                      <a:r>
                        <a:rPr lang="en-US" sz="1600" dirty="0">
                          <a:solidFill>
                            <a:schemeClr val="bg1"/>
                          </a:solidFill>
                          <a:effectLst/>
                          <a:latin typeface="+mn-lt"/>
                        </a:rPr>
                        <a:t>)</a:t>
                      </a:r>
                      <a:endParaRPr lang="ja-JP" sz="1600" dirty="0">
                        <a:solidFill>
                          <a:schemeClr val="bg1"/>
                        </a:solidFill>
                        <a:effectLst/>
                        <a:latin typeface="+mn-lt"/>
                        <a:ea typeface="ＭＳ 明朝"/>
                        <a:cs typeface="Times New Roman"/>
                      </a:endParaRPr>
                    </a:p>
                  </a:txBody>
                  <a:tcPr marL="19287" marR="19287" marT="0" marB="0" anchor="ctr"/>
                </a:tc>
              </a:tr>
              <a:tr h="102863">
                <a:tc>
                  <a:txBody>
                    <a:bodyPr/>
                    <a:lstStyle/>
                    <a:p>
                      <a:pPr>
                        <a:lnSpc>
                          <a:spcPct val="100000"/>
                        </a:lnSpc>
                        <a:spcAft>
                          <a:spcPts val="0"/>
                        </a:spcAft>
                      </a:pPr>
                      <a:endParaRPr lang="ja-JP" sz="1800" b="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endParaRPr lang="ja-JP" sz="1600" dirty="0">
                        <a:solidFill>
                          <a:schemeClr val="bg1"/>
                        </a:solidFill>
                        <a:effectLst/>
                        <a:latin typeface="+mn-lt"/>
                        <a:ea typeface="ＭＳ 明朝"/>
                        <a:cs typeface="Times New Roman"/>
                      </a:endParaRPr>
                    </a:p>
                  </a:txBody>
                  <a:tcPr marL="19287" marR="19287" marT="0" marB="0" anchor="ctr"/>
                </a:tc>
              </a:tr>
              <a:tr h="102863">
                <a:tc>
                  <a:txBody>
                    <a:bodyPr/>
                    <a:lstStyle/>
                    <a:p>
                      <a:pPr>
                        <a:lnSpc>
                          <a:spcPct val="100000"/>
                        </a:lnSpc>
                        <a:spcAft>
                          <a:spcPts val="0"/>
                        </a:spcAft>
                      </a:pPr>
                      <a:r>
                        <a:rPr lang="en-US" sz="1800" b="0" dirty="0">
                          <a:solidFill>
                            <a:schemeClr val="bg1"/>
                          </a:solidFill>
                          <a:effectLst/>
                          <a:latin typeface="+mn-lt"/>
                        </a:rPr>
                        <a:t>  Major or </a:t>
                      </a:r>
                      <a:r>
                        <a:rPr lang="en-US" sz="1800" b="0" dirty="0" smtClean="0">
                          <a:solidFill>
                            <a:schemeClr val="bg1"/>
                          </a:solidFill>
                          <a:effectLst/>
                          <a:latin typeface="+mn-lt"/>
                        </a:rPr>
                        <a:t>minor</a:t>
                      </a:r>
                      <a:r>
                        <a:rPr lang="en-US" sz="1800" b="0" baseline="0" dirty="0" smtClean="0">
                          <a:solidFill>
                            <a:schemeClr val="bg1"/>
                          </a:solidFill>
                          <a:effectLst/>
                          <a:latin typeface="+mn-lt"/>
                        </a:rPr>
                        <a:t> </a:t>
                      </a:r>
                      <a:br>
                        <a:rPr lang="en-US" sz="1800" b="0" baseline="0" dirty="0" smtClean="0">
                          <a:solidFill>
                            <a:schemeClr val="bg1"/>
                          </a:solidFill>
                          <a:effectLst/>
                          <a:latin typeface="+mn-lt"/>
                        </a:rPr>
                      </a:br>
                      <a:r>
                        <a:rPr lang="en-US" sz="1800" b="0" baseline="0" dirty="0" smtClean="0">
                          <a:solidFill>
                            <a:schemeClr val="bg1"/>
                          </a:solidFill>
                          <a:effectLst/>
                          <a:latin typeface="+mn-lt"/>
                        </a:rPr>
                        <a:t>  </a:t>
                      </a:r>
                      <a:r>
                        <a:rPr lang="en-US" sz="1800" b="0" dirty="0" smtClean="0">
                          <a:solidFill>
                            <a:schemeClr val="bg1"/>
                          </a:solidFill>
                          <a:effectLst/>
                          <a:latin typeface="+mn-lt"/>
                        </a:rPr>
                        <a:t>bleeding</a:t>
                      </a:r>
                      <a:endParaRPr lang="ja-JP" sz="1800" b="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4.6</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3.7</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a:solidFill>
                            <a:schemeClr val="bg1"/>
                          </a:solidFill>
                          <a:effectLst/>
                          <a:latin typeface="+mn-lt"/>
                        </a:rPr>
                        <a:t>1.25 </a:t>
                      </a:r>
                      <a:endParaRPr lang="en-US" sz="1600" dirty="0" smtClean="0">
                        <a:solidFill>
                          <a:schemeClr val="bg1"/>
                        </a:solidFill>
                        <a:effectLst/>
                        <a:latin typeface="+mn-lt"/>
                      </a:endParaRPr>
                    </a:p>
                    <a:p>
                      <a:pPr algn="ctr">
                        <a:lnSpc>
                          <a:spcPct val="100000"/>
                        </a:lnSpc>
                        <a:spcAft>
                          <a:spcPts val="0"/>
                        </a:spcAft>
                      </a:pPr>
                      <a:r>
                        <a:rPr lang="en-US" sz="1600" dirty="0" smtClean="0">
                          <a:solidFill>
                            <a:schemeClr val="bg1"/>
                          </a:solidFill>
                          <a:effectLst/>
                          <a:latin typeface="+mn-lt"/>
                        </a:rPr>
                        <a:t>(</a:t>
                      </a:r>
                      <a:r>
                        <a:rPr lang="en-US" sz="1600" dirty="0">
                          <a:solidFill>
                            <a:schemeClr val="bg1"/>
                          </a:solidFill>
                          <a:effectLst/>
                          <a:latin typeface="+mn-lt"/>
                        </a:rPr>
                        <a:t>0.40–3.95)</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3.4</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3.2</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a:solidFill>
                            <a:schemeClr val="bg1"/>
                          </a:solidFill>
                          <a:effectLst/>
                          <a:latin typeface="+mn-lt"/>
                        </a:rPr>
                        <a:t>1.02 </a:t>
                      </a:r>
                      <a:endParaRPr lang="en-US" sz="1600" dirty="0" smtClean="0">
                        <a:solidFill>
                          <a:schemeClr val="bg1"/>
                        </a:solidFill>
                        <a:effectLst/>
                        <a:latin typeface="+mn-lt"/>
                      </a:endParaRPr>
                    </a:p>
                    <a:p>
                      <a:pPr algn="ctr">
                        <a:lnSpc>
                          <a:spcPct val="100000"/>
                        </a:lnSpc>
                        <a:spcAft>
                          <a:spcPts val="0"/>
                        </a:spcAft>
                      </a:pPr>
                      <a:r>
                        <a:rPr lang="en-US" sz="1600" dirty="0" smtClean="0">
                          <a:solidFill>
                            <a:schemeClr val="bg1"/>
                          </a:solidFill>
                          <a:effectLst/>
                          <a:latin typeface="+mn-lt"/>
                        </a:rPr>
                        <a:t>(</a:t>
                      </a:r>
                      <a:r>
                        <a:rPr lang="en-US" sz="1600" dirty="0">
                          <a:solidFill>
                            <a:schemeClr val="bg1"/>
                          </a:solidFill>
                          <a:effectLst/>
                          <a:latin typeface="+mn-lt"/>
                        </a:rPr>
                        <a:t>0.38–2.72)</a:t>
                      </a:r>
                      <a:endParaRPr lang="ja-JP" sz="1600" dirty="0">
                        <a:solidFill>
                          <a:schemeClr val="bg1"/>
                        </a:solidFill>
                        <a:effectLst/>
                        <a:latin typeface="+mn-lt"/>
                        <a:ea typeface="ＭＳ 明朝"/>
                        <a:cs typeface="Times New Roman"/>
                      </a:endParaRPr>
                    </a:p>
                  </a:txBody>
                  <a:tcPr marL="19287" marR="19287" marT="0" marB="0" anchor="ctr"/>
                </a:tc>
              </a:tr>
              <a:tr h="205726">
                <a:tc>
                  <a:txBody>
                    <a:bodyPr/>
                    <a:lstStyle/>
                    <a:p>
                      <a:pPr>
                        <a:lnSpc>
                          <a:spcPct val="100000"/>
                        </a:lnSpc>
                        <a:spcAft>
                          <a:spcPts val="0"/>
                        </a:spcAft>
                      </a:pPr>
                      <a:r>
                        <a:rPr lang="en-US" sz="1800" b="0" dirty="0">
                          <a:solidFill>
                            <a:schemeClr val="bg1"/>
                          </a:solidFill>
                          <a:effectLst/>
                          <a:latin typeface="+mn-lt"/>
                        </a:rPr>
                        <a:t>  Major, minor, or </a:t>
                      </a:r>
                      <a:r>
                        <a:rPr lang="en-US" sz="1800" b="0" dirty="0" smtClean="0">
                          <a:solidFill>
                            <a:schemeClr val="bg1"/>
                          </a:solidFill>
                          <a:effectLst/>
                          <a:latin typeface="+mn-lt"/>
                        </a:rPr>
                        <a:t/>
                      </a:r>
                      <a:br>
                        <a:rPr lang="en-US" sz="1800" b="0" dirty="0" smtClean="0">
                          <a:solidFill>
                            <a:schemeClr val="bg1"/>
                          </a:solidFill>
                          <a:effectLst/>
                          <a:latin typeface="+mn-lt"/>
                        </a:rPr>
                      </a:br>
                      <a:r>
                        <a:rPr lang="en-US" sz="1800" b="0" dirty="0" smtClean="0">
                          <a:solidFill>
                            <a:schemeClr val="bg1"/>
                          </a:solidFill>
                          <a:effectLst/>
                          <a:latin typeface="+mn-lt"/>
                        </a:rPr>
                        <a:t>  clinically </a:t>
                      </a:r>
                      <a:r>
                        <a:rPr lang="en-US" sz="1800" b="0" dirty="0">
                          <a:solidFill>
                            <a:schemeClr val="bg1"/>
                          </a:solidFill>
                          <a:effectLst/>
                          <a:latin typeface="+mn-lt"/>
                        </a:rPr>
                        <a:t>relevant </a:t>
                      </a:r>
                      <a:r>
                        <a:rPr lang="en-US" sz="1800" b="0" dirty="0" smtClean="0">
                          <a:solidFill>
                            <a:schemeClr val="bg1"/>
                          </a:solidFill>
                          <a:effectLst/>
                          <a:latin typeface="+mn-lt"/>
                        </a:rPr>
                        <a:t/>
                      </a:r>
                      <a:br>
                        <a:rPr lang="en-US" sz="1800" b="0" dirty="0" smtClean="0">
                          <a:solidFill>
                            <a:schemeClr val="bg1"/>
                          </a:solidFill>
                          <a:effectLst/>
                          <a:latin typeface="+mn-lt"/>
                        </a:rPr>
                      </a:br>
                      <a:r>
                        <a:rPr lang="en-US" sz="1800" b="0" dirty="0" smtClean="0">
                          <a:solidFill>
                            <a:schemeClr val="bg1"/>
                          </a:solidFill>
                          <a:effectLst/>
                          <a:latin typeface="+mn-lt"/>
                        </a:rPr>
                        <a:t>  bleeding</a:t>
                      </a:r>
                      <a:endParaRPr lang="ja-JP" sz="1800" b="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9.2</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9.6</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a:solidFill>
                            <a:schemeClr val="bg1"/>
                          </a:solidFill>
                          <a:effectLst/>
                          <a:latin typeface="+mn-lt"/>
                        </a:rPr>
                        <a:t>1.00 </a:t>
                      </a:r>
                      <a:endParaRPr lang="en-US" sz="1600" dirty="0" smtClean="0">
                        <a:solidFill>
                          <a:schemeClr val="bg1"/>
                        </a:solidFill>
                        <a:effectLst/>
                        <a:latin typeface="+mn-lt"/>
                      </a:endParaRPr>
                    </a:p>
                    <a:p>
                      <a:pPr algn="ctr">
                        <a:lnSpc>
                          <a:spcPct val="100000"/>
                        </a:lnSpc>
                        <a:spcAft>
                          <a:spcPts val="0"/>
                        </a:spcAft>
                      </a:pPr>
                      <a:r>
                        <a:rPr lang="en-US" sz="1600" dirty="0" smtClean="0">
                          <a:solidFill>
                            <a:schemeClr val="bg1"/>
                          </a:solidFill>
                          <a:effectLst/>
                          <a:latin typeface="+mn-lt"/>
                        </a:rPr>
                        <a:t>(</a:t>
                      </a:r>
                      <a:r>
                        <a:rPr lang="en-US" sz="1600" dirty="0">
                          <a:solidFill>
                            <a:schemeClr val="bg1"/>
                          </a:solidFill>
                          <a:effectLst/>
                          <a:latin typeface="+mn-lt"/>
                        </a:rPr>
                        <a:t>0.47–2.13)</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5.9</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smtClean="0">
                          <a:solidFill>
                            <a:schemeClr val="bg1"/>
                          </a:solidFill>
                          <a:effectLst/>
                          <a:latin typeface="+mn-lt"/>
                        </a:rPr>
                        <a:t>9.3</a:t>
                      </a:r>
                      <a:endParaRPr lang="ja-JP" sz="1600" dirty="0">
                        <a:solidFill>
                          <a:schemeClr val="bg1"/>
                        </a:solidFill>
                        <a:effectLst/>
                        <a:latin typeface="+mn-lt"/>
                        <a:ea typeface="ＭＳ 明朝"/>
                        <a:cs typeface="Times New Roman"/>
                      </a:endParaRPr>
                    </a:p>
                  </a:txBody>
                  <a:tcPr marL="19287" marR="19287" marT="0" marB="0" anchor="ctr"/>
                </a:tc>
                <a:tc>
                  <a:txBody>
                    <a:bodyPr/>
                    <a:lstStyle/>
                    <a:p>
                      <a:pPr algn="ctr">
                        <a:lnSpc>
                          <a:spcPct val="100000"/>
                        </a:lnSpc>
                        <a:spcAft>
                          <a:spcPts val="0"/>
                        </a:spcAft>
                      </a:pPr>
                      <a:r>
                        <a:rPr lang="en-US" sz="1600" dirty="0">
                          <a:solidFill>
                            <a:schemeClr val="bg1"/>
                          </a:solidFill>
                          <a:effectLst/>
                          <a:latin typeface="+mn-lt"/>
                        </a:rPr>
                        <a:t>0.62 </a:t>
                      </a:r>
                      <a:endParaRPr lang="en-US" sz="1600" dirty="0" smtClean="0">
                        <a:solidFill>
                          <a:schemeClr val="bg1"/>
                        </a:solidFill>
                        <a:effectLst/>
                        <a:latin typeface="+mn-lt"/>
                      </a:endParaRPr>
                    </a:p>
                    <a:p>
                      <a:pPr algn="ctr">
                        <a:lnSpc>
                          <a:spcPct val="100000"/>
                        </a:lnSpc>
                        <a:spcAft>
                          <a:spcPts val="0"/>
                        </a:spcAft>
                      </a:pPr>
                      <a:r>
                        <a:rPr lang="en-US" sz="1600" dirty="0" smtClean="0">
                          <a:solidFill>
                            <a:schemeClr val="bg1"/>
                          </a:solidFill>
                          <a:effectLst/>
                          <a:latin typeface="+mn-lt"/>
                        </a:rPr>
                        <a:t>(</a:t>
                      </a:r>
                      <a:r>
                        <a:rPr lang="en-US" sz="1600" dirty="0">
                          <a:solidFill>
                            <a:schemeClr val="bg1"/>
                          </a:solidFill>
                          <a:effectLst/>
                          <a:latin typeface="+mn-lt"/>
                        </a:rPr>
                        <a:t>0.32–1.21)</a:t>
                      </a:r>
                      <a:endParaRPr lang="ja-JP" sz="1600" dirty="0">
                        <a:solidFill>
                          <a:schemeClr val="bg1"/>
                        </a:solidFill>
                        <a:effectLst/>
                        <a:latin typeface="+mn-lt"/>
                        <a:ea typeface="ＭＳ 明朝"/>
                        <a:cs typeface="Times New Roman"/>
                      </a:endParaRPr>
                    </a:p>
                  </a:txBody>
                  <a:tcPr marL="19287" marR="19287" marT="0" marB="0" anchor="ctr"/>
                </a:tc>
              </a:tr>
            </a:tbl>
          </a:graphicData>
        </a:graphic>
      </p:graphicFrame>
    </p:spTree>
    <p:extLst>
      <p:ext uri="{BB962C8B-B14F-4D97-AF65-F5344CB8AC3E}">
        <p14:creationId xmlns:p14="http://schemas.microsoft.com/office/powerpoint/2010/main" val="1319684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Summary</a:t>
            </a:r>
            <a:endParaRPr kumimoji="1" lang="ja-JP" altLang="en-US" dirty="0"/>
          </a:p>
        </p:txBody>
      </p:sp>
      <p:sp>
        <p:nvSpPr>
          <p:cNvPr id="5" name="テキスト ボックス 4"/>
          <p:cNvSpPr txBox="1"/>
          <p:nvPr/>
        </p:nvSpPr>
        <p:spPr>
          <a:xfrm>
            <a:off x="543695" y="1470452"/>
            <a:ext cx="8078273" cy="4708981"/>
          </a:xfrm>
          <a:prstGeom prst="rect">
            <a:avLst/>
          </a:prstGeom>
          <a:noFill/>
        </p:spPr>
        <p:txBody>
          <a:bodyPr wrap="square" rtlCol="0">
            <a:spAutoFit/>
          </a:bodyPr>
          <a:lstStyle/>
          <a:p>
            <a:pPr marL="285750" indent="-285750">
              <a:buFont typeface="Arial" pitchFamily="34" charset="0"/>
              <a:buChar char="•"/>
            </a:pPr>
            <a:r>
              <a:rPr lang="en-US" altLang="ja-JP" sz="2000" dirty="0" smtClean="0"/>
              <a:t>39.2</a:t>
            </a:r>
            <a:r>
              <a:rPr lang="en-US" altLang="ja-JP" sz="2000" dirty="0"/>
              <a:t>% and 60.8% of patients in the </a:t>
            </a:r>
            <a:r>
              <a:rPr lang="en-US" altLang="ja-JP" sz="2000" dirty="0" err="1"/>
              <a:t>prasugrel</a:t>
            </a:r>
            <a:r>
              <a:rPr lang="en-US" altLang="ja-JP" sz="2000" dirty="0"/>
              <a:t> group and 35.2% and 64.8% of patients in the </a:t>
            </a:r>
            <a:r>
              <a:rPr lang="en-US" altLang="ja-JP" sz="2000" dirty="0" err="1"/>
              <a:t>clopidogrel</a:t>
            </a:r>
            <a:r>
              <a:rPr lang="en-US" altLang="ja-JP" sz="2000" dirty="0"/>
              <a:t> group were classified as </a:t>
            </a:r>
            <a:r>
              <a:rPr lang="en-US" altLang="ja-JP" sz="2000" dirty="0" err="1"/>
              <a:t>EM</a:t>
            </a:r>
            <a:r>
              <a:rPr lang="en-US" altLang="ja-JP" sz="2000" dirty="0"/>
              <a:t> and IM + PM, </a:t>
            </a:r>
            <a:r>
              <a:rPr lang="en-US" altLang="ja-JP" sz="2000" dirty="0" smtClean="0"/>
              <a:t>respectively.</a:t>
            </a:r>
          </a:p>
          <a:p>
            <a:pPr marL="285750" indent="-285750">
              <a:buFont typeface="Arial" pitchFamily="34" charset="0"/>
              <a:buChar char="•"/>
            </a:pPr>
            <a:r>
              <a:rPr lang="en-US" altLang="ja-JP" sz="2000" dirty="0" smtClean="0"/>
              <a:t>Among </a:t>
            </a:r>
            <a:r>
              <a:rPr lang="en-US" altLang="ja-JP" sz="2000" dirty="0" err="1"/>
              <a:t>EM</a:t>
            </a:r>
            <a:r>
              <a:rPr lang="en-US" altLang="ja-JP" sz="2000" dirty="0"/>
              <a:t> patients, </a:t>
            </a:r>
            <a:r>
              <a:rPr lang="en-US" altLang="ja-JP" sz="2000" dirty="0" err="1"/>
              <a:t>PRU</a:t>
            </a:r>
            <a:r>
              <a:rPr lang="en-US" altLang="ja-JP" sz="2000" dirty="0"/>
              <a:t> was significantly lower in the </a:t>
            </a:r>
            <a:r>
              <a:rPr lang="en-US" altLang="ja-JP" sz="2000" dirty="0" err="1"/>
              <a:t>prasugrel</a:t>
            </a:r>
            <a:r>
              <a:rPr lang="en-US" altLang="ja-JP" sz="2000" dirty="0"/>
              <a:t> group than in the </a:t>
            </a:r>
            <a:r>
              <a:rPr lang="en-US" altLang="ja-JP" sz="2000" dirty="0" err="1"/>
              <a:t>clopidogrel</a:t>
            </a:r>
            <a:r>
              <a:rPr lang="en-US" altLang="ja-JP" sz="2000" dirty="0"/>
              <a:t> group at 2–4 and 5–12 h </a:t>
            </a:r>
            <a:r>
              <a:rPr lang="en-US" altLang="ja-JP" sz="2000" dirty="0" smtClean="0"/>
              <a:t>after</a:t>
            </a:r>
            <a:r>
              <a:rPr lang="ja-JP" altLang="en-US" sz="2000" dirty="0"/>
              <a:t> </a:t>
            </a:r>
            <a:r>
              <a:rPr lang="en-US" altLang="ja-JP" sz="2000" dirty="0" smtClean="0"/>
              <a:t>LD, </a:t>
            </a:r>
            <a:r>
              <a:rPr lang="en-US" altLang="ja-JP" sz="2000" dirty="0"/>
              <a:t>but was similar in both groups from week 4 onwards. Among IM + PM patients, </a:t>
            </a:r>
            <a:r>
              <a:rPr lang="en-US" altLang="ja-JP" sz="2000" dirty="0" err="1"/>
              <a:t>PRU</a:t>
            </a:r>
            <a:r>
              <a:rPr lang="en-US" altLang="ja-JP" sz="2000" dirty="0"/>
              <a:t> was significantly lower in the </a:t>
            </a:r>
            <a:r>
              <a:rPr lang="en-US" altLang="ja-JP" sz="2000" dirty="0" err="1"/>
              <a:t>prasugrel</a:t>
            </a:r>
            <a:r>
              <a:rPr lang="en-US" altLang="ja-JP" sz="2000" dirty="0"/>
              <a:t> group than in the </a:t>
            </a:r>
            <a:r>
              <a:rPr lang="en-US" altLang="ja-JP" sz="2000" dirty="0" err="1"/>
              <a:t>clopidogrel</a:t>
            </a:r>
            <a:r>
              <a:rPr lang="en-US" altLang="ja-JP" sz="2000" dirty="0"/>
              <a:t> group throughout the </a:t>
            </a:r>
            <a:r>
              <a:rPr lang="en-US" altLang="ja-JP" sz="2000" dirty="0" smtClean="0"/>
              <a:t>study.</a:t>
            </a:r>
          </a:p>
          <a:p>
            <a:pPr marL="285750" indent="-285750">
              <a:buFont typeface="Arial" pitchFamily="34" charset="0"/>
              <a:buChar char="•"/>
            </a:pPr>
            <a:r>
              <a:rPr lang="en-US" altLang="ja-JP" sz="2000" dirty="0" smtClean="0"/>
              <a:t>Among </a:t>
            </a:r>
            <a:r>
              <a:rPr lang="en-US" altLang="ja-JP" sz="2000" dirty="0" err="1"/>
              <a:t>EM</a:t>
            </a:r>
            <a:r>
              <a:rPr lang="en-US" altLang="ja-JP" sz="2000" dirty="0"/>
              <a:t> patients, the incidence of </a:t>
            </a:r>
            <a:r>
              <a:rPr lang="en-US" altLang="ja-JP" sz="2000" dirty="0" smtClean="0"/>
              <a:t>MACE </a:t>
            </a:r>
            <a:r>
              <a:rPr lang="en-US" altLang="ja-JP" sz="2000" dirty="0"/>
              <a:t>at 24 weeks was 11.8% in the </a:t>
            </a:r>
            <a:r>
              <a:rPr lang="en-US" altLang="ja-JP" sz="2000" dirty="0" err="1"/>
              <a:t>prasugrel</a:t>
            </a:r>
            <a:r>
              <a:rPr lang="en-US" altLang="ja-JP" sz="2000" dirty="0"/>
              <a:t> group and 11.9% in the </a:t>
            </a:r>
            <a:r>
              <a:rPr lang="en-US" altLang="ja-JP" sz="2000" dirty="0" err="1"/>
              <a:t>clopidogrel</a:t>
            </a:r>
            <a:r>
              <a:rPr lang="en-US" altLang="ja-JP" sz="2000" dirty="0"/>
              <a:t> group </a:t>
            </a:r>
            <a:r>
              <a:rPr lang="en-US" altLang="ja-JP" sz="2000" dirty="0" smtClean="0"/>
              <a:t>[</a:t>
            </a:r>
            <a:r>
              <a:rPr lang="en-US" altLang="ja-JP" sz="2000" dirty="0" err="1" smtClean="0"/>
              <a:t>HR</a:t>
            </a:r>
            <a:r>
              <a:rPr lang="en-US" altLang="ja-JP" sz="2000" dirty="0" smtClean="0"/>
              <a:t>: </a:t>
            </a:r>
            <a:r>
              <a:rPr lang="en-US" altLang="ja-JP" sz="2000" dirty="0"/>
              <a:t>0.99, 95% </a:t>
            </a:r>
            <a:r>
              <a:rPr lang="en-US" altLang="ja-JP" sz="2000" dirty="0" smtClean="0"/>
              <a:t>CI: </a:t>
            </a:r>
            <a:r>
              <a:rPr lang="en-US" altLang="ja-JP" sz="2000" dirty="0"/>
              <a:t>0.50–1.96]. Among IM + PM patients, the incidence of MACE was 9.3% in the </a:t>
            </a:r>
            <a:r>
              <a:rPr lang="en-US" altLang="ja-JP" sz="2000" dirty="0" err="1"/>
              <a:t>prasugrel</a:t>
            </a:r>
            <a:r>
              <a:rPr lang="en-US" altLang="ja-JP" sz="2000" dirty="0"/>
              <a:t> group and 12.5% in the </a:t>
            </a:r>
            <a:r>
              <a:rPr lang="en-US" altLang="ja-JP" sz="2000" dirty="0" err="1"/>
              <a:t>clopidogrel</a:t>
            </a:r>
            <a:r>
              <a:rPr lang="en-US" altLang="ja-JP" sz="2000" dirty="0"/>
              <a:t> group (</a:t>
            </a:r>
            <a:r>
              <a:rPr lang="en-US" altLang="ja-JP" sz="2000" dirty="0" err="1"/>
              <a:t>HR</a:t>
            </a:r>
            <a:r>
              <a:rPr lang="en-US" altLang="ja-JP" sz="2000" dirty="0"/>
              <a:t>: 0.78, 95% CI: 0.45–1.35). </a:t>
            </a:r>
            <a:endParaRPr lang="en-US" altLang="ja-JP" sz="2000" dirty="0" smtClean="0"/>
          </a:p>
          <a:p>
            <a:pPr marL="285750" indent="-285750">
              <a:buFont typeface="Arial" pitchFamily="34" charset="0"/>
              <a:buChar char="•"/>
            </a:pPr>
            <a:r>
              <a:rPr lang="en-US" altLang="ja-JP" sz="2000" dirty="0" smtClean="0"/>
              <a:t>The </a:t>
            </a:r>
            <a:r>
              <a:rPr lang="en-US" altLang="ja-JP" sz="2000" dirty="0"/>
              <a:t>incidences of major, minor, and clinically relevant bleeding were similar between the two groups for each genotype. </a:t>
            </a:r>
            <a:endParaRPr kumimoji="1" lang="ja-JP" altLang="en-US" sz="2000" dirty="0"/>
          </a:p>
        </p:txBody>
      </p:sp>
    </p:spTree>
    <p:extLst>
      <p:ext uri="{BB962C8B-B14F-4D97-AF65-F5344CB8AC3E}">
        <p14:creationId xmlns:p14="http://schemas.microsoft.com/office/powerpoint/2010/main" val="945406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5353" b="5339"/>
          <a:stretch/>
        </p:blipFill>
        <p:spPr bwMode="auto">
          <a:xfrm>
            <a:off x="-9618" y="862886"/>
            <a:ext cx="9160030" cy="51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258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381000" y="838200"/>
            <a:ext cx="3429000" cy="548640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endParaRPr kumimoji="0" lang="ja-JP" altLang="en-US" smtClean="0">
              <a:solidFill>
                <a:srgbClr val="000000"/>
              </a:solidFill>
              <a:ea typeface="+mn-ea"/>
              <a:cs typeface="Arial" charset="0"/>
            </a:endParaRPr>
          </a:p>
        </p:txBody>
      </p:sp>
      <p:sp>
        <p:nvSpPr>
          <p:cNvPr id="62468" name="Rectangle 4"/>
          <p:cNvSpPr>
            <a:spLocks noChangeArrowheads="1"/>
          </p:cNvSpPr>
          <p:nvPr/>
        </p:nvSpPr>
        <p:spPr bwMode="auto">
          <a:xfrm>
            <a:off x="1392239" y="882651"/>
            <a:ext cx="2068512" cy="1306513"/>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endParaRPr kumimoji="0" lang="ja-JP" altLang="en-US" smtClean="0">
              <a:solidFill>
                <a:srgbClr val="000000"/>
              </a:solidFill>
              <a:ea typeface="+mn-ea"/>
              <a:cs typeface="Arial" charset="0"/>
            </a:endParaRPr>
          </a:p>
        </p:txBody>
      </p:sp>
      <p:grpSp>
        <p:nvGrpSpPr>
          <p:cNvPr id="62470" name="Group 226"/>
          <p:cNvGrpSpPr>
            <a:grpSpLocks/>
          </p:cNvGrpSpPr>
          <p:nvPr/>
        </p:nvGrpSpPr>
        <p:grpSpPr bwMode="auto">
          <a:xfrm>
            <a:off x="1638300" y="877889"/>
            <a:ext cx="1603624" cy="935037"/>
            <a:chOff x="317" y="559"/>
            <a:chExt cx="1293" cy="819"/>
          </a:xfrm>
        </p:grpSpPr>
        <p:sp>
          <p:nvSpPr>
            <p:cNvPr id="62471" name="Line 227"/>
            <p:cNvSpPr>
              <a:spLocks noChangeAspect="1" noChangeShapeType="1"/>
            </p:cNvSpPr>
            <p:nvPr/>
          </p:nvSpPr>
          <p:spPr bwMode="auto">
            <a:xfrm>
              <a:off x="544" y="1067"/>
              <a:ext cx="0" cy="13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16" name="Freeform 228"/>
            <p:cNvSpPr>
              <a:spLocks noChangeAspect="1"/>
            </p:cNvSpPr>
            <p:nvPr/>
          </p:nvSpPr>
          <p:spPr bwMode="auto">
            <a:xfrm>
              <a:off x="536" y="1060"/>
              <a:ext cx="14" cy="149"/>
            </a:xfrm>
            <a:custGeom>
              <a:avLst/>
              <a:gdLst>
                <a:gd name="T0" fmla="*/ 22 w 22"/>
                <a:gd name="T1" fmla="*/ 234 h 241"/>
                <a:gd name="T2" fmla="*/ 11 w 22"/>
                <a:gd name="T3" fmla="*/ 241 h 241"/>
                <a:gd name="T4" fmla="*/ 0 w 22"/>
                <a:gd name="T5" fmla="*/ 234 h 241"/>
                <a:gd name="T6" fmla="*/ 0 w 22"/>
                <a:gd name="T7" fmla="*/ 9 h 241"/>
                <a:gd name="T8" fmla="*/ 11 w 22"/>
                <a:gd name="T9" fmla="*/ 0 h 241"/>
                <a:gd name="T10" fmla="*/ 22 w 22"/>
                <a:gd name="T11" fmla="*/ 7 h 241"/>
                <a:gd name="T12" fmla="*/ 22 w 22"/>
                <a:gd name="T13" fmla="*/ 234 h 241"/>
                <a:gd name="T14" fmla="*/ 0 60000 65536"/>
                <a:gd name="T15" fmla="*/ 0 60000 65536"/>
                <a:gd name="T16" fmla="*/ 0 60000 65536"/>
                <a:gd name="T17" fmla="*/ 0 60000 65536"/>
                <a:gd name="T18" fmla="*/ 0 60000 65536"/>
                <a:gd name="T19" fmla="*/ 0 60000 65536"/>
                <a:gd name="T20" fmla="*/ 0 60000 65536"/>
                <a:gd name="T21" fmla="*/ 0 w 22"/>
                <a:gd name="T22" fmla="*/ 0 h 241"/>
                <a:gd name="T23" fmla="*/ 22 w 22"/>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41">
                  <a:moveTo>
                    <a:pt x="22" y="234"/>
                  </a:moveTo>
                  <a:lnTo>
                    <a:pt x="11" y="241"/>
                  </a:lnTo>
                  <a:lnTo>
                    <a:pt x="0" y="234"/>
                  </a:lnTo>
                  <a:lnTo>
                    <a:pt x="0" y="9"/>
                  </a:lnTo>
                  <a:lnTo>
                    <a:pt x="11" y="0"/>
                  </a:lnTo>
                  <a:lnTo>
                    <a:pt x="22" y="7"/>
                  </a:lnTo>
                  <a:lnTo>
                    <a:pt x="22" y="234"/>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473" name="Line 229"/>
            <p:cNvSpPr>
              <a:spLocks noChangeAspect="1" noChangeShapeType="1"/>
            </p:cNvSpPr>
            <p:nvPr/>
          </p:nvSpPr>
          <p:spPr bwMode="auto">
            <a:xfrm flipH="1" flipV="1">
              <a:off x="547" y="1211"/>
              <a:ext cx="120" cy="7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18" name="Freeform 230"/>
            <p:cNvSpPr>
              <a:spLocks noChangeAspect="1"/>
            </p:cNvSpPr>
            <p:nvPr/>
          </p:nvSpPr>
          <p:spPr bwMode="auto">
            <a:xfrm>
              <a:off x="544" y="1206"/>
              <a:ext cx="124" cy="89"/>
            </a:xfrm>
            <a:custGeom>
              <a:avLst/>
              <a:gdLst>
                <a:gd name="T0" fmla="*/ 209 w 209"/>
                <a:gd name="T1" fmla="*/ 116 h 143"/>
                <a:gd name="T2" fmla="*/ 209 w 209"/>
                <a:gd name="T3" fmla="*/ 143 h 143"/>
                <a:gd name="T4" fmla="*/ 0 w 209"/>
                <a:gd name="T5" fmla="*/ 21 h 143"/>
                <a:gd name="T6" fmla="*/ 0 w 209"/>
                <a:gd name="T7" fmla="*/ 7 h 143"/>
                <a:gd name="T8" fmla="*/ 11 w 209"/>
                <a:gd name="T9" fmla="*/ 0 h 143"/>
                <a:gd name="T10" fmla="*/ 209 w 209"/>
                <a:gd name="T11" fmla="*/ 116 h 143"/>
                <a:gd name="T12" fmla="*/ 0 60000 65536"/>
                <a:gd name="T13" fmla="*/ 0 60000 65536"/>
                <a:gd name="T14" fmla="*/ 0 60000 65536"/>
                <a:gd name="T15" fmla="*/ 0 60000 65536"/>
                <a:gd name="T16" fmla="*/ 0 60000 65536"/>
                <a:gd name="T17" fmla="*/ 0 60000 65536"/>
                <a:gd name="T18" fmla="*/ 0 w 209"/>
                <a:gd name="T19" fmla="*/ 0 h 143"/>
                <a:gd name="T20" fmla="*/ 209 w 209"/>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209" h="143">
                  <a:moveTo>
                    <a:pt x="209" y="116"/>
                  </a:moveTo>
                  <a:lnTo>
                    <a:pt x="209" y="143"/>
                  </a:lnTo>
                  <a:lnTo>
                    <a:pt x="0" y="21"/>
                  </a:lnTo>
                  <a:lnTo>
                    <a:pt x="0" y="7"/>
                  </a:lnTo>
                  <a:lnTo>
                    <a:pt x="11" y="0"/>
                  </a:lnTo>
                  <a:lnTo>
                    <a:pt x="209" y="116"/>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475" name="Line 231"/>
            <p:cNvSpPr>
              <a:spLocks noChangeAspect="1" noChangeShapeType="1"/>
            </p:cNvSpPr>
            <p:nvPr/>
          </p:nvSpPr>
          <p:spPr bwMode="auto">
            <a:xfrm flipH="1">
              <a:off x="668" y="1209"/>
              <a:ext cx="123" cy="7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20" name="Freeform 232"/>
            <p:cNvSpPr>
              <a:spLocks noChangeAspect="1"/>
            </p:cNvSpPr>
            <p:nvPr/>
          </p:nvSpPr>
          <p:spPr bwMode="auto">
            <a:xfrm>
              <a:off x="668" y="1206"/>
              <a:ext cx="132" cy="89"/>
            </a:xfrm>
            <a:custGeom>
              <a:avLst/>
              <a:gdLst>
                <a:gd name="T0" fmla="*/ 198 w 221"/>
                <a:gd name="T1" fmla="*/ 0 h 143"/>
                <a:gd name="T2" fmla="*/ 221 w 221"/>
                <a:gd name="T3" fmla="*/ 14 h 143"/>
                <a:gd name="T4" fmla="*/ 0 w 221"/>
                <a:gd name="T5" fmla="*/ 143 h 143"/>
                <a:gd name="T6" fmla="*/ 0 w 221"/>
                <a:gd name="T7" fmla="*/ 116 h 143"/>
                <a:gd name="T8" fmla="*/ 198 w 221"/>
                <a:gd name="T9" fmla="*/ 0 h 143"/>
                <a:gd name="T10" fmla="*/ 0 60000 65536"/>
                <a:gd name="T11" fmla="*/ 0 60000 65536"/>
                <a:gd name="T12" fmla="*/ 0 60000 65536"/>
                <a:gd name="T13" fmla="*/ 0 60000 65536"/>
                <a:gd name="T14" fmla="*/ 0 60000 65536"/>
                <a:gd name="T15" fmla="*/ 0 w 221"/>
                <a:gd name="T16" fmla="*/ 0 h 143"/>
                <a:gd name="T17" fmla="*/ 221 w 221"/>
                <a:gd name="T18" fmla="*/ 143 h 143"/>
              </a:gdLst>
              <a:ahLst/>
              <a:cxnLst>
                <a:cxn ang="T10">
                  <a:pos x="T0" y="T1"/>
                </a:cxn>
                <a:cxn ang="T11">
                  <a:pos x="T2" y="T3"/>
                </a:cxn>
                <a:cxn ang="T12">
                  <a:pos x="T4" y="T5"/>
                </a:cxn>
                <a:cxn ang="T13">
                  <a:pos x="T6" y="T7"/>
                </a:cxn>
                <a:cxn ang="T14">
                  <a:pos x="T8" y="T9"/>
                </a:cxn>
              </a:cxnLst>
              <a:rect l="T15" t="T16" r="T17" b="T18"/>
              <a:pathLst>
                <a:path w="221" h="143">
                  <a:moveTo>
                    <a:pt x="198" y="0"/>
                  </a:moveTo>
                  <a:lnTo>
                    <a:pt x="221" y="14"/>
                  </a:lnTo>
                  <a:lnTo>
                    <a:pt x="0" y="143"/>
                  </a:lnTo>
                  <a:lnTo>
                    <a:pt x="0" y="116"/>
                  </a:lnTo>
                  <a:lnTo>
                    <a:pt x="198"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477" name="Line 233"/>
            <p:cNvSpPr>
              <a:spLocks noChangeAspect="1" noChangeShapeType="1"/>
            </p:cNvSpPr>
            <p:nvPr/>
          </p:nvSpPr>
          <p:spPr bwMode="auto">
            <a:xfrm>
              <a:off x="792" y="1106"/>
              <a:ext cx="0" cy="10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22" name="Freeform 234"/>
            <p:cNvSpPr>
              <a:spLocks noChangeAspect="1"/>
            </p:cNvSpPr>
            <p:nvPr/>
          </p:nvSpPr>
          <p:spPr bwMode="auto">
            <a:xfrm>
              <a:off x="785" y="1105"/>
              <a:ext cx="13" cy="108"/>
            </a:xfrm>
            <a:custGeom>
              <a:avLst/>
              <a:gdLst>
                <a:gd name="T0" fmla="*/ 0 w 23"/>
                <a:gd name="T1" fmla="*/ 0 h 173"/>
                <a:gd name="T2" fmla="*/ 23 w 23"/>
                <a:gd name="T3" fmla="*/ 0 h 173"/>
                <a:gd name="T4" fmla="*/ 23 w 23"/>
                <a:gd name="T5" fmla="*/ 173 h 173"/>
                <a:gd name="T6" fmla="*/ 0 w 23"/>
                <a:gd name="T7" fmla="*/ 159 h 173"/>
                <a:gd name="T8" fmla="*/ 0 w 23"/>
                <a:gd name="T9" fmla="*/ 0 h 173"/>
                <a:gd name="T10" fmla="*/ 0 60000 65536"/>
                <a:gd name="T11" fmla="*/ 0 60000 65536"/>
                <a:gd name="T12" fmla="*/ 0 60000 65536"/>
                <a:gd name="T13" fmla="*/ 0 60000 65536"/>
                <a:gd name="T14" fmla="*/ 0 60000 65536"/>
                <a:gd name="T15" fmla="*/ 0 w 23"/>
                <a:gd name="T16" fmla="*/ 0 h 173"/>
                <a:gd name="T17" fmla="*/ 23 w 23"/>
                <a:gd name="T18" fmla="*/ 173 h 173"/>
              </a:gdLst>
              <a:ahLst/>
              <a:cxnLst>
                <a:cxn ang="T10">
                  <a:pos x="T0" y="T1"/>
                </a:cxn>
                <a:cxn ang="T11">
                  <a:pos x="T2" y="T3"/>
                </a:cxn>
                <a:cxn ang="T12">
                  <a:pos x="T4" y="T5"/>
                </a:cxn>
                <a:cxn ang="T13">
                  <a:pos x="T6" y="T7"/>
                </a:cxn>
                <a:cxn ang="T14">
                  <a:pos x="T8" y="T9"/>
                </a:cxn>
              </a:cxnLst>
              <a:rect l="T15" t="T16" r="T17" b="T18"/>
              <a:pathLst>
                <a:path w="23" h="173">
                  <a:moveTo>
                    <a:pt x="0" y="0"/>
                  </a:moveTo>
                  <a:lnTo>
                    <a:pt x="23" y="0"/>
                  </a:lnTo>
                  <a:lnTo>
                    <a:pt x="23" y="173"/>
                  </a:lnTo>
                  <a:lnTo>
                    <a:pt x="0" y="159"/>
                  </a:lnTo>
                  <a:lnTo>
                    <a:pt x="0"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479" name="Line 235"/>
            <p:cNvSpPr>
              <a:spLocks noChangeAspect="1" noChangeShapeType="1"/>
            </p:cNvSpPr>
            <p:nvPr/>
          </p:nvSpPr>
          <p:spPr bwMode="auto">
            <a:xfrm>
              <a:off x="668" y="986"/>
              <a:ext cx="73" cy="4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24" name="Freeform 236"/>
            <p:cNvSpPr>
              <a:spLocks noChangeAspect="1"/>
            </p:cNvSpPr>
            <p:nvPr/>
          </p:nvSpPr>
          <p:spPr bwMode="auto">
            <a:xfrm>
              <a:off x="668" y="978"/>
              <a:ext cx="77" cy="58"/>
            </a:xfrm>
            <a:custGeom>
              <a:avLst/>
              <a:gdLst>
                <a:gd name="T0" fmla="*/ 0 w 132"/>
                <a:gd name="T1" fmla="*/ 27 h 95"/>
                <a:gd name="T2" fmla="*/ 0 w 132"/>
                <a:gd name="T3" fmla="*/ 0 h 95"/>
                <a:gd name="T4" fmla="*/ 132 w 132"/>
                <a:gd name="T5" fmla="*/ 75 h 95"/>
                <a:gd name="T6" fmla="*/ 119 w 132"/>
                <a:gd name="T7" fmla="*/ 95 h 95"/>
                <a:gd name="T8" fmla="*/ 0 w 132"/>
                <a:gd name="T9" fmla="*/ 27 h 95"/>
                <a:gd name="T10" fmla="*/ 0 60000 65536"/>
                <a:gd name="T11" fmla="*/ 0 60000 65536"/>
                <a:gd name="T12" fmla="*/ 0 60000 65536"/>
                <a:gd name="T13" fmla="*/ 0 60000 65536"/>
                <a:gd name="T14" fmla="*/ 0 60000 65536"/>
                <a:gd name="T15" fmla="*/ 0 w 132"/>
                <a:gd name="T16" fmla="*/ 0 h 95"/>
                <a:gd name="T17" fmla="*/ 132 w 132"/>
                <a:gd name="T18" fmla="*/ 95 h 95"/>
              </a:gdLst>
              <a:ahLst/>
              <a:cxnLst>
                <a:cxn ang="T10">
                  <a:pos x="T0" y="T1"/>
                </a:cxn>
                <a:cxn ang="T11">
                  <a:pos x="T2" y="T3"/>
                </a:cxn>
                <a:cxn ang="T12">
                  <a:pos x="T4" y="T5"/>
                </a:cxn>
                <a:cxn ang="T13">
                  <a:pos x="T6" y="T7"/>
                </a:cxn>
                <a:cxn ang="T14">
                  <a:pos x="T8" y="T9"/>
                </a:cxn>
              </a:cxnLst>
              <a:rect l="T15" t="T16" r="T17" b="T18"/>
              <a:pathLst>
                <a:path w="132" h="95">
                  <a:moveTo>
                    <a:pt x="0" y="27"/>
                  </a:moveTo>
                  <a:lnTo>
                    <a:pt x="0" y="0"/>
                  </a:lnTo>
                  <a:lnTo>
                    <a:pt x="132" y="75"/>
                  </a:lnTo>
                  <a:lnTo>
                    <a:pt x="119" y="95"/>
                  </a:lnTo>
                  <a:lnTo>
                    <a:pt x="0" y="27"/>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481" name="Line 237"/>
            <p:cNvSpPr>
              <a:spLocks noChangeAspect="1" noChangeShapeType="1"/>
            </p:cNvSpPr>
            <p:nvPr/>
          </p:nvSpPr>
          <p:spPr bwMode="auto">
            <a:xfrm flipV="1">
              <a:off x="547" y="986"/>
              <a:ext cx="120" cy="7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26" name="Freeform 238"/>
            <p:cNvSpPr>
              <a:spLocks noChangeAspect="1"/>
            </p:cNvSpPr>
            <p:nvPr/>
          </p:nvSpPr>
          <p:spPr bwMode="auto">
            <a:xfrm>
              <a:off x="544" y="978"/>
              <a:ext cx="124" cy="89"/>
            </a:xfrm>
            <a:custGeom>
              <a:avLst/>
              <a:gdLst>
                <a:gd name="T0" fmla="*/ 209 w 209"/>
                <a:gd name="T1" fmla="*/ 0 h 141"/>
                <a:gd name="T2" fmla="*/ 209 w 209"/>
                <a:gd name="T3" fmla="*/ 27 h 141"/>
                <a:gd name="T4" fmla="*/ 11 w 209"/>
                <a:gd name="T5" fmla="*/ 141 h 141"/>
                <a:gd name="T6" fmla="*/ 0 w 209"/>
                <a:gd name="T7" fmla="*/ 134 h 141"/>
                <a:gd name="T8" fmla="*/ 0 w 209"/>
                <a:gd name="T9" fmla="*/ 120 h 141"/>
                <a:gd name="T10" fmla="*/ 209 w 209"/>
                <a:gd name="T11" fmla="*/ 0 h 141"/>
                <a:gd name="T12" fmla="*/ 0 60000 65536"/>
                <a:gd name="T13" fmla="*/ 0 60000 65536"/>
                <a:gd name="T14" fmla="*/ 0 60000 65536"/>
                <a:gd name="T15" fmla="*/ 0 60000 65536"/>
                <a:gd name="T16" fmla="*/ 0 60000 65536"/>
                <a:gd name="T17" fmla="*/ 0 60000 65536"/>
                <a:gd name="T18" fmla="*/ 0 w 209"/>
                <a:gd name="T19" fmla="*/ 0 h 141"/>
                <a:gd name="T20" fmla="*/ 209 w 20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09" h="141">
                  <a:moveTo>
                    <a:pt x="209" y="0"/>
                  </a:moveTo>
                  <a:lnTo>
                    <a:pt x="209" y="27"/>
                  </a:lnTo>
                  <a:lnTo>
                    <a:pt x="11" y="141"/>
                  </a:lnTo>
                  <a:lnTo>
                    <a:pt x="0" y="134"/>
                  </a:lnTo>
                  <a:lnTo>
                    <a:pt x="0" y="120"/>
                  </a:lnTo>
                  <a:lnTo>
                    <a:pt x="209"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483" name="Line 239"/>
            <p:cNvSpPr>
              <a:spLocks noChangeAspect="1" noChangeShapeType="1"/>
            </p:cNvSpPr>
            <p:nvPr/>
          </p:nvSpPr>
          <p:spPr bwMode="auto">
            <a:xfrm>
              <a:off x="921" y="988"/>
              <a:ext cx="115" cy="7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28" name="Freeform 240"/>
            <p:cNvSpPr>
              <a:spLocks noChangeAspect="1"/>
            </p:cNvSpPr>
            <p:nvPr/>
          </p:nvSpPr>
          <p:spPr bwMode="auto">
            <a:xfrm>
              <a:off x="917" y="983"/>
              <a:ext cx="124" cy="83"/>
            </a:xfrm>
            <a:custGeom>
              <a:avLst/>
              <a:gdLst>
                <a:gd name="T0" fmla="*/ 0 w 209"/>
                <a:gd name="T1" fmla="*/ 20 h 134"/>
                <a:gd name="T2" fmla="*/ 0 w 209"/>
                <a:gd name="T3" fmla="*/ 7 h 134"/>
                <a:gd name="T4" fmla="*/ 11 w 209"/>
                <a:gd name="T5" fmla="*/ 0 h 134"/>
                <a:gd name="T6" fmla="*/ 209 w 209"/>
                <a:gd name="T7" fmla="*/ 113 h 134"/>
                <a:gd name="T8" fmla="*/ 209 w 209"/>
                <a:gd name="T9" fmla="*/ 127 h 134"/>
                <a:gd name="T10" fmla="*/ 198 w 209"/>
                <a:gd name="T11" fmla="*/ 134 h 134"/>
                <a:gd name="T12" fmla="*/ 0 w 209"/>
                <a:gd name="T13" fmla="*/ 20 h 134"/>
                <a:gd name="T14" fmla="*/ 0 60000 65536"/>
                <a:gd name="T15" fmla="*/ 0 60000 65536"/>
                <a:gd name="T16" fmla="*/ 0 60000 65536"/>
                <a:gd name="T17" fmla="*/ 0 60000 65536"/>
                <a:gd name="T18" fmla="*/ 0 60000 65536"/>
                <a:gd name="T19" fmla="*/ 0 60000 65536"/>
                <a:gd name="T20" fmla="*/ 0 60000 65536"/>
                <a:gd name="T21" fmla="*/ 0 w 209"/>
                <a:gd name="T22" fmla="*/ 0 h 134"/>
                <a:gd name="T23" fmla="*/ 209 w 209"/>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 h="134">
                  <a:moveTo>
                    <a:pt x="0" y="20"/>
                  </a:moveTo>
                  <a:lnTo>
                    <a:pt x="0" y="7"/>
                  </a:lnTo>
                  <a:lnTo>
                    <a:pt x="11" y="0"/>
                  </a:lnTo>
                  <a:lnTo>
                    <a:pt x="209" y="113"/>
                  </a:lnTo>
                  <a:lnTo>
                    <a:pt x="209" y="127"/>
                  </a:lnTo>
                  <a:lnTo>
                    <a:pt x="198" y="134"/>
                  </a:lnTo>
                  <a:lnTo>
                    <a:pt x="0" y="2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485" name="Line 241"/>
            <p:cNvSpPr>
              <a:spLocks noChangeAspect="1" noChangeShapeType="1"/>
            </p:cNvSpPr>
            <p:nvPr/>
          </p:nvSpPr>
          <p:spPr bwMode="auto">
            <a:xfrm flipH="1">
              <a:off x="845" y="988"/>
              <a:ext cx="66" cy="4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30" name="Freeform 242"/>
            <p:cNvSpPr>
              <a:spLocks noChangeAspect="1"/>
            </p:cNvSpPr>
            <p:nvPr/>
          </p:nvSpPr>
          <p:spPr bwMode="auto">
            <a:xfrm>
              <a:off x="841" y="983"/>
              <a:ext cx="77" cy="51"/>
            </a:xfrm>
            <a:custGeom>
              <a:avLst/>
              <a:gdLst>
                <a:gd name="T0" fmla="*/ 116 w 127"/>
                <a:gd name="T1" fmla="*/ 0 h 86"/>
                <a:gd name="T2" fmla="*/ 127 w 127"/>
                <a:gd name="T3" fmla="*/ 7 h 86"/>
                <a:gd name="T4" fmla="*/ 127 w 127"/>
                <a:gd name="T5" fmla="*/ 20 h 86"/>
                <a:gd name="T6" fmla="*/ 11 w 127"/>
                <a:gd name="T7" fmla="*/ 86 h 86"/>
                <a:gd name="T8" fmla="*/ 0 w 127"/>
                <a:gd name="T9" fmla="*/ 66 h 86"/>
                <a:gd name="T10" fmla="*/ 116 w 127"/>
                <a:gd name="T11" fmla="*/ 0 h 86"/>
                <a:gd name="T12" fmla="*/ 0 60000 65536"/>
                <a:gd name="T13" fmla="*/ 0 60000 65536"/>
                <a:gd name="T14" fmla="*/ 0 60000 65536"/>
                <a:gd name="T15" fmla="*/ 0 60000 65536"/>
                <a:gd name="T16" fmla="*/ 0 60000 65536"/>
                <a:gd name="T17" fmla="*/ 0 60000 65536"/>
                <a:gd name="T18" fmla="*/ 0 w 127"/>
                <a:gd name="T19" fmla="*/ 0 h 86"/>
                <a:gd name="T20" fmla="*/ 127 w 127"/>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127" h="86">
                  <a:moveTo>
                    <a:pt x="116" y="0"/>
                  </a:moveTo>
                  <a:lnTo>
                    <a:pt x="127" y="7"/>
                  </a:lnTo>
                  <a:lnTo>
                    <a:pt x="127" y="20"/>
                  </a:lnTo>
                  <a:lnTo>
                    <a:pt x="11" y="86"/>
                  </a:lnTo>
                  <a:lnTo>
                    <a:pt x="0" y="66"/>
                  </a:lnTo>
                  <a:lnTo>
                    <a:pt x="116"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487" name="Line 243"/>
            <p:cNvSpPr>
              <a:spLocks noChangeAspect="1" noChangeShapeType="1"/>
            </p:cNvSpPr>
            <p:nvPr/>
          </p:nvSpPr>
          <p:spPr bwMode="auto">
            <a:xfrm>
              <a:off x="406" y="1015"/>
              <a:ext cx="132" cy="4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32" name="Freeform 244"/>
            <p:cNvSpPr>
              <a:spLocks noChangeAspect="1"/>
            </p:cNvSpPr>
            <p:nvPr/>
          </p:nvSpPr>
          <p:spPr bwMode="auto">
            <a:xfrm>
              <a:off x="405" y="1005"/>
              <a:ext cx="138" cy="61"/>
            </a:xfrm>
            <a:custGeom>
              <a:avLst/>
              <a:gdLst>
                <a:gd name="T0" fmla="*/ 9 w 234"/>
                <a:gd name="T1" fmla="*/ 28 h 98"/>
                <a:gd name="T2" fmla="*/ 0 w 234"/>
                <a:gd name="T3" fmla="*/ 0 h 98"/>
                <a:gd name="T4" fmla="*/ 234 w 234"/>
                <a:gd name="T5" fmla="*/ 75 h 98"/>
                <a:gd name="T6" fmla="*/ 234 w 234"/>
                <a:gd name="T7" fmla="*/ 89 h 98"/>
                <a:gd name="T8" fmla="*/ 223 w 234"/>
                <a:gd name="T9" fmla="*/ 98 h 98"/>
                <a:gd name="T10" fmla="*/ 9 w 234"/>
                <a:gd name="T11" fmla="*/ 28 h 98"/>
                <a:gd name="T12" fmla="*/ 0 60000 65536"/>
                <a:gd name="T13" fmla="*/ 0 60000 65536"/>
                <a:gd name="T14" fmla="*/ 0 60000 65536"/>
                <a:gd name="T15" fmla="*/ 0 60000 65536"/>
                <a:gd name="T16" fmla="*/ 0 60000 65536"/>
                <a:gd name="T17" fmla="*/ 0 60000 65536"/>
                <a:gd name="T18" fmla="*/ 0 w 234"/>
                <a:gd name="T19" fmla="*/ 0 h 98"/>
                <a:gd name="T20" fmla="*/ 234 w 234"/>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234" h="98">
                  <a:moveTo>
                    <a:pt x="9" y="28"/>
                  </a:moveTo>
                  <a:lnTo>
                    <a:pt x="0" y="0"/>
                  </a:lnTo>
                  <a:lnTo>
                    <a:pt x="234" y="75"/>
                  </a:lnTo>
                  <a:lnTo>
                    <a:pt x="234" y="89"/>
                  </a:lnTo>
                  <a:lnTo>
                    <a:pt x="223" y="98"/>
                  </a:lnTo>
                  <a:lnTo>
                    <a:pt x="9" y="28"/>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489" name="Line 245"/>
            <p:cNvSpPr>
              <a:spLocks noChangeAspect="1" noChangeShapeType="1"/>
            </p:cNvSpPr>
            <p:nvPr/>
          </p:nvSpPr>
          <p:spPr bwMode="auto">
            <a:xfrm flipV="1">
              <a:off x="322" y="1015"/>
              <a:ext cx="84" cy="11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34" name="Freeform 246"/>
            <p:cNvSpPr>
              <a:spLocks noChangeAspect="1"/>
            </p:cNvSpPr>
            <p:nvPr/>
          </p:nvSpPr>
          <p:spPr bwMode="auto">
            <a:xfrm>
              <a:off x="317" y="1005"/>
              <a:ext cx="93" cy="128"/>
            </a:xfrm>
            <a:custGeom>
              <a:avLst/>
              <a:gdLst>
                <a:gd name="T0" fmla="*/ 21 w 155"/>
                <a:gd name="T1" fmla="*/ 209 h 209"/>
                <a:gd name="T2" fmla="*/ 7 w 155"/>
                <a:gd name="T3" fmla="*/ 209 h 209"/>
                <a:gd name="T4" fmla="*/ 0 w 155"/>
                <a:gd name="T5" fmla="*/ 198 h 209"/>
                <a:gd name="T6" fmla="*/ 146 w 155"/>
                <a:gd name="T7" fmla="*/ 0 h 209"/>
                <a:gd name="T8" fmla="*/ 155 w 155"/>
                <a:gd name="T9" fmla="*/ 28 h 209"/>
                <a:gd name="T10" fmla="*/ 21 w 155"/>
                <a:gd name="T11" fmla="*/ 209 h 209"/>
                <a:gd name="T12" fmla="*/ 0 60000 65536"/>
                <a:gd name="T13" fmla="*/ 0 60000 65536"/>
                <a:gd name="T14" fmla="*/ 0 60000 65536"/>
                <a:gd name="T15" fmla="*/ 0 60000 65536"/>
                <a:gd name="T16" fmla="*/ 0 60000 65536"/>
                <a:gd name="T17" fmla="*/ 0 60000 65536"/>
                <a:gd name="T18" fmla="*/ 0 w 155"/>
                <a:gd name="T19" fmla="*/ 0 h 209"/>
                <a:gd name="T20" fmla="*/ 155 w 155"/>
                <a:gd name="T21" fmla="*/ 209 h 209"/>
              </a:gdLst>
              <a:ahLst/>
              <a:cxnLst>
                <a:cxn ang="T12">
                  <a:pos x="T0" y="T1"/>
                </a:cxn>
                <a:cxn ang="T13">
                  <a:pos x="T2" y="T3"/>
                </a:cxn>
                <a:cxn ang="T14">
                  <a:pos x="T4" y="T5"/>
                </a:cxn>
                <a:cxn ang="T15">
                  <a:pos x="T6" y="T7"/>
                </a:cxn>
                <a:cxn ang="T16">
                  <a:pos x="T8" y="T9"/>
                </a:cxn>
                <a:cxn ang="T17">
                  <a:pos x="T10" y="T11"/>
                </a:cxn>
              </a:cxnLst>
              <a:rect l="T18" t="T19" r="T20" b="T21"/>
              <a:pathLst>
                <a:path w="155" h="209">
                  <a:moveTo>
                    <a:pt x="21" y="209"/>
                  </a:moveTo>
                  <a:lnTo>
                    <a:pt x="7" y="209"/>
                  </a:lnTo>
                  <a:lnTo>
                    <a:pt x="0" y="198"/>
                  </a:lnTo>
                  <a:lnTo>
                    <a:pt x="146" y="0"/>
                  </a:lnTo>
                  <a:lnTo>
                    <a:pt x="155" y="28"/>
                  </a:lnTo>
                  <a:lnTo>
                    <a:pt x="21" y="209"/>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491" name="Line 247"/>
            <p:cNvSpPr>
              <a:spLocks noChangeAspect="1" noChangeShapeType="1"/>
            </p:cNvSpPr>
            <p:nvPr/>
          </p:nvSpPr>
          <p:spPr bwMode="auto">
            <a:xfrm flipH="1" flipV="1">
              <a:off x="322" y="1139"/>
              <a:ext cx="52" cy="7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36" name="Freeform 248"/>
            <p:cNvSpPr>
              <a:spLocks noChangeAspect="1"/>
            </p:cNvSpPr>
            <p:nvPr/>
          </p:nvSpPr>
          <p:spPr bwMode="auto">
            <a:xfrm>
              <a:off x="317" y="1135"/>
              <a:ext cx="63" cy="85"/>
            </a:xfrm>
            <a:custGeom>
              <a:avLst/>
              <a:gdLst>
                <a:gd name="T0" fmla="*/ 107 w 107"/>
                <a:gd name="T1" fmla="*/ 121 h 135"/>
                <a:gd name="T2" fmla="*/ 89 w 107"/>
                <a:gd name="T3" fmla="*/ 135 h 135"/>
                <a:gd name="T4" fmla="*/ 0 w 107"/>
                <a:gd name="T5" fmla="*/ 14 h 135"/>
                <a:gd name="T6" fmla="*/ 7 w 107"/>
                <a:gd name="T7" fmla="*/ 0 h 135"/>
                <a:gd name="T8" fmla="*/ 21 w 107"/>
                <a:gd name="T9" fmla="*/ 0 h 135"/>
                <a:gd name="T10" fmla="*/ 107 w 107"/>
                <a:gd name="T11" fmla="*/ 121 h 135"/>
                <a:gd name="T12" fmla="*/ 0 60000 65536"/>
                <a:gd name="T13" fmla="*/ 0 60000 65536"/>
                <a:gd name="T14" fmla="*/ 0 60000 65536"/>
                <a:gd name="T15" fmla="*/ 0 60000 65536"/>
                <a:gd name="T16" fmla="*/ 0 60000 65536"/>
                <a:gd name="T17" fmla="*/ 0 60000 65536"/>
                <a:gd name="T18" fmla="*/ 0 w 107"/>
                <a:gd name="T19" fmla="*/ 0 h 135"/>
                <a:gd name="T20" fmla="*/ 107 w 107"/>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107" h="135">
                  <a:moveTo>
                    <a:pt x="107" y="121"/>
                  </a:moveTo>
                  <a:lnTo>
                    <a:pt x="89" y="135"/>
                  </a:lnTo>
                  <a:lnTo>
                    <a:pt x="0" y="14"/>
                  </a:lnTo>
                  <a:lnTo>
                    <a:pt x="7" y="0"/>
                  </a:lnTo>
                  <a:lnTo>
                    <a:pt x="21" y="0"/>
                  </a:lnTo>
                  <a:lnTo>
                    <a:pt x="107" y="121"/>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493" name="Line 249"/>
            <p:cNvSpPr>
              <a:spLocks noChangeAspect="1" noChangeShapeType="1"/>
            </p:cNvSpPr>
            <p:nvPr/>
          </p:nvSpPr>
          <p:spPr bwMode="auto">
            <a:xfrm flipH="1">
              <a:off x="450" y="1211"/>
              <a:ext cx="88" cy="2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38" name="Freeform 250"/>
            <p:cNvSpPr>
              <a:spLocks noChangeAspect="1"/>
            </p:cNvSpPr>
            <p:nvPr/>
          </p:nvSpPr>
          <p:spPr bwMode="auto">
            <a:xfrm>
              <a:off x="448" y="1206"/>
              <a:ext cx="96" cy="43"/>
            </a:xfrm>
            <a:custGeom>
              <a:avLst/>
              <a:gdLst>
                <a:gd name="T0" fmla="*/ 9 w 161"/>
                <a:gd name="T1" fmla="*/ 71 h 71"/>
                <a:gd name="T2" fmla="*/ 0 w 161"/>
                <a:gd name="T3" fmla="*/ 48 h 71"/>
                <a:gd name="T4" fmla="*/ 150 w 161"/>
                <a:gd name="T5" fmla="*/ 0 h 71"/>
                <a:gd name="T6" fmla="*/ 161 w 161"/>
                <a:gd name="T7" fmla="*/ 7 h 71"/>
                <a:gd name="T8" fmla="*/ 161 w 161"/>
                <a:gd name="T9" fmla="*/ 21 h 71"/>
                <a:gd name="T10" fmla="*/ 9 w 161"/>
                <a:gd name="T11" fmla="*/ 71 h 71"/>
                <a:gd name="T12" fmla="*/ 0 60000 65536"/>
                <a:gd name="T13" fmla="*/ 0 60000 65536"/>
                <a:gd name="T14" fmla="*/ 0 60000 65536"/>
                <a:gd name="T15" fmla="*/ 0 60000 65536"/>
                <a:gd name="T16" fmla="*/ 0 60000 65536"/>
                <a:gd name="T17" fmla="*/ 0 60000 65536"/>
                <a:gd name="T18" fmla="*/ 0 w 161"/>
                <a:gd name="T19" fmla="*/ 0 h 71"/>
                <a:gd name="T20" fmla="*/ 161 w 161"/>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61" h="71">
                  <a:moveTo>
                    <a:pt x="9" y="71"/>
                  </a:moveTo>
                  <a:lnTo>
                    <a:pt x="0" y="48"/>
                  </a:lnTo>
                  <a:lnTo>
                    <a:pt x="150" y="0"/>
                  </a:lnTo>
                  <a:lnTo>
                    <a:pt x="161" y="7"/>
                  </a:lnTo>
                  <a:lnTo>
                    <a:pt x="161" y="21"/>
                  </a:lnTo>
                  <a:lnTo>
                    <a:pt x="9" y="71"/>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495" name="Line 251"/>
            <p:cNvSpPr>
              <a:spLocks noChangeAspect="1" noChangeShapeType="1"/>
            </p:cNvSpPr>
            <p:nvPr/>
          </p:nvSpPr>
          <p:spPr bwMode="auto">
            <a:xfrm flipV="1">
              <a:off x="1041" y="1066"/>
              <a:ext cx="2" cy="13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40" name="Freeform 252"/>
            <p:cNvSpPr>
              <a:spLocks noChangeAspect="1"/>
            </p:cNvSpPr>
            <p:nvPr/>
          </p:nvSpPr>
          <p:spPr bwMode="auto">
            <a:xfrm>
              <a:off x="1035" y="1060"/>
              <a:ext cx="13" cy="149"/>
            </a:xfrm>
            <a:custGeom>
              <a:avLst/>
              <a:gdLst>
                <a:gd name="T0" fmla="*/ 23 w 23"/>
                <a:gd name="T1" fmla="*/ 234 h 241"/>
                <a:gd name="T2" fmla="*/ 11 w 23"/>
                <a:gd name="T3" fmla="*/ 241 h 241"/>
                <a:gd name="T4" fmla="*/ 0 w 23"/>
                <a:gd name="T5" fmla="*/ 234 h 241"/>
                <a:gd name="T6" fmla="*/ 0 w 23"/>
                <a:gd name="T7" fmla="*/ 7 h 241"/>
                <a:gd name="T8" fmla="*/ 11 w 23"/>
                <a:gd name="T9" fmla="*/ 0 h 241"/>
                <a:gd name="T10" fmla="*/ 23 w 23"/>
                <a:gd name="T11" fmla="*/ 7 h 241"/>
                <a:gd name="T12" fmla="*/ 23 w 23"/>
                <a:gd name="T13" fmla="*/ 234 h 241"/>
                <a:gd name="T14" fmla="*/ 0 60000 65536"/>
                <a:gd name="T15" fmla="*/ 0 60000 65536"/>
                <a:gd name="T16" fmla="*/ 0 60000 65536"/>
                <a:gd name="T17" fmla="*/ 0 60000 65536"/>
                <a:gd name="T18" fmla="*/ 0 60000 65536"/>
                <a:gd name="T19" fmla="*/ 0 60000 65536"/>
                <a:gd name="T20" fmla="*/ 0 60000 65536"/>
                <a:gd name="T21" fmla="*/ 0 w 23"/>
                <a:gd name="T22" fmla="*/ 0 h 241"/>
                <a:gd name="T23" fmla="*/ 23 w 23"/>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41">
                  <a:moveTo>
                    <a:pt x="23" y="234"/>
                  </a:moveTo>
                  <a:lnTo>
                    <a:pt x="11" y="241"/>
                  </a:lnTo>
                  <a:lnTo>
                    <a:pt x="0" y="234"/>
                  </a:lnTo>
                  <a:lnTo>
                    <a:pt x="0" y="7"/>
                  </a:lnTo>
                  <a:lnTo>
                    <a:pt x="11" y="0"/>
                  </a:lnTo>
                  <a:lnTo>
                    <a:pt x="23" y="7"/>
                  </a:lnTo>
                  <a:lnTo>
                    <a:pt x="23" y="234"/>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497" name="Line 253"/>
            <p:cNvSpPr>
              <a:spLocks noChangeAspect="1" noChangeShapeType="1"/>
            </p:cNvSpPr>
            <p:nvPr/>
          </p:nvSpPr>
          <p:spPr bwMode="auto">
            <a:xfrm flipH="1" flipV="1">
              <a:off x="1046" y="1211"/>
              <a:ext cx="120" cy="7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42" name="Freeform 254"/>
            <p:cNvSpPr>
              <a:spLocks noChangeAspect="1"/>
            </p:cNvSpPr>
            <p:nvPr/>
          </p:nvSpPr>
          <p:spPr bwMode="auto">
            <a:xfrm>
              <a:off x="1041" y="1206"/>
              <a:ext cx="124" cy="89"/>
            </a:xfrm>
            <a:custGeom>
              <a:avLst/>
              <a:gdLst>
                <a:gd name="T0" fmla="*/ 212 w 212"/>
                <a:gd name="T1" fmla="*/ 116 h 143"/>
                <a:gd name="T2" fmla="*/ 212 w 212"/>
                <a:gd name="T3" fmla="*/ 143 h 143"/>
                <a:gd name="T4" fmla="*/ 0 w 212"/>
                <a:gd name="T5" fmla="*/ 21 h 143"/>
                <a:gd name="T6" fmla="*/ 0 w 212"/>
                <a:gd name="T7" fmla="*/ 7 h 143"/>
                <a:gd name="T8" fmla="*/ 12 w 212"/>
                <a:gd name="T9" fmla="*/ 0 h 143"/>
                <a:gd name="T10" fmla="*/ 212 w 212"/>
                <a:gd name="T11" fmla="*/ 116 h 143"/>
                <a:gd name="T12" fmla="*/ 0 60000 65536"/>
                <a:gd name="T13" fmla="*/ 0 60000 65536"/>
                <a:gd name="T14" fmla="*/ 0 60000 65536"/>
                <a:gd name="T15" fmla="*/ 0 60000 65536"/>
                <a:gd name="T16" fmla="*/ 0 60000 65536"/>
                <a:gd name="T17" fmla="*/ 0 60000 65536"/>
                <a:gd name="T18" fmla="*/ 0 w 212"/>
                <a:gd name="T19" fmla="*/ 0 h 143"/>
                <a:gd name="T20" fmla="*/ 212 w 212"/>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212" h="143">
                  <a:moveTo>
                    <a:pt x="212" y="116"/>
                  </a:moveTo>
                  <a:lnTo>
                    <a:pt x="212" y="143"/>
                  </a:lnTo>
                  <a:lnTo>
                    <a:pt x="0" y="21"/>
                  </a:lnTo>
                  <a:lnTo>
                    <a:pt x="0" y="7"/>
                  </a:lnTo>
                  <a:lnTo>
                    <a:pt x="12" y="0"/>
                  </a:lnTo>
                  <a:lnTo>
                    <a:pt x="212" y="116"/>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499" name="Line 255"/>
            <p:cNvSpPr>
              <a:spLocks noChangeAspect="1" noChangeShapeType="1"/>
            </p:cNvSpPr>
            <p:nvPr/>
          </p:nvSpPr>
          <p:spPr bwMode="auto">
            <a:xfrm flipH="1" flipV="1">
              <a:off x="1078" y="1187"/>
              <a:ext cx="87" cy="5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44" name="Freeform 256"/>
            <p:cNvSpPr>
              <a:spLocks noChangeAspect="1"/>
            </p:cNvSpPr>
            <p:nvPr/>
          </p:nvSpPr>
          <p:spPr bwMode="auto">
            <a:xfrm>
              <a:off x="1075" y="1181"/>
              <a:ext cx="95" cy="67"/>
            </a:xfrm>
            <a:custGeom>
              <a:avLst/>
              <a:gdLst>
                <a:gd name="T0" fmla="*/ 162 w 162"/>
                <a:gd name="T1" fmla="*/ 86 h 106"/>
                <a:gd name="T2" fmla="*/ 150 w 162"/>
                <a:gd name="T3" fmla="*/ 106 h 106"/>
                <a:gd name="T4" fmla="*/ 0 w 162"/>
                <a:gd name="T5" fmla="*/ 20 h 106"/>
                <a:gd name="T6" fmla="*/ 11 w 162"/>
                <a:gd name="T7" fmla="*/ 0 h 106"/>
                <a:gd name="T8" fmla="*/ 162 w 162"/>
                <a:gd name="T9" fmla="*/ 86 h 106"/>
                <a:gd name="T10" fmla="*/ 0 60000 65536"/>
                <a:gd name="T11" fmla="*/ 0 60000 65536"/>
                <a:gd name="T12" fmla="*/ 0 60000 65536"/>
                <a:gd name="T13" fmla="*/ 0 60000 65536"/>
                <a:gd name="T14" fmla="*/ 0 60000 65536"/>
                <a:gd name="T15" fmla="*/ 0 w 162"/>
                <a:gd name="T16" fmla="*/ 0 h 106"/>
                <a:gd name="T17" fmla="*/ 162 w 162"/>
                <a:gd name="T18" fmla="*/ 106 h 106"/>
              </a:gdLst>
              <a:ahLst/>
              <a:cxnLst>
                <a:cxn ang="T10">
                  <a:pos x="T0" y="T1"/>
                </a:cxn>
                <a:cxn ang="T11">
                  <a:pos x="T2" y="T3"/>
                </a:cxn>
                <a:cxn ang="T12">
                  <a:pos x="T4" y="T5"/>
                </a:cxn>
                <a:cxn ang="T13">
                  <a:pos x="T6" y="T7"/>
                </a:cxn>
                <a:cxn ang="T14">
                  <a:pos x="T8" y="T9"/>
                </a:cxn>
              </a:cxnLst>
              <a:rect l="T15" t="T16" r="T17" b="T18"/>
              <a:pathLst>
                <a:path w="162" h="106">
                  <a:moveTo>
                    <a:pt x="162" y="86"/>
                  </a:moveTo>
                  <a:lnTo>
                    <a:pt x="150" y="106"/>
                  </a:lnTo>
                  <a:lnTo>
                    <a:pt x="0" y="20"/>
                  </a:lnTo>
                  <a:lnTo>
                    <a:pt x="11" y="0"/>
                  </a:lnTo>
                  <a:lnTo>
                    <a:pt x="162" y="86"/>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01" name="Line 257"/>
            <p:cNvSpPr>
              <a:spLocks noChangeAspect="1" noChangeShapeType="1"/>
            </p:cNvSpPr>
            <p:nvPr/>
          </p:nvSpPr>
          <p:spPr bwMode="auto">
            <a:xfrm flipH="1">
              <a:off x="1168" y="1209"/>
              <a:ext cx="123" cy="7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46" name="Freeform 258"/>
            <p:cNvSpPr>
              <a:spLocks noChangeAspect="1"/>
            </p:cNvSpPr>
            <p:nvPr/>
          </p:nvSpPr>
          <p:spPr bwMode="auto">
            <a:xfrm>
              <a:off x="1168" y="1206"/>
              <a:ext cx="132" cy="89"/>
            </a:xfrm>
            <a:custGeom>
              <a:avLst/>
              <a:gdLst>
                <a:gd name="T0" fmla="*/ 196 w 221"/>
                <a:gd name="T1" fmla="*/ 0 h 143"/>
                <a:gd name="T2" fmla="*/ 221 w 221"/>
                <a:gd name="T3" fmla="*/ 14 h 143"/>
                <a:gd name="T4" fmla="*/ 0 w 221"/>
                <a:gd name="T5" fmla="*/ 143 h 143"/>
                <a:gd name="T6" fmla="*/ 0 w 221"/>
                <a:gd name="T7" fmla="*/ 116 h 143"/>
                <a:gd name="T8" fmla="*/ 196 w 221"/>
                <a:gd name="T9" fmla="*/ 0 h 143"/>
                <a:gd name="T10" fmla="*/ 0 60000 65536"/>
                <a:gd name="T11" fmla="*/ 0 60000 65536"/>
                <a:gd name="T12" fmla="*/ 0 60000 65536"/>
                <a:gd name="T13" fmla="*/ 0 60000 65536"/>
                <a:gd name="T14" fmla="*/ 0 60000 65536"/>
                <a:gd name="T15" fmla="*/ 0 w 221"/>
                <a:gd name="T16" fmla="*/ 0 h 143"/>
                <a:gd name="T17" fmla="*/ 221 w 221"/>
                <a:gd name="T18" fmla="*/ 143 h 143"/>
              </a:gdLst>
              <a:ahLst/>
              <a:cxnLst>
                <a:cxn ang="T10">
                  <a:pos x="T0" y="T1"/>
                </a:cxn>
                <a:cxn ang="T11">
                  <a:pos x="T2" y="T3"/>
                </a:cxn>
                <a:cxn ang="T12">
                  <a:pos x="T4" y="T5"/>
                </a:cxn>
                <a:cxn ang="T13">
                  <a:pos x="T6" y="T7"/>
                </a:cxn>
                <a:cxn ang="T14">
                  <a:pos x="T8" y="T9"/>
                </a:cxn>
              </a:cxnLst>
              <a:rect l="T15" t="T16" r="T17" b="T18"/>
              <a:pathLst>
                <a:path w="221" h="143">
                  <a:moveTo>
                    <a:pt x="196" y="0"/>
                  </a:moveTo>
                  <a:lnTo>
                    <a:pt x="221" y="14"/>
                  </a:lnTo>
                  <a:lnTo>
                    <a:pt x="0" y="143"/>
                  </a:lnTo>
                  <a:lnTo>
                    <a:pt x="0" y="116"/>
                  </a:lnTo>
                  <a:lnTo>
                    <a:pt x="196"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03" name="Line 259"/>
            <p:cNvSpPr>
              <a:spLocks noChangeAspect="1" noChangeShapeType="1"/>
            </p:cNvSpPr>
            <p:nvPr/>
          </p:nvSpPr>
          <p:spPr bwMode="auto">
            <a:xfrm>
              <a:off x="1292" y="1060"/>
              <a:ext cx="0" cy="14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48" name="Freeform 260"/>
            <p:cNvSpPr>
              <a:spLocks noChangeAspect="1"/>
            </p:cNvSpPr>
            <p:nvPr/>
          </p:nvSpPr>
          <p:spPr bwMode="auto">
            <a:xfrm>
              <a:off x="1285" y="1055"/>
              <a:ext cx="15" cy="157"/>
            </a:xfrm>
            <a:custGeom>
              <a:avLst/>
              <a:gdLst>
                <a:gd name="T0" fmla="*/ 0 w 25"/>
                <a:gd name="T1" fmla="*/ 14 h 255"/>
                <a:gd name="T2" fmla="*/ 25 w 25"/>
                <a:gd name="T3" fmla="*/ 0 h 255"/>
                <a:gd name="T4" fmla="*/ 25 w 25"/>
                <a:gd name="T5" fmla="*/ 255 h 255"/>
                <a:gd name="T6" fmla="*/ 0 w 25"/>
                <a:gd name="T7" fmla="*/ 241 h 255"/>
                <a:gd name="T8" fmla="*/ 0 w 25"/>
                <a:gd name="T9" fmla="*/ 14 h 255"/>
                <a:gd name="T10" fmla="*/ 0 60000 65536"/>
                <a:gd name="T11" fmla="*/ 0 60000 65536"/>
                <a:gd name="T12" fmla="*/ 0 60000 65536"/>
                <a:gd name="T13" fmla="*/ 0 60000 65536"/>
                <a:gd name="T14" fmla="*/ 0 60000 65536"/>
                <a:gd name="T15" fmla="*/ 0 w 25"/>
                <a:gd name="T16" fmla="*/ 0 h 255"/>
                <a:gd name="T17" fmla="*/ 25 w 25"/>
                <a:gd name="T18" fmla="*/ 255 h 255"/>
              </a:gdLst>
              <a:ahLst/>
              <a:cxnLst>
                <a:cxn ang="T10">
                  <a:pos x="T0" y="T1"/>
                </a:cxn>
                <a:cxn ang="T11">
                  <a:pos x="T2" y="T3"/>
                </a:cxn>
                <a:cxn ang="T12">
                  <a:pos x="T4" y="T5"/>
                </a:cxn>
                <a:cxn ang="T13">
                  <a:pos x="T6" y="T7"/>
                </a:cxn>
                <a:cxn ang="T14">
                  <a:pos x="T8" y="T9"/>
                </a:cxn>
              </a:cxnLst>
              <a:rect l="T15" t="T16" r="T17" b="T18"/>
              <a:pathLst>
                <a:path w="25" h="255">
                  <a:moveTo>
                    <a:pt x="0" y="14"/>
                  </a:moveTo>
                  <a:lnTo>
                    <a:pt x="25" y="0"/>
                  </a:lnTo>
                  <a:lnTo>
                    <a:pt x="25" y="255"/>
                  </a:lnTo>
                  <a:lnTo>
                    <a:pt x="0" y="241"/>
                  </a:lnTo>
                  <a:lnTo>
                    <a:pt x="0" y="14"/>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05" name="Line 261"/>
            <p:cNvSpPr>
              <a:spLocks noChangeAspect="1" noChangeShapeType="1"/>
            </p:cNvSpPr>
            <p:nvPr/>
          </p:nvSpPr>
          <p:spPr bwMode="auto">
            <a:xfrm>
              <a:off x="1256" y="1082"/>
              <a:ext cx="0" cy="10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50" name="Rectangle 262"/>
            <p:cNvSpPr>
              <a:spLocks noChangeAspect="1" noChangeArrowheads="1"/>
            </p:cNvSpPr>
            <p:nvPr/>
          </p:nvSpPr>
          <p:spPr bwMode="auto">
            <a:xfrm>
              <a:off x="1249" y="1082"/>
              <a:ext cx="12" cy="108"/>
            </a:xfrm>
            <a:prstGeom prst="rect">
              <a:avLst/>
            </a:prstGeom>
            <a:solidFill>
              <a:srgbClr val="FFFFFF"/>
            </a:solidFill>
            <a:ln w="9525">
              <a:noFill/>
              <a:miter lim="800000"/>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07" name="Line 263"/>
            <p:cNvSpPr>
              <a:spLocks noChangeAspect="1" noChangeShapeType="1"/>
            </p:cNvSpPr>
            <p:nvPr/>
          </p:nvSpPr>
          <p:spPr bwMode="auto">
            <a:xfrm>
              <a:off x="1168" y="986"/>
              <a:ext cx="123" cy="7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52" name="Freeform 264"/>
            <p:cNvSpPr>
              <a:spLocks noChangeAspect="1"/>
            </p:cNvSpPr>
            <p:nvPr/>
          </p:nvSpPr>
          <p:spPr bwMode="auto">
            <a:xfrm>
              <a:off x="1168" y="978"/>
              <a:ext cx="132" cy="89"/>
            </a:xfrm>
            <a:custGeom>
              <a:avLst/>
              <a:gdLst>
                <a:gd name="T0" fmla="*/ 0 w 221"/>
                <a:gd name="T1" fmla="*/ 27 h 141"/>
                <a:gd name="T2" fmla="*/ 0 w 221"/>
                <a:gd name="T3" fmla="*/ 0 h 141"/>
                <a:gd name="T4" fmla="*/ 221 w 221"/>
                <a:gd name="T5" fmla="*/ 127 h 141"/>
                <a:gd name="T6" fmla="*/ 196 w 221"/>
                <a:gd name="T7" fmla="*/ 141 h 141"/>
                <a:gd name="T8" fmla="*/ 0 w 221"/>
                <a:gd name="T9" fmla="*/ 27 h 141"/>
                <a:gd name="T10" fmla="*/ 0 60000 65536"/>
                <a:gd name="T11" fmla="*/ 0 60000 65536"/>
                <a:gd name="T12" fmla="*/ 0 60000 65536"/>
                <a:gd name="T13" fmla="*/ 0 60000 65536"/>
                <a:gd name="T14" fmla="*/ 0 60000 65536"/>
                <a:gd name="T15" fmla="*/ 0 w 221"/>
                <a:gd name="T16" fmla="*/ 0 h 141"/>
                <a:gd name="T17" fmla="*/ 221 w 221"/>
                <a:gd name="T18" fmla="*/ 141 h 141"/>
              </a:gdLst>
              <a:ahLst/>
              <a:cxnLst>
                <a:cxn ang="T10">
                  <a:pos x="T0" y="T1"/>
                </a:cxn>
                <a:cxn ang="T11">
                  <a:pos x="T2" y="T3"/>
                </a:cxn>
                <a:cxn ang="T12">
                  <a:pos x="T4" y="T5"/>
                </a:cxn>
                <a:cxn ang="T13">
                  <a:pos x="T6" y="T7"/>
                </a:cxn>
                <a:cxn ang="T14">
                  <a:pos x="T8" y="T9"/>
                </a:cxn>
              </a:cxnLst>
              <a:rect l="T15" t="T16" r="T17" b="T18"/>
              <a:pathLst>
                <a:path w="221" h="141">
                  <a:moveTo>
                    <a:pt x="0" y="27"/>
                  </a:moveTo>
                  <a:lnTo>
                    <a:pt x="0" y="0"/>
                  </a:lnTo>
                  <a:lnTo>
                    <a:pt x="221" y="127"/>
                  </a:lnTo>
                  <a:lnTo>
                    <a:pt x="196" y="141"/>
                  </a:lnTo>
                  <a:lnTo>
                    <a:pt x="0" y="27"/>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09" name="Line 265"/>
            <p:cNvSpPr>
              <a:spLocks noChangeAspect="1" noChangeShapeType="1"/>
            </p:cNvSpPr>
            <p:nvPr/>
          </p:nvSpPr>
          <p:spPr bwMode="auto">
            <a:xfrm flipV="1">
              <a:off x="1046" y="986"/>
              <a:ext cx="120" cy="7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54" name="Freeform 266"/>
            <p:cNvSpPr>
              <a:spLocks noChangeAspect="1"/>
            </p:cNvSpPr>
            <p:nvPr/>
          </p:nvSpPr>
          <p:spPr bwMode="auto">
            <a:xfrm>
              <a:off x="1041" y="978"/>
              <a:ext cx="124" cy="89"/>
            </a:xfrm>
            <a:custGeom>
              <a:avLst/>
              <a:gdLst>
                <a:gd name="T0" fmla="*/ 212 w 212"/>
                <a:gd name="T1" fmla="*/ 0 h 141"/>
                <a:gd name="T2" fmla="*/ 212 w 212"/>
                <a:gd name="T3" fmla="*/ 27 h 141"/>
                <a:gd name="T4" fmla="*/ 12 w 212"/>
                <a:gd name="T5" fmla="*/ 141 h 141"/>
                <a:gd name="T6" fmla="*/ 0 w 212"/>
                <a:gd name="T7" fmla="*/ 134 h 141"/>
                <a:gd name="T8" fmla="*/ 0 w 212"/>
                <a:gd name="T9" fmla="*/ 120 h 141"/>
                <a:gd name="T10" fmla="*/ 212 w 212"/>
                <a:gd name="T11" fmla="*/ 0 h 141"/>
                <a:gd name="T12" fmla="*/ 0 60000 65536"/>
                <a:gd name="T13" fmla="*/ 0 60000 65536"/>
                <a:gd name="T14" fmla="*/ 0 60000 65536"/>
                <a:gd name="T15" fmla="*/ 0 60000 65536"/>
                <a:gd name="T16" fmla="*/ 0 60000 65536"/>
                <a:gd name="T17" fmla="*/ 0 60000 65536"/>
                <a:gd name="T18" fmla="*/ 0 w 212"/>
                <a:gd name="T19" fmla="*/ 0 h 141"/>
                <a:gd name="T20" fmla="*/ 212 w 212"/>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12" h="141">
                  <a:moveTo>
                    <a:pt x="212" y="0"/>
                  </a:moveTo>
                  <a:lnTo>
                    <a:pt x="212" y="27"/>
                  </a:lnTo>
                  <a:lnTo>
                    <a:pt x="12" y="141"/>
                  </a:lnTo>
                  <a:lnTo>
                    <a:pt x="0" y="134"/>
                  </a:lnTo>
                  <a:lnTo>
                    <a:pt x="0" y="120"/>
                  </a:lnTo>
                  <a:lnTo>
                    <a:pt x="212"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11" name="Line 267"/>
            <p:cNvSpPr>
              <a:spLocks noChangeAspect="1" noChangeShapeType="1"/>
            </p:cNvSpPr>
            <p:nvPr/>
          </p:nvSpPr>
          <p:spPr bwMode="auto">
            <a:xfrm flipH="1">
              <a:off x="1078" y="1029"/>
              <a:ext cx="87" cy="5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56" name="Freeform 268"/>
            <p:cNvSpPr>
              <a:spLocks noChangeAspect="1"/>
            </p:cNvSpPr>
            <p:nvPr/>
          </p:nvSpPr>
          <p:spPr bwMode="auto">
            <a:xfrm>
              <a:off x="1075" y="1023"/>
              <a:ext cx="95" cy="64"/>
            </a:xfrm>
            <a:custGeom>
              <a:avLst/>
              <a:gdLst>
                <a:gd name="T0" fmla="*/ 150 w 162"/>
                <a:gd name="T1" fmla="*/ 0 h 106"/>
                <a:gd name="T2" fmla="*/ 162 w 162"/>
                <a:gd name="T3" fmla="*/ 20 h 106"/>
                <a:gd name="T4" fmla="*/ 11 w 162"/>
                <a:gd name="T5" fmla="*/ 106 h 106"/>
                <a:gd name="T6" fmla="*/ 0 w 162"/>
                <a:gd name="T7" fmla="*/ 86 h 106"/>
                <a:gd name="T8" fmla="*/ 150 w 162"/>
                <a:gd name="T9" fmla="*/ 0 h 106"/>
                <a:gd name="T10" fmla="*/ 0 60000 65536"/>
                <a:gd name="T11" fmla="*/ 0 60000 65536"/>
                <a:gd name="T12" fmla="*/ 0 60000 65536"/>
                <a:gd name="T13" fmla="*/ 0 60000 65536"/>
                <a:gd name="T14" fmla="*/ 0 60000 65536"/>
                <a:gd name="T15" fmla="*/ 0 w 162"/>
                <a:gd name="T16" fmla="*/ 0 h 106"/>
                <a:gd name="T17" fmla="*/ 162 w 162"/>
                <a:gd name="T18" fmla="*/ 106 h 106"/>
              </a:gdLst>
              <a:ahLst/>
              <a:cxnLst>
                <a:cxn ang="T10">
                  <a:pos x="T0" y="T1"/>
                </a:cxn>
                <a:cxn ang="T11">
                  <a:pos x="T2" y="T3"/>
                </a:cxn>
                <a:cxn ang="T12">
                  <a:pos x="T4" y="T5"/>
                </a:cxn>
                <a:cxn ang="T13">
                  <a:pos x="T6" y="T7"/>
                </a:cxn>
                <a:cxn ang="T14">
                  <a:pos x="T8" y="T9"/>
                </a:cxn>
              </a:cxnLst>
              <a:rect l="T15" t="T16" r="T17" b="T18"/>
              <a:pathLst>
                <a:path w="162" h="106">
                  <a:moveTo>
                    <a:pt x="150" y="0"/>
                  </a:moveTo>
                  <a:lnTo>
                    <a:pt x="162" y="20"/>
                  </a:lnTo>
                  <a:lnTo>
                    <a:pt x="11" y="106"/>
                  </a:lnTo>
                  <a:lnTo>
                    <a:pt x="0" y="86"/>
                  </a:lnTo>
                  <a:lnTo>
                    <a:pt x="150"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13" name="Line 269"/>
            <p:cNvSpPr>
              <a:spLocks noChangeAspect="1" noChangeShapeType="1"/>
            </p:cNvSpPr>
            <p:nvPr/>
          </p:nvSpPr>
          <p:spPr bwMode="auto">
            <a:xfrm flipV="1">
              <a:off x="917" y="837"/>
              <a:ext cx="1" cy="14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58" name="Freeform 270"/>
            <p:cNvSpPr>
              <a:spLocks noChangeAspect="1"/>
            </p:cNvSpPr>
            <p:nvPr/>
          </p:nvSpPr>
          <p:spPr bwMode="auto">
            <a:xfrm>
              <a:off x="910" y="833"/>
              <a:ext cx="14" cy="153"/>
            </a:xfrm>
            <a:custGeom>
              <a:avLst/>
              <a:gdLst>
                <a:gd name="T0" fmla="*/ 0 w 22"/>
                <a:gd name="T1" fmla="*/ 0 h 250"/>
                <a:gd name="T2" fmla="*/ 22 w 22"/>
                <a:gd name="T3" fmla="*/ 13 h 250"/>
                <a:gd name="T4" fmla="*/ 22 w 22"/>
                <a:gd name="T5" fmla="*/ 243 h 250"/>
                <a:gd name="T6" fmla="*/ 11 w 22"/>
                <a:gd name="T7" fmla="*/ 250 h 250"/>
                <a:gd name="T8" fmla="*/ 0 w 22"/>
                <a:gd name="T9" fmla="*/ 243 h 250"/>
                <a:gd name="T10" fmla="*/ 0 w 22"/>
                <a:gd name="T11" fmla="*/ 0 h 250"/>
                <a:gd name="T12" fmla="*/ 0 60000 65536"/>
                <a:gd name="T13" fmla="*/ 0 60000 65536"/>
                <a:gd name="T14" fmla="*/ 0 60000 65536"/>
                <a:gd name="T15" fmla="*/ 0 60000 65536"/>
                <a:gd name="T16" fmla="*/ 0 60000 65536"/>
                <a:gd name="T17" fmla="*/ 0 60000 65536"/>
                <a:gd name="T18" fmla="*/ 0 w 22"/>
                <a:gd name="T19" fmla="*/ 0 h 250"/>
                <a:gd name="T20" fmla="*/ 22 w 22"/>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22" h="250">
                  <a:moveTo>
                    <a:pt x="0" y="0"/>
                  </a:moveTo>
                  <a:lnTo>
                    <a:pt x="22" y="13"/>
                  </a:lnTo>
                  <a:lnTo>
                    <a:pt x="22" y="243"/>
                  </a:lnTo>
                  <a:lnTo>
                    <a:pt x="11" y="250"/>
                  </a:lnTo>
                  <a:lnTo>
                    <a:pt x="0" y="243"/>
                  </a:lnTo>
                  <a:lnTo>
                    <a:pt x="0"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15" name="Line 271"/>
            <p:cNvSpPr>
              <a:spLocks noChangeAspect="1" noChangeShapeType="1"/>
            </p:cNvSpPr>
            <p:nvPr/>
          </p:nvSpPr>
          <p:spPr bwMode="auto">
            <a:xfrm>
              <a:off x="756" y="709"/>
              <a:ext cx="89" cy="5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60" name="Freeform 272"/>
            <p:cNvSpPr>
              <a:spLocks noChangeAspect="1"/>
            </p:cNvSpPr>
            <p:nvPr/>
          </p:nvSpPr>
          <p:spPr bwMode="auto">
            <a:xfrm>
              <a:off x="771" y="672"/>
              <a:ext cx="96" cy="65"/>
            </a:xfrm>
            <a:custGeom>
              <a:avLst/>
              <a:gdLst>
                <a:gd name="T0" fmla="*/ 0 w 161"/>
                <a:gd name="T1" fmla="*/ 20 h 107"/>
                <a:gd name="T2" fmla="*/ 11 w 161"/>
                <a:gd name="T3" fmla="*/ 0 h 107"/>
                <a:gd name="T4" fmla="*/ 161 w 161"/>
                <a:gd name="T5" fmla="*/ 86 h 107"/>
                <a:gd name="T6" fmla="*/ 150 w 161"/>
                <a:gd name="T7" fmla="*/ 107 h 107"/>
                <a:gd name="T8" fmla="*/ 0 w 161"/>
                <a:gd name="T9" fmla="*/ 20 h 107"/>
                <a:gd name="T10" fmla="*/ 0 60000 65536"/>
                <a:gd name="T11" fmla="*/ 0 60000 65536"/>
                <a:gd name="T12" fmla="*/ 0 60000 65536"/>
                <a:gd name="T13" fmla="*/ 0 60000 65536"/>
                <a:gd name="T14" fmla="*/ 0 60000 65536"/>
                <a:gd name="T15" fmla="*/ 0 w 161"/>
                <a:gd name="T16" fmla="*/ 0 h 107"/>
                <a:gd name="T17" fmla="*/ 161 w 161"/>
                <a:gd name="T18" fmla="*/ 107 h 107"/>
              </a:gdLst>
              <a:ahLst/>
              <a:cxnLst>
                <a:cxn ang="T10">
                  <a:pos x="T0" y="T1"/>
                </a:cxn>
                <a:cxn ang="T11">
                  <a:pos x="T2" y="T3"/>
                </a:cxn>
                <a:cxn ang="T12">
                  <a:pos x="T4" y="T5"/>
                </a:cxn>
                <a:cxn ang="T13">
                  <a:pos x="T6" y="T7"/>
                </a:cxn>
                <a:cxn ang="T14">
                  <a:pos x="T8" y="T9"/>
                </a:cxn>
              </a:cxnLst>
              <a:rect l="T15" t="T16" r="T17" b="T18"/>
              <a:pathLst>
                <a:path w="161" h="107">
                  <a:moveTo>
                    <a:pt x="0" y="20"/>
                  </a:moveTo>
                  <a:lnTo>
                    <a:pt x="11" y="0"/>
                  </a:lnTo>
                  <a:lnTo>
                    <a:pt x="161" y="86"/>
                  </a:lnTo>
                  <a:lnTo>
                    <a:pt x="150" y="107"/>
                  </a:lnTo>
                  <a:lnTo>
                    <a:pt x="0" y="2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17" name="Line 273"/>
            <p:cNvSpPr>
              <a:spLocks noChangeAspect="1" noChangeShapeType="1"/>
            </p:cNvSpPr>
            <p:nvPr/>
          </p:nvSpPr>
          <p:spPr bwMode="auto">
            <a:xfrm flipV="1">
              <a:off x="973" y="667"/>
              <a:ext cx="122" cy="74"/>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62518" name="Line 274"/>
            <p:cNvSpPr>
              <a:spLocks noChangeAspect="1" noChangeShapeType="1"/>
            </p:cNvSpPr>
            <p:nvPr/>
          </p:nvSpPr>
          <p:spPr bwMode="auto">
            <a:xfrm flipV="1">
              <a:off x="965" y="1211"/>
              <a:ext cx="71" cy="4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63" name="Freeform 275"/>
            <p:cNvSpPr>
              <a:spLocks noChangeAspect="1"/>
            </p:cNvSpPr>
            <p:nvPr/>
          </p:nvSpPr>
          <p:spPr bwMode="auto">
            <a:xfrm>
              <a:off x="960" y="1206"/>
              <a:ext cx="82" cy="57"/>
            </a:xfrm>
            <a:custGeom>
              <a:avLst/>
              <a:gdLst>
                <a:gd name="T0" fmla="*/ 13 w 136"/>
                <a:gd name="T1" fmla="*/ 93 h 93"/>
                <a:gd name="T2" fmla="*/ 0 w 136"/>
                <a:gd name="T3" fmla="*/ 73 h 93"/>
                <a:gd name="T4" fmla="*/ 125 w 136"/>
                <a:gd name="T5" fmla="*/ 0 h 93"/>
                <a:gd name="T6" fmla="*/ 136 w 136"/>
                <a:gd name="T7" fmla="*/ 7 h 93"/>
                <a:gd name="T8" fmla="*/ 136 w 136"/>
                <a:gd name="T9" fmla="*/ 21 h 93"/>
                <a:gd name="T10" fmla="*/ 13 w 136"/>
                <a:gd name="T11" fmla="*/ 93 h 93"/>
                <a:gd name="T12" fmla="*/ 0 60000 65536"/>
                <a:gd name="T13" fmla="*/ 0 60000 65536"/>
                <a:gd name="T14" fmla="*/ 0 60000 65536"/>
                <a:gd name="T15" fmla="*/ 0 60000 65536"/>
                <a:gd name="T16" fmla="*/ 0 60000 65536"/>
                <a:gd name="T17" fmla="*/ 0 60000 65536"/>
                <a:gd name="T18" fmla="*/ 0 w 136"/>
                <a:gd name="T19" fmla="*/ 0 h 93"/>
                <a:gd name="T20" fmla="*/ 136 w 136"/>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136" h="93">
                  <a:moveTo>
                    <a:pt x="13" y="93"/>
                  </a:moveTo>
                  <a:lnTo>
                    <a:pt x="0" y="73"/>
                  </a:lnTo>
                  <a:lnTo>
                    <a:pt x="125" y="0"/>
                  </a:lnTo>
                  <a:lnTo>
                    <a:pt x="136" y="7"/>
                  </a:lnTo>
                  <a:lnTo>
                    <a:pt x="136" y="21"/>
                  </a:lnTo>
                  <a:lnTo>
                    <a:pt x="13" y="93"/>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1625364" name="Rectangle 276"/>
            <p:cNvSpPr>
              <a:spLocks noChangeAspect="1" noChangeArrowheads="1"/>
            </p:cNvSpPr>
            <p:nvPr/>
          </p:nvSpPr>
          <p:spPr bwMode="auto">
            <a:xfrm>
              <a:off x="760" y="1004"/>
              <a:ext cx="82" cy="118"/>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N</a:t>
              </a:r>
              <a:endParaRPr lang="en-US" altLang="ja-JP" sz="1100" b="1">
                <a:solidFill>
                  <a:srgbClr val="000000"/>
                </a:solidFill>
                <a:effectLst>
                  <a:outerShdw blurRad="38100" dist="38100" dir="2700000" algn="tl">
                    <a:srgbClr val="FFFFFF"/>
                  </a:outerShdw>
                </a:effectLst>
                <a:cs typeface="Arial" charset="0"/>
              </a:endParaRPr>
            </a:p>
          </p:txBody>
        </p:sp>
        <p:sp>
          <p:nvSpPr>
            <p:cNvPr id="1625365" name="Rectangle 277"/>
            <p:cNvSpPr>
              <a:spLocks noChangeAspect="1" noChangeArrowheads="1"/>
            </p:cNvSpPr>
            <p:nvPr/>
          </p:nvSpPr>
          <p:spPr bwMode="auto">
            <a:xfrm>
              <a:off x="377" y="1207"/>
              <a:ext cx="76" cy="118"/>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S</a:t>
              </a:r>
              <a:endParaRPr lang="en-US" altLang="ja-JP" sz="1100" b="1">
                <a:solidFill>
                  <a:srgbClr val="000000"/>
                </a:solidFill>
                <a:effectLst>
                  <a:outerShdw blurRad="38100" dist="38100" dir="2700000" algn="tl">
                    <a:srgbClr val="FFFFFF"/>
                  </a:outerShdw>
                </a:effectLst>
                <a:cs typeface="Arial" charset="0"/>
              </a:endParaRPr>
            </a:p>
          </p:txBody>
        </p:sp>
        <p:sp>
          <p:nvSpPr>
            <p:cNvPr id="1625366" name="Rectangle 278"/>
            <p:cNvSpPr>
              <a:spLocks noChangeAspect="1" noChangeArrowheads="1"/>
            </p:cNvSpPr>
            <p:nvPr/>
          </p:nvSpPr>
          <p:spPr bwMode="auto">
            <a:xfrm>
              <a:off x="686" y="640"/>
              <a:ext cx="88" cy="119"/>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O</a:t>
              </a:r>
              <a:endParaRPr lang="en-US" altLang="ja-JP" sz="1100" b="1">
                <a:solidFill>
                  <a:srgbClr val="000000"/>
                </a:solidFill>
                <a:effectLst>
                  <a:outerShdw blurRad="38100" dist="38100" dir="2700000" algn="tl">
                    <a:srgbClr val="FFFFFF"/>
                  </a:outerShdw>
                </a:effectLst>
                <a:cs typeface="Arial" charset="0"/>
              </a:endParaRPr>
            </a:p>
          </p:txBody>
        </p:sp>
        <p:sp>
          <p:nvSpPr>
            <p:cNvPr id="1625367" name="Rectangle 279"/>
            <p:cNvSpPr>
              <a:spLocks noChangeAspect="1" noChangeArrowheads="1"/>
            </p:cNvSpPr>
            <p:nvPr/>
          </p:nvSpPr>
          <p:spPr bwMode="auto">
            <a:xfrm>
              <a:off x="897" y="1260"/>
              <a:ext cx="113" cy="118"/>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Cl</a:t>
              </a:r>
              <a:endParaRPr lang="en-US" altLang="ja-JP" sz="1100" b="1">
                <a:solidFill>
                  <a:srgbClr val="000000"/>
                </a:solidFill>
                <a:effectLst>
                  <a:outerShdw blurRad="38100" dist="38100" dir="2700000" algn="tl">
                    <a:srgbClr val="FFFFFF"/>
                  </a:outerShdw>
                </a:effectLst>
                <a:cs typeface="Arial" charset="0"/>
              </a:endParaRPr>
            </a:p>
          </p:txBody>
        </p:sp>
        <p:sp>
          <p:nvSpPr>
            <p:cNvPr id="1625368" name="Rectangle 280"/>
            <p:cNvSpPr>
              <a:spLocks noChangeArrowheads="1"/>
            </p:cNvSpPr>
            <p:nvPr/>
          </p:nvSpPr>
          <p:spPr bwMode="auto">
            <a:xfrm>
              <a:off x="1058" y="559"/>
              <a:ext cx="237" cy="229"/>
            </a:xfrm>
            <a:prstGeom prst="rect">
              <a:avLst/>
            </a:prstGeom>
            <a:noFill/>
            <a:ln w="9525">
              <a:noFill/>
              <a:miter lim="800000"/>
              <a:headEnd/>
              <a:tailEnd/>
            </a:ln>
            <a:effectLst/>
          </p:spPr>
          <p:txBody>
            <a:bodyPr wrap="none">
              <a:spAutoFit/>
            </a:bodyPr>
            <a:lstStyle/>
            <a:p>
              <a:pPr algn="ctr" eaLnBrk="0" hangingPunct="0"/>
              <a:r>
                <a:rPr kumimoji="0" lang="en-US" altLang="ja-JP" sz="1100" b="1">
                  <a:solidFill>
                    <a:srgbClr val="FFFFFF"/>
                  </a:solidFill>
                  <a:effectLst>
                    <a:outerShdw blurRad="38100" dist="38100" dir="2700000" algn="tl">
                      <a:srgbClr val="000000"/>
                    </a:outerShdw>
                  </a:effectLst>
                  <a:cs typeface="Arial" charset="0"/>
                </a:rPr>
                <a:t>O</a:t>
              </a:r>
              <a:endParaRPr kumimoji="0" lang="en-US" altLang="ja-JP" sz="1100" b="1" baseline="-25000">
                <a:solidFill>
                  <a:srgbClr val="FFFFFF"/>
                </a:solidFill>
                <a:effectLst>
                  <a:outerShdw blurRad="38100" dist="38100" dir="2700000" algn="tl">
                    <a:srgbClr val="000000"/>
                  </a:outerShdw>
                </a:effectLst>
                <a:cs typeface="Arial" charset="0"/>
              </a:endParaRPr>
            </a:p>
          </p:txBody>
        </p:sp>
        <p:sp>
          <p:nvSpPr>
            <p:cNvPr id="1625369" name="Text Box 281"/>
            <p:cNvSpPr txBox="1">
              <a:spLocks noChangeArrowheads="1"/>
            </p:cNvSpPr>
            <p:nvPr/>
          </p:nvSpPr>
          <p:spPr bwMode="auto">
            <a:xfrm>
              <a:off x="1296" y="567"/>
              <a:ext cx="314" cy="229"/>
            </a:xfrm>
            <a:prstGeom prst="rect">
              <a:avLst/>
            </a:prstGeom>
            <a:noFill/>
            <a:ln w="9525">
              <a:noFill/>
              <a:miter lim="800000"/>
              <a:headEnd/>
              <a:tailEnd/>
            </a:ln>
            <a:effec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kumimoji="0" lang="en-US" altLang="ja-JP" sz="1100" b="1" dirty="0" smtClean="0">
                  <a:solidFill>
                    <a:srgbClr val="FFFFFF"/>
                  </a:solidFill>
                  <a:effectLst>
                    <a:outerShdw blurRad="38100" dist="38100" dir="2700000" algn="tl">
                      <a:srgbClr val="000000"/>
                    </a:outerShdw>
                  </a:effectLst>
                  <a:cs typeface="Arial" charset="0"/>
                </a:rPr>
                <a:t>CH</a:t>
              </a:r>
              <a:endParaRPr kumimoji="0" lang="en-US" altLang="ja-JP" sz="1100" b="1" i="1" dirty="0">
                <a:solidFill>
                  <a:srgbClr val="000000"/>
                </a:solidFill>
                <a:effectLst>
                  <a:outerShdw blurRad="38100" dist="38100" dir="2700000" algn="tl">
                    <a:srgbClr val="FFFFFF"/>
                  </a:outerShdw>
                </a:effectLst>
                <a:cs typeface="Arial" charset="0"/>
              </a:endParaRPr>
            </a:p>
          </p:txBody>
        </p:sp>
        <p:sp>
          <p:nvSpPr>
            <p:cNvPr id="62526" name="Line 282"/>
            <p:cNvSpPr>
              <a:spLocks noChangeAspect="1" noChangeShapeType="1"/>
            </p:cNvSpPr>
            <p:nvPr/>
          </p:nvSpPr>
          <p:spPr bwMode="auto">
            <a:xfrm rot="5400000" flipV="1">
              <a:off x="1268" y="629"/>
              <a:ext cx="1" cy="79"/>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71" name="Text Box 283"/>
            <p:cNvSpPr txBox="1">
              <a:spLocks noChangeArrowheads="1"/>
            </p:cNvSpPr>
            <p:nvPr/>
          </p:nvSpPr>
          <p:spPr bwMode="auto">
            <a:xfrm>
              <a:off x="815" y="673"/>
              <a:ext cx="232" cy="229"/>
            </a:xfrm>
            <a:prstGeom prst="rect">
              <a:avLst/>
            </a:prstGeom>
            <a:noFill/>
            <a:ln w="9525">
              <a:noFill/>
              <a:miter lim="800000"/>
              <a:headEnd/>
              <a:tailEnd/>
            </a:ln>
            <a:effec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kumimoji="0" lang="en-US" altLang="ja-JP" sz="1100" b="1">
                  <a:solidFill>
                    <a:srgbClr val="FFFFFF"/>
                  </a:solidFill>
                  <a:effectLst>
                    <a:outerShdw blurRad="38100" dist="38100" dir="2700000" algn="tl">
                      <a:srgbClr val="000000"/>
                    </a:outerShdw>
                  </a:effectLst>
                  <a:cs typeface="Arial" charset="0"/>
                </a:rPr>
                <a:t>C</a:t>
              </a:r>
              <a:endParaRPr kumimoji="0" lang="en-US" altLang="ja-JP" sz="1100" b="1" i="1">
                <a:solidFill>
                  <a:srgbClr val="000000"/>
                </a:solidFill>
                <a:effectLst>
                  <a:outerShdw blurRad="38100" dist="38100" dir="2700000" algn="tl">
                    <a:srgbClr val="FFFFFF"/>
                  </a:outerShdw>
                </a:effectLst>
                <a:cs typeface="Arial" charset="0"/>
              </a:endParaRPr>
            </a:p>
          </p:txBody>
        </p:sp>
        <p:sp>
          <p:nvSpPr>
            <p:cNvPr id="62528" name="Line 284"/>
            <p:cNvSpPr>
              <a:spLocks noChangeAspect="1" noChangeShapeType="1"/>
            </p:cNvSpPr>
            <p:nvPr/>
          </p:nvSpPr>
          <p:spPr bwMode="auto">
            <a:xfrm>
              <a:off x="573" y="1082"/>
              <a:ext cx="0" cy="13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73" name="Freeform 285"/>
            <p:cNvSpPr>
              <a:spLocks noChangeAspect="1"/>
            </p:cNvSpPr>
            <p:nvPr/>
          </p:nvSpPr>
          <p:spPr bwMode="auto">
            <a:xfrm>
              <a:off x="339" y="1030"/>
              <a:ext cx="91" cy="129"/>
            </a:xfrm>
            <a:custGeom>
              <a:avLst/>
              <a:gdLst>
                <a:gd name="T0" fmla="*/ 21 w 155"/>
                <a:gd name="T1" fmla="*/ 209 h 209"/>
                <a:gd name="T2" fmla="*/ 7 w 155"/>
                <a:gd name="T3" fmla="*/ 209 h 209"/>
                <a:gd name="T4" fmla="*/ 0 w 155"/>
                <a:gd name="T5" fmla="*/ 198 h 209"/>
                <a:gd name="T6" fmla="*/ 146 w 155"/>
                <a:gd name="T7" fmla="*/ 0 h 209"/>
                <a:gd name="T8" fmla="*/ 155 w 155"/>
                <a:gd name="T9" fmla="*/ 28 h 209"/>
                <a:gd name="T10" fmla="*/ 21 w 155"/>
                <a:gd name="T11" fmla="*/ 209 h 209"/>
                <a:gd name="T12" fmla="*/ 0 60000 65536"/>
                <a:gd name="T13" fmla="*/ 0 60000 65536"/>
                <a:gd name="T14" fmla="*/ 0 60000 65536"/>
                <a:gd name="T15" fmla="*/ 0 60000 65536"/>
                <a:gd name="T16" fmla="*/ 0 60000 65536"/>
                <a:gd name="T17" fmla="*/ 0 60000 65536"/>
                <a:gd name="T18" fmla="*/ 0 w 155"/>
                <a:gd name="T19" fmla="*/ 0 h 209"/>
                <a:gd name="T20" fmla="*/ 155 w 155"/>
                <a:gd name="T21" fmla="*/ 209 h 209"/>
              </a:gdLst>
              <a:ahLst/>
              <a:cxnLst>
                <a:cxn ang="T12">
                  <a:pos x="T0" y="T1"/>
                </a:cxn>
                <a:cxn ang="T13">
                  <a:pos x="T2" y="T3"/>
                </a:cxn>
                <a:cxn ang="T14">
                  <a:pos x="T4" y="T5"/>
                </a:cxn>
                <a:cxn ang="T15">
                  <a:pos x="T6" y="T7"/>
                </a:cxn>
                <a:cxn ang="T16">
                  <a:pos x="T8" y="T9"/>
                </a:cxn>
                <a:cxn ang="T17">
                  <a:pos x="T10" y="T11"/>
                </a:cxn>
              </a:cxnLst>
              <a:rect l="T18" t="T19" r="T20" b="T21"/>
              <a:pathLst>
                <a:path w="155" h="209">
                  <a:moveTo>
                    <a:pt x="21" y="209"/>
                  </a:moveTo>
                  <a:lnTo>
                    <a:pt x="7" y="209"/>
                  </a:lnTo>
                  <a:lnTo>
                    <a:pt x="0" y="198"/>
                  </a:lnTo>
                  <a:lnTo>
                    <a:pt x="146" y="0"/>
                  </a:lnTo>
                  <a:lnTo>
                    <a:pt x="155" y="28"/>
                  </a:lnTo>
                  <a:lnTo>
                    <a:pt x="21" y="209"/>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grpSp>
      <p:sp>
        <p:nvSpPr>
          <p:cNvPr id="1625374" name="Text Box 286"/>
          <p:cNvSpPr txBox="1">
            <a:spLocks noChangeArrowheads="1"/>
          </p:cNvSpPr>
          <p:nvPr/>
        </p:nvSpPr>
        <p:spPr bwMode="auto">
          <a:xfrm>
            <a:off x="1793876" y="1862139"/>
            <a:ext cx="1204913" cy="307766"/>
          </a:xfrm>
          <a:prstGeom prst="rect">
            <a:avLst/>
          </a:prstGeom>
          <a:solidFill>
            <a:schemeClr val="bg1"/>
          </a:solidFill>
          <a:ln w="9525">
            <a:solidFill>
              <a:schemeClr val="tx1"/>
            </a:solidFill>
            <a:miter lim="800000"/>
            <a:headEnd/>
            <a:tailEnd/>
          </a:ln>
        </p:spPr>
        <p:txBody>
          <a:bodyPr lIns="91430" tIns="45715" rIns="91430" bIns="45715">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400" b="1">
                <a:solidFill>
                  <a:srgbClr val="000000"/>
                </a:solidFill>
                <a:cs typeface="Arial" charset="0"/>
              </a:rPr>
              <a:t>Clopidogrel</a:t>
            </a:r>
          </a:p>
        </p:txBody>
      </p:sp>
      <p:sp>
        <p:nvSpPr>
          <p:cNvPr id="1625095" name="Text Box 7"/>
          <p:cNvSpPr txBox="1">
            <a:spLocks noChangeArrowheads="1"/>
          </p:cNvSpPr>
          <p:nvPr/>
        </p:nvSpPr>
        <p:spPr bwMode="auto">
          <a:xfrm>
            <a:off x="3941763" y="1250951"/>
            <a:ext cx="1257300" cy="396875"/>
          </a:xfrm>
          <a:prstGeom prst="rect">
            <a:avLst/>
          </a:prstGeom>
          <a:noFill/>
          <a:ln>
            <a:noFill/>
          </a:ln>
          <a:extLst>
            <a:ext uri="{909E8E84-426E-40DD-AFC4-6F175D3DCCD1}">
              <a14:hiddenFill xmlns:a14="http://schemas.microsoft.com/office/drawing/2010/main">
                <a:solidFill>
                  <a:srgbClr val="073C6D"/>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30" tIns="45715" rIns="91430" bIns="45715">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2000" b="1">
                <a:solidFill>
                  <a:srgbClr val="FFFFFF"/>
                </a:solidFill>
                <a:cs typeface="Arial" charset="0"/>
              </a:rPr>
              <a:t>Pro-drug</a:t>
            </a:r>
          </a:p>
        </p:txBody>
      </p:sp>
      <p:sp>
        <p:nvSpPr>
          <p:cNvPr id="62674" name="Rectangle 210"/>
          <p:cNvSpPr>
            <a:spLocks noChangeArrowheads="1"/>
          </p:cNvSpPr>
          <p:nvPr/>
        </p:nvSpPr>
        <p:spPr bwMode="auto">
          <a:xfrm>
            <a:off x="1" y="6354764"/>
            <a:ext cx="2816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nchor="ctr">
            <a:spAutoFit/>
          </a:bodyPr>
          <a:lstStyle/>
          <a:p>
            <a:pPr eaLnBrk="0" hangingPunct="0"/>
            <a:r>
              <a:rPr kumimoji="0" lang="es-ES" sz="1000">
                <a:solidFill>
                  <a:srgbClr val="FFFFFF"/>
                </a:solidFill>
                <a:latin typeface="Arial Narrow" pitchFamily="34" charset="0"/>
                <a:ea typeface="+mn-ea"/>
                <a:cs typeface="Arial" charset="0"/>
              </a:rPr>
              <a:t>Kurihara A. </a:t>
            </a:r>
            <a:r>
              <a:rPr kumimoji="0" lang="es-ES" sz="1000" i="1">
                <a:solidFill>
                  <a:srgbClr val="FFFFFF"/>
                </a:solidFill>
                <a:latin typeface="Arial Narrow" pitchFamily="34" charset="0"/>
                <a:ea typeface="+mn-ea"/>
                <a:cs typeface="Arial" charset="0"/>
              </a:rPr>
              <a:t>et al.</a:t>
            </a:r>
            <a:r>
              <a:rPr kumimoji="0" lang="en-US" altLang="ja-JP" sz="1000">
                <a:solidFill>
                  <a:srgbClr val="FFFFFF"/>
                </a:solidFill>
                <a:latin typeface="Arial Narrow" pitchFamily="34" charset="0"/>
                <a:cs typeface="Arial" charset="0"/>
              </a:rPr>
              <a:t> </a:t>
            </a:r>
            <a:r>
              <a:rPr kumimoji="0" lang="en-US" altLang="ja-JP" sz="1000" i="1">
                <a:solidFill>
                  <a:srgbClr val="FFFFFF"/>
                </a:solidFill>
                <a:latin typeface="Arial Narrow" pitchFamily="34" charset="0"/>
                <a:cs typeface="Arial" charset="0"/>
              </a:rPr>
              <a:t>Drug Metab. Rev.</a:t>
            </a:r>
            <a:r>
              <a:rPr kumimoji="0" lang="en-US" altLang="ja-JP" sz="1000">
                <a:solidFill>
                  <a:srgbClr val="FFFFFF"/>
                </a:solidFill>
                <a:latin typeface="Arial Narrow" pitchFamily="34" charset="0"/>
                <a:cs typeface="Arial" charset="0"/>
              </a:rPr>
              <a:t> </a:t>
            </a:r>
            <a:r>
              <a:rPr kumimoji="0" lang="en-US" altLang="ja-JP" sz="1000" b="1">
                <a:solidFill>
                  <a:srgbClr val="FFFFFF"/>
                </a:solidFill>
                <a:latin typeface="Arial Narrow" pitchFamily="34" charset="0"/>
                <a:cs typeface="Arial" charset="0"/>
              </a:rPr>
              <a:t>37</a:t>
            </a:r>
            <a:r>
              <a:rPr kumimoji="0" lang="en-US" altLang="ja-JP" sz="1000">
                <a:solidFill>
                  <a:srgbClr val="FFFFFF"/>
                </a:solidFill>
                <a:latin typeface="Arial Narrow" pitchFamily="34" charset="0"/>
                <a:cs typeface="Arial" charset="0"/>
              </a:rPr>
              <a:t>(S2): 99 (2005) </a:t>
            </a:r>
          </a:p>
          <a:p>
            <a:pPr eaLnBrk="0" hangingPunct="0"/>
            <a:r>
              <a:rPr kumimoji="0" lang="en-US" altLang="ja-JP" sz="1000">
                <a:solidFill>
                  <a:srgbClr val="FFFFFF"/>
                </a:solidFill>
                <a:latin typeface="Arial Narrow" pitchFamily="34" charset="0"/>
                <a:cs typeface="Arial" charset="0"/>
              </a:rPr>
              <a:t>Tang M. </a:t>
            </a:r>
            <a:r>
              <a:rPr kumimoji="0" lang="en-US" altLang="ja-JP" sz="1000" i="1">
                <a:solidFill>
                  <a:srgbClr val="FFFFFF"/>
                </a:solidFill>
                <a:latin typeface="Arial Narrow" pitchFamily="34" charset="0"/>
                <a:cs typeface="Arial" charset="0"/>
              </a:rPr>
              <a:t>et al</a:t>
            </a:r>
            <a:r>
              <a:rPr kumimoji="0" lang="en-US" altLang="ja-JP" sz="1000">
                <a:solidFill>
                  <a:srgbClr val="FFFFFF"/>
                </a:solidFill>
                <a:latin typeface="Arial Narrow" pitchFamily="34" charset="0"/>
                <a:cs typeface="Arial" charset="0"/>
              </a:rPr>
              <a:t>. </a:t>
            </a:r>
            <a:r>
              <a:rPr kumimoji="0" lang="en-US" altLang="ja-JP" sz="1000" i="1">
                <a:solidFill>
                  <a:srgbClr val="FFFFFF"/>
                </a:solidFill>
                <a:latin typeface="Arial Narrow" pitchFamily="34" charset="0"/>
                <a:cs typeface="Arial" charset="0"/>
              </a:rPr>
              <a:t>JPET</a:t>
            </a:r>
            <a:r>
              <a:rPr kumimoji="0" lang="en-US" altLang="ja-JP" sz="1000">
                <a:solidFill>
                  <a:srgbClr val="FFFFFF"/>
                </a:solidFill>
                <a:latin typeface="Arial Narrow" pitchFamily="34" charset="0"/>
                <a:cs typeface="Arial" charset="0"/>
              </a:rPr>
              <a:t> </a:t>
            </a:r>
            <a:r>
              <a:rPr kumimoji="0" lang="en-US" altLang="ja-JP" sz="1000" b="1">
                <a:solidFill>
                  <a:srgbClr val="FFFFFF"/>
                </a:solidFill>
                <a:latin typeface="Arial Narrow" pitchFamily="34" charset="0"/>
                <a:cs typeface="Arial" charset="0"/>
              </a:rPr>
              <a:t>319</a:t>
            </a:r>
            <a:r>
              <a:rPr kumimoji="0" lang="en-US" altLang="ja-JP" sz="1000">
                <a:solidFill>
                  <a:srgbClr val="FFFFFF"/>
                </a:solidFill>
                <a:latin typeface="Arial Narrow" pitchFamily="34" charset="0"/>
                <a:cs typeface="Arial" charset="0"/>
              </a:rPr>
              <a:t>: 1467-1476 (2006)</a:t>
            </a:r>
            <a:endParaRPr kumimoji="0" lang="en-US" altLang="ja-JP" sz="1200">
              <a:solidFill>
                <a:srgbClr val="FFFFFF"/>
              </a:solidFill>
              <a:latin typeface="Arial Narrow" pitchFamily="34" charset="0"/>
              <a:cs typeface="Arial" charset="0"/>
            </a:endParaRPr>
          </a:p>
        </p:txBody>
      </p:sp>
      <p:sp>
        <p:nvSpPr>
          <p:cNvPr id="62675" name="Rectangle 211"/>
          <p:cNvSpPr>
            <a:spLocks noChangeArrowheads="1"/>
          </p:cNvSpPr>
          <p:nvPr/>
        </p:nvSpPr>
        <p:spPr bwMode="auto">
          <a:xfrm>
            <a:off x="5981700" y="6324601"/>
            <a:ext cx="31623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p>
            <a:pPr algn="r" eaLnBrk="0" hangingPunct="0"/>
            <a:r>
              <a:rPr kumimoji="0" lang="en-US" altLang="ja-JP" sz="1000">
                <a:solidFill>
                  <a:srgbClr val="FFFFFF"/>
                </a:solidFill>
                <a:latin typeface="Arial Narrow" pitchFamily="34" charset="0"/>
                <a:cs typeface="Arial" charset="0"/>
              </a:rPr>
              <a:t>Farid N.A. </a:t>
            </a:r>
            <a:r>
              <a:rPr kumimoji="0" lang="en-US" altLang="ja-JP" sz="1000" i="1">
                <a:solidFill>
                  <a:srgbClr val="FFFFFF"/>
                </a:solidFill>
                <a:latin typeface="Arial Narrow" pitchFamily="34" charset="0"/>
                <a:cs typeface="Arial" charset="0"/>
              </a:rPr>
              <a:t>et al</a:t>
            </a:r>
            <a:r>
              <a:rPr kumimoji="0" lang="en-US" altLang="ja-JP" sz="1000">
                <a:solidFill>
                  <a:srgbClr val="FFFFFF"/>
                </a:solidFill>
                <a:latin typeface="Arial Narrow" pitchFamily="34" charset="0"/>
                <a:cs typeface="Arial" charset="0"/>
              </a:rPr>
              <a:t>. </a:t>
            </a:r>
            <a:r>
              <a:rPr kumimoji="0" lang="en-US" altLang="ja-JP" sz="1000" i="1">
                <a:solidFill>
                  <a:srgbClr val="FFFFFF"/>
                </a:solidFill>
                <a:latin typeface="Arial Narrow" pitchFamily="34" charset="0"/>
                <a:cs typeface="Arial" charset="0"/>
              </a:rPr>
              <a:t>Drug Metab. Dispos.</a:t>
            </a:r>
            <a:r>
              <a:rPr kumimoji="0" lang="en-US" altLang="ja-JP" sz="1000">
                <a:solidFill>
                  <a:srgbClr val="FFFFFF"/>
                </a:solidFill>
                <a:latin typeface="Arial Narrow" pitchFamily="34" charset="0"/>
                <a:cs typeface="Arial" charset="0"/>
              </a:rPr>
              <a:t> </a:t>
            </a:r>
            <a:r>
              <a:rPr kumimoji="0" lang="en-US" altLang="ja-JP" sz="1000" b="1">
                <a:solidFill>
                  <a:srgbClr val="FFFFFF"/>
                </a:solidFill>
                <a:latin typeface="Arial Narrow" pitchFamily="34" charset="0"/>
                <a:cs typeface="Arial" charset="0"/>
              </a:rPr>
              <a:t>35</a:t>
            </a:r>
            <a:r>
              <a:rPr kumimoji="0" lang="en-US" altLang="ja-JP" sz="1000">
                <a:solidFill>
                  <a:srgbClr val="FFFFFF"/>
                </a:solidFill>
                <a:latin typeface="Arial Narrow" pitchFamily="34" charset="0"/>
                <a:cs typeface="Arial" charset="0"/>
              </a:rPr>
              <a:t>: 1096-1104 (2007)</a:t>
            </a:r>
          </a:p>
          <a:p>
            <a:pPr algn="r" eaLnBrk="0" hangingPunct="0"/>
            <a:r>
              <a:rPr kumimoji="0" lang="en-US" altLang="ja-JP" sz="1000">
                <a:solidFill>
                  <a:srgbClr val="FFFFFF"/>
                </a:solidFill>
                <a:latin typeface="Arial Narrow" pitchFamily="34" charset="0"/>
                <a:cs typeface="Arial" charset="0"/>
              </a:rPr>
              <a:t>Rehmel J.L.F. </a:t>
            </a:r>
            <a:r>
              <a:rPr kumimoji="0" lang="en-US" altLang="ja-JP" sz="1000" i="1">
                <a:solidFill>
                  <a:srgbClr val="FFFFFF"/>
                </a:solidFill>
                <a:latin typeface="Arial Narrow" pitchFamily="34" charset="0"/>
                <a:cs typeface="Arial" charset="0"/>
              </a:rPr>
              <a:t>et al</a:t>
            </a:r>
            <a:r>
              <a:rPr kumimoji="0" lang="en-US" altLang="ja-JP" sz="1000">
                <a:solidFill>
                  <a:srgbClr val="FFFFFF"/>
                </a:solidFill>
                <a:latin typeface="Arial Narrow" pitchFamily="34" charset="0"/>
                <a:cs typeface="Arial" charset="0"/>
              </a:rPr>
              <a:t>. </a:t>
            </a:r>
            <a:r>
              <a:rPr kumimoji="0" lang="en-US" altLang="ja-JP" sz="1000" i="1">
                <a:solidFill>
                  <a:srgbClr val="FFFFFF"/>
                </a:solidFill>
                <a:latin typeface="Arial Narrow" pitchFamily="34" charset="0"/>
                <a:cs typeface="Arial" charset="0"/>
              </a:rPr>
              <a:t>Drug Metab. Dispos</a:t>
            </a:r>
            <a:r>
              <a:rPr kumimoji="0" lang="en-US" altLang="ja-JP" sz="1000">
                <a:solidFill>
                  <a:srgbClr val="FFFFFF"/>
                </a:solidFill>
                <a:latin typeface="Arial Narrow" pitchFamily="34" charset="0"/>
                <a:cs typeface="Arial" charset="0"/>
              </a:rPr>
              <a:t>. </a:t>
            </a:r>
            <a:r>
              <a:rPr kumimoji="0" lang="en-US" altLang="ja-JP" sz="1000" b="1">
                <a:solidFill>
                  <a:srgbClr val="FFFFFF"/>
                </a:solidFill>
                <a:latin typeface="Arial Narrow" pitchFamily="34" charset="0"/>
                <a:cs typeface="Arial" charset="0"/>
              </a:rPr>
              <a:t>34: </a:t>
            </a:r>
            <a:r>
              <a:rPr kumimoji="0" lang="en-US" altLang="ja-JP" sz="1000">
                <a:solidFill>
                  <a:srgbClr val="FFFFFF"/>
                </a:solidFill>
                <a:latin typeface="Arial Narrow" pitchFamily="34" charset="0"/>
                <a:cs typeface="Arial" charset="0"/>
              </a:rPr>
              <a:t>600-607 (2006)</a:t>
            </a:r>
          </a:p>
          <a:p>
            <a:pPr algn="r" eaLnBrk="0" hangingPunct="0"/>
            <a:r>
              <a:rPr kumimoji="0" lang="en-US" altLang="ja-JP" sz="1000">
                <a:solidFill>
                  <a:srgbClr val="FFFFFF"/>
                </a:solidFill>
                <a:latin typeface="Arial Narrow" pitchFamily="34" charset="0"/>
                <a:cs typeface="Arial" charset="0"/>
              </a:rPr>
              <a:t>Williams E.T. </a:t>
            </a:r>
            <a:r>
              <a:rPr kumimoji="0" lang="en-US" altLang="ja-JP" sz="1000" i="1">
                <a:solidFill>
                  <a:srgbClr val="FFFFFF"/>
                </a:solidFill>
                <a:latin typeface="Arial Narrow" pitchFamily="34" charset="0"/>
                <a:cs typeface="Arial" charset="0"/>
              </a:rPr>
              <a:t>et al</a:t>
            </a:r>
            <a:r>
              <a:rPr kumimoji="0" lang="en-US" altLang="ja-JP" sz="1000">
                <a:solidFill>
                  <a:srgbClr val="FFFFFF"/>
                </a:solidFill>
                <a:latin typeface="Arial Narrow" pitchFamily="34" charset="0"/>
                <a:cs typeface="Arial" charset="0"/>
              </a:rPr>
              <a:t>. </a:t>
            </a:r>
            <a:r>
              <a:rPr kumimoji="0" lang="en-US" altLang="ja-JP" sz="1000" i="1">
                <a:solidFill>
                  <a:srgbClr val="FFFFFF"/>
                </a:solidFill>
                <a:latin typeface="Arial Narrow" pitchFamily="34" charset="0"/>
                <a:cs typeface="Arial" charset="0"/>
              </a:rPr>
              <a:t>Drug Metab. Rev</a:t>
            </a:r>
            <a:r>
              <a:rPr kumimoji="0" lang="en-US" altLang="ja-JP" sz="1000">
                <a:solidFill>
                  <a:srgbClr val="FFFFFF"/>
                </a:solidFill>
                <a:latin typeface="Arial Narrow" pitchFamily="34" charset="0"/>
                <a:cs typeface="Arial" charset="0"/>
              </a:rPr>
              <a:t>. </a:t>
            </a:r>
            <a:r>
              <a:rPr kumimoji="0" lang="en-US" altLang="ja-JP" sz="1000" b="1">
                <a:solidFill>
                  <a:srgbClr val="FFFFFF"/>
                </a:solidFill>
                <a:latin typeface="Arial Narrow" pitchFamily="34" charset="0"/>
                <a:cs typeface="Arial" charset="0"/>
              </a:rPr>
              <a:t>39</a:t>
            </a:r>
            <a:r>
              <a:rPr kumimoji="0" lang="en-US" altLang="ja-JP" sz="1000">
                <a:solidFill>
                  <a:srgbClr val="FFFFFF"/>
                </a:solidFill>
                <a:latin typeface="Arial Narrow" pitchFamily="34" charset="0"/>
                <a:cs typeface="Arial" charset="0"/>
              </a:rPr>
              <a:t>(S1): 254 (2007)</a:t>
            </a:r>
          </a:p>
        </p:txBody>
      </p:sp>
      <p:sp>
        <p:nvSpPr>
          <p:cNvPr id="62677" name="Rectangle 213"/>
          <p:cNvSpPr>
            <a:spLocks noChangeArrowheads="1"/>
          </p:cNvSpPr>
          <p:nvPr/>
        </p:nvSpPr>
        <p:spPr bwMode="auto">
          <a:xfrm>
            <a:off x="5486401" y="844550"/>
            <a:ext cx="3349625" cy="5459413"/>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endParaRPr kumimoji="0" lang="ja-JP" altLang="en-US" smtClean="0">
              <a:solidFill>
                <a:srgbClr val="000000"/>
              </a:solidFill>
              <a:ea typeface="+mn-ea"/>
              <a:cs typeface="Arial" charset="0"/>
            </a:endParaRPr>
          </a:p>
        </p:txBody>
      </p:sp>
      <p:sp>
        <p:nvSpPr>
          <p:cNvPr id="62678" name="Rectangle 214"/>
          <p:cNvSpPr>
            <a:spLocks noChangeArrowheads="1"/>
          </p:cNvSpPr>
          <p:nvPr/>
        </p:nvSpPr>
        <p:spPr bwMode="auto">
          <a:xfrm>
            <a:off x="5740400" y="877888"/>
            <a:ext cx="2513013" cy="1287462"/>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5" rIns="91430" bIns="45715" anchor="ctr"/>
          <a:lstStyle/>
          <a:p>
            <a:endParaRPr kumimoji="0" lang="ja-JP" altLang="en-US" smtClean="0">
              <a:solidFill>
                <a:srgbClr val="000000"/>
              </a:solidFill>
              <a:ea typeface="+mn-ea"/>
              <a:cs typeface="Arial" charset="0"/>
            </a:endParaRPr>
          </a:p>
        </p:txBody>
      </p:sp>
      <p:grpSp>
        <p:nvGrpSpPr>
          <p:cNvPr id="62923" name="Group 459"/>
          <p:cNvGrpSpPr>
            <a:grpSpLocks/>
          </p:cNvGrpSpPr>
          <p:nvPr/>
        </p:nvGrpSpPr>
        <p:grpSpPr bwMode="auto">
          <a:xfrm>
            <a:off x="1371601" y="5016502"/>
            <a:ext cx="6565900" cy="1312862"/>
            <a:chOff x="864" y="3160"/>
            <a:chExt cx="4136" cy="827"/>
          </a:xfrm>
        </p:grpSpPr>
        <p:sp>
          <p:nvSpPr>
            <p:cNvPr id="1625516" name="Text Box 428"/>
            <p:cNvSpPr txBox="1">
              <a:spLocks noChangeArrowheads="1"/>
            </p:cNvSpPr>
            <p:nvPr/>
          </p:nvSpPr>
          <p:spPr bwMode="auto">
            <a:xfrm>
              <a:off x="864" y="3811"/>
              <a:ext cx="905" cy="173"/>
            </a:xfrm>
            <a:prstGeom prst="rect">
              <a:avLst/>
            </a:prstGeom>
            <a:noFill/>
            <a:ln w="9525">
              <a:noFill/>
              <a:miter lim="800000"/>
              <a:headEnd/>
              <a:tailEnd/>
            </a:ln>
            <a:effec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ja-JP" sz="1200" b="1">
                  <a:solidFill>
                    <a:srgbClr val="00CCFF"/>
                  </a:solidFill>
                  <a:cs typeface="Arial" charset="0"/>
                </a:rPr>
                <a:t>Active Metabolite</a:t>
              </a:r>
            </a:p>
          </p:txBody>
        </p:sp>
        <p:sp>
          <p:nvSpPr>
            <p:cNvPr id="1625519" name="Rectangle 431"/>
            <p:cNvSpPr>
              <a:spLocks noChangeAspect="1" noChangeArrowheads="1"/>
            </p:cNvSpPr>
            <p:nvPr/>
          </p:nvSpPr>
          <p:spPr bwMode="auto">
            <a:xfrm>
              <a:off x="891" y="3577"/>
              <a:ext cx="264" cy="85"/>
            </a:xfrm>
            <a:prstGeom prst="rect">
              <a:avLst/>
            </a:prstGeom>
            <a:noFill/>
            <a:ln w="9525">
              <a:noFill/>
              <a:miter lim="800000"/>
              <a:headEnd/>
              <a:tailEnd/>
            </a:ln>
            <a:effectLst/>
          </p:spPr>
          <p:txBody>
            <a:bodyPr wrap="none" lIns="0" tIns="0" rIns="0" bIns="0">
              <a:spAutoFit/>
            </a:bodyPr>
            <a:lstStyle/>
            <a:p>
              <a:pPr>
                <a:lnSpc>
                  <a:spcPct val="80000"/>
                </a:lnSpc>
                <a:spcBef>
                  <a:spcPct val="50000"/>
                </a:spcBef>
                <a:defRPr/>
              </a:pPr>
              <a:r>
                <a:rPr lang="en-US" altLang="ja-JP" sz="1100" b="1">
                  <a:solidFill>
                    <a:srgbClr val="FFFFFF"/>
                  </a:solidFill>
                  <a:effectLst>
                    <a:outerShdw blurRad="38100" dist="38100" dir="2700000" algn="tl">
                      <a:srgbClr val="000000"/>
                    </a:outerShdw>
                  </a:effectLst>
                  <a:ea typeface="ＭＳ Ｐゴシック" pitchFamily="1" charset="-128"/>
                  <a:cs typeface="Arial" charset="0"/>
                </a:rPr>
                <a:t>HOOC</a:t>
              </a:r>
            </a:p>
          </p:txBody>
        </p:sp>
        <p:sp>
          <p:nvSpPr>
            <p:cNvPr id="1625520" name="Rectangle 432"/>
            <p:cNvSpPr>
              <a:spLocks noChangeAspect="1" noChangeArrowheads="1"/>
            </p:cNvSpPr>
            <p:nvPr/>
          </p:nvSpPr>
          <p:spPr bwMode="auto">
            <a:xfrm>
              <a:off x="1090" y="3705"/>
              <a:ext cx="124" cy="85"/>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dirty="0" smtClean="0">
                  <a:solidFill>
                    <a:srgbClr val="FFFFFF"/>
                  </a:solidFill>
                  <a:effectLst>
                    <a:outerShdw blurRad="38100" dist="38100" dir="2700000" algn="tl">
                      <a:srgbClr val="000000"/>
                    </a:outerShdw>
                  </a:effectLst>
                  <a:cs typeface="Arial" charset="0"/>
                </a:rPr>
                <a:t>HS</a:t>
              </a:r>
              <a:endParaRPr lang="en-US" altLang="ja-JP" sz="1100" b="1" dirty="0">
                <a:solidFill>
                  <a:srgbClr val="FFFFFF"/>
                </a:solidFill>
                <a:effectLst>
                  <a:outerShdw blurRad="38100" dist="38100" dir="2700000" algn="tl">
                    <a:srgbClr val="000000"/>
                  </a:outerShdw>
                </a:effectLst>
                <a:cs typeface="Arial" charset="0"/>
              </a:endParaRPr>
            </a:p>
          </p:txBody>
        </p:sp>
        <p:sp>
          <p:nvSpPr>
            <p:cNvPr id="1625521" name="Freeform 433"/>
            <p:cNvSpPr>
              <a:spLocks noChangeAspect="1"/>
            </p:cNvSpPr>
            <p:nvPr/>
          </p:nvSpPr>
          <p:spPr bwMode="auto">
            <a:xfrm>
              <a:off x="1240" y="3707"/>
              <a:ext cx="79" cy="32"/>
            </a:xfrm>
            <a:custGeom>
              <a:avLst/>
              <a:gdLst>
                <a:gd name="T0" fmla="*/ 10 w 167"/>
                <a:gd name="T1" fmla="*/ 74 h 74"/>
                <a:gd name="T2" fmla="*/ 0 w 167"/>
                <a:gd name="T3" fmla="*/ 51 h 74"/>
                <a:gd name="T4" fmla="*/ 155 w 167"/>
                <a:gd name="T5" fmla="*/ 0 h 74"/>
                <a:gd name="T6" fmla="*/ 167 w 167"/>
                <a:gd name="T7" fmla="*/ 7 h 74"/>
                <a:gd name="T8" fmla="*/ 167 w 167"/>
                <a:gd name="T9" fmla="*/ 21 h 74"/>
                <a:gd name="T10" fmla="*/ 10 w 167"/>
                <a:gd name="T11" fmla="*/ 74 h 74"/>
                <a:gd name="T12" fmla="*/ 0 60000 65536"/>
                <a:gd name="T13" fmla="*/ 0 60000 65536"/>
                <a:gd name="T14" fmla="*/ 0 60000 65536"/>
                <a:gd name="T15" fmla="*/ 0 60000 65536"/>
                <a:gd name="T16" fmla="*/ 0 60000 65536"/>
                <a:gd name="T17" fmla="*/ 0 60000 65536"/>
                <a:gd name="T18" fmla="*/ 0 w 167"/>
                <a:gd name="T19" fmla="*/ 0 h 74"/>
                <a:gd name="T20" fmla="*/ 167 w 167"/>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167" h="74">
                  <a:moveTo>
                    <a:pt x="10" y="74"/>
                  </a:moveTo>
                  <a:lnTo>
                    <a:pt x="0" y="51"/>
                  </a:lnTo>
                  <a:lnTo>
                    <a:pt x="155" y="0"/>
                  </a:lnTo>
                  <a:lnTo>
                    <a:pt x="167" y="7"/>
                  </a:lnTo>
                  <a:lnTo>
                    <a:pt x="167" y="21"/>
                  </a:lnTo>
                  <a:lnTo>
                    <a:pt x="10" y="74"/>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1625522" name="Freeform 434"/>
            <p:cNvSpPr>
              <a:spLocks noChangeAspect="1"/>
            </p:cNvSpPr>
            <p:nvPr/>
          </p:nvSpPr>
          <p:spPr bwMode="auto">
            <a:xfrm>
              <a:off x="1200" y="3553"/>
              <a:ext cx="112" cy="44"/>
            </a:xfrm>
            <a:custGeom>
              <a:avLst/>
              <a:gdLst>
                <a:gd name="T0" fmla="*/ 9 w 238"/>
                <a:gd name="T1" fmla="*/ 28 h 100"/>
                <a:gd name="T2" fmla="*/ 0 w 238"/>
                <a:gd name="T3" fmla="*/ 0 h 100"/>
                <a:gd name="T4" fmla="*/ 238 w 238"/>
                <a:gd name="T5" fmla="*/ 77 h 100"/>
                <a:gd name="T6" fmla="*/ 238 w 238"/>
                <a:gd name="T7" fmla="*/ 90 h 100"/>
                <a:gd name="T8" fmla="*/ 226 w 238"/>
                <a:gd name="T9" fmla="*/ 100 h 100"/>
                <a:gd name="T10" fmla="*/ 9 w 238"/>
                <a:gd name="T11" fmla="*/ 28 h 100"/>
                <a:gd name="T12" fmla="*/ 0 60000 65536"/>
                <a:gd name="T13" fmla="*/ 0 60000 65536"/>
                <a:gd name="T14" fmla="*/ 0 60000 65536"/>
                <a:gd name="T15" fmla="*/ 0 60000 65536"/>
                <a:gd name="T16" fmla="*/ 0 60000 65536"/>
                <a:gd name="T17" fmla="*/ 0 60000 65536"/>
                <a:gd name="T18" fmla="*/ 0 w 238"/>
                <a:gd name="T19" fmla="*/ 0 h 100"/>
                <a:gd name="T20" fmla="*/ 238 w 238"/>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238" h="100">
                  <a:moveTo>
                    <a:pt x="9" y="28"/>
                  </a:moveTo>
                  <a:lnTo>
                    <a:pt x="0" y="0"/>
                  </a:lnTo>
                  <a:lnTo>
                    <a:pt x="238" y="77"/>
                  </a:lnTo>
                  <a:lnTo>
                    <a:pt x="238" y="90"/>
                  </a:lnTo>
                  <a:lnTo>
                    <a:pt x="226" y="100"/>
                  </a:lnTo>
                  <a:lnTo>
                    <a:pt x="9" y="28"/>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1625523" name="Freeform 435"/>
            <p:cNvSpPr>
              <a:spLocks noChangeAspect="1"/>
            </p:cNvSpPr>
            <p:nvPr/>
          </p:nvSpPr>
          <p:spPr bwMode="auto">
            <a:xfrm>
              <a:off x="1211" y="3586"/>
              <a:ext cx="75" cy="31"/>
            </a:xfrm>
            <a:custGeom>
              <a:avLst/>
              <a:gdLst>
                <a:gd name="T0" fmla="*/ 0 w 157"/>
                <a:gd name="T1" fmla="*/ 23 h 72"/>
                <a:gd name="T2" fmla="*/ 7 w 157"/>
                <a:gd name="T3" fmla="*/ 0 h 72"/>
                <a:gd name="T4" fmla="*/ 157 w 157"/>
                <a:gd name="T5" fmla="*/ 49 h 72"/>
                <a:gd name="T6" fmla="*/ 150 w 157"/>
                <a:gd name="T7" fmla="*/ 72 h 72"/>
                <a:gd name="T8" fmla="*/ 0 w 157"/>
                <a:gd name="T9" fmla="*/ 23 h 72"/>
                <a:gd name="T10" fmla="*/ 0 60000 65536"/>
                <a:gd name="T11" fmla="*/ 0 60000 65536"/>
                <a:gd name="T12" fmla="*/ 0 60000 65536"/>
                <a:gd name="T13" fmla="*/ 0 60000 65536"/>
                <a:gd name="T14" fmla="*/ 0 60000 65536"/>
                <a:gd name="T15" fmla="*/ 0 w 157"/>
                <a:gd name="T16" fmla="*/ 0 h 72"/>
                <a:gd name="T17" fmla="*/ 157 w 157"/>
                <a:gd name="T18" fmla="*/ 72 h 72"/>
              </a:gdLst>
              <a:ahLst/>
              <a:cxnLst>
                <a:cxn ang="T10">
                  <a:pos x="T0" y="T1"/>
                </a:cxn>
                <a:cxn ang="T11">
                  <a:pos x="T2" y="T3"/>
                </a:cxn>
                <a:cxn ang="T12">
                  <a:pos x="T4" y="T5"/>
                </a:cxn>
                <a:cxn ang="T13">
                  <a:pos x="T6" y="T7"/>
                </a:cxn>
                <a:cxn ang="T14">
                  <a:pos x="T8" y="T9"/>
                </a:cxn>
              </a:cxnLst>
              <a:rect l="T15" t="T16" r="T17" b="T18"/>
              <a:pathLst>
                <a:path w="157" h="72">
                  <a:moveTo>
                    <a:pt x="0" y="23"/>
                  </a:moveTo>
                  <a:lnTo>
                    <a:pt x="7" y="0"/>
                  </a:lnTo>
                  <a:lnTo>
                    <a:pt x="157" y="49"/>
                  </a:lnTo>
                  <a:lnTo>
                    <a:pt x="150" y="72"/>
                  </a:lnTo>
                  <a:lnTo>
                    <a:pt x="0" y="23"/>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1625524" name="Freeform 436"/>
            <p:cNvSpPr>
              <a:spLocks noChangeAspect="1"/>
            </p:cNvSpPr>
            <p:nvPr/>
          </p:nvSpPr>
          <p:spPr bwMode="auto">
            <a:xfrm>
              <a:off x="1149" y="3549"/>
              <a:ext cx="50" cy="66"/>
            </a:xfrm>
            <a:custGeom>
              <a:avLst/>
              <a:gdLst>
                <a:gd name="T0" fmla="*/ 20 w 108"/>
                <a:gd name="T1" fmla="*/ 148 h 148"/>
                <a:gd name="T2" fmla="*/ 0 w 108"/>
                <a:gd name="T3" fmla="*/ 134 h 148"/>
                <a:gd name="T4" fmla="*/ 99 w 108"/>
                <a:gd name="T5" fmla="*/ 0 h 148"/>
                <a:gd name="T6" fmla="*/ 108 w 108"/>
                <a:gd name="T7" fmla="*/ 28 h 148"/>
                <a:gd name="T8" fmla="*/ 20 w 108"/>
                <a:gd name="T9" fmla="*/ 148 h 148"/>
                <a:gd name="T10" fmla="*/ 0 60000 65536"/>
                <a:gd name="T11" fmla="*/ 0 60000 65536"/>
                <a:gd name="T12" fmla="*/ 0 60000 65536"/>
                <a:gd name="T13" fmla="*/ 0 60000 65536"/>
                <a:gd name="T14" fmla="*/ 0 60000 65536"/>
                <a:gd name="T15" fmla="*/ 0 w 108"/>
                <a:gd name="T16" fmla="*/ 0 h 148"/>
                <a:gd name="T17" fmla="*/ 108 w 108"/>
                <a:gd name="T18" fmla="*/ 148 h 148"/>
              </a:gdLst>
              <a:ahLst/>
              <a:cxnLst>
                <a:cxn ang="T10">
                  <a:pos x="T0" y="T1"/>
                </a:cxn>
                <a:cxn ang="T11">
                  <a:pos x="T2" y="T3"/>
                </a:cxn>
                <a:cxn ang="T12">
                  <a:pos x="T4" y="T5"/>
                </a:cxn>
                <a:cxn ang="T13">
                  <a:pos x="T6" y="T7"/>
                </a:cxn>
                <a:cxn ang="T14">
                  <a:pos x="T8" y="T9"/>
                </a:cxn>
              </a:cxnLst>
              <a:rect l="T15" t="T16" r="T17" b="T18"/>
              <a:pathLst>
                <a:path w="108" h="148">
                  <a:moveTo>
                    <a:pt x="20" y="148"/>
                  </a:moveTo>
                  <a:lnTo>
                    <a:pt x="0" y="134"/>
                  </a:lnTo>
                  <a:lnTo>
                    <a:pt x="99" y="0"/>
                  </a:lnTo>
                  <a:lnTo>
                    <a:pt x="108" y="28"/>
                  </a:lnTo>
                  <a:lnTo>
                    <a:pt x="20" y="148"/>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42" name="Line 437"/>
            <p:cNvSpPr>
              <a:spLocks noChangeAspect="1" noChangeShapeType="1"/>
            </p:cNvSpPr>
            <p:nvPr/>
          </p:nvSpPr>
          <p:spPr bwMode="auto">
            <a:xfrm>
              <a:off x="1312" y="3597"/>
              <a:ext cx="0" cy="100"/>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26" name="Freeform 438"/>
            <p:cNvSpPr>
              <a:spLocks noChangeAspect="1"/>
            </p:cNvSpPr>
            <p:nvPr/>
          </p:nvSpPr>
          <p:spPr bwMode="auto">
            <a:xfrm>
              <a:off x="1307" y="3592"/>
              <a:ext cx="12" cy="110"/>
            </a:xfrm>
            <a:custGeom>
              <a:avLst/>
              <a:gdLst>
                <a:gd name="T0" fmla="*/ 23 w 23"/>
                <a:gd name="T1" fmla="*/ 238 h 245"/>
                <a:gd name="T2" fmla="*/ 12 w 23"/>
                <a:gd name="T3" fmla="*/ 245 h 245"/>
                <a:gd name="T4" fmla="*/ 0 w 23"/>
                <a:gd name="T5" fmla="*/ 238 h 245"/>
                <a:gd name="T6" fmla="*/ 0 w 23"/>
                <a:gd name="T7" fmla="*/ 10 h 245"/>
                <a:gd name="T8" fmla="*/ 12 w 23"/>
                <a:gd name="T9" fmla="*/ 0 h 245"/>
                <a:gd name="T10" fmla="*/ 23 w 23"/>
                <a:gd name="T11" fmla="*/ 7 h 245"/>
                <a:gd name="T12" fmla="*/ 23 w 23"/>
                <a:gd name="T13" fmla="*/ 238 h 245"/>
                <a:gd name="T14" fmla="*/ 0 60000 65536"/>
                <a:gd name="T15" fmla="*/ 0 60000 65536"/>
                <a:gd name="T16" fmla="*/ 0 60000 65536"/>
                <a:gd name="T17" fmla="*/ 0 60000 65536"/>
                <a:gd name="T18" fmla="*/ 0 60000 65536"/>
                <a:gd name="T19" fmla="*/ 0 60000 65536"/>
                <a:gd name="T20" fmla="*/ 0 60000 65536"/>
                <a:gd name="T21" fmla="*/ 0 w 23"/>
                <a:gd name="T22" fmla="*/ 0 h 245"/>
                <a:gd name="T23" fmla="*/ 23 w 23"/>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45">
                  <a:moveTo>
                    <a:pt x="23" y="238"/>
                  </a:moveTo>
                  <a:lnTo>
                    <a:pt x="12" y="245"/>
                  </a:lnTo>
                  <a:lnTo>
                    <a:pt x="0" y="238"/>
                  </a:lnTo>
                  <a:lnTo>
                    <a:pt x="0" y="10"/>
                  </a:lnTo>
                  <a:lnTo>
                    <a:pt x="12" y="0"/>
                  </a:lnTo>
                  <a:lnTo>
                    <a:pt x="23" y="7"/>
                  </a:lnTo>
                  <a:lnTo>
                    <a:pt x="23" y="238"/>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44" name="Line 439"/>
            <p:cNvSpPr>
              <a:spLocks noChangeAspect="1" noChangeShapeType="1"/>
            </p:cNvSpPr>
            <p:nvPr/>
          </p:nvSpPr>
          <p:spPr bwMode="auto">
            <a:xfrm flipH="1" flipV="1">
              <a:off x="1315" y="3701"/>
              <a:ext cx="97" cy="53"/>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28" name="Freeform 440"/>
            <p:cNvSpPr>
              <a:spLocks noChangeAspect="1"/>
            </p:cNvSpPr>
            <p:nvPr/>
          </p:nvSpPr>
          <p:spPr bwMode="auto">
            <a:xfrm>
              <a:off x="1312" y="3697"/>
              <a:ext cx="101" cy="65"/>
            </a:xfrm>
            <a:custGeom>
              <a:avLst/>
              <a:gdLst>
                <a:gd name="T0" fmla="*/ 214 w 214"/>
                <a:gd name="T1" fmla="*/ 118 h 145"/>
                <a:gd name="T2" fmla="*/ 214 w 214"/>
                <a:gd name="T3" fmla="*/ 145 h 145"/>
                <a:gd name="T4" fmla="*/ 0 w 214"/>
                <a:gd name="T5" fmla="*/ 21 h 145"/>
                <a:gd name="T6" fmla="*/ 0 w 214"/>
                <a:gd name="T7" fmla="*/ 7 h 145"/>
                <a:gd name="T8" fmla="*/ 11 w 214"/>
                <a:gd name="T9" fmla="*/ 0 h 145"/>
                <a:gd name="T10" fmla="*/ 214 w 214"/>
                <a:gd name="T11" fmla="*/ 118 h 145"/>
                <a:gd name="T12" fmla="*/ 0 60000 65536"/>
                <a:gd name="T13" fmla="*/ 0 60000 65536"/>
                <a:gd name="T14" fmla="*/ 0 60000 65536"/>
                <a:gd name="T15" fmla="*/ 0 60000 65536"/>
                <a:gd name="T16" fmla="*/ 0 60000 65536"/>
                <a:gd name="T17" fmla="*/ 0 60000 65536"/>
                <a:gd name="T18" fmla="*/ 0 w 214"/>
                <a:gd name="T19" fmla="*/ 0 h 145"/>
                <a:gd name="T20" fmla="*/ 214 w 214"/>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214" h="145">
                  <a:moveTo>
                    <a:pt x="214" y="118"/>
                  </a:moveTo>
                  <a:lnTo>
                    <a:pt x="214" y="145"/>
                  </a:lnTo>
                  <a:lnTo>
                    <a:pt x="0" y="21"/>
                  </a:lnTo>
                  <a:lnTo>
                    <a:pt x="0" y="7"/>
                  </a:lnTo>
                  <a:lnTo>
                    <a:pt x="11" y="0"/>
                  </a:lnTo>
                  <a:lnTo>
                    <a:pt x="214" y="118"/>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46" name="Line 441"/>
            <p:cNvSpPr>
              <a:spLocks noChangeAspect="1" noChangeShapeType="1"/>
            </p:cNvSpPr>
            <p:nvPr/>
          </p:nvSpPr>
          <p:spPr bwMode="auto">
            <a:xfrm flipH="1">
              <a:off x="1413" y="3701"/>
              <a:ext cx="96" cy="53"/>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30" name="Freeform 442"/>
            <p:cNvSpPr>
              <a:spLocks noChangeAspect="1"/>
            </p:cNvSpPr>
            <p:nvPr/>
          </p:nvSpPr>
          <p:spPr bwMode="auto">
            <a:xfrm>
              <a:off x="1413" y="3697"/>
              <a:ext cx="105" cy="65"/>
            </a:xfrm>
            <a:custGeom>
              <a:avLst/>
              <a:gdLst>
                <a:gd name="T0" fmla="*/ 196 w 222"/>
                <a:gd name="T1" fmla="*/ 0 h 145"/>
                <a:gd name="T2" fmla="*/ 222 w 222"/>
                <a:gd name="T3" fmla="*/ 14 h 145"/>
                <a:gd name="T4" fmla="*/ 0 w 222"/>
                <a:gd name="T5" fmla="*/ 145 h 145"/>
                <a:gd name="T6" fmla="*/ 0 w 222"/>
                <a:gd name="T7" fmla="*/ 118 h 145"/>
                <a:gd name="T8" fmla="*/ 196 w 222"/>
                <a:gd name="T9" fmla="*/ 0 h 145"/>
                <a:gd name="T10" fmla="*/ 0 60000 65536"/>
                <a:gd name="T11" fmla="*/ 0 60000 65536"/>
                <a:gd name="T12" fmla="*/ 0 60000 65536"/>
                <a:gd name="T13" fmla="*/ 0 60000 65536"/>
                <a:gd name="T14" fmla="*/ 0 60000 65536"/>
                <a:gd name="T15" fmla="*/ 0 w 222"/>
                <a:gd name="T16" fmla="*/ 0 h 145"/>
                <a:gd name="T17" fmla="*/ 222 w 222"/>
                <a:gd name="T18" fmla="*/ 145 h 145"/>
              </a:gdLst>
              <a:ahLst/>
              <a:cxnLst>
                <a:cxn ang="T10">
                  <a:pos x="T0" y="T1"/>
                </a:cxn>
                <a:cxn ang="T11">
                  <a:pos x="T2" y="T3"/>
                </a:cxn>
                <a:cxn ang="T12">
                  <a:pos x="T4" y="T5"/>
                </a:cxn>
                <a:cxn ang="T13">
                  <a:pos x="T6" y="T7"/>
                </a:cxn>
                <a:cxn ang="T14">
                  <a:pos x="T8" y="T9"/>
                </a:cxn>
              </a:cxnLst>
              <a:rect l="T15" t="T16" r="T17" b="T18"/>
              <a:pathLst>
                <a:path w="222" h="145">
                  <a:moveTo>
                    <a:pt x="196" y="0"/>
                  </a:moveTo>
                  <a:lnTo>
                    <a:pt x="222" y="14"/>
                  </a:lnTo>
                  <a:lnTo>
                    <a:pt x="0" y="145"/>
                  </a:lnTo>
                  <a:lnTo>
                    <a:pt x="0" y="118"/>
                  </a:lnTo>
                  <a:lnTo>
                    <a:pt x="196" y="0"/>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48" name="Line 443"/>
            <p:cNvSpPr>
              <a:spLocks noChangeAspect="1" noChangeShapeType="1"/>
            </p:cNvSpPr>
            <p:nvPr/>
          </p:nvSpPr>
          <p:spPr bwMode="auto">
            <a:xfrm>
              <a:off x="1511" y="3627"/>
              <a:ext cx="0" cy="73"/>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32" name="Freeform 444"/>
            <p:cNvSpPr>
              <a:spLocks noChangeAspect="1"/>
            </p:cNvSpPr>
            <p:nvPr/>
          </p:nvSpPr>
          <p:spPr bwMode="auto">
            <a:xfrm>
              <a:off x="1506" y="3627"/>
              <a:ext cx="12" cy="76"/>
            </a:xfrm>
            <a:custGeom>
              <a:avLst/>
              <a:gdLst>
                <a:gd name="T0" fmla="*/ 0 w 26"/>
                <a:gd name="T1" fmla="*/ 0 h 175"/>
                <a:gd name="T2" fmla="*/ 26 w 26"/>
                <a:gd name="T3" fmla="*/ 0 h 175"/>
                <a:gd name="T4" fmla="*/ 26 w 26"/>
                <a:gd name="T5" fmla="*/ 175 h 175"/>
                <a:gd name="T6" fmla="*/ 0 w 26"/>
                <a:gd name="T7" fmla="*/ 161 h 175"/>
                <a:gd name="T8" fmla="*/ 0 w 26"/>
                <a:gd name="T9" fmla="*/ 0 h 175"/>
                <a:gd name="T10" fmla="*/ 0 60000 65536"/>
                <a:gd name="T11" fmla="*/ 0 60000 65536"/>
                <a:gd name="T12" fmla="*/ 0 60000 65536"/>
                <a:gd name="T13" fmla="*/ 0 60000 65536"/>
                <a:gd name="T14" fmla="*/ 0 60000 65536"/>
                <a:gd name="T15" fmla="*/ 0 w 26"/>
                <a:gd name="T16" fmla="*/ 0 h 175"/>
                <a:gd name="T17" fmla="*/ 26 w 26"/>
                <a:gd name="T18" fmla="*/ 175 h 175"/>
              </a:gdLst>
              <a:ahLst/>
              <a:cxnLst>
                <a:cxn ang="T10">
                  <a:pos x="T0" y="T1"/>
                </a:cxn>
                <a:cxn ang="T11">
                  <a:pos x="T2" y="T3"/>
                </a:cxn>
                <a:cxn ang="T12">
                  <a:pos x="T4" y="T5"/>
                </a:cxn>
                <a:cxn ang="T13">
                  <a:pos x="T6" y="T7"/>
                </a:cxn>
                <a:cxn ang="T14">
                  <a:pos x="T8" y="T9"/>
                </a:cxn>
              </a:cxnLst>
              <a:rect l="T15" t="T16" r="T17" b="T18"/>
              <a:pathLst>
                <a:path w="26" h="175">
                  <a:moveTo>
                    <a:pt x="0" y="0"/>
                  </a:moveTo>
                  <a:lnTo>
                    <a:pt x="26" y="0"/>
                  </a:lnTo>
                  <a:lnTo>
                    <a:pt x="26" y="175"/>
                  </a:lnTo>
                  <a:lnTo>
                    <a:pt x="0" y="161"/>
                  </a:lnTo>
                  <a:lnTo>
                    <a:pt x="0" y="0"/>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50" name="Line 445"/>
            <p:cNvSpPr>
              <a:spLocks noChangeAspect="1" noChangeShapeType="1"/>
            </p:cNvSpPr>
            <p:nvPr/>
          </p:nvSpPr>
          <p:spPr bwMode="auto">
            <a:xfrm>
              <a:off x="1413" y="3539"/>
              <a:ext cx="56" cy="3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34" name="Freeform 446"/>
            <p:cNvSpPr>
              <a:spLocks noChangeAspect="1"/>
            </p:cNvSpPr>
            <p:nvPr/>
          </p:nvSpPr>
          <p:spPr bwMode="auto">
            <a:xfrm>
              <a:off x="1413" y="3533"/>
              <a:ext cx="61" cy="44"/>
            </a:xfrm>
            <a:custGeom>
              <a:avLst/>
              <a:gdLst>
                <a:gd name="T0" fmla="*/ 0 w 129"/>
                <a:gd name="T1" fmla="*/ 28 h 97"/>
                <a:gd name="T2" fmla="*/ 0 w 129"/>
                <a:gd name="T3" fmla="*/ 0 h 97"/>
                <a:gd name="T4" fmla="*/ 129 w 129"/>
                <a:gd name="T5" fmla="*/ 76 h 97"/>
                <a:gd name="T6" fmla="*/ 118 w 129"/>
                <a:gd name="T7" fmla="*/ 97 h 97"/>
                <a:gd name="T8" fmla="*/ 0 w 129"/>
                <a:gd name="T9" fmla="*/ 28 h 97"/>
                <a:gd name="T10" fmla="*/ 0 60000 65536"/>
                <a:gd name="T11" fmla="*/ 0 60000 65536"/>
                <a:gd name="T12" fmla="*/ 0 60000 65536"/>
                <a:gd name="T13" fmla="*/ 0 60000 65536"/>
                <a:gd name="T14" fmla="*/ 0 60000 65536"/>
                <a:gd name="T15" fmla="*/ 0 w 129"/>
                <a:gd name="T16" fmla="*/ 0 h 97"/>
                <a:gd name="T17" fmla="*/ 129 w 129"/>
                <a:gd name="T18" fmla="*/ 97 h 97"/>
              </a:gdLst>
              <a:ahLst/>
              <a:cxnLst>
                <a:cxn ang="T10">
                  <a:pos x="T0" y="T1"/>
                </a:cxn>
                <a:cxn ang="T11">
                  <a:pos x="T2" y="T3"/>
                </a:cxn>
                <a:cxn ang="T12">
                  <a:pos x="T4" y="T5"/>
                </a:cxn>
                <a:cxn ang="T13">
                  <a:pos x="T6" y="T7"/>
                </a:cxn>
                <a:cxn ang="T14">
                  <a:pos x="T8" y="T9"/>
                </a:cxn>
              </a:cxnLst>
              <a:rect l="T15" t="T16" r="T17" b="T18"/>
              <a:pathLst>
                <a:path w="129" h="97">
                  <a:moveTo>
                    <a:pt x="0" y="28"/>
                  </a:moveTo>
                  <a:lnTo>
                    <a:pt x="0" y="0"/>
                  </a:lnTo>
                  <a:lnTo>
                    <a:pt x="129" y="76"/>
                  </a:lnTo>
                  <a:lnTo>
                    <a:pt x="118" y="97"/>
                  </a:lnTo>
                  <a:lnTo>
                    <a:pt x="0" y="28"/>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52" name="Line 447"/>
            <p:cNvSpPr>
              <a:spLocks noChangeAspect="1" noChangeShapeType="1"/>
            </p:cNvSpPr>
            <p:nvPr/>
          </p:nvSpPr>
          <p:spPr bwMode="auto">
            <a:xfrm flipV="1">
              <a:off x="1315" y="3539"/>
              <a:ext cx="97" cy="52"/>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36" name="Freeform 448"/>
            <p:cNvSpPr>
              <a:spLocks noChangeAspect="1"/>
            </p:cNvSpPr>
            <p:nvPr/>
          </p:nvSpPr>
          <p:spPr bwMode="auto">
            <a:xfrm>
              <a:off x="1312" y="3533"/>
              <a:ext cx="101" cy="64"/>
            </a:xfrm>
            <a:custGeom>
              <a:avLst/>
              <a:gdLst>
                <a:gd name="T0" fmla="*/ 214 w 214"/>
                <a:gd name="T1" fmla="*/ 0 h 143"/>
                <a:gd name="T2" fmla="*/ 214 w 214"/>
                <a:gd name="T3" fmla="*/ 28 h 143"/>
                <a:gd name="T4" fmla="*/ 11 w 214"/>
                <a:gd name="T5" fmla="*/ 143 h 143"/>
                <a:gd name="T6" fmla="*/ 0 w 214"/>
                <a:gd name="T7" fmla="*/ 136 h 143"/>
                <a:gd name="T8" fmla="*/ 0 w 214"/>
                <a:gd name="T9" fmla="*/ 123 h 143"/>
                <a:gd name="T10" fmla="*/ 214 w 214"/>
                <a:gd name="T11" fmla="*/ 0 h 143"/>
                <a:gd name="T12" fmla="*/ 0 60000 65536"/>
                <a:gd name="T13" fmla="*/ 0 60000 65536"/>
                <a:gd name="T14" fmla="*/ 0 60000 65536"/>
                <a:gd name="T15" fmla="*/ 0 60000 65536"/>
                <a:gd name="T16" fmla="*/ 0 60000 65536"/>
                <a:gd name="T17" fmla="*/ 0 60000 65536"/>
                <a:gd name="T18" fmla="*/ 0 w 214"/>
                <a:gd name="T19" fmla="*/ 0 h 143"/>
                <a:gd name="T20" fmla="*/ 214 w 214"/>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214" h="143">
                  <a:moveTo>
                    <a:pt x="214" y="0"/>
                  </a:moveTo>
                  <a:lnTo>
                    <a:pt x="214" y="28"/>
                  </a:lnTo>
                  <a:lnTo>
                    <a:pt x="11" y="143"/>
                  </a:lnTo>
                  <a:lnTo>
                    <a:pt x="0" y="136"/>
                  </a:lnTo>
                  <a:lnTo>
                    <a:pt x="0" y="123"/>
                  </a:lnTo>
                  <a:lnTo>
                    <a:pt x="214" y="0"/>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54" name="Line 449"/>
            <p:cNvSpPr>
              <a:spLocks noChangeAspect="1" noChangeShapeType="1"/>
            </p:cNvSpPr>
            <p:nvPr/>
          </p:nvSpPr>
          <p:spPr bwMode="auto">
            <a:xfrm>
              <a:off x="1615" y="3540"/>
              <a:ext cx="92" cy="5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38" name="Freeform 450"/>
            <p:cNvSpPr>
              <a:spLocks noChangeAspect="1"/>
            </p:cNvSpPr>
            <p:nvPr/>
          </p:nvSpPr>
          <p:spPr bwMode="auto">
            <a:xfrm>
              <a:off x="1613" y="3537"/>
              <a:ext cx="100" cy="59"/>
            </a:xfrm>
            <a:custGeom>
              <a:avLst/>
              <a:gdLst>
                <a:gd name="T0" fmla="*/ 0 w 213"/>
                <a:gd name="T1" fmla="*/ 21 h 136"/>
                <a:gd name="T2" fmla="*/ 0 w 213"/>
                <a:gd name="T3" fmla="*/ 7 h 136"/>
                <a:gd name="T4" fmla="*/ 12 w 213"/>
                <a:gd name="T5" fmla="*/ 0 h 136"/>
                <a:gd name="T6" fmla="*/ 213 w 213"/>
                <a:gd name="T7" fmla="*/ 116 h 136"/>
                <a:gd name="T8" fmla="*/ 213 w 213"/>
                <a:gd name="T9" fmla="*/ 129 h 136"/>
                <a:gd name="T10" fmla="*/ 201 w 213"/>
                <a:gd name="T11" fmla="*/ 136 h 136"/>
                <a:gd name="T12" fmla="*/ 0 w 213"/>
                <a:gd name="T13" fmla="*/ 21 h 136"/>
                <a:gd name="T14" fmla="*/ 0 60000 65536"/>
                <a:gd name="T15" fmla="*/ 0 60000 65536"/>
                <a:gd name="T16" fmla="*/ 0 60000 65536"/>
                <a:gd name="T17" fmla="*/ 0 60000 65536"/>
                <a:gd name="T18" fmla="*/ 0 60000 65536"/>
                <a:gd name="T19" fmla="*/ 0 60000 65536"/>
                <a:gd name="T20" fmla="*/ 0 60000 65536"/>
                <a:gd name="T21" fmla="*/ 0 w 213"/>
                <a:gd name="T22" fmla="*/ 0 h 136"/>
                <a:gd name="T23" fmla="*/ 213 w 213"/>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 h="136">
                  <a:moveTo>
                    <a:pt x="0" y="21"/>
                  </a:moveTo>
                  <a:lnTo>
                    <a:pt x="0" y="7"/>
                  </a:lnTo>
                  <a:lnTo>
                    <a:pt x="12" y="0"/>
                  </a:lnTo>
                  <a:lnTo>
                    <a:pt x="213" y="116"/>
                  </a:lnTo>
                  <a:lnTo>
                    <a:pt x="213" y="129"/>
                  </a:lnTo>
                  <a:lnTo>
                    <a:pt x="201" y="136"/>
                  </a:lnTo>
                  <a:lnTo>
                    <a:pt x="0" y="21"/>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56" name="Line 451"/>
            <p:cNvSpPr>
              <a:spLocks noChangeAspect="1" noChangeShapeType="1"/>
            </p:cNvSpPr>
            <p:nvPr/>
          </p:nvSpPr>
          <p:spPr bwMode="auto">
            <a:xfrm flipH="1">
              <a:off x="1553" y="3540"/>
              <a:ext cx="54" cy="30"/>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40" name="Freeform 452"/>
            <p:cNvSpPr>
              <a:spLocks noChangeAspect="1"/>
            </p:cNvSpPr>
            <p:nvPr/>
          </p:nvSpPr>
          <p:spPr bwMode="auto">
            <a:xfrm>
              <a:off x="1551" y="3537"/>
              <a:ext cx="62" cy="38"/>
            </a:xfrm>
            <a:custGeom>
              <a:avLst/>
              <a:gdLst>
                <a:gd name="T0" fmla="*/ 120 w 131"/>
                <a:gd name="T1" fmla="*/ 0 h 88"/>
                <a:gd name="T2" fmla="*/ 131 w 131"/>
                <a:gd name="T3" fmla="*/ 7 h 88"/>
                <a:gd name="T4" fmla="*/ 131 w 131"/>
                <a:gd name="T5" fmla="*/ 21 h 88"/>
                <a:gd name="T6" fmla="*/ 11 w 131"/>
                <a:gd name="T7" fmla="*/ 88 h 88"/>
                <a:gd name="T8" fmla="*/ 0 w 131"/>
                <a:gd name="T9" fmla="*/ 67 h 88"/>
                <a:gd name="T10" fmla="*/ 120 w 131"/>
                <a:gd name="T11" fmla="*/ 0 h 88"/>
                <a:gd name="T12" fmla="*/ 0 60000 65536"/>
                <a:gd name="T13" fmla="*/ 0 60000 65536"/>
                <a:gd name="T14" fmla="*/ 0 60000 65536"/>
                <a:gd name="T15" fmla="*/ 0 60000 65536"/>
                <a:gd name="T16" fmla="*/ 0 60000 65536"/>
                <a:gd name="T17" fmla="*/ 0 60000 65536"/>
                <a:gd name="T18" fmla="*/ 0 w 131"/>
                <a:gd name="T19" fmla="*/ 0 h 88"/>
                <a:gd name="T20" fmla="*/ 131 w 131"/>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131" h="88">
                  <a:moveTo>
                    <a:pt x="120" y="0"/>
                  </a:moveTo>
                  <a:lnTo>
                    <a:pt x="131" y="7"/>
                  </a:lnTo>
                  <a:lnTo>
                    <a:pt x="131" y="21"/>
                  </a:lnTo>
                  <a:lnTo>
                    <a:pt x="11" y="88"/>
                  </a:lnTo>
                  <a:lnTo>
                    <a:pt x="0" y="67"/>
                  </a:lnTo>
                  <a:lnTo>
                    <a:pt x="120" y="0"/>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58" name="Line 453"/>
            <p:cNvSpPr>
              <a:spLocks noChangeAspect="1" noChangeShapeType="1"/>
            </p:cNvSpPr>
            <p:nvPr/>
          </p:nvSpPr>
          <p:spPr bwMode="auto">
            <a:xfrm flipV="1">
              <a:off x="1711" y="3596"/>
              <a:ext cx="1" cy="99"/>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42" name="Freeform 454"/>
            <p:cNvSpPr>
              <a:spLocks noChangeAspect="1"/>
            </p:cNvSpPr>
            <p:nvPr/>
          </p:nvSpPr>
          <p:spPr bwMode="auto">
            <a:xfrm>
              <a:off x="1707" y="3592"/>
              <a:ext cx="9" cy="110"/>
            </a:xfrm>
            <a:custGeom>
              <a:avLst/>
              <a:gdLst>
                <a:gd name="T0" fmla="*/ 23 w 23"/>
                <a:gd name="T1" fmla="*/ 238 h 245"/>
                <a:gd name="T2" fmla="*/ 12 w 23"/>
                <a:gd name="T3" fmla="*/ 245 h 245"/>
                <a:gd name="T4" fmla="*/ 0 w 23"/>
                <a:gd name="T5" fmla="*/ 238 h 245"/>
                <a:gd name="T6" fmla="*/ 0 w 23"/>
                <a:gd name="T7" fmla="*/ 7 h 245"/>
                <a:gd name="T8" fmla="*/ 12 w 23"/>
                <a:gd name="T9" fmla="*/ 0 h 245"/>
                <a:gd name="T10" fmla="*/ 23 w 23"/>
                <a:gd name="T11" fmla="*/ 7 h 245"/>
                <a:gd name="T12" fmla="*/ 23 w 23"/>
                <a:gd name="T13" fmla="*/ 238 h 245"/>
                <a:gd name="T14" fmla="*/ 0 60000 65536"/>
                <a:gd name="T15" fmla="*/ 0 60000 65536"/>
                <a:gd name="T16" fmla="*/ 0 60000 65536"/>
                <a:gd name="T17" fmla="*/ 0 60000 65536"/>
                <a:gd name="T18" fmla="*/ 0 60000 65536"/>
                <a:gd name="T19" fmla="*/ 0 60000 65536"/>
                <a:gd name="T20" fmla="*/ 0 60000 65536"/>
                <a:gd name="T21" fmla="*/ 0 w 23"/>
                <a:gd name="T22" fmla="*/ 0 h 245"/>
                <a:gd name="T23" fmla="*/ 23 w 23"/>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45">
                  <a:moveTo>
                    <a:pt x="23" y="238"/>
                  </a:moveTo>
                  <a:lnTo>
                    <a:pt x="12" y="245"/>
                  </a:lnTo>
                  <a:lnTo>
                    <a:pt x="0" y="238"/>
                  </a:lnTo>
                  <a:lnTo>
                    <a:pt x="0" y="7"/>
                  </a:lnTo>
                  <a:lnTo>
                    <a:pt x="12" y="0"/>
                  </a:lnTo>
                  <a:lnTo>
                    <a:pt x="23" y="7"/>
                  </a:lnTo>
                  <a:lnTo>
                    <a:pt x="23" y="238"/>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60" name="Line 455"/>
            <p:cNvSpPr>
              <a:spLocks noChangeAspect="1" noChangeShapeType="1"/>
            </p:cNvSpPr>
            <p:nvPr/>
          </p:nvSpPr>
          <p:spPr bwMode="auto">
            <a:xfrm flipH="1" flipV="1">
              <a:off x="1715" y="3701"/>
              <a:ext cx="97" cy="53"/>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44" name="Freeform 456"/>
            <p:cNvSpPr>
              <a:spLocks noChangeAspect="1"/>
            </p:cNvSpPr>
            <p:nvPr/>
          </p:nvSpPr>
          <p:spPr bwMode="auto">
            <a:xfrm>
              <a:off x="1713" y="3697"/>
              <a:ext cx="100" cy="65"/>
            </a:xfrm>
            <a:custGeom>
              <a:avLst/>
              <a:gdLst>
                <a:gd name="T0" fmla="*/ 214 w 214"/>
                <a:gd name="T1" fmla="*/ 118 h 145"/>
                <a:gd name="T2" fmla="*/ 214 w 214"/>
                <a:gd name="T3" fmla="*/ 145 h 145"/>
                <a:gd name="T4" fmla="*/ 0 w 214"/>
                <a:gd name="T5" fmla="*/ 21 h 145"/>
                <a:gd name="T6" fmla="*/ 0 w 214"/>
                <a:gd name="T7" fmla="*/ 7 h 145"/>
                <a:gd name="T8" fmla="*/ 11 w 214"/>
                <a:gd name="T9" fmla="*/ 0 h 145"/>
                <a:gd name="T10" fmla="*/ 214 w 214"/>
                <a:gd name="T11" fmla="*/ 118 h 145"/>
                <a:gd name="T12" fmla="*/ 0 60000 65536"/>
                <a:gd name="T13" fmla="*/ 0 60000 65536"/>
                <a:gd name="T14" fmla="*/ 0 60000 65536"/>
                <a:gd name="T15" fmla="*/ 0 60000 65536"/>
                <a:gd name="T16" fmla="*/ 0 60000 65536"/>
                <a:gd name="T17" fmla="*/ 0 60000 65536"/>
                <a:gd name="T18" fmla="*/ 0 w 214"/>
                <a:gd name="T19" fmla="*/ 0 h 145"/>
                <a:gd name="T20" fmla="*/ 214 w 214"/>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214" h="145">
                  <a:moveTo>
                    <a:pt x="214" y="118"/>
                  </a:moveTo>
                  <a:lnTo>
                    <a:pt x="214" y="145"/>
                  </a:lnTo>
                  <a:lnTo>
                    <a:pt x="0" y="21"/>
                  </a:lnTo>
                  <a:lnTo>
                    <a:pt x="0" y="7"/>
                  </a:lnTo>
                  <a:lnTo>
                    <a:pt x="11" y="0"/>
                  </a:lnTo>
                  <a:lnTo>
                    <a:pt x="214" y="118"/>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62" name="Line 457"/>
            <p:cNvSpPr>
              <a:spLocks noChangeAspect="1" noChangeShapeType="1"/>
            </p:cNvSpPr>
            <p:nvPr/>
          </p:nvSpPr>
          <p:spPr bwMode="auto">
            <a:xfrm flipH="1" flipV="1">
              <a:off x="1741" y="3684"/>
              <a:ext cx="70" cy="39"/>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46" name="Freeform 458"/>
            <p:cNvSpPr>
              <a:spLocks noChangeAspect="1"/>
            </p:cNvSpPr>
            <p:nvPr/>
          </p:nvSpPr>
          <p:spPr bwMode="auto">
            <a:xfrm>
              <a:off x="1738" y="3681"/>
              <a:ext cx="78" cy="45"/>
            </a:xfrm>
            <a:custGeom>
              <a:avLst/>
              <a:gdLst>
                <a:gd name="T0" fmla="*/ 164 w 164"/>
                <a:gd name="T1" fmla="*/ 88 h 108"/>
                <a:gd name="T2" fmla="*/ 152 w 164"/>
                <a:gd name="T3" fmla="*/ 108 h 108"/>
                <a:gd name="T4" fmla="*/ 0 w 164"/>
                <a:gd name="T5" fmla="*/ 21 h 108"/>
                <a:gd name="T6" fmla="*/ 11 w 164"/>
                <a:gd name="T7" fmla="*/ 0 h 108"/>
                <a:gd name="T8" fmla="*/ 164 w 164"/>
                <a:gd name="T9" fmla="*/ 88 h 108"/>
                <a:gd name="T10" fmla="*/ 0 60000 65536"/>
                <a:gd name="T11" fmla="*/ 0 60000 65536"/>
                <a:gd name="T12" fmla="*/ 0 60000 65536"/>
                <a:gd name="T13" fmla="*/ 0 60000 65536"/>
                <a:gd name="T14" fmla="*/ 0 60000 65536"/>
                <a:gd name="T15" fmla="*/ 0 w 164"/>
                <a:gd name="T16" fmla="*/ 0 h 108"/>
                <a:gd name="T17" fmla="*/ 164 w 164"/>
                <a:gd name="T18" fmla="*/ 108 h 108"/>
              </a:gdLst>
              <a:ahLst/>
              <a:cxnLst>
                <a:cxn ang="T10">
                  <a:pos x="T0" y="T1"/>
                </a:cxn>
                <a:cxn ang="T11">
                  <a:pos x="T2" y="T3"/>
                </a:cxn>
                <a:cxn ang="T12">
                  <a:pos x="T4" y="T5"/>
                </a:cxn>
                <a:cxn ang="T13">
                  <a:pos x="T6" y="T7"/>
                </a:cxn>
                <a:cxn ang="T14">
                  <a:pos x="T8" y="T9"/>
                </a:cxn>
              </a:cxnLst>
              <a:rect l="T15" t="T16" r="T17" b="T18"/>
              <a:pathLst>
                <a:path w="164" h="108">
                  <a:moveTo>
                    <a:pt x="164" y="88"/>
                  </a:moveTo>
                  <a:lnTo>
                    <a:pt x="152" y="108"/>
                  </a:lnTo>
                  <a:lnTo>
                    <a:pt x="0" y="21"/>
                  </a:lnTo>
                  <a:lnTo>
                    <a:pt x="11" y="0"/>
                  </a:lnTo>
                  <a:lnTo>
                    <a:pt x="164" y="88"/>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64" name="Line 459"/>
            <p:cNvSpPr>
              <a:spLocks noChangeAspect="1" noChangeShapeType="1"/>
            </p:cNvSpPr>
            <p:nvPr/>
          </p:nvSpPr>
          <p:spPr bwMode="auto">
            <a:xfrm flipH="1">
              <a:off x="1813" y="3701"/>
              <a:ext cx="98" cy="53"/>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48" name="Freeform 460"/>
            <p:cNvSpPr>
              <a:spLocks noChangeAspect="1"/>
            </p:cNvSpPr>
            <p:nvPr/>
          </p:nvSpPr>
          <p:spPr bwMode="auto">
            <a:xfrm>
              <a:off x="1813" y="3697"/>
              <a:ext cx="107" cy="65"/>
            </a:xfrm>
            <a:custGeom>
              <a:avLst/>
              <a:gdLst>
                <a:gd name="T0" fmla="*/ 199 w 224"/>
                <a:gd name="T1" fmla="*/ 0 h 145"/>
                <a:gd name="T2" fmla="*/ 224 w 224"/>
                <a:gd name="T3" fmla="*/ 14 h 145"/>
                <a:gd name="T4" fmla="*/ 0 w 224"/>
                <a:gd name="T5" fmla="*/ 145 h 145"/>
                <a:gd name="T6" fmla="*/ 0 w 224"/>
                <a:gd name="T7" fmla="*/ 118 h 145"/>
                <a:gd name="T8" fmla="*/ 199 w 224"/>
                <a:gd name="T9" fmla="*/ 0 h 145"/>
                <a:gd name="T10" fmla="*/ 0 60000 65536"/>
                <a:gd name="T11" fmla="*/ 0 60000 65536"/>
                <a:gd name="T12" fmla="*/ 0 60000 65536"/>
                <a:gd name="T13" fmla="*/ 0 60000 65536"/>
                <a:gd name="T14" fmla="*/ 0 60000 65536"/>
                <a:gd name="T15" fmla="*/ 0 w 224"/>
                <a:gd name="T16" fmla="*/ 0 h 145"/>
                <a:gd name="T17" fmla="*/ 224 w 224"/>
                <a:gd name="T18" fmla="*/ 145 h 145"/>
              </a:gdLst>
              <a:ahLst/>
              <a:cxnLst>
                <a:cxn ang="T10">
                  <a:pos x="T0" y="T1"/>
                </a:cxn>
                <a:cxn ang="T11">
                  <a:pos x="T2" y="T3"/>
                </a:cxn>
                <a:cxn ang="T12">
                  <a:pos x="T4" y="T5"/>
                </a:cxn>
                <a:cxn ang="T13">
                  <a:pos x="T6" y="T7"/>
                </a:cxn>
                <a:cxn ang="T14">
                  <a:pos x="T8" y="T9"/>
                </a:cxn>
              </a:cxnLst>
              <a:rect l="T15" t="T16" r="T17" b="T18"/>
              <a:pathLst>
                <a:path w="224" h="145">
                  <a:moveTo>
                    <a:pt x="199" y="0"/>
                  </a:moveTo>
                  <a:lnTo>
                    <a:pt x="224" y="14"/>
                  </a:lnTo>
                  <a:lnTo>
                    <a:pt x="0" y="145"/>
                  </a:lnTo>
                  <a:lnTo>
                    <a:pt x="0" y="118"/>
                  </a:lnTo>
                  <a:lnTo>
                    <a:pt x="199" y="0"/>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66" name="Line 461"/>
            <p:cNvSpPr>
              <a:spLocks noChangeAspect="1" noChangeShapeType="1"/>
            </p:cNvSpPr>
            <p:nvPr/>
          </p:nvSpPr>
          <p:spPr bwMode="auto">
            <a:xfrm>
              <a:off x="1911" y="3592"/>
              <a:ext cx="1" cy="110"/>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50" name="Freeform 462"/>
            <p:cNvSpPr>
              <a:spLocks noChangeAspect="1"/>
            </p:cNvSpPr>
            <p:nvPr/>
          </p:nvSpPr>
          <p:spPr bwMode="auto">
            <a:xfrm>
              <a:off x="1907" y="3590"/>
              <a:ext cx="12" cy="113"/>
            </a:xfrm>
            <a:custGeom>
              <a:avLst/>
              <a:gdLst>
                <a:gd name="T0" fmla="*/ 0 w 25"/>
                <a:gd name="T1" fmla="*/ 13 h 258"/>
                <a:gd name="T2" fmla="*/ 25 w 25"/>
                <a:gd name="T3" fmla="*/ 0 h 258"/>
                <a:gd name="T4" fmla="*/ 25 w 25"/>
                <a:gd name="T5" fmla="*/ 258 h 258"/>
                <a:gd name="T6" fmla="*/ 0 w 25"/>
                <a:gd name="T7" fmla="*/ 244 h 258"/>
                <a:gd name="T8" fmla="*/ 0 w 25"/>
                <a:gd name="T9" fmla="*/ 13 h 258"/>
                <a:gd name="T10" fmla="*/ 0 60000 65536"/>
                <a:gd name="T11" fmla="*/ 0 60000 65536"/>
                <a:gd name="T12" fmla="*/ 0 60000 65536"/>
                <a:gd name="T13" fmla="*/ 0 60000 65536"/>
                <a:gd name="T14" fmla="*/ 0 60000 65536"/>
                <a:gd name="T15" fmla="*/ 0 w 25"/>
                <a:gd name="T16" fmla="*/ 0 h 258"/>
                <a:gd name="T17" fmla="*/ 25 w 25"/>
                <a:gd name="T18" fmla="*/ 258 h 258"/>
              </a:gdLst>
              <a:ahLst/>
              <a:cxnLst>
                <a:cxn ang="T10">
                  <a:pos x="T0" y="T1"/>
                </a:cxn>
                <a:cxn ang="T11">
                  <a:pos x="T2" y="T3"/>
                </a:cxn>
                <a:cxn ang="T12">
                  <a:pos x="T4" y="T5"/>
                </a:cxn>
                <a:cxn ang="T13">
                  <a:pos x="T6" y="T7"/>
                </a:cxn>
                <a:cxn ang="T14">
                  <a:pos x="T8" y="T9"/>
                </a:cxn>
              </a:cxnLst>
              <a:rect l="T15" t="T16" r="T17" b="T18"/>
              <a:pathLst>
                <a:path w="25" h="258">
                  <a:moveTo>
                    <a:pt x="0" y="13"/>
                  </a:moveTo>
                  <a:lnTo>
                    <a:pt x="25" y="0"/>
                  </a:lnTo>
                  <a:lnTo>
                    <a:pt x="25" y="258"/>
                  </a:lnTo>
                  <a:lnTo>
                    <a:pt x="0" y="244"/>
                  </a:lnTo>
                  <a:lnTo>
                    <a:pt x="0" y="13"/>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68" name="Line 463"/>
            <p:cNvSpPr>
              <a:spLocks noChangeAspect="1" noChangeShapeType="1"/>
            </p:cNvSpPr>
            <p:nvPr/>
          </p:nvSpPr>
          <p:spPr bwMode="auto">
            <a:xfrm>
              <a:off x="1883" y="3609"/>
              <a:ext cx="1" cy="75"/>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52" name="Rectangle 464"/>
            <p:cNvSpPr>
              <a:spLocks noChangeAspect="1" noChangeArrowheads="1"/>
            </p:cNvSpPr>
            <p:nvPr/>
          </p:nvSpPr>
          <p:spPr bwMode="auto">
            <a:xfrm>
              <a:off x="1879" y="3609"/>
              <a:ext cx="11" cy="74"/>
            </a:xfrm>
            <a:prstGeom prst="rect">
              <a:avLst/>
            </a:prstGeom>
            <a:solidFill>
              <a:srgbClr val="FFFFFF"/>
            </a:solidFill>
            <a:ln w="9525">
              <a:solidFill>
                <a:srgbClr val="FFFFFF"/>
              </a:solidFill>
              <a:miter lim="800000"/>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70" name="Line 465"/>
            <p:cNvSpPr>
              <a:spLocks noChangeAspect="1" noChangeShapeType="1"/>
            </p:cNvSpPr>
            <p:nvPr/>
          </p:nvSpPr>
          <p:spPr bwMode="auto">
            <a:xfrm>
              <a:off x="1813" y="3539"/>
              <a:ext cx="98" cy="53"/>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54" name="Freeform 466"/>
            <p:cNvSpPr>
              <a:spLocks noChangeAspect="1"/>
            </p:cNvSpPr>
            <p:nvPr/>
          </p:nvSpPr>
          <p:spPr bwMode="auto">
            <a:xfrm>
              <a:off x="1813" y="3533"/>
              <a:ext cx="107" cy="64"/>
            </a:xfrm>
            <a:custGeom>
              <a:avLst/>
              <a:gdLst>
                <a:gd name="T0" fmla="*/ 0 w 224"/>
                <a:gd name="T1" fmla="*/ 28 h 143"/>
                <a:gd name="T2" fmla="*/ 0 w 224"/>
                <a:gd name="T3" fmla="*/ 0 h 143"/>
                <a:gd name="T4" fmla="*/ 224 w 224"/>
                <a:gd name="T5" fmla="*/ 130 h 143"/>
                <a:gd name="T6" fmla="*/ 199 w 224"/>
                <a:gd name="T7" fmla="*/ 143 h 143"/>
                <a:gd name="T8" fmla="*/ 0 w 224"/>
                <a:gd name="T9" fmla="*/ 28 h 143"/>
                <a:gd name="T10" fmla="*/ 0 60000 65536"/>
                <a:gd name="T11" fmla="*/ 0 60000 65536"/>
                <a:gd name="T12" fmla="*/ 0 60000 65536"/>
                <a:gd name="T13" fmla="*/ 0 60000 65536"/>
                <a:gd name="T14" fmla="*/ 0 60000 65536"/>
                <a:gd name="T15" fmla="*/ 0 w 224"/>
                <a:gd name="T16" fmla="*/ 0 h 143"/>
                <a:gd name="T17" fmla="*/ 224 w 224"/>
                <a:gd name="T18" fmla="*/ 143 h 143"/>
              </a:gdLst>
              <a:ahLst/>
              <a:cxnLst>
                <a:cxn ang="T10">
                  <a:pos x="T0" y="T1"/>
                </a:cxn>
                <a:cxn ang="T11">
                  <a:pos x="T2" y="T3"/>
                </a:cxn>
                <a:cxn ang="T12">
                  <a:pos x="T4" y="T5"/>
                </a:cxn>
                <a:cxn ang="T13">
                  <a:pos x="T6" y="T7"/>
                </a:cxn>
                <a:cxn ang="T14">
                  <a:pos x="T8" y="T9"/>
                </a:cxn>
              </a:cxnLst>
              <a:rect l="T15" t="T16" r="T17" b="T18"/>
              <a:pathLst>
                <a:path w="224" h="143">
                  <a:moveTo>
                    <a:pt x="0" y="28"/>
                  </a:moveTo>
                  <a:lnTo>
                    <a:pt x="0" y="0"/>
                  </a:lnTo>
                  <a:lnTo>
                    <a:pt x="224" y="130"/>
                  </a:lnTo>
                  <a:lnTo>
                    <a:pt x="199" y="143"/>
                  </a:lnTo>
                  <a:lnTo>
                    <a:pt x="0" y="28"/>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72" name="Line 467"/>
            <p:cNvSpPr>
              <a:spLocks noChangeAspect="1" noChangeShapeType="1"/>
            </p:cNvSpPr>
            <p:nvPr/>
          </p:nvSpPr>
          <p:spPr bwMode="auto">
            <a:xfrm flipV="1">
              <a:off x="1715" y="3539"/>
              <a:ext cx="97" cy="52"/>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56" name="Freeform 468"/>
            <p:cNvSpPr>
              <a:spLocks noChangeAspect="1"/>
            </p:cNvSpPr>
            <p:nvPr/>
          </p:nvSpPr>
          <p:spPr bwMode="auto">
            <a:xfrm>
              <a:off x="1713" y="3533"/>
              <a:ext cx="100" cy="64"/>
            </a:xfrm>
            <a:custGeom>
              <a:avLst/>
              <a:gdLst>
                <a:gd name="T0" fmla="*/ 214 w 214"/>
                <a:gd name="T1" fmla="*/ 0 h 143"/>
                <a:gd name="T2" fmla="*/ 214 w 214"/>
                <a:gd name="T3" fmla="*/ 28 h 143"/>
                <a:gd name="T4" fmla="*/ 11 w 214"/>
                <a:gd name="T5" fmla="*/ 143 h 143"/>
                <a:gd name="T6" fmla="*/ 0 w 214"/>
                <a:gd name="T7" fmla="*/ 136 h 143"/>
                <a:gd name="T8" fmla="*/ 0 w 214"/>
                <a:gd name="T9" fmla="*/ 123 h 143"/>
                <a:gd name="T10" fmla="*/ 214 w 214"/>
                <a:gd name="T11" fmla="*/ 0 h 143"/>
                <a:gd name="T12" fmla="*/ 0 60000 65536"/>
                <a:gd name="T13" fmla="*/ 0 60000 65536"/>
                <a:gd name="T14" fmla="*/ 0 60000 65536"/>
                <a:gd name="T15" fmla="*/ 0 60000 65536"/>
                <a:gd name="T16" fmla="*/ 0 60000 65536"/>
                <a:gd name="T17" fmla="*/ 0 60000 65536"/>
                <a:gd name="T18" fmla="*/ 0 w 214"/>
                <a:gd name="T19" fmla="*/ 0 h 143"/>
                <a:gd name="T20" fmla="*/ 214 w 214"/>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214" h="143">
                  <a:moveTo>
                    <a:pt x="214" y="0"/>
                  </a:moveTo>
                  <a:lnTo>
                    <a:pt x="214" y="28"/>
                  </a:lnTo>
                  <a:lnTo>
                    <a:pt x="11" y="143"/>
                  </a:lnTo>
                  <a:lnTo>
                    <a:pt x="0" y="136"/>
                  </a:lnTo>
                  <a:lnTo>
                    <a:pt x="0" y="123"/>
                  </a:lnTo>
                  <a:lnTo>
                    <a:pt x="214" y="0"/>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74" name="Line 469"/>
            <p:cNvSpPr>
              <a:spLocks noChangeAspect="1" noChangeShapeType="1"/>
            </p:cNvSpPr>
            <p:nvPr/>
          </p:nvSpPr>
          <p:spPr bwMode="auto">
            <a:xfrm flipH="1">
              <a:off x="1741" y="3569"/>
              <a:ext cx="70" cy="40"/>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58" name="Freeform 470"/>
            <p:cNvSpPr>
              <a:spLocks noChangeAspect="1"/>
            </p:cNvSpPr>
            <p:nvPr/>
          </p:nvSpPr>
          <p:spPr bwMode="auto">
            <a:xfrm>
              <a:off x="1738" y="3566"/>
              <a:ext cx="78" cy="46"/>
            </a:xfrm>
            <a:custGeom>
              <a:avLst/>
              <a:gdLst>
                <a:gd name="T0" fmla="*/ 152 w 164"/>
                <a:gd name="T1" fmla="*/ 0 h 109"/>
                <a:gd name="T2" fmla="*/ 164 w 164"/>
                <a:gd name="T3" fmla="*/ 21 h 109"/>
                <a:gd name="T4" fmla="*/ 11 w 164"/>
                <a:gd name="T5" fmla="*/ 109 h 109"/>
                <a:gd name="T6" fmla="*/ 0 w 164"/>
                <a:gd name="T7" fmla="*/ 88 h 109"/>
                <a:gd name="T8" fmla="*/ 152 w 164"/>
                <a:gd name="T9" fmla="*/ 0 h 109"/>
                <a:gd name="T10" fmla="*/ 0 60000 65536"/>
                <a:gd name="T11" fmla="*/ 0 60000 65536"/>
                <a:gd name="T12" fmla="*/ 0 60000 65536"/>
                <a:gd name="T13" fmla="*/ 0 60000 65536"/>
                <a:gd name="T14" fmla="*/ 0 60000 65536"/>
                <a:gd name="T15" fmla="*/ 0 w 164"/>
                <a:gd name="T16" fmla="*/ 0 h 109"/>
                <a:gd name="T17" fmla="*/ 164 w 164"/>
                <a:gd name="T18" fmla="*/ 109 h 109"/>
              </a:gdLst>
              <a:ahLst/>
              <a:cxnLst>
                <a:cxn ang="T10">
                  <a:pos x="T0" y="T1"/>
                </a:cxn>
                <a:cxn ang="T11">
                  <a:pos x="T2" y="T3"/>
                </a:cxn>
                <a:cxn ang="T12">
                  <a:pos x="T4" y="T5"/>
                </a:cxn>
                <a:cxn ang="T13">
                  <a:pos x="T6" y="T7"/>
                </a:cxn>
                <a:cxn ang="T14">
                  <a:pos x="T8" y="T9"/>
                </a:cxn>
              </a:cxnLst>
              <a:rect l="T15" t="T16" r="T17" b="T18"/>
              <a:pathLst>
                <a:path w="164" h="109">
                  <a:moveTo>
                    <a:pt x="152" y="0"/>
                  </a:moveTo>
                  <a:lnTo>
                    <a:pt x="164" y="21"/>
                  </a:lnTo>
                  <a:lnTo>
                    <a:pt x="11" y="109"/>
                  </a:lnTo>
                  <a:lnTo>
                    <a:pt x="0" y="88"/>
                  </a:lnTo>
                  <a:lnTo>
                    <a:pt x="152" y="0"/>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76" name="Line 471"/>
            <p:cNvSpPr>
              <a:spLocks noChangeAspect="1" noChangeShapeType="1"/>
            </p:cNvSpPr>
            <p:nvPr/>
          </p:nvSpPr>
          <p:spPr bwMode="auto">
            <a:xfrm flipV="1">
              <a:off x="1612" y="3431"/>
              <a:ext cx="0" cy="104"/>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60" name="Freeform 472"/>
            <p:cNvSpPr>
              <a:spLocks noChangeAspect="1"/>
            </p:cNvSpPr>
            <p:nvPr/>
          </p:nvSpPr>
          <p:spPr bwMode="auto">
            <a:xfrm>
              <a:off x="1607" y="3428"/>
              <a:ext cx="9" cy="111"/>
            </a:xfrm>
            <a:custGeom>
              <a:avLst/>
              <a:gdLst>
                <a:gd name="T0" fmla="*/ 0 w 23"/>
                <a:gd name="T1" fmla="*/ 0 h 254"/>
                <a:gd name="T2" fmla="*/ 23 w 23"/>
                <a:gd name="T3" fmla="*/ 14 h 254"/>
                <a:gd name="T4" fmla="*/ 23 w 23"/>
                <a:gd name="T5" fmla="*/ 247 h 254"/>
                <a:gd name="T6" fmla="*/ 11 w 23"/>
                <a:gd name="T7" fmla="*/ 254 h 254"/>
                <a:gd name="T8" fmla="*/ 0 w 23"/>
                <a:gd name="T9" fmla="*/ 247 h 254"/>
                <a:gd name="T10" fmla="*/ 0 w 23"/>
                <a:gd name="T11" fmla="*/ 0 h 254"/>
                <a:gd name="T12" fmla="*/ 0 60000 65536"/>
                <a:gd name="T13" fmla="*/ 0 60000 65536"/>
                <a:gd name="T14" fmla="*/ 0 60000 65536"/>
                <a:gd name="T15" fmla="*/ 0 60000 65536"/>
                <a:gd name="T16" fmla="*/ 0 60000 65536"/>
                <a:gd name="T17" fmla="*/ 0 60000 65536"/>
                <a:gd name="T18" fmla="*/ 0 w 23"/>
                <a:gd name="T19" fmla="*/ 0 h 254"/>
                <a:gd name="T20" fmla="*/ 23 w 23"/>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23" h="254">
                  <a:moveTo>
                    <a:pt x="0" y="0"/>
                  </a:moveTo>
                  <a:lnTo>
                    <a:pt x="23" y="14"/>
                  </a:lnTo>
                  <a:lnTo>
                    <a:pt x="23" y="247"/>
                  </a:lnTo>
                  <a:lnTo>
                    <a:pt x="11" y="254"/>
                  </a:lnTo>
                  <a:lnTo>
                    <a:pt x="0" y="247"/>
                  </a:lnTo>
                  <a:lnTo>
                    <a:pt x="0" y="0"/>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78" name="Line 473"/>
            <p:cNvSpPr>
              <a:spLocks noChangeAspect="1" noChangeShapeType="1"/>
            </p:cNvSpPr>
            <p:nvPr/>
          </p:nvSpPr>
          <p:spPr bwMode="auto">
            <a:xfrm>
              <a:off x="1539" y="3407"/>
              <a:ext cx="72" cy="39"/>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62" name="Freeform 474"/>
            <p:cNvSpPr>
              <a:spLocks noChangeAspect="1"/>
            </p:cNvSpPr>
            <p:nvPr/>
          </p:nvSpPr>
          <p:spPr bwMode="auto">
            <a:xfrm>
              <a:off x="1536" y="3404"/>
              <a:ext cx="78" cy="46"/>
            </a:xfrm>
            <a:custGeom>
              <a:avLst/>
              <a:gdLst>
                <a:gd name="T0" fmla="*/ 0 w 168"/>
                <a:gd name="T1" fmla="*/ 21 h 108"/>
                <a:gd name="T2" fmla="*/ 11 w 168"/>
                <a:gd name="T3" fmla="*/ 0 h 108"/>
                <a:gd name="T4" fmla="*/ 168 w 168"/>
                <a:gd name="T5" fmla="*/ 88 h 108"/>
                <a:gd name="T6" fmla="*/ 157 w 168"/>
                <a:gd name="T7" fmla="*/ 108 h 108"/>
                <a:gd name="T8" fmla="*/ 0 w 168"/>
                <a:gd name="T9" fmla="*/ 21 h 108"/>
                <a:gd name="T10" fmla="*/ 0 60000 65536"/>
                <a:gd name="T11" fmla="*/ 0 60000 65536"/>
                <a:gd name="T12" fmla="*/ 0 60000 65536"/>
                <a:gd name="T13" fmla="*/ 0 60000 65536"/>
                <a:gd name="T14" fmla="*/ 0 60000 65536"/>
                <a:gd name="T15" fmla="*/ 0 w 168"/>
                <a:gd name="T16" fmla="*/ 0 h 108"/>
                <a:gd name="T17" fmla="*/ 168 w 168"/>
                <a:gd name="T18" fmla="*/ 108 h 108"/>
              </a:gdLst>
              <a:ahLst/>
              <a:cxnLst>
                <a:cxn ang="T10">
                  <a:pos x="T0" y="T1"/>
                </a:cxn>
                <a:cxn ang="T11">
                  <a:pos x="T2" y="T3"/>
                </a:cxn>
                <a:cxn ang="T12">
                  <a:pos x="T4" y="T5"/>
                </a:cxn>
                <a:cxn ang="T13">
                  <a:pos x="T6" y="T7"/>
                </a:cxn>
                <a:cxn ang="T14">
                  <a:pos x="T8" y="T9"/>
                </a:cxn>
              </a:cxnLst>
              <a:rect l="T15" t="T16" r="T17" b="T18"/>
              <a:pathLst>
                <a:path w="168" h="108">
                  <a:moveTo>
                    <a:pt x="0" y="21"/>
                  </a:moveTo>
                  <a:lnTo>
                    <a:pt x="11" y="0"/>
                  </a:lnTo>
                  <a:lnTo>
                    <a:pt x="168" y="88"/>
                  </a:lnTo>
                  <a:lnTo>
                    <a:pt x="157" y="108"/>
                  </a:lnTo>
                  <a:lnTo>
                    <a:pt x="0" y="21"/>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80" name="Line 475"/>
            <p:cNvSpPr>
              <a:spLocks noChangeAspect="1" noChangeShapeType="1"/>
            </p:cNvSpPr>
            <p:nvPr/>
          </p:nvSpPr>
          <p:spPr bwMode="auto">
            <a:xfrm>
              <a:off x="1554" y="3384"/>
              <a:ext cx="71" cy="39"/>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64" name="Freeform 476"/>
            <p:cNvSpPr>
              <a:spLocks noChangeAspect="1"/>
            </p:cNvSpPr>
            <p:nvPr/>
          </p:nvSpPr>
          <p:spPr bwMode="auto">
            <a:xfrm>
              <a:off x="1551" y="3379"/>
              <a:ext cx="78" cy="47"/>
            </a:xfrm>
            <a:custGeom>
              <a:avLst/>
              <a:gdLst>
                <a:gd name="T0" fmla="*/ 0 w 166"/>
                <a:gd name="T1" fmla="*/ 21 h 108"/>
                <a:gd name="T2" fmla="*/ 12 w 166"/>
                <a:gd name="T3" fmla="*/ 0 h 108"/>
                <a:gd name="T4" fmla="*/ 166 w 166"/>
                <a:gd name="T5" fmla="*/ 88 h 108"/>
                <a:gd name="T6" fmla="*/ 155 w 166"/>
                <a:gd name="T7" fmla="*/ 108 h 108"/>
                <a:gd name="T8" fmla="*/ 0 w 166"/>
                <a:gd name="T9" fmla="*/ 21 h 108"/>
                <a:gd name="T10" fmla="*/ 0 60000 65536"/>
                <a:gd name="T11" fmla="*/ 0 60000 65536"/>
                <a:gd name="T12" fmla="*/ 0 60000 65536"/>
                <a:gd name="T13" fmla="*/ 0 60000 65536"/>
                <a:gd name="T14" fmla="*/ 0 60000 65536"/>
                <a:gd name="T15" fmla="*/ 0 w 166"/>
                <a:gd name="T16" fmla="*/ 0 h 108"/>
                <a:gd name="T17" fmla="*/ 166 w 166"/>
                <a:gd name="T18" fmla="*/ 108 h 108"/>
              </a:gdLst>
              <a:ahLst/>
              <a:cxnLst>
                <a:cxn ang="T10">
                  <a:pos x="T0" y="T1"/>
                </a:cxn>
                <a:cxn ang="T11">
                  <a:pos x="T2" y="T3"/>
                </a:cxn>
                <a:cxn ang="T12">
                  <a:pos x="T4" y="T5"/>
                </a:cxn>
                <a:cxn ang="T13">
                  <a:pos x="T6" y="T7"/>
                </a:cxn>
                <a:cxn ang="T14">
                  <a:pos x="T8" y="T9"/>
                </a:cxn>
              </a:cxnLst>
              <a:rect l="T15" t="T16" r="T17" b="T18"/>
              <a:pathLst>
                <a:path w="166" h="108">
                  <a:moveTo>
                    <a:pt x="0" y="21"/>
                  </a:moveTo>
                  <a:lnTo>
                    <a:pt x="12" y="0"/>
                  </a:lnTo>
                  <a:lnTo>
                    <a:pt x="166" y="88"/>
                  </a:lnTo>
                  <a:lnTo>
                    <a:pt x="155" y="108"/>
                  </a:lnTo>
                  <a:lnTo>
                    <a:pt x="0" y="21"/>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82" name="Line 477"/>
            <p:cNvSpPr>
              <a:spLocks noChangeAspect="1" noChangeShapeType="1"/>
            </p:cNvSpPr>
            <p:nvPr/>
          </p:nvSpPr>
          <p:spPr bwMode="auto">
            <a:xfrm flipV="1">
              <a:off x="1612" y="3377"/>
              <a:ext cx="97" cy="54"/>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66" name="Freeform 478"/>
            <p:cNvSpPr>
              <a:spLocks noChangeAspect="1"/>
            </p:cNvSpPr>
            <p:nvPr/>
          </p:nvSpPr>
          <p:spPr bwMode="auto">
            <a:xfrm>
              <a:off x="1607" y="3374"/>
              <a:ext cx="107" cy="60"/>
            </a:xfrm>
            <a:custGeom>
              <a:avLst/>
              <a:gdLst>
                <a:gd name="T0" fmla="*/ 214 w 228"/>
                <a:gd name="T1" fmla="*/ 0 h 138"/>
                <a:gd name="T2" fmla="*/ 224 w 228"/>
                <a:gd name="T3" fmla="*/ 9 h 138"/>
                <a:gd name="T4" fmla="*/ 228 w 228"/>
                <a:gd name="T5" fmla="*/ 21 h 138"/>
                <a:gd name="T6" fmla="*/ 23 w 228"/>
                <a:gd name="T7" fmla="*/ 138 h 138"/>
                <a:gd name="T8" fmla="*/ 0 w 228"/>
                <a:gd name="T9" fmla="*/ 124 h 138"/>
                <a:gd name="T10" fmla="*/ 214 w 228"/>
                <a:gd name="T11" fmla="*/ 0 h 138"/>
                <a:gd name="T12" fmla="*/ 0 60000 65536"/>
                <a:gd name="T13" fmla="*/ 0 60000 65536"/>
                <a:gd name="T14" fmla="*/ 0 60000 65536"/>
                <a:gd name="T15" fmla="*/ 0 60000 65536"/>
                <a:gd name="T16" fmla="*/ 0 60000 65536"/>
                <a:gd name="T17" fmla="*/ 0 60000 65536"/>
                <a:gd name="T18" fmla="*/ 0 w 228"/>
                <a:gd name="T19" fmla="*/ 0 h 138"/>
                <a:gd name="T20" fmla="*/ 228 w 228"/>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28" h="138">
                  <a:moveTo>
                    <a:pt x="214" y="0"/>
                  </a:moveTo>
                  <a:lnTo>
                    <a:pt x="224" y="9"/>
                  </a:lnTo>
                  <a:lnTo>
                    <a:pt x="228" y="21"/>
                  </a:lnTo>
                  <a:lnTo>
                    <a:pt x="23" y="138"/>
                  </a:lnTo>
                  <a:lnTo>
                    <a:pt x="0" y="124"/>
                  </a:lnTo>
                  <a:lnTo>
                    <a:pt x="214" y="0"/>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584" name="Line 479"/>
            <p:cNvSpPr>
              <a:spLocks noChangeAspect="1" noChangeShapeType="1"/>
            </p:cNvSpPr>
            <p:nvPr/>
          </p:nvSpPr>
          <p:spPr bwMode="auto">
            <a:xfrm flipV="1">
              <a:off x="1650" y="3701"/>
              <a:ext cx="57" cy="32"/>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68" name="Freeform 480"/>
            <p:cNvSpPr>
              <a:spLocks noChangeAspect="1"/>
            </p:cNvSpPr>
            <p:nvPr/>
          </p:nvSpPr>
          <p:spPr bwMode="auto">
            <a:xfrm>
              <a:off x="1647" y="3697"/>
              <a:ext cx="66" cy="42"/>
            </a:xfrm>
            <a:custGeom>
              <a:avLst/>
              <a:gdLst>
                <a:gd name="T0" fmla="*/ 14 w 139"/>
                <a:gd name="T1" fmla="*/ 95 h 95"/>
                <a:gd name="T2" fmla="*/ 0 w 139"/>
                <a:gd name="T3" fmla="*/ 74 h 95"/>
                <a:gd name="T4" fmla="*/ 127 w 139"/>
                <a:gd name="T5" fmla="*/ 0 h 95"/>
                <a:gd name="T6" fmla="*/ 139 w 139"/>
                <a:gd name="T7" fmla="*/ 7 h 95"/>
                <a:gd name="T8" fmla="*/ 139 w 139"/>
                <a:gd name="T9" fmla="*/ 21 h 95"/>
                <a:gd name="T10" fmla="*/ 14 w 139"/>
                <a:gd name="T11" fmla="*/ 95 h 95"/>
                <a:gd name="T12" fmla="*/ 0 60000 65536"/>
                <a:gd name="T13" fmla="*/ 0 60000 65536"/>
                <a:gd name="T14" fmla="*/ 0 60000 65536"/>
                <a:gd name="T15" fmla="*/ 0 60000 65536"/>
                <a:gd name="T16" fmla="*/ 0 60000 65536"/>
                <a:gd name="T17" fmla="*/ 0 60000 65536"/>
                <a:gd name="T18" fmla="*/ 0 w 139"/>
                <a:gd name="T19" fmla="*/ 0 h 95"/>
                <a:gd name="T20" fmla="*/ 139 w 139"/>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139" h="95">
                  <a:moveTo>
                    <a:pt x="14" y="95"/>
                  </a:moveTo>
                  <a:lnTo>
                    <a:pt x="0" y="74"/>
                  </a:lnTo>
                  <a:lnTo>
                    <a:pt x="127" y="0"/>
                  </a:lnTo>
                  <a:lnTo>
                    <a:pt x="139" y="7"/>
                  </a:lnTo>
                  <a:lnTo>
                    <a:pt x="139" y="21"/>
                  </a:lnTo>
                  <a:lnTo>
                    <a:pt x="14" y="95"/>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1625569" name="Rectangle 481"/>
            <p:cNvSpPr>
              <a:spLocks noChangeAspect="1" noChangeArrowheads="1"/>
            </p:cNvSpPr>
            <p:nvPr/>
          </p:nvSpPr>
          <p:spPr bwMode="auto">
            <a:xfrm>
              <a:off x="1482" y="3548"/>
              <a:ext cx="64" cy="85"/>
            </a:xfrm>
            <a:prstGeom prst="rect">
              <a:avLst/>
            </a:prstGeom>
            <a:noFill/>
            <a:ln w="9525">
              <a:noFill/>
              <a:miter lim="800000"/>
              <a:headEnd/>
              <a:tailEnd/>
            </a:ln>
            <a:effectLst/>
          </p:spPr>
          <p:txBody>
            <a:bodyPr wrap="none" lIns="0" tIns="0" rIns="0" bIns="0">
              <a:spAutoFit/>
            </a:bodyPr>
            <a:lstStyle/>
            <a:p>
              <a:pPr>
                <a:lnSpc>
                  <a:spcPct val="80000"/>
                </a:lnSpc>
                <a:spcBef>
                  <a:spcPct val="50000"/>
                </a:spcBef>
                <a:defRPr/>
              </a:pPr>
              <a:r>
                <a:rPr lang="en-US" altLang="ja-JP" sz="1100" b="1">
                  <a:solidFill>
                    <a:srgbClr val="FFFFFF"/>
                  </a:solidFill>
                  <a:effectLst>
                    <a:outerShdw blurRad="38100" dist="38100" dir="2700000" algn="tl">
                      <a:srgbClr val="000000"/>
                    </a:outerShdw>
                  </a:effectLst>
                  <a:ea typeface="ＭＳ Ｐゴシック" pitchFamily="1" charset="-128"/>
                  <a:cs typeface="Arial" charset="0"/>
                </a:rPr>
                <a:t>N</a:t>
              </a:r>
            </a:p>
          </p:txBody>
        </p:sp>
        <p:sp>
          <p:nvSpPr>
            <p:cNvPr id="1625570" name="Rectangle 482"/>
            <p:cNvSpPr>
              <a:spLocks noChangeAspect="1" noChangeArrowheads="1"/>
            </p:cNvSpPr>
            <p:nvPr/>
          </p:nvSpPr>
          <p:spPr bwMode="auto">
            <a:xfrm>
              <a:off x="1485" y="3347"/>
              <a:ext cx="69" cy="85"/>
            </a:xfrm>
            <a:prstGeom prst="rect">
              <a:avLst/>
            </a:prstGeom>
            <a:noFill/>
            <a:ln w="9525">
              <a:noFill/>
              <a:miter lim="800000"/>
              <a:headEnd/>
              <a:tailEnd/>
            </a:ln>
            <a:effectLst/>
          </p:spPr>
          <p:txBody>
            <a:bodyPr wrap="none" lIns="0" tIns="0" rIns="0" bIns="0">
              <a:spAutoFit/>
            </a:bodyPr>
            <a:lstStyle/>
            <a:p>
              <a:pPr>
                <a:lnSpc>
                  <a:spcPct val="80000"/>
                </a:lnSpc>
                <a:spcBef>
                  <a:spcPct val="50000"/>
                </a:spcBef>
                <a:defRPr/>
              </a:pPr>
              <a:r>
                <a:rPr lang="en-US" altLang="ja-JP" sz="1100" b="1">
                  <a:solidFill>
                    <a:srgbClr val="FFFFFF"/>
                  </a:solidFill>
                  <a:effectLst>
                    <a:outerShdw blurRad="38100" dist="38100" dir="2700000" algn="tl">
                      <a:srgbClr val="000000"/>
                    </a:outerShdw>
                  </a:effectLst>
                  <a:ea typeface="ＭＳ Ｐゴシック" pitchFamily="1" charset="-128"/>
                  <a:cs typeface="Arial" charset="0"/>
                </a:rPr>
                <a:t>O</a:t>
              </a:r>
            </a:p>
          </p:txBody>
        </p:sp>
        <p:sp>
          <p:nvSpPr>
            <p:cNvPr id="1625571" name="Rectangle 483"/>
            <p:cNvSpPr>
              <a:spLocks noChangeAspect="1" noChangeArrowheads="1"/>
            </p:cNvSpPr>
            <p:nvPr/>
          </p:nvSpPr>
          <p:spPr bwMode="auto">
            <a:xfrm>
              <a:off x="1577" y="3702"/>
              <a:ext cx="88" cy="85"/>
            </a:xfrm>
            <a:prstGeom prst="rect">
              <a:avLst/>
            </a:prstGeom>
            <a:noFill/>
            <a:ln w="9525">
              <a:noFill/>
              <a:miter lim="800000"/>
              <a:headEnd/>
              <a:tailEnd/>
            </a:ln>
            <a:effectLst/>
          </p:spPr>
          <p:txBody>
            <a:bodyPr wrap="none" lIns="0" tIns="0" rIns="0" bIns="0">
              <a:spAutoFit/>
            </a:bodyPr>
            <a:lstStyle/>
            <a:p>
              <a:pPr>
                <a:lnSpc>
                  <a:spcPct val="80000"/>
                </a:lnSpc>
                <a:spcBef>
                  <a:spcPct val="50000"/>
                </a:spcBef>
                <a:defRPr/>
              </a:pPr>
              <a:r>
                <a:rPr lang="en-US" altLang="ja-JP" sz="1100" b="1">
                  <a:solidFill>
                    <a:srgbClr val="FFFFFF"/>
                  </a:solidFill>
                  <a:effectLst>
                    <a:outerShdw blurRad="38100" dist="38100" dir="2700000" algn="tl">
                      <a:srgbClr val="000000"/>
                    </a:outerShdw>
                  </a:effectLst>
                  <a:ea typeface="ＭＳ Ｐゴシック" pitchFamily="1" charset="-128"/>
                  <a:cs typeface="Arial" charset="0"/>
                </a:rPr>
                <a:t>Cl</a:t>
              </a:r>
            </a:p>
          </p:txBody>
        </p:sp>
        <p:sp>
          <p:nvSpPr>
            <p:cNvPr id="1625572" name="Rectangle 484"/>
            <p:cNvSpPr>
              <a:spLocks noChangeArrowheads="1"/>
            </p:cNvSpPr>
            <p:nvPr/>
          </p:nvSpPr>
          <p:spPr bwMode="auto">
            <a:xfrm>
              <a:off x="1672" y="3287"/>
              <a:ext cx="343"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defRPr/>
              </a:pPr>
              <a:r>
                <a:rPr kumimoji="0" lang="en-US" sz="1100" b="1">
                  <a:solidFill>
                    <a:srgbClr val="FFFFFF"/>
                  </a:solidFill>
                  <a:effectLst>
                    <a:outerShdw blurRad="38100" dist="38100" dir="2700000" algn="tl">
                      <a:srgbClr val="000000"/>
                    </a:outerShdw>
                  </a:effectLst>
                  <a:ea typeface="+mn-ea"/>
                  <a:cs typeface="Arial" charset="0"/>
                </a:rPr>
                <a:t>OCH</a:t>
              </a:r>
              <a:r>
                <a:rPr kumimoji="0" lang="en-US" sz="1100" b="1" baseline="-25000">
                  <a:solidFill>
                    <a:srgbClr val="FFFFFF"/>
                  </a:solidFill>
                  <a:effectLst>
                    <a:outerShdw blurRad="38100" dist="38100" dir="2700000" algn="tl">
                      <a:srgbClr val="000000"/>
                    </a:outerShdw>
                  </a:effectLst>
                  <a:ea typeface="+mn-ea"/>
                  <a:cs typeface="Arial" charset="0"/>
                </a:rPr>
                <a:t>3</a:t>
              </a:r>
            </a:p>
          </p:txBody>
        </p:sp>
        <p:grpSp>
          <p:nvGrpSpPr>
            <p:cNvPr id="62680" name="Group 11"/>
            <p:cNvGrpSpPr>
              <a:grpSpLocks/>
            </p:cNvGrpSpPr>
            <p:nvPr/>
          </p:nvGrpSpPr>
          <p:grpSpPr bwMode="auto">
            <a:xfrm>
              <a:off x="3840" y="3160"/>
              <a:ext cx="1160" cy="827"/>
              <a:chOff x="4019" y="3236"/>
              <a:chExt cx="1405" cy="1058"/>
            </a:xfrm>
          </p:grpSpPr>
          <p:grpSp>
            <p:nvGrpSpPr>
              <p:cNvPr id="62681" name="Group 12"/>
              <p:cNvGrpSpPr>
                <a:grpSpLocks noChangeAspect="1"/>
              </p:cNvGrpSpPr>
              <p:nvPr/>
            </p:nvGrpSpPr>
            <p:grpSpPr bwMode="auto">
              <a:xfrm>
                <a:off x="4019" y="3236"/>
                <a:ext cx="1405" cy="741"/>
                <a:chOff x="318" y="2683"/>
                <a:chExt cx="1561" cy="823"/>
              </a:xfrm>
            </p:grpSpPr>
            <p:sp>
              <p:nvSpPr>
                <p:cNvPr id="1625101" name="Rectangle 13"/>
                <p:cNvSpPr>
                  <a:spLocks noChangeAspect="1" noChangeArrowheads="1"/>
                </p:cNvSpPr>
                <p:nvPr/>
              </p:nvSpPr>
              <p:spPr bwMode="auto">
                <a:xfrm>
                  <a:off x="318" y="3154"/>
                  <a:ext cx="359" cy="121"/>
                </a:xfrm>
                <a:prstGeom prst="rect">
                  <a:avLst/>
                </a:prstGeom>
                <a:noFill/>
                <a:ln w="9525">
                  <a:noFill/>
                  <a:miter lim="800000"/>
                  <a:headEnd/>
                  <a:tailEnd/>
                </a:ln>
                <a:effectLst/>
              </p:spPr>
              <p:txBody>
                <a:bodyPr wrap="none" lIns="0" tIns="0" rIns="0" bIns="0">
                  <a:spAutoFit/>
                </a:bodyPr>
                <a:lstStyle/>
                <a:p>
                  <a:pPr>
                    <a:lnSpc>
                      <a:spcPct val="80000"/>
                    </a:lnSpc>
                    <a:spcBef>
                      <a:spcPct val="50000"/>
                    </a:spcBef>
                    <a:defRPr/>
                  </a:pPr>
                  <a:r>
                    <a:rPr lang="en-US" altLang="ja-JP" sz="1100" b="1">
                      <a:solidFill>
                        <a:srgbClr val="FFFFFF"/>
                      </a:solidFill>
                      <a:effectLst>
                        <a:outerShdw blurRad="38100" dist="38100" dir="2700000" algn="tl">
                          <a:srgbClr val="000000"/>
                        </a:outerShdw>
                      </a:effectLst>
                      <a:ea typeface="ＭＳ Ｐゴシック" pitchFamily="1" charset="-128"/>
                      <a:cs typeface="Arial" charset="0"/>
                    </a:rPr>
                    <a:t>HOOC</a:t>
                  </a:r>
                </a:p>
              </p:txBody>
            </p:sp>
            <p:sp>
              <p:nvSpPr>
                <p:cNvPr id="1625102" name="Rectangle 14"/>
                <p:cNvSpPr>
                  <a:spLocks noChangeAspect="1" noChangeArrowheads="1"/>
                </p:cNvSpPr>
                <p:nvPr/>
              </p:nvSpPr>
              <p:spPr bwMode="auto">
                <a:xfrm>
                  <a:off x="619" y="3350"/>
                  <a:ext cx="200" cy="121"/>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dirty="0" smtClean="0">
                      <a:solidFill>
                        <a:srgbClr val="FFFFFF"/>
                      </a:solidFill>
                      <a:effectLst>
                        <a:outerShdw blurRad="38100" dist="38100" dir="2700000" algn="tl">
                          <a:srgbClr val="000000"/>
                        </a:outerShdw>
                      </a:effectLst>
                      <a:cs typeface="Arial" charset="0"/>
                    </a:rPr>
                    <a:t> </a:t>
                  </a:r>
                  <a:r>
                    <a:rPr lang="en-US" altLang="ja-JP" sz="1100" b="1" dirty="0">
                      <a:solidFill>
                        <a:srgbClr val="FFFFFF"/>
                      </a:solidFill>
                      <a:effectLst>
                        <a:outerShdw blurRad="38100" dist="38100" dir="2700000" algn="tl">
                          <a:srgbClr val="000000"/>
                        </a:outerShdw>
                      </a:effectLst>
                      <a:cs typeface="Arial" charset="0"/>
                    </a:rPr>
                    <a:t>HS</a:t>
                  </a:r>
                </a:p>
              </p:txBody>
            </p:sp>
            <p:sp>
              <p:nvSpPr>
                <p:cNvPr id="1625103" name="Freeform 15"/>
                <p:cNvSpPr>
                  <a:spLocks noChangeAspect="1"/>
                </p:cNvSpPr>
                <p:nvPr/>
              </p:nvSpPr>
              <p:spPr bwMode="auto">
                <a:xfrm>
                  <a:off x="851" y="3351"/>
                  <a:ext cx="117" cy="53"/>
                </a:xfrm>
                <a:custGeom>
                  <a:avLst/>
                  <a:gdLst>
                    <a:gd name="T0" fmla="*/ 10 w 167"/>
                    <a:gd name="T1" fmla="*/ 74 h 74"/>
                    <a:gd name="T2" fmla="*/ 0 w 167"/>
                    <a:gd name="T3" fmla="*/ 51 h 74"/>
                    <a:gd name="T4" fmla="*/ 155 w 167"/>
                    <a:gd name="T5" fmla="*/ 0 h 74"/>
                    <a:gd name="T6" fmla="*/ 167 w 167"/>
                    <a:gd name="T7" fmla="*/ 7 h 74"/>
                    <a:gd name="T8" fmla="*/ 167 w 167"/>
                    <a:gd name="T9" fmla="*/ 21 h 74"/>
                    <a:gd name="T10" fmla="*/ 10 w 167"/>
                    <a:gd name="T11" fmla="*/ 74 h 74"/>
                    <a:gd name="T12" fmla="*/ 0 60000 65536"/>
                    <a:gd name="T13" fmla="*/ 0 60000 65536"/>
                    <a:gd name="T14" fmla="*/ 0 60000 65536"/>
                    <a:gd name="T15" fmla="*/ 0 60000 65536"/>
                    <a:gd name="T16" fmla="*/ 0 60000 65536"/>
                    <a:gd name="T17" fmla="*/ 0 60000 65536"/>
                    <a:gd name="T18" fmla="*/ 0 w 167"/>
                    <a:gd name="T19" fmla="*/ 0 h 74"/>
                    <a:gd name="T20" fmla="*/ 167 w 167"/>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167" h="74">
                      <a:moveTo>
                        <a:pt x="10" y="74"/>
                      </a:moveTo>
                      <a:lnTo>
                        <a:pt x="0" y="51"/>
                      </a:lnTo>
                      <a:lnTo>
                        <a:pt x="155" y="0"/>
                      </a:lnTo>
                      <a:lnTo>
                        <a:pt x="167" y="7"/>
                      </a:lnTo>
                      <a:lnTo>
                        <a:pt x="167" y="21"/>
                      </a:lnTo>
                      <a:lnTo>
                        <a:pt x="10" y="74"/>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1625104" name="Freeform 16"/>
                <p:cNvSpPr>
                  <a:spLocks noChangeAspect="1"/>
                </p:cNvSpPr>
                <p:nvPr/>
              </p:nvSpPr>
              <p:spPr bwMode="auto">
                <a:xfrm>
                  <a:off x="790" y="3114"/>
                  <a:ext cx="170" cy="70"/>
                </a:xfrm>
                <a:custGeom>
                  <a:avLst/>
                  <a:gdLst>
                    <a:gd name="T0" fmla="*/ 9 w 238"/>
                    <a:gd name="T1" fmla="*/ 28 h 100"/>
                    <a:gd name="T2" fmla="*/ 0 w 238"/>
                    <a:gd name="T3" fmla="*/ 0 h 100"/>
                    <a:gd name="T4" fmla="*/ 238 w 238"/>
                    <a:gd name="T5" fmla="*/ 77 h 100"/>
                    <a:gd name="T6" fmla="*/ 238 w 238"/>
                    <a:gd name="T7" fmla="*/ 90 h 100"/>
                    <a:gd name="T8" fmla="*/ 226 w 238"/>
                    <a:gd name="T9" fmla="*/ 100 h 100"/>
                    <a:gd name="T10" fmla="*/ 9 w 238"/>
                    <a:gd name="T11" fmla="*/ 28 h 100"/>
                    <a:gd name="T12" fmla="*/ 0 60000 65536"/>
                    <a:gd name="T13" fmla="*/ 0 60000 65536"/>
                    <a:gd name="T14" fmla="*/ 0 60000 65536"/>
                    <a:gd name="T15" fmla="*/ 0 60000 65536"/>
                    <a:gd name="T16" fmla="*/ 0 60000 65536"/>
                    <a:gd name="T17" fmla="*/ 0 60000 65536"/>
                    <a:gd name="T18" fmla="*/ 0 w 238"/>
                    <a:gd name="T19" fmla="*/ 0 h 100"/>
                    <a:gd name="T20" fmla="*/ 238 w 238"/>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238" h="100">
                      <a:moveTo>
                        <a:pt x="9" y="28"/>
                      </a:moveTo>
                      <a:lnTo>
                        <a:pt x="0" y="0"/>
                      </a:lnTo>
                      <a:lnTo>
                        <a:pt x="238" y="77"/>
                      </a:lnTo>
                      <a:lnTo>
                        <a:pt x="238" y="90"/>
                      </a:lnTo>
                      <a:lnTo>
                        <a:pt x="226" y="100"/>
                      </a:lnTo>
                      <a:lnTo>
                        <a:pt x="9" y="28"/>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1625105" name="Freeform 17"/>
                <p:cNvSpPr>
                  <a:spLocks noChangeAspect="1"/>
                </p:cNvSpPr>
                <p:nvPr/>
              </p:nvSpPr>
              <p:spPr bwMode="auto">
                <a:xfrm>
                  <a:off x="806" y="3166"/>
                  <a:ext cx="114" cy="48"/>
                </a:xfrm>
                <a:custGeom>
                  <a:avLst/>
                  <a:gdLst>
                    <a:gd name="T0" fmla="*/ 0 w 157"/>
                    <a:gd name="T1" fmla="*/ 23 h 72"/>
                    <a:gd name="T2" fmla="*/ 7 w 157"/>
                    <a:gd name="T3" fmla="*/ 0 h 72"/>
                    <a:gd name="T4" fmla="*/ 157 w 157"/>
                    <a:gd name="T5" fmla="*/ 49 h 72"/>
                    <a:gd name="T6" fmla="*/ 150 w 157"/>
                    <a:gd name="T7" fmla="*/ 72 h 72"/>
                    <a:gd name="T8" fmla="*/ 0 w 157"/>
                    <a:gd name="T9" fmla="*/ 23 h 72"/>
                    <a:gd name="T10" fmla="*/ 0 60000 65536"/>
                    <a:gd name="T11" fmla="*/ 0 60000 65536"/>
                    <a:gd name="T12" fmla="*/ 0 60000 65536"/>
                    <a:gd name="T13" fmla="*/ 0 60000 65536"/>
                    <a:gd name="T14" fmla="*/ 0 60000 65536"/>
                    <a:gd name="T15" fmla="*/ 0 w 157"/>
                    <a:gd name="T16" fmla="*/ 0 h 72"/>
                    <a:gd name="T17" fmla="*/ 157 w 157"/>
                    <a:gd name="T18" fmla="*/ 72 h 72"/>
                  </a:gdLst>
                  <a:ahLst/>
                  <a:cxnLst>
                    <a:cxn ang="T10">
                      <a:pos x="T0" y="T1"/>
                    </a:cxn>
                    <a:cxn ang="T11">
                      <a:pos x="T2" y="T3"/>
                    </a:cxn>
                    <a:cxn ang="T12">
                      <a:pos x="T4" y="T5"/>
                    </a:cxn>
                    <a:cxn ang="T13">
                      <a:pos x="T6" y="T7"/>
                    </a:cxn>
                    <a:cxn ang="T14">
                      <a:pos x="T8" y="T9"/>
                    </a:cxn>
                  </a:cxnLst>
                  <a:rect l="T15" t="T16" r="T17" b="T18"/>
                  <a:pathLst>
                    <a:path w="157" h="72">
                      <a:moveTo>
                        <a:pt x="0" y="23"/>
                      </a:moveTo>
                      <a:lnTo>
                        <a:pt x="7" y="0"/>
                      </a:lnTo>
                      <a:lnTo>
                        <a:pt x="157" y="49"/>
                      </a:lnTo>
                      <a:lnTo>
                        <a:pt x="150" y="72"/>
                      </a:lnTo>
                      <a:lnTo>
                        <a:pt x="0" y="23"/>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1625106" name="Freeform 18"/>
                <p:cNvSpPr>
                  <a:spLocks noChangeAspect="1"/>
                </p:cNvSpPr>
                <p:nvPr/>
              </p:nvSpPr>
              <p:spPr bwMode="auto">
                <a:xfrm>
                  <a:off x="720" y="3114"/>
                  <a:ext cx="77" cy="101"/>
                </a:xfrm>
                <a:custGeom>
                  <a:avLst/>
                  <a:gdLst>
                    <a:gd name="T0" fmla="*/ 20 w 108"/>
                    <a:gd name="T1" fmla="*/ 148 h 148"/>
                    <a:gd name="T2" fmla="*/ 0 w 108"/>
                    <a:gd name="T3" fmla="*/ 134 h 148"/>
                    <a:gd name="T4" fmla="*/ 99 w 108"/>
                    <a:gd name="T5" fmla="*/ 0 h 148"/>
                    <a:gd name="T6" fmla="*/ 108 w 108"/>
                    <a:gd name="T7" fmla="*/ 28 h 148"/>
                    <a:gd name="T8" fmla="*/ 20 w 108"/>
                    <a:gd name="T9" fmla="*/ 148 h 148"/>
                    <a:gd name="T10" fmla="*/ 0 60000 65536"/>
                    <a:gd name="T11" fmla="*/ 0 60000 65536"/>
                    <a:gd name="T12" fmla="*/ 0 60000 65536"/>
                    <a:gd name="T13" fmla="*/ 0 60000 65536"/>
                    <a:gd name="T14" fmla="*/ 0 60000 65536"/>
                    <a:gd name="T15" fmla="*/ 0 w 108"/>
                    <a:gd name="T16" fmla="*/ 0 h 148"/>
                    <a:gd name="T17" fmla="*/ 108 w 108"/>
                    <a:gd name="T18" fmla="*/ 148 h 148"/>
                  </a:gdLst>
                  <a:ahLst/>
                  <a:cxnLst>
                    <a:cxn ang="T10">
                      <a:pos x="T0" y="T1"/>
                    </a:cxn>
                    <a:cxn ang="T11">
                      <a:pos x="T2" y="T3"/>
                    </a:cxn>
                    <a:cxn ang="T12">
                      <a:pos x="T4" y="T5"/>
                    </a:cxn>
                    <a:cxn ang="T13">
                      <a:pos x="T6" y="T7"/>
                    </a:cxn>
                    <a:cxn ang="T14">
                      <a:pos x="T8" y="T9"/>
                    </a:cxn>
                  </a:cxnLst>
                  <a:rect l="T15" t="T16" r="T17" b="T18"/>
                  <a:pathLst>
                    <a:path w="108" h="148">
                      <a:moveTo>
                        <a:pt x="20" y="148"/>
                      </a:moveTo>
                      <a:lnTo>
                        <a:pt x="0" y="134"/>
                      </a:lnTo>
                      <a:lnTo>
                        <a:pt x="99" y="0"/>
                      </a:lnTo>
                      <a:lnTo>
                        <a:pt x="108" y="28"/>
                      </a:lnTo>
                      <a:lnTo>
                        <a:pt x="20" y="148"/>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688" name="Line 19"/>
                <p:cNvSpPr>
                  <a:spLocks noChangeAspect="1" noChangeShapeType="1"/>
                </p:cNvSpPr>
                <p:nvPr/>
              </p:nvSpPr>
              <p:spPr bwMode="auto">
                <a:xfrm>
                  <a:off x="961" y="3183"/>
                  <a:ext cx="0" cy="154"/>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08" name="Freeform 20"/>
                <p:cNvSpPr>
                  <a:spLocks noChangeAspect="1"/>
                </p:cNvSpPr>
                <p:nvPr/>
              </p:nvSpPr>
              <p:spPr bwMode="auto">
                <a:xfrm>
                  <a:off x="952" y="3176"/>
                  <a:ext cx="17" cy="168"/>
                </a:xfrm>
                <a:custGeom>
                  <a:avLst/>
                  <a:gdLst>
                    <a:gd name="T0" fmla="*/ 23 w 23"/>
                    <a:gd name="T1" fmla="*/ 238 h 245"/>
                    <a:gd name="T2" fmla="*/ 12 w 23"/>
                    <a:gd name="T3" fmla="*/ 245 h 245"/>
                    <a:gd name="T4" fmla="*/ 0 w 23"/>
                    <a:gd name="T5" fmla="*/ 238 h 245"/>
                    <a:gd name="T6" fmla="*/ 0 w 23"/>
                    <a:gd name="T7" fmla="*/ 10 h 245"/>
                    <a:gd name="T8" fmla="*/ 12 w 23"/>
                    <a:gd name="T9" fmla="*/ 0 h 245"/>
                    <a:gd name="T10" fmla="*/ 23 w 23"/>
                    <a:gd name="T11" fmla="*/ 7 h 245"/>
                    <a:gd name="T12" fmla="*/ 23 w 23"/>
                    <a:gd name="T13" fmla="*/ 238 h 245"/>
                    <a:gd name="T14" fmla="*/ 0 60000 65536"/>
                    <a:gd name="T15" fmla="*/ 0 60000 65536"/>
                    <a:gd name="T16" fmla="*/ 0 60000 65536"/>
                    <a:gd name="T17" fmla="*/ 0 60000 65536"/>
                    <a:gd name="T18" fmla="*/ 0 60000 65536"/>
                    <a:gd name="T19" fmla="*/ 0 60000 65536"/>
                    <a:gd name="T20" fmla="*/ 0 60000 65536"/>
                    <a:gd name="T21" fmla="*/ 0 w 23"/>
                    <a:gd name="T22" fmla="*/ 0 h 245"/>
                    <a:gd name="T23" fmla="*/ 23 w 23"/>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45">
                      <a:moveTo>
                        <a:pt x="23" y="238"/>
                      </a:moveTo>
                      <a:lnTo>
                        <a:pt x="12" y="245"/>
                      </a:lnTo>
                      <a:lnTo>
                        <a:pt x="0" y="238"/>
                      </a:lnTo>
                      <a:lnTo>
                        <a:pt x="0" y="10"/>
                      </a:lnTo>
                      <a:lnTo>
                        <a:pt x="12" y="0"/>
                      </a:lnTo>
                      <a:lnTo>
                        <a:pt x="23" y="7"/>
                      </a:lnTo>
                      <a:lnTo>
                        <a:pt x="23" y="238"/>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690" name="Line 21"/>
                <p:cNvSpPr>
                  <a:spLocks noChangeAspect="1" noChangeShapeType="1"/>
                </p:cNvSpPr>
                <p:nvPr/>
              </p:nvSpPr>
              <p:spPr bwMode="auto">
                <a:xfrm flipH="1" flipV="1">
                  <a:off x="965" y="3343"/>
                  <a:ext cx="147" cy="83"/>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10" name="Freeform 22"/>
                <p:cNvSpPr>
                  <a:spLocks noChangeAspect="1"/>
                </p:cNvSpPr>
                <p:nvPr/>
              </p:nvSpPr>
              <p:spPr bwMode="auto">
                <a:xfrm>
                  <a:off x="960" y="3338"/>
                  <a:ext cx="152" cy="98"/>
                </a:xfrm>
                <a:custGeom>
                  <a:avLst/>
                  <a:gdLst>
                    <a:gd name="T0" fmla="*/ 214 w 214"/>
                    <a:gd name="T1" fmla="*/ 118 h 145"/>
                    <a:gd name="T2" fmla="*/ 214 w 214"/>
                    <a:gd name="T3" fmla="*/ 145 h 145"/>
                    <a:gd name="T4" fmla="*/ 0 w 214"/>
                    <a:gd name="T5" fmla="*/ 21 h 145"/>
                    <a:gd name="T6" fmla="*/ 0 w 214"/>
                    <a:gd name="T7" fmla="*/ 7 h 145"/>
                    <a:gd name="T8" fmla="*/ 11 w 214"/>
                    <a:gd name="T9" fmla="*/ 0 h 145"/>
                    <a:gd name="T10" fmla="*/ 214 w 214"/>
                    <a:gd name="T11" fmla="*/ 118 h 145"/>
                    <a:gd name="T12" fmla="*/ 0 60000 65536"/>
                    <a:gd name="T13" fmla="*/ 0 60000 65536"/>
                    <a:gd name="T14" fmla="*/ 0 60000 65536"/>
                    <a:gd name="T15" fmla="*/ 0 60000 65536"/>
                    <a:gd name="T16" fmla="*/ 0 60000 65536"/>
                    <a:gd name="T17" fmla="*/ 0 60000 65536"/>
                    <a:gd name="T18" fmla="*/ 0 w 214"/>
                    <a:gd name="T19" fmla="*/ 0 h 145"/>
                    <a:gd name="T20" fmla="*/ 214 w 214"/>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214" h="145">
                      <a:moveTo>
                        <a:pt x="214" y="118"/>
                      </a:moveTo>
                      <a:lnTo>
                        <a:pt x="214" y="145"/>
                      </a:lnTo>
                      <a:lnTo>
                        <a:pt x="0" y="21"/>
                      </a:lnTo>
                      <a:lnTo>
                        <a:pt x="0" y="7"/>
                      </a:lnTo>
                      <a:lnTo>
                        <a:pt x="11" y="0"/>
                      </a:lnTo>
                      <a:lnTo>
                        <a:pt x="214" y="118"/>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692" name="Line 23"/>
                <p:cNvSpPr>
                  <a:spLocks noChangeAspect="1" noChangeShapeType="1"/>
                </p:cNvSpPr>
                <p:nvPr/>
              </p:nvSpPr>
              <p:spPr bwMode="auto">
                <a:xfrm flipH="1">
                  <a:off x="1113" y="3343"/>
                  <a:ext cx="147" cy="83"/>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12" name="Freeform 24"/>
                <p:cNvSpPr>
                  <a:spLocks noChangeAspect="1"/>
                </p:cNvSpPr>
                <p:nvPr/>
              </p:nvSpPr>
              <p:spPr bwMode="auto">
                <a:xfrm>
                  <a:off x="1113" y="3338"/>
                  <a:ext cx="159" cy="98"/>
                </a:xfrm>
                <a:custGeom>
                  <a:avLst/>
                  <a:gdLst>
                    <a:gd name="T0" fmla="*/ 196 w 222"/>
                    <a:gd name="T1" fmla="*/ 0 h 145"/>
                    <a:gd name="T2" fmla="*/ 222 w 222"/>
                    <a:gd name="T3" fmla="*/ 14 h 145"/>
                    <a:gd name="T4" fmla="*/ 0 w 222"/>
                    <a:gd name="T5" fmla="*/ 145 h 145"/>
                    <a:gd name="T6" fmla="*/ 0 w 222"/>
                    <a:gd name="T7" fmla="*/ 118 h 145"/>
                    <a:gd name="T8" fmla="*/ 196 w 222"/>
                    <a:gd name="T9" fmla="*/ 0 h 145"/>
                    <a:gd name="T10" fmla="*/ 0 60000 65536"/>
                    <a:gd name="T11" fmla="*/ 0 60000 65536"/>
                    <a:gd name="T12" fmla="*/ 0 60000 65536"/>
                    <a:gd name="T13" fmla="*/ 0 60000 65536"/>
                    <a:gd name="T14" fmla="*/ 0 60000 65536"/>
                    <a:gd name="T15" fmla="*/ 0 w 222"/>
                    <a:gd name="T16" fmla="*/ 0 h 145"/>
                    <a:gd name="T17" fmla="*/ 222 w 222"/>
                    <a:gd name="T18" fmla="*/ 145 h 145"/>
                  </a:gdLst>
                  <a:ahLst/>
                  <a:cxnLst>
                    <a:cxn ang="T10">
                      <a:pos x="T0" y="T1"/>
                    </a:cxn>
                    <a:cxn ang="T11">
                      <a:pos x="T2" y="T3"/>
                    </a:cxn>
                    <a:cxn ang="T12">
                      <a:pos x="T4" y="T5"/>
                    </a:cxn>
                    <a:cxn ang="T13">
                      <a:pos x="T6" y="T7"/>
                    </a:cxn>
                    <a:cxn ang="T14">
                      <a:pos x="T8" y="T9"/>
                    </a:cxn>
                  </a:cxnLst>
                  <a:rect l="T15" t="T16" r="T17" b="T18"/>
                  <a:pathLst>
                    <a:path w="222" h="145">
                      <a:moveTo>
                        <a:pt x="196" y="0"/>
                      </a:moveTo>
                      <a:lnTo>
                        <a:pt x="222" y="14"/>
                      </a:lnTo>
                      <a:lnTo>
                        <a:pt x="0" y="145"/>
                      </a:lnTo>
                      <a:lnTo>
                        <a:pt x="0" y="118"/>
                      </a:lnTo>
                      <a:lnTo>
                        <a:pt x="196" y="0"/>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694" name="Line 25"/>
                <p:cNvSpPr>
                  <a:spLocks noChangeAspect="1" noChangeShapeType="1"/>
                </p:cNvSpPr>
                <p:nvPr/>
              </p:nvSpPr>
              <p:spPr bwMode="auto">
                <a:xfrm>
                  <a:off x="1262" y="3229"/>
                  <a:ext cx="1" cy="113"/>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14" name="Freeform 26"/>
                <p:cNvSpPr>
                  <a:spLocks noChangeAspect="1"/>
                </p:cNvSpPr>
                <p:nvPr/>
              </p:nvSpPr>
              <p:spPr bwMode="auto">
                <a:xfrm>
                  <a:off x="1253" y="3227"/>
                  <a:ext cx="16" cy="121"/>
                </a:xfrm>
                <a:custGeom>
                  <a:avLst/>
                  <a:gdLst>
                    <a:gd name="T0" fmla="*/ 0 w 26"/>
                    <a:gd name="T1" fmla="*/ 0 h 175"/>
                    <a:gd name="T2" fmla="*/ 26 w 26"/>
                    <a:gd name="T3" fmla="*/ 0 h 175"/>
                    <a:gd name="T4" fmla="*/ 26 w 26"/>
                    <a:gd name="T5" fmla="*/ 175 h 175"/>
                    <a:gd name="T6" fmla="*/ 0 w 26"/>
                    <a:gd name="T7" fmla="*/ 161 h 175"/>
                    <a:gd name="T8" fmla="*/ 0 w 26"/>
                    <a:gd name="T9" fmla="*/ 0 h 175"/>
                    <a:gd name="T10" fmla="*/ 0 60000 65536"/>
                    <a:gd name="T11" fmla="*/ 0 60000 65536"/>
                    <a:gd name="T12" fmla="*/ 0 60000 65536"/>
                    <a:gd name="T13" fmla="*/ 0 60000 65536"/>
                    <a:gd name="T14" fmla="*/ 0 60000 65536"/>
                    <a:gd name="T15" fmla="*/ 0 w 26"/>
                    <a:gd name="T16" fmla="*/ 0 h 175"/>
                    <a:gd name="T17" fmla="*/ 26 w 26"/>
                    <a:gd name="T18" fmla="*/ 175 h 175"/>
                  </a:gdLst>
                  <a:ahLst/>
                  <a:cxnLst>
                    <a:cxn ang="T10">
                      <a:pos x="T0" y="T1"/>
                    </a:cxn>
                    <a:cxn ang="T11">
                      <a:pos x="T2" y="T3"/>
                    </a:cxn>
                    <a:cxn ang="T12">
                      <a:pos x="T4" y="T5"/>
                    </a:cxn>
                    <a:cxn ang="T13">
                      <a:pos x="T6" y="T7"/>
                    </a:cxn>
                    <a:cxn ang="T14">
                      <a:pos x="T8" y="T9"/>
                    </a:cxn>
                  </a:cxnLst>
                  <a:rect l="T15" t="T16" r="T17" b="T18"/>
                  <a:pathLst>
                    <a:path w="26" h="175">
                      <a:moveTo>
                        <a:pt x="0" y="0"/>
                      </a:moveTo>
                      <a:lnTo>
                        <a:pt x="26" y="0"/>
                      </a:lnTo>
                      <a:lnTo>
                        <a:pt x="26" y="175"/>
                      </a:lnTo>
                      <a:lnTo>
                        <a:pt x="0" y="161"/>
                      </a:lnTo>
                      <a:lnTo>
                        <a:pt x="0" y="0"/>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696" name="Line 27"/>
                <p:cNvSpPr>
                  <a:spLocks noChangeAspect="1" noChangeShapeType="1"/>
                </p:cNvSpPr>
                <p:nvPr/>
              </p:nvSpPr>
              <p:spPr bwMode="auto">
                <a:xfrm>
                  <a:off x="1113" y="3094"/>
                  <a:ext cx="86" cy="48"/>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16" name="Freeform 28"/>
                <p:cNvSpPr>
                  <a:spLocks noChangeAspect="1"/>
                </p:cNvSpPr>
                <p:nvPr/>
              </p:nvSpPr>
              <p:spPr bwMode="auto">
                <a:xfrm>
                  <a:off x="1113" y="3082"/>
                  <a:ext cx="93" cy="70"/>
                </a:xfrm>
                <a:custGeom>
                  <a:avLst/>
                  <a:gdLst>
                    <a:gd name="T0" fmla="*/ 0 w 129"/>
                    <a:gd name="T1" fmla="*/ 28 h 97"/>
                    <a:gd name="T2" fmla="*/ 0 w 129"/>
                    <a:gd name="T3" fmla="*/ 0 h 97"/>
                    <a:gd name="T4" fmla="*/ 129 w 129"/>
                    <a:gd name="T5" fmla="*/ 76 h 97"/>
                    <a:gd name="T6" fmla="*/ 118 w 129"/>
                    <a:gd name="T7" fmla="*/ 97 h 97"/>
                    <a:gd name="T8" fmla="*/ 0 w 129"/>
                    <a:gd name="T9" fmla="*/ 28 h 97"/>
                    <a:gd name="T10" fmla="*/ 0 60000 65536"/>
                    <a:gd name="T11" fmla="*/ 0 60000 65536"/>
                    <a:gd name="T12" fmla="*/ 0 60000 65536"/>
                    <a:gd name="T13" fmla="*/ 0 60000 65536"/>
                    <a:gd name="T14" fmla="*/ 0 60000 65536"/>
                    <a:gd name="T15" fmla="*/ 0 w 129"/>
                    <a:gd name="T16" fmla="*/ 0 h 97"/>
                    <a:gd name="T17" fmla="*/ 129 w 129"/>
                    <a:gd name="T18" fmla="*/ 97 h 97"/>
                  </a:gdLst>
                  <a:ahLst/>
                  <a:cxnLst>
                    <a:cxn ang="T10">
                      <a:pos x="T0" y="T1"/>
                    </a:cxn>
                    <a:cxn ang="T11">
                      <a:pos x="T2" y="T3"/>
                    </a:cxn>
                    <a:cxn ang="T12">
                      <a:pos x="T4" y="T5"/>
                    </a:cxn>
                    <a:cxn ang="T13">
                      <a:pos x="T6" y="T7"/>
                    </a:cxn>
                    <a:cxn ang="T14">
                      <a:pos x="T8" y="T9"/>
                    </a:cxn>
                  </a:cxnLst>
                  <a:rect l="T15" t="T16" r="T17" b="T18"/>
                  <a:pathLst>
                    <a:path w="129" h="97">
                      <a:moveTo>
                        <a:pt x="0" y="28"/>
                      </a:moveTo>
                      <a:lnTo>
                        <a:pt x="0" y="0"/>
                      </a:lnTo>
                      <a:lnTo>
                        <a:pt x="129" y="76"/>
                      </a:lnTo>
                      <a:lnTo>
                        <a:pt x="118" y="97"/>
                      </a:lnTo>
                      <a:lnTo>
                        <a:pt x="0" y="28"/>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698" name="Line 29"/>
                <p:cNvSpPr>
                  <a:spLocks noChangeAspect="1" noChangeShapeType="1"/>
                </p:cNvSpPr>
                <p:nvPr/>
              </p:nvSpPr>
              <p:spPr bwMode="auto">
                <a:xfrm flipV="1">
                  <a:off x="965" y="3094"/>
                  <a:ext cx="147" cy="80"/>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18" name="Freeform 30"/>
                <p:cNvSpPr>
                  <a:spLocks noChangeAspect="1"/>
                </p:cNvSpPr>
                <p:nvPr/>
              </p:nvSpPr>
              <p:spPr bwMode="auto">
                <a:xfrm>
                  <a:off x="960" y="3082"/>
                  <a:ext cx="152" cy="101"/>
                </a:xfrm>
                <a:custGeom>
                  <a:avLst/>
                  <a:gdLst>
                    <a:gd name="T0" fmla="*/ 214 w 214"/>
                    <a:gd name="T1" fmla="*/ 0 h 143"/>
                    <a:gd name="T2" fmla="*/ 214 w 214"/>
                    <a:gd name="T3" fmla="*/ 28 h 143"/>
                    <a:gd name="T4" fmla="*/ 11 w 214"/>
                    <a:gd name="T5" fmla="*/ 143 h 143"/>
                    <a:gd name="T6" fmla="*/ 0 w 214"/>
                    <a:gd name="T7" fmla="*/ 136 h 143"/>
                    <a:gd name="T8" fmla="*/ 0 w 214"/>
                    <a:gd name="T9" fmla="*/ 123 h 143"/>
                    <a:gd name="T10" fmla="*/ 214 w 214"/>
                    <a:gd name="T11" fmla="*/ 0 h 143"/>
                    <a:gd name="T12" fmla="*/ 0 60000 65536"/>
                    <a:gd name="T13" fmla="*/ 0 60000 65536"/>
                    <a:gd name="T14" fmla="*/ 0 60000 65536"/>
                    <a:gd name="T15" fmla="*/ 0 60000 65536"/>
                    <a:gd name="T16" fmla="*/ 0 60000 65536"/>
                    <a:gd name="T17" fmla="*/ 0 60000 65536"/>
                    <a:gd name="T18" fmla="*/ 0 w 214"/>
                    <a:gd name="T19" fmla="*/ 0 h 143"/>
                    <a:gd name="T20" fmla="*/ 214 w 214"/>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214" h="143">
                      <a:moveTo>
                        <a:pt x="214" y="0"/>
                      </a:moveTo>
                      <a:lnTo>
                        <a:pt x="214" y="28"/>
                      </a:lnTo>
                      <a:lnTo>
                        <a:pt x="11" y="143"/>
                      </a:lnTo>
                      <a:lnTo>
                        <a:pt x="0" y="136"/>
                      </a:lnTo>
                      <a:lnTo>
                        <a:pt x="0" y="123"/>
                      </a:lnTo>
                      <a:lnTo>
                        <a:pt x="214" y="0"/>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00" name="Line 31"/>
                <p:cNvSpPr>
                  <a:spLocks noChangeAspect="1" noChangeShapeType="1"/>
                </p:cNvSpPr>
                <p:nvPr/>
              </p:nvSpPr>
              <p:spPr bwMode="auto">
                <a:xfrm>
                  <a:off x="1420" y="3095"/>
                  <a:ext cx="139" cy="79"/>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20" name="Freeform 32"/>
                <p:cNvSpPr>
                  <a:spLocks noChangeAspect="1"/>
                </p:cNvSpPr>
                <p:nvPr/>
              </p:nvSpPr>
              <p:spPr bwMode="auto">
                <a:xfrm>
                  <a:off x="1415" y="3090"/>
                  <a:ext cx="151" cy="91"/>
                </a:xfrm>
                <a:custGeom>
                  <a:avLst/>
                  <a:gdLst>
                    <a:gd name="T0" fmla="*/ 0 w 213"/>
                    <a:gd name="T1" fmla="*/ 21 h 136"/>
                    <a:gd name="T2" fmla="*/ 0 w 213"/>
                    <a:gd name="T3" fmla="*/ 7 h 136"/>
                    <a:gd name="T4" fmla="*/ 12 w 213"/>
                    <a:gd name="T5" fmla="*/ 0 h 136"/>
                    <a:gd name="T6" fmla="*/ 213 w 213"/>
                    <a:gd name="T7" fmla="*/ 116 h 136"/>
                    <a:gd name="T8" fmla="*/ 213 w 213"/>
                    <a:gd name="T9" fmla="*/ 129 h 136"/>
                    <a:gd name="T10" fmla="*/ 201 w 213"/>
                    <a:gd name="T11" fmla="*/ 136 h 136"/>
                    <a:gd name="T12" fmla="*/ 0 w 213"/>
                    <a:gd name="T13" fmla="*/ 21 h 136"/>
                    <a:gd name="T14" fmla="*/ 0 60000 65536"/>
                    <a:gd name="T15" fmla="*/ 0 60000 65536"/>
                    <a:gd name="T16" fmla="*/ 0 60000 65536"/>
                    <a:gd name="T17" fmla="*/ 0 60000 65536"/>
                    <a:gd name="T18" fmla="*/ 0 60000 65536"/>
                    <a:gd name="T19" fmla="*/ 0 60000 65536"/>
                    <a:gd name="T20" fmla="*/ 0 60000 65536"/>
                    <a:gd name="T21" fmla="*/ 0 w 213"/>
                    <a:gd name="T22" fmla="*/ 0 h 136"/>
                    <a:gd name="T23" fmla="*/ 213 w 213"/>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 h="136">
                      <a:moveTo>
                        <a:pt x="0" y="21"/>
                      </a:moveTo>
                      <a:lnTo>
                        <a:pt x="0" y="7"/>
                      </a:lnTo>
                      <a:lnTo>
                        <a:pt x="12" y="0"/>
                      </a:lnTo>
                      <a:lnTo>
                        <a:pt x="213" y="116"/>
                      </a:lnTo>
                      <a:lnTo>
                        <a:pt x="213" y="129"/>
                      </a:lnTo>
                      <a:lnTo>
                        <a:pt x="201" y="136"/>
                      </a:lnTo>
                      <a:lnTo>
                        <a:pt x="0" y="21"/>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02" name="Line 33"/>
                <p:cNvSpPr>
                  <a:spLocks noChangeAspect="1" noChangeShapeType="1"/>
                </p:cNvSpPr>
                <p:nvPr/>
              </p:nvSpPr>
              <p:spPr bwMode="auto">
                <a:xfrm flipH="1">
                  <a:off x="1326" y="3095"/>
                  <a:ext cx="82" cy="47"/>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22" name="Freeform 34"/>
                <p:cNvSpPr>
                  <a:spLocks noChangeAspect="1"/>
                </p:cNvSpPr>
                <p:nvPr/>
              </p:nvSpPr>
              <p:spPr bwMode="auto">
                <a:xfrm>
                  <a:off x="1321" y="3090"/>
                  <a:ext cx="94" cy="61"/>
                </a:xfrm>
                <a:custGeom>
                  <a:avLst/>
                  <a:gdLst>
                    <a:gd name="T0" fmla="*/ 120 w 131"/>
                    <a:gd name="T1" fmla="*/ 0 h 88"/>
                    <a:gd name="T2" fmla="*/ 131 w 131"/>
                    <a:gd name="T3" fmla="*/ 7 h 88"/>
                    <a:gd name="T4" fmla="*/ 131 w 131"/>
                    <a:gd name="T5" fmla="*/ 21 h 88"/>
                    <a:gd name="T6" fmla="*/ 11 w 131"/>
                    <a:gd name="T7" fmla="*/ 88 h 88"/>
                    <a:gd name="T8" fmla="*/ 0 w 131"/>
                    <a:gd name="T9" fmla="*/ 67 h 88"/>
                    <a:gd name="T10" fmla="*/ 120 w 131"/>
                    <a:gd name="T11" fmla="*/ 0 h 88"/>
                    <a:gd name="T12" fmla="*/ 0 60000 65536"/>
                    <a:gd name="T13" fmla="*/ 0 60000 65536"/>
                    <a:gd name="T14" fmla="*/ 0 60000 65536"/>
                    <a:gd name="T15" fmla="*/ 0 60000 65536"/>
                    <a:gd name="T16" fmla="*/ 0 60000 65536"/>
                    <a:gd name="T17" fmla="*/ 0 60000 65536"/>
                    <a:gd name="T18" fmla="*/ 0 w 131"/>
                    <a:gd name="T19" fmla="*/ 0 h 88"/>
                    <a:gd name="T20" fmla="*/ 131 w 131"/>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131" h="88">
                      <a:moveTo>
                        <a:pt x="120" y="0"/>
                      </a:moveTo>
                      <a:lnTo>
                        <a:pt x="131" y="7"/>
                      </a:lnTo>
                      <a:lnTo>
                        <a:pt x="131" y="21"/>
                      </a:lnTo>
                      <a:lnTo>
                        <a:pt x="11" y="88"/>
                      </a:lnTo>
                      <a:lnTo>
                        <a:pt x="0" y="67"/>
                      </a:lnTo>
                      <a:lnTo>
                        <a:pt x="120" y="0"/>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04" name="Line 35"/>
                <p:cNvSpPr>
                  <a:spLocks noChangeAspect="1" noChangeShapeType="1"/>
                </p:cNvSpPr>
                <p:nvPr/>
              </p:nvSpPr>
              <p:spPr bwMode="auto">
                <a:xfrm flipV="1">
                  <a:off x="1566" y="3181"/>
                  <a:ext cx="1" cy="154"/>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24" name="Freeform 36"/>
                <p:cNvSpPr>
                  <a:spLocks noChangeAspect="1"/>
                </p:cNvSpPr>
                <p:nvPr/>
              </p:nvSpPr>
              <p:spPr bwMode="auto">
                <a:xfrm>
                  <a:off x="1557" y="3176"/>
                  <a:ext cx="17" cy="168"/>
                </a:xfrm>
                <a:custGeom>
                  <a:avLst/>
                  <a:gdLst>
                    <a:gd name="T0" fmla="*/ 23 w 23"/>
                    <a:gd name="T1" fmla="*/ 238 h 245"/>
                    <a:gd name="T2" fmla="*/ 12 w 23"/>
                    <a:gd name="T3" fmla="*/ 245 h 245"/>
                    <a:gd name="T4" fmla="*/ 0 w 23"/>
                    <a:gd name="T5" fmla="*/ 238 h 245"/>
                    <a:gd name="T6" fmla="*/ 0 w 23"/>
                    <a:gd name="T7" fmla="*/ 7 h 245"/>
                    <a:gd name="T8" fmla="*/ 12 w 23"/>
                    <a:gd name="T9" fmla="*/ 0 h 245"/>
                    <a:gd name="T10" fmla="*/ 23 w 23"/>
                    <a:gd name="T11" fmla="*/ 7 h 245"/>
                    <a:gd name="T12" fmla="*/ 23 w 23"/>
                    <a:gd name="T13" fmla="*/ 238 h 245"/>
                    <a:gd name="T14" fmla="*/ 0 60000 65536"/>
                    <a:gd name="T15" fmla="*/ 0 60000 65536"/>
                    <a:gd name="T16" fmla="*/ 0 60000 65536"/>
                    <a:gd name="T17" fmla="*/ 0 60000 65536"/>
                    <a:gd name="T18" fmla="*/ 0 60000 65536"/>
                    <a:gd name="T19" fmla="*/ 0 60000 65536"/>
                    <a:gd name="T20" fmla="*/ 0 60000 65536"/>
                    <a:gd name="T21" fmla="*/ 0 w 23"/>
                    <a:gd name="T22" fmla="*/ 0 h 245"/>
                    <a:gd name="T23" fmla="*/ 23 w 23"/>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45">
                      <a:moveTo>
                        <a:pt x="23" y="238"/>
                      </a:moveTo>
                      <a:lnTo>
                        <a:pt x="12" y="245"/>
                      </a:lnTo>
                      <a:lnTo>
                        <a:pt x="0" y="238"/>
                      </a:lnTo>
                      <a:lnTo>
                        <a:pt x="0" y="7"/>
                      </a:lnTo>
                      <a:lnTo>
                        <a:pt x="12" y="0"/>
                      </a:lnTo>
                      <a:lnTo>
                        <a:pt x="23" y="7"/>
                      </a:lnTo>
                      <a:lnTo>
                        <a:pt x="23" y="238"/>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06" name="Line 37"/>
                <p:cNvSpPr>
                  <a:spLocks noChangeAspect="1" noChangeShapeType="1"/>
                </p:cNvSpPr>
                <p:nvPr/>
              </p:nvSpPr>
              <p:spPr bwMode="auto">
                <a:xfrm flipH="1" flipV="1">
                  <a:off x="1571" y="3343"/>
                  <a:ext cx="147" cy="83"/>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26" name="Freeform 38"/>
                <p:cNvSpPr>
                  <a:spLocks noChangeAspect="1"/>
                </p:cNvSpPr>
                <p:nvPr/>
              </p:nvSpPr>
              <p:spPr bwMode="auto">
                <a:xfrm>
                  <a:off x="1565" y="3338"/>
                  <a:ext cx="152" cy="98"/>
                </a:xfrm>
                <a:custGeom>
                  <a:avLst/>
                  <a:gdLst>
                    <a:gd name="T0" fmla="*/ 214 w 214"/>
                    <a:gd name="T1" fmla="*/ 118 h 145"/>
                    <a:gd name="T2" fmla="*/ 214 w 214"/>
                    <a:gd name="T3" fmla="*/ 145 h 145"/>
                    <a:gd name="T4" fmla="*/ 0 w 214"/>
                    <a:gd name="T5" fmla="*/ 21 h 145"/>
                    <a:gd name="T6" fmla="*/ 0 w 214"/>
                    <a:gd name="T7" fmla="*/ 7 h 145"/>
                    <a:gd name="T8" fmla="*/ 11 w 214"/>
                    <a:gd name="T9" fmla="*/ 0 h 145"/>
                    <a:gd name="T10" fmla="*/ 214 w 214"/>
                    <a:gd name="T11" fmla="*/ 118 h 145"/>
                    <a:gd name="T12" fmla="*/ 0 60000 65536"/>
                    <a:gd name="T13" fmla="*/ 0 60000 65536"/>
                    <a:gd name="T14" fmla="*/ 0 60000 65536"/>
                    <a:gd name="T15" fmla="*/ 0 60000 65536"/>
                    <a:gd name="T16" fmla="*/ 0 60000 65536"/>
                    <a:gd name="T17" fmla="*/ 0 60000 65536"/>
                    <a:gd name="T18" fmla="*/ 0 w 214"/>
                    <a:gd name="T19" fmla="*/ 0 h 145"/>
                    <a:gd name="T20" fmla="*/ 214 w 214"/>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214" h="145">
                      <a:moveTo>
                        <a:pt x="214" y="118"/>
                      </a:moveTo>
                      <a:lnTo>
                        <a:pt x="214" y="145"/>
                      </a:lnTo>
                      <a:lnTo>
                        <a:pt x="0" y="21"/>
                      </a:lnTo>
                      <a:lnTo>
                        <a:pt x="0" y="7"/>
                      </a:lnTo>
                      <a:lnTo>
                        <a:pt x="11" y="0"/>
                      </a:lnTo>
                      <a:lnTo>
                        <a:pt x="214" y="118"/>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08" name="Line 39"/>
                <p:cNvSpPr>
                  <a:spLocks noChangeAspect="1" noChangeShapeType="1"/>
                </p:cNvSpPr>
                <p:nvPr/>
              </p:nvSpPr>
              <p:spPr bwMode="auto">
                <a:xfrm flipH="1" flipV="1">
                  <a:off x="1611" y="3318"/>
                  <a:ext cx="105" cy="60"/>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28" name="Freeform 40"/>
                <p:cNvSpPr>
                  <a:spLocks noChangeAspect="1"/>
                </p:cNvSpPr>
                <p:nvPr/>
              </p:nvSpPr>
              <p:spPr bwMode="auto">
                <a:xfrm>
                  <a:off x="1606" y="3313"/>
                  <a:ext cx="117" cy="70"/>
                </a:xfrm>
                <a:custGeom>
                  <a:avLst/>
                  <a:gdLst>
                    <a:gd name="T0" fmla="*/ 164 w 164"/>
                    <a:gd name="T1" fmla="*/ 88 h 108"/>
                    <a:gd name="T2" fmla="*/ 152 w 164"/>
                    <a:gd name="T3" fmla="*/ 108 h 108"/>
                    <a:gd name="T4" fmla="*/ 0 w 164"/>
                    <a:gd name="T5" fmla="*/ 21 h 108"/>
                    <a:gd name="T6" fmla="*/ 11 w 164"/>
                    <a:gd name="T7" fmla="*/ 0 h 108"/>
                    <a:gd name="T8" fmla="*/ 164 w 164"/>
                    <a:gd name="T9" fmla="*/ 88 h 108"/>
                    <a:gd name="T10" fmla="*/ 0 60000 65536"/>
                    <a:gd name="T11" fmla="*/ 0 60000 65536"/>
                    <a:gd name="T12" fmla="*/ 0 60000 65536"/>
                    <a:gd name="T13" fmla="*/ 0 60000 65536"/>
                    <a:gd name="T14" fmla="*/ 0 60000 65536"/>
                    <a:gd name="T15" fmla="*/ 0 w 164"/>
                    <a:gd name="T16" fmla="*/ 0 h 108"/>
                    <a:gd name="T17" fmla="*/ 164 w 164"/>
                    <a:gd name="T18" fmla="*/ 108 h 108"/>
                  </a:gdLst>
                  <a:ahLst/>
                  <a:cxnLst>
                    <a:cxn ang="T10">
                      <a:pos x="T0" y="T1"/>
                    </a:cxn>
                    <a:cxn ang="T11">
                      <a:pos x="T2" y="T3"/>
                    </a:cxn>
                    <a:cxn ang="T12">
                      <a:pos x="T4" y="T5"/>
                    </a:cxn>
                    <a:cxn ang="T13">
                      <a:pos x="T6" y="T7"/>
                    </a:cxn>
                    <a:cxn ang="T14">
                      <a:pos x="T8" y="T9"/>
                    </a:cxn>
                  </a:cxnLst>
                  <a:rect l="T15" t="T16" r="T17" b="T18"/>
                  <a:pathLst>
                    <a:path w="164" h="108">
                      <a:moveTo>
                        <a:pt x="164" y="88"/>
                      </a:moveTo>
                      <a:lnTo>
                        <a:pt x="152" y="108"/>
                      </a:lnTo>
                      <a:lnTo>
                        <a:pt x="0" y="21"/>
                      </a:lnTo>
                      <a:lnTo>
                        <a:pt x="11" y="0"/>
                      </a:lnTo>
                      <a:lnTo>
                        <a:pt x="164" y="88"/>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10" name="Line 41"/>
                <p:cNvSpPr>
                  <a:spLocks noChangeAspect="1" noChangeShapeType="1"/>
                </p:cNvSpPr>
                <p:nvPr/>
              </p:nvSpPr>
              <p:spPr bwMode="auto">
                <a:xfrm flipH="1">
                  <a:off x="1719" y="3343"/>
                  <a:ext cx="149" cy="83"/>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30" name="Freeform 42"/>
                <p:cNvSpPr>
                  <a:spLocks noChangeAspect="1"/>
                </p:cNvSpPr>
                <p:nvPr/>
              </p:nvSpPr>
              <p:spPr bwMode="auto">
                <a:xfrm>
                  <a:off x="1718" y="3338"/>
                  <a:ext cx="161" cy="98"/>
                </a:xfrm>
                <a:custGeom>
                  <a:avLst/>
                  <a:gdLst>
                    <a:gd name="T0" fmla="*/ 199 w 224"/>
                    <a:gd name="T1" fmla="*/ 0 h 145"/>
                    <a:gd name="T2" fmla="*/ 224 w 224"/>
                    <a:gd name="T3" fmla="*/ 14 h 145"/>
                    <a:gd name="T4" fmla="*/ 0 w 224"/>
                    <a:gd name="T5" fmla="*/ 145 h 145"/>
                    <a:gd name="T6" fmla="*/ 0 w 224"/>
                    <a:gd name="T7" fmla="*/ 118 h 145"/>
                    <a:gd name="T8" fmla="*/ 199 w 224"/>
                    <a:gd name="T9" fmla="*/ 0 h 145"/>
                    <a:gd name="T10" fmla="*/ 0 60000 65536"/>
                    <a:gd name="T11" fmla="*/ 0 60000 65536"/>
                    <a:gd name="T12" fmla="*/ 0 60000 65536"/>
                    <a:gd name="T13" fmla="*/ 0 60000 65536"/>
                    <a:gd name="T14" fmla="*/ 0 60000 65536"/>
                    <a:gd name="T15" fmla="*/ 0 w 224"/>
                    <a:gd name="T16" fmla="*/ 0 h 145"/>
                    <a:gd name="T17" fmla="*/ 224 w 224"/>
                    <a:gd name="T18" fmla="*/ 145 h 145"/>
                  </a:gdLst>
                  <a:ahLst/>
                  <a:cxnLst>
                    <a:cxn ang="T10">
                      <a:pos x="T0" y="T1"/>
                    </a:cxn>
                    <a:cxn ang="T11">
                      <a:pos x="T2" y="T3"/>
                    </a:cxn>
                    <a:cxn ang="T12">
                      <a:pos x="T4" y="T5"/>
                    </a:cxn>
                    <a:cxn ang="T13">
                      <a:pos x="T6" y="T7"/>
                    </a:cxn>
                    <a:cxn ang="T14">
                      <a:pos x="T8" y="T9"/>
                    </a:cxn>
                  </a:cxnLst>
                  <a:rect l="T15" t="T16" r="T17" b="T18"/>
                  <a:pathLst>
                    <a:path w="224" h="145">
                      <a:moveTo>
                        <a:pt x="199" y="0"/>
                      </a:moveTo>
                      <a:lnTo>
                        <a:pt x="224" y="14"/>
                      </a:lnTo>
                      <a:lnTo>
                        <a:pt x="0" y="145"/>
                      </a:lnTo>
                      <a:lnTo>
                        <a:pt x="0" y="118"/>
                      </a:lnTo>
                      <a:lnTo>
                        <a:pt x="199" y="0"/>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12" name="Line 43"/>
                <p:cNvSpPr>
                  <a:spLocks noChangeAspect="1" noChangeShapeType="1"/>
                </p:cNvSpPr>
                <p:nvPr/>
              </p:nvSpPr>
              <p:spPr bwMode="auto">
                <a:xfrm>
                  <a:off x="1869" y="3176"/>
                  <a:ext cx="1" cy="168"/>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32" name="Freeform 44"/>
                <p:cNvSpPr>
                  <a:spLocks noChangeAspect="1"/>
                </p:cNvSpPr>
                <p:nvPr/>
              </p:nvSpPr>
              <p:spPr bwMode="auto">
                <a:xfrm>
                  <a:off x="1862" y="3173"/>
                  <a:ext cx="17" cy="175"/>
                </a:xfrm>
                <a:custGeom>
                  <a:avLst/>
                  <a:gdLst>
                    <a:gd name="T0" fmla="*/ 0 w 25"/>
                    <a:gd name="T1" fmla="*/ 13 h 258"/>
                    <a:gd name="T2" fmla="*/ 25 w 25"/>
                    <a:gd name="T3" fmla="*/ 0 h 258"/>
                    <a:gd name="T4" fmla="*/ 25 w 25"/>
                    <a:gd name="T5" fmla="*/ 258 h 258"/>
                    <a:gd name="T6" fmla="*/ 0 w 25"/>
                    <a:gd name="T7" fmla="*/ 244 h 258"/>
                    <a:gd name="T8" fmla="*/ 0 w 25"/>
                    <a:gd name="T9" fmla="*/ 13 h 258"/>
                    <a:gd name="T10" fmla="*/ 0 60000 65536"/>
                    <a:gd name="T11" fmla="*/ 0 60000 65536"/>
                    <a:gd name="T12" fmla="*/ 0 60000 65536"/>
                    <a:gd name="T13" fmla="*/ 0 60000 65536"/>
                    <a:gd name="T14" fmla="*/ 0 60000 65536"/>
                    <a:gd name="T15" fmla="*/ 0 w 25"/>
                    <a:gd name="T16" fmla="*/ 0 h 258"/>
                    <a:gd name="T17" fmla="*/ 25 w 25"/>
                    <a:gd name="T18" fmla="*/ 258 h 258"/>
                  </a:gdLst>
                  <a:ahLst/>
                  <a:cxnLst>
                    <a:cxn ang="T10">
                      <a:pos x="T0" y="T1"/>
                    </a:cxn>
                    <a:cxn ang="T11">
                      <a:pos x="T2" y="T3"/>
                    </a:cxn>
                    <a:cxn ang="T12">
                      <a:pos x="T4" y="T5"/>
                    </a:cxn>
                    <a:cxn ang="T13">
                      <a:pos x="T6" y="T7"/>
                    </a:cxn>
                    <a:cxn ang="T14">
                      <a:pos x="T8" y="T9"/>
                    </a:cxn>
                  </a:cxnLst>
                  <a:rect l="T15" t="T16" r="T17" b="T18"/>
                  <a:pathLst>
                    <a:path w="25" h="258">
                      <a:moveTo>
                        <a:pt x="0" y="13"/>
                      </a:moveTo>
                      <a:lnTo>
                        <a:pt x="25" y="0"/>
                      </a:lnTo>
                      <a:lnTo>
                        <a:pt x="25" y="258"/>
                      </a:lnTo>
                      <a:lnTo>
                        <a:pt x="0" y="244"/>
                      </a:lnTo>
                      <a:lnTo>
                        <a:pt x="0" y="13"/>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14" name="Line 45"/>
                <p:cNvSpPr>
                  <a:spLocks noChangeAspect="1" noChangeShapeType="1"/>
                </p:cNvSpPr>
                <p:nvPr/>
              </p:nvSpPr>
              <p:spPr bwMode="auto">
                <a:xfrm>
                  <a:off x="1824" y="3200"/>
                  <a:ext cx="1" cy="118"/>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34" name="Rectangle 46"/>
                <p:cNvSpPr>
                  <a:spLocks noChangeAspect="1" noChangeArrowheads="1"/>
                </p:cNvSpPr>
                <p:nvPr/>
              </p:nvSpPr>
              <p:spPr bwMode="auto">
                <a:xfrm>
                  <a:off x="1816" y="3200"/>
                  <a:ext cx="17" cy="117"/>
                </a:xfrm>
                <a:prstGeom prst="rect">
                  <a:avLst/>
                </a:prstGeom>
                <a:solidFill>
                  <a:srgbClr val="FFFFFF"/>
                </a:solidFill>
                <a:ln w="9525">
                  <a:solidFill>
                    <a:srgbClr val="FFFFFF"/>
                  </a:solidFill>
                  <a:miter lim="800000"/>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16" name="Line 47"/>
                <p:cNvSpPr>
                  <a:spLocks noChangeAspect="1" noChangeShapeType="1"/>
                </p:cNvSpPr>
                <p:nvPr/>
              </p:nvSpPr>
              <p:spPr bwMode="auto">
                <a:xfrm>
                  <a:off x="1719" y="3094"/>
                  <a:ext cx="149" cy="82"/>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36" name="Freeform 48"/>
                <p:cNvSpPr>
                  <a:spLocks noChangeAspect="1"/>
                </p:cNvSpPr>
                <p:nvPr/>
              </p:nvSpPr>
              <p:spPr bwMode="auto">
                <a:xfrm>
                  <a:off x="1718" y="3082"/>
                  <a:ext cx="161" cy="101"/>
                </a:xfrm>
                <a:custGeom>
                  <a:avLst/>
                  <a:gdLst>
                    <a:gd name="T0" fmla="*/ 0 w 224"/>
                    <a:gd name="T1" fmla="*/ 28 h 143"/>
                    <a:gd name="T2" fmla="*/ 0 w 224"/>
                    <a:gd name="T3" fmla="*/ 0 h 143"/>
                    <a:gd name="T4" fmla="*/ 224 w 224"/>
                    <a:gd name="T5" fmla="*/ 130 h 143"/>
                    <a:gd name="T6" fmla="*/ 199 w 224"/>
                    <a:gd name="T7" fmla="*/ 143 h 143"/>
                    <a:gd name="T8" fmla="*/ 0 w 224"/>
                    <a:gd name="T9" fmla="*/ 28 h 143"/>
                    <a:gd name="T10" fmla="*/ 0 60000 65536"/>
                    <a:gd name="T11" fmla="*/ 0 60000 65536"/>
                    <a:gd name="T12" fmla="*/ 0 60000 65536"/>
                    <a:gd name="T13" fmla="*/ 0 60000 65536"/>
                    <a:gd name="T14" fmla="*/ 0 60000 65536"/>
                    <a:gd name="T15" fmla="*/ 0 w 224"/>
                    <a:gd name="T16" fmla="*/ 0 h 143"/>
                    <a:gd name="T17" fmla="*/ 224 w 224"/>
                    <a:gd name="T18" fmla="*/ 143 h 143"/>
                  </a:gdLst>
                  <a:ahLst/>
                  <a:cxnLst>
                    <a:cxn ang="T10">
                      <a:pos x="T0" y="T1"/>
                    </a:cxn>
                    <a:cxn ang="T11">
                      <a:pos x="T2" y="T3"/>
                    </a:cxn>
                    <a:cxn ang="T12">
                      <a:pos x="T4" y="T5"/>
                    </a:cxn>
                    <a:cxn ang="T13">
                      <a:pos x="T6" y="T7"/>
                    </a:cxn>
                    <a:cxn ang="T14">
                      <a:pos x="T8" y="T9"/>
                    </a:cxn>
                  </a:cxnLst>
                  <a:rect l="T15" t="T16" r="T17" b="T18"/>
                  <a:pathLst>
                    <a:path w="224" h="143">
                      <a:moveTo>
                        <a:pt x="0" y="28"/>
                      </a:moveTo>
                      <a:lnTo>
                        <a:pt x="0" y="0"/>
                      </a:lnTo>
                      <a:lnTo>
                        <a:pt x="224" y="130"/>
                      </a:lnTo>
                      <a:lnTo>
                        <a:pt x="199" y="143"/>
                      </a:lnTo>
                      <a:lnTo>
                        <a:pt x="0" y="28"/>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18" name="Line 49"/>
                <p:cNvSpPr>
                  <a:spLocks noChangeAspect="1" noChangeShapeType="1"/>
                </p:cNvSpPr>
                <p:nvPr/>
              </p:nvSpPr>
              <p:spPr bwMode="auto">
                <a:xfrm flipV="1">
                  <a:off x="1571" y="3094"/>
                  <a:ext cx="147" cy="80"/>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38" name="Freeform 50"/>
                <p:cNvSpPr>
                  <a:spLocks noChangeAspect="1"/>
                </p:cNvSpPr>
                <p:nvPr/>
              </p:nvSpPr>
              <p:spPr bwMode="auto">
                <a:xfrm>
                  <a:off x="1565" y="3082"/>
                  <a:ext cx="152" cy="101"/>
                </a:xfrm>
                <a:custGeom>
                  <a:avLst/>
                  <a:gdLst>
                    <a:gd name="T0" fmla="*/ 214 w 214"/>
                    <a:gd name="T1" fmla="*/ 0 h 143"/>
                    <a:gd name="T2" fmla="*/ 214 w 214"/>
                    <a:gd name="T3" fmla="*/ 28 h 143"/>
                    <a:gd name="T4" fmla="*/ 11 w 214"/>
                    <a:gd name="T5" fmla="*/ 143 h 143"/>
                    <a:gd name="T6" fmla="*/ 0 w 214"/>
                    <a:gd name="T7" fmla="*/ 136 h 143"/>
                    <a:gd name="T8" fmla="*/ 0 w 214"/>
                    <a:gd name="T9" fmla="*/ 123 h 143"/>
                    <a:gd name="T10" fmla="*/ 214 w 214"/>
                    <a:gd name="T11" fmla="*/ 0 h 143"/>
                    <a:gd name="T12" fmla="*/ 0 60000 65536"/>
                    <a:gd name="T13" fmla="*/ 0 60000 65536"/>
                    <a:gd name="T14" fmla="*/ 0 60000 65536"/>
                    <a:gd name="T15" fmla="*/ 0 60000 65536"/>
                    <a:gd name="T16" fmla="*/ 0 60000 65536"/>
                    <a:gd name="T17" fmla="*/ 0 60000 65536"/>
                    <a:gd name="T18" fmla="*/ 0 w 214"/>
                    <a:gd name="T19" fmla="*/ 0 h 143"/>
                    <a:gd name="T20" fmla="*/ 214 w 214"/>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214" h="143">
                      <a:moveTo>
                        <a:pt x="214" y="0"/>
                      </a:moveTo>
                      <a:lnTo>
                        <a:pt x="214" y="28"/>
                      </a:lnTo>
                      <a:lnTo>
                        <a:pt x="11" y="143"/>
                      </a:lnTo>
                      <a:lnTo>
                        <a:pt x="0" y="136"/>
                      </a:lnTo>
                      <a:lnTo>
                        <a:pt x="0" y="123"/>
                      </a:lnTo>
                      <a:lnTo>
                        <a:pt x="214" y="0"/>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20" name="Line 51"/>
                <p:cNvSpPr>
                  <a:spLocks noChangeAspect="1" noChangeShapeType="1"/>
                </p:cNvSpPr>
                <p:nvPr/>
              </p:nvSpPr>
              <p:spPr bwMode="auto">
                <a:xfrm flipH="1">
                  <a:off x="1611" y="3140"/>
                  <a:ext cx="105" cy="60"/>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40" name="Freeform 52"/>
                <p:cNvSpPr>
                  <a:spLocks noChangeAspect="1"/>
                </p:cNvSpPr>
                <p:nvPr/>
              </p:nvSpPr>
              <p:spPr bwMode="auto">
                <a:xfrm>
                  <a:off x="1606" y="3134"/>
                  <a:ext cx="117" cy="74"/>
                </a:xfrm>
                <a:custGeom>
                  <a:avLst/>
                  <a:gdLst>
                    <a:gd name="T0" fmla="*/ 152 w 164"/>
                    <a:gd name="T1" fmla="*/ 0 h 109"/>
                    <a:gd name="T2" fmla="*/ 164 w 164"/>
                    <a:gd name="T3" fmla="*/ 21 h 109"/>
                    <a:gd name="T4" fmla="*/ 11 w 164"/>
                    <a:gd name="T5" fmla="*/ 109 h 109"/>
                    <a:gd name="T6" fmla="*/ 0 w 164"/>
                    <a:gd name="T7" fmla="*/ 88 h 109"/>
                    <a:gd name="T8" fmla="*/ 152 w 164"/>
                    <a:gd name="T9" fmla="*/ 0 h 109"/>
                    <a:gd name="T10" fmla="*/ 0 60000 65536"/>
                    <a:gd name="T11" fmla="*/ 0 60000 65536"/>
                    <a:gd name="T12" fmla="*/ 0 60000 65536"/>
                    <a:gd name="T13" fmla="*/ 0 60000 65536"/>
                    <a:gd name="T14" fmla="*/ 0 60000 65536"/>
                    <a:gd name="T15" fmla="*/ 0 w 164"/>
                    <a:gd name="T16" fmla="*/ 0 h 109"/>
                    <a:gd name="T17" fmla="*/ 164 w 164"/>
                    <a:gd name="T18" fmla="*/ 109 h 109"/>
                  </a:gdLst>
                  <a:ahLst/>
                  <a:cxnLst>
                    <a:cxn ang="T10">
                      <a:pos x="T0" y="T1"/>
                    </a:cxn>
                    <a:cxn ang="T11">
                      <a:pos x="T2" y="T3"/>
                    </a:cxn>
                    <a:cxn ang="T12">
                      <a:pos x="T4" y="T5"/>
                    </a:cxn>
                    <a:cxn ang="T13">
                      <a:pos x="T6" y="T7"/>
                    </a:cxn>
                    <a:cxn ang="T14">
                      <a:pos x="T8" y="T9"/>
                    </a:cxn>
                  </a:cxnLst>
                  <a:rect l="T15" t="T16" r="T17" b="T18"/>
                  <a:pathLst>
                    <a:path w="164" h="109">
                      <a:moveTo>
                        <a:pt x="152" y="0"/>
                      </a:moveTo>
                      <a:lnTo>
                        <a:pt x="164" y="21"/>
                      </a:lnTo>
                      <a:lnTo>
                        <a:pt x="11" y="109"/>
                      </a:lnTo>
                      <a:lnTo>
                        <a:pt x="0" y="88"/>
                      </a:lnTo>
                      <a:lnTo>
                        <a:pt x="152" y="0"/>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22" name="Line 53"/>
                <p:cNvSpPr>
                  <a:spLocks noChangeAspect="1" noChangeShapeType="1"/>
                </p:cNvSpPr>
                <p:nvPr/>
              </p:nvSpPr>
              <p:spPr bwMode="auto">
                <a:xfrm flipV="1">
                  <a:off x="1415" y="2926"/>
                  <a:ext cx="0" cy="16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42" name="Freeform 54"/>
                <p:cNvSpPr>
                  <a:spLocks noChangeAspect="1"/>
                </p:cNvSpPr>
                <p:nvPr/>
              </p:nvSpPr>
              <p:spPr bwMode="auto">
                <a:xfrm>
                  <a:off x="1407" y="2920"/>
                  <a:ext cx="15" cy="173"/>
                </a:xfrm>
                <a:custGeom>
                  <a:avLst/>
                  <a:gdLst>
                    <a:gd name="T0" fmla="*/ 0 w 23"/>
                    <a:gd name="T1" fmla="*/ 0 h 254"/>
                    <a:gd name="T2" fmla="*/ 23 w 23"/>
                    <a:gd name="T3" fmla="*/ 14 h 254"/>
                    <a:gd name="T4" fmla="*/ 23 w 23"/>
                    <a:gd name="T5" fmla="*/ 247 h 254"/>
                    <a:gd name="T6" fmla="*/ 11 w 23"/>
                    <a:gd name="T7" fmla="*/ 254 h 254"/>
                    <a:gd name="T8" fmla="*/ 0 w 23"/>
                    <a:gd name="T9" fmla="*/ 247 h 254"/>
                    <a:gd name="T10" fmla="*/ 0 w 23"/>
                    <a:gd name="T11" fmla="*/ 0 h 254"/>
                    <a:gd name="T12" fmla="*/ 0 60000 65536"/>
                    <a:gd name="T13" fmla="*/ 0 60000 65536"/>
                    <a:gd name="T14" fmla="*/ 0 60000 65536"/>
                    <a:gd name="T15" fmla="*/ 0 60000 65536"/>
                    <a:gd name="T16" fmla="*/ 0 60000 65536"/>
                    <a:gd name="T17" fmla="*/ 0 60000 65536"/>
                    <a:gd name="T18" fmla="*/ 0 w 23"/>
                    <a:gd name="T19" fmla="*/ 0 h 254"/>
                    <a:gd name="T20" fmla="*/ 23 w 23"/>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23" h="254">
                      <a:moveTo>
                        <a:pt x="0" y="0"/>
                      </a:moveTo>
                      <a:lnTo>
                        <a:pt x="23" y="14"/>
                      </a:lnTo>
                      <a:lnTo>
                        <a:pt x="23" y="247"/>
                      </a:lnTo>
                      <a:lnTo>
                        <a:pt x="11" y="254"/>
                      </a:lnTo>
                      <a:lnTo>
                        <a:pt x="0" y="247"/>
                      </a:lnTo>
                      <a:lnTo>
                        <a:pt x="0" y="0"/>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24" name="Line 55"/>
                <p:cNvSpPr>
                  <a:spLocks noChangeAspect="1" noChangeShapeType="1"/>
                </p:cNvSpPr>
                <p:nvPr/>
              </p:nvSpPr>
              <p:spPr bwMode="auto">
                <a:xfrm>
                  <a:off x="1305" y="2889"/>
                  <a:ext cx="108" cy="60"/>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44" name="Freeform 56"/>
                <p:cNvSpPr>
                  <a:spLocks noChangeAspect="1"/>
                </p:cNvSpPr>
                <p:nvPr/>
              </p:nvSpPr>
              <p:spPr bwMode="auto">
                <a:xfrm>
                  <a:off x="1300" y="2883"/>
                  <a:ext cx="117" cy="73"/>
                </a:xfrm>
                <a:custGeom>
                  <a:avLst/>
                  <a:gdLst>
                    <a:gd name="T0" fmla="*/ 0 w 168"/>
                    <a:gd name="T1" fmla="*/ 21 h 108"/>
                    <a:gd name="T2" fmla="*/ 11 w 168"/>
                    <a:gd name="T3" fmla="*/ 0 h 108"/>
                    <a:gd name="T4" fmla="*/ 168 w 168"/>
                    <a:gd name="T5" fmla="*/ 88 h 108"/>
                    <a:gd name="T6" fmla="*/ 157 w 168"/>
                    <a:gd name="T7" fmla="*/ 108 h 108"/>
                    <a:gd name="T8" fmla="*/ 0 w 168"/>
                    <a:gd name="T9" fmla="*/ 21 h 108"/>
                    <a:gd name="T10" fmla="*/ 0 60000 65536"/>
                    <a:gd name="T11" fmla="*/ 0 60000 65536"/>
                    <a:gd name="T12" fmla="*/ 0 60000 65536"/>
                    <a:gd name="T13" fmla="*/ 0 60000 65536"/>
                    <a:gd name="T14" fmla="*/ 0 60000 65536"/>
                    <a:gd name="T15" fmla="*/ 0 w 168"/>
                    <a:gd name="T16" fmla="*/ 0 h 108"/>
                    <a:gd name="T17" fmla="*/ 168 w 168"/>
                    <a:gd name="T18" fmla="*/ 108 h 108"/>
                  </a:gdLst>
                  <a:ahLst/>
                  <a:cxnLst>
                    <a:cxn ang="T10">
                      <a:pos x="T0" y="T1"/>
                    </a:cxn>
                    <a:cxn ang="T11">
                      <a:pos x="T2" y="T3"/>
                    </a:cxn>
                    <a:cxn ang="T12">
                      <a:pos x="T4" y="T5"/>
                    </a:cxn>
                    <a:cxn ang="T13">
                      <a:pos x="T6" y="T7"/>
                    </a:cxn>
                    <a:cxn ang="T14">
                      <a:pos x="T8" y="T9"/>
                    </a:cxn>
                  </a:cxnLst>
                  <a:rect l="T15" t="T16" r="T17" b="T18"/>
                  <a:pathLst>
                    <a:path w="168" h="108">
                      <a:moveTo>
                        <a:pt x="0" y="21"/>
                      </a:moveTo>
                      <a:lnTo>
                        <a:pt x="11" y="0"/>
                      </a:lnTo>
                      <a:lnTo>
                        <a:pt x="168" y="88"/>
                      </a:lnTo>
                      <a:lnTo>
                        <a:pt x="157" y="108"/>
                      </a:lnTo>
                      <a:lnTo>
                        <a:pt x="0" y="21"/>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26" name="Line 57"/>
                <p:cNvSpPr>
                  <a:spLocks noChangeAspect="1" noChangeShapeType="1"/>
                </p:cNvSpPr>
                <p:nvPr/>
              </p:nvSpPr>
              <p:spPr bwMode="auto">
                <a:xfrm>
                  <a:off x="1327" y="2854"/>
                  <a:ext cx="107" cy="59"/>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46" name="Freeform 58"/>
                <p:cNvSpPr>
                  <a:spLocks noChangeAspect="1"/>
                </p:cNvSpPr>
                <p:nvPr/>
              </p:nvSpPr>
              <p:spPr bwMode="auto">
                <a:xfrm>
                  <a:off x="1323" y="2846"/>
                  <a:ext cx="117" cy="71"/>
                </a:xfrm>
                <a:custGeom>
                  <a:avLst/>
                  <a:gdLst>
                    <a:gd name="T0" fmla="*/ 0 w 166"/>
                    <a:gd name="T1" fmla="*/ 21 h 108"/>
                    <a:gd name="T2" fmla="*/ 12 w 166"/>
                    <a:gd name="T3" fmla="*/ 0 h 108"/>
                    <a:gd name="T4" fmla="*/ 166 w 166"/>
                    <a:gd name="T5" fmla="*/ 88 h 108"/>
                    <a:gd name="T6" fmla="*/ 155 w 166"/>
                    <a:gd name="T7" fmla="*/ 108 h 108"/>
                    <a:gd name="T8" fmla="*/ 0 w 166"/>
                    <a:gd name="T9" fmla="*/ 21 h 108"/>
                    <a:gd name="T10" fmla="*/ 0 60000 65536"/>
                    <a:gd name="T11" fmla="*/ 0 60000 65536"/>
                    <a:gd name="T12" fmla="*/ 0 60000 65536"/>
                    <a:gd name="T13" fmla="*/ 0 60000 65536"/>
                    <a:gd name="T14" fmla="*/ 0 60000 65536"/>
                    <a:gd name="T15" fmla="*/ 0 w 166"/>
                    <a:gd name="T16" fmla="*/ 0 h 108"/>
                    <a:gd name="T17" fmla="*/ 166 w 166"/>
                    <a:gd name="T18" fmla="*/ 108 h 108"/>
                  </a:gdLst>
                  <a:ahLst/>
                  <a:cxnLst>
                    <a:cxn ang="T10">
                      <a:pos x="T0" y="T1"/>
                    </a:cxn>
                    <a:cxn ang="T11">
                      <a:pos x="T2" y="T3"/>
                    </a:cxn>
                    <a:cxn ang="T12">
                      <a:pos x="T4" y="T5"/>
                    </a:cxn>
                    <a:cxn ang="T13">
                      <a:pos x="T6" y="T7"/>
                    </a:cxn>
                    <a:cxn ang="T14">
                      <a:pos x="T8" y="T9"/>
                    </a:cxn>
                  </a:cxnLst>
                  <a:rect l="T15" t="T16" r="T17" b="T18"/>
                  <a:pathLst>
                    <a:path w="166" h="108">
                      <a:moveTo>
                        <a:pt x="0" y="21"/>
                      </a:moveTo>
                      <a:lnTo>
                        <a:pt x="12" y="0"/>
                      </a:lnTo>
                      <a:lnTo>
                        <a:pt x="166" y="88"/>
                      </a:lnTo>
                      <a:lnTo>
                        <a:pt x="155" y="108"/>
                      </a:lnTo>
                      <a:lnTo>
                        <a:pt x="0" y="21"/>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28" name="Line 59"/>
                <p:cNvSpPr>
                  <a:spLocks noChangeAspect="1" noChangeShapeType="1"/>
                </p:cNvSpPr>
                <p:nvPr/>
              </p:nvSpPr>
              <p:spPr bwMode="auto">
                <a:xfrm flipV="1">
                  <a:off x="1415" y="2843"/>
                  <a:ext cx="148" cy="83"/>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48" name="Freeform 60"/>
                <p:cNvSpPr>
                  <a:spLocks noChangeAspect="1"/>
                </p:cNvSpPr>
                <p:nvPr/>
              </p:nvSpPr>
              <p:spPr bwMode="auto">
                <a:xfrm>
                  <a:off x="1407" y="2837"/>
                  <a:ext cx="163" cy="94"/>
                </a:xfrm>
                <a:custGeom>
                  <a:avLst/>
                  <a:gdLst>
                    <a:gd name="T0" fmla="*/ 214 w 228"/>
                    <a:gd name="T1" fmla="*/ 0 h 138"/>
                    <a:gd name="T2" fmla="*/ 224 w 228"/>
                    <a:gd name="T3" fmla="*/ 9 h 138"/>
                    <a:gd name="T4" fmla="*/ 228 w 228"/>
                    <a:gd name="T5" fmla="*/ 21 h 138"/>
                    <a:gd name="T6" fmla="*/ 23 w 228"/>
                    <a:gd name="T7" fmla="*/ 138 h 138"/>
                    <a:gd name="T8" fmla="*/ 0 w 228"/>
                    <a:gd name="T9" fmla="*/ 124 h 138"/>
                    <a:gd name="T10" fmla="*/ 214 w 228"/>
                    <a:gd name="T11" fmla="*/ 0 h 138"/>
                    <a:gd name="T12" fmla="*/ 0 60000 65536"/>
                    <a:gd name="T13" fmla="*/ 0 60000 65536"/>
                    <a:gd name="T14" fmla="*/ 0 60000 65536"/>
                    <a:gd name="T15" fmla="*/ 0 60000 65536"/>
                    <a:gd name="T16" fmla="*/ 0 60000 65536"/>
                    <a:gd name="T17" fmla="*/ 0 60000 65536"/>
                    <a:gd name="T18" fmla="*/ 0 w 228"/>
                    <a:gd name="T19" fmla="*/ 0 h 138"/>
                    <a:gd name="T20" fmla="*/ 228 w 228"/>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228" h="138">
                      <a:moveTo>
                        <a:pt x="214" y="0"/>
                      </a:moveTo>
                      <a:lnTo>
                        <a:pt x="224" y="9"/>
                      </a:lnTo>
                      <a:lnTo>
                        <a:pt x="228" y="21"/>
                      </a:lnTo>
                      <a:lnTo>
                        <a:pt x="23" y="138"/>
                      </a:lnTo>
                      <a:lnTo>
                        <a:pt x="0" y="124"/>
                      </a:lnTo>
                      <a:lnTo>
                        <a:pt x="214" y="0"/>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30" name="Line 61"/>
                <p:cNvSpPr>
                  <a:spLocks noChangeAspect="1" noChangeShapeType="1"/>
                </p:cNvSpPr>
                <p:nvPr/>
              </p:nvSpPr>
              <p:spPr bwMode="auto">
                <a:xfrm flipH="1">
                  <a:off x="1576" y="2843"/>
                  <a:ext cx="165" cy="0"/>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50" name="Freeform 62"/>
                <p:cNvSpPr>
                  <a:spLocks noChangeAspect="1"/>
                </p:cNvSpPr>
                <p:nvPr/>
              </p:nvSpPr>
              <p:spPr bwMode="auto">
                <a:xfrm>
                  <a:off x="1565" y="2835"/>
                  <a:ext cx="191" cy="16"/>
                </a:xfrm>
                <a:custGeom>
                  <a:avLst/>
                  <a:gdLst>
                    <a:gd name="T0" fmla="*/ 226 w 267"/>
                    <a:gd name="T1" fmla="*/ 0 h 23"/>
                    <a:gd name="T2" fmla="*/ 267 w 267"/>
                    <a:gd name="T3" fmla="*/ 23 h 23"/>
                    <a:gd name="T4" fmla="*/ 4 w 267"/>
                    <a:gd name="T5" fmla="*/ 23 h 23"/>
                    <a:gd name="T6" fmla="*/ 0 w 267"/>
                    <a:gd name="T7" fmla="*/ 11 h 23"/>
                    <a:gd name="T8" fmla="*/ 20 w 267"/>
                    <a:gd name="T9" fmla="*/ 0 h 23"/>
                    <a:gd name="T10" fmla="*/ 226 w 267"/>
                    <a:gd name="T11" fmla="*/ 0 h 23"/>
                    <a:gd name="T12" fmla="*/ 0 60000 65536"/>
                    <a:gd name="T13" fmla="*/ 0 60000 65536"/>
                    <a:gd name="T14" fmla="*/ 0 60000 65536"/>
                    <a:gd name="T15" fmla="*/ 0 60000 65536"/>
                    <a:gd name="T16" fmla="*/ 0 60000 65536"/>
                    <a:gd name="T17" fmla="*/ 0 60000 65536"/>
                    <a:gd name="T18" fmla="*/ 0 w 267"/>
                    <a:gd name="T19" fmla="*/ 0 h 23"/>
                    <a:gd name="T20" fmla="*/ 267 w 26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67" h="23">
                      <a:moveTo>
                        <a:pt x="226" y="0"/>
                      </a:moveTo>
                      <a:lnTo>
                        <a:pt x="267" y="23"/>
                      </a:lnTo>
                      <a:lnTo>
                        <a:pt x="4" y="23"/>
                      </a:lnTo>
                      <a:lnTo>
                        <a:pt x="0" y="11"/>
                      </a:lnTo>
                      <a:lnTo>
                        <a:pt x="20" y="0"/>
                      </a:lnTo>
                      <a:lnTo>
                        <a:pt x="226" y="0"/>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32" name="Line 63"/>
                <p:cNvSpPr>
                  <a:spLocks noChangeAspect="1" noChangeShapeType="1"/>
                </p:cNvSpPr>
                <p:nvPr/>
              </p:nvSpPr>
              <p:spPr bwMode="auto">
                <a:xfrm>
                  <a:off x="1653" y="2700"/>
                  <a:ext cx="87" cy="14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52" name="Freeform 64"/>
                <p:cNvSpPr>
                  <a:spLocks noChangeAspect="1"/>
                </p:cNvSpPr>
                <p:nvPr/>
              </p:nvSpPr>
              <p:spPr bwMode="auto">
                <a:xfrm>
                  <a:off x="1654" y="2683"/>
                  <a:ext cx="101" cy="168"/>
                </a:xfrm>
                <a:custGeom>
                  <a:avLst/>
                  <a:gdLst>
                    <a:gd name="T0" fmla="*/ 0 w 143"/>
                    <a:gd name="T1" fmla="*/ 48 h 247"/>
                    <a:gd name="T2" fmla="*/ 0 w 143"/>
                    <a:gd name="T3" fmla="*/ 0 h 247"/>
                    <a:gd name="T4" fmla="*/ 143 w 143"/>
                    <a:gd name="T5" fmla="*/ 247 h 247"/>
                    <a:gd name="T6" fmla="*/ 102 w 143"/>
                    <a:gd name="T7" fmla="*/ 224 h 247"/>
                    <a:gd name="T8" fmla="*/ 0 w 143"/>
                    <a:gd name="T9" fmla="*/ 48 h 247"/>
                    <a:gd name="T10" fmla="*/ 0 60000 65536"/>
                    <a:gd name="T11" fmla="*/ 0 60000 65536"/>
                    <a:gd name="T12" fmla="*/ 0 60000 65536"/>
                    <a:gd name="T13" fmla="*/ 0 60000 65536"/>
                    <a:gd name="T14" fmla="*/ 0 60000 65536"/>
                    <a:gd name="T15" fmla="*/ 0 w 143"/>
                    <a:gd name="T16" fmla="*/ 0 h 247"/>
                    <a:gd name="T17" fmla="*/ 143 w 143"/>
                    <a:gd name="T18" fmla="*/ 247 h 247"/>
                  </a:gdLst>
                  <a:ahLst/>
                  <a:cxnLst>
                    <a:cxn ang="T10">
                      <a:pos x="T0" y="T1"/>
                    </a:cxn>
                    <a:cxn ang="T11">
                      <a:pos x="T2" y="T3"/>
                    </a:cxn>
                    <a:cxn ang="T12">
                      <a:pos x="T4" y="T5"/>
                    </a:cxn>
                    <a:cxn ang="T13">
                      <a:pos x="T6" y="T7"/>
                    </a:cxn>
                    <a:cxn ang="T14">
                      <a:pos x="T8" y="T9"/>
                    </a:cxn>
                  </a:cxnLst>
                  <a:rect l="T15" t="T16" r="T17" b="T18"/>
                  <a:pathLst>
                    <a:path w="143" h="247">
                      <a:moveTo>
                        <a:pt x="0" y="48"/>
                      </a:moveTo>
                      <a:lnTo>
                        <a:pt x="0" y="0"/>
                      </a:lnTo>
                      <a:lnTo>
                        <a:pt x="143" y="247"/>
                      </a:lnTo>
                      <a:lnTo>
                        <a:pt x="102" y="224"/>
                      </a:lnTo>
                      <a:lnTo>
                        <a:pt x="0" y="48"/>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34" name="Line 65"/>
                <p:cNvSpPr>
                  <a:spLocks noChangeAspect="1" noChangeShapeType="1"/>
                </p:cNvSpPr>
                <p:nvPr/>
              </p:nvSpPr>
              <p:spPr bwMode="auto">
                <a:xfrm flipV="1">
                  <a:off x="1569" y="2700"/>
                  <a:ext cx="86" cy="133"/>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54" name="Freeform 66"/>
                <p:cNvSpPr>
                  <a:spLocks noChangeAspect="1"/>
                </p:cNvSpPr>
                <p:nvPr/>
              </p:nvSpPr>
              <p:spPr bwMode="auto">
                <a:xfrm>
                  <a:off x="1559" y="2683"/>
                  <a:ext cx="97" cy="159"/>
                </a:xfrm>
                <a:custGeom>
                  <a:avLst/>
                  <a:gdLst>
                    <a:gd name="T0" fmla="*/ 134 w 134"/>
                    <a:gd name="T1" fmla="*/ 0 h 235"/>
                    <a:gd name="T2" fmla="*/ 134 w 134"/>
                    <a:gd name="T3" fmla="*/ 48 h 235"/>
                    <a:gd name="T4" fmla="*/ 30 w 134"/>
                    <a:gd name="T5" fmla="*/ 224 h 235"/>
                    <a:gd name="T6" fmla="*/ 10 w 134"/>
                    <a:gd name="T7" fmla="*/ 235 h 235"/>
                    <a:gd name="T8" fmla="*/ 0 w 134"/>
                    <a:gd name="T9" fmla="*/ 226 h 235"/>
                    <a:gd name="T10" fmla="*/ 134 w 134"/>
                    <a:gd name="T11" fmla="*/ 0 h 235"/>
                    <a:gd name="T12" fmla="*/ 0 60000 65536"/>
                    <a:gd name="T13" fmla="*/ 0 60000 65536"/>
                    <a:gd name="T14" fmla="*/ 0 60000 65536"/>
                    <a:gd name="T15" fmla="*/ 0 60000 65536"/>
                    <a:gd name="T16" fmla="*/ 0 60000 65536"/>
                    <a:gd name="T17" fmla="*/ 0 60000 65536"/>
                    <a:gd name="T18" fmla="*/ 0 w 134"/>
                    <a:gd name="T19" fmla="*/ 0 h 235"/>
                    <a:gd name="T20" fmla="*/ 134 w 134"/>
                    <a:gd name="T21" fmla="*/ 235 h 235"/>
                  </a:gdLst>
                  <a:ahLst/>
                  <a:cxnLst>
                    <a:cxn ang="T12">
                      <a:pos x="T0" y="T1"/>
                    </a:cxn>
                    <a:cxn ang="T13">
                      <a:pos x="T2" y="T3"/>
                    </a:cxn>
                    <a:cxn ang="T14">
                      <a:pos x="T4" y="T5"/>
                    </a:cxn>
                    <a:cxn ang="T15">
                      <a:pos x="T6" y="T7"/>
                    </a:cxn>
                    <a:cxn ang="T16">
                      <a:pos x="T8" y="T9"/>
                    </a:cxn>
                    <a:cxn ang="T17">
                      <a:pos x="T10" y="T11"/>
                    </a:cxn>
                  </a:cxnLst>
                  <a:rect l="T18" t="T19" r="T20" b="T21"/>
                  <a:pathLst>
                    <a:path w="134" h="235">
                      <a:moveTo>
                        <a:pt x="134" y="0"/>
                      </a:moveTo>
                      <a:lnTo>
                        <a:pt x="134" y="48"/>
                      </a:lnTo>
                      <a:lnTo>
                        <a:pt x="30" y="224"/>
                      </a:lnTo>
                      <a:lnTo>
                        <a:pt x="10" y="235"/>
                      </a:lnTo>
                      <a:lnTo>
                        <a:pt x="0" y="226"/>
                      </a:lnTo>
                      <a:lnTo>
                        <a:pt x="134" y="0"/>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36" name="Line 67"/>
                <p:cNvSpPr>
                  <a:spLocks noChangeAspect="1" noChangeShapeType="1"/>
                </p:cNvSpPr>
                <p:nvPr/>
              </p:nvSpPr>
              <p:spPr bwMode="auto">
                <a:xfrm flipV="1">
                  <a:off x="1472" y="3343"/>
                  <a:ext cx="87" cy="50"/>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56" name="Freeform 68"/>
                <p:cNvSpPr>
                  <a:spLocks noChangeAspect="1"/>
                </p:cNvSpPr>
                <p:nvPr/>
              </p:nvSpPr>
              <p:spPr bwMode="auto">
                <a:xfrm>
                  <a:off x="1469" y="3338"/>
                  <a:ext cx="100" cy="65"/>
                </a:xfrm>
                <a:custGeom>
                  <a:avLst/>
                  <a:gdLst>
                    <a:gd name="T0" fmla="*/ 14 w 139"/>
                    <a:gd name="T1" fmla="*/ 95 h 95"/>
                    <a:gd name="T2" fmla="*/ 0 w 139"/>
                    <a:gd name="T3" fmla="*/ 74 h 95"/>
                    <a:gd name="T4" fmla="*/ 127 w 139"/>
                    <a:gd name="T5" fmla="*/ 0 h 95"/>
                    <a:gd name="T6" fmla="*/ 139 w 139"/>
                    <a:gd name="T7" fmla="*/ 7 h 95"/>
                    <a:gd name="T8" fmla="*/ 139 w 139"/>
                    <a:gd name="T9" fmla="*/ 21 h 95"/>
                    <a:gd name="T10" fmla="*/ 14 w 139"/>
                    <a:gd name="T11" fmla="*/ 95 h 95"/>
                    <a:gd name="T12" fmla="*/ 0 60000 65536"/>
                    <a:gd name="T13" fmla="*/ 0 60000 65536"/>
                    <a:gd name="T14" fmla="*/ 0 60000 65536"/>
                    <a:gd name="T15" fmla="*/ 0 60000 65536"/>
                    <a:gd name="T16" fmla="*/ 0 60000 65536"/>
                    <a:gd name="T17" fmla="*/ 0 60000 65536"/>
                    <a:gd name="T18" fmla="*/ 0 w 139"/>
                    <a:gd name="T19" fmla="*/ 0 h 95"/>
                    <a:gd name="T20" fmla="*/ 139 w 139"/>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139" h="95">
                      <a:moveTo>
                        <a:pt x="14" y="95"/>
                      </a:moveTo>
                      <a:lnTo>
                        <a:pt x="0" y="74"/>
                      </a:lnTo>
                      <a:lnTo>
                        <a:pt x="127" y="0"/>
                      </a:lnTo>
                      <a:lnTo>
                        <a:pt x="139" y="7"/>
                      </a:lnTo>
                      <a:lnTo>
                        <a:pt x="139" y="21"/>
                      </a:lnTo>
                      <a:lnTo>
                        <a:pt x="14" y="95"/>
                      </a:lnTo>
                      <a:close/>
                    </a:path>
                  </a:pathLst>
                </a:custGeom>
                <a:solidFill>
                  <a:srgbClr val="FFFFFF"/>
                </a:solidFill>
                <a:ln w="9525">
                  <a:solidFill>
                    <a:srgbClr val="FFFFFF"/>
                  </a:solid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1625157" name="Rectangle 69"/>
                <p:cNvSpPr>
                  <a:spLocks noChangeAspect="1" noChangeArrowheads="1"/>
                </p:cNvSpPr>
                <p:nvPr/>
              </p:nvSpPr>
              <p:spPr bwMode="auto">
                <a:xfrm>
                  <a:off x="1222" y="3107"/>
                  <a:ext cx="87" cy="121"/>
                </a:xfrm>
                <a:prstGeom prst="rect">
                  <a:avLst/>
                </a:prstGeom>
                <a:noFill/>
                <a:ln w="9525">
                  <a:noFill/>
                  <a:miter lim="800000"/>
                  <a:headEnd/>
                  <a:tailEnd/>
                </a:ln>
                <a:effectLst/>
              </p:spPr>
              <p:txBody>
                <a:bodyPr wrap="none" lIns="0" tIns="0" rIns="0" bIns="0">
                  <a:spAutoFit/>
                </a:bodyPr>
                <a:lstStyle/>
                <a:p>
                  <a:pPr>
                    <a:lnSpc>
                      <a:spcPct val="80000"/>
                    </a:lnSpc>
                    <a:spcBef>
                      <a:spcPct val="50000"/>
                    </a:spcBef>
                    <a:defRPr/>
                  </a:pPr>
                  <a:r>
                    <a:rPr lang="en-US" altLang="ja-JP" sz="1100" b="1">
                      <a:solidFill>
                        <a:srgbClr val="FFFFFF"/>
                      </a:solidFill>
                      <a:effectLst>
                        <a:outerShdw blurRad="38100" dist="38100" dir="2700000" algn="tl">
                          <a:srgbClr val="000000"/>
                        </a:outerShdw>
                      </a:effectLst>
                      <a:ea typeface="ＭＳ Ｐゴシック" pitchFamily="1" charset="-128"/>
                      <a:cs typeface="Arial" charset="0"/>
                    </a:rPr>
                    <a:t>N</a:t>
                  </a:r>
                </a:p>
              </p:txBody>
            </p:sp>
            <p:sp>
              <p:nvSpPr>
                <p:cNvPr id="1625158" name="Rectangle 70"/>
                <p:cNvSpPr>
                  <a:spLocks noChangeAspect="1" noChangeArrowheads="1"/>
                </p:cNvSpPr>
                <p:nvPr/>
              </p:nvSpPr>
              <p:spPr bwMode="auto">
                <a:xfrm>
                  <a:off x="1222" y="2794"/>
                  <a:ext cx="92" cy="121"/>
                </a:xfrm>
                <a:prstGeom prst="rect">
                  <a:avLst/>
                </a:prstGeom>
                <a:noFill/>
                <a:ln w="9525">
                  <a:noFill/>
                  <a:miter lim="800000"/>
                  <a:headEnd/>
                  <a:tailEnd/>
                </a:ln>
                <a:effectLst/>
              </p:spPr>
              <p:txBody>
                <a:bodyPr wrap="none" lIns="0" tIns="0" rIns="0" bIns="0">
                  <a:spAutoFit/>
                </a:bodyPr>
                <a:lstStyle/>
                <a:p>
                  <a:pPr>
                    <a:lnSpc>
                      <a:spcPct val="80000"/>
                    </a:lnSpc>
                    <a:spcBef>
                      <a:spcPct val="50000"/>
                    </a:spcBef>
                    <a:defRPr/>
                  </a:pPr>
                  <a:r>
                    <a:rPr lang="en-US" altLang="ja-JP" sz="1100" b="1">
                      <a:solidFill>
                        <a:srgbClr val="FFFFFF"/>
                      </a:solidFill>
                      <a:effectLst>
                        <a:outerShdw blurRad="38100" dist="38100" dir="2700000" algn="tl">
                          <a:srgbClr val="000000"/>
                        </a:outerShdw>
                      </a:effectLst>
                      <a:ea typeface="ＭＳ Ｐゴシック" pitchFamily="1" charset="-128"/>
                      <a:cs typeface="Arial" charset="0"/>
                    </a:rPr>
                    <a:t>O</a:t>
                  </a:r>
                </a:p>
              </p:txBody>
            </p:sp>
            <p:sp>
              <p:nvSpPr>
                <p:cNvPr id="1625159" name="Rectangle 71"/>
                <p:cNvSpPr>
                  <a:spLocks noChangeAspect="1" noChangeArrowheads="1"/>
                </p:cNvSpPr>
                <p:nvPr/>
              </p:nvSpPr>
              <p:spPr bwMode="auto">
                <a:xfrm>
                  <a:off x="1380" y="3385"/>
                  <a:ext cx="73" cy="121"/>
                </a:xfrm>
                <a:prstGeom prst="rect">
                  <a:avLst/>
                </a:prstGeom>
                <a:noFill/>
                <a:ln w="9525">
                  <a:noFill/>
                  <a:miter lim="800000"/>
                  <a:headEnd/>
                  <a:tailEnd/>
                </a:ln>
                <a:effectLst/>
              </p:spPr>
              <p:txBody>
                <a:bodyPr wrap="none" lIns="0" tIns="0" rIns="0" bIns="0">
                  <a:spAutoFit/>
                </a:bodyPr>
                <a:lstStyle/>
                <a:p>
                  <a:pPr>
                    <a:lnSpc>
                      <a:spcPct val="80000"/>
                    </a:lnSpc>
                    <a:spcBef>
                      <a:spcPct val="50000"/>
                    </a:spcBef>
                    <a:defRPr/>
                  </a:pPr>
                  <a:r>
                    <a:rPr lang="en-US" altLang="ja-JP" sz="1100" b="1">
                      <a:solidFill>
                        <a:srgbClr val="FFFFFF"/>
                      </a:solidFill>
                      <a:effectLst>
                        <a:outerShdw blurRad="38100" dist="38100" dir="2700000" algn="tl">
                          <a:srgbClr val="000000"/>
                        </a:outerShdw>
                      </a:effectLst>
                      <a:ea typeface="ＭＳ Ｐゴシック" pitchFamily="1" charset="-128"/>
                      <a:cs typeface="Arial" charset="0"/>
                    </a:rPr>
                    <a:t>F</a:t>
                  </a:r>
                </a:p>
              </p:txBody>
            </p:sp>
          </p:grpSp>
          <p:sp>
            <p:nvSpPr>
              <p:cNvPr id="1625160" name="Text Box 72"/>
              <p:cNvSpPr txBox="1">
                <a:spLocks noChangeArrowheads="1"/>
              </p:cNvSpPr>
              <p:nvPr/>
            </p:nvSpPr>
            <p:spPr bwMode="auto">
              <a:xfrm>
                <a:off x="4207" y="4071"/>
                <a:ext cx="1106" cy="223"/>
              </a:xfrm>
              <a:prstGeom prst="rect">
                <a:avLst/>
              </a:prstGeom>
              <a:noFill/>
              <a:ln w="9525">
                <a:noFill/>
                <a:miter lim="800000"/>
                <a:headEnd/>
                <a:tailEnd/>
              </a:ln>
              <a:effec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ja-JP" sz="1200" b="1">
                    <a:solidFill>
                      <a:srgbClr val="FFFF00"/>
                    </a:solidFill>
                    <a:cs typeface="Arial" charset="0"/>
                  </a:rPr>
                  <a:t>Active Metabolite</a:t>
                </a:r>
              </a:p>
            </p:txBody>
          </p:sp>
        </p:grpSp>
      </p:grpSp>
      <p:sp>
        <p:nvSpPr>
          <p:cNvPr id="1625304" name="Rectangle 216"/>
          <p:cNvSpPr>
            <a:spLocks noChangeAspect="1" noChangeArrowheads="1"/>
          </p:cNvSpPr>
          <p:nvPr/>
        </p:nvSpPr>
        <p:spPr bwMode="auto">
          <a:xfrm>
            <a:off x="6284914" y="1838325"/>
            <a:ext cx="78548" cy="135422"/>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3</a:t>
            </a:r>
            <a:endParaRPr lang="en-US" altLang="ja-JP" sz="1100" b="1">
              <a:solidFill>
                <a:srgbClr val="000000"/>
              </a:solidFill>
              <a:effectLst>
                <a:outerShdw blurRad="38100" dist="38100" dir="2700000" algn="tl">
                  <a:srgbClr val="FFFFFF"/>
                </a:outerShdw>
              </a:effectLst>
              <a:cs typeface="Arial" charset="0"/>
            </a:endParaRPr>
          </a:p>
        </p:txBody>
      </p:sp>
      <p:grpSp>
        <p:nvGrpSpPr>
          <p:cNvPr id="62812" name="Group 348"/>
          <p:cNvGrpSpPr>
            <a:grpSpLocks/>
          </p:cNvGrpSpPr>
          <p:nvPr/>
        </p:nvGrpSpPr>
        <p:grpSpPr bwMode="auto">
          <a:xfrm>
            <a:off x="5851525" y="915989"/>
            <a:ext cx="2128838" cy="1036637"/>
            <a:chOff x="3724" y="541"/>
            <a:chExt cx="1452" cy="727"/>
          </a:xfrm>
        </p:grpSpPr>
        <p:sp>
          <p:nvSpPr>
            <p:cNvPr id="62813" name="Line 147"/>
            <p:cNvSpPr>
              <a:spLocks noChangeAspect="1" noChangeShapeType="1"/>
            </p:cNvSpPr>
            <p:nvPr/>
          </p:nvSpPr>
          <p:spPr bwMode="auto">
            <a:xfrm>
              <a:off x="4467" y="905"/>
              <a:ext cx="0" cy="11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36" name="Freeform 148"/>
            <p:cNvSpPr>
              <a:spLocks noChangeAspect="1"/>
            </p:cNvSpPr>
            <p:nvPr/>
          </p:nvSpPr>
          <p:spPr bwMode="auto">
            <a:xfrm>
              <a:off x="4461" y="899"/>
              <a:ext cx="12" cy="121"/>
            </a:xfrm>
            <a:custGeom>
              <a:avLst/>
              <a:gdLst>
                <a:gd name="T0" fmla="*/ 22 w 22"/>
                <a:gd name="T1" fmla="*/ 234 h 241"/>
                <a:gd name="T2" fmla="*/ 11 w 22"/>
                <a:gd name="T3" fmla="*/ 241 h 241"/>
                <a:gd name="T4" fmla="*/ 0 w 22"/>
                <a:gd name="T5" fmla="*/ 234 h 241"/>
                <a:gd name="T6" fmla="*/ 0 w 22"/>
                <a:gd name="T7" fmla="*/ 9 h 241"/>
                <a:gd name="T8" fmla="*/ 11 w 22"/>
                <a:gd name="T9" fmla="*/ 0 h 241"/>
                <a:gd name="T10" fmla="*/ 22 w 22"/>
                <a:gd name="T11" fmla="*/ 7 h 241"/>
                <a:gd name="T12" fmla="*/ 22 w 22"/>
                <a:gd name="T13" fmla="*/ 234 h 241"/>
                <a:gd name="T14" fmla="*/ 0 60000 65536"/>
                <a:gd name="T15" fmla="*/ 0 60000 65536"/>
                <a:gd name="T16" fmla="*/ 0 60000 65536"/>
                <a:gd name="T17" fmla="*/ 0 60000 65536"/>
                <a:gd name="T18" fmla="*/ 0 60000 65536"/>
                <a:gd name="T19" fmla="*/ 0 60000 65536"/>
                <a:gd name="T20" fmla="*/ 0 60000 65536"/>
                <a:gd name="T21" fmla="*/ 0 w 22"/>
                <a:gd name="T22" fmla="*/ 0 h 241"/>
                <a:gd name="T23" fmla="*/ 22 w 22"/>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41">
                  <a:moveTo>
                    <a:pt x="22" y="234"/>
                  </a:moveTo>
                  <a:lnTo>
                    <a:pt x="11" y="241"/>
                  </a:lnTo>
                  <a:lnTo>
                    <a:pt x="0" y="234"/>
                  </a:lnTo>
                  <a:lnTo>
                    <a:pt x="0" y="9"/>
                  </a:lnTo>
                  <a:lnTo>
                    <a:pt x="11" y="0"/>
                  </a:lnTo>
                  <a:lnTo>
                    <a:pt x="22" y="7"/>
                  </a:lnTo>
                  <a:lnTo>
                    <a:pt x="22" y="234"/>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15" name="Line 149"/>
            <p:cNvSpPr>
              <a:spLocks noChangeAspect="1" noChangeShapeType="1"/>
            </p:cNvSpPr>
            <p:nvPr/>
          </p:nvSpPr>
          <p:spPr bwMode="auto">
            <a:xfrm flipV="1">
              <a:off x="4502" y="917"/>
              <a:ext cx="0" cy="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38" name="Rectangle 150"/>
            <p:cNvSpPr>
              <a:spLocks noChangeAspect="1" noChangeArrowheads="1"/>
            </p:cNvSpPr>
            <p:nvPr/>
          </p:nvSpPr>
          <p:spPr bwMode="auto">
            <a:xfrm>
              <a:off x="4496" y="917"/>
              <a:ext cx="12" cy="87"/>
            </a:xfrm>
            <a:prstGeom prst="rect">
              <a:avLst/>
            </a:prstGeom>
            <a:solidFill>
              <a:srgbClr val="FFFFFF"/>
            </a:solidFill>
            <a:ln w="9525">
              <a:noFill/>
              <a:miter lim="800000"/>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17" name="Line 151"/>
            <p:cNvSpPr>
              <a:spLocks noChangeAspect="1" noChangeShapeType="1"/>
            </p:cNvSpPr>
            <p:nvPr/>
          </p:nvSpPr>
          <p:spPr bwMode="auto">
            <a:xfrm flipH="1" flipV="1">
              <a:off x="4471" y="1023"/>
              <a:ext cx="112" cy="6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40" name="Freeform 152"/>
            <p:cNvSpPr>
              <a:spLocks noChangeAspect="1"/>
            </p:cNvSpPr>
            <p:nvPr/>
          </p:nvSpPr>
          <p:spPr bwMode="auto">
            <a:xfrm>
              <a:off x="4467" y="1019"/>
              <a:ext cx="117" cy="72"/>
            </a:xfrm>
            <a:custGeom>
              <a:avLst/>
              <a:gdLst>
                <a:gd name="T0" fmla="*/ 209 w 209"/>
                <a:gd name="T1" fmla="*/ 116 h 143"/>
                <a:gd name="T2" fmla="*/ 209 w 209"/>
                <a:gd name="T3" fmla="*/ 143 h 143"/>
                <a:gd name="T4" fmla="*/ 0 w 209"/>
                <a:gd name="T5" fmla="*/ 21 h 143"/>
                <a:gd name="T6" fmla="*/ 0 w 209"/>
                <a:gd name="T7" fmla="*/ 7 h 143"/>
                <a:gd name="T8" fmla="*/ 11 w 209"/>
                <a:gd name="T9" fmla="*/ 0 h 143"/>
                <a:gd name="T10" fmla="*/ 209 w 209"/>
                <a:gd name="T11" fmla="*/ 116 h 143"/>
                <a:gd name="T12" fmla="*/ 0 60000 65536"/>
                <a:gd name="T13" fmla="*/ 0 60000 65536"/>
                <a:gd name="T14" fmla="*/ 0 60000 65536"/>
                <a:gd name="T15" fmla="*/ 0 60000 65536"/>
                <a:gd name="T16" fmla="*/ 0 60000 65536"/>
                <a:gd name="T17" fmla="*/ 0 60000 65536"/>
                <a:gd name="T18" fmla="*/ 0 w 209"/>
                <a:gd name="T19" fmla="*/ 0 h 143"/>
                <a:gd name="T20" fmla="*/ 209 w 209"/>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209" h="143">
                  <a:moveTo>
                    <a:pt x="209" y="116"/>
                  </a:moveTo>
                  <a:lnTo>
                    <a:pt x="209" y="143"/>
                  </a:lnTo>
                  <a:lnTo>
                    <a:pt x="0" y="21"/>
                  </a:lnTo>
                  <a:lnTo>
                    <a:pt x="0" y="7"/>
                  </a:lnTo>
                  <a:lnTo>
                    <a:pt x="11" y="0"/>
                  </a:lnTo>
                  <a:lnTo>
                    <a:pt x="209" y="116"/>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19" name="Line 153"/>
            <p:cNvSpPr>
              <a:spLocks noChangeAspect="1" noChangeShapeType="1"/>
            </p:cNvSpPr>
            <p:nvPr/>
          </p:nvSpPr>
          <p:spPr bwMode="auto">
            <a:xfrm flipH="1">
              <a:off x="4584" y="1021"/>
              <a:ext cx="115" cy="6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42" name="Freeform 154"/>
            <p:cNvSpPr>
              <a:spLocks noChangeAspect="1"/>
            </p:cNvSpPr>
            <p:nvPr/>
          </p:nvSpPr>
          <p:spPr bwMode="auto">
            <a:xfrm>
              <a:off x="4584" y="1019"/>
              <a:ext cx="122" cy="72"/>
            </a:xfrm>
            <a:custGeom>
              <a:avLst/>
              <a:gdLst>
                <a:gd name="T0" fmla="*/ 198 w 221"/>
                <a:gd name="T1" fmla="*/ 0 h 143"/>
                <a:gd name="T2" fmla="*/ 221 w 221"/>
                <a:gd name="T3" fmla="*/ 14 h 143"/>
                <a:gd name="T4" fmla="*/ 0 w 221"/>
                <a:gd name="T5" fmla="*/ 143 h 143"/>
                <a:gd name="T6" fmla="*/ 0 w 221"/>
                <a:gd name="T7" fmla="*/ 116 h 143"/>
                <a:gd name="T8" fmla="*/ 198 w 221"/>
                <a:gd name="T9" fmla="*/ 0 h 143"/>
                <a:gd name="T10" fmla="*/ 0 60000 65536"/>
                <a:gd name="T11" fmla="*/ 0 60000 65536"/>
                <a:gd name="T12" fmla="*/ 0 60000 65536"/>
                <a:gd name="T13" fmla="*/ 0 60000 65536"/>
                <a:gd name="T14" fmla="*/ 0 60000 65536"/>
                <a:gd name="T15" fmla="*/ 0 w 221"/>
                <a:gd name="T16" fmla="*/ 0 h 143"/>
                <a:gd name="T17" fmla="*/ 221 w 221"/>
                <a:gd name="T18" fmla="*/ 143 h 143"/>
              </a:gdLst>
              <a:ahLst/>
              <a:cxnLst>
                <a:cxn ang="T10">
                  <a:pos x="T0" y="T1"/>
                </a:cxn>
                <a:cxn ang="T11">
                  <a:pos x="T2" y="T3"/>
                </a:cxn>
                <a:cxn ang="T12">
                  <a:pos x="T4" y="T5"/>
                </a:cxn>
                <a:cxn ang="T13">
                  <a:pos x="T6" y="T7"/>
                </a:cxn>
                <a:cxn ang="T14">
                  <a:pos x="T8" y="T9"/>
                </a:cxn>
              </a:cxnLst>
              <a:rect l="T15" t="T16" r="T17" b="T18"/>
              <a:pathLst>
                <a:path w="221" h="143">
                  <a:moveTo>
                    <a:pt x="198" y="0"/>
                  </a:moveTo>
                  <a:lnTo>
                    <a:pt x="221" y="14"/>
                  </a:lnTo>
                  <a:lnTo>
                    <a:pt x="0" y="143"/>
                  </a:lnTo>
                  <a:lnTo>
                    <a:pt x="0" y="116"/>
                  </a:lnTo>
                  <a:lnTo>
                    <a:pt x="198"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21" name="Line 155"/>
            <p:cNvSpPr>
              <a:spLocks noChangeAspect="1" noChangeShapeType="1"/>
            </p:cNvSpPr>
            <p:nvPr/>
          </p:nvSpPr>
          <p:spPr bwMode="auto">
            <a:xfrm>
              <a:off x="4701" y="938"/>
              <a:ext cx="0" cy="8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44" name="Freeform 156"/>
            <p:cNvSpPr>
              <a:spLocks noChangeAspect="1"/>
            </p:cNvSpPr>
            <p:nvPr/>
          </p:nvSpPr>
          <p:spPr bwMode="auto">
            <a:xfrm>
              <a:off x="4695" y="937"/>
              <a:ext cx="12" cy="88"/>
            </a:xfrm>
            <a:custGeom>
              <a:avLst/>
              <a:gdLst>
                <a:gd name="T0" fmla="*/ 0 w 23"/>
                <a:gd name="T1" fmla="*/ 0 h 173"/>
                <a:gd name="T2" fmla="*/ 23 w 23"/>
                <a:gd name="T3" fmla="*/ 0 h 173"/>
                <a:gd name="T4" fmla="*/ 23 w 23"/>
                <a:gd name="T5" fmla="*/ 173 h 173"/>
                <a:gd name="T6" fmla="*/ 0 w 23"/>
                <a:gd name="T7" fmla="*/ 159 h 173"/>
                <a:gd name="T8" fmla="*/ 0 w 23"/>
                <a:gd name="T9" fmla="*/ 0 h 173"/>
                <a:gd name="T10" fmla="*/ 0 60000 65536"/>
                <a:gd name="T11" fmla="*/ 0 60000 65536"/>
                <a:gd name="T12" fmla="*/ 0 60000 65536"/>
                <a:gd name="T13" fmla="*/ 0 60000 65536"/>
                <a:gd name="T14" fmla="*/ 0 60000 65536"/>
                <a:gd name="T15" fmla="*/ 0 w 23"/>
                <a:gd name="T16" fmla="*/ 0 h 173"/>
                <a:gd name="T17" fmla="*/ 23 w 23"/>
                <a:gd name="T18" fmla="*/ 173 h 173"/>
              </a:gdLst>
              <a:ahLst/>
              <a:cxnLst>
                <a:cxn ang="T10">
                  <a:pos x="T0" y="T1"/>
                </a:cxn>
                <a:cxn ang="T11">
                  <a:pos x="T2" y="T3"/>
                </a:cxn>
                <a:cxn ang="T12">
                  <a:pos x="T4" y="T5"/>
                </a:cxn>
                <a:cxn ang="T13">
                  <a:pos x="T6" y="T7"/>
                </a:cxn>
                <a:cxn ang="T14">
                  <a:pos x="T8" y="T9"/>
                </a:cxn>
              </a:cxnLst>
              <a:rect l="T15" t="T16" r="T17" b="T18"/>
              <a:pathLst>
                <a:path w="23" h="173">
                  <a:moveTo>
                    <a:pt x="0" y="0"/>
                  </a:moveTo>
                  <a:lnTo>
                    <a:pt x="23" y="0"/>
                  </a:lnTo>
                  <a:lnTo>
                    <a:pt x="23" y="173"/>
                  </a:lnTo>
                  <a:lnTo>
                    <a:pt x="0" y="159"/>
                  </a:lnTo>
                  <a:lnTo>
                    <a:pt x="0"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23" name="Line 157"/>
            <p:cNvSpPr>
              <a:spLocks noChangeAspect="1" noChangeShapeType="1"/>
            </p:cNvSpPr>
            <p:nvPr/>
          </p:nvSpPr>
          <p:spPr bwMode="auto">
            <a:xfrm>
              <a:off x="4584" y="840"/>
              <a:ext cx="68" cy="35"/>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46" name="Freeform 158"/>
            <p:cNvSpPr>
              <a:spLocks noChangeAspect="1"/>
            </p:cNvSpPr>
            <p:nvPr/>
          </p:nvSpPr>
          <p:spPr bwMode="auto">
            <a:xfrm>
              <a:off x="4584" y="834"/>
              <a:ext cx="74" cy="48"/>
            </a:xfrm>
            <a:custGeom>
              <a:avLst/>
              <a:gdLst>
                <a:gd name="T0" fmla="*/ 0 w 132"/>
                <a:gd name="T1" fmla="*/ 27 h 95"/>
                <a:gd name="T2" fmla="*/ 0 w 132"/>
                <a:gd name="T3" fmla="*/ 0 h 95"/>
                <a:gd name="T4" fmla="*/ 132 w 132"/>
                <a:gd name="T5" fmla="*/ 75 h 95"/>
                <a:gd name="T6" fmla="*/ 119 w 132"/>
                <a:gd name="T7" fmla="*/ 95 h 95"/>
                <a:gd name="T8" fmla="*/ 0 w 132"/>
                <a:gd name="T9" fmla="*/ 27 h 95"/>
                <a:gd name="T10" fmla="*/ 0 60000 65536"/>
                <a:gd name="T11" fmla="*/ 0 60000 65536"/>
                <a:gd name="T12" fmla="*/ 0 60000 65536"/>
                <a:gd name="T13" fmla="*/ 0 60000 65536"/>
                <a:gd name="T14" fmla="*/ 0 60000 65536"/>
                <a:gd name="T15" fmla="*/ 0 w 132"/>
                <a:gd name="T16" fmla="*/ 0 h 95"/>
                <a:gd name="T17" fmla="*/ 132 w 132"/>
                <a:gd name="T18" fmla="*/ 95 h 95"/>
              </a:gdLst>
              <a:ahLst/>
              <a:cxnLst>
                <a:cxn ang="T10">
                  <a:pos x="T0" y="T1"/>
                </a:cxn>
                <a:cxn ang="T11">
                  <a:pos x="T2" y="T3"/>
                </a:cxn>
                <a:cxn ang="T12">
                  <a:pos x="T4" y="T5"/>
                </a:cxn>
                <a:cxn ang="T13">
                  <a:pos x="T6" y="T7"/>
                </a:cxn>
                <a:cxn ang="T14">
                  <a:pos x="T8" y="T9"/>
                </a:cxn>
              </a:cxnLst>
              <a:rect l="T15" t="T16" r="T17" b="T18"/>
              <a:pathLst>
                <a:path w="132" h="95">
                  <a:moveTo>
                    <a:pt x="0" y="27"/>
                  </a:moveTo>
                  <a:lnTo>
                    <a:pt x="0" y="0"/>
                  </a:lnTo>
                  <a:lnTo>
                    <a:pt x="132" y="75"/>
                  </a:lnTo>
                  <a:lnTo>
                    <a:pt x="119" y="95"/>
                  </a:lnTo>
                  <a:lnTo>
                    <a:pt x="0" y="27"/>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25" name="Line 159"/>
            <p:cNvSpPr>
              <a:spLocks noChangeAspect="1" noChangeShapeType="1"/>
            </p:cNvSpPr>
            <p:nvPr/>
          </p:nvSpPr>
          <p:spPr bwMode="auto">
            <a:xfrm flipV="1">
              <a:off x="4471" y="840"/>
              <a:ext cx="112" cy="5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48" name="Freeform 160"/>
            <p:cNvSpPr>
              <a:spLocks noChangeAspect="1"/>
            </p:cNvSpPr>
            <p:nvPr/>
          </p:nvSpPr>
          <p:spPr bwMode="auto">
            <a:xfrm>
              <a:off x="4467" y="834"/>
              <a:ext cx="117" cy="72"/>
            </a:xfrm>
            <a:custGeom>
              <a:avLst/>
              <a:gdLst>
                <a:gd name="T0" fmla="*/ 209 w 209"/>
                <a:gd name="T1" fmla="*/ 0 h 141"/>
                <a:gd name="T2" fmla="*/ 209 w 209"/>
                <a:gd name="T3" fmla="*/ 27 h 141"/>
                <a:gd name="T4" fmla="*/ 11 w 209"/>
                <a:gd name="T5" fmla="*/ 141 h 141"/>
                <a:gd name="T6" fmla="*/ 0 w 209"/>
                <a:gd name="T7" fmla="*/ 134 h 141"/>
                <a:gd name="T8" fmla="*/ 0 w 209"/>
                <a:gd name="T9" fmla="*/ 120 h 141"/>
                <a:gd name="T10" fmla="*/ 209 w 209"/>
                <a:gd name="T11" fmla="*/ 0 h 141"/>
                <a:gd name="T12" fmla="*/ 0 60000 65536"/>
                <a:gd name="T13" fmla="*/ 0 60000 65536"/>
                <a:gd name="T14" fmla="*/ 0 60000 65536"/>
                <a:gd name="T15" fmla="*/ 0 60000 65536"/>
                <a:gd name="T16" fmla="*/ 0 60000 65536"/>
                <a:gd name="T17" fmla="*/ 0 60000 65536"/>
                <a:gd name="T18" fmla="*/ 0 w 209"/>
                <a:gd name="T19" fmla="*/ 0 h 141"/>
                <a:gd name="T20" fmla="*/ 209 w 20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09" h="141">
                  <a:moveTo>
                    <a:pt x="209" y="0"/>
                  </a:moveTo>
                  <a:lnTo>
                    <a:pt x="209" y="27"/>
                  </a:lnTo>
                  <a:lnTo>
                    <a:pt x="11" y="141"/>
                  </a:lnTo>
                  <a:lnTo>
                    <a:pt x="0" y="134"/>
                  </a:lnTo>
                  <a:lnTo>
                    <a:pt x="0" y="120"/>
                  </a:lnTo>
                  <a:lnTo>
                    <a:pt x="209"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27" name="Line 161"/>
            <p:cNvSpPr>
              <a:spLocks noChangeAspect="1" noChangeShapeType="1"/>
            </p:cNvSpPr>
            <p:nvPr/>
          </p:nvSpPr>
          <p:spPr bwMode="auto">
            <a:xfrm>
              <a:off x="4822" y="841"/>
              <a:ext cx="107" cy="5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50" name="Freeform 162"/>
            <p:cNvSpPr>
              <a:spLocks noChangeAspect="1"/>
            </p:cNvSpPr>
            <p:nvPr/>
          </p:nvSpPr>
          <p:spPr bwMode="auto">
            <a:xfrm>
              <a:off x="4817" y="836"/>
              <a:ext cx="119" cy="68"/>
            </a:xfrm>
            <a:custGeom>
              <a:avLst/>
              <a:gdLst>
                <a:gd name="T0" fmla="*/ 0 w 209"/>
                <a:gd name="T1" fmla="*/ 20 h 134"/>
                <a:gd name="T2" fmla="*/ 0 w 209"/>
                <a:gd name="T3" fmla="*/ 7 h 134"/>
                <a:gd name="T4" fmla="*/ 11 w 209"/>
                <a:gd name="T5" fmla="*/ 0 h 134"/>
                <a:gd name="T6" fmla="*/ 209 w 209"/>
                <a:gd name="T7" fmla="*/ 113 h 134"/>
                <a:gd name="T8" fmla="*/ 209 w 209"/>
                <a:gd name="T9" fmla="*/ 127 h 134"/>
                <a:gd name="T10" fmla="*/ 198 w 209"/>
                <a:gd name="T11" fmla="*/ 134 h 134"/>
                <a:gd name="T12" fmla="*/ 0 w 209"/>
                <a:gd name="T13" fmla="*/ 20 h 134"/>
                <a:gd name="T14" fmla="*/ 0 60000 65536"/>
                <a:gd name="T15" fmla="*/ 0 60000 65536"/>
                <a:gd name="T16" fmla="*/ 0 60000 65536"/>
                <a:gd name="T17" fmla="*/ 0 60000 65536"/>
                <a:gd name="T18" fmla="*/ 0 60000 65536"/>
                <a:gd name="T19" fmla="*/ 0 60000 65536"/>
                <a:gd name="T20" fmla="*/ 0 60000 65536"/>
                <a:gd name="T21" fmla="*/ 0 w 209"/>
                <a:gd name="T22" fmla="*/ 0 h 134"/>
                <a:gd name="T23" fmla="*/ 209 w 209"/>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 h="134">
                  <a:moveTo>
                    <a:pt x="0" y="20"/>
                  </a:moveTo>
                  <a:lnTo>
                    <a:pt x="0" y="7"/>
                  </a:lnTo>
                  <a:lnTo>
                    <a:pt x="11" y="0"/>
                  </a:lnTo>
                  <a:lnTo>
                    <a:pt x="209" y="113"/>
                  </a:lnTo>
                  <a:lnTo>
                    <a:pt x="209" y="127"/>
                  </a:lnTo>
                  <a:lnTo>
                    <a:pt x="198" y="134"/>
                  </a:lnTo>
                  <a:lnTo>
                    <a:pt x="0" y="2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29" name="Line 163"/>
            <p:cNvSpPr>
              <a:spLocks noChangeAspect="1" noChangeShapeType="1"/>
            </p:cNvSpPr>
            <p:nvPr/>
          </p:nvSpPr>
          <p:spPr bwMode="auto">
            <a:xfrm flipH="1">
              <a:off x="4750" y="841"/>
              <a:ext cx="62" cy="3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52" name="Freeform 164"/>
            <p:cNvSpPr>
              <a:spLocks noChangeAspect="1"/>
            </p:cNvSpPr>
            <p:nvPr/>
          </p:nvSpPr>
          <p:spPr bwMode="auto">
            <a:xfrm>
              <a:off x="4746" y="836"/>
              <a:ext cx="70" cy="43"/>
            </a:xfrm>
            <a:custGeom>
              <a:avLst/>
              <a:gdLst>
                <a:gd name="T0" fmla="*/ 116 w 127"/>
                <a:gd name="T1" fmla="*/ 0 h 86"/>
                <a:gd name="T2" fmla="*/ 127 w 127"/>
                <a:gd name="T3" fmla="*/ 7 h 86"/>
                <a:gd name="T4" fmla="*/ 127 w 127"/>
                <a:gd name="T5" fmla="*/ 20 h 86"/>
                <a:gd name="T6" fmla="*/ 11 w 127"/>
                <a:gd name="T7" fmla="*/ 86 h 86"/>
                <a:gd name="T8" fmla="*/ 0 w 127"/>
                <a:gd name="T9" fmla="*/ 66 h 86"/>
                <a:gd name="T10" fmla="*/ 116 w 127"/>
                <a:gd name="T11" fmla="*/ 0 h 86"/>
                <a:gd name="T12" fmla="*/ 0 60000 65536"/>
                <a:gd name="T13" fmla="*/ 0 60000 65536"/>
                <a:gd name="T14" fmla="*/ 0 60000 65536"/>
                <a:gd name="T15" fmla="*/ 0 60000 65536"/>
                <a:gd name="T16" fmla="*/ 0 60000 65536"/>
                <a:gd name="T17" fmla="*/ 0 60000 65536"/>
                <a:gd name="T18" fmla="*/ 0 w 127"/>
                <a:gd name="T19" fmla="*/ 0 h 86"/>
                <a:gd name="T20" fmla="*/ 127 w 127"/>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127" h="86">
                  <a:moveTo>
                    <a:pt x="116" y="0"/>
                  </a:moveTo>
                  <a:lnTo>
                    <a:pt x="127" y="7"/>
                  </a:lnTo>
                  <a:lnTo>
                    <a:pt x="127" y="20"/>
                  </a:lnTo>
                  <a:lnTo>
                    <a:pt x="11" y="86"/>
                  </a:lnTo>
                  <a:lnTo>
                    <a:pt x="0" y="66"/>
                  </a:lnTo>
                  <a:lnTo>
                    <a:pt x="116"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31" name="Line 165"/>
            <p:cNvSpPr>
              <a:spLocks noChangeAspect="1" noChangeShapeType="1"/>
            </p:cNvSpPr>
            <p:nvPr/>
          </p:nvSpPr>
          <p:spPr bwMode="auto">
            <a:xfrm>
              <a:off x="4338" y="863"/>
              <a:ext cx="124" cy="3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54" name="Freeform 166"/>
            <p:cNvSpPr>
              <a:spLocks noChangeAspect="1"/>
            </p:cNvSpPr>
            <p:nvPr/>
          </p:nvSpPr>
          <p:spPr bwMode="auto">
            <a:xfrm>
              <a:off x="4336" y="856"/>
              <a:ext cx="132" cy="49"/>
            </a:xfrm>
            <a:custGeom>
              <a:avLst/>
              <a:gdLst>
                <a:gd name="T0" fmla="*/ 9 w 234"/>
                <a:gd name="T1" fmla="*/ 28 h 98"/>
                <a:gd name="T2" fmla="*/ 0 w 234"/>
                <a:gd name="T3" fmla="*/ 0 h 98"/>
                <a:gd name="T4" fmla="*/ 234 w 234"/>
                <a:gd name="T5" fmla="*/ 75 h 98"/>
                <a:gd name="T6" fmla="*/ 234 w 234"/>
                <a:gd name="T7" fmla="*/ 89 h 98"/>
                <a:gd name="T8" fmla="*/ 223 w 234"/>
                <a:gd name="T9" fmla="*/ 98 h 98"/>
                <a:gd name="T10" fmla="*/ 9 w 234"/>
                <a:gd name="T11" fmla="*/ 28 h 98"/>
                <a:gd name="T12" fmla="*/ 0 60000 65536"/>
                <a:gd name="T13" fmla="*/ 0 60000 65536"/>
                <a:gd name="T14" fmla="*/ 0 60000 65536"/>
                <a:gd name="T15" fmla="*/ 0 60000 65536"/>
                <a:gd name="T16" fmla="*/ 0 60000 65536"/>
                <a:gd name="T17" fmla="*/ 0 60000 65536"/>
                <a:gd name="T18" fmla="*/ 0 w 234"/>
                <a:gd name="T19" fmla="*/ 0 h 98"/>
                <a:gd name="T20" fmla="*/ 234 w 234"/>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234" h="98">
                  <a:moveTo>
                    <a:pt x="9" y="28"/>
                  </a:moveTo>
                  <a:lnTo>
                    <a:pt x="0" y="0"/>
                  </a:lnTo>
                  <a:lnTo>
                    <a:pt x="234" y="75"/>
                  </a:lnTo>
                  <a:lnTo>
                    <a:pt x="234" y="89"/>
                  </a:lnTo>
                  <a:lnTo>
                    <a:pt x="223" y="98"/>
                  </a:lnTo>
                  <a:lnTo>
                    <a:pt x="9" y="28"/>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33" name="Line 167"/>
            <p:cNvSpPr>
              <a:spLocks noChangeAspect="1" noChangeShapeType="1"/>
            </p:cNvSpPr>
            <p:nvPr/>
          </p:nvSpPr>
          <p:spPr bwMode="auto">
            <a:xfrm flipV="1">
              <a:off x="4260" y="863"/>
              <a:ext cx="78" cy="9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56" name="Freeform 168"/>
            <p:cNvSpPr>
              <a:spLocks noChangeAspect="1"/>
            </p:cNvSpPr>
            <p:nvPr/>
          </p:nvSpPr>
          <p:spPr bwMode="auto">
            <a:xfrm>
              <a:off x="4253" y="856"/>
              <a:ext cx="88" cy="105"/>
            </a:xfrm>
            <a:custGeom>
              <a:avLst/>
              <a:gdLst>
                <a:gd name="T0" fmla="*/ 21 w 155"/>
                <a:gd name="T1" fmla="*/ 209 h 209"/>
                <a:gd name="T2" fmla="*/ 7 w 155"/>
                <a:gd name="T3" fmla="*/ 209 h 209"/>
                <a:gd name="T4" fmla="*/ 0 w 155"/>
                <a:gd name="T5" fmla="*/ 198 h 209"/>
                <a:gd name="T6" fmla="*/ 146 w 155"/>
                <a:gd name="T7" fmla="*/ 0 h 209"/>
                <a:gd name="T8" fmla="*/ 155 w 155"/>
                <a:gd name="T9" fmla="*/ 28 h 209"/>
                <a:gd name="T10" fmla="*/ 21 w 155"/>
                <a:gd name="T11" fmla="*/ 209 h 209"/>
                <a:gd name="T12" fmla="*/ 0 60000 65536"/>
                <a:gd name="T13" fmla="*/ 0 60000 65536"/>
                <a:gd name="T14" fmla="*/ 0 60000 65536"/>
                <a:gd name="T15" fmla="*/ 0 60000 65536"/>
                <a:gd name="T16" fmla="*/ 0 60000 65536"/>
                <a:gd name="T17" fmla="*/ 0 60000 65536"/>
                <a:gd name="T18" fmla="*/ 0 w 155"/>
                <a:gd name="T19" fmla="*/ 0 h 209"/>
                <a:gd name="T20" fmla="*/ 155 w 155"/>
                <a:gd name="T21" fmla="*/ 209 h 209"/>
              </a:gdLst>
              <a:ahLst/>
              <a:cxnLst>
                <a:cxn ang="T12">
                  <a:pos x="T0" y="T1"/>
                </a:cxn>
                <a:cxn ang="T13">
                  <a:pos x="T2" y="T3"/>
                </a:cxn>
                <a:cxn ang="T14">
                  <a:pos x="T4" y="T5"/>
                </a:cxn>
                <a:cxn ang="T15">
                  <a:pos x="T6" y="T7"/>
                </a:cxn>
                <a:cxn ang="T16">
                  <a:pos x="T8" y="T9"/>
                </a:cxn>
                <a:cxn ang="T17">
                  <a:pos x="T10" y="T11"/>
                </a:cxn>
              </a:cxnLst>
              <a:rect l="T18" t="T19" r="T20" b="T21"/>
              <a:pathLst>
                <a:path w="155" h="209">
                  <a:moveTo>
                    <a:pt x="21" y="209"/>
                  </a:moveTo>
                  <a:lnTo>
                    <a:pt x="7" y="209"/>
                  </a:lnTo>
                  <a:lnTo>
                    <a:pt x="0" y="198"/>
                  </a:lnTo>
                  <a:lnTo>
                    <a:pt x="146" y="0"/>
                  </a:lnTo>
                  <a:lnTo>
                    <a:pt x="155" y="28"/>
                  </a:lnTo>
                  <a:lnTo>
                    <a:pt x="21" y="209"/>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35" name="Line 169"/>
            <p:cNvSpPr>
              <a:spLocks noChangeAspect="1" noChangeShapeType="1"/>
            </p:cNvSpPr>
            <p:nvPr/>
          </p:nvSpPr>
          <p:spPr bwMode="auto">
            <a:xfrm flipV="1">
              <a:off x="4301" y="898"/>
              <a:ext cx="51" cy="6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58" name="Freeform 170"/>
            <p:cNvSpPr>
              <a:spLocks noChangeAspect="1"/>
            </p:cNvSpPr>
            <p:nvPr/>
          </p:nvSpPr>
          <p:spPr bwMode="auto">
            <a:xfrm>
              <a:off x="4295" y="895"/>
              <a:ext cx="63" cy="69"/>
            </a:xfrm>
            <a:custGeom>
              <a:avLst/>
              <a:gdLst>
                <a:gd name="T0" fmla="*/ 18 w 109"/>
                <a:gd name="T1" fmla="*/ 138 h 138"/>
                <a:gd name="T2" fmla="*/ 0 w 109"/>
                <a:gd name="T3" fmla="*/ 125 h 138"/>
                <a:gd name="T4" fmla="*/ 91 w 109"/>
                <a:gd name="T5" fmla="*/ 0 h 138"/>
                <a:gd name="T6" fmla="*/ 109 w 109"/>
                <a:gd name="T7" fmla="*/ 13 h 138"/>
                <a:gd name="T8" fmla="*/ 18 w 109"/>
                <a:gd name="T9" fmla="*/ 138 h 138"/>
                <a:gd name="T10" fmla="*/ 0 60000 65536"/>
                <a:gd name="T11" fmla="*/ 0 60000 65536"/>
                <a:gd name="T12" fmla="*/ 0 60000 65536"/>
                <a:gd name="T13" fmla="*/ 0 60000 65536"/>
                <a:gd name="T14" fmla="*/ 0 60000 65536"/>
                <a:gd name="T15" fmla="*/ 0 w 109"/>
                <a:gd name="T16" fmla="*/ 0 h 138"/>
                <a:gd name="T17" fmla="*/ 109 w 109"/>
                <a:gd name="T18" fmla="*/ 138 h 138"/>
              </a:gdLst>
              <a:ahLst/>
              <a:cxnLst>
                <a:cxn ang="T10">
                  <a:pos x="T0" y="T1"/>
                </a:cxn>
                <a:cxn ang="T11">
                  <a:pos x="T2" y="T3"/>
                </a:cxn>
                <a:cxn ang="T12">
                  <a:pos x="T4" y="T5"/>
                </a:cxn>
                <a:cxn ang="T13">
                  <a:pos x="T6" y="T7"/>
                </a:cxn>
                <a:cxn ang="T14">
                  <a:pos x="T8" y="T9"/>
                </a:cxn>
              </a:cxnLst>
              <a:rect l="T15" t="T16" r="T17" b="T18"/>
              <a:pathLst>
                <a:path w="109" h="138">
                  <a:moveTo>
                    <a:pt x="18" y="138"/>
                  </a:moveTo>
                  <a:lnTo>
                    <a:pt x="0" y="125"/>
                  </a:lnTo>
                  <a:lnTo>
                    <a:pt x="91" y="0"/>
                  </a:lnTo>
                  <a:lnTo>
                    <a:pt x="109" y="13"/>
                  </a:lnTo>
                  <a:lnTo>
                    <a:pt x="18" y="138"/>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37" name="Line 171"/>
            <p:cNvSpPr>
              <a:spLocks noChangeAspect="1" noChangeShapeType="1"/>
            </p:cNvSpPr>
            <p:nvPr/>
          </p:nvSpPr>
          <p:spPr bwMode="auto">
            <a:xfrm flipH="1" flipV="1">
              <a:off x="4260" y="964"/>
              <a:ext cx="50" cy="6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60" name="Freeform 172"/>
            <p:cNvSpPr>
              <a:spLocks noChangeAspect="1"/>
            </p:cNvSpPr>
            <p:nvPr/>
          </p:nvSpPr>
          <p:spPr bwMode="auto">
            <a:xfrm>
              <a:off x="4253" y="961"/>
              <a:ext cx="61" cy="68"/>
            </a:xfrm>
            <a:custGeom>
              <a:avLst/>
              <a:gdLst>
                <a:gd name="T0" fmla="*/ 107 w 107"/>
                <a:gd name="T1" fmla="*/ 121 h 135"/>
                <a:gd name="T2" fmla="*/ 89 w 107"/>
                <a:gd name="T3" fmla="*/ 135 h 135"/>
                <a:gd name="T4" fmla="*/ 0 w 107"/>
                <a:gd name="T5" fmla="*/ 14 h 135"/>
                <a:gd name="T6" fmla="*/ 7 w 107"/>
                <a:gd name="T7" fmla="*/ 0 h 135"/>
                <a:gd name="T8" fmla="*/ 21 w 107"/>
                <a:gd name="T9" fmla="*/ 0 h 135"/>
                <a:gd name="T10" fmla="*/ 107 w 107"/>
                <a:gd name="T11" fmla="*/ 121 h 135"/>
                <a:gd name="T12" fmla="*/ 0 60000 65536"/>
                <a:gd name="T13" fmla="*/ 0 60000 65536"/>
                <a:gd name="T14" fmla="*/ 0 60000 65536"/>
                <a:gd name="T15" fmla="*/ 0 60000 65536"/>
                <a:gd name="T16" fmla="*/ 0 60000 65536"/>
                <a:gd name="T17" fmla="*/ 0 60000 65536"/>
                <a:gd name="T18" fmla="*/ 0 w 107"/>
                <a:gd name="T19" fmla="*/ 0 h 135"/>
                <a:gd name="T20" fmla="*/ 107 w 107"/>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107" h="135">
                  <a:moveTo>
                    <a:pt x="107" y="121"/>
                  </a:moveTo>
                  <a:lnTo>
                    <a:pt x="89" y="135"/>
                  </a:lnTo>
                  <a:lnTo>
                    <a:pt x="0" y="14"/>
                  </a:lnTo>
                  <a:lnTo>
                    <a:pt x="7" y="0"/>
                  </a:lnTo>
                  <a:lnTo>
                    <a:pt x="21" y="0"/>
                  </a:lnTo>
                  <a:lnTo>
                    <a:pt x="107" y="121"/>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39" name="Line 173"/>
            <p:cNvSpPr>
              <a:spLocks noChangeAspect="1" noChangeShapeType="1"/>
            </p:cNvSpPr>
            <p:nvPr/>
          </p:nvSpPr>
          <p:spPr bwMode="auto">
            <a:xfrm flipH="1">
              <a:off x="4380" y="1023"/>
              <a:ext cx="82" cy="2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62" name="Freeform 174"/>
            <p:cNvSpPr>
              <a:spLocks noChangeAspect="1"/>
            </p:cNvSpPr>
            <p:nvPr/>
          </p:nvSpPr>
          <p:spPr bwMode="auto">
            <a:xfrm>
              <a:off x="4377" y="1019"/>
              <a:ext cx="90" cy="37"/>
            </a:xfrm>
            <a:custGeom>
              <a:avLst/>
              <a:gdLst>
                <a:gd name="T0" fmla="*/ 9 w 161"/>
                <a:gd name="T1" fmla="*/ 71 h 71"/>
                <a:gd name="T2" fmla="*/ 0 w 161"/>
                <a:gd name="T3" fmla="*/ 48 h 71"/>
                <a:gd name="T4" fmla="*/ 150 w 161"/>
                <a:gd name="T5" fmla="*/ 0 h 71"/>
                <a:gd name="T6" fmla="*/ 161 w 161"/>
                <a:gd name="T7" fmla="*/ 7 h 71"/>
                <a:gd name="T8" fmla="*/ 161 w 161"/>
                <a:gd name="T9" fmla="*/ 21 h 71"/>
                <a:gd name="T10" fmla="*/ 9 w 161"/>
                <a:gd name="T11" fmla="*/ 71 h 71"/>
                <a:gd name="T12" fmla="*/ 0 60000 65536"/>
                <a:gd name="T13" fmla="*/ 0 60000 65536"/>
                <a:gd name="T14" fmla="*/ 0 60000 65536"/>
                <a:gd name="T15" fmla="*/ 0 60000 65536"/>
                <a:gd name="T16" fmla="*/ 0 60000 65536"/>
                <a:gd name="T17" fmla="*/ 0 60000 65536"/>
                <a:gd name="T18" fmla="*/ 0 w 161"/>
                <a:gd name="T19" fmla="*/ 0 h 71"/>
                <a:gd name="T20" fmla="*/ 161 w 161"/>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61" h="71">
                  <a:moveTo>
                    <a:pt x="9" y="71"/>
                  </a:moveTo>
                  <a:lnTo>
                    <a:pt x="0" y="48"/>
                  </a:lnTo>
                  <a:lnTo>
                    <a:pt x="150" y="0"/>
                  </a:lnTo>
                  <a:lnTo>
                    <a:pt x="161" y="7"/>
                  </a:lnTo>
                  <a:lnTo>
                    <a:pt x="161" y="21"/>
                  </a:lnTo>
                  <a:lnTo>
                    <a:pt x="9" y="71"/>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41" name="Line 175"/>
            <p:cNvSpPr>
              <a:spLocks noChangeAspect="1" noChangeShapeType="1"/>
            </p:cNvSpPr>
            <p:nvPr/>
          </p:nvSpPr>
          <p:spPr bwMode="auto">
            <a:xfrm flipV="1">
              <a:off x="4934" y="904"/>
              <a:ext cx="1" cy="11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64" name="Freeform 176"/>
            <p:cNvSpPr>
              <a:spLocks noChangeAspect="1"/>
            </p:cNvSpPr>
            <p:nvPr/>
          </p:nvSpPr>
          <p:spPr bwMode="auto">
            <a:xfrm>
              <a:off x="4927" y="899"/>
              <a:ext cx="12" cy="121"/>
            </a:xfrm>
            <a:custGeom>
              <a:avLst/>
              <a:gdLst>
                <a:gd name="T0" fmla="*/ 23 w 23"/>
                <a:gd name="T1" fmla="*/ 234 h 241"/>
                <a:gd name="T2" fmla="*/ 11 w 23"/>
                <a:gd name="T3" fmla="*/ 241 h 241"/>
                <a:gd name="T4" fmla="*/ 0 w 23"/>
                <a:gd name="T5" fmla="*/ 234 h 241"/>
                <a:gd name="T6" fmla="*/ 0 w 23"/>
                <a:gd name="T7" fmla="*/ 7 h 241"/>
                <a:gd name="T8" fmla="*/ 11 w 23"/>
                <a:gd name="T9" fmla="*/ 0 h 241"/>
                <a:gd name="T10" fmla="*/ 23 w 23"/>
                <a:gd name="T11" fmla="*/ 7 h 241"/>
                <a:gd name="T12" fmla="*/ 23 w 23"/>
                <a:gd name="T13" fmla="*/ 234 h 241"/>
                <a:gd name="T14" fmla="*/ 0 60000 65536"/>
                <a:gd name="T15" fmla="*/ 0 60000 65536"/>
                <a:gd name="T16" fmla="*/ 0 60000 65536"/>
                <a:gd name="T17" fmla="*/ 0 60000 65536"/>
                <a:gd name="T18" fmla="*/ 0 60000 65536"/>
                <a:gd name="T19" fmla="*/ 0 60000 65536"/>
                <a:gd name="T20" fmla="*/ 0 60000 65536"/>
                <a:gd name="T21" fmla="*/ 0 w 23"/>
                <a:gd name="T22" fmla="*/ 0 h 241"/>
                <a:gd name="T23" fmla="*/ 23 w 23"/>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41">
                  <a:moveTo>
                    <a:pt x="23" y="234"/>
                  </a:moveTo>
                  <a:lnTo>
                    <a:pt x="11" y="241"/>
                  </a:lnTo>
                  <a:lnTo>
                    <a:pt x="0" y="234"/>
                  </a:lnTo>
                  <a:lnTo>
                    <a:pt x="0" y="7"/>
                  </a:lnTo>
                  <a:lnTo>
                    <a:pt x="11" y="0"/>
                  </a:lnTo>
                  <a:lnTo>
                    <a:pt x="23" y="7"/>
                  </a:lnTo>
                  <a:lnTo>
                    <a:pt x="23" y="234"/>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43" name="Line 177"/>
            <p:cNvSpPr>
              <a:spLocks noChangeAspect="1" noChangeShapeType="1"/>
            </p:cNvSpPr>
            <p:nvPr/>
          </p:nvSpPr>
          <p:spPr bwMode="auto">
            <a:xfrm flipH="1" flipV="1">
              <a:off x="4938" y="1023"/>
              <a:ext cx="113" cy="6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66" name="Freeform 178"/>
            <p:cNvSpPr>
              <a:spLocks noChangeAspect="1"/>
            </p:cNvSpPr>
            <p:nvPr/>
          </p:nvSpPr>
          <p:spPr bwMode="auto">
            <a:xfrm>
              <a:off x="4935" y="1019"/>
              <a:ext cx="118" cy="72"/>
            </a:xfrm>
            <a:custGeom>
              <a:avLst/>
              <a:gdLst>
                <a:gd name="T0" fmla="*/ 212 w 212"/>
                <a:gd name="T1" fmla="*/ 116 h 143"/>
                <a:gd name="T2" fmla="*/ 212 w 212"/>
                <a:gd name="T3" fmla="*/ 143 h 143"/>
                <a:gd name="T4" fmla="*/ 0 w 212"/>
                <a:gd name="T5" fmla="*/ 21 h 143"/>
                <a:gd name="T6" fmla="*/ 0 w 212"/>
                <a:gd name="T7" fmla="*/ 7 h 143"/>
                <a:gd name="T8" fmla="*/ 12 w 212"/>
                <a:gd name="T9" fmla="*/ 0 h 143"/>
                <a:gd name="T10" fmla="*/ 212 w 212"/>
                <a:gd name="T11" fmla="*/ 116 h 143"/>
                <a:gd name="T12" fmla="*/ 0 60000 65536"/>
                <a:gd name="T13" fmla="*/ 0 60000 65536"/>
                <a:gd name="T14" fmla="*/ 0 60000 65536"/>
                <a:gd name="T15" fmla="*/ 0 60000 65536"/>
                <a:gd name="T16" fmla="*/ 0 60000 65536"/>
                <a:gd name="T17" fmla="*/ 0 60000 65536"/>
                <a:gd name="T18" fmla="*/ 0 w 212"/>
                <a:gd name="T19" fmla="*/ 0 h 143"/>
                <a:gd name="T20" fmla="*/ 212 w 212"/>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212" h="143">
                  <a:moveTo>
                    <a:pt x="212" y="116"/>
                  </a:moveTo>
                  <a:lnTo>
                    <a:pt x="212" y="143"/>
                  </a:lnTo>
                  <a:lnTo>
                    <a:pt x="0" y="21"/>
                  </a:lnTo>
                  <a:lnTo>
                    <a:pt x="0" y="7"/>
                  </a:lnTo>
                  <a:lnTo>
                    <a:pt x="12" y="0"/>
                  </a:lnTo>
                  <a:lnTo>
                    <a:pt x="212" y="116"/>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45" name="Line 179"/>
            <p:cNvSpPr>
              <a:spLocks noChangeAspect="1" noChangeShapeType="1"/>
            </p:cNvSpPr>
            <p:nvPr/>
          </p:nvSpPr>
          <p:spPr bwMode="auto">
            <a:xfrm flipH="1" flipV="1">
              <a:off x="4968" y="1004"/>
              <a:ext cx="79" cy="4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68" name="Freeform 180"/>
            <p:cNvSpPr>
              <a:spLocks noChangeAspect="1"/>
            </p:cNvSpPr>
            <p:nvPr/>
          </p:nvSpPr>
          <p:spPr bwMode="auto">
            <a:xfrm>
              <a:off x="4965" y="999"/>
              <a:ext cx="90" cy="53"/>
            </a:xfrm>
            <a:custGeom>
              <a:avLst/>
              <a:gdLst>
                <a:gd name="T0" fmla="*/ 162 w 162"/>
                <a:gd name="T1" fmla="*/ 86 h 106"/>
                <a:gd name="T2" fmla="*/ 150 w 162"/>
                <a:gd name="T3" fmla="*/ 106 h 106"/>
                <a:gd name="T4" fmla="*/ 0 w 162"/>
                <a:gd name="T5" fmla="*/ 20 h 106"/>
                <a:gd name="T6" fmla="*/ 11 w 162"/>
                <a:gd name="T7" fmla="*/ 0 h 106"/>
                <a:gd name="T8" fmla="*/ 162 w 162"/>
                <a:gd name="T9" fmla="*/ 86 h 106"/>
                <a:gd name="T10" fmla="*/ 0 60000 65536"/>
                <a:gd name="T11" fmla="*/ 0 60000 65536"/>
                <a:gd name="T12" fmla="*/ 0 60000 65536"/>
                <a:gd name="T13" fmla="*/ 0 60000 65536"/>
                <a:gd name="T14" fmla="*/ 0 60000 65536"/>
                <a:gd name="T15" fmla="*/ 0 w 162"/>
                <a:gd name="T16" fmla="*/ 0 h 106"/>
                <a:gd name="T17" fmla="*/ 162 w 162"/>
                <a:gd name="T18" fmla="*/ 106 h 106"/>
              </a:gdLst>
              <a:ahLst/>
              <a:cxnLst>
                <a:cxn ang="T10">
                  <a:pos x="T0" y="T1"/>
                </a:cxn>
                <a:cxn ang="T11">
                  <a:pos x="T2" y="T3"/>
                </a:cxn>
                <a:cxn ang="T12">
                  <a:pos x="T4" y="T5"/>
                </a:cxn>
                <a:cxn ang="T13">
                  <a:pos x="T6" y="T7"/>
                </a:cxn>
                <a:cxn ang="T14">
                  <a:pos x="T8" y="T9"/>
                </a:cxn>
              </a:cxnLst>
              <a:rect l="T15" t="T16" r="T17" b="T18"/>
              <a:pathLst>
                <a:path w="162" h="106">
                  <a:moveTo>
                    <a:pt x="162" y="86"/>
                  </a:moveTo>
                  <a:lnTo>
                    <a:pt x="150" y="106"/>
                  </a:lnTo>
                  <a:lnTo>
                    <a:pt x="0" y="20"/>
                  </a:lnTo>
                  <a:lnTo>
                    <a:pt x="11" y="0"/>
                  </a:lnTo>
                  <a:lnTo>
                    <a:pt x="162" y="86"/>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47" name="Line 181"/>
            <p:cNvSpPr>
              <a:spLocks noChangeAspect="1" noChangeShapeType="1"/>
            </p:cNvSpPr>
            <p:nvPr/>
          </p:nvSpPr>
          <p:spPr bwMode="auto">
            <a:xfrm flipH="1">
              <a:off x="5053" y="1021"/>
              <a:ext cx="114" cy="6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70" name="Freeform 182"/>
            <p:cNvSpPr>
              <a:spLocks noChangeAspect="1"/>
            </p:cNvSpPr>
            <p:nvPr/>
          </p:nvSpPr>
          <p:spPr bwMode="auto">
            <a:xfrm>
              <a:off x="5053" y="1019"/>
              <a:ext cx="123" cy="72"/>
            </a:xfrm>
            <a:custGeom>
              <a:avLst/>
              <a:gdLst>
                <a:gd name="T0" fmla="*/ 196 w 221"/>
                <a:gd name="T1" fmla="*/ 0 h 143"/>
                <a:gd name="T2" fmla="*/ 221 w 221"/>
                <a:gd name="T3" fmla="*/ 14 h 143"/>
                <a:gd name="T4" fmla="*/ 0 w 221"/>
                <a:gd name="T5" fmla="*/ 143 h 143"/>
                <a:gd name="T6" fmla="*/ 0 w 221"/>
                <a:gd name="T7" fmla="*/ 116 h 143"/>
                <a:gd name="T8" fmla="*/ 196 w 221"/>
                <a:gd name="T9" fmla="*/ 0 h 143"/>
                <a:gd name="T10" fmla="*/ 0 60000 65536"/>
                <a:gd name="T11" fmla="*/ 0 60000 65536"/>
                <a:gd name="T12" fmla="*/ 0 60000 65536"/>
                <a:gd name="T13" fmla="*/ 0 60000 65536"/>
                <a:gd name="T14" fmla="*/ 0 60000 65536"/>
                <a:gd name="T15" fmla="*/ 0 w 221"/>
                <a:gd name="T16" fmla="*/ 0 h 143"/>
                <a:gd name="T17" fmla="*/ 221 w 221"/>
                <a:gd name="T18" fmla="*/ 143 h 143"/>
              </a:gdLst>
              <a:ahLst/>
              <a:cxnLst>
                <a:cxn ang="T10">
                  <a:pos x="T0" y="T1"/>
                </a:cxn>
                <a:cxn ang="T11">
                  <a:pos x="T2" y="T3"/>
                </a:cxn>
                <a:cxn ang="T12">
                  <a:pos x="T4" y="T5"/>
                </a:cxn>
                <a:cxn ang="T13">
                  <a:pos x="T6" y="T7"/>
                </a:cxn>
                <a:cxn ang="T14">
                  <a:pos x="T8" y="T9"/>
                </a:cxn>
              </a:cxnLst>
              <a:rect l="T15" t="T16" r="T17" b="T18"/>
              <a:pathLst>
                <a:path w="221" h="143">
                  <a:moveTo>
                    <a:pt x="196" y="0"/>
                  </a:moveTo>
                  <a:lnTo>
                    <a:pt x="221" y="14"/>
                  </a:lnTo>
                  <a:lnTo>
                    <a:pt x="0" y="143"/>
                  </a:lnTo>
                  <a:lnTo>
                    <a:pt x="0" y="116"/>
                  </a:lnTo>
                  <a:lnTo>
                    <a:pt x="196"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49" name="Line 183"/>
            <p:cNvSpPr>
              <a:spLocks noChangeAspect="1" noChangeShapeType="1"/>
            </p:cNvSpPr>
            <p:nvPr/>
          </p:nvSpPr>
          <p:spPr bwMode="auto">
            <a:xfrm>
              <a:off x="5168" y="900"/>
              <a:ext cx="0" cy="12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72" name="Freeform 184"/>
            <p:cNvSpPr>
              <a:spLocks noChangeAspect="1"/>
            </p:cNvSpPr>
            <p:nvPr/>
          </p:nvSpPr>
          <p:spPr bwMode="auto">
            <a:xfrm>
              <a:off x="5162" y="897"/>
              <a:ext cx="14" cy="128"/>
            </a:xfrm>
            <a:custGeom>
              <a:avLst/>
              <a:gdLst>
                <a:gd name="T0" fmla="*/ 0 w 25"/>
                <a:gd name="T1" fmla="*/ 14 h 255"/>
                <a:gd name="T2" fmla="*/ 25 w 25"/>
                <a:gd name="T3" fmla="*/ 0 h 255"/>
                <a:gd name="T4" fmla="*/ 25 w 25"/>
                <a:gd name="T5" fmla="*/ 255 h 255"/>
                <a:gd name="T6" fmla="*/ 0 w 25"/>
                <a:gd name="T7" fmla="*/ 241 h 255"/>
                <a:gd name="T8" fmla="*/ 0 w 25"/>
                <a:gd name="T9" fmla="*/ 14 h 255"/>
                <a:gd name="T10" fmla="*/ 0 60000 65536"/>
                <a:gd name="T11" fmla="*/ 0 60000 65536"/>
                <a:gd name="T12" fmla="*/ 0 60000 65536"/>
                <a:gd name="T13" fmla="*/ 0 60000 65536"/>
                <a:gd name="T14" fmla="*/ 0 60000 65536"/>
                <a:gd name="T15" fmla="*/ 0 w 25"/>
                <a:gd name="T16" fmla="*/ 0 h 255"/>
                <a:gd name="T17" fmla="*/ 25 w 25"/>
                <a:gd name="T18" fmla="*/ 255 h 255"/>
              </a:gdLst>
              <a:ahLst/>
              <a:cxnLst>
                <a:cxn ang="T10">
                  <a:pos x="T0" y="T1"/>
                </a:cxn>
                <a:cxn ang="T11">
                  <a:pos x="T2" y="T3"/>
                </a:cxn>
                <a:cxn ang="T12">
                  <a:pos x="T4" y="T5"/>
                </a:cxn>
                <a:cxn ang="T13">
                  <a:pos x="T6" y="T7"/>
                </a:cxn>
                <a:cxn ang="T14">
                  <a:pos x="T8" y="T9"/>
                </a:cxn>
              </a:cxnLst>
              <a:rect l="T15" t="T16" r="T17" b="T18"/>
              <a:pathLst>
                <a:path w="25" h="255">
                  <a:moveTo>
                    <a:pt x="0" y="14"/>
                  </a:moveTo>
                  <a:lnTo>
                    <a:pt x="25" y="0"/>
                  </a:lnTo>
                  <a:lnTo>
                    <a:pt x="25" y="255"/>
                  </a:lnTo>
                  <a:lnTo>
                    <a:pt x="0" y="241"/>
                  </a:lnTo>
                  <a:lnTo>
                    <a:pt x="0" y="14"/>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51" name="Line 185"/>
            <p:cNvSpPr>
              <a:spLocks noChangeAspect="1" noChangeShapeType="1"/>
            </p:cNvSpPr>
            <p:nvPr/>
          </p:nvSpPr>
          <p:spPr bwMode="auto">
            <a:xfrm>
              <a:off x="5135" y="917"/>
              <a:ext cx="0" cy="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74" name="Rectangle 186"/>
            <p:cNvSpPr>
              <a:spLocks noChangeAspect="1" noChangeArrowheads="1"/>
            </p:cNvSpPr>
            <p:nvPr/>
          </p:nvSpPr>
          <p:spPr bwMode="auto">
            <a:xfrm>
              <a:off x="5129" y="917"/>
              <a:ext cx="12" cy="87"/>
            </a:xfrm>
            <a:prstGeom prst="rect">
              <a:avLst/>
            </a:prstGeom>
            <a:solidFill>
              <a:srgbClr val="FFFFFF"/>
            </a:solidFill>
            <a:ln w="9525">
              <a:noFill/>
              <a:miter lim="800000"/>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53" name="Line 187"/>
            <p:cNvSpPr>
              <a:spLocks noChangeAspect="1" noChangeShapeType="1"/>
            </p:cNvSpPr>
            <p:nvPr/>
          </p:nvSpPr>
          <p:spPr bwMode="auto">
            <a:xfrm>
              <a:off x="5053" y="840"/>
              <a:ext cx="114" cy="6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76" name="Freeform 188"/>
            <p:cNvSpPr>
              <a:spLocks noChangeAspect="1"/>
            </p:cNvSpPr>
            <p:nvPr/>
          </p:nvSpPr>
          <p:spPr bwMode="auto">
            <a:xfrm>
              <a:off x="5053" y="834"/>
              <a:ext cx="123" cy="72"/>
            </a:xfrm>
            <a:custGeom>
              <a:avLst/>
              <a:gdLst>
                <a:gd name="T0" fmla="*/ 0 w 221"/>
                <a:gd name="T1" fmla="*/ 27 h 141"/>
                <a:gd name="T2" fmla="*/ 0 w 221"/>
                <a:gd name="T3" fmla="*/ 0 h 141"/>
                <a:gd name="T4" fmla="*/ 221 w 221"/>
                <a:gd name="T5" fmla="*/ 127 h 141"/>
                <a:gd name="T6" fmla="*/ 196 w 221"/>
                <a:gd name="T7" fmla="*/ 141 h 141"/>
                <a:gd name="T8" fmla="*/ 0 w 221"/>
                <a:gd name="T9" fmla="*/ 27 h 141"/>
                <a:gd name="T10" fmla="*/ 0 60000 65536"/>
                <a:gd name="T11" fmla="*/ 0 60000 65536"/>
                <a:gd name="T12" fmla="*/ 0 60000 65536"/>
                <a:gd name="T13" fmla="*/ 0 60000 65536"/>
                <a:gd name="T14" fmla="*/ 0 60000 65536"/>
                <a:gd name="T15" fmla="*/ 0 w 221"/>
                <a:gd name="T16" fmla="*/ 0 h 141"/>
                <a:gd name="T17" fmla="*/ 221 w 221"/>
                <a:gd name="T18" fmla="*/ 141 h 141"/>
              </a:gdLst>
              <a:ahLst/>
              <a:cxnLst>
                <a:cxn ang="T10">
                  <a:pos x="T0" y="T1"/>
                </a:cxn>
                <a:cxn ang="T11">
                  <a:pos x="T2" y="T3"/>
                </a:cxn>
                <a:cxn ang="T12">
                  <a:pos x="T4" y="T5"/>
                </a:cxn>
                <a:cxn ang="T13">
                  <a:pos x="T6" y="T7"/>
                </a:cxn>
                <a:cxn ang="T14">
                  <a:pos x="T8" y="T9"/>
                </a:cxn>
              </a:cxnLst>
              <a:rect l="T15" t="T16" r="T17" b="T18"/>
              <a:pathLst>
                <a:path w="221" h="141">
                  <a:moveTo>
                    <a:pt x="0" y="27"/>
                  </a:moveTo>
                  <a:lnTo>
                    <a:pt x="0" y="0"/>
                  </a:lnTo>
                  <a:lnTo>
                    <a:pt x="221" y="127"/>
                  </a:lnTo>
                  <a:lnTo>
                    <a:pt x="196" y="141"/>
                  </a:lnTo>
                  <a:lnTo>
                    <a:pt x="0" y="27"/>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55" name="Line 189"/>
            <p:cNvSpPr>
              <a:spLocks noChangeAspect="1" noChangeShapeType="1"/>
            </p:cNvSpPr>
            <p:nvPr/>
          </p:nvSpPr>
          <p:spPr bwMode="auto">
            <a:xfrm flipV="1">
              <a:off x="4938" y="840"/>
              <a:ext cx="113" cy="5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78" name="Freeform 190"/>
            <p:cNvSpPr>
              <a:spLocks noChangeAspect="1"/>
            </p:cNvSpPr>
            <p:nvPr/>
          </p:nvSpPr>
          <p:spPr bwMode="auto">
            <a:xfrm>
              <a:off x="4935" y="834"/>
              <a:ext cx="118" cy="72"/>
            </a:xfrm>
            <a:custGeom>
              <a:avLst/>
              <a:gdLst>
                <a:gd name="T0" fmla="*/ 212 w 212"/>
                <a:gd name="T1" fmla="*/ 0 h 141"/>
                <a:gd name="T2" fmla="*/ 212 w 212"/>
                <a:gd name="T3" fmla="*/ 27 h 141"/>
                <a:gd name="T4" fmla="*/ 12 w 212"/>
                <a:gd name="T5" fmla="*/ 141 h 141"/>
                <a:gd name="T6" fmla="*/ 0 w 212"/>
                <a:gd name="T7" fmla="*/ 134 h 141"/>
                <a:gd name="T8" fmla="*/ 0 w 212"/>
                <a:gd name="T9" fmla="*/ 120 h 141"/>
                <a:gd name="T10" fmla="*/ 212 w 212"/>
                <a:gd name="T11" fmla="*/ 0 h 141"/>
                <a:gd name="T12" fmla="*/ 0 60000 65536"/>
                <a:gd name="T13" fmla="*/ 0 60000 65536"/>
                <a:gd name="T14" fmla="*/ 0 60000 65536"/>
                <a:gd name="T15" fmla="*/ 0 60000 65536"/>
                <a:gd name="T16" fmla="*/ 0 60000 65536"/>
                <a:gd name="T17" fmla="*/ 0 60000 65536"/>
                <a:gd name="T18" fmla="*/ 0 w 212"/>
                <a:gd name="T19" fmla="*/ 0 h 141"/>
                <a:gd name="T20" fmla="*/ 212 w 212"/>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12" h="141">
                  <a:moveTo>
                    <a:pt x="212" y="0"/>
                  </a:moveTo>
                  <a:lnTo>
                    <a:pt x="212" y="27"/>
                  </a:lnTo>
                  <a:lnTo>
                    <a:pt x="12" y="141"/>
                  </a:lnTo>
                  <a:lnTo>
                    <a:pt x="0" y="134"/>
                  </a:lnTo>
                  <a:lnTo>
                    <a:pt x="0" y="120"/>
                  </a:lnTo>
                  <a:lnTo>
                    <a:pt x="212"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57" name="Line 191"/>
            <p:cNvSpPr>
              <a:spLocks noChangeAspect="1" noChangeShapeType="1"/>
            </p:cNvSpPr>
            <p:nvPr/>
          </p:nvSpPr>
          <p:spPr bwMode="auto">
            <a:xfrm flipH="1">
              <a:off x="4968" y="875"/>
              <a:ext cx="79" cy="4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80" name="Freeform 192"/>
            <p:cNvSpPr>
              <a:spLocks noChangeAspect="1"/>
            </p:cNvSpPr>
            <p:nvPr/>
          </p:nvSpPr>
          <p:spPr bwMode="auto">
            <a:xfrm>
              <a:off x="4965" y="869"/>
              <a:ext cx="90" cy="51"/>
            </a:xfrm>
            <a:custGeom>
              <a:avLst/>
              <a:gdLst>
                <a:gd name="T0" fmla="*/ 150 w 162"/>
                <a:gd name="T1" fmla="*/ 0 h 106"/>
                <a:gd name="T2" fmla="*/ 162 w 162"/>
                <a:gd name="T3" fmla="*/ 20 h 106"/>
                <a:gd name="T4" fmla="*/ 11 w 162"/>
                <a:gd name="T5" fmla="*/ 106 h 106"/>
                <a:gd name="T6" fmla="*/ 0 w 162"/>
                <a:gd name="T7" fmla="*/ 86 h 106"/>
                <a:gd name="T8" fmla="*/ 150 w 162"/>
                <a:gd name="T9" fmla="*/ 0 h 106"/>
                <a:gd name="T10" fmla="*/ 0 60000 65536"/>
                <a:gd name="T11" fmla="*/ 0 60000 65536"/>
                <a:gd name="T12" fmla="*/ 0 60000 65536"/>
                <a:gd name="T13" fmla="*/ 0 60000 65536"/>
                <a:gd name="T14" fmla="*/ 0 60000 65536"/>
                <a:gd name="T15" fmla="*/ 0 w 162"/>
                <a:gd name="T16" fmla="*/ 0 h 106"/>
                <a:gd name="T17" fmla="*/ 162 w 162"/>
                <a:gd name="T18" fmla="*/ 106 h 106"/>
              </a:gdLst>
              <a:ahLst/>
              <a:cxnLst>
                <a:cxn ang="T10">
                  <a:pos x="T0" y="T1"/>
                </a:cxn>
                <a:cxn ang="T11">
                  <a:pos x="T2" y="T3"/>
                </a:cxn>
                <a:cxn ang="T12">
                  <a:pos x="T4" y="T5"/>
                </a:cxn>
                <a:cxn ang="T13">
                  <a:pos x="T6" y="T7"/>
                </a:cxn>
                <a:cxn ang="T14">
                  <a:pos x="T8" y="T9"/>
                </a:cxn>
              </a:cxnLst>
              <a:rect l="T15" t="T16" r="T17" b="T18"/>
              <a:pathLst>
                <a:path w="162" h="106">
                  <a:moveTo>
                    <a:pt x="150" y="0"/>
                  </a:moveTo>
                  <a:lnTo>
                    <a:pt x="162" y="20"/>
                  </a:lnTo>
                  <a:lnTo>
                    <a:pt x="11" y="106"/>
                  </a:lnTo>
                  <a:lnTo>
                    <a:pt x="0" y="86"/>
                  </a:lnTo>
                  <a:lnTo>
                    <a:pt x="150"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59" name="Line 193"/>
            <p:cNvSpPr>
              <a:spLocks noChangeAspect="1" noChangeShapeType="1"/>
            </p:cNvSpPr>
            <p:nvPr/>
          </p:nvSpPr>
          <p:spPr bwMode="auto">
            <a:xfrm flipV="1">
              <a:off x="4817" y="718"/>
              <a:ext cx="3" cy="11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82" name="Freeform 194"/>
            <p:cNvSpPr>
              <a:spLocks noChangeAspect="1"/>
            </p:cNvSpPr>
            <p:nvPr/>
          </p:nvSpPr>
          <p:spPr bwMode="auto">
            <a:xfrm>
              <a:off x="4812" y="714"/>
              <a:ext cx="11" cy="127"/>
            </a:xfrm>
            <a:custGeom>
              <a:avLst/>
              <a:gdLst>
                <a:gd name="T0" fmla="*/ 0 w 22"/>
                <a:gd name="T1" fmla="*/ 0 h 250"/>
                <a:gd name="T2" fmla="*/ 22 w 22"/>
                <a:gd name="T3" fmla="*/ 13 h 250"/>
                <a:gd name="T4" fmla="*/ 22 w 22"/>
                <a:gd name="T5" fmla="*/ 243 h 250"/>
                <a:gd name="T6" fmla="*/ 11 w 22"/>
                <a:gd name="T7" fmla="*/ 250 h 250"/>
                <a:gd name="T8" fmla="*/ 0 w 22"/>
                <a:gd name="T9" fmla="*/ 243 h 250"/>
                <a:gd name="T10" fmla="*/ 0 w 22"/>
                <a:gd name="T11" fmla="*/ 0 h 250"/>
                <a:gd name="T12" fmla="*/ 0 60000 65536"/>
                <a:gd name="T13" fmla="*/ 0 60000 65536"/>
                <a:gd name="T14" fmla="*/ 0 60000 65536"/>
                <a:gd name="T15" fmla="*/ 0 60000 65536"/>
                <a:gd name="T16" fmla="*/ 0 60000 65536"/>
                <a:gd name="T17" fmla="*/ 0 60000 65536"/>
                <a:gd name="T18" fmla="*/ 0 w 22"/>
                <a:gd name="T19" fmla="*/ 0 h 250"/>
                <a:gd name="T20" fmla="*/ 22 w 22"/>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22" h="250">
                  <a:moveTo>
                    <a:pt x="0" y="0"/>
                  </a:moveTo>
                  <a:lnTo>
                    <a:pt x="22" y="13"/>
                  </a:lnTo>
                  <a:lnTo>
                    <a:pt x="22" y="243"/>
                  </a:lnTo>
                  <a:lnTo>
                    <a:pt x="11" y="250"/>
                  </a:lnTo>
                  <a:lnTo>
                    <a:pt x="0" y="243"/>
                  </a:lnTo>
                  <a:lnTo>
                    <a:pt x="0"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61" name="Line 195"/>
            <p:cNvSpPr>
              <a:spLocks noChangeAspect="1" noChangeShapeType="1"/>
            </p:cNvSpPr>
            <p:nvPr/>
          </p:nvSpPr>
          <p:spPr bwMode="auto">
            <a:xfrm>
              <a:off x="4734" y="691"/>
              <a:ext cx="83" cy="4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84" name="Freeform 196"/>
            <p:cNvSpPr>
              <a:spLocks noChangeAspect="1"/>
            </p:cNvSpPr>
            <p:nvPr/>
          </p:nvSpPr>
          <p:spPr bwMode="auto">
            <a:xfrm>
              <a:off x="4730" y="687"/>
              <a:ext cx="92" cy="53"/>
            </a:xfrm>
            <a:custGeom>
              <a:avLst/>
              <a:gdLst>
                <a:gd name="T0" fmla="*/ 0 w 164"/>
                <a:gd name="T1" fmla="*/ 20 h 107"/>
                <a:gd name="T2" fmla="*/ 14 w 164"/>
                <a:gd name="T3" fmla="*/ 0 h 107"/>
                <a:gd name="T4" fmla="*/ 164 w 164"/>
                <a:gd name="T5" fmla="*/ 86 h 107"/>
                <a:gd name="T6" fmla="*/ 150 w 164"/>
                <a:gd name="T7" fmla="*/ 107 h 107"/>
                <a:gd name="T8" fmla="*/ 0 w 164"/>
                <a:gd name="T9" fmla="*/ 20 h 107"/>
                <a:gd name="T10" fmla="*/ 0 60000 65536"/>
                <a:gd name="T11" fmla="*/ 0 60000 65536"/>
                <a:gd name="T12" fmla="*/ 0 60000 65536"/>
                <a:gd name="T13" fmla="*/ 0 60000 65536"/>
                <a:gd name="T14" fmla="*/ 0 60000 65536"/>
                <a:gd name="T15" fmla="*/ 0 w 164"/>
                <a:gd name="T16" fmla="*/ 0 h 107"/>
                <a:gd name="T17" fmla="*/ 164 w 164"/>
                <a:gd name="T18" fmla="*/ 107 h 107"/>
              </a:gdLst>
              <a:ahLst/>
              <a:cxnLst>
                <a:cxn ang="T10">
                  <a:pos x="T0" y="T1"/>
                </a:cxn>
                <a:cxn ang="T11">
                  <a:pos x="T2" y="T3"/>
                </a:cxn>
                <a:cxn ang="T12">
                  <a:pos x="T4" y="T5"/>
                </a:cxn>
                <a:cxn ang="T13">
                  <a:pos x="T6" y="T7"/>
                </a:cxn>
                <a:cxn ang="T14">
                  <a:pos x="T8" y="T9"/>
                </a:cxn>
              </a:cxnLst>
              <a:rect l="T15" t="T16" r="T17" b="T18"/>
              <a:pathLst>
                <a:path w="164" h="107">
                  <a:moveTo>
                    <a:pt x="0" y="20"/>
                  </a:moveTo>
                  <a:lnTo>
                    <a:pt x="14" y="0"/>
                  </a:lnTo>
                  <a:lnTo>
                    <a:pt x="164" y="86"/>
                  </a:lnTo>
                  <a:lnTo>
                    <a:pt x="150" y="107"/>
                  </a:lnTo>
                  <a:lnTo>
                    <a:pt x="0" y="2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63" name="Line 197"/>
            <p:cNvSpPr>
              <a:spLocks noChangeAspect="1" noChangeShapeType="1"/>
            </p:cNvSpPr>
            <p:nvPr/>
          </p:nvSpPr>
          <p:spPr bwMode="auto">
            <a:xfrm>
              <a:off x="4752" y="666"/>
              <a:ext cx="81" cy="4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86" name="Freeform 198"/>
            <p:cNvSpPr>
              <a:spLocks noChangeAspect="1"/>
            </p:cNvSpPr>
            <p:nvPr/>
          </p:nvSpPr>
          <p:spPr bwMode="auto">
            <a:xfrm>
              <a:off x="4748" y="661"/>
              <a:ext cx="90" cy="52"/>
            </a:xfrm>
            <a:custGeom>
              <a:avLst/>
              <a:gdLst>
                <a:gd name="T0" fmla="*/ 0 w 161"/>
                <a:gd name="T1" fmla="*/ 20 h 107"/>
                <a:gd name="T2" fmla="*/ 11 w 161"/>
                <a:gd name="T3" fmla="*/ 0 h 107"/>
                <a:gd name="T4" fmla="*/ 161 w 161"/>
                <a:gd name="T5" fmla="*/ 86 h 107"/>
                <a:gd name="T6" fmla="*/ 150 w 161"/>
                <a:gd name="T7" fmla="*/ 107 h 107"/>
                <a:gd name="T8" fmla="*/ 0 w 161"/>
                <a:gd name="T9" fmla="*/ 20 h 107"/>
                <a:gd name="T10" fmla="*/ 0 60000 65536"/>
                <a:gd name="T11" fmla="*/ 0 60000 65536"/>
                <a:gd name="T12" fmla="*/ 0 60000 65536"/>
                <a:gd name="T13" fmla="*/ 0 60000 65536"/>
                <a:gd name="T14" fmla="*/ 0 60000 65536"/>
                <a:gd name="T15" fmla="*/ 0 w 161"/>
                <a:gd name="T16" fmla="*/ 0 h 107"/>
                <a:gd name="T17" fmla="*/ 161 w 161"/>
                <a:gd name="T18" fmla="*/ 107 h 107"/>
              </a:gdLst>
              <a:ahLst/>
              <a:cxnLst>
                <a:cxn ang="T10">
                  <a:pos x="T0" y="T1"/>
                </a:cxn>
                <a:cxn ang="T11">
                  <a:pos x="T2" y="T3"/>
                </a:cxn>
                <a:cxn ang="T12">
                  <a:pos x="T4" y="T5"/>
                </a:cxn>
                <a:cxn ang="T13">
                  <a:pos x="T6" y="T7"/>
                </a:cxn>
                <a:cxn ang="T14">
                  <a:pos x="T8" y="T9"/>
                </a:cxn>
              </a:cxnLst>
              <a:rect l="T15" t="T16" r="T17" b="T18"/>
              <a:pathLst>
                <a:path w="161" h="107">
                  <a:moveTo>
                    <a:pt x="0" y="20"/>
                  </a:moveTo>
                  <a:lnTo>
                    <a:pt x="11" y="0"/>
                  </a:lnTo>
                  <a:lnTo>
                    <a:pt x="161" y="86"/>
                  </a:lnTo>
                  <a:lnTo>
                    <a:pt x="150" y="107"/>
                  </a:lnTo>
                  <a:lnTo>
                    <a:pt x="0" y="2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65" name="Line 199"/>
            <p:cNvSpPr>
              <a:spLocks noChangeAspect="1" noChangeShapeType="1"/>
            </p:cNvSpPr>
            <p:nvPr/>
          </p:nvSpPr>
          <p:spPr bwMode="auto">
            <a:xfrm flipV="1">
              <a:off x="4817" y="657"/>
              <a:ext cx="115" cy="6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88" name="Freeform 200"/>
            <p:cNvSpPr>
              <a:spLocks noChangeAspect="1"/>
            </p:cNvSpPr>
            <p:nvPr/>
          </p:nvSpPr>
          <p:spPr bwMode="auto">
            <a:xfrm>
              <a:off x="4812" y="653"/>
              <a:ext cx="126" cy="69"/>
            </a:xfrm>
            <a:custGeom>
              <a:avLst/>
              <a:gdLst>
                <a:gd name="T0" fmla="*/ 211 w 225"/>
                <a:gd name="T1" fmla="*/ 0 h 136"/>
                <a:gd name="T2" fmla="*/ 220 w 225"/>
                <a:gd name="T3" fmla="*/ 9 h 136"/>
                <a:gd name="T4" fmla="*/ 225 w 225"/>
                <a:gd name="T5" fmla="*/ 20 h 136"/>
                <a:gd name="T6" fmla="*/ 22 w 225"/>
                <a:gd name="T7" fmla="*/ 136 h 136"/>
                <a:gd name="T8" fmla="*/ 0 w 225"/>
                <a:gd name="T9" fmla="*/ 123 h 136"/>
                <a:gd name="T10" fmla="*/ 211 w 225"/>
                <a:gd name="T11" fmla="*/ 0 h 136"/>
                <a:gd name="T12" fmla="*/ 0 60000 65536"/>
                <a:gd name="T13" fmla="*/ 0 60000 65536"/>
                <a:gd name="T14" fmla="*/ 0 60000 65536"/>
                <a:gd name="T15" fmla="*/ 0 60000 65536"/>
                <a:gd name="T16" fmla="*/ 0 60000 65536"/>
                <a:gd name="T17" fmla="*/ 0 60000 65536"/>
                <a:gd name="T18" fmla="*/ 0 w 225"/>
                <a:gd name="T19" fmla="*/ 0 h 136"/>
                <a:gd name="T20" fmla="*/ 225 w 225"/>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5" h="136">
                  <a:moveTo>
                    <a:pt x="211" y="0"/>
                  </a:moveTo>
                  <a:lnTo>
                    <a:pt x="220" y="9"/>
                  </a:lnTo>
                  <a:lnTo>
                    <a:pt x="225" y="20"/>
                  </a:lnTo>
                  <a:lnTo>
                    <a:pt x="22" y="136"/>
                  </a:lnTo>
                  <a:lnTo>
                    <a:pt x="0" y="123"/>
                  </a:lnTo>
                  <a:lnTo>
                    <a:pt x="211"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67" name="Line 201"/>
            <p:cNvSpPr>
              <a:spLocks noChangeAspect="1" noChangeShapeType="1"/>
            </p:cNvSpPr>
            <p:nvPr/>
          </p:nvSpPr>
          <p:spPr bwMode="auto">
            <a:xfrm flipH="1">
              <a:off x="4943" y="657"/>
              <a:ext cx="126"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90" name="Freeform 202"/>
            <p:cNvSpPr>
              <a:spLocks noChangeAspect="1"/>
            </p:cNvSpPr>
            <p:nvPr/>
          </p:nvSpPr>
          <p:spPr bwMode="auto">
            <a:xfrm>
              <a:off x="4935" y="651"/>
              <a:ext cx="146" cy="12"/>
            </a:xfrm>
            <a:custGeom>
              <a:avLst/>
              <a:gdLst>
                <a:gd name="T0" fmla="*/ 223 w 264"/>
                <a:gd name="T1" fmla="*/ 0 h 23"/>
                <a:gd name="T2" fmla="*/ 264 w 264"/>
                <a:gd name="T3" fmla="*/ 23 h 23"/>
                <a:gd name="T4" fmla="*/ 5 w 264"/>
                <a:gd name="T5" fmla="*/ 23 h 23"/>
                <a:gd name="T6" fmla="*/ 0 w 264"/>
                <a:gd name="T7" fmla="*/ 12 h 23"/>
                <a:gd name="T8" fmla="*/ 21 w 264"/>
                <a:gd name="T9" fmla="*/ 0 h 23"/>
                <a:gd name="T10" fmla="*/ 223 w 264"/>
                <a:gd name="T11" fmla="*/ 0 h 23"/>
                <a:gd name="T12" fmla="*/ 0 60000 65536"/>
                <a:gd name="T13" fmla="*/ 0 60000 65536"/>
                <a:gd name="T14" fmla="*/ 0 60000 65536"/>
                <a:gd name="T15" fmla="*/ 0 60000 65536"/>
                <a:gd name="T16" fmla="*/ 0 60000 65536"/>
                <a:gd name="T17" fmla="*/ 0 60000 65536"/>
                <a:gd name="T18" fmla="*/ 0 w 264"/>
                <a:gd name="T19" fmla="*/ 0 h 23"/>
                <a:gd name="T20" fmla="*/ 264 w 264"/>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64" h="23">
                  <a:moveTo>
                    <a:pt x="223" y="0"/>
                  </a:moveTo>
                  <a:lnTo>
                    <a:pt x="264" y="23"/>
                  </a:lnTo>
                  <a:lnTo>
                    <a:pt x="5" y="23"/>
                  </a:lnTo>
                  <a:lnTo>
                    <a:pt x="0" y="12"/>
                  </a:lnTo>
                  <a:lnTo>
                    <a:pt x="21" y="0"/>
                  </a:lnTo>
                  <a:lnTo>
                    <a:pt x="223"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69" name="Line 203"/>
            <p:cNvSpPr>
              <a:spLocks noChangeAspect="1" noChangeShapeType="1"/>
            </p:cNvSpPr>
            <p:nvPr/>
          </p:nvSpPr>
          <p:spPr bwMode="auto">
            <a:xfrm>
              <a:off x="5003" y="553"/>
              <a:ext cx="67" cy="10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92" name="Freeform 204"/>
            <p:cNvSpPr>
              <a:spLocks noChangeAspect="1"/>
            </p:cNvSpPr>
            <p:nvPr/>
          </p:nvSpPr>
          <p:spPr bwMode="auto">
            <a:xfrm>
              <a:off x="5003" y="541"/>
              <a:ext cx="78" cy="122"/>
            </a:xfrm>
            <a:custGeom>
              <a:avLst/>
              <a:gdLst>
                <a:gd name="T0" fmla="*/ 0 w 141"/>
                <a:gd name="T1" fmla="*/ 48 h 243"/>
                <a:gd name="T2" fmla="*/ 0 w 141"/>
                <a:gd name="T3" fmla="*/ 0 h 243"/>
                <a:gd name="T4" fmla="*/ 141 w 141"/>
                <a:gd name="T5" fmla="*/ 243 h 243"/>
                <a:gd name="T6" fmla="*/ 100 w 141"/>
                <a:gd name="T7" fmla="*/ 220 h 243"/>
                <a:gd name="T8" fmla="*/ 0 w 141"/>
                <a:gd name="T9" fmla="*/ 48 h 243"/>
                <a:gd name="T10" fmla="*/ 0 60000 65536"/>
                <a:gd name="T11" fmla="*/ 0 60000 65536"/>
                <a:gd name="T12" fmla="*/ 0 60000 65536"/>
                <a:gd name="T13" fmla="*/ 0 60000 65536"/>
                <a:gd name="T14" fmla="*/ 0 60000 65536"/>
                <a:gd name="T15" fmla="*/ 0 w 141"/>
                <a:gd name="T16" fmla="*/ 0 h 243"/>
                <a:gd name="T17" fmla="*/ 141 w 141"/>
                <a:gd name="T18" fmla="*/ 243 h 243"/>
              </a:gdLst>
              <a:ahLst/>
              <a:cxnLst>
                <a:cxn ang="T10">
                  <a:pos x="T0" y="T1"/>
                </a:cxn>
                <a:cxn ang="T11">
                  <a:pos x="T2" y="T3"/>
                </a:cxn>
                <a:cxn ang="T12">
                  <a:pos x="T4" y="T5"/>
                </a:cxn>
                <a:cxn ang="T13">
                  <a:pos x="T6" y="T7"/>
                </a:cxn>
                <a:cxn ang="T14">
                  <a:pos x="T8" y="T9"/>
                </a:cxn>
              </a:cxnLst>
              <a:rect l="T15" t="T16" r="T17" b="T18"/>
              <a:pathLst>
                <a:path w="141" h="243">
                  <a:moveTo>
                    <a:pt x="0" y="48"/>
                  </a:moveTo>
                  <a:lnTo>
                    <a:pt x="0" y="0"/>
                  </a:lnTo>
                  <a:lnTo>
                    <a:pt x="141" y="243"/>
                  </a:lnTo>
                  <a:lnTo>
                    <a:pt x="100" y="220"/>
                  </a:lnTo>
                  <a:lnTo>
                    <a:pt x="0" y="48"/>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71" name="Line 205"/>
            <p:cNvSpPr>
              <a:spLocks noChangeAspect="1" noChangeShapeType="1"/>
            </p:cNvSpPr>
            <p:nvPr/>
          </p:nvSpPr>
          <p:spPr bwMode="auto">
            <a:xfrm flipV="1">
              <a:off x="4938" y="553"/>
              <a:ext cx="65" cy="9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94" name="Freeform 206"/>
            <p:cNvSpPr>
              <a:spLocks noChangeAspect="1"/>
            </p:cNvSpPr>
            <p:nvPr/>
          </p:nvSpPr>
          <p:spPr bwMode="auto">
            <a:xfrm>
              <a:off x="4929" y="541"/>
              <a:ext cx="74" cy="116"/>
            </a:xfrm>
            <a:custGeom>
              <a:avLst/>
              <a:gdLst>
                <a:gd name="T0" fmla="*/ 132 w 132"/>
                <a:gd name="T1" fmla="*/ 0 h 232"/>
                <a:gd name="T2" fmla="*/ 132 w 132"/>
                <a:gd name="T3" fmla="*/ 48 h 232"/>
                <a:gd name="T4" fmla="*/ 30 w 132"/>
                <a:gd name="T5" fmla="*/ 220 h 232"/>
                <a:gd name="T6" fmla="*/ 9 w 132"/>
                <a:gd name="T7" fmla="*/ 232 h 232"/>
                <a:gd name="T8" fmla="*/ 0 w 132"/>
                <a:gd name="T9" fmla="*/ 223 h 232"/>
                <a:gd name="T10" fmla="*/ 132 w 132"/>
                <a:gd name="T11" fmla="*/ 0 h 232"/>
                <a:gd name="T12" fmla="*/ 0 60000 65536"/>
                <a:gd name="T13" fmla="*/ 0 60000 65536"/>
                <a:gd name="T14" fmla="*/ 0 60000 65536"/>
                <a:gd name="T15" fmla="*/ 0 60000 65536"/>
                <a:gd name="T16" fmla="*/ 0 60000 65536"/>
                <a:gd name="T17" fmla="*/ 0 60000 65536"/>
                <a:gd name="T18" fmla="*/ 0 w 132"/>
                <a:gd name="T19" fmla="*/ 0 h 232"/>
                <a:gd name="T20" fmla="*/ 132 w 132"/>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132" h="232">
                  <a:moveTo>
                    <a:pt x="132" y="0"/>
                  </a:moveTo>
                  <a:lnTo>
                    <a:pt x="132" y="48"/>
                  </a:lnTo>
                  <a:lnTo>
                    <a:pt x="30" y="220"/>
                  </a:lnTo>
                  <a:lnTo>
                    <a:pt x="9" y="232"/>
                  </a:lnTo>
                  <a:lnTo>
                    <a:pt x="0" y="223"/>
                  </a:lnTo>
                  <a:lnTo>
                    <a:pt x="132"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73" name="Line 207"/>
            <p:cNvSpPr>
              <a:spLocks noChangeAspect="1" noChangeShapeType="1"/>
            </p:cNvSpPr>
            <p:nvPr/>
          </p:nvSpPr>
          <p:spPr bwMode="auto">
            <a:xfrm>
              <a:off x="4167" y="961"/>
              <a:ext cx="87"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96" name="Freeform 208"/>
            <p:cNvSpPr>
              <a:spLocks noChangeAspect="1"/>
            </p:cNvSpPr>
            <p:nvPr/>
          </p:nvSpPr>
          <p:spPr bwMode="auto">
            <a:xfrm>
              <a:off x="4167" y="955"/>
              <a:ext cx="92" cy="13"/>
            </a:xfrm>
            <a:custGeom>
              <a:avLst/>
              <a:gdLst>
                <a:gd name="T0" fmla="*/ 0 w 164"/>
                <a:gd name="T1" fmla="*/ 25 h 25"/>
                <a:gd name="T2" fmla="*/ 0 w 164"/>
                <a:gd name="T3" fmla="*/ 0 h 25"/>
                <a:gd name="T4" fmla="*/ 157 w 164"/>
                <a:gd name="T5" fmla="*/ 0 h 25"/>
                <a:gd name="T6" fmla="*/ 164 w 164"/>
                <a:gd name="T7" fmla="*/ 11 h 25"/>
                <a:gd name="T8" fmla="*/ 157 w 164"/>
                <a:gd name="T9" fmla="*/ 25 h 25"/>
                <a:gd name="T10" fmla="*/ 0 w 164"/>
                <a:gd name="T11" fmla="*/ 25 h 25"/>
                <a:gd name="T12" fmla="*/ 0 60000 65536"/>
                <a:gd name="T13" fmla="*/ 0 60000 65536"/>
                <a:gd name="T14" fmla="*/ 0 60000 65536"/>
                <a:gd name="T15" fmla="*/ 0 60000 65536"/>
                <a:gd name="T16" fmla="*/ 0 60000 65536"/>
                <a:gd name="T17" fmla="*/ 0 60000 65536"/>
                <a:gd name="T18" fmla="*/ 0 w 164"/>
                <a:gd name="T19" fmla="*/ 0 h 25"/>
                <a:gd name="T20" fmla="*/ 164 w 164"/>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64" h="25">
                  <a:moveTo>
                    <a:pt x="0" y="25"/>
                  </a:moveTo>
                  <a:lnTo>
                    <a:pt x="0" y="0"/>
                  </a:lnTo>
                  <a:lnTo>
                    <a:pt x="157" y="0"/>
                  </a:lnTo>
                  <a:lnTo>
                    <a:pt x="164" y="11"/>
                  </a:lnTo>
                  <a:lnTo>
                    <a:pt x="157" y="25"/>
                  </a:lnTo>
                  <a:lnTo>
                    <a:pt x="0" y="25"/>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75" name="Line 209"/>
            <p:cNvSpPr>
              <a:spLocks noChangeAspect="1" noChangeShapeType="1"/>
            </p:cNvSpPr>
            <p:nvPr/>
          </p:nvSpPr>
          <p:spPr bwMode="auto">
            <a:xfrm flipV="1">
              <a:off x="4863" y="1023"/>
              <a:ext cx="66" cy="3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98" name="Freeform 210"/>
            <p:cNvSpPr>
              <a:spLocks noChangeAspect="1"/>
            </p:cNvSpPr>
            <p:nvPr/>
          </p:nvSpPr>
          <p:spPr bwMode="auto">
            <a:xfrm>
              <a:off x="4858" y="1019"/>
              <a:ext cx="78" cy="47"/>
            </a:xfrm>
            <a:custGeom>
              <a:avLst/>
              <a:gdLst>
                <a:gd name="T0" fmla="*/ 13 w 136"/>
                <a:gd name="T1" fmla="*/ 93 h 93"/>
                <a:gd name="T2" fmla="*/ 0 w 136"/>
                <a:gd name="T3" fmla="*/ 73 h 93"/>
                <a:gd name="T4" fmla="*/ 125 w 136"/>
                <a:gd name="T5" fmla="*/ 0 h 93"/>
                <a:gd name="T6" fmla="*/ 136 w 136"/>
                <a:gd name="T7" fmla="*/ 7 h 93"/>
                <a:gd name="T8" fmla="*/ 136 w 136"/>
                <a:gd name="T9" fmla="*/ 21 h 93"/>
                <a:gd name="T10" fmla="*/ 13 w 136"/>
                <a:gd name="T11" fmla="*/ 93 h 93"/>
                <a:gd name="T12" fmla="*/ 0 60000 65536"/>
                <a:gd name="T13" fmla="*/ 0 60000 65536"/>
                <a:gd name="T14" fmla="*/ 0 60000 65536"/>
                <a:gd name="T15" fmla="*/ 0 60000 65536"/>
                <a:gd name="T16" fmla="*/ 0 60000 65536"/>
                <a:gd name="T17" fmla="*/ 0 60000 65536"/>
                <a:gd name="T18" fmla="*/ 0 w 136"/>
                <a:gd name="T19" fmla="*/ 0 h 93"/>
                <a:gd name="T20" fmla="*/ 136 w 136"/>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136" h="93">
                  <a:moveTo>
                    <a:pt x="13" y="93"/>
                  </a:moveTo>
                  <a:lnTo>
                    <a:pt x="0" y="73"/>
                  </a:lnTo>
                  <a:lnTo>
                    <a:pt x="125" y="0"/>
                  </a:lnTo>
                  <a:lnTo>
                    <a:pt x="136" y="7"/>
                  </a:lnTo>
                  <a:lnTo>
                    <a:pt x="136" y="21"/>
                  </a:lnTo>
                  <a:lnTo>
                    <a:pt x="13" y="93"/>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1625299" name="Rectangle 211"/>
            <p:cNvSpPr>
              <a:spLocks noChangeAspect="1" noChangeArrowheads="1"/>
            </p:cNvSpPr>
            <p:nvPr/>
          </p:nvSpPr>
          <p:spPr bwMode="auto">
            <a:xfrm>
              <a:off x="4669" y="854"/>
              <a:ext cx="70" cy="95"/>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N</a:t>
              </a:r>
              <a:endParaRPr lang="en-US" altLang="ja-JP" sz="1100" b="1">
                <a:solidFill>
                  <a:srgbClr val="000000"/>
                </a:solidFill>
                <a:effectLst>
                  <a:outerShdw blurRad="38100" dist="38100" dir="2700000" algn="tl">
                    <a:srgbClr val="FFFFFF"/>
                  </a:outerShdw>
                </a:effectLst>
                <a:cs typeface="Arial" charset="0"/>
              </a:endParaRPr>
            </a:p>
          </p:txBody>
        </p:sp>
        <p:sp>
          <p:nvSpPr>
            <p:cNvPr id="1625300" name="Rectangle 212"/>
            <p:cNvSpPr>
              <a:spLocks noChangeAspect="1" noChangeArrowheads="1"/>
            </p:cNvSpPr>
            <p:nvPr/>
          </p:nvSpPr>
          <p:spPr bwMode="auto">
            <a:xfrm>
              <a:off x="4314" y="1028"/>
              <a:ext cx="64" cy="95"/>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S</a:t>
              </a:r>
              <a:endParaRPr lang="en-US" altLang="ja-JP" sz="1100" b="1">
                <a:solidFill>
                  <a:srgbClr val="000000"/>
                </a:solidFill>
                <a:effectLst>
                  <a:outerShdw blurRad="38100" dist="38100" dir="2700000" algn="tl">
                    <a:srgbClr val="FFFFFF"/>
                  </a:outerShdw>
                </a:effectLst>
                <a:cs typeface="Arial" charset="0"/>
              </a:endParaRPr>
            </a:p>
          </p:txBody>
        </p:sp>
        <p:sp>
          <p:nvSpPr>
            <p:cNvPr id="1625301" name="Rectangle 213"/>
            <p:cNvSpPr>
              <a:spLocks noChangeAspect="1" noChangeArrowheads="1"/>
            </p:cNvSpPr>
            <p:nvPr/>
          </p:nvSpPr>
          <p:spPr bwMode="auto">
            <a:xfrm>
              <a:off x="4677" y="628"/>
              <a:ext cx="74" cy="95"/>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O</a:t>
              </a:r>
              <a:endParaRPr lang="en-US" altLang="ja-JP" sz="1100" b="1">
                <a:solidFill>
                  <a:srgbClr val="000000"/>
                </a:solidFill>
                <a:effectLst>
                  <a:outerShdw blurRad="38100" dist="38100" dir="2700000" algn="tl">
                    <a:srgbClr val="FFFFFF"/>
                  </a:outerShdw>
                </a:effectLst>
                <a:cs typeface="Arial" charset="0"/>
              </a:endParaRPr>
            </a:p>
          </p:txBody>
        </p:sp>
        <p:sp>
          <p:nvSpPr>
            <p:cNvPr id="1625302" name="Rectangle 214"/>
            <p:cNvSpPr>
              <a:spLocks noChangeAspect="1" noChangeArrowheads="1"/>
            </p:cNvSpPr>
            <p:nvPr/>
          </p:nvSpPr>
          <p:spPr bwMode="auto">
            <a:xfrm>
              <a:off x="3877" y="1173"/>
              <a:ext cx="70" cy="95"/>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C</a:t>
              </a:r>
              <a:endParaRPr lang="en-US" altLang="ja-JP" sz="1100" b="1">
                <a:solidFill>
                  <a:srgbClr val="000000"/>
                </a:solidFill>
                <a:effectLst>
                  <a:outerShdw blurRad="38100" dist="38100" dir="2700000" algn="tl">
                    <a:srgbClr val="FFFFFF"/>
                  </a:outerShdw>
                </a:effectLst>
                <a:cs typeface="Arial" charset="0"/>
              </a:endParaRPr>
            </a:p>
          </p:txBody>
        </p:sp>
        <p:sp>
          <p:nvSpPr>
            <p:cNvPr id="1625303" name="Rectangle 215"/>
            <p:cNvSpPr>
              <a:spLocks noChangeAspect="1" noChangeArrowheads="1"/>
            </p:cNvSpPr>
            <p:nvPr/>
          </p:nvSpPr>
          <p:spPr bwMode="auto">
            <a:xfrm>
              <a:off x="3947" y="1173"/>
              <a:ext cx="70" cy="95"/>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H</a:t>
              </a:r>
              <a:endParaRPr lang="en-US" altLang="ja-JP" sz="1100" b="1">
                <a:solidFill>
                  <a:srgbClr val="000000"/>
                </a:solidFill>
                <a:effectLst>
                  <a:outerShdw blurRad="38100" dist="38100" dir="2700000" algn="tl">
                    <a:srgbClr val="FFFFFF"/>
                  </a:outerShdw>
                </a:effectLst>
                <a:cs typeface="Arial" charset="0"/>
              </a:endParaRPr>
            </a:p>
          </p:txBody>
        </p:sp>
        <p:sp>
          <p:nvSpPr>
            <p:cNvPr id="1625305" name="Rectangle 217"/>
            <p:cNvSpPr>
              <a:spLocks noChangeAspect="1" noChangeArrowheads="1"/>
            </p:cNvSpPr>
            <p:nvPr/>
          </p:nvSpPr>
          <p:spPr bwMode="auto">
            <a:xfrm>
              <a:off x="3875" y="1007"/>
              <a:ext cx="70" cy="95"/>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C</a:t>
              </a:r>
              <a:endParaRPr lang="en-US" altLang="ja-JP" sz="1100" b="1">
                <a:solidFill>
                  <a:srgbClr val="000000"/>
                </a:solidFill>
                <a:effectLst>
                  <a:outerShdw blurRad="38100" dist="38100" dir="2700000" algn="tl">
                    <a:srgbClr val="FFFFFF"/>
                  </a:outerShdw>
                </a:effectLst>
                <a:cs typeface="Arial" charset="0"/>
              </a:endParaRPr>
            </a:p>
          </p:txBody>
        </p:sp>
        <p:sp>
          <p:nvSpPr>
            <p:cNvPr id="1625306" name="Rectangle 218"/>
            <p:cNvSpPr>
              <a:spLocks noChangeAspect="1" noChangeArrowheads="1"/>
            </p:cNvSpPr>
            <p:nvPr/>
          </p:nvSpPr>
          <p:spPr bwMode="auto">
            <a:xfrm>
              <a:off x="4082" y="920"/>
              <a:ext cx="74" cy="95"/>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O</a:t>
              </a:r>
              <a:endParaRPr lang="en-US" altLang="ja-JP" sz="1100" b="1">
                <a:solidFill>
                  <a:srgbClr val="000000"/>
                </a:solidFill>
                <a:effectLst>
                  <a:outerShdw blurRad="38100" dist="38100" dir="2700000" algn="tl">
                    <a:srgbClr val="FFFFFF"/>
                  </a:outerShdw>
                </a:effectLst>
                <a:cs typeface="Arial" charset="0"/>
              </a:endParaRPr>
            </a:p>
          </p:txBody>
        </p:sp>
        <p:sp>
          <p:nvSpPr>
            <p:cNvPr id="1625307" name="Rectangle 219"/>
            <p:cNvSpPr>
              <a:spLocks noChangeAspect="1" noChangeArrowheads="1"/>
            </p:cNvSpPr>
            <p:nvPr/>
          </p:nvSpPr>
          <p:spPr bwMode="auto">
            <a:xfrm>
              <a:off x="4798" y="1041"/>
              <a:ext cx="59" cy="95"/>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F</a:t>
              </a:r>
              <a:endParaRPr lang="en-US" altLang="ja-JP" sz="1100" b="1">
                <a:solidFill>
                  <a:srgbClr val="000000"/>
                </a:solidFill>
                <a:effectLst>
                  <a:outerShdw blurRad="38100" dist="38100" dir="2700000" algn="tl">
                    <a:srgbClr val="FFFFFF"/>
                  </a:outerShdw>
                </a:effectLst>
                <a:cs typeface="Arial" charset="0"/>
              </a:endParaRPr>
            </a:p>
          </p:txBody>
        </p:sp>
        <p:sp>
          <p:nvSpPr>
            <p:cNvPr id="62885" name="Line 220"/>
            <p:cNvSpPr>
              <a:spLocks noChangeAspect="1" noChangeShapeType="1"/>
            </p:cNvSpPr>
            <p:nvPr/>
          </p:nvSpPr>
          <p:spPr bwMode="auto">
            <a:xfrm rot="-4127102">
              <a:off x="3858" y="1015"/>
              <a:ext cx="0"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nchor="ctr">
              <a:spAutoFit/>
            </a:bodyPr>
            <a:lstStyle/>
            <a:p>
              <a:endParaRPr kumimoji="0" lang="ja-JP" altLang="en-US" smtClean="0">
                <a:solidFill>
                  <a:srgbClr val="000000"/>
                </a:solidFill>
                <a:ea typeface="+mn-ea"/>
                <a:cs typeface="Arial" charset="0"/>
              </a:endParaRPr>
            </a:p>
          </p:txBody>
        </p:sp>
        <p:sp>
          <p:nvSpPr>
            <p:cNvPr id="62886" name="Line 221"/>
            <p:cNvSpPr>
              <a:spLocks noChangeAspect="1" noChangeShapeType="1"/>
            </p:cNvSpPr>
            <p:nvPr/>
          </p:nvSpPr>
          <p:spPr bwMode="auto">
            <a:xfrm rot="10800000">
              <a:off x="3911" y="1096"/>
              <a:ext cx="0" cy="6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nchor="ctr">
              <a:spAutoFit/>
            </a:bodyPr>
            <a:lstStyle/>
            <a:p>
              <a:endParaRPr kumimoji="0" lang="ja-JP" altLang="en-US" smtClean="0">
                <a:solidFill>
                  <a:srgbClr val="000000"/>
                </a:solidFill>
                <a:ea typeface="+mn-ea"/>
                <a:cs typeface="Arial" charset="0"/>
              </a:endParaRPr>
            </a:p>
          </p:txBody>
        </p:sp>
        <p:sp>
          <p:nvSpPr>
            <p:cNvPr id="62887" name="Line 222"/>
            <p:cNvSpPr>
              <a:spLocks noChangeAspect="1" noChangeShapeType="1"/>
            </p:cNvSpPr>
            <p:nvPr/>
          </p:nvSpPr>
          <p:spPr bwMode="auto">
            <a:xfrm>
              <a:off x="3784" y="986"/>
              <a:ext cx="75" cy="45"/>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311" name="Freeform 223"/>
            <p:cNvSpPr>
              <a:spLocks noChangeAspect="1"/>
            </p:cNvSpPr>
            <p:nvPr/>
          </p:nvSpPr>
          <p:spPr bwMode="auto">
            <a:xfrm>
              <a:off x="3795" y="951"/>
              <a:ext cx="82" cy="57"/>
            </a:xfrm>
            <a:custGeom>
              <a:avLst/>
              <a:gdLst>
                <a:gd name="T0" fmla="*/ 0 w 161"/>
                <a:gd name="T1" fmla="*/ 20 h 107"/>
                <a:gd name="T2" fmla="*/ 11 w 161"/>
                <a:gd name="T3" fmla="*/ 0 h 107"/>
                <a:gd name="T4" fmla="*/ 161 w 161"/>
                <a:gd name="T5" fmla="*/ 86 h 107"/>
                <a:gd name="T6" fmla="*/ 150 w 161"/>
                <a:gd name="T7" fmla="*/ 107 h 107"/>
                <a:gd name="T8" fmla="*/ 0 w 161"/>
                <a:gd name="T9" fmla="*/ 20 h 107"/>
                <a:gd name="T10" fmla="*/ 0 60000 65536"/>
                <a:gd name="T11" fmla="*/ 0 60000 65536"/>
                <a:gd name="T12" fmla="*/ 0 60000 65536"/>
                <a:gd name="T13" fmla="*/ 0 60000 65536"/>
                <a:gd name="T14" fmla="*/ 0 60000 65536"/>
                <a:gd name="T15" fmla="*/ 0 w 161"/>
                <a:gd name="T16" fmla="*/ 0 h 107"/>
                <a:gd name="T17" fmla="*/ 161 w 161"/>
                <a:gd name="T18" fmla="*/ 107 h 107"/>
              </a:gdLst>
              <a:ahLst/>
              <a:cxnLst>
                <a:cxn ang="T10">
                  <a:pos x="T0" y="T1"/>
                </a:cxn>
                <a:cxn ang="T11">
                  <a:pos x="T2" y="T3"/>
                </a:cxn>
                <a:cxn ang="T12">
                  <a:pos x="T4" y="T5"/>
                </a:cxn>
                <a:cxn ang="T13">
                  <a:pos x="T6" y="T7"/>
                </a:cxn>
                <a:cxn ang="T14">
                  <a:pos x="T8" y="T9"/>
                </a:cxn>
              </a:cxnLst>
              <a:rect l="T15" t="T16" r="T17" b="T18"/>
              <a:pathLst>
                <a:path w="161" h="107">
                  <a:moveTo>
                    <a:pt x="0" y="20"/>
                  </a:moveTo>
                  <a:lnTo>
                    <a:pt x="11" y="0"/>
                  </a:lnTo>
                  <a:lnTo>
                    <a:pt x="161" y="86"/>
                  </a:lnTo>
                  <a:lnTo>
                    <a:pt x="150" y="107"/>
                  </a:lnTo>
                  <a:lnTo>
                    <a:pt x="0" y="2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1625312" name="Rectangle 224"/>
            <p:cNvSpPr>
              <a:spLocks noChangeAspect="1" noChangeArrowheads="1"/>
            </p:cNvSpPr>
            <p:nvPr/>
          </p:nvSpPr>
          <p:spPr bwMode="auto">
            <a:xfrm>
              <a:off x="3724" y="924"/>
              <a:ext cx="74" cy="95"/>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O</a:t>
              </a:r>
              <a:endParaRPr lang="en-US" altLang="ja-JP" sz="1100" b="1">
                <a:solidFill>
                  <a:srgbClr val="000000"/>
                </a:solidFill>
                <a:effectLst>
                  <a:outerShdw blurRad="38100" dist="38100" dir="2700000" algn="tl">
                    <a:srgbClr val="FFFFFF"/>
                  </a:outerShdw>
                </a:effectLst>
                <a:cs typeface="Arial" charset="0"/>
              </a:endParaRPr>
            </a:p>
          </p:txBody>
        </p:sp>
        <p:sp>
          <p:nvSpPr>
            <p:cNvPr id="62890" name="Line 225"/>
            <p:cNvSpPr>
              <a:spLocks noChangeAspect="1" noChangeShapeType="1"/>
            </p:cNvSpPr>
            <p:nvPr/>
          </p:nvSpPr>
          <p:spPr bwMode="auto">
            <a:xfrm flipV="1">
              <a:off x="3961" y="977"/>
              <a:ext cx="104" cy="63"/>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grpSp>
      <p:sp>
        <p:nvSpPr>
          <p:cNvPr id="62903" name="Rectangle 439"/>
          <p:cNvSpPr>
            <a:spLocks noChangeArrowheads="1"/>
          </p:cNvSpPr>
          <p:nvPr/>
        </p:nvSpPr>
        <p:spPr bwMode="auto">
          <a:xfrm>
            <a:off x="457200" y="-192087"/>
            <a:ext cx="86868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nchor="ctr"/>
          <a:lstStyle/>
          <a:p>
            <a:pPr algn="ctr"/>
            <a:r>
              <a:rPr kumimoji="0" lang="en-US" altLang="ja-JP" sz="2800" b="1">
                <a:solidFill>
                  <a:srgbClr val="FFFF00"/>
                </a:solidFill>
                <a:cs typeface="Arial" charset="0"/>
              </a:rPr>
              <a:t>Thienopyridines: Formation of Active Metabolite</a:t>
            </a:r>
          </a:p>
        </p:txBody>
      </p:sp>
      <p:sp>
        <p:nvSpPr>
          <p:cNvPr id="1625093" name="Text Box 5"/>
          <p:cNvSpPr txBox="1">
            <a:spLocks noChangeArrowheads="1"/>
          </p:cNvSpPr>
          <p:nvPr/>
        </p:nvSpPr>
        <p:spPr bwMode="auto">
          <a:xfrm>
            <a:off x="6615113" y="1843089"/>
            <a:ext cx="1233487" cy="307766"/>
          </a:xfrm>
          <a:prstGeom prst="rect">
            <a:avLst/>
          </a:prstGeom>
          <a:solidFill>
            <a:schemeClr val="bg1"/>
          </a:solidFill>
          <a:ln w="9525">
            <a:solidFill>
              <a:schemeClr val="tx1"/>
            </a:solidFill>
            <a:miter lim="800000"/>
            <a:headEnd/>
            <a:tailEnd/>
          </a:ln>
        </p:spPr>
        <p:txBody>
          <a:bodyPr lIns="91430" tIns="45715" rIns="91430" bIns="45715">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400" b="1">
                <a:solidFill>
                  <a:srgbClr val="000000"/>
                </a:solidFill>
                <a:cs typeface="Arial" charset="0"/>
              </a:rPr>
              <a:t>Prasugrel</a:t>
            </a:r>
          </a:p>
        </p:txBody>
      </p:sp>
      <p:grpSp>
        <p:nvGrpSpPr>
          <p:cNvPr id="62912" name="Group 448"/>
          <p:cNvGrpSpPr>
            <a:grpSpLocks/>
          </p:cNvGrpSpPr>
          <p:nvPr/>
        </p:nvGrpSpPr>
        <p:grpSpPr bwMode="auto">
          <a:xfrm>
            <a:off x="531814" y="2112964"/>
            <a:ext cx="7545387" cy="1304925"/>
            <a:chOff x="335" y="1331"/>
            <a:chExt cx="4753" cy="822"/>
          </a:xfrm>
        </p:grpSpPr>
        <p:sp>
          <p:nvSpPr>
            <p:cNvPr id="1625232" name="Text Box 144"/>
            <p:cNvSpPr txBox="1">
              <a:spLocks noChangeArrowheads="1"/>
            </p:cNvSpPr>
            <p:nvPr/>
          </p:nvSpPr>
          <p:spPr bwMode="auto">
            <a:xfrm>
              <a:off x="2434" y="1488"/>
              <a:ext cx="974" cy="365"/>
            </a:xfrm>
            <a:prstGeom prst="rect">
              <a:avLst/>
            </a:prstGeom>
            <a:noFill/>
            <a:ln>
              <a:noFill/>
            </a:ln>
            <a:extLst>
              <a:ext uri="{909E8E84-426E-40DD-AFC4-6F175D3DCCD1}">
                <a14:hiddenFill xmlns:a14="http://schemas.microsoft.com/office/drawing/2010/main">
                  <a:solidFill>
                    <a:srgbClr val="073C6D"/>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2000" b="1">
                  <a:solidFill>
                    <a:srgbClr val="FFFF00"/>
                  </a:solidFill>
                  <a:cs typeface="Arial" charset="0"/>
                </a:rPr>
                <a:t>Hydrolysis</a:t>
              </a:r>
            </a:p>
            <a:p>
              <a:pPr algn="ctr"/>
              <a:r>
                <a:rPr lang="en-US" altLang="ja-JP" sz="1200" b="1">
                  <a:solidFill>
                    <a:srgbClr val="FFFF00"/>
                  </a:solidFill>
                  <a:cs typeface="Arial" charset="0"/>
                </a:rPr>
                <a:t>(Esterases)</a:t>
              </a:r>
            </a:p>
          </p:txBody>
        </p:sp>
        <p:grpSp>
          <p:nvGrpSpPr>
            <p:cNvPr id="62744" name="Group 76"/>
            <p:cNvGrpSpPr>
              <a:grpSpLocks noChangeAspect="1"/>
            </p:cNvGrpSpPr>
            <p:nvPr/>
          </p:nvGrpSpPr>
          <p:grpSpPr bwMode="auto">
            <a:xfrm>
              <a:off x="4067" y="1491"/>
              <a:ext cx="1021" cy="559"/>
              <a:chOff x="3698" y="2724"/>
              <a:chExt cx="1294" cy="831"/>
            </a:xfrm>
          </p:grpSpPr>
          <p:sp>
            <p:nvSpPr>
              <p:cNvPr id="62745" name="Line 77"/>
              <p:cNvSpPr>
                <a:spLocks noChangeAspect="1" noChangeShapeType="1"/>
              </p:cNvSpPr>
              <p:nvPr/>
            </p:nvSpPr>
            <p:spPr bwMode="auto">
              <a:xfrm>
                <a:off x="4152" y="3219"/>
                <a:ext cx="0" cy="15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66" name="Freeform 78"/>
              <p:cNvSpPr>
                <a:spLocks noChangeAspect="1"/>
              </p:cNvSpPr>
              <p:nvPr/>
            </p:nvSpPr>
            <p:spPr bwMode="auto">
              <a:xfrm>
                <a:off x="4144" y="3210"/>
                <a:ext cx="14" cy="168"/>
              </a:xfrm>
              <a:custGeom>
                <a:avLst/>
                <a:gdLst>
                  <a:gd name="T0" fmla="*/ 22 w 22"/>
                  <a:gd name="T1" fmla="*/ 234 h 241"/>
                  <a:gd name="T2" fmla="*/ 11 w 22"/>
                  <a:gd name="T3" fmla="*/ 241 h 241"/>
                  <a:gd name="T4" fmla="*/ 0 w 22"/>
                  <a:gd name="T5" fmla="*/ 234 h 241"/>
                  <a:gd name="T6" fmla="*/ 0 w 22"/>
                  <a:gd name="T7" fmla="*/ 9 h 241"/>
                  <a:gd name="T8" fmla="*/ 11 w 22"/>
                  <a:gd name="T9" fmla="*/ 0 h 241"/>
                  <a:gd name="T10" fmla="*/ 22 w 22"/>
                  <a:gd name="T11" fmla="*/ 7 h 241"/>
                  <a:gd name="T12" fmla="*/ 22 w 22"/>
                  <a:gd name="T13" fmla="*/ 234 h 241"/>
                  <a:gd name="T14" fmla="*/ 0 60000 65536"/>
                  <a:gd name="T15" fmla="*/ 0 60000 65536"/>
                  <a:gd name="T16" fmla="*/ 0 60000 65536"/>
                  <a:gd name="T17" fmla="*/ 0 60000 65536"/>
                  <a:gd name="T18" fmla="*/ 0 60000 65536"/>
                  <a:gd name="T19" fmla="*/ 0 60000 65536"/>
                  <a:gd name="T20" fmla="*/ 0 60000 65536"/>
                  <a:gd name="T21" fmla="*/ 0 w 22"/>
                  <a:gd name="T22" fmla="*/ 0 h 241"/>
                  <a:gd name="T23" fmla="*/ 22 w 22"/>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41">
                    <a:moveTo>
                      <a:pt x="22" y="234"/>
                    </a:moveTo>
                    <a:lnTo>
                      <a:pt x="11" y="241"/>
                    </a:lnTo>
                    <a:lnTo>
                      <a:pt x="0" y="234"/>
                    </a:lnTo>
                    <a:lnTo>
                      <a:pt x="0" y="9"/>
                    </a:lnTo>
                    <a:lnTo>
                      <a:pt x="11" y="0"/>
                    </a:lnTo>
                    <a:lnTo>
                      <a:pt x="22" y="7"/>
                    </a:lnTo>
                    <a:lnTo>
                      <a:pt x="22" y="234"/>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47" name="Line 79"/>
              <p:cNvSpPr>
                <a:spLocks noChangeAspect="1" noChangeShapeType="1"/>
              </p:cNvSpPr>
              <p:nvPr/>
            </p:nvSpPr>
            <p:spPr bwMode="auto">
              <a:xfrm flipH="1" flipV="1">
                <a:off x="4156" y="3379"/>
                <a:ext cx="131" cy="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68" name="Freeform 80"/>
              <p:cNvSpPr>
                <a:spLocks noChangeAspect="1"/>
              </p:cNvSpPr>
              <p:nvPr/>
            </p:nvSpPr>
            <p:spPr bwMode="auto">
              <a:xfrm>
                <a:off x="4150" y="3373"/>
                <a:ext cx="138" cy="98"/>
              </a:xfrm>
              <a:custGeom>
                <a:avLst/>
                <a:gdLst>
                  <a:gd name="T0" fmla="*/ 209 w 209"/>
                  <a:gd name="T1" fmla="*/ 116 h 143"/>
                  <a:gd name="T2" fmla="*/ 209 w 209"/>
                  <a:gd name="T3" fmla="*/ 143 h 143"/>
                  <a:gd name="T4" fmla="*/ 0 w 209"/>
                  <a:gd name="T5" fmla="*/ 21 h 143"/>
                  <a:gd name="T6" fmla="*/ 0 w 209"/>
                  <a:gd name="T7" fmla="*/ 7 h 143"/>
                  <a:gd name="T8" fmla="*/ 11 w 209"/>
                  <a:gd name="T9" fmla="*/ 0 h 143"/>
                  <a:gd name="T10" fmla="*/ 209 w 209"/>
                  <a:gd name="T11" fmla="*/ 116 h 143"/>
                  <a:gd name="T12" fmla="*/ 0 60000 65536"/>
                  <a:gd name="T13" fmla="*/ 0 60000 65536"/>
                  <a:gd name="T14" fmla="*/ 0 60000 65536"/>
                  <a:gd name="T15" fmla="*/ 0 60000 65536"/>
                  <a:gd name="T16" fmla="*/ 0 60000 65536"/>
                  <a:gd name="T17" fmla="*/ 0 60000 65536"/>
                  <a:gd name="T18" fmla="*/ 0 w 209"/>
                  <a:gd name="T19" fmla="*/ 0 h 143"/>
                  <a:gd name="T20" fmla="*/ 209 w 209"/>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209" h="143">
                    <a:moveTo>
                      <a:pt x="209" y="116"/>
                    </a:moveTo>
                    <a:lnTo>
                      <a:pt x="209" y="143"/>
                    </a:lnTo>
                    <a:lnTo>
                      <a:pt x="0" y="21"/>
                    </a:lnTo>
                    <a:lnTo>
                      <a:pt x="0" y="7"/>
                    </a:lnTo>
                    <a:lnTo>
                      <a:pt x="11" y="0"/>
                    </a:lnTo>
                    <a:lnTo>
                      <a:pt x="209" y="116"/>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49" name="Line 81"/>
              <p:cNvSpPr>
                <a:spLocks noChangeAspect="1" noChangeShapeType="1"/>
              </p:cNvSpPr>
              <p:nvPr/>
            </p:nvSpPr>
            <p:spPr bwMode="auto">
              <a:xfrm flipH="1">
                <a:off x="4290" y="3377"/>
                <a:ext cx="137" cy="8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70" name="Freeform 82"/>
              <p:cNvSpPr>
                <a:spLocks noChangeAspect="1"/>
              </p:cNvSpPr>
              <p:nvPr/>
            </p:nvSpPr>
            <p:spPr bwMode="auto">
              <a:xfrm>
                <a:off x="4289" y="3373"/>
                <a:ext cx="146" cy="98"/>
              </a:xfrm>
              <a:custGeom>
                <a:avLst/>
                <a:gdLst>
                  <a:gd name="T0" fmla="*/ 198 w 221"/>
                  <a:gd name="T1" fmla="*/ 0 h 143"/>
                  <a:gd name="T2" fmla="*/ 221 w 221"/>
                  <a:gd name="T3" fmla="*/ 14 h 143"/>
                  <a:gd name="T4" fmla="*/ 0 w 221"/>
                  <a:gd name="T5" fmla="*/ 143 h 143"/>
                  <a:gd name="T6" fmla="*/ 0 w 221"/>
                  <a:gd name="T7" fmla="*/ 116 h 143"/>
                  <a:gd name="T8" fmla="*/ 198 w 221"/>
                  <a:gd name="T9" fmla="*/ 0 h 143"/>
                  <a:gd name="T10" fmla="*/ 0 60000 65536"/>
                  <a:gd name="T11" fmla="*/ 0 60000 65536"/>
                  <a:gd name="T12" fmla="*/ 0 60000 65536"/>
                  <a:gd name="T13" fmla="*/ 0 60000 65536"/>
                  <a:gd name="T14" fmla="*/ 0 60000 65536"/>
                  <a:gd name="T15" fmla="*/ 0 w 221"/>
                  <a:gd name="T16" fmla="*/ 0 h 143"/>
                  <a:gd name="T17" fmla="*/ 221 w 221"/>
                  <a:gd name="T18" fmla="*/ 143 h 143"/>
                </a:gdLst>
                <a:ahLst/>
                <a:cxnLst>
                  <a:cxn ang="T10">
                    <a:pos x="T0" y="T1"/>
                  </a:cxn>
                  <a:cxn ang="T11">
                    <a:pos x="T2" y="T3"/>
                  </a:cxn>
                  <a:cxn ang="T12">
                    <a:pos x="T4" y="T5"/>
                  </a:cxn>
                  <a:cxn ang="T13">
                    <a:pos x="T6" y="T7"/>
                  </a:cxn>
                  <a:cxn ang="T14">
                    <a:pos x="T8" y="T9"/>
                  </a:cxn>
                </a:cxnLst>
                <a:rect l="T15" t="T16" r="T17" b="T18"/>
                <a:pathLst>
                  <a:path w="221" h="143">
                    <a:moveTo>
                      <a:pt x="198" y="0"/>
                    </a:moveTo>
                    <a:lnTo>
                      <a:pt x="221" y="14"/>
                    </a:lnTo>
                    <a:lnTo>
                      <a:pt x="0" y="143"/>
                    </a:lnTo>
                    <a:lnTo>
                      <a:pt x="0" y="116"/>
                    </a:lnTo>
                    <a:lnTo>
                      <a:pt x="198"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51" name="Line 83"/>
              <p:cNvSpPr>
                <a:spLocks noChangeAspect="1" noChangeShapeType="1"/>
              </p:cNvSpPr>
              <p:nvPr/>
            </p:nvSpPr>
            <p:spPr bwMode="auto">
              <a:xfrm>
                <a:off x="4429" y="3263"/>
                <a:ext cx="0" cy="11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72" name="Freeform 84"/>
              <p:cNvSpPr>
                <a:spLocks noChangeAspect="1"/>
              </p:cNvSpPr>
              <p:nvPr/>
            </p:nvSpPr>
            <p:spPr bwMode="auto">
              <a:xfrm>
                <a:off x="4420" y="3262"/>
                <a:ext cx="14" cy="118"/>
              </a:xfrm>
              <a:custGeom>
                <a:avLst/>
                <a:gdLst>
                  <a:gd name="T0" fmla="*/ 0 w 23"/>
                  <a:gd name="T1" fmla="*/ 0 h 173"/>
                  <a:gd name="T2" fmla="*/ 23 w 23"/>
                  <a:gd name="T3" fmla="*/ 0 h 173"/>
                  <a:gd name="T4" fmla="*/ 23 w 23"/>
                  <a:gd name="T5" fmla="*/ 173 h 173"/>
                  <a:gd name="T6" fmla="*/ 0 w 23"/>
                  <a:gd name="T7" fmla="*/ 159 h 173"/>
                  <a:gd name="T8" fmla="*/ 0 w 23"/>
                  <a:gd name="T9" fmla="*/ 0 h 173"/>
                  <a:gd name="T10" fmla="*/ 0 60000 65536"/>
                  <a:gd name="T11" fmla="*/ 0 60000 65536"/>
                  <a:gd name="T12" fmla="*/ 0 60000 65536"/>
                  <a:gd name="T13" fmla="*/ 0 60000 65536"/>
                  <a:gd name="T14" fmla="*/ 0 60000 65536"/>
                  <a:gd name="T15" fmla="*/ 0 w 23"/>
                  <a:gd name="T16" fmla="*/ 0 h 173"/>
                  <a:gd name="T17" fmla="*/ 23 w 23"/>
                  <a:gd name="T18" fmla="*/ 173 h 173"/>
                </a:gdLst>
                <a:ahLst/>
                <a:cxnLst>
                  <a:cxn ang="T10">
                    <a:pos x="T0" y="T1"/>
                  </a:cxn>
                  <a:cxn ang="T11">
                    <a:pos x="T2" y="T3"/>
                  </a:cxn>
                  <a:cxn ang="T12">
                    <a:pos x="T4" y="T5"/>
                  </a:cxn>
                  <a:cxn ang="T13">
                    <a:pos x="T6" y="T7"/>
                  </a:cxn>
                  <a:cxn ang="T14">
                    <a:pos x="T8" y="T9"/>
                  </a:cxn>
                </a:cxnLst>
                <a:rect l="T15" t="T16" r="T17" b="T18"/>
                <a:pathLst>
                  <a:path w="23" h="173">
                    <a:moveTo>
                      <a:pt x="0" y="0"/>
                    </a:moveTo>
                    <a:lnTo>
                      <a:pt x="23" y="0"/>
                    </a:lnTo>
                    <a:lnTo>
                      <a:pt x="23" y="173"/>
                    </a:lnTo>
                    <a:lnTo>
                      <a:pt x="0" y="159"/>
                    </a:lnTo>
                    <a:lnTo>
                      <a:pt x="0"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53" name="Line 85"/>
              <p:cNvSpPr>
                <a:spLocks noChangeAspect="1" noChangeShapeType="1"/>
              </p:cNvSpPr>
              <p:nvPr/>
            </p:nvSpPr>
            <p:spPr bwMode="auto">
              <a:xfrm>
                <a:off x="4290" y="3129"/>
                <a:ext cx="81" cy="4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74" name="Freeform 86"/>
              <p:cNvSpPr>
                <a:spLocks noChangeAspect="1"/>
              </p:cNvSpPr>
              <p:nvPr/>
            </p:nvSpPr>
            <p:spPr bwMode="auto">
              <a:xfrm>
                <a:off x="4289" y="3121"/>
                <a:ext cx="87" cy="62"/>
              </a:xfrm>
              <a:custGeom>
                <a:avLst/>
                <a:gdLst>
                  <a:gd name="T0" fmla="*/ 0 w 132"/>
                  <a:gd name="T1" fmla="*/ 27 h 95"/>
                  <a:gd name="T2" fmla="*/ 0 w 132"/>
                  <a:gd name="T3" fmla="*/ 0 h 95"/>
                  <a:gd name="T4" fmla="*/ 132 w 132"/>
                  <a:gd name="T5" fmla="*/ 75 h 95"/>
                  <a:gd name="T6" fmla="*/ 119 w 132"/>
                  <a:gd name="T7" fmla="*/ 95 h 95"/>
                  <a:gd name="T8" fmla="*/ 0 w 132"/>
                  <a:gd name="T9" fmla="*/ 27 h 95"/>
                  <a:gd name="T10" fmla="*/ 0 60000 65536"/>
                  <a:gd name="T11" fmla="*/ 0 60000 65536"/>
                  <a:gd name="T12" fmla="*/ 0 60000 65536"/>
                  <a:gd name="T13" fmla="*/ 0 60000 65536"/>
                  <a:gd name="T14" fmla="*/ 0 60000 65536"/>
                  <a:gd name="T15" fmla="*/ 0 w 132"/>
                  <a:gd name="T16" fmla="*/ 0 h 95"/>
                  <a:gd name="T17" fmla="*/ 132 w 132"/>
                  <a:gd name="T18" fmla="*/ 95 h 95"/>
                </a:gdLst>
                <a:ahLst/>
                <a:cxnLst>
                  <a:cxn ang="T10">
                    <a:pos x="T0" y="T1"/>
                  </a:cxn>
                  <a:cxn ang="T11">
                    <a:pos x="T2" y="T3"/>
                  </a:cxn>
                  <a:cxn ang="T12">
                    <a:pos x="T4" y="T5"/>
                  </a:cxn>
                  <a:cxn ang="T13">
                    <a:pos x="T6" y="T7"/>
                  </a:cxn>
                  <a:cxn ang="T14">
                    <a:pos x="T8" y="T9"/>
                  </a:cxn>
                </a:cxnLst>
                <a:rect l="T15" t="T16" r="T17" b="T18"/>
                <a:pathLst>
                  <a:path w="132" h="95">
                    <a:moveTo>
                      <a:pt x="0" y="27"/>
                    </a:moveTo>
                    <a:lnTo>
                      <a:pt x="0" y="0"/>
                    </a:lnTo>
                    <a:lnTo>
                      <a:pt x="132" y="75"/>
                    </a:lnTo>
                    <a:lnTo>
                      <a:pt x="119" y="95"/>
                    </a:lnTo>
                    <a:lnTo>
                      <a:pt x="0" y="27"/>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55" name="Line 87"/>
              <p:cNvSpPr>
                <a:spLocks noChangeAspect="1" noChangeShapeType="1"/>
              </p:cNvSpPr>
              <p:nvPr/>
            </p:nvSpPr>
            <p:spPr bwMode="auto">
              <a:xfrm flipV="1">
                <a:off x="4156" y="3129"/>
                <a:ext cx="131" cy="8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76" name="Freeform 88"/>
              <p:cNvSpPr>
                <a:spLocks noChangeAspect="1"/>
              </p:cNvSpPr>
              <p:nvPr/>
            </p:nvSpPr>
            <p:spPr bwMode="auto">
              <a:xfrm>
                <a:off x="4150" y="3121"/>
                <a:ext cx="138" cy="98"/>
              </a:xfrm>
              <a:custGeom>
                <a:avLst/>
                <a:gdLst>
                  <a:gd name="T0" fmla="*/ 209 w 209"/>
                  <a:gd name="T1" fmla="*/ 0 h 141"/>
                  <a:gd name="T2" fmla="*/ 209 w 209"/>
                  <a:gd name="T3" fmla="*/ 27 h 141"/>
                  <a:gd name="T4" fmla="*/ 11 w 209"/>
                  <a:gd name="T5" fmla="*/ 141 h 141"/>
                  <a:gd name="T6" fmla="*/ 0 w 209"/>
                  <a:gd name="T7" fmla="*/ 134 h 141"/>
                  <a:gd name="T8" fmla="*/ 0 w 209"/>
                  <a:gd name="T9" fmla="*/ 120 h 141"/>
                  <a:gd name="T10" fmla="*/ 209 w 209"/>
                  <a:gd name="T11" fmla="*/ 0 h 141"/>
                  <a:gd name="T12" fmla="*/ 0 60000 65536"/>
                  <a:gd name="T13" fmla="*/ 0 60000 65536"/>
                  <a:gd name="T14" fmla="*/ 0 60000 65536"/>
                  <a:gd name="T15" fmla="*/ 0 60000 65536"/>
                  <a:gd name="T16" fmla="*/ 0 60000 65536"/>
                  <a:gd name="T17" fmla="*/ 0 60000 65536"/>
                  <a:gd name="T18" fmla="*/ 0 w 209"/>
                  <a:gd name="T19" fmla="*/ 0 h 141"/>
                  <a:gd name="T20" fmla="*/ 209 w 20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09" h="141">
                    <a:moveTo>
                      <a:pt x="209" y="0"/>
                    </a:moveTo>
                    <a:lnTo>
                      <a:pt x="209" y="27"/>
                    </a:lnTo>
                    <a:lnTo>
                      <a:pt x="11" y="141"/>
                    </a:lnTo>
                    <a:lnTo>
                      <a:pt x="0" y="134"/>
                    </a:lnTo>
                    <a:lnTo>
                      <a:pt x="0" y="120"/>
                    </a:lnTo>
                    <a:lnTo>
                      <a:pt x="209"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57" name="Line 89"/>
              <p:cNvSpPr>
                <a:spLocks noChangeAspect="1" noChangeShapeType="1"/>
              </p:cNvSpPr>
              <p:nvPr/>
            </p:nvSpPr>
            <p:spPr bwMode="auto">
              <a:xfrm>
                <a:off x="4572" y="3132"/>
                <a:ext cx="125" cy="7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78" name="Freeform 90"/>
              <p:cNvSpPr>
                <a:spLocks noChangeAspect="1"/>
              </p:cNvSpPr>
              <p:nvPr/>
            </p:nvSpPr>
            <p:spPr bwMode="auto">
              <a:xfrm>
                <a:off x="4567" y="3126"/>
                <a:ext cx="137" cy="92"/>
              </a:xfrm>
              <a:custGeom>
                <a:avLst/>
                <a:gdLst>
                  <a:gd name="T0" fmla="*/ 0 w 209"/>
                  <a:gd name="T1" fmla="*/ 20 h 134"/>
                  <a:gd name="T2" fmla="*/ 0 w 209"/>
                  <a:gd name="T3" fmla="*/ 7 h 134"/>
                  <a:gd name="T4" fmla="*/ 11 w 209"/>
                  <a:gd name="T5" fmla="*/ 0 h 134"/>
                  <a:gd name="T6" fmla="*/ 209 w 209"/>
                  <a:gd name="T7" fmla="*/ 113 h 134"/>
                  <a:gd name="T8" fmla="*/ 209 w 209"/>
                  <a:gd name="T9" fmla="*/ 127 h 134"/>
                  <a:gd name="T10" fmla="*/ 198 w 209"/>
                  <a:gd name="T11" fmla="*/ 134 h 134"/>
                  <a:gd name="T12" fmla="*/ 0 w 209"/>
                  <a:gd name="T13" fmla="*/ 20 h 134"/>
                  <a:gd name="T14" fmla="*/ 0 60000 65536"/>
                  <a:gd name="T15" fmla="*/ 0 60000 65536"/>
                  <a:gd name="T16" fmla="*/ 0 60000 65536"/>
                  <a:gd name="T17" fmla="*/ 0 60000 65536"/>
                  <a:gd name="T18" fmla="*/ 0 60000 65536"/>
                  <a:gd name="T19" fmla="*/ 0 60000 65536"/>
                  <a:gd name="T20" fmla="*/ 0 60000 65536"/>
                  <a:gd name="T21" fmla="*/ 0 w 209"/>
                  <a:gd name="T22" fmla="*/ 0 h 134"/>
                  <a:gd name="T23" fmla="*/ 209 w 209"/>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 h="134">
                    <a:moveTo>
                      <a:pt x="0" y="20"/>
                    </a:moveTo>
                    <a:lnTo>
                      <a:pt x="0" y="7"/>
                    </a:lnTo>
                    <a:lnTo>
                      <a:pt x="11" y="0"/>
                    </a:lnTo>
                    <a:lnTo>
                      <a:pt x="209" y="113"/>
                    </a:lnTo>
                    <a:lnTo>
                      <a:pt x="209" y="127"/>
                    </a:lnTo>
                    <a:lnTo>
                      <a:pt x="198" y="134"/>
                    </a:lnTo>
                    <a:lnTo>
                      <a:pt x="0" y="2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59" name="Line 91"/>
              <p:cNvSpPr>
                <a:spLocks noChangeAspect="1" noChangeShapeType="1"/>
              </p:cNvSpPr>
              <p:nvPr/>
            </p:nvSpPr>
            <p:spPr bwMode="auto">
              <a:xfrm flipH="1">
                <a:off x="4487" y="3132"/>
                <a:ext cx="74" cy="4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80" name="Freeform 92"/>
              <p:cNvSpPr>
                <a:spLocks noChangeAspect="1"/>
              </p:cNvSpPr>
              <p:nvPr/>
            </p:nvSpPr>
            <p:spPr bwMode="auto">
              <a:xfrm>
                <a:off x="4484" y="3126"/>
                <a:ext cx="84" cy="58"/>
              </a:xfrm>
              <a:custGeom>
                <a:avLst/>
                <a:gdLst>
                  <a:gd name="T0" fmla="*/ 116 w 127"/>
                  <a:gd name="T1" fmla="*/ 0 h 86"/>
                  <a:gd name="T2" fmla="*/ 127 w 127"/>
                  <a:gd name="T3" fmla="*/ 7 h 86"/>
                  <a:gd name="T4" fmla="*/ 127 w 127"/>
                  <a:gd name="T5" fmla="*/ 20 h 86"/>
                  <a:gd name="T6" fmla="*/ 11 w 127"/>
                  <a:gd name="T7" fmla="*/ 86 h 86"/>
                  <a:gd name="T8" fmla="*/ 0 w 127"/>
                  <a:gd name="T9" fmla="*/ 66 h 86"/>
                  <a:gd name="T10" fmla="*/ 116 w 127"/>
                  <a:gd name="T11" fmla="*/ 0 h 86"/>
                  <a:gd name="T12" fmla="*/ 0 60000 65536"/>
                  <a:gd name="T13" fmla="*/ 0 60000 65536"/>
                  <a:gd name="T14" fmla="*/ 0 60000 65536"/>
                  <a:gd name="T15" fmla="*/ 0 60000 65536"/>
                  <a:gd name="T16" fmla="*/ 0 60000 65536"/>
                  <a:gd name="T17" fmla="*/ 0 60000 65536"/>
                  <a:gd name="T18" fmla="*/ 0 w 127"/>
                  <a:gd name="T19" fmla="*/ 0 h 86"/>
                  <a:gd name="T20" fmla="*/ 127 w 127"/>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127" h="86">
                    <a:moveTo>
                      <a:pt x="116" y="0"/>
                    </a:moveTo>
                    <a:lnTo>
                      <a:pt x="127" y="7"/>
                    </a:lnTo>
                    <a:lnTo>
                      <a:pt x="127" y="20"/>
                    </a:lnTo>
                    <a:lnTo>
                      <a:pt x="11" y="86"/>
                    </a:lnTo>
                    <a:lnTo>
                      <a:pt x="0" y="66"/>
                    </a:lnTo>
                    <a:lnTo>
                      <a:pt x="116"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61" name="Line 93"/>
              <p:cNvSpPr>
                <a:spLocks noChangeAspect="1" noChangeShapeType="1"/>
              </p:cNvSpPr>
              <p:nvPr/>
            </p:nvSpPr>
            <p:spPr bwMode="auto">
              <a:xfrm>
                <a:off x="3999" y="3162"/>
                <a:ext cx="147" cy="4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82" name="Freeform 94"/>
              <p:cNvSpPr>
                <a:spLocks noChangeAspect="1"/>
              </p:cNvSpPr>
              <p:nvPr/>
            </p:nvSpPr>
            <p:spPr bwMode="auto">
              <a:xfrm>
                <a:off x="3997" y="3152"/>
                <a:ext cx="155" cy="68"/>
              </a:xfrm>
              <a:custGeom>
                <a:avLst/>
                <a:gdLst>
                  <a:gd name="T0" fmla="*/ 9 w 234"/>
                  <a:gd name="T1" fmla="*/ 28 h 98"/>
                  <a:gd name="T2" fmla="*/ 0 w 234"/>
                  <a:gd name="T3" fmla="*/ 0 h 98"/>
                  <a:gd name="T4" fmla="*/ 234 w 234"/>
                  <a:gd name="T5" fmla="*/ 75 h 98"/>
                  <a:gd name="T6" fmla="*/ 234 w 234"/>
                  <a:gd name="T7" fmla="*/ 89 h 98"/>
                  <a:gd name="T8" fmla="*/ 223 w 234"/>
                  <a:gd name="T9" fmla="*/ 98 h 98"/>
                  <a:gd name="T10" fmla="*/ 9 w 234"/>
                  <a:gd name="T11" fmla="*/ 28 h 98"/>
                  <a:gd name="T12" fmla="*/ 0 60000 65536"/>
                  <a:gd name="T13" fmla="*/ 0 60000 65536"/>
                  <a:gd name="T14" fmla="*/ 0 60000 65536"/>
                  <a:gd name="T15" fmla="*/ 0 60000 65536"/>
                  <a:gd name="T16" fmla="*/ 0 60000 65536"/>
                  <a:gd name="T17" fmla="*/ 0 60000 65536"/>
                  <a:gd name="T18" fmla="*/ 0 w 234"/>
                  <a:gd name="T19" fmla="*/ 0 h 98"/>
                  <a:gd name="T20" fmla="*/ 234 w 234"/>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234" h="98">
                    <a:moveTo>
                      <a:pt x="9" y="28"/>
                    </a:moveTo>
                    <a:lnTo>
                      <a:pt x="0" y="0"/>
                    </a:lnTo>
                    <a:lnTo>
                      <a:pt x="234" y="75"/>
                    </a:lnTo>
                    <a:lnTo>
                      <a:pt x="234" y="89"/>
                    </a:lnTo>
                    <a:lnTo>
                      <a:pt x="223" y="98"/>
                    </a:lnTo>
                    <a:lnTo>
                      <a:pt x="9" y="28"/>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63" name="Line 95"/>
              <p:cNvSpPr>
                <a:spLocks noChangeAspect="1" noChangeShapeType="1"/>
              </p:cNvSpPr>
              <p:nvPr/>
            </p:nvSpPr>
            <p:spPr bwMode="auto">
              <a:xfrm flipV="1">
                <a:off x="3906" y="3162"/>
                <a:ext cx="93" cy="12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84" name="Freeform 96"/>
              <p:cNvSpPr>
                <a:spLocks noChangeAspect="1"/>
              </p:cNvSpPr>
              <p:nvPr/>
            </p:nvSpPr>
            <p:spPr bwMode="auto">
              <a:xfrm>
                <a:off x="3900" y="3152"/>
                <a:ext cx="105" cy="141"/>
              </a:xfrm>
              <a:custGeom>
                <a:avLst/>
                <a:gdLst>
                  <a:gd name="T0" fmla="*/ 21 w 155"/>
                  <a:gd name="T1" fmla="*/ 209 h 209"/>
                  <a:gd name="T2" fmla="*/ 7 w 155"/>
                  <a:gd name="T3" fmla="*/ 209 h 209"/>
                  <a:gd name="T4" fmla="*/ 0 w 155"/>
                  <a:gd name="T5" fmla="*/ 198 h 209"/>
                  <a:gd name="T6" fmla="*/ 146 w 155"/>
                  <a:gd name="T7" fmla="*/ 0 h 209"/>
                  <a:gd name="T8" fmla="*/ 155 w 155"/>
                  <a:gd name="T9" fmla="*/ 28 h 209"/>
                  <a:gd name="T10" fmla="*/ 21 w 155"/>
                  <a:gd name="T11" fmla="*/ 209 h 209"/>
                  <a:gd name="T12" fmla="*/ 0 60000 65536"/>
                  <a:gd name="T13" fmla="*/ 0 60000 65536"/>
                  <a:gd name="T14" fmla="*/ 0 60000 65536"/>
                  <a:gd name="T15" fmla="*/ 0 60000 65536"/>
                  <a:gd name="T16" fmla="*/ 0 60000 65536"/>
                  <a:gd name="T17" fmla="*/ 0 60000 65536"/>
                  <a:gd name="T18" fmla="*/ 0 w 155"/>
                  <a:gd name="T19" fmla="*/ 0 h 209"/>
                  <a:gd name="T20" fmla="*/ 155 w 155"/>
                  <a:gd name="T21" fmla="*/ 209 h 209"/>
                </a:gdLst>
                <a:ahLst/>
                <a:cxnLst>
                  <a:cxn ang="T12">
                    <a:pos x="T0" y="T1"/>
                  </a:cxn>
                  <a:cxn ang="T13">
                    <a:pos x="T2" y="T3"/>
                  </a:cxn>
                  <a:cxn ang="T14">
                    <a:pos x="T4" y="T5"/>
                  </a:cxn>
                  <a:cxn ang="T15">
                    <a:pos x="T6" y="T7"/>
                  </a:cxn>
                  <a:cxn ang="T16">
                    <a:pos x="T8" y="T9"/>
                  </a:cxn>
                  <a:cxn ang="T17">
                    <a:pos x="T10" y="T11"/>
                  </a:cxn>
                </a:cxnLst>
                <a:rect l="T18" t="T19" r="T20" b="T21"/>
                <a:pathLst>
                  <a:path w="155" h="209">
                    <a:moveTo>
                      <a:pt x="21" y="209"/>
                    </a:moveTo>
                    <a:lnTo>
                      <a:pt x="7" y="209"/>
                    </a:lnTo>
                    <a:lnTo>
                      <a:pt x="0" y="198"/>
                    </a:lnTo>
                    <a:lnTo>
                      <a:pt x="146" y="0"/>
                    </a:lnTo>
                    <a:lnTo>
                      <a:pt x="155" y="28"/>
                    </a:lnTo>
                    <a:lnTo>
                      <a:pt x="21" y="209"/>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1625185" name="Freeform 97"/>
              <p:cNvSpPr>
                <a:spLocks noChangeAspect="1"/>
              </p:cNvSpPr>
              <p:nvPr/>
            </p:nvSpPr>
            <p:spPr bwMode="auto">
              <a:xfrm rot="-5400000" flipH="1" flipV="1">
                <a:off x="4041" y="3157"/>
                <a:ext cx="46" cy="132"/>
              </a:xfrm>
              <a:custGeom>
                <a:avLst/>
                <a:gdLst>
                  <a:gd name="T0" fmla="*/ 8 w 109"/>
                  <a:gd name="T1" fmla="*/ 132 h 138"/>
                  <a:gd name="T2" fmla="*/ 0 w 109"/>
                  <a:gd name="T3" fmla="*/ 120 h 138"/>
                  <a:gd name="T4" fmla="*/ 38 w 109"/>
                  <a:gd name="T5" fmla="*/ 0 h 138"/>
                  <a:gd name="T6" fmla="*/ 46 w 109"/>
                  <a:gd name="T7" fmla="*/ 12 h 138"/>
                  <a:gd name="T8" fmla="*/ 8 w 109"/>
                  <a:gd name="T9" fmla="*/ 132 h 138"/>
                  <a:gd name="T10" fmla="*/ 0 60000 65536"/>
                  <a:gd name="T11" fmla="*/ 0 60000 65536"/>
                  <a:gd name="T12" fmla="*/ 0 60000 65536"/>
                  <a:gd name="T13" fmla="*/ 0 60000 65536"/>
                  <a:gd name="T14" fmla="*/ 0 60000 65536"/>
                  <a:gd name="T15" fmla="*/ 0 w 109"/>
                  <a:gd name="T16" fmla="*/ 0 h 138"/>
                  <a:gd name="T17" fmla="*/ 109 w 109"/>
                  <a:gd name="T18" fmla="*/ 138 h 138"/>
                </a:gdLst>
                <a:ahLst/>
                <a:cxnLst>
                  <a:cxn ang="T10">
                    <a:pos x="T0" y="T1"/>
                  </a:cxn>
                  <a:cxn ang="T11">
                    <a:pos x="T2" y="T3"/>
                  </a:cxn>
                  <a:cxn ang="T12">
                    <a:pos x="T4" y="T5"/>
                  </a:cxn>
                  <a:cxn ang="T13">
                    <a:pos x="T6" y="T7"/>
                  </a:cxn>
                  <a:cxn ang="T14">
                    <a:pos x="T8" y="T9"/>
                  </a:cxn>
                </a:cxnLst>
                <a:rect l="T15" t="T16" r="T17" b="T18"/>
                <a:pathLst>
                  <a:path w="109" h="138">
                    <a:moveTo>
                      <a:pt x="18" y="138"/>
                    </a:moveTo>
                    <a:lnTo>
                      <a:pt x="0" y="125"/>
                    </a:lnTo>
                    <a:lnTo>
                      <a:pt x="91" y="0"/>
                    </a:lnTo>
                    <a:lnTo>
                      <a:pt x="109" y="13"/>
                    </a:lnTo>
                    <a:lnTo>
                      <a:pt x="18"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66" name="Line 98"/>
              <p:cNvSpPr>
                <a:spLocks noChangeAspect="1" noChangeShapeType="1"/>
              </p:cNvSpPr>
              <p:nvPr/>
            </p:nvSpPr>
            <p:spPr bwMode="auto">
              <a:xfrm flipH="1" flipV="1">
                <a:off x="3906" y="3299"/>
                <a:ext cx="57" cy="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87" name="Freeform 99"/>
              <p:cNvSpPr>
                <a:spLocks noChangeAspect="1"/>
              </p:cNvSpPr>
              <p:nvPr/>
            </p:nvSpPr>
            <p:spPr bwMode="auto">
              <a:xfrm>
                <a:off x="3900" y="3294"/>
                <a:ext cx="71" cy="94"/>
              </a:xfrm>
              <a:custGeom>
                <a:avLst/>
                <a:gdLst>
                  <a:gd name="T0" fmla="*/ 107 w 107"/>
                  <a:gd name="T1" fmla="*/ 121 h 135"/>
                  <a:gd name="T2" fmla="*/ 89 w 107"/>
                  <a:gd name="T3" fmla="*/ 135 h 135"/>
                  <a:gd name="T4" fmla="*/ 0 w 107"/>
                  <a:gd name="T5" fmla="*/ 14 h 135"/>
                  <a:gd name="T6" fmla="*/ 7 w 107"/>
                  <a:gd name="T7" fmla="*/ 0 h 135"/>
                  <a:gd name="T8" fmla="*/ 21 w 107"/>
                  <a:gd name="T9" fmla="*/ 0 h 135"/>
                  <a:gd name="T10" fmla="*/ 107 w 107"/>
                  <a:gd name="T11" fmla="*/ 121 h 135"/>
                  <a:gd name="T12" fmla="*/ 0 60000 65536"/>
                  <a:gd name="T13" fmla="*/ 0 60000 65536"/>
                  <a:gd name="T14" fmla="*/ 0 60000 65536"/>
                  <a:gd name="T15" fmla="*/ 0 60000 65536"/>
                  <a:gd name="T16" fmla="*/ 0 60000 65536"/>
                  <a:gd name="T17" fmla="*/ 0 60000 65536"/>
                  <a:gd name="T18" fmla="*/ 0 w 107"/>
                  <a:gd name="T19" fmla="*/ 0 h 135"/>
                  <a:gd name="T20" fmla="*/ 107 w 107"/>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107" h="135">
                    <a:moveTo>
                      <a:pt x="107" y="121"/>
                    </a:moveTo>
                    <a:lnTo>
                      <a:pt x="89" y="135"/>
                    </a:lnTo>
                    <a:lnTo>
                      <a:pt x="0" y="14"/>
                    </a:lnTo>
                    <a:lnTo>
                      <a:pt x="7" y="0"/>
                    </a:lnTo>
                    <a:lnTo>
                      <a:pt x="21" y="0"/>
                    </a:lnTo>
                    <a:lnTo>
                      <a:pt x="107" y="121"/>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68" name="Line 100"/>
              <p:cNvSpPr>
                <a:spLocks noChangeAspect="1" noChangeShapeType="1"/>
              </p:cNvSpPr>
              <p:nvPr/>
            </p:nvSpPr>
            <p:spPr bwMode="auto">
              <a:xfrm flipH="1">
                <a:off x="4048" y="3379"/>
                <a:ext cx="100" cy="3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89" name="Freeform 101"/>
              <p:cNvSpPr>
                <a:spLocks noChangeAspect="1"/>
              </p:cNvSpPr>
              <p:nvPr/>
            </p:nvSpPr>
            <p:spPr bwMode="auto">
              <a:xfrm>
                <a:off x="4044" y="3373"/>
                <a:ext cx="110" cy="49"/>
              </a:xfrm>
              <a:custGeom>
                <a:avLst/>
                <a:gdLst>
                  <a:gd name="T0" fmla="*/ 9 w 161"/>
                  <a:gd name="T1" fmla="*/ 71 h 71"/>
                  <a:gd name="T2" fmla="*/ 0 w 161"/>
                  <a:gd name="T3" fmla="*/ 48 h 71"/>
                  <a:gd name="T4" fmla="*/ 150 w 161"/>
                  <a:gd name="T5" fmla="*/ 0 h 71"/>
                  <a:gd name="T6" fmla="*/ 161 w 161"/>
                  <a:gd name="T7" fmla="*/ 7 h 71"/>
                  <a:gd name="T8" fmla="*/ 161 w 161"/>
                  <a:gd name="T9" fmla="*/ 21 h 71"/>
                  <a:gd name="T10" fmla="*/ 9 w 161"/>
                  <a:gd name="T11" fmla="*/ 71 h 71"/>
                  <a:gd name="T12" fmla="*/ 0 60000 65536"/>
                  <a:gd name="T13" fmla="*/ 0 60000 65536"/>
                  <a:gd name="T14" fmla="*/ 0 60000 65536"/>
                  <a:gd name="T15" fmla="*/ 0 60000 65536"/>
                  <a:gd name="T16" fmla="*/ 0 60000 65536"/>
                  <a:gd name="T17" fmla="*/ 0 60000 65536"/>
                  <a:gd name="T18" fmla="*/ 0 w 161"/>
                  <a:gd name="T19" fmla="*/ 0 h 71"/>
                  <a:gd name="T20" fmla="*/ 161 w 161"/>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61" h="71">
                    <a:moveTo>
                      <a:pt x="9" y="71"/>
                    </a:moveTo>
                    <a:lnTo>
                      <a:pt x="0" y="48"/>
                    </a:lnTo>
                    <a:lnTo>
                      <a:pt x="150" y="0"/>
                    </a:lnTo>
                    <a:lnTo>
                      <a:pt x="161" y="7"/>
                    </a:lnTo>
                    <a:lnTo>
                      <a:pt x="161" y="21"/>
                    </a:lnTo>
                    <a:lnTo>
                      <a:pt x="9" y="71"/>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70" name="Line 102"/>
              <p:cNvSpPr>
                <a:spLocks noChangeAspect="1" noChangeShapeType="1"/>
              </p:cNvSpPr>
              <p:nvPr/>
            </p:nvSpPr>
            <p:spPr bwMode="auto">
              <a:xfrm flipV="1">
                <a:off x="4705" y="3218"/>
                <a:ext cx="1" cy="15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91" name="Freeform 103"/>
              <p:cNvSpPr>
                <a:spLocks noChangeAspect="1"/>
              </p:cNvSpPr>
              <p:nvPr/>
            </p:nvSpPr>
            <p:spPr bwMode="auto">
              <a:xfrm>
                <a:off x="4698" y="3210"/>
                <a:ext cx="16" cy="168"/>
              </a:xfrm>
              <a:custGeom>
                <a:avLst/>
                <a:gdLst>
                  <a:gd name="T0" fmla="*/ 23 w 23"/>
                  <a:gd name="T1" fmla="*/ 234 h 241"/>
                  <a:gd name="T2" fmla="*/ 11 w 23"/>
                  <a:gd name="T3" fmla="*/ 241 h 241"/>
                  <a:gd name="T4" fmla="*/ 0 w 23"/>
                  <a:gd name="T5" fmla="*/ 234 h 241"/>
                  <a:gd name="T6" fmla="*/ 0 w 23"/>
                  <a:gd name="T7" fmla="*/ 7 h 241"/>
                  <a:gd name="T8" fmla="*/ 11 w 23"/>
                  <a:gd name="T9" fmla="*/ 0 h 241"/>
                  <a:gd name="T10" fmla="*/ 23 w 23"/>
                  <a:gd name="T11" fmla="*/ 7 h 241"/>
                  <a:gd name="T12" fmla="*/ 23 w 23"/>
                  <a:gd name="T13" fmla="*/ 234 h 241"/>
                  <a:gd name="T14" fmla="*/ 0 60000 65536"/>
                  <a:gd name="T15" fmla="*/ 0 60000 65536"/>
                  <a:gd name="T16" fmla="*/ 0 60000 65536"/>
                  <a:gd name="T17" fmla="*/ 0 60000 65536"/>
                  <a:gd name="T18" fmla="*/ 0 60000 65536"/>
                  <a:gd name="T19" fmla="*/ 0 60000 65536"/>
                  <a:gd name="T20" fmla="*/ 0 60000 65536"/>
                  <a:gd name="T21" fmla="*/ 0 w 23"/>
                  <a:gd name="T22" fmla="*/ 0 h 241"/>
                  <a:gd name="T23" fmla="*/ 23 w 23"/>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41">
                    <a:moveTo>
                      <a:pt x="23" y="234"/>
                    </a:moveTo>
                    <a:lnTo>
                      <a:pt x="11" y="241"/>
                    </a:lnTo>
                    <a:lnTo>
                      <a:pt x="0" y="234"/>
                    </a:lnTo>
                    <a:lnTo>
                      <a:pt x="0" y="7"/>
                    </a:lnTo>
                    <a:lnTo>
                      <a:pt x="11" y="0"/>
                    </a:lnTo>
                    <a:lnTo>
                      <a:pt x="23" y="7"/>
                    </a:lnTo>
                    <a:lnTo>
                      <a:pt x="23" y="234"/>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72" name="Line 104"/>
              <p:cNvSpPr>
                <a:spLocks noChangeAspect="1" noChangeShapeType="1"/>
              </p:cNvSpPr>
              <p:nvPr/>
            </p:nvSpPr>
            <p:spPr bwMode="auto">
              <a:xfrm flipH="1" flipV="1">
                <a:off x="4710" y="3379"/>
                <a:ext cx="132" cy="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93" name="Freeform 105"/>
              <p:cNvSpPr>
                <a:spLocks noChangeAspect="1"/>
              </p:cNvSpPr>
              <p:nvPr/>
            </p:nvSpPr>
            <p:spPr bwMode="auto">
              <a:xfrm>
                <a:off x="4706" y="3373"/>
                <a:ext cx="141" cy="98"/>
              </a:xfrm>
              <a:custGeom>
                <a:avLst/>
                <a:gdLst>
                  <a:gd name="T0" fmla="*/ 212 w 212"/>
                  <a:gd name="T1" fmla="*/ 116 h 143"/>
                  <a:gd name="T2" fmla="*/ 212 w 212"/>
                  <a:gd name="T3" fmla="*/ 143 h 143"/>
                  <a:gd name="T4" fmla="*/ 0 w 212"/>
                  <a:gd name="T5" fmla="*/ 21 h 143"/>
                  <a:gd name="T6" fmla="*/ 0 w 212"/>
                  <a:gd name="T7" fmla="*/ 7 h 143"/>
                  <a:gd name="T8" fmla="*/ 12 w 212"/>
                  <a:gd name="T9" fmla="*/ 0 h 143"/>
                  <a:gd name="T10" fmla="*/ 212 w 212"/>
                  <a:gd name="T11" fmla="*/ 116 h 143"/>
                  <a:gd name="T12" fmla="*/ 0 60000 65536"/>
                  <a:gd name="T13" fmla="*/ 0 60000 65536"/>
                  <a:gd name="T14" fmla="*/ 0 60000 65536"/>
                  <a:gd name="T15" fmla="*/ 0 60000 65536"/>
                  <a:gd name="T16" fmla="*/ 0 60000 65536"/>
                  <a:gd name="T17" fmla="*/ 0 60000 65536"/>
                  <a:gd name="T18" fmla="*/ 0 w 212"/>
                  <a:gd name="T19" fmla="*/ 0 h 143"/>
                  <a:gd name="T20" fmla="*/ 212 w 212"/>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212" h="143">
                    <a:moveTo>
                      <a:pt x="212" y="116"/>
                    </a:moveTo>
                    <a:lnTo>
                      <a:pt x="212" y="143"/>
                    </a:lnTo>
                    <a:lnTo>
                      <a:pt x="0" y="21"/>
                    </a:lnTo>
                    <a:lnTo>
                      <a:pt x="0" y="7"/>
                    </a:lnTo>
                    <a:lnTo>
                      <a:pt x="12" y="0"/>
                    </a:lnTo>
                    <a:lnTo>
                      <a:pt x="212" y="116"/>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74" name="Line 106"/>
              <p:cNvSpPr>
                <a:spLocks noChangeAspect="1" noChangeShapeType="1"/>
              </p:cNvSpPr>
              <p:nvPr/>
            </p:nvSpPr>
            <p:spPr bwMode="auto">
              <a:xfrm flipH="1" flipV="1">
                <a:off x="4746" y="3353"/>
                <a:ext cx="96" cy="5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95" name="Freeform 107"/>
              <p:cNvSpPr>
                <a:spLocks noChangeAspect="1"/>
              </p:cNvSpPr>
              <p:nvPr/>
            </p:nvSpPr>
            <p:spPr bwMode="auto">
              <a:xfrm>
                <a:off x="4741" y="3347"/>
                <a:ext cx="106" cy="71"/>
              </a:xfrm>
              <a:custGeom>
                <a:avLst/>
                <a:gdLst>
                  <a:gd name="T0" fmla="*/ 162 w 162"/>
                  <a:gd name="T1" fmla="*/ 86 h 106"/>
                  <a:gd name="T2" fmla="*/ 150 w 162"/>
                  <a:gd name="T3" fmla="*/ 106 h 106"/>
                  <a:gd name="T4" fmla="*/ 0 w 162"/>
                  <a:gd name="T5" fmla="*/ 20 h 106"/>
                  <a:gd name="T6" fmla="*/ 11 w 162"/>
                  <a:gd name="T7" fmla="*/ 0 h 106"/>
                  <a:gd name="T8" fmla="*/ 162 w 162"/>
                  <a:gd name="T9" fmla="*/ 86 h 106"/>
                  <a:gd name="T10" fmla="*/ 0 60000 65536"/>
                  <a:gd name="T11" fmla="*/ 0 60000 65536"/>
                  <a:gd name="T12" fmla="*/ 0 60000 65536"/>
                  <a:gd name="T13" fmla="*/ 0 60000 65536"/>
                  <a:gd name="T14" fmla="*/ 0 60000 65536"/>
                  <a:gd name="T15" fmla="*/ 0 w 162"/>
                  <a:gd name="T16" fmla="*/ 0 h 106"/>
                  <a:gd name="T17" fmla="*/ 162 w 162"/>
                  <a:gd name="T18" fmla="*/ 106 h 106"/>
                </a:gdLst>
                <a:ahLst/>
                <a:cxnLst>
                  <a:cxn ang="T10">
                    <a:pos x="T0" y="T1"/>
                  </a:cxn>
                  <a:cxn ang="T11">
                    <a:pos x="T2" y="T3"/>
                  </a:cxn>
                  <a:cxn ang="T12">
                    <a:pos x="T4" y="T5"/>
                  </a:cxn>
                  <a:cxn ang="T13">
                    <a:pos x="T6" y="T7"/>
                  </a:cxn>
                  <a:cxn ang="T14">
                    <a:pos x="T8" y="T9"/>
                  </a:cxn>
                </a:cxnLst>
                <a:rect l="T15" t="T16" r="T17" b="T18"/>
                <a:pathLst>
                  <a:path w="162" h="106">
                    <a:moveTo>
                      <a:pt x="162" y="86"/>
                    </a:moveTo>
                    <a:lnTo>
                      <a:pt x="150" y="106"/>
                    </a:lnTo>
                    <a:lnTo>
                      <a:pt x="0" y="20"/>
                    </a:lnTo>
                    <a:lnTo>
                      <a:pt x="11" y="0"/>
                    </a:lnTo>
                    <a:lnTo>
                      <a:pt x="162" y="86"/>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76" name="Line 108"/>
              <p:cNvSpPr>
                <a:spLocks noChangeAspect="1" noChangeShapeType="1"/>
              </p:cNvSpPr>
              <p:nvPr/>
            </p:nvSpPr>
            <p:spPr bwMode="auto">
              <a:xfrm flipH="1">
                <a:off x="4846" y="3377"/>
                <a:ext cx="135" cy="83"/>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97" name="Freeform 109"/>
              <p:cNvSpPr>
                <a:spLocks noChangeAspect="1"/>
              </p:cNvSpPr>
              <p:nvPr/>
            </p:nvSpPr>
            <p:spPr bwMode="auto">
              <a:xfrm>
                <a:off x="4846" y="3373"/>
                <a:ext cx="146" cy="98"/>
              </a:xfrm>
              <a:custGeom>
                <a:avLst/>
                <a:gdLst>
                  <a:gd name="T0" fmla="*/ 196 w 221"/>
                  <a:gd name="T1" fmla="*/ 0 h 143"/>
                  <a:gd name="T2" fmla="*/ 221 w 221"/>
                  <a:gd name="T3" fmla="*/ 14 h 143"/>
                  <a:gd name="T4" fmla="*/ 0 w 221"/>
                  <a:gd name="T5" fmla="*/ 143 h 143"/>
                  <a:gd name="T6" fmla="*/ 0 w 221"/>
                  <a:gd name="T7" fmla="*/ 116 h 143"/>
                  <a:gd name="T8" fmla="*/ 196 w 221"/>
                  <a:gd name="T9" fmla="*/ 0 h 143"/>
                  <a:gd name="T10" fmla="*/ 0 60000 65536"/>
                  <a:gd name="T11" fmla="*/ 0 60000 65536"/>
                  <a:gd name="T12" fmla="*/ 0 60000 65536"/>
                  <a:gd name="T13" fmla="*/ 0 60000 65536"/>
                  <a:gd name="T14" fmla="*/ 0 60000 65536"/>
                  <a:gd name="T15" fmla="*/ 0 w 221"/>
                  <a:gd name="T16" fmla="*/ 0 h 143"/>
                  <a:gd name="T17" fmla="*/ 221 w 221"/>
                  <a:gd name="T18" fmla="*/ 143 h 143"/>
                </a:gdLst>
                <a:ahLst/>
                <a:cxnLst>
                  <a:cxn ang="T10">
                    <a:pos x="T0" y="T1"/>
                  </a:cxn>
                  <a:cxn ang="T11">
                    <a:pos x="T2" y="T3"/>
                  </a:cxn>
                  <a:cxn ang="T12">
                    <a:pos x="T4" y="T5"/>
                  </a:cxn>
                  <a:cxn ang="T13">
                    <a:pos x="T6" y="T7"/>
                  </a:cxn>
                  <a:cxn ang="T14">
                    <a:pos x="T8" y="T9"/>
                  </a:cxn>
                </a:cxnLst>
                <a:rect l="T15" t="T16" r="T17" b="T18"/>
                <a:pathLst>
                  <a:path w="221" h="143">
                    <a:moveTo>
                      <a:pt x="196" y="0"/>
                    </a:moveTo>
                    <a:lnTo>
                      <a:pt x="221" y="14"/>
                    </a:lnTo>
                    <a:lnTo>
                      <a:pt x="0" y="143"/>
                    </a:lnTo>
                    <a:lnTo>
                      <a:pt x="0" y="116"/>
                    </a:lnTo>
                    <a:lnTo>
                      <a:pt x="196"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78" name="Line 110"/>
              <p:cNvSpPr>
                <a:spLocks noChangeAspect="1" noChangeShapeType="1"/>
              </p:cNvSpPr>
              <p:nvPr/>
            </p:nvSpPr>
            <p:spPr bwMode="auto">
              <a:xfrm>
                <a:off x="4983" y="3212"/>
                <a:ext cx="0" cy="164"/>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199" name="Freeform 111"/>
              <p:cNvSpPr>
                <a:spLocks noChangeAspect="1"/>
              </p:cNvSpPr>
              <p:nvPr/>
            </p:nvSpPr>
            <p:spPr bwMode="auto">
              <a:xfrm>
                <a:off x="4976" y="3207"/>
                <a:ext cx="16" cy="173"/>
              </a:xfrm>
              <a:custGeom>
                <a:avLst/>
                <a:gdLst>
                  <a:gd name="T0" fmla="*/ 0 w 25"/>
                  <a:gd name="T1" fmla="*/ 14 h 255"/>
                  <a:gd name="T2" fmla="*/ 25 w 25"/>
                  <a:gd name="T3" fmla="*/ 0 h 255"/>
                  <a:gd name="T4" fmla="*/ 25 w 25"/>
                  <a:gd name="T5" fmla="*/ 255 h 255"/>
                  <a:gd name="T6" fmla="*/ 0 w 25"/>
                  <a:gd name="T7" fmla="*/ 241 h 255"/>
                  <a:gd name="T8" fmla="*/ 0 w 25"/>
                  <a:gd name="T9" fmla="*/ 14 h 255"/>
                  <a:gd name="T10" fmla="*/ 0 60000 65536"/>
                  <a:gd name="T11" fmla="*/ 0 60000 65536"/>
                  <a:gd name="T12" fmla="*/ 0 60000 65536"/>
                  <a:gd name="T13" fmla="*/ 0 60000 65536"/>
                  <a:gd name="T14" fmla="*/ 0 60000 65536"/>
                  <a:gd name="T15" fmla="*/ 0 w 25"/>
                  <a:gd name="T16" fmla="*/ 0 h 255"/>
                  <a:gd name="T17" fmla="*/ 25 w 25"/>
                  <a:gd name="T18" fmla="*/ 255 h 255"/>
                </a:gdLst>
                <a:ahLst/>
                <a:cxnLst>
                  <a:cxn ang="T10">
                    <a:pos x="T0" y="T1"/>
                  </a:cxn>
                  <a:cxn ang="T11">
                    <a:pos x="T2" y="T3"/>
                  </a:cxn>
                  <a:cxn ang="T12">
                    <a:pos x="T4" y="T5"/>
                  </a:cxn>
                  <a:cxn ang="T13">
                    <a:pos x="T6" y="T7"/>
                  </a:cxn>
                  <a:cxn ang="T14">
                    <a:pos x="T8" y="T9"/>
                  </a:cxn>
                </a:cxnLst>
                <a:rect l="T15" t="T16" r="T17" b="T18"/>
                <a:pathLst>
                  <a:path w="25" h="255">
                    <a:moveTo>
                      <a:pt x="0" y="14"/>
                    </a:moveTo>
                    <a:lnTo>
                      <a:pt x="25" y="0"/>
                    </a:lnTo>
                    <a:lnTo>
                      <a:pt x="25" y="255"/>
                    </a:lnTo>
                    <a:lnTo>
                      <a:pt x="0" y="241"/>
                    </a:lnTo>
                    <a:lnTo>
                      <a:pt x="0" y="14"/>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80" name="Line 112"/>
              <p:cNvSpPr>
                <a:spLocks noChangeAspect="1" noChangeShapeType="1"/>
              </p:cNvSpPr>
              <p:nvPr/>
            </p:nvSpPr>
            <p:spPr bwMode="auto">
              <a:xfrm>
                <a:off x="4944" y="3236"/>
                <a:ext cx="0" cy="1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01" name="Rectangle 113"/>
              <p:cNvSpPr>
                <a:spLocks noChangeAspect="1" noChangeArrowheads="1"/>
              </p:cNvSpPr>
              <p:nvPr/>
            </p:nvSpPr>
            <p:spPr bwMode="auto">
              <a:xfrm>
                <a:off x="4936" y="3236"/>
                <a:ext cx="15" cy="118"/>
              </a:xfrm>
              <a:prstGeom prst="rect">
                <a:avLst/>
              </a:prstGeom>
              <a:solidFill>
                <a:srgbClr val="FFFFFF"/>
              </a:solidFill>
              <a:ln w="9525">
                <a:noFill/>
                <a:miter lim="800000"/>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82" name="Line 114"/>
              <p:cNvSpPr>
                <a:spLocks noChangeAspect="1" noChangeShapeType="1"/>
              </p:cNvSpPr>
              <p:nvPr/>
            </p:nvSpPr>
            <p:spPr bwMode="auto">
              <a:xfrm>
                <a:off x="4846" y="3129"/>
                <a:ext cx="135" cy="8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03" name="Freeform 115"/>
              <p:cNvSpPr>
                <a:spLocks noChangeAspect="1"/>
              </p:cNvSpPr>
              <p:nvPr/>
            </p:nvSpPr>
            <p:spPr bwMode="auto">
              <a:xfrm>
                <a:off x="4846" y="3121"/>
                <a:ext cx="146" cy="98"/>
              </a:xfrm>
              <a:custGeom>
                <a:avLst/>
                <a:gdLst>
                  <a:gd name="T0" fmla="*/ 0 w 221"/>
                  <a:gd name="T1" fmla="*/ 27 h 141"/>
                  <a:gd name="T2" fmla="*/ 0 w 221"/>
                  <a:gd name="T3" fmla="*/ 0 h 141"/>
                  <a:gd name="T4" fmla="*/ 221 w 221"/>
                  <a:gd name="T5" fmla="*/ 127 h 141"/>
                  <a:gd name="T6" fmla="*/ 196 w 221"/>
                  <a:gd name="T7" fmla="*/ 141 h 141"/>
                  <a:gd name="T8" fmla="*/ 0 w 221"/>
                  <a:gd name="T9" fmla="*/ 27 h 141"/>
                  <a:gd name="T10" fmla="*/ 0 60000 65536"/>
                  <a:gd name="T11" fmla="*/ 0 60000 65536"/>
                  <a:gd name="T12" fmla="*/ 0 60000 65536"/>
                  <a:gd name="T13" fmla="*/ 0 60000 65536"/>
                  <a:gd name="T14" fmla="*/ 0 60000 65536"/>
                  <a:gd name="T15" fmla="*/ 0 w 221"/>
                  <a:gd name="T16" fmla="*/ 0 h 141"/>
                  <a:gd name="T17" fmla="*/ 221 w 221"/>
                  <a:gd name="T18" fmla="*/ 141 h 141"/>
                </a:gdLst>
                <a:ahLst/>
                <a:cxnLst>
                  <a:cxn ang="T10">
                    <a:pos x="T0" y="T1"/>
                  </a:cxn>
                  <a:cxn ang="T11">
                    <a:pos x="T2" y="T3"/>
                  </a:cxn>
                  <a:cxn ang="T12">
                    <a:pos x="T4" y="T5"/>
                  </a:cxn>
                  <a:cxn ang="T13">
                    <a:pos x="T6" y="T7"/>
                  </a:cxn>
                  <a:cxn ang="T14">
                    <a:pos x="T8" y="T9"/>
                  </a:cxn>
                </a:cxnLst>
                <a:rect l="T15" t="T16" r="T17" b="T18"/>
                <a:pathLst>
                  <a:path w="221" h="141">
                    <a:moveTo>
                      <a:pt x="0" y="27"/>
                    </a:moveTo>
                    <a:lnTo>
                      <a:pt x="0" y="0"/>
                    </a:lnTo>
                    <a:lnTo>
                      <a:pt x="221" y="127"/>
                    </a:lnTo>
                    <a:lnTo>
                      <a:pt x="196" y="141"/>
                    </a:lnTo>
                    <a:lnTo>
                      <a:pt x="0" y="27"/>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84" name="Line 116"/>
              <p:cNvSpPr>
                <a:spLocks noChangeAspect="1" noChangeShapeType="1"/>
              </p:cNvSpPr>
              <p:nvPr/>
            </p:nvSpPr>
            <p:spPr bwMode="auto">
              <a:xfrm flipV="1">
                <a:off x="4710" y="3129"/>
                <a:ext cx="132" cy="8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05" name="Freeform 117"/>
              <p:cNvSpPr>
                <a:spLocks noChangeAspect="1"/>
              </p:cNvSpPr>
              <p:nvPr/>
            </p:nvSpPr>
            <p:spPr bwMode="auto">
              <a:xfrm>
                <a:off x="4706" y="3121"/>
                <a:ext cx="141" cy="98"/>
              </a:xfrm>
              <a:custGeom>
                <a:avLst/>
                <a:gdLst>
                  <a:gd name="T0" fmla="*/ 212 w 212"/>
                  <a:gd name="T1" fmla="*/ 0 h 141"/>
                  <a:gd name="T2" fmla="*/ 212 w 212"/>
                  <a:gd name="T3" fmla="*/ 27 h 141"/>
                  <a:gd name="T4" fmla="*/ 12 w 212"/>
                  <a:gd name="T5" fmla="*/ 141 h 141"/>
                  <a:gd name="T6" fmla="*/ 0 w 212"/>
                  <a:gd name="T7" fmla="*/ 134 h 141"/>
                  <a:gd name="T8" fmla="*/ 0 w 212"/>
                  <a:gd name="T9" fmla="*/ 120 h 141"/>
                  <a:gd name="T10" fmla="*/ 212 w 212"/>
                  <a:gd name="T11" fmla="*/ 0 h 141"/>
                  <a:gd name="T12" fmla="*/ 0 60000 65536"/>
                  <a:gd name="T13" fmla="*/ 0 60000 65536"/>
                  <a:gd name="T14" fmla="*/ 0 60000 65536"/>
                  <a:gd name="T15" fmla="*/ 0 60000 65536"/>
                  <a:gd name="T16" fmla="*/ 0 60000 65536"/>
                  <a:gd name="T17" fmla="*/ 0 60000 65536"/>
                  <a:gd name="T18" fmla="*/ 0 w 212"/>
                  <a:gd name="T19" fmla="*/ 0 h 141"/>
                  <a:gd name="T20" fmla="*/ 212 w 212"/>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12" h="141">
                    <a:moveTo>
                      <a:pt x="212" y="0"/>
                    </a:moveTo>
                    <a:lnTo>
                      <a:pt x="212" y="27"/>
                    </a:lnTo>
                    <a:lnTo>
                      <a:pt x="12" y="141"/>
                    </a:lnTo>
                    <a:lnTo>
                      <a:pt x="0" y="134"/>
                    </a:lnTo>
                    <a:lnTo>
                      <a:pt x="0" y="120"/>
                    </a:lnTo>
                    <a:lnTo>
                      <a:pt x="212"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86" name="Line 118"/>
              <p:cNvSpPr>
                <a:spLocks noChangeAspect="1" noChangeShapeType="1"/>
              </p:cNvSpPr>
              <p:nvPr/>
            </p:nvSpPr>
            <p:spPr bwMode="auto">
              <a:xfrm flipH="1">
                <a:off x="4746" y="3177"/>
                <a:ext cx="96" cy="5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07" name="Freeform 119"/>
              <p:cNvSpPr>
                <a:spLocks noChangeAspect="1"/>
              </p:cNvSpPr>
              <p:nvPr/>
            </p:nvSpPr>
            <p:spPr bwMode="auto">
              <a:xfrm>
                <a:off x="4741" y="3172"/>
                <a:ext cx="106" cy="71"/>
              </a:xfrm>
              <a:custGeom>
                <a:avLst/>
                <a:gdLst>
                  <a:gd name="T0" fmla="*/ 150 w 162"/>
                  <a:gd name="T1" fmla="*/ 0 h 106"/>
                  <a:gd name="T2" fmla="*/ 162 w 162"/>
                  <a:gd name="T3" fmla="*/ 20 h 106"/>
                  <a:gd name="T4" fmla="*/ 11 w 162"/>
                  <a:gd name="T5" fmla="*/ 106 h 106"/>
                  <a:gd name="T6" fmla="*/ 0 w 162"/>
                  <a:gd name="T7" fmla="*/ 86 h 106"/>
                  <a:gd name="T8" fmla="*/ 150 w 162"/>
                  <a:gd name="T9" fmla="*/ 0 h 106"/>
                  <a:gd name="T10" fmla="*/ 0 60000 65536"/>
                  <a:gd name="T11" fmla="*/ 0 60000 65536"/>
                  <a:gd name="T12" fmla="*/ 0 60000 65536"/>
                  <a:gd name="T13" fmla="*/ 0 60000 65536"/>
                  <a:gd name="T14" fmla="*/ 0 60000 65536"/>
                  <a:gd name="T15" fmla="*/ 0 w 162"/>
                  <a:gd name="T16" fmla="*/ 0 h 106"/>
                  <a:gd name="T17" fmla="*/ 162 w 162"/>
                  <a:gd name="T18" fmla="*/ 106 h 106"/>
                </a:gdLst>
                <a:ahLst/>
                <a:cxnLst>
                  <a:cxn ang="T10">
                    <a:pos x="T0" y="T1"/>
                  </a:cxn>
                  <a:cxn ang="T11">
                    <a:pos x="T2" y="T3"/>
                  </a:cxn>
                  <a:cxn ang="T12">
                    <a:pos x="T4" y="T5"/>
                  </a:cxn>
                  <a:cxn ang="T13">
                    <a:pos x="T6" y="T7"/>
                  </a:cxn>
                  <a:cxn ang="T14">
                    <a:pos x="T8" y="T9"/>
                  </a:cxn>
                </a:cxnLst>
                <a:rect l="T15" t="T16" r="T17" b="T18"/>
                <a:pathLst>
                  <a:path w="162" h="106">
                    <a:moveTo>
                      <a:pt x="150" y="0"/>
                    </a:moveTo>
                    <a:lnTo>
                      <a:pt x="162" y="20"/>
                    </a:lnTo>
                    <a:lnTo>
                      <a:pt x="11" y="106"/>
                    </a:lnTo>
                    <a:lnTo>
                      <a:pt x="0" y="86"/>
                    </a:lnTo>
                    <a:lnTo>
                      <a:pt x="150"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88" name="Line 120"/>
              <p:cNvSpPr>
                <a:spLocks noChangeAspect="1" noChangeShapeType="1"/>
              </p:cNvSpPr>
              <p:nvPr/>
            </p:nvSpPr>
            <p:spPr bwMode="auto">
              <a:xfrm flipV="1">
                <a:off x="4567" y="2964"/>
                <a:ext cx="1" cy="16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09" name="Freeform 121"/>
              <p:cNvSpPr>
                <a:spLocks noChangeAspect="1"/>
              </p:cNvSpPr>
              <p:nvPr/>
            </p:nvSpPr>
            <p:spPr bwMode="auto">
              <a:xfrm>
                <a:off x="4560" y="2959"/>
                <a:ext cx="14" cy="170"/>
              </a:xfrm>
              <a:custGeom>
                <a:avLst/>
                <a:gdLst>
                  <a:gd name="T0" fmla="*/ 0 w 22"/>
                  <a:gd name="T1" fmla="*/ 0 h 250"/>
                  <a:gd name="T2" fmla="*/ 22 w 22"/>
                  <a:gd name="T3" fmla="*/ 13 h 250"/>
                  <a:gd name="T4" fmla="*/ 22 w 22"/>
                  <a:gd name="T5" fmla="*/ 243 h 250"/>
                  <a:gd name="T6" fmla="*/ 11 w 22"/>
                  <a:gd name="T7" fmla="*/ 250 h 250"/>
                  <a:gd name="T8" fmla="*/ 0 w 22"/>
                  <a:gd name="T9" fmla="*/ 243 h 250"/>
                  <a:gd name="T10" fmla="*/ 0 w 22"/>
                  <a:gd name="T11" fmla="*/ 0 h 250"/>
                  <a:gd name="T12" fmla="*/ 0 60000 65536"/>
                  <a:gd name="T13" fmla="*/ 0 60000 65536"/>
                  <a:gd name="T14" fmla="*/ 0 60000 65536"/>
                  <a:gd name="T15" fmla="*/ 0 60000 65536"/>
                  <a:gd name="T16" fmla="*/ 0 60000 65536"/>
                  <a:gd name="T17" fmla="*/ 0 60000 65536"/>
                  <a:gd name="T18" fmla="*/ 0 w 22"/>
                  <a:gd name="T19" fmla="*/ 0 h 250"/>
                  <a:gd name="T20" fmla="*/ 22 w 22"/>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22" h="250">
                    <a:moveTo>
                      <a:pt x="0" y="0"/>
                    </a:moveTo>
                    <a:lnTo>
                      <a:pt x="22" y="13"/>
                    </a:lnTo>
                    <a:lnTo>
                      <a:pt x="22" y="243"/>
                    </a:lnTo>
                    <a:lnTo>
                      <a:pt x="11" y="250"/>
                    </a:lnTo>
                    <a:lnTo>
                      <a:pt x="0" y="243"/>
                    </a:lnTo>
                    <a:lnTo>
                      <a:pt x="0"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90" name="Line 122"/>
              <p:cNvSpPr>
                <a:spLocks noChangeAspect="1" noChangeShapeType="1"/>
              </p:cNvSpPr>
              <p:nvPr/>
            </p:nvSpPr>
            <p:spPr bwMode="auto">
              <a:xfrm>
                <a:off x="4468" y="2930"/>
                <a:ext cx="98" cy="59"/>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11" name="Freeform 123"/>
              <p:cNvSpPr>
                <a:spLocks noChangeAspect="1"/>
              </p:cNvSpPr>
              <p:nvPr/>
            </p:nvSpPr>
            <p:spPr bwMode="auto">
              <a:xfrm>
                <a:off x="4464" y="2923"/>
                <a:ext cx="110" cy="71"/>
              </a:xfrm>
              <a:custGeom>
                <a:avLst/>
                <a:gdLst>
                  <a:gd name="T0" fmla="*/ 0 w 164"/>
                  <a:gd name="T1" fmla="*/ 20 h 107"/>
                  <a:gd name="T2" fmla="*/ 14 w 164"/>
                  <a:gd name="T3" fmla="*/ 0 h 107"/>
                  <a:gd name="T4" fmla="*/ 164 w 164"/>
                  <a:gd name="T5" fmla="*/ 86 h 107"/>
                  <a:gd name="T6" fmla="*/ 150 w 164"/>
                  <a:gd name="T7" fmla="*/ 107 h 107"/>
                  <a:gd name="T8" fmla="*/ 0 w 164"/>
                  <a:gd name="T9" fmla="*/ 20 h 107"/>
                  <a:gd name="T10" fmla="*/ 0 60000 65536"/>
                  <a:gd name="T11" fmla="*/ 0 60000 65536"/>
                  <a:gd name="T12" fmla="*/ 0 60000 65536"/>
                  <a:gd name="T13" fmla="*/ 0 60000 65536"/>
                  <a:gd name="T14" fmla="*/ 0 60000 65536"/>
                  <a:gd name="T15" fmla="*/ 0 w 164"/>
                  <a:gd name="T16" fmla="*/ 0 h 107"/>
                  <a:gd name="T17" fmla="*/ 164 w 164"/>
                  <a:gd name="T18" fmla="*/ 107 h 107"/>
                </a:gdLst>
                <a:ahLst/>
                <a:cxnLst>
                  <a:cxn ang="T10">
                    <a:pos x="T0" y="T1"/>
                  </a:cxn>
                  <a:cxn ang="T11">
                    <a:pos x="T2" y="T3"/>
                  </a:cxn>
                  <a:cxn ang="T12">
                    <a:pos x="T4" y="T5"/>
                  </a:cxn>
                  <a:cxn ang="T13">
                    <a:pos x="T6" y="T7"/>
                  </a:cxn>
                  <a:cxn ang="T14">
                    <a:pos x="T8" y="T9"/>
                  </a:cxn>
                </a:cxnLst>
                <a:rect l="T15" t="T16" r="T17" b="T18"/>
                <a:pathLst>
                  <a:path w="164" h="107">
                    <a:moveTo>
                      <a:pt x="0" y="20"/>
                    </a:moveTo>
                    <a:lnTo>
                      <a:pt x="14" y="0"/>
                    </a:lnTo>
                    <a:lnTo>
                      <a:pt x="164" y="86"/>
                    </a:lnTo>
                    <a:lnTo>
                      <a:pt x="150" y="107"/>
                    </a:lnTo>
                    <a:lnTo>
                      <a:pt x="0" y="2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92" name="Line 124"/>
              <p:cNvSpPr>
                <a:spLocks noChangeAspect="1" noChangeShapeType="1"/>
              </p:cNvSpPr>
              <p:nvPr/>
            </p:nvSpPr>
            <p:spPr bwMode="auto">
              <a:xfrm>
                <a:off x="4489" y="2894"/>
                <a:ext cx="96" cy="5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13" name="Freeform 125"/>
              <p:cNvSpPr>
                <a:spLocks noChangeAspect="1"/>
              </p:cNvSpPr>
              <p:nvPr/>
            </p:nvSpPr>
            <p:spPr bwMode="auto">
              <a:xfrm>
                <a:off x="4484" y="2888"/>
                <a:ext cx="108" cy="71"/>
              </a:xfrm>
              <a:custGeom>
                <a:avLst/>
                <a:gdLst>
                  <a:gd name="T0" fmla="*/ 0 w 161"/>
                  <a:gd name="T1" fmla="*/ 20 h 107"/>
                  <a:gd name="T2" fmla="*/ 11 w 161"/>
                  <a:gd name="T3" fmla="*/ 0 h 107"/>
                  <a:gd name="T4" fmla="*/ 161 w 161"/>
                  <a:gd name="T5" fmla="*/ 86 h 107"/>
                  <a:gd name="T6" fmla="*/ 150 w 161"/>
                  <a:gd name="T7" fmla="*/ 107 h 107"/>
                  <a:gd name="T8" fmla="*/ 0 w 161"/>
                  <a:gd name="T9" fmla="*/ 20 h 107"/>
                  <a:gd name="T10" fmla="*/ 0 60000 65536"/>
                  <a:gd name="T11" fmla="*/ 0 60000 65536"/>
                  <a:gd name="T12" fmla="*/ 0 60000 65536"/>
                  <a:gd name="T13" fmla="*/ 0 60000 65536"/>
                  <a:gd name="T14" fmla="*/ 0 60000 65536"/>
                  <a:gd name="T15" fmla="*/ 0 w 161"/>
                  <a:gd name="T16" fmla="*/ 0 h 107"/>
                  <a:gd name="T17" fmla="*/ 161 w 161"/>
                  <a:gd name="T18" fmla="*/ 107 h 107"/>
                </a:gdLst>
                <a:ahLst/>
                <a:cxnLst>
                  <a:cxn ang="T10">
                    <a:pos x="T0" y="T1"/>
                  </a:cxn>
                  <a:cxn ang="T11">
                    <a:pos x="T2" y="T3"/>
                  </a:cxn>
                  <a:cxn ang="T12">
                    <a:pos x="T4" y="T5"/>
                  </a:cxn>
                  <a:cxn ang="T13">
                    <a:pos x="T6" y="T7"/>
                  </a:cxn>
                  <a:cxn ang="T14">
                    <a:pos x="T8" y="T9"/>
                  </a:cxn>
                </a:cxnLst>
                <a:rect l="T15" t="T16" r="T17" b="T18"/>
                <a:pathLst>
                  <a:path w="161" h="107">
                    <a:moveTo>
                      <a:pt x="0" y="20"/>
                    </a:moveTo>
                    <a:lnTo>
                      <a:pt x="11" y="0"/>
                    </a:lnTo>
                    <a:lnTo>
                      <a:pt x="161" y="86"/>
                    </a:lnTo>
                    <a:lnTo>
                      <a:pt x="150" y="107"/>
                    </a:lnTo>
                    <a:lnTo>
                      <a:pt x="0" y="2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94" name="Line 126"/>
              <p:cNvSpPr>
                <a:spLocks noChangeAspect="1" noChangeShapeType="1"/>
              </p:cNvSpPr>
              <p:nvPr/>
            </p:nvSpPr>
            <p:spPr bwMode="auto">
              <a:xfrm flipV="1">
                <a:off x="4567" y="2882"/>
                <a:ext cx="134" cy="8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15" name="Freeform 127"/>
              <p:cNvSpPr>
                <a:spLocks noChangeAspect="1"/>
              </p:cNvSpPr>
              <p:nvPr/>
            </p:nvSpPr>
            <p:spPr bwMode="auto">
              <a:xfrm>
                <a:off x="4560" y="2876"/>
                <a:ext cx="148" cy="94"/>
              </a:xfrm>
              <a:custGeom>
                <a:avLst/>
                <a:gdLst>
                  <a:gd name="T0" fmla="*/ 211 w 225"/>
                  <a:gd name="T1" fmla="*/ 0 h 136"/>
                  <a:gd name="T2" fmla="*/ 220 w 225"/>
                  <a:gd name="T3" fmla="*/ 9 h 136"/>
                  <a:gd name="T4" fmla="*/ 225 w 225"/>
                  <a:gd name="T5" fmla="*/ 20 h 136"/>
                  <a:gd name="T6" fmla="*/ 22 w 225"/>
                  <a:gd name="T7" fmla="*/ 136 h 136"/>
                  <a:gd name="T8" fmla="*/ 0 w 225"/>
                  <a:gd name="T9" fmla="*/ 123 h 136"/>
                  <a:gd name="T10" fmla="*/ 211 w 225"/>
                  <a:gd name="T11" fmla="*/ 0 h 136"/>
                  <a:gd name="T12" fmla="*/ 0 60000 65536"/>
                  <a:gd name="T13" fmla="*/ 0 60000 65536"/>
                  <a:gd name="T14" fmla="*/ 0 60000 65536"/>
                  <a:gd name="T15" fmla="*/ 0 60000 65536"/>
                  <a:gd name="T16" fmla="*/ 0 60000 65536"/>
                  <a:gd name="T17" fmla="*/ 0 60000 65536"/>
                  <a:gd name="T18" fmla="*/ 0 w 225"/>
                  <a:gd name="T19" fmla="*/ 0 h 136"/>
                  <a:gd name="T20" fmla="*/ 225 w 225"/>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5" h="136">
                    <a:moveTo>
                      <a:pt x="211" y="0"/>
                    </a:moveTo>
                    <a:lnTo>
                      <a:pt x="220" y="9"/>
                    </a:lnTo>
                    <a:lnTo>
                      <a:pt x="225" y="20"/>
                    </a:lnTo>
                    <a:lnTo>
                      <a:pt x="22" y="136"/>
                    </a:lnTo>
                    <a:lnTo>
                      <a:pt x="0" y="123"/>
                    </a:lnTo>
                    <a:lnTo>
                      <a:pt x="211"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96" name="Line 128"/>
              <p:cNvSpPr>
                <a:spLocks noChangeAspect="1" noChangeShapeType="1"/>
              </p:cNvSpPr>
              <p:nvPr/>
            </p:nvSpPr>
            <p:spPr bwMode="auto">
              <a:xfrm flipH="1">
                <a:off x="4715" y="2882"/>
                <a:ext cx="149" cy="1"/>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17" name="Freeform 129"/>
              <p:cNvSpPr>
                <a:spLocks noChangeAspect="1"/>
              </p:cNvSpPr>
              <p:nvPr/>
            </p:nvSpPr>
            <p:spPr bwMode="auto">
              <a:xfrm>
                <a:off x="4706" y="2873"/>
                <a:ext cx="176" cy="18"/>
              </a:xfrm>
              <a:custGeom>
                <a:avLst/>
                <a:gdLst>
                  <a:gd name="T0" fmla="*/ 223 w 264"/>
                  <a:gd name="T1" fmla="*/ 0 h 23"/>
                  <a:gd name="T2" fmla="*/ 264 w 264"/>
                  <a:gd name="T3" fmla="*/ 23 h 23"/>
                  <a:gd name="T4" fmla="*/ 5 w 264"/>
                  <a:gd name="T5" fmla="*/ 23 h 23"/>
                  <a:gd name="T6" fmla="*/ 0 w 264"/>
                  <a:gd name="T7" fmla="*/ 12 h 23"/>
                  <a:gd name="T8" fmla="*/ 21 w 264"/>
                  <a:gd name="T9" fmla="*/ 0 h 23"/>
                  <a:gd name="T10" fmla="*/ 223 w 264"/>
                  <a:gd name="T11" fmla="*/ 0 h 23"/>
                  <a:gd name="T12" fmla="*/ 0 60000 65536"/>
                  <a:gd name="T13" fmla="*/ 0 60000 65536"/>
                  <a:gd name="T14" fmla="*/ 0 60000 65536"/>
                  <a:gd name="T15" fmla="*/ 0 60000 65536"/>
                  <a:gd name="T16" fmla="*/ 0 60000 65536"/>
                  <a:gd name="T17" fmla="*/ 0 60000 65536"/>
                  <a:gd name="T18" fmla="*/ 0 w 264"/>
                  <a:gd name="T19" fmla="*/ 0 h 23"/>
                  <a:gd name="T20" fmla="*/ 264 w 264"/>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64" h="23">
                    <a:moveTo>
                      <a:pt x="223" y="0"/>
                    </a:moveTo>
                    <a:lnTo>
                      <a:pt x="264" y="23"/>
                    </a:lnTo>
                    <a:lnTo>
                      <a:pt x="5" y="23"/>
                    </a:lnTo>
                    <a:lnTo>
                      <a:pt x="0" y="12"/>
                    </a:lnTo>
                    <a:lnTo>
                      <a:pt x="21" y="0"/>
                    </a:lnTo>
                    <a:lnTo>
                      <a:pt x="223"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798" name="Line 130"/>
              <p:cNvSpPr>
                <a:spLocks noChangeAspect="1" noChangeShapeType="1"/>
              </p:cNvSpPr>
              <p:nvPr/>
            </p:nvSpPr>
            <p:spPr bwMode="auto">
              <a:xfrm>
                <a:off x="4787" y="2741"/>
                <a:ext cx="80" cy="14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19" name="Freeform 131"/>
              <p:cNvSpPr>
                <a:spLocks noChangeAspect="1"/>
              </p:cNvSpPr>
              <p:nvPr/>
            </p:nvSpPr>
            <p:spPr bwMode="auto">
              <a:xfrm>
                <a:off x="4785" y="2724"/>
                <a:ext cx="96" cy="168"/>
              </a:xfrm>
              <a:custGeom>
                <a:avLst/>
                <a:gdLst>
                  <a:gd name="T0" fmla="*/ 0 w 141"/>
                  <a:gd name="T1" fmla="*/ 48 h 243"/>
                  <a:gd name="T2" fmla="*/ 0 w 141"/>
                  <a:gd name="T3" fmla="*/ 0 h 243"/>
                  <a:gd name="T4" fmla="*/ 141 w 141"/>
                  <a:gd name="T5" fmla="*/ 243 h 243"/>
                  <a:gd name="T6" fmla="*/ 100 w 141"/>
                  <a:gd name="T7" fmla="*/ 220 h 243"/>
                  <a:gd name="T8" fmla="*/ 0 w 141"/>
                  <a:gd name="T9" fmla="*/ 48 h 243"/>
                  <a:gd name="T10" fmla="*/ 0 60000 65536"/>
                  <a:gd name="T11" fmla="*/ 0 60000 65536"/>
                  <a:gd name="T12" fmla="*/ 0 60000 65536"/>
                  <a:gd name="T13" fmla="*/ 0 60000 65536"/>
                  <a:gd name="T14" fmla="*/ 0 60000 65536"/>
                  <a:gd name="T15" fmla="*/ 0 w 141"/>
                  <a:gd name="T16" fmla="*/ 0 h 243"/>
                  <a:gd name="T17" fmla="*/ 141 w 141"/>
                  <a:gd name="T18" fmla="*/ 243 h 243"/>
                </a:gdLst>
                <a:ahLst/>
                <a:cxnLst>
                  <a:cxn ang="T10">
                    <a:pos x="T0" y="T1"/>
                  </a:cxn>
                  <a:cxn ang="T11">
                    <a:pos x="T2" y="T3"/>
                  </a:cxn>
                  <a:cxn ang="T12">
                    <a:pos x="T4" y="T5"/>
                  </a:cxn>
                  <a:cxn ang="T13">
                    <a:pos x="T6" y="T7"/>
                  </a:cxn>
                  <a:cxn ang="T14">
                    <a:pos x="T8" y="T9"/>
                  </a:cxn>
                </a:cxnLst>
                <a:rect l="T15" t="T16" r="T17" b="T18"/>
                <a:pathLst>
                  <a:path w="141" h="243">
                    <a:moveTo>
                      <a:pt x="0" y="48"/>
                    </a:moveTo>
                    <a:lnTo>
                      <a:pt x="0" y="0"/>
                    </a:lnTo>
                    <a:lnTo>
                      <a:pt x="141" y="243"/>
                    </a:lnTo>
                    <a:lnTo>
                      <a:pt x="100" y="220"/>
                    </a:lnTo>
                    <a:lnTo>
                      <a:pt x="0" y="48"/>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00" name="Line 132"/>
              <p:cNvSpPr>
                <a:spLocks noChangeAspect="1" noChangeShapeType="1"/>
              </p:cNvSpPr>
              <p:nvPr/>
            </p:nvSpPr>
            <p:spPr bwMode="auto">
              <a:xfrm flipV="1">
                <a:off x="4709" y="2741"/>
                <a:ext cx="78" cy="132"/>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21" name="Freeform 133"/>
              <p:cNvSpPr>
                <a:spLocks noChangeAspect="1"/>
              </p:cNvSpPr>
              <p:nvPr/>
            </p:nvSpPr>
            <p:spPr bwMode="auto">
              <a:xfrm>
                <a:off x="4699" y="2724"/>
                <a:ext cx="86" cy="158"/>
              </a:xfrm>
              <a:custGeom>
                <a:avLst/>
                <a:gdLst>
                  <a:gd name="T0" fmla="*/ 132 w 132"/>
                  <a:gd name="T1" fmla="*/ 0 h 232"/>
                  <a:gd name="T2" fmla="*/ 132 w 132"/>
                  <a:gd name="T3" fmla="*/ 48 h 232"/>
                  <a:gd name="T4" fmla="*/ 30 w 132"/>
                  <a:gd name="T5" fmla="*/ 220 h 232"/>
                  <a:gd name="T6" fmla="*/ 9 w 132"/>
                  <a:gd name="T7" fmla="*/ 232 h 232"/>
                  <a:gd name="T8" fmla="*/ 0 w 132"/>
                  <a:gd name="T9" fmla="*/ 223 h 232"/>
                  <a:gd name="T10" fmla="*/ 132 w 132"/>
                  <a:gd name="T11" fmla="*/ 0 h 232"/>
                  <a:gd name="T12" fmla="*/ 0 60000 65536"/>
                  <a:gd name="T13" fmla="*/ 0 60000 65536"/>
                  <a:gd name="T14" fmla="*/ 0 60000 65536"/>
                  <a:gd name="T15" fmla="*/ 0 60000 65536"/>
                  <a:gd name="T16" fmla="*/ 0 60000 65536"/>
                  <a:gd name="T17" fmla="*/ 0 60000 65536"/>
                  <a:gd name="T18" fmla="*/ 0 w 132"/>
                  <a:gd name="T19" fmla="*/ 0 h 232"/>
                  <a:gd name="T20" fmla="*/ 132 w 132"/>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132" h="232">
                    <a:moveTo>
                      <a:pt x="132" y="0"/>
                    </a:moveTo>
                    <a:lnTo>
                      <a:pt x="132" y="48"/>
                    </a:lnTo>
                    <a:lnTo>
                      <a:pt x="30" y="220"/>
                    </a:lnTo>
                    <a:lnTo>
                      <a:pt x="9" y="232"/>
                    </a:lnTo>
                    <a:lnTo>
                      <a:pt x="0" y="223"/>
                    </a:lnTo>
                    <a:lnTo>
                      <a:pt x="132" y="0"/>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62802" name="Line 134"/>
              <p:cNvSpPr>
                <a:spLocks noChangeAspect="1" noChangeShapeType="1"/>
              </p:cNvSpPr>
              <p:nvPr/>
            </p:nvSpPr>
            <p:spPr bwMode="auto">
              <a:xfrm flipV="1">
                <a:off x="4620" y="3379"/>
                <a:ext cx="79" cy="5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223" name="Freeform 135"/>
              <p:cNvSpPr>
                <a:spLocks noChangeAspect="1"/>
              </p:cNvSpPr>
              <p:nvPr/>
            </p:nvSpPr>
            <p:spPr bwMode="auto">
              <a:xfrm>
                <a:off x="4616" y="3373"/>
                <a:ext cx="90" cy="62"/>
              </a:xfrm>
              <a:custGeom>
                <a:avLst/>
                <a:gdLst>
                  <a:gd name="T0" fmla="*/ 13 w 136"/>
                  <a:gd name="T1" fmla="*/ 93 h 93"/>
                  <a:gd name="T2" fmla="*/ 0 w 136"/>
                  <a:gd name="T3" fmla="*/ 73 h 93"/>
                  <a:gd name="T4" fmla="*/ 125 w 136"/>
                  <a:gd name="T5" fmla="*/ 0 h 93"/>
                  <a:gd name="T6" fmla="*/ 136 w 136"/>
                  <a:gd name="T7" fmla="*/ 7 h 93"/>
                  <a:gd name="T8" fmla="*/ 136 w 136"/>
                  <a:gd name="T9" fmla="*/ 21 h 93"/>
                  <a:gd name="T10" fmla="*/ 13 w 136"/>
                  <a:gd name="T11" fmla="*/ 93 h 93"/>
                  <a:gd name="T12" fmla="*/ 0 60000 65536"/>
                  <a:gd name="T13" fmla="*/ 0 60000 65536"/>
                  <a:gd name="T14" fmla="*/ 0 60000 65536"/>
                  <a:gd name="T15" fmla="*/ 0 60000 65536"/>
                  <a:gd name="T16" fmla="*/ 0 60000 65536"/>
                  <a:gd name="T17" fmla="*/ 0 60000 65536"/>
                  <a:gd name="T18" fmla="*/ 0 w 136"/>
                  <a:gd name="T19" fmla="*/ 0 h 93"/>
                  <a:gd name="T20" fmla="*/ 136 w 136"/>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136" h="93">
                    <a:moveTo>
                      <a:pt x="13" y="93"/>
                    </a:moveTo>
                    <a:lnTo>
                      <a:pt x="0" y="73"/>
                    </a:lnTo>
                    <a:lnTo>
                      <a:pt x="125" y="0"/>
                    </a:lnTo>
                    <a:lnTo>
                      <a:pt x="136" y="7"/>
                    </a:lnTo>
                    <a:lnTo>
                      <a:pt x="136" y="21"/>
                    </a:lnTo>
                    <a:lnTo>
                      <a:pt x="13" y="93"/>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1625224" name="Rectangle 136"/>
              <p:cNvSpPr>
                <a:spLocks noChangeAspect="1" noChangeArrowheads="1"/>
              </p:cNvSpPr>
              <p:nvPr/>
            </p:nvSpPr>
            <p:spPr bwMode="auto">
              <a:xfrm>
                <a:off x="4391" y="3148"/>
                <a:ext cx="82" cy="127"/>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N</a:t>
                </a:r>
                <a:endParaRPr lang="en-US" altLang="ja-JP" sz="1100" b="1">
                  <a:solidFill>
                    <a:srgbClr val="000000"/>
                  </a:solidFill>
                  <a:effectLst>
                    <a:outerShdw blurRad="38100" dist="38100" dir="2700000" algn="tl">
                      <a:srgbClr val="FFFFFF"/>
                    </a:outerShdw>
                  </a:effectLst>
                  <a:cs typeface="Arial" charset="0"/>
                </a:endParaRPr>
              </a:p>
            </p:txBody>
          </p:sp>
          <p:sp>
            <p:nvSpPr>
              <p:cNvPr id="1625225" name="Rectangle 137"/>
              <p:cNvSpPr>
                <a:spLocks noChangeAspect="1" noChangeArrowheads="1"/>
              </p:cNvSpPr>
              <p:nvPr/>
            </p:nvSpPr>
            <p:spPr bwMode="auto">
              <a:xfrm>
                <a:off x="3965" y="3376"/>
                <a:ext cx="75" cy="126"/>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S</a:t>
                </a:r>
                <a:endParaRPr lang="en-US" altLang="ja-JP" sz="1100" b="1">
                  <a:solidFill>
                    <a:srgbClr val="000000"/>
                  </a:solidFill>
                  <a:effectLst>
                    <a:outerShdw blurRad="38100" dist="38100" dir="2700000" algn="tl">
                      <a:srgbClr val="FFFFFF"/>
                    </a:outerShdw>
                  </a:effectLst>
                  <a:cs typeface="Arial" charset="0"/>
                </a:endParaRPr>
              </a:p>
            </p:txBody>
          </p:sp>
          <p:sp>
            <p:nvSpPr>
              <p:cNvPr id="1625226" name="Rectangle 138"/>
              <p:cNvSpPr>
                <a:spLocks noChangeAspect="1" noChangeArrowheads="1"/>
              </p:cNvSpPr>
              <p:nvPr/>
            </p:nvSpPr>
            <p:spPr bwMode="auto">
              <a:xfrm>
                <a:off x="4399" y="2842"/>
                <a:ext cx="87" cy="126"/>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O</a:t>
                </a:r>
                <a:endParaRPr lang="en-US" altLang="ja-JP" sz="1100" b="1">
                  <a:solidFill>
                    <a:srgbClr val="000000"/>
                  </a:solidFill>
                  <a:effectLst>
                    <a:outerShdw blurRad="38100" dist="38100" dir="2700000" algn="tl">
                      <a:srgbClr val="FFFFFF"/>
                    </a:outerShdw>
                  </a:effectLst>
                  <a:cs typeface="Arial" charset="0"/>
                </a:endParaRPr>
              </a:p>
            </p:txBody>
          </p:sp>
          <p:sp>
            <p:nvSpPr>
              <p:cNvPr id="1625227" name="Rectangle 139"/>
              <p:cNvSpPr>
                <a:spLocks noChangeAspect="1" noChangeArrowheads="1"/>
              </p:cNvSpPr>
              <p:nvPr/>
            </p:nvSpPr>
            <p:spPr bwMode="auto">
              <a:xfrm>
                <a:off x="4542" y="3428"/>
                <a:ext cx="69" cy="127"/>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F</a:t>
                </a:r>
                <a:endParaRPr lang="en-US" altLang="ja-JP" sz="1100" b="1">
                  <a:solidFill>
                    <a:srgbClr val="000000"/>
                  </a:solidFill>
                  <a:effectLst>
                    <a:outerShdw blurRad="38100" dist="38100" dir="2700000" algn="tl">
                      <a:srgbClr val="FFFFFF"/>
                    </a:outerShdw>
                  </a:effectLst>
                  <a:cs typeface="Arial" charset="0"/>
                </a:endParaRPr>
              </a:p>
            </p:txBody>
          </p:sp>
          <p:sp>
            <p:nvSpPr>
              <p:cNvPr id="1625228" name="Freeform 140"/>
              <p:cNvSpPr>
                <a:spLocks noChangeAspect="1"/>
              </p:cNvSpPr>
              <p:nvPr/>
            </p:nvSpPr>
            <p:spPr bwMode="auto">
              <a:xfrm>
                <a:off x="3799" y="3268"/>
                <a:ext cx="110" cy="18"/>
              </a:xfrm>
              <a:custGeom>
                <a:avLst/>
                <a:gdLst>
                  <a:gd name="T0" fmla="*/ 0 w 164"/>
                  <a:gd name="T1" fmla="*/ 25 h 25"/>
                  <a:gd name="T2" fmla="*/ 0 w 164"/>
                  <a:gd name="T3" fmla="*/ 0 h 25"/>
                  <a:gd name="T4" fmla="*/ 157 w 164"/>
                  <a:gd name="T5" fmla="*/ 0 h 25"/>
                  <a:gd name="T6" fmla="*/ 164 w 164"/>
                  <a:gd name="T7" fmla="*/ 11 h 25"/>
                  <a:gd name="T8" fmla="*/ 157 w 164"/>
                  <a:gd name="T9" fmla="*/ 25 h 25"/>
                  <a:gd name="T10" fmla="*/ 0 w 164"/>
                  <a:gd name="T11" fmla="*/ 25 h 25"/>
                  <a:gd name="T12" fmla="*/ 0 60000 65536"/>
                  <a:gd name="T13" fmla="*/ 0 60000 65536"/>
                  <a:gd name="T14" fmla="*/ 0 60000 65536"/>
                  <a:gd name="T15" fmla="*/ 0 60000 65536"/>
                  <a:gd name="T16" fmla="*/ 0 60000 65536"/>
                  <a:gd name="T17" fmla="*/ 0 60000 65536"/>
                  <a:gd name="T18" fmla="*/ 0 w 164"/>
                  <a:gd name="T19" fmla="*/ 0 h 25"/>
                  <a:gd name="T20" fmla="*/ 164 w 164"/>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64" h="25">
                    <a:moveTo>
                      <a:pt x="0" y="25"/>
                    </a:moveTo>
                    <a:lnTo>
                      <a:pt x="0" y="0"/>
                    </a:lnTo>
                    <a:lnTo>
                      <a:pt x="157" y="0"/>
                    </a:lnTo>
                    <a:lnTo>
                      <a:pt x="164" y="11"/>
                    </a:lnTo>
                    <a:lnTo>
                      <a:pt x="157" y="25"/>
                    </a:lnTo>
                    <a:lnTo>
                      <a:pt x="0" y="25"/>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sp>
            <p:nvSpPr>
              <p:cNvPr id="1625229" name="Rectangle 141"/>
              <p:cNvSpPr>
                <a:spLocks noChangeAspect="1" noChangeArrowheads="1"/>
              </p:cNvSpPr>
              <p:nvPr/>
            </p:nvSpPr>
            <p:spPr bwMode="auto">
              <a:xfrm>
                <a:off x="3698" y="3243"/>
                <a:ext cx="101" cy="126"/>
              </a:xfrm>
              <a:prstGeom prst="rect">
                <a:avLst/>
              </a:prstGeom>
              <a:noFill/>
              <a:ln w="9525">
                <a:noFill/>
                <a:miter lim="800000"/>
                <a:headEnd/>
                <a:tailEnd/>
              </a:ln>
              <a:effectLst/>
            </p:spPr>
            <p:txBody>
              <a:bodyPr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O</a:t>
                </a:r>
                <a:endParaRPr lang="en-US" altLang="ja-JP" sz="1100" b="1">
                  <a:solidFill>
                    <a:srgbClr val="000000"/>
                  </a:solidFill>
                  <a:effectLst>
                    <a:outerShdw blurRad="38100" dist="38100" dir="2700000" algn="tl">
                      <a:srgbClr val="FFFFFF"/>
                    </a:outerShdw>
                  </a:effectLst>
                  <a:cs typeface="Arial" charset="0"/>
                </a:endParaRPr>
              </a:p>
            </p:txBody>
          </p:sp>
          <p:sp>
            <p:nvSpPr>
              <p:cNvPr id="1625230" name="Freeform 142"/>
              <p:cNvSpPr>
                <a:spLocks noChangeAspect="1"/>
              </p:cNvSpPr>
              <p:nvPr/>
            </p:nvSpPr>
            <p:spPr bwMode="auto">
              <a:xfrm>
                <a:off x="3799" y="3304"/>
                <a:ext cx="110" cy="16"/>
              </a:xfrm>
              <a:custGeom>
                <a:avLst/>
                <a:gdLst>
                  <a:gd name="T0" fmla="*/ 0 w 164"/>
                  <a:gd name="T1" fmla="*/ 25 h 25"/>
                  <a:gd name="T2" fmla="*/ 0 w 164"/>
                  <a:gd name="T3" fmla="*/ 0 h 25"/>
                  <a:gd name="T4" fmla="*/ 157 w 164"/>
                  <a:gd name="T5" fmla="*/ 0 h 25"/>
                  <a:gd name="T6" fmla="*/ 164 w 164"/>
                  <a:gd name="T7" fmla="*/ 11 h 25"/>
                  <a:gd name="T8" fmla="*/ 157 w 164"/>
                  <a:gd name="T9" fmla="*/ 25 h 25"/>
                  <a:gd name="T10" fmla="*/ 0 w 164"/>
                  <a:gd name="T11" fmla="*/ 25 h 25"/>
                  <a:gd name="T12" fmla="*/ 0 60000 65536"/>
                  <a:gd name="T13" fmla="*/ 0 60000 65536"/>
                  <a:gd name="T14" fmla="*/ 0 60000 65536"/>
                  <a:gd name="T15" fmla="*/ 0 60000 65536"/>
                  <a:gd name="T16" fmla="*/ 0 60000 65536"/>
                  <a:gd name="T17" fmla="*/ 0 60000 65536"/>
                  <a:gd name="T18" fmla="*/ 0 w 164"/>
                  <a:gd name="T19" fmla="*/ 0 h 25"/>
                  <a:gd name="T20" fmla="*/ 164 w 164"/>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64" h="25">
                    <a:moveTo>
                      <a:pt x="0" y="25"/>
                    </a:moveTo>
                    <a:lnTo>
                      <a:pt x="0" y="0"/>
                    </a:lnTo>
                    <a:lnTo>
                      <a:pt x="157" y="0"/>
                    </a:lnTo>
                    <a:lnTo>
                      <a:pt x="164" y="11"/>
                    </a:lnTo>
                    <a:lnTo>
                      <a:pt x="157" y="25"/>
                    </a:lnTo>
                    <a:lnTo>
                      <a:pt x="0" y="25"/>
                    </a:lnTo>
                    <a:close/>
                  </a:path>
                </a:pathLst>
              </a:custGeom>
              <a:solidFill>
                <a:srgbClr val="FFFFFF"/>
              </a:solidFill>
              <a:ln w="9525">
                <a:noFill/>
                <a:round/>
                <a:headEnd/>
                <a:tailEnd/>
              </a:ln>
              <a:effectLst/>
            </p:spPr>
            <p:txBody>
              <a:bodyPr/>
              <a:lstStyle/>
              <a:p>
                <a:pPr algn="ctr" eaLnBrk="0" hangingPunct="0"/>
                <a:endParaRPr kumimoji="0" lang="ja-JP" altLang="en-US" sz="1100" b="1" i="1">
                  <a:solidFill>
                    <a:srgbClr val="000000"/>
                  </a:solidFill>
                  <a:effectLst>
                    <a:outerShdw blurRad="38100" dist="38100" dir="2700000" algn="tl">
                      <a:srgbClr val="C0C0C0"/>
                    </a:outerShdw>
                  </a:effectLst>
                  <a:cs typeface="Arial" charset="0"/>
                </a:endParaRPr>
              </a:p>
            </p:txBody>
          </p:sp>
        </p:grpSp>
        <p:sp>
          <p:nvSpPr>
            <p:cNvPr id="1625377" name="Text Box 289"/>
            <p:cNvSpPr txBox="1">
              <a:spLocks noChangeArrowheads="1"/>
            </p:cNvSpPr>
            <p:nvPr/>
          </p:nvSpPr>
          <p:spPr bwMode="auto">
            <a:xfrm>
              <a:off x="335" y="1652"/>
              <a:ext cx="817" cy="5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bg1"/>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1500" b="1">
                  <a:solidFill>
                    <a:srgbClr val="FFFFFF"/>
                  </a:solidFill>
                  <a:cs typeface="Arial" charset="0"/>
                </a:rPr>
                <a:t>85% Inactive Metabolites</a:t>
              </a:r>
            </a:p>
          </p:txBody>
        </p:sp>
        <p:sp>
          <p:nvSpPr>
            <p:cNvPr id="62532" name="Line 291"/>
            <p:cNvSpPr>
              <a:spLocks noChangeShapeType="1"/>
            </p:cNvSpPr>
            <p:nvPr/>
          </p:nvSpPr>
          <p:spPr bwMode="auto">
            <a:xfrm rot="10800000" flipV="1">
              <a:off x="1017" y="1440"/>
              <a:ext cx="663" cy="363"/>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kumimoji="0" lang="ja-JP" altLang="en-US" smtClean="0">
                <a:solidFill>
                  <a:srgbClr val="000000"/>
                </a:solidFill>
                <a:ea typeface="+mn-ea"/>
                <a:cs typeface="Arial" charset="0"/>
              </a:endParaRPr>
            </a:p>
          </p:txBody>
        </p:sp>
        <p:sp>
          <p:nvSpPr>
            <p:cNvPr id="62594" name="Text Box 274"/>
            <p:cNvSpPr txBox="1">
              <a:spLocks noChangeArrowheads="1"/>
            </p:cNvSpPr>
            <p:nvPr/>
          </p:nvSpPr>
          <p:spPr bwMode="auto">
            <a:xfrm>
              <a:off x="1402" y="1603"/>
              <a:ext cx="37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kumimoji="0" lang="en-US" altLang="ja-JP" sz="1200" b="1">
                  <a:solidFill>
                    <a:srgbClr val="FFFF00"/>
                  </a:solidFill>
                  <a:effectLst>
                    <a:outerShdw blurRad="38100" dist="38100" dir="2700000" algn="tl">
                      <a:srgbClr val="000000"/>
                    </a:outerShdw>
                  </a:effectLst>
                  <a:cs typeface="Arial" charset="0"/>
                </a:rPr>
                <a:t>hCE1</a:t>
              </a:r>
              <a:endParaRPr kumimoji="0" lang="en-US" altLang="ja-JP" sz="2000">
                <a:solidFill>
                  <a:srgbClr val="FFFF00"/>
                </a:solidFill>
                <a:cs typeface="Arial" charset="0"/>
              </a:endParaRPr>
            </a:p>
          </p:txBody>
        </p:sp>
        <p:sp>
          <p:nvSpPr>
            <p:cNvPr id="62743" name="Line 75"/>
            <p:cNvSpPr>
              <a:spLocks noChangeShapeType="1"/>
            </p:cNvSpPr>
            <p:nvPr/>
          </p:nvSpPr>
          <p:spPr bwMode="auto">
            <a:xfrm rot="16200000" flipH="1">
              <a:off x="4377" y="1536"/>
              <a:ext cx="288" cy="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kumimoji="0" lang="ja-JP" altLang="en-US" smtClean="0">
                <a:solidFill>
                  <a:srgbClr val="000000"/>
                </a:solidFill>
                <a:ea typeface="+mn-ea"/>
                <a:cs typeface="Arial" charset="0"/>
              </a:endParaRPr>
            </a:p>
          </p:txBody>
        </p:sp>
        <p:pic>
          <p:nvPicPr>
            <p:cNvPr id="62891" name="Picture 427" descr="screenshot_02"/>
            <p:cNvPicPr>
              <a:picLocks noChangeAspect="1" noChangeArrowheads="1"/>
            </p:cNvPicPr>
            <p:nvPr/>
          </p:nvPicPr>
          <p:blipFill>
            <a:blip r:embed="rId3">
              <a:extLst>
                <a:ext uri="{28A0092B-C50C-407E-A947-70E740481C1C}">
                  <a14:useLocalDpi xmlns:a14="http://schemas.microsoft.com/office/drawing/2010/main" val="0"/>
                </a:ext>
              </a:extLst>
            </a:blip>
            <a:srcRect l="13225" t="4623" r="2939" b="3302"/>
            <a:stretch>
              <a:fillRect/>
            </a:stretch>
          </p:blipFill>
          <p:spPr bwMode="auto">
            <a:xfrm>
              <a:off x="3585" y="1632"/>
              <a:ext cx="346" cy="384"/>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2892" name="Text Box 274"/>
            <p:cNvSpPr txBox="1">
              <a:spLocks noChangeArrowheads="1"/>
            </p:cNvSpPr>
            <p:nvPr/>
          </p:nvSpPr>
          <p:spPr bwMode="auto">
            <a:xfrm>
              <a:off x="3546" y="1331"/>
              <a:ext cx="3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kumimoji="0" lang="en-US" altLang="ja-JP" sz="1200" b="1">
                  <a:solidFill>
                    <a:srgbClr val="FFFF00"/>
                  </a:solidFill>
                  <a:cs typeface="Arial" charset="0"/>
                </a:rPr>
                <a:t>hCE2</a:t>
              </a:r>
            </a:p>
            <a:p>
              <a:pPr algn="ctr" eaLnBrk="0" hangingPunct="0"/>
              <a:r>
                <a:rPr kumimoji="0" lang="en-US" altLang="ja-JP" sz="1200" b="1">
                  <a:solidFill>
                    <a:srgbClr val="FFFF00"/>
                  </a:solidFill>
                  <a:cs typeface="Arial" charset="0"/>
                </a:rPr>
                <a:t>hCE1</a:t>
              </a:r>
              <a:endParaRPr kumimoji="0" lang="en-US" altLang="ja-JP" sz="1200">
                <a:solidFill>
                  <a:srgbClr val="FFFF00"/>
                </a:solidFill>
                <a:cs typeface="Arial" charset="0"/>
              </a:endParaRPr>
            </a:p>
          </p:txBody>
        </p:sp>
        <p:sp>
          <p:nvSpPr>
            <p:cNvPr id="62899" name="Text Box 274"/>
            <p:cNvSpPr txBox="1">
              <a:spLocks noChangeArrowheads="1"/>
            </p:cNvSpPr>
            <p:nvPr/>
          </p:nvSpPr>
          <p:spPr bwMode="auto">
            <a:xfrm>
              <a:off x="3552" y="1632"/>
              <a:ext cx="3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kumimoji="0" lang="en-US" altLang="ja-JP" sz="1400" b="1">
                  <a:solidFill>
                    <a:srgbClr val="000000"/>
                  </a:solidFill>
                  <a:effectLst>
                    <a:outerShdw blurRad="38100" dist="38100" dir="2700000" algn="tl">
                      <a:srgbClr val="FFFFFF"/>
                    </a:outerShdw>
                  </a:effectLst>
                  <a:cs typeface="Arial" charset="0"/>
                </a:rPr>
                <a:t>Gut</a:t>
              </a:r>
              <a:endParaRPr kumimoji="0" lang="en-US" altLang="ja-JP" sz="2000">
                <a:solidFill>
                  <a:srgbClr val="000000"/>
                </a:solidFill>
                <a:cs typeface="Arial" charset="0"/>
              </a:endParaRPr>
            </a:p>
          </p:txBody>
        </p:sp>
        <p:sp>
          <p:nvSpPr>
            <p:cNvPr id="62909" name="Line 75"/>
            <p:cNvSpPr>
              <a:spLocks noChangeShapeType="1"/>
            </p:cNvSpPr>
            <p:nvPr/>
          </p:nvSpPr>
          <p:spPr bwMode="auto">
            <a:xfrm rot="16200000" flipH="1">
              <a:off x="1612" y="1619"/>
              <a:ext cx="315" cy="0"/>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kumimoji="0" lang="ja-JP" altLang="en-US" smtClean="0">
                <a:solidFill>
                  <a:srgbClr val="000000"/>
                </a:solidFill>
                <a:ea typeface="+mn-ea"/>
                <a:cs typeface="Arial" charset="0"/>
              </a:endParaRPr>
            </a:p>
          </p:txBody>
        </p:sp>
      </p:grpSp>
      <p:grpSp>
        <p:nvGrpSpPr>
          <p:cNvPr id="62920" name="Group 456"/>
          <p:cNvGrpSpPr>
            <a:grpSpLocks/>
          </p:cNvGrpSpPr>
          <p:nvPr/>
        </p:nvGrpSpPr>
        <p:grpSpPr bwMode="auto">
          <a:xfrm>
            <a:off x="4114800" y="4724400"/>
            <a:ext cx="1009650" cy="1990725"/>
            <a:chOff x="2592" y="2976"/>
            <a:chExt cx="636" cy="1254"/>
          </a:xfrm>
        </p:grpSpPr>
        <p:sp>
          <p:nvSpPr>
            <p:cNvPr id="62919" name="Rectangle 455"/>
            <p:cNvSpPr>
              <a:spLocks noChangeArrowheads="1"/>
            </p:cNvSpPr>
            <p:nvPr/>
          </p:nvSpPr>
          <p:spPr bwMode="auto">
            <a:xfrm>
              <a:off x="2592" y="3144"/>
              <a:ext cx="630" cy="108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0" lang="ja-JP" altLang="en-US" smtClean="0">
                <a:solidFill>
                  <a:srgbClr val="000000"/>
                </a:solidFill>
                <a:ea typeface="+mn-ea"/>
                <a:cs typeface="Arial" charset="0"/>
              </a:endParaRPr>
            </a:p>
          </p:txBody>
        </p:sp>
        <p:pic>
          <p:nvPicPr>
            <p:cNvPr id="62915" name="Picture 451" descr="snp_dble_helice2"/>
            <p:cNvPicPr>
              <a:picLocks noChangeAspect="1" noChangeArrowheads="1"/>
            </p:cNvPicPr>
            <p:nvPr/>
          </p:nvPicPr>
          <p:blipFill>
            <a:blip r:embed="rId4">
              <a:extLst>
                <a:ext uri="{28A0092B-C50C-407E-A947-70E740481C1C}">
                  <a14:useLocalDpi xmlns:a14="http://schemas.microsoft.com/office/drawing/2010/main" val="0"/>
                </a:ext>
              </a:extLst>
            </a:blip>
            <a:srcRect l="14911" r="12480"/>
            <a:stretch>
              <a:fillRect/>
            </a:stretch>
          </p:blipFill>
          <p:spPr bwMode="auto">
            <a:xfrm>
              <a:off x="2604" y="3156"/>
              <a:ext cx="624" cy="1074"/>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62917" name="Line 453"/>
            <p:cNvSpPr>
              <a:spLocks noChangeShapeType="1"/>
            </p:cNvSpPr>
            <p:nvPr/>
          </p:nvSpPr>
          <p:spPr bwMode="auto">
            <a:xfrm flipV="1">
              <a:off x="2912" y="2976"/>
              <a:ext cx="0" cy="149"/>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kumimoji="0" lang="ja-JP" altLang="en-US" smtClean="0">
                <a:solidFill>
                  <a:srgbClr val="000000"/>
                </a:solidFill>
                <a:ea typeface="+mn-ea"/>
                <a:cs typeface="Arial" charset="0"/>
              </a:endParaRPr>
            </a:p>
          </p:txBody>
        </p:sp>
      </p:grpSp>
      <p:grpSp>
        <p:nvGrpSpPr>
          <p:cNvPr id="62922" name="Group 458"/>
          <p:cNvGrpSpPr>
            <a:grpSpLocks/>
          </p:cNvGrpSpPr>
          <p:nvPr/>
        </p:nvGrpSpPr>
        <p:grpSpPr bwMode="auto">
          <a:xfrm>
            <a:off x="1417638" y="2819401"/>
            <a:ext cx="6659563" cy="2541588"/>
            <a:chOff x="893" y="1776"/>
            <a:chExt cx="4195" cy="1601"/>
          </a:xfrm>
        </p:grpSpPr>
        <p:sp>
          <p:nvSpPr>
            <p:cNvPr id="1625096" name="Text Box 8"/>
            <p:cNvSpPr txBox="1">
              <a:spLocks noChangeArrowheads="1"/>
            </p:cNvSpPr>
            <p:nvPr/>
          </p:nvSpPr>
          <p:spPr bwMode="auto">
            <a:xfrm>
              <a:off x="2392" y="2598"/>
              <a:ext cx="1046" cy="365"/>
            </a:xfrm>
            <a:prstGeom prst="rect">
              <a:avLst/>
            </a:prstGeom>
            <a:noFill/>
            <a:ln>
              <a:noFill/>
            </a:ln>
            <a:extLst>
              <a:ext uri="{909E8E84-426E-40DD-AFC4-6F175D3DCCD1}">
                <a14:hiddenFill xmlns:a14="http://schemas.microsoft.com/office/drawing/2010/main">
                  <a:solidFill>
                    <a:srgbClr val="073C6D"/>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ja-JP" sz="2000" b="1">
                  <a:solidFill>
                    <a:srgbClr val="99FF33"/>
                  </a:solidFill>
                  <a:cs typeface="Arial" charset="0"/>
                </a:rPr>
                <a:t>Oxidation</a:t>
              </a:r>
            </a:p>
            <a:p>
              <a:pPr algn="ctr"/>
              <a:r>
                <a:rPr lang="en-US" altLang="ja-JP" sz="1200" b="1">
                  <a:solidFill>
                    <a:srgbClr val="99FF33"/>
                  </a:solidFill>
                  <a:cs typeface="Arial" charset="0"/>
                </a:rPr>
                <a:t>(Cytochrome P450)</a:t>
              </a:r>
            </a:p>
          </p:txBody>
        </p:sp>
        <p:sp>
          <p:nvSpPr>
            <p:cNvPr id="62533" name="Line 293"/>
            <p:cNvSpPr>
              <a:spLocks noChangeShapeType="1"/>
            </p:cNvSpPr>
            <p:nvPr/>
          </p:nvSpPr>
          <p:spPr bwMode="auto">
            <a:xfrm rot="5400000">
              <a:off x="1543" y="2094"/>
              <a:ext cx="445" cy="1"/>
            </a:xfrm>
            <a:prstGeom prst="line">
              <a:avLst/>
            </a:prstGeom>
            <a:noFill/>
            <a:ln w="76200">
              <a:solidFill>
                <a:srgbClr val="99FF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kumimoji="0" lang="ja-JP" altLang="en-US" smtClean="0">
                <a:solidFill>
                  <a:srgbClr val="000000"/>
                </a:solidFill>
                <a:ea typeface="+mn-ea"/>
                <a:cs typeface="Arial" charset="0"/>
              </a:endParaRPr>
            </a:p>
          </p:txBody>
        </p:sp>
        <p:sp>
          <p:nvSpPr>
            <p:cNvPr id="24659" name="Rectangle 358"/>
            <p:cNvSpPr>
              <a:spLocks noChangeArrowheads="1"/>
            </p:cNvSpPr>
            <p:nvPr/>
          </p:nvSpPr>
          <p:spPr bwMode="auto">
            <a:xfrm>
              <a:off x="893" y="2384"/>
              <a:ext cx="1123" cy="581"/>
            </a:xfrm>
            <a:prstGeom prst="rect">
              <a:avLst/>
            </a:prstGeom>
            <a:noFill/>
            <a:ln w="28575">
              <a:noFill/>
              <a:miter lim="800000"/>
              <a:headEnd/>
              <a:tailEnd/>
            </a:ln>
            <a:effectLst/>
          </p:spPr>
          <p:txBody>
            <a:bodyPr wrap="none" anchor="ct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590" name="Line 490"/>
            <p:cNvSpPr>
              <a:spLocks noChangeShapeType="1"/>
            </p:cNvSpPr>
            <p:nvPr/>
          </p:nvSpPr>
          <p:spPr bwMode="auto">
            <a:xfrm>
              <a:off x="1002" y="2740"/>
              <a:ext cx="6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kumimoji="0" lang="ja-JP" altLang="en-US" smtClean="0">
                <a:solidFill>
                  <a:srgbClr val="000000"/>
                </a:solidFill>
                <a:ea typeface="+mn-ea"/>
                <a:cs typeface="Arial" charset="0"/>
              </a:endParaRPr>
            </a:p>
          </p:txBody>
        </p:sp>
        <p:sp>
          <p:nvSpPr>
            <p:cNvPr id="62591" name="Line 494"/>
            <p:cNvSpPr>
              <a:spLocks noChangeShapeType="1"/>
            </p:cNvSpPr>
            <p:nvPr/>
          </p:nvSpPr>
          <p:spPr bwMode="auto">
            <a:xfrm>
              <a:off x="1002" y="2769"/>
              <a:ext cx="62"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kumimoji="0" lang="ja-JP" altLang="en-US" smtClean="0">
                <a:solidFill>
                  <a:srgbClr val="000000"/>
                </a:solidFill>
                <a:ea typeface="+mn-ea"/>
                <a:cs typeface="Arial" charset="0"/>
              </a:endParaRPr>
            </a:p>
          </p:txBody>
        </p:sp>
        <p:sp>
          <p:nvSpPr>
            <p:cNvPr id="62593" name="Line 73"/>
            <p:cNvSpPr>
              <a:spLocks noChangeShapeType="1"/>
            </p:cNvSpPr>
            <p:nvPr/>
          </p:nvSpPr>
          <p:spPr bwMode="auto">
            <a:xfrm rot="16200000" flipH="1">
              <a:off x="1560" y="3107"/>
              <a:ext cx="384" cy="1"/>
            </a:xfrm>
            <a:prstGeom prst="line">
              <a:avLst/>
            </a:prstGeom>
            <a:noFill/>
            <a:ln w="76200">
              <a:solidFill>
                <a:srgbClr val="99FF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kumimoji="0" lang="ja-JP" altLang="en-US" smtClean="0">
                <a:solidFill>
                  <a:srgbClr val="000000"/>
                </a:solidFill>
                <a:ea typeface="+mn-ea"/>
                <a:cs typeface="Arial" charset="0"/>
              </a:endParaRPr>
            </a:p>
          </p:txBody>
        </p:sp>
        <p:sp>
          <p:nvSpPr>
            <p:cNvPr id="62595" name="Text Box 274"/>
            <p:cNvSpPr txBox="1">
              <a:spLocks noChangeArrowheads="1"/>
            </p:cNvSpPr>
            <p:nvPr/>
          </p:nvSpPr>
          <p:spPr bwMode="auto">
            <a:xfrm>
              <a:off x="1836" y="1776"/>
              <a:ext cx="468"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kumimoji="0" lang="en-US" altLang="ja-JP" sz="1400" b="1">
                  <a:solidFill>
                    <a:srgbClr val="99FF33"/>
                  </a:solidFill>
                  <a:cs typeface="Arial" charset="0"/>
                </a:rPr>
                <a:t>CYPs:</a:t>
              </a:r>
              <a:br>
                <a:rPr kumimoji="0" lang="en-US" altLang="ja-JP" sz="1400" b="1">
                  <a:solidFill>
                    <a:srgbClr val="99FF33"/>
                  </a:solidFill>
                  <a:cs typeface="Arial" charset="0"/>
                </a:rPr>
              </a:br>
              <a:r>
                <a:rPr kumimoji="0" lang="en-US" altLang="ja-JP" sz="1400" b="1">
                  <a:solidFill>
                    <a:srgbClr val="99FF33"/>
                  </a:solidFill>
                  <a:cs typeface="Arial" charset="0"/>
                </a:rPr>
                <a:t> 1A2</a:t>
              </a:r>
              <a:br>
                <a:rPr kumimoji="0" lang="en-US" altLang="ja-JP" sz="1400" b="1">
                  <a:solidFill>
                    <a:srgbClr val="99FF33"/>
                  </a:solidFill>
                  <a:cs typeface="Arial" charset="0"/>
                </a:rPr>
              </a:br>
              <a:r>
                <a:rPr kumimoji="0" lang="en-US" altLang="ja-JP" sz="1400" b="1">
                  <a:solidFill>
                    <a:srgbClr val="99FF33"/>
                  </a:solidFill>
                  <a:cs typeface="Arial" charset="0"/>
                </a:rPr>
                <a:t> 2B6</a:t>
              </a:r>
              <a:br>
                <a:rPr kumimoji="0" lang="en-US" altLang="ja-JP" sz="1400" b="1">
                  <a:solidFill>
                    <a:srgbClr val="99FF33"/>
                  </a:solidFill>
                  <a:cs typeface="Arial" charset="0"/>
                </a:rPr>
              </a:br>
              <a:r>
                <a:rPr kumimoji="0" lang="en-US" altLang="ja-JP" sz="1400" b="1">
                  <a:solidFill>
                    <a:srgbClr val="99FF33"/>
                  </a:solidFill>
                  <a:cs typeface="Arial" charset="0"/>
                </a:rPr>
                <a:t> 2C19</a:t>
              </a:r>
              <a:endParaRPr kumimoji="0" lang="en-US" altLang="ja-JP" sz="1400">
                <a:solidFill>
                  <a:srgbClr val="99FF33"/>
                </a:solidFill>
                <a:cs typeface="Arial" charset="0"/>
              </a:endParaRPr>
            </a:p>
          </p:txBody>
        </p:sp>
        <p:sp>
          <p:nvSpPr>
            <p:cNvPr id="62596" name="Text Box 274"/>
            <p:cNvSpPr txBox="1">
              <a:spLocks noChangeArrowheads="1"/>
            </p:cNvSpPr>
            <p:nvPr/>
          </p:nvSpPr>
          <p:spPr bwMode="auto">
            <a:xfrm>
              <a:off x="1855" y="2640"/>
              <a:ext cx="459"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kumimoji="0" lang="en-US" altLang="ja-JP" sz="1400" b="1">
                  <a:solidFill>
                    <a:srgbClr val="99FF33"/>
                  </a:solidFill>
                  <a:cs typeface="Arial" charset="0"/>
                </a:rPr>
                <a:t>CYPs:</a:t>
              </a:r>
              <a:br>
                <a:rPr kumimoji="0" lang="en-US" altLang="ja-JP" sz="1400" b="1">
                  <a:solidFill>
                    <a:srgbClr val="99FF33"/>
                  </a:solidFill>
                  <a:cs typeface="Arial" charset="0"/>
                </a:rPr>
              </a:br>
              <a:r>
                <a:rPr kumimoji="0" lang="en-US" altLang="ja-JP" sz="1400" b="1">
                  <a:solidFill>
                    <a:srgbClr val="99FF33"/>
                  </a:solidFill>
                  <a:cs typeface="Arial" charset="0"/>
                </a:rPr>
                <a:t> 3A</a:t>
              </a:r>
              <a:br>
                <a:rPr kumimoji="0" lang="en-US" altLang="ja-JP" sz="1400" b="1">
                  <a:solidFill>
                    <a:srgbClr val="99FF33"/>
                  </a:solidFill>
                  <a:cs typeface="Arial" charset="0"/>
                </a:rPr>
              </a:br>
              <a:r>
                <a:rPr kumimoji="0" lang="en-US" altLang="ja-JP" sz="1400" b="1">
                  <a:solidFill>
                    <a:srgbClr val="99FF33"/>
                  </a:solidFill>
                  <a:cs typeface="Arial" charset="0"/>
                </a:rPr>
                <a:t> 2B6</a:t>
              </a:r>
              <a:br>
                <a:rPr kumimoji="0" lang="en-US" altLang="ja-JP" sz="1400" b="1">
                  <a:solidFill>
                    <a:srgbClr val="99FF33"/>
                  </a:solidFill>
                  <a:cs typeface="Arial" charset="0"/>
                </a:rPr>
              </a:br>
              <a:r>
                <a:rPr kumimoji="0" lang="en-US" altLang="ja-JP" sz="1400" b="1">
                  <a:solidFill>
                    <a:srgbClr val="99FF33"/>
                  </a:solidFill>
                  <a:cs typeface="Arial" charset="0"/>
                </a:rPr>
                <a:t> 2C9</a:t>
              </a:r>
              <a:br>
                <a:rPr kumimoji="0" lang="en-US" altLang="ja-JP" sz="1400" b="1">
                  <a:solidFill>
                    <a:srgbClr val="99FF33"/>
                  </a:solidFill>
                  <a:cs typeface="Arial" charset="0"/>
                </a:rPr>
              </a:br>
              <a:r>
                <a:rPr kumimoji="0" lang="en-US" altLang="ja-JP" sz="1400" b="1">
                  <a:solidFill>
                    <a:srgbClr val="99FF33"/>
                  </a:solidFill>
                  <a:cs typeface="Arial" charset="0"/>
                </a:rPr>
                <a:t> 2C19</a:t>
              </a:r>
              <a:endParaRPr kumimoji="0" lang="en-US" altLang="ja-JP" sz="1400">
                <a:solidFill>
                  <a:srgbClr val="99FF33"/>
                </a:solidFill>
                <a:cs typeface="Arial" charset="0"/>
              </a:endParaRPr>
            </a:p>
          </p:txBody>
        </p:sp>
        <p:sp>
          <p:nvSpPr>
            <p:cNvPr id="1625450" name="Rectangle 362"/>
            <p:cNvSpPr>
              <a:spLocks noChangeAspect="1" noChangeArrowheads="1"/>
            </p:cNvSpPr>
            <p:nvPr/>
          </p:nvSpPr>
          <p:spPr bwMode="auto">
            <a:xfrm>
              <a:off x="924" y="2730"/>
              <a:ext cx="67" cy="85"/>
            </a:xfrm>
            <a:prstGeom prst="rect">
              <a:avLst/>
            </a:prstGeom>
            <a:noFill/>
            <a:ln w="9525">
              <a:noFill/>
              <a:miter lim="800000"/>
              <a:headEnd/>
              <a:tailEnd/>
            </a:ln>
            <a:effectLst/>
          </p:spPr>
          <p:txBody>
            <a:bodyPr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O</a:t>
              </a:r>
              <a:endParaRPr lang="en-US" altLang="ja-JP" sz="1100" b="1">
                <a:solidFill>
                  <a:srgbClr val="000000"/>
                </a:solidFill>
                <a:effectLst>
                  <a:outerShdw blurRad="38100" dist="38100" dir="2700000" algn="tl">
                    <a:srgbClr val="FFFFFF"/>
                  </a:outerShdw>
                </a:effectLst>
                <a:cs typeface="Arial" charset="0"/>
              </a:endParaRPr>
            </a:p>
          </p:txBody>
        </p:sp>
        <p:sp>
          <p:nvSpPr>
            <p:cNvPr id="62605" name="Line 365"/>
            <p:cNvSpPr>
              <a:spLocks noChangeAspect="1" noChangeShapeType="1"/>
            </p:cNvSpPr>
            <p:nvPr/>
          </p:nvSpPr>
          <p:spPr bwMode="auto">
            <a:xfrm>
              <a:off x="1245" y="2709"/>
              <a:ext cx="0" cy="99"/>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54" name="Freeform 366"/>
            <p:cNvSpPr>
              <a:spLocks noChangeAspect="1"/>
            </p:cNvSpPr>
            <p:nvPr/>
          </p:nvSpPr>
          <p:spPr bwMode="auto">
            <a:xfrm>
              <a:off x="1241" y="2703"/>
              <a:ext cx="9" cy="106"/>
            </a:xfrm>
            <a:custGeom>
              <a:avLst/>
              <a:gdLst>
                <a:gd name="T0" fmla="*/ 11 w 22"/>
                <a:gd name="T1" fmla="*/ 143 h 241"/>
                <a:gd name="T2" fmla="*/ 6 w 22"/>
                <a:gd name="T3" fmla="*/ 147 h 241"/>
                <a:gd name="T4" fmla="*/ 0 w 22"/>
                <a:gd name="T5" fmla="*/ 143 h 241"/>
                <a:gd name="T6" fmla="*/ 0 w 22"/>
                <a:gd name="T7" fmla="*/ 5 h 241"/>
                <a:gd name="T8" fmla="*/ 6 w 22"/>
                <a:gd name="T9" fmla="*/ 0 h 241"/>
                <a:gd name="T10" fmla="*/ 11 w 22"/>
                <a:gd name="T11" fmla="*/ 4 h 241"/>
                <a:gd name="T12" fmla="*/ 11 w 22"/>
                <a:gd name="T13" fmla="*/ 143 h 241"/>
                <a:gd name="T14" fmla="*/ 0 60000 65536"/>
                <a:gd name="T15" fmla="*/ 0 60000 65536"/>
                <a:gd name="T16" fmla="*/ 0 60000 65536"/>
                <a:gd name="T17" fmla="*/ 0 60000 65536"/>
                <a:gd name="T18" fmla="*/ 0 60000 65536"/>
                <a:gd name="T19" fmla="*/ 0 60000 65536"/>
                <a:gd name="T20" fmla="*/ 0 60000 65536"/>
                <a:gd name="T21" fmla="*/ 0 w 22"/>
                <a:gd name="T22" fmla="*/ 0 h 241"/>
                <a:gd name="T23" fmla="*/ 22 w 22"/>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41">
                  <a:moveTo>
                    <a:pt x="22" y="234"/>
                  </a:moveTo>
                  <a:lnTo>
                    <a:pt x="11" y="241"/>
                  </a:lnTo>
                  <a:lnTo>
                    <a:pt x="0" y="234"/>
                  </a:lnTo>
                  <a:lnTo>
                    <a:pt x="0" y="9"/>
                  </a:lnTo>
                  <a:lnTo>
                    <a:pt x="11" y="0"/>
                  </a:lnTo>
                  <a:lnTo>
                    <a:pt x="22" y="7"/>
                  </a:lnTo>
                  <a:lnTo>
                    <a:pt x="22" y="234"/>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07" name="Line 367"/>
            <p:cNvSpPr>
              <a:spLocks noChangeAspect="1" noChangeShapeType="1"/>
            </p:cNvSpPr>
            <p:nvPr/>
          </p:nvSpPr>
          <p:spPr bwMode="auto">
            <a:xfrm flipH="1" flipV="1">
              <a:off x="1247" y="2813"/>
              <a:ext cx="91" cy="5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56" name="Freeform 368"/>
            <p:cNvSpPr>
              <a:spLocks noChangeAspect="1"/>
            </p:cNvSpPr>
            <p:nvPr/>
          </p:nvSpPr>
          <p:spPr bwMode="auto">
            <a:xfrm>
              <a:off x="1245" y="2809"/>
              <a:ext cx="94" cy="61"/>
            </a:xfrm>
            <a:custGeom>
              <a:avLst/>
              <a:gdLst>
                <a:gd name="T0" fmla="*/ 124 w 209"/>
                <a:gd name="T1" fmla="*/ 69 h 143"/>
                <a:gd name="T2" fmla="*/ 124 w 209"/>
                <a:gd name="T3" fmla="*/ 85 h 143"/>
                <a:gd name="T4" fmla="*/ 0 w 209"/>
                <a:gd name="T5" fmla="*/ 12 h 143"/>
                <a:gd name="T6" fmla="*/ 0 w 209"/>
                <a:gd name="T7" fmla="*/ 4 h 143"/>
                <a:gd name="T8" fmla="*/ 7 w 209"/>
                <a:gd name="T9" fmla="*/ 0 h 143"/>
                <a:gd name="T10" fmla="*/ 124 w 209"/>
                <a:gd name="T11" fmla="*/ 69 h 143"/>
                <a:gd name="T12" fmla="*/ 0 60000 65536"/>
                <a:gd name="T13" fmla="*/ 0 60000 65536"/>
                <a:gd name="T14" fmla="*/ 0 60000 65536"/>
                <a:gd name="T15" fmla="*/ 0 60000 65536"/>
                <a:gd name="T16" fmla="*/ 0 60000 65536"/>
                <a:gd name="T17" fmla="*/ 0 60000 65536"/>
                <a:gd name="T18" fmla="*/ 0 w 209"/>
                <a:gd name="T19" fmla="*/ 0 h 143"/>
                <a:gd name="T20" fmla="*/ 209 w 209"/>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209" h="143">
                  <a:moveTo>
                    <a:pt x="209" y="116"/>
                  </a:moveTo>
                  <a:lnTo>
                    <a:pt x="209" y="143"/>
                  </a:lnTo>
                  <a:lnTo>
                    <a:pt x="0" y="21"/>
                  </a:lnTo>
                  <a:lnTo>
                    <a:pt x="0" y="7"/>
                  </a:lnTo>
                  <a:lnTo>
                    <a:pt x="11" y="0"/>
                  </a:lnTo>
                  <a:lnTo>
                    <a:pt x="209" y="116"/>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09" name="Line 369"/>
            <p:cNvSpPr>
              <a:spLocks noChangeAspect="1" noChangeShapeType="1"/>
            </p:cNvSpPr>
            <p:nvPr/>
          </p:nvSpPr>
          <p:spPr bwMode="auto">
            <a:xfrm flipH="1">
              <a:off x="1339" y="2811"/>
              <a:ext cx="93" cy="54"/>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58" name="Freeform 370"/>
            <p:cNvSpPr>
              <a:spLocks noChangeAspect="1"/>
            </p:cNvSpPr>
            <p:nvPr/>
          </p:nvSpPr>
          <p:spPr bwMode="auto">
            <a:xfrm>
              <a:off x="1339" y="2809"/>
              <a:ext cx="99" cy="61"/>
            </a:xfrm>
            <a:custGeom>
              <a:avLst/>
              <a:gdLst>
                <a:gd name="T0" fmla="*/ 117 w 221"/>
                <a:gd name="T1" fmla="*/ 0 h 143"/>
                <a:gd name="T2" fmla="*/ 131 w 221"/>
                <a:gd name="T3" fmla="*/ 8 h 143"/>
                <a:gd name="T4" fmla="*/ 0 w 221"/>
                <a:gd name="T5" fmla="*/ 85 h 143"/>
                <a:gd name="T6" fmla="*/ 0 w 221"/>
                <a:gd name="T7" fmla="*/ 69 h 143"/>
                <a:gd name="T8" fmla="*/ 117 w 221"/>
                <a:gd name="T9" fmla="*/ 0 h 143"/>
                <a:gd name="T10" fmla="*/ 0 60000 65536"/>
                <a:gd name="T11" fmla="*/ 0 60000 65536"/>
                <a:gd name="T12" fmla="*/ 0 60000 65536"/>
                <a:gd name="T13" fmla="*/ 0 60000 65536"/>
                <a:gd name="T14" fmla="*/ 0 60000 65536"/>
                <a:gd name="T15" fmla="*/ 0 w 221"/>
                <a:gd name="T16" fmla="*/ 0 h 143"/>
                <a:gd name="T17" fmla="*/ 221 w 221"/>
                <a:gd name="T18" fmla="*/ 143 h 143"/>
              </a:gdLst>
              <a:ahLst/>
              <a:cxnLst>
                <a:cxn ang="T10">
                  <a:pos x="T0" y="T1"/>
                </a:cxn>
                <a:cxn ang="T11">
                  <a:pos x="T2" y="T3"/>
                </a:cxn>
                <a:cxn ang="T12">
                  <a:pos x="T4" y="T5"/>
                </a:cxn>
                <a:cxn ang="T13">
                  <a:pos x="T6" y="T7"/>
                </a:cxn>
                <a:cxn ang="T14">
                  <a:pos x="T8" y="T9"/>
                </a:cxn>
              </a:cxnLst>
              <a:rect l="T15" t="T16" r="T17" b="T18"/>
              <a:pathLst>
                <a:path w="221" h="143">
                  <a:moveTo>
                    <a:pt x="198" y="0"/>
                  </a:moveTo>
                  <a:lnTo>
                    <a:pt x="221" y="14"/>
                  </a:lnTo>
                  <a:lnTo>
                    <a:pt x="0" y="143"/>
                  </a:lnTo>
                  <a:lnTo>
                    <a:pt x="0" y="116"/>
                  </a:lnTo>
                  <a:lnTo>
                    <a:pt x="198" y="0"/>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11" name="Line 371"/>
            <p:cNvSpPr>
              <a:spLocks noChangeAspect="1" noChangeShapeType="1"/>
            </p:cNvSpPr>
            <p:nvPr/>
          </p:nvSpPr>
          <p:spPr bwMode="auto">
            <a:xfrm>
              <a:off x="1434" y="2737"/>
              <a:ext cx="0" cy="74"/>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60" name="Freeform 372"/>
            <p:cNvSpPr>
              <a:spLocks noChangeAspect="1"/>
            </p:cNvSpPr>
            <p:nvPr/>
          </p:nvSpPr>
          <p:spPr bwMode="auto">
            <a:xfrm>
              <a:off x="1430" y="2737"/>
              <a:ext cx="8" cy="75"/>
            </a:xfrm>
            <a:custGeom>
              <a:avLst/>
              <a:gdLst>
                <a:gd name="T0" fmla="*/ 0 w 23"/>
                <a:gd name="T1" fmla="*/ 0 h 173"/>
                <a:gd name="T2" fmla="*/ 11 w 23"/>
                <a:gd name="T3" fmla="*/ 0 h 173"/>
                <a:gd name="T4" fmla="*/ 11 w 23"/>
                <a:gd name="T5" fmla="*/ 104 h 173"/>
                <a:gd name="T6" fmla="*/ 0 w 23"/>
                <a:gd name="T7" fmla="*/ 96 h 173"/>
                <a:gd name="T8" fmla="*/ 0 w 23"/>
                <a:gd name="T9" fmla="*/ 0 h 173"/>
                <a:gd name="T10" fmla="*/ 0 60000 65536"/>
                <a:gd name="T11" fmla="*/ 0 60000 65536"/>
                <a:gd name="T12" fmla="*/ 0 60000 65536"/>
                <a:gd name="T13" fmla="*/ 0 60000 65536"/>
                <a:gd name="T14" fmla="*/ 0 60000 65536"/>
                <a:gd name="T15" fmla="*/ 0 w 23"/>
                <a:gd name="T16" fmla="*/ 0 h 173"/>
                <a:gd name="T17" fmla="*/ 23 w 23"/>
                <a:gd name="T18" fmla="*/ 173 h 173"/>
              </a:gdLst>
              <a:ahLst/>
              <a:cxnLst>
                <a:cxn ang="T10">
                  <a:pos x="T0" y="T1"/>
                </a:cxn>
                <a:cxn ang="T11">
                  <a:pos x="T2" y="T3"/>
                </a:cxn>
                <a:cxn ang="T12">
                  <a:pos x="T4" y="T5"/>
                </a:cxn>
                <a:cxn ang="T13">
                  <a:pos x="T6" y="T7"/>
                </a:cxn>
                <a:cxn ang="T14">
                  <a:pos x="T8" y="T9"/>
                </a:cxn>
              </a:cxnLst>
              <a:rect l="T15" t="T16" r="T17" b="T18"/>
              <a:pathLst>
                <a:path w="23" h="173">
                  <a:moveTo>
                    <a:pt x="0" y="0"/>
                  </a:moveTo>
                  <a:lnTo>
                    <a:pt x="23" y="0"/>
                  </a:lnTo>
                  <a:lnTo>
                    <a:pt x="23" y="173"/>
                  </a:lnTo>
                  <a:lnTo>
                    <a:pt x="0" y="159"/>
                  </a:lnTo>
                  <a:lnTo>
                    <a:pt x="0" y="0"/>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13" name="Line 373"/>
            <p:cNvSpPr>
              <a:spLocks noChangeAspect="1" noChangeShapeType="1"/>
            </p:cNvSpPr>
            <p:nvPr/>
          </p:nvSpPr>
          <p:spPr bwMode="auto">
            <a:xfrm>
              <a:off x="1339" y="2651"/>
              <a:ext cx="55" cy="3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62" name="Freeform 374"/>
            <p:cNvSpPr>
              <a:spLocks noChangeAspect="1"/>
            </p:cNvSpPr>
            <p:nvPr/>
          </p:nvSpPr>
          <p:spPr bwMode="auto">
            <a:xfrm>
              <a:off x="1339" y="2645"/>
              <a:ext cx="58" cy="41"/>
            </a:xfrm>
            <a:custGeom>
              <a:avLst/>
              <a:gdLst>
                <a:gd name="T0" fmla="*/ 0 w 132"/>
                <a:gd name="T1" fmla="*/ 16 h 95"/>
                <a:gd name="T2" fmla="*/ 0 w 132"/>
                <a:gd name="T3" fmla="*/ 0 h 95"/>
                <a:gd name="T4" fmla="*/ 76 w 132"/>
                <a:gd name="T5" fmla="*/ 45 h 95"/>
                <a:gd name="T6" fmla="*/ 69 w 132"/>
                <a:gd name="T7" fmla="*/ 57 h 95"/>
                <a:gd name="T8" fmla="*/ 0 w 132"/>
                <a:gd name="T9" fmla="*/ 16 h 95"/>
                <a:gd name="T10" fmla="*/ 0 60000 65536"/>
                <a:gd name="T11" fmla="*/ 0 60000 65536"/>
                <a:gd name="T12" fmla="*/ 0 60000 65536"/>
                <a:gd name="T13" fmla="*/ 0 60000 65536"/>
                <a:gd name="T14" fmla="*/ 0 60000 65536"/>
                <a:gd name="T15" fmla="*/ 0 w 132"/>
                <a:gd name="T16" fmla="*/ 0 h 95"/>
                <a:gd name="T17" fmla="*/ 132 w 132"/>
                <a:gd name="T18" fmla="*/ 95 h 95"/>
              </a:gdLst>
              <a:ahLst/>
              <a:cxnLst>
                <a:cxn ang="T10">
                  <a:pos x="T0" y="T1"/>
                </a:cxn>
                <a:cxn ang="T11">
                  <a:pos x="T2" y="T3"/>
                </a:cxn>
                <a:cxn ang="T12">
                  <a:pos x="T4" y="T5"/>
                </a:cxn>
                <a:cxn ang="T13">
                  <a:pos x="T6" y="T7"/>
                </a:cxn>
                <a:cxn ang="T14">
                  <a:pos x="T8" y="T9"/>
                </a:cxn>
              </a:cxnLst>
              <a:rect l="T15" t="T16" r="T17" b="T18"/>
              <a:pathLst>
                <a:path w="132" h="95">
                  <a:moveTo>
                    <a:pt x="0" y="27"/>
                  </a:moveTo>
                  <a:lnTo>
                    <a:pt x="0" y="0"/>
                  </a:lnTo>
                  <a:lnTo>
                    <a:pt x="132" y="75"/>
                  </a:lnTo>
                  <a:lnTo>
                    <a:pt x="119" y="95"/>
                  </a:lnTo>
                  <a:lnTo>
                    <a:pt x="0" y="27"/>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15" name="Line 375"/>
            <p:cNvSpPr>
              <a:spLocks noChangeAspect="1" noChangeShapeType="1"/>
            </p:cNvSpPr>
            <p:nvPr/>
          </p:nvSpPr>
          <p:spPr bwMode="auto">
            <a:xfrm flipV="1">
              <a:off x="1247" y="2651"/>
              <a:ext cx="91" cy="5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64" name="Freeform 376"/>
            <p:cNvSpPr>
              <a:spLocks noChangeAspect="1"/>
            </p:cNvSpPr>
            <p:nvPr/>
          </p:nvSpPr>
          <p:spPr bwMode="auto">
            <a:xfrm>
              <a:off x="1245" y="2645"/>
              <a:ext cx="94" cy="61"/>
            </a:xfrm>
            <a:custGeom>
              <a:avLst/>
              <a:gdLst>
                <a:gd name="T0" fmla="*/ 124 w 209"/>
                <a:gd name="T1" fmla="*/ 0 h 141"/>
                <a:gd name="T2" fmla="*/ 124 w 209"/>
                <a:gd name="T3" fmla="*/ 16 h 141"/>
                <a:gd name="T4" fmla="*/ 7 w 209"/>
                <a:gd name="T5" fmla="*/ 85 h 141"/>
                <a:gd name="T6" fmla="*/ 0 w 209"/>
                <a:gd name="T7" fmla="*/ 81 h 141"/>
                <a:gd name="T8" fmla="*/ 0 w 209"/>
                <a:gd name="T9" fmla="*/ 72 h 141"/>
                <a:gd name="T10" fmla="*/ 124 w 209"/>
                <a:gd name="T11" fmla="*/ 0 h 141"/>
                <a:gd name="T12" fmla="*/ 0 60000 65536"/>
                <a:gd name="T13" fmla="*/ 0 60000 65536"/>
                <a:gd name="T14" fmla="*/ 0 60000 65536"/>
                <a:gd name="T15" fmla="*/ 0 60000 65536"/>
                <a:gd name="T16" fmla="*/ 0 60000 65536"/>
                <a:gd name="T17" fmla="*/ 0 60000 65536"/>
                <a:gd name="T18" fmla="*/ 0 w 209"/>
                <a:gd name="T19" fmla="*/ 0 h 141"/>
                <a:gd name="T20" fmla="*/ 209 w 209"/>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09" h="141">
                  <a:moveTo>
                    <a:pt x="209" y="0"/>
                  </a:moveTo>
                  <a:lnTo>
                    <a:pt x="209" y="27"/>
                  </a:lnTo>
                  <a:lnTo>
                    <a:pt x="11" y="141"/>
                  </a:lnTo>
                  <a:lnTo>
                    <a:pt x="0" y="134"/>
                  </a:lnTo>
                  <a:lnTo>
                    <a:pt x="0" y="120"/>
                  </a:lnTo>
                  <a:lnTo>
                    <a:pt x="209" y="0"/>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17" name="Line 377"/>
            <p:cNvSpPr>
              <a:spLocks noChangeAspect="1" noChangeShapeType="1"/>
            </p:cNvSpPr>
            <p:nvPr/>
          </p:nvSpPr>
          <p:spPr bwMode="auto">
            <a:xfrm>
              <a:off x="1531" y="2653"/>
              <a:ext cx="87" cy="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66" name="Freeform 378"/>
            <p:cNvSpPr>
              <a:spLocks noChangeAspect="1"/>
            </p:cNvSpPr>
            <p:nvPr/>
          </p:nvSpPr>
          <p:spPr bwMode="auto">
            <a:xfrm>
              <a:off x="1528" y="2648"/>
              <a:ext cx="95" cy="61"/>
            </a:xfrm>
            <a:custGeom>
              <a:avLst/>
              <a:gdLst>
                <a:gd name="T0" fmla="*/ 0 w 209"/>
                <a:gd name="T1" fmla="*/ 13 h 134"/>
                <a:gd name="T2" fmla="*/ 0 w 209"/>
                <a:gd name="T3" fmla="*/ 4 h 134"/>
                <a:gd name="T4" fmla="*/ 7 w 209"/>
                <a:gd name="T5" fmla="*/ 0 h 134"/>
                <a:gd name="T6" fmla="*/ 126 w 209"/>
                <a:gd name="T7" fmla="*/ 71 h 134"/>
                <a:gd name="T8" fmla="*/ 126 w 209"/>
                <a:gd name="T9" fmla="*/ 80 h 134"/>
                <a:gd name="T10" fmla="*/ 119 w 209"/>
                <a:gd name="T11" fmla="*/ 84 h 134"/>
                <a:gd name="T12" fmla="*/ 0 w 209"/>
                <a:gd name="T13" fmla="*/ 13 h 134"/>
                <a:gd name="T14" fmla="*/ 0 60000 65536"/>
                <a:gd name="T15" fmla="*/ 0 60000 65536"/>
                <a:gd name="T16" fmla="*/ 0 60000 65536"/>
                <a:gd name="T17" fmla="*/ 0 60000 65536"/>
                <a:gd name="T18" fmla="*/ 0 60000 65536"/>
                <a:gd name="T19" fmla="*/ 0 60000 65536"/>
                <a:gd name="T20" fmla="*/ 0 60000 65536"/>
                <a:gd name="T21" fmla="*/ 0 w 209"/>
                <a:gd name="T22" fmla="*/ 0 h 134"/>
                <a:gd name="T23" fmla="*/ 209 w 209"/>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 h="134">
                  <a:moveTo>
                    <a:pt x="0" y="20"/>
                  </a:moveTo>
                  <a:lnTo>
                    <a:pt x="0" y="7"/>
                  </a:lnTo>
                  <a:lnTo>
                    <a:pt x="11" y="0"/>
                  </a:lnTo>
                  <a:lnTo>
                    <a:pt x="209" y="113"/>
                  </a:lnTo>
                  <a:lnTo>
                    <a:pt x="209" y="127"/>
                  </a:lnTo>
                  <a:lnTo>
                    <a:pt x="198" y="134"/>
                  </a:lnTo>
                  <a:lnTo>
                    <a:pt x="0" y="20"/>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19" name="Line 379"/>
            <p:cNvSpPr>
              <a:spLocks noChangeAspect="1" noChangeShapeType="1"/>
            </p:cNvSpPr>
            <p:nvPr/>
          </p:nvSpPr>
          <p:spPr bwMode="auto">
            <a:xfrm flipH="1">
              <a:off x="1473" y="2653"/>
              <a:ext cx="51" cy="29"/>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68" name="Freeform 380"/>
            <p:cNvSpPr>
              <a:spLocks noChangeAspect="1"/>
            </p:cNvSpPr>
            <p:nvPr/>
          </p:nvSpPr>
          <p:spPr bwMode="auto">
            <a:xfrm>
              <a:off x="1471" y="2648"/>
              <a:ext cx="57" cy="38"/>
            </a:xfrm>
            <a:custGeom>
              <a:avLst/>
              <a:gdLst>
                <a:gd name="T0" fmla="*/ 69 w 127"/>
                <a:gd name="T1" fmla="*/ 0 h 86"/>
                <a:gd name="T2" fmla="*/ 75 w 127"/>
                <a:gd name="T3" fmla="*/ 4 h 86"/>
                <a:gd name="T4" fmla="*/ 75 w 127"/>
                <a:gd name="T5" fmla="*/ 12 h 86"/>
                <a:gd name="T6" fmla="*/ 6 w 127"/>
                <a:gd name="T7" fmla="*/ 53 h 86"/>
                <a:gd name="T8" fmla="*/ 0 w 127"/>
                <a:gd name="T9" fmla="*/ 41 h 86"/>
                <a:gd name="T10" fmla="*/ 69 w 127"/>
                <a:gd name="T11" fmla="*/ 0 h 86"/>
                <a:gd name="T12" fmla="*/ 0 60000 65536"/>
                <a:gd name="T13" fmla="*/ 0 60000 65536"/>
                <a:gd name="T14" fmla="*/ 0 60000 65536"/>
                <a:gd name="T15" fmla="*/ 0 60000 65536"/>
                <a:gd name="T16" fmla="*/ 0 60000 65536"/>
                <a:gd name="T17" fmla="*/ 0 60000 65536"/>
                <a:gd name="T18" fmla="*/ 0 w 127"/>
                <a:gd name="T19" fmla="*/ 0 h 86"/>
                <a:gd name="T20" fmla="*/ 127 w 127"/>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127" h="86">
                  <a:moveTo>
                    <a:pt x="116" y="0"/>
                  </a:moveTo>
                  <a:lnTo>
                    <a:pt x="127" y="7"/>
                  </a:lnTo>
                  <a:lnTo>
                    <a:pt x="127" y="20"/>
                  </a:lnTo>
                  <a:lnTo>
                    <a:pt x="11" y="86"/>
                  </a:lnTo>
                  <a:lnTo>
                    <a:pt x="0" y="66"/>
                  </a:lnTo>
                  <a:lnTo>
                    <a:pt x="116" y="0"/>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21" name="Line 381"/>
            <p:cNvSpPr>
              <a:spLocks noChangeAspect="1" noChangeShapeType="1"/>
            </p:cNvSpPr>
            <p:nvPr/>
          </p:nvSpPr>
          <p:spPr bwMode="auto">
            <a:xfrm>
              <a:off x="1140" y="2672"/>
              <a:ext cx="100" cy="3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70" name="Freeform 382"/>
            <p:cNvSpPr>
              <a:spLocks noChangeAspect="1"/>
            </p:cNvSpPr>
            <p:nvPr/>
          </p:nvSpPr>
          <p:spPr bwMode="auto">
            <a:xfrm>
              <a:off x="1140" y="2665"/>
              <a:ext cx="107" cy="44"/>
            </a:xfrm>
            <a:custGeom>
              <a:avLst/>
              <a:gdLst>
                <a:gd name="T0" fmla="*/ 5 w 234"/>
                <a:gd name="T1" fmla="*/ 17 h 98"/>
                <a:gd name="T2" fmla="*/ 0 w 234"/>
                <a:gd name="T3" fmla="*/ 0 h 98"/>
                <a:gd name="T4" fmla="*/ 142 w 234"/>
                <a:gd name="T5" fmla="*/ 47 h 98"/>
                <a:gd name="T6" fmla="*/ 142 w 234"/>
                <a:gd name="T7" fmla="*/ 55 h 98"/>
                <a:gd name="T8" fmla="*/ 135 w 234"/>
                <a:gd name="T9" fmla="*/ 61 h 98"/>
                <a:gd name="T10" fmla="*/ 5 w 234"/>
                <a:gd name="T11" fmla="*/ 17 h 98"/>
                <a:gd name="T12" fmla="*/ 0 60000 65536"/>
                <a:gd name="T13" fmla="*/ 0 60000 65536"/>
                <a:gd name="T14" fmla="*/ 0 60000 65536"/>
                <a:gd name="T15" fmla="*/ 0 60000 65536"/>
                <a:gd name="T16" fmla="*/ 0 60000 65536"/>
                <a:gd name="T17" fmla="*/ 0 60000 65536"/>
                <a:gd name="T18" fmla="*/ 0 w 234"/>
                <a:gd name="T19" fmla="*/ 0 h 98"/>
                <a:gd name="T20" fmla="*/ 234 w 234"/>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234" h="98">
                  <a:moveTo>
                    <a:pt x="9" y="28"/>
                  </a:moveTo>
                  <a:lnTo>
                    <a:pt x="0" y="0"/>
                  </a:lnTo>
                  <a:lnTo>
                    <a:pt x="234" y="75"/>
                  </a:lnTo>
                  <a:lnTo>
                    <a:pt x="234" y="89"/>
                  </a:lnTo>
                  <a:lnTo>
                    <a:pt x="223" y="98"/>
                  </a:lnTo>
                  <a:lnTo>
                    <a:pt x="9" y="28"/>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23" name="Line 383"/>
            <p:cNvSpPr>
              <a:spLocks noChangeAspect="1" noChangeShapeType="1"/>
            </p:cNvSpPr>
            <p:nvPr/>
          </p:nvSpPr>
          <p:spPr bwMode="auto">
            <a:xfrm flipV="1">
              <a:off x="1078" y="2672"/>
              <a:ext cx="64" cy="8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72" name="Freeform 384"/>
            <p:cNvSpPr>
              <a:spLocks noChangeAspect="1"/>
            </p:cNvSpPr>
            <p:nvPr/>
          </p:nvSpPr>
          <p:spPr bwMode="auto">
            <a:xfrm>
              <a:off x="1073" y="2665"/>
              <a:ext cx="70" cy="93"/>
            </a:xfrm>
            <a:custGeom>
              <a:avLst/>
              <a:gdLst>
                <a:gd name="T0" fmla="*/ 13 w 155"/>
                <a:gd name="T1" fmla="*/ 128 h 209"/>
                <a:gd name="T2" fmla="*/ 4 w 155"/>
                <a:gd name="T3" fmla="*/ 128 h 209"/>
                <a:gd name="T4" fmla="*/ 0 w 155"/>
                <a:gd name="T5" fmla="*/ 121 h 209"/>
                <a:gd name="T6" fmla="*/ 88 w 155"/>
                <a:gd name="T7" fmla="*/ 0 h 209"/>
                <a:gd name="T8" fmla="*/ 93 w 155"/>
                <a:gd name="T9" fmla="*/ 17 h 209"/>
                <a:gd name="T10" fmla="*/ 13 w 155"/>
                <a:gd name="T11" fmla="*/ 128 h 209"/>
                <a:gd name="T12" fmla="*/ 0 60000 65536"/>
                <a:gd name="T13" fmla="*/ 0 60000 65536"/>
                <a:gd name="T14" fmla="*/ 0 60000 65536"/>
                <a:gd name="T15" fmla="*/ 0 60000 65536"/>
                <a:gd name="T16" fmla="*/ 0 60000 65536"/>
                <a:gd name="T17" fmla="*/ 0 60000 65536"/>
                <a:gd name="T18" fmla="*/ 0 w 155"/>
                <a:gd name="T19" fmla="*/ 0 h 209"/>
                <a:gd name="T20" fmla="*/ 155 w 155"/>
                <a:gd name="T21" fmla="*/ 209 h 209"/>
              </a:gdLst>
              <a:ahLst/>
              <a:cxnLst>
                <a:cxn ang="T12">
                  <a:pos x="T0" y="T1"/>
                </a:cxn>
                <a:cxn ang="T13">
                  <a:pos x="T2" y="T3"/>
                </a:cxn>
                <a:cxn ang="T14">
                  <a:pos x="T4" y="T5"/>
                </a:cxn>
                <a:cxn ang="T15">
                  <a:pos x="T6" y="T7"/>
                </a:cxn>
                <a:cxn ang="T16">
                  <a:pos x="T8" y="T9"/>
                </a:cxn>
                <a:cxn ang="T17">
                  <a:pos x="T10" y="T11"/>
                </a:cxn>
              </a:cxnLst>
              <a:rect l="T18" t="T19" r="T20" b="T21"/>
              <a:pathLst>
                <a:path w="155" h="209">
                  <a:moveTo>
                    <a:pt x="21" y="209"/>
                  </a:moveTo>
                  <a:lnTo>
                    <a:pt x="7" y="209"/>
                  </a:lnTo>
                  <a:lnTo>
                    <a:pt x="0" y="198"/>
                  </a:lnTo>
                  <a:lnTo>
                    <a:pt x="146" y="0"/>
                  </a:lnTo>
                  <a:lnTo>
                    <a:pt x="155" y="28"/>
                  </a:lnTo>
                  <a:lnTo>
                    <a:pt x="21" y="209"/>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1625473" name="Freeform 385"/>
            <p:cNvSpPr>
              <a:spLocks noChangeAspect="1"/>
            </p:cNvSpPr>
            <p:nvPr/>
          </p:nvSpPr>
          <p:spPr bwMode="auto">
            <a:xfrm rot="-5400000" flipH="1" flipV="1">
              <a:off x="1172" y="2664"/>
              <a:ext cx="30" cy="90"/>
            </a:xfrm>
            <a:custGeom>
              <a:avLst/>
              <a:gdLst>
                <a:gd name="T0" fmla="*/ 7 w 109"/>
                <a:gd name="T1" fmla="*/ 119 h 138"/>
                <a:gd name="T2" fmla="*/ 0 w 109"/>
                <a:gd name="T3" fmla="*/ 108 h 138"/>
                <a:gd name="T4" fmla="*/ 35 w 109"/>
                <a:gd name="T5" fmla="*/ 0 h 138"/>
                <a:gd name="T6" fmla="*/ 42 w 109"/>
                <a:gd name="T7" fmla="*/ 11 h 138"/>
                <a:gd name="T8" fmla="*/ 7 w 109"/>
                <a:gd name="T9" fmla="*/ 119 h 138"/>
                <a:gd name="T10" fmla="*/ 0 60000 65536"/>
                <a:gd name="T11" fmla="*/ 0 60000 65536"/>
                <a:gd name="T12" fmla="*/ 0 60000 65536"/>
                <a:gd name="T13" fmla="*/ 0 60000 65536"/>
                <a:gd name="T14" fmla="*/ 0 60000 65536"/>
                <a:gd name="T15" fmla="*/ 0 w 109"/>
                <a:gd name="T16" fmla="*/ 0 h 138"/>
                <a:gd name="T17" fmla="*/ 109 w 109"/>
                <a:gd name="T18" fmla="*/ 138 h 138"/>
              </a:gdLst>
              <a:ahLst/>
              <a:cxnLst>
                <a:cxn ang="T10">
                  <a:pos x="T0" y="T1"/>
                </a:cxn>
                <a:cxn ang="T11">
                  <a:pos x="T2" y="T3"/>
                </a:cxn>
                <a:cxn ang="T12">
                  <a:pos x="T4" y="T5"/>
                </a:cxn>
                <a:cxn ang="T13">
                  <a:pos x="T6" y="T7"/>
                </a:cxn>
                <a:cxn ang="T14">
                  <a:pos x="T8" y="T9"/>
                </a:cxn>
              </a:cxnLst>
              <a:rect l="T15" t="T16" r="T17" b="T18"/>
              <a:pathLst>
                <a:path w="109" h="138">
                  <a:moveTo>
                    <a:pt x="18" y="138"/>
                  </a:moveTo>
                  <a:lnTo>
                    <a:pt x="0" y="125"/>
                  </a:lnTo>
                  <a:lnTo>
                    <a:pt x="91" y="0"/>
                  </a:lnTo>
                  <a:lnTo>
                    <a:pt x="109" y="13"/>
                  </a:lnTo>
                  <a:lnTo>
                    <a:pt x="18" y="138"/>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26" name="Line 386"/>
            <p:cNvSpPr>
              <a:spLocks noChangeAspect="1" noChangeShapeType="1"/>
            </p:cNvSpPr>
            <p:nvPr/>
          </p:nvSpPr>
          <p:spPr bwMode="auto">
            <a:xfrm flipH="1" flipV="1">
              <a:off x="1078" y="2761"/>
              <a:ext cx="40" cy="53"/>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75" name="Freeform 387"/>
            <p:cNvSpPr>
              <a:spLocks noChangeAspect="1"/>
            </p:cNvSpPr>
            <p:nvPr/>
          </p:nvSpPr>
          <p:spPr bwMode="auto">
            <a:xfrm>
              <a:off x="1073" y="2758"/>
              <a:ext cx="48" cy="60"/>
            </a:xfrm>
            <a:custGeom>
              <a:avLst/>
              <a:gdLst>
                <a:gd name="T0" fmla="*/ 63 w 107"/>
                <a:gd name="T1" fmla="*/ 75 h 135"/>
                <a:gd name="T2" fmla="*/ 52 w 107"/>
                <a:gd name="T3" fmla="*/ 84 h 135"/>
                <a:gd name="T4" fmla="*/ 0 w 107"/>
                <a:gd name="T5" fmla="*/ 9 h 135"/>
                <a:gd name="T6" fmla="*/ 4 w 107"/>
                <a:gd name="T7" fmla="*/ 0 h 135"/>
                <a:gd name="T8" fmla="*/ 12 w 107"/>
                <a:gd name="T9" fmla="*/ 0 h 135"/>
                <a:gd name="T10" fmla="*/ 63 w 107"/>
                <a:gd name="T11" fmla="*/ 75 h 135"/>
                <a:gd name="T12" fmla="*/ 0 60000 65536"/>
                <a:gd name="T13" fmla="*/ 0 60000 65536"/>
                <a:gd name="T14" fmla="*/ 0 60000 65536"/>
                <a:gd name="T15" fmla="*/ 0 60000 65536"/>
                <a:gd name="T16" fmla="*/ 0 60000 65536"/>
                <a:gd name="T17" fmla="*/ 0 60000 65536"/>
                <a:gd name="T18" fmla="*/ 0 w 107"/>
                <a:gd name="T19" fmla="*/ 0 h 135"/>
                <a:gd name="T20" fmla="*/ 107 w 107"/>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107" h="135">
                  <a:moveTo>
                    <a:pt x="107" y="121"/>
                  </a:moveTo>
                  <a:lnTo>
                    <a:pt x="89" y="135"/>
                  </a:lnTo>
                  <a:lnTo>
                    <a:pt x="0" y="14"/>
                  </a:lnTo>
                  <a:lnTo>
                    <a:pt x="7" y="0"/>
                  </a:lnTo>
                  <a:lnTo>
                    <a:pt x="21" y="0"/>
                  </a:lnTo>
                  <a:lnTo>
                    <a:pt x="107" y="121"/>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28" name="Line 388"/>
            <p:cNvSpPr>
              <a:spLocks noChangeAspect="1" noChangeShapeType="1"/>
            </p:cNvSpPr>
            <p:nvPr/>
          </p:nvSpPr>
          <p:spPr bwMode="auto">
            <a:xfrm flipH="1">
              <a:off x="1175" y="2813"/>
              <a:ext cx="67" cy="21"/>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77" name="Freeform 389"/>
            <p:cNvSpPr>
              <a:spLocks noChangeAspect="1"/>
            </p:cNvSpPr>
            <p:nvPr/>
          </p:nvSpPr>
          <p:spPr bwMode="auto">
            <a:xfrm>
              <a:off x="1172" y="2809"/>
              <a:ext cx="75" cy="31"/>
            </a:xfrm>
            <a:custGeom>
              <a:avLst/>
              <a:gdLst>
                <a:gd name="T0" fmla="*/ 6 w 161"/>
                <a:gd name="T1" fmla="*/ 43 h 71"/>
                <a:gd name="T2" fmla="*/ 0 w 161"/>
                <a:gd name="T3" fmla="*/ 29 h 71"/>
                <a:gd name="T4" fmla="*/ 93 w 161"/>
                <a:gd name="T5" fmla="*/ 0 h 71"/>
                <a:gd name="T6" fmla="*/ 100 w 161"/>
                <a:gd name="T7" fmla="*/ 4 h 71"/>
                <a:gd name="T8" fmla="*/ 100 w 161"/>
                <a:gd name="T9" fmla="*/ 13 h 71"/>
                <a:gd name="T10" fmla="*/ 6 w 161"/>
                <a:gd name="T11" fmla="*/ 43 h 71"/>
                <a:gd name="T12" fmla="*/ 0 60000 65536"/>
                <a:gd name="T13" fmla="*/ 0 60000 65536"/>
                <a:gd name="T14" fmla="*/ 0 60000 65536"/>
                <a:gd name="T15" fmla="*/ 0 60000 65536"/>
                <a:gd name="T16" fmla="*/ 0 60000 65536"/>
                <a:gd name="T17" fmla="*/ 0 60000 65536"/>
                <a:gd name="T18" fmla="*/ 0 w 161"/>
                <a:gd name="T19" fmla="*/ 0 h 71"/>
                <a:gd name="T20" fmla="*/ 161 w 161"/>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61" h="71">
                  <a:moveTo>
                    <a:pt x="9" y="71"/>
                  </a:moveTo>
                  <a:lnTo>
                    <a:pt x="0" y="48"/>
                  </a:lnTo>
                  <a:lnTo>
                    <a:pt x="150" y="0"/>
                  </a:lnTo>
                  <a:lnTo>
                    <a:pt x="161" y="7"/>
                  </a:lnTo>
                  <a:lnTo>
                    <a:pt x="161" y="21"/>
                  </a:lnTo>
                  <a:lnTo>
                    <a:pt x="9" y="71"/>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30" name="Line 390"/>
            <p:cNvSpPr>
              <a:spLocks noChangeAspect="1" noChangeShapeType="1"/>
            </p:cNvSpPr>
            <p:nvPr/>
          </p:nvSpPr>
          <p:spPr bwMode="auto">
            <a:xfrm flipV="1">
              <a:off x="1622" y="2709"/>
              <a:ext cx="1" cy="99"/>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79" name="Freeform 391"/>
            <p:cNvSpPr>
              <a:spLocks noChangeAspect="1"/>
            </p:cNvSpPr>
            <p:nvPr/>
          </p:nvSpPr>
          <p:spPr bwMode="auto">
            <a:xfrm>
              <a:off x="1617" y="2703"/>
              <a:ext cx="11" cy="106"/>
            </a:xfrm>
            <a:custGeom>
              <a:avLst/>
              <a:gdLst>
                <a:gd name="T0" fmla="*/ 14 w 23"/>
                <a:gd name="T1" fmla="*/ 143 h 241"/>
                <a:gd name="T2" fmla="*/ 7 w 23"/>
                <a:gd name="T3" fmla="*/ 147 h 241"/>
                <a:gd name="T4" fmla="*/ 0 w 23"/>
                <a:gd name="T5" fmla="*/ 143 h 241"/>
                <a:gd name="T6" fmla="*/ 0 w 23"/>
                <a:gd name="T7" fmla="*/ 4 h 241"/>
                <a:gd name="T8" fmla="*/ 7 w 23"/>
                <a:gd name="T9" fmla="*/ 0 h 241"/>
                <a:gd name="T10" fmla="*/ 14 w 23"/>
                <a:gd name="T11" fmla="*/ 4 h 241"/>
                <a:gd name="T12" fmla="*/ 14 w 23"/>
                <a:gd name="T13" fmla="*/ 143 h 241"/>
                <a:gd name="T14" fmla="*/ 0 60000 65536"/>
                <a:gd name="T15" fmla="*/ 0 60000 65536"/>
                <a:gd name="T16" fmla="*/ 0 60000 65536"/>
                <a:gd name="T17" fmla="*/ 0 60000 65536"/>
                <a:gd name="T18" fmla="*/ 0 60000 65536"/>
                <a:gd name="T19" fmla="*/ 0 60000 65536"/>
                <a:gd name="T20" fmla="*/ 0 60000 65536"/>
                <a:gd name="T21" fmla="*/ 0 w 23"/>
                <a:gd name="T22" fmla="*/ 0 h 241"/>
                <a:gd name="T23" fmla="*/ 23 w 23"/>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41">
                  <a:moveTo>
                    <a:pt x="23" y="234"/>
                  </a:moveTo>
                  <a:lnTo>
                    <a:pt x="11" y="241"/>
                  </a:lnTo>
                  <a:lnTo>
                    <a:pt x="0" y="234"/>
                  </a:lnTo>
                  <a:lnTo>
                    <a:pt x="0" y="7"/>
                  </a:lnTo>
                  <a:lnTo>
                    <a:pt x="11" y="0"/>
                  </a:lnTo>
                  <a:lnTo>
                    <a:pt x="23" y="7"/>
                  </a:lnTo>
                  <a:lnTo>
                    <a:pt x="23" y="234"/>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32" name="Line 392"/>
            <p:cNvSpPr>
              <a:spLocks noChangeAspect="1" noChangeShapeType="1"/>
            </p:cNvSpPr>
            <p:nvPr/>
          </p:nvSpPr>
          <p:spPr bwMode="auto">
            <a:xfrm flipH="1" flipV="1">
              <a:off x="1625" y="2813"/>
              <a:ext cx="92" cy="5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81" name="Freeform 393"/>
            <p:cNvSpPr>
              <a:spLocks noChangeAspect="1"/>
            </p:cNvSpPr>
            <p:nvPr/>
          </p:nvSpPr>
          <p:spPr bwMode="auto">
            <a:xfrm>
              <a:off x="1623" y="2809"/>
              <a:ext cx="96" cy="61"/>
            </a:xfrm>
            <a:custGeom>
              <a:avLst/>
              <a:gdLst>
                <a:gd name="T0" fmla="*/ 127 w 212"/>
                <a:gd name="T1" fmla="*/ 69 h 143"/>
                <a:gd name="T2" fmla="*/ 127 w 212"/>
                <a:gd name="T3" fmla="*/ 85 h 143"/>
                <a:gd name="T4" fmla="*/ 0 w 212"/>
                <a:gd name="T5" fmla="*/ 12 h 143"/>
                <a:gd name="T6" fmla="*/ 0 w 212"/>
                <a:gd name="T7" fmla="*/ 4 h 143"/>
                <a:gd name="T8" fmla="*/ 7 w 212"/>
                <a:gd name="T9" fmla="*/ 0 h 143"/>
                <a:gd name="T10" fmla="*/ 127 w 212"/>
                <a:gd name="T11" fmla="*/ 69 h 143"/>
                <a:gd name="T12" fmla="*/ 0 60000 65536"/>
                <a:gd name="T13" fmla="*/ 0 60000 65536"/>
                <a:gd name="T14" fmla="*/ 0 60000 65536"/>
                <a:gd name="T15" fmla="*/ 0 60000 65536"/>
                <a:gd name="T16" fmla="*/ 0 60000 65536"/>
                <a:gd name="T17" fmla="*/ 0 60000 65536"/>
                <a:gd name="T18" fmla="*/ 0 w 212"/>
                <a:gd name="T19" fmla="*/ 0 h 143"/>
                <a:gd name="T20" fmla="*/ 212 w 212"/>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212" h="143">
                  <a:moveTo>
                    <a:pt x="212" y="116"/>
                  </a:moveTo>
                  <a:lnTo>
                    <a:pt x="212" y="143"/>
                  </a:lnTo>
                  <a:lnTo>
                    <a:pt x="0" y="21"/>
                  </a:lnTo>
                  <a:lnTo>
                    <a:pt x="0" y="7"/>
                  </a:lnTo>
                  <a:lnTo>
                    <a:pt x="12" y="0"/>
                  </a:lnTo>
                  <a:lnTo>
                    <a:pt x="212" y="116"/>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34" name="Line 394"/>
            <p:cNvSpPr>
              <a:spLocks noChangeAspect="1" noChangeShapeType="1"/>
            </p:cNvSpPr>
            <p:nvPr/>
          </p:nvSpPr>
          <p:spPr bwMode="auto">
            <a:xfrm flipH="1" flipV="1">
              <a:off x="1650" y="2796"/>
              <a:ext cx="66" cy="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83" name="Freeform 395"/>
            <p:cNvSpPr>
              <a:spLocks noChangeAspect="1"/>
            </p:cNvSpPr>
            <p:nvPr/>
          </p:nvSpPr>
          <p:spPr bwMode="auto">
            <a:xfrm>
              <a:off x="1648" y="2791"/>
              <a:ext cx="72" cy="47"/>
            </a:xfrm>
            <a:custGeom>
              <a:avLst/>
              <a:gdLst>
                <a:gd name="T0" fmla="*/ 95 w 162"/>
                <a:gd name="T1" fmla="*/ 53 h 106"/>
                <a:gd name="T2" fmla="*/ 88 w 162"/>
                <a:gd name="T3" fmla="*/ 65 h 106"/>
                <a:gd name="T4" fmla="*/ 0 w 162"/>
                <a:gd name="T5" fmla="*/ 12 h 106"/>
                <a:gd name="T6" fmla="*/ 6 w 162"/>
                <a:gd name="T7" fmla="*/ 0 h 106"/>
                <a:gd name="T8" fmla="*/ 95 w 162"/>
                <a:gd name="T9" fmla="*/ 53 h 106"/>
                <a:gd name="T10" fmla="*/ 0 60000 65536"/>
                <a:gd name="T11" fmla="*/ 0 60000 65536"/>
                <a:gd name="T12" fmla="*/ 0 60000 65536"/>
                <a:gd name="T13" fmla="*/ 0 60000 65536"/>
                <a:gd name="T14" fmla="*/ 0 60000 65536"/>
                <a:gd name="T15" fmla="*/ 0 w 162"/>
                <a:gd name="T16" fmla="*/ 0 h 106"/>
                <a:gd name="T17" fmla="*/ 162 w 162"/>
                <a:gd name="T18" fmla="*/ 106 h 106"/>
              </a:gdLst>
              <a:ahLst/>
              <a:cxnLst>
                <a:cxn ang="T10">
                  <a:pos x="T0" y="T1"/>
                </a:cxn>
                <a:cxn ang="T11">
                  <a:pos x="T2" y="T3"/>
                </a:cxn>
                <a:cxn ang="T12">
                  <a:pos x="T4" y="T5"/>
                </a:cxn>
                <a:cxn ang="T13">
                  <a:pos x="T6" y="T7"/>
                </a:cxn>
                <a:cxn ang="T14">
                  <a:pos x="T8" y="T9"/>
                </a:cxn>
              </a:cxnLst>
              <a:rect l="T15" t="T16" r="T17" b="T18"/>
              <a:pathLst>
                <a:path w="162" h="106">
                  <a:moveTo>
                    <a:pt x="162" y="86"/>
                  </a:moveTo>
                  <a:lnTo>
                    <a:pt x="150" y="106"/>
                  </a:lnTo>
                  <a:lnTo>
                    <a:pt x="0" y="20"/>
                  </a:lnTo>
                  <a:lnTo>
                    <a:pt x="11" y="0"/>
                  </a:lnTo>
                  <a:lnTo>
                    <a:pt x="162" y="86"/>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36" name="Line 396"/>
            <p:cNvSpPr>
              <a:spLocks noChangeAspect="1" noChangeShapeType="1"/>
            </p:cNvSpPr>
            <p:nvPr/>
          </p:nvSpPr>
          <p:spPr bwMode="auto">
            <a:xfrm flipH="1">
              <a:off x="1719" y="2811"/>
              <a:ext cx="91" cy="54"/>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85" name="Freeform 397"/>
            <p:cNvSpPr>
              <a:spLocks noChangeAspect="1"/>
            </p:cNvSpPr>
            <p:nvPr/>
          </p:nvSpPr>
          <p:spPr bwMode="auto">
            <a:xfrm>
              <a:off x="1719" y="2809"/>
              <a:ext cx="99" cy="61"/>
            </a:xfrm>
            <a:custGeom>
              <a:avLst/>
              <a:gdLst>
                <a:gd name="T0" fmla="*/ 116 w 221"/>
                <a:gd name="T1" fmla="*/ 0 h 143"/>
                <a:gd name="T2" fmla="*/ 131 w 221"/>
                <a:gd name="T3" fmla="*/ 8 h 143"/>
                <a:gd name="T4" fmla="*/ 0 w 221"/>
                <a:gd name="T5" fmla="*/ 85 h 143"/>
                <a:gd name="T6" fmla="*/ 0 w 221"/>
                <a:gd name="T7" fmla="*/ 69 h 143"/>
                <a:gd name="T8" fmla="*/ 116 w 221"/>
                <a:gd name="T9" fmla="*/ 0 h 143"/>
                <a:gd name="T10" fmla="*/ 0 60000 65536"/>
                <a:gd name="T11" fmla="*/ 0 60000 65536"/>
                <a:gd name="T12" fmla="*/ 0 60000 65536"/>
                <a:gd name="T13" fmla="*/ 0 60000 65536"/>
                <a:gd name="T14" fmla="*/ 0 60000 65536"/>
                <a:gd name="T15" fmla="*/ 0 w 221"/>
                <a:gd name="T16" fmla="*/ 0 h 143"/>
                <a:gd name="T17" fmla="*/ 221 w 221"/>
                <a:gd name="T18" fmla="*/ 143 h 143"/>
              </a:gdLst>
              <a:ahLst/>
              <a:cxnLst>
                <a:cxn ang="T10">
                  <a:pos x="T0" y="T1"/>
                </a:cxn>
                <a:cxn ang="T11">
                  <a:pos x="T2" y="T3"/>
                </a:cxn>
                <a:cxn ang="T12">
                  <a:pos x="T4" y="T5"/>
                </a:cxn>
                <a:cxn ang="T13">
                  <a:pos x="T6" y="T7"/>
                </a:cxn>
                <a:cxn ang="T14">
                  <a:pos x="T8" y="T9"/>
                </a:cxn>
              </a:cxnLst>
              <a:rect l="T15" t="T16" r="T17" b="T18"/>
              <a:pathLst>
                <a:path w="221" h="143">
                  <a:moveTo>
                    <a:pt x="196" y="0"/>
                  </a:moveTo>
                  <a:lnTo>
                    <a:pt x="221" y="14"/>
                  </a:lnTo>
                  <a:lnTo>
                    <a:pt x="0" y="143"/>
                  </a:lnTo>
                  <a:lnTo>
                    <a:pt x="0" y="116"/>
                  </a:lnTo>
                  <a:lnTo>
                    <a:pt x="196" y="0"/>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38" name="Line 398"/>
            <p:cNvSpPr>
              <a:spLocks noChangeAspect="1" noChangeShapeType="1"/>
            </p:cNvSpPr>
            <p:nvPr/>
          </p:nvSpPr>
          <p:spPr bwMode="auto">
            <a:xfrm>
              <a:off x="1812" y="2704"/>
              <a:ext cx="0" cy="10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87" name="Freeform 399"/>
            <p:cNvSpPr>
              <a:spLocks noChangeAspect="1"/>
            </p:cNvSpPr>
            <p:nvPr/>
          </p:nvSpPr>
          <p:spPr bwMode="auto">
            <a:xfrm>
              <a:off x="1807" y="2701"/>
              <a:ext cx="11" cy="113"/>
            </a:xfrm>
            <a:custGeom>
              <a:avLst/>
              <a:gdLst>
                <a:gd name="T0" fmla="*/ 0 w 25"/>
                <a:gd name="T1" fmla="*/ 9 h 255"/>
                <a:gd name="T2" fmla="*/ 15 w 25"/>
                <a:gd name="T3" fmla="*/ 0 h 255"/>
                <a:gd name="T4" fmla="*/ 15 w 25"/>
                <a:gd name="T5" fmla="*/ 157 h 255"/>
                <a:gd name="T6" fmla="*/ 0 w 25"/>
                <a:gd name="T7" fmla="*/ 148 h 255"/>
                <a:gd name="T8" fmla="*/ 0 w 25"/>
                <a:gd name="T9" fmla="*/ 9 h 255"/>
                <a:gd name="T10" fmla="*/ 0 60000 65536"/>
                <a:gd name="T11" fmla="*/ 0 60000 65536"/>
                <a:gd name="T12" fmla="*/ 0 60000 65536"/>
                <a:gd name="T13" fmla="*/ 0 60000 65536"/>
                <a:gd name="T14" fmla="*/ 0 60000 65536"/>
                <a:gd name="T15" fmla="*/ 0 w 25"/>
                <a:gd name="T16" fmla="*/ 0 h 255"/>
                <a:gd name="T17" fmla="*/ 25 w 25"/>
                <a:gd name="T18" fmla="*/ 255 h 255"/>
              </a:gdLst>
              <a:ahLst/>
              <a:cxnLst>
                <a:cxn ang="T10">
                  <a:pos x="T0" y="T1"/>
                </a:cxn>
                <a:cxn ang="T11">
                  <a:pos x="T2" y="T3"/>
                </a:cxn>
                <a:cxn ang="T12">
                  <a:pos x="T4" y="T5"/>
                </a:cxn>
                <a:cxn ang="T13">
                  <a:pos x="T6" y="T7"/>
                </a:cxn>
                <a:cxn ang="T14">
                  <a:pos x="T8" y="T9"/>
                </a:cxn>
              </a:cxnLst>
              <a:rect l="T15" t="T16" r="T17" b="T18"/>
              <a:pathLst>
                <a:path w="25" h="255">
                  <a:moveTo>
                    <a:pt x="0" y="14"/>
                  </a:moveTo>
                  <a:lnTo>
                    <a:pt x="25" y="0"/>
                  </a:lnTo>
                  <a:lnTo>
                    <a:pt x="25" y="255"/>
                  </a:lnTo>
                  <a:lnTo>
                    <a:pt x="0" y="241"/>
                  </a:lnTo>
                  <a:lnTo>
                    <a:pt x="0" y="14"/>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40" name="Line 400"/>
            <p:cNvSpPr>
              <a:spLocks noChangeAspect="1" noChangeShapeType="1"/>
            </p:cNvSpPr>
            <p:nvPr/>
          </p:nvSpPr>
          <p:spPr bwMode="auto">
            <a:xfrm>
              <a:off x="1785" y="2720"/>
              <a:ext cx="0" cy="76"/>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89" name="Rectangle 401"/>
            <p:cNvSpPr>
              <a:spLocks noChangeAspect="1" noChangeArrowheads="1"/>
            </p:cNvSpPr>
            <p:nvPr/>
          </p:nvSpPr>
          <p:spPr bwMode="auto">
            <a:xfrm>
              <a:off x="1781" y="2720"/>
              <a:ext cx="8" cy="75"/>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42" name="Line 402"/>
            <p:cNvSpPr>
              <a:spLocks noChangeAspect="1" noChangeShapeType="1"/>
            </p:cNvSpPr>
            <p:nvPr/>
          </p:nvSpPr>
          <p:spPr bwMode="auto">
            <a:xfrm>
              <a:off x="1719" y="2651"/>
              <a:ext cx="91" cy="53"/>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91" name="Freeform 403"/>
            <p:cNvSpPr>
              <a:spLocks noChangeAspect="1"/>
            </p:cNvSpPr>
            <p:nvPr/>
          </p:nvSpPr>
          <p:spPr bwMode="auto">
            <a:xfrm>
              <a:off x="1719" y="2645"/>
              <a:ext cx="99" cy="61"/>
            </a:xfrm>
            <a:custGeom>
              <a:avLst/>
              <a:gdLst>
                <a:gd name="T0" fmla="*/ 0 w 221"/>
                <a:gd name="T1" fmla="*/ 16 h 141"/>
                <a:gd name="T2" fmla="*/ 0 w 221"/>
                <a:gd name="T3" fmla="*/ 0 h 141"/>
                <a:gd name="T4" fmla="*/ 131 w 221"/>
                <a:gd name="T5" fmla="*/ 77 h 141"/>
                <a:gd name="T6" fmla="*/ 116 w 221"/>
                <a:gd name="T7" fmla="*/ 85 h 141"/>
                <a:gd name="T8" fmla="*/ 0 w 221"/>
                <a:gd name="T9" fmla="*/ 16 h 141"/>
                <a:gd name="T10" fmla="*/ 0 60000 65536"/>
                <a:gd name="T11" fmla="*/ 0 60000 65536"/>
                <a:gd name="T12" fmla="*/ 0 60000 65536"/>
                <a:gd name="T13" fmla="*/ 0 60000 65536"/>
                <a:gd name="T14" fmla="*/ 0 60000 65536"/>
                <a:gd name="T15" fmla="*/ 0 w 221"/>
                <a:gd name="T16" fmla="*/ 0 h 141"/>
                <a:gd name="T17" fmla="*/ 221 w 221"/>
                <a:gd name="T18" fmla="*/ 141 h 141"/>
              </a:gdLst>
              <a:ahLst/>
              <a:cxnLst>
                <a:cxn ang="T10">
                  <a:pos x="T0" y="T1"/>
                </a:cxn>
                <a:cxn ang="T11">
                  <a:pos x="T2" y="T3"/>
                </a:cxn>
                <a:cxn ang="T12">
                  <a:pos x="T4" y="T5"/>
                </a:cxn>
                <a:cxn ang="T13">
                  <a:pos x="T6" y="T7"/>
                </a:cxn>
                <a:cxn ang="T14">
                  <a:pos x="T8" y="T9"/>
                </a:cxn>
              </a:cxnLst>
              <a:rect l="T15" t="T16" r="T17" b="T18"/>
              <a:pathLst>
                <a:path w="221" h="141">
                  <a:moveTo>
                    <a:pt x="0" y="27"/>
                  </a:moveTo>
                  <a:lnTo>
                    <a:pt x="0" y="0"/>
                  </a:lnTo>
                  <a:lnTo>
                    <a:pt x="221" y="127"/>
                  </a:lnTo>
                  <a:lnTo>
                    <a:pt x="196" y="141"/>
                  </a:lnTo>
                  <a:lnTo>
                    <a:pt x="0" y="27"/>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44" name="Line 404"/>
            <p:cNvSpPr>
              <a:spLocks noChangeAspect="1" noChangeShapeType="1"/>
            </p:cNvSpPr>
            <p:nvPr/>
          </p:nvSpPr>
          <p:spPr bwMode="auto">
            <a:xfrm flipV="1">
              <a:off x="1625" y="2651"/>
              <a:ext cx="92" cy="5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93" name="Freeform 405"/>
            <p:cNvSpPr>
              <a:spLocks noChangeAspect="1"/>
            </p:cNvSpPr>
            <p:nvPr/>
          </p:nvSpPr>
          <p:spPr bwMode="auto">
            <a:xfrm>
              <a:off x="1623" y="2645"/>
              <a:ext cx="96" cy="61"/>
            </a:xfrm>
            <a:custGeom>
              <a:avLst/>
              <a:gdLst>
                <a:gd name="T0" fmla="*/ 127 w 212"/>
                <a:gd name="T1" fmla="*/ 0 h 141"/>
                <a:gd name="T2" fmla="*/ 127 w 212"/>
                <a:gd name="T3" fmla="*/ 16 h 141"/>
                <a:gd name="T4" fmla="*/ 7 w 212"/>
                <a:gd name="T5" fmla="*/ 85 h 141"/>
                <a:gd name="T6" fmla="*/ 0 w 212"/>
                <a:gd name="T7" fmla="*/ 81 h 141"/>
                <a:gd name="T8" fmla="*/ 0 w 212"/>
                <a:gd name="T9" fmla="*/ 72 h 141"/>
                <a:gd name="T10" fmla="*/ 127 w 212"/>
                <a:gd name="T11" fmla="*/ 0 h 141"/>
                <a:gd name="T12" fmla="*/ 0 60000 65536"/>
                <a:gd name="T13" fmla="*/ 0 60000 65536"/>
                <a:gd name="T14" fmla="*/ 0 60000 65536"/>
                <a:gd name="T15" fmla="*/ 0 60000 65536"/>
                <a:gd name="T16" fmla="*/ 0 60000 65536"/>
                <a:gd name="T17" fmla="*/ 0 60000 65536"/>
                <a:gd name="T18" fmla="*/ 0 w 212"/>
                <a:gd name="T19" fmla="*/ 0 h 141"/>
                <a:gd name="T20" fmla="*/ 212 w 212"/>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12" h="141">
                  <a:moveTo>
                    <a:pt x="212" y="0"/>
                  </a:moveTo>
                  <a:lnTo>
                    <a:pt x="212" y="27"/>
                  </a:lnTo>
                  <a:lnTo>
                    <a:pt x="12" y="141"/>
                  </a:lnTo>
                  <a:lnTo>
                    <a:pt x="0" y="134"/>
                  </a:lnTo>
                  <a:lnTo>
                    <a:pt x="0" y="120"/>
                  </a:lnTo>
                  <a:lnTo>
                    <a:pt x="212" y="0"/>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46" name="Line 406"/>
            <p:cNvSpPr>
              <a:spLocks noChangeAspect="1" noChangeShapeType="1"/>
            </p:cNvSpPr>
            <p:nvPr/>
          </p:nvSpPr>
          <p:spPr bwMode="auto">
            <a:xfrm flipH="1">
              <a:off x="1650" y="2682"/>
              <a:ext cx="66" cy="38"/>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95" name="Freeform 407"/>
            <p:cNvSpPr>
              <a:spLocks noChangeAspect="1"/>
            </p:cNvSpPr>
            <p:nvPr/>
          </p:nvSpPr>
          <p:spPr bwMode="auto">
            <a:xfrm>
              <a:off x="1648" y="2678"/>
              <a:ext cx="72" cy="46"/>
            </a:xfrm>
            <a:custGeom>
              <a:avLst/>
              <a:gdLst>
                <a:gd name="T0" fmla="*/ 88 w 162"/>
                <a:gd name="T1" fmla="*/ 0 h 106"/>
                <a:gd name="T2" fmla="*/ 95 w 162"/>
                <a:gd name="T3" fmla="*/ 12 h 106"/>
                <a:gd name="T4" fmla="*/ 6 w 162"/>
                <a:gd name="T5" fmla="*/ 65 h 106"/>
                <a:gd name="T6" fmla="*/ 0 w 162"/>
                <a:gd name="T7" fmla="*/ 53 h 106"/>
                <a:gd name="T8" fmla="*/ 88 w 162"/>
                <a:gd name="T9" fmla="*/ 0 h 106"/>
                <a:gd name="T10" fmla="*/ 0 60000 65536"/>
                <a:gd name="T11" fmla="*/ 0 60000 65536"/>
                <a:gd name="T12" fmla="*/ 0 60000 65536"/>
                <a:gd name="T13" fmla="*/ 0 60000 65536"/>
                <a:gd name="T14" fmla="*/ 0 60000 65536"/>
                <a:gd name="T15" fmla="*/ 0 w 162"/>
                <a:gd name="T16" fmla="*/ 0 h 106"/>
                <a:gd name="T17" fmla="*/ 162 w 162"/>
                <a:gd name="T18" fmla="*/ 106 h 106"/>
              </a:gdLst>
              <a:ahLst/>
              <a:cxnLst>
                <a:cxn ang="T10">
                  <a:pos x="T0" y="T1"/>
                </a:cxn>
                <a:cxn ang="T11">
                  <a:pos x="T2" y="T3"/>
                </a:cxn>
                <a:cxn ang="T12">
                  <a:pos x="T4" y="T5"/>
                </a:cxn>
                <a:cxn ang="T13">
                  <a:pos x="T6" y="T7"/>
                </a:cxn>
                <a:cxn ang="T14">
                  <a:pos x="T8" y="T9"/>
                </a:cxn>
              </a:cxnLst>
              <a:rect l="T15" t="T16" r="T17" b="T18"/>
              <a:pathLst>
                <a:path w="162" h="106">
                  <a:moveTo>
                    <a:pt x="150" y="0"/>
                  </a:moveTo>
                  <a:lnTo>
                    <a:pt x="162" y="20"/>
                  </a:lnTo>
                  <a:lnTo>
                    <a:pt x="11" y="106"/>
                  </a:lnTo>
                  <a:lnTo>
                    <a:pt x="0" y="86"/>
                  </a:lnTo>
                  <a:lnTo>
                    <a:pt x="150" y="0"/>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48" name="Line 408"/>
            <p:cNvSpPr>
              <a:spLocks noChangeAspect="1" noChangeShapeType="1"/>
            </p:cNvSpPr>
            <p:nvPr/>
          </p:nvSpPr>
          <p:spPr bwMode="auto">
            <a:xfrm flipV="1">
              <a:off x="1528" y="2544"/>
              <a:ext cx="0" cy="103"/>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497" name="Freeform 409"/>
            <p:cNvSpPr>
              <a:spLocks noChangeAspect="1"/>
            </p:cNvSpPr>
            <p:nvPr/>
          </p:nvSpPr>
          <p:spPr bwMode="auto">
            <a:xfrm>
              <a:off x="1523" y="2541"/>
              <a:ext cx="11" cy="110"/>
            </a:xfrm>
            <a:custGeom>
              <a:avLst/>
              <a:gdLst>
                <a:gd name="T0" fmla="*/ 0 w 22"/>
                <a:gd name="T1" fmla="*/ 0 h 250"/>
                <a:gd name="T2" fmla="*/ 14 w 22"/>
                <a:gd name="T3" fmla="*/ 8 h 250"/>
                <a:gd name="T4" fmla="*/ 14 w 22"/>
                <a:gd name="T5" fmla="*/ 149 h 250"/>
                <a:gd name="T6" fmla="*/ 7 w 22"/>
                <a:gd name="T7" fmla="*/ 153 h 250"/>
                <a:gd name="T8" fmla="*/ 0 w 22"/>
                <a:gd name="T9" fmla="*/ 149 h 250"/>
                <a:gd name="T10" fmla="*/ 0 w 22"/>
                <a:gd name="T11" fmla="*/ 0 h 250"/>
                <a:gd name="T12" fmla="*/ 0 60000 65536"/>
                <a:gd name="T13" fmla="*/ 0 60000 65536"/>
                <a:gd name="T14" fmla="*/ 0 60000 65536"/>
                <a:gd name="T15" fmla="*/ 0 60000 65536"/>
                <a:gd name="T16" fmla="*/ 0 60000 65536"/>
                <a:gd name="T17" fmla="*/ 0 60000 65536"/>
                <a:gd name="T18" fmla="*/ 0 w 22"/>
                <a:gd name="T19" fmla="*/ 0 h 250"/>
                <a:gd name="T20" fmla="*/ 22 w 22"/>
                <a:gd name="T21" fmla="*/ 250 h 250"/>
              </a:gdLst>
              <a:ahLst/>
              <a:cxnLst>
                <a:cxn ang="T12">
                  <a:pos x="T0" y="T1"/>
                </a:cxn>
                <a:cxn ang="T13">
                  <a:pos x="T2" y="T3"/>
                </a:cxn>
                <a:cxn ang="T14">
                  <a:pos x="T4" y="T5"/>
                </a:cxn>
                <a:cxn ang="T15">
                  <a:pos x="T6" y="T7"/>
                </a:cxn>
                <a:cxn ang="T16">
                  <a:pos x="T8" y="T9"/>
                </a:cxn>
                <a:cxn ang="T17">
                  <a:pos x="T10" y="T11"/>
                </a:cxn>
              </a:cxnLst>
              <a:rect l="T18" t="T19" r="T20" b="T21"/>
              <a:pathLst>
                <a:path w="22" h="250">
                  <a:moveTo>
                    <a:pt x="0" y="0"/>
                  </a:moveTo>
                  <a:lnTo>
                    <a:pt x="22" y="13"/>
                  </a:lnTo>
                  <a:lnTo>
                    <a:pt x="22" y="243"/>
                  </a:lnTo>
                  <a:lnTo>
                    <a:pt x="11" y="250"/>
                  </a:lnTo>
                  <a:lnTo>
                    <a:pt x="0" y="243"/>
                  </a:lnTo>
                  <a:lnTo>
                    <a:pt x="0" y="0"/>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62650" name="Line 410"/>
            <p:cNvSpPr>
              <a:spLocks noChangeAspect="1" noChangeShapeType="1"/>
            </p:cNvSpPr>
            <p:nvPr/>
          </p:nvSpPr>
          <p:spPr bwMode="auto">
            <a:xfrm>
              <a:off x="1415" y="2434"/>
              <a:ext cx="67" cy="3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62652" name="Line 412"/>
            <p:cNvSpPr>
              <a:spLocks noChangeAspect="1" noChangeShapeType="1"/>
            </p:cNvSpPr>
            <p:nvPr/>
          </p:nvSpPr>
          <p:spPr bwMode="auto">
            <a:xfrm flipV="1">
              <a:off x="1570" y="2422"/>
              <a:ext cx="93" cy="53"/>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62653" name="Line 413"/>
            <p:cNvSpPr>
              <a:spLocks noChangeAspect="1" noChangeShapeType="1"/>
            </p:cNvSpPr>
            <p:nvPr/>
          </p:nvSpPr>
          <p:spPr bwMode="auto">
            <a:xfrm flipV="1">
              <a:off x="1564" y="2813"/>
              <a:ext cx="54" cy="32"/>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02" name="Freeform 414"/>
            <p:cNvSpPr>
              <a:spLocks noChangeAspect="1"/>
            </p:cNvSpPr>
            <p:nvPr/>
          </p:nvSpPr>
          <p:spPr bwMode="auto">
            <a:xfrm>
              <a:off x="1563" y="2809"/>
              <a:ext cx="60" cy="41"/>
            </a:xfrm>
            <a:custGeom>
              <a:avLst/>
              <a:gdLst>
                <a:gd name="T0" fmla="*/ 8 w 136"/>
                <a:gd name="T1" fmla="*/ 57 h 93"/>
                <a:gd name="T2" fmla="*/ 0 w 136"/>
                <a:gd name="T3" fmla="*/ 45 h 93"/>
                <a:gd name="T4" fmla="*/ 74 w 136"/>
                <a:gd name="T5" fmla="*/ 0 h 93"/>
                <a:gd name="T6" fmla="*/ 80 w 136"/>
                <a:gd name="T7" fmla="*/ 4 h 93"/>
                <a:gd name="T8" fmla="*/ 80 w 136"/>
                <a:gd name="T9" fmla="*/ 13 h 93"/>
                <a:gd name="T10" fmla="*/ 8 w 136"/>
                <a:gd name="T11" fmla="*/ 57 h 93"/>
                <a:gd name="T12" fmla="*/ 0 60000 65536"/>
                <a:gd name="T13" fmla="*/ 0 60000 65536"/>
                <a:gd name="T14" fmla="*/ 0 60000 65536"/>
                <a:gd name="T15" fmla="*/ 0 60000 65536"/>
                <a:gd name="T16" fmla="*/ 0 60000 65536"/>
                <a:gd name="T17" fmla="*/ 0 60000 65536"/>
                <a:gd name="T18" fmla="*/ 0 w 136"/>
                <a:gd name="T19" fmla="*/ 0 h 93"/>
                <a:gd name="T20" fmla="*/ 136 w 136"/>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136" h="93">
                  <a:moveTo>
                    <a:pt x="13" y="93"/>
                  </a:moveTo>
                  <a:lnTo>
                    <a:pt x="0" y="73"/>
                  </a:lnTo>
                  <a:lnTo>
                    <a:pt x="125" y="0"/>
                  </a:lnTo>
                  <a:lnTo>
                    <a:pt x="136" y="7"/>
                  </a:lnTo>
                  <a:lnTo>
                    <a:pt x="136" y="21"/>
                  </a:lnTo>
                  <a:lnTo>
                    <a:pt x="13" y="93"/>
                  </a:lnTo>
                  <a:close/>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kumimoji="0" lang="ja-JP" altLang="en-US" sz="1100" b="1" i="1">
                <a:solidFill>
                  <a:srgbClr val="000000"/>
                </a:solidFill>
                <a:effectLst>
                  <a:outerShdw blurRad="38100" dist="38100" dir="2700000" algn="tl">
                    <a:srgbClr val="FFFFFF"/>
                  </a:outerShdw>
                </a:effectLst>
                <a:cs typeface="Arial" charset="0"/>
              </a:endParaRPr>
            </a:p>
          </p:txBody>
        </p:sp>
        <p:sp>
          <p:nvSpPr>
            <p:cNvPr id="1625503" name="Rectangle 415"/>
            <p:cNvSpPr>
              <a:spLocks noChangeAspect="1" noChangeArrowheads="1"/>
            </p:cNvSpPr>
            <p:nvPr/>
          </p:nvSpPr>
          <p:spPr bwMode="auto">
            <a:xfrm>
              <a:off x="1409" y="2663"/>
              <a:ext cx="6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1"/>
                  </a:solidFill>
                  <a:miter lim="800000"/>
                  <a:headEnd/>
                  <a:tailEnd/>
                </a14:hiddenLine>
              </a:ext>
            </a:ex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N</a:t>
              </a:r>
              <a:endParaRPr lang="en-US" altLang="ja-JP" sz="1100" b="1">
                <a:solidFill>
                  <a:srgbClr val="000000"/>
                </a:solidFill>
                <a:effectLst>
                  <a:outerShdw blurRad="38100" dist="38100" dir="2700000" algn="tl">
                    <a:srgbClr val="FFFFFF"/>
                  </a:outerShdw>
                </a:effectLst>
                <a:cs typeface="Arial" charset="0"/>
              </a:endParaRPr>
            </a:p>
          </p:txBody>
        </p:sp>
        <p:sp>
          <p:nvSpPr>
            <p:cNvPr id="1625504" name="Rectangle 416"/>
            <p:cNvSpPr>
              <a:spLocks noChangeAspect="1" noChangeArrowheads="1"/>
            </p:cNvSpPr>
            <p:nvPr/>
          </p:nvSpPr>
          <p:spPr bwMode="auto">
            <a:xfrm>
              <a:off x="1119" y="2813"/>
              <a:ext cx="5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1"/>
                  </a:solidFill>
                  <a:miter lim="800000"/>
                  <a:headEnd/>
                  <a:tailEnd/>
                </a14:hiddenLine>
              </a:ext>
            </a:ex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S</a:t>
              </a:r>
              <a:endParaRPr lang="en-US" altLang="ja-JP" sz="1100" b="1">
                <a:solidFill>
                  <a:srgbClr val="000000"/>
                </a:solidFill>
                <a:effectLst>
                  <a:outerShdw blurRad="38100" dist="38100" dir="2700000" algn="tl">
                    <a:srgbClr val="FFFFFF"/>
                  </a:outerShdw>
                </a:effectLst>
                <a:cs typeface="Arial" charset="0"/>
              </a:endParaRPr>
            </a:p>
          </p:txBody>
        </p:sp>
        <p:sp>
          <p:nvSpPr>
            <p:cNvPr id="1625505" name="Rectangle 417"/>
            <p:cNvSpPr>
              <a:spLocks noChangeAspect="1" noChangeArrowheads="1"/>
            </p:cNvSpPr>
            <p:nvPr/>
          </p:nvSpPr>
          <p:spPr bwMode="auto">
            <a:xfrm>
              <a:off x="1353" y="2402"/>
              <a:ext cx="6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1"/>
                  </a:solidFill>
                  <a:miter lim="800000"/>
                  <a:headEnd/>
                  <a:tailEnd/>
                </a14:hiddenLine>
              </a:ext>
            </a:ex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O</a:t>
              </a:r>
              <a:endParaRPr lang="en-US" altLang="ja-JP" sz="1100" b="1">
                <a:solidFill>
                  <a:srgbClr val="000000"/>
                </a:solidFill>
                <a:effectLst>
                  <a:outerShdw blurRad="38100" dist="38100" dir="2700000" algn="tl">
                    <a:srgbClr val="FFFFFF"/>
                  </a:outerShdw>
                </a:effectLst>
                <a:cs typeface="Arial" charset="0"/>
              </a:endParaRPr>
            </a:p>
          </p:txBody>
        </p:sp>
        <p:sp>
          <p:nvSpPr>
            <p:cNvPr id="1625506" name="Rectangle 418"/>
            <p:cNvSpPr>
              <a:spLocks noChangeAspect="1" noChangeArrowheads="1"/>
            </p:cNvSpPr>
            <p:nvPr/>
          </p:nvSpPr>
          <p:spPr bwMode="auto">
            <a:xfrm>
              <a:off x="1513" y="2848"/>
              <a:ext cx="88"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1"/>
                  </a:solidFill>
                  <a:miter lim="800000"/>
                  <a:headEnd/>
                  <a:tailEnd/>
                </a14:hiddenLine>
              </a:ext>
            </a:extLst>
          </p:spPr>
          <p:txBody>
            <a:bodyPr wrap="none" lIns="0" tIns="0" rIns="0" bIns="0">
              <a:spAutoFit/>
            </a:bodyPr>
            <a:lstStyle/>
            <a:p>
              <a:pPr>
                <a:lnSpc>
                  <a:spcPct val="80000"/>
                </a:lnSpc>
                <a:spcBef>
                  <a:spcPct val="50000"/>
                </a:spcBef>
              </a:pPr>
              <a:r>
                <a:rPr lang="en-US" altLang="ja-JP" sz="1100" b="1">
                  <a:solidFill>
                    <a:srgbClr val="FFFFFF"/>
                  </a:solidFill>
                  <a:effectLst>
                    <a:outerShdw blurRad="38100" dist="38100" dir="2700000" algn="tl">
                      <a:srgbClr val="000000"/>
                    </a:outerShdw>
                  </a:effectLst>
                  <a:cs typeface="Arial" charset="0"/>
                </a:rPr>
                <a:t>Cl</a:t>
              </a:r>
              <a:endParaRPr lang="en-US" altLang="ja-JP" sz="1100" b="1">
                <a:solidFill>
                  <a:srgbClr val="000000"/>
                </a:solidFill>
                <a:effectLst>
                  <a:outerShdw blurRad="38100" dist="38100" dir="2700000" algn="tl">
                    <a:srgbClr val="FFFFFF"/>
                  </a:outerShdw>
                </a:effectLst>
                <a:cs typeface="Arial" charset="0"/>
              </a:endParaRPr>
            </a:p>
          </p:txBody>
        </p:sp>
        <p:sp>
          <p:nvSpPr>
            <p:cNvPr id="1625507" name="Rectangle 419"/>
            <p:cNvSpPr>
              <a:spLocks noChangeArrowheads="1"/>
            </p:cNvSpPr>
            <p:nvPr/>
          </p:nvSpPr>
          <p:spPr bwMode="auto">
            <a:xfrm>
              <a:off x="1633" y="2344"/>
              <a:ext cx="18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1"/>
                  </a:solidFill>
                  <a:miter lim="800000"/>
                  <a:headEnd/>
                  <a:tailEnd/>
                </a14:hiddenLine>
              </a:ext>
            </a:extLst>
          </p:spPr>
          <p:txBody>
            <a:bodyPr wrap="none">
              <a:spAutoFit/>
            </a:bodyPr>
            <a:lstStyle/>
            <a:p>
              <a:pPr algn="ctr" eaLnBrk="0" hangingPunct="0"/>
              <a:r>
                <a:rPr kumimoji="0" lang="en-US" altLang="ja-JP" sz="1100" b="1">
                  <a:solidFill>
                    <a:srgbClr val="FFFFFF"/>
                  </a:solidFill>
                  <a:effectLst>
                    <a:outerShdw blurRad="38100" dist="38100" dir="2700000" algn="tl">
                      <a:srgbClr val="000000"/>
                    </a:outerShdw>
                  </a:effectLst>
                  <a:cs typeface="Arial" charset="0"/>
                </a:rPr>
                <a:t>O</a:t>
              </a:r>
              <a:endParaRPr kumimoji="0" lang="en-US" altLang="ja-JP" sz="1100" b="1" baseline="-25000">
                <a:solidFill>
                  <a:srgbClr val="FFFFFF"/>
                </a:solidFill>
                <a:effectLst>
                  <a:outerShdw blurRad="38100" dist="38100" dir="2700000" algn="tl">
                    <a:srgbClr val="000000"/>
                  </a:outerShdw>
                </a:effectLst>
                <a:cs typeface="Arial" charset="0"/>
              </a:endParaRPr>
            </a:p>
          </p:txBody>
        </p:sp>
        <p:sp>
          <p:nvSpPr>
            <p:cNvPr id="1625508" name="Text Box 420"/>
            <p:cNvSpPr txBox="1">
              <a:spLocks noChangeArrowheads="1"/>
            </p:cNvSpPr>
            <p:nvPr/>
          </p:nvSpPr>
          <p:spPr bwMode="auto">
            <a:xfrm>
              <a:off x="1794" y="2352"/>
              <a:ext cx="27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1"/>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kumimoji="0" lang="en-US" altLang="ja-JP" sz="1100" b="1">
                  <a:solidFill>
                    <a:srgbClr val="FFFFFF"/>
                  </a:solidFill>
                  <a:effectLst>
                    <a:outerShdw blurRad="38100" dist="38100" dir="2700000" algn="tl">
                      <a:srgbClr val="000000"/>
                    </a:outerShdw>
                  </a:effectLst>
                  <a:cs typeface="Arial" charset="0"/>
                </a:rPr>
                <a:t>CH</a:t>
              </a:r>
              <a:r>
                <a:rPr kumimoji="0" lang="en-US" altLang="ja-JP" sz="1100" b="1" baseline="-25000">
                  <a:solidFill>
                    <a:srgbClr val="FFFFFF"/>
                  </a:solidFill>
                  <a:effectLst>
                    <a:outerShdw blurRad="38100" dist="38100" dir="2700000" algn="tl">
                      <a:srgbClr val="000000"/>
                    </a:outerShdw>
                  </a:effectLst>
                  <a:cs typeface="Arial" charset="0"/>
                </a:rPr>
                <a:t>3</a:t>
              </a:r>
              <a:endParaRPr kumimoji="0" lang="en-US" altLang="ja-JP" sz="1100" b="1" i="1">
                <a:solidFill>
                  <a:srgbClr val="000000"/>
                </a:solidFill>
                <a:effectLst>
                  <a:outerShdw blurRad="38100" dist="38100" dir="2700000" algn="tl">
                    <a:srgbClr val="FFFFFF"/>
                  </a:outerShdw>
                </a:effectLst>
                <a:cs typeface="Arial" charset="0"/>
              </a:endParaRPr>
            </a:p>
          </p:txBody>
        </p:sp>
        <p:sp>
          <p:nvSpPr>
            <p:cNvPr id="62661" name="Line 421"/>
            <p:cNvSpPr>
              <a:spLocks noChangeAspect="1" noChangeShapeType="1"/>
            </p:cNvSpPr>
            <p:nvPr/>
          </p:nvSpPr>
          <p:spPr bwMode="auto">
            <a:xfrm rot="5400000" flipV="1">
              <a:off x="1794" y="2392"/>
              <a:ext cx="1" cy="59"/>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000000"/>
                </a:solidFill>
                <a:ea typeface="+mn-ea"/>
                <a:cs typeface="Arial" charset="0"/>
              </a:endParaRPr>
            </a:p>
          </p:txBody>
        </p:sp>
        <p:sp>
          <p:nvSpPr>
            <p:cNvPr id="1625510" name="Text Box 422"/>
            <p:cNvSpPr txBox="1">
              <a:spLocks noChangeArrowheads="1"/>
            </p:cNvSpPr>
            <p:nvPr/>
          </p:nvSpPr>
          <p:spPr bwMode="auto">
            <a:xfrm>
              <a:off x="1448" y="2427"/>
              <a:ext cx="18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1"/>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r>
                <a:rPr kumimoji="0" lang="en-US" altLang="ja-JP" sz="1100" b="1">
                  <a:solidFill>
                    <a:srgbClr val="FFFFFF"/>
                  </a:solidFill>
                  <a:effectLst>
                    <a:outerShdw blurRad="38100" dist="38100" dir="2700000" algn="tl">
                      <a:srgbClr val="000000"/>
                    </a:outerShdw>
                  </a:effectLst>
                  <a:cs typeface="Arial" charset="0"/>
                </a:rPr>
                <a:t>C</a:t>
              </a:r>
              <a:endParaRPr kumimoji="0" lang="en-US" altLang="ja-JP" sz="1100" b="1" i="1">
                <a:solidFill>
                  <a:srgbClr val="000000"/>
                </a:solidFill>
                <a:effectLst>
                  <a:outerShdw blurRad="38100" dist="38100" dir="2700000" algn="tl">
                    <a:srgbClr val="FFFFFF"/>
                  </a:outerShdw>
                </a:effectLst>
                <a:cs typeface="Arial" charset="0"/>
              </a:endParaRPr>
            </a:p>
          </p:txBody>
        </p:sp>
        <p:sp>
          <p:nvSpPr>
            <p:cNvPr id="62663" name="Line 494"/>
            <p:cNvSpPr>
              <a:spLocks noChangeShapeType="1"/>
            </p:cNvSpPr>
            <p:nvPr/>
          </p:nvSpPr>
          <p:spPr bwMode="auto">
            <a:xfrm rot="-19798445">
              <a:off x="1397" y="2486"/>
              <a:ext cx="67" cy="1"/>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kumimoji="0" lang="ja-JP" altLang="en-US" smtClean="0">
                <a:solidFill>
                  <a:srgbClr val="000000"/>
                </a:solidFill>
                <a:ea typeface="+mn-ea"/>
                <a:cs typeface="Arial" charset="0"/>
              </a:endParaRPr>
            </a:p>
          </p:txBody>
        </p:sp>
        <p:sp>
          <p:nvSpPr>
            <p:cNvPr id="62664" name="Line 494"/>
            <p:cNvSpPr>
              <a:spLocks noChangeShapeType="1"/>
            </p:cNvSpPr>
            <p:nvPr/>
          </p:nvSpPr>
          <p:spPr bwMode="auto">
            <a:xfrm rot="1801555" flipV="1">
              <a:off x="1140" y="2694"/>
              <a:ext cx="94" cy="21"/>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kumimoji="0" lang="ja-JP" altLang="en-US" smtClean="0">
                <a:solidFill>
                  <a:srgbClr val="000000"/>
                </a:solidFill>
                <a:ea typeface="+mn-ea"/>
                <a:cs typeface="Arial" charset="0"/>
              </a:endParaRPr>
            </a:p>
          </p:txBody>
        </p:sp>
        <p:sp>
          <p:nvSpPr>
            <p:cNvPr id="62742" name="Line 73"/>
            <p:cNvSpPr>
              <a:spLocks noChangeShapeType="1"/>
            </p:cNvSpPr>
            <p:nvPr/>
          </p:nvSpPr>
          <p:spPr bwMode="auto">
            <a:xfrm rot="16200000" flipH="1">
              <a:off x="3966" y="2604"/>
              <a:ext cx="1098" cy="6"/>
            </a:xfrm>
            <a:prstGeom prst="line">
              <a:avLst/>
            </a:prstGeom>
            <a:noFill/>
            <a:ln w="76200">
              <a:solidFill>
                <a:srgbClr val="99FF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kumimoji="0" lang="ja-JP" altLang="en-US" smtClean="0">
                <a:solidFill>
                  <a:srgbClr val="000000"/>
                </a:solidFill>
                <a:ea typeface="+mn-ea"/>
                <a:cs typeface="Arial" charset="0"/>
              </a:endParaRPr>
            </a:p>
          </p:txBody>
        </p:sp>
        <p:sp>
          <p:nvSpPr>
            <p:cNvPr id="62896" name="Text Box 274"/>
            <p:cNvSpPr txBox="1">
              <a:spLocks noChangeArrowheads="1"/>
            </p:cNvSpPr>
            <p:nvPr/>
          </p:nvSpPr>
          <p:spPr bwMode="auto">
            <a:xfrm>
              <a:off x="4640" y="2160"/>
              <a:ext cx="448"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r>
                <a:rPr kumimoji="0" lang="en-US" altLang="ja-JP" sz="1400" b="1">
                  <a:solidFill>
                    <a:srgbClr val="99FF33"/>
                  </a:solidFill>
                  <a:effectLst>
                    <a:outerShdw blurRad="38100" dist="38100" dir="2700000" algn="tl">
                      <a:srgbClr val="000000"/>
                    </a:outerShdw>
                  </a:effectLst>
                  <a:cs typeface="Arial" charset="0"/>
                </a:rPr>
                <a:t>CYPs:</a:t>
              </a:r>
              <a:br>
                <a:rPr kumimoji="0" lang="en-US" altLang="ja-JP" sz="1400" b="1">
                  <a:solidFill>
                    <a:srgbClr val="99FF33"/>
                  </a:solidFill>
                  <a:effectLst>
                    <a:outerShdw blurRad="38100" dist="38100" dir="2700000" algn="tl">
                      <a:srgbClr val="000000"/>
                    </a:outerShdw>
                  </a:effectLst>
                  <a:cs typeface="Arial" charset="0"/>
                </a:rPr>
              </a:br>
              <a:r>
                <a:rPr kumimoji="0" lang="en-US" altLang="ja-JP" sz="1400" b="1">
                  <a:solidFill>
                    <a:srgbClr val="99FF33"/>
                  </a:solidFill>
                  <a:effectLst>
                    <a:outerShdw blurRad="38100" dist="38100" dir="2700000" algn="tl">
                      <a:srgbClr val="000000"/>
                    </a:outerShdw>
                  </a:effectLst>
                  <a:cs typeface="Arial" charset="0"/>
                </a:rPr>
                <a:t> 3A</a:t>
              </a:r>
              <a:br>
                <a:rPr kumimoji="0" lang="en-US" altLang="ja-JP" sz="1400" b="1">
                  <a:solidFill>
                    <a:srgbClr val="99FF33"/>
                  </a:solidFill>
                  <a:effectLst>
                    <a:outerShdw blurRad="38100" dist="38100" dir="2700000" algn="tl">
                      <a:srgbClr val="000000"/>
                    </a:outerShdw>
                  </a:effectLst>
                  <a:cs typeface="Arial" charset="0"/>
                </a:rPr>
              </a:br>
              <a:r>
                <a:rPr kumimoji="0" lang="en-US" altLang="ja-JP" sz="1400" b="1">
                  <a:solidFill>
                    <a:srgbClr val="99FF33"/>
                  </a:solidFill>
                  <a:effectLst>
                    <a:outerShdw blurRad="38100" dist="38100" dir="2700000" algn="tl">
                      <a:srgbClr val="000000"/>
                    </a:outerShdw>
                  </a:effectLst>
                  <a:cs typeface="Arial" charset="0"/>
                </a:rPr>
                <a:t> 2B6</a:t>
              </a:r>
              <a:br>
                <a:rPr kumimoji="0" lang="en-US" altLang="ja-JP" sz="1400" b="1">
                  <a:solidFill>
                    <a:srgbClr val="99FF33"/>
                  </a:solidFill>
                  <a:effectLst>
                    <a:outerShdw blurRad="38100" dist="38100" dir="2700000" algn="tl">
                      <a:srgbClr val="000000"/>
                    </a:outerShdw>
                  </a:effectLst>
                  <a:cs typeface="Arial" charset="0"/>
                </a:rPr>
              </a:br>
              <a:r>
                <a:rPr kumimoji="0" lang="en-US" altLang="ja-JP" sz="1400" b="1">
                  <a:solidFill>
                    <a:srgbClr val="99FF33"/>
                  </a:solidFill>
                  <a:effectLst>
                    <a:outerShdw blurRad="38100" dist="38100" dir="2700000" algn="tl">
                      <a:srgbClr val="000000"/>
                    </a:outerShdw>
                  </a:effectLst>
                  <a:cs typeface="Arial" charset="0"/>
                </a:rPr>
                <a:t> 2C9</a:t>
              </a:r>
              <a:br>
                <a:rPr kumimoji="0" lang="en-US" altLang="ja-JP" sz="1400" b="1">
                  <a:solidFill>
                    <a:srgbClr val="99FF33"/>
                  </a:solidFill>
                  <a:effectLst>
                    <a:outerShdw blurRad="38100" dist="38100" dir="2700000" algn="tl">
                      <a:srgbClr val="000000"/>
                    </a:outerShdw>
                  </a:effectLst>
                  <a:cs typeface="Arial" charset="0"/>
                </a:rPr>
              </a:br>
              <a:r>
                <a:rPr kumimoji="0" lang="en-US" altLang="ja-JP" sz="1400" b="1">
                  <a:solidFill>
                    <a:srgbClr val="99FF33"/>
                  </a:solidFill>
                  <a:effectLst>
                    <a:outerShdw blurRad="38100" dist="38100" dir="2700000" algn="tl">
                      <a:srgbClr val="000000"/>
                    </a:outerShdw>
                  </a:effectLst>
                  <a:cs typeface="Arial" charset="0"/>
                </a:rPr>
                <a:t> 2C19</a:t>
              </a:r>
              <a:endParaRPr kumimoji="0" lang="en-US" altLang="ja-JP" sz="1400">
                <a:solidFill>
                  <a:srgbClr val="99FF33"/>
                </a:solidFill>
                <a:cs typeface="Arial" charset="0"/>
              </a:endParaRPr>
            </a:p>
          </p:txBody>
        </p:sp>
        <p:sp>
          <p:nvSpPr>
            <p:cNvPr id="62902" name="Rectangle 438"/>
            <p:cNvSpPr>
              <a:spLocks noChangeArrowheads="1"/>
            </p:cNvSpPr>
            <p:nvPr/>
          </p:nvSpPr>
          <p:spPr bwMode="auto">
            <a:xfrm>
              <a:off x="3984" y="2311"/>
              <a:ext cx="11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kumimoji="0" lang="ja-JP" altLang="en-US" sz="1400" b="1">
                <a:solidFill>
                  <a:srgbClr val="99FF33"/>
                </a:solidFill>
                <a:effectLst>
                  <a:outerShdw blurRad="38100" dist="38100" dir="2700000" algn="tl">
                    <a:srgbClr val="000000"/>
                  </a:outerShdw>
                </a:effectLst>
                <a:cs typeface="Arial" charset="0"/>
              </a:endParaRPr>
            </a:p>
          </p:txBody>
        </p:sp>
        <p:pic>
          <p:nvPicPr>
            <p:cNvPr id="62921" name="Picture 45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4" y="2400"/>
              <a:ext cx="542" cy="44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pic>
      </p:grpSp>
      <p:sp>
        <p:nvSpPr>
          <p:cNvPr id="3" name="正方形/長方形 2"/>
          <p:cNvSpPr/>
          <p:nvPr/>
        </p:nvSpPr>
        <p:spPr bwMode="auto">
          <a:xfrm>
            <a:off x="2955926" y="3491631"/>
            <a:ext cx="570109" cy="242170"/>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ndParaRPr>
          </a:p>
        </p:txBody>
      </p:sp>
      <p:sp>
        <p:nvSpPr>
          <p:cNvPr id="427" name="正方形/長方形 426"/>
          <p:cNvSpPr/>
          <p:nvPr/>
        </p:nvSpPr>
        <p:spPr bwMode="auto">
          <a:xfrm>
            <a:off x="2998789" y="5046259"/>
            <a:ext cx="570109" cy="242170"/>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ndParaRPr>
          </a:p>
        </p:txBody>
      </p:sp>
      <p:sp>
        <p:nvSpPr>
          <p:cNvPr id="428" name="正方形/長方形 427"/>
          <p:cNvSpPr/>
          <p:nvPr/>
        </p:nvSpPr>
        <p:spPr bwMode="auto">
          <a:xfrm>
            <a:off x="7397059" y="4322069"/>
            <a:ext cx="570109" cy="242170"/>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pitchFamily="34" charset="0"/>
            </a:endParaRPr>
          </a:p>
        </p:txBody>
      </p:sp>
      <p:pic>
        <p:nvPicPr>
          <p:cNvPr id="429" name="Picture 1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2914" y="4702970"/>
            <a:ext cx="860425" cy="6985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430" name="Picture 1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2914" y="3034867"/>
            <a:ext cx="860425" cy="6985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431" name="Rectangle 432"/>
          <p:cNvSpPr>
            <a:spLocks noChangeAspect="1" noChangeArrowheads="1"/>
          </p:cNvSpPr>
          <p:nvPr/>
        </p:nvSpPr>
        <p:spPr bwMode="auto">
          <a:xfrm>
            <a:off x="2057423" y="5934424"/>
            <a:ext cx="54502" cy="135422"/>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dirty="0" smtClean="0">
                <a:solidFill>
                  <a:srgbClr val="FFFFFF"/>
                </a:solidFill>
                <a:effectLst>
                  <a:outerShdw blurRad="38100" dist="38100" dir="2700000" algn="tl">
                    <a:srgbClr val="000000"/>
                  </a:outerShdw>
                </a:effectLst>
                <a:cs typeface="Arial" charset="0"/>
              </a:rPr>
              <a:t>*</a:t>
            </a:r>
            <a:endParaRPr lang="en-US" altLang="ja-JP" sz="1100" b="1" dirty="0">
              <a:solidFill>
                <a:srgbClr val="FFFFFF"/>
              </a:solidFill>
              <a:effectLst>
                <a:outerShdw blurRad="38100" dist="38100" dir="2700000" algn="tl">
                  <a:srgbClr val="000000"/>
                </a:outerShdw>
              </a:effectLst>
              <a:cs typeface="Arial" charset="0"/>
            </a:endParaRPr>
          </a:p>
        </p:txBody>
      </p:sp>
      <p:sp>
        <p:nvSpPr>
          <p:cNvPr id="432" name="Rectangle 432"/>
          <p:cNvSpPr>
            <a:spLocks noChangeAspect="1" noChangeArrowheads="1"/>
          </p:cNvSpPr>
          <p:nvPr/>
        </p:nvSpPr>
        <p:spPr bwMode="auto">
          <a:xfrm>
            <a:off x="6831917" y="5836304"/>
            <a:ext cx="54502" cy="135422"/>
          </a:xfrm>
          <a:prstGeom prst="rect">
            <a:avLst/>
          </a:prstGeom>
          <a:noFill/>
          <a:ln w="9525">
            <a:noFill/>
            <a:miter lim="800000"/>
            <a:headEnd/>
            <a:tailEnd/>
          </a:ln>
          <a:effectLst/>
        </p:spPr>
        <p:txBody>
          <a:bodyPr wrap="none" lIns="0" tIns="0" rIns="0" bIns="0">
            <a:spAutoFit/>
          </a:bodyPr>
          <a:lstStyle/>
          <a:p>
            <a:pPr>
              <a:lnSpc>
                <a:spcPct val="80000"/>
              </a:lnSpc>
              <a:spcBef>
                <a:spcPct val="50000"/>
              </a:spcBef>
            </a:pPr>
            <a:r>
              <a:rPr lang="en-US" altLang="ja-JP" sz="1100" b="1" dirty="0" smtClean="0">
                <a:solidFill>
                  <a:srgbClr val="FFFFFF"/>
                </a:solidFill>
                <a:effectLst>
                  <a:outerShdw blurRad="38100" dist="38100" dir="2700000" algn="tl">
                    <a:srgbClr val="000000"/>
                  </a:outerShdw>
                </a:effectLst>
                <a:cs typeface="Arial" charset="0"/>
              </a:rPr>
              <a:t>*</a:t>
            </a:r>
            <a:endParaRPr lang="en-US" altLang="ja-JP" sz="1100" b="1" dirty="0">
              <a:solidFill>
                <a:srgbClr val="FFFFFF"/>
              </a:solidFill>
              <a:effectLst>
                <a:outerShdw blurRad="38100" dist="38100" dir="2700000" algn="tl">
                  <a:srgbClr val="000000"/>
                </a:outerShdw>
              </a:effectLst>
              <a:cs typeface="Arial" charset="0"/>
            </a:endParaRPr>
          </a:p>
        </p:txBody>
      </p:sp>
    </p:spTree>
    <p:extLst>
      <p:ext uri="{BB962C8B-B14F-4D97-AF65-F5344CB8AC3E}">
        <p14:creationId xmlns:p14="http://schemas.microsoft.com/office/powerpoint/2010/main" val="3287751634"/>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683" b="5667"/>
          <a:stretch/>
        </p:blipFill>
        <p:spPr bwMode="auto">
          <a:xfrm>
            <a:off x="-4845" y="874059"/>
            <a:ext cx="9160030" cy="507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543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4979" b="5667"/>
          <a:stretch/>
        </p:blipFill>
        <p:spPr bwMode="auto">
          <a:xfrm>
            <a:off x="-4845" y="833719"/>
            <a:ext cx="9160030" cy="511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12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845" y="847165"/>
            <a:ext cx="9160030" cy="5109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9333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5214" b="5666"/>
          <a:stretch/>
        </p:blipFill>
        <p:spPr bwMode="auto">
          <a:xfrm>
            <a:off x="-18292" y="847165"/>
            <a:ext cx="9160030" cy="510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7158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13" b="5531"/>
          <a:stretch/>
        </p:blipFill>
        <p:spPr bwMode="auto">
          <a:xfrm>
            <a:off x="-18292" y="847165"/>
            <a:ext cx="9160030" cy="5109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848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4979" b="5296"/>
          <a:stretch/>
        </p:blipFill>
        <p:spPr bwMode="auto">
          <a:xfrm>
            <a:off x="-9618" y="847166"/>
            <a:ext cx="9160030" cy="513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8308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t>Conclusion</a:t>
            </a:r>
            <a:endParaRPr kumimoji="1" lang="ja-JP" altLang="en-US" dirty="0"/>
          </a:p>
        </p:txBody>
      </p:sp>
      <p:sp>
        <p:nvSpPr>
          <p:cNvPr id="5" name="テキスト ボックス 4"/>
          <p:cNvSpPr txBox="1"/>
          <p:nvPr/>
        </p:nvSpPr>
        <p:spPr>
          <a:xfrm>
            <a:off x="543695" y="1470452"/>
            <a:ext cx="8078273" cy="1200329"/>
          </a:xfrm>
          <a:prstGeom prst="rect">
            <a:avLst/>
          </a:prstGeom>
          <a:noFill/>
        </p:spPr>
        <p:txBody>
          <a:bodyPr wrap="square" rtlCol="0">
            <a:spAutoFit/>
          </a:bodyPr>
          <a:lstStyle/>
          <a:p>
            <a:pPr marL="285750" indent="-285750">
              <a:buFont typeface="Arial" pitchFamily="34" charset="0"/>
              <a:buChar char="•"/>
            </a:pPr>
            <a:r>
              <a:rPr lang="en-US" altLang="ja-JP" sz="2400" dirty="0" err="1"/>
              <a:t>P</a:t>
            </a:r>
            <a:r>
              <a:rPr lang="en-US" altLang="ja-JP" sz="2400" dirty="0" err="1" smtClean="0"/>
              <a:t>rasugrel</a:t>
            </a:r>
            <a:r>
              <a:rPr lang="en-US" altLang="ja-JP" sz="2400" dirty="0" smtClean="0"/>
              <a:t> </a:t>
            </a:r>
            <a:r>
              <a:rPr lang="en-US" altLang="ja-JP" sz="2400" dirty="0"/>
              <a:t>at </a:t>
            </a:r>
            <a:r>
              <a:rPr lang="en-US" altLang="ja-JP" sz="2400" dirty="0" smtClean="0"/>
              <a:t>20/3.75 </a:t>
            </a:r>
            <a:r>
              <a:rPr lang="en-US" altLang="ja-JP" sz="2400" dirty="0"/>
              <a:t>mg </a:t>
            </a:r>
            <a:r>
              <a:rPr lang="en-US" altLang="ja-JP" sz="2400" dirty="0" smtClean="0"/>
              <a:t>provide </a:t>
            </a:r>
            <a:r>
              <a:rPr lang="en-US" altLang="ja-JP" sz="2400" dirty="0"/>
              <a:t>stable antiplatelet </a:t>
            </a:r>
            <a:r>
              <a:rPr lang="en-US" altLang="ja-JP" sz="2400" dirty="0" smtClean="0"/>
              <a:t>effects and low incidence of MACE, </a:t>
            </a:r>
            <a:r>
              <a:rPr lang="en-US" altLang="ja-JP" sz="2400" dirty="0"/>
              <a:t>irrespective of the </a:t>
            </a:r>
            <a:r>
              <a:rPr lang="en-US" altLang="ja-JP" sz="2400" dirty="0" err="1"/>
              <a:t>CYP2C19</a:t>
            </a:r>
            <a:r>
              <a:rPr lang="en-US" altLang="ja-JP" sz="2400" dirty="0"/>
              <a:t> </a:t>
            </a:r>
            <a:r>
              <a:rPr lang="en-US" altLang="ja-JP" sz="2400" dirty="0" smtClean="0"/>
              <a:t>genotype in </a:t>
            </a:r>
            <a:r>
              <a:rPr lang="en-US" altLang="ja-JP" sz="2400" dirty="0"/>
              <a:t>Japanese </a:t>
            </a:r>
            <a:r>
              <a:rPr lang="en-US" altLang="ja-JP" sz="2400" dirty="0" smtClean="0"/>
              <a:t>ACS-PCI </a:t>
            </a:r>
            <a:r>
              <a:rPr lang="en-US" altLang="ja-JP" sz="2400" dirty="0"/>
              <a:t>patients</a:t>
            </a:r>
            <a:r>
              <a:rPr lang="en-US" altLang="ja-JP" sz="2400" dirty="0" smtClean="0"/>
              <a:t>.</a:t>
            </a:r>
          </a:p>
        </p:txBody>
      </p:sp>
    </p:spTree>
    <p:extLst>
      <p:ext uri="{BB962C8B-B14F-4D97-AF65-F5344CB8AC3E}">
        <p14:creationId xmlns:p14="http://schemas.microsoft.com/office/powerpoint/2010/main" val="1744232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01613"/>
            <a:ext cx="8686800" cy="739775"/>
          </a:xfrm>
        </p:spPr>
        <p:txBody>
          <a:bodyPr/>
          <a:lstStyle/>
          <a:p>
            <a:r>
              <a:rPr lang="en-US" altLang="ja-JP" sz="2800">
                <a:ea typeface="ＭＳ Ｐゴシック" charset="-128"/>
              </a:rPr>
              <a:t>Genetic Effects on Pharmacokinetic and Pharmacodynamic Responses to Clopidogrel in Healthy Subjects</a:t>
            </a:r>
          </a:p>
        </p:txBody>
      </p:sp>
      <p:sp>
        <p:nvSpPr>
          <p:cNvPr id="86020" name="Rectangle 4"/>
          <p:cNvSpPr>
            <a:spLocks noChangeArrowheads="1"/>
          </p:cNvSpPr>
          <p:nvPr/>
        </p:nvSpPr>
        <p:spPr bwMode="auto">
          <a:xfrm>
            <a:off x="0" y="1130300"/>
            <a:ext cx="9144000" cy="3581400"/>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0" lang="ja-JP" altLang="en-US" smtClean="0">
              <a:solidFill>
                <a:srgbClr val="FFFFFF"/>
              </a:solidFill>
              <a:latin typeface="Arial" charset="0"/>
              <a:ea typeface="+mn-ea"/>
            </a:endParaRPr>
          </a:p>
        </p:txBody>
      </p:sp>
      <p:sp>
        <p:nvSpPr>
          <p:cNvPr id="86021" name="Rectangle 5"/>
          <p:cNvSpPr>
            <a:spLocks noChangeArrowheads="1"/>
          </p:cNvSpPr>
          <p:nvPr/>
        </p:nvSpPr>
        <p:spPr bwMode="auto">
          <a:xfrm>
            <a:off x="4679950" y="2085975"/>
            <a:ext cx="958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kumimoji="0" lang="en-US" altLang="ja-JP" sz="1600" b="1" smtClean="0">
                <a:solidFill>
                  <a:srgbClr val="FFFFFF"/>
                </a:solidFill>
                <a:latin typeface="Arial" charset="0"/>
                <a:ea typeface="ＭＳ Ｐゴシック" charset="-128"/>
              </a:rPr>
              <a:t>P-value</a:t>
            </a:r>
            <a:endParaRPr kumimoji="0" lang="en-US" altLang="ja-JP" sz="1600" smtClean="0">
              <a:solidFill>
                <a:srgbClr val="FFFFFF"/>
              </a:solidFill>
              <a:latin typeface="Arial" charset="0"/>
              <a:ea typeface="ＭＳ Ｐゴシック" charset="-128"/>
            </a:endParaRPr>
          </a:p>
        </p:txBody>
      </p:sp>
      <p:sp>
        <p:nvSpPr>
          <p:cNvPr id="86022" name="Rectangle 6"/>
          <p:cNvSpPr>
            <a:spLocks noChangeArrowheads="1"/>
          </p:cNvSpPr>
          <p:nvPr/>
        </p:nvSpPr>
        <p:spPr bwMode="auto">
          <a:xfrm>
            <a:off x="3792538" y="2432050"/>
            <a:ext cx="463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smtClean="0">
                <a:solidFill>
                  <a:srgbClr val="FFFFFF"/>
                </a:solidFill>
                <a:latin typeface="Arial" charset="0"/>
                <a:ea typeface="ＭＳ Ｐゴシック" charset="-128"/>
              </a:rPr>
              <a:t>-32.4</a:t>
            </a:r>
          </a:p>
        </p:txBody>
      </p:sp>
      <p:sp>
        <p:nvSpPr>
          <p:cNvPr id="86023" name="Rectangle 7"/>
          <p:cNvSpPr>
            <a:spLocks noChangeArrowheads="1"/>
          </p:cNvSpPr>
          <p:nvPr/>
        </p:nvSpPr>
        <p:spPr bwMode="auto">
          <a:xfrm>
            <a:off x="4670425" y="2432050"/>
            <a:ext cx="627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smtClean="0">
                <a:solidFill>
                  <a:srgbClr val="FFFFFF"/>
                </a:solidFill>
                <a:latin typeface="Arial" charset="0"/>
                <a:ea typeface="ＭＳ Ｐゴシック" charset="-128"/>
              </a:rPr>
              <a:t>&lt;0.001</a:t>
            </a:r>
          </a:p>
        </p:txBody>
      </p:sp>
      <p:sp>
        <p:nvSpPr>
          <p:cNvPr id="86024" name="Rectangle 8"/>
          <p:cNvSpPr>
            <a:spLocks noChangeArrowheads="1"/>
          </p:cNvSpPr>
          <p:nvPr/>
        </p:nvSpPr>
        <p:spPr bwMode="auto">
          <a:xfrm>
            <a:off x="3905250" y="2773363"/>
            <a:ext cx="350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smtClean="0">
                <a:solidFill>
                  <a:srgbClr val="FFFFFF"/>
                </a:solidFill>
                <a:latin typeface="Arial" charset="0"/>
                <a:ea typeface="ＭＳ Ｐゴシック" charset="-128"/>
              </a:rPr>
              <a:t>-6.8</a:t>
            </a:r>
          </a:p>
        </p:txBody>
      </p:sp>
      <p:sp>
        <p:nvSpPr>
          <p:cNvPr id="86025" name="Rectangle 9"/>
          <p:cNvSpPr>
            <a:spLocks noChangeArrowheads="1"/>
          </p:cNvSpPr>
          <p:nvPr/>
        </p:nvSpPr>
        <p:spPr bwMode="auto">
          <a:xfrm>
            <a:off x="4792663" y="2773363"/>
            <a:ext cx="395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smtClean="0">
                <a:solidFill>
                  <a:srgbClr val="FFFFFF"/>
                </a:solidFill>
                <a:latin typeface="Arial" charset="0"/>
                <a:ea typeface="ＭＳ Ｐゴシック" charset="-128"/>
              </a:rPr>
              <a:t>0.59</a:t>
            </a:r>
          </a:p>
        </p:txBody>
      </p:sp>
      <p:sp>
        <p:nvSpPr>
          <p:cNvPr id="86026" name="Rectangle 10"/>
          <p:cNvSpPr>
            <a:spLocks noChangeArrowheads="1"/>
          </p:cNvSpPr>
          <p:nvPr/>
        </p:nvSpPr>
        <p:spPr bwMode="auto">
          <a:xfrm>
            <a:off x="3792538" y="3113088"/>
            <a:ext cx="463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smtClean="0">
                <a:solidFill>
                  <a:srgbClr val="FFFFFF"/>
                </a:solidFill>
                <a:latin typeface="Arial" charset="0"/>
                <a:ea typeface="ＭＳ Ｐゴシック" charset="-128"/>
              </a:rPr>
              <a:t>-15.7</a:t>
            </a:r>
          </a:p>
        </p:txBody>
      </p:sp>
      <p:sp>
        <p:nvSpPr>
          <p:cNvPr id="86027" name="Rectangle 11"/>
          <p:cNvSpPr>
            <a:spLocks noChangeArrowheads="1"/>
          </p:cNvSpPr>
          <p:nvPr/>
        </p:nvSpPr>
        <p:spPr bwMode="auto">
          <a:xfrm>
            <a:off x="4752975" y="3113088"/>
            <a:ext cx="395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smtClean="0">
                <a:solidFill>
                  <a:srgbClr val="FFFFFF"/>
                </a:solidFill>
                <a:latin typeface="Arial" charset="0"/>
                <a:ea typeface="ＭＳ Ｐゴシック" charset="-128"/>
              </a:rPr>
              <a:t>0.03</a:t>
            </a:r>
          </a:p>
        </p:txBody>
      </p:sp>
      <p:sp>
        <p:nvSpPr>
          <p:cNvPr id="86028" name="Rectangle 12"/>
          <p:cNvSpPr>
            <a:spLocks noChangeArrowheads="1"/>
          </p:cNvSpPr>
          <p:nvPr/>
        </p:nvSpPr>
        <p:spPr bwMode="auto">
          <a:xfrm>
            <a:off x="3973513" y="345440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smtClean="0">
                <a:solidFill>
                  <a:srgbClr val="FFFFFF"/>
                </a:solidFill>
                <a:latin typeface="Arial" charset="0"/>
                <a:ea typeface="ＭＳ Ｐゴシック" charset="-128"/>
              </a:rPr>
              <a:t>5.6</a:t>
            </a:r>
          </a:p>
        </p:txBody>
      </p:sp>
      <p:sp>
        <p:nvSpPr>
          <p:cNvPr id="86029" name="Rectangle 13"/>
          <p:cNvSpPr>
            <a:spLocks noChangeArrowheads="1"/>
          </p:cNvSpPr>
          <p:nvPr/>
        </p:nvSpPr>
        <p:spPr bwMode="auto">
          <a:xfrm>
            <a:off x="4792663" y="3454400"/>
            <a:ext cx="395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smtClean="0">
                <a:solidFill>
                  <a:srgbClr val="FFFFFF"/>
                </a:solidFill>
                <a:latin typeface="Arial" charset="0"/>
                <a:ea typeface="ＭＳ Ｐゴシック" charset="-128"/>
              </a:rPr>
              <a:t>0.59</a:t>
            </a:r>
          </a:p>
        </p:txBody>
      </p:sp>
      <p:sp>
        <p:nvSpPr>
          <p:cNvPr id="86030" name="Rectangle 14"/>
          <p:cNvSpPr>
            <a:spLocks noChangeArrowheads="1"/>
          </p:cNvSpPr>
          <p:nvPr/>
        </p:nvSpPr>
        <p:spPr bwMode="auto">
          <a:xfrm>
            <a:off x="3860800" y="3794125"/>
            <a:ext cx="395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smtClean="0">
                <a:solidFill>
                  <a:srgbClr val="FFFFFF"/>
                </a:solidFill>
                <a:latin typeface="Arial" charset="0"/>
                <a:ea typeface="ＭＳ Ｐゴシック" charset="-128"/>
              </a:rPr>
              <a:t>11.2</a:t>
            </a:r>
          </a:p>
        </p:txBody>
      </p:sp>
      <p:sp>
        <p:nvSpPr>
          <p:cNvPr id="86031" name="Rectangle 15"/>
          <p:cNvSpPr>
            <a:spLocks noChangeArrowheads="1"/>
          </p:cNvSpPr>
          <p:nvPr/>
        </p:nvSpPr>
        <p:spPr bwMode="auto">
          <a:xfrm>
            <a:off x="4792663" y="3794125"/>
            <a:ext cx="395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smtClean="0">
                <a:solidFill>
                  <a:srgbClr val="FFFFFF"/>
                </a:solidFill>
                <a:latin typeface="Arial" charset="0"/>
                <a:ea typeface="ＭＳ Ｐゴシック" charset="-128"/>
              </a:rPr>
              <a:t>0.45</a:t>
            </a:r>
          </a:p>
        </p:txBody>
      </p:sp>
      <p:sp>
        <p:nvSpPr>
          <p:cNvPr id="86032" name="Rectangle 16"/>
          <p:cNvSpPr>
            <a:spLocks noChangeArrowheads="1"/>
          </p:cNvSpPr>
          <p:nvPr/>
        </p:nvSpPr>
        <p:spPr bwMode="auto">
          <a:xfrm>
            <a:off x="228600" y="1768475"/>
            <a:ext cx="148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b="1" smtClean="0">
                <a:solidFill>
                  <a:srgbClr val="FFFFFF"/>
                </a:solidFill>
                <a:latin typeface="Arial" charset="0"/>
                <a:ea typeface="ＭＳ Ｐゴシック" charset="-128"/>
              </a:rPr>
              <a:t>CLOPIDOGREL</a:t>
            </a:r>
            <a:endParaRPr kumimoji="0" lang="en-US" altLang="ja-JP" sz="1600" smtClean="0">
              <a:solidFill>
                <a:srgbClr val="FFFFFF"/>
              </a:solidFill>
              <a:latin typeface="Arial" charset="0"/>
              <a:ea typeface="ＭＳ Ｐゴシック" charset="-128"/>
            </a:endParaRPr>
          </a:p>
        </p:txBody>
      </p:sp>
      <p:sp>
        <p:nvSpPr>
          <p:cNvPr id="86033" name="Rectangle 17"/>
          <p:cNvSpPr>
            <a:spLocks noChangeArrowheads="1"/>
          </p:cNvSpPr>
          <p:nvPr/>
        </p:nvSpPr>
        <p:spPr bwMode="auto">
          <a:xfrm>
            <a:off x="228600" y="2090738"/>
            <a:ext cx="50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b="1" smtClean="0">
                <a:solidFill>
                  <a:srgbClr val="FFFFFF"/>
                </a:solidFill>
                <a:latin typeface="Arial" charset="0"/>
                <a:ea typeface="ＭＳ Ｐゴシック" charset="-128"/>
              </a:rPr>
              <a:t>Gene</a:t>
            </a:r>
            <a:endParaRPr kumimoji="0" lang="en-US" altLang="ja-JP" sz="1600" smtClean="0">
              <a:solidFill>
                <a:srgbClr val="FFFFFF"/>
              </a:solidFill>
              <a:latin typeface="Arial" charset="0"/>
              <a:ea typeface="ＭＳ Ｐゴシック" charset="-128"/>
            </a:endParaRPr>
          </a:p>
        </p:txBody>
      </p:sp>
      <p:sp>
        <p:nvSpPr>
          <p:cNvPr id="86034" name="Rectangle 18"/>
          <p:cNvSpPr>
            <a:spLocks noChangeArrowheads="1"/>
          </p:cNvSpPr>
          <p:nvPr/>
        </p:nvSpPr>
        <p:spPr bwMode="auto">
          <a:xfrm>
            <a:off x="228600" y="2432050"/>
            <a:ext cx="900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i="1" smtClean="0">
                <a:solidFill>
                  <a:srgbClr val="FFFFFF"/>
                </a:solidFill>
                <a:latin typeface="Arial" charset="0"/>
                <a:ea typeface="ＭＳ Ｐゴシック" charset="-128"/>
              </a:rPr>
              <a:t>CYP2C19</a:t>
            </a:r>
            <a:endParaRPr kumimoji="0" lang="en-US" altLang="ja-JP" sz="1600" smtClean="0">
              <a:solidFill>
                <a:srgbClr val="FFFFFF"/>
              </a:solidFill>
              <a:latin typeface="Arial" charset="0"/>
              <a:ea typeface="ＭＳ Ｐゴシック" charset="-128"/>
            </a:endParaRPr>
          </a:p>
        </p:txBody>
      </p:sp>
      <p:sp>
        <p:nvSpPr>
          <p:cNvPr id="86035" name="Rectangle 19"/>
          <p:cNvSpPr>
            <a:spLocks noChangeArrowheads="1"/>
          </p:cNvSpPr>
          <p:nvPr/>
        </p:nvSpPr>
        <p:spPr bwMode="auto">
          <a:xfrm>
            <a:off x="228600" y="2776538"/>
            <a:ext cx="787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i="1" smtClean="0">
                <a:solidFill>
                  <a:srgbClr val="FFFFFF"/>
                </a:solidFill>
                <a:latin typeface="Arial" charset="0"/>
                <a:ea typeface="ＭＳ Ｐゴシック" charset="-128"/>
              </a:rPr>
              <a:t>CYP2C9</a:t>
            </a:r>
            <a:endParaRPr kumimoji="0" lang="en-US" altLang="ja-JP" sz="1600" smtClean="0">
              <a:solidFill>
                <a:srgbClr val="FFFFFF"/>
              </a:solidFill>
              <a:latin typeface="Arial" charset="0"/>
              <a:ea typeface="ＭＳ Ｐゴシック" charset="-128"/>
            </a:endParaRPr>
          </a:p>
        </p:txBody>
      </p:sp>
      <p:sp>
        <p:nvSpPr>
          <p:cNvPr id="86036" name="Rectangle 20"/>
          <p:cNvSpPr>
            <a:spLocks noChangeArrowheads="1"/>
          </p:cNvSpPr>
          <p:nvPr/>
        </p:nvSpPr>
        <p:spPr bwMode="auto">
          <a:xfrm>
            <a:off x="228600" y="3114675"/>
            <a:ext cx="776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i="1" smtClean="0">
                <a:solidFill>
                  <a:srgbClr val="FFFFFF"/>
                </a:solidFill>
                <a:latin typeface="Arial" charset="0"/>
                <a:ea typeface="ＭＳ Ｐゴシック" charset="-128"/>
              </a:rPr>
              <a:t>CYP2B6</a:t>
            </a:r>
            <a:endParaRPr kumimoji="0" lang="en-US" altLang="ja-JP" sz="1600" smtClean="0">
              <a:solidFill>
                <a:srgbClr val="FFFFFF"/>
              </a:solidFill>
              <a:latin typeface="Arial" charset="0"/>
              <a:ea typeface="ＭＳ Ｐゴシック" charset="-128"/>
            </a:endParaRPr>
          </a:p>
        </p:txBody>
      </p:sp>
      <p:sp>
        <p:nvSpPr>
          <p:cNvPr id="86037" name="Rectangle 21"/>
          <p:cNvSpPr>
            <a:spLocks noChangeArrowheads="1"/>
          </p:cNvSpPr>
          <p:nvPr/>
        </p:nvSpPr>
        <p:spPr bwMode="auto">
          <a:xfrm>
            <a:off x="228600" y="3454400"/>
            <a:ext cx="776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i="1" smtClean="0">
                <a:solidFill>
                  <a:srgbClr val="FFFFFF"/>
                </a:solidFill>
                <a:latin typeface="Arial" charset="0"/>
                <a:ea typeface="ＭＳ Ｐゴシック" charset="-128"/>
              </a:rPr>
              <a:t>CYP3A5</a:t>
            </a:r>
            <a:endParaRPr kumimoji="0" lang="en-US" altLang="ja-JP" sz="1600" smtClean="0">
              <a:solidFill>
                <a:srgbClr val="FFFFFF"/>
              </a:solidFill>
              <a:latin typeface="Arial" charset="0"/>
              <a:ea typeface="ＭＳ Ｐゴシック" charset="-128"/>
            </a:endParaRPr>
          </a:p>
        </p:txBody>
      </p:sp>
      <p:sp>
        <p:nvSpPr>
          <p:cNvPr id="86038" name="Rectangle 22"/>
          <p:cNvSpPr>
            <a:spLocks noChangeArrowheads="1"/>
          </p:cNvSpPr>
          <p:nvPr/>
        </p:nvSpPr>
        <p:spPr bwMode="auto">
          <a:xfrm>
            <a:off x="228600" y="3798888"/>
            <a:ext cx="776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i="1" smtClean="0">
                <a:solidFill>
                  <a:srgbClr val="FFFFFF"/>
                </a:solidFill>
                <a:latin typeface="Arial" charset="0"/>
                <a:ea typeface="ＭＳ Ｐゴシック" charset="-128"/>
              </a:rPr>
              <a:t>CYP1A2</a:t>
            </a:r>
            <a:endParaRPr kumimoji="0" lang="en-US" altLang="ja-JP" sz="1600" smtClean="0">
              <a:solidFill>
                <a:srgbClr val="FFFFFF"/>
              </a:solidFill>
              <a:latin typeface="Arial" charset="0"/>
              <a:ea typeface="ＭＳ Ｐゴシック" charset="-128"/>
            </a:endParaRPr>
          </a:p>
        </p:txBody>
      </p:sp>
      <p:sp>
        <p:nvSpPr>
          <p:cNvPr id="86039" name="Rectangle 23"/>
          <p:cNvSpPr>
            <a:spLocks noChangeArrowheads="1"/>
          </p:cNvSpPr>
          <p:nvPr/>
        </p:nvSpPr>
        <p:spPr bwMode="auto">
          <a:xfrm>
            <a:off x="5302250" y="4410075"/>
            <a:ext cx="255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400" smtClean="0">
                <a:solidFill>
                  <a:srgbClr val="FFFFFF"/>
                </a:solidFill>
                <a:latin typeface="Arial" charset="0"/>
                <a:ea typeface="ＭＳ Ｐゴシック" charset="-128"/>
              </a:rPr>
              <a:t>-15</a:t>
            </a:r>
          </a:p>
        </p:txBody>
      </p:sp>
      <p:sp>
        <p:nvSpPr>
          <p:cNvPr id="86040" name="Line 24"/>
          <p:cNvSpPr>
            <a:spLocks noChangeShapeType="1"/>
          </p:cNvSpPr>
          <p:nvPr/>
        </p:nvSpPr>
        <p:spPr bwMode="auto">
          <a:xfrm>
            <a:off x="1608138" y="2532063"/>
            <a:ext cx="727075" cy="0"/>
          </a:xfrm>
          <a:prstGeom prst="line">
            <a:avLst/>
          </a:prstGeom>
          <a:noFill/>
          <a:ln w="15875">
            <a:solidFill>
              <a:srgbClr val="89C4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grpSp>
        <p:nvGrpSpPr>
          <p:cNvPr id="86041" name="Group 25"/>
          <p:cNvGrpSpPr>
            <a:grpSpLocks/>
          </p:cNvGrpSpPr>
          <p:nvPr/>
        </p:nvGrpSpPr>
        <p:grpSpPr bwMode="auto">
          <a:xfrm>
            <a:off x="1874838" y="2459038"/>
            <a:ext cx="125412" cy="147637"/>
            <a:chOff x="1408" y="1132"/>
            <a:chExt cx="66" cy="66"/>
          </a:xfrm>
        </p:grpSpPr>
        <p:sp>
          <p:nvSpPr>
            <p:cNvPr id="86042" name="Rectangle 26"/>
            <p:cNvSpPr>
              <a:spLocks noChangeArrowheads="1"/>
            </p:cNvSpPr>
            <p:nvPr/>
          </p:nvSpPr>
          <p:spPr bwMode="auto">
            <a:xfrm>
              <a:off x="1408" y="1132"/>
              <a:ext cx="66" cy="66"/>
            </a:xfrm>
            <a:prstGeom prst="rect">
              <a:avLst/>
            </a:prstGeom>
            <a:solidFill>
              <a:srgbClr val="89C4FF"/>
            </a:solidFill>
            <a:ln w="9525">
              <a:solidFill>
                <a:srgbClr val="89C4FF"/>
              </a:solidFill>
              <a:miter lim="800000"/>
              <a:headEnd/>
              <a:tailEnd/>
            </a:ln>
          </p:spPr>
          <p:txBody>
            <a:bodyPr/>
            <a:lstStyle/>
            <a:p>
              <a:endParaRPr kumimoji="0" lang="ja-JP" altLang="en-US" smtClean="0">
                <a:solidFill>
                  <a:srgbClr val="FFFFFF"/>
                </a:solidFill>
                <a:latin typeface="Arial" charset="0"/>
                <a:ea typeface="+mn-ea"/>
              </a:endParaRPr>
            </a:p>
          </p:txBody>
        </p:sp>
        <p:sp>
          <p:nvSpPr>
            <p:cNvPr id="86043" name="Rectangle 27"/>
            <p:cNvSpPr>
              <a:spLocks noChangeArrowheads="1"/>
            </p:cNvSpPr>
            <p:nvPr/>
          </p:nvSpPr>
          <p:spPr bwMode="auto">
            <a:xfrm>
              <a:off x="1408" y="1132"/>
              <a:ext cx="66" cy="66"/>
            </a:xfrm>
            <a:prstGeom prst="rect">
              <a:avLst/>
            </a:prstGeom>
            <a:solidFill>
              <a:srgbClr val="89C4FF"/>
            </a:solidFill>
            <a:ln w="11113" cap="rnd">
              <a:solidFill>
                <a:srgbClr val="89C4FF"/>
              </a:solidFill>
              <a:miter lim="800000"/>
              <a:headEnd/>
              <a:tailEnd/>
            </a:ln>
          </p:spPr>
          <p:txBody>
            <a:bodyPr/>
            <a:lstStyle/>
            <a:p>
              <a:endParaRPr kumimoji="0" lang="ja-JP" altLang="en-US" smtClean="0">
                <a:solidFill>
                  <a:srgbClr val="FFFFFF"/>
                </a:solidFill>
                <a:latin typeface="Arial" charset="0"/>
                <a:ea typeface="+mn-ea"/>
              </a:endParaRPr>
            </a:p>
          </p:txBody>
        </p:sp>
      </p:grpSp>
      <p:sp>
        <p:nvSpPr>
          <p:cNvPr id="86044" name="Rectangle 28"/>
          <p:cNvSpPr>
            <a:spLocks noChangeArrowheads="1"/>
          </p:cNvSpPr>
          <p:nvPr/>
        </p:nvSpPr>
        <p:spPr bwMode="auto">
          <a:xfrm>
            <a:off x="1892300" y="1143000"/>
            <a:ext cx="2984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b="1" i="1" smtClean="0">
                <a:solidFill>
                  <a:srgbClr val="FFFFFF"/>
                </a:solidFill>
                <a:latin typeface="Arial" charset="0"/>
                <a:ea typeface="ＭＳ Ｐゴシック" charset="-128"/>
              </a:rPr>
              <a:t>Pharmacokinetic Response</a:t>
            </a:r>
            <a:endParaRPr kumimoji="0" lang="en-US" altLang="ja-JP" smtClean="0">
              <a:solidFill>
                <a:srgbClr val="FFFFFF"/>
              </a:solidFill>
              <a:latin typeface="Arial" charset="0"/>
              <a:ea typeface="ＭＳ Ｐゴシック" charset="-128"/>
            </a:endParaRPr>
          </a:p>
        </p:txBody>
      </p:sp>
      <p:sp>
        <p:nvSpPr>
          <p:cNvPr id="86045" name="Rectangle 29"/>
          <p:cNvSpPr>
            <a:spLocks noChangeArrowheads="1"/>
          </p:cNvSpPr>
          <p:nvPr/>
        </p:nvSpPr>
        <p:spPr bwMode="auto">
          <a:xfrm>
            <a:off x="5562600" y="1143000"/>
            <a:ext cx="3187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b="1" i="1" smtClean="0">
                <a:solidFill>
                  <a:srgbClr val="FFFFFF"/>
                </a:solidFill>
                <a:latin typeface="Arial" charset="0"/>
                <a:ea typeface="ＭＳ Ｐゴシック" charset="-128"/>
              </a:rPr>
              <a:t>Pharmacodynamic Response</a:t>
            </a:r>
            <a:endParaRPr kumimoji="0" lang="en-US" altLang="ja-JP" smtClean="0">
              <a:solidFill>
                <a:srgbClr val="FFFFFF"/>
              </a:solidFill>
              <a:latin typeface="Arial" charset="0"/>
              <a:ea typeface="ＭＳ Ｐゴシック" charset="-128"/>
            </a:endParaRPr>
          </a:p>
        </p:txBody>
      </p:sp>
      <p:grpSp>
        <p:nvGrpSpPr>
          <p:cNvPr id="86046" name="Group 30"/>
          <p:cNvGrpSpPr>
            <a:grpSpLocks/>
          </p:cNvGrpSpPr>
          <p:nvPr/>
        </p:nvGrpSpPr>
        <p:grpSpPr bwMode="auto">
          <a:xfrm>
            <a:off x="2568575" y="2795588"/>
            <a:ext cx="123825" cy="146050"/>
            <a:chOff x="1776" y="1283"/>
            <a:chExt cx="66" cy="65"/>
          </a:xfrm>
        </p:grpSpPr>
        <p:sp>
          <p:nvSpPr>
            <p:cNvPr id="86047" name="Rectangle 31"/>
            <p:cNvSpPr>
              <a:spLocks noChangeArrowheads="1"/>
            </p:cNvSpPr>
            <p:nvPr/>
          </p:nvSpPr>
          <p:spPr bwMode="auto">
            <a:xfrm>
              <a:off x="1776" y="1283"/>
              <a:ext cx="66" cy="65"/>
            </a:xfrm>
            <a:prstGeom prst="rect">
              <a:avLst/>
            </a:prstGeom>
            <a:solidFill>
              <a:srgbClr val="89C4FF"/>
            </a:solidFill>
            <a:ln w="9525">
              <a:solidFill>
                <a:srgbClr val="89C4FF"/>
              </a:solidFill>
              <a:miter lim="800000"/>
              <a:headEnd/>
              <a:tailEnd/>
            </a:ln>
          </p:spPr>
          <p:txBody>
            <a:bodyPr/>
            <a:lstStyle/>
            <a:p>
              <a:endParaRPr kumimoji="0" lang="ja-JP" altLang="en-US" smtClean="0">
                <a:solidFill>
                  <a:srgbClr val="FFFFFF"/>
                </a:solidFill>
                <a:latin typeface="Arial" charset="0"/>
                <a:ea typeface="+mn-ea"/>
              </a:endParaRPr>
            </a:p>
          </p:txBody>
        </p:sp>
        <p:sp>
          <p:nvSpPr>
            <p:cNvPr id="86048" name="Rectangle 32"/>
            <p:cNvSpPr>
              <a:spLocks noChangeArrowheads="1"/>
            </p:cNvSpPr>
            <p:nvPr/>
          </p:nvSpPr>
          <p:spPr bwMode="auto">
            <a:xfrm>
              <a:off x="1776" y="1283"/>
              <a:ext cx="66" cy="65"/>
            </a:xfrm>
            <a:prstGeom prst="rect">
              <a:avLst/>
            </a:prstGeom>
            <a:solidFill>
              <a:srgbClr val="89C4FF"/>
            </a:solidFill>
            <a:ln w="11113" cap="rnd">
              <a:solidFill>
                <a:srgbClr val="89C4FF"/>
              </a:solidFill>
              <a:miter lim="800000"/>
              <a:headEnd/>
              <a:tailEnd/>
            </a:ln>
          </p:spPr>
          <p:txBody>
            <a:bodyPr/>
            <a:lstStyle/>
            <a:p>
              <a:endParaRPr kumimoji="0" lang="ja-JP" altLang="en-US" smtClean="0">
                <a:solidFill>
                  <a:srgbClr val="FFFFFF"/>
                </a:solidFill>
                <a:latin typeface="Arial" charset="0"/>
                <a:ea typeface="+mn-ea"/>
              </a:endParaRPr>
            </a:p>
          </p:txBody>
        </p:sp>
      </p:grpSp>
      <p:sp>
        <p:nvSpPr>
          <p:cNvPr id="86049" name="Line 33"/>
          <p:cNvSpPr>
            <a:spLocks noChangeShapeType="1"/>
          </p:cNvSpPr>
          <p:nvPr/>
        </p:nvSpPr>
        <p:spPr bwMode="auto">
          <a:xfrm>
            <a:off x="2033588" y="2867025"/>
            <a:ext cx="1384300" cy="0"/>
          </a:xfrm>
          <a:prstGeom prst="line">
            <a:avLst/>
          </a:prstGeom>
          <a:noFill/>
          <a:ln w="15875">
            <a:solidFill>
              <a:srgbClr val="89C4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grpSp>
        <p:nvGrpSpPr>
          <p:cNvPr id="86050" name="Group 34"/>
          <p:cNvGrpSpPr>
            <a:grpSpLocks/>
          </p:cNvGrpSpPr>
          <p:nvPr/>
        </p:nvGrpSpPr>
        <p:grpSpPr bwMode="auto">
          <a:xfrm>
            <a:off x="2325688" y="3135313"/>
            <a:ext cx="123825" cy="147637"/>
            <a:chOff x="1647" y="1435"/>
            <a:chExt cx="66" cy="66"/>
          </a:xfrm>
        </p:grpSpPr>
        <p:sp>
          <p:nvSpPr>
            <p:cNvPr id="86051" name="Rectangle 35"/>
            <p:cNvSpPr>
              <a:spLocks noChangeArrowheads="1"/>
            </p:cNvSpPr>
            <p:nvPr/>
          </p:nvSpPr>
          <p:spPr bwMode="auto">
            <a:xfrm>
              <a:off x="1647" y="1435"/>
              <a:ext cx="66" cy="66"/>
            </a:xfrm>
            <a:prstGeom prst="rect">
              <a:avLst/>
            </a:prstGeom>
            <a:solidFill>
              <a:srgbClr val="89C4FF"/>
            </a:solidFill>
            <a:ln w="9525">
              <a:solidFill>
                <a:srgbClr val="89C4FF"/>
              </a:solidFill>
              <a:miter lim="800000"/>
              <a:headEnd/>
              <a:tailEnd/>
            </a:ln>
          </p:spPr>
          <p:txBody>
            <a:bodyPr/>
            <a:lstStyle/>
            <a:p>
              <a:endParaRPr kumimoji="0" lang="ja-JP" altLang="en-US" smtClean="0">
                <a:solidFill>
                  <a:srgbClr val="FFFFFF"/>
                </a:solidFill>
                <a:latin typeface="Arial" charset="0"/>
                <a:ea typeface="+mn-ea"/>
              </a:endParaRPr>
            </a:p>
          </p:txBody>
        </p:sp>
        <p:sp>
          <p:nvSpPr>
            <p:cNvPr id="86052" name="Rectangle 36"/>
            <p:cNvSpPr>
              <a:spLocks noChangeArrowheads="1"/>
            </p:cNvSpPr>
            <p:nvPr/>
          </p:nvSpPr>
          <p:spPr bwMode="auto">
            <a:xfrm>
              <a:off x="1647" y="1435"/>
              <a:ext cx="66" cy="66"/>
            </a:xfrm>
            <a:prstGeom prst="rect">
              <a:avLst/>
            </a:prstGeom>
            <a:solidFill>
              <a:srgbClr val="89C4FF"/>
            </a:solidFill>
            <a:ln w="11113" cap="rnd">
              <a:solidFill>
                <a:srgbClr val="89C4FF"/>
              </a:solidFill>
              <a:miter lim="800000"/>
              <a:headEnd/>
              <a:tailEnd/>
            </a:ln>
          </p:spPr>
          <p:txBody>
            <a:bodyPr/>
            <a:lstStyle/>
            <a:p>
              <a:endParaRPr kumimoji="0" lang="ja-JP" altLang="en-US" smtClean="0">
                <a:solidFill>
                  <a:srgbClr val="FFFFFF"/>
                </a:solidFill>
                <a:latin typeface="Arial" charset="0"/>
                <a:ea typeface="+mn-ea"/>
              </a:endParaRPr>
            </a:p>
          </p:txBody>
        </p:sp>
      </p:grpSp>
      <p:sp>
        <p:nvSpPr>
          <p:cNvPr id="86053" name="Line 37"/>
          <p:cNvSpPr>
            <a:spLocks noChangeShapeType="1"/>
          </p:cNvSpPr>
          <p:nvPr/>
        </p:nvSpPr>
        <p:spPr bwMode="auto">
          <a:xfrm>
            <a:off x="2041525" y="3208338"/>
            <a:ext cx="757238" cy="0"/>
          </a:xfrm>
          <a:prstGeom prst="line">
            <a:avLst/>
          </a:prstGeom>
          <a:noFill/>
          <a:ln w="15875">
            <a:solidFill>
              <a:srgbClr val="89C4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grpSp>
        <p:nvGrpSpPr>
          <p:cNvPr id="86054" name="Group 38"/>
          <p:cNvGrpSpPr>
            <a:grpSpLocks/>
          </p:cNvGrpSpPr>
          <p:nvPr/>
        </p:nvGrpSpPr>
        <p:grpSpPr bwMode="auto">
          <a:xfrm>
            <a:off x="2911475" y="3476625"/>
            <a:ext cx="123825" cy="146050"/>
            <a:chOff x="1958" y="1588"/>
            <a:chExt cx="66" cy="65"/>
          </a:xfrm>
        </p:grpSpPr>
        <p:sp>
          <p:nvSpPr>
            <p:cNvPr id="86055" name="Rectangle 39"/>
            <p:cNvSpPr>
              <a:spLocks noChangeArrowheads="1"/>
            </p:cNvSpPr>
            <p:nvPr/>
          </p:nvSpPr>
          <p:spPr bwMode="auto">
            <a:xfrm>
              <a:off x="1958" y="1588"/>
              <a:ext cx="66" cy="65"/>
            </a:xfrm>
            <a:prstGeom prst="rect">
              <a:avLst/>
            </a:prstGeom>
            <a:solidFill>
              <a:srgbClr val="89C4FF"/>
            </a:solidFill>
            <a:ln w="9525">
              <a:solidFill>
                <a:srgbClr val="89C4FF"/>
              </a:solidFill>
              <a:miter lim="800000"/>
              <a:headEnd/>
              <a:tailEnd/>
            </a:ln>
          </p:spPr>
          <p:txBody>
            <a:bodyPr/>
            <a:lstStyle/>
            <a:p>
              <a:endParaRPr kumimoji="0" lang="ja-JP" altLang="en-US" smtClean="0">
                <a:solidFill>
                  <a:srgbClr val="FFFFFF"/>
                </a:solidFill>
                <a:latin typeface="Arial" charset="0"/>
                <a:ea typeface="+mn-ea"/>
              </a:endParaRPr>
            </a:p>
          </p:txBody>
        </p:sp>
        <p:sp>
          <p:nvSpPr>
            <p:cNvPr id="86056" name="Rectangle 40"/>
            <p:cNvSpPr>
              <a:spLocks noChangeArrowheads="1"/>
            </p:cNvSpPr>
            <p:nvPr/>
          </p:nvSpPr>
          <p:spPr bwMode="auto">
            <a:xfrm>
              <a:off x="1958" y="1588"/>
              <a:ext cx="66" cy="65"/>
            </a:xfrm>
            <a:prstGeom prst="rect">
              <a:avLst/>
            </a:prstGeom>
            <a:solidFill>
              <a:srgbClr val="89C4FF"/>
            </a:solidFill>
            <a:ln w="11113" cap="rnd">
              <a:solidFill>
                <a:srgbClr val="89C4FF"/>
              </a:solidFill>
              <a:miter lim="800000"/>
              <a:headEnd/>
              <a:tailEnd/>
            </a:ln>
          </p:spPr>
          <p:txBody>
            <a:bodyPr/>
            <a:lstStyle/>
            <a:p>
              <a:endParaRPr kumimoji="0" lang="ja-JP" altLang="en-US" smtClean="0">
                <a:solidFill>
                  <a:srgbClr val="FFFFFF"/>
                </a:solidFill>
                <a:latin typeface="Arial" charset="0"/>
                <a:ea typeface="+mn-ea"/>
              </a:endParaRPr>
            </a:p>
          </p:txBody>
        </p:sp>
      </p:grpSp>
      <p:sp>
        <p:nvSpPr>
          <p:cNvPr id="86057" name="Line 41"/>
          <p:cNvSpPr>
            <a:spLocks noChangeShapeType="1"/>
          </p:cNvSpPr>
          <p:nvPr/>
        </p:nvSpPr>
        <p:spPr bwMode="auto">
          <a:xfrm>
            <a:off x="2425700" y="3551238"/>
            <a:ext cx="1217613" cy="0"/>
          </a:xfrm>
          <a:prstGeom prst="line">
            <a:avLst/>
          </a:prstGeom>
          <a:noFill/>
          <a:ln w="15875">
            <a:solidFill>
              <a:srgbClr val="89C4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grpSp>
        <p:nvGrpSpPr>
          <p:cNvPr id="86058" name="Group 42"/>
          <p:cNvGrpSpPr>
            <a:grpSpLocks/>
          </p:cNvGrpSpPr>
          <p:nvPr/>
        </p:nvGrpSpPr>
        <p:grpSpPr bwMode="auto">
          <a:xfrm>
            <a:off x="3062288" y="3822700"/>
            <a:ext cx="123825" cy="146050"/>
            <a:chOff x="2038" y="1743"/>
            <a:chExt cx="66" cy="65"/>
          </a:xfrm>
        </p:grpSpPr>
        <p:sp>
          <p:nvSpPr>
            <p:cNvPr id="86059" name="Rectangle 43"/>
            <p:cNvSpPr>
              <a:spLocks noChangeArrowheads="1"/>
            </p:cNvSpPr>
            <p:nvPr/>
          </p:nvSpPr>
          <p:spPr bwMode="auto">
            <a:xfrm>
              <a:off x="2038" y="1743"/>
              <a:ext cx="66" cy="65"/>
            </a:xfrm>
            <a:prstGeom prst="rect">
              <a:avLst/>
            </a:prstGeom>
            <a:solidFill>
              <a:srgbClr val="89C4FF"/>
            </a:solidFill>
            <a:ln w="9525">
              <a:solidFill>
                <a:srgbClr val="89C4FF"/>
              </a:solidFill>
              <a:miter lim="800000"/>
              <a:headEnd/>
              <a:tailEnd/>
            </a:ln>
          </p:spPr>
          <p:txBody>
            <a:bodyPr/>
            <a:lstStyle/>
            <a:p>
              <a:endParaRPr kumimoji="0" lang="ja-JP" altLang="en-US" smtClean="0">
                <a:solidFill>
                  <a:srgbClr val="FFFFFF"/>
                </a:solidFill>
                <a:latin typeface="Arial" charset="0"/>
                <a:ea typeface="+mn-ea"/>
              </a:endParaRPr>
            </a:p>
          </p:txBody>
        </p:sp>
        <p:sp>
          <p:nvSpPr>
            <p:cNvPr id="86060" name="Rectangle 44"/>
            <p:cNvSpPr>
              <a:spLocks noChangeArrowheads="1"/>
            </p:cNvSpPr>
            <p:nvPr/>
          </p:nvSpPr>
          <p:spPr bwMode="auto">
            <a:xfrm>
              <a:off x="2038" y="1743"/>
              <a:ext cx="66" cy="65"/>
            </a:xfrm>
            <a:prstGeom prst="rect">
              <a:avLst/>
            </a:prstGeom>
            <a:solidFill>
              <a:srgbClr val="89C4FF"/>
            </a:solidFill>
            <a:ln w="11113" cap="rnd">
              <a:solidFill>
                <a:srgbClr val="89C4FF"/>
              </a:solidFill>
              <a:miter lim="800000"/>
              <a:headEnd/>
              <a:tailEnd/>
            </a:ln>
          </p:spPr>
          <p:txBody>
            <a:bodyPr/>
            <a:lstStyle/>
            <a:p>
              <a:endParaRPr kumimoji="0" lang="ja-JP" altLang="en-US" smtClean="0">
                <a:solidFill>
                  <a:srgbClr val="FFFFFF"/>
                </a:solidFill>
                <a:latin typeface="Arial" charset="0"/>
                <a:ea typeface="+mn-ea"/>
              </a:endParaRPr>
            </a:p>
          </p:txBody>
        </p:sp>
      </p:grpSp>
      <p:grpSp>
        <p:nvGrpSpPr>
          <p:cNvPr id="86061" name="Group 45"/>
          <p:cNvGrpSpPr>
            <a:grpSpLocks/>
          </p:cNvGrpSpPr>
          <p:nvPr/>
        </p:nvGrpSpPr>
        <p:grpSpPr bwMode="auto">
          <a:xfrm>
            <a:off x="5811838" y="2459038"/>
            <a:ext cx="122237" cy="147637"/>
            <a:chOff x="3497" y="1132"/>
            <a:chExt cx="65" cy="66"/>
          </a:xfrm>
        </p:grpSpPr>
        <p:sp>
          <p:nvSpPr>
            <p:cNvPr id="86062" name="Rectangle 46"/>
            <p:cNvSpPr>
              <a:spLocks noChangeArrowheads="1"/>
            </p:cNvSpPr>
            <p:nvPr/>
          </p:nvSpPr>
          <p:spPr bwMode="auto">
            <a:xfrm>
              <a:off x="3497" y="1132"/>
              <a:ext cx="65" cy="66"/>
            </a:xfrm>
            <a:prstGeom prst="rect">
              <a:avLst/>
            </a:prstGeom>
            <a:solidFill>
              <a:srgbClr val="89C4FF"/>
            </a:solidFill>
            <a:ln w="9525">
              <a:solidFill>
                <a:srgbClr val="89C4FF"/>
              </a:solidFill>
              <a:miter lim="800000"/>
              <a:headEnd/>
              <a:tailEnd/>
            </a:ln>
          </p:spPr>
          <p:txBody>
            <a:bodyPr/>
            <a:lstStyle/>
            <a:p>
              <a:endParaRPr kumimoji="0" lang="ja-JP" altLang="en-US" smtClean="0">
                <a:solidFill>
                  <a:srgbClr val="FFFFFF"/>
                </a:solidFill>
                <a:latin typeface="Arial" charset="0"/>
                <a:ea typeface="+mn-ea"/>
              </a:endParaRPr>
            </a:p>
          </p:txBody>
        </p:sp>
        <p:sp>
          <p:nvSpPr>
            <p:cNvPr id="86063" name="Rectangle 47"/>
            <p:cNvSpPr>
              <a:spLocks noChangeArrowheads="1"/>
            </p:cNvSpPr>
            <p:nvPr/>
          </p:nvSpPr>
          <p:spPr bwMode="auto">
            <a:xfrm>
              <a:off x="3497" y="1132"/>
              <a:ext cx="65" cy="66"/>
            </a:xfrm>
            <a:prstGeom prst="rect">
              <a:avLst/>
            </a:prstGeom>
            <a:solidFill>
              <a:srgbClr val="89C4FF"/>
            </a:solidFill>
            <a:ln w="11113" cap="rnd">
              <a:solidFill>
                <a:srgbClr val="89C4FF"/>
              </a:solidFill>
              <a:miter lim="800000"/>
              <a:headEnd/>
              <a:tailEnd/>
            </a:ln>
          </p:spPr>
          <p:txBody>
            <a:bodyPr/>
            <a:lstStyle/>
            <a:p>
              <a:endParaRPr kumimoji="0" lang="ja-JP" altLang="en-US" smtClean="0">
                <a:solidFill>
                  <a:srgbClr val="FFFFFF"/>
                </a:solidFill>
                <a:latin typeface="Arial" charset="0"/>
                <a:ea typeface="+mn-ea"/>
              </a:endParaRPr>
            </a:p>
          </p:txBody>
        </p:sp>
      </p:grpSp>
      <p:sp>
        <p:nvSpPr>
          <p:cNvPr id="86064" name="Line 48"/>
          <p:cNvSpPr>
            <a:spLocks noChangeShapeType="1"/>
          </p:cNvSpPr>
          <p:nvPr/>
        </p:nvSpPr>
        <p:spPr bwMode="auto">
          <a:xfrm>
            <a:off x="5480050" y="2530475"/>
            <a:ext cx="781050" cy="0"/>
          </a:xfrm>
          <a:prstGeom prst="line">
            <a:avLst/>
          </a:prstGeom>
          <a:noFill/>
          <a:ln w="15875">
            <a:solidFill>
              <a:srgbClr val="89C4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grpSp>
        <p:nvGrpSpPr>
          <p:cNvPr id="86065" name="Group 49"/>
          <p:cNvGrpSpPr>
            <a:grpSpLocks/>
          </p:cNvGrpSpPr>
          <p:nvPr/>
        </p:nvGrpSpPr>
        <p:grpSpPr bwMode="auto">
          <a:xfrm>
            <a:off x="6429375" y="2795588"/>
            <a:ext cx="122238" cy="146050"/>
            <a:chOff x="3825" y="1283"/>
            <a:chExt cx="65" cy="65"/>
          </a:xfrm>
        </p:grpSpPr>
        <p:sp>
          <p:nvSpPr>
            <p:cNvPr id="86066" name="Rectangle 50"/>
            <p:cNvSpPr>
              <a:spLocks noChangeArrowheads="1"/>
            </p:cNvSpPr>
            <p:nvPr/>
          </p:nvSpPr>
          <p:spPr bwMode="auto">
            <a:xfrm>
              <a:off x="3825" y="1283"/>
              <a:ext cx="65" cy="65"/>
            </a:xfrm>
            <a:prstGeom prst="rect">
              <a:avLst/>
            </a:prstGeom>
            <a:solidFill>
              <a:srgbClr val="89C4FF"/>
            </a:solidFill>
            <a:ln w="9525">
              <a:solidFill>
                <a:srgbClr val="89C4FF"/>
              </a:solidFill>
              <a:miter lim="800000"/>
              <a:headEnd/>
              <a:tailEnd/>
            </a:ln>
          </p:spPr>
          <p:txBody>
            <a:bodyPr/>
            <a:lstStyle/>
            <a:p>
              <a:endParaRPr kumimoji="0" lang="ja-JP" altLang="en-US" smtClean="0">
                <a:solidFill>
                  <a:srgbClr val="FFFFFF"/>
                </a:solidFill>
                <a:latin typeface="Arial" charset="0"/>
                <a:ea typeface="+mn-ea"/>
              </a:endParaRPr>
            </a:p>
          </p:txBody>
        </p:sp>
        <p:sp>
          <p:nvSpPr>
            <p:cNvPr id="86067" name="Rectangle 51"/>
            <p:cNvSpPr>
              <a:spLocks noChangeArrowheads="1"/>
            </p:cNvSpPr>
            <p:nvPr/>
          </p:nvSpPr>
          <p:spPr bwMode="auto">
            <a:xfrm>
              <a:off x="3825" y="1283"/>
              <a:ext cx="65" cy="65"/>
            </a:xfrm>
            <a:prstGeom prst="rect">
              <a:avLst/>
            </a:prstGeom>
            <a:solidFill>
              <a:srgbClr val="89C4FF"/>
            </a:solidFill>
            <a:ln w="9525" cap="rnd">
              <a:solidFill>
                <a:srgbClr val="89C4FF"/>
              </a:solidFill>
              <a:miter lim="800000"/>
              <a:headEnd/>
              <a:tailEnd/>
            </a:ln>
          </p:spPr>
          <p:txBody>
            <a:bodyPr/>
            <a:lstStyle/>
            <a:p>
              <a:endParaRPr kumimoji="0" lang="ja-JP" altLang="en-US" smtClean="0">
                <a:solidFill>
                  <a:srgbClr val="FFFFFF"/>
                </a:solidFill>
                <a:latin typeface="Arial" charset="0"/>
                <a:ea typeface="+mn-ea"/>
              </a:endParaRPr>
            </a:p>
          </p:txBody>
        </p:sp>
      </p:grpSp>
      <p:sp>
        <p:nvSpPr>
          <p:cNvPr id="86068" name="Line 52"/>
          <p:cNvSpPr>
            <a:spLocks noChangeShapeType="1"/>
          </p:cNvSpPr>
          <p:nvPr/>
        </p:nvSpPr>
        <p:spPr bwMode="auto">
          <a:xfrm>
            <a:off x="5981700" y="2867025"/>
            <a:ext cx="1019175" cy="0"/>
          </a:xfrm>
          <a:prstGeom prst="line">
            <a:avLst/>
          </a:prstGeom>
          <a:noFill/>
          <a:ln w="15875">
            <a:solidFill>
              <a:srgbClr val="89C4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grpSp>
        <p:nvGrpSpPr>
          <p:cNvPr id="86069" name="Group 53"/>
          <p:cNvGrpSpPr>
            <a:grpSpLocks/>
          </p:cNvGrpSpPr>
          <p:nvPr/>
        </p:nvGrpSpPr>
        <p:grpSpPr bwMode="auto">
          <a:xfrm>
            <a:off x="6054725" y="3135313"/>
            <a:ext cx="123825" cy="147637"/>
            <a:chOff x="3626" y="1435"/>
            <a:chExt cx="66" cy="66"/>
          </a:xfrm>
        </p:grpSpPr>
        <p:sp>
          <p:nvSpPr>
            <p:cNvPr id="86070" name="Rectangle 54"/>
            <p:cNvSpPr>
              <a:spLocks noChangeArrowheads="1"/>
            </p:cNvSpPr>
            <p:nvPr/>
          </p:nvSpPr>
          <p:spPr bwMode="auto">
            <a:xfrm>
              <a:off x="3626" y="1435"/>
              <a:ext cx="66" cy="66"/>
            </a:xfrm>
            <a:prstGeom prst="rect">
              <a:avLst/>
            </a:prstGeom>
            <a:solidFill>
              <a:srgbClr val="89C4FF"/>
            </a:solidFill>
            <a:ln w="9525">
              <a:solidFill>
                <a:srgbClr val="89C4FF"/>
              </a:solidFill>
              <a:miter lim="800000"/>
              <a:headEnd/>
              <a:tailEnd/>
            </a:ln>
          </p:spPr>
          <p:txBody>
            <a:bodyPr/>
            <a:lstStyle/>
            <a:p>
              <a:endParaRPr kumimoji="0" lang="ja-JP" altLang="en-US" smtClean="0">
                <a:solidFill>
                  <a:srgbClr val="FFFFFF"/>
                </a:solidFill>
                <a:latin typeface="Arial" charset="0"/>
                <a:ea typeface="+mn-ea"/>
              </a:endParaRPr>
            </a:p>
          </p:txBody>
        </p:sp>
        <p:sp>
          <p:nvSpPr>
            <p:cNvPr id="86071" name="Rectangle 55"/>
            <p:cNvSpPr>
              <a:spLocks noChangeArrowheads="1"/>
            </p:cNvSpPr>
            <p:nvPr/>
          </p:nvSpPr>
          <p:spPr bwMode="auto">
            <a:xfrm>
              <a:off x="3626" y="1435"/>
              <a:ext cx="66" cy="66"/>
            </a:xfrm>
            <a:prstGeom prst="rect">
              <a:avLst/>
            </a:prstGeom>
            <a:solidFill>
              <a:srgbClr val="89C4FF"/>
            </a:solidFill>
            <a:ln w="9525" cap="rnd">
              <a:solidFill>
                <a:srgbClr val="89C4FF"/>
              </a:solidFill>
              <a:miter lim="800000"/>
              <a:headEnd/>
              <a:tailEnd/>
            </a:ln>
          </p:spPr>
          <p:txBody>
            <a:bodyPr/>
            <a:lstStyle/>
            <a:p>
              <a:endParaRPr kumimoji="0" lang="ja-JP" altLang="en-US" smtClean="0">
                <a:solidFill>
                  <a:srgbClr val="FFFFFF"/>
                </a:solidFill>
                <a:latin typeface="Arial" charset="0"/>
                <a:ea typeface="+mn-ea"/>
              </a:endParaRPr>
            </a:p>
          </p:txBody>
        </p:sp>
      </p:grpSp>
      <p:sp>
        <p:nvSpPr>
          <p:cNvPr id="86072" name="Line 56"/>
          <p:cNvSpPr>
            <a:spLocks noChangeShapeType="1"/>
          </p:cNvSpPr>
          <p:nvPr/>
        </p:nvSpPr>
        <p:spPr bwMode="auto">
          <a:xfrm>
            <a:off x="5773738" y="3208338"/>
            <a:ext cx="674687" cy="0"/>
          </a:xfrm>
          <a:prstGeom prst="line">
            <a:avLst/>
          </a:prstGeom>
          <a:noFill/>
          <a:ln w="15875">
            <a:solidFill>
              <a:srgbClr val="89C4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grpSp>
        <p:nvGrpSpPr>
          <p:cNvPr id="86073" name="Group 57"/>
          <p:cNvGrpSpPr>
            <a:grpSpLocks/>
          </p:cNvGrpSpPr>
          <p:nvPr/>
        </p:nvGrpSpPr>
        <p:grpSpPr bwMode="auto">
          <a:xfrm>
            <a:off x="7023100" y="3476625"/>
            <a:ext cx="123825" cy="146050"/>
            <a:chOff x="4140" y="1588"/>
            <a:chExt cx="66" cy="65"/>
          </a:xfrm>
        </p:grpSpPr>
        <p:sp>
          <p:nvSpPr>
            <p:cNvPr id="86074" name="Rectangle 58"/>
            <p:cNvSpPr>
              <a:spLocks noChangeArrowheads="1"/>
            </p:cNvSpPr>
            <p:nvPr/>
          </p:nvSpPr>
          <p:spPr bwMode="auto">
            <a:xfrm>
              <a:off x="4140" y="1588"/>
              <a:ext cx="66" cy="65"/>
            </a:xfrm>
            <a:prstGeom prst="rect">
              <a:avLst/>
            </a:prstGeom>
            <a:solidFill>
              <a:srgbClr val="89C4FF"/>
            </a:solidFill>
            <a:ln w="9525">
              <a:solidFill>
                <a:srgbClr val="89C4FF"/>
              </a:solidFill>
              <a:miter lim="800000"/>
              <a:headEnd/>
              <a:tailEnd/>
            </a:ln>
          </p:spPr>
          <p:txBody>
            <a:bodyPr/>
            <a:lstStyle/>
            <a:p>
              <a:endParaRPr kumimoji="0" lang="ja-JP" altLang="en-US" smtClean="0">
                <a:solidFill>
                  <a:srgbClr val="FFFFFF"/>
                </a:solidFill>
                <a:latin typeface="Arial" charset="0"/>
                <a:ea typeface="+mn-ea"/>
              </a:endParaRPr>
            </a:p>
          </p:txBody>
        </p:sp>
        <p:sp>
          <p:nvSpPr>
            <p:cNvPr id="86075" name="Rectangle 59"/>
            <p:cNvSpPr>
              <a:spLocks noChangeArrowheads="1"/>
            </p:cNvSpPr>
            <p:nvPr/>
          </p:nvSpPr>
          <p:spPr bwMode="auto">
            <a:xfrm>
              <a:off x="4140" y="1588"/>
              <a:ext cx="66" cy="65"/>
            </a:xfrm>
            <a:prstGeom prst="rect">
              <a:avLst/>
            </a:prstGeom>
            <a:solidFill>
              <a:srgbClr val="89C4FF"/>
            </a:solidFill>
            <a:ln w="9525" cap="rnd">
              <a:solidFill>
                <a:srgbClr val="89C4FF"/>
              </a:solidFill>
              <a:miter lim="800000"/>
              <a:headEnd/>
              <a:tailEnd/>
            </a:ln>
          </p:spPr>
          <p:txBody>
            <a:bodyPr/>
            <a:lstStyle/>
            <a:p>
              <a:endParaRPr kumimoji="0" lang="ja-JP" altLang="en-US" smtClean="0">
                <a:solidFill>
                  <a:srgbClr val="FFFFFF"/>
                </a:solidFill>
                <a:latin typeface="Arial" charset="0"/>
                <a:ea typeface="+mn-ea"/>
              </a:endParaRPr>
            </a:p>
          </p:txBody>
        </p:sp>
      </p:grpSp>
      <p:sp>
        <p:nvSpPr>
          <p:cNvPr id="86076" name="Line 60"/>
          <p:cNvSpPr>
            <a:spLocks noChangeShapeType="1"/>
          </p:cNvSpPr>
          <p:nvPr/>
        </p:nvSpPr>
        <p:spPr bwMode="auto">
          <a:xfrm>
            <a:off x="6651625" y="3551238"/>
            <a:ext cx="869950" cy="0"/>
          </a:xfrm>
          <a:prstGeom prst="line">
            <a:avLst/>
          </a:prstGeom>
          <a:noFill/>
          <a:ln w="15875">
            <a:solidFill>
              <a:srgbClr val="89C4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grpSp>
        <p:nvGrpSpPr>
          <p:cNvPr id="86077" name="Group 61"/>
          <p:cNvGrpSpPr>
            <a:grpSpLocks/>
          </p:cNvGrpSpPr>
          <p:nvPr/>
        </p:nvGrpSpPr>
        <p:grpSpPr bwMode="auto">
          <a:xfrm>
            <a:off x="6508750" y="3822700"/>
            <a:ext cx="122238" cy="146050"/>
            <a:chOff x="3867" y="1743"/>
            <a:chExt cx="65" cy="65"/>
          </a:xfrm>
        </p:grpSpPr>
        <p:sp>
          <p:nvSpPr>
            <p:cNvPr id="86078" name="Rectangle 62"/>
            <p:cNvSpPr>
              <a:spLocks noChangeArrowheads="1"/>
            </p:cNvSpPr>
            <p:nvPr/>
          </p:nvSpPr>
          <p:spPr bwMode="auto">
            <a:xfrm>
              <a:off x="3867" y="1743"/>
              <a:ext cx="65" cy="65"/>
            </a:xfrm>
            <a:prstGeom prst="rect">
              <a:avLst/>
            </a:prstGeom>
            <a:solidFill>
              <a:srgbClr val="89C4FF"/>
            </a:solidFill>
            <a:ln w="9525">
              <a:solidFill>
                <a:srgbClr val="89C4FF"/>
              </a:solidFill>
              <a:miter lim="800000"/>
              <a:headEnd/>
              <a:tailEnd/>
            </a:ln>
          </p:spPr>
          <p:txBody>
            <a:bodyPr/>
            <a:lstStyle/>
            <a:p>
              <a:endParaRPr kumimoji="0" lang="ja-JP" altLang="en-US" smtClean="0">
                <a:solidFill>
                  <a:srgbClr val="FFFFFF"/>
                </a:solidFill>
                <a:latin typeface="Arial" charset="0"/>
                <a:ea typeface="+mn-ea"/>
              </a:endParaRPr>
            </a:p>
          </p:txBody>
        </p:sp>
        <p:sp>
          <p:nvSpPr>
            <p:cNvPr id="86079" name="Rectangle 63"/>
            <p:cNvSpPr>
              <a:spLocks noChangeArrowheads="1"/>
            </p:cNvSpPr>
            <p:nvPr/>
          </p:nvSpPr>
          <p:spPr bwMode="auto">
            <a:xfrm>
              <a:off x="3867" y="1743"/>
              <a:ext cx="65" cy="65"/>
            </a:xfrm>
            <a:prstGeom prst="rect">
              <a:avLst/>
            </a:prstGeom>
            <a:solidFill>
              <a:srgbClr val="89C4FF"/>
            </a:solidFill>
            <a:ln w="9525" cap="rnd">
              <a:solidFill>
                <a:srgbClr val="89C4FF"/>
              </a:solidFill>
              <a:miter lim="800000"/>
              <a:headEnd/>
              <a:tailEnd/>
            </a:ln>
          </p:spPr>
          <p:txBody>
            <a:bodyPr/>
            <a:lstStyle/>
            <a:p>
              <a:endParaRPr kumimoji="0" lang="ja-JP" altLang="en-US" smtClean="0">
                <a:solidFill>
                  <a:srgbClr val="FFFFFF"/>
                </a:solidFill>
                <a:latin typeface="Arial" charset="0"/>
                <a:ea typeface="+mn-ea"/>
              </a:endParaRPr>
            </a:p>
          </p:txBody>
        </p:sp>
      </p:grpSp>
      <p:sp>
        <p:nvSpPr>
          <p:cNvPr id="86080" name="Line 64"/>
          <p:cNvSpPr>
            <a:spLocks noChangeShapeType="1"/>
          </p:cNvSpPr>
          <p:nvPr/>
        </p:nvSpPr>
        <p:spPr bwMode="auto">
          <a:xfrm>
            <a:off x="6034088" y="3897313"/>
            <a:ext cx="1073150" cy="0"/>
          </a:xfrm>
          <a:prstGeom prst="line">
            <a:avLst/>
          </a:prstGeom>
          <a:noFill/>
          <a:ln w="15875">
            <a:solidFill>
              <a:srgbClr val="89C4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sp>
        <p:nvSpPr>
          <p:cNvPr id="86081" name="Line 65"/>
          <p:cNvSpPr>
            <a:spLocks noChangeShapeType="1"/>
          </p:cNvSpPr>
          <p:nvPr/>
        </p:nvSpPr>
        <p:spPr bwMode="auto">
          <a:xfrm>
            <a:off x="1449388" y="4292600"/>
            <a:ext cx="2190750" cy="1588"/>
          </a:xfrm>
          <a:prstGeom prst="line">
            <a:avLst/>
          </a:prstGeom>
          <a:noFill/>
          <a:ln w="4763" cap="rnd">
            <a:solidFill>
              <a:schemeClr val="tx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sp>
        <p:nvSpPr>
          <p:cNvPr id="86082" name="Line 66"/>
          <p:cNvSpPr>
            <a:spLocks noChangeShapeType="1"/>
          </p:cNvSpPr>
          <p:nvPr/>
        </p:nvSpPr>
        <p:spPr bwMode="auto">
          <a:xfrm>
            <a:off x="5432425" y="4300538"/>
            <a:ext cx="2200275" cy="0"/>
          </a:xfrm>
          <a:prstGeom prst="line">
            <a:avLst/>
          </a:prstGeom>
          <a:noFill/>
          <a:ln w="4763" cap="rnd">
            <a:solidFill>
              <a:schemeClr val="tx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sp>
        <p:nvSpPr>
          <p:cNvPr id="86083" name="Line 67"/>
          <p:cNvSpPr>
            <a:spLocks noChangeShapeType="1"/>
          </p:cNvSpPr>
          <p:nvPr/>
        </p:nvSpPr>
        <p:spPr bwMode="auto">
          <a:xfrm>
            <a:off x="5434013" y="4300538"/>
            <a:ext cx="0" cy="53975"/>
          </a:xfrm>
          <a:prstGeom prst="line">
            <a:avLst/>
          </a:prstGeom>
          <a:noFill/>
          <a:ln w="4763" cap="rnd">
            <a:solidFill>
              <a:schemeClr val="tx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sp>
        <p:nvSpPr>
          <p:cNvPr id="86084" name="Line 68"/>
          <p:cNvSpPr>
            <a:spLocks noChangeShapeType="1"/>
          </p:cNvSpPr>
          <p:nvPr/>
        </p:nvSpPr>
        <p:spPr bwMode="auto">
          <a:xfrm>
            <a:off x="5800725" y="4300538"/>
            <a:ext cx="0" cy="53975"/>
          </a:xfrm>
          <a:prstGeom prst="line">
            <a:avLst/>
          </a:prstGeom>
          <a:noFill/>
          <a:ln w="4763" cap="rnd">
            <a:solidFill>
              <a:schemeClr val="tx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sp>
        <p:nvSpPr>
          <p:cNvPr id="86085" name="Line 69"/>
          <p:cNvSpPr>
            <a:spLocks noChangeShapeType="1"/>
          </p:cNvSpPr>
          <p:nvPr/>
        </p:nvSpPr>
        <p:spPr bwMode="auto">
          <a:xfrm>
            <a:off x="6165850" y="4300538"/>
            <a:ext cx="0" cy="53975"/>
          </a:xfrm>
          <a:prstGeom prst="line">
            <a:avLst/>
          </a:prstGeom>
          <a:noFill/>
          <a:ln w="4763" cap="rnd">
            <a:solidFill>
              <a:schemeClr val="tx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sp>
        <p:nvSpPr>
          <p:cNvPr id="86086" name="Line 70"/>
          <p:cNvSpPr>
            <a:spLocks noChangeShapeType="1"/>
          </p:cNvSpPr>
          <p:nvPr/>
        </p:nvSpPr>
        <p:spPr bwMode="auto">
          <a:xfrm>
            <a:off x="6532563" y="4300538"/>
            <a:ext cx="0" cy="53975"/>
          </a:xfrm>
          <a:prstGeom prst="line">
            <a:avLst/>
          </a:prstGeom>
          <a:noFill/>
          <a:ln w="4763" cap="rnd">
            <a:solidFill>
              <a:schemeClr val="tx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sp>
        <p:nvSpPr>
          <p:cNvPr id="86087" name="Line 71"/>
          <p:cNvSpPr>
            <a:spLocks noChangeShapeType="1"/>
          </p:cNvSpPr>
          <p:nvPr/>
        </p:nvSpPr>
        <p:spPr bwMode="auto">
          <a:xfrm>
            <a:off x="6900863" y="4300538"/>
            <a:ext cx="0" cy="53975"/>
          </a:xfrm>
          <a:prstGeom prst="line">
            <a:avLst/>
          </a:prstGeom>
          <a:noFill/>
          <a:ln w="4763" cap="rnd">
            <a:solidFill>
              <a:schemeClr val="tx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sp>
        <p:nvSpPr>
          <p:cNvPr id="86088" name="Line 72"/>
          <p:cNvSpPr>
            <a:spLocks noChangeShapeType="1"/>
          </p:cNvSpPr>
          <p:nvPr/>
        </p:nvSpPr>
        <p:spPr bwMode="auto">
          <a:xfrm>
            <a:off x="7264400" y="4300538"/>
            <a:ext cx="0" cy="53975"/>
          </a:xfrm>
          <a:prstGeom prst="line">
            <a:avLst/>
          </a:prstGeom>
          <a:noFill/>
          <a:ln w="4763" cap="rnd">
            <a:solidFill>
              <a:schemeClr val="tx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sp>
        <p:nvSpPr>
          <p:cNvPr id="86089" name="Line 73"/>
          <p:cNvSpPr>
            <a:spLocks noChangeShapeType="1"/>
          </p:cNvSpPr>
          <p:nvPr/>
        </p:nvSpPr>
        <p:spPr bwMode="auto">
          <a:xfrm>
            <a:off x="7631113" y="4300538"/>
            <a:ext cx="0" cy="53975"/>
          </a:xfrm>
          <a:prstGeom prst="line">
            <a:avLst/>
          </a:prstGeom>
          <a:noFill/>
          <a:ln w="4763" cap="rnd">
            <a:solidFill>
              <a:schemeClr val="tx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sp>
        <p:nvSpPr>
          <p:cNvPr id="86090" name="Rectangle 74"/>
          <p:cNvSpPr>
            <a:spLocks noChangeArrowheads="1"/>
          </p:cNvSpPr>
          <p:nvPr/>
        </p:nvSpPr>
        <p:spPr bwMode="auto">
          <a:xfrm>
            <a:off x="5667375" y="4410075"/>
            <a:ext cx="255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400" smtClean="0">
                <a:solidFill>
                  <a:srgbClr val="FFFFFF"/>
                </a:solidFill>
                <a:latin typeface="Arial" charset="0"/>
                <a:ea typeface="ＭＳ Ｐゴシック" charset="-128"/>
              </a:rPr>
              <a:t>-10</a:t>
            </a:r>
          </a:p>
        </p:txBody>
      </p:sp>
      <p:sp>
        <p:nvSpPr>
          <p:cNvPr id="86091" name="Rectangle 75"/>
          <p:cNvSpPr>
            <a:spLocks noChangeArrowheads="1"/>
          </p:cNvSpPr>
          <p:nvPr/>
        </p:nvSpPr>
        <p:spPr bwMode="auto">
          <a:xfrm>
            <a:off x="6086475" y="4410075"/>
            <a:ext cx="157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400" smtClean="0">
                <a:solidFill>
                  <a:srgbClr val="FFFFFF"/>
                </a:solidFill>
                <a:latin typeface="Arial" charset="0"/>
                <a:ea typeface="ＭＳ Ｐゴシック" charset="-128"/>
              </a:rPr>
              <a:t>-5</a:t>
            </a:r>
          </a:p>
        </p:txBody>
      </p:sp>
      <p:sp>
        <p:nvSpPr>
          <p:cNvPr id="86092" name="Rectangle 76"/>
          <p:cNvSpPr>
            <a:spLocks noChangeArrowheads="1"/>
          </p:cNvSpPr>
          <p:nvPr/>
        </p:nvSpPr>
        <p:spPr bwMode="auto">
          <a:xfrm>
            <a:off x="6481763" y="4410075"/>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400" smtClean="0">
                <a:solidFill>
                  <a:srgbClr val="FFFFFF"/>
                </a:solidFill>
                <a:latin typeface="Arial" charset="0"/>
                <a:ea typeface="ＭＳ Ｐゴシック" charset="-128"/>
              </a:rPr>
              <a:t>0</a:t>
            </a:r>
          </a:p>
        </p:txBody>
      </p:sp>
      <p:sp>
        <p:nvSpPr>
          <p:cNvPr id="86093" name="Rectangle 77"/>
          <p:cNvSpPr>
            <a:spLocks noChangeArrowheads="1"/>
          </p:cNvSpPr>
          <p:nvPr/>
        </p:nvSpPr>
        <p:spPr bwMode="auto">
          <a:xfrm>
            <a:off x="6853238" y="4410075"/>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400" smtClean="0">
                <a:solidFill>
                  <a:srgbClr val="FFFFFF"/>
                </a:solidFill>
                <a:latin typeface="Arial" charset="0"/>
                <a:ea typeface="ＭＳ Ｐゴシック" charset="-128"/>
              </a:rPr>
              <a:t>5</a:t>
            </a:r>
          </a:p>
        </p:txBody>
      </p:sp>
      <p:sp>
        <p:nvSpPr>
          <p:cNvPr id="86094" name="Rectangle 78"/>
          <p:cNvSpPr>
            <a:spLocks noChangeArrowheads="1"/>
          </p:cNvSpPr>
          <p:nvPr/>
        </p:nvSpPr>
        <p:spPr bwMode="auto">
          <a:xfrm>
            <a:off x="7162800" y="4410075"/>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400" smtClean="0">
                <a:solidFill>
                  <a:srgbClr val="FFFFFF"/>
                </a:solidFill>
                <a:latin typeface="Arial" charset="0"/>
                <a:ea typeface="ＭＳ Ｐゴシック" charset="-128"/>
              </a:rPr>
              <a:t>10</a:t>
            </a:r>
          </a:p>
        </p:txBody>
      </p:sp>
      <p:sp>
        <p:nvSpPr>
          <p:cNvPr id="86095" name="Rectangle 79"/>
          <p:cNvSpPr>
            <a:spLocks noChangeArrowheads="1"/>
          </p:cNvSpPr>
          <p:nvPr/>
        </p:nvSpPr>
        <p:spPr bwMode="auto">
          <a:xfrm>
            <a:off x="7526338" y="4410075"/>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400" smtClean="0">
                <a:solidFill>
                  <a:srgbClr val="FFFFFF"/>
                </a:solidFill>
                <a:latin typeface="Arial" charset="0"/>
                <a:ea typeface="ＭＳ Ｐゴシック" charset="-128"/>
              </a:rPr>
              <a:t>15</a:t>
            </a:r>
          </a:p>
        </p:txBody>
      </p:sp>
      <p:sp>
        <p:nvSpPr>
          <p:cNvPr id="86096" name="Rectangle 80"/>
          <p:cNvSpPr>
            <a:spLocks noChangeArrowheads="1"/>
          </p:cNvSpPr>
          <p:nvPr/>
        </p:nvSpPr>
        <p:spPr bwMode="auto">
          <a:xfrm>
            <a:off x="1595438" y="4403725"/>
            <a:ext cx="255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400" smtClean="0">
                <a:solidFill>
                  <a:srgbClr val="FFFFFF"/>
                </a:solidFill>
                <a:latin typeface="Arial" charset="0"/>
                <a:ea typeface="ＭＳ Ｐゴシック" charset="-128"/>
              </a:rPr>
              <a:t>-40</a:t>
            </a:r>
          </a:p>
        </p:txBody>
      </p:sp>
      <p:sp>
        <p:nvSpPr>
          <p:cNvPr id="86097" name="Rectangle 81"/>
          <p:cNvSpPr>
            <a:spLocks noChangeArrowheads="1"/>
          </p:cNvSpPr>
          <p:nvPr/>
        </p:nvSpPr>
        <p:spPr bwMode="auto">
          <a:xfrm>
            <a:off x="2146300" y="4403725"/>
            <a:ext cx="255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400" smtClean="0">
                <a:solidFill>
                  <a:srgbClr val="FFFFFF"/>
                </a:solidFill>
                <a:latin typeface="Arial" charset="0"/>
                <a:ea typeface="ＭＳ Ｐゴシック" charset="-128"/>
              </a:rPr>
              <a:t>-20</a:t>
            </a:r>
          </a:p>
        </p:txBody>
      </p:sp>
      <p:sp>
        <p:nvSpPr>
          <p:cNvPr id="86098" name="Rectangle 82"/>
          <p:cNvSpPr>
            <a:spLocks noChangeArrowheads="1"/>
          </p:cNvSpPr>
          <p:nvPr/>
        </p:nvSpPr>
        <p:spPr bwMode="auto">
          <a:xfrm>
            <a:off x="3260725" y="4403725"/>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400" smtClean="0">
                <a:solidFill>
                  <a:srgbClr val="FFFFFF"/>
                </a:solidFill>
                <a:latin typeface="Arial" charset="0"/>
                <a:ea typeface="ＭＳ Ｐゴシック" charset="-128"/>
              </a:rPr>
              <a:t>20</a:t>
            </a:r>
          </a:p>
        </p:txBody>
      </p:sp>
      <p:sp>
        <p:nvSpPr>
          <p:cNvPr id="86099" name="Rectangle 83"/>
          <p:cNvSpPr>
            <a:spLocks noChangeArrowheads="1"/>
          </p:cNvSpPr>
          <p:nvPr/>
        </p:nvSpPr>
        <p:spPr bwMode="auto">
          <a:xfrm>
            <a:off x="2778125" y="4403725"/>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400" smtClean="0">
                <a:solidFill>
                  <a:srgbClr val="FFFFFF"/>
                </a:solidFill>
                <a:latin typeface="Arial" charset="0"/>
                <a:ea typeface="ＭＳ Ｐゴシック" charset="-128"/>
              </a:rPr>
              <a:t>0</a:t>
            </a:r>
          </a:p>
        </p:txBody>
      </p:sp>
      <p:sp>
        <p:nvSpPr>
          <p:cNvPr id="86100" name="Rectangle 84"/>
          <p:cNvSpPr>
            <a:spLocks noChangeArrowheads="1"/>
          </p:cNvSpPr>
          <p:nvPr/>
        </p:nvSpPr>
        <p:spPr bwMode="auto">
          <a:xfrm>
            <a:off x="1325563" y="4403725"/>
            <a:ext cx="255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400" smtClean="0">
                <a:solidFill>
                  <a:srgbClr val="FFFFFF"/>
                </a:solidFill>
                <a:latin typeface="Arial" charset="0"/>
                <a:ea typeface="ＭＳ Ｐゴシック" charset="-128"/>
              </a:rPr>
              <a:t>-50</a:t>
            </a:r>
          </a:p>
        </p:txBody>
      </p:sp>
      <p:sp>
        <p:nvSpPr>
          <p:cNvPr id="86101" name="Rectangle 85"/>
          <p:cNvSpPr>
            <a:spLocks noChangeArrowheads="1"/>
          </p:cNvSpPr>
          <p:nvPr/>
        </p:nvSpPr>
        <p:spPr bwMode="auto">
          <a:xfrm>
            <a:off x="1870075" y="4403725"/>
            <a:ext cx="255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400" smtClean="0">
                <a:solidFill>
                  <a:srgbClr val="FFFFFF"/>
                </a:solidFill>
                <a:latin typeface="Arial" charset="0"/>
                <a:ea typeface="ＭＳ Ｐゴシック" charset="-128"/>
              </a:rPr>
              <a:t>-30</a:t>
            </a:r>
          </a:p>
        </p:txBody>
      </p:sp>
      <p:sp>
        <p:nvSpPr>
          <p:cNvPr id="86102" name="Rectangle 86"/>
          <p:cNvSpPr>
            <a:spLocks noChangeArrowheads="1"/>
          </p:cNvSpPr>
          <p:nvPr/>
        </p:nvSpPr>
        <p:spPr bwMode="auto">
          <a:xfrm>
            <a:off x="2408238" y="4403725"/>
            <a:ext cx="255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400" smtClean="0">
                <a:solidFill>
                  <a:srgbClr val="FFFFFF"/>
                </a:solidFill>
                <a:latin typeface="Arial" charset="0"/>
                <a:ea typeface="ＭＳ Ｐゴシック" charset="-128"/>
              </a:rPr>
              <a:t>-10</a:t>
            </a:r>
          </a:p>
        </p:txBody>
      </p:sp>
      <p:sp>
        <p:nvSpPr>
          <p:cNvPr id="86103" name="Rectangle 87"/>
          <p:cNvSpPr>
            <a:spLocks noChangeArrowheads="1"/>
          </p:cNvSpPr>
          <p:nvPr/>
        </p:nvSpPr>
        <p:spPr bwMode="auto">
          <a:xfrm>
            <a:off x="3533775" y="4403725"/>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400" smtClean="0">
                <a:solidFill>
                  <a:srgbClr val="FFFFFF"/>
                </a:solidFill>
                <a:latin typeface="Arial" charset="0"/>
                <a:ea typeface="ＭＳ Ｐゴシック" charset="-128"/>
              </a:rPr>
              <a:t>30</a:t>
            </a:r>
          </a:p>
        </p:txBody>
      </p:sp>
      <p:sp>
        <p:nvSpPr>
          <p:cNvPr id="86104" name="Rectangle 88"/>
          <p:cNvSpPr>
            <a:spLocks noChangeArrowheads="1"/>
          </p:cNvSpPr>
          <p:nvPr/>
        </p:nvSpPr>
        <p:spPr bwMode="auto">
          <a:xfrm>
            <a:off x="2989263" y="4403725"/>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400" smtClean="0">
                <a:solidFill>
                  <a:srgbClr val="FFFFFF"/>
                </a:solidFill>
                <a:latin typeface="Arial" charset="0"/>
                <a:ea typeface="ＭＳ Ｐゴシック" charset="-128"/>
              </a:rPr>
              <a:t>10</a:t>
            </a:r>
          </a:p>
        </p:txBody>
      </p:sp>
      <p:sp>
        <p:nvSpPr>
          <p:cNvPr id="86105" name="Line 89"/>
          <p:cNvSpPr>
            <a:spLocks noChangeShapeType="1"/>
          </p:cNvSpPr>
          <p:nvPr/>
        </p:nvSpPr>
        <p:spPr bwMode="auto">
          <a:xfrm>
            <a:off x="1452563" y="4292600"/>
            <a:ext cx="0" cy="52388"/>
          </a:xfrm>
          <a:prstGeom prst="line">
            <a:avLst/>
          </a:prstGeom>
          <a:noFill/>
          <a:ln w="4763" cap="rnd">
            <a:solidFill>
              <a:schemeClr val="tx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sp>
        <p:nvSpPr>
          <p:cNvPr id="86106" name="Line 90"/>
          <p:cNvSpPr>
            <a:spLocks noChangeShapeType="1"/>
          </p:cNvSpPr>
          <p:nvPr/>
        </p:nvSpPr>
        <p:spPr bwMode="auto">
          <a:xfrm>
            <a:off x="2273300" y="4292600"/>
            <a:ext cx="0" cy="52388"/>
          </a:xfrm>
          <a:prstGeom prst="line">
            <a:avLst/>
          </a:prstGeom>
          <a:noFill/>
          <a:ln w="4763" cap="rnd">
            <a:solidFill>
              <a:schemeClr val="tx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sp>
        <p:nvSpPr>
          <p:cNvPr id="86107" name="Line 91"/>
          <p:cNvSpPr>
            <a:spLocks noChangeShapeType="1"/>
          </p:cNvSpPr>
          <p:nvPr/>
        </p:nvSpPr>
        <p:spPr bwMode="auto">
          <a:xfrm>
            <a:off x="1995488" y="4292600"/>
            <a:ext cx="0" cy="52388"/>
          </a:xfrm>
          <a:prstGeom prst="line">
            <a:avLst/>
          </a:prstGeom>
          <a:noFill/>
          <a:ln w="4763" cap="rnd">
            <a:solidFill>
              <a:schemeClr val="tx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sp>
        <p:nvSpPr>
          <p:cNvPr id="86108" name="Line 92"/>
          <p:cNvSpPr>
            <a:spLocks noChangeShapeType="1"/>
          </p:cNvSpPr>
          <p:nvPr/>
        </p:nvSpPr>
        <p:spPr bwMode="auto">
          <a:xfrm>
            <a:off x="1724025" y="4292600"/>
            <a:ext cx="0" cy="52388"/>
          </a:xfrm>
          <a:prstGeom prst="line">
            <a:avLst/>
          </a:prstGeom>
          <a:noFill/>
          <a:ln w="4763" cap="rnd">
            <a:solidFill>
              <a:schemeClr val="tx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sp>
        <p:nvSpPr>
          <p:cNvPr id="86109" name="Line 93"/>
          <p:cNvSpPr>
            <a:spLocks noChangeShapeType="1"/>
          </p:cNvSpPr>
          <p:nvPr/>
        </p:nvSpPr>
        <p:spPr bwMode="auto">
          <a:xfrm>
            <a:off x="3090863" y="4292600"/>
            <a:ext cx="0" cy="52388"/>
          </a:xfrm>
          <a:prstGeom prst="line">
            <a:avLst/>
          </a:prstGeom>
          <a:noFill/>
          <a:ln w="4763" cap="rnd">
            <a:solidFill>
              <a:schemeClr val="tx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sp>
        <p:nvSpPr>
          <p:cNvPr id="86110" name="Line 94"/>
          <p:cNvSpPr>
            <a:spLocks noChangeShapeType="1"/>
          </p:cNvSpPr>
          <p:nvPr/>
        </p:nvSpPr>
        <p:spPr bwMode="auto">
          <a:xfrm>
            <a:off x="2817813" y="4292600"/>
            <a:ext cx="0" cy="52388"/>
          </a:xfrm>
          <a:prstGeom prst="line">
            <a:avLst/>
          </a:prstGeom>
          <a:noFill/>
          <a:ln w="4763" cap="rnd">
            <a:solidFill>
              <a:schemeClr val="tx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sp>
        <p:nvSpPr>
          <p:cNvPr id="86111" name="Line 95"/>
          <p:cNvSpPr>
            <a:spLocks noChangeShapeType="1"/>
          </p:cNvSpPr>
          <p:nvPr/>
        </p:nvSpPr>
        <p:spPr bwMode="auto">
          <a:xfrm>
            <a:off x="2544763" y="4292600"/>
            <a:ext cx="0" cy="52388"/>
          </a:xfrm>
          <a:prstGeom prst="line">
            <a:avLst/>
          </a:prstGeom>
          <a:noFill/>
          <a:ln w="4763" cap="rnd">
            <a:solidFill>
              <a:schemeClr val="tx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sp>
        <p:nvSpPr>
          <p:cNvPr id="86112" name="Line 96"/>
          <p:cNvSpPr>
            <a:spLocks noChangeShapeType="1"/>
          </p:cNvSpPr>
          <p:nvPr/>
        </p:nvSpPr>
        <p:spPr bwMode="auto">
          <a:xfrm>
            <a:off x="3636963" y="4292600"/>
            <a:ext cx="0" cy="52388"/>
          </a:xfrm>
          <a:prstGeom prst="line">
            <a:avLst/>
          </a:prstGeom>
          <a:noFill/>
          <a:ln w="4763" cap="rnd">
            <a:solidFill>
              <a:schemeClr val="tx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sp>
        <p:nvSpPr>
          <p:cNvPr id="86113" name="Line 97"/>
          <p:cNvSpPr>
            <a:spLocks noChangeShapeType="1"/>
          </p:cNvSpPr>
          <p:nvPr/>
        </p:nvSpPr>
        <p:spPr bwMode="auto">
          <a:xfrm>
            <a:off x="3363913" y="4292600"/>
            <a:ext cx="0" cy="52388"/>
          </a:xfrm>
          <a:prstGeom prst="line">
            <a:avLst/>
          </a:prstGeom>
          <a:noFill/>
          <a:ln w="4763" cap="rnd">
            <a:solidFill>
              <a:schemeClr val="tx1"/>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sp>
        <p:nvSpPr>
          <p:cNvPr id="86114" name="Rectangle 98"/>
          <p:cNvSpPr>
            <a:spLocks noChangeArrowheads="1"/>
          </p:cNvSpPr>
          <p:nvPr/>
        </p:nvSpPr>
        <p:spPr bwMode="auto">
          <a:xfrm>
            <a:off x="8343900" y="2079625"/>
            <a:ext cx="722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b="1" smtClean="0">
                <a:solidFill>
                  <a:srgbClr val="FFFFFF"/>
                </a:solidFill>
                <a:latin typeface="Arial" charset="0"/>
                <a:ea typeface="ＭＳ Ｐゴシック" charset="-128"/>
              </a:rPr>
              <a:t>P-value</a:t>
            </a:r>
            <a:endParaRPr kumimoji="0" lang="en-US" altLang="ja-JP" sz="1600" smtClean="0">
              <a:solidFill>
                <a:srgbClr val="FFFFFF"/>
              </a:solidFill>
              <a:latin typeface="Arial" charset="0"/>
              <a:ea typeface="ＭＳ Ｐゴシック" charset="-128"/>
            </a:endParaRPr>
          </a:p>
        </p:txBody>
      </p:sp>
      <p:sp>
        <p:nvSpPr>
          <p:cNvPr id="86115" name="Rectangle 99"/>
          <p:cNvSpPr>
            <a:spLocks noChangeArrowheads="1"/>
          </p:cNvSpPr>
          <p:nvPr/>
        </p:nvSpPr>
        <p:spPr bwMode="auto">
          <a:xfrm>
            <a:off x="7672388" y="2425700"/>
            <a:ext cx="350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smtClean="0">
                <a:solidFill>
                  <a:srgbClr val="FFFFFF"/>
                </a:solidFill>
                <a:latin typeface="Arial" charset="0"/>
                <a:ea typeface="ＭＳ Ｐゴシック" charset="-128"/>
              </a:rPr>
              <a:t>-9.0</a:t>
            </a:r>
          </a:p>
        </p:txBody>
      </p:sp>
      <p:sp>
        <p:nvSpPr>
          <p:cNvPr id="86116" name="Rectangle 100"/>
          <p:cNvSpPr>
            <a:spLocks noChangeArrowheads="1"/>
          </p:cNvSpPr>
          <p:nvPr/>
        </p:nvSpPr>
        <p:spPr bwMode="auto">
          <a:xfrm>
            <a:off x="8334375" y="2425700"/>
            <a:ext cx="627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smtClean="0">
                <a:solidFill>
                  <a:srgbClr val="FFFFFF"/>
                </a:solidFill>
                <a:latin typeface="Arial" charset="0"/>
                <a:ea typeface="ＭＳ Ｐゴシック" charset="-128"/>
              </a:rPr>
              <a:t>&lt;0.001</a:t>
            </a:r>
          </a:p>
        </p:txBody>
      </p:sp>
      <p:sp>
        <p:nvSpPr>
          <p:cNvPr id="86117" name="Rectangle 101"/>
          <p:cNvSpPr>
            <a:spLocks noChangeArrowheads="1"/>
          </p:cNvSpPr>
          <p:nvPr/>
        </p:nvSpPr>
        <p:spPr bwMode="auto">
          <a:xfrm>
            <a:off x="7672388" y="2765425"/>
            <a:ext cx="350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smtClean="0">
                <a:solidFill>
                  <a:srgbClr val="FFFFFF"/>
                </a:solidFill>
                <a:latin typeface="Arial" charset="0"/>
                <a:ea typeface="ＭＳ Ｐゴシック" charset="-128"/>
              </a:rPr>
              <a:t>-0.6</a:t>
            </a:r>
          </a:p>
        </p:txBody>
      </p:sp>
      <p:sp>
        <p:nvSpPr>
          <p:cNvPr id="86118" name="Rectangle 102"/>
          <p:cNvSpPr>
            <a:spLocks noChangeArrowheads="1"/>
          </p:cNvSpPr>
          <p:nvPr/>
        </p:nvSpPr>
        <p:spPr bwMode="auto">
          <a:xfrm>
            <a:off x="8456613" y="2765425"/>
            <a:ext cx="395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smtClean="0">
                <a:solidFill>
                  <a:srgbClr val="FFFFFF"/>
                </a:solidFill>
                <a:latin typeface="Arial" charset="0"/>
                <a:ea typeface="ＭＳ Ｐゴシック" charset="-128"/>
              </a:rPr>
              <a:t>0.86</a:t>
            </a:r>
          </a:p>
        </p:txBody>
      </p:sp>
      <p:sp>
        <p:nvSpPr>
          <p:cNvPr id="86119" name="Rectangle 103"/>
          <p:cNvSpPr>
            <a:spLocks noChangeArrowheads="1"/>
          </p:cNvSpPr>
          <p:nvPr/>
        </p:nvSpPr>
        <p:spPr bwMode="auto">
          <a:xfrm>
            <a:off x="7672388" y="3106738"/>
            <a:ext cx="350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smtClean="0">
                <a:solidFill>
                  <a:srgbClr val="FFFFFF"/>
                </a:solidFill>
                <a:latin typeface="Arial" charset="0"/>
                <a:ea typeface="ＭＳ Ｐゴシック" charset="-128"/>
              </a:rPr>
              <a:t>-5.7</a:t>
            </a:r>
          </a:p>
        </p:txBody>
      </p:sp>
      <p:sp>
        <p:nvSpPr>
          <p:cNvPr id="86120" name="Rectangle 104"/>
          <p:cNvSpPr>
            <a:spLocks noChangeArrowheads="1"/>
          </p:cNvSpPr>
          <p:nvPr/>
        </p:nvSpPr>
        <p:spPr bwMode="auto">
          <a:xfrm>
            <a:off x="8416925" y="3106738"/>
            <a:ext cx="50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smtClean="0">
                <a:solidFill>
                  <a:srgbClr val="FFFFFF"/>
                </a:solidFill>
                <a:latin typeface="Arial" charset="0"/>
                <a:ea typeface="ＭＳ Ｐゴシック" charset="-128"/>
              </a:rPr>
              <a:t>0.012</a:t>
            </a:r>
          </a:p>
        </p:txBody>
      </p:sp>
      <p:sp>
        <p:nvSpPr>
          <p:cNvPr id="86121" name="Rectangle 105"/>
          <p:cNvSpPr>
            <a:spLocks noChangeArrowheads="1"/>
          </p:cNvSpPr>
          <p:nvPr/>
        </p:nvSpPr>
        <p:spPr bwMode="auto">
          <a:xfrm>
            <a:off x="7740650" y="3448050"/>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smtClean="0">
                <a:solidFill>
                  <a:srgbClr val="FFFFFF"/>
                </a:solidFill>
                <a:latin typeface="Arial" charset="0"/>
                <a:ea typeface="ＭＳ Ｐゴシック" charset="-128"/>
              </a:rPr>
              <a:t>7.5</a:t>
            </a:r>
          </a:p>
        </p:txBody>
      </p:sp>
      <p:sp>
        <p:nvSpPr>
          <p:cNvPr id="86122" name="Rectangle 106"/>
          <p:cNvSpPr>
            <a:spLocks noChangeArrowheads="1"/>
          </p:cNvSpPr>
          <p:nvPr/>
        </p:nvSpPr>
        <p:spPr bwMode="auto">
          <a:xfrm>
            <a:off x="8456613" y="3448050"/>
            <a:ext cx="50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smtClean="0">
                <a:solidFill>
                  <a:srgbClr val="FFFFFF"/>
                </a:solidFill>
                <a:latin typeface="Arial" charset="0"/>
                <a:ea typeface="ＭＳ Ｐゴシック" charset="-128"/>
              </a:rPr>
              <a:t>0.012</a:t>
            </a:r>
          </a:p>
        </p:txBody>
      </p:sp>
      <p:sp>
        <p:nvSpPr>
          <p:cNvPr id="86123" name="Rectangle 107"/>
          <p:cNvSpPr>
            <a:spLocks noChangeArrowheads="1"/>
          </p:cNvSpPr>
          <p:nvPr/>
        </p:nvSpPr>
        <p:spPr bwMode="auto">
          <a:xfrm>
            <a:off x="7740650" y="3787775"/>
            <a:ext cx="282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smtClean="0">
                <a:solidFill>
                  <a:srgbClr val="FFFFFF"/>
                </a:solidFill>
                <a:latin typeface="Arial" charset="0"/>
                <a:ea typeface="ＭＳ Ｐゴシック" charset="-128"/>
              </a:rPr>
              <a:t>0.5</a:t>
            </a:r>
          </a:p>
        </p:txBody>
      </p:sp>
      <p:sp>
        <p:nvSpPr>
          <p:cNvPr id="86124" name="Rectangle 108"/>
          <p:cNvSpPr>
            <a:spLocks noChangeArrowheads="1"/>
          </p:cNvSpPr>
          <p:nvPr/>
        </p:nvSpPr>
        <p:spPr bwMode="auto">
          <a:xfrm>
            <a:off x="8456613" y="3787775"/>
            <a:ext cx="395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0" lang="en-US" altLang="ja-JP" sz="1600" smtClean="0">
                <a:solidFill>
                  <a:srgbClr val="FFFFFF"/>
                </a:solidFill>
                <a:latin typeface="Arial" charset="0"/>
                <a:ea typeface="ＭＳ Ｐゴシック" charset="-128"/>
              </a:rPr>
              <a:t>0.90</a:t>
            </a:r>
          </a:p>
        </p:txBody>
      </p:sp>
      <p:sp>
        <p:nvSpPr>
          <p:cNvPr id="86125" name="Rectangle 109"/>
          <p:cNvSpPr>
            <a:spLocks noChangeArrowheads="1"/>
          </p:cNvSpPr>
          <p:nvPr/>
        </p:nvSpPr>
        <p:spPr bwMode="auto">
          <a:xfrm>
            <a:off x="3397250" y="1868488"/>
            <a:ext cx="1231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kumimoji="0" lang="en-US" altLang="ja-JP" sz="1600" b="1" smtClean="0">
                <a:solidFill>
                  <a:srgbClr val="FFFFFF"/>
                </a:solidFill>
                <a:latin typeface="Arial" charset="0"/>
                <a:ea typeface="ＭＳ Ｐゴシック" charset="-128"/>
              </a:rPr>
              <a:t>% Difference</a:t>
            </a:r>
          </a:p>
          <a:p>
            <a:pPr algn="ctr"/>
            <a:r>
              <a:rPr kumimoji="0" lang="en-US" altLang="ja-JP" sz="1600" b="1" smtClean="0">
                <a:solidFill>
                  <a:srgbClr val="FFFFFF"/>
                </a:solidFill>
                <a:latin typeface="Arial" charset="0"/>
                <a:ea typeface="ＭＳ Ｐゴシック" charset="-128"/>
              </a:rPr>
              <a:t>in AUC</a:t>
            </a:r>
            <a:r>
              <a:rPr kumimoji="0" lang="en-US" altLang="ja-JP" sz="1600" b="1" baseline="-25000" smtClean="0">
                <a:solidFill>
                  <a:srgbClr val="FFFFFF"/>
                </a:solidFill>
                <a:latin typeface="Arial" charset="0"/>
                <a:ea typeface="ＭＳ Ｐゴシック" charset="-128"/>
              </a:rPr>
              <a:t>0-t</a:t>
            </a:r>
            <a:endParaRPr kumimoji="0" lang="en-US" altLang="ja-JP" sz="1600" smtClean="0">
              <a:solidFill>
                <a:srgbClr val="FFFFFF"/>
              </a:solidFill>
              <a:latin typeface="Arial" charset="0"/>
              <a:ea typeface="ＭＳ Ｐゴシック" charset="-128"/>
            </a:endParaRPr>
          </a:p>
        </p:txBody>
      </p:sp>
      <p:sp>
        <p:nvSpPr>
          <p:cNvPr id="86126" name="Rectangle 110"/>
          <p:cNvSpPr>
            <a:spLocks noChangeArrowheads="1"/>
          </p:cNvSpPr>
          <p:nvPr/>
        </p:nvSpPr>
        <p:spPr bwMode="auto">
          <a:xfrm>
            <a:off x="7315200" y="1600200"/>
            <a:ext cx="101441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kumimoji="0" lang="en-US" altLang="ja-JP" sz="1600" b="1" smtClean="0">
                <a:solidFill>
                  <a:srgbClr val="FFFFFF"/>
                </a:solidFill>
                <a:latin typeface="Arial" charset="0"/>
                <a:ea typeface="ＭＳ Ｐゴシック" charset="-128"/>
              </a:rPr>
              <a:t>Absolute Difference in </a:t>
            </a:r>
            <a:r>
              <a:rPr kumimoji="0" lang="el-GR" sz="1600" b="1" smtClean="0">
                <a:solidFill>
                  <a:srgbClr val="FFFFFF"/>
                </a:solidFill>
                <a:latin typeface="Arial" charset="0"/>
                <a:ea typeface="+mn-ea"/>
              </a:rPr>
              <a:t>Δ</a:t>
            </a:r>
            <a:r>
              <a:rPr kumimoji="0" lang="en-US" altLang="ja-JP" sz="1600" b="1" smtClean="0">
                <a:solidFill>
                  <a:srgbClr val="FFFFFF"/>
                </a:solidFill>
                <a:latin typeface="Arial" charset="0"/>
                <a:ea typeface="ＭＳ Ｐゴシック" charset="-128"/>
              </a:rPr>
              <a:t>MPA</a:t>
            </a:r>
          </a:p>
        </p:txBody>
      </p:sp>
      <p:sp>
        <p:nvSpPr>
          <p:cNvPr id="86127" name="Rectangle 111"/>
          <p:cNvSpPr>
            <a:spLocks noChangeArrowheads="1"/>
          </p:cNvSpPr>
          <p:nvPr/>
        </p:nvSpPr>
        <p:spPr bwMode="auto">
          <a:xfrm>
            <a:off x="931863" y="4851400"/>
            <a:ext cx="333533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kumimoji="0" lang="en-US" altLang="ja-JP" sz="1400" smtClean="0">
                <a:solidFill>
                  <a:srgbClr val="FFFFFF"/>
                </a:solidFill>
                <a:latin typeface="Arial" charset="0"/>
                <a:ea typeface="ＭＳ Ｐゴシック" charset="-128"/>
              </a:rPr>
              <a:t>Relative Percent Difference in AUC</a:t>
            </a:r>
            <a:r>
              <a:rPr kumimoji="0" lang="en-US" altLang="ja-JP" sz="1400" baseline="-25000" smtClean="0">
                <a:solidFill>
                  <a:srgbClr val="FFFFFF"/>
                </a:solidFill>
                <a:latin typeface="Arial" charset="0"/>
                <a:ea typeface="ＭＳ Ｐゴシック" charset="-128"/>
              </a:rPr>
              <a:t>0-t </a:t>
            </a:r>
            <a:r>
              <a:rPr kumimoji="0" lang="en-US" altLang="ja-JP" sz="1400" smtClean="0">
                <a:solidFill>
                  <a:srgbClr val="FFFFFF"/>
                </a:solidFill>
                <a:latin typeface="Arial" charset="0"/>
                <a:ea typeface="ＭＳ Ｐゴシック" charset="-128"/>
              </a:rPr>
              <a:t>(95% CI) in Carriers vs. Non-Carriers of a Reduced Function Allele</a:t>
            </a:r>
          </a:p>
        </p:txBody>
      </p:sp>
      <p:sp>
        <p:nvSpPr>
          <p:cNvPr id="86128" name="Rectangle 112"/>
          <p:cNvSpPr>
            <a:spLocks noChangeArrowheads="1"/>
          </p:cNvSpPr>
          <p:nvPr/>
        </p:nvSpPr>
        <p:spPr bwMode="auto">
          <a:xfrm>
            <a:off x="4953000" y="4838700"/>
            <a:ext cx="3124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kumimoji="0" lang="en-US" altLang="ja-JP" sz="1400" smtClean="0">
                <a:solidFill>
                  <a:srgbClr val="FFFFFF"/>
                </a:solidFill>
                <a:latin typeface="Arial" charset="0"/>
                <a:ea typeface="ＭＳ Ｐゴシック" charset="-128"/>
              </a:rPr>
              <a:t>Absolute Difference in </a:t>
            </a:r>
            <a:r>
              <a:rPr kumimoji="0" lang="el-GR" sz="1400" smtClean="0">
                <a:solidFill>
                  <a:srgbClr val="FFFFFF"/>
                </a:solidFill>
                <a:latin typeface="Arial" charset="0"/>
                <a:ea typeface="+mn-ea"/>
              </a:rPr>
              <a:t>Δ</a:t>
            </a:r>
            <a:r>
              <a:rPr kumimoji="0" lang="en-US" altLang="ja-JP" sz="1400" smtClean="0">
                <a:solidFill>
                  <a:srgbClr val="FFFFFF"/>
                </a:solidFill>
                <a:latin typeface="Arial" charset="0"/>
                <a:ea typeface="ＭＳ Ｐゴシック" charset="-128"/>
              </a:rPr>
              <a:t> MPA (95% CI) in Carriers vs. Non-Carriers of a Reduced Function Allele </a:t>
            </a:r>
          </a:p>
        </p:txBody>
      </p:sp>
      <p:sp>
        <p:nvSpPr>
          <p:cNvPr id="86129" name="Freeform 113"/>
          <p:cNvSpPr>
            <a:spLocks/>
          </p:cNvSpPr>
          <p:nvPr/>
        </p:nvSpPr>
        <p:spPr bwMode="auto">
          <a:xfrm>
            <a:off x="1465263" y="1477963"/>
            <a:ext cx="3622675" cy="142875"/>
          </a:xfrm>
          <a:custGeom>
            <a:avLst/>
            <a:gdLst>
              <a:gd name="T0" fmla="*/ 19591 w 19591"/>
              <a:gd name="T1" fmla="*/ 650 h 650"/>
              <a:gd name="T2" fmla="*/ 19537 w 19591"/>
              <a:gd name="T3" fmla="*/ 0 h 650"/>
              <a:gd name="T4" fmla="*/ 54 w 19591"/>
              <a:gd name="T5" fmla="*/ 0 h 650"/>
              <a:gd name="T6" fmla="*/ 0 w 19591"/>
              <a:gd name="T7" fmla="*/ 650 h 650"/>
            </a:gdLst>
            <a:ahLst/>
            <a:cxnLst>
              <a:cxn ang="0">
                <a:pos x="T0" y="T1"/>
              </a:cxn>
              <a:cxn ang="0">
                <a:pos x="T2" y="T3"/>
              </a:cxn>
              <a:cxn ang="0">
                <a:pos x="T4" y="T5"/>
              </a:cxn>
              <a:cxn ang="0">
                <a:pos x="T6" y="T7"/>
              </a:cxn>
            </a:cxnLst>
            <a:rect l="0" t="0" r="r" b="b"/>
            <a:pathLst>
              <a:path w="19591" h="650">
                <a:moveTo>
                  <a:pt x="19591" y="650"/>
                </a:moveTo>
                <a:cubicBezTo>
                  <a:pt x="19591" y="291"/>
                  <a:pt x="19567" y="0"/>
                  <a:pt x="19537" y="0"/>
                </a:cubicBezTo>
                <a:lnTo>
                  <a:pt x="54" y="0"/>
                </a:lnTo>
                <a:cubicBezTo>
                  <a:pt x="24" y="0"/>
                  <a:pt x="0" y="291"/>
                  <a:pt x="0" y="650"/>
                </a:cubicBezTo>
              </a:path>
            </a:pathLst>
          </a:custGeom>
          <a:noFill/>
          <a:ln w="79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kumimoji="0" lang="ja-JP" altLang="en-US" smtClean="0">
              <a:solidFill>
                <a:srgbClr val="FFFFFF"/>
              </a:solidFill>
              <a:latin typeface="Arial" charset="0"/>
              <a:ea typeface="+mn-ea"/>
            </a:endParaRPr>
          </a:p>
        </p:txBody>
      </p:sp>
      <p:sp>
        <p:nvSpPr>
          <p:cNvPr id="86130" name="Freeform 114"/>
          <p:cNvSpPr>
            <a:spLocks/>
          </p:cNvSpPr>
          <p:nvPr/>
        </p:nvSpPr>
        <p:spPr bwMode="auto">
          <a:xfrm>
            <a:off x="5437188" y="1477963"/>
            <a:ext cx="3402012" cy="142875"/>
          </a:xfrm>
          <a:custGeom>
            <a:avLst/>
            <a:gdLst>
              <a:gd name="T0" fmla="*/ 9204 w 9204"/>
              <a:gd name="T1" fmla="*/ 325 h 325"/>
              <a:gd name="T2" fmla="*/ 9177 w 9204"/>
              <a:gd name="T3" fmla="*/ 0 h 325"/>
              <a:gd name="T4" fmla="*/ 27 w 9204"/>
              <a:gd name="T5" fmla="*/ 0 h 325"/>
              <a:gd name="T6" fmla="*/ 0 w 9204"/>
              <a:gd name="T7" fmla="*/ 325 h 325"/>
            </a:gdLst>
            <a:ahLst/>
            <a:cxnLst>
              <a:cxn ang="0">
                <a:pos x="T0" y="T1"/>
              </a:cxn>
              <a:cxn ang="0">
                <a:pos x="T2" y="T3"/>
              </a:cxn>
              <a:cxn ang="0">
                <a:pos x="T4" y="T5"/>
              </a:cxn>
              <a:cxn ang="0">
                <a:pos x="T6" y="T7"/>
              </a:cxn>
            </a:cxnLst>
            <a:rect l="0" t="0" r="r" b="b"/>
            <a:pathLst>
              <a:path w="9204" h="325">
                <a:moveTo>
                  <a:pt x="9204" y="325"/>
                </a:moveTo>
                <a:cubicBezTo>
                  <a:pt x="9204" y="145"/>
                  <a:pt x="9191" y="0"/>
                  <a:pt x="9177" y="0"/>
                </a:cubicBezTo>
                <a:lnTo>
                  <a:pt x="27" y="0"/>
                </a:lnTo>
                <a:cubicBezTo>
                  <a:pt x="12" y="0"/>
                  <a:pt x="0" y="145"/>
                  <a:pt x="0" y="325"/>
                </a:cubicBezTo>
              </a:path>
            </a:pathLst>
          </a:custGeom>
          <a:noFill/>
          <a:ln w="793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kumimoji="0" lang="ja-JP" altLang="en-US" smtClean="0">
              <a:solidFill>
                <a:srgbClr val="FFFFFF"/>
              </a:solidFill>
              <a:latin typeface="Arial" charset="0"/>
              <a:ea typeface="+mn-ea"/>
            </a:endParaRPr>
          </a:p>
        </p:txBody>
      </p:sp>
      <p:sp>
        <p:nvSpPr>
          <p:cNvPr id="86131" name="Line 115"/>
          <p:cNvSpPr>
            <a:spLocks noChangeShapeType="1"/>
          </p:cNvSpPr>
          <p:nvPr/>
        </p:nvSpPr>
        <p:spPr bwMode="auto">
          <a:xfrm>
            <a:off x="2297113" y="3897313"/>
            <a:ext cx="1357312" cy="0"/>
          </a:xfrm>
          <a:prstGeom prst="line">
            <a:avLst/>
          </a:prstGeom>
          <a:noFill/>
          <a:ln w="15875">
            <a:solidFill>
              <a:srgbClr val="89C4FF"/>
            </a:solidFill>
            <a:round/>
            <a:headEnd/>
            <a:tailEnd/>
          </a:ln>
          <a:extLst>
            <a:ext uri="{909E8E84-426E-40DD-AFC4-6F175D3DCCD1}">
              <a14:hiddenFill xmlns:a14="http://schemas.microsoft.com/office/drawing/2010/main">
                <a:noFill/>
              </a14:hiddenFill>
            </a:ext>
          </a:extLst>
        </p:spPr>
        <p:txBody>
          <a:bodyPr/>
          <a:lstStyle/>
          <a:p>
            <a:endParaRPr kumimoji="0" lang="ja-JP" altLang="en-US" smtClean="0">
              <a:solidFill>
                <a:srgbClr val="FFFFFF"/>
              </a:solidFill>
              <a:latin typeface="Arial" charset="0"/>
              <a:ea typeface="+mn-ea"/>
            </a:endParaRPr>
          </a:p>
        </p:txBody>
      </p:sp>
      <p:sp>
        <p:nvSpPr>
          <p:cNvPr id="86132" name="Line 116"/>
          <p:cNvSpPr>
            <a:spLocks noChangeShapeType="1"/>
          </p:cNvSpPr>
          <p:nvPr/>
        </p:nvSpPr>
        <p:spPr bwMode="auto">
          <a:xfrm>
            <a:off x="2814638" y="2395538"/>
            <a:ext cx="0" cy="1930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kumimoji="0" lang="ja-JP" altLang="en-US" smtClean="0">
              <a:solidFill>
                <a:srgbClr val="FFFFFF"/>
              </a:solidFill>
              <a:latin typeface="Arial" charset="0"/>
              <a:ea typeface="+mn-ea"/>
            </a:endParaRPr>
          </a:p>
        </p:txBody>
      </p:sp>
      <p:sp>
        <p:nvSpPr>
          <p:cNvPr id="86133" name="Line 117"/>
          <p:cNvSpPr>
            <a:spLocks noChangeShapeType="1"/>
          </p:cNvSpPr>
          <p:nvPr/>
        </p:nvSpPr>
        <p:spPr bwMode="auto">
          <a:xfrm>
            <a:off x="6532563" y="2395538"/>
            <a:ext cx="0" cy="1930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kumimoji="0" lang="ja-JP" altLang="en-US" smtClean="0">
              <a:solidFill>
                <a:srgbClr val="FFFFFF"/>
              </a:solidFill>
              <a:latin typeface="Arial" charset="0"/>
              <a:ea typeface="+mn-ea"/>
            </a:endParaRPr>
          </a:p>
        </p:txBody>
      </p:sp>
      <p:sp>
        <p:nvSpPr>
          <p:cNvPr id="86134" name="Rectangle 118"/>
          <p:cNvSpPr>
            <a:spLocks noChangeArrowheads="1"/>
          </p:cNvSpPr>
          <p:nvPr/>
        </p:nvSpPr>
        <p:spPr bwMode="auto">
          <a:xfrm>
            <a:off x="200025" y="6307138"/>
            <a:ext cx="756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ja-JP" sz="1400" b="1" smtClean="0">
                <a:solidFill>
                  <a:srgbClr val="FFFFFF"/>
                </a:solidFill>
                <a:latin typeface="Arial" charset="0"/>
                <a:ea typeface="ＭＳ Ｐゴシック" charset="-128"/>
              </a:rPr>
              <a:t>AUC=area under the curve; CYP=cytochrome P-450; MPA=maximal platelet aggregation</a:t>
            </a:r>
          </a:p>
        </p:txBody>
      </p:sp>
      <p:sp>
        <p:nvSpPr>
          <p:cNvPr id="86135" name="Text Box 119"/>
          <p:cNvSpPr txBox="1">
            <a:spLocks noChangeArrowheads="1"/>
          </p:cNvSpPr>
          <p:nvPr/>
        </p:nvSpPr>
        <p:spPr bwMode="auto">
          <a:xfrm>
            <a:off x="79375" y="5430838"/>
            <a:ext cx="83661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kumimoji="0" lang="en-US" altLang="ja-JP" sz="1400" i="1" smtClean="0">
                <a:solidFill>
                  <a:srgbClr val="FFFFFF"/>
                </a:solidFill>
                <a:latin typeface="Arial" charset="0"/>
                <a:ea typeface="ＭＳ Ｐゴシック" charset="-128"/>
              </a:rPr>
              <a:t>CYP2C19 </a:t>
            </a:r>
            <a:r>
              <a:rPr kumimoji="0" lang="en-US" altLang="ja-JP" sz="1400" smtClean="0">
                <a:solidFill>
                  <a:srgbClr val="FFFFFF"/>
                </a:solidFill>
                <a:latin typeface="Arial" charset="0"/>
                <a:ea typeface="ＭＳ Ｐゴシック" charset="-128"/>
              </a:rPr>
              <a:t>reduced-function allele  had a relative reduction of 32.4% in plasma exposure to the active metabolite as compared with non-carriers</a:t>
            </a:r>
          </a:p>
          <a:p>
            <a:pPr>
              <a:buFontTx/>
              <a:buChar char="•"/>
            </a:pPr>
            <a:r>
              <a:rPr kumimoji="0" lang="en-US" altLang="ja-JP" sz="1400" smtClean="0">
                <a:solidFill>
                  <a:srgbClr val="FFFFFF"/>
                </a:solidFill>
                <a:latin typeface="Arial" charset="0"/>
                <a:ea typeface="ＭＳ Ｐゴシック" charset="-128"/>
              </a:rPr>
              <a:t> Carriers also had a diminished pharmacodynamic response, with an absolute ΔMPA in response to clopidogrel that  was 9 percentage points less than that seen in non-carriers </a:t>
            </a:r>
            <a:endParaRPr kumimoji="0" lang="en-US" altLang="ja-JP" smtClean="0">
              <a:solidFill>
                <a:srgbClr val="FFFFFF"/>
              </a:solidFill>
              <a:latin typeface="Arial" charset="0"/>
              <a:ea typeface="ＭＳ Ｐゴシック" charset="-128"/>
            </a:endParaRPr>
          </a:p>
        </p:txBody>
      </p:sp>
    </p:spTree>
    <p:extLst>
      <p:ext uri="{BB962C8B-B14F-4D97-AF65-F5344CB8AC3E}">
        <p14:creationId xmlns:p14="http://schemas.microsoft.com/office/powerpoint/2010/main" val="1030669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5"/>
          <p:cNvGraphicFramePr>
            <a:graphicFrameLocks/>
          </p:cNvGraphicFramePr>
          <p:nvPr>
            <p:extLst>
              <p:ext uri="{D42A27DB-BD31-4B8C-83A1-F6EECF244321}">
                <p14:modId xmlns:p14="http://schemas.microsoft.com/office/powerpoint/2010/main" val="4160280929"/>
              </p:ext>
            </p:extLst>
          </p:nvPr>
        </p:nvGraphicFramePr>
        <p:xfrm>
          <a:off x="376238" y="1393825"/>
          <a:ext cx="4022725" cy="4194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23"/>
          <p:cNvGraphicFramePr>
            <a:graphicFrameLocks/>
          </p:cNvGraphicFramePr>
          <p:nvPr>
            <p:extLst>
              <p:ext uri="{D42A27DB-BD31-4B8C-83A1-F6EECF244321}">
                <p14:modId xmlns:p14="http://schemas.microsoft.com/office/powerpoint/2010/main" val="3863569922"/>
              </p:ext>
            </p:extLst>
          </p:nvPr>
        </p:nvGraphicFramePr>
        <p:xfrm>
          <a:off x="4565650" y="1673225"/>
          <a:ext cx="4044950" cy="4002088"/>
        </p:xfrm>
        <a:graphic>
          <a:graphicData uri="http://schemas.openxmlformats.org/drawingml/2006/chart">
            <c:chart xmlns:c="http://schemas.openxmlformats.org/drawingml/2006/chart" xmlns:r="http://schemas.openxmlformats.org/officeDocument/2006/relationships" r:id="rId4"/>
          </a:graphicData>
        </a:graphic>
      </p:graphicFrame>
      <p:sp>
        <p:nvSpPr>
          <p:cNvPr id="6" name="Freeform 5"/>
          <p:cNvSpPr/>
          <p:nvPr/>
        </p:nvSpPr>
        <p:spPr bwMode="auto">
          <a:xfrm>
            <a:off x="1238420" y="1600200"/>
            <a:ext cx="3224212" cy="3886200"/>
          </a:xfrm>
          <a:custGeom>
            <a:avLst/>
            <a:gdLst>
              <a:gd name="connsiteX0" fmla="*/ 2280901 w 2280901"/>
              <a:gd name="connsiteY0" fmla="*/ 0 h 1733620"/>
              <a:gd name="connsiteX1" fmla="*/ 2076945 w 2280901"/>
              <a:gd name="connsiteY1" fmla="*/ 3399 h 1733620"/>
              <a:gd name="connsiteX2" fmla="*/ 2080345 w 2280901"/>
              <a:gd name="connsiteY2" fmla="*/ 57787 h 1733620"/>
              <a:gd name="connsiteX3" fmla="*/ 2005561 w 2280901"/>
              <a:gd name="connsiteY3" fmla="*/ 54388 h 1733620"/>
              <a:gd name="connsiteX4" fmla="*/ 2008960 w 2280901"/>
              <a:gd name="connsiteY4" fmla="*/ 108776 h 1733620"/>
              <a:gd name="connsiteX5" fmla="*/ 1900184 w 2280901"/>
              <a:gd name="connsiteY5" fmla="*/ 105377 h 1733620"/>
              <a:gd name="connsiteX6" fmla="*/ 1903583 w 2280901"/>
              <a:gd name="connsiteY6" fmla="*/ 159765 h 1733620"/>
              <a:gd name="connsiteX7" fmla="*/ 1356303 w 2280901"/>
              <a:gd name="connsiteY7" fmla="*/ 163164 h 1733620"/>
              <a:gd name="connsiteX8" fmla="*/ 1359702 w 2280901"/>
              <a:gd name="connsiteY8" fmla="*/ 207354 h 1733620"/>
              <a:gd name="connsiteX9" fmla="*/ 1145549 w 2280901"/>
              <a:gd name="connsiteY9" fmla="*/ 203955 h 1733620"/>
              <a:gd name="connsiteX10" fmla="*/ 1145549 w 2280901"/>
              <a:gd name="connsiteY10" fmla="*/ 248145 h 1733620"/>
              <a:gd name="connsiteX11" fmla="*/ 1070765 w 2280901"/>
              <a:gd name="connsiteY11" fmla="*/ 248145 h 1733620"/>
              <a:gd name="connsiteX12" fmla="*/ 1070765 w 2280901"/>
              <a:gd name="connsiteY12" fmla="*/ 285537 h 1733620"/>
              <a:gd name="connsiteX13" fmla="*/ 927997 w 2280901"/>
              <a:gd name="connsiteY13" fmla="*/ 282138 h 1733620"/>
              <a:gd name="connsiteX14" fmla="*/ 924597 w 2280901"/>
              <a:gd name="connsiteY14" fmla="*/ 329727 h 1733620"/>
              <a:gd name="connsiteX15" fmla="*/ 781829 w 2280901"/>
              <a:gd name="connsiteY15" fmla="*/ 326328 h 1733620"/>
              <a:gd name="connsiteX16" fmla="*/ 771631 w 2280901"/>
              <a:gd name="connsiteY16" fmla="*/ 360321 h 1733620"/>
              <a:gd name="connsiteX17" fmla="*/ 605067 w 2280901"/>
              <a:gd name="connsiteY17" fmla="*/ 363720 h 1733620"/>
              <a:gd name="connsiteX18" fmla="*/ 601668 w 2280901"/>
              <a:gd name="connsiteY18" fmla="*/ 411310 h 1733620"/>
              <a:gd name="connsiteX19" fmla="*/ 584672 w 2280901"/>
              <a:gd name="connsiteY19" fmla="*/ 407910 h 1733620"/>
              <a:gd name="connsiteX20" fmla="*/ 588071 w 2280901"/>
              <a:gd name="connsiteY20" fmla="*/ 448701 h 1733620"/>
              <a:gd name="connsiteX21" fmla="*/ 564276 w 2280901"/>
              <a:gd name="connsiteY21" fmla="*/ 445302 h 1733620"/>
              <a:gd name="connsiteX22" fmla="*/ 564276 w 2280901"/>
              <a:gd name="connsiteY22" fmla="*/ 479295 h 1733620"/>
              <a:gd name="connsiteX23" fmla="*/ 452101 w 2280901"/>
              <a:gd name="connsiteY23" fmla="*/ 475895 h 1733620"/>
              <a:gd name="connsiteX24" fmla="*/ 455500 w 2280901"/>
              <a:gd name="connsiteY24" fmla="*/ 509888 h 1733620"/>
              <a:gd name="connsiteX25" fmla="*/ 387515 w 2280901"/>
              <a:gd name="connsiteY25" fmla="*/ 509888 h 1733620"/>
              <a:gd name="connsiteX26" fmla="*/ 387515 w 2280901"/>
              <a:gd name="connsiteY26" fmla="*/ 557478 h 1733620"/>
              <a:gd name="connsiteX27" fmla="*/ 346724 w 2280901"/>
              <a:gd name="connsiteY27" fmla="*/ 557478 h 1733620"/>
              <a:gd name="connsiteX28" fmla="*/ 350123 w 2280901"/>
              <a:gd name="connsiteY28" fmla="*/ 591470 h 1733620"/>
              <a:gd name="connsiteX29" fmla="*/ 285537 w 2280901"/>
              <a:gd name="connsiteY29" fmla="*/ 588071 h 1733620"/>
              <a:gd name="connsiteX30" fmla="*/ 288936 w 2280901"/>
              <a:gd name="connsiteY30" fmla="*/ 625463 h 1733620"/>
              <a:gd name="connsiteX31" fmla="*/ 139369 w 2280901"/>
              <a:gd name="connsiteY31" fmla="*/ 625463 h 1733620"/>
              <a:gd name="connsiteX32" fmla="*/ 139369 w 2280901"/>
              <a:gd name="connsiteY32" fmla="*/ 673052 h 1733620"/>
              <a:gd name="connsiteX33" fmla="*/ 95179 w 2280901"/>
              <a:gd name="connsiteY33" fmla="*/ 666254 h 1733620"/>
              <a:gd name="connsiteX34" fmla="*/ 91780 w 2280901"/>
              <a:gd name="connsiteY34" fmla="*/ 690049 h 1733620"/>
              <a:gd name="connsiteX35" fmla="*/ 67985 w 2280901"/>
              <a:gd name="connsiteY35" fmla="*/ 690049 h 1733620"/>
              <a:gd name="connsiteX36" fmla="*/ 74783 w 2280901"/>
              <a:gd name="connsiteY36" fmla="*/ 737638 h 1733620"/>
              <a:gd name="connsiteX37" fmla="*/ 47589 w 2280901"/>
              <a:gd name="connsiteY37" fmla="*/ 744437 h 1733620"/>
              <a:gd name="connsiteX38" fmla="*/ 47589 w 2280901"/>
              <a:gd name="connsiteY38" fmla="*/ 798825 h 1733620"/>
              <a:gd name="connsiteX39" fmla="*/ 27194 w 2280901"/>
              <a:gd name="connsiteY39" fmla="*/ 795426 h 1733620"/>
              <a:gd name="connsiteX40" fmla="*/ 23794 w 2280901"/>
              <a:gd name="connsiteY40" fmla="*/ 900803 h 1733620"/>
              <a:gd name="connsiteX41" fmla="*/ 3399 w 2280901"/>
              <a:gd name="connsiteY41" fmla="*/ 897403 h 1733620"/>
              <a:gd name="connsiteX42" fmla="*/ 0 w 2280901"/>
              <a:gd name="connsiteY42" fmla="*/ 978985 h 1733620"/>
              <a:gd name="connsiteX43" fmla="*/ 0 w 2280901"/>
              <a:gd name="connsiteY43" fmla="*/ 978985 h 1733620"/>
              <a:gd name="connsiteX44" fmla="*/ 3399 w 2280901"/>
              <a:gd name="connsiteY44" fmla="*/ 1733620 h 1733620"/>
              <a:gd name="connsiteX0" fmla="*/ 2280901 w 2280901"/>
              <a:gd name="connsiteY0" fmla="*/ 0 h 1733620"/>
              <a:gd name="connsiteX1" fmla="*/ 2076945 w 2280901"/>
              <a:gd name="connsiteY1" fmla="*/ 3399 h 1733620"/>
              <a:gd name="connsiteX2" fmla="*/ 2080345 w 2280901"/>
              <a:gd name="connsiteY2" fmla="*/ 57787 h 1733620"/>
              <a:gd name="connsiteX3" fmla="*/ 2005561 w 2280901"/>
              <a:gd name="connsiteY3" fmla="*/ 54388 h 1733620"/>
              <a:gd name="connsiteX4" fmla="*/ 2008960 w 2280901"/>
              <a:gd name="connsiteY4" fmla="*/ 108776 h 1733620"/>
              <a:gd name="connsiteX5" fmla="*/ 1900184 w 2280901"/>
              <a:gd name="connsiteY5" fmla="*/ 105377 h 1733620"/>
              <a:gd name="connsiteX6" fmla="*/ 1903583 w 2280901"/>
              <a:gd name="connsiteY6" fmla="*/ 159765 h 1733620"/>
              <a:gd name="connsiteX7" fmla="*/ 1356303 w 2280901"/>
              <a:gd name="connsiteY7" fmla="*/ 163164 h 1733620"/>
              <a:gd name="connsiteX8" fmla="*/ 1359702 w 2280901"/>
              <a:gd name="connsiteY8" fmla="*/ 207354 h 1733620"/>
              <a:gd name="connsiteX9" fmla="*/ 1145549 w 2280901"/>
              <a:gd name="connsiteY9" fmla="*/ 203955 h 1733620"/>
              <a:gd name="connsiteX10" fmla="*/ 1145549 w 2280901"/>
              <a:gd name="connsiteY10" fmla="*/ 248145 h 1733620"/>
              <a:gd name="connsiteX11" fmla="*/ 1070765 w 2280901"/>
              <a:gd name="connsiteY11" fmla="*/ 248145 h 1733620"/>
              <a:gd name="connsiteX12" fmla="*/ 1070765 w 2280901"/>
              <a:gd name="connsiteY12" fmla="*/ 285537 h 1733620"/>
              <a:gd name="connsiteX13" fmla="*/ 927997 w 2280901"/>
              <a:gd name="connsiteY13" fmla="*/ 282138 h 1733620"/>
              <a:gd name="connsiteX14" fmla="*/ 924597 w 2280901"/>
              <a:gd name="connsiteY14" fmla="*/ 329727 h 1733620"/>
              <a:gd name="connsiteX15" fmla="*/ 781829 w 2280901"/>
              <a:gd name="connsiteY15" fmla="*/ 326328 h 1733620"/>
              <a:gd name="connsiteX16" fmla="*/ 771631 w 2280901"/>
              <a:gd name="connsiteY16" fmla="*/ 360321 h 1733620"/>
              <a:gd name="connsiteX17" fmla="*/ 605067 w 2280901"/>
              <a:gd name="connsiteY17" fmla="*/ 363720 h 1733620"/>
              <a:gd name="connsiteX18" fmla="*/ 601668 w 2280901"/>
              <a:gd name="connsiteY18" fmla="*/ 411310 h 1733620"/>
              <a:gd name="connsiteX19" fmla="*/ 584672 w 2280901"/>
              <a:gd name="connsiteY19" fmla="*/ 407910 h 1733620"/>
              <a:gd name="connsiteX20" fmla="*/ 588071 w 2280901"/>
              <a:gd name="connsiteY20" fmla="*/ 448701 h 1733620"/>
              <a:gd name="connsiteX21" fmla="*/ 564276 w 2280901"/>
              <a:gd name="connsiteY21" fmla="*/ 445302 h 1733620"/>
              <a:gd name="connsiteX22" fmla="*/ 564276 w 2280901"/>
              <a:gd name="connsiteY22" fmla="*/ 479295 h 1733620"/>
              <a:gd name="connsiteX23" fmla="*/ 452101 w 2280901"/>
              <a:gd name="connsiteY23" fmla="*/ 475895 h 1733620"/>
              <a:gd name="connsiteX24" fmla="*/ 455500 w 2280901"/>
              <a:gd name="connsiteY24" fmla="*/ 509888 h 1733620"/>
              <a:gd name="connsiteX25" fmla="*/ 387515 w 2280901"/>
              <a:gd name="connsiteY25" fmla="*/ 509888 h 1733620"/>
              <a:gd name="connsiteX26" fmla="*/ 387515 w 2280901"/>
              <a:gd name="connsiteY26" fmla="*/ 557478 h 1733620"/>
              <a:gd name="connsiteX27" fmla="*/ 346724 w 2280901"/>
              <a:gd name="connsiteY27" fmla="*/ 557478 h 1733620"/>
              <a:gd name="connsiteX28" fmla="*/ 350123 w 2280901"/>
              <a:gd name="connsiteY28" fmla="*/ 591470 h 1733620"/>
              <a:gd name="connsiteX29" fmla="*/ 285537 w 2280901"/>
              <a:gd name="connsiteY29" fmla="*/ 588071 h 1733620"/>
              <a:gd name="connsiteX30" fmla="*/ 288936 w 2280901"/>
              <a:gd name="connsiteY30" fmla="*/ 625463 h 1733620"/>
              <a:gd name="connsiteX31" fmla="*/ 139369 w 2280901"/>
              <a:gd name="connsiteY31" fmla="*/ 625463 h 1733620"/>
              <a:gd name="connsiteX32" fmla="*/ 139369 w 2280901"/>
              <a:gd name="connsiteY32" fmla="*/ 667413 h 1733620"/>
              <a:gd name="connsiteX33" fmla="*/ 95179 w 2280901"/>
              <a:gd name="connsiteY33" fmla="*/ 666254 h 1733620"/>
              <a:gd name="connsiteX34" fmla="*/ 91780 w 2280901"/>
              <a:gd name="connsiteY34" fmla="*/ 690049 h 1733620"/>
              <a:gd name="connsiteX35" fmla="*/ 67985 w 2280901"/>
              <a:gd name="connsiteY35" fmla="*/ 690049 h 1733620"/>
              <a:gd name="connsiteX36" fmla="*/ 74783 w 2280901"/>
              <a:gd name="connsiteY36" fmla="*/ 737638 h 1733620"/>
              <a:gd name="connsiteX37" fmla="*/ 47589 w 2280901"/>
              <a:gd name="connsiteY37" fmla="*/ 744437 h 1733620"/>
              <a:gd name="connsiteX38" fmla="*/ 47589 w 2280901"/>
              <a:gd name="connsiteY38" fmla="*/ 798825 h 1733620"/>
              <a:gd name="connsiteX39" fmla="*/ 27194 w 2280901"/>
              <a:gd name="connsiteY39" fmla="*/ 795426 h 1733620"/>
              <a:gd name="connsiteX40" fmla="*/ 23794 w 2280901"/>
              <a:gd name="connsiteY40" fmla="*/ 900803 h 1733620"/>
              <a:gd name="connsiteX41" fmla="*/ 3399 w 2280901"/>
              <a:gd name="connsiteY41" fmla="*/ 897403 h 1733620"/>
              <a:gd name="connsiteX42" fmla="*/ 0 w 2280901"/>
              <a:gd name="connsiteY42" fmla="*/ 978985 h 1733620"/>
              <a:gd name="connsiteX43" fmla="*/ 0 w 2280901"/>
              <a:gd name="connsiteY43" fmla="*/ 978985 h 1733620"/>
              <a:gd name="connsiteX44" fmla="*/ 3399 w 2280901"/>
              <a:gd name="connsiteY44" fmla="*/ 1733620 h 1733620"/>
              <a:gd name="connsiteX0" fmla="*/ 2280901 w 2280901"/>
              <a:gd name="connsiteY0" fmla="*/ 0 h 1733620"/>
              <a:gd name="connsiteX1" fmla="*/ 2076945 w 2280901"/>
              <a:gd name="connsiteY1" fmla="*/ 3399 h 1733620"/>
              <a:gd name="connsiteX2" fmla="*/ 2080345 w 2280901"/>
              <a:gd name="connsiteY2" fmla="*/ 57787 h 1733620"/>
              <a:gd name="connsiteX3" fmla="*/ 2005561 w 2280901"/>
              <a:gd name="connsiteY3" fmla="*/ 54388 h 1733620"/>
              <a:gd name="connsiteX4" fmla="*/ 2008960 w 2280901"/>
              <a:gd name="connsiteY4" fmla="*/ 108776 h 1733620"/>
              <a:gd name="connsiteX5" fmla="*/ 1900184 w 2280901"/>
              <a:gd name="connsiteY5" fmla="*/ 105377 h 1733620"/>
              <a:gd name="connsiteX6" fmla="*/ 1903583 w 2280901"/>
              <a:gd name="connsiteY6" fmla="*/ 159765 h 1733620"/>
              <a:gd name="connsiteX7" fmla="*/ 1356303 w 2280901"/>
              <a:gd name="connsiteY7" fmla="*/ 163164 h 1733620"/>
              <a:gd name="connsiteX8" fmla="*/ 1359702 w 2280901"/>
              <a:gd name="connsiteY8" fmla="*/ 207354 h 1733620"/>
              <a:gd name="connsiteX9" fmla="*/ 1145549 w 2280901"/>
              <a:gd name="connsiteY9" fmla="*/ 203955 h 1733620"/>
              <a:gd name="connsiteX10" fmla="*/ 1145549 w 2280901"/>
              <a:gd name="connsiteY10" fmla="*/ 248145 h 1733620"/>
              <a:gd name="connsiteX11" fmla="*/ 1070765 w 2280901"/>
              <a:gd name="connsiteY11" fmla="*/ 248145 h 1733620"/>
              <a:gd name="connsiteX12" fmla="*/ 1070765 w 2280901"/>
              <a:gd name="connsiteY12" fmla="*/ 285537 h 1733620"/>
              <a:gd name="connsiteX13" fmla="*/ 927997 w 2280901"/>
              <a:gd name="connsiteY13" fmla="*/ 282138 h 1733620"/>
              <a:gd name="connsiteX14" fmla="*/ 930558 w 2280901"/>
              <a:gd name="connsiteY14" fmla="*/ 329727 h 1733620"/>
              <a:gd name="connsiteX15" fmla="*/ 781829 w 2280901"/>
              <a:gd name="connsiteY15" fmla="*/ 326328 h 1733620"/>
              <a:gd name="connsiteX16" fmla="*/ 771631 w 2280901"/>
              <a:gd name="connsiteY16" fmla="*/ 360321 h 1733620"/>
              <a:gd name="connsiteX17" fmla="*/ 605067 w 2280901"/>
              <a:gd name="connsiteY17" fmla="*/ 363720 h 1733620"/>
              <a:gd name="connsiteX18" fmla="*/ 601668 w 2280901"/>
              <a:gd name="connsiteY18" fmla="*/ 411310 h 1733620"/>
              <a:gd name="connsiteX19" fmla="*/ 584672 w 2280901"/>
              <a:gd name="connsiteY19" fmla="*/ 407910 h 1733620"/>
              <a:gd name="connsiteX20" fmla="*/ 588071 w 2280901"/>
              <a:gd name="connsiteY20" fmla="*/ 448701 h 1733620"/>
              <a:gd name="connsiteX21" fmla="*/ 564276 w 2280901"/>
              <a:gd name="connsiteY21" fmla="*/ 445302 h 1733620"/>
              <a:gd name="connsiteX22" fmla="*/ 564276 w 2280901"/>
              <a:gd name="connsiteY22" fmla="*/ 479295 h 1733620"/>
              <a:gd name="connsiteX23" fmla="*/ 452101 w 2280901"/>
              <a:gd name="connsiteY23" fmla="*/ 475895 h 1733620"/>
              <a:gd name="connsiteX24" fmla="*/ 455500 w 2280901"/>
              <a:gd name="connsiteY24" fmla="*/ 509888 h 1733620"/>
              <a:gd name="connsiteX25" fmla="*/ 387515 w 2280901"/>
              <a:gd name="connsiteY25" fmla="*/ 509888 h 1733620"/>
              <a:gd name="connsiteX26" fmla="*/ 387515 w 2280901"/>
              <a:gd name="connsiteY26" fmla="*/ 557478 h 1733620"/>
              <a:gd name="connsiteX27" fmla="*/ 346724 w 2280901"/>
              <a:gd name="connsiteY27" fmla="*/ 557478 h 1733620"/>
              <a:gd name="connsiteX28" fmla="*/ 350123 w 2280901"/>
              <a:gd name="connsiteY28" fmla="*/ 591470 h 1733620"/>
              <a:gd name="connsiteX29" fmla="*/ 285537 w 2280901"/>
              <a:gd name="connsiteY29" fmla="*/ 588071 h 1733620"/>
              <a:gd name="connsiteX30" fmla="*/ 288936 w 2280901"/>
              <a:gd name="connsiteY30" fmla="*/ 625463 h 1733620"/>
              <a:gd name="connsiteX31" fmla="*/ 139369 w 2280901"/>
              <a:gd name="connsiteY31" fmla="*/ 625463 h 1733620"/>
              <a:gd name="connsiteX32" fmla="*/ 139369 w 2280901"/>
              <a:gd name="connsiteY32" fmla="*/ 667413 h 1733620"/>
              <a:gd name="connsiteX33" fmla="*/ 95179 w 2280901"/>
              <a:gd name="connsiteY33" fmla="*/ 666254 h 1733620"/>
              <a:gd name="connsiteX34" fmla="*/ 91780 w 2280901"/>
              <a:gd name="connsiteY34" fmla="*/ 690049 h 1733620"/>
              <a:gd name="connsiteX35" fmla="*/ 67985 w 2280901"/>
              <a:gd name="connsiteY35" fmla="*/ 690049 h 1733620"/>
              <a:gd name="connsiteX36" fmla="*/ 74783 w 2280901"/>
              <a:gd name="connsiteY36" fmla="*/ 737638 h 1733620"/>
              <a:gd name="connsiteX37" fmla="*/ 47589 w 2280901"/>
              <a:gd name="connsiteY37" fmla="*/ 744437 h 1733620"/>
              <a:gd name="connsiteX38" fmla="*/ 47589 w 2280901"/>
              <a:gd name="connsiteY38" fmla="*/ 798825 h 1733620"/>
              <a:gd name="connsiteX39" fmla="*/ 27194 w 2280901"/>
              <a:gd name="connsiteY39" fmla="*/ 795426 h 1733620"/>
              <a:gd name="connsiteX40" fmla="*/ 23794 w 2280901"/>
              <a:gd name="connsiteY40" fmla="*/ 900803 h 1733620"/>
              <a:gd name="connsiteX41" fmla="*/ 3399 w 2280901"/>
              <a:gd name="connsiteY41" fmla="*/ 897403 h 1733620"/>
              <a:gd name="connsiteX42" fmla="*/ 0 w 2280901"/>
              <a:gd name="connsiteY42" fmla="*/ 978985 h 1733620"/>
              <a:gd name="connsiteX43" fmla="*/ 0 w 2280901"/>
              <a:gd name="connsiteY43" fmla="*/ 978985 h 1733620"/>
              <a:gd name="connsiteX44" fmla="*/ 3399 w 2280901"/>
              <a:gd name="connsiteY44" fmla="*/ 1733620 h 1733620"/>
              <a:gd name="connsiteX0" fmla="*/ 2280901 w 2280901"/>
              <a:gd name="connsiteY0" fmla="*/ 0 h 1733620"/>
              <a:gd name="connsiteX1" fmla="*/ 2076945 w 2280901"/>
              <a:gd name="connsiteY1" fmla="*/ 3399 h 1733620"/>
              <a:gd name="connsiteX2" fmla="*/ 2080345 w 2280901"/>
              <a:gd name="connsiteY2" fmla="*/ 57787 h 1733620"/>
              <a:gd name="connsiteX3" fmla="*/ 2005561 w 2280901"/>
              <a:gd name="connsiteY3" fmla="*/ 54388 h 1733620"/>
              <a:gd name="connsiteX4" fmla="*/ 2008960 w 2280901"/>
              <a:gd name="connsiteY4" fmla="*/ 108776 h 1733620"/>
              <a:gd name="connsiteX5" fmla="*/ 1900184 w 2280901"/>
              <a:gd name="connsiteY5" fmla="*/ 105377 h 1733620"/>
              <a:gd name="connsiteX6" fmla="*/ 1903583 w 2280901"/>
              <a:gd name="connsiteY6" fmla="*/ 159765 h 1733620"/>
              <a:gd name="connsiteX7" fmla="*/ 1356303 w 2280901"/>
              <a:gd name="connsiteY7" fmla="*/ 163164 h 1733620"/>
              <a:gd name="connsiteX8" fmla="*/ 1359702 w 2280901"/>
              <a:gd name="connsiteY8" fmla="*/ 207354 h 1733620"/>
              <a:gd name="connsiteX9" fmla="*/ 1145549 w 2280901"/>
              <a:gd name="connsiteY9" fmla="*/ 203955 h 1733620"/>
              <a:gd name="connsiteX10" fmla="*/ 1145549 w 2280901"/>
              <a:gd name="connsiteY10" fmla="*/ 248145 h 1733620"/>
              <a:gd name="connsiteX11" fmla="*/ 1070765 w 2280901"/>
              <a:gd name="connsiteY11" fmla="*/ 248145 h 1733620"/>
              <a:gd name="connsiteX12" fmla="*/ 1070765 w 2280901"/>
              <a:gd name="connsiteY12" fmla="*/ 285537 h 1733620"/>
              <a:gd name="connsiteX13" fmla="*/ 927997 w 2280901"/>
              <a:gd name="connsiteY13" fmla="*/ 282138 h 1733620"/>
              <a:gd name="connsiteX14" fmla="*/ 927579 w 2280901"/>
              <a:gd name="connsiteY14" fmla="*/ 324088 h 1733620"/>
              <a:gd name="connsiteX15" fmla="*/ 781829 w 2280901"/>
              <a:gd name="connsiteY15" fmla="*/ 326328 h 1733620"/>
              <a:gd name="connsiteX16" fmla="*/ 771631 w 2280901"/>
              <a:gd name="connsiteY16" fmla="*/ 360321 h 1733620"/>
              <a:gd name="connsiteX17" fmla="*/ 605067 w 2280901"/>
              <a:gd name="connsiteY17" fmla="*/ 363720 h 1733620"/>
              <a:gd name="connsiteX18" fmla="*/ 601668 w 2280901"/>
              <a:gd name="connsiteY18" fmla="*/ 411310 h 1733620"/>
              <a:gd name="connsiteX19" fmla="*/ 584672 w 2280901"/>
              <a:gd name="connsiteY19" fmla="*/ 407910 h 1733620"/>
              <a:gd name="connsiteX20" fmla="*/ 588071 w 2280901"/>
              <a:gd name="connsiteY20" fmla="*/ 448701 h 1733620"/>
              <a:gd name="connsiteX21" fmla="*/ 564276 w 2280901"/>
              <a:gd name="connsiteY21" fmla="*/ 445302 h 1733620"/>
              <a:gd name="connsiteX22" fmla="*/ 564276 w 2280901"/>
              <a:gd name="connsiteY22" fmla="*/ 479295 h 1733620"/>
              <a:gd name="connsiteX23" fmla="*/ 452101 w 2280901"/>
              <a:gd name="connsiteY23" fmla="*/ 475895 h 1733620"/>
              <a:gd name="connsiteX24" fmla="*/ 455500 w 2280901"/>
              <a:gd name="connsiteY24" fmla="*/ 509888 h 1733620"/>
              <a:gd name="connsiteX25" fmla="*/ 387515 w 2280901"/>
              <a:gd name="connsiteY25" fmla="*/ 509888 h 1733620"/>
              <a:gd name="connsiteX26" fmla="*/ 387515 w 2280901"/>
              <a:gd name="connsiteY26" fmla="*/ 557478 h 1733620"/>
              <a:gd name="connsiteX27" fmla="*/ 346724 w 2280901"/>
              <a:gd name="connsiteY27" fmla="*/ 557478 h 1733620"/>
              <a:gd name="connsiteX28" fmla="*/ 350123 w 2280901"/>
              <a:gd name="connsiteY28" fmla="*/ 591470 h 1733620"/>
              <a:gd name="connsiteX29" fmla="*/ 285537 w 2280901"/>
              <a:gd name="connsiteY29" fmla="*/ 588071 h 1733620"/>
              <a:gd name="connsiteX30" fmla="*/ 288936 w 2280901"/>
              <a:gd name="connsiteY30" fmla="*/ 625463 h 1733620"/>
              <a:gd name="connsiteX31" fmla="*/ 139369 w 2280901"/>
              <a:gd name="connsiteY31" fmla="*/ 625463 h 1733620"/>
              <a:gd name="connsiteX32" fmla="*/ 139369 w 2280901"/>
              <a:gd name="connsiteY32" fmla="*/ 667413 h 1733620"/>
              <a:gd name="connsiteX33" fmla="*/ 95179 w 2280901"/>
              <a:gd name="connsiteY33" fmla="*/ 666254 h 1733620"/>
              <a:gd name="connsiteX34" fmla="*/ 91780 w 2280901"/>
              <a:gd name="connsiteY34" fmla="*/ 690049 h 1733620"/>
              <a:gd name="connsiteX35" fmla="*/ 67985 w 2280901"/>
              <a:gd name="connsiteY35" fmla="*/ 690049 h 1733620"/>
              <a:gd name="connsiteX36" fmla="*/ 74783 w 2280901"/>
              <a:gd name="connsiteY36" fmla="*/ 737638 h 1733620"/>
              <a:gd name="connsiteX37" fmla="*/ 47589 w 2280901"/>
              <a:gd name="connsiteY37" fmla="*/ 744437 h 1733620"/>
              <a:gd name="connsiteX38" fmla="*/ 47589 w 2280901"/>
              <a:gd name="connsiteY38" fmla="*/ 798825 h 1733620"/>
              <a:gd name="connsiteX39" fmla="*/ 27194 w 2280901"/>
              <a:gd name="connsiteY39" fmla="*/ 795426 h 1733620"/>
              <a:gd name="connsiteX40" fmla="*/ 23794 w 2280901"/>
              <a:gd name="connsiteY40" fmla="*/ 900803 h 1733620"/>
              <a:gd name="connsiteX41" fmla="*/ 3399 w 2280901"/>
              <a:gd name="connsiteY41" fmla="*/ 897403 h 1733620"/>
              <a:gd name="connsiteX42" fmla="*/ 0 w 2280901"/>
              <a:gd name="connsiteY42" fmla="*/ 978985 h 1733620"/>
              <a:gd name="connsiteX43" fmla="*/ 0 w 2280901"/>
              <a:gd name="connsiteY43" fmla="*/ 978985 h 1733620"/>
              <a:gd name="connsiteX44" fmla="*/ 3399 w 2280901"/>
              <a:gd name="connsiteY44" fmla="*/ 1733620 h 1733620"/>
              <a:gd name="connsiteX0" fmla="*/ 2280901 w 2280901"/>
              <a:gd name="connsiteY0" fmla="*/ 0 h 1733620"/>
              <a:gd name="connsiteX1" fmla="*/ 2076945 w 2280901"/>
              <a:gd name="connsiteY1" fmla="*/ 3399 h 1733620"/>
              <a:gd name="connsiteX2" fmla="*/ 2080345 w 2280901"/>
              <a:gd name="connsiteY2" fmla="*/ 57787 h 1733620"/>
              <a:gd name="connsiteX3" fmla="*/ 2005561 w 2280901"/>
              <a:gd name="connsiteY3" fmla="*/ 54388 h 1733620"/>
              <a:gd name="connsiteX4" fmla="*/ 2008960 w 2280901"/>
              <a:gd name="connsiteY4" fmla="*/ 108776 h 1733620"/>
              <a:gd name="connsiteX5" fmla="*/ 1900184 w 2280901"/>
              <a:gd name="connsiteY5" fmla="*/ 105377 h 1733620"/>
              <a:gd name="connsiteX6" fmla="*/ 1903583 w 2280901"/>
              <a:gd name="connsiteY6" fmla="*/ 159765 h 1733620"/>
              <a:gd name="connsiteX7" fmla="*/ 1356303 w 2280901"/>
              <a:gd name="connsiteY7" fmla="*/ 163164 h 1733620"/>
              <a:gd name="connsiteX8" fmla="*/ 1359702 w 2280901"/>
              <a:gd name="connsiteY8" fmla="*/ 207354 h 1733620"/>
              <a:gd name="connsiteX9" fmla="*/ 1145549 w 2280901"/>
              <a:gd name="connsiteY9" fmla="*/ 203955 h 1733620"/>
              <a:gd name="connsiteX10" fmla="*/ 1145549 w 2280901"/>
              <a:gd name="connsiteY10" fmla="*/ 248145 h 1733620"/>
              <a:gd name="connsiteX11" fmla="*/ 1070765 w 2280901"/>
              <a:gd name="connsiteY11" fmla="*/ 248145 h 1733620"/>
              <a:gd name="connsiteX12" fmla="*/ 1070765 w 2280901"/>
              <a:gd name="connsiteY12" fmla="*/ 285537 h 1733620"/>
              <a:gd name="connsiteX13" fmla="*/ 927997 w 2280901"/>
              <a:gd name="connsiteY13" fmla="*/ 282138 h 1733620"/>
              <a:gd name="connsiteX14" fmla="*/ 927579 w 2280901"/>
              <a:gd name="connsiteY14" fmla="*/ 324088 h 1733620"/>
              <a:gd name="connsiteX15" fmla="*/ 781829 w 2280901"/>
              <a:gd name="connsiteY15" fmla="*/ 326328 h 1733620"/>
              <a:gd name="connsiteX16" fmla="*/ 771631 w 2280901"/>
              <a:gd name="connsiteY16" fmla="*/ 360321 h 1733620"/>
              <a:gd name="connsiteX17" fmla="*/ 605067 w 2280901"/>
              <a:gd name="connsiteY17" fmla="*/ 363720 h 1733620"/>
              <a:gd name="connsiteX18" fmla="*/ 601668 w 2280901"/>
              <a:gd name="connsiteY18" fmla="*/ 411310 h 1733620"/>
              <a:gd name="connsiteX19" fmla="*/ 584672 w 2280901"/>
              <a:gd name="connsiteY19" fmla="*/ 407910 h 1733620"/>
              <a:gd name="connsiteX20" fmla="*/ 588071 w 2280901"/>
              <a:gd name="connsiteY20" fmla="*/ 448701 h 1733620"/>
              <a:gd name="connsiteX21" fmla="*/ 564276 w 2280901"/>
              <a:gd name="connsiteY21" fmla="*/ 445302 h 1733620"/>
              <a:gd name="connsiteX22" fmla="*/ 564276 w 2280901"/>
              <a:gd name="connsiteY22" fmla="*/ 479295 h 1733620"/>
              <a:gd name="connsiteX23" fmla="*/ 452101 w 2280901"/>
              <a:gd name="connsiteY23" fmla="*/ 475895 h 1733620"/>
              <a:gd name="connsiteX24" fmla="*/ 455500 w 2280901"/>
              <a:gd name="connsiteY24" fmla="*/ 509888 h 1733620"/>
              <a:gd name="connsiteX25" fmla="*/ 387515 w 2280901"/>
              <a:gd name="connsiteY25" fmla="*/ 509888 h 1733620"/>
              <a:gd name="connsiteX26" fmla="*/ 387515 w 2280901"/>
              <a:gd name="connsiteY26" fmla="*/ 557478 h 1733620"/>
              <a:gd name="connsiteX27" fmla="*/ 346724 w 2280901"/>
              <a:gd name="connsiteY27" fmla="*/ 557478 h 1733620"/>
              <a:gd name="connsiteX28" fmla="*/ 329981 w 2280901"/>
              <a:gd name="connsiteY28" fmla="*/ 583951 h 1733620"/>
              <a:gd name="connsiteX29" fmla="*/ 285537 w 2280901"/>
              <a:gd name="connsiteY29" fmla="*/ 588071 h 1733620"/>
              <a:gd name="connsiteX30" fmla="*/ 288936 w 2280901"/>
              <a:gd name="connsiteY30" fmla="*/ 625463 h 1733620"/>
              <a:gd name="connsiteX31" fmla="*/ 139369 w 2280901"/>
              <a:gd name="connsiteY31" fmla="*/ 625463 h 1733620"/>
              <a:gd name="connsiteX32" fmla="*/ 139369 w 2280901"/>
              <a:gd name="connsiteY32" fmla="*/ 667413 h 1733620"/>
              <a:gd name="connsiteX33" fmla="*/ 95179 w 2280901"/>
              <a:gd name="connsiteY33" fmla="*/ 666254 h 1733620"/>
              <a:gd name="connsiteX34" fmla="*/ 91780 w 2280901"/>
              <a:gd name="connsiteY34" fmla="*/ 690049 h 1733620"/>
              <a:gd name="connsiteX35" fmla="*/ 67985 w 2280901"/>
              <a:gd name="connsiteY35" fmla="*/ 690049 h 1733620"/>
              <a:gd name="connsiteX36" fmla="*/ 74783 w 2280901"/>
              <a:gd name="connsiteY36" fmla="*/ 737638 h 1733620"/>
              <a:gd name="connsiteX37" fmla="*/ 47589 w 2280901"/>
              <a:gd name="connsiteY37" fmla="*/ 744437 h 1733620"/>
              <a:gd name="connsiteX38" fmla="*/ 47589 w 2280901"/>
              <a:gd name="connsiteY38" fmla="*/ 798825 h 1733620"/>
              <a:gd name="connsiteX39" fmla="*/ 27194 w 2280901"/>
              <a:gd name="connsiteY39" fmla="*/ 795426 h 1733620"/>
              <a:gd name="connsiteX40" fmla="*/ 23794 w 2280901"/>
              <a:gd name="connsiteY40" fmla="*/ 900803 h 1733620"/>
              <a:gd name="connsiteX41" fmla="*/ 3399 w 2280901"/>
              <a:gd name="connsiteY41" fmla="*/ 897403 h 1733620"/>
              <a:gd name="connsiteX42" fmla="*/ 0 w 2280901"/>
              <a:gd name="connsiteY42" fmla="*/ 978985 h 1733620"/>
              <a:gd name="connsiteX43" fmla="*/ 0 w 2280901"/>
              <a:gd name="connsiteY43" fmla="*/ 978985 h 1733620"/>
              <a:gd name="connsiteX44" fmla="*/ 3399 w 2280901"/>
              <a:gd name="connsiteY44" fmla="*/ 1733620 h 1733620"/>
              <a:gd name="connsiteX0" fmla="*/ 2280901 w 2280901"/>
              <a:gd name="connsiteY0" fmla="*/ 0 h 1733620"/>
              <a:gd name="connsiteX1" fmla="*/ 2076945 w 2280901"/>
              <a:gd name="connsiteY1" fmla="*/ 3399 h 1733620"/>
              <a:gd name="connsiteX2" fmla="*/ 2080345 w 2280901"/>
              <a:gd name="connsiteY2" fmla="*/ 57787 h 1733620"/>
              <a:gd name="connsiteX3" fmla="*/ 2005561 w 2280901"/>
              <a:gd name="connsiteY3" fmla="*/ 54388 h 1733620"/>
              <a:gd name="connsiteX4" fmla="*/ 2008960 w 2280901"/>
              <a:gd name="connsiteY4" fmla="*/ 108776 h 1733620"/>
              <a:gd name="connsiteX5" fmla="*/ 1900184 w 2280901"/>
              <a:gd name="connsiteY5" fmla="*/ 105377 h 1733620"/>
              <a:gd name="connsiteX6" fmla="*/ 1903583 w 2280901"/>
              <a:gd name="connsiteY6" fmla="*/ 159765 h 1733620"/>
              <a:gd name="connsiteX7" fmla="*/ 1356303 w 2280901"/>
              <a:gd name="connsiteY7" fmla="*/ 163164 h 1733620"/>
              <a:gd name="connsiteX8" fmla="*/ 1359702 w 2280901"/>
              <a:gd name="connsiteY8" fmla="*/ 207354 h 1733620"/>
              <a:gd name="connsiteX9" fmla="*/ 1145549 w 2280901"/>
              <a:gd name="connsiteY9" fmla="*/ 203955 h 1733620"/>
              <a:gd name="connsiteX10" fmla="*/ 1145549 w 2280901"/>
              <a:gd name="connsiteY10" fmla="*/ 248145 h 1733620"/>
              <a:gd name="connsiteX11" fmla="*/ 1070765 w 2280901"/>
              <a:gd name="connsiteY11" fmla="*/ 248145 h 1733620"/>
              <a:gd name="connsiteX12" fmla="*/ 1070765 w 2280901"/>
              <a:gd name="connsiteY12" fmla="*/ 285537 h 1733620"/>
              <a:gd name="connsiteX13" fmla="*/ 927997 w 2280901"/>
              <a:gd name="connsiteY13" fmla="*/ 282138 h 1733620"/>
              <a:gd name="connsiteX14" fmla="*/ 927579 w 2280901"/>
              <a:gd name="connsiteY14" fmla="*/ 324088 h 1733620"/>
              <a:gd name="connsiteX15" fmla="*/ 781829 w 2280901"/>
              <a:gd name="connsiteY15" fmla="*/ 326328 h 1733620"/>
              <a:gd name="connsiteX16" fmla="*/ 771631 w 2280901"/>
              <a:gd name="connsiteY16" fmla="*/ 360321 h 1733620"/>
              <a:gd name="connsiteX17" fmla="*/ 605067 w 2280901"/>
              <a:gd name="connsiteY17" fmla="*/ 363720 h 1733620"/>
              <a:gd name="connsiteX18" fmla="*/ 601668 w 2280901"/>
              <a:gd name="connsiteY18" fmla="*/ 411310 h 1733620"/>
              <a:gd name="connsiteX19" fmla="*/ 584672 w 2280901"/>
              <a:gd name="connsiteY19" fmla="*/ 407910 h 1733620"/>
              <a:gd name="connsiteX20" fmla="*/ 588071 w 2280901"/>
              <a:gd name="connsiteY20" fmla="*/ 448701 h 1733620"/>
              <a:gd name="connsiteX21" fmla="*/ 564276 w 2280901"/>
              <a:gd name="connsiteY21" fmla="*/ 445302 h 1733620"/>
              <a:gd name="connsiteX22" fmla="*/ 564276 w 2280901"/>
              <a:gd name="connsiteY22" fmla="*/ 479295 h 1733620"/>
              <a:gd name="connsiteX23" fmla="*/ 452101 w 2280901"/>
              <a:gd name="connsiteY23" fmla="*/ 475895 h 1733620"/>
              <a:gd name="connsiteX24" fmla="*/ 455500 w 2280901"/>
              <a:gd name="connsiteY24" fmla="*/ 509888 h 1733620"/>
              <a:gd name="connsiteX25" fmla="*/ 387515 w 2280901"/>
              <a:gd name="connsiteY25" fmla="*/ 509888 h 1733620"/>
              <a:gd name="connsiteX26" fmla="*/ 387515 w 2280901"/>
              <a:gd name="connsiteY26" fmla="*/ 557478 h 1733620"/>
              <a:gd name="connsiteX27" fmla="*/ 346724 w 2280901"/>
              <a:gd name="connsiteY27" fmla="*/ 557478 h 1733620"/>
              <a:gd name="connsiteX28" fmla="*/ 372801 w 2280901"/>
              <a:gd name="connsiteY28" fmla="*/ 583951 h 1733620"/>
              <a:gd name="connsiteX29" fmla="*/ 285537 w 2280901"/>
              <a:gd name="connsiteY29" fmla="*/ 588071 h 1733620"/>
              <a:gd name="connsiteX30" fmla="*/ 288936 w 2280901"/>
              <a:gd name="connsiteY30" fmla="*/ 625463 h 1733620"/>
              <a:gd name="connsiteX31" fmla="*/ 139369 w 2280901"/>
              <a:gd name="connsiteY31" fmla="*/ 625463 h 1733620"/>
              <a:gd name="connsiteX32" fmla="*/ 139369 w 2280901"/>
              <a:gd name="connsiteY32" fmla="*/ 667413 h 1733620"/>
              <a:gd name="connsiteX33" fmla="*/ 95179 w 2280901"/>
              <a:gd name="connsiteY33" fmla="*/ 666254 h 1733620"/>
              <a:gd name="connsiteX34" fmla="*/ 91780 w 2280901"/>
              <a:gd name="connsiteY34" fmla="*/ 690049 h 1733620"/>
              <a:gd name="connsiteX35" fmla="*/ 67985 w 2280901"/>
              <a:gd name="connsiteY35" fmla="*/ 690049 h 1733620"/>
              <a:gd name="connsiteX36" fmla="*/ 74783 w 2280901"/>
              <a:gd name="connsiteY36" fmla="*/ 737638 h 1733620"/>
              <a:gd name="connsiteX37" fmla="*/ 47589 w 2280901"/>
              <a:gd name="connsiteY37" fmla="*/ 744437 h 1733620"/>
              <a:gd name="connsiteX38" fmla="*/ 47589 w 2280901"/>
              <a:gd name="connsiteY38" fmla="*/ 798825 h 1733620"/>
              <a:gd name="connsiteX39" fmla="*/ 27194 w 2280901"/>
              <a:gd name="connsiteY39" fmla="*/ 795426 h 1733620"/>
              <a:gd name="connsiteX40" fmla="*/ 23794 w 2280901"/>
              <a:gd name="connsiteY40" fmla="*/ 900803 h 1733620"/>
              <a:gd name="connsiteX41" fmla="*/ 3399 w 2280901"/>
              <a:gd name="connsiteY41" fmla="*/ 897403 h 1733620"/>
              <a:gd name="connsiteX42" fmla="*/ 0 w 2280901"/>
              <a:gd name="connsiteY42" fmla="*/ 978985 h 1733620"/>
              <a:gd name="connsiteX43" fmla="*/ 0 w 2280901"/>
              <a:gd name="connsiteY43" fmla="*/ 978985 h 1733620"/>
              <a:gd name="connsiteX44" fmla="*/ 3399 w 2280901"/>
              <a:gd name="connsiteY44" fmla="*/ 1733620 h 1733620"/>
              <a:gd name="connsiteX0" fmla="*/ 2280901 w 2280901"/>
              <a:gd name="connsiteY0" fmla="*/ 0 h 1733620"/>
              <a:gd name="connsiteX1" fmla="*/ 2076945 w 2280901"/>
              <a:gd name="connsiteY1" fmla="*/ 3399 h 1733620"/>
              <a:gd name="connsiteX2" fmla="*/ 2080345 w 2280901"/>
              <a:gd name="connsiteY2" fmla="*/ 57787 h 1733620"/>
              <a:gd name="connsiteX3" fmla="*/ 2005561 w 2280901"/>
              <a:gd name="connsiteY3" fmla="*/ 54388 h 1733620"/>
              <a:gd name="connsiteX4" fmla="*/ 2008960 w 2280901"/>
              <a:gd name="connsiteY4" fmla="*/ 108776 h 1733620"/>
              <a:gd name="connsiteX5" fmla="*/ 1900184 w 2280901"/>
              <a:gd name="connsiteY5" fmla="*/ 105377 h 1733620"/>
              <a:gd name="connsiteX6" fmla="*/ 1903583 w 2280901"/>
              <a:gd name="connsiteY6" fmla="*/ 159765 h 1733620"/>
              <a:gd name="connsiteX7" fmla="*/ 1356303 w 2280901"/>
              <a:gd name="connsiteY7" fmla="*/ 163164 h 1733620"/>
              <a:gd name="connsiteX8" fmla="*/ 1359702 w 2280901"/>
              <a:gd name="connsiteY8" fmla="*/ 207354 h 1733620"/>
              <a:gd name="connsiteX9" fmla="*/ 1145549 w 2280901"/>
              <a:gd name="connsiteY9" fmla="*/ 203955 h 1733620"/>
              <a:gd name="connsiteX10" fmla="*/ 1145549 w 2280901"/>
              <a:gd name="connsiteY10" fmla="*/ 248145 h 1733620"/>
              <a:gd name="connsiteX11" fmla="*/ 1070765 w 2280901"/>
              <a:gd name="connsiteY11" fmla="*/ 248145 h 1733620"/>
              <a:gd name="connsiteX12" fmla="*/ 1070765 w 2280901"/>
              <a:gd name="connsiteY12" fmla="*/ 285537 h 1733620"/>
              <a:gd name="connsiteX13" fmla="*/ 927997 w 2280901"/>
              <a:gd name="connsiteY13" fmla="*/ 282138 h 1733620"/>
              <a:gd name="connsiteX14" fmla="*/ 927579 w 2280901"/>
              <a:gd name="connsiteY14" fmla="*/ 324088 h 1733620"/>
              <a:gd name="connsiteX15" fmla="*/ 781829 w 2280901"/>
              <a:gd name="connsiteY15" fmla="*/ 326328 h 1733620"/>
              <a:gd name="connsiteX16" fmla="*/ 771631 w 2280901"/>
              <a:gd name="connsiteY16" fmla="*/ 360321 h 1733620"/>
              <a:gd name="connsiteX17" fmla="*/ 605067 w 2280901"/>
              <a:gd name="connsiteY17" fmla="*/ 363720 h 1733620"/>
              <a:gd name="connsiteX18" fmla="*/ 601668 w 2280901"/>
              <a:gd name="connsiteY18" fmla="*/ 411310 h 1733620"/>
              <a:gd name="connsiteX19" fmla="*/ 584672 w 2280901"/>
              <a:gd name="connsiteY19" fmla="*/ 407910 h 1733620"/>
              <a:gd name="connsiteX20" fmla="*/ 588071 w 2280901"/>
              <a:gd name="connsiteY20" fmla="*/ 448701 h 1733620"/>
              <a:gd name="connsiteX21" fmla="*/ 564276 w 2280901"/>
              <a:gd name="connsiteY21" fmla="*/ 445302 h 1733620"/>
              <a:gd name="connsiteX22" fmla="*/ 564276 w 2280901"/>
              <a:gd name="connsiteY22" fmla="*/ 479295 h 1733620"/>
              <a:gd name="connsiteX23" fmla="*/ 452101 w 2280901"/>
              <a:gd name="connsiteY23" fmla="*/ 475895 h 1733620"/>
              <a:gd name="connsiteX24" fmla="*/ 455500 w 2280901"/>
              <a:gd name="connsiteY24" fmla="*/ 509888 h 1733620"/>
              <a:gd name="connsiteX25" fmla="*/ 387515 w 2280901"/>
              <a:gd name="connsiteY25" fmla="*/ 509888 h 1733620"/>
              <a:gd name="connsiteX26" fmla="*/ 387515 w 2280901"/>
              <a:gd name="connsiteY26" fmla="*/ 557478 h 1733620"/>
              <a:gd name="connsiteX27" fmla="*/ 346724 w 2280901"/>
              <a:gd name="connsiteY27" fmla="*/ 557478 h 1733620"/>
              <a:gd name="connsiteX28" fmla="*/ 372801 w 2280901"/>
              <a:gd name="connsiteY28" fmla="*/ 587711 h 1733620"/>
              <a:gd name="connsiteX29" fmla="*/ 285537 w 2280901"/>
              <a:gd name="connsiteY29" fmla="*/ 588071 h 1733620"/>
              <a:gd name="connsiteX30" fmla="*/ 288936 w 2280901"/>
              <a:gd name="connsiteY30" fmla="*/ 625463 h 1733620"/>
              <a:gd name="connsiteX31" fmla="*/ 139369 w 2280901"/>
              <a:gd name="connsiteY31" fmla="*/ 625463 h 1733620"/>
              <a:gd name="connsiteX32" fmla="*/ 139369 w 2280901"/>
              <a:gd name="connsiteY32" fmla="*/ 667413 h 1733620"/>
              <a:gd name="connsiteX33" fmla="*/ 95179 w 2280901"/>
              <a:gd name="connsiteY33" fmla="*/ 666254 h 1733620"/>
              <a:gd name="connsiteX34" fmla="*/ 91780 w 2280901"/>
              <a:gd name="connsiteY34" fmla="*/ 690049 h 1733620"/>
              <a:gd name="connsiteX35" fmla="*/ 67985 w 2280901"/>
              <a:gd name="connsiteY35" fmla="*/ 690049 h 1733620"/>
              <a:gd name="connsiteX36" fmla="*/ 74783 w 2280901"/>
              <a:gd name="connsiteY36" fmla="*/ 737638 h 1733620"/>
              <a:gd name="connsiteX37" fmla="*/ 47589 w 2280901"/>
              <a:gd name="connsiteY37" fmla="*/ 744437 h 1733620"/>
              <a:gd name="connsiteX38" fmla="*/ 47589 w 2280901"/>
              <a:gd name="connsiteY38" fmla="*/ 798825 h 1733620"/>
              <a:gd name="connsiteX39" fmla="*/ 27194 w 2280901"/>
              <a:gd name="connsiteY39" fmla="*/ 795426 h 1733620"/>
              <a:gd name="connsiteX40" fmla="*/ 23794 w 2280901"/>
              <a:gd name="connsiteY40" fmla="*/ 900803 h 1733620"/>
              <a:gd name="connsiteX41" fmla="*/ 3399 w 2280901"/>
              <a:gd name="connsiteY41" fmla="*/ 897403 h 1733620"/>
              <a:gd name="connsiteX42" fmla="*/ 0 w 2280901"/>
              <a:gd name="connsiteY42" fmla="*/ 978985 h 1733620"/>
              <a:gd name="connsiteX43" fmla="*/ 0 w 2280901"/>
              <a:gd name="connsiteY43" fmla="*/ 978985 h 1733620"/>
              <a:gd name="connsiteX44" fmla="*/ 3399 w 2280901"/>
              <a:gd name="connsiteY44" fmla="*/ 1733620 h 1733620"/>
              <a:gd name="connsiteX0" fmla="*/ 2280901 w 2280901"/>
              <a:gd name="connsiteY0" fmla="*/ 0 h 1733620"/>
              <a:gd name="connsiteX1" fmla="*/ 2076945 w 2280901"/>
              <a:gd name="connsiteY1" fmla="*/ 3399 h 1733620"/>
              <a:gd name="connsiteX2" fmla="*/ 2080345 w 2280901"/>
              <a:gd name="connsiteY2" fmla="*/ 57787 h 1733620"/>
              <a:gd name="connsiteX3" fmla="*/ 2005561 w 2280901"/>
              <a:gd name="connsiteY3" fmla="*/ 54388 h 1733620"/>
              <a:gd name="connsiteX4" fmla="*/ 2008960 w 2280901"/>
              <a:gd name="connsiteY4" fmla="*/ 108776 h 1733620"/>
              <a:gd name="connsiteX5" fmla="*/ 1900184 w 2280901"/>
              <a:gd name="connsiteY5" fmla="*/ 105377 h 1733620"/>
              <a:gd name="connsiteX6" fmla="*/ 1903583 w 2280901"/>
              <a:gd name="connsiteY6" fmla="*/ 159765 h 1733620"/>
              <a:gd name="connsiteX7" fmla="*/ 1356303 w 2280901"/>
              <a:gd name="connsiteY7" fmla="*/ 163164 h 1733620"/>
              <a:gd name="connsiteX8" fmla="*/ 1359702 w 2280901"/>
              <a:gd name="connsiteY8" fmla="*/ 207354 h 1733620"/>
              <a:gd name="connsiteX9" fmla="*/ 1145549 w 2280901"/>
              <a:gd name="connsiteY9" fmla="*/ 203955 h 1733620"/>
              <a:gd name="connsiteX10" fmla="*/ 1145549 w 2280901"/>
              <a:gd name="connsiteY10" fmla="*/ 248145 h 1733620"/>
              <a:gd name="connsiteX11" fmla="*/ 1070765 w 2280901"/>
              <a:gd name="connsiteY11" fmla="*/ 248145 h 1733620"/>
              <a:gd name="connsiteX12" fmla="*/ 1070765 w 2280901"/>
              <a:gd name="connsiteY12" fmla="*/ 285537 h 1733620"/>
              <a:gd name="connsiteX13" fmla="*/ 927997 w 2280901"/>
              <a:gd name="connsiteY13" fmla="*/ 282138 h 1733620"/>
              <a:gd name="connsiteX14" fmla="*/ 927579 w 2280901"/>
              <a:gd name="connsiteY14" fmla="*/ 324088 h 1733620"/>
              <a:gd name="connsiteX15" fmla="*/ 781829 w 2280901"/>
              <a:gd name="connsiteY15" fmla="*/ 326328 h 1733620"/>
              <a:gd name="connsiteX16" fmla="*/ 771631 w 2280901"/>
              <a:gd name="connsiteY16" fmla="*/ 360321 h 1733620"/>
              <a:gd name="connsiteX17" fmla="*/ 605067 w 2280901"/>
              <a:gd name="connsiteY17" fmla="*/ 363720 h 1733620"/>
              <a:gd name="connsiteX18" fmla="*/ 601668 w 2280901"/>
              <a:gd name="connsiteY18" fmla="*/ 411310 h 1733620"/>
              <a:gd name="connsiteX19" fmla="*/ 584672 w 2280901"/>
              <a:gd name="connsiteY19" fmla="*/ 407910 h 1733620"/>
              <a:gd name="connsiteX20" fmla="*/ 588071 w 2280901"/>
              <a:gd name="connsiteY20" fmla="*/ 448701 h 1733620"/>
              <a:gd name="connsiteX21" fmla="*/ 564276 w 2280901"/>
              <a:gd name="connsiteY21" fmla="*/ 445302 h 1733620"/>
              <a:gd name="connsiteX22" fmla="*/ 564276 w 2280901"/>
              <a:gd name="connsiteY22" fmla="*/ 479295 h 1733620"/>
              <a:gd name="connsiteX23" fmla="*/ 452101 w 2280901"/>
              <a:gd name="connsiteY23" fmla="*/ 475895 h 1733620"/>
              <a:gd name="connsiteX24" fmla="*/ 455500 w 2280901"/>
              <a:gd name="connsiteY24" fmla="*/ 509888 h 1733620"/>
              <a:gd name="connsiteX25" fmla="*/ 387515 w 2280901"/>
              <a:gd name="connsiteY25" fmla="*/ 509888 h 1733620"/>
              <a:gd name="connsiteX26" fmla="*/ 387515 w 2280901"/>
              <a:gd name="connsiteY26" fmla="*/ 557478 h 1733620"/>
              <a:gd name="connsiteX27" fmla="*/ 346724 w 2280901"/>
              <a:gd name="connsiteY27" fmla="*/ 557478 h 1733620"/>
              <a:gd name="connsiteX28" fmla="*/ 372801 w 2280901"/>
              <a:gd name="connsiteY28" fmla="*/ 587711 h 1733620"/>
              <a:gd name="connsiteX29" fmla="*/ 285537 w 2280901"/>
              <a:gd name="connsiteY29" fmla="*/ 588071 h 1733620"/>
              <a:gd name="connsiteX30" fmla="*/ 288936 w 2280901"/>
              <a:gd name="connsiteY30" fmla="*/ 625463 h 1733620"/>
              <a:gd name="connsiteX31" fmla="*/ 139369 w 2280901"/>
              <a:gd name="connsiteY31" fmla="*/ 625463 h 1733620"/>
              <a:gd name="connsiteX32" fmla="*/ 139369 w 2280901"/>
              <a:gd name="connsiteY32" fmla="*/ 667413 h 1733620"/>
              <a:gd name="connsiteX33" fmla="*/ 95179 w 2280901"/>
              <a:gd name="connsiteY33" fmla="*/ 666254 h 1733620"/>
              <a:gd name="connsiteX34" fmla="*/ 91780 w 2280901"/>
              <a:gd name="connsiteY34" fmla="*/ 690049 h 1733620"/>
              <a:gd name="connsiteX35" fmla="*/ 67985 w 2280901"/>
              <a:gd name="connsiteY35" fmla="*/ 690049 h 1733620"/>
              <a:gd name="connsiteX36" fmla="*/ 74783 w 2280901"/>
              <a:gd name="connsiteY36" fmla="*/ 737638 h 1733620"/>
              <a:gd name="connsiteX37" fmla="*/ 47589 w 2280901"/>
              <a:gd name="connsiteY37" fmla="*/ 744437 h 1733620"/>
              <a:gd name="connsiteX38" fmla="*/ 47589 w 2280901"/>
              <a:gd name="connsiteY38" fmla="*/ 798825 h 1733620"/>
              <a:gd name="connsiteX39" fmla="*/ 27194 w 2280901"/>
              <a:gd name="connsiteY39" fmla="*/ 795426 h 1733620"/>
              <a:gd name="connsiteX40" fmla="*/ 23794 w 2280901"/>
              <a:gd name="connsiteY40" fmla="*/ 900803 h 1733620"/>
              <a:gd name="connsiteX41" fmla="*/ 3399 w 2280901"/>
              <a:gd name="connsiteY41" fmla="*/ 897403 h 1733620"/>
              <a:gd name="connsiteX42" fmla="*/ 0 w 2280901"/>
              <a:gd name="connsiteY42" fmla="*/ 978985 h 1733620"/>
              <a:gd name="connsiteX43" fmla="*/ 0 w 2280901"/>
              <a:gd name="connsiteY43" fmla="*/ 978985 h 1733620"/>
              <a:gd name="connsiteX44" fmla="*/ 3399 w 2280901"/>
              <a:gd name="connsiteY44" fmla="*/ 1733620 h 1733620"/>
              <a:gd name="connsiteX0" fmla="*/ 2280901 w 2280901"/>
              <a:gd name="connsiteY0" fmla="*/ 0 h 1733620"/>
              <a:gd name="connsiteX1" fmla="*/ 2076945 w 2280901"/>
              <a:gd name="connsiteY1" fmla="*/ 3399 h 1733620"/>
              <a:gd name="connsiteX2" fmla="*/ 2080345 w 2280901"/>
              <a:gd name="connsiteY2" fmla="*/ 57787 h 1733620"/>
              <a:gd name="connsiteX3" fmla="*/ 2005561 w 2280901"/>
              <a:gd name="connsiteY3" fmla="*/ 54388 h 1733620"/>
              <a:gd name="connsiteX4" fmla="*/ 2008960 w 2280901"/>
              <a:gd name="connsiteY4" fmla="*/ 108776 h 1733620"/>
              <a:gd name="connsiteX5" fmla="*/ 1900184 w 2280901"/>
              <a:gd name="connsiteY5" fmla="*/ 105377 h 1733620"/>
              <a:gd name="connsiteX6" fmla="*/ 1903583 w 2280901"/>
              <a:gd name="connsiteY6" fmla="*/ 159765 h 1733620"/>
              <a:gd name="connsiteX7" fmla="*/ 1356303 w 2280901"/>
              <a:gd name="connsiteY7" fmla="*/ 163164 h 1733620"/>
              <a:gd name="connsiteX8" fmla="*/ 1359702 w 2280901"/>
              <a:gd name="connsiteY8" fmla="*/ 207354 h 1733620"/>
              <a:gd name="connsiteX9" fmla="*/ 1145549 w 2280901"/>
              <a:gd name="connsiteY9" fmla="*/ 203955 h 1733620"/>
              <a:gd name="connsiteX10" fmla="*/ 1145549 w 2280901"/>
              <a:gd name="connsiteY10" fmla="*/ 248145 h 1733620"/>
              <a:gd name="connsiteX11" fmla="*/ 1070765 w 2280901"/>
              <a:gd name="connsiteY11" fmla="*/ 248145 h 1733620"/>
              <a:gd name="connsiteX12" fmla="*/ 1070765 w 2280901"/>
              <a:gd name="connsiteY12" fmla="*/ 285537 h 1733620"/>
              <a:gd name="connsiteX13" fmla="*/ 927997 w 2280901"/>
              <a:gd name="connsiteY13" fmla="*/ 282138 h 1733620"/>
              <a:gd name="connsiteX14" fmla="*/ 927579 w 2280901"/>
              <a:gd name="connsiteY14" fmla="*/ 324088 h 1733620"/>
              <a:gd name="connsiteX15" fmla="*/ 781829 w 2280901"/>
              <a:gd name="connsiteY15" fmla="*/ 326328 h 1733620"/>
              <a:gd name="connsiteX16" fmla="*/ 771631 w 2280901"/>
              <a:gd name="connsiteY16" fmla="*/ 360321 h 1733620"/>
              <a:gd name="connsiteX17" fmla="*/ 605067 w 2280901"/>
              <a:gd name="connsiteY17" fmla="*/ 363720 h 1733620"/>
              <a:gd name="connsiteX18" fmla="*/ 601668 w 2280901"/>
              <a:gd name="connsiteY18" fmla="*/ 411310 h 1733620"/>
              <a:gd name="connsiteX19" fmla="*/ 584672 w 2280901"/>
              <a:gd name="connsiteY19" fmla="*/ 407910 h 1733620"/>
              <a:gd name="connsiteX20" fmla="*/ 588071 w 2280901"/>
              <a:gd name="connsiteY20" fmla="*/ 448701 h 1733620"/>
              <a:gd name="connsiteX21" fmla="*/ 564276 w 2280901"/>
              <a:gd name="connsiteY21" fmla="*/ 445302 h 1733620"/>
              <a:gd name="connsiteX22" fmla="*/ 564276 w 2280901"/>
              <a:gd name="connsiteY22" fmla="*/ 479295 h 1733620"/>
              <a:gd name="connsiteX23" fmla="*/ 452101 w 2280901"/>
              <a:gd name="connsiteY23" fmla="*/ 475895 h 1733620"/>
              <a:gd name="connsiteX24" fmla="*/ 455500 w 2280901"/>
              <a:gd name="connsiteY24" fmla="*/ 509888 h 1733620"/>
              <a:gd name="connsiteX25" fmla="*/ 387515 w 2280901"/>
              <a:gd name="connsiteY25" fmla="*/ 509888 h 1733620"/>
              <a:gd name="connsiteX26" fmla="*/ 387515 w 2280901"/>
              <a:gd name="connsiteY26" fmla="*/ 557478 h 1733620"/>
              <a:gd name="connsiteX27" fmla="*/ 346724 w 2280901"/>
              <a:gd name="connsiteY27" fmla="*/ 557478 h 1733620"/>
              <a:gd name="connsiteX28" fmla="*/ 372801 w 2280901"/>
              <a:gd name="connsiteY28" fmla="*/ 587711 h 1733620"/>
              <a:gd name="connsiteX29" fmla="*/ 285537 w 2280901"/>
              <a:gd name="connsiteY29" fmla="*/ 588071 h 1733620"/>
              <a:gd name="connsiteX30" fmla="*/ 288936 w 2280901"/>
              <a:gd name="connsiteY30" fmla="*/ 625463 h 1733620"/>
              <a:gd name="connsiteX31" fmla="*/ 139369 w 2280901"/>
              <a:gd name="connsiteY31" fmla="*/ 625463 h 1733620"/>
              <a:gd name="connsiteX32" fmla="*/ 139369 w 2280901"/>
              <a:gd name="connsiteY32" fmla="*/ 667413 h 1733620"/>
              <a:gd name="connsiteX33" fmla="*/ 95179 w 2280901"/>
              <a:gd name="connsiteY33" fmla="*/ 666254 h 1733620"/>
              <a:gd name="connsiteX34" fmla="*/ 91780 w 2280901"/>
              <a:gd name="connsiteY34" fmla="*/ 690049 h 1733620"/>
              <a:gd name="connsiteX35" fmla="*/ 67985 w 2280901"/>
              <a:gd name="connsiteY35" fmla="*/ 690049 h 1733620"/>
              <a:gd name="connsiteX36" fmla="*/ 74783 w 2280901"/>
              <a:gd name="connsiteY36" fmla="*/ 737638 h 1733620"/>
              <a:gd name="connsiteX37" fmla="*/ 47589 w 2280901"/>
              <a:gd name="connsiteY37" fmla="*/ 744437 h 1733620"/>
              <a:gd name="connsiteX38" fmla="*/ 47589 w 2280901"/>
              <a:gd name="connsiteY38" fmla="*/ 798825 h 1733620"/>
              <a:gd name="connsiteX39" fmla="*/ 27194 w 2280901"/>
              <a:gd name="connsiteY39" fmla="*/ 795426 h 1733620"/>
              <a:gd name="connsiteX40" fmla="*/ 23794 w 2280901"/>
              <a:gd name="connsiteY40" fmla="*/ 900803 h 1733620"/>
              <a:gd name="connsiteX41" fmla="*/ 3399 w 2280901"/>
              <a:gd name="connsiteY41" fmla="*/ 897403 h 1733620"/>
              <a:gd name="connsiteX42" fmla="*/ 0 w 2280901"/>
              <a:gd name="connsiteY42" fmla="*/ 978985 h 1733620"/>
              <a:gd name="connsiteX43" fmla="*/ 0 w 2280901"/>
              <a:gd name="connsiteY43" fmla="*/ 978985 h 1733620"/>
              <a:gd name="connsiteX44" fmla="*/ 3399 w 2280901"/>
              <a:gd name="connsiteY44" fmla="*/ 1733620 h 1733620"/>
              <a:gd name="connsiteX0" fmla="*/ 2280901 w 2280901"/>
              <a:gd name="connsiteY0" fmla="*/ 0 h 1733620"/>
              <a:gd name="connsiteX1" fmla="*/ 2076945 w 2280901"/>
              <a:gd name="connsiteY1" fmla="*/ 3399 h 1733620"/>
              <a:gd name="connsiteX2" fmla="*/ 2080345 w 2280901"/>
              <a:gd name="connsiteY2" fmla="*/ 57787 h 1733620"/>
              <a:gd name="connsiteX3" fmla="*/ 2005561 w 2280901"/>
              <a:gd name="connsiteY3" fmla="*/ 54388 h 1733620"/>
              <a:gd name="connsiteX4" fmla="*/ 2008960 w 2280901"/>
              <a:gd name="connsiteY4" fmla="*/ 108776 h 1733620"/>
              <a:gd name="connsiteX5" fmla="*/ 1900184 w 2280901"/>
              <a:gd name="connsiteY5" fmla="*/ 105377 h 1733620"/>
              <a:gd name="connsiteX6" fmla="*/ 1903583 w 2280901"/>
              <a:gd name="connsiteY6" fmla="*/ 159765 h 1733620"/>
              <a:gd name="connsiteX7" fmla="*/ 1356303 w 2280901"/>
              <a:gd name="connsiteY7" fmla="*/ 163164 h 1733620"/>
              <a:gd name="connsiteX8" fmla="*/ 1359702 w 2280901"/>
              <a:gd name="connsiteY8" fmla="*/ 207354 h 1733620"/>
              <a:gd name="connsiteX9" fmla="*/ 1145549 w 2280901"/>
              <a:gd name="connsiteY9" fmla="*/ 203955 h 1733620"/>
              <a:gd name="connsiteX10" fmla="*/ 1145549 w 2280901"/>
              <a:gd name="connsiteY10" fmla="*/ 248145 h 1733620"/>
              <a:gd name="connsiteX11" fmla="*/ 1070765 w 2280901"/>
              <a:gd name="connsiteY11" fmla="*/ 248145 h 1733620"/>
              <a:gd name="connsiteX12" fmla="*/ 1070765 w 2280901"/>
              <a:gd name="connsiteY12" fmla="*/ 285537 h 1733620"/>
              <a:gd name="connsiteX13" fmla="*/ 927997 w 2280901"/>
              <a:gd name="connsiteY13" fmla="*/ 282138 h 1733620"/>
              <a:gd name="connsiteX14" fmla="*/ 927579 w 2280901"/>
              <a:gd name="connsiteY14" fmla="*/ 324088 h 1733620"/>
              <a:gd name="connsiteX15" fmla="*/ 781829 w 2280901"/>
              <a:gd name="connsiteY15" fmla="*/ 326328 h 1733620"/>
              <a:gd name="connsiteX16" fmla="*/ 771631 w 2280901"/>
              <a:gd name="connsiteY16" fmla="*/ 360321 h 1733620"/>
              <a:gd name="connsiteX17" fmla="*/ 605067 w 2280901"/>
              <a:gd name="connsiteY17" fmla="*/ 363720 h 1733620"/>
              <a:gd name="connsiteX18" fmla="*/ 601668 w 2280901"/>
              <a:gd name="connsiteY18" fmla="*/ 411310 h 1733620"/>
              <a:gd name="connsiteX19" fmla="*/ 584672 w 2280901"/>
              <a:gd name="connsiteY19" fmla="*/ 407910 h 1733620"/>
              <a:gd name="connsiteX20" fmla="*/ 588071 w 2280901"/>
              <a:gd name="connsiteY20" fmla="*/ 448701 h 1733620"/>
              <a:gd name="connsiteX21" fmla="*/ 564276 w 2280901"/>
              <a:gd name="connsiteY21" fmla="*/ 445302 h 1733620"/>
              <a:gd name="connsiteX22" fmla="*/ 564276 w 2280901"/>
              <a:gd name="connsiteY22" fmla="*/ 479295 h 1733620"/>
              <a:gd name="connsiteX23" fmla="*/ 452101 w 2280901"/>
              <a:gd name="connsiteY23" fmla="*/ 475895 h 1733620"/>
              <a:gd name="connsiteX24" fmla="*/ 455500 w 2280901"/>
              <a:gd name="connsiteY24" fmla="*/ 509888 h 1733620"/>
              <a:gd name="connsiteX25" fmla="*/ 387515 w 2280901"/>
              <a:gd name="connsiteY25" fmla="*/ 509888 h 1733620"/>
              <a:gd name="connsiteX26" fmla="*/ 387515 w 2280901"/>
              <a:gd name="connsiteY26" fmla="*/ 557478 h 1733620"/>
              <a:gd name="connsiteX27" fmla="*/ 346724 w 2280901"/>
              <a:gd name="connsiteY27" fmla="*/ 557478 h 1733620"/>
              <a:gd name="connsiteX28" fmla="*/ 372801 w 2280901"/>
              <a:gd name="connsiteY28" fmla="*/ 595230 h 1733620"/>
              <a:gd name="connsiteX29" fmla="*/ 285537 w 2280901"/>
              <a:gd name="connsiteY29" fmla="*/ 588071 h 1733620"/>
              <a:gd name="connsiteX30" fmla="*/ 288936 w 2280901"/>
              <a:gd name="connsiteY30" fmla="*/ 625463 h 1733620"/>
              <a:gd name="connsiteX31" fmla="*/ 139369 w 2280901"/>
              <a:gd name="connsiteY31" fmla="*/ 625463 h 1733620"/>
              <a:gd name="connsiteX32" fmla="*/ 139369 w 2280901"/>
              <a:gd name="connsiteY32" fmla="*/ 667413 h 1733620"/>
              <a:gd name="connsiteX33" fmla="*/ 95179 w 2280901"/>
              <a:gd name="connsiteY33" fmla="*/ 666254 h 1733620"/>
              <a:gd name="connsiteX34" fmla="*/ 91780 w 2280901"/>
              <a:gd name="connsiteY34" fmla="*/ 690049 h 1733620"/>
              <a:gd name="connsiteX35" fmla="*/ 67985 w 2280901"/>
              <a:gd name="connsiteY35" fmla="*/ 690049 h 1733620"/>
              <a:gd name="connsiteX36" fmla="*/ 74783 w 2280901"/>
              <a:gd name="connsiteY36" fmla="*/ 737638 h 1733620"/>
              <a:gd name="connsiteX37" fmla="*/ 47589 w 2280901"/>
              <a:gd name="connsiteY37" fmla="*/ 744437 h 1733620"/>
              <a:gd name="connsiteX38" fmla="*/ 47589 w 2280901"/>
              <a:gd name="connsiteY38" fmla="*/ 798825 h 1733620"/>
              <a:gd name="connsiteX39" fmla="*/ 27194 w 2280901"/>
              <a:gd name="connsiteY39" fmla="*/ 795426 h 1733620"/>
              <a:gd name="connsiteX40" fmla="*/ 23794 w 2280901"/>
              <a:gd name="connsiteY40" fmla="*/ 900803 h 1733620"/>
              <a:gd name="connsiteX41" fmla="*/ 3399 w 2280901"/>
              <a:gd name="connsiteY41" fmla="*/ 897403 h 1733620"/>
              <a:gd name="connsiteX42" fmla="*/ 0 w 2280901"/>
              <a:gd name="connsiteY42" fmla="*/ 978985 h 1733620"/>
              <a:gd name="connsiteX43" fmla="*/ 0 w 2280901"/>
              <a:gd name="connsiteY43" fmla="*/ 978985 h 1733620"/>
              <a:gd name="connsiteX44" fmla="*/ 3399 w 2280901"/>
              <a:gd name="connsiteY44" fmla="*/ 1733620 h 1733620"/>
              <a:gd name="connsiteX0" fmla="*/ 2280901 w 2280901"/>
              <a:gd name="connsiteY0" fmla="*/ 0 h 1733620"/>
              <a:gd name="connsiteX1" fmla="*/ 2076945 w 2280901"/>
              <a:gd name="connsiteY1" fmla="*/ 3399 h 1733620"/>
              <a:gd name="connsiteX2" fmla="*/ 2080345 w 2280901"/>
              <a:gd name="connsiteY2" fmla="*/ 57787 h 1733620"/>
              <a:gd name="connsiteX3" fmla="*/ 2005561 w 2280901"/>
              <a:gd name="connsiteY3" fmla="*/ 54388 h 1733620"/>
              <a:gd name="connsiteX4" fmla="*/ 2008960 w 2280901"/>
              <a:gd name="connsiteY4" fmla="*/ 108776 h 1733620"/>
              <a:gd name="connsiteX5" fmla="*/ 1900184 w 2280901"/>
              <a:gd name="connsiteY5" fmla="*/ 105377 h 1733620"/>
              <a:gd name="connsiteX6" fmla="*/ 1903583 w 2280901"/>
              <a:gd name="connsiteY6" fmla="*/ 159765 h 1733620"/>
              <a:gd name="connsiteX7" fmla="*/ 1356303 w 2280901"/>
              <a:gd name="connsiteY7" fmla="*/ 163164 h 1733620"/>
              <a:gd name="connsiteX8" fmla="*/ 1359702 w 2280901"/>
              <a:gd name="connsiteY8" fmla="*/ 207354 h 1733620"/>
              <a:gd name="connsiteX9" fmla="*/ 1145549 w 2280901"/>
              <a:gd name="connsiteY9" fmla="*/ 203955 h 1733620"/>
              <a:gd name="connsiteX10" fmla="*/ 1145549 w 2280901"/>
              <a:gd name="connsiteY10" fmla="*/ 248145 h 1733620"/>
              <a:gd name="connsiteX11" fmla="*/ 1070765 w 2280901"/>
              <a:gd name="connsiteY11" fmla="*/ 248145 h 1733620"/>
              <a:gd name="connsiteX12" fmla="*/ 1070765 w 2280901"/>
              <a:gd name="connsiteY12" fmla="*/ 285537 h 1733620"/>
              <a:gd name="connsiteX13" fmla="*/ 927997 w 2280901"/>
              <a:gd name="connsiteY13" fmla="*/ 282138 h 1733620"/>
              <a:gd name="connsiteX14" fmla="*/ 927579 w 2280901"/>
              <a:gd name="connsiteY14" fmla="*/ 324088 h 1733620"/>
              <a:gd name="connsiteX15" fmla="*/ 781829 w 2280901"/>
              <a:gd name="connsiteY15" fmla="*/ 326328 h 1733620"/>
              <a:gd name="connsiteX16" fmla="*/ 771631 w 2280901"/>
              <a:gd name="connsiteY16" fmla="*/ 360321 h 1733620"/>
              <a:gd name="connsiteX17" fmla="*/ 605067 w 2280901"/>
              <a:gd name="connsiteY17" fmla="*/ 363720 h 1733620"/>
              <a:gd name="connsiteX18" fmla="*/ 601668 w 2280901"/>
              <a:gd name="connsiteY18" fmla="*/ 411310 h 1733620"/>
              <a:gd name="connsiteX19" fmla="*/ 584672 w 2280901"/>
              <a:gd name="connsiteY19" fmla="*/ 407910 h 1733620"/>
              <a:gd name="connsiteX20" fmla="*/ 588071 w 2280901"/>
              <a:gd name="connsiteY20" fmla="*/ 448701 h 1733620"/>
              <a:gd name="connsiteX21" fmla="*/ 564276 w 2280901"/>
              <a:gd name="connsiteY21" fmla="*/ 445302 h 1733620"/>
              <a:gd name="connsiteX22" fmla="*/ 564276 w 2280901"/>
              <a:gd name="connsiteY22" fmla="*/ 479295 h 1733620"/>
              <a:gd name="connsiteX23" fmla="*/ 452101 w 2280901"/>
              <a:gd name="connsiteY23" fmla="*/ 475895 h 1733620"/>
              <a:gd name="connsiteX24" fmla="*/ 455500 w 2280901"/>
              <a:gd name="connsiteY24" fmla="*/ 509888 h 1733620"/>
              <a:gd name="connsiteX25" fmla="*/ 387515 w 2280901"/>
              <a:gd name="connsiteY25" fmla="*/ 509888 h 1733620"/>
              <a:gd name="connsiteX26" fmla="*/ 387515 w 2280901"/>
              <a:gd name="connsiteY26" fmla="*/ 557478 h 1733620"/>
              <a:gd name="connsiteX27" fmla="*/ 346724 w 2280901"/>
              <a:gd name="connsiteY27" fmla="*/ 557478 h 1733620"/>
              <a:gd name="connsiteX28" fmla="*/ 343293 w 2280901"/>
              <a:gd name="connsiteY28" fmla="*/ 585924 h 1733620"/>
              <a:gd name="connsiteX29" fmla="*/ 285537 w 2280901"/>
              <a:gd name="connsiteY29" fmla="*/ 588071 h 1733620"/>
              <a:gd name="connsiteX30" fmla="*/ 288936 w 2280901"/>
              <a:gd name="connsiteY30" fmla="*/ 625463 h 1733620"/>
              <a:gd name="connsiteX31" fmla="*/ 139369 w 2280901"/>
              <a:gd name="connsiteY31" fmla="*/ 625463 h 1733620"/>
              <a:gd name="connsiteX32" fmla="*/ 139369 w 2280901"/>
              <a:gd name="connsiteY32" fmla="*/ 667413 h 1733620"/>
              <a:gd name="connsiteX33" fmla="*/ 95179 w 2280901"/>
              <a:gd name="connsiteY33" fmla="*/ 666254 h 1733620"/>
              <a:gd name="connsiteX34" fmla="*/ 91780 w 2280901"/>
              <a:gd name="connsiteY34" fmla="*/ 690049 h 1733620"/>
              <a:gd name="connsiteX35" fmla="*/ 67985 w 2280901"/>
              <a:gd name="connsiteY35" fmla="*/ 690049 h 1733620"/>
              <a:gd name="connsiteX36" fmla="*/ 74783 w 2280901"/>
              <a:gd name="connsiteY36" fmla="*/ 737638 h 1733620"/>
              <a:gd name="connsiteX37" fmla="*/ 47589 w 2280901"/>
              <a:gd name="connsiteY37" fmla="*/ 744437 h 1733620"/>
              <a:gd name="connsiteX38" fmla="*/ 47589 w 2280901"/>
              <a:gd name="connsiteY38" fmla="*/ 798825 h 1733620"/>
              <a:gd name="connsiteX39" fmla="*/ 27194 w 2280901"/>
              <a:gd name="connsiteY39" fmla="*/ 795426 h 1733620"/>
              <a:gd name="connsiteX40" fmla="*/ 23794 w 2280901"/>
              <a:gd name="connsiteY40" fmla="*/ 900803 h 1733620"/>
              <a:gd name="connsiteX41" fmla="*/ 3399 w 2280901"/>
              <a:gd name="connsiteY41" fmla="*/ 897403 h 1733620"/>
              <a:gd name="connsiteX42" fmla="*/ 0 w 2280901"/>
              <a:gd name="connsiteY42" fmla="*/ 978985 h 1733620"/>
              <a:gd name="connsiteX43" fmla="*/ 0 w 2280901"/>
              <a:gd name="connsiteY43" fmla="*/ 978985 h 1733620"/>
              <a:gd name="connsiteX44" fmla="*/ 3399 w 2280901"/>
              <a:gd name="connsiteY44" fmla="*/ 1733620 h 173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80901" h="1733620">
                <a:moveTo>
                  <a:pt x="2280901" y="0"/>
                </a:moveTo>
                <a:lnTo>
                  <a:pt x="2076945" y="3399"/>
                </a:lnTo>
                <a:lnTo>
                  <a:pt x="2080345" y="57787"/>
                </a:lnTo>
                <a:lnTo>
                  <a:pt x="2005561" y="54388"/>
                </a:lnTo>
                <a:lnTo>
                  <a:pt x="2008960" y="108776"/>
                </a:lnTo>
                <a:lnTo>
                  <a:pt x="1900184" y="105377"/>
                </a:lnTo>
                <a:lnTo>
                  <a:pt x="1903583" y="159765"/>
                </a:lnTo>
                <a:lnTo>
                  <a:pt x="1356303" y="163164"/>
                </a:lnTo>
                <a:lnTo>
                  <a:pt x="1359702" y="207354"/>
                </a:lnTo>
                <a:lnTo>
                  <a:pt x="1145549" y="203955"/>
                </a:lnTo>
                <a:lnTo>
                  <a:pt x="1145549" y="248145"/>
                </a:lnTo>
                <a:lnTo>
                  <a:pt x="1070765" y="248145"/>
                </a:lnTo>
                <a:lnTo>
                  <a:pt x="1070765" y="285537"/>
                </a:lnTo>
                <a:lnTo>
                  <a:pt x="927997" y="282138"/>
                </a:lnTo>
                <a:cubicBezTo>
                  <a:pt x="927858" y="296121"/>
                  <a:pt x="927718" y="310105"/>
                  <a:pt x="927579" y="324088"/>
                </a:cubicBezTo>
                <a:lnTo>
                  <a:pt x="781829" y="326328"/>
                </a:lnTo>
                <a:lnTo>
                  <a:pt x="771631" y="360321"/>
                </a:lnTo>
                <a:lnTo>
                  <a:pt x="605067" y="363720"/>
                </a:lnTo>
                <a:lnTo>
                  <a:pt x="601668" y="411310"/>
                </a:lnTo>
                <a:lnTo>
                  <a:pt x="584672" y="407910"/>
                </a:lnTo>
                <a:lnTo>
                  <a:pt x="588071" y="448701"/>
                </a:lnTo>
                <a:lnTo>
                  <a:pt x="564276" y="445302"/>
                </a:lnTo>
                <a:lnTo>
                  <a:pt x="564276" y="479295"/>
                </a:lnTo>
                <a:lnTo>
                  <a:pt x="452101" y="475895"/>
                </a:lnTo>
                <a:lnTo>
                  <a:pt x="455500" y="509888"/>
                </a:lnTo>
                <a:lnTo>
                  <a:pt x="387515" y="509888"/>
                </a:lnTo>
                <a:lnTo>
                  <a:pt x="387515" y="557478"/>
                </a:lnTo>
                <a:lnTo>
                  <a:pt x="346724" y="557478"/>
                </a:lnTo>
                <a:lnTo>
                  <a:pt x="343293" y="585924"/>
                </a:lnTo>
                <a:lnTo>
                  <a:pt x="285537" y="588071"/>
                </a:lnTo>
                <a:lnTo>
                  <a:pt x="288936" y="625463"/>
                </a:lnTo>
                <a:lnTo>
                  <a:pt x="139369" y="625463"/>
                </a:lnTo>
                <a:lnTo>
                  <a:pt x="139369" y="667413"/>
                </a:lnTo>
                <a:lnTo>
                  <a:pt x="95179" y="666254"/>
                </a:lnTo>
                <a:lnTo>
                  <a:pt x="91780" y="690049"/>
                </a:lnTo>
                <a:lnTo>
                  <a:pt x="67985" y="690049"/>
                </a:lnTo>
                <a:lnTo>
                  <a:pt x="74783" y="737638"/>
                </a:lnTo>
                <a:lnTo>
                  <a:pt x="47589" y="744437"/>
                </a:lnTo>
                <a:lnTo>
                  <a:pt x="47589" y="798825"/>
                </a:lnTo>
                <a:lnTo>
                  <a:pt x="27194" y="795426"/>
                </a:lnTo>
                <a:lnTo>
                  <a:pt x="23794" y="900803"/>
                </a:lnTo>
                <a:lnTo>
                  <a:pt x="3399" y="897403"/>
                </a:lnTo>
                <a:lnTo>
                  <a:pt x="0" y="978985"/>
                </a:lnTo>
                <a:lnTo>
                  <a:pt x="0" y="978985"/>
                </a:lnTo>
                <a:lnTo>
                  <a:pt x="3399" y="1733620"/>
                </a:lnTo>
              </a:path>
            </a:pathLst>
          </a:custGeom>
          <a:noFill/>
          <a:ln w="38100" cap="flat" cmpd="sng" algn="ctr">
            <a:solidFill>
              <a:schemeClr val="accent1">
                <a:lumMod val="60000"/>
                <a:lumOff val="40000"/>
              </a:schemeClr>
            </a:solidFill>
            <a:prstDash val="solid"/>
            <a:round/>
            <a:headEnd type="none" w="med" len="med"/>
            <a:tailEnd type="none" w="med" len="med"/>
          </a:ln>
          <a:effectLst/>
        </p:spPr>
        <p:txBody>
          <a:bodyPr/>
          <a:lstStyle/>
          <a:p>
            <a:pPr eaLnBrk="0" hangingPunct="0">
              <a:defRPr/>
            </a:pPr>
            <a:endParaRPr kumimoji="0" lang="en-US" sz="2000" b="1" dirty="0">
              <a:solidFill>
                <a:srgbClr val="FFFFFF"/>
              </a:solidFill>
              <a:latin typeface="Arial"/>
              <a:cs typeface="Arial"/>
            </a:endParaRPr>
          </a:p>
        </p:txBody>
      </p:sp>
      <p:sp>
        <p:nvSpPr>
          <p:cNvPr id="17414" name="Freeform 6"/>
          <p:cNvSpPr>
            <a:spLocks noChangeArrowheads="1"/>
          </p:cNvSpPr>
          <p:nvPr/>
        </p:nvSpPr>
        <p:spPr bwMode="auto">
          <a:xfrm>
            <a:off x="1243182" y="2914650"/>
            <a:ext cx="3249613" cy="2571750"/>
          </a:xfrm>
          <a:custGeom>
            <a:avLst/>
            <a:gdLst>
              <a:gd name="T0" fmla="*/ 2147483647 w 2297897"/>
              <a:gd name="T1" fmla="*/ 0 h 1179542"/>
              <a:gd name="T2" fmla="*/ 2147483647 w 2297897"/>
              <a:gd name="T3" fmla="*/ 0 h 1179542"/>
              <a:gd name="T4" fmla="*/ 2147483647 w 2297897"/>
              <a:gd name="T5" fmla="*/ 2147483647 h 1179542"/>
              <a:gd name="T6" fmla="*/ 2147483647 w 2297897"/>
              <a:gd name="T7" fmla="*/ 2147483647 h 1179542"/>
              <a:gd name="T8" fmla="*/ 2147483647 w 2297897"/>
              <a:gd name="T9" fmla="*/ 2147483647 h 1179542"/>
              <a:gd name="T10" fmla="*/ 2147483647 w 2297897"/>
              <a:gd name="T11" fmla="*/ 2147483647 h 1179542"/>
              <a:gd name="T12" fmla="*/ 2147483647 w 2297897"/>
              <a:gd name="T13" fmla="*/ 2147483647 h 1179542"/>
              <a:gd name="T14" fmla="*/ 2147483647 w 2297897"/>
              <a:gd name="T15" fmla="*/ 2147483647 h 1179542"/>
              <a:gd name="T16" fmla="*/ 2147483647 w 2297897"/>
              <a:gd name="T17" fmla="*/ 2147483647 h 1179542"/>
              <a:gd name="T18" fmla="*/ 2147483647 w 2297897"/>
              <a:gd name="T19" fmla="*/ 2147483647 h 1179542"/>
              <a:gd name="T20" fmla="*/ 2147483647 w 2297897"/>
              <a:gd name="T21" fmla="*/ 2147483647 h 1179542"/>
              <a:gd name="T22" fmla="*/ 2147483647 w 2297897"/>
              <a:gd name="T23" fmla="*/ 2147483647 h 1179542"/>
              <a:gd name="T24" fmla="*/ 2147483647 w 2297897"/>
              <a:gd name="T25" fmla="*/ 2147483647 h 1179542"/>
              <a:gd name="T26" fmla="*/ 2147483647 w 2297897"/>
              <a:gd name="T27" fmla="*/ 2147483647 h 1179542"/>
              <a:gd name="T28" fmla="*/ 2147483647 w 2297897"/>
              <a:gd name="T29" fmla="*/ 2147483647 h 1179542"/>
              <a:gd name="T30" fmla="*/ 2147483647 w 2297897"/>
              <a:gd name="T31" fmla="*/ 2147483647 h 1179542"/>
              <a:gd name="T32" fmla="*/ 2147483647 w 2297897"/>
              <a:gd name="T33" fmla="*/ 2147483647 h 1179542"/>
              <a:gd name="T34" fmla="*/ 2147483647 w 2297897"/>
              <a:gd name="T35" fmla="*/ 2147483647 h 1179542"/>
              <a:gd name="T36" fmla="*/ 2026732550 w 2297897"/>
              <a:gd name="T37" fmla="*/ 2147483647 h 1179542"/>
              <a:gd name="T38" fmla="*/ 2003194998 w 2297897"/>
              <a:gd name="T39" fmla="*/ 2147483647 h 1179542"/>
              <a:gd name="T40" fmla="*/ 1912775116 w 2297897"/>
              <a:gd name="T41" fmla="*/ 2147483647 h 1179542"/>
              <a:gd name="T42" fmla="*/ 1871040634 w 2297897"/>
              <a:gd name="T43" fmla="*/ 2147483647 h 1179542"/>
              <a:gd name="T44" fmla="*/ 1850171946 w 2297897"/>
              <a:gd name="T45" fmla="*/ 2147483647 h 1179542"/>
              <a:gd name="T46" fmla="*/ 1829306153 w 2297897"/>
              <a:gd name="T47" fmla="*/ 2147483647 h 1179542"/>
              <a:gd name="T48" fmla="*/ 1815398521 w 2297897"/>
              <a:gd name="T49" fmla="*/ 2147483647 h 1179542"/>
              <a:gd name="T50" fmla="*/ 1822355233 w 2297897"/>
              <a:gd name="T51" fmla="*/ 2147483647 h 1179542"/>
              <a:gd name="T52" fmla="*/ 1655420205 w 2297897"/>
              <a:gd name="T53" fmla="*/ 2147483647 h 1179542"/>
              <a:gd name="T54" fmla="*/ 1662376917 w 2297897"/>
              <a:gd name="T55" fmla="*/ 2147483647 h 1179542"/>
              <a:gd name="T56" fmla="*/ 1523264394 w 2297897"/>
              <a:gd name="T57" fmla="*/ 2147483647 h 1179542"/>
              <a:gd name="T58" fmla="*/ 1523264394 w 2297897"/>
              <a:gd name="T59" fmla="*/ 2147483647 h 1179542"/>
              <a:gd name="T60" fmla="*/ 1172913055 w 2297897"/>
              <a:gd name="T61" fmla="*/ 2147483647 h 1179542"/>
              <a:gd name="T62" fmla="*/ 1103265562 w 2297897"/>
              <a:gd name="T63" fmla="*/ 2147483647 h 1179542"/>
              <a:gd name="T64" fmla="*/ 1085067185 w 2297897"/>
              <a:gd name="T65" fmla="*/ 2147483647 h 1179542"/>
              <a:gd name="T66" fmla="*/ 1071153037 w 2297897"/>
              <a:gd name="T67" fmla="*/ 2147483647 h 1179542"/>
              <a:gd name="T68" fmla="*/ 1050286520 w 2297897"/>
              <a:gd name="T69" fmla="*/ 2147483647 h 1179542"/>
              <a:gd name="T70" fmla="*/ 1022465463 w 2297897"/>
              <a:gd name="T71" fmla="*/ 2147483647 h 1179542"/>
              <a:gd name="T72" fmla="*/ 959865190 w 2297897"/>
              <a:gd name="T73" fmla="*/ 2147483647 h 1179542"/>
              <a:gd name="T74" fmla="*/ 876399848 w 2297897"/>
              <a:gd name="T75" fmla="*/ 2147483647 h 1179542"/>
              <a:gd name="T76" fmla="*/ 855534055 w 2297897"/>
              <a:gd name="T77" fmla="*/ 2147483647 h 1179542"/>
              <a:gd name="T78" fmla="*/ 834666091 w 2297897"/>
              <a:gd name="T79" fmla="*/ 2147483647 h 1179542"/>
              <a:gd name="T80" fmla="*/ 813798850 w 2297897"/>
              <a:gd name="T81" fmla="*/ 2147483647 h 1179542"/>
              <a:gd name="T82" fmla="*/ 737288953 w 2297897"/>
              <a:gd name="T83" fmla="*/ 2147483647 h 1179542"/>
              <a:gd name="T84" fmla="*/ 625999297 w 2297897"/>
              <a:gd name="T85" fmla="*/ 2147483647 h 1179542"/>
              <a:gd name="T86" fmla="*/ 619045481 w 2297897"/>
              <a:gd name="T87" fmla="*/ 2147483647 h 1179542"/>
              <a:gd name="T88" fmla="*/ 500797663 w 2297897"/>
              <a:gd name="T89" fmla="*/ 2147483647 h 1179542"/>
              <a:gd name="T90" fmla="*/ 507755462 w 2297897"/>
              <a:gd name="T91" fmla="*/ 2147483647 h 1179542"/>
              <a:gd name="T92" fmla="*/ 493845295 w 2297897"/>
              <a:gd name="T93" fmla="*/ 2147483647 h 1179542"/>
              <a:gd name="T94" fmla="*/ 396465443 w 2297897"/>
              <a:gd name="T95" fmla="*/ 2147483647 h 1179542"/>
              <a:gd name="T96" fmla="*/ 352065447 w 2297897"/>
              <a:gd name="T97" fmla="*/ 2147483647 h 1179542"/>
              <a:gd name="T98" fmla="*/ 250399737 w 2297897"/>
              <a:gd name="T99" fmla="*/ 2147483647 h 1179542"/>
              <a:gd name="T100" fmla="*/ 194755451 w 2297897"/>
              <a:gd name="T101" fmla="*/ 2147483647 h 1179542"/>
              <a:gd name="T102" fmla="*/ 153022192 w 2297897"/>
              <a:gd name="T103" fmla="*/ 2147483647 h 1179542"/>
              <a:gd name="T104" fmla="*/ 146065932 w 2297897"/>
              <a:gd name="T105" fmla="*/ 2147483647 h 1179542"/>
              <a:gd name="T106" fmla="*/ 125199597 w 2297897"/>
              <a:gd name="T107" fmla="*/ 2147483647 h 1179542"/>
              <a:gd name="T108" fmla="*/ 111289069 w 2297897"/>
              <a:gd name="T109" fmla="*/ 2147483647 h 1179542"/>
              <a:gd name="T110" fmla="*/ 104333261 w 2297897"/>
              <a:gd name="T111" fmla="*/ 2147483647 h 1179542"/>
              <a:gd name="T112" fmla="*/ 76511911 w 2297897"/>
              <a:gd name="T113" fmla="*/ 2147483647 h 1179542"/>
              <a:gd name="T114" fmla="*/ 62599346 w 2297897"/>
              <a:gd name="T115" fmla="*/ 2147483647 h 1179542"/>
              <a:gd name="T116" fmla="*/ 55644399 w 2297897"/>
              <a:gd name="T117" fmla="*/ 2147483647 h 1179542"/>
              <a:gd name="T118" fmla="*/ 0 w 2297897"/>
              <a:gd name="T119" fmla="*/ 2147483647 h 1179542"/>
              <a:gd name="T120" fmla="*/ 0 w 2297897"/>
              <a:gd name="T121" fmla="*/ 2147483647 h 11795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97897"/>
              <a:gd name="T184" fmla="*/ 0 h 1179542"/>
              <a:gd name="T185" fmla="*/ 2297897 w 2297897"/>
              <a:gd name="T186" fmla="*/ 1179542 h 11795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97897" h="1179542">
                <a:moveTo>
                  <a:pt x="2297897" y="0"/>
                </a:moveTo>
                <a:lnTo>
                  <a:pt x="2083744" y="0"/>
                </a:lnTo>
                <a:lnTo>
                  <a:pt x="2080345" y="33992"/>
                </a:lnTo>
                <a:lnTo>
                  <a:pt x="1893386" y="30593"/>
                </a:lnTo>
                <a:lnTo>
                  <a:pt x="1893386" y="44190"/>
                </a:lnTo>
                <a:lnTo>
                  <a:pt x="1607848" y="47589"/>
                </a:lnTo>
                <a:lnTo>
                  <a:pt x="1607848" y="67985"/>
                </a:lnTo>
                <a:lnTo>
                  <a:pt x="1448083" y="67985"/>
                </a:lnTo>
                <a:lnTo>
                  <a:pt x="1448083" y="88380"/>
                </a:lnTo>
                <a:lnTo>
                  <a:pt x="1250926" y="88380"/>
                </a:lnTo>
                <a:cubicBezTo>
                  <a:pt x="1211063" y="116285"/>
                  <a:pt x="1230055" y="107801"/>
                  <a:pt x="1196538" y="118974"/>
                </a:cubicBezTo>
                <a:cubicBezTo>
                  <a:pt x="1187674" y="121929"/>
                  <a:pt x="1169344" y="125772"/>
                  <a:pt x="1169344" y="125772"/>
                </a:cubicBezTo>
                <a:cubicBezTo>
                  <a:pt x="1165945" y="128038"/>
                  <a:pt x="1162800" y="130744"/>
                  <a:pt x="1159146" y="132571"/>
                </a:cubicBezTo>
                <a:cubicBezTo>
                  <a:pt x="1155941" y="134173"/>
                  <a:pt x="1151747" y="133732"/>
                  <a:pt x="1148949" y="135970"/>
                </a:cubicBezTo>
                <a:cubicBezTo>
                  <a:pt x="1134284" y="147702"/>
                  <a:pt x="1151149" y="145767"/>
                  <a:pt x="1131952" y="152966"/>
                </a:cubicBezTo>
                <a:cubicBezTo>
                  <a:pt x="1126542" y="154995"/>
                  <a:pt x="1120561" y="154965"/>
                  <a:pt x="1114956" y="156366"/>
                </a:cubicBezTo>
                <a:cubicBezTo>
                  <a:pt x="1111480" y="157235"/>
                  <a:pt x="1108249" y="158959"/>
                  <a:pt x="1104758" y="159765"/>
                </a:cubicBezTo>
                <a:cubicBezTo>
                  <a:pt x="1074335" y="166785"/>
                  <a:pt x="1081862" y="166563"/>
                  <a:pt x="1067366" y="166563"/>
                </a:cubicBezTo>
                <a:lnTo>
                  <a:pt x="990487" y="165097"/>
                </a:lnTo>
                <a:lnTo>
                  <a:pt x="978986" y="203955"/>
                </a:lnTo>
                <a:cubicBezTo>
                  <a:pt x="957427" y="206350"/>
                  <a:pt x="952118" y="205557"/>
                  <a:pt x="934795" y="210754"/>
                </a:cubicBezTo>
                <a:cubicBezTo>
                  <a:pt x="927931" y="212813"/>
                  <a:pt x="914400" y="217552"/>
                  <a:pt x="914400" y="217552"/>
                </a:cubicBezTo>
                <a:cubicBezTo>
                  <a:pt x="911001" y="219818"/>
                  <a:pt x="907856" y="222524"/>
                  <a:pt x="904202" y="224351"/>
                </a:cubicBezTo>
                <a:cubicBezTo>
                  <a:pt x="900997" y="225953"/>
                  <a:pt x="897077" y="225907"/>
                  <a:pt x="894004" y="227750"/>
                </a:cubicBezTo>
                <a:cubicBezTo>
                  <a:pt x="891256" y="229399"/>
                  <a:pt x="889472" y="232282"/>
                  <a:pt x="887206" y="234548"/>
                </a:cubicBezTo>
                <a:lnTo>
                  <a:pt x="890605" y="271940"/>
                </a:lnTo>
                <a:lnTo>
                  <a:pt x="809023" y="275340"/>
                </a:lnTo>
                <a:lnTo>
                  <a:pt x="812422" y="285537"/>
                </a:lnTo>
                <a:lnTo>
                  <a:pt x="744437" y="285537"/>
                </a:lnTo>
                <a:lnTo>
                  <a:pt x="744437" y="299134"/>
                </a:lnTo>
                <a:lnTo>
                  <a:pt x="573216" y="300067"/>
                </a:lnTo>
                <a:lnTo>
                  <a:pt x="539178" y="318928"/>
                </a:lnTo>
                <a:cubicBezTo>
                  <a:pt x="531246" y="325727"/>
                  <a:pt x="537671" y="308744"/>
                  <a:pt x="530284" y="316131"/>
                </a:cubicBezTo>
                <a:cubicBezTo>
                  <a:pt x="527395" y="319020"/>
                  <a:pt x="526374" y="323439"/>
                  <a:pt x="523485" y="326328"/>
                </a:cubicBezTo>
                <a:cubicBezTo>
                  <a:pt x="520596" y="329217"/>
                  <a:pt x="516835" y="331100"/>
                  <a:pt x="513288" y="333127"/>
                </a:cubicBezTo>
                <a:cubicBezTo>
                  <a:pt x="508888" y="335641"/>
                  <a:pt x="504436" y="338146"/>
                  <a:pt x="499691" y="339925"/>
                </a:cubicBezTo>
                <a:cubicBezTo>
                  <a:pt x="494549" y="341853"/>
                  <a:pt x="473287" y="345962"/>
                  <a:pt x="469097" y="346724"/>
                </a:cubicBezTo>
                <a:cubicBezTo>
                  <a:pt x="438885" y="352217"/>
                  <a:pt x="458098" y="346991"/>
                  <a:pt x="428306" y="356922"/>
                </a:cubicBezTo>
                <a:lnTo>
                  <a:pt x="418108" y="360321"/>
                </a:lnTo>
                <a:lnTo>
                  <a:pt x="407911" y="363720"/>
                </a:lnTo>
                <a:cubicBezTo>
                  <a:pt x="404512" y="365986"/>
                  <a:pt x="401446" y="368860"/>
                  <a:pt x="397713" y="370519"/>
                </a:cubicBezTo>
                <a:cubicBezTo>
                  <a:pt x="375959" y="380187"/>
                  <a:pt x="381020" y="375071"/>
                  <a:pt x="360321" y="380716"/>
                </a:cubicBezTo>
                <a:cubicBezTo>
                  <a:pt x="318174" y="392211"/>
                  <a:pt x="364455" y="385062"/>
                  <a:pt x="305933" y="390914"/>
                </a:cubicBezTo>
                <a:cubicBezTo>
                  <a:pt x="301817" y="403262"/>
                  <a:pt x="302534" y="397529"/>
                  <a:pt x="302534" y="407911"/>
                </a:cubicBezTo>
                <a:lnTo>
                  <a:pt x="244746" y="407911"/>
                </a:lnTo>
                <a:lnTo>
                  <a:pt x="248146" y="448702"/>
                </a:lnTo>
                <a:lnTo>
                  <a:pt x="241347" y="452101"/>
                </a:lnTo>
                <a:cubicBezTo>
                  <a:pt x="230684" y="457433"/>
                  <a:pt x="203366" y="461955"/>
                  <a:pt x="193757" y="471564"/>
                </a:cubicBezTo>
                <a:lnTo>
                  <a:pt x="172058" y="476430"/>
                </a:lnTo>
                <a:lnTo>
                  <a:pt x="122373" y="475896"/>
                </a:lnTo>
                <a:cubicBezTo>
                  <a:pt x="113308" y="480428"/>
                  <a:pt x="102965" y="483005"/>
                  <a:pt x="95179" y="489493"/>
                </a:cubicBezTo>
                <a:cubicBezTo>
                  <a:pt x="95175" y="489497"/>
                  <a:pt x="78184" y="514985"/>
                  <a:pt x="74784" y="520086"/>
                </a:cubicBezTo>
                <a:cubicBezTo>
                  <a:pt x="72796" y="523068"/>
                  <a:pt x="73918" y="527750"/>
                  <a:pt x="71384" y="530284"/>
                </a:cubicBezTo>
                <a:cubicBezTo>
                  <a:pt x="68850" y="532818"/>
                  <a:pt x="64585" y="532550"/>
                  <a:pt x="61186" y="533683"/>
                </a:cubicBezTo>
                <a:cubicBezTo>
                  <a:pt x="58920" y="537082"/>
                  <a:pt x="56215" y="540227"/>
                  <a:pt x="54388" y="543881"/>
                </a:cubicBezTo>
                <a:cubicBezTo>
                  <a:pt x="52786" y="547086"/>
                  <a:pt x="52729" y="550947"/>
                  <a:pt x="50989" y="554079"/>
                </a:cubicBezTo>
                <a:cubicBezTo>
                  <a:pt x="47021" y="561221"/>
                  <a:pt x="39976" y="566723"/>
                  <a:pt x="37392" y="574474"/>
                </a:cubicBezTo>
                <a:cubicBezTo>
                  <a:pt x="35126" y="581273"/>
                  <a:pt x="31998" y="587843"/>
                  <a:pt x="30593" y="594870"/>
                </a:cubicBezTo>
                <a:cubicBezTo>
                  <a:pt x="26972" y="612977"/>
                  <a:pt x="27194" y="617644"/>
                  <a:pt x="27194" y="608467"/>
                </a:cubicBezTo>
                <a:lnTo>
                  <a:pt x="0" y="615265"/>
                </a:lnTo>
                <a:lnTo>
                  <a:pt x="0" y="1179542"/>
                </a:lnTo>
              </a:path>
            </a:pathLst>
          </a:custGeom>
          <a:noFill/>
          <a:ln w="381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kumimoji="0" lang="ja-JP" altLang="en-US" b="1" dirty="0" smtClean="0">
              <a:solidFill>
                <a:srgbClr val="FFFFFF"/>
              </a:solidFill>
              <a:latin typeface="Arial"/>
              <a:ea typeface="Arial"/>
              <a:cs typeface="Arial"/>
            </a:endParaRPr>
          </a:p>
        </p:txBody>
      </p:sp>
      <p:graphicFrame>
        <p:nvGraphicFramePr>
          <p:cNvPr id="20" name="Table 19"/>
          <p:cNvGraphicFramePr>
            <a:graphicFrameLocks noGrp="1"/>
          </p:cNvGraphicFramePr>
          <p:nvPr>
            <p:extLst>
              <p:ext uri="{D42A27DB-BD31-4B8C-83A1-F6EECF244321}">
                <p14:modId xmlns:p14="http://schemas.microsoft.com/office/powerpoint/2010/main" val="1661437008"/>
              </p:ext>
            </p:extLst>
          </p:nvPr>
        </p:nvGraphicFramePr>
        <p:xfrm>
          <a:off x="1069975" y="5552612"/>
          <a:ext cx="3621087" cy="705665"/>
        </p:xfrm>
        <a:graphic>
          <a:graphicData uri="http://schemas.openxmlformats.org/drawingml/2006/table">
            <a:tbl>
              <a:tblPr firstRow="1" bandRow="1">
                <a:tableStyleId>{5C22544A-7EE6-4342-B048-85BDC9FD1C3A}</a:tableStyleId>
              </a:tblPr>
              <a:tblGrid>
                <a:gridCol w="223814"/>
                <a:gridCol w="343491"/>
                <a:gridCol w="432676"/>
                <a:gridCol w="718689"/>
                <a:gridCol w="639421"/>
                <a:gridCol w="793954"/>
                <a:gridCol w="469042"/>
              </a:tblGrid>
              <a:tr h="370475">
                <a:tc>
                  <a:txBody>
                    <a:bodyPr/>
                    <a:lstStyle/>
                    <a:p>
                      <a:pPr algn="ctr"/>
                      <a:r>
                        <a:rPr lang="en-US" sz="1200" b="1" dirty="0" smtClean="0">
                          <a:solidFill>
                            <a:schemeClr val="tx1"/>
                          </a:solidFill>
                          <a:latin typeface="Arial"/>
                        </a:rPr>
                        <a:t>0</a:t>
                      </a:r>
                      <a:endParaRPr lang="en-US" sz="1200" b="1" dirty="0">
                        <a:solidFill>
                          <a:schemeClr val="tx1"/>
                        </a:solidFill>
                        <a:latin typeface="Arial"/>
                      </a:endParaRPr>
                    </a:p>
                  </a:txBody>
                  <a:tcPr marL="91421" marR="91421" marT="45675" marB="4567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Arial"/>
                        </a:rPr>
                        <a:t>30</a:t>
                      </a:r>
                      <a:endParaRPr lang="en-US" sz="1200" b="1" dirty="0">
                        <a:solidFill>
                          <a:schemeClr val="tx1"/>
                        </a:solidFill>
                        <a:latin typeface="Arial"/>
                      </a:endParaRPr>
                    </a:p>
                  </a:txBody>
                  <a:tcPr marL="72000" marR="72000" marT="45675" marB="4567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Arial"/>
                        </a:rPr>
                        <a:t>90</a:t>
                      </a:r>
                      <a:endParaRPr lang="en-US" sz="1200" b="1" dirty="0">
                        <a:solidFill>
                          <a:schemeClr val="tx1"/>
                        </a:solidFill>
                        <a:latin typeface="Arial"/>
                      </a:endParaRPr>
                    </a:p>
                  </a:txBody>
                  <a:tcPr marL="91421" marR="91421" marT="45675" marB="4567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Arial"/>
                        </a:rPr>
                        <a:t>180</a:t>
                      </a:r>
                      <a:endParaRPr lang="en-US" sz="1200" b="1" dirty="0">
                        <a:solidFill>
                          <a:schemeClr val="tx1"/>
                        </a:solidFill>
                        <a:latin typeface="Arial"/>
                      </a:endParaRPr>
                    </a:p>
                  </a:txBody>
                  <a:tcPr marL="91421" marR="91421" marT="45675" marB="4567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Arial"/>
                        </a:rPr>
                        <a:t>270</a:t>
                      </a:r>
                      <a:endParaRPr lang="en-US" sz="1200" b="1" dirty="0">
                        <a:solidFill>
                          <a:schemeClr val="tx1"/>
                        </a:solidFill>
                        <a:latin typeface="Arial"/>
                      </a:endParaRPr>
                    </a:p>
                  </a:txBody>
                  <a:tcPr marL="91421" marR="91421" marT="45675" marB="4567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Arial"/>
                        </a:rPr>
                        <a:t>360</a:t>
                      </a:r>
                      <a:endParaRPr lang="en-US" sz="1200" b="1" dirty="0">
                        <a:solidFill>
                          <a:schemeClr val="tx1"/>
                        </a:solidFill>
                        <a:latin typeface="Arial"/>
                      </a:endParaRPr>
                    </a:p>
                  </a:txBody>
                  <a:tcPr marL="91421" marR="91421" marT="45675" marB="4567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Arial"/>
                        </a:rPr>
                        <a:t>450</a:t>
                      </a:r>
                      <a:endParaRPr lang="en-US" sz="1200" b="1" dirty="0">
                        <a:solidFill>
                          <a:schemeClr val="tx1"/>
                        </a:solidFill>
                        <a:latin typeface="Arial"/>
                      </a:endParaRPr>
                    </a:p>
                  </a:txBody>
                  <a:tcPr marL="91421" marR="91421" marT="45675" marB="45675">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4050">
                <a:tc gridSpan="7">
                  <a:txBody>
                    <a:bodyPr/>
                    <a:lstStyle/>
                    <a:p>
                      <a:pPr algn="ctr"/>
                      <a:r>
                        <a:rPr lang="en-US" sz="1600" b="1" dirty="0" smtClean="0">
                          <a:solidFill>
                            <a:schemeClr val="tx1"/>
                          </a:solidFill>
                          <a:latin typeface="Arial"/>
                        </a:rPr>
                        <a:t>Days After Randomization</a:t>
                      </a:r>
                      <a:endParaRPr lang="en-US" sz="1600" b="1" dirty="0">
                        <a:solidFill>
                          <a:schemeClr val="tx1"/>
                        </a:solidFill>
                        <a:latin typeface="Arial"/>
                      </a:endParaRPr>
                    </a:p>
                  </a:txBody>
                  <a:tcPr marL="91421" marR="91421" marT="45675" marB="4567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05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7424" name="Freeform 8"/>
          <p:cNvSpPr>
            <a:spLocks noChangeArrowheads="1"/>
          </p:cNvSpPr>
          <p:nvPr/>
        </p:nvSpPr>
        <p:spPr bwMode="auto">
          <a:xfrm>
            <a:off x="5373688" y="4440238"/>
            <a:ext cx="3325812" cy="1016000"/>
          </a:xfrm>
          <a:custGeom>
            <a:avLst/>
            <a:gdLst>
              <a:gd name="T0" fmla="*/ 2147483647 w 2291550"/>
              <a:gd name="T1" fmla="*/ 2147483647 h 433515"/>
              <a:gd name="T2" fmla="*/ 2147483647 w 2291550"/>
              <a:gd name="T3" fmla="*/ 0 h 433515"/>
              <a:gd name="T4" fmla="*/ 2147483647 w 2291550"/>
              <a:gd name="T5" fmla="*/ 2147483647 h 433515"/>
              <a:gd name="T6" fmla="*/ 2139831096 w 2291550"/>
              <a:gd name="T7" fmla="*/ 2147483647 h 433515"/>
              <a:gd name="T8" fmla="*/ 2139831096 w 2291550"/>
              <a:gd name="T9" fmla="*/ 2147483647 h 433515"/>
              <a:gd name="T10" fmla="*/ 888490755 w 2291550"/>
              <a:gd name="T11" fmla="*/ 2147483647 h 433515"/>
              <a:gd name="T12" fmla="*/ 884574700 w 2291550"/>
              <a:gd name="T13" fmla="*/ 2147483647 h 433515"/>
              <a:gd name="T14" fmla="*/ 79432260 w 2291550"/>
              <a:gd name="T15" fmla="*/ 2147483647 h 433515"/>
              <a:gd name="T16" fmla="*/ 79432260 w 2291550"/>
              <a:gd name="T17" fmla="*/ 2147483647 h 433515"/>
              <a:gd name="T18" fmla="*/ 3918869 w 2291550"/>
              <a:gd name="T19" fmla="*/ 2147483647 h 433515"/>
              <a:gd name="T20" fmla="*/ 0 w 2291550"/>
              <a:gd name="T21" fmla="*/ 2147483647 h 4335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91550"/>
              <a:gd name="T34" fmla="*/ 0 h 433515"/>
              <a:gd name="T35" fmla="*/ 2291550 w 2291550"/>
              <a:gd name="T36" fmla="*/ 433515 h 4335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91550" h="433515">
                <a:moveTo>
                  <a:pt x="2291550" y="2979"/>
                </a:moveTo>
                <a:lnTo>
                  <a:pt x="978031" y="0"/>
                </a:lnTo>
                <a:lnTo>
                  <a:pt x="978031" y="59570"/>
                </a:lnTo>
                <a:lnTo>
                  <a:pt x="590826" y="65527"/>
                </a:lnTo>
                <a:lnTo>
                  <a:pt x="590826" y="107226"/>
                </a:lnTo>
                <a:lnTo>
                  <a:pt x="245319" y="107226"/>
                </a:lnTo>
                <a:cubicBezTo>
                  <a:pt x="244959" y="127011"/>
                  <a:pt x="244598" y="146796"/>
                  <a:pt x="244238" y="166581"/>
                </a:cubicBezTo>
                <a:lnTo>
                  <a:pt x="21932" y="160839"/>
                </a:lnTo>
                <a:lnTo>
                  <a:pt x="21932" y="315722"/>
                </a:lnTo>
                <a:lnTo>
                  <a:pt x="1082" y="315722"/>
                </a:lnTo>
                <a:cubicBezTo>
                  <a:pt x="722" y="347014"/>
                  <a:pt x="360" y="402223"/>
                  <a:pt x="0" y="433515"/>
                </a:cubicBezTo>
              </a:path>
            </a:pathLst>
          </a:custGeom>
          <a:noFill/>
          <a:ln w="381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kumimoji="0" lang="ja-JP" altLang="en-US" b="1" dirty="0" smtClean="0">
              <a:solidFill>
                <a:srgbClr val="FFFFFF"/>
              </a:solidFill>
              <a:latin typeface="Arial"/>
              <a:ea typeface="Arial"/>
              <a:cs typeface="Arial"/>
            </a:endParaRPr>
          </a:p>
        </p:txBody>
      </p:sp>
      <p:graphicFrame>
        <p:nvGraphicFramePr>
          <p:cNvPr id="25" name="Table 24"/>
          <p:cNvGraphicFramePr>
            <a:graphicFrameLocks noGrp="1"/>
          </p:cNvGraphicFramePr>
          <p:nvPr>
            <p:extLst>
              <p:ext uri="{D42A27DB-BD31-4B8C-83A1-F6EECF244321}">
                <p14:modId xmlns:p14="http://schemas.microsoft.com/office/powerpoint/2010/main" val="1532117018"/>
              </p:ext>
            </p:extLst>
          </p:nvPr>
        </p:nvGraphicFramePr>
        <p:xfrm>
          <a:off x="5246688" y="5576888"/>
          <a:ext cx="3621087" cy="705665"/>
        </p:xfrm>
        <a:graphic>
          <a:graphicData uri="http://schemas.openxmlformats.org/drawingml/2006/table">
            <a:tbl>
              <a:tblPr firstRow="1" bandRow="1">
                <a:tableStyleId>{5C22544A-7EE6-4342-B048-85BDC9FD1C3A}</a:tableStyleId>
              </a:tblPr>
              <a:tblGrid>
                <a:gridCol w="223814"/>
                <a:gridCol w="343491"/>
                <a:gridCol w="432676"/>
                <a:gridCol w="718689"/>
                <a:gridCol w="639421"/>
                <a:gridCol w="793954"/>
                <a:gridCol w="469042"/>
              </a:tblGrid>
              <a:tr h="370475">
                <a:tc>
                  <a:txBody>
                    <a:bodyPr/>
                    <a:lstStyle/>
                    <a:p>
                      <a:pPr algn="ctr"/>
                      <a:r>
                        <a:rPr lang="en-US" sz="1200" b="1" dirty="0" smtClean="0">
                          <a:solidFill>
                            <a:schemeClr val="tx1"/>
                          </a:solidFill>
                          <a:latin typeface="Arial"/>
                        </a:rPr>
                        <a:t>0</a:t>
                      </a:r>
                      <a:endParaRPr lang="en-US" sz="1200" b="1" dirty="0">
                        <a:solidFill>
                          <a:schemeClr val="tx1"/>
                        </a:solidFill>
                        <a:latin typeface="Arial"/>
                      </a:endParaRPr>
                    </a:p>
                  </a:txBody>
                  <a:tcPr marL="91421" marR="91421" marT="45675" marB="4567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1200" b="1" dirty="0" smtClean="0">
                          <a:solidFill>
                            <a:schemeClr val="tx1"/>
                          </a:solidFill>
                          <a:latin typeface="Arial"/>
                        </a:rPr>
                        <a:t>30</a:t>
                      </a:r>
                      <a:endParaRPr lang="en-US" sz="1200" b="1" dirty="0">
                        <a:solidFill>
                          <a:schemeClr val="tx1"/>
                        </a:solidFill>
                        <a:latin typeface="Arial"/>
                      </a:endParaRPr>
                    </a:p>
                  </a:txBody>
                  <a:tcPr marL="72000" marR="72000" marT="45675" marB="4567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Arial"/>
                        </a:rPr>
                        <a:t>90</a:t>
                      </a:r>
                      <a:endParaRPr lang="en-US" sz="1200" b="1" dirty="0">
                        <a:solidFill>
                          <a:schemeClr val="tx1"/>
                        </a:solidFill>
                        <a:latin typeface="Arial"/>
                      </a:endParaRPr>
                    </a:p>
                  </a:txBody>
                  <a:tcPr marL="91421" marR="91421" marT="45675" marB="4567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Arial"/>
                        </a:rPr>
                        <a:t>180</a:t>
                      </a:r>
                      <a:endParaRPr lang="en-US" sz="1200" b="1" dirty="0">
                        <a:solidFill>
                          <a:schemeClr val="tx1"/>
                        </a:solidFill>
                        <a:latin typeface="Arial"/>
                      </a:endParaRPr>
                    </a:p>
                  </a:txBody>
                  <a:tcPr marL="91421" marR="91421" marT="45675" marB="4567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Arial"/>
                        </a:rPr>
                        <a:t>270</a:t>
                      </a:r>
                      <a:endParaRPr lang="en-US" sz="1200" b="1" dirty="0">
                        <a:solidFill>
                          <a:schemeClr val="tx1"/>
                        </a:solidFill>
                        <a:latin typeface="Arial"/>
                      </a:endParaRPr>
                    </a:p>
                  </a:txBody>
                  <a:tcPr marL="91421" marR="91421" marT="45675" marB="4567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Arial"/>
                        </a:rPr>
                        <a:t>360</a:t>
                      </a:r>
                      <a:endParaRPr lang="en-US" sz="1200" b="1" dirty="0">
                        <a:solidFill>
                          <a:schemeClr val="tx1"/>
                        </a:solidFill>
                        <a:latin typeface="Arial"/>
                      </a:endParaRPr>
                    </a:p>
                  </a:txBody>
                  <a:tcPr marL="91421" marR="91421" marT="45675" marB="4567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dirty="0" smtClean="0">
                          <a:solidFill>
                            <a:schemeClr val="tx1"/>
                          </a:solidFill>
                          <a:latin typeface="Arial"/>
                        </a:rPr>
                        <a:t>450</a:t>
                      </a:r>
                      <a:endParaRPr lang="en-US" sz="1200" b="1" dirty="0">
                        <a:solidFill>
                          <a:schemeClr val="tx1"/>
                        </a:solidFill>
                        <a:latin typeface="Arial"/>
                      </a:endParaRPr>
                    </a:p>
                  </a:txBody>
                  <a:tcPr marL="91421" marR="91421" marT="45675" marB="45675">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4050">
                <a:tc gridSpan="7">
                  <a:txBody>
                    <a:bodyPr/>
                    <a:lstStyle/>
                    <a:p>
                      <a:pPr algn="ctr"/>
                      <a:r>
                        <a:rPr lang="en-US" sz="1600" b="1" dirty="0" smtClean="0">
                          <a:solidFill>
                            <a:schemeClr val="tx1"/>
                          </a:solidFill>
                          <a:latin typeface="Arial"/>
                        </a:rPr>
                        <a:t>Days After Randomization</a:t>
                      </a:r>
                      <a:endParaRPr lang="en-US" sz="1600" b="1" dirty="0">
                        <a:solidFill>
                          <a:schemeClr val="tx1"/>
                        </a:solidFill>
                        <a:latin typeface="Arial"/>
                      </a:endParaRPr>
                    </a:p>
                  </a:txBody>
                  <a:tcPr marL="91421" marR="91421" marT="45675" marB="4567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05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2" name="Freeform 11"/>
          <p:cNvSpPr/>
          <p:nvPr/>
        </p:nvSpPr>
        <p:spPr bwMode="auto">
          <a:xfrm>
            <a:off x="5364163" y="2143125"/>
            <a:ext cx="3289300" cy="3357563"/>
          </a:xfrm>
          <a:custGeom>
            <a:avLst/>
            <a:gdLst>
              <a:gd name="connsiteX0" fmla="*/ 5172502 w 5172502"/>
              <a:gd name="connsiteY0" fmla="*/ 0 h 2906973"/>
              <a:gd name="connsiteX1" fmla="*/ 4503761 w 5172502"/>
              <a:gd name="connsiteY1" fmla="*/ 13648 h 2906973"/>
              <a:gd name="connsiteX2" fmla="*/ 4517409 w 5172502"/>
              <a:gd name="connsiteY2" fmla="*/ 450376 h 2906973"/>
              <a:gd name="connsiteX3" fmla="*/ 2429302 w 5172502"/>
              <a:gd name="connsiteY3" fmla="*/ 436729 h 2906973"/>
              <a:gd name="connsiteX4" fmla="*/ 2429302 w 5172502"/>
              <a:gd name="connsiteY4" fmla="*/ 777923 h 2906973"/>
              <a:gd name="connsiteX5" fmla="*/ 95534 w 5172502"/>
              <a:gd name="connsiteY5" fmla="*/ 791570 h 2906973"/>
              <a:gd name="connsiteX6" fmla="*/ 109182 w 5172502"/>
              <a:gd name="connsiteY6" fmla="*/ 1078173 h 2906973"/>
              <a:gd name="connsiteX7" fmla="*/ 68239 w 5172502"/>
              <a:gd name="connsiteY7" fmla="*/ 1091821 h 2906973"/>
              <a:gd name="connsiteX8" fmla="*/ 81887 w 5172502"/>
              <a:gd name="connsiteY8" fmla="*/ 1719618 h 2906973"/>
              <a:gd name="connsiteX9" fmla="*/ 40943 w 5172502"/>
              <a:gd name="connsiteY9" fmla="*/ 1705970 h 2906973"/>
              <a:gd name="connsiteX10" fmla="*/ 40943 w 5172502"/>
              <a:gd name="connsiteY10" fmla="*/ 2006221 h 2906973"/>
              <a:gd name="connsiteX11" fmla="*/ 0 w 5172502"/>
              <a:gd name="connsiteY11" fmla="*/ 2033517 h 2906973"/>
              <a:gd name="connsiteX12" fmla="*/ 13648 w 5172502"/>
              <a:gd name="connsiteY12" fmla="*/ 2906973 h 290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72502" h="2906973">
                <a:moveTo>
                  <a:pt x="5172502" y="0"/>
                </a:moveTo>
                <a:lnTo>
                  <a:pt x="4503761" y="13648"/>
                </a:lnTo>
                <a:lnTo>
                  <a:pt x="4517409" y="450376"/>
                </a:lnTo>
                <a:lnTo>
                  <a:pt x="2429302" y="436729"/>
                </a:lnTo>
                <a:lnTo>
                  <a:pt x="2429302" y="777923"/>
                </a:lnTo>
                <a:lnTo>
                  <a:pt x="95534" y="791570"/>
                </a:lnTo>
                <a:lnTo>
                  <a:pt x="109182" y="1078173"/>
                </a:lnTo>
                <a:lnTo>
                  <a:pt x="68239" y="1091821"/>
                </a:lnTo>
                <a:lnTo>
                  <a:pt x="81887" y="1719618"/>
                </a:lnTo>
                <a:lnTo>
                  <a:pt x="40943" y="1705970"/>
                </a:lnTo>
                <a:lnTo>
                  <a:pt x="40943" y="2006221"/>
                </a:lnTo>
                <a:lnTo>
                  <a:pt x="0" y="2033517"/>
                </a:lnTo>
                <a:lnTo>
                  <a:pt x="13648" y="2906973"/>
                </a:lnTo>
              </a:path>
            </a:pathLst>
          </a:custGeom>
          <a:noFill/>
          <a:ln w="38100" cap="flat" cmpd="sng" algn="ctr">
            <a:solidFill>
              <a:schemeClr val="accent1">
                <a:lumMod val="60000"/>
                <a:lumOff val="40000"/>
              </a:schemeClr>
            </a:solidFill>
            <a:prstDash val="solid"/>
            <a:round/>
            <a:headEnd type="none" w="med" len="med"/>
            <a:tailEnd type="none" w="med" len="med"/>
          </a:ln>
          <a:effectLst/>
        </p:spPr>
        <p:txBody>
          <a:bodyPr/>
          <a:lstStyle/>
          <a:p>
            <a:pPr eaLnBrk="0" hangingPunct="0">
              <a:defRPr/>
            </a:pPr>
            <a:endParaRPr kumimoji="0" lang="en-US" sz="2000" b="1" dirty="0">
              <a:solidFill>
                <a:srgbClr val="FFFFFF"/>
              </a:solidFill>
              <a:latin typeface="Arial"/>
              <a:cs typeface="Arial"/>
            </a:endParaRPr>
          </a:p>
        </p:txBody>
      </p:sp>
      <p:sp>
        <p:nvSpPr>
          <p:cNvPr id="17435" name="Rectangle 13"/>
          <p:cNvSpPr>
            <a:spLocks noChangeArrowheads="1"/>
          </p:cNvSpPr>
          <p:nvPr/>
        </p:nvSpPr>
        <p:spPr bwMode="auto">
          <a:xfrm>
            <a:off x="8272034" y="1757363"/>
            <a:ext cx="4342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ja-JP" sz="1400" b="1" dirty="0" smtClean="0">
                <a:solidFill>
                  <a:srgbClr val="FFFFFF"/>
                </a:solidFill>
                <a:latin typeface="Arial"/>
                <a:ea typeface="Arial"/>
                <a:cs typeface="Arial"/>
              </a:rPr>
              <a:t>2.4</a:t>
            </a:r>
          </a:p>
        </p:txBody>
      </p:sp>
      <p:sp>
        <p:nvSpPr>
          <p:cNvPr id="17436" name="Rectangle 14"/>
          <p:cNvSpPr>
            <a:spLocks noChangeArrowheads="1"/>
          </p:cNvSpPr>
          <p:nvPr/>
        </p:nvSpPr>
        <p:spPr bwMode="auto">
          <a:xfrm>
            <a:off x="8094619" y="3273425"/>
            <a:ext cx="7668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ja-JP" sz="1400" b="1" i="1" dirty="0" smtClean="0">
                <a:solidFill>
                  <a:srgbClr val="FFA02F"/>
                </a:solidFill>
                <a:latin typeface="Arial"/>
                <a:ea typeface="Arial"/>
                <a:cs typeface="Arial"/>
              </a:rPr>
              <a:t>P</a:t>
            </a:r>
            <a:r>
              <a:rPr kumimoji="0" lang="en-US" altLang="ja-JP" sz="1400" b="1" dirty="0" smtClean="0">
                <a:solidFill>
                  <a:srgbClr val="FFA02F"/>
                </a:solidFill>
                <a:latin typeface="Arial"/>
                <a:ea typeface="Arial"/>
                <a:cs typeface="Arial"/>
              </a:rPr>
              <a:t>=0.02</a:t>
            </a:r>
          </a:p>
        </p:txBody>
      </p:sp>
      <p:sp>
        <p:nvSpPr>
          <p:cNvPr id="17437" name="Rectangle 16"/>
          <p:cNvSpPr>
            <a:spLocks noChangeArrowheads="1"/>
          </p:cNvSpPr>
          <p:nvPr/>
        </p:nvSpPr>
        <p:spPr bwMode="auto">
          <a:xfrm>
            <a:off x="8262509" y="4095750"/>
            <a:ext cx="4342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ja-JP" sz="1400" b="1" dirty="0" smtClean="0">
                <a:solidFill>
                  <a:srgbClr val="FFFFFF"/>
                </a:solidFill>
                <a:latin typeface="Arial"/>
                <a:ea typeface="Arial"/>
                <a:cs typeface="Arial"/>
              </a:rPr>
              <a:t>0.6</a:t>
            </a:r>
          </a:p>
        </p:txBody>
      </p:sp>
      <p:sp>
        <p:nvSpPr>
          <p:cNvPr id="17438" name="Rectangle 17"/>
          <p:cNvSpPr>
            <a:spLocks noChangeArrowheads="1"/>
          </p:cNvSpPr>
          <p:nvPr/>
        </p:nvSpPr>
        <p:spPr bwMode="auto">
          <a:xfrm>
            <a:off x="3988246" y="1241425"/>
            <a:ext cx="5340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ja-JP" sz="1400" b="1" dirty="0" smtClean="0">
                <a:solidFill>
                  <a:srgbClr val="FFFFFF"/>
                </a:solidFill>
                <a:latin typeface="Arial"/>
                <a:ea typeface="Arial"/>
                <a:cs typeface="Arial"/>
              </a:rPr>
              <a:t>12.1</a:t>
            </a:r>
          </a:p>
        </p:txBody>
      </p:sp>
      <p:sp>
        <p:nvSpPr>
          <p:cNvPr id="17439" name="Rectangle 18"/>
          <p:cNvSpPr>
            <a:spLocks noChangeArrowheads="1"/>
          </p:cNvSpPr>
          <p:nvPr/>
        </p:nvSpPr>
        <p:spPr bwMode="auto">
          <a:xfrm>
            <a:off x="3867106" y="2141538"/>
            <a:ext cx="7668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ja-JP" sz="1400" b="1" i="1" dirty="0" smtClean="0">
                <a:solidFill>
                  <a:srgbClr val="FFA02F"/>
                </a:solidFill>
                <a:latin typeface="Arial"/>
                <a:ea typeface="Arial"/>
                <a:cs typeface="Arial"/>
              </a:rPr>
              <a:t>P</a:t>
            </a:r>
            <a:r>
              <a:rPr kumimoji="0" lang="en-US" altLang="ja-JP" sz="1400" b="1" dirty="0" smtClean="0">
                <a:solidFill>
                  <a:srgbClr val="FFA02F"/>
                </a:solidFill>
                <a:latin typeface="Arial"/>
                <a:ea typeface="Arial"/>
                <a:cs typeface="Arial"/>
              </a:rPr>
              <a:t>=0.01</a:t>
            </a:r>
          </a:p>
        </p:txBody>
      </p:sp>
      <p:sp>
        <p:nvSpPr>
          <p:cNvPr id="17440" name="Rectangle 20"/>
          <p:cNvSpPr>
            <a:spLocks noChangeArrowheads="1"/>
          </p:cNvSpPr>
          <p:nvPr/>
        </p:nvSpPr>
        <p:spPr bwMode="auto">
          <a:xfrm>
            <a:off x="4110403" y="3038475"/>
            <a:ext cx="4342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ja-JP" sz="1400" b="1" dirty="0" smtClean="0">
                <a:solidFill>
                  <a:srgbClr val="FFFFFF"/>
                </a:solidFill>
                <a:latin typeface="Arial"/>
                <a:ea typeface="Arial"/>
                <a:cs typeface="Arial"/>
              </a:rPr>
              <a:t>6.9</a:t>
            </a:r>
          </a:p>
        </p:txBody>
      </p:sp>
      <p:sp>
        <p:nvSpPr>
          <p:cNvPr id="17441" name="Rectangle 21"/>
          <p:cNvSpPr>
            <a:spLocks noChangeArrowheads="1"/>
          </p:cNvSpPr>
          <p:nvPr/>
        </p:nvSpPr>
        <p:spPr bwMode="auto">
          <a:xfrm>
            <a:off x="5352141" y="2714625"/>
            <a:ext cx="8733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ja-JP" sz="1400" b="1" dirty="0" smtClean="0">
                <a:solidFill>
                  <a:srgbClr val="FFFFFF"/>
                </a:solidFill>
                <a:latin typeface="Arial"/>
                <a:ea typeface="Arial"/>
                <a:cs typeface="Arial"/>
              </a:rPr>
              <a:t>Carriers</a:t>
            </a:r>
          </a:p>
        </p:txBody>
      </p:sp>
      <p:sp>
        <p:nvSpPr>
          <p:cNvPr id="17442" name="Rectangle 25"/>
          <p:cNvSpPr>
            <a:spLocks noChangeArrowheads="1"/>
          </p:cNvSpPr>
          <p:nvPr/>
        </p:nvSpPr>
        <p:spPr bwMode="auto">
          <a:xfrm>
            <a:off x="5638111" y="4196269"/>
            <a:ext cx="1252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ja-JP" sz="1400" b="1" dirty="0" smtClean="0">
                <a:solidFill>
                  <a:srgbClr val="FFFFFF"/>
                </a:solidFill>
                <a:latin typeface="Arial"/>
                <a:ea typeface="Arial"/>
                <a:cs typeface="Arial"/>
              </a:rPr>
              <a:t>Non-carriers</a:t>
            </a:r>
          </a:p>
        </p:txBody>
      </p:sp>
      <p:sp>
        <p:nvSpPr>
          <p:cNvPr id="17443" name="Rectangle 26"/>
          <p:cNvSpPr>
            <a:spLocks noChangeArrowheads="1"/>
          </p:cNvSpPr>
          <p:nvPr/>
        </p:nvSpPr>
        <p:spPr bwMode="auto">
          <a:xfrm>
            <a:off x="2256516" y="1717675"/>
            <a:ext cx="8733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ja-JP" sz="1400" b="1" dirty="0" smtClean="0">
                <a:solidFill>
                  <a:srgbClr val="FFFFFF"/>
                </a:solidFill>
                <a:latin typeface="Arial"/>
                <a:ea typeface="Arial"/>
                <a:cs typeface="Arial"/>
              </a:rPr>
              <a:t>Carriers</a:t>
            </a:r>
          </a:p>
        </p:txBody>
      </p:sp>
      <p:sp>
        <p:nvSpPr>
          <p:cNvPr id="17444" name="Rectangle 27"/>
          <p:cNvSpPr>
            <a:spLocks noChangeArrowheads="1"/>
          </p:cNvSpPr>
          <p:nvPr/>
        </p:nvSpPr>
        <p:spPr bwMode="auto">
          <a:xfrm>
            <a:off x="2092430" y="2806700"/>
            <a:ext cx="1252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ja-JP" sz="1400" b="1" dirty="0" smtClean="0">
                <a:solidFill>
                  <a:srgbClr val="FFFFFF"/>
                </a:solidFill>
                <a:latin typeface="Arial"/>
                <a:ea typeface="Arial"/>
                <a:cs typeface="Arial"/>
              </a:rPr>
              <a:t>Non-carriers</a:t>
            </a:r>
          </a:p>
        </p:txBody>
      </p:sp>
      <p:sp>
        <p:nvSpPr>
          <p:cNvPr id="17446" name="Rectangle 29"/>
          <p:cNvSpPr>
            <a:spLocks noChangeArrowheads="1"/>
          </p:cNvSpPr>
          <p:nvPr/>
        </p:nvSpPr>
        <p:spPr bwMode="auto">
          <a:xfrm>
            <a:off x="1260306" y="4931453"/>
            <a:ext cx="34838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kumimoji="0" lang="ja-JP" altLang="en-US" sz="1400" b="1" dirty="0" smtClean="0">
                <a:solidFill>
                  <a:srgbClr val="FADC41"/>
                </a:solidFill>
                <a:latin typeface="Arial"/>
                <a:ea typeface="Arial"/>
                <a:cs typeface="Arial"/>
              </a:rPr>
              <a:t>* 	</a:t>
            </a:r>
            <a:r>
              <a:rPr kumimoji="0" lang="en-US" altLang="ja-JP" sz="1400" b="1" dirty="0" smtClean="0">
                <a:solidFill>
                  <a:srgbClr val="FADC41"/>
                </a:solidFill>
                <a:latin typeface="Arial"/>
                <a:ea typeface="Arial"/>
                <a:cs typeface="Arial"/>
              </a:rPr>
              <a:t>Death from cardiovascular causes, myocardial infarction, or stroke</a:t>
            </a:r>
          </a:p>
        </p:txBody>
      </p:sp>
      <p:sp>
        <p:nvSpPr>
          <p:cNvPr id="2" name="タイトル 1"/>
          <p:cNvSpPr>
            <a:spLocks noGrp="1"/>
          </p:cNvSpPr>
          <p:nvPr>
            <p:ph type="title"/>
          </p:nvPr>
        </p:nvSpPr>
        <p:spPr/>
        <p:txBody>
          <a:bodyPr>
            <a:normAutofit/>
          </a:bodyPr>
          <a:lstStyle/>
          <a:p>
            <a:r>
              <a:rPr lang="en-US" altLang="ja-JP" sz="2400" dirty="0" smtClean="0">
                <a:solidFill>
                  <a:schemeClr val="accent4"/>
                </a:solidFill>
                <a:latin typeface="Arial"/>
                <a:cs typeface="Arial"/>
              </a:rPr>
              <a:t>MACE and stent thrombosis by </a:t>
            </a:r>
            <a:br>
              <a:rPr lang="en-US" altLang="ja-JP" sz="2400" dirty="0" smtClean="0">
                <a:solidFill>
                  <a:schemeClr val="accent4"/>
                </a:solidFill>
                <a:latin typeface="Arial"/>
                <a:cs typeface="Arial"/>
              </a:rPr>
            </a:br>
            <a:r>
              <a:rPr lang="en-US" altLang="ja-JP" sz="2400" dirty="0" err="1" smtClean="0">
                <a:solidFill>
                  <a:schemeClr val="accent4"/>
                </a:solidFill>
                <a:latin typeface="Arial"/>
                <a:cs typeface="Arial"/>
              </a:rPr>
              <a:t>CYP2C19</a:t>
            </a:r>
            <a:r>
              <a:rPr lang="en-US" altLang="ja-JP" sz="2400" dirty="0" smtClean="0">
                <a:solidFill>
                  <a:schemeClr val="accent4"/>
                </a:solidFill>
                <a:latin typeface="Arial"/>
                <a:cs typeface="Arial"/>
              </a:rPr>
              <a:t>*2 </a:t>
            </a:r>
            <a:r>
              <a:rPr lang="en-US" altLang="ja-JP" sz="2400" dirty="0">
                <a:solidFill>
                  <a:schemeClr val="accent4"/>
                </a:solidFill>
                <a:latin typeface="Arial"/>
                <a:cs typeface="Arial"/>
              </a:rPr>
              <a:t>Allelic </a:t>
            </a:r>
            <a:r>
              <a:rPr lang="en-US" altLang="ja-JP" sz="2400" dirty="0" smtClean="0">
                <a:solidFill>
                  <a:schemeClr val="accent4"/>
                </a:solidFill>
                <a:latin typeface="Arial"/>
                <a:cs typeface="Arial"/>
              </a:rPr>
              <a:t>Variant</a:t>
            </a:r>
            <a:endParaRPr kumimoji="1" lang="ja-JP" altLang="en-US" sz="2400" i="1" dirty="0">
              <a:solidFill>
                <a:schemeClr val="accent4"/>
              </a:solidFill>
              <a:latin typeface="Arial"/>
              <a:cs typeface="Arial"/>
            </a:endParaRPr>
          </a:p>
        </p:txBody>
      </p:sp>
      <p:sp>
        <p:nvSpPr>
          <p:cNvPr id="24" name="フッター プレースホルダー 3"/>
          <p:cNvSpPr>
            <a:spLocks noGrp="1"/>
          </p:cNvSpPr>
          <p:nvPr>
            <p:ph type="ftr" sz="quarter" idx="4294967295"/>
          </p:nvPr>
        </p:nvSpPr>
        <p:spPr>
          <a:xfrm>
            <a:off x="2973388" y="6448425"/>
            <a:ext cx="6170612" cy="365125"/>
          </a:xfrm>
          <a:prstGeom prst="rect">
            <a:avLst/>
          </a:prstGeom>
        </p:spPr>
        <p:txBody>
          <a:bodyPr anchor="b" anchorCtr="0"/>
          <a:lstStyle>
            <a:lvl1pPr marL="0" algn="r" defTabSz="914400" rtl="0" eaLnBrk="1" fontAlgn="base" latinLnBrk="0" hangingPunct="1">
              <a:spcBef>
                <a:spcPct val="0"/>
              </a:spcBef>
              <a:spcAft>
                <a:spcPct val="0"/>
              </a:spcAft>
              <a:defRPr kumimoji="0" lang="ja-JP" altLang="en-US" sz="1400" b="1" i="0" kern="1200" dirty="0">
                <a:solidFill>
                  <a:srgbClr val="FFFFFF"/>
                </a:solidFill>
                <a:latin typeface="Arial" pitchFamily="34" charset="0"/>
                <a:ea typeface="Arial"/>
                <a:cs typeface="Arial" pitchFamily="34" charset="0"/>
              </a:defRPr>
            </a:lvl1pPr>
          </a:lstStyle>
          <a:p>
            <a:r>
              <a:rPr lang="da-DK" altLang="ja-JP" smtClean="0">
                <a:latin typeface="Arial"/>
              </a:rPr>
              <a:t>Mega J. L. et al: </a:t>
            </a:r>
            <a:r>
              <a:rPr lang="da-DK" altLang="ja-JP" i="1" smtClean="0">
                <a:latin typeface="Arial"/>
              </a:rPr>
              <a:t>N. Engl. J. Med.</a:t>
            </a:r>
            <a:r>
              <a:rPr lang="da-DK" altLang="ja-JP" smtClean="0">
                <a:latin typeface="Arial"/>
              </a:rPr>
              <a:t> 360(4)</a:t>
            </a:r>
            <a:r>
              <a:rPr lang="en-US" altLang="ja-JP" smtClean="0">
                <a:latin typeface="Arial"/>
              </a:rPr>
              <a:t>,</a:t>
            </a:r>
            <a:r>
              <a:rPr lang="da-DK" altLang="ja-JP" smtClean="0">
                <a:latin typeface="Arial"/>
              </a:rPr>
              <a:t> 354-362, 2009</a:t>
            </a:r>
            <a:endParaRPr lang="en-US" altLang="ja-JP">
              <a:latin typeface="Arial"/>
              <a:cs typeface="Arial"/>
            </a:endParaRPr>
          </a:p>
        </p:txBody>
      </p:sp>
      <p:sp>
        <p:nvSpPr>
          <p:cNvPr id="3" name="テキスト ボックス 2"/>
          <p:cNvSpPr txBox="1"/>
          <p:nvPr/>
        </p:nvSpPr>
        <p:spPr bwMode="auto">
          <a:xfrm>
            <a:off x="-1108364" y="4652818"/>
            <a:ext cx="184666" cy="246221"/>
          </a:xfrm>
          <a:prstGeom prst="rect">
            <a:avLst/>
          </a:prstGeom>
          <a:noFill/>
          <a:ln w="9525">
            <a:noFill/>
            <a:miter lim="800000"/>
            <a:headEnd/>
            <a:tailEnd/>
          </a:ln>
        </p:spPr>
        <p:txBody>
          <a:bodyPr wrap="none" rtlCol="0">
            <a:spAutoFit/>
          </a:bodyPr>
          <a:lstStyle/>
          <a:p>
            <a:endParaRPr kumimoji="0" lang="ja-JP" altLang="en-US" sz="1000" b="1" dirty="0">
              <a:solidFill>
                <a:srgbClr val="FFFFFF"/>
              </a:solidFill>
              <a:latin typeface="Arial"/>
              <a:cs typeface="Arial"/>
            </a:endParaRPr>
          </a:p>
        </p:txBody>
      </p:sp>
      <p:sp>
        <p:nvSpPr>
          <p:cNvPr id="26" name="正方形/長方形 25"/>
          <p:cNvSpPr/>
          <p:nvPr/>
        </p:nvSpPr>
        <p:spPr>
          <a:xfrm>
            <a:off x="7790236" y="162560"/>
            <a:ext cx="1136851" cy="707886"/>
          </a:xfrm>
          <a:prstGeom prst="rect">
            <a:avLst/>
          </a:prstGeom>
        </p:spPr>
        <p:txBody>
          <a:bodyPr wrap="none">
            <a:spAutoFit/>
          </a:bodyPr>
          <a:lstStyle/>
          <a:p>
            <a:pPr algn="ctr"/>
            <a:r>
              <a:rPr lang="en-US" altLang="ja-JP" sz="2000" b="1" i="1" dirty="0" smtClean="0">
                <a:solidFill>
                  <a:srgbClr val="66FF33"/>
                </a:solidFill>
                <a:cs typeface="Arial" pitchFamily="34" charset="0"/>
              </a:rPr>
              <a:t>TRITON</a:t>
            </a:r>
            <a:br>
              <a:rPr lang="en-US" altLang="ja-JP" sz="2000" b="1" i="1" dirty="0" smtClean="0">
                <a:solidFill>
                  <a:srgbClr val="66FF33"/>
                </a:solidFill>
                <a:cs typeface="Arial" pitchFamily="34" charset="0"/>
              </a:rPr>
            </a:br>
            <a:r>
              <a:rPr lang="en-US" altLang="ja-JP" sz="2000" b="1" i="1" dirty="0" smtClean="0">
                <a:solidFill>
                  <a:srgbClr val="FFA02F"/>
                </a:solidFill>
                <a:cs typeface="Arial" pitchFamily="34" charset="0"/>
              </a:rPr>
              <a:t>-TIMI 38</a:t>
            </a:r>
            <a:endParaRPr lang="ja-JP" altLang="en-US" sz="2000" i="1" dirty="0">
              <a:solidFill>
                <a:srgbClr val="FFA02F"/>
              </a:solidFill>
              <a:cs typeface="Arial" pitchFamily="34" charset="0"/>
            </a:endParaRPr>
          </a:p>
        </p:txBody>
      </p:sp>
    </p:spTree>
    <p:extLst>
      <p:ext uri="{BB962C8B-B14F-4D97-AF65-F5344CB8AC3E}">
        <p14:creationId xmlns:p14="http://schemas.microsoft.com/office/powerpoint/2010/main" val="123084969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90"/>
          <p:cNvSpPr txBox="1">
            <a:spLocks/>
          </p:cNvSpPr>
          <p:nvPr/>
        </p:nvSpPr>
        <p:spPr>
          <a:xfrm>
            <a:off x="244704" y="55648"/>
            <a:ext cx="8229600" cy="1000132"/>
          </a:xfrm>
          <a:prstGeom prst="rect">
            <a:avLst/>
          </a:prstGeom>
          <a:effectLst/>
        </p:spPr>
        <p:txBody>
          <a:bodyPr vert="horz" lIns="91440" tIns="45720" rIns="91440" bIns="45720" rtlCol="0" anchor="ctr">
            <a:normAutofit/>
          </a:bodyPr>
          <a:lstStyle>
            <a:lvl1pPr algn="l" defTabSz="914400" rtl="0" eaLnBrk="1" latinLnBrk="0" hangingPunct="1">
              <a:lnSpc>
                <a:spcPts val="3400"/>
              </a:lnSpc>
              <a:spcBef>
                <a:spcPct val="0"/>
              </a:spcBef>
              <a:buNone/>
              <a:defRPr kumimoji="1" lang="ja-JP" altLang="en-US" sz="2800" b="1" i="0" kern="1200" baseline="0" dirty="0">
                <a:solidFill>
                  <a:srgbClr val="FADC41"/>
                </a:solidFill>
                <a:latin typeface="Meiryo UI" pitchFamily="50" charset="-128"/>
                <a:ea typeface="Meiryo UI" pitchFamily="50" charset="-128"/>
                <a:cs typeface="Meiryo UI" pitchFamily="50" charset="-128"/>
              </a:defRPr>
            </a:lvl1pPr>
          </a:lstStyle>
          <a:p>
            <a:pPr fontAlgn="auto">
              <a:spcAft>
                <a:spcPts val="0"/>
              </a:spcAft>
            </a:pPr>
            <a:r>
              <a:rPr lang="en-US" dirty="0">
                <a:latin typeface="Arial" pitchFamily="34" charset="0"/>
                <a:ea typeface="HGP創英角ｺﾞｼｯｸUB" panose="020B0900000000000000" pitchFamily="50" charset="-128"/>
                <a:cs typeface="Arial" pitchFamily="34" charset="0"/>
              </a:rPr>
              <a:t>The ratio of </a:t>
            </a:r>
            <a:r>
              <a:rPr lang="en-US" dirty="0" err="1" smtClean="0">
                <a:latin typeface="Arial" pitchFamily="34" charset="0"/>
                <a:ea typeface="HGP創英角ｺﾞｼｯｸUB" panose="020B0900000000000000" pitchFamily="50" charset="-128"/>
                <a:cs typeface="Arial" pitchFamily="34" charset="0"/>
              </a:rPr>
              <a:t>CYP2C19</a:t>
            </a:r>
            <a:r>
              <a:rPr lang="en-US" dirty="0" smtClean="0">
                <a:latin typeface="Arial" pitchFamily="34" charset="0"/>
                <a:ea typeface="HGP創英角ｺﾞｼｯｸUB" panose="020B0900000000000000" pitchFamily="50" charset="-128"/>
                <a:cs typeface="Arial" pitchFamily="34" charset="0"/>
              </a:rPr>
              <a:t> characteristics</a:t>
            </a:r>
            <a:endParaRPr dirty="0">
              <a:solidFill>
                <a:srgbClr val="69BE28"/>
              </a:solidFill>
              <a:latin typeface="Arial" pitchFamily="34" charset="0"/>
              <a:ea typeface="HGP創英角ｺﾞｼｯｸUB" panose="020B0900000000000000" pitchFamily="50" charset="-128"/>
              <a:cs typeface="Arial" pitchFamily="34" charset="0"/>
            </a:endParaRPr>
          </a:p>
        </p:txBody>
      </p:sp>
      <p:pic>
        <p:nvPicPr>
          <p:cNvPr id="4" name="Picture 18"/>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 y="2241195"/>
            <a:ext cx="5224553" cy="267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0"/>
          <p:cNvSpPr>
            <a:spLocks noChangeArrowheads="1"/>
          </p:cNvSpPr>
          <p:nvPr/>
        </p:nvSpPr>
        <p:spPr bwMode="auto">
          <a:xfrm>
            <a:off x="3720835" y="2971767"/>
            <a:ext cx="519374" cy="246221"/>
          </a:xfrm>
          <a:prstGeom prst="rect">
            <a:avLst/>
          </a:prstGeom>
          <a:solidFill>
            <a:schemeClr val="tx2">
              <a:lumMod val="95000"/>
            </a:schemeClr>
          </a:solidFill>
          <a:ln>
            <a:noFill/>
          </a:ln>
          <a:extLst/>
        </p:spPr>
        <p:txBody>
          <a:bodyPr wrap="none" lIns="0" tIns="0" rIns="0" bIns="0">
            <a:spAutoFit/>
          </a:bodyPr>
          <a:lstStyle/>
          <a:p>
            <a:pPr algn="ctr"/>
            <a:r>
              <a:rPr kumimoji="1" lang="en-US" altLang="ja-JP" sz="1600" dirty="0">
                <a:solidFill>
                  <a:srgbClr val="000000"/>
                </a:solidFill>
                <a:latin typeface="HGP創英角ｺﾞｼｯｸUB" panose="020B0900000000000000" pitchFamily="50" charset="-128"/>
                <a:ea typeface="HGP創英角ｺﾞｼｯｸUB" panose="020B0900000000000000" pitchFamily="50" charset="-128"/>
              </a:rPr>
              <a:t>2-3%</a:t>
            </a:r>
          </a:p>
        </p:txBody>
      </p:sp>
      <p:sp>
        <p:nvSpPr>
          <p:cNvPr id="6" name="Rectangle 20"/>
          <p:cNvSpPr>
            <a:spLocks noChangeArrowheads="1"/>
          </p:cNvSpPr>
          <p:nvPr/>
        </p:nvSpPr>
        <p:spPr bwMode="auto">
          <a:xfrm>
            <a:off x="949178" y="2816868"/>
            <a:ext cx="437620" cy="246221"/>
          </a:xfrm>
          <a:prstGeom prst="rect">
            <a:avLst/>
          </a:prstGeom>
          <a:solidFill>
            <a:schemeClr val="tx2">
              <a:lumMod val="95000"/>
            </a:schemeClr>
          </a:solidFill>
          <a:ln>
            <a:noFill/>
          </a:ln>
          <a:extLst/>
        </p:spPr>
        <p:txBody>
          <a:bodyPr wrap="none" lIns="0" tIns="0" rIns="0" bIns="0">
            <a:spAutoFit/>
          </a:bodyPr>
          <a:lstStyle/>
          <a:p>
            <a:pPr algn="ctr"/>
            <a:r>
              <a:rPr kumimoji="1" lang="en-US" altLang="ja-JP" sz="1600" dirty="0">
                <a:solidFill>
                  <a:srgbClr val="000000"/>
                </a:solidFill>
                <a:latin typeface="HGP創英角ｺﾞｼｯｸUB" panose="020B0900000000000000" pitchFamily="50" charset="-128"/>
                <a:ea typeface="HGP創英角ｺﾞｼｯｸUB" panose="020B0900000000000000" pitchFamily="50" charset="-128"/>
              </a:rPr>
              <a:t>3.5%</a:t>
            </a:r>
          </a:p>
        </p:txBody>
      </p:sp>
      <p:sp>
        <p:nvSpPr>
          <p:cNvPr id="7" name="Rectangle 20"/>
          <p:cNvSpPr>
            <a:spLocks noChangeArrowheads="1"/>
          </p:cNvSpPr>
          <p:nvPr/>
        </p:nvSpPr>
        <p:spPr bwMode="auto">
          <a:xfrm>
            <a:off x="605464" y="3700475"/>
            <a:ext cx="437620" cy="246221"/>
          </a:xfrm>
          <a:prstGeom prst="rect">
            <a:avLst/>
          </a:prstGeom>
          <a:solidFill>
            <a:schemeClr val="tx2">
              <a:lumMod val="95000"/>
            </a:schemeClr>
          </a:solidFill>
          <a:ln>
            <a:noFill/>
          </a:ln>
          <a:extLst/>
        </p:spPr>
        <p:txBody>
          <a:bodyPr wrap="none" lIns="0" tIns="0" rIns="0" bIns="0">
            <a:spAutoFit/>
          </a:bodyPr>
          <a:lstStyle/>
          <a:p>
            <a:pPr algn="ctr"/>
            <a:r>
              <a:rPr kumimoji="1" lang="en-US" altLang="ja-JP" sz="1600" dirty="0">
                <a:solidFill>
                  <a:srgbClr val="000000"/>
                </a:solidFill>
                <a:latin typeface="HGP創英角ｺﾞｼｯｸUB" panose="020B0900000000000000" pitchFamily="50" charset="-128"/>
                <a:ea typeface="HGP創英角ｺﾞｼｯｸUB" panose="020B0900000000000000" pitchFamily="50" charset="-128"/>
              </a:rPr>
              <a:t>4.8%</a:t>
            </a:r>
          </a:p>
        </p:txBody>
      </p:sp>
      <p:sp>
        <p:nvSpPr>
          <p:cNvPr id="8" name="Rectangle 20"/>
          <p:cNvSpPr>
            <a:spLocks noChangeArrowheads="1"/>
          </p:cNvSpPr>
          <p:nvPr/>
        </p:nvSpPr>
        <p:spPr bwMode="auto">
          <a:xfrm>
            <a:off x="1305182" y="3208033"/>
            <a:ext cx="779059" cy="246221"/>
          </a:xfrm>
          <a:prstGeom prst="rect">
            <a:avLst/>
          </a:prstGeom>
          <a:solidFill>
            <a:schemeClr val="tx2">
              <a:lumMod val="95000"/>
            </a:schemeClr>
          </a:solidFill>
          <a:ln>
            <a:noFill/>
          </a:ln>
          <a:extLst/>
        </p:spPr>
        <p:txBody>
          <a:bodyPr wrap="none" lIns="0" tIns="0" rIns="0" bIns="0">
            <a:spAutoFit/>
          </a:bodyPr>
          <a:lstStyle/>
          <a:p>
            <a:pPr algn="ctr"/>
            <a:r>
              <a:rPr kumimoji="1" lang="en-US" altLang="ja-JP" sz="1600" dirty="0">
                <a:solidFill>
                  <a:srgbClr val="000000"/>
                </a:solidFill>
                <a:latin typeface="HGP創英角ｺﾞｼｯｸUB" panose="020B0900000000000000" pitchFamily="50" charset="-128"/>
                <a:ea typeface="HGP創英角ｺﾞｼｯｸUB" panose="020B0900000000000000" pitchFamily="50" charset="-128"/>
              </a:rPr>
              <a:t>13-20%</a:t>
            </a:r>
          </a:p>
        </p:txBody>
      </p:sp>
      <p:sp>
        <p:nvSpPr>
          <p:cNvPr id="9" name="Rectangle 20"/>
          <p:cNvSpPr>
            <a:spLocks noChangeArrowheads="1"/>
          </p:cNvSpPr>
          <p:nvPr/>
        </p:nvSpPr>
        <p:spPr bwMode="auto">
          <a:xfrm>
            <a:off x="1918262" y="2856510"/>
            <a:ext cx="389529" cy="246221"/>
          </a:xfrm>
          <a:prstGeom prst="rect">
            <a:avLst/>
          </a:prstGeom>
          <a:solidFill>
            <a:schemeClr val="tx2">
              <a:lumMod val="95000"/>
            </a:schemeClr>
          </a:solidFill>
          <a:ln>
            <a:noFill/>
          </a:ln>
          <a:extLst/>
        </p:spPr>
        <p:txBody>
          <a:bodyPr wrap="none" lIns="0" tIns="0" rIns="0" bIns="0">
            <a:spAutoFit/>
          </a:bodyPr>
          <a:lstStyle/>
          <a:p>
            <a:pPr algn="ctr"/>
            <a:r>
              <a:rPr kumimoji="1" lang="en-US" altLang="ja-JP" sz="1600" dirty="0">
                <a:solidFill>
                  <a:srgbClr val="000000"/>
                </a:solidFill>
                <a:latin typeface="HGP創英角ｺﾞｼｯｸUB" panose="020B0900000000000000" pitchFamily="50" charset="-128"/>
                <a:ea typeface="HGP創英角ｺﾞｼｯｸUB" panose="020B0900000000000000" pitchFamily="50" charset="-128"/>
              </a:rPr>
              <a:t>13%</a:t>
            </a:r>
          </a:p>
        </p:txBody>
      </p:sp>
      <p:sp>
        <p:nvSpPr>
          <p:cNvPr id="10" name="角丸四角形吹き出し 9"/>
          <p:cNvSpPr/>
          <p:nvPr/>
        </p:nvSpPr>
        <p:spPr bwMode="auto">
          <a:xfrm>
            <a:off x="2341892" y="3572546"/>
            <a:ext cx="1398835" cy="502078"/>
          </a:xfrm>
          <a:prstGeom prst="wedgeRoundRectCallout">
            <a:avLst>
              <a:gd name="adj1" fmla="val -51116"/>
              <a:gd name="adj2" fmla="val -96339"/>
              <a:gd name="adj3" fmla="val 16667"/>
            </a:avLst>
          </a:prstGeom>
          <a:solidFill>
            <a:schemeClr val="accent6"/>
          </a:solidFill>
          <a:ln w="19050" cap="flat">
            <a:noFill/>
            <a:prstDash val="solid"/>
            <a:round/>
            <a:headEnd/>
            <a:tailEnd/>
          </a:ln>
          <a:extLst/>
        </p:spPr>
        <p:txBody>
          <a:bodyPr vert="horz" wrap="square" lIns="91440" tIns="45720" rIns="91440" bIns="45720" numCol="1" rtlCol="0" anchor="t" anchorCtr="0" compatLnSpc="1">
            <a:prstTxWarp prst="textNoShape">
              <a:avLst/>
            </a:prstTxWarp>
          </a:bodyPr>
          <a:lstStyle/>
          <a:p>
            <a:pPr algn="ctr" fontAlgn="auto">
              <a:spcBef>
                <a:spcPts val="0"/>
              </a:spcBef>
              <a:spcAft>
                <a:spcPts val="0"/>
              </a:spcAft>
            </a:pPr>
            <a:endParaRPr kumimoji="1" lang="ja-JP" altLang="en-US">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11" name="Rectangle 20"/>
          <p:cNvSpPr>
            <a:spLocks noChangeArrowheads="1"/>
          </p:cNvSpPr>
          <p:nvPr/>
        </p:nvSpPr>
        <p:spPr bwMode="auto">
          <a:xfrm>
            <a:off x="2444249" y="3635611"/>
            <a:ext cx="1173399" cy="369332"/>
          </a:xfrm>
          <a:prstGeom prst="rect">
            <a:avLst/>
          </a:prstGeom>
          <a:noFill/>
          <a:ln>
            <a:noFill/>
          </a:ln>
          <a:extLst/>
        </p:spPr>
        <p:txBody>
          <a:bodyPr wrap="none" lIns="0" tIns="0" rIns="0" bIns="0">
            <a:spAutoFit/>
          </a:bodyPr>
          <a:lstStyle/>
          <a:p>
            <a:pPr algn="ctr"/>
            <a:r>
              <a:rPr kumimoji="1" lang="en-US" altLang="ja-JP" sz="2400" dirty="0">
                <a:solidFill>
                  <a:srgbClr val="000000"/>
                </a:solidFill>
                <a:latin typeface="HGP創英角ｺﾞｼｯｸUB" panose="020B0900000000000000" pitchFamily="50" charset="-128"/>
                <a:ea typeface="HGP創英角ｺﾞｼｯｸUB" panose="020B0900000000000000" pitchFamily="50" charset="-128"/>
              </a:rPr>
              <a:t>18-23%</a:t>
            </a:r>
          </a:p>
        </p:txBody>
      </p:sp>
      <p:sp>
        <p:nvSpPr>
          <p:cNvPr id="12" name="正方形/長方形 11"/>
          <p:cNvSpPr/>
          <p:nvPr/>
        </p:nvSpPr>
        <p:spPr>
          <a:xfrm>
            <a:off x="771485" y="1549579"/>
            <a:ext cx="3681579" cy="400110"/>
          </a:xfrm>
          <a:prstGeom prst="rect">
            <a:avLst/>
          </a:prstGeom>
        </p:spPr>
        <p:txBody>
          <a:bodyPr wrap="square">
            <a:spAutoFit/>
          </a:bodyPr>
          <a:lstStyle/>
          <a:p>
            <a:pPr algn="ctr" fontAlgn="auto">
              <a:spcBef>
                <a:spcPts val="0"/>
              </a:spcBef>
              <a:spcAft>
                <a:spcPts val="0"/>
              </a:spcAft>
            </a:pPr>
            <a:r>
              <a:rPr kumimoji="1" lang="en-US" altLang="ja-JP" sz="2000" dirty="0" smtClean="0">
                <a:solidFill>
                  <a:srgbClr val="FFFFFF"/>
                </a:solidFill>
                <a:ea typeface="HGP創英角ｺﾞｼｯｸUB" pitchFamily="50" charset="-128"/>
                <a:cs typeface="Arial" pitchFamily="34" charset="0"/>
              </a:rPr>
              <a:t>The ratio of </a:t>
            </a:r>
            <a:r>
              <a:rPr kumimoji="1" lang="en-US" altLang="ja-JP" sz="2000" dirty="0" err="1" smtClean="0">
                <a:solidFill>
                  <a:srgbClr val="FFFFFF"/>
                </a:solidFill>
                <a:ea typeface="HGP創英角ｺﾞｼｯｸUB" pitchFamily="50" charset="-128"/>
                <a:cs typeface="Arial" pitchFamily="34" charset="0"/>
              </a:rPr>
              <a:t>CYP2C19</a:t>
            </a:r>
            <a:r>
              <a:rPr kumimoji="1" lang="en-US" altLang="ja-JP" sz="2000" dirty="0" smtClean="0">
                <a:solidFill>
                  <a:srgbClr val="FFFFFF"/>
                </a:solidFill>
                <a:ea typeface="HGP創英角ｺﾞｼｯｸUB" pitchFamily="50" charset="-128"/>
                <a:cs typeface="Arial" pitchFamily="34" charset="0"/>
              </a:rPr>
              <a:t> PM</a:t>
            </a:r>
            <a:endParaRPr kumimoji="1" lang="ja-JP" altLang="en-US" sz="2000" dirty="0">
              <a:solidFill>
                <a:srgbClr val="FFFFFF"/>
              </a:solidFill>
              <a:ea typeface="HGP創英角ｺﾞｼｯｸUB" pitchFamily="50" charset="-128"/>
              <a:cs typeface="Arial" pitchFamily="34" charset="0"/>
            </a:endParaRPr>
          </a:p>
        </p:txBody>
      </p:sp>
      <p:sp>
        <p:nvSpPr>
          <p:cNvPr id="14" name="フッター プレースホルダー 3"/>
          <p:cNvSpPr txBox="1">
            <a:spLocks/>
          </p:cNvSpPr>
          <p:nvPr/>
        </p:nvSpPr>
        <p:spPr>
          <a:xfrm>
            <a:off x="31218" y="5343423"/>
            <a:ext cx="4852067" cy="231668"/>
          </a:xfrm>
          <a:prstGeom prst="rect">
            <a:avLst/>
          </a:prstGeom>
        </p:spPr>
        <p:txBody>
          <a:bodyPr anchor="t" anchorCtr="0"/>
          <a:lstStyle>
            <a:lvl1pPr marL="0" algn="r" defTabSz="914400" rtl="0" eaLnBrk="1" fontAlgn="base" latinLnBrk="0" hangingPunct="1">
              <a:spcBef>
                <a:spcPct val="0"/>
              </a:spcBef>
              <a:spcAft>
                <a:spcPct val="0"/>
              </a:spcAft>
              <a:defRPr kumimoji="0" lang="ja-JP" altLang="en-US" sz="1400" b="1" i="0" kern="1200" dirty="0">
                <a:solidFill>
                  <a:srgbClr val="FFFFFF"/>
                </a:solidFill>
                <a:latin typeface="Arial" pitchFamily="34" charset="0"/>
                <a:ea typeface="Arial"/>
                <a:cs typeface="Arial" pitchFamily="34" charset="0"/>
              </a:defRPr>
            </a:lvl1pPr>
          </a:lstStyle>
          <a:p>
            <a:pPr>
              <a:defRPr/>
            </a:pPr>
            <a:r>
              <a:rPr lang="en-US" altLang="ja-JP" sz="1000" b="0" err="1" smtClean="0">
                <a:latin typeface="HGP創英角ｺﾞｼｯｸUB" pitchFamily="50" charset="-128"/>
                <a:ea typeface="HGP創英角ｺﾞｼｯｸUB" pitchFamily="50" charset="-128"/>
                <a:cs typeface="Meiryo UI" pitchFamily="50" charset="-128"/>
              </a:rPr>
              <a:t>Furuta</a:t>
            </a:r>
            <a:r>
              <a:rPr sz="1000" b="0" smtClean="0">
                <a:latin typeface="HGP創英角ｺﾞｼｯｸUB" pitchFamily="50" charset="-128"/>
                <a:ea typeface="HGP創英角ｺﾞｼｯｸUB" pitchFamily="50" charset="-128"/>
                <a:cs typeface="Meiryo UI" pitchFamily="50" charset="-128"/>
              </a:rPr>
              <a:t> </a:t>
            </a:r>
            <a:r>
              <a:rPr lang="en-US" altLang="ja-JP" sz="1000" b="0" smtClean="0">
                <a:latin typeface="HGP創英角ｺﾞｼｯｸUB" pitchFamily="50" charset="-128"/>
                <a:ea typeface="HGP創英角ｺﾞｼｯｸUB" pitchFamily="50" charset="-128"/>
                <a:cs typeface="Meiryo UI" pitchFamily="50" charset="-128"/>
              </a:rPr>
              <a:t>T.</a:t>
            </a:r>
            <a:r>
              <a:rPr sz="1000" b="0" smtClean="0">
                <a:latin typeface="HGP創英角ｺﾞｼｯｸUB" pitchFamily="50" charset="-128"/>
                <a:ea typeface="HGP創英角ｺﾞｼｯｸUB" pitchFamily="50" charset="-128"/>
                <a:cs typeface="Meiryo UI" pitchFamily="50" charset="-128"/>
              </a:rPr>
              <a:t> </a:t>
            </a:r>
            <a:r>
              <a:rPr lang="en-US" altLang="ja-JP" sz="1000" b="0" smtClean="0">
                <a:latin typeface="HGP創英角ｺﾞｼｯｸUB" pitchFamily="50" charset="-128"/>
                <a:ea typeface="HGP創英角ｺﾞｼｯｸUB" pitchFamily="50" charset="-128"/>
                <a:cs typeface="Meiryo UI" pitchFamily="50" charset="-128"/>
              </a:rPr>
              <a:t>e</a:t>
            </a:r>
            <a:r>
              <a:rPr lang="fr-FR" altLang="ja-JP" sz="1000" b="0" smtClean="0">
                <a:latin typeface="HGP創英角ｺﾞｼｯｸUB" pitchFamily="50" charset="-128"/>
                <a:ea typeface="HGP創英角ｺﾞｼｯｸUB" pitchFamily="50" charset="-128"/>
                <a:cs typeface="Meiryo UI" pitchFamily="50" charset="-128"/>
              </a:rPr>
              <a:t>t al: </a:t>
            </a:r>
            <a:r>
              <a:rPr lang="en-US" altLang="ja-JP" sz="1000" b="0" smtClean="0">
                <a:latin typeface="HGP創英角ｺﾞｼｯｸUB" pitchFamily="50" charset="-128"/>
                <a:ea typeface="HGP創英角ｺﾞｼｯｸUB" pitchFamily="50" charset="-128"/>
                <a:cs typeface="Meiryo UI" pitchFamily="50" charset="-128"/>
              </a:rPr>
              <a:t>Drug</a:t>
            </a:r>
            <a:r>
              <a:rPr sz="1000" b="0" smtClean="0">
                <a:latin typeface="HGP創英角ｺﾞｼｯｸUB" pitchFamily="50" charset="-128"/>
                <a:ea typeface="HGP創英角ｺﾞｼｯｸUB" pitchFamily="50" charset="-128"/>
                <a:cs typeface="Meiryo UI" pitchFamily="50" charset="-128"/>
              </a:rPr>
              <a:t> </a:t>
            </a:r>
            <a:r>
              <a:rPr lang="en-US" altLang="ja-JP" sz="1000" b="0" err="1" smtClean="0">
                <a:latin typeface="HGP創英角ｺﾞｼｯｸUB" pitchFamily="50" charset="-128"/>
                <a:ea typeface="HGP創英角ｺﾞｼｯｸUB" pitchFamily="50" charset="-128"/>
                <a:cs typeface="Meiryo UI" pitchFamily="50" charset="-128"/>
              </a:rPr>
              <a:t>Metab</a:t>
            </a:r>
            <a:r>
              <a:rPr lang="en-US" altLang="ja-JP" sz="1000" b="0" smtClean="0">
                <a:latin typeface="HGP創英角ｺﾞｼｯｸUB" pitchFamily="50" charset="-128"/>
                <a:ea typeface="HGP創英角ｺﾞｼｯｸUB" pitchFamily="50" charset="-128"/>
                <a:cs typeface="Meiryo UI" pitchFamily="50" charset="-128"/>
              </a:rPr>
              <a:t>.</a:t>
            </a:r>
            <a:r>
              <a:rPr sz="1000" b="0" smtClean="0">
                <a:latin typeface="HGP創英角ｺﾞｼｯｸUB" pitchFamily="50" charset="-128"/>
                <a:ea typeface="HGP創英角ｺﾞｼｯｸUB" pitchFamily="50" charset="-128"/>
                <a:cs typeface="Meiryo UI" pitchFamily="50" charset="-128"/>
              </a:rPr>
              <a:t> </a:t>
            </a:r>
            <a:r>
              <a:rPr lang="en-US" altLang="ja-JP" sz="1000" b="0" err="1" smtClean="0">
                <a:latin typeface="HGP創英角ｺﾞｼｯｸUB" pitchFamily="50" charset="-128"/>
                <a:ea typeface="HGP創英角ｺﾞｼｯｸUB" pitchFamily="50" charset="-128"/>
                <a:cs typeface="Meiryo UI" pitchFamily="50" charset="-128"/>
              </a:rPr>
              <a:t>Pharmacokinet</a:t>
            </a:r>
            <a:r>
              <a:rPr lang="en-US" altLang="ja-JP" sz="1000" b="0" smtClean="0">
                <a:latin typeface="HGP創英角ｺﾞｼｯｸUB" pitchFamily="50" charset="-128"/>
                <a:ea typeface="HGP創英角ｺﾞｼｯｸUB" pitchFamily="50" charset="-128"/>
                <a:cs typeface="Meiryo UI" pitchFamily="50" charset="-128"/>
              </a:rPr>
              <a:t>.</a:t>
            </a:r>
            <a:r>
              <a:rPr sz="1000" b="0" i="1" smtClean="0">
                <a:latin typeface="HGP創英角ｺﾞｼｯｸUB" pitchFamily="50" charset="-128"/>
                <a:ea typeface="HGP創英角ｺﾞｼｯｸUB" pitchFamily="50" charset="-128"/>
                <a:cs typeface="Meiryo UI" pitchFamily="50" charset="-128"/>
              </a:rPr>
              <a:t>　</a:t>
            </a:r>
            <a:r>
              <a:rPr lang="en-US" altLang="ja-JP" sz="1000" b="0" smtClean="0">
                <a:latin typeface="HGP創英角ｺﾞｼｯｸUB" pitchFamily="50" charset="-128"/>
                <a:ea typeface="HGP創英角ｺﾞｼｯｸUB" pitchFamily="50" charset="-128"/>
                <a:cs typeface="Meiryo UI" pitchFamily="50" charset="-128"/>
              </a:rPr>
              <a:t>20(3), 153-167, 2005</a:t>
            </a:r>
            <a:r>
              <a:rPr sz="1000" b="0" smtClean="0">
                <a:latin typeface="HGP創英角ｺﾞｼｯｸUB" pitchFamily="50" charset="-128"/>
                <a:ea typeface="HGP創英角ｺﾞｼｯｸUB" pitchFamily="50" charset="-128"/>
                <a:cs typeface="Meiryo UI" pitchFamily="50" charset="-128"/>
              </a:rPr>
              <a:t>より作図</a:t>
            </a:r>
            <a:endParaRPr lang="en-US" altLang="ja-JP" sz="1000" b="0">
              <a:latin typeface="HGP創英角ｺﾞｼｯｸUB" pitchFamily="50" charset="-128"/>
              <a:ea typeface="HGP創英角ｺﾞｼｯｸUB" pitchFamily="50" charset="-128"/>
              <a:cs typeface="Meiryo UI" pitchFamily="50" charset="-128"/>
            </a:endParaRPr>
          </a:p>
        </p:txBody>
      </p:sp>
      <p:sp>
        <p:nvSpPr>
          <p:cNvPr id="15" name="正方形/長方形 14"/>
          <p:cNvSpPr/>
          <p:nvPr/>
        </p:nvSpPr>
        <p:spPr>
          <a:xfrm>
            <a:off x="5110217" y="1303358"/>
            <a:ext cx="4002251" cy="646331"/>
          </a:xfrm>
          <a:prstGeom prst="rect">
            <a:avLst/>
          </a:prstGeom>
        </p:spPr>
        <p:txBody>
          <a:bodyPr wrap="square">
            <a:spAutoFit/>
          </a:bodyPr>
          <a:lstStyle/>
          <a:p>
            <a:pPr algn="ctr" fontAlgn="auto">
              <a:spcBef>
                <a:spcPts val="0"/>
              </a:spcBef>
              <a:spcAft>
                <a:spcPts val="0"/>
              </a:spcAft>
            </a:pPr>
            <a:r>
              <a:rPr lang="en-US" altLang="ja-JP" dirty="0" err="1">
                <a:latin typeface="Arial" charset="0"/>
                <a:ea typeface="HGP創英角ｺﾞｼｯｸUB" pitchFamily="50" charset="-128"/>
                <a:cs typeface="Arial" charset="0"/>
              </a:rPr>
              <a:t>CYP2C19</a:t>
            </a:r>
            <a:r>
              <a:rPr lang="en-US" altLang="ja-JP" dirty="0">
                <a:latin typeface="Arial" charset="0"/>
                <a:ea typeface="HGP創英角ｺﾞｼｯｸUB" pitchFamily="50" charset="-128"/>
                <a:cs typeface="Arial" charset="0"/>
              </a:rPr>
              <a:t> </a:t>
            </a:r>
            <a:r>
              <a:rPr lang="en-US" altLang="ja-JP" dirty="0" smtClean="0">
                <a:latin typeface="Arial" charset="0"/>
                <a:ea typeface="HGP創英角ｺﾞｼｯｸUB" pitchFamily="50" charset="-128"/>
                <a:cs typeface="Arial" charset="0"/>
              </a:rPr>
              <a:t>characteristics in Japanese</a:t>
            </a:r>
            <a:endParaRPr kumimoji="1" lang="ja-JP" altLang="en-US" dirty="0">
              <a:solidFill>
                <a:srgbClr val="FFFFFF"/>
              </a:solidFill>
              <a:latin typeface="HGP創英角ｺﾞｼｯｸUB" pitchFamily="50" charset="-128"/>
              <a:ea typeface="HGP創英角ｺﾞｼｯｸUB" pitchFamily="50" charset="-128"/>
              <a:cs typeface="Meiryo UI" pitchFamily="50" charset="-128"/>
            </a:endParaRPr>
          </a:p>
        </p:txBody>
      </p:sp>
      <p:sp>
        <p:nvSpPr>
          <p:cNvPr id="17" name="正方形/長方形 16"/>
          <p:cNvSpPr/>
          <p:nvPr/>
        </p:nvSpPr>
        <p:spPr>
          <a:xfrm>
            <a:off x="6377305" y="5955010"/>
            <a:ext cx="2450075" cy="738664"/>
          </a:xfrm>
          <a:prstGeom prst="rect">
            <a:avLst/>
          </a:prstGeom>
        </p:spPr>
        <p:txBody>
          <a:bodyPr wrap="square">
            <a:spAutoFit/>
          </a:bodyPr>
          <a:lstStyle/>
          <a:p>
            <a:pPr fontAlgn="auto">
              <a:spcBef>
                <a:spcPts val="0"/>
              </a:spcBef>
              <a:spcAft>
                <a:spcPts val="0"/>
              </a:spcAft>
            </a:pPr>
            <a:r>
              <a:rPr kumimoji="1" lang="en-US" altLang="ja-JP" sz="1400" dirty="0" err="1" smtClean="0">
                <a:solidFill>
                  <a:srgbClr val="FFFFFF"/>
                </a:solidFill>
                <a:latin typeface="HGP創英角ｺﾞｼｯｸUB" pitchFamily="50" charset="-128"/>
                <a:ea typeface="HGP創英角ｺﾞｼｯｸUB" pitchFamily="50" charset="-128"/>
                <a:cs typeface="Meiryo UI" pitchFamily="50" charset="-128"/>
              </a:rPr>
              <a:t>EM</a:t>
            </a:r>
            <a:r>
              <a:rPr lang="en-US" altLang="ja-JP" sz="1400" dirty="0" smtClean="0">
                <a:solidFill>
                  <a:srgbClr val="FFFFFF"/>
                </a:solidFill>
                <a:latin typeface="HGP創英角ｺﾞｼｯｸUB" pitchFamily="50" charset="-128"/>
                <a:ea typeface="HGP創英角ｺﾞｼｯｸUB" pitchFamily="50" charset="-128"/>
                <a:cs typeface="Meiryo UI" pitchFamily="50" charset="-128"/>
              </a:rPr>
              <a:t>: </a:t>
            </a:r>
            <a:r>
              <a:rPr kumimoji="1" lang="en-US" altLang="ja-JP" sz="1400" dirty="0" smtClean="0">
                <a:solidFill>
                  <a:srgbClr val="FFFFFF"/>
                </a:solidFill>
                <a:latin typeface="HGP創英角ｺﾞｼｯｸUB" pitchFamily="50" charset="-128"/>
                <a:ea typeface="HGP創英角ｺﾞｼｯｸUB" pitchFamily="50" charset="-128"/>
                <a:cs typeface="Meiryo UI" pitchFamily="50" charset="-128"/>
              </a:rPr>
              <a:t>extensive metabolizer</a:t>
            </a:r>
            <a:endParaRPr kumimoji="1" lang="ja-JP" altLang="ja-JP" sz="1400" dirty="0">
              <a:solidFill>
                <a:srgbClr val="FFFFFF"/>
              </a:solidFill>
              <a:latin typeface="HGP創英角ｺﾞｼｯｸUB" pitchFamily="50" charset="-128"/>
              <a:ea typeface="HGP創英角ｺﾞｼｯｸUB" pitchFamily="50" charset="-128"/>
              <a:cs typeface="Meiryo UI" pitchFamily="50" charset="-128"/>
            </a:endParaRPr>
          </a:p>
          <a:p>
            <a:pPr fontAlgn="auto">
              <a:spcBef>
                <a:spcPts val="0"/>
              </a:spcBef>
              <a:spcAft>
                <a:spcPts val="0"/>
              </a:spcAft>
            </a:pPr>
            <a:r>
              <a:rPr kumimoji="1" lang="en-US" altLang="ja-JP" sz="1400" dirty="0" smtClean="0">
                <a:solidFill>
                  <a:srgbClr val="FFFFFF"/>
                </a:solidFill>
                <a:latin typeface="HGP創英角ｺﾞｼｯｸUB" pitchFamily="50" charset="-128"/>
                <a:ea typeface="HGP創英角ｺﾞｼｯｸUB" pitchFamily="50" charset="-128"/>
                <a:cs typeface="Meiryo UI" pitchFamily="50" charset="-128"/>
              </a:rPr>
              <a:t>IM: intermediate metabolizer</a:t>
            </a:r>
            <a:endParaRPr kumimoji="1" lang="en-US" altLang="ja-JP" sz="1400" dirty="0">
              <a:solidFill>
                <a:srgbClr val="FFFFFF"/>
              </a:solidFill>
              <a:latin typeface="HGP創英角ｺﾞｼｯｸUB" pitchFamily="50" charset="-128"/>
              <a:ea typeface="HGP創英角ｺﾞｼｯｸUB" pitchFamily="50" charset="-128"/>
              <a:cs typeface="Meiryo UI" pitchFamily="50" charset="-128"/>
            </a:endParaRPr>
          </a:p>
          <a:p>
            <a:pPr fontAlgn="auto">
              <a:spcBef>
                <a:spcPts val="0"/>
              </a:spcBef>
              <a:spcAft>
                <a:spcPts val="0"/>
              </a:spcAft>
            </a:pPr>
            <a:r>
              <a:rPr kumimoji="1" lang="en-US" altLang="ja-JP" sz="1400" dirty="0" smtClean="0">
                <a:solidFill>
                  <a:srgbClr val="FFFFFF"/>
                </a:solidFill>
                <a:latin typeface="HGP創英角ｺﾞｼｯｸUB" pitchFamily="50" charset="-128"/>
                <a:ea typeface="HGP創英角ｺﾞｼｯｸUB" pitchFamily="50" charset="-128"/>
                <a:cs typeface="Meiryo UI" pitchFamily="50" charset="-128"/>
              </a:rPr>
              <a:t>PM: poor metabolizer</a:t>
            </a:r>
            <a:endParaRPr kumimoji="1" lang="en-US" altLang="ja-JP" sz="1400" dirty="0">
              <a:solidFill>
                <a:srgbClr val="FFFFFF"/>
              </a:solidFill>
              <a:latin typeface="HGP創英角ｺﾞｼｯｸUB" pitchFamily="50" charset="-128"/>
              <a:ea typeface="HGP創英角ｺﾞｼｯｸUB" pitchFamily="50" charset="-128"/>
              <a:cs typeface="Meiryo UI" pitchFamily="50" charset="-128"/>
            </a:endParaRPr>
          </a:p>
        </p:txBody>
      </p:sp>
      <p:sp>
        <p:nvSpPr>
          <p:cNvPr id="18" name="フッター プレースホルダー 3"/>
          <p:cNvSpPr txBox="1">
            <a:spLocks/>
          </p:cNvSpPr>
          <p:nvPr/>
        </p:nvSpPr>
        <p:spPr>
          <a:xfrm>
            <a:off x="4729662" y="5343423"/>
            <a:ext cx="4382806" cy="231668"/>
          </a:xfrm>
          <a:prstGeom prst="rect">
            <a:avLst/>
          </a:prstGeom>
        </p:spPr>
        <p:txBody>
          <a:bodyPr anchor="t" anchorCtr="0"/>
          <a:lstStyle>
            <a:lvl1pPr marL="0" algn="r" defTabSz="914400" rtl="0" eaLnBrk="1" fontAlgn="base" latinLnBrk="0" hangingPunct="1">
              <a:spcBef>
                <a:spcPct val="0"/>
              </a:spcBef>
              <a:spcAft>
                <a:spcPct val="0"/>
              </a:spcAft>
              <a:defRPr kumimoji="0" lang="ja-JP" altLang="en-US" sz="1400" b="1" i="0" kern="1200" dirty="0">
                <a:solidFill>
                  <a:srgbClr val="FFFFFF"/>
                </a:solidFill>
                <a:latin typeface="Arial" pitchFamily="34" charset="0"/>
                <a:ea typeface="Arial"/>
                <a:cs typeface="Arial" pitchFamily="34" charset="0"/>
              </a:defRPr>
            </a:lvl1pPr>
          </a:lstStyle>
          <a:p>
            <a:pPr>
              <a:defRPr/>
            </a:pPr>
            <a:r>
              <a:rPr lang="en-US" altLang="ja-JP" sz="1000" b="0" smtClean="0">
                <a:latin typeface="HGP創英角ｺﾞｼｯｸUB" pitchFamily="50" charset="-128"/>
                <a:ea typeface="HGP創英角ｺﾞｼｯｸUB" pitchFamily="50" charset="-128"/>
                <a:cs typeface="Meiryo UI" pitchFamily="50" charset="-128"/>
              </a:rPr>
              <a:t>Yamamoto</a:t>
            </a:r>
            <a:r>
              <a:rPr sz="1000" b="0" smtClean="0">
                <a:latin typeface="HGP創英角ｺﾞｼｯｸUB" pitchFamily="50" charset="-128"/>
                <a:ea typeface="HGP創英角ｺﾞｼｯｸUB" pitchFamily="50" charset="-128"/>
                <a:cs typeface="Meiryo UI" pitchFamily="50" charset="-128"/>
              </a:rPr>
              <a:t> </a:t>
            </a:r>
            <a:r>
              <a:rPr lang="en-US" altLang="ja-JP" sz="1000" b="0" smtClean="0">
                <a:latin typeface="HGP創英角ｺﾞｼｯｸUB" pitchFamily="50" charset="-128"/>
                <a:ea typeface="HGP創英角ｺﾞｼｯｸUB" pitchFamily="50" charset="-128"/>
                <a:cs typeface="Meiryo UI" pitchFamily="50" charset="-128"/>
              </a:rPr>
              <a:t>K.</a:t>
            </a:r>
            <a:r>
              <a:rPr sz="1000" b="0" smtClean="0">
                <a:latin typeface="HGP創英角ｺﾞｼｯｸUB" pitchFamily="50" charset="-128"/>
                <a:ea typeface="HGP創英角ｺﾞｼｯｸUB" pitchFamily="50" charset="-128"/>
                <a:cs typeface="Meiryo UI" pitchFamily="50" charset="-128"/>
              </a:rPr>
              <a:t> </a:t>
            </a:r>
            <a:r>
              <a:rPr lang="fr-FR" altLang="ja-JP" sz="1000" b="0" smtClean="0">
                <a:latin typeface="HGP創英角ｺﾞｼｯｸUB" pitchFamily="50" charset="-128"/>
                <a:ea typeface="HGP創英角ｺﾞｼｯｸUB" pitchFamily="50" charset="-128"/>
                <a:cs typeface="Meiryo UI" pitchFamily="50" charset="-128"/>
              </a:rPr>
              <a:t>et al: </a:t>
            </a:r>
            <a:r>
              <a:rPr lang="en-US" altLang="ja-JP" sz="1000" b="0" smtClean="0">
                <a:latin typeface="HGP創英角ｺﾞｼｯｸUB" pitchFamily="50" charset="-128"/>
                <a:ea typeface="HGP創英角ｺﾞｼｯｸUB" pitchFamily="50" charset="-128"/>
                <a:cs typeface="Meiryo UI" pitchFamily="50" charset="-128"/>
              </a:rPr>
              <a:t>J.</a:t>
            </a:r>
            <a:r>
              <a:rPr sz="1000" b="0" smtClean="0">
                <a:latin typeface="HGP創英角ｺﾞｼｯｸUB" pitchFamily="50" charset="-128"/>
                <a:ea typeface="HGP創英角ｺﾞｼｯｸUB" pitchFamily="50" charset="-128"/>
                <a:cs typeface="Meiryo UI" pitchFamily="50" charset="-128"/>
              </a:rPr>
              <a:t> </a:t>
            </a:r>
            <a:r>
              <a:rPr lang="en-US" altLang="ja-JP" sz="1000" b="0" err="1" smtClean="0">
                <a:latin typeface="HGP創英角ｺﾞｼｯｸUB" pitchFamily="50" charset="-128"/>
                <a:ea typeface="HGP創英角ｺﾞｼｯｸUB" pitchFamily="50" charset="-128"/>
                <a:cs typeface="Meiryo UI" pitchFamily="50" charset="-128"/>
              </a:rPr>
              <a:t>cardiol</a:t>
            </a:r>
            <a:r>
              <a:rPr lang="en-US" altLang="ja-JP" sz="1000" b="0" smtClean="0">
                <a:latin typeface="HGP創英角ｺﾞｼｯｸUB" pitchFamily="50" charset="-128"/>
                <a:ea typeface="HGP創英角ｺﾞｼｯｸUB" pitchFamily="50" charset="-128"/>
                <a:cs typeface="Meiryo UI" pitchFamily="50" charset="-128"/>
              </a:rPr>
              <a:t>.</a:t>
            </a:r>
            <a:r>
              <a:rPr lang="fr-FR" altLang="ja-JP" sz="1000" b="0" smtClean="0">
                <a:latin typeface="HGP創英角ｺﾞｼｯｸUB" pitchFamily="50" charset="-128"/>
                <a:ea typeface="HGP創英角ｺﾞｼｯｸUB" pitchFamily="50" charset="-128"/>
                <a:cs typeface="Meiryo UI" pitchFamily="50" charset="-128"/>
              </a:rPr>
              <a:t> </a:t>
            </a:r>
            <a:r>
              <a:rPr lang="en-US" altLang="ja-JP" sz="1000" b="0" smtClean="0">
                <a:latin typeface="HGP創英角ｺﾞｼｯｸUB" pitchFamily="50" charset="-128"/>
                <a:ea typeface="HGP創英角ｺﾞｼｯｸUB" pitchFamily="50" charset="-128"/>
                <a:cs typeface="Meiryo UI" pitchFamily="50" charset="-128"/>
              </a:rPr>
              <a:t>57(2), 194</a:t>
            </a:r>
            <a:r>
              <a:rPr lang="fr-FR" altLang="ja-JP" sz="1000" b="0" smtClean="0">
                <a:latin typeface="HGP創英角ｺﾞｼｯｸUB" pitchFamily="50" charset="-128"/>
                <a:ea typeface="HGP創英角ｺﾞｼｯｸUB" pitchFamily="50" charset="-128"/>
                <a:cs typeface="Meiryo UI" pitchFamily="50" charset="-128"/>
              </a:rPr>
              <a:t>-2</a:t>
            </a:r>
            <a:r>
              <a:rPr lang="en-US" altLang="ja-JP" sz="1000" b="0" smtClean="0">
                <a:latin typeface="HGP創英角ｺﾞｼｯｸUB" pitchFamily="50" charset="-128"/>
                <a:ea typeface="HGP創英角ｺﾞｼｯｸUB" pitchFamily="50" charset="-128"/>
                <a:cs typeface="Meiryo UI" pitchFamily="50" charset="-128"/>
              </a:rPr>
              <a:t>01, 2011</a:t>
            </a:r>
            <a:r>
              <a:rPr sz="1000" b="0" smtClean="0">
                <a:latin typeface="HGP創英角ｺﾞｼｯｸUB" pitchFamily="50" charset="-128"/>
                <a:ea typeface="HGP創英角ｺﾞｼｯｸUB" pitchFamily="50" charset="-128"/>
                <a:cs typeface="Meiryo UI" pitchFamily="50" charset="-128"/>
              </a:rPr>
              <a:t>一部改変</a:t>
            </a:r>
            <a:endParaRPr lang="en-US" altLang="ja-JP" sz="1000" b="0">
              <a:latin typeface="HGP創英角ｺﾞｼｯｸUB" pitchFamily="50" charset="-128"/>
              <a:ea typeface="HGP創英角ｺﾞｼｯｸUB" pitchFamily="50" charset="-128"/>
              <a:cs typeface="Meiryo UI" pitchFamily="50" charset="-128"/>
            </a:endParaRPr>
          </a:p>
        </p:txBody>
      </p:sp>
      <p:grpSp>
        <p:nvGrpSpPr>
          <p:cNvPr id="2" name="グループ化 1"/>
          <p:cNvGrpSpPr/>
          <p:nvPr/>
        </p:nvGrpSpPr>
        <p:grpSpPr>
          <a:xfrm>
            <a:off x="5743575" y="2159000"/>
            <a:ext cx="2854614" cy="2489200"/>
            <a:chOff x="5743575" y="2159000"/>
            <a:chExt cx="2854614" cy="2489200"/>
          </a:xfrm>
        </p:grpSpPr>
        <p:sp>
          <p:nvSpPr>
            <p:cNvPr id="19" name="フッター プレースホルダー 3"/>
            <p:cNvSpPr txBox="1">
              <a:spLocks/>
            </p:cNvSpPr>
            <p:nvPr/>
          </p:nvSpPr>
          <p:spPr>
            <a:xfrm>
              <a:off x="7886746" y="4329100"/>
              <a:ext cx="711443" cy="231668"/>
            </a:xfrm>
            <a:prstGeom prst="rect">
              <a:avLst/>
            </a:prstGeom>
          </p:spPr>
          <p:txBody>
            <a:bodyPr anchor="t" anchorCtr="0"/>
            <a:lstStyle>
              <a:lvl1pPr marL="0" algn="r" defTabSz="914400" rtl="0" eaLnBrk="1" fontAlgn="base" latinLnBrk="0" hangingPunct="1">
                <a:spcBef>
                  <a:spcPct val="0"/>
                </a:spcBef>
                <a:spcAft>
                  <a:spcPct val="0"/>
                </a:spcAft>
                <a:defRPr kumimoji="0" lang="ja-JP" altLang="en-US" sz="1400" b="1" i="0" kern="1200" dirty="0">
                  <a:solidFill>
                    <a:srgbClr val="FFFFFF"/>
                  </a:solidFill>
                  <a:latin typeface="Arial" pitchFamily="34" charset="0"/>
                  <a:ea typeface="Arial"/>
                  <a:cs typeface="Arial" pitchFamily="34" charset="0"/>
                </a:defRPr>
              </a:lvl1pPr>
            </a:lstStyle>
            <a:p>
              <a:pPr algn="l">
                <a:defRPr/>
              </a:pPr>
              <a:r>
                <a:rPr lang="en-US" altLang="ja-JP" sz="1000" b="0" smtClean="0">
                  <a:latin typeface="HGP創英角ｺﾞｼｯｸUB" pitchFamily="50" charset="-128"/>
                  <a:ea typeface="HGP創英角ｺﾞｼｯｸUB" pitchFamily="50" charset="-128"/>
                  <a:cs typeface="Meiryo UI" pitchFamily="50" charset="-128"/>
                </a:rPr>
                <a:t>n</a:t>
              </a:r>
              <a:r>
                <a:rPr sz="1000" b="0" smtClean="0">
                  <a:latin typeface="HGP創英角ｺﾞｼｯｸUB" pitchFamily="50" charset="-128"/>
                  <a:ea typeface="HGP創英角ｺﾞｼｯｸUB" pitchFamily="50" charset="-128"/>
                  <a:cs typeface="Meiryo UI" pitchFamily="50" charset="-128"/>
                </a:rPr>
                <a:t>＝</a:t>
              </a:r>
              <a:r>
                <a:rPr lang="en-US" altLang="ja-JP" sz="1000" b="0" smtClean="0">
                  <a:latin typeface="HGP創英角ｺﾞｼｯｸUB" pitchFamily="50" charset="-128"/>
                  <a:ea typeface="HGP創英角ｺﾞｼｯｸUB" pitchFamily="50" charset="-128"/>
                  <a:cs typeface="Meiryo UI" pitchFamily="50" charset="-128"/>
                </a:rPr>
                <a:t>201</a:t>
              </a:r>
              <a:endParaRPr lang="en-US" altLang="ja-JP" sz="1000" b="0">
                <a:latin typeface="HGP創英角ｺﾞｼｯｸUB" pitchFamily="50" charset="-128"/>
                <a:ea typeface="HGP創英角ｺﾞｼｯｸUB" pitchFamily="50" charset="-128"/>
                <a:cs typeface="Meiryo UI" pitchFamily="50" charset="-128"/>
              </a:endParaRPr>
            </a:p>
          </p:txBody>
        </p:sp>
        <p:sp>
          <p:nvSpPr>
            <p:cNvPr id="20" name="Freeform 8"/>
            <p:cNvSpPr>
              <a:spLocks/>
            </p:cNvSpPr>
            <p:nvPr/>
          </p:nvSpPr>
          <p:spPr bwMode="auto">
            <a:xfrm>
              <a:off x="7097713" y="2159000"/>
              <a:ext cx="1323975" cy="2014538"/>
            </a:xfrm>
            <a:custGeom>
              <a:avLst/>
              <a:gdLst>
                <a:gd name="T0" fmla="*/ 0 w 6949"/>
                <a:gd name="T1" fmla="*/ 6277 h 10574"/>
                <a:gd name="T2" fmla="*/ 4576 w 6949"/>
                <a:gd name="T3" fmla="*/ 10574 h 10574"/>
                <a:gd name="T4" fmla="*/ 4297 w 6949"/>
                <a:gd name="T5" fmla="*/ 1701 h 10574"/>
                <a:gd name="T6" fmla="*/ 0 w 6949"/>
                <a:gd name="T7" fmla="*/ 0 h 10574"/>
                <a:gd name="T8" fmla="*/ 0 w 6949"/>
                <a:gd name="T9" fmla="*/ 6277 h 10574"/>
              </a:gdLst>
              <a:ahLst/>
              <a:cxnLst>
                <a:cxn ang="0">
                  <a:pos x="T0" y="T1"/>
                </a:cxn>
                <a:cxn ang="0">
                  <a:pos x="T2" y="T3"/>
                </a:cxn>
                <a:cxn ang="0">
                  <a:pos x="T4" y="T5"/>
                </a:cxn>
                <a:cxn ang="0">
                  <a:pos x="T6" y="T7"/>
                </a:cxn>
                <a:cxn ang="0">
                  <a:pos x="T8" y="T9"/>
                </a:cxn>
              </a:cxnLst>
              <a:rect l="0" t="0" r="r" b="b"/>
              <a:pathLst>
                <a:path w="6949" h="10574">
                  <a:moveTo>
                    <a:pt x="0" y="6277"/>
                  </a:moveTo>
                  <a:lnTo>
                    <a:pt x="4576" y="10574"/>
                  </a:lnTo>
                  <a:cubicBezTo>
                    <a:pt x="6949" y="8047"/>
                    <a:pt x="6825" y="4074"/>
                    <a:pt x="4297" y="1701"/>
                  </a:cubicBezTo>
                  <a:cubicBezTo>
                    <a:pt x="3134" y="608"/>
                    <a:pt x="1597" y="0"/>
                    <a:pt x="0" y="0"/>
                  </a:cubicBezTo>
                  <a:lnTo>
                    <a:pt x="0" y="6277"/>
                  </a:lnTo>
                  <a:close/>
                </a:path>
              </a:pathLst>
            </a:custGeom>
            <a:solidFill>
              <a:srgbClr val="5DBDFF"/>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kumimoji="1" lang="ja-JP" altLang="en-US">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21" name="Freeform 9"/>
            <p:cNvSpPr>
              <a:spLocks/>
            </p:cNvSpPr>
            <p:nvPr/>
          </p:nvSpPr>
          <p:spPr bwMode="auto">
            <a:xfrm>
              <a:off x="5743575" y="2914650"/>
              <a:ext cx="2227263" cy="1733550"/>
            </a:xfrm>
            <a:custGeom>
              <a:avLst/>
              <a:gdLst>
                <a:gd name="T0" fmla="*/ 14225 w 23377"/>
                <a:gd name="T1" fmla="*/ 4621 h 18190"/>
                <a:gd name="T2" fmla="*/ 2553 w 23377"/>
                <a:gd name="T3" fmla="*/ 0 h 18190"/>
                <a:gd name="T4" fmla="*/ 9604 w 23377"/>
                <a:gd name="T5" fmla="*/ 16294 h 18190"/>
                <a:gd name="T6" fmla="*/ 23377 w 23377"/>
                <a:gd name="T7" fmla="*/ 13215 h 18190"/>
                <a:gd name="T8" fmla="*/ 14225 w 23377"/>
                <a:gd name="T9" fmla="*/ 4621 h 18190"/>
              </a:gdLst>
              <a:ahLst/>
              <a:cxnLst>
                <a:cxn ang="0">
                  <a:pos x="T0" y="T1"/>
                </a:cxn>
                <a:cxn ang="0">
                  <a:pos x="T2" y="T3"/>
                </a:cxn>
                <a:cxn ang="0">
                  <a:pos x="T4" y="T5"/>
                </a:cxn>
                <a:cxn ang="0">
                  <a:pos x="T6" y="T7"/>
                </a:cxn>
                <a:cxn ang="0">
                  <a:pos x="T8" y="T9"/>
                </a:cxn>
              </a:cxnLst>
              <a:rect l="0" t="0" r="r" b="b"/>
              <a:pathLst>
                <a:path w="23377" h="18190">
                  <a:moveTo>
                    <a:pt x="14225" y="4621"/>
                  </a:moveTo>
                  <a:lnTo>
                    <a:pt x="2553" y="0"/>
                  </a:lnTo>
                  <a:cubicBezTo>
                    <a:pt x="0" y="6446"/>
                    <a:pt x="3157" y="13742"/>
                    <a:pt x="9604" y="16294"/>
                  </a:cubicBezTo>
                  <a:cubicBezTo>
                    <a:pt x="14392" y="18190"/>
                    <a:pt x="19852" y="16969"/>
                    <a:pt x="23377" y="13215"/>
                  </a:cubicBezTo>
                  <a:lnTo>
                    <a:pt x="14225" y="4621"/>
                  </a:lnTo>
                  <a:close/>
                </a:path>
              </a:pathLst>
            </a:custGeom>
            <a:solidFill>
              <a:srgbClr val="FADC41"/>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kumimoji="1" lang="ja-JP" altLang="en-US">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22" name="Freeform 10"/>
            <p:cNvSpPr>
              <a:spLocks/>
            </p:cNvSpPr>
            <p:nvPr/>
          </p:nvSpPr>
          <p:spPr bwMode="auto">
            <a:xfrm>
              <a:off x="5986463" y="2159000"/>
              <a:ext cx="1111250" cy="1195388"/>
            </a:xfrm>
            <a:custGeom>
              <a:avLst/>
              <a:gdLst>
                <a:gd name="T0" fmla="*/ 0 w 11671"/>
                <a:gd name="T1" fmla="*/ 7939 h 12560"/>
                <a:gd name="T2" fmla="*/ 11671 w 11671"/>
                <a:gd name="T3" fmla="*/ 0 h 12560"/>
                <a:gd name="T4" fmla="*/ 11671 w 11671"/>
                <a:gd name="T5" fmla="*/ 12560 h 12560"/>
                <a:gd name="T6" fmla="*/ 0 w 11671"/>
                <a:gd name="T7" fmla="*/ 7939 h 12560"/>
              </a:gdLst>
              <a:ahLst/>
              <a:cxnLst>
                <a:cxn ang="0">
                  <a:pos x="T0" y="T1"/>
                </a:cxn>
                <a:cxn ang="0">
                  <a:pos x="T2" y="T3"/>
                </a:cxn>
                <a:cxn ang="0">
                  <a:pos x="T4" y="T5"/>
                </a:cxn>
                <a:cxn ang="0">
                  <a:pos x="T6" y="T7"/>
                </a:cxn>
              </a:cxnLst>
              <a:rect l="0" t="0" r="r" b="b"/>
              <a:pathLst>
                <a:path w="11671" h="12560">
                  <a:moveTo>
                    <a:pt x="0" y="7939"/>
                  </a:moveTo>
                  <a:cubicBezTo>
                    <a:pt x="1895" y="3148"/>
                    <a:pt x="6522" y="0"/>
                    <a:pt x="11671" y="0"/>
                  </a:cubicBezTo>
                  <a:lnTo>
                    <a:pt x="11671" y="12560"/>
                  </a:lnTo>
                  <a:lnTo>
                    <a:pt x="0" y="7939"/>
                  </a:lnTo>
                  <a:close/>
                </a:path>
              </a:pathLst>
            </a:custGeom>
            <a:solidFill>
              <a:srgbClr val="FFA02F"/>
            </a:solidFill>
            <a:ln w="0">
              <a:no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kumimoji="1" lang="ja-JP" altLang="en-US">
                <a:solidFill>
                  <a:srgbClr val="FFFFFF"/>
                </a:solidFill>
                <a:latin typeface="HGP創英角ｺﾞｼｯｸUB" panose="020B0900000000000000" pitchFamily="50" charset="-128"/>
                <a:ea typeface="HGP創英角ｺﾞｼｯｸUB" panose="020B0900000000000000" pitchFamily="50" charset="-128"/>
              </a:endParaRPr>
            </a:p>
          </p:txBody>
        </p:sp>
        <p:grpSp>
          <p:nvGrpSpPr>
            <p:cNvPr id="23" name="グループ化 22"/>
            <p:cNvGrpSpPr/>
            <p:nvPr/>
          </p:nvGrpSpPr>
          <p:grpSpPr>
            <a:xfrm>
              <a:off x="7322185" y="2783523"/>
              <a:ext cx="479847" cy="505599"/>
              <a:chOff x="7322185" y="2783523"/>
              <a:chExt cx="479847" cy="505599"/>
            </a:xfrm>
          </p:grpSpPr>
          <p:sp>
            <p:nvSpPr>
              <p:cNvPr id="24" name="Rectangle 11"/>
              <p:cNvSpPr>
                <a:spLocks noChangeArrowheads="1"/>
              </p:cNvSpPr>
              <p:nvPr/>
            </p:nvSpPr>
            <p:spPr bwMode="auto">
              <a:xfrm>
                <a:off x="7430135" y="2783523"/>
                <a:ext cx="371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dirty="0" smtClean="0">
                    <a:solidFill>
                      <a:srgbClr val="000000"/>
                    </a:solidFill>
                    <a:latin typeface="HGP創英角ｺﾞｼｯｸUB" panose="020B0900000000000000" pitchFamily="50" charset="-128"/>
                    <a:ea typeface="HGP創英角ｺﾞｼｯｸUB" panose="020B0900000000000000" pitchFamily="50" charset="-128"/>
                  </a:rPr>
                  <a:t>EM </a:t>
                </a:r>
                <a:endParaRPr lang="ja-JP" altLang="ja-JP" dirty="0" smtClean="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25" name="Rectangle 12"/>
              <p:cNvSpPr>
                <a:spLocks noChangeArrowheads="1"/>
              </p:cNvSpPr>
              <p:nvPr/>
            </p:nvSpPr>
            <p:spPr bwMode="auto">
              <a:xfrm>
                <a:off x="7322185" y="3012123"/>
                <a:ext cx="2917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mtClean="0">
                    <a:solidFill>
                      <a:srgbClr val="000000"/>
                    </a:solidFill>
                    <a:latin typeface="HGP創英角ｺﾞｼｯｸUB" panose="020B0900000000000000" pitchFamily="50" charset="-128"/>
                    <a:ea typeface="HGP創英角ｺﾞｼｯｸUB" panose="020B0900000000000000" pitchFamily="50" charset="-128"/>
                  </a:rPr>
                  <a:t>37</a:t>
                </a:r>
                <a:endParaRPr lang="ja-JP" altLang="ja-JP" smtClean="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26" name="Rectangle 13"/>
              <p:cNvSpPr>
                <a:spLocks noChangeArrowheads="1"/>
              </p:cNvSpPr>
              <p:nvPr/>
            </p:nvSpPr>
            <p:spPr bwMode="auto">
              <a:xfrm>
                <a:off x="7633335" y="3012123"/>
                <a:ext cx="1458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dirty="0" smtClean="0">
                    <a:solidFill>
                      <a:srgbClr val="000000"/>
                    </a:solidFill>
                    <a:latin typeface="HGP創英角ｺﾞｼｯｸUB" panose="020B0900000000000000" pitchFamily="50" charset="-128"/>
                    <a:ea typeface="HGP創英角ｺﾞｼｯｸUB" panose="020B0900000000000000" pitchFamily="50" charset="-128"/>
                  </a:rPr>
                  <a:t>%</a:t>
                </a:r>
                <a:endParaRPr lang="ja-JP" altLang="ja-JP" dirty="0" smtClean="0">
                  <a:solidFill>
                    <a:srgbClr val="FFFFFF"/>
                  </a:solidFill>
                  <a:latin typeface="HGP創英角ｺﾞｼｯｸUB" panose="020B0900000000000000" pitchFamily="50" charset="-128"/>
                  <a:ea typeface="HGP創英角ｺﾞｼｯｸUB" panose="020B0900000000000000" pitchFamily="50" charset="-128"/>
                </a:endParaRPr>
              </a:p>
            </p:txBody>
          </p:sp>
        </p:grpSp>
        <p:grpSp>
          <p:nvGrpSpPr>
            <p:cNvPr id="27" name="グループ化 26"/>
            <p:cNvGrpSpPr/>
            <p:nvPr/>
          </p:nvGrpSpPr>
          <p:grpSpPr>
            <a:xfrm>
              <a:off x="6500495" y="3675063"/>
              <a:ext cx="488162" cy="505599"/>
              <a:chOff x="6569075" y="3675063"/>
              <a:chExt cx="488162" cy="505599"/>
            </a:xfrm>
          </p:grpSpPr>
          <p:sp>
            <p:nvSpPr>
              <p:cNvPr id="28" name="Rectangle 14"/>
              <p:cNvSpPr>
                <a:spLocks noChangeArrowheads="1"/>
              </p:cNvSpPr>
              <p:nvPr/>
            </p:nvSpPr>
            <p:spPr bwMode="auto">
              <a:xfrm>
                <a:off x="6694488" y="3675063"/>
                <a:ext cx="561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mtClean="0">
                    <a:solidFill>
                      <a:srgbClr val="000000"/>
                    </a:solidFill>
                    <a:latin typeface="HGP創英角ｺﾞｼｯｸUB" panose="020B0900000000000000" pitchFamily="50" charset="-128"/>
                    <a:ea typeface="HGP創英角ｺﾞｼｯｸUB" panose="020B0900000000000000" pitchFamily="50" charset="-128"/>
                  </a:rPr>
                  <a:t>I</a:t>
                </a:r>
                <a:endParaRPr lang="ja-JP" altLang="ja-JP" smtClean="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29" name="Rectangle 15"/>
              <p:cNvSpPr>
                <a:spLocks noChangeArrowheads="1"/>
              </p:cNvSpPr>
              <p:nvPr/>
            </p:nvSpPr>
            <p:spPr bwMode="auto">
              <a:xfrm>
                <a:off x="6810375" y="3675063"/>
                <a:ext cx="2468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mtClean="0">
                    <a:solidFill>
                      <a:srgbClr val="000000"/>
                    </a:solidFill>
                    <a:latin typeface="HGP創英角ｺﾞｼｯｸUB" panose="020B0900000000000000" pitchFamily="50" charset="-128"/>
                    <a:ea typeface="HGP創英角ｺﾞｼｯｸUB" panose="020B0900000000000000" pitchFamily="50" charset="-128"/>
                  </a:rPr>
                  <a:t>M </a:t>
                </a:r>
                <a:endParaRPr lang="ja-JP" altLang="ja-JP" smtClean="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30" name="Rectangle 16"/>
              <p:cNvSpPr>
                <a:spLocks noChangeArrowheads="1"/>
              </p:cNvSpPr>
              <p:nvPr/>
            </p:nvSpPr>
            <p:spPr bwMode="auto">
              <a:xfrm>
                <a:off x="6569075" y="3903663"/>
                <a:ext cx="4376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mtClean="0">
                    <a:solidFill>
                      <a:srgbClr val="000000"/>
                    </a:solidFill>
                    <a:latin typeface="HGP創英角ｺﾞｼｯｸUB" panose="020B0900000000000000" pitchFamily="50" charset="-128"/>
                    <a:ea typeface="HGP創英角ｺﾞｼｯｸUB" panose="020B0900000000000000" pitchFamily="50" charset="-128"/>
                  </a:rPr>
                  <a:t>44%</a:t>
                </a:r>
                <a:endParaRPr lang="ja-JP" altLang="ja-JP" smtClean="0">
                  <a:solidFill>
                    <a:srgbClr val="FFFFFF"/>
                  </a:solidFill>
                  <a:latin typeface="HGP創英角ｺﾞｼｯｸUB" panose="020B0900000000000000" pitchFamily="50" charset="-128"/>
                  <a:ea typeface="HGP創英角ｺﾞｼｯｸUB" panose="020B0900000000000000" pitchFamily="50" charset="-128"/>
                </a:endParaRPr>
              </a:p>
            </p:txBody>
          </p:sp>
        </p:grpSp>
        <p:grpSp>
          <p:nvGrpSpPr>
            <p:cNvPr id="31" name="グループ化 30"/>
            <p:cNvGrpSpPr/>
            <p:nvPr/>
          </p:nvGrpSpPr>
          <p:grpSpPr>
            <a:xfrm>
              <a:off x="6377305" y="2439988"/>
              <a:ext cx="507212" cy="505599"/>
              <a:chOff x="6423025" y="2439988"/>
              <a:chExt cx="507212" cy="505599"/>
            </a:xfrm>
          </p:grpSpPr>
          <p:pic>
            <p:nvPicPr>
              <p:cNvPr id="3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5738" y="2751138"/>
                <a:ext cx="14288"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5738" y="2751138"/>
                <a:ext cx="14288"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17"/>
              <p:cNvSpPr>
                <a:spLocks noChangeArrowheads="1"/>
              </p:cNvSpPr>
              <p:nvPr/>
            </p:nvSpPr>
            <p:spPr bwMode="auto">
              <a:xfrm>
                <a:off x="6526213" y="2439988"/>
                <a:ext cx="1298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mtClean="0">
                    <a:solidFill>
                      <a:srgbClr val="000000"/>
                    </a:solidFill>
                    <a:latin typeface="HGP創英角ｺﾞｼｯｸUB" panose="020B0900000000000000" pitchFamily="50" charset="-128"/>
                    <a:ea typeface="HGP創英角ｺﾞｼｯｸUB" panose="020B0900000000000000" pitchFamily="50" charset="-128"/>
                  </a:rPr>
                  <a:t>P</a:t>
                </a:r>
                <a:endParaRPr lang="ja-JP" altLang="ja-JP" smtClean="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35" name="Rectangle 18"/>
              <p:cNvSpPr>
                <a:spLocks noChangeArrowheads="1"/>
              </p:cNvSpPr>
              <p:nvPr/>
            </p:nvSpPr>
            <p:spPr bwMode="auto">
              <a:xfrm>
                <a:off x="6683375" y="2439988"/>
                <a:ext cx="2468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mtClean="0">
                    <a:solidFill>
                      <a:srgbClr val="000000"/>
                    </a:solidFill>
                    <a:latin typeface="HGP創英角ｺﾞｼｯｸUB" panose="020B0900000000000000" pitchFamily="50" charset="-128"/>
                    <a:ea typeface="HGP創英角ｺﾞｼｯｸUB" panose="020B0900000000000000" pitchFamily="50" charset="-128"/>
                  </a:rPr>
                  <a:t>M </a:t>
                </a:r>
                <a:endParaRPr lang="ja-JP" altLang="ja-JP" smtClean="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36" name="Rectangle 19"/>
              <p:cNvSpPr>
                <a:spLocks noChangeArrowheads="1"/>
              </p:cNvSpPr>
              <p:nvPr/>
            </p:nvSpPr>
            <p:spPr bwMode="auto">
              <a:xfrm>
                <a:off x="6423025" y="2668588"/>
                <a:ext cx="4376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mtClean="0">
                    <a:solidFill>
                      <a:srgbClr val="000000"/>
                    </a:solidFill>
                    <a:latin typeface="HGP創英角ｺﾞｼｯｸUB" panose="020B0900000000000000" pitchFamily="50" charset="-128"/>
                    <a:ea typeface="HGP創英角ｺﾞｼｯｸUB" panose="020B0900000000000000" pitchFamily="50" charset="-128"/>
                  </a:rPr>
                  <a:t>19%</a:t>
                </a:r>
                <a:endParaRPr lang="ja-JP" altLang="ja-JP" smtClean="0">
                  <a:solidFill>
                    <a:srgbClr val="FFFFFF"/>
                  </a:solidFill>
                  <a:latin typeface="HGP創英角ｺﾞｼｯｸUB" panose="020B0900000000000000" pitchFamily="50" charset="-128"/>
                  <a:ea typeface="HGP創英角ｺﾞｼｯｸUB" panose="020B0900000000000000" pitchFamily="50" charset="-128"/>
                </a:endParaRPr>
              </a:p>
            </p:txBody>
          </p:sp>
        </p:grpSp>
      </p:grpSp>
    </p:spTree>
    <p:extLst>
      <p:ext uri="{BB962C8B-B14F-4D97-AF65-F5344CB8AC3E}">
        <p14:creationId xmlns:p14="http://schemas.microsoft.com/office/powerpoint/2010/main" val="2672201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4"/>
          <p:cNvSpPr txBox="1">
            <a:spLocks noChangeArrowheads="1"/>
          </p:cNvSpPr>
          <p:nvPr/>
        </p:nvSpPr>
        <p:spPr bwMode="auto">
          <a:xfrm>
            <a:off x="3284538" y="2692400"/>
            <a:ext cx="2360612" cy="409575"/>
          </a:xfrm>
          <a:prstGeom prst="rect">
            <a:avLst/>
          </a:prstGeom>
          <a:noFill/>
          <a:ln w="12700">
            <a:solidFill>
              <a:schemeClr val="tx1"/>
            </a:solidFill>
            <a:miter lim="800000"/>
            <a:headEnd/>
            <a:tailEnd/>
          </a:ln>
        </p:spPr>
        <p:txBody>
          <a:bodyPr>
            <a:spAutoFit/>
          </a:bodyPr>
          <a:lstStyle/>
          <a:p>
            <a:pPr algn="ctr" eaLnBrk="0" fontAlgn="auto" hangingPunct="0">
              <a:spcBef>
                <a:spcPts val="0"/>
              </a:spcBef>
              <a:spcAft>
                <a:spcPts val="0"/>
              </a:spcAft>
            </a:pPr>
            <a:r>
              <a:rPr kumimoji="0" lang="en-US" altLang="ja-JP" sz="2000" b="1">
                <a:solidFill>
                  <a:srgbClr val="FFFFFF"/>
                </a:solidFill>
                <a:latin typeface="Calibri"/>
                <a:ea typeface="ＭＳ Ｐゴシック"/>
              </a:rPr>
              <a:t>Randomized</a:t>
            </a:r>
            <a:endParaRPr kumimoji="0" lang="en-US" altLang="ja-JP" sz="2400" b="1" i="1">
              <a:solidFill>
                <a:srgbClr val="FFFFFF"/>
              </a:solidFill>
              <a:latin typeface="Calibri"/>
              <a:ea typeface="ＭＳ Ｐゴシック"/>
            </a:endParaRPr>
          </a:p>
        </p:txBody>
      </p:sp>
      <p:sp>
        <p:nvSpPr>
          <p:cNvPr id="11268" name="Text Box 5"/>
          <p:cNvSpPr txBox="1">
            <a:spLocks noChangeArrowheads="1"/>
          </p:cNvSpPr>
          <p:nvPr/>
        </p:nvSpPr>
        <p:spPr bwMode="auto">
          <a:xfrm>
            <a:off x="538163" y="1471613"/>
            <a:ext cx="7716837" cy="461962"/>
          </a:xfrm>
          <a:prstGeom prst="rect">
            <a:avLst/>
          </a:prstGeom>
          <a:solidFill>
            <a:srgbClr val="FFBA8B"/>
          </a:solidFill>
          <a:ln w="38100">
            <a:solidFill>
              <a:schemeClr val="tx1"/>
            </a:solidFill>
            <a:miter lim="800000"/>
            <a:headEnd/>
            <a:tailEnd/>
          </a:ln>
        </p:spPr>
        <p:txBody>
          <a:bodyPr>
            <a:spAutoFit/>
          </a:bodyPr>
          <a:lstStyle/>
          <a:p>
            <a:pPr algn="ctr" eaLnBrk="0" fontAlgn="auto" hangingPunct="0">
              <a:spcBef>
                <a:spcPts val="0"/>
              </a:spcBef>
              <a:spcAft>
                <a:spcPts val="0"/>
              </a:spcAft>
            </a:pPr>
            <a:r>
              <a:rPr kumimoji="0" lang="en-US" altLang="ja-JP" sz="2400" b="1">
                <a:solidFill>
                  <a:srgbClr val="000000"/>
                </a:solidFill>
                <a:latin typeface="Calibri"/>
                <a:ea typeface="ＭＳ Ｐゴシック"/>
              </a:rPr>
              <a:t>ACS (STEMI, NSTEMI, UA) patients undergoing PCI</a:t>
            </a:r>
            <a:endParaRPr kumimoji="0" lang="en-US" altLang="ja-JP" sz="2400" b="1" i="1">
              <a:solidFill>
                <a:srgbClr val="000000"/>
              </a:solidFill>
              <a:latin typeface="Calibri"/>
              <a:ea typeface="ＭＳ Ｐゴシック"/>
            </a:endParaRPr>
          </a:p>
        </p:txBody>
      </p:sp>
      <p:sp>
        <p:nvSpPr>
          <p:cNvPr id="11269" name="Text Box 7"/>
          <p:cNvSpPr txBox="1">
            <a:spLocks noChangeArrowheads="1"/>
          </p:cNvSpPr>
          <p:nvPr/>
        </p:nvSpPr>
        <p:spPr bwMode="auto">
          <a:xfrm>
            <a:off x="2027238" y="3819525"/>
            <a:ext cx="184150" cy="457200"/>
          </a:xfrm>
          <a:prstGeom prst="rect">
            <a:avLst/>
          </a:prstGeom>
          <a:noFill/>
          <a:ln w="9525">
            <a:noFill/>
            <a:miter lim="800000"/>
            <a:headEnd/>
            <a:tailEnd/>
          </a:ln>
        </p:spPr>
        <p:txBody>
          <a:bodyPr>
            <a:spAutoFit/>
          </a:bodyPr>
          <a:lstStyle/>
          <a:p>
            <a:pPr algn="ctr" eaLnBrk="0" fontAlgn="auto" hangingPunct="0">
              <a:spcBef>
                <a:spcPts val="0"/>
              </a:spcBef>
              <a:spcAft>
                <a:spcPts val="0"/>
              </a:spcAft>
            </a:pPr>
            <a:endParaRPr kumimoji="0" lang="ja-JP" altLang="en-US" sz="2400" b="1" i="1">
              <a:solidFill>
                <a:srgbClr val="000000"/>
              </a:solidFill>
              <a:latin typeface="Calibri"/>
              <a:ea typeface="ＭＳ Ｐゴシック"/>
            </a:endParaRPr>
          </a:p>
        </p:txBody>
      </p:sp>
      <p:sp>
        <p:nvSpPr>
          <p:cNvPr id="11270" name="Text Box 8"/>
          <p:cNvSpPr txBox="1">
            <a:spLocks noChangeArrowheads="1"/>
          </p:cNvSpPr>
          <p:nvPr/>
        </p:nvSpPr>
        <p:spPr bwMode="auto">
          <a:xfrm>
            <a:off x="5122863" y="3484563"/>
            <a:ext cx="3421062" cy="860425"/>
          </a:xfrm>
          <a:prstGeom prst="rect">
            <a:avLst/>
          </a:prstGeom>
          <a:solidFill>
            <a:srgbClr val="0099FF"/>
          </a:solidFill>
          <a:ln w="38100">
            <a:solidFill>
              <a:schemeClr val="tx1"/>
            </a:solidFill>
            <a:miter lim="800000"/>
            <a:headEnd/>
            <a:tailEnd/>
          </a:ln>
        </p:spPr>
        <p:txBody>
          <a:bodyPr>
            <a:spAutoFit/>
          </a:bodyPr>
          <a:lstStyle/>
          <a:p>
            <a:pPr algn="ctr" eaLnBrk="0" fontAlgn="auto" hangingPunct="0">
              <a:spcBef>
                <a:spcPts val="0"/>
              </a:spcBef>
              <a:spcAft>
                <a:spcPts val="0"/>
              </a:spcAft>
            </a:pPr>
            <a:r>
              <a:rPr kumimoji="0" lang="en-US" altLang="ja-JP" sz="2400" b="1">
                <a:solidFill>
                  <a:srgbClr val="000000"/>
                </a:solidFill>
                <a:latin typeface="Calibri"/>
                <a:ea typeface="ＭＳ Ｐゴシック"/>
              </a:rPr>
              <a:t>Clopidogrel</a:t>
            </a:r>
          </a:p>
          <a:p>
            <a:pPr algn="ctr" eaLnBrk="0" fontAlgn="auto" hangingPunct="0">
              <a:spcBef>
                <a:spcPts val="0"/>
              </a:spcBef>
              <a:spcAft>
                <a:spcPts val="0"/>
              </a:spcAft>
            </a:pPr>
            <a:r>
              <a:rPr kumimoji="0" lang="en-US" altLang="ja-JP" sz="2400" b="1">
                <a:solidFill>
                  <a:srgbClr val="000000"/>
                </a:solidFill>
                <a:latin typeface="Calibri"/>
                <a:ea typeface="ＭＳ Ｐゴシック"/>
              </a:rPr>
              <a:t>300 mg LD/ 75 mg MD</a:t>
            </a:r>
          </a:p>
        </p:txBody>
      </p:sp>
      <p:sp>
        <p:nvSpPr>
          <p:cNvPr id="11271" name="Text Box 9"/>
          <p:cNvSpPr txBox="1">
            <a:spLocks noChangeArrowheads="1"/>
          </p:cNvSpPr>
          <p:nvPr/>
        </p:nvSpPr>
        <p:spPr bwMode="auto">
          <a:xfrm>
            <a:off x="550863" y="3476625"/>
            <a:ext cx="3781425" cy="860425"/>
          </a:xfrm>
          <a:prstGeom prst="rect">
            <a:avLst/>
          </a:prstGeom>
          <a:solidFill>
            <a:srgbClr val="66FF33"/>
          </a:solidFill>
          <a:ln w="38100">
            <a:solidFill>
              <a:schemeClr val="tx1"/>
            </a:solidFill>
            <a:miter lim="800000"/>
            <a:headEnd/>
            <a:tailEnd/>
          </a:ln>
        </p:spPr>
        <p:txBody>
          <a:bodyPr>
            <a:spAutoFit/>
          </a:bodyPr>
          <a:lstStyle/>
          <a:p>
            <a:pPr algn="ctr" eaLnBrk="0" fontAlgn="auto" hangingPunct="0">
              <a:spcBef>
                <a:spcPts val="0"/>
              </a:spcBef>
              <a:spcAft>
                <a:spcPts val="0"/>
              </a:spcAft>
            </a:pPr>
            <a:r>
              <a:rPr kumimoji="0" lang="en-US" altLang="ja-JP" sz="2400" b="1">
                <a:solidFill>
                  <a:srgbClr val="000000"/>
                </a:solidFill>
                <a:latin typeface="Calibri"/>
                <a:ea typeface="ＭＳ Ｐゴシック"/>
              </a:rPr>
              <a:t>Prasugrel</a:t>
            </a:r>
          </a:p>
          <a:p>
            <a:pPr algn="ctr" eaLnBrk="0" fontAlgn="auto" hangingPunct="0">
              <a:spcBef>
                <a:spcPts val="0"/>
              </a:spcBef>
              <a:spcAft>
                <a:spcPts val="0"/>
              </a:spcAft>
            </a:pPr>
            <a:r>
              <a:rPr kumimoji="0" lang="en-US" altLang="ja-JP" sz="2400" b="1">
                <a:solidFill>
                  <a:srgbClr val="000000"/>
                </a:solidFill>
                <a:latin typeface="Calibri"/>
                <a:ea typeface="ＭＳ Ｐゴシック"/>
              </a:rPr>
              <a:t>20 mg LD/ 3.75 mg MD</a:t>
            </a:r>
            <a:endParaRPr kumimoji="0" lang="en-US" altLang="ja-JP" sz="2400" b="1" i="1">
              <a:solidFill>
                <a:srgbClr val="000000"/>
              </a:solidFill>
              <a:latin typeface="Calibri"/>
              <a:ea typeface="ＭＳ Ｐゴシック"/>
            </a:endParaRPr>
          </a:p>
        </p:txBody>
      </p:sp>
      <p:sp>
        <p:nvSpPr>
          <p:cNvPr id="11272" name="Text Box 11"/>
          <p:cNvSpPr txBox="1">
            <a:spLocks noChangeArrowheads="1"/>
          </p:cNvSpPr>
          <p:nvPr/>
        </p:nvSpPr>
        <p:spPr bwMode="auto">
          <a:xfrm>
            <a:off x="2185988" y="4389438"/>
            <a:ext cx="4464050" cy="654050"/>
          </a:xfrm>
          <a:prstGeom prst="rect">
            <a:avLst/>
          </a:prstGeom>
          <a:noFill/>
          <a:ln w="12700">
            <a:solidFill>
              <a:schemeClr val="tx1"/>
            </a:solidFill>
            <a:miter lim="800000"/>
            <a:headEnd/>
            <a:tailEnd/>
          </a:ln>
        </p:spPr>
        <p:txBody>
          <a:bodyPr>
            <a:spAutoFit/>
          </a:bodyPr>
          <a:lstStyle/>
          <a:p>
            <a:pPr algn="ctr" eaLnBrk="0" fontAlgn="auto" hangingPunct="0">
              <a:spcBef>
                <a:spcPts val="0"/>
              </a:spcBef>
              <a:spcAft>
                <a:spcPts val="0"/>
              </a:spcAft>
            </a:pPr>
            <a:r>
              <a:rPr kumimoji="0" lang="en-US" altLang="ja-JP" b="1">
                <a:solidFill>
                  <a:srgbClr val="FFFFFF"/>
                </a:solidFill>
                <a:latin typeface="Calibri"/>
                <a:ea typeface="ＭＳ Ｐゴシック"/>
              </a:rPr>
              <a:t>Treatment duration:</a:t>
            </a:r>
            <a:r>
              <a:rPr kumimoji="0" lang="ja-JP" altLang="en-US" b="1">
                <a:solidFill>
                  <a:srgbClr val="FFFFFF"/>
                </a:solidFill>
                <a:latin typeface="Calibri"/>
                <a:ea typeface="ＭＳ Ｐゴシック"/>
              </a:rPr>
              <a:t> </a:t>
            </a:r>
            <a:r>
              <a:rPr kumimoji="0" lang="en-US" altLang="ja-JP" b="1">
                <a:solidFill>
                  <a:srgbClr val="FFFFFF"/>
                </a:solidFill>
                <a:latin typeface="Calibri"/>
                <a:ea typeface="ＭＳ Ｐゴシック"/>
              </a:rPr>
              <a:t>24 to 48 weeks</a:t>
            </a:r>
          </a:p>
          <a:p>
            <a:pPr algn="ctr" eaLnBrk="0" fontAlgn="auto" hangingPunct="0">
              <a:spcBef>
                <a:spcPts val="0"/>
              </a:spcBef>
              <a:spcAft>
                <a:spcPts val="0"/>
              </a:spcAft>
            </a:pPr>
            <a:r>
              <a:rPr kumimoji="0" lang="en-US" altLang="ja-JP" b="1">
                <a:solidFill>
                  <a:srgbClr val="FFFFFF"/>
                </a:solidFill>
                <a:latin typeface="Calibri"/>
                <a:ea typeface="ＭＳ Ｐゴシック"/>
              </a:rPr>
              <a:t>(Combination with aspirin)</a:t>
            </a:r>
          </a:p>
        </p:txBody>
      </p:sp>
      <p:sp>
        <p:nvSpPr>
          <p:cNvPr id="11273" name="Line 12"/>
          <p:cNvSpPr>
            <a:spLocks noChangeShapeType="1"/>
          </p:cNvSpPr>
          <p:nvPr/>
        </p:nvSpPr>
        <p:spPr bwMode="auto">
          <a:xfrm flipH="1">
            <a:off x="3360738" y="3124200"/>
            <a:ext cx="342900" cy="276225"/>
          </a:xfrm>
          <a:prstGeom prst="line">
            <a:avLst/>
          </a:prstGeom>
          <a:noFill/>
          <a:ln w="38100">
            <a:solidFill>
              <a:schemeClr val="tx1"/>
            </a:solidFill>
            <a:round/>
            <a:headEnd/>
            <a:tailEnd type="triangle" w="med" len="med"/>
          </a:ln>
        </p:spPr>
        <p:txBody>
          <a:bodyPr/>
          <a:lstStyle/>
          <a:p>
            <a:pPr fontAlgn="auto">
              <a:spcBef>
                <a:spcPts val="0"/>
              </a:spcBef>
              <a:spcAft>
                <a:spcPts val="0"/>
              </a:spcAft>
            </a:pPr>
            <a:endParaRPr lang="ja-JP" altLang="en-US">
              <a:solidFill>
                <a:srgbClr val="FFFFFF"/>
              </a:solidFill>
              <a:latin typeface="Calibri"/>
              <a:ea typeface="ＭＳ Ｐゴシック"/>
            </a:endParaRPr>
          </a:p>
        </p:txBody>
      </p:sp>
      <p:sp>
        <p:nvSpPr>
          <p:cNvPr id="11274" name="Line 13"/>
          <p:cNvSpPr>
            <a:spLocks noChangeShapeType="1"/>
          </p:cNvSpPr>
          <p:nvPr/>
        </p:nvSpPr>
        <p:spPr bwMode="auto">
          <a:xfrm>
            <a:off x="5165725" y="3124200"/>
            <a:ext cx="339725" cy="273050"/>
          </a:xfrm>
          <a:prstGeom prst="line">
            <a:avLst/>
          </a:prstGeom>
          <a:noFill/>
          <a:ln w="38100">
            <a:solidFill>
              <a:schemeClr val="tx1"/>
            </a:solidFill>
            <a:round/>
            <a:headEnd/>
            <a:tailEnd type="triangle" w="med" len="med"/>
          </a:ln>
        </p:spPr>
        <p:txBody>
          <a:bodyPr/>
          <a:lstStyle/>
          <a:p>
            <a:pPr fontAlgn="auto">
              <a:spcBef>
                <a:spcPts val="0"/>
              </a:spcBef>
              <a:spcAft>
                <a:spcPts val="0"/>
              </a:spcAft>
            </a:pPr>
            <a:endParaRPr lang="ja-JP" altLang="en-US">
              <a:solidFill>
                <a:srgbClr val="FFFFFF"/>
              </a:solidFill>
              <a:latin typeface="Calibri"/>
              <a:ea typeface="ＭＳ Ｐゴシック"/>
            </a:endParaRPr>
          </a:p>
        </p:txBody>
      </p:sp>
      <p:sp>
        <p:nvSpPr>
          <p:cNvPr id="11275" name="Line 15"/>
          <p:cNvSpPr>
            <a:spLocks noChangeShapeType="1"/>
          </p:cNvSpPr>
          <p:nvPr/>
        </p:nvSpPr>
        <p:spPr bwMode="auto">
          <a:xfrm flipH="1">
            <a:off x="4394200" y="1997075"/>
            <a:ext cx="0" cy="695325"/>
          </a:xfrm>
          <a:prstGeom prst="line">
            <a:avLst/>
          </a:prstGeom>
          <a:noFill/>
          <a:ln w="38100">
            <a:solidFill>
              <a:schemeClr val="tx1"/>
            </a:solidFill>
            <a:round/>
            <a:headEnd/>
            <a:tailEnd type="triangle" w="med" len="med"/>
          </a:ln>
        </p:spPr>
        <p:txBody>
          <a:bodyPr wrap="none" anchor="ctr"/>
          <a:lstStyle/>
          <a:p>
            <a:pPr fontAlgn="auto">
              <a:spcBef>
                <a:spcPts val="0"/>
              </a:spcBef>
              <a:spcAft>
                <a:spcPts val="0"/>
              </a:spcAft>
            </a:pPr>
            <a:endParaRPr lang="ja-JP" altLang="en-US">
              <a:solidFill>
                <a:srgbClr val="FFFFFF"/>
              </a:solidFill>
              <a:latin typeface="Calibri"/>
              <a:ea typeface="ＭＳ Ｐゴシック"/>
            </a:endParaRPr>
          </a:p>
        </p:txBody>
      </p:sp>
      <p:sp>
        <p:nvSpPr>
          <p:cNvPr id="11276" name="Text Box 6"/>
          <p:cNvSpPr txBox="1">
            <a:spLocks noChangeArrowheads="1"/>
          </p:cNvSpPr>
          <p:nvPr/>
        </p:nvSpPr>
        <p:spPr bwMode="auto">
          <a:xfrm>
            <a:off x="4500563" y="2112963"/>
            <a:ext cx="2149475" cy="461962"/>
          </a:xfrm>
          <a:prstGeom prst="rect">
            <a:avLst/>
          </a:prstGeom>
          <a:noFill/>
          <a:ln w="9525">
            <a:noFill/>
            <a:miter lim="800000"/>
            <a:headEnd/>
            <a:tailEnd/>
          </a:ln>
        </p:spPr>
        <p:txBody>
          <a:bodyPr>
            <a:spAutoFit/>
          </a:bodyPr>
          <a:lstStyle/>
          <a:p>
            <a:pPr eaLnBrk="0" fontAlgn="auto" hangingPunct="0">
              <a:spcBef>
                <a:spcPts val="0"/>
              </a:spcBef>
              <a:spcAft>
                <a:spcPts val="0"/>
              </a:spcAft>
            </a:pPr>
            <a:r>
              <a:rPr kumimoji="0" lang="en-US" altLang="ja-JP" sz="2400" b="1">
                <a:solidFill>
                  <a:srgbClr val="FFFFFF"/>
                </a:solidFill>
                <a:latin typeface="Calibri"/>
                <a:ea typeface="ＭＳ Ｐゴシック"/>
              </a:rPr>
              <a:t>N=1,363</a:t>
            </a:r>
          </a:p>
        </p:txBody>
      </p:sp>
      <p:sp>
        <p:nvSpPr>
          <p:cNvPr id="11277" name="テキスト ボックス 14"/>
          <p:cNvSpPr txBox="1">
            <a:spLocks noChangeArrowheads="1"/>
          </p:cNvSpPr>
          <p:nvPr/>
        </p:nvSpPr>
        <p:spPr bwMode="auto">
          <a:xfrm>
            <a:off x="6832600" y="4392613"/>
            <a:ext cx="2036763" cy="517525"/>
          </a:xfrm>
          <a:prstGeom prst="rect">
            <a:avLst/>
          </a:prstGeom>
          <a:noFill/>
          <a:ln w="9525">
            <a:noFill/>
            <a:miter lim="800000"/>
            <a:headEnd/>
            <a:tailEnd/>
          </a:ln>
        </p:spPr>
        <p:txBody>
          <a:bodyPr wrap="none">
            <a:spAutoFit/>
          </a:bodyPr>
          <a:lstStyle/>
          <a:p>
            <a:pPr fontAlgn="auto">
              <a:spcBef>
                <a:spcPts val="0"/>
              </a:spcBef>
              <a:spcAft>
                <a:spcPts val="0"/>
              </a:spcAft>
            </a:pPr>
            <a:r>
              <a:rPr lang="en-US" altLang="ja-JP" sz="1400">
                <a:solidFill>
                  <a:srgbClr val="FFFFFF"/>
                </a:solidFill>
                <a:latin typeface="Calibri"/>
                <a:ea typeface="ＭＳ Ｐゴシック"/>
              </a:rPr>
              <a:t>LD: Loading Dose</a:t>
            </a:r>
          </a:p>
          <a:p>
            <a:pPr fontAlgn="auto">
              <a:spcBef>
                <a:spcPts val="0"/>
              </a:spcBef>
              <a:spcAft>
                <a:spcPts val="0"/>
              </a:spcAft>
            </a:pPr>
            <a:r>
              <a:rPr kumimoji="0" lang="en-US" altLang="ja-JP" sz="1400">
                <a:solidFill>
                  <a:srgbClr val="FFFFFF"/>
                </a:solidFill>
                <a:latin typeface="Calibri"/>
                <a:ea typeface="ＭＳ Ｐゴシック"/>
              </a:rPr>
              <a:t>MD: Maintenance Dose</a:t>
            </a:r>
            <a:endParaRPr lang="ja-JP" altLang="en-US" sz="1400">
              <a:solidFill>
                <a:srgbClr val="FFFFFF"/>
              </a:solidFill>
              <a:latin typeface="Calibri"/>
              <a:ea typeface="ＭＳ Ｐゴシック"/>
            </a:endParaRPr>
          </a:p>
        </p:txBody>
      </p:sp>
      <p:sp>
        <p:nvSpPr>
          <p:cNvPr id="11278" name="Rectangle 10"/>
          <p:cNvSpPr>
            <a:spLocks noChangeArrowheads="1"/>
          </p:cNvSpPr>
          <p:nvPr/>
        </p:nvSpPr>
        <p:spPr bwMode="auto">
          <a:xfrm>
            <a:off x="311150" y="5095875"/>
            <a:ext cx="8321675" cy="1476375"/>
          </a:xfrm>
          <a:prstGeom prst="rect">
            <a:avLst/>
          </a:prstGeom>
          <a:solidFill>
            <a:srgbClr val="DAEDEF"/>
          </a:solidFill>
          <a:ln w="57150">
            <a:solidFill>
              <a:srgbClr val="E6E6E6"/>
            </a:solidFill>
            <a:miter lim="800000"/>
            <a:headEnd/>
            <a:tailEnd/>
          </a:ln>
        </p:spPr>
        <p:txBody>
          <a:bodyPr lIns="57600" rIns="57600">
            <a:spAutoFit/>
          </a:bodyPr>
          <a:lstStyle/>
          <a:p>
            <a:pPr eaLnBrk="0" fontAlgn="auto" hangingPunct="0">
              <a:spcBef>
                <a:spcPts val="0"/>
              </a:spcBef>
              <a:spcAft>
                <a:spcPts val="0"/>
              </a:spcAft>
            </a:pPr>
            <a:r>
              <a:rPr kumimoji="0" lang="en-US" altLang="ja-JP" b="1" i="1">
                <a:solidFill>
                  <a:srgbClr val="0000FF"/>
                </a:solidFill>
                <a:latin typeface="Calibri"/>
                <a:ea typeface="ＭＳ Ｐゴシック"/>
              </a:rPr>
              <a:t>Primary Efficacy Endpoint:</a:t>
            </a:r>
            <a:r>
              <a:rPr kumimoji="0" lang="en-US" altLang="ja-JP" b="1">
                <a:solidFill>
                  <a:srgbClr val="000000"/>
                </a:solidFill>
                <a:latin typeface="Calibri"/>
                <a:ea typeface="ＭＳ Ｐゴシック"/>
              </a:rPr>
              <a:t> Major Adverse Cardiovascular Events (MACE)</a:t>
            </a:r>
          </a:p>
          <a:p>
            <a:pPr lvl="1" eaLnBrk="0" fontAlgn="auto" hangingPunct="0">
              <a:spcBef>
                <a:spcPts val="0"/>
              </a:spcBef>
              <a:spcAft>
                <a:spcPts val="0"/>
              </a:spcAft>
            </a:pPr>
            <a:r>
              <a:rPr lang="en-US" altLang="ja-JP">
                <a:solidFill>
                  <a:srgbClr val="000000"/>
                </a:solidFill>
                <a:latin typeface="Calibri"/>
                <a:ea typeface="ＭＳ Ｐゴシック"/>
              </a:rPr>
              <a:t>Cardiovascular(CV) death, Nonfatal MI and Nonfatal ischemic stroke</a:t>
            </a:r>
          </a:p>
          <a:p>
            <a:pPr lvl="1" eaLnBrk="0" fontAlgn="auto" hangingPunct="0">
              <a:spcBef>
                <a:spcPts val="0"/>
              </a:spcBef>
              <a:spcAft>
                <a:spcPts val="0"/>
              </a:spcAft>
            </a:pPr>
            <a:r>
              <a:rPr lang="en-US" altLang="ja-JP">
                <a:solidFill>
                  <a:srgbClr val="000000"/>
                </a:solidFill>
                <a:latin typeface="Calibri"/>
                <a:ea typeface="ＭＳ Ｐゴシック"/>
              </a:rPr>
              <a:t> for during the 24 week follow-up period</a:t>
            </a:r>
          </a:p>
          <a:p>
            <a:pPr eaLnBrk="0" fontAlgn="auto" hangingPunct="0">
              <a:spcBef>
                <a:spcPts val="0"/>
              </a:spcBef>
              <a:spcAft>
                <a:spcPts val="0"/>
              </a:spcAft>
            </a:pPr>
            <a:r>
              <a:rPr kumimoji="0" lang="en-US" altLang="ja-JP" b="1" i="1">
                <a:solidFill>
                  <a:srgbClr val="0000FF"/>
                </a:solidFill>
                <a:latin typeface="Calibri"/>
                <a:ea typeface="ＭＳ Ｐゴシック"/>
              </a:rPr>
              <a:t>Safety Endpoints: </a:t>
            </a:r>
          </a:p>
          <a:p>
            <a:pPr eaLnBrk="0" fontAlgn="auto" hangingPunct="0">
              <a:spcBef>
                <a:spcPts val="0"/>
              </a:spcBef>
              <a:spcAft>
                <a:spcPts val="0"/>
              </a:spcAft>
            </a:pPr>
            <a:r>
              <a:rPr kumimoji="0" lang="en-US" altLang="ja-JP" b="1">
                <a:solidFill>
                  <a:srgbClr val="FF0000"/>
                </a:solidFill>
                <a:latin typeface="Calibri"/>
                <a:ea typeface="ＭＳ Ｐゴシック"/>
              </a:rPr>
              <a:t> </a:t>
            </a:r>
            <a:r>
              <a:rPr kumimoji="0" lang="ja-JP" altLang="en-US" b="1">
                <a:solidFill>
                  <a:srgbClr val="FF0000"/>
                </a:solidFill>
                <a:latin typeface="Calibri"/>
                <a:ea typeface="ＭＳ Ｐゴシック"/>
              </a:rPr>
              <a:t>　　　</a:t>
            </a:r>
            <a:r>
              <a:rPr kumimoji="0" lang="en-US" altLang="ja-JP" b="1">
                <a:solidFill>
                  <a:srgbClr val="000000"/>
                </a:solidFill>
                <a:latin typeface="Calibri"/>
                <a:ea typeface="ＭＳ Ｐゴシック"/>
              </a:rPr>
              <a:t>Non-CABG TIMI major, TIMI minor or clinically relevant bleeding</a:t>
            </a:r>
          </a:p>
        </p:txBody>
      </p:sp>
      <p:sp>
        <p:nvSpPr>
          <p:cNvPr id="2" name="タイトル 1"/>
          <p:cNvSpPr>
            <a:spLocks noGrp="1"/>
          </p:cNvSpPr>
          <p:nvPr>
            <p:ph type="title"/>
          </p:nvPr>
        </p:nvSpPr>
        <p:spPr/>
        <p:txBody>
          <a:bodyPr/>
          <a:lstStyle/>
          <a:p>
            <a:r>
              <a:rPr kumimoji="1" lang="en-US" altLang="ja-JP" dirty="0" err="1" smtClean="0"/>
              <a:t>PRASFIT</a:t>
            </a:r>
            <a:r>
              <a:rPr kumimoji="1" lang="en-US" altLang="ja-JP" dirty="0" smtClean="0"/>
              <a:t>-ACS Study design</a:t>
            </a:r>
            <a:endParaRPr kumimoji="1" lang="ja-JP" altLang="en-US" dirty="0"/>
          </a:p>
        </p:txBody>
      </p:sp>
    </p:spTree>
    <p:extLst>
      <p:ext uri="{BB962C8B-B14F-4D97-AF65-F5344CB8AC3E}">
        <p14:creationId xmlns:p14="http://schemas.microsoft.com/office/powerpoint/2010/main" val="39054615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3783031"/>
            <a:ext cx="5413830" cy="2546851"/>
          </a:xfrm>
          <a:prstGeom prst="rect">
            <a:avLst/>
          </a:prstGeom>
          <a:solidFill>
            <a:srgbClr val="14202E"/>
          </a:solidFill>
          <a:ln>
            <a:noFill/>
          </a:ln>
          <a:extLst/>
        </p:spPr>
        <p:txBody>
          <a:bodyPr wrap="square">
            <a:spAutoFit/>
          </a:bodyPr>
          <a:lstStyle>
            <a:lvl1pPr eaLnBrk="0" hangingPunct="0">
              <a:defRPr kumimoji="1" sz="2000" b="1">
                <a:solidFill>
                  <a:schemeClr val="tx1"/>
                </a:solidFill>
                <a:latin typeface="Arial" charset="0"/>
                <a:ea typeface="ＭＳ Ｐゴシック" charset="-128"/>
              </a:defRPr>
            </a:lvl1pPr>
            <a:lvl2pPr marL="742950" indent="-285750" eaLnBrk="0" hangingPunct="0">
              <a:defRPr kumimoji="1" sz="2000" b="1">
                <a:solidFill>
                  <a:schemeClr val="tx1"/>
                </a:solidFill>
                <a:latin typeface="Arial" charset="0"/>
                <a:ea typeface="ＭＳ Ｐゴシック" charset="-128"/>
              </a:defRPr>
            </a:lvl2pPr>
            <a:lvl3pPr marL="1143000" indent="-228600" eaLnBrk="0" hangingPunct="0">
              <a:defRPr kumimoji="1" sz="2000" b="1">
                <a:solidFill>
                  <a:schemeClr val="tx1"/>
                </a:solidFill>
                <a:latin typeface="Arial" charset="0"/>
                <a:ea typeface="ＭＳ Ｐゴシック" charset="-128"/>
              </a:defRPr>
            </a:lvl3pPr>
            <a:lvl4pPr marL="1600200" indent="-228600" eaLnBrk="0" hangingPunct="0">
              <a:defRPr kumimoji="1" sz="2000" b="1">
                <a:solidFill>
                  <a:schemeClr val="tx1"/>
                </a:solidFill>
                <a:latin typeface="Arial" charset="0"/>
                <a:ea typeface="ＭＳ Ｐゴシック" charset="-128"/>
              </a:defRPr>
            </a:lvl4pPr>
            <a:lvl5pPr marL="2057400" indent="-228600" eaLnBrk="0" hangingPunct="0">
              <a:defRPr kumimoji="1" sz="20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b="1">
                <a:solidFill>
                  <a:schemeClr val="tx1"/>
                </a:solidFill>
                <a:latin typeface="Arial" charset="0"/>
                <a:ea typeface="ＭＳ Ｐゴシック" charset="-128"/>
              </a:defRPr>
            </a:lvl9pPr>
          </a:lstStyle>
          <a:p>
            <a:pPr eaLnBrk="1" hangingPunct="1">
              <a:spcBef>
                <a:spcPct val="50000"/>
              </a:spcBef>
            </a:pPr>
            <a:endParaRPr lang="en-US" altLang="ja-JP" sz="1100" dirty="0" smtClean="0">
              <a:solidFill>
                <a:schemeClr val="bg1"/>
              </a:solidFill>
            </a:endParaRPr>
          </a:p>
          <a:p>
            <a:pPr eaLnBrk="1" hangingPunct="1">
              <a:spcBef>
                <a:spcPct val="50000"/>
              </a:spcBef>
            </a:pPr>
            <a:endParaRPr lang="en-US" altLang="ja-JP" sz="1100" dirty="0">
              <a:solidFill>
                <a:schemeClr val="bg1"/>
              </a:solidFill>
            </a:endParaRPr>
          </a:p>
          <a:p>
            <a:pPr eaLnBrk="1" hangingPunct="1">
              <a:spcBef>
                <a:spcPct val="50000"/>
              </a:spcBef>
            </a:pPr>
            <a:endParaRPr lang="en-US" altLang="ja-JP" sz="1100" dirty="0" smtClean="0">
              <a:solidFill>
                <a:schemeClr val="bg1"/>
              </a:solidFill>
            </a:endParaRPr>
          </a:p>
          <a:p>
            <a:pPr eaLnBrk="1" hangingPunct="1">
              <a:spcBef>
                <a:spcPct val="50000"/>
              </a:spcBef>
            </a:pPr>
            <a:endParaRPr lang="en-US" altLang="ja-JP" sz="1100" dirty="0">
              <a:solidFill>
                <a:schemeClr val="bg1"/>
              </a:solidFill>
            </a:endParaRPr>
          </a:p>
          <a:p>
            <a:pPr eaLnBrk="1" hangingPunct="1">
              <a:spcBef>
                <a:spcPct val="50000"/>
              </a:spcBef>
            </a:pPr>
            <a:endParaRPr lang="en-US" altLang="ja-JP" sz="1100" dirty="0" smtClean="0">
              <a:solidFill>
                <a:schemeClr val="bg1"/>
              </a:solidFill>
            </a:endParaRPr>
          </a:p>
          <a:p>
            <a:pPr eaLnBrk="1" hangingPunct="1">
              <a:spcBef>
                <a:spcPct val="50000"/>
              </a:spcBef>
            </a:pPr>
            <a:endParaRPr lang="en-US" altLang="ja-JP" sz="1100" dirty="0">
              <a:solidFill>
                <a:schemeClr val="bg1"/>
              </a:solidFill>
            </a:endParaRPr>
          </a:p>
          <a:p>
            <a:pPr eaLnBrk="1" hangingPunct="1">
              <a:spcBef>
                <a:spcPct val="50000"/>
              </a:spcBef>
            </a:pPr>
            <a:endParaRPr lang="en-US" altLang="ja-JP" sz="1100" dirty="0" smtClean="0">
              <a:solidFill>
                <a:schemeClr val="bg1"/>
              </a:solidFill>
            </a:endParaRPr>
          </a:p>
          <a:p>
            <a:pPr eaLnBrk="1" hangingPunct="1">
              <a:spcBef>
                <a:spcPct val="50000"/>
              </a:spcBef>
            </a:pPr>
            <a:endParaRPr lang="en-US" altLang="ja-JP" sz="1100" dirty="0">
              <a:solidFill>
                <a:schemeClr val="bg1"/>
              </a:solidFill>
            </a:endParaRPr>
          </a:p>
          <a:p>
            <a:pPr eaLnBrk="1" hangingPunct="1">
              <a:spcBef>
                <a:spcPct val="50000"/>
              </a:spcBef>
            </a:pPr>
            <a:endParaRPr lang="en-US" altLang="ja-JP" sz="1100" dirty="0" smtClean="0">
              <a:solidFill>
                <a:schemeClr val="bg1"/>
              </a:solidFill>
            </a:endParaRPr>
          </a:p>
          <a:p>
            <a:pPr eaLnBrk="1" hangingPunct="1">
              <a:spcBef>
                <a:spcPct val="50000"/>
              </a:spcBef>
            </a:pPr>
            <a:endParaRPr lang="ja-JP" altLang="en-US" sz="1100" dirty="0">
              <a:solidFill>
                <a:schemeClr val="bg1"/>
              </a:solidFill>
            </a:endParaRPr>
          </a:p>
        </p:txBody>
      </p:sp>
      <p:sp>
        <p:nvSpPr>
          <p:cNvPr id="2" name="タイトル 1"/>
          <p:cNvSpPr>
            <a:spLocks noGrp="1"/>
          </p:cNvSpPr>
          <p:nvPr>
            <p:ph type="title"/>
          </p:nvPr>
        </p:nvSpPr>
        <p:spPr>
          <a:xfrm>
            <a:off x="1" y="130626"/>
            <a:ext cx="9144000" cy="522517"/>
          </a:xfrm>
        </p:spPr>
        <p:txBody>
          <a:bodyPr/>
          <a:lstStyle/>
          <a:p>
            <a:r>
              <a:rPr lang="en-US" altLang="ja-JP" sz="2200" dirty="0" smtClean="0">
                <a:solidFill>
                  <a:schemeClr val="tx2"/>
                </a:solidFill>
              </a:rPr>
              <a:t/>
            </a:r>
            <a:br>
              <a:rPr lang="en-US" altLang="ja-JP" sz="2200" dirty="0" smtClean="0">
                <a:solidFill>
                  <a:schemeClr val="tx2"/>
                </a:solidFill>
              </a:rPr>
            </a:br>
            <a:r>
              <a:rPr lang="en-US" altLang="ja-JP" sz="2200" dirty="0" smtClean="0">
                <a:solidFill>
                  <a:schemeClr val="tx2"/>
                </a:solidFill>
              </a:rPr>
              <a:t> </a:t>
            </a:r>
            <a:endParaRPr kumimoji="1" lang="ja-JP" altLang="en-US" sz="2200" dirty="0">
              <a:solidFill>
                <a:schemeClr val="tx2"/>
              </a:solidFill>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845456193"/>
              </p:ext>
            </p:extLst>
          </p:nvPr>
        </p:nvGraphicFramePr>
        <p:xfrm>
          <a:off x="187568" y="147569"/>
          <a:ext cx="8684261" cy="3518232"/>
        </p:xfrm>
        <a:graphic>
          <a:graphicData uri="http://schemas.openxmlformats.org/drawingml/2006/table">
            <a:tbl>
              <a:tblPr firstRow="1" bandRow="1">
                <a:tableStyleId>{21E4AEA4-8DFA-4A89-87EB-49C32662AFE0}</a:tableStyleId>
              </a:tblPr>
              <a:tblGrid>
                <a:gridCol w="2254433"/>
                <a:gridCol w="3214914"/>
                <a:gridCol w="3214914"/>
              </a:tblGrid>
              <a:tr h="222738">
                <a:tc gridSpan="3">
                  <a:txBody>
                    <a:bodyPr/>
                    <a:lstStyle/>
                    <a:p>
                      <a:pPr algn="ctr"/>
                      <a:r>
                        <a:rPr lang="en-US" altLang="ja-JP" sz="1800" dirty="0" smtClean="0">
                          <a:solidFill>
                            <a:schemeClr val="bg1"/>
                          </a:solidFill>
                        </a:rPr>
                        <a:t>Different Characteristic in Japan and Caucasian of PCI Patients</a:t>
                      </a:r>
                      <a:endParaRPr kumimoji="1" lang="ja-JP" altLang="en-US" sz="1800" dirty="0">
                        <a:solidFill>
                          <a:schemeClr val="bg1"/>
                        </a:solidFill>
                        <a:latin typeface="+mn-ea"/>
                        <a:ea typeface="+mn-ea"/>
                      </a:endParaRPr>
                    </a:p>
                  </a:txBody>
                  <a:tcPr anchor="ctr">
                    <a:lnB w="12700" cap="flat" cmpd="sng" algn="ctr">
                      <a:solidFill>
                        <a:schemeClr val="tx1"/>
                      </a:solidFill>
                      <a:prstDash val="solid"/>
                      <a:round/>
                      <a:headEnd type="none" w="med" len="med"/>
                      <a:tailEnd type="none" w="med" len="med"/>
                    </a:lnB>
                  </a:tcPr>
                </a:tc>
                <a:tc hMerge="1">
                  <a:txBody>
                    <a:bodyPr/>
                    <a:lstStyle/>
                    <a:p>
                      <a:pPr algn="ctr"/>
                      <a:endParaRPr kumimoji="1" lang="ja-JP" altLang="en-US" sz="1800" dirty="0">
                        <a:latin typeface="+mn-ea"/>
                        <a:ea typeface="+mn-ea"/>
                      </a:endParaRPr>
                    </a:p>
                  </a:txBody>
                  <a:tcPr anchor="ctr">
                    <a:lnB w="12700" cap="flat" cmpd="sng" algn="ctr">
                      <a:solidFill>
                        <a:schemeClr val="tx1"/>
                      </a:solidFill>
                      <a:prstDash val="solid"/>
                      <a:round/>
                      <a:headEnd type="none" w="med" len="med"/>
                      <a:tailEnd type="none" w="med" len="med"/>
                    </a:lnB>
                  </a:tcPr>
                </a:tc>
                <a:tc hMerge="1">
                  <a:txBody>
                    <a:bodyPr/>
                    <a:lstStyle/>
                    <a:p>
                      <a:pPr algn="ctr"/>
                      <a:endParaRPr kumimoji="1" lang="ja-JP" altLang="en-US" sz="1800" dirty="0">
                        <a:latin typeface="+mn-ea"/>
                        <a:ea typeface="+mn-ea"/>
                      </a:endParaRPr>
                    </a:p>
                  </a:txBody>
                  <a:tcPr anchor="ctr">
                    <a:lnB w="12700" cap="flat" cmpd="sng" algn="ctr">
                      <a:solidFill>
                        <a:schemeClr val="tx1"/>
                      </a:solidFill>
                      <a:prstDash val="solid"/>
                      <a:round/>
                      <a:headEnd type="none" w="med" len="med"/>
                      <a:tailEnd type="none" w="med" len="med"/>
                    </a:lnB>
                  </a:tcPr>
                </a:tc>
              </a:tr>
              <a:tr h="439752">
                <a:tc>
                  <a:txBody>
                    <a:bodyPr/>
                    <a:lstStyle/>
                    <a:p>
                      <a:endParaRPr kumimoji="1" lang="ja-JP" altLang="en-US" sz="1800" b="1"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solidFill>
                      <a:schemeClr val="accent2"/>
                    </a:solidFill>
                  </a:tcPr>
                </a:tc>
                <a:tc>
                  <a:txBody>
                    <a:bodyPr/>
                    <a:lstStyle/>
                    <a:p>
                      <a:pPr algn="ctr"/>
                      <a:r>
                        <a:rPr kumimoji="1" lang="en-US" altLang="ja-JP" sz="1800" b="1" dirty="0" smtClean="0">
                          <a:solidFill>
                            <a:schemeClr val="tx1"/>
                          </a:solidFill>
                          <a:latin typeface="+mn-ea"/>
                          <a:ea typeface="+mn-ea"/>
                        </a:rPr>
                        <a:t>Japanese </a:t>
                      </a:r>
                      <a:endParaRPr kumimoji="1" lang="ja-JP" altLang="en-US" sz="1800" b="1"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solidFill>
                      <a:schemeClr val="accent2"/>
                    </a:solidFill>
                  </a:tcPr>
                </a:tc>
                <a:tc>
                  <a:txBody>
                    <a:bodyPr/>
                    <a:lstStyle/>
                    <a:p>
                      <a:pPr algn="ctr"/>
                      <a:r>
                        <a:rPr kumimoji="1" lang="en-US" altLang="ja-JP" sz="1800" b="1" dirty="0" smtClean="0">
                          <a:solidFill>
                            <a:schemeClr val="tx1"/>
                          </a:solidFill>
                          <a:latin typeface="+mn-ea"/>
                          <a:ea typeface="+mn-ea"/>
                        </a:rPr>
                        <a:t>Caucasian </a:t>
                      </a:r>
                      <a:endParaRPr kumimoji="1" lang="ja-JP" altLang="en-US" sz="1800" b="1" dirty="0">
                        <a:solidFill>
                          <a:schemeClr val="tx1"/>
                        </a:solidFill>
                        <a:latin typeface="+mn-ea"/>
                        <a:ea typeface="+mn-ea"/>
                      </a:endParaRPr>
                    </a:p>
                  </a:txBody>
                  <a:tcPr anchor="ctr">
                    <a:lnT w="12700" cap="flat" cmpd="sng" algn="ctr">
                      <a:solidFill>
                        <a:schemeClr val="tx1"/>
                      </a:solidFill>
                      <a:prstDash val="solid"/>
                      <a:round/>
                      <a:headEnd type="none" w="med" len="med"/>
                      <a:tailEnd type="none" w="med" len="med"/>
                    </a:lnT>
                    <a:solidFill>
                      <a:schemeClr val="accent2"/>
                    </a:solidFill>
                  </a:tcPr>
                </a:tc>
              </a:tr>
              <a:tr h="539381">
                <a:tc>
                  <a:txBody>
                    <a:bodyPr/>
                    <a:lstStyle/>
                    <a:p>
                      <a:pPr algn="ctr"/>
                      <a:r>
                        <a:rPr kumimoji="1" lang="en-US" altLang="ja-JP" sz="1800" dirty="0" smtClean="0">
                          <a:latin typeface="+mn-ea"/>
                          <a:ea typeface="+mn-ea"/>
                        </a:rPr>
                        <a:t>Age</a:t>
                      </a:r>
                      <a:endParaRPr kumimoji="1" lang="ja-JP" altLang="en-US" sz="1800" dirty="0">
                        <a:latin typeface="+mn-ea"/>
                        <a:ea typeface="+mn-ea"/>
                      </a:endParaRPr>
                    </a:p>
                  </a:txBody>
                  <a:tcPr anchor="ctr"/>
                </a:tc>
                <a:tc>
                  <a:txBody>
                    <a:bodyPr/>
                    <a:lstStyle/>
                    <a:p>
                      <a:pPr algn="ctr"/>
                      <a:r>
                        <a:rPr kumimoji="1" lang="en-US" altLang="ja-JP" sz="2000" dirty="0" smtClean="0">
                          <a:latin typeface="+mn-ea"/>
                          <a:ea typeface="+mn-ea"/>
                        </a:rPr>
                        <a:t>Higher</a:t>
                      </a:r>
                    </a:p>
                    <a:p>
                      <a:pPr algn="ctr"/>
                      <a:r>
                        <a:rPr kumimoji="1" lang="en-US" altLang="ja-JP" sz="1600" dirty="0" smtClean="0">
                          <a:latin typeface="+mn-ea"/>
                          <a:ea typeface="+mn-ea"/>
                        </a:rPr>
                        <a:t>(</a:t>
                      </a:r>
                      <a:r>
                        <a:rPr kumimoji="1" lang="en-US" altLang="ja-JP" sz="1600" dirty="0" err="1" smtClean="0">
                          <a:latin typeface="+mn-ea"/>
                          <a:ea typeface="+mn-ea"/>
                        </a:rPr>
                        <a:t>68years</a:t>
                      </a:r>
                      <a:r>
                        <a:rPr kumimoji="1" lang="en-US" altLang="ja-JP" sz="1600" dirty="0" smtClean="0">
                          <a:latin typeface="+mn-ea"/>
                          <a:ea typeface="+mn-ea"/>
                        </a:rPr>
                        <a:t>)</a:t>
                      </a:r>
                      <a:r>
                        <a:rPr kumimoji="1" lang="en-US" altLang="ja-JP" sz="1600" baseline="30000" dirty="0" smtClean="0">
                          <a:latin typeface="+mn-ea"/>
                          <a:ea typeface="+mn-ea"/>
                        </a:rPr>
                        <a:t> 4</a:t>
                      </a:r>
                      <a:endParaRPr kumimoji="1" lang="ja-JP" altLang="en-US" sz="1600" dirty="0">
                        <a:latin typeface="+mn-ea"/>
                        <a:ea typeface="+mn-ea"/>
                      </a:endParaRPr>
                    </a:p>
                  </a:txBody>
                  <a:tcPr anchor="ctr"/>
                </a:tc>
                <a:tc>
                  <a:txBody>
                    <a:bodyPr/>
                    <a:lstStyle/>
                    <a:p>
                      <a:pPr algn="ctr"/>
                      <a:r>
                        <a:rPr kumimoji="1" lang="en-US" altLang="ja-JP" sz="2000" dirty="0" smtClean="0">
                          <a:latin typeface="+mn-ea"/>
                          <a:ea typeface="+mn-ea"/>
                        </a:rPr>
                        <a:t>Lower</a:t>
                      </a:r>
                    </a:p>
                    <a:p>
                      <a:pPr algn="ctr"/>
                      <a:r>
                        <a:rPr kumimoji="1" lang="en-US" altLang="ja-JP" sz="1600" dirty="0" smtClean="0">
                          <a:latin typeface="+mn-ea"/>
                          <a:ea typeface="+mn-ea"/>
                        </a:rPr>
                        <a:t>(</a:t>
                      </a:r>
                      <a:r>
                        <a:rPr kumimoji="1" lang="en-US" altLang="ja-JP" sz="1600" dirty="0" err="1" smtClean="0">
                          <a:latin typeface="+mn-ea"/>
                          <a:ea typeface="+mn-ea"/>
                        </a:rPr>
                        <a:t>61years</a:t>
                      </a:r>
                      <a:r>
                        <a:rPr kumimoji="1" lang="en-US" altLang="ja-JP" sz="1600" dirty="0" smtClean="0">
                          <a:latin typeface="+mn-ea"/>
                          <a:ea typeface="+mn-ea"/>
                        </a:rPr>
                        <a:t>)</a:t>
                      </a:r>
                      <a:r>
                        <a:rPr kumimoji="1" lang="en-US" altLang="ja-JP" sz="1600" baseline="30000" dirty="0" smtClean="0">
                          <a:latin typeface="+mn-ea"/>
                          <a:ea typeface="+mn-ea"/>
                        </a:rPr>
                        <a:t>2</a:t>
                      </a:r>
                      <a:endParaRPr kumimoji="1" lang="ja-JP" altLang="en-US" sz="1600" baseline="30000" dirty="0">
                        <a:latin typeface="+mn-ea"/>
                        <a:ea typeface="+mn-ea"/>
                      </a:endParaRPr>
                    </a:p>
                  </a:txBody>
                  <a:tcPr anchor="ctr"/>
                </a:tc>
              </a:tr>
              <a:tr h="5393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latin typeface="+mn-ea"/>
                          <a:ea typeface="+mn-ea"/>
                        </a:rPr>
                        <a:t>BMI</a:t>
                      </a:r>
                      <a:endParaRPr kumimoji="1" lang="ja-JP" altLang="en-US" sz="1800" dirty="0">
                        <a:latin typeface="+mn-ea"/>
                        <a:ea typeface="+mn-ea"/>
                      </a:endParaRPr>
                    </a:p>
                  </a:txBody>
                  <a:tcPr anchor="ctr"/>
                </a:tc>
                <a:tc>
                  <a:txBody>
                    <a:bodyPr/>
                    <a:lstStyle/>
                    <a:p>
                      <a:pPr algn="ctr"/>
                      <a:r>
                        <a:rPr kumimoji="1" lang="en-US" altLang="ja-JP" sz="2000" dirty="0" smtClean="0">
                          <a:latin typeface="+mn-ea"/>
                          <a:ea typeface="+mn-ea"/>
                        </a:rPr>
                        <a:t>Lower</a:t>
                      </a:r>
                    </a:p>
                    <a:p>
                      <a:pPr algn="ctr"/>
                      <a:r>
                        <a:rPr kumimoji="1" lang="en-US" altLang="ja-JP" sz="1600" dirty="0" smtClean="0">
                          <a:latin typeface="+mn-ea"/>
                          <a:ea typeface="+mn-ea"/>
                        </a:rPr>
                        <a:t>(23.9)</a:t>
                      </a:r>
                      <a:r>
                        <a:rPr kumimoji="1" lang="en-US" altLang="ja-JP" sz="1600" baseline="30000" dirty="0" smtClean="0">
                          <a:latin typeface="+mn-ea"/>
                          <a:ea typeface="+mn-ea"/>
                        </a:rPr>
                        <a:t> 4</a:t>
                      </a:r>
                      <a:endParaRPr kumimoji="1" lang="ja-JP" altLang="en-US" sz="1600" dirty="0">
                        <a:latin typeface="+mn-ea"/>
                        <a:ea typeface="+mn-ea"/>
                      </a:endParaRPr>
                    </a:p>
                  </a:txBody>
                  <a:tcPr anchor="ctr"/>
                </a:tc>
                <a:tc>
                  <a:txBody>
                    <a:bodyPr/>
                    <a:lstStyle/>
                    <a:p>
                      <a:pPr algn="ctr"/>
                      <a:r>
                        <a:rPr kumimoji="1" lang="en-US" altLang="ja-JP" sz="2000" dirty="0" smtClean="0">
                          <a:latin typeface="+mn-ea"/>
                          <a:ea typeface="+mn-ea"/>
                        </a:rPr>
                        <a:t>Higher</a:t>
                      </a:r>
                    </a:p>
                    <a:p>
                      <a:pPr algn="ctr"/>
                      <a:r>
                        <a:rPr kumimoji="1" lang="en-US" altLang="ja-JP" sz="1600" dirty="0" smtClean="0">
                          <a:latin typeface="+mn-ea"/>
                          <a:ea typeface="+mn-ea"/>
                        </a:rPr>
                        <a:t>(28.5)</a:t>
                      </a:r>
                      <a:r>
                        <a:rPr kumimoji="1" lang="en-US" altLang="ja-JP" sz="1600" baseline="30000" dirty="0" smtClean="0">
                          <a:latin typeface="+mn-ea"/>
                          <a:ea typeface="+mn-ea"/>
                        </a:rPr>
                        <a:t> 2</a:t>
                      </a:r>
                      <a:endParaRPr kumimoji="1" lang="ja-JP" altLang="en-US" sz="1600" dirty="0">
                        <a:latin typeface="+mn-ea"/>
                        <a:ea typeface="+mn-ea"/>
                      </a:endParaRPr>
                    </a:p>
                  </a:txBody>
                  <a:tcPr anchor="ctr"/>
                </a:tc>
              </a:tr>
              <a:tr h="333903">
                <a:tc>
                  <a:txBody>
                    <a:bodyPr/>
                    <a:lstStyle/>
                    <a:p>
                      <a:pPr algn="ctr"/>
                      <a:r>
                        <a:rPr kumimoji="1" lang="en-US" altLang="ja-JP" sz="1800" dirty="0" smtClean="0">
                          <a:latin typeface="+mn-ea"/>
                          <a:ea typeface="+mn-ea"/>
                        </a:rPr>
                        <a:t>Body weight</a:t>
                      </a:r>
                      <a:endParaRPr kumimoji="1" lang="ja-JP" altLang="en-US" sz="1800" dirty="0">
                        <a:latin typeface="+mn-ea"/>
                        <a:ea typeface="+mn-ea"/>
                      </a:endParaRPr>
                    </a:p>
                  </a:txBody>
                  <a:tcPr anchor="ctr"/>
                </a:tc>
                <a:tc>
                  <a:txBody>
                    <a:bodyPr/>
                    <a:lstStyle/>
                    <a:p>
                      <a:pPr algn="ctr"/>
                      <a:r>
                        <a:rPr kumimoji="1" lang="en-US" altLang="ja-JP" sz="2000" dirty="0" smtClean="0">
                          <a:latin typeface="+mn-ea"/>
                          <a:ea typeface="+mn-ea"/>
                        </a:rPr>
                        <a:t>Lower</a:t>
                      </a:r>
                    </a:p>
                  </a:txBody>
                  <a:tcPr anchor="ctr"/>
                </a:tc>
                <a:tc>
                  <a:txBody>
                    <a:bodyPr/>
                    <a:lstStyle/>
                    <a:p>
                      <a:pPr algn="ctr"/>
                      <a:r>
                        <a:rPr kumimoji="1" lang="en-US" altLang="ja-JP" sz="2000" dirty="0" smtClean="0">
                          <a:latin typeface="+mn-ea"/>
                          <a:ea typeface="+mn-ea"/>
                        </a:rPr>
                        <a:t>Higher</a:t>
                      </a:r>
                    </a:p>
                  </a:txBody>
                  <a:tcPr anchor="ctr"/>
                </a:tc>
              </a:tr>
              <a:tr h="333903">
                <a:tc>
                  <a:txBody>
                    <a:bodyPr/>
                    <a:lstStyle/>
                    <a:p>
                      <a:pPr algn="ctr"/>
                      <a:r>
                        <a:rPr kumimoji="1" lang="en-US" altLang="ja-JP" sz="1800" dirty="0" err="1" smtClean="0">
                          <a:latin typeface="+mn-ea"/>
                          <a:ea typeface="+mn-ea"/>
                        </a:rPr>
                        <a:t>CYP</a:t>
                      </a:r>
                      <a:r>
                        <a:rPr kumimoji="1" lang="en-US" altLang="ja-JP" sz="1800" dirty="0" smtClean="0">
                          <a:latin typeface="+mn-ea"/>
                          <a:ea typeface="+mn-ea"/>
                        </a:rPr>
                        <a:t> </a:t>
                      </a:r>
                      <a:r>
                        <a:rPr kumimoji="1" lang="en-US" altLang="ja-JP" sz="1800" dirty="0" err="1" smtClean="0">
                          <a:latin typeface="+mn-ea"/>
                          <a:ea typeface="+mn-ea"/>
                        </a:rPr>
                        <a:t>2C19</a:t>
                      </a:r>
                      <a:r>
                        <a:rPr kumimoji="1" lang="en-US" altLang="ja-JP" sz="1800" baseline="0" dirty="0" smtClean="0">
                          <a:latin typeface="+mn-ea"/>
                          <a:ea typeface="+mn-ea"/>
                        </a:rPr>
                        <a:t> </a:t>
                      </a:r>
                      <a:r>
                        <a:rPr kumimoji="1" lang="en-US" altLang="ja-JP" sz="1800" baseline="0" dirty="0" err="1" smtClean="0">
                          <a:latin typeface="+mn-ea"/>
                          <a:ea typeface="+mn-ea"/>
                        </a:rPr>
                        <a:t>IM+PM</a:t>
                      </a:r>
                      <a:r>
                        <a:rPr kumimoji="1" lang="en-US" altLang="ja-JP" sz="1800" baseline="30000" dirty="0" smtClean="0">
                          <a:latin typeface="+mn-ea"/>
                          <a:ea typeface="+mn-ea"/>
                        </a:rPr>
                        <a:t> 3</a:t>
                      </a:r>
                      <a:endParaRPr kumimoji="1" lang="ja-JP" altLang="en-US" sz="1800" dirty="0">
                        <a:latin typeface="+mn-ea"/>
                        <a:ea typeface="+mn-ea"/>
                      </a:endParaRPr>
                    </a:p>
                  </a:txBody>
                  <a:tcPr anchor="ctr"/>
                </a:tc>
                <a:tc>
                  <a:txBody>
                    <a:bodyPr/>
                    <a:lstStyle/>
                    <a:p>
                      <a:pPr algn="ctr"/>
                      <a:r>
                        <a:rPr kumimoji="1" lang="en-US" altLang="ja-JP" sz="2000" dirty="0" smtClean="0">
                          <a:latin typeface="+mn-ea"/>
                          <a:ea typeface="+mn-ea"/>
                        </a:rPr>
                        <a:t>60-70%</a:t>
                      </a:r>
                      <a:endParaRPr kumimoji="1" lang="ja-JP" altLang="en-US" sz="2000" dirty="0">
                        <a:latin typeface="+mn-ea"/>
                        <a:ea typeface="+mn-ea"/>
                      </a:endParaRPr>
                    </a:p>
                  </a:txBody>
                  <a:tcPr anchor="ctr"/>
                </a:tc>
                <a:tc>
                  <a:txBody>
                    <a:bodyPr/>
                    <a:lstStyle/>
                    <a:p>
                      <a:pPr algn="ctr"/>
                      <a:r>
                        <a:rPr kumimoji="1" lang="en-US" altLang="ja-JP" sz="2000" dirty="0" smtClean="0">
                          <a:latin typeface="+mn-ea"/>
                          <a:ea typeface="+mn-ea"/>
                        </a:rPr>
                        <a:t>25%</a:t>
                      </a:r>
                      <a:endParaRPr kumimoji="1" lang="ja-JP" altLang="en-US" sz="2000" dirty="0">
                        <a:latin typeface="+mn-ea"/>
                        <a:ea typeface="+mn-ea"/>
                      </a:endParaRPr>
                    </a:p>
                  </a:txBody>
                  <a:tcPr anchor="ctr"/>
                </a:tc>
              </a:tr>
              <a:tr h="550787">
                <a:tc>
                  <a:txBody>
                    <a:bodyPr/>
                    <a:lstStyle/>
                    <a:p>
                      <a:pPr algn="ctr"/>
                      <a:r>
                        <a:rPr kumimoji="1" lang="en-US" altLang="ja-JP" sz="1800" dirty="0" smtClean="0">
                          <a:latin typeface="+mn-ea"/>
                          <a:ea typeface="+mn-ea"/>
                        </a:rPr>
                        <a:t>Bleeding risk</a:t>
                      </a:r>
                      <a:r>
                        <a:rPr kumimoji="1" lang="en-US" altLang="ja-JP" sz="1800" baseline="0" dirty="0" smtClean="0">
                          <a:latin typeface="+mn-ea"/>
                          <a:ea typeface="+mn-ea"/>
                        </a:rPr>
                        <a:t> </a:t>
                      </a:r>
                    </a:p>
                    <a:p>
                      <a:pPr algn="ctr"/>
                      <a:r>
                        <a:rPr kumimoji="1" lang="en-US" altLang="ja-JP" sz="1800" baseline="0" dirty="0" smtClean="0">
                          <a:latin typeface="+mn-ea"/>
                          <a:ea typeface="+mn-ea"/>
                        </a:rPr>
                        <a:t>for antiplatelet</a:t>
                      </a:r>
                      <a:endParaRPr kumimoji="1" lang="ja-JP" altLang="en-US" sz="1800" dirty="0">
                        <a:latin typeface="+mn-ea"/>
                        <a:ea typeface="+mn-ea"/>
                      </a:endParaRPr>
                    </a:p>
                  </a:txBody>
                  <a:tcPr anchor="ctr"/>
                </a:tc>
                <a:tc>
                  <a:txBody>
                    <a:bodyPr/>
                    <a:lstStyle/>
                    <a:p>
                      <a:pPr algn="ctr"/>
                      <a:r>
                        <a:rPr kumimoji="1" lang="en-US" altLang="ja-JP" sz="2000" dirty="0" smtClean="0">
                          <a:latin typeface="+mn-ea"/>
                          <a:ea typeface="+mn-ea"/>
                        </a:rPr>
                        <a:t>Higher ?</a:t>
                      </a:r>
                      <a:endParaRPr kumimoji="1" lang="ja-JP" altLang="en-US" sz="2000" dirty="0">
                        <a:latin typeface="+mn-ea"/>
                        <a:ea typeface="+mn-ea"/>
                      </a:endParaRPr>
                    </a:p>
                  </a:txBody>
                  <a:tcPr anchor="ctr"/>
                </a:tc>
                <a:tc>
                  <a:txBody>
                    <a:bodyPr/>
                    <a:lstStyle/>
                    <a:p>
                      <a:pPr algn="ctr"/>
                      <a:r>
                        <a:rPr kumimoji="1" lang="en-US" altLang="ja-JP" sz="2000" dirty="0" smtClean="0">
                          <a:latin typeface="+mn-ea"/>
                          <a:ea typeface="+mn-ea"/>
                        </a:rPr>
                        <a:t>Lower?</a:t>
                      </a:r>
                      <a:endParaRPr kumimoji="1" lang="ja-JP" altLang="en-US" sz="2000" dirty="0">
                        <a:latin typeface="+mn-ea"/>
                        <a:ea typeface="+mn-ea"/>
                      </a:endParaRPr>
                    </a:p>
                  </a:txBody>
                  <a:tcPr anchor="ct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830" y="3801743"/>
            <a:ext cx="3730170" cy="305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2"/>
          <p:cNvSpPr txBox="1">
            <a:spLocks noChangeArrowheads="1"/>
          </p:cNvSpPr>
          <p:nvPr/>
        </p:nvSpPr>
        <p:spPr bwMode="auto">
          <a:xfrm>
            <a:off x="0" y="6070947"/>
            <a:ext cx="5413830" cy="769441"/>
          </a:xfrm>
          <a:prstGeom prst="rect">
            <a:avLst/>
          </a:prstGeom>
          <a:solidFill>
            <a:srgbClr val="14202E"/>
          </a:solidFill>
          <a:ln>
            <a:noFill/>
          </a:ln>
          <a:extLst/>
        </p:spPr>
        <p:txBody>
          <a:bodyPr wrap="square">
            <a:spAutoFit/>
          </a:bodyPr>
          <a:lstStyle>
            <a:lvl1pPr eaLnBrk="0" hangingPunct="0">
              <a:defRPr kumimoji="1" sz="2000" b="1">
                <a:solidFill>
                  <a:schemeClr val="tx1"/>
                </a:solidFill>
                <a:latin typeface="Arial" charset="0"/>
                <a:ea typeface="ＭＳ Ｐゴシック" charset="-128"/>
              </a:defRPr>
            </a:lvl1pPr>
            <a:lvl2pPr marL="742950" indent="-285750" eaLnBrk="0" hangingPunct="0">
              <a:defRPr kumimoji="1" sz="2000" b="1">
                <a:solidFill>
                  <a:schemeClr val="tx1"/>
                </a:solidFill>
                <a:latin typeface="Arial" charset="0"/>
                <a:ea typeface="ＭＳ Ｐゴシック" charset="-128"/>
              </a:defRPr>
            </a:lvl2pPr>
            <a:lvl3pPr marL="1143000" indent="-228600" eaLnBrk="0" hangingPunct="0">
              <a:defRPr kumimoji="1" sz="2000" b="1">
                <a:solidFill>
                  <a:schemeClr val="tx1"/>
                </a:solidFill>
                <a:latin typeface="Arial" charset="0"/>
                <a:ea typeface="ＭＳ Ｐゴシック" charset="-128"/>
              </a:defRPr>
            </a:lvl3pPr>
            <a:lvl4pPr marL="1600200" indent="-228600" eaLnBrk="0" hangingPunct="0">
              <a:defRPr kumimoji="1" sz="2000" b="1">
                <a:solidFill>
                  <a:schemeClr val="tx1"/>
                </a:solidFill>
                <a:latin typeface="Arial" charset="0"/>
                <a:ea typeface="ＭＳ Ｐゴシック" charset="-128"/>
              </a:defRPr>
            </a:lvl4pPr>
            <a:lvl5pPr marL="2057400" indent="-228600" eaLnBrk="0" hangingPunct="0">
              <a:defRPr kumimoji="1" sz="20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b="1">
                <a:solidFill>
                  <a:schemeClr val="tx1"/>
                </a:solidFill>
                <a:latin typeface="Arial" charset="0"/>
                <a:ea typeface="ＭＳ Ｐゴシック" charset="-128"/>
              </a:defRPr>
            </a:lvl9pPr>
          </a:lstStyle>
          <a:p>
            <a:pPr eaLnBrk="1" hangingPunct="1">
              <a:spcBef>
                <a:spcPct val="50000"/>
              </a:spcBef>
            </a:pPr>
            <a:r>
              <a:rPr lang="en-US" altLang="ja-JP" sz="1100" i="0" baseline="30000" dirty="0" smtClean="0">
                <a:latin typeface="+mn-ea"/>
                <a:ea typeface="+mn-ea"/>
              </a:rPr>
              <a:t>2</a:t>
            </a:r>
            <a:r>
              <a:rPr lang="en-US" altLang="ja-JP" sz="1100" i="0" dirty="0" smtClean="0">
                <a:latin typeface="+mn-ea"/>
                <a:ea typeface="+mn-ea"/>
              </a:rPr>
              <a:t> </a:t>
            </a:r>
            <a:r>
              <a:rPr lang="en-US" altLang="ja-JP" sz="1100" i="0" dirty="0" err="1">
                <a:latin typeface="+mn-ea"/>
                <a:ea typeface="+mn-ea"/>
              </a:rPr>
              <a:t>Wiviott</a:t>
            </a:r>
            <a:r>
              <a:rPr lang="en-US" altLang="ja-JP" sz="1100" i="0" dirty="0">
                <a:latin typeface="+mn-ea"/>
                <a:ea typeface="+mn-ea"/>
              </a:rPr>
              <a:t> S et al.  </a:t>
            </a:r>
            <a:r>
              <a:rPr lang="en-US" altLang="ja-JP" sz="1100" dirty="0" err="1">
                <a:latin typeface="+mn-ea"/>
                <a:ea typeface="+mn-ea"/>
              </a:rPr>
              <a:t>NEJM</a:t>
            </a:r>
            <a:r>
              <a:rPr lang="en-US" altLang="ja-JP" sz="1100" i="0" dirty="0">
                <a:latin typeface="+mn-ea"/>
                <a:ea typeface="+mn-ea"/>
              </a:rPr>
              <a:t> </a:t>
            </a:r>
            <a:r>
              <a:rPr lang="en-US" altLang="ja-JP" sz="1100" i="0" dirty="0" smtClean="0">
                <a:latin typeface="+mn-ea"/>
                <a:ea typeface="+mn-ea"/>
              </a:rPr>
              <a:t>2007;357:2001-2015</a:t>
            </a:r>
            <a:br>
              <a:rPr lang="en-US" altLang="ja-JP" sz="1100" i="0" dirty="0" smtClean="0">
                <a:latin typeface="+mn-ea"/>
                <a:ea typeface="+mn-ea"/>
              </a:rPr>
            </a:br>
            <a:r>
              <a:rPr lang="en-US" altLang="ja-JP" sz="1100" i="0" baseline="30000" dirty="0" smtClean="0">
                <a:latin typeface="+mn-ea"/>
              </a:rPr>
              <a:t>3</a:t>
            </a:r>
            <a:r>
              <a:rPr lang="en-US" altLang="ja-JP" sz="1100" i="0" dirty="0" smtClean="0">
                <a:latin typeface="+mn-ea"/>
              </a:rPr>
              <a:t> </a:t>
            </a:r>
            <a:r>
              <a:rPr lang="en-US" altLang="ja-JP" sz="1100" i="0" dirty="0" err="1" smtClean="0">
                <a:latin typeface="+mn-ea"/>
              </a:rPr>
              <a:t>Furuta</a:t>
            </a:r>
            <a:r>
              <a:rPr lang="en-US" altLang="ja-JP" sz="1100" i="0" dirty="0" smtClean="0">
                <a:latin typeface="+mn-ea"/>
              </a:rPr>
              <a:t> T </a:t>
            </a:r>
            <a:r>
              <a:rPr lang="en-US" altLang="ja-JP" sz="1100" i="0" dirty="0">
                <a:latin typeface="+mn-ea"/>
              </a:rPr>
              <a:t>et al. </a:t>
            </a:r>
            <a:r>
              <a:rPr lang="en-US" altLang="ja-JP" sz="1100" dirty="0" smtClean="0">
                <a:latin typeface="+mn-ea"/>
              </a:rPr>
              <a:t>Drug </a:t>
            </a:r>
            <a:r>
              <a:rPr lang="en-US" altLang="ja-JP" sz="1100" dirty="0" err="1">
                <a:latin typeface="+mn-ea"/>
              </a:rPr>
              <a:t>Metab</a:t>
            </a:r>
            <a:r>
              <a:rPr lang="en-US" altLang="ja-JP" sz="1100" dirty="0">
                <a:latin typeface="+mn-ea"/>
              </a:rPr>
              <a:t>. </a:t>
            </a:r>
            <a:r>
              <a:rPr lang="en-US" altLang="ja-JP" sz="1100" dirty="0" err="1" smtClean="0">
                <a:latin typeface="+mn-ea"/>
              </a:rPr>
              <a:t>Pharmacokinet</a:t>
            </a:r>
            <a:r>
              <a:rPr lang="en-US" altLang="ja-JP" sz="1100" dirty="0" smtClean="0">
                <a:latin typeface="+mn-ea"/>
              </a:rPr>
              <a:t>. </a:t>
            </a:r>
            <a:r>
              <a:rPr lang="en-US" altLang="ja-JP" sz="1100" i="0" dirty="0" smtClean="0">
                <a:latin typeface="+mn-ea"/>
              </a:rPr>
              <a:t>2005 20(3) 153-167</a:t>
            </a:r>
            <a:br>
              <a:rPr lang="en-US" altLang="ja-JP" sz="1100" i="0" dirty="0" smtClean="0">
                <a:latin typeface="+mn-ea"/>
              </a:rPr>
            </a:br>
            <a:r>
              <a:rPr lang="en-US" altLang="ja-JP" sz="1100" i="0" baseline="30000" dirty="0" smtClean="0">
                <a:latin typeface="+mn-ea"/>
              </a:rPr>
              <a:t>4</a:t>
            </a:r>
            <a:r>
              <a:rPr lang="en-US" altLang="ja-JP" sz="1100" i="0" dirty="0" smtClean="0">
                <a:latin typeface="+mn-ea"/>
              </a:rPr>
              <a:t> Kimura T </a:t>
            </a:r>
            <a:r>
              <a:rPr lang="en-US" altLang="ja-JP" sz="1100" i="0" dirty="0">
                <a:latin typeface="+mn-ea"/>
              </a:rPr>
              <a:t>et al. </a:t>
            </a:r>
            <a:r>
              <a:rPr lang="en-US" altLang="ja-JP" sz="1100" dirty="0"/>
              <a:t>Circulation. </a:t>
            </a:r>
            <a:r>
              <a:rPr lang="en-US" altLang="ja-JP" sz="1100" i="0" dirty="0" smtClean="0"/>
              <a:t>2009;119:987-995</a:t>
            </a:r>
            <a:br>
              <a:rPr lang="en-US" altLang="ja-JP" sz="1100" i="0" dirty="0" smtClean="0"/>
            </a:br>
            <a:r>
              <a:rPr lang="en-US" altLang="ja-JP" sz="1100" i="0" baseline="30000" dirty="0" smtClean="0">
                <a:latin typeface="+mn-ea"/>
              </a:rPr>
              <a:t>5</a:t>
            </a:r>
            <a:r>
              <a:rPr lang="en-US" altLang="ja-JP" sz="1100" i="0" dirty="0" smtClean="0">
                <a:latin typeface="+mn-ea"/>
              </a:rPr>
              <a:t> Hori  M </a:t>
            </a:r>
            <a:r>
              <a:rPr lang="en-US" altLang="ja-JP" sz="1100" i="0" dirty="0" err="1" smtClean="0">
                <a:latin typeface="+mn-ea"/>
              </a:rPr>
              <a:t>APSC2012</a:t>
            </a:r>
            <a:endParaRPr lang="ja-JP" altLang="en-US" sz="1100" dirty="0">
              <a:solidFill>
                <a:schemeClr val="bg1"/>
              </a:solidFill>
            </a:endParaRPr>
          </a:p>
        </p:txBody>
      </p:sp>
      <p:graphicFrame>
        <p:nvGraphicFramePr>
          <p:cNvPr id="3" name="グラフ 2"/>
          <p:cNvGraphicFramePr/>
          <p:nvPr>
            <p:extLst>
              <p:ext uri="{D42A27DB-BD31-4B8C-83A1-F6EECF244321}">
                <p14:modId xmlns:p14="http://schemas.microsoft.com/office/powerpoint/2010/main" val="3743870761"/>
              </p:ext>
            </p:extLst>
          </p:nvPr>
        </p:nvGraphicFramePr>
        <p:xfrm>
          <a:off x="300566" y="4065856"/>
          <a:ext cx="4812698" cy="2099733"/>
        </p:xfrm>
        <a:graphic>
          <a:graphicData uri="http://schemas.openxmlformats.org/drawingml/2006/chart">
            <c:chart xmlns:c="http://schemas.openxmlformats.org/drawingml/2006/chart" xmlns:r="http://schemas.openxmlformats.org/officeDocument/2006/relationships" r:id="rId4"/>
          </a:graphicData>
        </a:graphic>
      </p:graphicFrame>
      <p:sp>
        <p:nvSpPr>
          <p:cNvPr id="8" name="正方形/長方形 7"/>
          <p:cNvSpPr/>
          <p:nvPr/>
        </p:nvSpPr>
        <p:spPr>
          <a:xfrm>
            <a:off x="254000" y="3806240"/>
            <a:ext cx="5151347" cy="276999"/>
          </a:xfrm>
          <a:prstGeom prst="rect">
            <a:avLst/>
          </a:prstGeom>
        </p:spPr>
        <p:txBody>
          <a:bodyPr wrap="none">
            <a:spAutoFit/>
          </a:bodyPr>
          <a:lstStyle/>
          <a:p>
            <a:r>
              <a:rPr lang="en-US" altLang="ja-JP" sz="1200" i="0" dirty="0" smtClean="0">
                <a:solidFill>
                  <a:srgbClr val="FFC000"/>
                </a:solidFill>
              </a:rPr>
              <a:t>Bleeding in RE-LY sub </a:t>
            </a:r>
            <a:r>
              <a:rPr lang="en-US" altLang="ja-JP" sz="1200" i="0" dirty="0">
                <a:solidFill>
                  <a:srgbClr val="FFC000"/>
                </a:solidFill>
              </a:rPr>
              <a:t>analyses </a:t>
            </a:r>
            <a:r>
              <a:rPr lang="en-US" altLang="ja-JP" sz="1200" i="0" dirty="0" smtClean="0">
                <a:solidFill>
                  <a:srgbClr val="FFC000"/>
                </a:solidFill>
              </a:rPr>
              <a:t>Warfarin arm ( Asia vs. non-Asia ) </a:t>
            </a:r>
            <a:r>
              <a:rPr lang="en-US" altLang="ja-JP" sz="1200" i="0" baseline="30000" dirty="0">
                <a:solidFill>
                  <a:srgbClr val="FFC000"/>
                </a:solidFill>
              </a:rPr>
              <a:t>5</a:t>
            </a:r>
            <a:r>
              <a:rPr lang="en-US" altLang="ja-JP" sz="1200" i="0" dirty="0" smtClean="0">
                <a:solidFill>
                  <a:srgbClr val="FFC000"/>
                </a:solidFill>
              </a:rPr>
              <a:t> </a:t>
            </a:r>
            <a:endParaRPr lang="ja-JP" altLang="en-US" sz="1200" i="0" dirty="0">
              <a:solidFill>
                <a:srgbClr val="FFC000"/>
              </a:solidFill>
            </a:endParaRPr>
          </a:p>
        </p:txBody>
      </p:sp>
      <p:sp>
        <p:nvSpPr>
          <p:cNvPr id="7" name="テキスト ボックス 6"/>
          <p:cNvSpPr txBox="1"/>
          <p:nvPr/>
        </p:nvSpPr>
        <p:spPr>
          <a:xfrm rot="16200000">
            <a:off x="-65158" y="4697577"/>
            <a:ext cx="638316" cy="261610"/>
          </a:xfrm>
          <a:prstGeom prst="rect">
            <a:avLst/>
          </a:prstGeom>
          <a:noFill/>
        </p:spPr>
        <p:txBody>
          <a:bodyPr wrap="none" rtlCol="0">
            <a:spAutoFit/>
          </a:bodyPr>
          <a:lstStyle/>
          <a:p>
            <a:r>
              <a:rPr kumimoji="1" lang="en-US" altLang="ja-JP" sz="1100" b="0" i="0" dirty="0" smtClean="0">
                <a:solidFill>
                  <a:schemeClr val="tx1"/>
                </a:solidFill>
              </a:rPr>
              <a:t>%/year</a:t>
            </a:r>
            <a:endParaRPr kumimoji="1" lang="ja-JP" altLang="en-US" sz="1100" b="0" i="0" dirty="0">
              <a:solidFill>
                <a:schemeClr val="tx1"/>
              </a:solidFill>
            </a:endParaRPr>
          </a:p>
        </p:txBody>
      </p:sp>
    </p:spTree>
    <p:extLst>
      <p:ext uri="{BB962C8B-B14F-4D97-AF65-F5344CB8AC3E}">
        <p14:creationId xmlns:p14="http://schemas.microsoft.com/office/powerpoint/2010/main" val="694137911"/>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56" y="2374626"/>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7977" y="2374626"/>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3"/>
          <p:cNvSpPr txBox="1">
            <a:spLocks noChangeAspect="1" noChangeArrowheads="1"/>
          </p:cNvSpPr>
          <p:nvPr/>
        </p:nvSpPr>
        <p:spPr bwMode="auto">
          <a:xfrm>
            <a:off x="203200" y="1235319"/>
            <a:ext cx="8737600" cy="676275"/>
          </a:xfrm>
          <a:prstGeom prst="rect">
            <a:avLst/>
          </a:prstGeom>
          <a:noFill/>
          <a:ln w="9525">
            <a:noFill/>
            <a:miter lim="800000"/>
            <a:headEnd/>
            <a:tailEnd/>
          </a:ln>
        </p:spPr>
        <p:txBody>
          <a:bodyPr lIns="0" tIns="0" rIns="0" bIns="0">
            <a:spAutoFit/>
          </a:bodyPr>
          <a:lstStyle/>
          <a:p>
            <a:pPr marL="231775" indent="-231775" eaLnBrk="0" hangingPunct="0">
              <a:spcBef>
                <a:spcPts val="300"/>
              </a:spcBef>
              <a:buClr>
                <a:srgbClr val="FE9324"/>
              </a:buClr>
              <a:buFont typeface="Arial" pitchFamily="34" charset="0"/>
              <a:buChar char="•"/>
              <a:defRPr/>
            </a:pPr>
            <a:r>
              <a:rPr lang="en-US" altLang="ja-JP" sz="2200" i="0" dirty="0">
                <a:solidFill>
                  <a:schemeClr val="tx1"/>
                </a:solidFill>
                <a:latin typeface="+mn-lt"/>
              </a:rPr>
              <a:t>Prasugrel 20 mg LD/3.75 mg MD provided consistent and potent platelet inhibition</a:t>
            </a:r>
            <a:r>
              <a:rPr lang="ja-JP" altLang="en-US" sz="2200" i="0" dirty="0">
                <a:solidFill>
                  <a:schemeClr val="tx1"/>
                </a:solidFill>
                <a:latin typeface="+mn-lt"/>
              </a:rPr>
              <a:t> </a:t>
            </a:r>
            <a:r>
              <a:rPr lang="en-US" altLang="ja-JP" sz="2200" i="0" dirty="0">
                <a:solidFill>
                  <a:schemeClr val="tx1"/>
                </a:solidFill>
                <a:latin typeface="+mn-lt"/>
              </a:rPr>
              <a:t>compared with clopidogrel 300/75mg.</a:t>
            </a:r>
          </a:p>
        </p:txBody>
      </p:sp>
      <p:sp>
        <p:nvSpPr>
          <p:cNvPr id="15363" name="Title 1"/>
          <p:cNvSpPr txBox="1">
            <a:spLocks/>
          </p:cNvSpPr>
          <p:nvPr/>
        </p:nvSpPr>
        <p:spPr bwMode="auto">
          <a:xfrm>
            <a:off x="171450" y="134938"/>
            <a:ext cx="754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000" b="1">
                <a:solidFill>
                  <a:schemeClr val="tx1"/>
                </a:solidFill>
                <a:latin typeface="Arial" charset="0"/>
                <a:ea typeface="ＭＳ Ｐゴシック" charset="-128"/>
              </a:defRPr>
            </a:lvl1pPr>
            <a:lvl2pPr marL="742950" indent="-285750" eaLnBrk="0" hangingPunct="0">
              <a:defRPr kumimoji="1" sz="2000" b="1">
                <a:solidFill>
                  <a:schemeClr val="tx1"/>
                </a:solidFill>
                <a:latin typeface="Arial" charset="0"/>
                <a:ea typeface="ＭＳ Ｐゴシック" charset="-128"/>
              </a:defRPr>
            </a:lvl2pPr>
            <a:lvl3pPr marL="1143000" indent="-228600" eaLnBrk="0" hangingPunct="0">
              <a:defRPr kumimoji="1" sz="2000" b="1">
                <a:solidFill>
                  <a:schemeClr val="tx1"/>
                </a:solidFill>
                <a:latin typeface="Arial" charset="0"/>
                <a:ea typeface="ＭＳ Ｐゴシック" charset="-128"/>
              </a:defRPr>
            </a:lvl3pPr>
            <a:lvl4pPr marL="1600200" indent="-228600" eaLnBrk="0" hangingPunct="0">
              <a:defRPr kumimoji="1" sz="2000" b="1">
                <a:solidFill>
                  <a:schemeClr val="tx1"/>
                </a:solidFill>
                <a:latin typeface="Arial" charset="0"/>
                <a:ea typeface="ＭＳ Ｐゴシック" charset="-128"/>
              </a:defRPr>
            </a:lvl4pPr>
            <a:lvl5pPr marL="2057400" indent="-228600" eaLnBrk="0" hangingPunct="0">
              <a:defRPr kumimoji="1" sz="20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b="1">
                <a:solidFill>
                  <a:schemeClr val="tx1"/>
                </a:solidFill>
                <a:latin typeface="Arial" charset="0"/>
                <a:ea typeface="ＭＳ Ｐゴシック" charset="-128"/>
              </a:defRPr>
            </a:lvl9pPr>
          </a:lstStyle>
          <a:p>
            <a:pPr>
              <a:lnSpc>
                <a:spcPct val="90000"/>
              </a:lnSpc>
            </a:pPr>
            <a:r>
              <a:rPr lang="en-US" altLang="ja-JP" sz="2800" i="0" dirty="0">
                <a:solidFill>
                  <a:schemeClr val="tx2"/>
                </a:solidFill>
              </a:rPr>
              <a:t>Results of Japanese Phase I Trial</a:t>
            </a:r>
          </a:p>
          <a:p>
            <a:pPr>
              <a:lnSpc>
                <a:spcPct val="90000"/>
              </a:lnSpc>
            </a:pPr>
            <a:r>
              <a:rPr lang="en-US" altLang="ja-JP" sz="2800" i="0" dirty="0">
                <a:solidFill>
                  <a:schemeClr val="tx2"/>
                </a:solidFill>
              </a:rPr>
              <a:t>Platelet Aggregation (PRU)</a:t>
            </a:r>
          </a:p>
        </p:txBody>
      </p:sp>
      <p:sp>
        <p:nvSpPr>
          <p:cNvPr id="15364" name="Text Box 9"/>
          <p:cNvSpPr txBox="1">
            <a:spLocks noChangeArrowheads="1"/>
          </p:cNvSpPr>
          <p:nvPr/>
        </p:nvSpPr>
        <p:spPr bwMode="auto">
          <a:xfrm>
            <a:off x="1548179" y="6484441"/>
            <a:ext cx="36254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b="1">
                <a:solidFill>
                  <a:schemeClr val="tx1"/>
                </a:solidFill>
                <a:latin typeface="Arial" charset="0"/>
                <a:ea typeface="ＭＳ Ｐゴシック" charset="-128"/>
              </a:defRPr>
            </a:lvl1pPr>
            <a:lvl2pPr marL="742950" indent="-285750" eaLnBrk="0" hangingPunct="0">
              <a:defRPr kumimoji="1" sz="2000" b="1">
                <a:solidFill>
                  <a:schemeClr val="tx1"/>
                </a:solidFill>
                <a:latin typeface="Arial" charset="0"/>
                <a:ea typeface="ＭＳ Ｐゴシック" charset="-128"/>
              </a:defRPr>
            </a:lvl2pPr>
            <a:lvl3pPr marL="1143000" indent="-228600" eaLnBrk="0" hangingPunct="0">
              <a:defRPr kumimoji="1" sz="2000" b="1">
                <a:solidFill>
                  <a:schemeClr val="tx1"/>
                </a:solidFill>
                <a:latin typeface="Arial" charset="0"/>
                <a:ea typeface="ＭＳ Ｐゴシック" charset="-128"/>
              </a:defRPr>
            </a:lvl3pPr>
            <a:lvl4pPr marL="1600200" indent="-228600" eaLnBrk="0" hangingPunct="0">
              <a:defRPr kumimoji="1" sz="2000" b="1">
                <a:solidFill>
                  <a:schemeClr val="tx1"/>
                </a:solidFill>
                <a:latin typeface="Arial" charset="0"/>
                <a:ea typeface="ＭＳ Ｐゴシック" charset="-128"/>
              </a:defRPr>
            </a:lvl4pPr>
            <a:lvl5pPr marL="2057400" indent="-228600" eaLnBrk="0" hangingPunct="0">
              <a:defRPr kumimoji="1" sz="20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b="1">
                <a:solidFill>
                  <a:schemeClr val="tx1"/>
                </a:solidFill>
                <a:latin typeface="Arial" charset="0"/>
                <a:ea typeface="ＭＳ Ｐゴシック" charset="-128"/>
              </a:defRPr>
            </a:lvl9pPr>
          </a:lstStyle>
          <a:p>
            <a:pPr eaLnBrk="1" hangingPunct="1"/>
            <a:r>
              <a:rPr lang="en-US" altLang="ja-JP" sz="1200" i="0" baseline="30000" dirty="0" smtClean="0">
                <a:solidFill>
                  <a:srgbClr val="FFFFFF"/>
                </a:solidFill>
              </a:rPr>
              <a:t>7 </a:t>
            </a:r>
            <a:r>
              <a:rPr lang="en-US" altLang="ja-JP" sz="1200" i="0" dirty="0" err="1" smtClean="0"/>
              <a:t>Jernberg</a:t>
            </a:r>
            <a:r>
              <a:rPr lang="en-US" altLang="ja-JP" sz="1200" i="0" dirty="0" smtClean="0"/>
              <a:t> </a:t>
            </a:r>
            <a:r>
              <a:rPr lang="en-US" altLang="ja-JP" sz="1200" i="0" dirty="0"/>
              <a:t>et al. </a:t>
            </a:r>
            <a:r>
              <a:rPr lang="en-US" altLang="ja-JP" sz="1200" dirty="0" err="1"/>
              <a:t>Eur</a:t>
            </a:r>
            <a:r>
              <a:rPr lang="en-US" altLang="ja-JP" sz="1200" dirty="0"/>
              <a:t> Heart J </a:t>
            </a:r>
            <a:r>
              <a:rPr lang="en-US" altLang="ja-JP" sz="1200" i="0" dirty="0"/>
              <a:t>2006;27:1166-1173</a:t>
            </a:r>
          </a:p>
        </p:txBody>
      </p:sp>
      <p:sp>
        <p:nvSpPr>
          <p:cNvPr id="15365" name="Text Box 12"/>
          <p:cNvSpPr txBox="1">
            <a:spLocks noChangeArrowheads="1"/>
          </p:cNvSpPr>
          <p:nvPr/>
        </p:nvSpPr>
        <p:spPr bwMode="auto">
          <a:xfrm>
            <a:off x="1548179" y="6198800"/>
            <a:ext cx="2833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b="1">
                <a:solidFill>
                  <a:schemeClr val="tx1"/>
                </a:solidFill>
                <a:latin typeface="Arial" charset="0"/>
                <a:ea typeface="ＭＳ Ｐゴシック" charset="-128"/>
              </a:defRPr>
            </a:lvl1pPr>
            <a:lvl2pPr marL="742950" indent="-285750" eaLnBrk="0" hangingPunct="0">
              <a:defRPr kumimoji="1" sz="2000" b="1">
                <a:solidFill>
                  <a:schemeClr val="tx1"/>
                </a:solidFill>
                <a:latin typeface="Arial" charset="0"/>
                <a:ea typeface="ＭＳ Ｐゴシック" charset="-128"/>
              </a:defRPr>
            </a:lvl2pPr>
            <a:lvl3pPr marL="1143000" indent="-228600" eaLnBrk="0" hangingPunct="0">
              <a:defRPr kumimoji="1" sz="2000" b="1">
                <a:solidFill>
                  <a:schemeClr val="tx1"/>
                </a:solidFill>
                <a:latin typeface="Arial" charset="0"/>
                <a:ea typeface="ＭＳ Ｐゴシック" charset="-128"/>
              </a:defRPr>
            </a:lvl3pPr>
            <a:lvl4pPr marL="1600200" indent="-228600" eaLnBrk="0" hangingPunct="0">
              <a:defRPr kumimoji="1" sz="2000" b="1">
                <a:solidFill>
                  <a:schemeClr val="tx1"/>
                </a:solidFill>
                <a:latin typeface="Arial" charset="0"/>
                <a:ea typeface="ＭＳ Ｐゴシック" charset="-128"/>
              </a:defRPr>
            </a:lvl4pPr>
            <a:lvl5pPr marL="2057400" indent="-228600" eaLnBrk="0" hangingPunct="0">
              <a:defRPr kumimoji="1" sz="2000"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b="1">
                <a:solidFill>
                  <a:schemeClr val="tx1"/>
                </a:solidFill>
                <a:latin typeface="Arial" charset="0"/>
                <a:ea typeface="ＭＳ Ｐゴシック" charset="-128"/>
              </a:defRPr>
            </a:lvl9pPr>
          </a:lstStyle>
          <a:p>
            <a:pPr eaLnBrk="1" hangingPunct="1">
              <a:spcBef>
                <a:spcPct val="50000"/>
              </a:spcBef>
            </a:pPr>
            <a:r>
              <a:rPr lang="en-US" altLang="ja-JP" sz="1200" i="0" baseline="30000" dirty="0" smtClean="0">
                <a:solidFill>
                  <a:srgbClr val="FFFFFF"/>
                </a:solidFill>
              </a:rPr>
              <a:t>6 </a:t>
            </a:r>
            <a:r>
              <a:rPr lang="en-US" altLang="ja-JP" sz="1200" i="0" dirty="0" err="1" smtClean="0">
                <a:solidFill>
                  <a:srgbClr val="FFFFFF"/>
                </a:solidFill>
              </a:rPr>
              <a:t>Hiroyoshi</a:t>
            </a:r>
            <a:r>
              <a:rPr lang="en-US" altLang="ja-JP" sz="1200" i="0" dirty="0" smtClean="0">
                <a:solidFill>
                  <a:srgbClr val="FFFFFF"/>
                </a:solidFill>
              </a:rPr>
              <a:t> </a:t>
            </a:r>
            <a:r>
              <a:rPr lang="en-US" altLang="ja-JP" sz="1200" i="0" dirty="0">
                <a:solidFill>
                  <a:srgbClr val="FFFFFF"/>
                </a:solidFill>
              </a:rPr>
              <a:t>Yokoi et al.  </a:t>
            </a:r>
            <a:r>
              <a:rPr lang="en-US" altLang="ja-JP" sz="1200" dirty="0" err="1">
                <a:solidFill>
                  <a:srgbClr val="FFFFFF"/>
                </a:solidFill>
              </a:rPr>
              <a:t>CVIT</a:t>
            </a:r>
            <a:r>
              <a:rPr lang="en-US" altLang="ja-JP" sz="1200" i="0" dirty="0">
                <a:solidFill>
                  <a:srgbClr val="FFFFFF"/>
                </a:solidFill>
              </a:rPr>
              <a:t> 2011</a:t>
            </a:r>
          </a:p>
        </p:txBody>
      </p:sp>
      <p:sp>
        <p:nvSpPr>
          <p:cNvPr id="2" name="テキスト ボックス 1"/>
          <p:cNvSpPr txBox="1"/>
          <p:nvPr/>
        </p:nvSpPr>
        <p:spPr>
          <a:xfrm>
            <a:off x="2859128" y="2541744"/>
            <a:ext cx="271533" cy="230832"/>
          </a:xfrm>
          <a:prstGeom prst="rect">
            <a:avLst/>
          </a:prstGeom>
          <a:noFill/>
        </p:spPr>
        <p:txBody>
          <a:bodyPr wrap="square" rtlCol="0">
            <a:spAutoFit/>
          </a:bodyPr>
          <a:lstStyle/>
          <a:p>
            <a:r>
              <a:rPr kumimoji="1" lang="en-US" altLang="ja-JP" sz="900" b="0" i="0" dirty="0" smtClean="0">
                <a:solidFill>
                  <a:schemeClr val="tx1"/>
                </a:solidFill>
              </a:rPr>
              <a:t>6</a:t>
            </a:r>
            <a:endParaRPr kumimoji="1" lang="ja-JP" altLang="en-US" sz="900" b="0" i="0" dirty="0">
              <a:solidFill>
                <a:schemeClr val="tx1"/>
              </a:solidFill>
            </a:endParaRPr>
          </a:p>
        </p:txBody>
      </p:sp>
      <p:sp>
        <p:nvSpPr>
          <p:cNvPr id="9" name="テキスト ボックス 8"/>
          <p:cNvSpPr txBox="1"/>
          <p:nvPr/>
        </p:nvSpPr>
        <p:spPr>
          <a:xfrm>
            <a:off x="8943093" y="2463312"/>
            <a:ext cx="271533" cy="230832"/>
          </a:xfrm>
          <a:prstGeom prst="rect">
            <a:avLst/>
          </a:prstGeom>
          <a:noFill/>
        </p:spPr>
        <p:txBody>
          <a:bodyPr wrap="square" rtlCol="0">
            <a:spAutoFit/>
          </a:bodyPr>
          <a:lstStyle/>
          <a:p>
            <a:r>
              <a:rPr kumimoji="1" lang="en-US" altLang="ja-JP" sz="900" b="0" i="0" dirty="0" smtClean="0">
                <a:solidFill>
                  <a:schemeClr val="tx1"/>
                </a:solidFill>
              </a:rPr>
              <a:t>7</a:t>
            </a:r>
            <a:endParaRPr kumimoji="1" lang="ja-JP" altLang="en-US" sz="900" b="0" i="0" dirty="0">
              <a:solidFill>
                <a:schemeClr val="tx1"/>
              </a:solidFill>
            </a:endParaRPr>
          </a:p>
        </p:txBody>
      </p:sp>
      <p:sp>
        <p:nvSpPr>
          <p:cNvPr id="10" name="正方形/長方形 9"/>
          <p:cNvSpPr/>
          <p:nvPr/>
        </p:nvSpPr>
        <p:spPr>
          <a:xfrm>
            <a:off x="8274488" y="3951153"/>
            <a:ext cx="461963" cy="254000"/>
          </a:xfrm>
          <a:prstGeom prst="rect">
            <a:avLst/>
          </a:prstGeom>
        </p:spPr>
        <p:txBody>
          <a:bodyPr wrap="none">
            <a:spAutoFit/>
          </a:bodyPr>
          <a:lstStyle>
            <a:defPPr>
              <a:defRPr lang="en-US"/>
            </a:defPPr>
            <a:lvl1pPr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1pPr>
            <a:lvl2pPr marL="4572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2pPr>
            <a:lvl3pPr marL="9144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3pPr>
            <a:lvl4pPr marL="13716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4pPr>
            <a:lvl5pPr marL="18288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5pPr>
            <a:lvl6pPr marL="2286000" algn="l" defTabSz="914400" rtl="0" eaLnBrk="1" latinLnBrk="0" hangingPunct="1">
              <a:defRPr kumimoji="1" sz="2000" b="1" kern="1200">
                <a:solidFill>
                  <a:schemeClr val="tx1"/>
                </a:solidFill>
                <a:latin typeface="Arial" charset="0"/>
                <a:ea typeface="ＭＳ Ｐゴシック" pitchFamily="50" charset="-128"/>
                <a:cs typeface="Arial" charset="0"/>
              </a:defRPr>
            </a:lvl6pPr>
            <a:lvl7pPr marL="2743200" algn="l" defTabSz="914400" rtl="0" eaLnBrk="1" latinLnBrk="0" hangingPunct="1">
              <a:defRPr kumimoji="1" sz="2000" b="1" kern="1200">
                <a:solidFill>
                  <a:schemeClr val="tx1"/>
                </a:solidFill>
                <a:latin typeface="Arial" charset="0"/>
                <a:ea typeface="ＭＳ Ｐゴシック" pitchFamily="50" charset="-128"/>
                <a:cs typeface="Arial" charset="0"/>
              </a:defRPr>
            </a:lvl7pPr>
            <a:lvl8pPr marL="3200400" algn="l" defTabSz="914400" rtl="0" eaLnBrk="1" latinLnBrk="0" hangingPunct="1">
              <a:defRPr kumimoji="1" sz="2000" b="1" kern="1200">
                <a:solidFill>
                  <a:schemeClr val="tx1"/>
                </a:solidFill>
                <a:latin typeface="Arial" charset="0"/>
                <a:ea typeface="ＭＳ Ｐゴシック" pitchFamily="50" charset="-128"/>
                <a:cs typeface="Arial" charset="0"/>
              </a:defRPr>
            </a:lvl8pPr>
            <a:lvl9pPr marL="3657600" algn="l" defTabSz="914400" rtl="0" eaLnBrk="1" latinLnBrk="0" hangingPunct="1">
              <a:defRPr kumimoji="1" sz="2000" b="1" kern="1200">
                <a:solidFill>
                  <a:schemeClr val="tx1"/>
                </a:solidFill>
                <a:latin typeface="Arial" charset="0"/>
                <a:ea typeface="ＭＳ Ｐゴシック" pitchFamily="50" charset="-128"/>
                <a:cs typeface="Arial" charset="0"/>
              </a:defRPr>
            </a:lvl9pPr>
          </a:lstStyle>
          <a:p>
            <a:pPr>
              <a:defRPr/>
            </a:pPr>
            <a:r>
              <a:rPr lang="en-US" altLang="ja-JP" sz="1050" b="0" i="0" dirty="0">
                <a:solidFill>
                  <a:srgbClr val="FFFFFF"/>
                </a:solidFill>
                <a:latin typeface="Arial" pitchFamily="34" charset="0"/>
                <a:cs typeface="+mn-cs"/>
              </a:rPr>
              <a:t>5mg</a:t>
            </a:r>
            <a:endParaRPr lang="ja-JP" altLang="en-US" sz="1050" b="0" i="0" dirty="0">
              <a:solidFill>
                <a:srgbClr val="FFFFFF"/>
              </a:solidFill>
              <a:latin typeface="Arial" pitchFamily="34" charset="0"/>
              <a:cs typeface="+mn-cs"/>
            </a:endParaRPr>
          </a:p>
        </p:txBody>
      </p:sp>
      <p:sp>
        <p:nvSpPr>
          <p:cNvPr id="11" name="正方形/長方形 10"/>
          <p:cNvSpPr/>
          <p:nvPr/>
        </p:nvSpPr>
        <p:spPr>
          <a:xfrm>
            <a:off x="8265610" y="3670722"/>
            <a:ext cx="573087" cy="252412"/>
          </a:xfrm>
          <a:prstGeom prst="rect">
            <a:avLst/>
          </a:prstGeom>
        </p:spPr>
        <p:txBody>
          <a:bodyPr wrap="none">
            <a:spAutoFit/>
          </a:bodyPr>
          <a:lstStyle>
            <a:defPPr>
              <a:defRPr lang="en-US"/>
            </a:defPPr>
            <a:lvl1pPr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1pPr>
            <a:lvl2pPr marL="4572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2pPr>
            <a:lvl3pPr marL="9144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3pPr>
            <a:lvl4pPr marL="13716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4pPr>
            <a:lvl5pPr marL="18288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5pPr>
            <a:lvl6pPr marL="2286000" algn="l" defTabSz="914400" rtl="0" eaLnBrk="1" latinLnBrk="0" hangingPunct="1">
              <a:defRPr kumimoji="1" sz="2000" b="1" kern="1200">
                <a:solidFill>
                  <a:schemeClr val="tx1"/>
                </a:solidFill>
                <a:latin typeface="Arial" charset="0"/>
                <a:ea typeface="ＭＳ Ｐゴシック" pitchFamily="50" charset="-128"/>
                <a:cs typeface="Arial" charset="0"/>
              </a:defRPr>
            </a:lvl6pPr>
            <a:lvl7pPr marL="2743200" algn="l" defTabSz="914400" rtl="0" eaLnBrk="1" latinLnBrk="0" hangingPunct="1">
              <a:defRPr kumimoji="1" sz="2000" b="1" kern="1200">
                <a:solidFill>
                  <a:schemeClr val="tx1"/>
                </a:solidFill>
                <a:latin typeface="Arial" charset="0"/>
                <a:ea typeface="ＭＳ Ｐゴシック" pitchFamily="50" charset="-128"/>
                <a:cs typeface="Arial" charset="0"/>
              </a:defRPr>
            </a:lvl7pPr>
            <a:lvl8pPr marL="3200400" algn="l" defTabSz="914400" rtl="0" eaLnBrk="1" latinLnBrk="0" hangingPunct="1">
              <a:defRPr kumimoji="1" sz="2000" b="1" kern="1200">
                <a:solidFill>
                  <a:schemeClr val="tx1"/>
                </a:solidFill>
                <a:latin typeface="Arial" charset="0"/>
                <a:ea typeface="ＭＳ Ｐゴシック" pitchFamily="50" charset="-128"/>
                <a:cs typeface="Arial" charset="0"/>
              </a:defRPr>
            </a:lvl8pPr>
            <a:lvl9pPr marL="3657600" algn="l" defTabSz="914400" rtl="0" eaLnBrk="1" latinLnBrk="0" hangingPunct="1">
              <a:defRPr kumimoji="1" sz="2000" b="1" kern="1200">
                <a:solidFill>
                  <a:schemeClr val="tx1"/>
                </a:solidFill>
                <a:latin typeface="Arial" charset="0"/>
                <a:ea typeface="ＭＳ Ｐゴシック" pitchFamily="50" charset="-128"/>
                <a:cs typeface="Arial" charset="0"/>
              </a:defRPr>
            </a:lvl9pPr>
          </a:lstStyle>
          <a:p>
            <a:pPr>
              <a:defRPr/>
            </a:pPr>
            <a:r>
              <a:rPr lang="en-US" altLang="ja-JP" sz="1050" b="0" i="0" dirty="0">
                <a:solidFill>
                  <a:srgbClr val="FFFFFF"/>
                </a:solidFill>
                <a:latin typeface="Arial" pitchFamily="34" charset="0"/>
                <a:cs typeface="+mn-cs"/>
              </a:rPr>
              <a:t>7.5mg</a:t>
            </a:r>
            <a:endParaRPr lang="ja-JP" altLang="en-US" sz="1050" b="0" i="0" dirty="0">
              <a:solidFill>
                <a:srgbClr val="FFFFFF"/>
              </a:solidFill>
              <a:latin typeface="Arial" pitchFamily="34" charset="0"/>
              <a:cs typeface="+mn-cs"/>
            </a:endParaRPr>
          </a:p>
        </p:txBody>
      </p:sp>
      <p:sp>
        <p:nvSpPr>
          <p:cNvPr id="12" name="正方形/長方形 11"/>
          <p:cNvSpPr/>
          <p:nvPr/>
        </p:nvSpPr>
        <p:spPr>
          <a:xfrm>
            <a:off x="8249328" y="3361466"/>
            <a:ext cx="537327" cy="253916"/>
          </a:xfrm>
          <a:prstGeom prst="rect">
            <a:avLst/>
          </a:prstGeom>
        </p:spPr>
        <p:txBody>
          <a:bodyPr wrap="none">
            <a:spAutoFit/>
          </a:bodyPr>
          <a:lstStyle>
            <a:defPPr>
              <a:defRPr lang="en-US"/>
            </a:defPPr>
            <a:lvl1pPr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1pPr>
            <a:lvl2pPr marL="4572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2pPr>
            <a:lvl3pPr marL="9144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3pPr>
            <a:lvl4pPr marL="13716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4pPr>
            <a:lvl5pPr marL="18288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5pPr>
            <a:lvl6pPr marL="2286000" algn="l" defTabSz="914400" rtl="0" eaLnBrk="1" latinLnBrk="0" hangingPunct="1">
              <a:defRPr kumimoji="1" sz="2000" b="1" kern="1200">
                <a:solidFill>
                  <a:schemeClr val="tx1"/>
                </a:solidFill>
                <a:latin typeface="Arial" charset="0"/>
                <a:ea typeface="ＭＳ Ｐゴシック" pitchFamily="50" charset="-128"/>
                <a:cs typeface="Arial" charset="0"/>
              </a:defRPr>
            </a:lvl6pPr>
            <a:lvl7pPr marL="2743200" algn="l" defTabSz="914400" rtl="0" eaLnBrk="1" latinLnBrk="0" hangingPunct="1">
              <a:defRPr kumimoji="1" sz="2000" b="1" kern="1200">
                <a:solidFill>
                  <a:schemeClr val="tx1"/>
                </a:solidFill>
                <a:latin typeface="Arial" charset="0"/>
                <a:ea typeface="ＭＳ Ｐゴシック" pitchFamily="50" charset="-128"/>
                <a:cs typeface="Arial" charset="0"/>
              </a:defRPr>
            </a:lvl7pPr>
            <a:lvl8pPr marL="3200400" algn="l" defTabSz="914400" rtl="0" eaLnBrk="1" latinLnBrk="0" hangingPunct="1">
              <a:defRPr kumimoji="1" sz="2000" b="1" kern="1200">
                <a:solidFill>
                  <a:schemeClr val="tx1"/>
                </a:solidFill>
                <a:latin typeface="Arial" charset="0"/>
                <a:ea typeface="ＭＳ Ｐゴシック" pitchFamily="50" charset="-128"/>
                <a:cs typeface="Arial" charset="0"/>
              </a:defRPr>
            </a:lvl8pPr>
            <a:lvl9pPr marL="3657600" algn="l" defTabSz="914400" rtl="0" eaLnBrk="1" latinLnBrk="0" hangingPunct="1">
              <a:defRPr kumimoji="1" sz="2000" b="1" kern="1200">
                <a:solidFill>
                  <a:schemeClr val="tx1"/>
                </a:solidFill>
                <a:latin typeface="Arial" charset="0"/>
                <a:ea typeface="ＭＳ Ｐゴシック" pitchFamily="50" charset="-128"/>
                <a:cs typeface="Arial" charset="0"/>
              </a:defRPr>
            </a:lvl9pPr>
          </a:lstStyle>
          <a:p>
            <a:pPr>
              <a:defRPr/>
            </a:pPr>
            <a:r>
              <a:rPr lang="en-US" altLang="ja-JP" sz="1050" b="0" i="0" dirty="0" smtClean="0">
                <a:solidFill>
                  <a:srgbClr val="FFFFFF"/>
                </a:solidFill>
                <a:latin typeface="Arial" pitchFamily="34" charset="0"/>
                <a:cs typeface="+mn-cs"/>
              </a:rPr>
              <a:t>10mg</a:t>
            </a:r>
            <a:endParaRPr lang="ja-JP" altLang="en-US" sz="1050" b="0" i="0" dirty="0">
              <a:solidFill>
                <a:srgbClr val="FFFFFF"/>
              </a:solidFill>
              <a:latin typeface="Arial" pitchFamily="34" charset="0"/>
              <a:cs typeface="+mn-cs"/>
            </a:endParaRPr>
          </a:p>
        </p:txBody>
      </p:sp>
      <p:sp>
        <p:nvSpPr>
          <p:cNvPr id="13" name="正方形/長方形 12"/>
          <p:cNvSpPr/>
          <p:nvPr/>
        </p:nvSpPr>
        <p:spPr>
          <a:xfrm>
            <a:off x="8233046" y="3149868"/>
            <a:ext cx="537327" cy="253916"/>
          </a:xfrm>
          <a:prstGeom prst="rect">
            <a:avLst/>
          </a:prstGeom>
        </p:spPr>
        <p:txBody>
          <a:bodyPr wrap="none">
            <a:spAutoFit/>
          </a:bodyPr>
          <a:lstStyle>
            <a:defPPr>
              <a:defRPr lang="en-US"/>
            </a:defPPr>
            <a:lvl1pPr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1pPr>
            <a:lvl2pPr marL="4572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2pPr>
            <a:lvl3pPr marL="9144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3pPr>
            <a:lvl4pPr marL="13716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4pPr>
            <a:lvl5pPr marL="18288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5pPr>
            <a:lvl6pPr marL="2286000" algn="l" defTabSz="914400" rtl="0" eaLnBrk="1" latinLnBrk="0" hangingPunct="1">
              <a:defRPr kumimoji="1" sz="2000" b="1" kern="1200">
                <a:solidFill>
                  <a:schemeClr val="tx1"/>
                </a:solidFill>
                <a:latin typeface="Arial" charset="0"/>
                <a:ea typeface="ＭＳ Ｐゴシック" pitchFamily="50" charset="-128"/>
                <a:cs typeface="Arial" charset="0"/>
              </a:defRPr>
            </a:lvl6pPr>
            <a:lvl7pPr marL="2743200" algn="l" defTabSz="914400" rtl="0" eaLnBrk="1" latinLnBrk="0" hangingPunct="1">
              <a:defRPr kumimoji="1" sz="2000" b="1" kern="1200">
                <a:solidFill>
                  <a:schemeClr val="tx1"/>
                </a:solidFill>
                <a:latin typeface="Arial" charset="0"/>
                <a:ea typeface="ＭＳ Ｐゴシック" pitchFamily="50" charset="-128"/>
                <a:cs typeface="Arial" charset="0"/>
              </a:defRPr>
            </a:lvl7pPr>
            <a:lvl8pPr marL="3200400" algn="l" defTabSz="914400" rtl="0" eaLnBrk="1" latinLnBrk="0" hangingPunct="1">
              <a:defRPr kumimoji="1" sz="2000" b="1" kern="1200">
                <a:solidFill>
                  <a:schemeClr val="tx1"/>
                </a:solidFill>
                <a:latin typeface="Arial" charset="0"/>
                <a:ea typeface="ＭＳ Ｐゴシック" pitchFamily="50" charset="-128"/>
                <a:cs typeface="Arial" charset="0"/>
              </a:defRPr>
            </a:lvl8pPr>
            <a:lvl9pPr marL="3657600" algn="l" defTabSz="914400" rtl="0" eaLnBrk="1" latinLnBrk="0" hangingPunct="1">
              <a:defRPr kumimoji="1" sz="2000" b="1" kern="1200">
                <a:solidFill>
                  <a:schemeClr val="tx1"/>
                </a:solidFill>
                <a:latin typeface="Arial" charset="0"/>
                <a:ea typeface="ＭＳ Ｐゴシック" pitchFamily="50" charset="-128"/>
                <a:cs typeface="Arial" charset="0"/>
              </a:defRPr>
            </a:lvl9pPr>
          </a:lstStyle>
          <a:p>
            <a:pPr>
              <a:defRPr/>
            </a:pPr>
            <a:r>
              <a:rPr lang="en-US" altLang="ja-JP" sz="1050" b="0" i="0" dirty="0" err="1" smtClean="0">
                <a:solidFill>
                  <a:srgbClr val="FFFFFF"/>
                </a:solidFill>
                <a:latin typeface="Arial" pitchFamily="34" charset="0"/>
                <a:cs typeface="+mn-cs"/>
              </a:rPr>
              <a:t>15mg</a:t>
            </a:r>
            <a:endParaRPr lang="ja-JP" altLang="en-US" sz="1050" b="0" i="0" dirty="0">
              <a:solidFill>
                <a:srgbClr val="FFFFFF"/>
              </a:solidFill>
              <a:latin typeface="Arial" pitchFamily="34" charset="0"/>
              <a:cs typeface="+mn-cs"/>
            </a:endParaRPr>
          </a:p>
        </p:txBody>
      </p:sp>
      <p:sp>
        <p:nvSpPr>
          <p:cNvPr id="14" name="正方形/長方形 13"/>
          <p:cNvSpPr/>
          <p:nvPr/>
        </p:nvSpPr>
        <p:spPr>
          <a:xfrm>
            <a:off x="3902148" y="3797519"/>
            <a:ext cx="461963" cy="254000"/>
          </a:xfrm>
          <a:prstGeom prst="rect">
            <a:avLst/>
          </a:prstGeom>
        </p:spPr>
        <p:txBody>
          <a:bodyPr wrap="none">
            <a:spAutoFit/>
          </a:bodyPr>
          <a:lstStyle>
            <a:defPPr>
              <a:defRPr lang="en-US"/>
            </a:defPPr>
            <a:lvl1pPr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1pPr>
            <a:lvl2pPr marL="4572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2pPr>
            <a:lvl3pPr marL="9144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3pPr>
            <a:lvl4pPr marL="13716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4pPr>
            <a:lvl5pPr marL="18288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5pPr>
            <a:lvl6pPr marL="2286000" algn="l" defTabSz="914400" rtl="0" eaLnBrk="1" latinLnBrk="0" hangingPunct="1">
              <a:defRPr kumimoji="1" sz="2000" b="1" kern="1200">
                <a:solidFill>
                  <a:schemeClr val="tx1"/>
                </a:solidFill>
                <a:latin typeface="Arial" charset="0"/>
                <a:ea typeface="ＭＳ Ｐゴシック" pitchFamily="50" charset="-128"/>
                <a:cs typeface="Arial" charset="0"/>
              </a:defRPr>
            </a:lvl6pPr>
            <a:lvl7pPr marL="2743200" algn="l" defTabSz="914400" rtl="0" eaLnBrk="1" latinLnBrk="0" hangingPunct="1">
              <a:defRPr kumimoji="1" sz="2000" b="1" kern="1200">
                <a:solidFill>
                  <a:schemeClr val="tx1"/>
                </a:solidFill>
                <a:latin typeface="Arial" charset="0"/>
                <a:ea typeface="ＭＳ Ｐゴシック" pitchFamily="50" charset="-128"/>
                <a:cs typeface="Arial" charset="0"/>
              </a:defRPr>
            </a:lvl7pPr>
            <a:lvl8pPr marL="3200400" algn="l" defTabSz="914400" rtl="0" eaLnBrk="1" latinLnBrk="0" hangingPunct="1">
              <a:defRPr kumimoji="1" sz="2000" b="1" kern="1200">
                <a:solidFill>
                  <a:schemeClr val="tx1"/>
                </a:solidFill>
                <a:latin typeface="Arial" charset="0"/>
                <a:ea typeface="ＭＳ Ｐゴシック" pitchFamily="50" charset="-128"/>
                <a:cs typeface="Arial" charset="0"/>
              </a:defRPr>
            </a:lvl8pPr>
            <a:lvl9pPr marL="3657600" algn="l" defTabSz="914400" rtl="0" eaLnBrk="1" latinLnBrk="0" hangingPunct="1">
              <a:defRPr kumimoji="1" sz="2000" b="1" kern="1200">
                <a:solidFill>
                  <a:schemeClr val="tx1"/>
                </a:solidFill>
                <a:latin typeface="Arial" charset="0"/>
                <a:ea typeface="ＭＳ Ｐゴシック" pitchFamily="50" charset="-128"/>
                <a:cs typeface="Arial" charset="0"/>
              </a:defRPr>
            </a:lvl9pPr>
          </a:lstStyle>
          <a:p>
            <a:pPr>
              <a:defRPr/>
            </a:pPr>
            <a:r>
              <a:rPr lang="en-US" altLang="ja-JP" sz="1050" b="0" i="0" dirty="0">
                <a:solidFill>
                  <a:srgbClr val="FFFFFF"/>
                </a:solidFill>
                <a:latin typeface="Arial" pitchFamily="34" charset="0"/>
                <a:cs typeface="+mn-cs"/>
              </a:rPr>
              <a:t>5mg</a:t>
            </a:r>
            <a:endParaRPr lang="ja-JP" altLang="en-US" sz="1050" b="0" i="0" dirty="0">
              <a:solidFill>
                <a:srgbClr val="FFFFFF"/>
              </a:solidFill>
              <a:latin typeface="Arial" pitchFamily="34" charset="0"/>
              <a:cs typeface="+mn-cs"/>
            </a:endParaRPr>
          </a:p>
        </p:txBody>
      </p:sp>
      <p:sp>
        <p:nvSpPr>
          <p:cNvPr id="15" name="正方形/長方形 14"/>
          <p:cNvSpPr/>
          <p:nvPr/>
        </p:nvSpPr>
        <p:spPr>
          <a:xfrm>
            <a:off x="3900254" y="4231688"/>
            <a:ext cx="559769" cy="253916"/>
          </a:xfrm>
          <a:prstGeom prst="rect">
            <a:avLst/>
          </a:prstGeom>
        </p:spPr>
        <p:txBody>
          <a:bodyPr wrap="none">
            <a:spAutoFit/>
          </a:bodyPr>
          <a:lstStyle>
            <a:defPPr>
              <a:defRPr lang="en-US"/>
            </a:defPPr>
            <a:lvl1pPr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1pPr>
            <a:lvl2pPr marL="4572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2pPr>
            <a:lvl3pPr marL="9144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3pPr>
            <a:lvl4pPr marL="13716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4pPr>
            <a:lvl5pPr marL="18288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5pPr>
            <a:lvl6pPr marL="2286000" algn="l" defTabSz="914400" rtl="0" eaLnBrk="1" latinLnBrk="0" hangingPunct="1">
              <a:defRPr kumimoji="1" sz="2000" b="1" kern="1200">
                <a:solidFill>
                  <a:schemeClr val="tx1"/>
                </a:solidFill>
                <a:latin typeface="Arial" charset="0"/>
                <a:ea typeface="ＭＳ Ｐゴシック" pitchFamily="50" charset="-128"/>
                <a:cs typeface="Arial" charset="0"/>
              </a:defRPr>
            </a:lvl6pPr>
            <a:lvl7pPr marL="2743200" algn="l" defTabSz="914400" rtl="0" eaLnBrk="1" latinLnBrk="0" hangingPunct="1">
              <a:defRPr kumimoji="1" sz="2000" b="1" kern="1200">
                <a:solidFill>
                  <a:schemeClr val="tx1"/>
                </a:solidFill>
                <a:latin typeface="Arial" charset="0"/>
                <a:ea typeface="ＭＳ Ｐゴシック" pitchFamily="50" charset="-128"/>
                <a:cs typeface="Arial" charset="0"/>
              </a:defRPr>
            </a:lvl7pPr>
            <a:lvl8pPr marL="3200400" algn="l" defTabSz="914400" rtl="0" eaLnBrk="1" latinLnBrk="0" hangingPunct="1">
              <a:defRPr kumimoji="1" sz="2000" b="1" kern="1200">
                <a:solidFill>
                  <a:schemeClr val="tx1"/>
                </a:solidFill>
                <a:latin typeface="Arial" charset="0"/>
                <a:ea typeface="ＭＳ Ｐゴシック" pitchFamily="50" charset="-128"/>
                <a:cs typeface="Arial" charset="0"/>
              </a:defRPr>
            </a:lvl8pPr>
            <a:lvl9pPr marL="3657600" algn="l" defTabSz="914400" rtl="0" eaLnBrk="1" latinLnBrk="0" hangingPunct="1">
              <a:defRPr kumimoji="1" sz="2000" b="1" kern="1200">
                <a:solidFill>
                  <a:schemeClr val="tx1"/>
                </a:solidFill>
                <a:latin typeface="Arial" charset="0"/>
                <a:ea typeface="ＭＳ Ｐゴシック" pitchFamily="50" charset="-128"/>
                <a:cs typeface="Arial" charset="0"/>
              </a:defRPr>
            </a:lvl9pPr>
          </a:lstStyle>
          <a:p>
            <a:pPr>
              <a:defRPr/>
            </a:pPr>
            <a:r>
              <a:rPr lang="en-US" altLang="ja-JP" sz="1050" b="0" i="0" dirty="0" err="1" smtClean="0">
                <a:solidFill>
                  <a:srgbClr val="FFFFFF"/>
                </a:solidFill>
                <a:latin typeface="Arial" pitchFamily="34" charset="0"/>
                <a:cs typeface="+mn-cs"/>
              </a:rPr>
              <a:t>2.5mg</a:t>
            </a:r>
            <a:endParaRPr lang="ja-JP" altLang="en-US" sz="1050" b="0" i="0" dirty="0">
              <a:solidFill>
                <a:srgbClr val="FFFFFF"/>
              </a:solidFill>
              <a:latin typeface="Arial" pitchFamily="34" charset="0"/>
              <a:cs typeface="+mn-cs"/>
            </a:endParaRPr>
          </a:p>
        </p:txBody>
      </p:sp>
      <p:sp>
        <p:nvSpPr>
          <p:cNvPr id="16" name="正方形/長方形 15"/>
          <p:cNvSpPr/>
          <p:nvPr/>
        </p:nvSpPr>
        <p:spPr>
          <a:xfrm>
            <a:off x="3896135" y="4001657"/>
            <a:ext cx="635110" cy="253916"/>
          </a:xfrm>
          <a:prstGeom prst="rect">
            <a:avLst/>
          </a:prstGeom>
        </p:spPr>
        <p:txBody>
          <a:bodyPr wrap="none">
            <a:spAutoFit/>
          </a:bodyPr>
          <a:lstStyle>
            <a:defPPr>
              <a:defRPr lang="en-US"/>
            </a:defPPr>
            <a:lvl1pPr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1pPr>
            <a:lvl2pPr marL="4572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2pPr>
            <a:lvl3pPr marL="9144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3pPr>
            <a:lvl4pPr marL="13716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4pPr>
            <a:lvl5pPr marL="1828800" algn="l" rtl="0" fontAlgn="base">
              <a:spcBef>
                <a:spcPct val="0"/>
              </a:spcBef>
              <a:spcAft>
                <a:spcPct val="0"/>
              </a:spcAft>
              <a:defRPr kumimoji="1" sz="2000" b="1" kern="1200">
                <a:solidFill>
                  <a:schemeClr val="tx1"/>
                </a:solidFill>
                <a:latin typeface="Arial" charset="0"/>
                <a:ea typeface="ＭＳ Ｐゴシック" pitchFamily="50" charset="-128"/>
                <a:cs typeface="Arial" charset="0"/>
              </a:defRPr>
            </a:lvl5pPr>
            <a:lvl6pPr marL="2286000" algn="l" defTabSz="914400" rtl="0" eaLnBrk="1" latinLnBrk="0" hangingPunct="1">
              <a:defRPr kumimoji="1" sz="2000" b="1" kern="1200">
                <a:solidFill>
                  <a:schemeClr val="tx1"/>
                </a:solidFill>
                <a:latin typeface="Arial" charset="0"/>
                <a:ea typeface="ＭＳ Ｐゴシック" pitchFamily="50" charset="-128"/>
                <a:cs typeface="Arial" charset="0"/>
              </a:defRPr>
            </a:lvl6pPr>
            <a:lvl7pPr marL="2743200" algn="l" defTabSz="914400" rtl="0" eaLnBrk="1" latinLnBrk="0" hangingPunct="1">
              <a:defRPr kumimoji="1" sz="2000" b="1" kern="1200">
                <a:solidFill>
                  <a:schemeClr val="tx1"/>
                </a:solidFill>
                <a:latin typeface="Arial" charset="0"/>
                <a:ea typeface="ＭＳ Ｐゴシック" pitchFamily="50" charset="-128"/>
                <a:cs typeface="Arial" charset="0"/>
              </a:defRPr>
            </a:lvl7pPr>
            <a:lvl8pPr marL="3200400" algn="l" defTabSz="914400" rtl="0" eaLnBrk="1" latinLnBrk="0" hangingPunct="1">
              <a:defRPr kumimoji="1" sz="2000" b="1" kern="1200">
                <a:solidFill>
                  <a:schemeClr val="tx1"/>
                </a:solidFill>
                <a:latin typeface="Arial" charset="0"/>
                <a:ea typeface="ＭＳ Ｐゴシック" pitchFamily="50" charset="-128"/>
                <a:cs typeface="Arial" charset="0"/>
              </a:defRPr>
            </a:lvl8pPr>
            <a:lvl9pPr marL="3657600" algn="l" defTabSz="914400" rtl="0" eaLnBrk="1" latinLnBrk="0" hangingPunct="1">
              <a:defRPr kumimoji="1" sz="2000" b="1" kern="1200">
                <a:solidFill>
                  <a:schemeClr val="tx1"/>
                </a:solidFill>
                <a:latin typeface="Arial" charset="0"/>
                <a:ea typeface="ＭＳ Ｐゴシック" pitchFamily="50" charset="-128"/>
                <a:cs typeface="Arial" charset="0"/>
              </a:defRPr>
            </a:lvl9pPr>
          </a:lstStyle>
          <a:p>
            <a:pPr>
              <a:defRPr/>
            </a:pPr>
            <a:r>
              <a:rPr lang="en-US" altLang="ja-JP" sz="1050" b="0" i="0" dirty="0" err="1" smtClean="0">
                <a:solidFill>
                  <a:srgbClr val="FFFFFF"/>
                </a:solidFill>
                <a:latin typeface="Arial" pitchFamily="34" charset="0"/>
                <a:cs typeface="+mn-cs"/>
              </a:rPr>
              <a:t>3.75mg</a:t>
            </a:r>
            <a:endParaRPr lang="ja-JP" altLang="en-US" sz="1050" b="0" i="0" dirty="0">
              <a:solidFill>
                <a:srgbClr val="FFFFFF"/>
              </a:solidFill>
              <a:latin typeface="Arial" pitchFamily="34" charset="0"/>
              <a:cs typeface="+mn-cs"/>
            </a:endParaRPr>
          </a:p>
        </p:txBody>
      </p:sp>
      <p:grpSp>
        <p:nvGrpSpPr>
          <p:cNvPr id="7" name="グループ化 6"/>
          <p:cNvGrpSpPr/>
          <p:nvPr/>
        </p:nvGrpSpPr>
        <p:grpSpPr>
          <a:xfrm>
            <a:off x="822960" y="3796927"/>
            <a:ext cx="1127760" cy="1110353"/>
            <a:chOff x="822960" y="3796927"/>
            <a:chExt cx="1127760" cy="1110353"/>
          </a:xfrm>
        </p:grpSpPr>
        <p:cxnSp>
          <p:nvCxnSpPr>
            <p:cNvPr id="5" name="直線コネクタ 4"/>
            <p:cNvCxnSpPr/>
            <p:nvPr/>
          </p:nvCxnSpPr>
          <p:spPr bwMode="auto">
            <a:xfrm flipV="1">
              <a:off x="822960" y="4205153"/>
              <a:ext cx="563880" cy="702127"/>
            </a:xfrm>
            <a:prstGeom prst="line">
              <a:avLst/>
            </a:prstGeom>
            <a:solidFill>
              <a:schemeClr val="accent1"/>
            </a:solidFill>
            <a:ln w="57150" cap="flat" cmpd="sng" algn="ctr">
              <a:solidFill>
                <a:srgbClr val="66FF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flipV="1">
              <a:off x="1386840" y="3796927"/>
              <a:ext cx="563880" cy="408226"/>
            </a:xfrm>
            <a:prstGeom prst="line">
              <a:avLst/>
            </a:prstGeom>
            <a:solidFill>
              <a:schemeClr val="accent1"/>
            </a:solidFill>
            <a:ln w="57150" cap="flat" cmpd="sng" algn="ctr">
              <a:solidFill>
                <a:srgbClr val="66FF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9" name="グループ化 28"/>
          <p:cNvGrpSpPr/>
          <p:nvPr/>
        </p:nvGrpSpPr>
        <p:grpSpPr>
          <a:xfrm>
            <a:off x="2065020" y="4051519"/>
            <a:ext cx="1729740" cy="88087"/>
            <a:chOff x="2065020" y="4051519"/>
            <a:chExt cx="1729740" cy="88087"/>
          </a:xfrm>
        </p:grpSpPr>
        <p:cxnSp>
          <p:nvCxnSpPr>
            <p:cNvPr id="25" name="直線コネクタ 24"/>
            <p:cNvCxnSpPr/>
            <p:nvPr/>
          </p:nvCxnSpPr>
          <p:spPr bwMode="auto">
            <a:xfrm>
              <a:off x="2065020" y="4051519"/>
              <a:ext cx="556260" cy="37607"/>
            </a:xfrm>
            <a:prstGeom prst="line">
              <a:avLst/>
            </a:prstGeom>
            <a:solidFill>
              <a:schemeClr val="accent1"/>
            </a:solidFill>
            <a:ln w="57150" cap="flat" cmpd="sng" algn="ctr">
              <a:solidFill>
                <a:srgbClr val="66FF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flipV="1">
              <a:off x="3240581" y="4128615"/>
              <a:ext cx="554179" cy="10991"/>
            </a:xfrm>
            <a:prstGeom prst="line">
              <a:avLst/>
            </a:prstGeom>
            <a:solidFill>
              <a:schemeClr val="accent1"/>
            </a:solidFill>
            <a:ln w="57150" cap="flat" cmpd="sng" algn="ctr">
              <a:solidFill>
                <a:srgbClr val="66FF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2621280" y="4094622"/>
              <a:ext cx="586740" cy="33993"/>
            </a:xfrm>
            <a:prstGeom prst="line">
              <a:avLst/>
            </a:prstGeom>
            <a:solidFill>
              <a:schemeClr val="accent1"/>
            </a:solidFill>
            <a:ln w="57150" cap="flat" cmpd="sng" algn="ctr">
              <a:solidFill>
                <a:srgbClr val="66FF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9276293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テーマ">
  <a:themeElements>
    <a:clrScheme name="PRASUGREL Coler">
      <a:dk1>
        <a:srgbClr val="000000"/>
      </a:dk1>
      <a:lt1>
        <a:srgbClr val="FFFFFF"/>
      </a:lt1>
      <a:dk2>
        <a:srgbClr val="003366"/>
      </a:dk2>
      <a:lt2>
        <a:srgbClr val="FFFFFF"/>
      </a:lt2>
      <a:accent1>
        <a:srgbClr val="6DFE35"/>
      </a:accent1>
      <a:accent2>
        <a:srgbClr val="B5B6B3"/>
      </a:accent2>
      <a:accent3>
        <a:srgbClr val="A8C5EB"/>
      </a:accent3>
      <a:accent4>
        <a:srgbClr val="FADC41"/>
      </a:accent4>
      <a:accent5>
        <a:srgbClr val="05B9FF"/>
      </a:accent5>
      <a:accent6>
        <a:srgbClr val="FFA02F"/>
      </a:accent6>
      <a:hlink>
        <a:srgbClr val="255CA3"/>
      </a:hlink>
      <a:folHlink>
        <a:srgbClr val="FE19FF"/>
      </a:folHlink>
    </a:clrScheme>
    <a:fontScheme name="Prasgr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a:solidFill>
            <a:srgbClr val="F9F9F9"/>
          </a:solidFill>
          <a:prstDash val="solid"/>
          <a:round/>
          <a:headEnd/>
          <a:tailEnd/>
        </a:ln>
        <a:extLst>
          <a:ext uri="{909E8E84-426E-40DD-AFC4-6F175D3DCCD1}">
            <a14:hiddenFill xmlns:a14="http://schemas.microsoft.com/office/drawing/2010/main">
              <a:noFill/>
            </a14:hiddenFill>
          </a:ext>
        </a:extLst>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3.xml><?xml version="1.0" encoding="utf-8"?>
<a:theme xmlns:a="http://schemas.openxmlformats.org/drawingml/2006/main" name="1_Default Design">
  <a:themeElements>
    <a:clrScheme name="">
      <a:dk1>
        <a:srgbClr val="000000"/>
      </a:dk1>
      <a:lt1>
        <a:srgbClr val="FFFFFF"/>
      </a:lt1>
      <a:dk2>
        <a:srgbClr val="000099"/>
      </a:dk2>
      <a:lt2>
        <a:srgbClr val="FFFF00"/>
      </a:lt2>
      <a:accent1>
        <a:srgbClr val="FFCC00"/>
      </a:accent1>
      <a:accent2>
        <a:srgbClr val="FFFFCC"/>
      </a:accent2>
      <a:accent3>
        <a:srgbClr val="AAAACA"/>
      </a:accent3>
      <a:accent4>
        <a:srgbClr val="DADADA"/>
      </a:accent4>
      <a:accent5>
        <a:srgbClr val="FFE2AA"/>
      </a:accent5>
      <a:accent6>
        <a:srgbClr val="E7E7B9"/>
      </a:accent6>
      <a:hlink>
        <a:srgbClr val="FF0000"/>
      </a:hlink>
      <a:folHlink>
        <a:srgbClr val="969696"/>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テーマ">
  <a:themeElements>
    <a:clrScheme name="PRASUGREL Coler">
      <a:dk1>
        <a:srgbClr val="000000"/>
      </a:dk1>
      <a:lt1>
        <a:srgbClr val="FFFFFF"/>
      </a:lt1>
      <a:dk2>
        <a:srgbClr val="003366"/>
      </a:dk2>
      <a:lt2>
        <a:srgbClr val="FFFFFF"/>
      </a:lt2>
      <a:accent1>
        <a:srgbClr val="6DFE35"/>
      </a:accent1>
      <a:accent2>
        <a:srgbClr val="B5B6B3"/>
      </a:accent2>
      <a:accent3>
        <a:srgbClr val="A8C5EB"/>
      </a:accent3>
      <a:accent4>
        <a:srgbClr val="FADC41"/>
      </a:accent4>
      <a:accent5>
        <a:srgbClr val="05B9FF"/>
      </a:accent5>
      <a:accent6>
        <a:srgbClr val="FFA02F"/>
      </a:accent6>
      <a:hlink>
        <a:srgbClr val="255CA3"/>
      </a:hlink>
      <a:folHlink>
        <a:srgbClr val="FE19FF"/>
      </a:folHlink>
    </a:clrScheme>
    <a:fontScheme name="Prasgr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a:solidFill>
            <a:srgbClr val="F9F9F9"/>
          </a:solidFill>
          <a:prstDash val="solid"/>
          <a:round/>
          <a:headEnd/>
          <a:tailEnd/>
        </a:ln>
        <a:extLst>
          <a:ext uri="{909E8E84-426E-40DD-AFC4-6F175D3DCCD1}">
            <a14:hiddenFill xmlns:a14="http://schemas.microsoft.com/office/drawing/2010/main">
              <a:noFill/>
            </a14:hiddenFill>
          </a:ext>
        </a:extLst>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5.xml><?xml version="1.0" encoding="utf-8"?>
<a:theme xmlns:a="http://schemas.openxmlformats.org/drawingml/2006/main" name="5_Office ​​テーマ">
  <a:themeElements>
    <a:clrScheme name="PRASUGREL Coler">
      <a:dk1>
        <a:srgbClr val="000000"/>
      </a:dk1>
      <a:lt1>
        <a:srgbClr val="FFFFFF"/>
      </a:lt1>
      <a:dk2>
        <a:srgbClr val="003366"/>
      </a:dk2>
      <a:lt2>
        <a:srgbClr val="FFFFFF"/>
      </a:lt2>
      <a:accent1>
        <a:srgbClr val="6DFE35"/>
      </a:accent1>
      <a:accent2>
        <a:srgbClr val="B5B6B3"/>
      </a:accent2>
      <a:accent3>
        <a:srgbClr val="A8C5EB"/>
      </a:accent3>
      <a:accent4>
        <a:srgbClr val="FADC41"/>
      </a:accent4>
      <a:accent5>
        <a:srgbClr val="05B9FF"/>
      </a:accent5>
      <a:accent6>
        <a:srgbClr val="FFA02F"/>
      </a:accent6>
      <a:hlink>
        <a:srgbClr val="255CA3"/>
      </a:hlink>
      <a:folHlink>
        <a:srgbClr val="FE19FF"/>
      </a:folHlink>
    </a:clrScheme>
    <a:fontScheme name="Prasgr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a:solidFill>
            <a:srgbClr val="F9F9F9"/>
          </a:solidFill>
          <a:prstDash val="solid"/>
          <a:round/>
          <a:headEnd/>
          <a:tailEnd/>
        </a:ln>
        <a:extLst>
          <a:ext uri="{909E8E84-426E-40DD-AFC4-6F175D3DCCD1}">
            <a14:hiddenFill xmlns:a14="http://schemas.microsoft.com/office/drawing/2010/main">
              <a:noFill/>
            </a14:hiddenFill>
          </a:ext>
        </a:extLst>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3_Office Theme 2">
    <a:dk1>
      <a:srgbClr val="EEECE1"/>
    </a:dk1>
    <a:lt1>
      <a:srgbClr val="FFFFFF"/>
    </a:lt1>
    <a:dk2>
      <a:srgbClr val="000066"/>
    </a:dk2>
    <a:lt2>
      <a:srgbClr val="1F497D"/>
    </a:lt2>
    <a:accent1>
      <a:srgbClr val="4F81BD"/>
    </a:accent1>
    <a:accent2>
      <a:srgbClr val="C0504D"/>
    </a:accent2>
    <a:accent3>
      <a:srgbClr val="AAAAB8"/>
    </a:accent3>
    <a:accent4>
      <a:srgbClr val="DADADA"/>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8748</TotalTime>
  <Words>4198</Words>
  <Application>Microsoft Office PowerPoint</Application>
  <PresentationFormat>화면 슬라이드 쇼(4:3)</PresentationFormat>
  <Paragraphs>1044</Paragraphs>
  <Slides>36</Slides>
  <Notes>29</Notes>
  <HiddenSlides>0</HiddenSlides>
  <MMClips>0</MMClips>
  <ScaleCrop>false</ScaleCrop>
  <HeadingPairs>
    <vt:vector size="4" baseType="variant">
      <vt:variant>
        <vt:lpstr>테마</vt:lpstr>
      </vt:variant>
      <vt:variant>
        <vt:i4>6</vt:i4>
      </vt:variant>
      <vt:variant>
        <vt:lpstr>슬라이드 제목</vt:lpstr>
      </vt:variant>
      <vt:variant>
        <vt:i4>36</vt:i4>
      </vt:variant>
    </vt:vector>
  </HeadingPairs>
  <TitlesOfParts>
    <vt:vector size="42" baseType="lpstr">
      <vt:lpstr>Default Design</vt:lpstr>
      <vt:lpstr>3_Office ​​テーマ</vt:lpstr>
      <vt:lpstr>1_Default Design</vt:lpstr>
      <vt:lpstr>4_Office ​​テーマ</vt:lpstr>
      <vt:lpstr>5_Office ​​テーマ</vt:lpstr>
      <vt:lpstr>Office ​​テーマ</vt:lpstr>
      <vt:lpstr>Effects of CYP2C19 on Platelet Aggregation and Ischemic Events in Japanese PCI Patients PRASFIT-ACS Trial  PRASugrel Compared to Clopidogrel For Japanese PatIenTs with ACS Undergoing PCI </vt:lpstr>
      <vt:lpstr>COI Disclosure First Author : Hiroyoshi Yokoi </vt:lpstr>
      <vt:lpstr>PowerPoint 프레젠테이션</vt:lpstr>
      <vt:lpstr>Genetic Effects on Pharmacokinetic and Pharmacodynamic Responses to Clopidogrel in Healthy Subjects</vt:lpstr>
      <vt:lpstr>MACE and stent thrombosis by  CYP2C19*2 Allelic Variant</vt:lpstr>
      <vt:lpstr>PowerPoint 프레젠테이션</vt:lpstr>
      <vt:lpstr>PRASFIT-ACS Study design</vt:lpstr>
      <vt:lpstr>  </vt:lpstr>
      <vt:lpstr>PowerPoint 프레젠테이션</vt:lpstr>
      <vt:lpstr>Comparison of Baseline Characteristics PRASFIT-ACS, PRASFIT-Elective and TRITON</vt:lpstr>
      <vt:lpstr>Primary Efficacy Endpoint  (MACE at 24 weeks)</vt:lpstr>
      <vt:lpstr>Non-CABG Clinically Important Bleeding Events</vt:lpstr>
      <vt:lpstr>PowerPoint 프레젠테이션</vt:lpstr>
      <vt:lpstr>Patient Flow</vt:lpstr>
      <vt:lpstr>CYP2C19 characteristics</vt:lpstr>
      <vt:lpstr>Baseline characteristics</vt:lpstr>
      <vt:lpstr>Baseline characteristics</vt:lpstr>
      <vt:lpstr>Platelet Aggregation Analysis Methods　　　　　　　　　　　　　　　　</vt:lpstr>
      <vt:lpstr>Platelet Aggregation in PRASFIT-ACS EM　　　　　　　　　　　　　　　　</vt:lpstr>
      <vt:lpstr>Platelet Aggregation in PRASFIT-ACS IM+PM　　　　　　　　　　　　　　　　</vt:lpstr>
      <vt:lpstr>Primary Efficacy Endpoint　　　　　　　　　　　　　　　　　（MACE at 24 Weeks）　EM　　　　　　　　　　　　　　　</vt:lpstr>
      <vt:lpstr>Primary Efficacy Endpoint　　　　　　　　　　　　　　　　　（MACE at 24 Weeks）　IM+PM　　　　　　　　　　　　　　　</vt:lpstr>
      <vt:lpstr>Primary Efficacy Endpoint　　　　　　　　　　　　　　　　　（MACE at 24 Weeks）　No genetic testing patients　　　　　　　　　　　　　　　</vt:lpstr>
      <vt:lpstr>PowerPoint 프레젠테이션</vt:lpstr>
      <vt:lpstr>PowerPoint 프레젠테이션</vt:lpstr>
      <vt:lpstr>PowerPoint 프레젠테이션</vt:lpstr>
      <vt:lpstr>Non-CABG Bleeding events by CYP2C19 phenotypes</vt:lpstr>
      <vt:lpstr>Summary</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Shigeru SAITO;MD;FACC;FSCAI;FJCC</dc:creator>
  <cp:lastModifiedBy>goodtobe</cp:lastModifiedBy>
  <cp:revision>1117</cp:revision>
  <cp:lastPrinted>2016-07-06T05:20:15Z</cp:lastPrinted>
  <dcterms:created xsi:type="dcterms:W3CDTF">2010-04-06T17:22:02Z</dcterms:created>
  <dcterms:modified xsi:type="dcterms:W3CDTF">2016-12-09T05:01:00Z</dcterms:modified>
</cp:coreProperties>
</file>