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42" r:id="rId3"/>
    <p:sldId id="405" r:id="rId4"/>
    <p:sldId id="413" r:id="rId5"/>
    <p:sldId id="410" r:id="rId6"/>
    <p:sldId id="346" r:id="rId7"/>
    <p:sldId id="399" r:id="rId8"/>
    <p:sldId id="40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419" r:id="rId21"/>
    <p:sldId id="392" r:id="rId22"/>
    <p:sldId id="398" r:id="rId23"/>
    <p:sldId id="417" r:id="rId24"/>
    <p:sldId id="418" r:id="rId25"/>
    <p:sldId id="397" r:id="rId26"/>
    <p:sldId id="416" r:id="rId27"/>
    <p:sldId id="414" r:id="rId28"/>
    <p:sldId id="415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69" autoAdjust="0"/>
  </p:normalViewPr>
  <p:slideViewPr>
    <p:cSldViewPr>
      <p:cViewPr>
        <p:scale>
          <a:sx n="78" d="100"/>
          <a:sy n="78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517FB-F0AF-49D6-9B1F-FEF061937494}" type="datetimeFigureOut">
              <a:rPr lang="ko-KR" altLang="en-US" smtClean="0"/>
              <a:pPr/>
              <a:t>2016-12-09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5827-8CA7-42AE-85E5-93501390AA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08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F5827-8CA7-42AE-85E5-93501390AAD8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8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F5827-8CA7-42AE-85E5-93501390AAD8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F5827-8CA7-42AE-85E5-93501390AAD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71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F5827-8CA7-42AE-85E5-93501390AAD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52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F5827-8CA7-42AE-85E5-93501390AAD8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533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F5827-8CA7-42AE-85E5-93501390AAD8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8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F5827-8CA7-42AE-85E5-93501390AAD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46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F5827-8CA7-42AE-85E5-93501390AAD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47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B84-19C6-4F83-BF11-642A6C087F9E}" type="datetimeFigureOut">
              <a:rPr lang="ko-KR" altLang="en-US" smtClean="0"/>
              <a:pPr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6055-D83D-42C9-A216-7D0EC21F1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B84-19C6-4F83-BF11-642A6C087F9E}" type="datetimeFigureOut">
              <a:rPr lang="ko-KR" altLang="en-US" smtClean="0"/>
              <a:pPr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6055-D83D-42C9-A216-7D0EC21F1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B84-19C6-4F83-BF11-642A6C087F9E}" type="datetimeFigureOut">
              <a:rPr lang="ko-KR" altLang="en-US" smtClean="0"/>
              <a:pPr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6055-D83D-42C9-A216-7D0EC21F1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9616-8806-4CC7-AECF-9D17E3136C07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D431-0295-4E16-BE96-1FE6AACCB7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269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9616-8806-4CC7-AECF-9D17E3136C07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D431-0295-4E16-BE96-1FE6AACCB7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59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9616-8806-4CC7-AECF-9D17E3136C07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D431-0295-4E16-BE96-1FE6AACCB7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312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9616-8806-4CC7-AECF-9D17E3136C07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D431-0295-4E16-BE96-1FE6AACCB7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63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9616-8806-4CC7-AECF-9D17E3136C07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D431-0295-4E16-BE96-1FE6AACCB7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75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9616-8806-4CC7-AECF-9D17E3136C07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D431-0295-4E16-BE96-1FE6AACCB7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80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9616-8806-4CC7-AECF-9D17E3136C07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D431-0295-4E16-BE96-1FE6AACCB7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938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9616-8806-4CC7-AECF-9D17E3136C07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D431-0295-4E16-BE96-1FE6AACCB7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16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B84-19C6-4F83-BF11-642A6C087F9E}" type="datetimeFigureOut">
              <a:rPr lang="ko-KR" altLang="en-US" smtClean="0"/>
              <a:pPr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6055-D83D-42C9-A216-7D0EC21F1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9616-8806-4CC7-AECF-9D17E3136C07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D431-0295-4E16-BE96-1FE6AACCB7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621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9616-8806-4CC7-AECF-9D17E3136C07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D431-0295-4E16-BE96-1FE6AACCB7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428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9616-8806-4CC7-AECF-9D17E3136C07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D431-0295-4E16-BE96-1FE6AACCB7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82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B84-19C6-4F83-BF11-642A6C087F9E}" type="datetimeFigureOut">
              <a:rPr lang="ko-KR" altLang="en-US" smtClean="0"/>
              <a:pPr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6055-D83D-42C9-A216-7D0EC21F1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B84-19C6-4F83-BF11-642A6C087F9E}" type="datetimeFigureOut">
              <a:rPr lang="ko-KR" altLang="en-US" smtClean="0"/>
              <a:pPr/>
              <a:t>2016-12-09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6055-D83D-42C9-A216-7D0EC21F1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B84-19C6-4F83-BF11-642A6C087F9E}" type="datetimeFigureOut">
              <a:rPr lang="ko-KR" altLang="en-US" smtClean="0"/>
              <a:pPr/>
              <a:t>2016-12-09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6055-D83D-42C9-A216-7D0EC21F1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B84-19C6-4F83-BF11-642A6C087F9E}" type="datetimeFigureOut">
              <a:rPr lang="ko-KR" altLang="en-US" smtClean="0"/>
              <a:pPr/>
              <a:t>2016-12-09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6055-D83D-42C9-A216-7D0EC21F1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B84-19C6-4F83-BF11-642A6C087F9E}" type="datetimeFigureOut">
              <a:rPr lang="ko-KR" altLang="en-US" smtClean="0"/>
              <a:pPr/>
              <a:t>2016-12-09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6055-D83D-42C9-A216-7D0EC21F1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B84-19C6-4F83-BF11-642A6C087F9E}" type="datetimeFigureOut">
              <a:rPr lang="ko-KR" altLang="en-US" smtClean="0"/>
              <a:pPr/>
              <a:t>2016-12-09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6055-D83D-42C9-A216-7D0EC21F1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B84-19C6-4F83-BF11-642A6C087F9E}" type="datetimeFigureOut">
              <a:rPr lang="ko-KR" altLang="en-US" smtClean="0"/>
              <a:pPr/>
              <a:t>2016-12-09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6055-D83D-42C9-A216-7D0EC21F1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5B84-19C6-4F83-BF11-642A6C087F9E}" type="datetimeFigureOut">
              <a:rPr lang="ko-KR" altLang="en-US" smtClean="0"/>
              <a:pPr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6055-D83D-42C9-A216-7D0EC21F1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9616-8806-4CC7-AECF-9D17E3136C07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D431-0295-4E16-BE96-1FE6AACCB7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07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hjw1@gmail.com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30" y="0"/>
            <a:ext cx="9144000" cy="6858000"/>
          </a:xfrm>
          <a:prstGeom prst="rect">
            <a:avLst/>
          </a:prstGeom>
        </p:spPr>
      </p:pic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856984" cy="18002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3600" b="1" dirty="0">
                <a:latin typeface="Calibri" pitchFamily="34" charset="0"/>
                <a:ea typeface="10X10"/>
                <a:cs typeface="Arial" pitchFamily="34" charset="0"/>
              </a:rPr>
              <a:t>Smoking Paradox for </a:t>
            </a:r>
            <a:r>
              <a:rPr lang="en-US" altLang="ko-KR" sz="3600" b="1" dirty="0" err="1">
                <a:latin typeface="Calibri" pitchFamily="34" charset="0"/>
                <a:ea typeface="10X10"/>
                <a:cs typeface="Arial" pitchFamily="34" charset="0"/>
              </a:rPr>
              <a:t>Clopidogrel</a:t>
            </a:r>
            <a:r>
              <a:rPr lang="en-US" altLang="ko-KR" sz="3600" b="1" dirty="0">
                <a:latin typeface="Calibri" pitchFamily="34" charset="0"/>
                <a:ea typeface="10X10"/>
                <a:cs typeface="Arial" pitchFamily="34" charset="0"/>
              </a:rPr>
              <a:t> :  </a:t>
            </a:r>
            <a:br>
              <a:rPr lang="en-US" altLang="ko-KR" sz="3600" b="1" dirty="0">
                <a:latin typeface="Calibri" pitchFamily="34" charset="0"/>
                <a:ea typeface="10X10"/>
                <a:cs typeface="Arial" pitchFamily="34" charset="0"/>
              </a:rPr>
            </a:br>
            <a:r>
              <a:rPr lang="en-US" altLang="ko-KR" sz="3600" b="1" dirty="0">
                <a:latin typeface="Calibri" pitchFamily="34" charset="0"/>
                <a:ea typeface="10X10"/>
                <a:cs typeface="Arial" pitchFamily="34" charset="0"/>
              </a:rPr>
              <a:t>: Is It a Myth or Truth?   </a:t>
            </a:r>
            <a:r>
              <a:rPr lang="en-US" altLang="ko-KR" sz="3200" b="1" dirty="0">
                <a:latin typeface="Calibri" pitchFamily="34" charset="0"/>
                <a:ea typeface="10X10"/>
                <a:cs typeface="Arial" pitchFamily="34" charset="0"/>
              </a:rPr>
              <a:t/>
            </a:r>
            <a:br>
              <a:rPr lang="en-US" altLang="ko-KR" sz="3200" b="1" dirty="0">
                <a:latin typeface="Calibri" pitchFamily="34" charset="0"/>
                <a:ea typeface="10X10"/>
                <a:cs typeface="Arial" pitchFamily="34" charset="0"/>
              </a:rPr>
            </a:br>
            <a:r>
              <a:rPr lang="en-US" altLang="ko-KR" sz="3200" b="1" dirty="0">
                <a:latin typeface="Calibri" pitchFamily="34" charset="0"/>
                <a:ea typeface="10X10"/>
                <a:cs typeface="Arial" pitchFamily="34" charset="0"/>
              </a:rPr>
              <a:t/>
            </a:r>
            <a:br>
              <a:rPr lang="en-US" altLang="ko-KR" sz="3200" b="1" dirty="0">
                <a:latin typeface="Calibri" pitchFamily="34" charset="0"/>
                <a:ea typeface="10X10"/>
                <a:cs typeface="Arial" pitchFamily="34" charset="0"/>
              </a:rPr>
            </a:br>
            <a:endParaRPr lang="en-US" altLang="ko-KR" sz="3600" b="1" dirty="0">
              <a:latin typeface="Calibri" pitchFamily="34" charset="0"/>
              <a:ea typeface="10X10"/>
              <a:cs typeface="Arial" pitchFamily="34" charset="0"/>
            </a:endParaRPr>
          </a:p>
        </p:txBody>
      </p:sp>
      <p:sp>
        <p:nvSpPr>
          <p:cNvPr id="6" name="Line 2"/>
          <p:cNvSpPr/>
          <p:nvPr/>
        </p:nvSpPr>
        <p:spPr>
          <a:xfrm>
            <a:off x="467544" y="1124744"/>
            <a:ext cx="8208912" cy="0"/>
          </a:xfrm>
          <a:prstGeom prst="line">
            <a:avLst/>
          </a:prstGeom>
          <a:ln w="38100">
            <a:solidFill>
              <a:srgbClr val="4F81BD"/>
            </a:solidFill>
            <a:round/>
          </a:ln>
        </p:spPr>
      </p:sp>
      <p:sp>
        <p:nvSpPr>
          <p:cNvPr id="7" name="직사각형 6"/>
          <p:cNvSpPr/>
          <p:nvPr/>
        </p:nvSpPr>
        <p:spPr>
          <a:xfrm>
            <a:off x="5455230" y="6021288"/>
            <a:ext cx="33123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084873"/>
            <a:ext cx="3324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부제목 2"/>
          <p:cNvSpPr>
            <a:spLocks noGrp="1"/>
          </p:cNvSpPr>
          <p:nvPr>
            <p:ph type="subTitle" idx="1"/>
          </p:nvPr>
        </p:nvSpPr>
        <p:spPr>
          <a:xfrm>
            <a:off x="3635896" y="4005064"/>
            <a:ext cx="5328592" cy="953305"/>
          </a:xfrm>
        </p:spPr>
        <p:txBody>
          <a:bodyPr>
            <a:noAutofit/>
          </a:bodyPr>
          <a:lstStyle/>
          <a:p>
            <a:pPr algn="just"/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Jung-Won Suh, MD</a:t>
            </a:r>
            <a:endParaRPr lang="en-US" altLang="ko-KR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Department of Internal Medicine </a:t>
            </a:r>
          </a:p>
          <a:p>
            <a:pPr algn="just"/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Cardiovascular Center </a:t>
            </a:r>
          </a:p>
          <a:p>
            <a:pPr algn="just"/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Adobe 고딕 Std B" pitchFamily="34" charset="-127"/>
                <a:cs typeface="Calibri" panose="020F0502020204030204" pitchFamily="34" charset="0"/>
              </a:rPr>
              <a:t>Seoul National University </a:t>
            </a:r>
            <a:r>
              <a:rPr lang="en-US" altLang="ko-KR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Adobe 고딕 Std B" pitchFamily="34" charset="-127"/>
                <a:cs typeface="Calibri" panose="020F0502020204030204" pitchFamily="34" charset="0"/>
              </a:rPr>
              <a:t>Bundang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Adobe 고딕 Std B" pitchFamily="34" charset="-127"/>
                <a:cs typeface="Calibri" panose="020F0502020204030204" pitchFamily="34" charset="0"/>
              </a:rPr>
              <a:t> Hospital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Adobe 고딕 Std B" pitchFamily="34" charset="-127"/>
                <a:cs typeface="Calibri" panose="020F0502020204030204" pitchFamily="34" charset="0"/>
              </a:rPr>
              <a:t> </a:t>
            </a:r>
            <a:endParaRPr lang="en-US" altLang="ko-KR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Adobe 고딕 Std B" pitchFamily="34" charset="-127"/>
              <a:cs typeface="Calibri" panose="020F0502020204030204" pitchFamily="34" charset="0"/>
            </a:endParaRPr>
          </a:p>
          <a:p>
            <a:pPr algn="just"/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Adobe 고딕 Std B" pitchFamily="34" charset="-127"/>
                <a:cs typeface="Calibri" panose="020F0502020204030204" pitchFamily="34" charset="0"/>
              </a:rPr>
              <a:t>Seoul National University College of Medicine </a:t>
            </a:r>
          </a:p>
          <a:p>
            <a:pPr algn="r" fontAlgn="auto">
              <a:spcAft>
                <a:spcPts val="0"/>
              </a:spcAft>
              <a:defRPr/>
            </a:pPr>
            <a:endParaRPr lang="en-US" altLang="ko-KR" sz="2400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67544" y="5715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JCR 2016</a:t>
            </a:r>
          </a:p>
          <a:p>
            <a:r>
              <a:rPr lang="en-US" altLang="ko-KR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Dec 9, 2016</a:t>
            </a:r>
          </a:p>
        </p:txBody>
      </p:sp>
    </p:spTree>
    <p:extLst>
      <p:ext uri="{BB962C8B-B14F-4D97-AF65-F5344CB8AC3E}">
        <p14:creationId xmlns:p14="http://schemas.microsoft.com/office/powerpoint/2010/main" val="4065601488"/>
      </p:ext>
    </p:extLst>
  </p:cSld>
  <p:clrMapOvr>
    <a:masterClrMapping/>
  </p:clrMapOvr>
  <p:transition advTm="1176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8352928" cy="1752600"/>
          </a:xfrm>
        </p:spPr>
        <p:txBody>
          <a:bodyPr>
            <a:normAutofit/>
          </a:bodyPr>
          <a:lstStyle/>
          <a:p>
            <a:r>
              <a:rPr lang="en-US" altLang="ko-KR" sz="2800" b="1" u="sng" dirty="0"/>
              <a:t>Smoking and </a:t>
            </a:r>
            <a:r>
              <a:rPr lang="en-US" altLang="ko-KR" sz="2800" b="1" u="sng" dirty="0" err="1"/>
              <a:t>Clopidogrel</a:t>
            </a:r>
            <a:r>
              <a:rPr lang="en-US" altLang="ko-KR" sz="2800" b="1" u="sng" dirty="0"/>
              <a:t> Response Revisited </a:t>
            </a:r>
            <a:endParaRPr lang="ko-KR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7255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9" y="0"/>
            <a:ext cx="7631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892480" cy="62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1677852"/>
            <a:ext cx="8964488" cy="3573862"/>
          </a:xfrm>
          <a:prstGeom prst="rect">
            <a:avLst/>
          </a:prstGeom>
        </p:spPr>
      </p:pic>
      <p:sp>
        <p:nvSpPr>
          <p:cNvPr id="29" name="제목 1"/>
          <p:cNvSpPr txBox="1">
            <a:spLocks/>
          </p:cNvSpPr>
          <p:nvPr/>
        </p:nvSpPr>
        <p:spPr>
          <a:xfrm>
            <a:off x="467544" y="116632"/>
            <a:ext cx="8219256" cy="64807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Non-smokers (</a:t>
            </a:r>
            <a:r>
              <a:rPr lang="en-US" altLang="ko-KR" sz="32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never+former</a:t>
            </a:r>
            <a: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) vs. Current smokers </a:t>
            </a:r>
            <a:endParaRPr lang="ko-KR" alt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Line 2"/>
          <p:cNvSpPr/>
          <p:nvPr/>
        </p:nvSpPr>
        <p:spPr>
          <a:xfrm>
            <a:off x="10906" y="836712"/>
            <a:ext cx="866555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42687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600200"/>
            <a:ext cx="9144000" cy="3657600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67544" y="116632"/>
            <a:ext cx="8219256" cy="6480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Never-smokers vs. Current smokers </a:t>
            </a:r>
            <a:endParaRPr lang="ko-KR" alt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Line 2"/>
          <p:cNvSpPr/>
          <p:nvPr/>
        </p:nvSpPr>
        <p:spPr>
          <a:xfrm>
            <a:off x="10906" y="836712"/>
            <a:ext cx="866555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40746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67544" y="116632"/>
            <a:ext cx="8219256" cy="6480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Age, sex, and </a:t>
            </a:r>
            <a:r>
              <a:rPr lang="en-US" altLang="ko-KR" sz="32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Hb</a:t>
            </a:r>
            <a: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-adjusted PRU  </a:t>
            </a:r>
            <a:endParaRPr lang="ko-KR" alt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Line 2"/>
          <p:cNvSpPr/>
          <p:nvPr/>
        </p:nvSpPr>
        <p:spPr>
          <a:xfrm>
            <a:off x="10906" y="836712"/>
            <a:ext cx="866555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908719"/>
            <a:ext cx="5048344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6123"/>
            <a:ext cx="8948958" cy="546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467544" y="116632"/>
            <a:ext cx="8219256" cy="6480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Cohort-level meta analysis </a:t>
            </a:r>
            <a:endParaRPr lang="ko-KR" alt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Line 2"/>
          <p:cNvSpPr/>
          <p:nvPr/>
        </p:nvSpPr>
        <p:spPr>
          <a:xfrm>
            <a:off x="10906" y="836712"/>
            <a:ext cx="866555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26517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67544" y="116632"/>
            <a:ext cx="8219256" cy="6480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Comparison of MEA ADP Assay Results </a:t>
            </a:r>
            <a:endParaRPr lang="ko-KR" alt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Line 2"/>
          <p:cNvSpPr/>
          <p:nvPr/>
        </p:nvSpPr>
        <p:spPr>
          <a:xfrm>
            <a:off x="10906" y="836712"/>
            <a:ext cx="866555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2120"/>
            <a:ext cx="9144000" cy="33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67544" y="260648"/>
            <a:ext cx="8219256" cy="64807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PRU and </a:t>
            </a:r>
            <a:r>
              <a:rPr lang="en-US" altLang="ko-KR" sz="32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Hb</a:t>
            </a:r>
            <a: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Levels of Never, Former, and Current Smokers </a:t>
            </a:r>
            <a:endParaRPr lang="ko-KR" alt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Line 2"/>
          <p:cNvSpPr/>
          <p:nvPr/>
        </p:nvSpPr>
        <p:spPr>
          <a:xfrm>
            <a:off x="10906" y="836712"/>
            <a:ext cx="866555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3" y="1700808"/>
            <a:ext cx="8008081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627"/>
              </p:ext>
            </p:extLst>
          </p:nvPr>
        </p:nvGraphicFramePr>
        <p:xfrm>
          <a:off x="755575" y="2251154"/>
          <a:ext cx="7560840" cy="2599508"/>
        </p:xfrm>
        <a:graphic>
          <a:graphicData uri="http://schemas.openxmlformats.org/drawingml/2006/table">
            <a:tbl>
              <a:tblPr/>
              <a:tblGrid>
                <a:gridCol w="1943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6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sz="1400" kern="100" dirty="0">
                        <a:latin typeface="Arial" pitchFamily="34" charset="0"/>
                        <a:ea typeface="굴림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Estimated 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difference  in PRU</a:t>
                      </a:r>
                      <a:endParaRPr lang="ko-KR" sz="14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Observed 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difference  in PRU</a:t>
                      </a:r>
                      <a:endParaRPr lang="ko-KR" sz="14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4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Observed difference</a:t>
                      </a:r>
                      <a:r>
                        <a:rPr lang="en-US" altLang="ko-KR" sz="1400" b="1" kern="100" baseline="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in </a:t>
                      </a:r>
                      <a:r>
                        <a:rPr lang="en-US" altLang="ko-KR" sz="1400" b="1" kern="100" baseline="0" dirty="0" err="1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Hb</a:t>
                      </a:r>
                      <a:endParaRPr lang="ko-KR" sz="14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Never vs. Former </a:t>
                      </a:r>
                      <a:endParaRPr lang="ko-KR" sz="14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17.54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19.27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-0.82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Never vs. Current </a:t>
                      </a:r>
                      <a:endParaRPr lang="ko-KR" sz="14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24.82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22.87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-1.16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Former vs. Current </a:t>
                      </a:r>
                      <a:endParaRPr lang="ko-KR" sz="14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7.27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3.60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-0.34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4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Non-smoker</a:t>
                      </a:r>
                      <a:r>
                        <a:rPr lang="en-US" altLang="ko-KR" sz="1400" b="1" kern="100" baseline="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vs. Current</a:t>
                      </a:r>
                      <a:endParaRPr lang="ko-KR" sz="14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19.05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17.92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-0.89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1129145"/>
            <a:ext cx="771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ko-KR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Regression coefficient between PRU and </a:t>
            </a:r>
            <a:r>
              <a:rPr lang="en-US" altLang="ko-KR" dirty="0" err="1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Hb</a:t>
            </a:r>
            <a:r>
              <a:rPr lang="en-US" altLang="ko-KR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= -21.4 PRU per 1g/</a:t>
            </a:r>
            <a:r>
              <a:rPr lang="en-US" altLang="ko-KR" dirty="0" err="1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dL</a:t>
            </a:r>
            <a:r>
              <a:rPr lang="en-US" altLang="ko-KR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dirty="0" err="1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Hb</a:t>
            </a:r>
            <a:r>
              <a:rPr lang="en-US" altLang="ko-KR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endParaRPr lang="ko-KR" altLang="en-US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59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112568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The effects of smoking on the PK &amp; PD of </a:t>
            </a:r>
            <a:r>
              <a:rPr lang="en-US" altLang="ko-K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clopidogrel</a:t>
            </a: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 have been controversial. </a:t>
            </a:r>
          </a:p>
          <a:p>
            <a:pPr>
              <a:lnSpc>
                <a:spcPct val="160000"/>
              </a:lnSpc>
            </a:pP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The data on the association of smoking and platelet responsiveness to ADP blockers like </a:t>
            </a:r>
            <a:r>
              <a:rPr lang="en-US" altLang="ko-K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clopidogrel</a:t>
            </a: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 are inconsistent and controversial with studies variably showing : </a:t>
            </a:r>
          </a:p>
          <a:p>
            <a:pPr marL="914400" lvl="1" indent="-457200">
              <a:lnSpc>
                <a:spcPct val="160000"/>
              </a:lnSpc>
              <a:buAutoNum type="arabicParenR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No association </a:t>
            </a:r>
          </a:p>
          <a:p>
            <a:pPr marL="914400" lvl="1" indent="-457200">
              <a:lnSpc>
                <a:spcPct val="160000"/>
              </a:lnSpc>
              <a:buAutoNum type="arabicParenR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Positive (higher on-treatment platelet reactivity in smokers) </a:t>
            </a:r>
          </a:p>
          <a:p>
            <a:pPr marL="914400" lvl="1" indent="-457200">
              <a:lnSpc>
                <a:spcPct val="160000"/>
              </a:lnSpc>
              <a:buAutoNum type="arabicParenR"/>
            </a:pPr>
            <a:r>
              <a:rPr lang="en-US" altLang="ko-K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Negative (lower on-treatment platelet reactivity in smokers) </a:t>
            </a:r>
          </a:p>
          <a:p>
            <a:endParaRPr lang="en-US" altLang="ko-K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Line 2"/>
          <p:cNvSpPr/>
          <p:nvPr/>
        </p:nvSpPr>
        <p:spPr>
          <a:xfrm>
            <a:off x="0" y="1124744"/>
            <a:ext cx="8676456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5" name="제목 1"/>
          <p:cNvSpPr txBox="1">
            <a:spLocks/>
          </p:cNvSpPr>
          <p:nvPr/>
        </p:nvSpPr>
        <p:spPr>
          <a:xfrm>
            <a:off x="323528" y="11663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rPr>
              <a:t> Smoking &amp; Platelet reactivity 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07904" y="6453336"/>
            <a:ext cx="543609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Sibbing</a:t>
            </a:r>
            <a:r>
              <a:rPr lang="en-US" altLang="ko-K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D, JACC 2016</a:t>
            </a:r>
            <a:endParaRPr lang="ko-KR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14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8457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800" dirty="0">
                <a:latin typeface="Calibri" panose="020F0502020204030204" pitchFamily="34" charset="0"/>
              </a:rPr>
              <a:t>In accordance with previous studies, PRU was significantly lower in current smokers. </a:t>
            </a:r>
          </a:p>
          <a:p>
            <a:endParaRPr lang="en-US" altLang="ko-KR" sz="2800" dirty="0">
              <a:latin typeface="Calibri" panose="020F0502020204030204" pitchFamily="34" charset="0"/>
            </a:endParaRPr>
          </a:p>
          <a:p>
            <a:r>
              <a:rPr lang="en-US" altLang="ko-KR" sz="2800" dirty="0">
                <a:latin typeface="Calibri" panose="020F0502020204030204" pitchFamily="34" charset="0"/>
              </a:rPr>
              <a:t>There was no difference in PRU between current smokers and non-smokers after adjusting hemoglobin as a covariate. </a:t>
            </a:r>
          </a:p>
          <a:p>
            <a:endParaRPr lang="en-US" altLang="ko-KR" sz="2800" dirty="0">
              <a:latin typeface="Calibri" panose="020F0502020204030204" pitchFamily="34" charset="0"/>
            </a:endParaRPr>
          </a:p>
          <a:p>
            <a:r>
              <a:rPr lang="en-US" altLang="ko-KR" sz="2800" dirty="0">
                <a:latin typeface="Calibri" panose="020F0502020204030204" pitchFamily="34" charset="0"/>
              </a:rPr>
              <a:t>The impact of adjusting </a:t>
            </a:r>
            <a:r>
              <a:rPr lang="en-US" altLang="ko-KR" sz="2800" dirty="0" err="1">
                <a:latin typeface="Calibri" panose="020F0502020204030204" pitchFamily="34" charset="0"/>
              </a:rPr>
              <a:t>Hb</a:t>
            </a:r>
            <a:r>
              <a:rPr lang="en-US" altLang="ko-KR" sz="2800" dirty="0">
                <a:latin typeface="Calibri" panose="020F0502020204030204" pitchFamily="34" charset="0"/>
              </a:rPr>
              <a:t> on the predictive value of PRU, such as MACE, should be examined. </a:t>
            </a:r>
          </a:p>
          <a:p>
            <a:endParaRPr lang="en-US" altLang="ko-KR" sz="2800" dirty="0">
              <a:latin typeface="Calibri" panose="020F0502020204030204" pitchFamily="34" charset="0"/>
            </a:endParaRPr>
          </a:p>
          <a:p>
            <a:r>
              <a:rPr lang="en-US" altLang="ko-KR" sz="2800" dirty="0">
                <a:latin typeface="Calibri" panose="020F0502020204030204" pitchFamily="34" charset="0"/>
              </a:rPr>
              <a:t>The reason for the inverse association b/w PRU and </a:t>
            </a:r>
            <a:r>
              <a:rPr lang="en-US" altLang="ko-KR" sz="2800" dirty="0" err="1">
                <a:latin typeface="Calibri" panose="020F0502020204030204" pitchFamily="34" charset="0"/>
              </a:rPr>
              <a:t>Hb</a:t>
            </a:r>
            <a:r>
              <a:rPr lang="en-US" altLang="ko-KR" sz="2800" dirty="0">
                <a:latin typeface="Calibri" panose="020F0502020204030204" pitchFamily="34" charset="0"/>
              </a:rPr>
              <a:t> should be elucidated and corrected if possible. 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67544" y="260648"/>
            <a:ext cx="8219256" cy="6480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Summary  </a:t>
            </a:r>
            <a:endParaRPr lang="ko-KR" alt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Line 2"/>
          <p:cNvSpPr/>
          <p:nvPr/>
        </p:nvSpPr>
        <p:spPr>
          <a:xfrm>
            <a:off x="10906" y="836712"/>
            <a:ext cx="866555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17673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4925"/>
            <a:ext cx="7356887" cy="843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5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7606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ko-KR" sz="2800" dirty="0">
                <a:latin typeface="Calibri" panose="020F0502020204030204" pitchFamily="34" charset="0"/>
              </a:rPr>
              <a:t>There is and will be a debate about whether cigarette smoking enhances </a:t>
            </a:r>
            <a:r>
              <a:rPr lang="en-US" altLang="ko-KR" sz="2800" dirty="0" err="1">
                <a:latin typeface="Calibri" panose="020F0502020204030204" pitchFamily="34" charset="0"/>
              </a:rPr>
              <a:t>clopidogrel</a:t>
            </a:r>
            <a:r>
              <a:rPr lang="en-US" altLang="ko-KR" sz="2800" dirty="0">
                <a:latin typeface="Calibri" panose="020F0502020204030204" pitchFamily="34" charset="0"/>
              </a:rPr>
              <a:t> response. </a:t>
            </a:r>
          </a:p>
          <a:p>
            <a:pPr>
              <a:lnSpc>
                <a:spcPct val="160000"/>
              </a:lnSpc>
            </a:pPr>
            <a:r>
              <a:rPr lang="en-US" altLang="ko-KR" sz="2800" dirty="0">
                <a:latin typeface="Calibri" panose="020F0502020204030204" pitchFamily="34" charset="0"/>
              </a:rPr>
              <a:t>Cigarette smoking is a strong risk factor for thrombosis and is associated with an increased hemoglobin level, which increase the viscosity of blood rendering it more vulnerable to thrombosis.</a:t>
            </a:r>
          </a:p>
          <a:p>
            <a:pPr>
              <a:lnSpc>
                <a:spcPct val="160000"/>
              </a:lnSpc>
            </a:pPr>
            <a:r>
              <a:rPr lang="en-US" altLang="ko-KR" sz="2800" dirty="0">
                <a:latin typeface="Calibri" panose="020F0502020204030204" pitchFamily="34" charset="0"/>
              </a:rPr>
              <a:t>More evidence is needed to confirm the enhanced </a:t>
            </a:r>
            <a:r>
              <a:rPr lang="en-US" altLang="ko-KR" sz="2800" dirty="0" err="1">
                <a:latin typeface="Calibri" panose="020F0502020204030204" pitchFamily="34" charset="0"/>
              </a:rPr>
              <a:t>clopidogrel</a:t>
            </a:r>
            <a:r>
              <a:rPr lang="en-US" altLang="ko-KR" sz="2800" dirty="0">
                <a:latin typeface="Calibri" panose="020F0502020204030204" pitchFamily="34" charset="0"/>
              </a:rPr>
              <a:t> response in smokers. </a:t>
            </a:r>
          </a:p>
          <a:p>
            <a:pPr>
              <a:lnSpc>
                <a:spcPct val="160000"/>
              </a:lnSpc>
            </a:pPr>
            <a:r>
              <a:rPr lang="en-US" altLang="ko-KR" sz="2800" dirty="0">
                <a:latin typeface="Calibri" panose="020F0502020204030204" pitchFamily="34" charset="0"/>
              </a:rPr>
              <a:t>If we consider </a:t>
            </a:r>
            <a:r>
              <a:rPr lang="en-US" altLang="ko-KR" sz="2800" dirty="0" err="1">
                <a:latin typeface="Calibri" panose="020F0502020204030204" pitchFamily="34" charset="0"/>
              </a:rPr>
              <a:t>prothrombotic</a:t>
            </a:r>
            <a:r>
              <a:rPr lang="en-US" altLang="ko-KR" sz="2800" dirty="0">
                <a:latin typeface="Calibri" panose="020F0502020204030204" pitchFamily="34" charset="0"/>
              </a:rPr>
              <a:t> effect of smoking and many other deleterious effects, cessation of smoking should be our recommendation to patients taking </a:t>
            </a:r>
            <a:r>
              <a:rPr lang="en-US" altLang="ko-KR" sz="2800" dirty="0" err="1">
                <a:latin typeface="Calibri" panose="020F0502020204030204" pitchFamily="34" charset="0"/>
              </a:rPr>
              <a:t>clopidogrel</a:t>
            </a:r>
            <a:r>
              <a:rPr lang="en-US" altLang="ko-KR" sz="2800" dirty="0">
                <a:latin typeface="Calibri" panose="020F0502020204030204" pitchFamily="34" charset="0"/>
              </a:rPr>
              <a:t>. 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67544" y="260648"/>
            <a:ext cx="8219256" cy="6480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rPr>
              <a:t>Conclusion</a:t>
            </a:r>
            <a:r>
              <a:rPr kumimoji="0" lang="en-US" altLang="ko-KR" sz="3200" b="1" i="0" u="none" strike="noStrike" kern="1200" cap="none" spc="0" normalizeH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rPr>
              <a:t>  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" name="Line 2"/>
          <p:cNvSpPr/>
          <p:nvPr/>
        </p:nvSpPr>
        <p:spPr>
          <a:xfrm>
            <a:off x="10906" y="836712"/>
            <a:ext cx="866555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27739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392792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관련 이미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410760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moking warning label에 대한 이미지 검색결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56" y="4149080"/>
            <a:ext cx="469205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moking warning label에 대한 이미지 검색결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624"/>
            <a:ext cx="2095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한국 담배 경고에 대한 이미지 검색결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97" y="-27384"/>
            <a:ext cx="2901280" cy="21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moking warning label에 대한 이미지 검색결과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907658" cy="21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외국 담배 경고에 대한 이미지 검색결과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71" y="4667250"/>
            <a:ext cx="2847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30" y="0"/>
            <a:ext cx="9144000" cy="6858000"/>
          </a:xfrm>
          <a:prstGeom prst="rect">
            <a:avLst/>
          </a:prstGeom>
        </p:spPr>
      </p:pic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640960" cy="18002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4000" b="1" dirty="0">
                <a:latin typeface="Calibri" pitchFamily="34" charset="0"/>
                <a:ea typeface="10X10"/>
                <a:cs typeface="Arial" pitchFamily="34" charset="0"/>
              </a:rPr>
              <a:t>Thank you for your kind attention !! </a:t>
            </a:r>
            <a:endParaRPr lang="en-US" altLang="ko-KR" b="1" dirty="0">
              <a:latin typeface="Calibri" pitchFamily="34" charset="0"/>
              <a:ea typeface="10X10"/>
              <a:cs typeface="Arial" pitchFamily="34" charset="0"/>
            </a:endParaRPr>
          </a:p>
        </p:txBody>
      </p:sp>
      <p:sp>
        <p:nvSpPr>
          <p:cNvPr id="6" name="Line 2"/>
          <p:cNvSpPr/>
          <p:nvPr/>
        </p:nvSpPr>
        <p:spPr>
          <a:xfrm>
            <a:off x="467544" y="1124744"/>
            <a:ext cx="8208912" cy="0"/>
          </a:xfrm>
          <a:prstGeom prst="line">
            <a:avLst/>
          </a:prstGeom>
          <a:ln w="38100">
            <a:solidFill>
              <a:srgbClr val="4F81BD"/>
            </a:solidFill>
            <a:round/>
          </a:ln>
        </p:spPr>
      </p:sp>
      <p:sp>
        <p:nvSpPr>
          <p:cNvPr id="7" name="직사각형 6"/>
          <p:cNvSpPr/>
          <p:nvPr/>
        </p:nvSpPr>
        <p:spPr>
          <a:xfrm>
            <a:off x="5455230" y="6021288"/>
            <a:ext cx="33123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084873"/>
            <a:ext cx="3324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부제목 2"/>
          <p:cNvSpPr>
            <a:spLocks noGrp="1"/>
          </p:cNvSpPr>
          <p:nvPr>
            <p:ph type="subTitle" idx="1"/>
          </p:nvPr>
        </p:nvSpPr>
        <p:spPr>
          <a:xfrm>
            <a:off x="2595736" y="3987863"/>
            <a:ext cx="6308601" cy="95330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cs typeface="Verdana" panose="020B0604030504040204" pitchFamily="34" charset="0"/>
                <a:hlinkClick r:id="rId5"/>
              </a:rPr>
              <a:t>suhjw1@gmail.com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cs typeface="Verdana" panose="020B0604030504040204" pitchFamily="34" charset="0"/>
              </a:rPr>
              <a:t> </a:t>
            </a: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cs typeface="Verdana" panose="020B0604030504040204" pitchFamily="34" charset="0"/>
              </a:rPr>
              <a:t> 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  <a:cs typeface="Verdana" panose="020B060403050404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en-US" altLang="ko-KR" sz="2400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67544" y="116632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JCR 2016</a:t>
            </a:r>
          </a:p>
          <a:p>
            <a:r>
              <a:rPr lang="en-US" altLang="ko-KR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Dec 9, 2016</a:t>
            </a:r>
          </a:p>
        </p:txBody>
      </p:sp>
    </p:spTree>
    <p:extLst>
      <p:ext uri="{BB962C8B-B14F-4D97-AF65-F5344CB8AC3E}">
        <p14:creationId xmlns:p14="http://schemas.microsoft.com/office/powerpoint/2010/main" val="1917541080"/>
      </p:ext>
    </p:extLst>
  </p:cSld>
  <p:clrMapOvr>
    <a:masterClrMapping/>
  </p:clrMapOvr>
  <p:transition advTm="1176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259632" y="1484784"/>
            <a:ext cx="705678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Back-up slides 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/>
          <p:nvPr/>
        </p:nvSpPr>
        <p:spPr>
          <a:xfrm>
            <a:off x="0" y="836712"/>
            <a:ext cx="8676456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8" name="제목 1"/>
          <p:cNvSpPr txBox="1">
            <a:spLocks/>
          </p:cNvSpPr>
          <p:nvPr/>
        </p:nvSpPr>
        <p:spPr>
          <a:xfrm>
            <a:off x="457200" y="11663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rPr>
              <a:t>The PARADOX Study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923928" y="6093296"/>
            <a:ext cx="51125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Gurbel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PA, et al, JACC 2013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39552" y="119675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rPr>
              <a:t>A prospective, randomized, double-blind, double-dummy, placebo-controlled, crossover study to investigate the influence of smoking status on the PK and PD of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rPr>
              <a:t>clopidogrel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rPr>
              <a:t> and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rPr>
              <a:t>prasugrel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rPr>
              <a:t>.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52" y="2348880"/>
            <a:ext cx="7308304" cy="38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79" y="1623482"/>
            <a:ext cx="4268437" cy="3677726"/>
          </a:xfrm>
          <a:prstGeom prst="rect">
            <a:avLst/>
          </a:prstGeom>
        </p:spPr>
      </p:pic>
      <p:sp>
        <p:nvSpPr>
          <p:cNvPr id="7" name="Line 2"/>
          <p:cNvSpPr/>
          <p:nvPr/>
        </p:nvSpPr>
        <p:spPr>
          <a:xfrm>
            <a:off x="0" y="836712"/>
            <a:ext cx="8676456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8" name="제목 1"/>
          <p:cNvSpPr txBox="1">
            <a:spLocks/>
          </p:cNvSpPr>
          <p:nvPr/>
        </p:nvSpPr>
        <p:spPr>
          <a:xfrm>
            <a:off x="457200" y="11663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rPr>
              <a:t>The PARADOX Study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923928" y="6093296"/>
            <a:ext cx="51125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Gurbel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PA, et al, JACC 2013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15" name="내용 개체 틀 14"/>
          <p:cNvSpPr>
            <a:spLocks noGrp="1"/>
          </p:cNvSpPr>
          <p:nvPr>
            <p:ph sz="quarter" idx="4"/>
          </p:nvPr>
        </p:nvSpPr>
        <p:spPr>
          <a:xfrm>
            <a:off x="4582510" y="1052736"/>
            <a:ext cx="4453985" cy="5073427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Device-reported inhibition of platelet aggregation (IPA) trended lower in nonsmokers than smokers. </a:t>
            </a:r>
          </a:p>
          <a:p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Device-reported IPA was lower in </a:t>
            </a:r>
            <a:r>
              <a:rPr lang="en-US" altLang="ko-K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clopidogrel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-treated smokers than </a:t>
            </a:r>
            <a:r>
              <a:rPr lang="en-US" altLang="ko-K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prasugrel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-treated smokers </a:t>
            </a:r>
          </a:p>
          <a:p>
            <a:pPr marL="0" indent="0">
              <a:buNone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VASP phosphorylation and platelet reactivity index were higher in nonsmokers than in smokers (p=0.005, and p=0.042, respectively). </a:t>
            </a:r>
          </a:p>
          <a:p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Greater antiplatelet effects were present after </a:t>
            </a:r>
            <a:r>
              <a:rPr lang="en-US" altLang="ko-K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prasugrel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treatment regardless of smoking status (p&lt;0.001 for all comparisons). </a:t>
            </a:r>
          </a:p>
          <a:p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9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4624"/>
            <a:ext cx="849694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3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2565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Regarding the ‘negative association’, this unexpected benefit of an enhanced </a:t>
            </a:r>
            <a:r>
              <a:rPr lang="en-US" altLang="ko-K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clopidogrel</a:t>
            </a: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 response was termed as the </a:t>
            </a:r>
            <a:r>
              <a:rPr lang="en-US" altLang="ko-KR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“new smoker’s paradox”. </a:t>
            </a:r>
          </a:p>
          <a:p>
            <a:pPr>
              <a:lnSpc>
                <a:spcPct val="160000"/>
              </a:lnSpc>
            </a:pPr>
            <a:endParaRPr lang="en-US" altLang="ko-KR" sz="2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A potential mechanism might be related to the </a:t>
            </a:r>
            <a:r>
              <a:rPr lang="en-US" altLang="ko-KR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induction of CYP1A2 &amp; CYP2B6 activity by smoking</a:t>
            </a: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, which in turn may accelerate the in vivo bioactivation of </a:t>
            </a:r>
            <a:r>
              <a:rPr lang="en-US" altLang="ko-K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clopidogrel</a:t>
            </a: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lnSpc>
                <a:spcPct val="160000"/>
              </a:lnSpc>
            </a:pPr>
            <a:endParaRPr lang="en-US" altLang="ko-K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Numerous confounders between smoking and platelet reactivity may have influenced the results of the previous studies. </a:t>
            </a:r>
          </a:p>
          <a:p>
            <a:endParaRPr lang="en-US" altLang="ko-K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Line 2"/>
          <p:cNvSpPr/>
          <p:nvPr/>
        </p:nvSpPr>
        <p:spPr>
          <a:xfrm>
            <a:off x="0" y="836712"/>
            <a:ext cx="8676456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5" name="제목 1"/>
          <p:cNvSpPr txBox="1">
            <a:spLocks/>
          </p:cNvSpPr>
          <p:nvPr/>
        </p:nvSpPr>
        <p:spPr>
          <a:xfrm>
            <a:off x="323528" y="11663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rPr>
              <a:t> New smoker’s paradox  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07904" y="6453336"/>
            <a:ext cx="543609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Sibbing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D, JACC 2016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2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9128"/>
            <a:ext cx="8219256" cy="1187624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Correlation with hematocrit </a:t>
            </a:r>
            <a:b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: PRU (</a:t>
            </a:r>
            <a:r>
              <a:rPr lang="en-US" altLang="ko-KR" sz="24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VerifyNow</a:t>
            </a:r>
            <a:r>
              <a:rPr lang="en-US" altLang="ko-KR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) vs. MEA-ADP (</a:t>
            </a:r>
            <a:r>
              <a:rPr lang="en-US" altLang="ko-KR" sz="24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Multiplate</a:t>
            </a:r>
            <a:r>
              <a:rPr lang="en-US" altLang="ko-KR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) </a:t>
            </a:r>
            <a:endParaRPr lang="ko-KR" altLang="en-US" sz="28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Line 2"/>
          <p:cNvSpPr/>
          <p:nvPr/>
        </p:nvSpPr>
        <p:spPr>
          <a:xfrm>
            <a:off x="10906" y="1052736"/>
            <a:ext cx="866555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pic>
        <p:nvPicPr>
          <p:cNvPr id="7" name="Picture 2" descr="D:\논문\New USB\VerifyNow and MEA\Anemia\Manuscript\Submission\Figures\Figure 2.jpg"/>
          <p:cNvPicPr>
            <a:picLocks noChangeAspect="1" noChangeArrowheads="1"/>
          </p:cNvPicPr>
          <p:nvPr/>
        </p:nvPicPr>
        <p:blipFill>
          <a:blip r:embed="rId3" cstate="print"/>
          <a:srcRect t="5573" b="47109"/>
          <a:stretch>
            <a:fillRect/>
          </a:stretch>
        </p:blipFill>
        <p:spPr bwMode="auto">
          <a:xfrm>
            <a:off x="105091" y="1772817"/>
            <a:ext cx="4394456" cy="3094074"/>
          </a:xfrm>
          <a:prstGeom prst="rect">
            <a:avLst/>
          </a:prstGeom>
          <a:noFill/>
        </p:spPr>
      </p:pic>
      <p:pic>
        <p:nvPicPr>
          <p:cNvPr id="8" name="Picture 2" descr="D:\논문\New USB\VerifyNow and MEA\Anemia\Manuscript\Submission\Figures\Figure 2.jpg"/>
          <p:cNvPicPr>
            <a:picLocks noChangeAspect="1" noChangeArrowheads="1"/>
          </p:cNvPicPr>
          <p:nvPr/>
        </p:nvPicPr>
        <p:blipFill>
          <a:blip r:embed="rId3" cstate="print"/>
          <a:srcRect t="52656"/>
          <a:stretch>
            <a:fillRect/>
          </a:stretch>
        </p:blipFill>
        <p:spPr bwMode="auto">
          <a:xfrm>
            <a:off x="4661418" y="1772816"/>
            <a:ext cx="4394456" cy="30957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5091" y="5190790"/>
            <a:ext cx="439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PRU &amp; </a:t>
            </a:r>
            <a:r>
              <a:rPr lang="en-US" altLang="ko-KR" sz="2800" b="1" dirty="0" err="1">
                <a:latin typeface="Arial" pitchFamily="34" charset="0"/>
                <a:cs typeface="Arial" pitchFamily="34" charset="0"/>
              </a:rPr>
              <a:t>Hct</a:t>
            </a:r>
            <a:endParaRPr lang="en-US" altLang="ko-K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7065" y="5209954"/>
            <a:ext cx="390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MEA ADP &amp; </a:t>
            </a:r>
            <a:r>
              <a:rPr lang="en-US" altLang="ko-KR" sz="2800" b="1" dirty="0" err="1">
                <a:latin typeface="Arial" pitchFamily="34" charset="0"/>
                <a:cs typeface="Arial" pitchFamily="34" charset="0"/>
              </a:rPr>
              <a:t>Hct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3119" y="2113610"/>
            <a:ext cx="2072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r = -0.409, </a:t>
            </a:r>
            <a:r>
              <a:rPr lang="en-US" altLang="ko-KR" sz="1600" b="1" i="1" dirty="0">
                <a:latin typeface="Arial" pitchFamily="34" charset="0"/>
                <a:cs typeface="Arial" pitchFamily="34" charset="0"/>
              </a:rPr>
              <a:t>p 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&lt; 0.001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4295" y="2105970"/>
            <a:ext cx="199825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r = 0.039, </a:t>
            </a:r>
            <a:r>
              <a:rPr lang="en-US" altLang="ko-KR" sz="1600" b="1" i="1" dirty="0">
                <a:latin typeface="Arial" pitchFamily="34" charset="0"/>
                <a:cs typeface="Arial" pitchFamily="34" charset="0"/>
              </a:rPr>
              <a:t>p =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0.401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436096" y="6309320"/>
            <a:ext cx="3619500" cy="352425"/>
          </a:xfrm>
          <a:prstGeom prst="rect">
            <a:avLst/>
          </a:prstGeom>
          <a:noFill/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rPr>
              <a:t>Kim YG, Suh JW, et al. </a:t>
            </a:r>
            <a:r>
              <a:rPr kumimoji="0" lang="en-US" altLang="ko-K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rPr>
              <a:t> </a:t>
            </a:r>
            <a:r>
              <a:rPr kumimoji="0" lang="en-US" altLang="ko-KR" sz="1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rPr>
              <a:t>PLos</a:t>
            </a:r>
            <a:r>
              <a:rPr kumimoji="0" lang="en-US" altLang="ko-K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rPr>
              <a:t> One 2014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796519"/>
      </p:ext>
    </p:extLst>
  </p:cSld>
  <p:clrMapOvr>
    <a:masterClrMapping/>
  </p:clrMapOvr>
  <p:transition advTm="6293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27984" y="6505599"/>
            <a:ext cx="4656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>
                <a:solidFill>
                  <a:prstClr val="black"/>
                </a:solidFill>
                <a:latin typeface="Calibri"/>
              </a:rPr>
              <a:t>Kakouros</a:t>
            </a:r>
            <a:r>
              <a:rPr lang="en-US" altLang="ko-KR" sz="1400" dirty="0">
                <a:solidFill>
                  <a:prstClr val="black"/>
                </a:solidFill>
                <a:latin typeface="Calibri"/>
              </a:rPr>
              <a:t> N, et al. JTH 2013;10:1814-22</a:t>
            </a:r>
            <a:r>
              <a:rPr lang="en-US" altLang="ko-KR" sz="12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4976008"/>
            <a:ext cx="8043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</a:rPr>
              <a:t>The effect of hematocrit on </a:t>
            </a:r>
            <a:r>
              <a:rPr lang="en-US" altLang="ko-KR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VerifyNow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</a:rPr>
              <a:t> PRU values is an </a:t>
            </a:r>
            <a:r>
              <a:rPr lang="en-US" altLang="ko-KR" sz="2000" i="1" dirty="0">
                <a:solidFill>
                  <a:prstClr val="black"/>
                </a:solidFill>
                <a:latin typeface="Calibri" panose="020F0502020204030204" pitchFamily="34" charset="0"/>
              </a:rPr>
              <a:t>in vitro 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</a:rPr>
              <a:t>phenomenon that is independent of intrinsic change in ADP-induced platelet reactivity and </a:t>
            </a:r>
            <a:r>
              <a:rPr lang="en-US" altLang="ko-KR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clopidogrel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</a:rPr>
              <a:t> responsiveness.</a:t>
            </a:r>
            <a:endParaRPr lang="ko-KR" altLang="en-US" sz="2000" b="1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8072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Correlation with hematocrit </a:t>
            </a:r>
            <a:b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: PRU (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VerifyNow</a:t>
            </a:r>
            <a: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) vs. peak 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aggreation</a:t>
            </a:r>
            <a: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% (LTA) </a:t>
            </a:r>
            <a:endParaRPr lang="ko-KR" alt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2"/>
          <p:cNvSpPr/>
          <p:nvPr/>
        </p:nvSpPr>
        <p:spPr>
          <a:xfrm>
            <a:off x="10906" y="980728"/>
            <a:ext cx="866555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2" y="1124744"/>
            <a:ext cx="89422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3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7" y="1797525"/>
            <a:ext cx="43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77" y="1797525"/>
            <a:ext cx="43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직선 연결선 5"/>
          <p:cNvCxnSpPr/>
          <p:nvPr/>
        </p:nvCxnSpPr>
        <p:spPr>
          <a:xfrm>
            <a:off x="1571625" y="3467100"/>
            <a:ext cx="2800350" cy="0"/>
          </a:xfrm>
          <a:prstGeom prst="line">
            <a:avLst/>
          </a:prstGeom>
          <a:noFill/>
          <a:ln w="31750" cap="rnd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487777" y="6165305"/>
            <a:ext cx="4656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>
                <a:latin typeface="Calibri"/>
              </a:rPr>
              <a:t>Elsenberg</a:t>
            </a:r>
            <a:r>
              <a:rPr lang="en-US" altLang="ko-KR" sz="1400" dirty="0">
                <a:latin typeface="Calibri"/>
              </a:rPr>
              <a:t> </a:t>
            </a:r>
            <a:r>
              <a:rPr lang="en-US" altLang="ko-KR" sz="1400" i="1" dirty="0">
                <a:latin typeface="Calibri"/>
              </a:rPr>
              <a:t>et al. </a:t>
            </a:r>
            <a:r>
              <a:rPr lang="en-US" altLang="ko-KR" sz="1400" dirty="0" err="1">
                <a:latin typeface="Calibri"/>
              </a:rPr>
              <a:t>Thromb</a:t>
            </a:r>
            <a:r>
              <a:rPr lang="en-US" altLang="ko-KR" sz="1400" dirty="0">
                <a:latin typeface="Calibri"/>
              </a:rPr>
              <a:t> </a:t>
            </a:r>
            <a:r>
              <a:rPr lang="en-US" altLang="ko-KR" sz="1400" dirty="0" err="1">
                <a:latin typeface="Calibri"/>
              </a:rPr>
              <a:t>Haemost</a:t>
            </a:r>
            <a:r>
              <a:rPr lang="en-US" altLang="ko-KR" sz="1400" dirty="0">
                <a:latin typeface="Calibri"/>
              </a:rPr>
              <a:t> 2009;102: 719–727</a:t>
            </a:r>
            <a:r>
              <a:rPr lang="en-US" altLang="ko-KR" sz="1200" dirty="0">
                <a:latin typeface="Calibri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4819650"/>
            <a:ext cx="804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Hematocrit level is not associated with LTA peak</a:t>
            </a:r>
            <a:r>
              <a:rPr lang="ko-KR" alt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aggregation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8072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Correlation with hematocrit </a:t>
            </a:r>
            <a:br>
              <a:rPr lang="en-US" altLang="ko-KR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: PRU (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VerifyNow</a:t>
            </a:r>
            <a: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) vs. peak 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aggreation</a:t>
            </a:r>
            <a: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% (LTA) </a:t>
            </a:r>
            <a:endParaRPr lang="ko-KR" alt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2"/>
          <p:cNvSpPr/>
          <p:nvPr/>
        </p:nvSpPr>
        <p:spPr>
          <a:xfrm>
            <a:off x="10906" y="980728"/>
            <a:ext cx="866555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212750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 bwMode="auto">
          <a:xfrm>
            <a:off x="2075656" y="1055384"/>
            <a:ext cx="3200400" cy="919401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379</a:t>
            </a:r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Studies identified in search</a:t>
            </a:r>
          </a:p>
          <a:p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rom </a:t>
            </a:r>
            <a:r>
              <a:rPr lang="en-US" altLang="ko-K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(Medline)</a:t>
            </a:r>
          </a:p>
          <a:p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323</a:t>
            </a:r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from Scopus</a:t>
            </a:r>
          </a:p>
          <a:p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rom other sources</a:t>
            </a: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cxnSp>
        <p:nvCxnSpPr>
          <p:cNvPr id="3" name="직선 화살표 연결선 2"/>
          <p:cNvCxnSpPr/>
          <p:nvPr/>
        </p:nvCxnSpPr>
        <p:spPr>
          <a:xfrm>
            <a:off x="3652800" y="1826877"/>
            <a:ext cx="0" cy="10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모서리가 둥근 직사각형 3"/>
          <p:cNvSpPr/>
          <p:nvPr/>
        </p:nvSpPr>
        <p:spPr bwMode="auto">
          <a:xfrm>
            <a:off x="2075656" y="2916569"/>
            <a:ext cx="3200400" cy="306467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329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Studies after duplication removed</a:t>
            </a: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5199856" y="2251962"/>
            <a:ext cx="1606525" cy="510778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Excluded (duplicates)</a:t>
            </a: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rot="16200000">
            <a:off x="4426800" y="1604577"/>
            <a:ext cx="0" cy="154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>
            <a:off x="3652800" y="3194877"/>
            <a:ext cx="0" cy="1584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 bwMode="auto">
          <a:xfrm>
            <a:off x="5199856" y="3601005"/>
            <a:ext cx="1864621" cy="1123712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Studies excluded due to </a:t>
            </a:r>
          </a:p>
          <a:p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    Irrelevant topics</a:t>
            </a:r>
          </a:p>
          <a:p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    Review articles</a:t>
            </a:r>
          </a:p>
          <a:p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Aspirin tests</a:t>
            </a:r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1" lang="en-US" altLang="ko-K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2075656" y="4778877"/>
            <a:ext cx="3200400" cy="306467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Studies retrieved for full article review</a:t>
            </a: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rot="16200000">
            <a:off x="4426800" y="3230877"/>
            <a:ext cx="0" cy="154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3652800" y="5048877"/>
            <a:ext cx="0" cy="117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 bwMode="auto">
          <a:xfrm>
            <a:off x="5199856" y="5482353"/>
            <a:ext cx="2874886" cy="510778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Studies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did not report correlation coefficient</a:t>
            </a:r>
            <a:endParaRPr lang="en-US" altLang="ko-K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2075656" y="6218877"/>
            <a:ext cx="3200400" cy="306467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ko-KR" sz="1200" b="0" dirty="0">
                <a:latin typeface="Arial" panose="020B0604020202020204" pitchFamily="34" charset="0"/>
                <a:cs typeface="Arial" panose="020B0604020202020204" pitchFamily="34" charset="0"/>
              </a:rPr>
              <a:t> Studies included for the meta-analysis</a:t>
            </a:r>
          </a:p>
        </p:txBody>
      </p:sp>
      <p:cxnSp>
        <p:nvCxnSpPr>
          <p:cNvPr id="14" name="직선 화살표 연결선 13"/>
          <p:cNvCxnSpPr/>
          <p:nvPr/>
        </p:nvCxnSpPr>
        <p:spPr>
          <a:xfrm rot="16200000">
            <a:off x="4426800" y="4850877"/>
            <a:ext cx="0" cy="154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 txBox="1">
            <a:spLocks/>
          </p:cNvSpPr>
          <p:nvPr/>
        </p:nvSpPr>
        <p:spPr>
          <a:xfrm>
            <a:off x="457200" y="188640"/>
            <a:ext cx="82192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Meta analysis : 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Hct</a:t>
            </a:r>
            <a: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Hb</a:t>
            </a:r>
            <a: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)- PRU correlation </a:t>
            </a:r>
            <a:endParaRPr lang="ko-KR" altLang="en-US" sz="28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2"/>
          <p:cNvSpPr/>
          <p:nvPr/>
        </p:nvSpPr>
        <p:spPr>
          <a:xfrm>
            <a:off x="10906" y="836712"/>
            <a:ext cx="866555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17" name="직사각형 16"/>
          <p:cNvSpPr/>
          <p:nvPr/>
        </p:nvSpPr>
        <p:spPr>
          <a:xfrm>
            <a:off x="5489004" y="6460951"/>
            <a:ext cx="3619500" cy="352425"/>
          </a:xfrm>
          <a:prstGeom prst="rect">
            <a:avLst/>
          </a:prstGeom>
          <a:noFill/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</a:rPr>
              <a:t>Kim YG, Suh JW, et al., </a:t>
            </a:r>
            <a:r>
              <a:rPr kumimoji="0" lang="en-US" altLang="ko-KR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</a:rPr>
              <a:t> </a:t>
            </a:r>
            <a:r>
              <a:rPr lang="en-US" altLang="ko-KR" sz="1400" kern="0" dirty="0">
                <a:latin typeface="Calibri"/>
                <a:ea typeface="맑은 고딕"/>
              </a:rPr>
              <a:t>unpublished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48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457200" y="188640"/>
            <a:ext cx="82192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Meta analysis : Correlation b/w 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Hct</a:t>
            </a:r>
            <a: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Hb</a:t>
            </a:r>
            <a:r>
              <a:rPr lang="en-US" altLang="ko-KR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) &amp; PRU</a:t>
            </a:r>
            <a:endParaRPr lang="ko-KR" altLang="en-US" sz="28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2"/>
          <p:cNvSpPr/>
          <p:nvPr/>
        </p:nvSpPr>
        <p:spPr>
          <a:xfrm>
            <a:off x="10906" y="836712"/>
            <a:ext cx="866555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17" name="직사각형 16"/>
          <p:cNvSpPr/>
          <p:nvPr/>
        </p:nvSpPr>
        <p:spPr>
          <a:xfrm>
            <a:off x="5489004" y="6460951"/>
            <a:ext cx="3619500" cy="352425"/>
          </a:xfrm>
          <a:prstGeom prst="rect">
            <a:avLst/>
          </a:prstGeom>
          <a:noFill/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</a:rPr>
              <a:t>Kim YG, Suh JW, et al., </a:t>
            </a:r>
            <a:r>
              <a:rPr kumimoji="0" lang="en-US" altLang="ko-KR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</a:rPr>
              <a:t> in submission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맑은 고딕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138238"/>
            <a:ext cx="83439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1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6913</TotalTime>
  <Words>784</Words>
  <Application>Microsoft Office PowerPoint</Application>
  <PresentationFormat>화면 슬라이드 쇼(4:3)</PresentationFormat>
  <Paragraphs>123</Paragraphs>
  <Slides>27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29" baseType="lpstr">
      <vt:lpstr>Office 테마</vt:lpstr>
      <vt:lpstr>1_Office 테마</vt:lpstr>
      <vt:lpstr>Smoking Paradox for Clopidogrel :   : Is It a Myth or Truth?     </vt:lpstr>
      <vt:lpstr>PowerPoint 프레젠테이션</vt:lpstr>
      <vt:lpstr>PowerPoint 프레젠테이션</vt:lpstr>
      <vt:lpstr>PowerPoint 프레젠테이션</vt:lpstr>
      <vt:lpstr>Correlation with hematocrit  : PRU (VerifyNow) vs. MEA-ADP (Multiplate) </vt:lpstr>
      <vt:lpstr>Correlation with hematocrit  : PRU (VerifyNow) vs. peak aggreation% (LTA) </vt:lpstr>
      <vt:lpstr>Correlation with hematocrit  : PRU (VerifyNow) vs. peak aggreation% (LTA)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for your kind attention !! 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snuh</dc:creator>
  <cp:lastModifiedBy>goodtobe</cp:lastModifiedBy>
  <cp:revision>425</cp:revision>
  <dcterms:created xsi:type="dcterms:W3CDTF">2011-03-10T07:43:33Z</dcterms:created>
  <dcterms:modified xsi:type="dcterms:W3CDTF">2016-12-09T04:31:07Z</dcterms:modified>
</cp:coreProperties>
</file>