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4.xml" ContentType="application/vnd.openxmlformats-officedocument.theme+xml"/>
  <Override PartName="/ppt/slideLayouts/slideLayout154.xml" ContentType="application/vnd.openxmlformats-officedocument.presentationml.slideLayout+xml"/>
  <Override PartName="/ppt/theme/theme15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7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8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9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0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21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22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8" r:id="rId4"/>
    <p:sldMasterId id="2147483711" r:id="rId5"/>
    <p:sldMasterId id="2147483723" r:id="rId6"/>
    <p:sldMasterId id="2147483738" r:id="rId7"/>
    <p:sldMasterId id="2147483750" r:id="rId8"/>
    <p:sldMasterId id="2147483761" r:id="rId9"/>
    <p:sldMasterId id="2147483772" r:id="rId10"/>
    <p:sldMasterId id="2147483785" r:id="rId11"/>
    <p:sldMasterId id="2147483797" r:id="rId12"/>
    <p:sldMasterId id="2147483809" r:id="rId13"/>
    <p:sldMasterId id="2147483820" r:id="rId14"/>
    <p:sldMasterId id="2147483823" r:id="rId15"/>
    <p:sldMasterId id="2147483825" r:id="rId16"/>
    <p:sldMasterId id="2147483840" r:id="rId17"/>
    <p:sldMasterId id="2147483871" r:id="rId18"/>
    <p:sldMasterId id="2147483883" r:id="rId19"/>
    <p:sldMasterId id="2147483919" r:id="rId20"/>
    <p:sldMasterId id="2147484017" r:id="rId21"/>
    <p:sldMasterId id="2147484031" r:id="rId22"/>
    <p:sldMasterId id="2147484043" r:id="rId23"/>
  </p:sldMasterIdLst>
  <p:sldIdLst>
    <p:sldId id="256" r:id="rId24"/>
    <p:sldId id="328" r:id="rId25"/>
    <p:sldId id="409" r:id="rId26"/>
    <p:sldId id="410" r:id="rId27"/>
    <p:sldId id="411" r:id="rId28"/>
    <p:sldId id="257" r:id="rId29"/>
    <p:sldId id="371" r:id="rId30"/>
    <p:sldId id="372" r:id="rId31"/>
    <p:sldId id="356" r:id="rId32"/>
    <p:sldId id="360" r:id="rId33"/>
    <p:sldId id="355" r:id="rId34"/>
    <p:sldId id="476" r:id="rId35"/>
    <p:sldId id="359" r:id="rId36"/>
    <p:sldId id="318" r:id="rId37"/>
    <p:sldId id="321" r:id="rId38"/>
    <p:sldId id="361" r:id="rId39"/>
    <p:sldId id="453" r:id="rId40"/>
    <p:sldId id="416" r:id="rId41"/>
    <p:sldId id="450" r:id="rId42"/>
    <p:sldId id="452" r:id="rId43"/>
    <p:sldId id="477" r:id="rId44"/>
    <p:sldId id="445" r:id="rId45"/>
    <p:sldId id="433" r:id="rId46"/>
    <p:sldId id="454" r:id="rId47"/>
    <p:sldId id="444" r:id="rId48"/>
    <p:sldId id="451" r:id="rId49"/>
    <p:sldId id="455" r:id="rId50"/>
    <p:sldId id="431" r:id="rId51"/>
    <p:sldId id="432" r:id="rId52"/>
    <p:sldId id="439" r:id="rId53"/>
    <p:sldId id="458" r:id="rId54"/>
    <p:sldId id="459" r:id="rId55"/>
    <p:sldId id="460" r:id="rId56"/>
    <p:sldId id="456" r:id="rId57"/>
    <p:sldId id="438" r:id="rId58"/>
    <p:sldId id="446" r:id="rId59"/>
    <p:sldId id="478" r:id="rId60"/>
    <p:sldId id="479" r:id="rId61"/>
    <p:sldId id="480" r:id="rId62"/>
    <p:sldId id="481" r:id="rId63"/>
    <p:sldId id="457" r:id="rId64"/>
    <p:sldId id="435" r:id="rId65"/>
    <p:sldId id="443" r:id="rId66"/>
    <p:sldId id="423" r:id="rId67"/>
    <p:sldId id="420" r:id="rId68"/>
    <p:sldId id="421" r:id="rId69"/>
    <p:sldId id="422" r:id="rId70"/>
    <p:sldId id="343" r:id="rId71"/>
    <p:sldId id="436" r:id="rId72"/>
    <p:sldId id="424" r:id="rId73"/>
    <p:sldId id="413" r:id="rId74"/>
    <p:sldId id="417" r:id="rId75"/>
    <p:sldId id="414" r:id="rId76"/>
    <p:sldId id="461" r:id="rId77"/>
    <p:sldId id="462" r:id="rId78"/>
    <p:sldId id="463" r:id="rId79"/>
    <p:sldId id="464" r:id="rId80"/>
    <p:sldId id="465" r:id="rId81"/>
    <p:sldId id="466" r:id="rId82"/>
    <p:sldId id="467" r:id="rId83"/>
    <p:sldId id="468" r:id="rId84"/>
    <p:sldId id="469" r:id="rId85"/>
    <p:sldId id="470" r:id="rId86"/>
    <p:sldId id="471" r:id="rId87"/>
    <p:sldId id="472" r:id="rId88"/>
    <p:sldId id="473" r:id="rId89"/>
    <p:sldId id="474" r:id="rId90"/>
    <p:sldId id="475" r:id="rId9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83" autoAdjust="0"/>
    <p:restoredTop sz="94660"/>
  </p:normalViewPr>
  <p:slideViewPr>
    <p:cSldViewPr snapToGrid="0">
      <p:cViewPr varScale="1">
        <p:scale>
          <a:sx n="87" d="100"/>
          <a:sy n="87" d="100"/>
        </p:scale>
        <p:origin x="-546" y="-9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6" Type="http://schemas.openxmlformats.org/officeDocument/2006/relationships/slide" Target="slides/slide53.xml"/><Relationship Id="rId84" Type="http://schemas.openxmlformats.org/officeDocument/2006/relationships/slide" Target="slides/slide61.xml"/><Relationship Id="rId89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87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90" Type="http://schemas.openxmlformats.org/officeDocument/2006/relationships/slide" Target="slides/slide67.xml"/><Relationship Id="rId95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91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4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5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C2BD-336F-45C4-B3F9-D9A51A1D41E0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1F9A7C72-7733-4EA9-BCAF-8CCE1DF5AC2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367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C2BD-336F-45C4-B3F9-D9A51A1D41E0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7C72-7733-4EA9-BCAF-8CCE1DF5AC2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3880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9342"/>
      </p:ext>
    </p:extLst>
  </p:cSld>
  <p:clrMapOvr>
    <a:masterClrMapping/>
  </p:clrMapOvr>
  <p:transition>
    <p:wipe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112826"/>
      </p:ext>
    </p:extLst>
  </p:cSld>
  <p:clrMapOvr>
    <a:masterClrMapping/>
  </p:clrMapOvr>
  <p:transition>
    <p:wipe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801962"/>
      </p:ext>
    </p:extLst>
  </p:cSld>
  <p:clrMapOvr>
    <a:masterClrMapping/>
  </p:clrMapOvr>
  <p:transition>
    <p:wipe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1361415"/>
      </p:ext>
    </p:extLst>
  </p:cSld>
  <p:clrMapOvr>
    <a:masterClrMapping/>
  </p:clrMapOvr>
  <p:transition>
    <p:wipe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27" y="9525"/>
            <a:ext cx="11360151" cy="992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129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7129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8465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245600" y="6330950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D8F1B19-8327-4687-860E-012CF96D62D1}" type="slidenum">
              <a:rPr lang="zh-CN" altLang="en-US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1127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31800" y="1773238"/>
            <a:ext cx="113284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D34E6-7ED9-408A-A261-D447C574F2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Stoke-on-Trent March 21st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EFDB0-8CFA-40D1-89A5-2735AF8966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914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036F-1854-46AC-8E3E-0B2FAF7232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Stoke-on-Trent March 21st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EFDB0-8CFA-40D1-89A5-2735AF8966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414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B9CF-4BEE-4346-B5F5-ED8D699BF8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Stoke-on-Trent March 21st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EFDB0-8CFA-40D1-89A5-2735AF8966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790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50570-0835-45CC-97F4-2A99AAD55D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Stoke-on-Trent March 21st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EFDB0-8CFA-40D1-89A5-2735AF8966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3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9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9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C2BD-336F-45C4-B3F9-D9A51A1D41E0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7C72-7733-4EA9-BCAF-8CCE1DF5AC2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6800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6C2D4-DD65-4AA6-A171-069156AF78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Stoke-on-Trent March 21st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EFDB0-8CFA-40D1-89A5-2735AF8966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3046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9D81-D164-4B62-AB7F-E6236BF1F1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Stoke-on-Trent March 21st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EFDB0-8CFA-40D1-89A5-2735AF8966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53443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2C3D-7FDE-4026-9ECF-D71EC1EB1C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Stoke-on-Trent March 21st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EFDB0-8CFA-40D1-89A5-2735AF8966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0589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E9C-F6AD-4673-B48D-957D3C2B5B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Stoke-on-Trent March 21st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EFDB0-8CFA-40D1-89A5-2735AF8966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380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DC535-D3E4-4F03-812E-08D871E2E3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Stoke-on-Trent March 21st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EFDB0-8CFA-40D1-89A5-2735AF8966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640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C686-65F1-45FD-A9DF-8B2B8598630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Stoke-on-Trent March 21st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EFDB0-8CFA-40D1-89A5-2735AF8966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87462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A31B5-0D49-4651-872C-539B2DC8EF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Stoke-on-Trent March 21st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EFDB0-8CFA-40D1-89A5-2735AF8966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203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 userDrawn="1"/>
        </p:nvSpPr>
        <p:spPr bwMode="auto">
          <a:xfrm>
            <a:off x="0" y="3059113"/>
            <a:ext cx="121920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en-US">
              <a:ln>
                <a:solidFill>
                  <a:srgbClr val="EEECE1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2359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02733" y="3352800"/>
            <a:ext cx="10668000" cy="443198"/>
          </a:xfrm>
        </p:spPr>
        <p:txBody>
          <a:bodyPr/>
          <a:lstStyle>
            <a:lvl1pPr marL="0" indent="0">
              <a:buFont typeface="Arial Black" pitchFamily="34" charset="0"/>
              <a:buNone/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35973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702733" y="1429512"/>
            <a:ext cx="10668000" cy="1462580"/>
          </a:xfrm>
          <a:ln/>
        </p:spPr>
        <p:txBody>
          <a:bodyPr anchor="b"/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5" y="6291304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173038" indent="-173038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82752" y="6638585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1BA59-7895-40A7-B49E-8E54361A03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04332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8DA9-C710-4188-B379-CACD29AD4F6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0D9F-CCB8-4BB3-BDCF-3DC5A3B240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498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8DA9-C710-4188-B379-CACD29AD4F6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0D9F-CCB8-4BB3-BDCF-3DC5A3B240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35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651" y="249238"/>
            <a:ext cx="11224768" cy="553998"/>
          </a:xfr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marL="109538" lvl="0" eaLnBrk="1" hangingPunct="1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74677" y="989466"/>
            <a:ext cx="11241193" cy="1692771"/>
          </a:xfr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600"/>
              </a:spcBef>
              <a:defRPr lang="en-US" sz="1800" b="0" dirty="0" smtClean="0"/>
            </a:lvl1pPr>
            <a:lvl2pPr>
              <a:spcBef>
                <a:spcPts val="600"/>
              </a:spcBef>
              <a:defRPr lang="en-US" sz="1800" b="0" dirty="0" smtClean="0"/>
            </a:lvl2pPr>
            <a:lvl3pPr>
              <a:spcBef>
                <a:spcPts val="600"/>
              </a:spcBef>
              <a:defRPr lang="en-US" sz="1800" b="0" dirty="0" smtClean="0"/>
            </a:lvl3pPr>
            <a:lvl4pPr>
              <a:spcBef>
                <a:spcPts val="600"/>
              </a:spcBef>
              <a:defRPr lang="en-US" sz="1800" b="0" dirty="0" smtClean="0"/>
            </a:lvl4pPr>
            <a:lvl5pPr>
              <a:spcBef>
                <a:spcPts val="600"/>
              </a:spcBef>
              <a:defRPr lang="en-US" sz="1800" b="0" dirty="0"/>
            </a:lvl5pPr>
          </a:lstStyle>
          <a:p>
            <a:pPr marL="341313" lvl="0" indent="-258763"/>
            <a:r>
              <a:rPr lang="en-US" smtClean="0"/>
              <a:t>Click to edit Master text styles</a:t>
            </a:r>
          </a:p>
          <a:p>
            <a:pPr marL="341313" lvl="1" indent="-258763"/>
            <a:r>
              <a:rPr lang="en-US" smtClean="0"/>
              <a:t>Second level</a:t>
            </a:r>
          </a:p>
          <a:p>
            <a:pPr marL="341313" lvl="2" indent="-258763"/>
            <a:r>
              <a:rPr lang="en-US" smtClean="0"/>
              <a:t>Third level</a:t>
            </a:r>
          </a:p>
          <a:p>
            <a:pPr marL="341313" lvl="3" indent="-258763"/>
            <a:r>
              <a:rPr lang="en-US" smtClean="0"/>
              <a:t>Fourth level</a:t>
            </a:r>
          </a:p>
          <a:p>
            <a:pPr marL="341313" lvl="4" indent="-258763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5" y="6291304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173038" indent="-173038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2752" y="6638585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F9A7C72-7733-4EA9-BCAF-8CCE1DF5AC2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996585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50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8DA9-C710-4188-B379-CACD29AD4F6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0D9F-CCB8-4BB3-BDCF-3DC5A3B240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936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8DA9-C710-4188-B379-CACD29AD4F6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0D9F-CCB8-4BB3-BDCF-3DC5A3B240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024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8DA9-C710-4188-B379-CACD29AD4F6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0D9F-CCB8-4BB3-BDCF-3DC5A3B240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853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8DA9-C710-4188-B379-CACD29AD4F6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0D9F-CCB8-4BB3-BDCF-3DC5A3B240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82796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8DA9-C710-4188-B379-CACD29AD4F6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0D9F-CCB8-4BB3-BDCF-3DC5A3B240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800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8DA9-C710-4188-B379-CACD29AD4F6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0D9F-CCB8-4BB3-BDCF-3DC5A3B240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3961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8DA9-C710-4188-B379-CACD29AD4F6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0D9F-CCB8-4BB3-BDCF-3DC5A3B240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506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8DA9-C710-4188-B379-CACD29AD4F6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0D9F-CCB8-4BB3-BDCF-3DC5A3B240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1553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8DA9-C710-4188-B379-CACD29AD4F6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0D9F-CCB8-4BB3-BDCF-3DC5A3B240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802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6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7AEE-F713-A84A-B4AC-4DA7CA304C0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C38D-04D5-8E48-8484-F7853864D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67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F3DD-2008-4E29-9AB6-6AC401138D09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243D-7201-4432-B806-AABDBB3C87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4358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7AEE-F713-A84A-B4AC-4DA7CA304C0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C38D-04D5-8E48-8484-F7853864D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930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4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7AEE-F713-A84A-B4AC-4DA7CA304C0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C38D-04D5-8E48-8484-F7853864D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8180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7AEE-F713-A84A-B4AC-4DA7CA304C0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C38D-04D5-8E48-8484-F7853864D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845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7AEE-F713-A84A-B4AC-4DA7CA304C0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C38D-04D5-8E48-8484-F7853864D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060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7AEE-F713-A84A-B4AC-4DA7CA304C0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C38D-04D5-8E48-8484-F7853864D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0543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7AEE-F713-A84A-B4AC-4DA7CA304C0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C38D-04D5-8E48-8484-F7853864D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737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9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7AEE-F713-A84A-B4AC-4DA7CA304C0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C38D-04D5-8E48-8484-F7853864D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235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7AEE-F713-A84A-B4AC-4DA7CA304C0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C38D-04D5-8E48-8484-F7853864D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2556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7AEE-F713-A84A-B4AC-4DA7CA304C0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C38D-04D5-8E48-8484-F7853864D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539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7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7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7AEE-F713-A84A-B4AC-4DA7CA304C0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C38D-04D5-8E48-8484-F7853864D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545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F3DD-2008-4E29-9AB6-6AC401138D09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243D-7201-4432-B806-AABDBB3C87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79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 Topic Sent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67" y="285750"/>
            <a:ext cx="11224768" cy="433324"/>
          </a:xfrm>
        </p:spPr>
        <p:txBody>
          <a:bodyPr/>
          <a:lstStyle>
            <a:lvl1pPr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06983" y="1673670"/>
            <a:ext cx="11241193" cy="1477328"/>
          </a:xfrm>
        </p:spPr>
        <p:txBody>
          <a:bodyPr/>
          <a:lstStyle>
            <a:lvl1pPr>
              <a:buClr>
                <a:schemeClr val="accent4">
                  <a:lumMod val="75000"/>
                </a:schemeClr>
              </a:buClr>
              <a:defRPr sz="2000" baseline="0"/>
            </a:lvl1pPr>
            <a:lvl2pPr>
              <a:defRPr sz="2000"/>
            </a:lvl2pPr>
            <a:lvl3pPr>
              <a:defRPr sz="2000"/>
            </a:lvl3pPr>
            <a:lvl4pPr marL="1325563" indent="-266700">
              <a:defRPr sz="2000" b="0"/>
            </a:lvl4pPr>
            <a:lvl5pPr marL="1573213" indent="-228600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-"/>
              <a:defRPr sz="20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06983" y="1060857"/>
            <a:ext cx="11241193" cy="276999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52"/>
            <a:ext cx="10960100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Clr>
                <a:schemeClr val="tx1"/>
              </a:buClr>
              <a:buFontTx/>
              <a:buNone/>
              <a:defRPr sz="1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2752" y="6638633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7329EBC-363F-43DF-9494-D8A6BB957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57508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67" y="285750"/>
            <a:ext cx="11224768" cy="433324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06983" y="1371600"/>
            <a:ext cx="11241193" cy="1477328"/>
          </a:xfrm>
        </p:spPr>
        <p:txBody>
          <a:bodyPr/>
          <a:lstStyle>
            <a:lvl1pPr>
              <a:buClr>
                <a:schemeClr val="accent4">
                  <a:lumMod val="75000"/>
                </a:schemeClr>
              </a:buClr>
              <a:defRPr sz="2000" baseline="0"/>
            </a:lvl1pPr>
            <a:lvl2pPr>
              <a:defRPr sz="2000"/>
            </a:lvl2pPr>
            <a:lvl3pPr>
              <a:defRPr sz="2000"/>
            </a:lvl3pPr>
            <a:lvl4pPr marL="1325563" indent="-266700">
              <a:defRPr sz="2000" b="0"/>
            </a:lvl4pPr>
            <a:lvl5pPr marL="1573213" indent="-228600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-"/>
              <a:defRPr sz="20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52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173038" indent="-173038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2752" y="6638633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2951AF4-CC64-48CC-949A-EE9A54844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86182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85750"/>
            <a:ext cx="11041888" cy="43332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2"/>
          </p:nvPr>
        </p:nvSpPr>
        <p:spPr>
          <a:xfrm>
            <a:off x="711207" y="1271232"/>
            <a:ext cx="11021484" cy="304699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06991" y="914505"/>
            <a:ext cx="11033929" cy="276999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52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0" indent="0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2752" y="6638633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E4D78A6-DC51-4D01-AFB0-138510692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58116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85750"/>
            <a:ext cx="11054080" cy="433324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06991" y="914505"/>
            <a:ext cx="11033929" cy="276999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52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173038" indent="-173038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hart Placeholder 15"/>
          <p:cNvSpPr>
            <a:spLocks noGrp="1"/>
          </p:cNvSpPr>
          <p:nvPr>
            <p:ph type="chart" sz="quarter" idx="15"/>
          </p:nvPr>
        </p:nvSpPr>
        <p:spPr>
          <a:xfrm>
            <a:off x="1280190" y="1553844"/>
            <a:ext cx="9595103" cy="3950844"/>
          </a:xfrm>
        </p:spPr>
        <p:txBody>
          <a:bodyPr wrap="none">
            <a:no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82752" y="6638633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9150BAD-FF08-4D37-99D8-1C7AF5985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15247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 userDrawn="1"/>
        </p:nvSpPr>
        <p:spPr bwMode="auto">
          <a:xfrm>
            <a:off x="0" y="3059113"/>
            <a:ext cx="121920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600" b="1">
              <a:ln>
                <a:solidFill>
                  <a:srgbClr val="5672A4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2359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02733" y="3352800"/>
            <a:ext cx="10668000" cy="443198"/>
          </a:xfrm>
        </p:spPr>
        <p:txBody>
          <a:bodyPr/>
          <a:lstStyle>
            <a:lvl1pPr marL="0" indent="0">
              <a:buFont typeface="Arial Black" pitchFamily="34" charset="0"/>
              <a:buNone/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35973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702733" y="1429512"/>
            <a:ext cx="10668000" cy="1462580"/>
          </a:xfrm>
          <a:ln/>
        </p:spPr>
        <p:txBody>
          <a:bodyPr anchor="b"/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52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173038" indent="-173038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82752" y="6638633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A5C7B3C-BE3D-42EF-9DC1-A144392CE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34686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 -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29248"/>
            <a:ext cx="11212576" cy="1490152"/>
          </a:xfrm>
        </p:spPr>
        <p:txBody>
          <a:bodyPr/>
          <a:lstStyle>
            <a:lvl1pPr algn="l" rtl="0" eaLnBrk="1" fontAlgn="base" hangingPunct="1">
              <a:spcAft>
                <a:spcPct val="0"/>
              </a:spcAft>
              <a:defRPr lang="en-US" sz="20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Aft>
                <a:spcPct val="0"/>
              </a:spcAft>
              <a:defRPr lang="en-US" sz="20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Aft>
                <a:spcPct val="0"/>
              </a:spcAft>
              <a:defRPr lang="en-US" sz="20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Aft>
                <a:spcPct val="0"/>
              </a:spcAft>
              <a:defRPr lang="en-US" sz="20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3213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-"/>
              <a:defRPr lang="en-US" sz="2000" b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52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173038" indent="-173038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2752" y="6638633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3264042-FC75-4A7A-B620-B616B4B6F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17984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4333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6"/>
            <a:ext cx="8534400" cy="30469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58801"/>
      </p:ext>
    </p:extLst>
  </p:cSld>
  <p:clrMapOvr>
    <a:masterClrMapping/>
  </p:clrMapOvr>
  <p:transition>
    <p:wipe dir="r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158509"/>
      </p:ext>
    </p:extLst>
  </p:cSld>
  <p:clrMapOvr>
    <a:masterClrMapping/>
  </p:clrMapOvr>
  <p:transition>
    <p:wipe dir="r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29" y="9525"/>
            <a:ext cx="11360151" cy="4333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12934"/>
            <a:ext cx="5080000" cy="1840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712934"/>
            <a:ext cx="5080000" cy="1840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846532"/>
            <a:ext cx="5080000" cy="1840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18211" y="6439809"/>
            <a:ext cx="372217" cy="2585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D8F1B19-8327-4687-860E-012CF96D62D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3482750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11277600" cy="4333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31800" y="1773242"/>
            <a:ext cx="11328400" cy="304699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26614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50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F3DD-2008-4E29-9AB6-6AC401138D09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243D-7201-4432-B806-AABDBB3C87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2175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222378"/>
            <a:ext cx="11211984" cy="1840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305A7-D02C-46DA-B638-A041264D07F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C972F-6DE1-4AC2-BC6D-261DB4FFB4B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9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9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BF6DA-E5C3-49C2-A0A5-762C03DC41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9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9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72785-DD08-4247-AA04-86400C3E19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95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95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3A8C6-D205-41F5-86C2-1FAEA4713C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ver_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0" y="3810001"/>
            <a:ext cx="12192000" cy="1371600"/>
          </a:xfrm>
          <a:effectLst/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0" y="5257800"/>
            <a:ext cx="12192000" cy="838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ltGray">
          <a:xfrm>
            <a:off x="-101600" y="6569114"/>
            <a:ext cx="121920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i="0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89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89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6BF7C-8B8E-4996-BD83-1B131515FB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89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89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1ED49-E207-42F8-9DAD-62A3C1B0E2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89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89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B456B-21B2-4766-944C-EBCE543B1F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89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89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2F490-57B1-4D7B-85F6-4B54E21F4E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F3DD-2008-4E29-9AB6-6AC401138D09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243D-7201-4432-B806-AABDBB3C87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41806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E2B45-2B6A-4BDB-9DEC-E67A847900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05524-F51E-41A8-8744-6DDADE1FA7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89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89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CF2CE-0771-46E3-8971-1926B10E66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90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89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89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BAAD1-985C-40F1-BA4B-79A1E006DF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89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89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B8D01-60ED-4F65-8B2C-88E888F9C6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89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89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084C9-B4BE-4522-BB98-9F2B10E4B1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89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89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EF442-AD7A-46C7-9689-8FA71D5491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D85E0-2A9A-418A-A81B-9ECC321AE2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F4AE3-7B6A-464D-97F5-AD29640EE5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81025-E05D-4F2F-983F-2319345E7427}" type="datetimeFigureOut">
              <a:rPr lang="en-US"/>
              <a:pPr>
                <a:defRPr/>
              </a:pPr>
              <a:t>12/10/2016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AP2933412 Rev. 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00734-D869-4C6A-9985-25F898637A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F3DD-2008-4E29-9AB6-6AC401138D09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243D-7201-4432-B806-AABDBB3C87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47252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ver_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0" y="3810001"/>
            <a:ext cx="12192000" cy="1371600"/>
          </a:xfrm>
          <a:effectLst/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0" y="5257800"/>
            <a:ext cx="12192000" cy="838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ltGray">
          <a:xfrm>
            <a:off x="-101600" y="6569120"/>
            <a:ext cx="1219200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i="0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B368A-47BC-4F0D-B22B-9D4D8BD812D7}" type="datetime1">
              <a:rPr lang="en-US"/>
              <a:pPr>
                <a:defRPr/>
              </a:pPr>
              <a:t>12/10/2016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E2F56-DB0A-4334-B09B-FC4CD0266C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5C2E0-A49C-44A8-A575-DF242BD2B439}" type="datetime1">
              <a:rPr lang="en-US"/>
              <a:pPr>
                <a:defRPr/>
              </a:pPr>
              <a:t>12/10/2016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9DB69-4A6D-4C06-87F1-EEA27692C8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81149-C9C7-426F-A2ED-E14D07EDC2B6}" type="datetime1">
              <a:rPr lang="en-US"/>
              <a:pPr>
                <a:defRPr/>
              </a:pPr>
              <a:t>12/10/2016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463E0-C9B8-4F3C-94FF-1A8545966F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95A50-3803-4ED5-A224-A83454F31A6A}" type="datetime1">
              <a:rPr lang="en-US"/>
              <a:pPr>
                <a:defRPr/>
              </a:pPr>
              <a:t>12/10/2016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397A9-ACD3-4FFF-8930-1C016600E8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3E842-7E3B-4047-A30E-7B1674AD69AD}" type="datetime1">
              <a:rPr lang="en-US"/>
              <a:pPr>
                <a:defRPr/>
              </a:pPr>
              <a:t>12/10/2016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78520-2DBC-40F8-B6CD-817C74C520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EF93F-8D9F-436A-AEB9-CD1CE3B09EF1}" type="datetime1">
              <a:rPr lang="en-US"/>
              <a:pPr>
                <a:defRPr/>
              </a:pPr>
              <a:t>12/10/2016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F02A1-14DE-4175-BD81-5D770C9AB0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B2941-5E6B-48E6-A0B6-5BA600C3F497}" type="datetime1">
              <a:rPr lang="en-US"/>
              <a:pPr>
                <a:defRPr/>
              </a:pPr>
              <a:t>12/10/2016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6D741-8629-4ED7-B6EC-7170025828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B037F-976A-42FB-A69A-0E4935594049}" type="datetime1">
              <a:rPr lang="en-US"/>
              <a:pPr>
                <a:defRPr/>
              </a:pPr>
              <a:t>12/10/2016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C0CC0-8F1C-4D82-9A7F-DB559C3EF9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6E2B5-A7C9-41D3-8F92-F75C30BC1486}" type="datetime1">
              <a:rPr lang="en-US"/>
              <a:pPr>
                <a:defRPr/>
              </a:pPr>
              <a:t>12/10/2016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D5028-A9DA-4C88-8876-61762EF46D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F3DD-2008-4E29-9AB6-6AC401138D09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243D-7201-4432-B806-AABDBB3C87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10314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5D99A-0BBB-490C-B9F3-6EDABA4D7834}" type="datetime1">
              <a:rPr lang="en-US"/>
              <a:pPr>
                <a:defRPr/>
              </a:pPr>
              <a:t>12/10/2016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54B21-0B84-4303-9D7B-CA8593D7CB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75417-C249-4555-82AE-E6C25A15B4EF}" type="datetime1">
              <a:rPr lang="en-US"/>
              <a:pPr>
                <a:defRPr/>
              </a:pPr>
              <a:t>12/10/2016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3A94F-AFEE-4BB0-86A9-C219D70CDD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EA3C943-BBBB-416E-A590-9ADC65BC18D5}" type="datetime1">
              <a:rPr lang="en-US"/>
              <a:pPr>
                <a:defRPr/>
              </a:pPr>
              <a:t>12/10/2016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9E7F9BD-7724-416F-B183-F41C45C33D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240BB57-9D80-4191-B5C8-096868F95EFA}" type="datetime1">
              <a:rPr lang="en-US"/>
              <a:pPr>
                <a:defRPr/>
              </a:pPr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666FB56-CE57-4DE3-98AD-9410AE25C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A679674-0DEC-4BF6-82D7-6AF204817407}" type="datetime1">
              <a:rPr lang="en-US"/>
              <a:pPr>
                <a:defRPr/>
              </a:pPr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445214E-78B6-4688-AEDF-F75EDD6E3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ED9D82B-96E9-4C6C-8E86-29B10A3410CC}" type="datetime1">
              <a:rPr lang="en-US"/>
              <a:pPr>
                <a:defRPr/>
              </a:pPr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187A357-E98D-4183-B6DC-E179038E2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AC09AB6-65CA-49AE-B7B7-D3C64F956B31}" type="datetime1">
              <a:rPr lang="en-US"/>
              <a:pPr>
                <a:defRPr/>
              </a:pPr>
              <a:t>12/10/2016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0510D97-8B3A-4C1C-A42B-048E071F2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A82D33C-E5D1-43F1-9870-7683D6539960}" type="datetime1">
              <a:rPr lang="en-US"/>
              <a:pPr>
                <a:defRPr/>
              </a:pPr>
              <a:t>12/10/2016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19B3443-AAC3-46EF-AC27-DBC0EF531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E673557-683F-483B-9D9A-F8D925A5F6B3}" type="datetime1">
              <a:rPr lang="en-US"/>
              <a:pPr>
                <a:defRPr/>
              </a:pPr>
              <a:t>12/10/2016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28C540D-1EC9-499D-B385-5DBFD1B7A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AA10872-81D5-409A-9D17-809AE1702012}" type="datetime1">
              <a:rPr lang="en-US"/>
              <a:pPr>
                <a:defRPr/>
              </a:pPr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251A8E0-BB37-4F1D-A0F2-C798CFCA7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F3DD-2008-4E29-9AB6-6AC401138D09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243D-7201-4432-B806-AABDBB3C87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497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396EE54-9EF3-4B2E-9C83-5A517C5D42AA}" type="datetime1">
              <a:rPr lang="en-US"/>
              <a:pPr>
                <a:defRPr/>
              </a:pPr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C6B1AC3-69C5-4BA5-8343-A31B286605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BEE264D-8E61-451E-8F06-ECC602F676F0}" type="datetime1">
              <a:rPr lang="en-US"/>
              <a:pPr>
                <a:defRPr/>
              </a:pPr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A27CF75-226B-46C3-BE3A-7F3514C0E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DE088C3-88BD-4070-8E8D-BA878CAD9FB8}" type="datetime1">
              <a:rPr lang="en-US"/>
              <a:pPr>
                <a:defRPr/>
              </a:pPr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F057160-3B35-4765-B1BF-1844DA780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 Topic Sent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67" y="285750"/>
            <a:ext cx="11224768" cy="433324"/>
          </a:xfrm>
        </p:spPr>
        <p:txBody>
          <a:bodyPr/>
          <a:lstStyle>
            <a:lvl1pPr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06983" y="1673670"/>
            <a:ext cx="11241193" cy="1477328"/>
          </a:xfrm>
        </p:spPr>
        <p:txBody>
          <a:bodyPr/>
          <a:lstStyle>
            <a:lvl1pPr>
              <a:buClr>
                <a:schemeClr val="accent4">
                  <a:lumMod val="75000"/>
                </a:schemeClr>
              </a:buClr>
              <a:defRPr sz="2000" baseline="0"/>
            </a:lvl1pPr>
            <a:lvl2pPr>
              <a:defRPr sz="2000"/>
            </a:lvl2pPr>
            <a:lvl3pPr>
              <a:defRPr sz="2000"/>
            </a:lvl3pPr>
            <a:lvl4pPr marL="1325563" indent="-266700">
              <a:defRPr sz="2000" b="0"/>
            </a:lvl4pPr>
            <a:lvl5pPr marL="1573213" indent="-228600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-"/>
              <a:defRPr sz="20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06983" y="1060857"/>
            <a:ext cx="11241193" cy="276999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52"/>
            <a:ext cx="10960100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Clr>
                <a:schemeClr val="tx1"/>
              </a:buClr>
              <a:buFontTx/>
              <a:buNone/>
              <a:defRPr sz="1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2752" y="6638633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7329EBC-363F-43DF-9494-D8A6BB957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67" y="285750"/>
            <a:ext cx="11224768" cy="433324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06983" y="1371600"/>
            <a:ext cx="11241193" cy="1477328"/>
          </a:xfrm>
        </p:spPr>
        <p:txBody>
          <a:bodyPr/>
          <a:lstStyle>
            <a:lvl1pPr>
              <a:buClr>
                <a:schemeClr val="accent4">
                  <a:lumMod val="75000"/>
                </a:schemeClr>
              </a:buClr>
              <a:defRPr sz="2000" baseline="0"/>
            </a:lvl1pPr>
            <a:lvl2pPr>
              <a:defRPr sz="2000"/>
            </a:lvl2pPr>
            <a:lvl3pPr>
              <a:defRPr sz="2000"/>
            </a:lvl3pPr>
            <a:lvl4pPr marL="1325563" indent="-266700">
              <a:defRPr sz="2000" b="0"/>
            </a:lvl4pPr>
            <a:lvl5pPr marL="1573213" indent="-228600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-"/>
              <a:defRPr sz="20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52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173038" indent="-173038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2752" y="6638633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2951AF4-CC64-48CC-949A-EE9A54844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85750"/>
            <a:ext cx="11041888" cy="43332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2"/>
          </p:nvPr>
        </p:nvSpPr>
        <p:spPr>
          <a:xfrm>
            <a:off x="711207" y="1271232"/>
            <a:ext cx="11021484" cy="304699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06991" y="914505"/>
            <a:ext cx="11033929" cy="276999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52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0" indent="0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2752" y="6638633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E4D78A6-DC51-4D01-AFB0-138510692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85750"/>
            <a:ext cx="11054080" cy="433324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06991" y="914505"/>
            <a:ext cx="11033929" cy="276999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52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173038" indent="-173038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hart Placeholder 15"/>
          <p:cNvSpPr>
            <a:spLocks noGrp="1"/>
          </p:cNvSpPr>
          <p:nvPr>
            <p:ph type="chart" sz="quarter" idx="15"/>
          </p:nvPr>
        </p:nvSpPr>
        <p:spPr>
          <a:xfrm>
            <a:off x="1280190" y="1553844"/>
            <a:ext cx="9595103" cy="3950844"/>
          </a:xfrm>
        </p:spPr>
        <p:txBody>
          <a:bodyPr wrap="none">
            <a:no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82752" y="6638633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9150BAD-FF08-4D37-99D8-1C7AF5985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 userDrawn="1"/>
        </p:nvSpPr>
        <p:spPr bwMode="auto">
          <a:xfrm>
            <a:off x="0" y="3059113"/>
            <a:ext cx="121920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600" b="1">
              <a:ln>
                <a:solidFill>
                  <a:srgbClr val="5672A4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2359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02733" y="3352800"/>
            <a:ext cx="10668000" cy="443198"/>
          </a:xfrm>
        </p:spPr>
        <p:txBody>
          <a:bodyPr/>
          <a:lstStyle>
            <a:lvl1pPr marL="0" indent="0">
              <a:buFont typeface="Arial Black" pitchFamily="34" charset="0"/>
              <a:buNone/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35973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702733" y="1429512"/>
            <a:ext cx="10668000" cy="1462580"/>
          </a:xfrm>
          <a:ln/>
        </p:spPr>
        <p:txBody>
          <a:bodyPr anchor="b"/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52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173038" indent="-173038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82752" y="6638633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A5C7B3C-BE3D-42EF-9DC1-A144392CE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 -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29248"/>
            <a:ext cx="11212576" cy="1490152"/>
          </a:xfrm>
        </p:spPr>
        <p:txBody>
          <a:bodyPr/>
          <a:lstStyle>
            <a:lvl1pPr algn="l" rtl="0" eaLnBrk="1" fontAlgn="base" hangingPunct="1">
              <a:spcAft>
                <a:spcPct val="0"/>
              </a:spcAft>
              <a:defRPr lang="en-US" sz="20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Aft>
                <a:spcPct val="0"/>
              </a:spcAft>
              <a:defRPr lang="en-US" sz="20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Aft>
                <a:spcPct val="0"/>
              </a:spcAft>
              <a:defRPr lang="en-US" sz="20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Aft>
                <a:spcPct val="0"/>
              </a:spcAft>
              <a:defRPr lang="en-US" sz="20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3213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-"/>
              <a:defRPr lang="en-US" sz="2000" b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52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173038" indent="-173038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2752" y="6638633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3264042-FC75-4A7A-B620-B616B4B6F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4333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6"/>
            <a:ext cx="8534400" cy="30469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43742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C2BD-336F-45C4-B3F9-D9A51A1D41E0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3"/>
            <a:ext cx="3860800" cy="288925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1F9A7C72-7733-4EA9-BCAF-8CCE1DF5AC2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842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F3DD-2008-4E29-9AB6-6AC401138D09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243D-7201-4432-B806-AABDBB3C87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58415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941204"/>
      </p:ext>
    </p:extLst>
  </p:cSld>
  <p:clrMapOvr>
    <a:masterClrMapping/>
  </p:clrMapOvr>
  <p:transition>
    <p:wipe dir="r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29" y="9525"/>
            <a:ext cx="11360151" cy="4333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12915"/>
            <a:ext cx="5080000" cy="1840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712915"/>
            <a:ext cx="5080000" cy="1840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846513"/>
            <a:ext cx="5080000" cy="1840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18211" y="6439809"/>
            <a:ext cx="372217" cy="2585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D8F1B19-8327-4687-860E-012CF96D62D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11277600" cy="4333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31800" y="1773242"/>
            <a:ext cx="11328400" cy="304699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711200" y="1222378"/>
            <a:ext cx="11211984" cy="18405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/>
          <a:lstStyle/>
          <a:p>
            <a:fld id="{64CFC2BD-336F-45C4-B3F9-D9A51A1D41E0}" type="datetimeFigureOut">
              <a:rPr lang="en-GB" smtClean="0">
                <a:solidFill>
                  <a:prstClr val="white"/>
                </a:solidFill>
              </a:rPr>
              <a:pPr/>
              <a:t>10/12/2016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3"/>
            <a:ext cx="3860800" cy="2889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1612543" y="6468130"/>
            <a:ext cx="372217" cy="258532"/>
          </a:xfrm>
        </p:spPr>
        <p:txBody>
          <a:bodyPr/>
          <a:lstStyle/>
          <a:p>
            <a:fld id="{1F9A7C72-7733-4EA9-BCAF-8CCE1DF5AC2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84236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433324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/>
          <a:lstStyle/>
          <a:p>
            <a:fld id="{64CFC2BD-336F-45C4-B3F9-D9A51A1D41E0}" type="datetimeFigureOut">
              <a:rPr lang="en-GB" smtClean="0">
                <a:solidFill>
                  <a:prstClr val="white"/>
                </a:solidFill>
              </a:rPr>
              <a:pPr/>
              <a:t>10/12/2016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4165600" y="76203"/>
            <a:ext cx="4470400" cy="2889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7C72-7733-4EA9-BCAF-8CCE1DF5AC2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56117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 Topic Sent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67" y="285750"/>
            <a:ext cx="11224768" cy="433324"/>
          </a:xfrm>
        </p:spPr>
        <p:txBody>
          <a:bodyPr/>
          <a:lstStyle>
            <a:lvl1pPr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06983" y="1673670"/>
            <a:ext cx="11241193" cy="1477328"/>
          </a:xfrm>
        </p:spPr>
        <p:txBody>
          <a:bodyPr/>
          <a:lstStyle>
            <a:lvl1pPr>
              <a:buClr>
                <a:schemeClr val="accent4">
                  <a:lumMod val="75000"/>
                </a:schemeClr>
              </a:buClr>
              <a:defRPr sz="2000" baseline="0"/>
            </a:lvl1pPr>
            <a:lvl2pPr>
              <a:defRPr sz="2000"/>
            </a:lvl2pPr>
            <a:lvl3pPr>
              <a:defRPr sz="2000"/>
            </a:lvl3pPr>
            <a:lvl4pPr marL="1325563" indent="-266700">
              <a:defRPr sz="2000" b="0"/>
            </a:lvl4pPr>
            <a:lvl5pPr marL="1573213" indent="-228600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-"/>
              <a:defRPr sz="20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06983" y="1060851"/>
            <a:ext cx="11241193" cy="276999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46"/>
            <a:ext cx="10960100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Clr>
                <a:schemeClr val="tx1"/>
              </a:buClr>
              <a:buFontTx/>
              <a:buNone/>
              <a:defRPr sz="1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2752" y="6638627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7329EBC-363F-43DF-9494-D8A6BB957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67" y="285750"/>
            <a:ext cx="11224768" cy="433324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06983" y="1371600"/>
            <a:ext cx="11241193" cy="1477328"/>
          </a:xfrm>
        </p:spPr>
        <p:txBody>
          <a:bodyPr/>
          <a:lstStyle>
            <a:lvl1pPr>
              <a:buClr>
                <a:schemeClr val="accent4">
                  <a:lumMod val="75000"/>
                </a:schemeClr>
              </a:buClr>
              <a:defRPr sz="2000" baseline="0"/>
            </a:lvl1pPr>
            <a:lvl2pPr>
              <a:defRPr sz="2000"/>
            </a:lvl2pPr>
            <a:lvl3pPr>
              <a:defRPr sz="2000"/>
            </a:lvl3pPr>
            <a:lvl4pPr marL="1325563" indent="-266700">
              <a:defRPr sz="2000" b="0"/>
            </a:lvl4pPr>
            <a:lvl5pPr marL="1573213" indent="-228600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-"/>
              <a:defRPr sz="20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46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173038" indent="-173038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2752" y="6638627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2951AF4-CC64-48CC-949A-EE9A54844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85750"/>
            <a:ext cx="11041888" cy="43332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2"/>
          </p:nvPr>
        </p:nvSpPr>
        <p:spPr>
          <a:xfrm>
            <a:off x="711207" y="1271226"/>
            <a:ext cx="11021484" cy="304699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06991" y="914499"/>
            <a:ext cx="11033929" cy="276999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46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0" indent="0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2752" y="6638627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E4D78A6-DC51-4D01-AFB0-138510692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85750"/>
            <a:ext cx="11054080" cy="433324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06991" y="914499"/>
            <a:ext cx="11033929" cy="276999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46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173038" indent="-173038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hart Placeholder 15"/>
          <p:cNvSpPr>
            <a:spLocks noGrp="1"/>
          </p:cNvSpPr>
          <p:nvPr>
            <p:ph type="chart" sz="quarter" idx="15"/>
          </p:nvPr>
        </p:nvSpPr>
        <p:spPr>
          <a:xfrm>
            <a:off x="1280186" y="1553844"/>
            <a:ext cx="9595103" cy="3950844"/>
          </a:xfrm>
        </p:spPr>
        <p:txBody>
          <a:bodyPr wrap="none">
            <a:no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82752" y="6638627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9150BAD-FF08-4D37-99D8-1C7AF5985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 userDrawn="1"/>
        </p:nvSpPr>
        <p:spPr bwMode="auto">
          <a:xfrm>
            <a:off x="0" y="3059113"/>
            <a:ext cx="121920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600" b="1">
              <a:ln>
                <a:solidFill>
                  <a:srgbClr val="5672A4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2359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02733" y="3352800"/>
            <a:ext cx="10668000" cy="443198"/>
          </a:xfrm>
        </p:spPr>
        <p:txBody>
          <a:bodyPr/>
          <a:lstStyle>
            <a:lvl1pPr marL="0" indent="0">
              <a:buFont typeface="Arial Black" pitchFamily="34" charset="0"/>
              <a:buNone/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35973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702733" y="1429512"/>
            <a:ext cx="10668000" cy="1462580"/>
          </a:xfrm>
          <a:ln/>
        </p:spPr>
        <p:txBody>
          <a:bodyPr anchor="b"/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46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173038" indent="-173038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82752" y="6638627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A5C7B3C-BE3D-42EF-9DC1-A144392CE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F3DD-2008-4E29-9AB6-6AC401138D09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243D-7201-4432-B806-AABDBB3C87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17752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 -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29248"/>
            <a:ext cx="11212576" cy="1490152"/>
          </a:xfrm>
        </p:spPr>
        <p:txBody>
          <a:bodyPr/>
          <a:lstStyle>
            <a:lvl1pPr algn="l" rtl="0" eaLnBrk="1" fontAlgn="base" hangingPunct="1">
              <a:spcAft>
                <a:spcPct val="0"/>
              </a:spcAft>
              <a:defRPr lang="en-US" sz="20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Aft>
                <a:spcPct val="0"/>
              </a:spcAft>
              <a:defRPr lang="en-US" sz="20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Aft>
                <a:spcPct val="0"/>
              </a:spcAft>
              <a:defRPr lang="en-US" sz="20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Aft>
                <a:spcPct val="0"/>
              </a:spcAft>
              <a:defRPr lang="en-US" sz="20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3213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-"/>
              <a:defRPr lang="en-US" sz="2000" b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46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173038" indent="-173038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2752" y="6638627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3264042-FC75-4A7A-B620-B616B4B6F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4333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6"/>
            <a:ext cx="8534400" cy="30469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43742"/>
      </p:ext>
    </p:extLst>
  </p:cSld>
  <p:clrMapOvr>
    <a:masterClrMapping/>
  </p:clrMapOvr>
  <p:transition>
    <p:wipe dir="r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941204"/>
      </p:ext>
    </p:extLst>
  </p:cSld>
  <p:clrMapOvr>
    <a:masterClrMapping/>
  </p:clrMapOvr>
  <p:transition>
    <p:wipe dir="r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25" y="9525"/>
            <a:ext cx="11360151" cy="4333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12915"/>
            <a:ext cx="5080000" cy="1840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712915"/>
            <a:ext cx="5080000" cy="1840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846513"/>
            <a:ext cx="5080000" cy="1840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18207" y="6439809"/>
            <a:ext cx="372217" cy="2585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D8F1B19-8327-4687-860E-012CF96D62D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11277600" cy="4333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31800" y="1773242"/>
            <a:ext cx="11328400" cy="304699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711200" y="1222378"/>
            <a:ext cx="11211984" cy="18405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/>
          <a:lstStyle/>
          <a:p>
            <a:fld id="{64CFC2BD-336F-45C4-B3F9-D9A51A1D41E0}" type="datetimeFigureOut">
              <a:rPr lang="en-GB" smtClean="0">
                <a:solidFill>
                  <a:prstClr val="white"/>
                </a:solidFill>
              </a:rPr>
              <a:pPr/>
              <a:t>10/12/2016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3"/>
            <a:ext cx="3860800" cy="2889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1612539" y="6468130"/>
            <a:ext cx="372217" cy="258532"/>
          </a:xfrm>
        </p:spPr>
        <p:txBody>
          <a:bodyPr/>
          <a:lstStyle/>
          <a:p>
            <a:fld id="{1F9A7C72-7733-4EA9-BCAF-8CCE1DF5AC2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84236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433324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/>
          <a:lstStyle/>
          <a:p>
            <a:fld id="{64CFC2BD-336F-45C4-B3F9-D9A51A1D41E0}" type="datetimeFigureOut">
              <a:rPr lang="en-GB" smtClean="0">
                <a:solidFill>
                  <a:prstClr val="white"/>
                </a:solidFill>
              </a:rPr>
              <a:pPr/>
              <a:t>10/12/2016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4165600" y="76203"/>
            <a:ext cx="4470400" cy="2889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7C72-7733-4EA9-BCAF-8CCE1DF5AC2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56117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42476"/>
            <a:ext cx="5386917" cy="3323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15111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842476"/>
            <a:ext cx="5389033" cy="3323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15111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76BA7E8-75A3-3D43-91BB-CA2921CF8FF4}" type="datetimeFigureOut">
              <a:rPr lang="en-US" smtClean="0">
                <a:solidFill>
                  <a:prstClr val="white"/>
                </a:solidFill>
              </a:rPr>
              <a:pPr/>
              <a:t>12/10/2016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CF51-FBFE-E341-8CD4-C27C5355A3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0433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7572-F2B5-DB4B-924F-6BDE6C599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6BC0-9296-D446-998A-792DD1E8CA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8782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7572-F2B5-DB4B-924F-6BDE6C599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6BC0-9296-D446-998A-792DD1E8CA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03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F3DD-2008-4E29-9AB6-6AC401138D09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243D-7201-4432-B806-AABDBB3C87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25167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7572-F2B5-DB4B-924F-6BDE6C599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6BC0-9296-D446-998A-792DD1E8CA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1644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7572-F2B5-DB4B-924F-6BDE6C599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6BC0-9296-D446-998A-792DD1E8CA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54810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7572-F2B5-DB4B-924F-6BDE6C599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6BC0-9296-D446-998A-792DD1E8CA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0314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7572-F2B5-DB4B-924F-6BDE6C599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6BC0-9296-D446-998A-792DD1E8CA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9793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7572-F2B5-DB4B-924F-6BDE6C599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6BC0-9296-D446-998A-792DD1E8CA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1079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7572-F2B5-DB4B-924F-6BDE6C599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6BC0-9296-D446-998A-792DD1E8CA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6898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7572-F2B5-DB4B-924F-6BDE6C599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6BC0-9296-D446-998A-792DD1E8CA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8609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7572-F2B5-DB4B-924F-6BDE6C599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6BC0-9296-D446-998A-792DD1E8CA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13985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7572-F2B5-DB4B-924F-6BDE6C599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6BC0-9296-D446-998A-792DD1E8CA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3575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3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46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12/10/2016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CA15C064-DD44-4CAC-873E-2D1F5482167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664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F3DD-2008-4E29-9AB6-6AC401138D09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243D-7201-4432-B806-AABDBB3C87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82448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12/10/2016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3"/>
            <a:ext cx="3860800" cy="288925"/>
          </a:xfrm>
        </p:spPr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>
              <a:defRPr/>
            </a:pPr>
            <a:fld id="{A0AEAB9A-4D4E-420E-8956-885FCF1F4F3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72486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12/10/2016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5693742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12/10/2016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1197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60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60" y="131606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6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12/10/2016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CA15C064-DD44-4CAC-873E-2D1F5482167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3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6535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12/10/2016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0DDB3-22A4-47AE-AB42-AC099FDE4B6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20472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12/10/2016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A5FD5-9F91-420E-BF19-B25ED8E2F13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998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5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3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12/10/2016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4338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12/10/2016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844894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12/10/2016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2824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9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9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12/10/2016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98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23ED3-6AD7-412C-9492-FB619158274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651" y="249238"/>
            <a:ext cx="11224768" cy="553998"/>
          </a:xfr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marL="109538" lvl="0" eaLnBrk="1" hangingPunct="1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74673" y="989466"/>
            <a:ext cx="11241193" cy="1692771"/>
          </a:xfr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600"/>
              </a:spcBef>
              <a:defRPr lang="en-US" sz="1800" b="0" dirty="0" smtClean="0"/>
            </a:lvl1pPr>
            <a:lvl2pPr>
              <a:spcBef>
                <a:spcPts val="600"/>
              </a:spcBef>
              <a:defRPr lang="en-US" sz="1800" b="0" dirty="0" smtClean="0"/>
            </a:lvl2pPr>
            <a:lvl3pPr>
              <a:spcBef>
                <a:spcPts val="600"/>
              </a:spcBef>
              <a:defRPr lang="en-US" sz="1800" b="0" dirty="0" smtClean="0"/>
            </a:lvl3pPr>
            <a:lvl4pPr>
              <a:spcBef>
                <a:spcPts val="600"/>
              </a:spcBef>
              <a:defRPr lang="en-US" sz="1800" b="0" dirty="0" smtClean="0"/>
            </a:lvl4pPr>
            <a:lvl5pPr>
              <a:spcBef>
                <a:spcPts val="600"/>
              </a:spcBef>
              <a:defRPr lang="en-US" sz="1800" b="0" dirty="0"/>
            </a:lvl5pPr>
          </a:lstStyle>
          <a:p>
            <a:pPr marL="341313" lvl="0" indent="-258763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5" y="6291298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173038" indent="-173038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2752" y="6638579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AC9F3-9019-4D1D-AFD7-EDE428FEF2C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3352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305A7-D02C-46DA-B638-A041264D07F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9294D5-F17D-408C-9348-1ACA0EAC7DC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9DF9C-0052-49B5-B84E-6B69D414803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27FB8-45F6-4B4C-8183-502466AD261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C972F-6DE1-4AC2-BC6D-261DB4FFB4B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C2BD-336F-45C4-B3F9-D9A51A1D41E0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7C72-7733-4EA9-BCAF-8CCE1DF5AC2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10760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65FE30-2123-4C32-B837-98BF0EF73F4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D0BFA-D110-45E0-8459-7175A9E2D2F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8702F-2E0F-460F-8DB7-FEB07425A3A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16344F-6EB7-4CF4-A1C6-31BCA331A10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2079B-88BC-441E-BEB4-1503B935B92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005818B-47C9-4E44-9EB0-B7FB108C505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C2BD-336F-45C4-B3F9-D9A51A1D41E0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7C72-7733-4EA9-BCAF-8CCE1DF5AC2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7416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BD8-905C-4B10-B8FC-9A2FC9014DA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22F24D-0F56-44A6-80F1-BCD6F3FE5A3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60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60" y="1316077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77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C2BD-336F-45C4-B3F9-D9A51A1D41E0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1F9A7C72-7733-4EA9-BCAF-8CCE1DF5AC2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4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567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D2C081-279B-4587-99BA-77896B19433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23992-45E2-4449-8311-ECB103E5B39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5A054-2227-464D-A947-E6B752F48D3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077E9-E9A5-4CA4-86E0-81DED24FF36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20556-0542-4BF5-8C28-BAAC10B03CD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7DE3A9-11C3-45A6-A4D9-532F65A26BD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1E1068-9215-443D-B75B-36375952FAC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B72F6C-857E-4350-B2F7-8A263AB3950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84E09-7D65-4493-BB73-A321543A3F9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1522" name="Picture 2" descr="endeavor_background_layered_lan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invGray">
          <a:xfrm>
            <a:off x="0" y="0"/>
            <a:ext cx="12192000" cy="6861175"/>
          </a:xfrm>
          <a:prstGeom prst="rect">
            <a:avLst/>
          </a:prstGeom>
          <a:noFill/>
        </p:spPr>
      </p:pic>
      <p:sp>
        <p:nvSpPr>
          <p:cNvPr id="49715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79451" y="1531981"/>
            <a:ext cx="10782300" cy="147002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altLang="zh-CN" smtClean="0"/>
              <a:t>Click to edit Master title style</a:t>
            </a:r>
            <a:endParaRPr lang="en-US" altLang="zh-CN"/>
          </a:p>
        </p:txBody>
      </p:sp>
      <p:sp>
        <p:nvSpPr>
          <p:cNvPr id="49715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79481" y="3130550"/>
            <a:ext cx="10773833" cy="1752600"/>
          </a:xfrm>
        </p:spPr>
        <p:txBody>
          <a:bodyPr anchor="t" anchorCtr="0"/>
          <a:lstStyle>
            <a:lvl1pPr marL="0" indent="0">
              <a:buFontTx/>
              <a:buNone/>
              <a:defRPr sz="3200" i="1">
                <a:solidFill>
                  <a:srgbClr val="FFFFFF"/>
                </a:solidFill>
              </a:defRPr>
            </a:lvl1pPr>
          </a:lstStyle>
          <a:p>
            <a:r>
              <a:rPr lang="en-US" altLang="zh-CN" smtClean="0"/>
              <a:t>Click to edit Master subtitle style</a:t>
            </a:r>
            <a:endParaRPr lang="en-US" altLang="zh-CN"/>
          </a:p>
        </p:txBody>
      </p:sp>
      <p:sp>
        <p:nvSpPr>
          <p:cNvPr id="4971525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</p:spPr>
        <p:txBody>
          <a:bodyPr anchor="t"/>
          <a:lstStyle>
            <a:lvl1pPr>
              <a:defRPr/>
            </a:lvl1pPr>
          </a:lstStyle>
          <a:p>
            <a:fld id="{46A115E3-C5DD-454E-857E-FAFB72711780}" type="slidenum">
              <a:rPr lang="zh-CN" altLang="en-US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4971526" name="Rectangle 6"/>
          <p:cNvSpPr>
            <a:spLocks noChangeArrowheads="1"/>
          </p:cNvSpPr>
          <p:nvPr/>
        </p:nvSpPr>
        <p:spPr bwMode="auto">
          <a:xfrm rot="27000000">
            <a:off x="11006885" y="5653338"/>
            <a:ext cx="2274982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en-US" sz="800" smtClean="0">
                <a:solidFill>
                  <a:srgbClr val="FFFFFF"/>
                </a:solidFill>
                <a:latin typeface="Geneva" pitchFamily="-28"/>
              </a:rPr>
              <a:t>Data on file Medtronic Inc.UC200603565a EE</a:t>
            </a:r>
          </a:p>
        </p:txBody>
      </p:sp>
      <p:sp>
        <p:nvSpPr>
          <p:cNvPr id="4971527" name="Rectangle 7"/>
          <p:cNvSpPr>
            <a:spLocks noChangeArrowheads="1"/>
          </p:cNvSpPr>
          <p:nvPr/>
        </p:nvSpPr>
        <p:spPr bwMode="auto">
          <a:xfrm rot="27000000">
            <a:off x="-1259624" y="5412038"/>
            <a:ext cx="2800767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en-US" sz="800" smtClean="0">
                <a:solidFill>
                  <a:srgbClr val="FFFFFF"/>
                </a:solidFill>
                <a:latin typeface="Geneva" pitchFamily="-28"/>
              </a:rPr>
              <a:t>For use in countries with regulatory approval of Endeavor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C2BD-336F-45C4-B3F9-D9A51A1D41E0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7C72-7733-4EA9-BCAF-8CCE1DF5AC2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5611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E3B41ED-74A2-45BF-9FDB-88976144002C}" type="slidenum">
              <a:rPr lang="zh-CN" altLang="en-US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1C8326-363A-46D9-B444-81C737F45772}" type="slidenum">
              <a:rPr lang="zh-CN" altLang="en-US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129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29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C519544-EE71-4F8B-B737-262B662BC152}" type="slidenum">
              <a:rPr lang="zh-CN" altLang="en-US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47E52BA-FC1F-46B4-B560-664A7DF874E5}" type="slidenum">
              <a:rPr lang="zh-CN" altLang="en-US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DE42D44-C5B8-42B7-A155-9DA26F2EE394}" type="slidenum">
              <a:rPr lang="zh-CN" altLang="en-US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D183537-DBEB-4DAE-A003-020C767AB79E}" type="slidenum">
              <a:rPr lang="zh-CN" altLang="en-US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C423509-D24B-47E8-BAA2-79F605864E27}" type="slidenum">
              <a:rPr lang="zh-CN" altLang="en-US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1A01AD5-34AE-45DC-9031-E756C35121FE}" type="slidenum">
              <a:rPr lang="zh-CN" altLang="en-US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6B3725-3631-43AB-9993-6D789C31D808}" type="slidenum">
              <a:rPr lang="zh-CN" altLang="en-US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9525"/>
            <a:ext cx="2838451" cy="5818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3203" y="9525"/>
            <a:ext cx="8318500" cy="5818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844F38-AF2F-49B4-856E-5F5006EC1903}" type="slidenum">
              <a:rPr lang="zh-CN" altLang="en-US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C2BD-336F-45C4-B3F9-D9A51A1D41E0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7C72-7733-4EA9-BCAF-8CCE1DF5AC2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8477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30" y="9525"/>
            <a:ext cx="11360151" cy="992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712913"/>
            <a:ext cx="10363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846513"/>
            <a:ext cx="10363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9245600" y="63309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4A088C2-0DA5-48C1-9419-C32F0887B3F9}" type="slidenum">
              <a:rPr lang="zh-CN" altLang="en-US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30" y="9525"/>
            <a:ext cx="11360151" cy="992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129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7129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9245600" y="63309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24635BF-A26B-40C5-A2CC-3215EA53D824}" type="slidenum">
              <a:rPr lang="zh-CN" altLang="en-US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30" y="9525"/>
            <a:ext cx="11360151" cy="992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129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7129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8465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245600" y="63309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AD119A0-166C-406E-A3CA-D5EF20E4F018}" type="slidenum">
              <a:rPr lang="zh-CN" altLang="en-US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0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3845" y="2605088"/>
            <a:ext cx="10384367" cy="576262"/>
          </a:xfrm>
        </p:spPr>
        <p:txBody>
          <a:bodyPr/>
          <a:lstStyle>
            <a:lvl1pPr algn="ctr"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6704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05545" y="3867157"/>
            <a:ext cx="8580967" cy="373949"/>
          </a:xfrm>
        </p:spPr>
        <p:txBody>
          <a:bodyPr/>
          <a:lstStyle>
            <a:lvl1pPr marL="0" indent="0" algn="ctr">
              <a:buFontTx/>
              <a:buNone/>
              <a:defRPr sz="27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433" y="1628776"/>
            <a:ext cx="10727267" cy="1815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55399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129941"/>
            <a:ext cx="10363200" cy="27699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5461" y="1628776"/>
            <a:ext cx="5262033" cy="21852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0694" y="1628776"/>
            <a:ext cx="5262033" cy="21852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9040"/>
            <a:ext cx="10972800" cy="49859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42509"/>
            <a:ext cx="5386917" cy="3323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915"/>
            <a:ext cx="5386917" cy="15665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842509"/>
            <a:ext cx="5389033" cy="3323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915"/>
            <a:ext cx="5389033" cy="15665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5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3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C2BD-336F-45C4-B3F9-D9A51A1D41E0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7C72-7733-4EA9-BCAF-8CCE1DF5AC2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2385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1158121"/>
            <a:ext cx="4011084" cy="27699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9"/>
            <a:ext cx="6815667" cy="206210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41"/>
            <a:ext cx="4011084" cy="1938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090379"/>
            <a:ext cx="7315200" cy="27699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431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8"/>
            <a:ext cx="7315200" cy="1938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4592456" y="1628776"/>
            <a:ext cx="16035159" cy="10772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11167" y="619165"/>
            <a:ext cx="1994392" cy="2074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16795" y="619165"/>
            <a:ext cx="7091172" cy="2074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 Topic Sent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67" y="285750"/>
            <a:ext cx="11224768" cy="433324"/>
          </a:xfrm>
        </p:spPr>
        <p:txBody>
          <a:bodyPr/>
          <a:lstStyle>
            <a:lvl1pPr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06983" y="1673670"/>
            <a:ext cx="11241193" cy="1477328"/>
          </a:xfrm>
        </p:spPr>
        <p:txBody>
          <a:bodyPr/>
          <a:lstStyle>
            <a:lvl1pPr>
              <a:buClr>
                <a:schemeClr val="accent4">
                  <a:lumMod val="75000"/>
                </a:schemeClr>
              </a:buClr>
              <a:defRPr sz="2000" baseline="0"/>
            </a:lvl1pPr>
            <a:lvl2pPr>
              <a:defRPr sz="2000"/>
            </a:lvl2pPr>
            <a:lvl3pPr>
              <a:defRPr sz="2000"/>
            </a:lvl3pPr>
            <a:lvl4pPr marL="1325563" indent="-266700">
              <a:defRPr sz="2000" b="0"/>
            </a:lvl4pPr>
            <a:lvl5pPr marL="1573213" indent="-228600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-"/>
              <a:defRPr sz="20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06983" y="1060857"/>
            <a:ext cx="11241193" cy="276999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52"/>
            <a:ext cx="10960100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Clr>
                <a:schemeClr val="tx1"/>
              </a:buClr>
              <a:buFontTx/>
              <a:buNone/>
              <a:defRPr sz="1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2752" y="6638633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7329EBC-363F-43DF-9494-D8A6BB957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67" y="285750"/>
            <a:ext cx="11224768" cy="433324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06983" y="1371600"/>
            <a:ext cx="11241193" cy="1477328"/>
          </a:xfrm>
        </p:spPr>
        <p:txBody>
          <a:bodyPr/>
          <a:lstStyle>
            <a:lvl1pPr>
              <a:buClr>
                <a:schemeClr val="accent4">
                  <a:lumMod val="75000"/>
                </a:schemeClr>
              </a:buClr>
              <a:defRPr sz="2000" baseline="0"/>
            </a:lvl1pPr>
            <a:lvl2pPr>
              <a:defRPr sz="2000"/>
            </a:lvl2pPr>
            <a:lvl3pPr>
              <a:defRPr sz="2000"/>
            </a:lvl3pPr>
            <a:lvl4pPr marL="1325563" indent="-266700">
              <a:defRPr sz="2000" b="0"/>
            </a:lvl4pPr>
            <a:lvl5pPr marL="1573213" indent="-228600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-"/>
              <a:defRPr sz="20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52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173038" indent="-173038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2752" y="6638633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2951AF4-CC64-48CC-949A-EE9A54844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85750"/>
            <a:ext cx="11041888" cy="43332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2"/>
          </p:nvPr>
        </p:nvSpPr>
        <p:spPr>
          <a:xfrm>
            <a:off x="711207" y="1271232"/>
            <a:ext cx="11021484" cy="304699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06991" y="914505"/>
            <a:ext cx="11033929" cy="276999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52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0" indent="0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2752" y="6638633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E4D78A6-DC51-4D01-AFB0-138510692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85750"/>
            <a:ext cx="11054080" cy="433324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06991" y="914505"/>
            <a:ext cx="11033929" cy="276999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52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173038" indent="-173038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hart Placeholder 15"/>
          <p:cNvSpPr>
            <a:spLocks noGrp="1"/>
          </p:cNvSpPr>
          <p:nvPr>
            <p:ph type="chart" sz="quarter" idx="15"/>
          </p:nvPr>
        </p:nvSpPr>
        <p:spPr>
          <a:xfrm>
            <a:off x="1280190" y="1553844"/>
            <a:ext cx="9595103" cy="3950844"/>
          </a:xfrm>
        </p:spPr>
        <p:txBody>
          <a:bodyPr wrap="none">
            <a:no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82752" y="6638633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9150BAD-FF08-4D37-99D8-1C7AF5985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 userDrawn="1"/>
        </p:nvSpPr>
        <p:spPr bwMode="auto">
          <a:xfrm>
            <a:off x="0" y="3059113"/>
            <a:ext cx="121920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600" b="1">
              <a:ln>
                <a:solidFill>
                  <a:srgbClr val="5672A4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2359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02733" y="3352800"/>
            <a:ext cx="10668000" cy="443198"/>
          </a:xfrm>
        </p:spPr>
        <p:txBody>
          <a:bodyPr/>
          <a:lstStyle>
            <a:lvl1pPr marL="0" indent="0">
              <a:buFont typeface="Arial Black" pitchFamily="34" charset="0"/>
              <a:buNone/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35973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702733" y="1429512"/>
            <a:ext cx="10668000" cy="1462580"/>
          </a:xfrm>
          <a:ln/>
        </p:spPr>
        <p:txBody>
          <a:bodyPr anchor="b"/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52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173038" indent="-173038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82752" y="6638633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A5C7B3C-BE3D-42EF-9DC1-A144392CE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 -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29248"/>
            <a:ext cx="11212576" cy="1490152"/>
          </a:xfrm>
        </p:spPr>
        <p:txBody>
          <a:bodyPr/>
          <a:lstStyle>
            <a:lvl1pPr algn="l" rtl="0" eaLnBrk="1" fontAlgn="base" hangingPunct="1">
              <a:spcAft>
                <a:spcPct val="0"/>
              </a:spcAft>
              <a:defRPr lang="en-US" sz="20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Aft>
                <a:spcPct val="0"/>
              </a:spcAft>
              <a:defRPr lang="en-US" sz="20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Aft>
                <a:spcPct val="0"/>
              </a:spcAft>
              <a:defRPr lang="en-US" sz="20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Aft>
                <a:spcPct val="0"/>
              </a:spcAft>
              <a:defRPr lang="en-US" sz="20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3213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-"/>
              <a:defRPr lang="en-US" sz="2000" b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2759" y="6291352"/>
            <a:ext cx="10960100" cy="1384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173038" indent="-173038">
              <a:spcBef>
                <a:spcPts val="100"/>
              </a:spcBef>
              <a:buClr>
                <a:schemeClr val="tx1"/>
              </a:buClr>
              <a:buFontTx/>
              <a:buNone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2752" y="6638633"/>
            <a:ext cx="11009376" cy="138499"/>
          </a:xfrm>
        </p:spPr>
        <p:txBody>
          <a:bodyPr anchor="b"/>
          <a:lstStyle>
            <a:lvl1pPr marL="0" indent="0">
              <a:spcBef>
                <a:spcPts val="100"/>
              </a:spcBef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3264042-FC75-4A7A-B620-B616B4B6F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C2BD-336F-45C4-B3F9-D9A51A1D41E0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7C72-7733-4EA9-BCAF-8CCE1DF5AC2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98256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4333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6"/>
            <a:ext cx="8534400" cy="30469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43742"/>
      </p:ext>
    </p:extLst>
  </p:cSld>
  <p:clrMapOvr>
    <a:masterClrMapping/>
  </p:clrMapOvr>
  <p:transition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941204"/>
      </p:ext>
    </p:extLst>
  </p:cSld>
  <p:clrMapOvr>
    <a:masterClrMapping/>
  </p:clrMapOvr>
  <p:transition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29" y="9525"/>
            <a:ext cx="11360151" cy="4333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12915"/>
            <a:ext cx="5080000" cy="1840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712915"/>
            <a:ext cx="5080000" cy="1840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846513"/>
            <a:ext cx="5080000" cy="1840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18211" y="6439809"/>
            <a:ext cx="372217" cy="2585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D8F1B19-8327-4687-860E-012CF96D62D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11277600" cy="4333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31800" y="1773242"/>
            <a:ext cx="11328400" cy="304699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711200" y="1222378"/>
            <a:ext cx="11211984" cy="18405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/>
          <a:lstStyle/>
          <a:p>
            <a:fld id="{64CFC2BD-336F-45C4-B3F9-D9A51A1D41E0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3"/>
            <a:ext cx="3860800" cy="2889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1612543" y="6468130"/>
            <a:ext cx="372217" cy="258532"/>
          </a:xfrm>
        </p:spPr>
        <p:txBody>
          <a:bodyPr/>
          <a:lstStyle/>
          <a:p>
            <a:fld id="{1F9A7C72-7733-4EA9-BCAF-8CCE1DF5AC2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8423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433324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/>
          <a:lstStyle/>
          <a:p>
            <a:fld id="{64CFC2BD-336F-45C4-B3F9-D9A51A1D41E0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4165600" y="76203"/>
            <a:ext cx="4470400" cy="2889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7C72-7733-4EA9-BCAF-8CCE1DF5AC2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5611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749300" y="3946525"/>
            <a:ext cx="10913533" cy="946150"/>
          </a:xfrm>
          <a:prstGeom prst="rect">
            <a:avLst/>
          </a:prstGeom>
          <a:noFill/>
          <a:ln>
            <a:noFill/>
          </a:ln>
          <a:effectLst>
            <a:outerShdw dist="45791" dir="8778596" algn="ctr" rotWithShape="0">
              <a:schemeClr val="bg2"/>
            </a:outerShdw>
          </a:effectLst>
          <a:extLst/>
        </p:spPr>
        <p:txBody>
          <a:bodyPr anchor="ctr" anchorCtr="1"/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DE25E"/>
              </a:buClr>
              <a:defRPr/>
            </a:pPr>
            <a:endParaRPr lang="en-US" sz="2600" b="1" i="1">
              <a:solidFill>
                <a:srgbClr val="DDDDDD"/>
              </a:solidFill>
              <a:ea typeface="ヒラギノ角ゴ Pro W3" pitchFamily="-111" charset="-128"/>
              <a:cs typeface="Arial" charset="0"/>
            </a:endParaRP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DE25E"/>
              </a:buClr>
              <a:defRPr/>
            </a:pPr>
            <a:endParaRPr lang="en-US" sz="2600" b="1" i="1">
              <a:solidFill>
                <a:srgbClr val="DDDDDD"/>
              </a:solidFill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56224" y="1427163"/>
            <a:ext cx="10119783" cy="609600"/>
          </a:xfrm>
          <a:extLst/>
        </p:spPr>
        <p:txBody>
          <a:bodyPr lIns="0" rIns="0" anchor="ctr">
            <a:spAutoFit/>
          </a:bodyPr>
          <a:lstStyle>
            <a:lvl1pPr>
              <a:lnSpc>
                <a:spcPct val="85000"/>
              </a:lnSpc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224213"/>
            <a:ext cx="10913533" cy="889000"/>
          </a:xfrm>
          <a:extLst/>
        </p:spPr>
        <p:txBody>
          <a:bodyPr anchorCtr="1"/>
          <a:lstStyle>
            <a:lvl1pPr marL="0" indent="0" algn="ctr">
              <a:buSzTx/>
              <a:buFontTx/>
              <a:buNone/>
              <a:defRPr sz="3400" i="1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6569503"/>
      </p:ext>
    </p:extLst>
  </p:cSld>
  <p:clrMapOvr>
    <a:masterClrMapping/>
  </p:clrMapOvr>
  <p:transition>
    <p:wipe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30102"/>
      </p:ext>
    </p:extLst>
  </p:cSld>
  <p:clrMapOvr>
    <a:masterClrMapping/>
  </p:clrMapOvr>
  <p:transition>
    <p:wipe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7955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7955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53110"/>
      </p:ext>
    </p:extLst>
  </p:cSld>
  <p:clrMapOvr>
    <a:masterClrMapping/>
  </p:clrMapOvr>
  <p:transition>
    <p:wipe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59163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7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7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93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7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4CFC2BD-336F-45C4-B3F9-D9A51A1D41E0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3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4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F9A7C72-7733-4EA9-BCAF-8CCE1DF5AC2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93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802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502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000">
              <a:srgbClr val="000000"/>
            </a:gs>
            <a:gs pos="100000">
              <a:srgbClr val="0A128C"/>
            </a:gs>
            <a:gs pos="100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57064-6F56-49BD-AA4D-5B7FE5C56A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Stoke-on-Trent March 21st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EFDB0-8CFA-40D1-89A5-2735AF8966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9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A8DA9-C710-4188-B379-CACD29AD4F6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70D9F-CCB8-4BB3-BDCF-3DC5A3B240C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5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0B47AEE-F713-A84A-B4AC-4DA7CA304C0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10/12/2016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9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BE7C38D-04D5-8E48-8484-F7853864D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8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222378"/>
            <a:ext cx="11211984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11207" y="285750"/>
            <a:ext cx="11224684" cy="433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718219" y="6581098"/>
            <a:ext cx="372217" cy="2585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lnSpc>
                <a:spcPct val="90000"/>
              </a:lnSpc>
              <a:defRPr sz="1200" b="0">
                <a:solidFill>
                  <a:prstClr val="white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1C0F4F-DD32-4200-9EEE-B117320546D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016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43" r:id="rId11"/>
    <p:sldLayoutId id="2147483844" r:id="rId12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>
          <a:solidFill>
            <a:srgbClr val="FFE41D"/>
          </a:solidFill>
          <a:latin typeface="Arial Black" pitchFamily="34" charset="0"/>
        </a:defRPr>
      </a:lvl6pPr>
      <a:lvl7pPr marL="914400"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>
          <a:solidFill>
            <a:srgbClr val="FFE41D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>
          <a:solidFill>
            <a:srgbClr val="FFE41D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>
          <a:solidFill>
            <a:srgbClr val="FFE41D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70000"/>
        </a:spcBef>
        <a:spcAft>
          <a:spcPct val="0"/>
        </a:spcAft>
        <a:buClr>
          <a:srgbClr val="5F83DB"/>
        </a:buClr>
        <a:buFont typeface="Arial Black" pitchFamily="34" charset="0"/>
        <a:buChar char="●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175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2200">
          <a:solidFill>
            <a:schemeClr val="tx1"/>
          </a:solidFill>
          <a:latin typeface="+mn-lt"/>
        </a:defRPr>
      </a:lvl2pPr>
      <a:lvl3pPr marL="1014413" indent="-304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tx1"/>
        </a:buClr>
        <a:buFont typeface="Times New Roman" pitchFamily="18" charset="0"/>
        <a:buChar char="–"/>
        <a:defRPr sz="2200">
          <a:solidFill>
            <a:schemeClr val="tx1"/>
          </a:solidFill>
          <a:latin typeface="+mn-lt"/>
        </a:defRPr>
      </a:lvl3pPr>
      <a:lvl4pPr marL="1308100" indent="-266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tx1"/>
        </a:buClr>
        <a:buFont typeface="Times New Roman" pitchFamily="18" charset="0"/>
        <a:buChar char="-"/>
        <a:defRPr sz="22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inside.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3200" y="0"/>
            <a:ext cx="7416800" cy="990600"/>
          </a:xfrm>
          <a:prstGeom prst="rect">
            <a:avLst/>
          </a:prstGeom>
          <a:effectLst>
            <a:outerShdw blurRad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58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3200" y="1143000"/>
            <a:ext cx="11785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705600"/>
            <a:ext cx="284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715BF52-7F15-4C27-9202-2ACBA468B7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B3564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17375E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inside.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3200" y="0"/>
            <a:ext cx="7416800" cy="990600"/>
          </a:xfrm>
          <a:prstGeom prst="rect">
            <a:avLst/>
          </a:prstGeom>
          <a:effectLst>
            <a:outerShdw blurRad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37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3200" y="1143000"/>
            <a:ext cx="11785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705600"/>
            <a:ext cx="284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B88DAED-8EE6-4939-AA27-C0C8DE5E4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B3564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17375E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inside.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3200" y="0"/>
            <a:ext cx="7416800" cy="990600"/>
          </a:xfrm>
          <a:prstGeom prst="rect">
            <a:avLst/>
          </a:prstGeom>
          <a:effectLst>
            <a:outerShdw blurRad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68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3200" y="1143000"/>
            <a:ext cx="11785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705600"/>
            <a:ext cx="284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98679B6-EECC-4AC2-8CD0-52E1DB7AC0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B3564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inside.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3200" y="0"/>
            <a:ext cx="7416800" cy="990600"/>
          </a:xfrm>
          <a:prstGeom prst="rect">
            <a:avLst/>
          </a:prstGeom>
          <a:effectLst>
            <a:outerShdw blurRad="50800" dir="5400000" algn="ctr" rotWithShape="0">
              <a:schemeClr val="bg1"/>
            </a:outerShdw>
          </a:effectLst>
        </p:spPr>
        <p:txBody>
          <a:bodyPr vert="horz" lIns="90988" tIns="45497" rIns="90988" bIns="45497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86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3200" y="1143000"/>
            <a:ext cx="11785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88" tIns="45497" rIns="90988" bIns="454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5"/>
            <a:ext cx="2844800" cy="365125"/>
          </a:xfrm>
          <a:prstGeom prst="rect">
            <a:avLst/>
          </a:prstGeom>
        </p:spPr>
        <p:txBody>
          <a:bodyPr lIns="90988" tIns="45497" rIns="90988" bIns="454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6BA43C-E8D8-4D58-8127-64574434F701}" type="datetimeFigureOut">
              <a:rPr lang="en-US"/>
              <a:pPr>
                <a:defRPr/>
              </a:pPr>
              <a:t>12/10/2016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5"/>
            <a:ext cx="3860800" cy="365125"/>
          </a:xfrm>
          <a:prstGeom prst="rect">
            <a:avLst/>
          </a:prstGeom>
        </p:spPr>
        <p:txBody>
          <a:bodyPr vert="horz" wrap="square" lIns="90988" tIns="45497" rIns="90988" bIns="45497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charset="0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AP2933412 Rev. 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705600"/>
            <a:ext cx="2844800" cy="152400"/>
          </a:xfrm>
          <a:prstGeom prst="rect">
            <a:avLst/>
          </a:prstGeom>
        </p:spPr>
        <p:txBody>
          <a:bodyPr vert="horz" lIns="90988" tIns="45497" rIns="90988" bIns="4549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F5310C-26E1-464A-AD5C-5E9971ABF4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5pPr>
      <a:lvl6pPr marL="455022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6pPr>
      <a:lvl7pPr marL="91005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7pPr>
      <a:lvl8pPr marL="1365078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8pPr>
      <a:lvl9pPr marL="1820099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B3564"/>
          </a:solidFill>
          <a:latin typeface="Arial Black" pitchFamily="34" charset="0"/>
        </a:defRPr>
      </a:lvl9pPr>
    </p:titleStyle>
    <p:bodyStyle>
      <a:lvl1pPr marL="339725" indent="-339725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38188" indent="-284163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>
          <a:solidFill>
            <a:schemeClr val="tx1"/>
          </a:solidFill>
          <a:latin typeface="+mn-lt"/>
          <a:cs typeface="+mn-cs"/>
        </a:defRPr>
      </a:lvl2pPr>
      <a:lvl3pPr marL="1136650" indent="-227013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1592263" indent="-227013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1400">
          <a:solidFill>
            <a:schemeClr val="tx1"/>
          </a:solidFill>
          <a:latin typeface="+mn-lt"/>
          <a:cs typeface="+mn-cs"/>
        </a:defRPr>
      </a:lvl4pPr>
      <a:lvl5pPr marL="2046288" indent="-227013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1400">
          <a:solidFill>
            <a:schemeClr val="tx1"/>
          </a:solidFill>
          <a:latin typeface="+mn-lt"/>
          <a:cs typeface="+mn-cs"/>
        </a:defRPr>
      </a:lvl5pPr>
      <a:lvl6pPr marL="2502636" indent="-227511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1400">
          <a:solidFill>
            <a:schemeClr val="tx1"/>
          </a:solidFill>
          <a:latin typeface="+mn-lt"/>
          <a:cs typeface="+mn-cs"/>
        </a:defRPr>
      </a:lvl6pPr>
      <a:lvl7pPr marL="2957662" indent="-227511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1400">
          <a:solidFill>
            <a:schemeClr val="tx1"/>
          </a:solidFill>
          <a:latin typeface="+mn-lt"/>
          <a:cs typeface="+mn-cs"/>
        </a:defRPr>
      </a:lvl7pPr>
      <a:lvl8pPr marL="3412685" indent="-227511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1400">
          <a:solidFill>
            <a:schemeClr val="tx1"/>
          </a:solidFill>
          <a:latin typeface="+mn-lt"/>
          <a:cs typeface="+mn-cs"/>
        </a:defRPr>
      </a:lvl8pPr>
      <a:lvl9pPr marL="3867715" indent="-227511" algn="l" rtl="0" eaLnBrk="1" fontAlgn="base" hangingPunct="1">
        <a:spcBef>
          <a:spcPct val="20000"/>
        </a:spcBef>
        <a:spcAft>
          <a:spcPct val="0"/>
        </a:spcAft>
        <a:buClr>
          <a:srgbClr val="912B29"/>
        </a:buClr>
        <a:buFont typeface="Arial" pitchFamily="34" charset="0"/>
        <a:buChar char="•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0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22" algn="l" defTabSz="910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050" algn="l" defTabSz="910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078" algn="l" defTabSz="910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099" algn="l" defTabSz="910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127" algn="l" defTabSz="910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151" algn="l" defTabSz="910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166" algn="l" defTabSz="910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197" algn="l" defTabSz="910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8C053ED-BFB6-4194-A657-232E40BCD397}" type="datetime1">
              <a:rPr lang="en-US"/>
              <a:pPr>
                <a:defRPr/>
              </a:pPr>
              <a:t>12/10/2016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BC53CD4-4D8E-437A-8FD9-10C8863188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ransition>
    <p:fade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A4F7502-D064-4202-BB38-806CCE100765}" type="datetime1">
              <a:rPr lang="en-US"/>
              <a:pPr>
                <a:defRPr/>
              </a:pPr>
              <a:t>12/10/2016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E89A9D2-0F1B-4B9E-8450-A36DBEE74D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ransition>
    <p:fade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CF3DD-2008-4E29-9AB6-6AC401138D09}" type="datetimeFigureOut">
              <a:rPr lang="en-GB" smtClean="0"/>
              <a:pPr/>
              <a:t>10/12/2016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1243D-7201-4432-B806-AABDBB3C87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32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222378"/>
            <a:ext cx="11211984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11207" y="285750"/>
            <a:ext cx="11224684" cy="433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718219" y="6581098"/>
            <a:ext cx="372217" cy="2585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lnSpc>
                <a:spcPct val="90000"/>
              </a:lnSpc>
              <a:defRPr sz="1200" b="0">
                <a:solidFill>
                  <a:prstClr val="white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1C0F4F-DD32-4200-9EEE-B117320546D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>
          <a:solidFill>
            <a:srgbClr val="FFE41D"/>
          </a:solidFill>
          <a:latin typeface="Arial Black" pitchFamily="34" charset="0"/>
        </a:defRPr>
      </a:lvl6pPr>
      <a:lvl7pPr marL="914400"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>
          <a:solidFill>
            <a:srgbClr val="FFE41D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>
          <a:solidFill>
            <a:srgbClr val="FFE41D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>
          <a:solidFill>
            <a:srgbClr val="FFE41D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70000"/>
        </a:spcBef>
        <a:spcAft>
          <a:spcPct val="0"/>
        </a:spcAft>
        <a:buClr>
          <a:srgbClr val="5F83DB"/>
        </a:buClr>
        <a:buFont typeface="Arial Black" pitchFamily="34" charset="0"/>
        <a:buChar char="●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175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2200">
          <a:solidFill>
            <a:schemeClr val="tx1"/>
          </a:solidFill>
          <a:latin typeface="+mn-lt"/>
        </a:defRPr>
      </a:lvl2pPr>
      <a:lvl3pPr marL="1014413" indent="-304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tx1"/>
        </a:buClr>
        <a:buFont typeface="Times New Roman" pitchFamily="18" charset="0"/>
        <a:buChar char="–"/>
        <a:defRPr sz="2200">
          <a:solidFill>
            <a:schemeClr val="tx1"/>
          </a:solidFill>
          <a:latin typeface="+mn-lt"/>
        </a:defRPr>
      </a:lvl3pPr>
      <a:lvl4pPr marL="1308100" indent="-266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tx1"/>
        </a:buClr>
        <a:buFont typeface="Times New Roman" pitchFamily="18" charset="0"/>
        <a:buChar char="-"/>
        <a:defRPr sz="22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222378"/>
            <a:ext cx="11211984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11207" y="285750"/>
            <a:ext cx="11224684" cy="433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718215" y="6581098"/>
            <a:ext cx="372217" cy="2585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lnSpc>
                <a:spcPct val="90000"/>
              </a:lnSpc>
              <a:defRPr sz="1200" b="0">
                <a:solidFill>
                  <a:prstClr val="white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1C0F4F-DD32-4200-9EEE-B117320546D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  <p:sldLayoutId id="2147484030" r:id="rId13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>
          <a:solidFill>
            <a:srgbClr val="FFE41D"/>
          </a:solidFill>
          <a:latin typeface="Arial Black" pitchFamily="34" charset="0"/>
        </a:defRPr>
      </a:lvl6pPr>
      <a:lvl7pPr marL="914400"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>
          <a:solidFill>
            <a:srgbClr val="FFE41D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>
          <a:solidFill>
            <a:srgbClr val="FFE41D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>
          <a:solidFill>
            <a:srgbClr val="FFE41D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70000"/>
        </a:spcBef>
        <a:spcAft>
          <a:spcPct val="0"/>
        </a:spcAft>
        <a:buClr>
          <a:srgbClr val="5F83DB"/>
        </a:buClr>
        <a:buFont typeface="Arial Black" pitchFamily="34" charset="0"/>
        <a:buChar char="●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175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2200">
          <a:solidFill>
            <a:schemeClr val="tx1"/>
          </a:solidFill>
          <a:latin typeface="+mn-lt"/>
        </a:defRPr>
      </a:lvl2pPr>
      <a:lvl3pPr marL="1014413" indent="-304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tx1"/>
        </a:buClr>
        <a:buFont typeface="Times New Roman" pitchFamily="18" charset="0"/>
        <a:buChar char="–"/>
        <a:defRPr sz="2200">
          <a:solidFill>
            <a:schemeClr val="tx1"/>
          </a:solidFill>
          <a:latin typeface="+mn-lt"/>
        </a:defRPr>
      </a:lvl3pPr>
      <a:lvl4pPr marL="1308100" indent="-266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tx1"/>
        </a:buClr>
        <a:buFont typeface="Times New Roman" pitchFamily="18" charset="0"/>
        <a:buChar char="-"/>
        <a:defRPr sz="22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C7572-F2B5-DB4B-924F-6BDE6C599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46BC0-9296-D446-998A-792DD1E8CA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8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93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7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889FE21-FFD0-4517-9672-377368F2331C}" type="datetimeFigureOut">
              <a:rPr lang="fr-FR" smtClean="0">
                <a:solidFill>
                  <a:srgbClr val="F0A22E">
                    <a:shade val="75000"/>
                  </a:srgbClr>
                </a:solidFill>
              </a:rPr>
              <a:pPr/>
              <a:t>10/12/2016</a:t>
            </a:fld>
            <a:endParaRPr lang="fr-F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3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fr-F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35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57909F-A150-4913-B6FD-24A4CC5506F4}" type="slidenum">
              <a:rPr lang="fr-F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fr-F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93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802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3884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13779E-2A60-4841-BC20-9D4D95B1BCC9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7E">
                <a:gamma/>
                <a:shade val="15294"/>
                <a:invGamma/>
              </a:srgbClr>
            </a:gs>
            <a:gs pos="100000">
              <a:srgbClr val="0000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79375" tIns="39688" rIns="79375" bIns="396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79375" tIns="39688" rIns="79375" bIns="39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/>
  <p:txStyles>
    <p:titleStyle>
      <a:lvl1pPr algn="ctr" defTabSz="793750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+mj-lt"/>
          <a:ea typeface="+mj-ea"/>
          <a:cs typeface="+mj-cs"/>
        </a:defRPr>
      </a:lvl1pPr>
      <a:lvl2pPr algn="ctr" defTabSz="793750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Times New Roman" pitchFamily="18" charset="0"/>
        </a:defRPr>
      </a:lvl2pPr>
      <a:lvl3pPr algn="ctr" defTabSz="793750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Times New Roman" pitchFamily="18" charset="0"/>
        </a:defRPr>
      </a:lvl3pPr>
      <a:lvl4pPr algn="ctr" defTabSz="793750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Times New Roman" pitchFamily="18" charset="0"/>
        </a:defRPr>
      </a:lvl4pPr>
      <a:lvl5pPr algn="ctr" defTabSz="793750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Times New Roman" pitchFamily="18" charset="0"/>
        </a:defRPr>
      </a:lvl5pPr>
      <a:lvl6pPr marL="457200" algn="ctr" defTabSz="793750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Times New Roman" pitchFamily="18" charset="0"/>
        </a:defRPr>
      </a:lvl6pPr>
      <a:lvl7pPr marL="914400" algn="ctr" defTabSz="793750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Times New Roman" pitchFamily="18" charset="0"/>
        </a:defRPr>
      </a:lvl7pPr>
      <a:lvl8pPr marL="1371600" algn="ctr" defTabSz="793750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Times New Roman" pitchFamily="18" charset="0"/>
        </a:defRPr>
      </a:lvl8pPr>
      <a:lvl9pPr marL="1828800" algn="ctr" defTabSz="793750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Times New Roman" pitchFamily="18" charset="0"/>
        </a:defRPr>
      </a:lvl9pPr>
    </p:titleStyle>
    <p:bodyStyle>
      <a:lvl1pPr marL="298450" indent="-298450" algn="l" defTabSz="793750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2800" b="1">
          <a:solidFill>
            <a:schemeClr val="bg1"/>
          </a:solidFill>
          <a:latin typeface="+mn-lt"/>
          <a:ea typeface="+mn-ea"/>
          <a:cs typeface="+mn-cs"/>
        </a:defRPr>
      </a:lvl1pPr>
      <a:lvl2pPr marL="644525" indent="-231775" algn="l" defTabSz="793750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2400" b="1">
          <a:solidFill>
            <a:schemeClr val="bg1"/>
          </a:solidFill>
          <a:latin typeface="+mn-lt"/>
        </a:defRPr>
      </a:lvl2pPr>
      <a:lvl3pPr marL="990600" indent="-196850" algn="l" defTabSz="793750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2100" b="1">
          <a:solidFill>
            <a:schemeClr val="bg1"/>
          </a:solidFill>
          <a:latin typeface="+mn-lt"/>
        </a:defRPr>
      </a:lvl3pPr>
      <a:lvl4pPr marL="1387475" indent="-198438" algn="l" defTabSz="793750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1700" b="1">
          <a:solidFill>
            <a:schemeClr val="bg1"/>
          </a:solidFill>
          <a:latin typeface="+mn-lt"/>
        </a:defRPr>
      </a:lvl4pPr>
      <a:lvl5pPr marL="1784350" indent="-198438" algn="l" defTabSz="793750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1700" b="1">
          <a:solidFill>
            <a:schemeClr val="bg1"/>
          </a:solidFill>
          <a:latin typeface="+mn-lt"/>
        </a:defRPr>
      </a:lvl5pPr>
      <a:lvl6pPr marL="2241550" indent="-198438" algn="l" defTabSz="793750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1700" b="1">
          <a:solidFill>
            <a:schemeClr val="bg1"/>
          </a:solidFill>
          <a:latin typeface="+mn-lt"/>
        </a:defRPr>
      </a:lvl6pPr>
      <a:lvl7pPr marL="2698750" indent="-198438" algn="l" defTabSz="793750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1700" b="1">
          <a:solidFill>
            <a:schemeClr val="bg1"/>
          </a:solidFill>
          <a:latin typeface="+mn-lt"/>
        </a:defRPr>
      </a:lvl7pPr>
      <a:lvl8pPr marL="3155950" indent="-198438" algn="l" defTabSz="793750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1700" b="1">
          <a:solidFill>
            <a:schemeClr val="bg1"/>
          </a:solidFill>
          <a:latin typeface="+mn-lt"/>
        </a:defRPr>
      </a:lvl8pPr>
      <a:lvl9pPr marL="3613150" indent="-198438" algn="l" defTabSz="793750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17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6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4156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156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156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algn="ctr" fontAlgn="base"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156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E7FD5B0E-D800-4C7E-A129-4EBB73A28BD7}" type="slidenum">
              <a:rPr lang="en-GB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0498" name="Picture 2" descr="endeavor_background_layered_lane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invGray">
          <a:xfrm>
            <a:off x="0" y="0"/>
            <a:ext cx="12192000" cy="6861175"/>
          </a:xfrm>
          <a:prstGeom prst="rect">
            <a:avLst/>
          </a:prstGeom>
          <a:noFill/>
        </p:spPr>
      </p:pic>
      <p:sp>
        <p:nvSpPr>
          <p:cNvPr id="49704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03230" y="9525"/>
            <a:ext cx="11360151" cy="9921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49705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712913"/>
            <a:ext cx="10363200" cy="4114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9705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5600" y="63309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latin typeface="Times" pitchFamily="18" charset="0"/>
                <a:ea typeface="SimSun" pitchFamily="2" charset="-122"/>
              </a:defRPr>
            </a:lvl1pPr>
          </a:lstStyle>
          <a:p>
            <a:pPr fontAlgn="base">
              <a:spcAft>
                <a:spcPct val="0"/>
              </a:spcAft>
            </a:pPr>
            <a:fld id="{66A0FF2C-4F84-4BC3-ABD4-790B9D2F924A}" type="slidenum">
              <a:rPr lang="zh-CN" alt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zh-CN" smtClean="0">
              <a:solidFill>
                <a:srgbClr val="FFFFFF"/>
              </a:solidFill>
            </a:endParaRPr>
          </a:p>
        </p:txBody>
      </p:sp>
      <p:sp>
        <p:nvSpPr>
          <p:cNvPr id="4970502" name="Rectangle 6"/>
          <p:cNvSpPr>
            <a:spLocks noChangeArrowheads="1"/>
          </p:cNvSpPr>
          <p:nvPr/>
        </p:nvSpPr>
        <p:spPr bwMode="auto">
          <a:xfrm rot="27000000">
            <a:off x="11006885" y="5653338"/>
            <a:ext cx="2274982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en-US" sz="800" smtClean="0">
                <a:solidFill>
                  <a:srgbClr val="FFFFFF"/>
                </a:solidFill>
                <a:latin typeface="Geneva" pitchFamily="-28"/>
              </a:rPr>
              <a:t>Data on file Medtronic Inc.UC200603565a EE</a:t>
            </a:r>
          </a:p>
        </p:txBody>
      </p:sp>
      <p:sp>
        <p:nvSpPr>
          <p:cNvPr id="4970503" name="Rectangle 7"/>
          <p:cNvSpPr>
            <a:spLocks noChangeArrowheads="1"/>
          </p:cNvSpPr>
          <p:nvPr/>
        </p:nvSpPr>
        <p:spPr bwMode="auto">
          <a:xfrm rot="27000000">
            <a:off x="-1259624" y="5412038"/>
            <a:ext cx="2800767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en-US" sz="800" smtClean="0">
                <a:solidFill>
                  <a:srgbClr val="FFFFFF"/>
                </a:solidFill>
                <a:latin typeface="Geneva" pitchFamily="-28"/>
              </a:rPr>
              <a:t>For use in countries with regulatory approval of Endeavor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285750" indent="-2857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SzPct val="100000"/>
        <a:buBlip>
          <a:blip r:embed="rId17"/>
        </a:buBlip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rgbClr val="BDBDFF"/>
        </a:buClr>
        <a:buSzPct val="100000"/>
        <a:buFont typeface="Times" pitchFamily="18" charset="0"/>
        <a:buChar char="–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081088" indent="-2254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rgbClr val="BDBDFF"/>
        </a:buClr>
        <a:buSzPct val="100000"/>
        <a:buFont typeface="Arial" pitchFamily="34" charset="0"/>
        <a:buChar char="▪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43050" indent="-2254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SzPct val="100000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995488" indent="-2254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SzPct val="100000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452688" indent="-2254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SzPct val="100000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09888" indent="-2254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SzPct val="100000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367088" indent="-2254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SzPct val="100000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24288" indent="-2254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SzPct val="100000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3620" y="614241"/>
            <a:ext cx="11116733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669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433" y="1628776"/>
            <a:ext cx="107272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bla bla bla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223838" indent="-223838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222378"/>
            <a:ext cx="11211984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11207" y="285750"/>
            <a:ext cx="11224684" cy="433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718219" y="6581098"/>
            <a:ext cx="372217" cy="2585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lnSpc>
                <a:spcPct val="90000"/>
              </a:lnSpc>
              <a:defRPr sz="1200" b="0">
                <a:solidFill>
                  <a:prstClr val="white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1C0F4F-DD32-4200-9EEE-B117320546D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845" r:id="rId11"/>
    <p:sldLayoutId id="2147483846" r:id="rId12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>
          <a:solidFill>
            <a:srgbClr val="FFE41D"/>
          </a:solidFill>
          <a:latin typeface="Arial Black" pitchFamily="34" charset="0"/>
        </a:defRPr>
      </a:lvl6pPr>
      <a:lvl7pPr marL="914400"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>
          <a:solidFill>
            <a:srgbClr val="FFE41D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>
          <a:solidFill>
            <a:srgbClr val="FFE41D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>
          <a:solidFill>
            <a:srgbClr val="FFE41D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70000"/>
        </a:spcBef>
        <a:spcAft>
          <a:spcPct val="0"/>
        </a:spcAft>
        <a:buClr>
          <a:srgbClr val="5F83DB"/>
        </a:buClr>
        <a:buFont typeface="Arial Black" pitchFamily="34" charset="0"/>
        <a:buChar char="●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175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2200">
          <a:solidFill>
            <a:schemeClr val="tx1"/>
          </a:solidFill>
          <a:latin typeface="+mn-lt"/>
        </a:defRPr>
      </a:lvl2pPr>
      <a:lvl3pPr marL="1014413" indent="-304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tx1"/>
        </a:buClr>
        <a:buFont typeface="Times New Roman" pitchFamily="18" charset="0"/>
        <a:buChar char="–"/>
        <a:defRPr sz="2200">
          <a:solidFill>
            <a:schemeClr val="tx1"/>
          </a:solidFill>
          <a:latin typeface="+mn-lt"/>
        </a:defRPr>
      </a:lvl3pPr>
      <a:lvl4pPr marL="1308100" indent="-266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tx1"/>
        </a:buClr>
        <a:buFont typeface="Times New Roman" pitchFamily="18" charset="0"/>
        <a:buChar char="-"/>
        <a:defRPr sz="22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2311" y="155575"/>
            <a:ext cx="1035896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47955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3474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30000"/>
        </a:spcBef>
        <a:spcAft>
          <a:spcPct val="0"/>
        </a:spcAft>
        <a:buClr>
          <a:schemeClr val="tx2"/>
        </a:buClr>
        <a:buSzPct val="110000"/>
        <a:buChar char="•"/>
        <a:defRPr sz="3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30000"/>
        </a:spcBef>
        <a:spcAft>
          <a:spcPct val="0"/>
        </a:spcAft>
        <a:buClr>
          <a:schemeClr val="tx2"/>
        </a:buClr>
        <a:buSzPct val="70000"/>
        <a:buFont typeface="Wingdings 2" pitchFamily="18" charset="2"/>
        <a:buChar char="¡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3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3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9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9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9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9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9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9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9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40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9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2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5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5.xml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5.xml"/><Relationship Id="rId4" Type="http://schemas.openxmlformats.org/officeDocument/2006/relationships/image" Target="../media/image63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35.xml"/><Relationship Id="rId4" Type="http://schemas.openxmlformats.org/officeDocument/2006/relationships/image" Target="../media/image66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3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3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9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9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71623"/>
            <a:ext cx="10363200" cy="1321905"/>
          </a:xfrm>
          <a:solidFill>
            <a:schemeClr val="bg1">
              <a:lumMod val="50000"/>
            </a:schemeClr>
          </a:solidFill>
          <a:ln w="3175">
            <a:solidFill>
              <a:schemeClr val="tx2"/>
            </a:solidFill>
          </a:ln>
          <a:effectLst>
            <a:outerShdw blurRad="165100" dist="101600" dir="6000000" sx="101000" sy="101000" algn="ctr" rotWithShape="0">
              <a:schemeClr val="accent4">
                <a:lumMod val="10000"/>
                <a:alpha val="95000"/>
              </a:scheme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GB" sz="4400" dirty="0">
                <a:latin typeface="Calibri Light" panose="020F0302020204030204" pitchFamily="34" charset="0"/>
              </a:rPr>
              <a:t>Should Multivessel Disease in STEMI be</a:t>
            </a:r>
            <a:br>
              <a:rPr lang="en-GB" sz="4400" dirty="0">
                <a:latin typeface="Calibri Light" panose="020F0302020204030204" pitchFamily="34" charset="0"/>
              </a:rPr>
            </a:br>
            <a:r>
              <a:rPr lang="en-GB" sz="4400" dirty="0">
                <a:latin typeface="Calibri Light" panose="020F0302020204030204" pitchFamily="34" charset="0"/>
              </a:rPr>
              <a:t>Treated? When, and what is gained?</a:t>
            </a: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8402405" y="44628"/>
            <a:ext cx="3742267" cy="904875"/>
            <a:chOff x="432" y="241"/>
            <a:chExt cx="1920" cy="671"/>
          </a:xfrm>
        </p:grpSpPr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466" y="530"/>
              <a:ext cx="1859" cy="358"/>
              <a:chOff x="288" y="108"/>
              <a:chExt cx="2400" cy="589"/>
            </a:xfrm>
          </p:grpSpPr>
          <p:pic>
            <p:nvPicPr>
              <p:cNvPr id="10" name="Picture 1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635" t="5577"/>
              <a:stretch>
                <a:fillRect/>
              </a:stretch>
            </p:blipFill>
            <p:spPr bwMode="auto">
              <a:xfrm>
                <a:off x="288" y="92"/>
                <a:ext cx="2400" cy="629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  <a:effectLst>
                <a:outerShdw dist="107763" dir="8100000" algn="ctr" rotWithShape="0">
                  <a:srgbClr val="00CC99">
                    <a:alpha val="50000"/>
                  </a:srgbClr>
                </a:outerShdw>
              </a:effectLst>
            </p:spPr>
          </p:pic>
          <p:graphicFrame>
            <p:nvGraphicFramePr>
              <p:cNvPr id="11" name="Object 18"/>
              <p:cNvGraphicFramePr>
                <a:graphicFrameLocks noChangeAspect="1"/>
              </p:cNvGraphicFramePr>
              <p:nvPr/>
            </p:nvGraphicFramePr>
            <p:xfrm>
              <a:off x="672" y="336"/>
              <a:ext cx="1056" cy="32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5" name="Photo Editor Photo" r:id="rId4" imgW="1676545" imgH="457240" progId="">
                      <p:embed/>
                    </p:oleObj>
                  </mc:Choice>
                  <mc:Fallback>
                    <p:oleObj name="Photo Editor Photo" r:id="rId4" imgW="1676545" imgH="457240" progId="">
                      <p:embed/>
                      <p:pic>
                        <p:nvPicPr>
                          <p:cNvPr id="0" name="Picture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2" y="336"/>
                            <a:ext cx="1056" cy="32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>
                            <a:outerShdw dist="107763" dir="8100000" algn="ctr" rotWithShape="0">
                              <a:schemeClr val="accent1">
                                <a:alpha val="50000"/>
                              </a:schemeClr>
                            </a:outerShdw>
                          </a:effectLst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bg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" name="Object 19"/>
            <p:cNvGraphicFramePr>
              <a:graphicFrameLocks noChangeAspect="1"/>
            </p:cNvGraphicFramePr>
            <p:nvPr/>
          </p:nvGraphicFramePr>
          <p:xfrm>
            <a:off x="2045" y="285"/>
            <a:ext cx="268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6" name="Bitmap Image" r:id="rId6" imgW="723963" imgH="670618" progId="PBrush">
                    <p:embed/>
                  </p:oleObj>
                </mc:Choice>
                <mc:Fallback>
                  <p:oleObj name="Bitmap Image" r:id="rId6" imgW="723963" imgH="670618" progId="PBrush">
                    <p:embed/>
                    <p:pic>
                      <p:nvPicPr>
                        <p:cNvPr id="0" name="Picture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5" y="285"/>
                          <a:ext cx="268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07763" dir="8100000" algn="ctr" rotWithShape="0">
                            <a:schemeClr val="accent1">
                              <a:alpha val="50000"/>
                            </a:scheme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bg2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20"/>
            <p:cNvSpPr>
              <a:spLocks noChangeArrowheads="1"/>
            </p:cNvSpPr>
            <p:nvPr/>
          </p:nvSpPr>
          <p:spPr bwMode="auto">
            <a:xfrm>
              <a:off x="470" y="285"/>
              <a:ext cx="1565" cy="239"/>
            </a:xfrm>
            <a:prstGeom prst="rect">
              <a:avLst/>
            </a:prstGeom>
            <a:solidFill>
              <a:srgbClr val="000000"/>
            </a:solidFill>
            <a:ln w="12700">
              <a:noFill/>
              <a:miter lim="800000"/>
              <a:headEnd type="none" w="sm" len="sm"/>
              <a:tailEnd type="none" w="sm" len="sm"/>
            </a:ln>
            <a:effectLst>
              <a:outerShdw dist="107763" dir="8100000" algn="ctr" rotWithShape="0">
                <a:srgbClr val="00CC9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GB" sz="1200" kern="0" dirty="0">
                  <a:solidFill>
                    <a:srgbClr val="00CC99"/>
                  </a:solidFill>
                  <a:latin typeface="Times New Roman" pitchFamily="18" charset="0"/>
                  <a:cs typeface="Arial" charset="0"/>
                </a:rPr>
                <a:t>Department Academic Cardiology</a:t>
              </a:r>
            </a:p>
          </p:txBody>
        </p:sp>
        <p:sp>
          <p:nvSpPr>
            <p:cNvPr id="9" name="AutoShape 21"/>
            <p:cNvSpPr>
              <a:spLocks noChangeArrowheads="1"/>
            </p:cNvSpPr>
            <p:nvPr/>
          </p:nvSpPr>
          <p:spPr bwMode="auto">
            <a:xfrm>
              <a:off x="432" y="241"/>
              <a:ext cx="1920" cy="671"/>
            </a:xfrm>
            <a:prstGeom prst="bevel">
              <a:avLst>
                <a:gd name="adj" fmla="val 5019"/>
              </a:avLst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rgbClr val="00CC99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Corbel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434289" y="1075089"/>
            <a:ext cx="4992555" cy="584765"/>
          </a:xfrm>
          <a:prstGeom prst="rect">
            <a:avLst/>
          </a:prstGeom>
          <a:solidFill>
            <a:srgbClr val="002060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  <a:softEdge rad="1270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0" tIns="45715" rIns="91430" bIns="45715"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srgbClr val="FFFFFF"/>
                </a:solidFill>
              </a:rPr>
              <a:t>National Institute for Health Research, Leicester Cardiovascular Biomedical Research Unit</a:t>
            </a:r>
          </a:p>
        </p:txBody>
      </p:sp>
      <p:pic>
        <p:nvPicPr>
          <p:cNvPr id="14" name="Picture 13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57796" y="1160004"/>
            <a:ext cx="124671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C00000">
                <a:alpha val="60000"/>
              </a:srgbClr>
            </a:glow>
            <a:outerShdw dist="107763" dir="8100000" algn="ctr" rotWithShape="0">
              <a:srgbClr val="000000">
                <a:alpha val="50000"/>
              </a:srgbClr>
            </a:outerShdw>
            <a:softEdge rad="31750"/>
          </a:effectLst>
        </p:spPr>
      </p:pic>
      <p:sp>
        <p:nvSpPr>
          <p:cNvPr id="16" name="TextBox 15"/>
          <p:cNvSpPr txBox="1"/>
          <p:nvPr/>
        </p:nvSpPr>
        <p:spPr>
          <a:xfrm>
            <a:off x="2737049" y="4361550"/>
            <a:ext cx="6720747" cy="156966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0"/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rgbClr val="4F81BD">
                <a:satMod val="115000"/>
              </a:srgbClr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Light"/>
              </a:rPr>
              <a:t>Tony Gershlick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Light"/>
              </a:rPr>
              <a:t>Professor Interventional Cardiology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Light"/>
              </a:rPr>
              <a:t>University Hospitals of Leicester UK </a:t>
            </a:r>
          </a:p>
        </p:txBody>
      </p:sp>
      <p:pic>
        <p:nvPicPr>
          <p:cNvPr id="1071" name="Picture 4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33810" y="0"/>
            <a:ext cx="3702204" cy="2375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4051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433324"/>
          </a:xfrm>
        </p:spPr>
        <p:txBody>
          <a:bodyPr/>
          <a:lstStyle/>
          <a:p>
            <a:r>
              <a:rPr lang="en-US" dirty="0" smtClean="0"/>
              <a:t>ESC STEMI Guidelines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b="18307"/>
          <a:stretch/>
        </p:blipFill>
        <p:spPr>
          <a:xfrm>
            <a:off x="0" y="1417644"/>
            <a:ext cx="12192000" cy="44915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0484" y="3784600"/>
            <a:ext cx="11192933" cy="5588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2"/>
                </a:solidFill>
              </a:ln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8936" y="5909205"/>
            <a:ext cx="5909733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6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828800" y="488950"/>
            <a:ext cx="8722784" cy="6731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Problems with Registry data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03792" y="1720189"/>
            <a:ext cx="10972800" cy="42529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lr>
                <a:srgbClr val="5F83DB"/>
              </a:buClr>
              <a:buSzTx/>
              <a:buFont typeface="Arial Black" pitchFamily="34" charset="0"/>
              <a:buChar char="●"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Several are small and single-centre. </a:t>
            </a:r>
          </a:p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lr>
                <a:srgbClr val="5F83DB"/>
              </a:buClr>
              <a:buSzTx/>
              <a:buFont typeface="Arial Black" pitchFamily="34" charset="0"/>
              <a:buChar char="●"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Many are historical and do not reflect contemporary PCI practice or optimum medical therapy</a:t>
            </a:r>
          </a:p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lr>
                <a:srgbClr val="5F83DB"/>
              </a:buClr>
              <a:buSzTx/>
              <a:buFont typeface="Arial Black" pitchFamily="34" charset="0"/>
              <a:buChar char="●"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Confounding factors – were patients undergoing MV-PCI older &amp; sicker? Some studies excluded shock while others didn’t</a:t>
            </a:r>
          </a:p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lr>
                <a:srgbClr val="5F83DB"/>
              </a:buClr>
              <a:buSzTx/>
              <a:buFont typeface="Arial Black" pitchFamily="34" charset="0"/>
              <a:buChar char="●"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Differences in treatment strategies &amp; outcomes assessed</a:t>
            </a:r>
          </a:p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lr>
                <a:srgbClr val="5F83DB"/>
              </a:buClr>
              <a:buSzTx/>
              <a:buFont typeface="Arial Black" pitchFamily="34" charset="0"/>
              <a:buChar char="●"/>
              <a:tabLst/>
              <a:defRPr/>
            </a:pPr>
            <a:r>
              <a:rPr lang="en-GB" altLang="en-US" sz="2800" kern="0" dirty="0" smtClean="0">
                <a:solidFill>
                  <a:schemeClr val="bg1">
                    <a:lumMod val="75000"/>
                  </a:schemeClr>
                </a:solidFill>
              </a:rPr>
              <a:t>CASE SELECTION </a:t>
            </a:r>
            <a:endParaRPr kumimoji="0" lang="en-GB" alt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433324"/>
          </a:xfrm>
        </p:spPr>
        <p:txBody>
          <a:bodyPr/>
          <a:lstStyle/>
          <a:p>
            <a:r>
              <a:rPr lang="en-US" dirty="0" smtClean="0"/>
              <a:t>ACC/AHA STEMI Guidelines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554" y="912609"/>
            <a:ext cx="9611783" cy="51452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4401" y="4973638"/>
            <a:ext cx="9772651" cy="1084262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2"/>
                </a:solidFill>
              </a:ln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03733" y="6106461"/>
            <a:ext cx="2777067" cy="71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7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5397" y="517879"/>
            <a:ext cx="8591551" cy="304698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GB" sz="3200" dirty="0" smtClean="0">
                <a:solidFill>
                  <a:schemeClr val="bg2"/>
                </a:solidFill>
              </a:rPr>
              <a:t>Recent RCTs </a:t>
            </a:r>
          </a:p>
          <a:p>
            <a:pPr lvl="0" algn="ctr"/>
            <a:r>
              <a:rPr lang="en-GB" sz="3200" dirty="0" smtClean="0">
                <a:solidFill>
                  <a:schemeClr val="bg2"/>
                </a:solidFill>
              </a:rPr>
              <a:t>(</a:t>
            </a:r>
            <a:r>
              <a:rPr lang="en-GB" sz="3200" b="1" u="sng" dirty="0" smtClean="0">
                <a:solidFill>
                  <a:schemeClr val="bg2"/>
                </a:solidFill>
              </a:rPr>
              <a:t>PRAMI, CvLPRIT and DANAMI-3-PRIMULTI</a:t>
            </a:r>
            <a:r>
              <a:rPr lang="en-GB" sz="3200" dirty="0" smtClean="0">
                <a:solidFill>
                  <a:schemeClr val="bg2"/>
                </a:solidFill>
              </a:rPr>
              <a:t>) have changed thinking, </a:t>
            </a:r>
          </a:p>
          <a:p>
            <a:pPr lvl="0" algn="ctr"/>
            <a:r>
              <a:rPr lang="en-GB" sz="3200" dirty="0" smtClean="0">
                <a:solidFill>
                  <a:schemeClr val="bg2"/>
                </a:solidFill>
              </a:rPr>
              <a:t>demonstrating decreased MACE rate with </a:t>
            </a:r>
            <a:r>
              <a:rPr lang="en-GB" sz="3200" b="1" u="sng" dirty="0" smtClean="0">
                <a:solidFill>
                  <a:schemeClr val="bg2"/>
                </a:solidFill>
              </a:rPr>
              <a:t>complete</a:t>
            </a:r>
            <a:r>
              <a:rPr lang="en-GB" sz="3200" dirty="0" smtClean="0">
                <a:solidFill>
                  <a:schemeClr val="bg2"/>
                </a:solidFill>
              </a:rPr>
              <a:t> rather than culprit-only                              re-</a:t>
            </a:r>
            <a:r>
              <a:rPr lang="en-GB" sz="3200" dirty="0" err="1" smtClean="0">
                <a:solidFill>
                  <a:schemeClr val="bg2"/>
                </a:solidFill>
              </a:rPr>
              <a:t>vasularisation</a:t>
            </a:r>
            <a:endParaRPr lang="en-GB" sz="3200" dirty="0" smtClean="0">
              <a:solidFill>
                <a:schemeClr val="bg2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62943" y="3868785"/>
            <a:ext cx="8011991" cy="2789418"/>
            <a:chOff x="2410667" y="2359053"/>
            <a:chExt cx="5583917" cy="2295316"/>
          </a:xfrm>
          <a:effectLst>
            <a:glow rad="63500">
              <a:srgbClr val="9BBB59">
                <a:satMod val="175000"/>
                <a:alpha val="40000"/>
              </a:srgbClr>
            </a:glow>
          </a:effectLst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48672" y="2359053"/>
              <a:ext cx="2545912" cy="229531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10667" y="2426591"/>
              <a:ext cx="2376264" cy="216024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</p:pic>
      </p:grpSp>
      <p:sp>
        <p:nvSpPr>
          <p:cNvPr id="7" name="Equal 6"/>
          <p:cNvSpPr/>
          <p:nvPr/>
        </p:nvSpPr>
        <p:spPr bwMode="auto">
          <a:xfrm rot="6574617">
            <a:off x="6605047" y="2625939"/>
            <a:ext cx="249047" cy="529495"/>
          </a:xfrm>
          <a:prstGeom prst="mathEqual">
            <a:avLst/>
          </a:prstGeom>
          <a:noFill/>
          <a:ln w="952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7487898">
            <a:off x="8254456" y="4067813"/>
            <a:ext cx="847143" cy="69317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>
            <a:glow rad="101600">
              <a:srgbClr val="002060">
                <a:alpha val="60000"/>
              </a:srgb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738" y="702844"/>
            <a:ext cx="746336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5" name="Text Box 4"/>
          <p:cNvSpPr txBox="1">
            <a:spLocks noChangeArrowheads="1"/>
          </p:cNvSpPr>
          <p:nvPr/>
        </p:nvSpPr>
        <p:spPr bwMode="auto">
          <a:xfrm>
            <a:off x="1634635" y="6307313"/>
            <a:ext cx="7463367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StarSymbol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altLang="en-US" sz="1200" b="1" dirty="0" smtClean="0">
                <a:solidFill>
                  <a:srgbClr val="000000"/>
                </a:solidFill>
                <a:latin typeface="Arial" pitchFamily="34" charset="0"/>
              </a:rPr>
              <a:t>Wald DS et al. N </a:t>
            </a:r>
            <a:r>
              <a:rPr lang="en-GB" altLang="en-US" sz="1200" b="1" dirty="0" err="1" smtClean="0">
                <a:solidFill>
                  <a:srgbClr val="000000"/>
                </a:solidFill>
                <a:latin typeface="Arial" pitchFamily="34" charset="0"/>
              </a:rPr>
              <a:t>Engl</a:t>
            </a:r>
            <a:r>
              <a:rPr lang="en-GB" altLang="en-US" sz="1200" b="1" dirty="0" smtClean="0">
                <a:solidFill>
                  <a:srgbClr val="000000"/>
                </a:solidFill>
                <a:latin typeface="Arial" pitchFamily="34" charset="0"/>
              </a:rPr>
              <a:t> J Med 2013;369:1115-1123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99097" y="2624385"/>
            <a:ext cx="3019391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bg2">
                <a:lumMod val="25000"/>
                <a:alpha val="6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u="sng" dirty="0">
                <a:solidFill>
                  <a:prstClr val="black">
                    <a:lumMod val="85000"/>
                    <a:lumOff val="15000"/>
                  </a:prstClr>
                </a:solidFill>
              </a:rPr>
              <a:t>Freedom </a:t>
            </a:r>
            <a:r>
              <a:rPr lang="en-GB" dirty="0">
                <a:solidFill>
                  <a:prstClr val="black">
                    <a:lumMod val="85000"/>
                    <a:lumOff val="15000"/>
                  </a:prstClr>
                </a:solidFill>
              </a:rPr>
              <a:t>from Death from Cardiac causes, non fatal MI, or refractory angina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7052511" y="2731684"/>
            <a:ext cx="645584" cy="49212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015916" y="0"/>
            <a:ext cx="4459705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PRAMI 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76675" y="834189"/>
            <a:ext cx="3208420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Index procedure </a:t>
            </a:r>
          </a:p>
          <a:p>
            <a:endParaRPr lang="en-GB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 end points </a:t>
            </a:r>
          </a:p>
          <a:p>
            <a:endParaRPr lang="en-GB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Stopped early</a:t>
            </a:r>
            <a:endParaRPr lang="en-GB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271933" y="6356365"/>
            <a:ext cx="28448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D7BD5A7-3E7C-4080-ABC8-6A7C656F2716}" type="slidenum">
              <a:rPr lang="en-US" altLang="en-US" smtClean="0">
                <a:solidFill>
                  <a:srgbClr val="898989"/>
                </a:solidFill>
              </a:rPr>
              <a:pPr/>
              <a:t>15</a:t>
            </a:fld>
            <a:endParaRPr lang="en-US" altLang="en-US" smtClean="0">
              <a:solidFill>
                <a:srgbClr val="898989"/>
              </a:solidFill>
            </a:endParaRPr>
          </a:p>
        </p:txBody>
      </p:sp>
      <p:pic>
        <p:nvPicPr>
          <p:cNvPr id="129027" name="Picture 2" descr="C:\Users\Tony\Documents\worddocs\winword\WINWORD\ongoing\CVLPRIT\updatedgraphsf2_30da\f1_12m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1711" y="711214"/>
            <a:ext cx="10361084" cy="582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605619" y="868363"/>
            <a:ext cx="3506424" cy="400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dirty="0" smtClean="0">
                <a:solidFill>
                  <a:prstClr val="black"/>
                </a:solidFill>
                <a:latin typeface="Candara" panose="020E0502030303020204" pitchFamily="34" charset="0"/>
              </a:rPr>
              <a:t>MACE </a:t>
            </a:r>
            <a:r>
              <a:rPr lang="en-GB" sz="2000" dirty="0">
                <a:solidFill>
                  <a:prstClr val="black"/>
                </a:solidFill>
                <a:latin typeface="Candara" panose="020E0502030303020204" pitchFamily="34" charset="0"/>
              </a:rPr>
              <a:t>at 12 months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94651" y="81298"/>
            <a:ext cx="4459705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CvLPRIT 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6694" y="528651"/>
            <a:ext cx="3304301" cy="31393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INDEX ADMISSION </a:t>
            </a:r>
          </a:p>
          <a:p>
            <a:endParaRPr lang="en-GB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trial </a:t>
            </a:r>
          </a:p>
          <a:p>
            <a:endParaRPr lang="en-GB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MACE </a:t>
            </a:r>
            <a:r>
              <a:rPr lang="en-GB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</a:t>
            </a:r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Revasc</a:t>
            </a:r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(open trial)</a:t>
            </a:r>
          </a:p>
          <a:p>
            <a:endParaRPr lang="en-GB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CvLPRIT CMR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CvLPRIT  Nuclear 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Not ischaemia driven </a:t>
            </a:r>
          </a:p>
          <a:p>
            <a:endParaRPr lang="en-GB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433324"/>
          </a:xfrm>
        </p:spPr>
        <p:txBody>
          <a:bodyPr/>
          <a:lstStyle/>
          <a:p>
            <a:r>
              <a:rPr lang="en-US" dirty="0" smtClean="0"/>
              <a:t>ACC/AHA STEMI Guidelines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554" y="912609"/>
            <a:ext cx="9611783" cy="51452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4401" y="4973638"/>
            <a:ext cx="9772651" cy="1084262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2"/>
                </a:solidFill>
              </a:ln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03733" y="6106461"/>
            <a:ext cx="2777067" cy="7134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 rot="18981965">
            <a:off x="2235449" y="3189788"/>
            <a:ext cx="7083991" cy="5909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>
            <a:softEdge rad="31750"/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Changed after CvLPRIT/PRAMI </a:t>
            </a:r>
          </a:p>
        </p:txBody>
      </p:sp>
    </p:spTree>
    <p:extLst>
      <p:ext uri="{BB962C8B-B14F-4D97-AF65-F5344CB8AC3E}">
        <p14:creationId xmlns:p14="http://schemas.microsoft.com/office/powerpoint/2010/main" val="29741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804" y="793727"/>
            <a:ext cx="3341637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  <a:softEdge rad="3175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we know ? </a:t>
            </a:r>
            <a:endParaRPr lang="en-GB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455" y="1944428"/>
            <a:ext cx="3262335" cy="1107996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dirty="0" smtClean="0"/>
              <a:t>Multi-vessel disease found at time of P-PCI is not uncommon </a:t>
            </a:r>
            <a:endParaRPr lang="en-GB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793960" y="3558514"/>
            <a:ext cx="2555325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/>
              <a:t>Patients with MVD do worse </a:t>
            </a:r>
            <a:endParaRPr lang="en-GB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793960" y="4834045"/>
            <a:ext cx="2555325" cy="430887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/>
              <a:t>Registry data biased</a:t>
            </a:r>
            <a:endParaRPr lang="en-GB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793960" y="5771023"/>
            <a:ext cx="2555325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/>
              <a:t>RT data suggestive benefit  </a:t>
            </a:r>
            <a:endParaRPr lang="en-GB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7085980" y="793727"/>
            <a:ext cx="399994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101600">
              <a:schemeClr val="bg1">
                <a:lumMod val="20000"/>
                <a:lumOff val="80000"/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500" dist="101600" dir="5400000" sy="-100000" algn="bl" rotWithShape="0"/>
            <a:softEdge rad="3175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7C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we NOT know ? </a:t>
            </a:r>
            <a:endParaRPr lang="en-GB" sz="2800" dirty="0">
              <a:solidFill>
                <a:srgbClr val="FFF7C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4783" y="1944428"/>
            <a:ext cx="3442603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tx2">
                    <a:lumMod val="75000"/>
                  </a:schemeClr>
                </a:solidFill>
              </a:rPr>
              <a:t>Is there an impact on hard end points  death/ re AMI ?</a:t>
            </a:r>
            <a:endParaRPr lang="en-GB" sz="2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4781" y="2943063"/>
            <a:ext cx="3442603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FFF7C5">
                    <a:lumMod val="75000"/>
                  </a:srgbClr>
                </a:solidFill>
              </a:rPr>
              <a:t>How do we choose the lesion  </a:t>
            </a:r>
            <a:r>
              <a:rPr lang="en-GB" sz="2200" b="1" dirty="0" err="1" smtClean="0">
                <a:solidFill>
                  <a:srgbClr val="FFF7C5">
                    <a:lumMod val="75000"/>
                  </a:srgbClr>
                </a:solidFill>
              </a:rPr>
              <a:t>Angio</a:t>
            </a:r>
            <a:r>
              <a:rPr lang="en-GB" sz="2200" b="1" dirty="0" smtClean="0">
                <a:solidFill>
                  <a:srgbClr val="FFF7C5">
                    <a:lumMod val="75000"/>
                  </a:srgbClr>
                </a:solidFill>
              </a:rPr>
              <a:t>/FFR/VH/OCT</a:t>
            </a:r>
            <a:endParaRPr lang="en-GB" sz="2200" b="1" dirty="0">
              <a:solidFill>
                <a:srgbClr val="FFF7C5">
                  <a:lumMod val="7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4781" y="5049488"/>
            <a:ext cx="3442603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FFF7C5">
                    <a:lumMod val="75000"/>
                  </a:srgbClr>
                </a:solidFill>
              </a:rPr>
              <a:t>Are all patients/lesions at same risk ? (risk score)</a:t>
            </a:r>
            <a:endParaRPr lang="en-GB" sz="2200" b="1" dirty="0">
              <a:solidFill>
                <a:srgbClr val="FFF7C5">
                  <a:lumMod val="75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4781" y="3943223"/>
            <a:ext cx="3442603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tx2">
                    <a:lumMod val="75000"/>
                  </a:schemeClr>
                </a:solidFill>
              </a:rPr>
              <a:t>Should it be done as IP/ planned re-admission </a:t>
            </a:r>
            <a:endParaRPr lang="en-GB" sz="2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11085923" y="2046850"/>
            <a:ext cx="946243" cy="564596"/>
          </a:xfrm>
          <a:prstGeom prst="rightArrow">
            <a:avLst/>
          </a:prstGeom>
          <a:solidFill>
            <a:schemeClr val="accent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1600" b="1" smtClean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33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1 -0.01365 L 0.3306 -0.55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2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932" y="909409"/>
            <a:ext cx="8176163" cy="50011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240"/>
            <a:ext cx="10515600" cy="433324"/>
          </a:xfrm>
        </p:spPr>
        <p:txBody>
          <a:bodyPr/>
          <a:lstStyle/>
          <a:p>
            <a:r>
              <a:rPr lang="en-GB" dirty="0" smtClean="0"/>
              <a:t>DANAMI-3-PRIMULTI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50694" t="33086" r="5556" b="18148"/>
          <a:stretch/>
        </p:blipFill>
        <p:spPr>
          <a:xfrm>
            <a:off x="2611522" y="1437822"/>
            <a:ext cx="7429500" cy="465817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46748" y="838987"/>
            <a:ext cx="8293655" cy="5257014"/>
            <a:chOff x="1046748" y="838987"/>
            <a:chExt cx="8293655" cy="52570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/>
            <a:srcRect l="50694" t="34074" r="5486" b="19260"/>
            <a:stretch/>
          </p:blipFill>
          <p:spPr>
            <a:xfrm>
              <a:off x="1046748" y="838987"/>
              <a:ext cx="8293655" cy="525701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322213" y="2152378"/>
              <a:ext cx="7721600" cy="635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79361" y="4899711"/>
              <a:ext cx="7823200" cy="5842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2142" y="702187"/>
            <a:ext cx="7302500" cy="15696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APPROPRIATE POWER TO DEMONSTRATE EFFECT ON HARD END POINTS</a:t>
            </a:r>
          </a:p>
          <a:p>
            <a:pPr algn="ctr"/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DEATH / AMI/ 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 ADMISSION WITH HEART FAILURE 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2684881"/>
            <a:ext cx="12288221" cy="3852046"/>
            <a:chOff x="0" y="2684881"/>
            <a:chExt cx="12288221" cy="3852046"/>
          </a:xfrm>
        </p:grpSpPr>
        <p:sp>
          <p:nvSpPr>
            <p:cNvPr id="15" name="Rectangle 14"/>
            <p:cNvSpPr/>
            <p:nvPr/>
          </p:nvSpPr>
          <p:spPr bwMode="auto">
            <a:xfrm>
              <a:off x="9146245" y="3233289"/>
              <a:ext cx="3141976" cy="330363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>
              <a:softEdge rad="3175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707893" y="3233289"/>
              <a:ext cx="3837127" cy="330363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>
              <a:softEdge rad="3175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868015" y="3233289"/>
              <a:ext cx="3215148" cy="330363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>
              <a:softEdge rad="3175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0" y="3233289"/>
              <a:ext cx="3215148" cy="330363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>
              <a:softEdge rad="3175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71526" y="3769101"/>
              <a:ext cx="2473041" cy="83099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1">
                      <a:lumMod val="75000"/>
                    </a:schemeClr>
                  </a:solidFill>
                </a:rPr>
                <a:t>COMPLETE Trial</a:t>
              </a:r>
            </a:p>
            <a:p>
              <a:pPr algn="ctr"/>
              <a:r>
                <a:rPr lang="en-GB" sz="2400" b="1" dirty="0" smtClean="0">
                  <a:solidFill>
                    <a:schemeClr val="accent1">
                      <a:lumMod val="75000"/>
                    </a:schemeClr>
                  </a:solidFill>
                </a:rPr>
                <a:t>N= 3900 </a:t>
              </a:r>
              <a:endParaRPr lang="en-GB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185652" y="3769100"/>
              <a:ext cx="2568524" cy="83099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GB" sz="2400" dirty="0" smtClean="0"/>
                <a:t>COMPARE-ACUTE</a:t>
              </a:r>
            </a:p>
            <a:p>
              <a:pPr algn="ctr"/>
              <a:r>
                <a:rPr lang="en-GB" sz="2400" dirty="0" smtClean="0"/>
                <a:t>N- 885</a:t>
              </a:r>
              <a:endParaRPr lang="en-GB" sz="24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51017" y="3769099"/>
              <a:ext cx="3243498" cy="43365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pic>
        <p:sp>
          <p:nvSpPr>
            <p:cNvPr id="10" name="TextBox 9"/>
            <p:cNvSpPr txBox="1"/>
            <p:nvPr/>
          </p:nvSpPr>
          <p:spPr>
            <a:xfrm>
              <a:off x="7044113" y="4202754"/>
              <a:ext cx="14607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rgbClr val="FF0000"/>
                  </a:solidFill>
                </a:rPr>
                <a:t>N=4000</a:t>
              </a:r>
              <a:endParaRPr lang="en-GB" sz="2400" b="1" dirty="0">
                <a:solidFill>
                  <a:srgbClr val="FF000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0348" y="3734390"/>
              <a:ext cx="2206943" cy="86570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868015" y="2684881"/>
              <a:ext cx="60025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TRIALS IN PROGRESS </a:t>
              </a:r>
              <a:endPara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146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99381" y="620689"/>
            <a:ext cx="4236099" cy="5425548"/>
            <a:chOff x="4716016" y="620688"/>
            <a:chExt cx="2952328" cy="4464496"/>
          </a:xfrm>
          <a:effectLst>
            <a:glow rad="63500">
              <a:srgbClr val="9BBB59">
                <a:satMod val="175000"/>
                <a:alpha val="40000"/>
              </a:srgbClr>
            </a:glow>
          </a:effectLst>
        </p:grpSpPr>
        <p:sp>
          <p:nvSpPr>
            <p:cNvPr id="8" name="Rectangle 7"/>
            <p:cNvSpPr/>
            <p:nvPr/>
          </p:nvSpPr>
          <p:spPr>
            <a:xfrm>
              <a:off x="4716016" y="620688"/>
              <a:ext cx="2952328" cy="4464496"/>
            </a:xfrm>
            <a:prstGeom prst="rect">
              <a:avLst/>
            </a:prstGeom>
            <a:solidFill>
              <a:srgbClr val="EEECE1">
                <a:lumMod val="10000"/>
              </a:srgbClr>
            </a:solidFill>
            <a:ln w="25400" cap="flat" cmpd="sng" algn="ctr">
              <a:solidFill>
                <a:srgbClr val="FFFF00"/>
              </a:solidFill>
              <a:prstDash val="solid"/>
            </a:ln>
            <a:effectLst>
              <a:softEdge rad="63500"/>
            </a:effectLst>
          </p:spPr>
          <p:txBody>
            <a:bodyPr anchor="ctr"/>
            <a:lstStyle/>
            <a:p>
              <a:pPr algn="ctr">
                <a:defRPr/>
              </a:pPr>
              <a:endParaRPr lang="en-GB" kern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17871" y="3068960"/>
              <a:ext cx="2076611" cy="1872208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4048" y="764705"/>
              <a:ext cx="2376264" cy="216024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</p:pic>
      </p:grpSp>
      <p:sp>
        <p:nvSpPr>
          <p:cNvPr id="2" name="Slide Number Placeholder 3"/>
          <p:cNvSpPr txBox="1">
            <a:spLocks/>
          </p:cNvSpPr>
          <p:nvPr/>
        </p:nvSpPr>
        <p:spPr bwMode="auto">
          <a:xfrm>
            <a:off x="6553200" y="6519889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Segoe UI Light" pitchFamily="34" charset="0"/>
              </a:defRPr>
            </a:lvl1pPr>
            <a:lvl2pPr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Segoe UI Light" pitchFamily="34" charset="0"/>
              </a:defRPr>
            </a:lvl2pPr>
            <a:lvl3pPr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Segoe UI Light" pitchFamily="34" charset="0"/>
              </a:defRPr>
            </a:lvl3pPr>
            <a:lvl4pPr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Segoe UI Light" pitchFamily="34" charset="0"/>
              </a:defRPr>
            </a:lvl4pPr>
            <a:lvl5pPr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Segoe UI Light" pitchFamily="34" charset="0"/>
              </a:defRPr>
            </a:lvl5pPr>
            <a:lvl6pPr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Segoe UI Light" pitchFamily="34" charset="0"/>
              </a:defRPr>
            </a:lvl6pPr>
            <a:lvl7pPr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Segoe UI Light" pitchFamily="34" charset="0"/>
              </a:defRPr>
            </a:lvl7pPr>
            <a:lvl8pPr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Segoe UI Light" pitchFamily="34" charset="0"/>
              </a:defRPr>
            </a:lvl8pPr>
            <a:lvl9pPr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Segoe UI Light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C3B478F9-CA6B-4B2C-84A5-8B1BD0C53109}" type="slidenum">
              <a:rPr lang="en-US" altLang="en-US" sz="1200" smtClean="0">
                <a:solidFill>
                  <a:srgbClr val="898989"/>
                </a:solidFill>
                <a:latin typeface="Calibri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</a:t>
            </a:fld>
            <a:endParaRPr lang="en-US" altLang="en-US" sz="1200" smtClean="0">
              <a:solidFill>
                <a:srgbClr val="898989"/>
              </a:solidFill>
              <a:latin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1803" y="708199"/>
            <a:ext cx="4273420" cy="5425548"/>
            <a:chOff x="827584" y="620688"/>
            <a:chExt cx="2952328" cy="4464496"/>
          </a:xfrm>
          <a:effectLst>
            <a:glow rad="63500">
              <a:srgbClr val="4BACC6">
                <a:satMod val="175000"/>
                <a:alpha val="40000"/>
              </a:srgbClr>
            </a:glow>
          </a:effectLst>
        </p:grpSpPr>
        <p:sp>
          <p:nvSpPr>
            <p:cNvPr id="4" name="Rectangle 3"/>
            <p:cNvSpPr/>
            <p:nvPr/>
          </p:nvSpPr>
          <p:spPr>
            <a:xfrm>
              <a:off x="827584" y="620688"/>
              <a:ext cx="2952328" cy="4464496"/>
            </a:xfrm>
            <a:prstGeom prst="rect">
              <a:avLst/>
            </a:prstGeom>
            <a:solidFill>
              <a:srgbClr val="EEECE1">
                <a:lumMod val="10000"/>
              </a:srgbClr>
            </a:solidFill>
            <a:ln w="25400" cap="flat" cmpd="sng" algn="ctr">
              <a:solidFill>
                <a:srgbClr val="92D050"/>
              </a:solidFill>
              <a:prstDash val="solid"/>
            </a:ln>
            <a:effectLst>
              <a:softEdge rad="63500"/>
            </a:effectLst>
          </p:spPr>
          <p:txBody>
            <a:bodyPr anchor="ctr"/>
            <a:lstStyle/>
            <a:p>
              <a:pPr algn="ctr">
                <a:defRPr/>
              </a:pPr>
              <a:endParaRPr lang="en-GB" kern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43608" y="764704"/>
              <a:ext cx="2520280" cy="2133613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95636" y="2996952"/>
              <a:ext cx="2016224" cy="191987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</p:pic>
      </p:grpSp>
      <p:sp>
        <p:nvSpPr>
          <p:cNvPr id="17" name="TextBox 16"/>
          <p:cNvSpPr txBox="1"/>
          <p:nvPr/>
        </p:nvSpPr>
        <p:spPr>
          <a:xfrm>
            <a:off x="4828479" y="2308302"/>
            <a:ext cx="2007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1" name="Equal 20"/>
          <p:cNvSpPr/>
          <p:nvPr/>
        </p:nvSpPr>
        <p:spPr bwMode="auto">
          <a:xfrm rot="4037353">
            <a:off x="2409130" y="1030657"/>
            <a:ext cx="249047" cy="529495"/>
          </a:xfrm>
          <a:prstGeom prst="mathEqual">
            <a:avLst/>
          </a:prstGeom>
          <a:noFill/>
          <a:ln w="317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Equal 21"/>
          <p:cNvSpPr/>
          <p:nvPr/>
        </p:nvSpPr>
        <p:spPr bwMode="auto">
          <a:xfrm rot="6574617">
            <a:off x="8581330" y="2021255"/>
            <a:ext cx="249047" cy="529495"/>
          </a:xfrm>
          <a:prstGeom prst="mathEqual">
            <a:avLst/>
          </a:prstGeom>
          <a:noFill/>
          <a:ln w="952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984667" y="4095750"/>
            <a:ext cx="259766" cy="44144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8782050" y="4210050"/>
            <a:ext cx="358483" cy="44144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19138" name="Picture 2" descr="https://egmnblog.files.wordpress.com/2011/02/qbyxurble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10287" y="1504950"/>
            <a:ext cx="3284496" cy="3284496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2194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804" y="793727"/>
            <a:ext cx="3341637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  <a:softEdge rad="3175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we know ? </a:t>
            </a:r>
            <a:endParaRPr lang="en-GB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106" y="1944428"/>
            <a:ext cx="3262335" cy="1107996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Multi-vessel disease found at time of P-PCI is not uncommon </a:t>
            </a:r>
            <a:endParaRPr lang="en-GB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106" y="3558514"/>
            <a:ext cx="2555325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Patients with MVD do worse </a:t>
            </a:r>
            <a:endParaRPr lang="en-GB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106" y="4834045"/>
            <a:ext cx="2555325" cy="430887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Registry data biased</a:t>
            </a:r>
            <a:endParaRPr lang="en-GB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0655" y="1962351"/>
            <a:ext cx="2555325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RT data suggestive benefit  </a:t>
            </a:r>
            <a:endParaRPr lang="en-GB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5980" y="793727"/>
            <a:ext cx="399994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101600">
              <a:schemeClr val="bg1">
                <a:lumMod val="20000"/>
                <a:lumOff val="80000"/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500" dist="101600" dir="5400000" sy="-100000" algn="bl" rotWithShape="0"/>
            <a:softEdge rad="3175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7C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we NOT know ? </a:t>
            </a:r>
            <a:endParaRPr lang="en-GB" sz="2800" dirty="0">
              <a:solidFill>
                <a:srgbClr val="FFF7C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4783" y="1944428"/>
            <a:ext cx="3442603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FFF7C5">
                    <a:lumMod val="75000"/>
                  </a:srgbClr>
                </a:solidFill>
              </a:rPr>
              <a:t>Is there an impact on hard end points  death/ re AMI ?</a:t>
            </a:r>
            <a:endParaRPr lang="en-GB" sz="2200" b="1" dirty="0">
              <a:solidFill>
                <a:srgbClr val="FFF7C5">
                  <a:lumMod val="75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4779" y="2787352"/>
            <a:ext cx="3442603" cy="1107996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</a:rPr>
              <a:t>How do we choose the lesion ? </a:t>
            </a:r>
            <a:r>
              <a:rPr lang="en-GB" sz="2200" b="1" dirty="0" err="1" smtClean="0">
                <a:solidFill>
                  <a:srgbClr val="FF0000"/>
                </a:solidFill>
              </a:rPr>
              <a:t>Angio</a:t>
            </a:r>
            <a:r>
              <a:rPr lang="en-GB" sz="2200" b="1" dirty="0" smtClean="0">
                <a:solidFill>
                  <a:srgbClr val="FF0000"/>
                </a:solidFill>
              </a:rPr>
              <a:t>/FFR/VH/OCT</a:t>
            </a:r>
            <a:endParaRPr lang="en-GB" sz="2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4781" y="5049488"/>
            <a:ext cx="3442603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FFF7C5">
                    <a:lumMod val="75000"/>
                  </a:srgbClr>
                </a:solidFill>
              </a:rPr>
              <a:t>Are all patients/lesions at same risk ? (risk score)</a:t>
            </a:r>
            <a:endParaRPr lang="en-GB" sz="2200" b="1" dirty="0">
              <a:solidFill>
                <a:srgbClr val="FFF7C5">
                  <a:lumMod val="75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4780" y="4082934"/>
            <a:ext cx="3442603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FFF7C5">
                    <a:lumMod val="75000"/>
                  </a:srgbClr>
                </a:solidFill>
              </a:rPr>
              <a:t>Should it be done as IP/ planned re-admission </a:t>
            </a:r>
            <a:endParaRPr lang="en-GB" sz="2200" b="1" dirty="0">
              <a:solidFill>
                <a:srgbClr val="FFF7C5">
                  <a:lumMod val="75000"/>
                </a:srgbClr>
              </a:solidFill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11085923" y="2934536"/>
            <a:ext cx="946243" cy="564596"/>
          </a:xfrm>
          <a:prstGeom prst="rightArrow">
            <a:avLst/>
          </a:prstGeom>
          <a:solidFill>
            <a:schemeClr val="accent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1600" b="1" smtClean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60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07999" y="488153"/>
            <a:ext cx="720549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How can we decide which N-IRA lesion needs treatment?</a:t>
            </a: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6110749" y="979220"/>
            <a:ext cx="0" cy="474133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2396704" y="1453353"/>
            <a:ext cx="7406087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2396704" y="1458997"/>
            <a:ext cx="0" cy="48542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6110749" y="1453353"/>
            <a:ext cx="0" cy="48542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9808434" y="1453353"/>
            <a:ext cx="0" cy="48542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25" y="2049221"/>
            <a:ext cx="2979591" cy="22752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900448" y="4481330"/>
            <a:ext cx="2385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Coronary Angiography 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“by eye”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85" y="2049221"/>
            <a:ext cx="3215571" cy="22752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626" y="2049221"/>
            <a:ext cx="2285166" cy="22752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1" t="14112" r="1047" b="2777"/>
          <a:stretch/>
        </p:blipFill>
        <p:spPr>
          <a:xfrm>
            <a:off x="9802792" y="2049221"/>
            <a:ext cx="2275230" cy="22752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0362" y="4481330"/>
            <a:ext cx="3039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Fractional Flow Reserve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“</a:t>
            </a:r>
            <a:r>
              <a:rPr lang="en-US" dirty="0" err="1" smtClean="0">
                <a:solidFill>
                  <a:prstClr val="white"/>
                </a:solidFill>
              </a:rPr>
              <a:t>Haemodynamic</a:t>
            </a:r>
            <a:r>
              <a:rPr lang="en-US" dirty="0" smtClean="0">
                <a:solidFill>
                  <a:prstClr val="white"/>
                </a:solidFill>
              </a:rPr>
              <a:t> significance”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49270" y="4486652"/>
            <a:ext cx="2307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Intracoronary Imaging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“Plaque Composition”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886838" y="1938775"/>
            <a:ext cx="3465689" cy="318888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600" b="1" smtClean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25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549" y="1407694"/>
            <a:ext cx="4561378" cy="38621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23258" y="192676"/>
            <a:ext cx="6816611" cy="54168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E41D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E41D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E41D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E41D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2000" b="1" kern="0" dirty="0" smtClean="0">
                <a:latin typeface="Calibri" charset="0"/>
                <a:ea typeface="Calibri" charset="0"/>
                <a:cs typeface="Calibri" charset="0"/>
              </a:rPr>
              <a:t>Comparison of angiographic and haemodynamic significance of coronary stenosis from the FAME study</a:t>
            </a:r>
            <a:endParaRPr lang="en-US" sz="2000" b="1" kern="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11" descr="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804" y="783952"/>
            <a:ext cx="5839179" cy="393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949466"/>
              </p:ext>
            </p:extLst>
          </p:nvPr>
        </p:nvGraphicFramePr>
        <p:xfrm>
          <a:off x="5580625" y="4884716"/>
          <a:ext cx="5909538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9846"/>
                <a:gridCol w="1969846"/>
                <a:gridCol w="196984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FFR&lt;0.80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FFR &gt;0.80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50 -7 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71 – 90%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80%</a:t>
                      </a:r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20%</a:t>
                      </a:r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90 – 95%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647482" y="6417665"/>
            <a:ext cx="3541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Tonino P  JACC 2010; 55: 2816-2821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9481" y="463519"/>
            <a:ext cx="406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FAME -2 trial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84438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159" y="245937"/>
            <a:ext cx="11582400" cy="433324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Stability of FFR assessment of N-IRA lesions in STEMI with MVD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7C72-7733-4EA9-BCAF-8CCE1DF5AC28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4722" y="804294"/>
            <a:ext cx="5095053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002060">
                <a:alpha val="60000"/>
              </a:srgb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2162318" y="5457430"/>
            <a:ext cx="920745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112 non-culprit lesions assessed  acutely and 35 +/- 24 days after ACS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83397" y="6396432"/>
            <a:ext cx="403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Ntaliansis</a:t>
            </a:r>
            <a:r>
              <a:rPr lang="en-US" dirty="0" smtClean="0"/>
              <a:t> et al. JACC </a:t>
            </a:r>
            <a:r>
              <a:rPr lang="en-US" dirty="0" err="1" smtClean="0"/>
              <a:t>Interv</a:t>
            </a:r>
            <a:r>
              <a:rPr lang="en-US" dirty="0" smtClean="0"/>
              <a:t> 2010; 3: 1274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5362" y="2452436"/>
            <a:ext cx="559184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Is  FFR  VALID  IN  ACS  (in N-IRA) </a:t>
            </a:r>
            <a:r>
              <a:rPr lang="en-GB" sz="3600" dirty="0" smtClean="0"/>
              <a:t>?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5179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804" y="793727"/>
            <a:ext cx="3341637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  <a:softEdge rad="3175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we know ? </a:t>
            </a:r>
            <a:endParaRPr lang="en-GB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106" y="1944428"/>
            <a:ext cx="3262335" cy="1107996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Multi-vessel disease found at time of P-PCI is not uncommon </a:t>
            </a:r>
            <a:endParaRPr lang="en-GB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106" y="3558514"/>
            <a:ext cx="2555325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Patients with MVD do worse </a:t>
            </a:r>
            <a:endParaRPr lang="en-GB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106" y="4834045"/>
            <a:ext cx="2555325" cy="430887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Registry data biased</a:t>
            </a:r>
            <a:endParaRPr lang="en-GB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9806" y="2017911"/>
            <a:ext cx="2555325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RT data suggestive benefit  </a:t>
            </a:r>
            <a:endParaRPr lang="en-GB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5980" y="793727"/>
            <a:ext cx="399994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101600">
              <a:schemeClr val="bg1">
                <a:lumMod val="20000"/>
                <a:lumOff val="80000"/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500" dist="101600" dir="5400000" sy="-100000" algn="bl" rotWithShape="0"/>
            <a:softEdge rad="3175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7C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we NOT know ? </a:t>
            </a:r>
            <a:endParaRPr lang="en-GB" sz="2800" dirty="0">
              <a:solidFill>
                <a:srgbClr val="FFF7C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4783" y="1944428"/>
            <a:ext cx="3442603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</a:rPr>
              <a:t>Is there an impact on hard end points  death/ re AMI ?</a:t>
            </a:r>
            <a:endParaRPr lang="en-GB" sz="2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4779" y="2787352"/>
            <a:ext cx="3442603" cy="1107996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</a:rPr>
              <a:t>How do we choose the lesion ? </a:t>
            </a:r>
            <a:r>
              <a:rPr lang="en-GB" sz="2200" b="1" dirty="0" err="1" smtClean="0">
                <a:solidFill>
                  <a:srgbClr val="FF0000"/>
                </a:solidFill>
              </a:rPr>
              <a:t>Angio</a:t>
            </a:r>
            <a:r>
              <a:rPr lang="en-GB" sz="2200" b="1" dirty="0" smtClean="0">
                <a:solidFill>
                  <a:srgbClr val="FF0000"/>
                </a:solidFill>
              </a:rPr>
              <a:t>/FFR/VH/OCT</a:t>
            </a:r>
            <a:endParaRPr lang="en-GB" sz="2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4781" y="5049488"/>
            <a:ext cx="3442603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FFF7C5">
                    <a:lumMod val="75000"/>
                  </a:srgbClr>
                </a:solidFill>
              </a:rPr>
              <a:t>Are all patients/lesions at same risk ? (risk score)</a:t>
            </a:r>
            <a:endParaRPr lang="en-GB" sz="2200" b="1" dirty="0">
              <a:solidFill>
                <a:srgbClr val="FFF7C5">
                  <a:lumMod val="75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4780" y="4082934"/>
            <a:ext cx="3442603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</a:rPr>
              <a:t>Should it be done as IP/ planned re-admission </a:t>
            </a:r>
            <a:endParaRPr lang="en-GB" sz="2200" b="1" dirty="0"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085922" y="2046850"/>
            <a:ext cx="946244" cy="2703102"/>
            <a:chOff x="11085922" y="2046850"/>
            <a:chExt cx="946244" cy="2703102"/>
          </a:xfrm>
        </p:grpSpPr>
        <p:sp>
          <p:nvSpPr>
            <p:cNvPr id="12" name="Right Arrow 11"/>
            <p:cNvSpPr/>
            <p:nvPr/>
          </p:nvSpPr>
          <p:spPr bwMode="auto">
            <a:xfrm>
              <a:off x="11085923" y="2046850"/>
              <a:ext cx="946243" cy="564596"/>
            </a:xfrm>
            <a:prstGeom prst="rightArrow">
              <a:avLst/>
            </a:prstGeom>
            <a:solidFill>
              <a:schemeClr val="accent5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600" b="1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3" name="Right Arrow 12"/>
            <p:cNvSpPr/>
            <p:nvPr/>
          </p:nvSpPr>
          <p:spPr bwMode="auto">
            <a:xfrm>
              <a:off x="11085923" y="2993918"/>
              <a:ext cx="946243" cy="564596"/>
            </a:xfrm>
            <a:prstGeom prst="rightArrow">
              <a:avLst/>
            </a:prstGeom>
            <a:solidFill>
              <a:schemeClr val="accent5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600" b="1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4" name="Right Arrow 13"/>
            <p:cNvSpPr/>
            <p:nvPr/>
          </p:nvSpPr>
          <p:spPr bwMode="auto">
            <a:xfrm>
              <a:off x="11085922" y="4185356"/>
              <a:ext cx="946243" cy="564596"/>
            </a:xfrm>
            <a:prstGeom prst="rightArrow">
              <a:avLst/>
            </a:prstGeom>
            <a:solidFill>
              <a:schemeClr val="accent5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600" b="1" smtClean="0">
                <a:solidFill>
                  <a:prstClr val="white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479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99"/>
          <p:cNvGrpSpPr/>
          <p:nvPr/>
        </p:nvGrpSpPr>
        <p:grpSpPr>
          <a:xfrm>
            <a:off x="3106276" y="56562"/>
            <a:ext cx="4188662" cy="6730409"/>
            <a:chOff x="2521815" y="56562"/>
            <a:chExt cx="4188662" cy="6730409"/>
          </a:xfrm>
        </p:grpSpPr>
        <p:sp>
          <p:nvSpPr>
            <p:cNvPr id="9" name="Rectangle 8"/>
            <p:cNvSpPr/>
            <p:nvPr/>
          </p:nvSpPr>
          <p:spPr bwMode="auto">
            <a:xfrm>
              <a:off x="2521815" y="56562"/>
              <a:ext cx="4188662" cy="673040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956358" y="140999"/>
              <a:ext cx="3402419" cy="83099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accent1">
                      <a:lumMod val="75000"/>
                    </a:schemeClr>
                  </a:solidFill>
                </a:rPr>
                <a:t>COMPLETE Trial</a:t>
              </a:r>
            </a:p>
            <a:p>
              <a:pPr algn="ctr"/>
              <a:r>
                <a:rPr lang="en-GB" sz="2400" b="1" dirty="0" smtClean="0">
                  <a:solidFill>
                    <a:schemeClr val="accent1">
                      <a:lumMod val="75000"/>
                    </a:schemeClr>
                  </a:solidFill>
                </a:rPr>
                <a:t>N= 3900 </a:t>
              </a:r>
              <a:endParaRPr lang="en-GB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325312" y="1016740"/>
              <a:ext cx="2664511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 eaLnBrk="0" hangingPunct="0">
                <a:buClr>
                  <a:srgbClr val="99CCFF"/>
                </a:buClr>
              </a:pPr>
              <a:r>
                <a:rPr lang="en-US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≥ 70% stenosis </a:t>
              </a:r>
              <a:r>
                <a:rPr lang="en-US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or</a:t>
              </a:r>
            </a:p>
            <a:p>
              <a:pPr algn="ctr" eaLnBrk="0" hangingPunct="0">
                <a:buClr>
                  <a:srgbClr val="99CCFF"/>
                </a:buClr>
              </a:pPr>
              <a:r>
                <a:rPr lang="en-US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  </a:t>
              </a:r>
              <a:r>
                <a:rPr lang="en-US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≥ 50% with FFR &lt; 0.80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87223" y="1776968"/>
              <a:ext cx="2140688" cy="92333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2">
                      <a:lumMod val="75000"/>
                    </a:schemeClr>
                  </a:solidFill>
                </a:rPr>
                <a:t>RANDOMIZED</a:t>
              </a:r>
            </a:p>
            <a:p>
              <a:pPr algn="ctr"/>
              <a:r>
                <a:rPr lang="en-GB" dirty="0">
                  <a:solidFill>
                    <a:schemeClr val="bg2">
                      <a:lumMod val="75000"/>
                    </a:schemeClr>
                  </a:solidFill>
                </a:rPr>
                <a:t>Within 72 h of index Primary  PCI 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2674288" y="3371762"/>
              <a:ext cx="1908795" cy="1200329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b="1" u="sng" dirty="0">
                  <a:solidFill>
                    <a:schemeClr val="accent5"/>
                  </a:solidFill>
                  <a:ea typeface="ＭＳ Ｐゴシック" pitchFamily="-84" charset="-128"/>
                  <a:cs typeface="Arial"/>
                </a:rPr>
                <a:t>Staged</a:t>
              </a:r>
              <a:r>
                <a:rPr lang="en-US" dirty="0">
                  <a:solidFill>
                    <a:schemeClr val="bg2">
                      <a:lumMod val="75000"/>
                    </a:schemeClr>
                  </a:solidFill>
                  <a:ea typeface="ＭＳ Ｐゴシック" pitchFamily="-84" charset="-128"/>
                  <a:cs typeface="Arial"/>
                </a:rPr>
                <a:t> PCI of all suitable </a:t>
              </a:r>
            </a:p>
            <a:p>
              <a:pPr algn="ctr" eaLnBrk="0" hangingPunct="0">
                <a:defRPr/>
              </a:pPr>
              <a:r>
                <a:rPr lang="en-US" dirty="0">
                  <a:solidFill>
                    <a:schemeClr val="bg2">
                      <a:lumMod val="75000"/>
                    </a:schemeClr>
                  </a:solidFill>
                  <a:ea typeface="ＭＳ Ｐゴシック" pitchFamily="-84" charset="-128"/>
                  <a:cs typeface="Arial"/>
                </a:rPr>
                <a:t>non-culprit lesions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9009" y="4687209"/>
              <a:ext cx="2105641" cy="646331"/>
            </a:xfrm>
            <a:prstGeom prst="rect">
              <a:avLst/>
            </a:prstGeom>
            <a:effectLst>
              <a:glow rad="101600">
                <a:srgbClr val="002060">
                  <a:alpha val="60000"/>
                </a:srgb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GB" b="1" dirty="0"/>
                <a:t>Primary  Outcome: </a:t>
              </a:r>
            </a:p>
            <a:p>
              <a:pPr algn="ctr"/>
              <a:r>
                <a:rPr lang="en-GB" b="1" dirty="0" smtClean="0"/>
                <a:t> </a:t>
              </a:r>
              <a:r>
                <a:rPr lang="en-GB" b="1" dirty="0"/>
                <a:t>CV Death / MI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t="8329" r="27155" b="29208"/>
            <a:stretch/>
          </p:blipFill>
          <p:spPr>
            <a:xfrm>
              <a:off x="3035407" y="472571"/>
              <a:ext cx="631393" cy="429051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24" name="Rectangle 23"/>
            <p:cNvSpPr/>
            <p:nvPr/>
          </p:nvSpPr>
          <p:spPr>
            <a:xfrm>
              <a:off x="4713690" y="3503576"/>
              <a:ext cx="1777666" cy="64633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2">
                      <a:lumMod val="75000"/>
                    </a:schemeClr>
                  </a:solidFill>
                </a:rPr>
                <a:t>Optimal Medical Therapy Alone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93409" y="5583523"/>
              <a:ext cx="3817067" cy="113877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Only staged</a:t>
              </a:r>
            </a:p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Not FFR guided</a:t>
              </a:r>
            </a:p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Post lytic</a:t>
              </a:r>
            </a:p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Can </a:t>
              </a:r>
              <a:r>
                <a:rPr lang="en-GB" sz="17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excl</a:t>
              </a:r>
              <a:r>
                <a:rPr lang="en-GB" sz="17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lesion if decide needs doing  </a:t>
              </a:r>
              <a:endParaRPr lang="en-GB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3771518" y="2852698"/>
              <a:ext cx="2076899" cy="570332"/>
              <a:chOff x="1083017" y="2748218"/>
              <a:chExt cx="2076899" cy="570332"/>
            </a:xfrm>
          </p:grpSpPr>
          <p:cxnSp>
            <p:nvCxnSpPr>
              <p:cNvPr id="84" name="Straight Connector 83"/>
              <p:cNvCxnSpPr/>
              <p:nvPr/>
            </p:nvCxnSpPr>
            <p:spPr bwMode="auto">
              <a:xfrm>
                <a:off x="1083017" y="3099862"/>
                <a:ext cx="2076141" cy="0"/>
              </a:xfrm>
              <a:prstGeom prst="line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85" name="Straight Arrow Connector 84"/>
              <p:cNvCxnSpPr/>
              <p:nvPr/>
            </p:nvCxnSpPr>
            <p:spPr bwMode="auto">
              <a:xfrm>
                <a:off x="1083017" y="3105718"/>
                <a:ext cx="0" cy="212832"/>
              </a:xfrm>
              <a:prstGeom prst="straightConnector1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6" name="Straight Arrow Connector 85"/>
              <p:cNvCxnSpPr/>
              <p:nvPr/>
            </p:nvCxnSpPr>
            <p:spPr bwMode="auto">
              <a:xfrm>
                <a:off x="3159916" y="3093044"/>
                <a:ext cx="0" cy="212832"/>
              </a:xfrm>
              <a:prstGeom prst="straightConnector1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7" name="Straight Connector 86"/>
              <p:cNvCxnSpPr/>
              <p:nvPr/>
            </p:nvCxnSpPr>
            <p:spPr bwMode="auto">
              <a:xfrm flipV="1">
                <a:off x="2121087" y="2918785"/>
                <a:ext cx="0" cy="186933"/>
              </a:xfrm>
              <a:prstGeom prst="line">
                <a:avLst/>
              </a:prstGeom>
              <a:noFill/>
              <a:ln w="38100" cap="flat" cmpd="thickThin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88" name="TextBox 87"/>
              <p:cNvSpPr txBox="1"/>
              <p:nvPr/>
            </p:nvSpPr>
            <p:spPr>
              <a:xfrm>
                <a:off x="1980063" y="2748218"/>
                <a:ext cx="305937" cy="307777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400" dirty="0" smtClean="0"/>
                  <a:t>R</a:t>
                </a:r>
                <a:endParaRPr lang="en-GB" sz="1400" dirty="0"/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7824721" y="25411"/>
            <a:ext cx="4194475" cy="6730409"/>
            <a:chOff x="7824721" y="25411"/>
            <a:chExt cx="4194475" cy="6730409"/>
          </a:xfrm>
        </p:grpSpPr>
        <p:sp>
          <p:nvSpPr>
            <p:cNvPr id="79" name="Rectangle 78"/>
            <p:cNvSpPr/>
            <p:nvPr/>
          </p:nvSpPr>
          <p:spPr bwMode="auto">
            <a:xfrm>
              <a:off x="7824721" y="25411"/>
              <a:ext cx="4194475" cy="673040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8713482" y="325664"/>
              <a:ext cx="2568524" cy="83099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GB" sz="2400" dirty="0" smtClean="0"/>
                <a:t>COMPARE-ACUTE</a:t>
              </a:r>
            </a:p>
            <a:p>
              <a:pPr algn="ctr"/>
              <a:r>
                <a:rPr lang="en-GB" sz="2400" dirty="0" smtClean="0"/>
                <a:t>N- 885</a:t>
              </a:r>
              <a:endParaRPr lang="en-GB" sz="2400" dirty="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9579200" y="1162606"/>
              <a:ext cx="837088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 eaLnBrk="0" hangingPunct="0">
                <a:buClr>
                  <a:srgbClr val="99CCFF"/>
                </a:buClr>
              </a:pPr>
              <a:r>
                <a:rPr lang="en-US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≥ </a:t>
              </a:r>
              <a:r>
                <a:rPr lang="en-US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50</a:t>
              </a:r>
              <a:r>
                <a:rPr lang="en-US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%</a:t>
              </a:r>
              <a:endPara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9004844" y="1668985"/>
              <a:ext cx="2076899" cy="570332"/>
              <a:chOff x="1083017" y="2748218"/>
              <a:chExt cx="2076899" cy="570332"/>
            </a:xfrm>
          </p:grpSpPr>
          <p:cxnSp>
            <p:nvCxnSpPr>
              <p:cNvPr id="37" name="Straight Connector 36"/>
              <p:cNvCxnSpPr/>
              <p:nvPr/>
            </p:nvCxnSpPr>
            <p:spPr bwMode="auto">
              <a:xfrm>
                <a:off x="1083017" y="3099862"/>
                <a:ext cx="2076141" cy="0"/>
              </a:xfrm>
              <a:prstGeom prst="line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43" name="Straight Arrow Connector 42"/>
              <p:cNvCxnSpPr/>
              <p:nvPr/>
            </p:nvCxnSpPr>
            <p:spPr bwMode="auto">
              <a:xfrm>
                <a:off x="1083017" y="3105718"/>
                <a:ext cx="0" cy="212832"/>
              </a:xfrm>
              <a:prstGeom prst="straightConnector1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4" name="Straight Arrow Connector 43"/>
              <p:cNvCxnSpPr/>
              <p:nvPr/>
            </p:nvCxnSpPr>
            <p:spPr bwMode="auto">
              <a:xfrm>
                <a:off x="3159916" y="3093044"/>
                <a:ext cx="0" cy="212832"/>
              </a:xfrm>
              <a:prstGeom prst="straightConnector1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9" name="Straight Connector 48"/>
              <p:cNvCxnSpPr/>
              <p:nvPr/>
            </p:nvCxnSpPr>
            <p:spPr bwMode="auto">
              <a:xfrm flipV="1">
                <a:off x="2121087" y="2918785"/>
                <a:ext cx="0" cy="186933"/>
              </a:xfrm>
              <a:prstGeom prst="line">
                <a:avLst/>
              </a:prstGeom>
              <a:noFill/>
              <a:ln w="38100" cap="flat" cmpd="thickThin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50" name="TextBox 49"/>
              <p:cNvSpPr txBox="1"/>
              <p:nvPr/>
            </p:nvSpPr>
            <p:spPr>
              <a:xfrm>
                <a:off x="1980063" y="2748218"/>
                <a:ext cx="305937" cy="307777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400" dirty="0" smtClean="0"/>
                  <a:t>R</a:t>
                </a:r>
                <a:endParaRPr lang="en-GB" sz="1400" dirty="0"/>
              </a:p>
            </p:txBody>
          </p:sp>
        </p:grpSp>
        <p:sp>
          <p:nvSpPr>
            <p:cNvPr id="89" name="Rectangle 88"/>
            <p:cNvSpPr/>
            <p:nvPr/>
          </p:nvSpPr>
          <p:spPr>
            <a:xfrm>
              <a:off x="7999877" y="2673169"/>
              <a:ext cx="1908795" cy="92333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b="1" u="sng" dirty="0" smtClean="0">
                  <a:solidFill>
                    <a:schemeClr val="accent5"/>
                  </a:solidFill>
                  <a:ea typeface="ＭＳ Ｐゴシック" pitchFamily="-84" charset="-128"/>
                  <a:cs typeface="Arial"/>
                </a:rPr>
                <a:t>FFR Guided during index</a:t>
              </a:r>
            </a:p>
            <a:p>
              <a:pPr algn="ctr" eaLnBrk="0" hangingPunct="0">
                <a:defRPr/>
              </a:pPr>
              <a:r>
                <a:rPr lang="en-US" b="1" u="sng" dirty="0" smtClean="0">
                  <a:solidFill>
                    <a:schemeClr val="accent5"/>
                  </a:solidFill>
                  <a:ea typeface="ＭＳ Ｐゴシック" pitchFamily="-84" charset="-128"/>
                  <a:cs typeface="Arial"/>
                </a:rPr>
                <a:t>admission </a:t>
              </a:r>
              <a:endParaRPr lang="en-US" dirty="0">
                <a:solidFill>
                  <a:schemeClr val="bg2">
                    <a:lumMod val="75000"/>
                  </a:schemeClr>
                </a:solidFill>
                <a:ea typeface="ＭＳ Ｐゴシック" pitchFamily="-84" charset="-128"/>
                <a:cs typeface="Arial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9952307" y="2811313"/>
              <a:ext cx="1777666" cy="64633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2">
                      <a:lumMod val="75000"/>
                    </a:schemeClr>
                  </a:solidFill>
                </a:rPr>
                <a:t>Optimal Medical Therapy Alone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713482" y="2238633"/>
              <a:ext cx="468249" cy="369332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2</a:t>
              </a:r>
              <a:endParaRPr lang="en-GB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0881799" y="2270510"/>
              <a:ext cx="468249" cy="369332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1</a:t>
              </a:r>
              <a:endParaRPr lang="en-GB" dirty="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8492783" y="4142995"/>
              <a:ext cx="2831777" cy="120032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GB" dirty="0" smtClean="0"/>
                <a:t>composite </a:t>
              </a:r>
              <a:r>
                <a:rPr lang="en-GB" dirty="0"/>
                <a:t>of all-cause mortality, non-fatal MI, </a:t>
              </a:r>
              <a:r>
                <a:rPr lang="en-GB" b="1" dirty="0">
                  <a:solidFill>
                    <a:schemeClr val="bg1">
                      <a:lumMod val="50000"/>
                    </a:schemeClr>
                  </a:solidFill>
                </a:rPr>
                <a:t>any revascularisation or </a:t>
              </a:r>
              <a:r>
                <a:rPr lang="en-GB" b="1" dirty="0" smtClean="0">
                  <a:solidFill>
                    <a:schemeClr val="bg1">
                      <a:lumMod val="50000"/>
                    </a:schemeClr>
                  </a:solidFill>
                </a:rPr>
                <a:t>stroke</a:t>
              </a:r>
            </a:p>
            <a:p>
              <a:pPr algn="ctr"/>
              <a:r>
                <a:rPr lang="en-GB" b="1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GB" b="1" dirty="0">
                  <a:solidFill>
                    <a:schemeClr val="accent4">
                      <a:lumMod val="50000"/>
                    </a:schemeClr>
                  </a:solidFill>
                </a:rPr>
                <a:t>12 month 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993356" y="5539419"/>
              <a:ext cx="3817067" cy="113877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Only in-patient CR, no staged group</a:t>
              </a:r>
            </a:p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Not powered for hard endpoints</a:t>
              </a:r>
            </a:p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FFR used as adjunct for decision </a:t>
              </a:r>
              <a:r>
                <a:rPr lang="en-GB" sz="17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making </a:t>
              </a:r>
              <a:r>
                <a:rPr lang="en-GB" sz="1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not formally compared</a:t>
              </a:r>
              <a:r>
                <a:rPr lang="en-GB" sz="17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</a:t>
              </a:r>
              <a:endParaRPr lang="en-GB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245097" y="325664"/>
            <a:ext cx="188536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On going trials </a:t>
            </a:r>
            <a:endParaRPr lang="en-GB" sz="2000" b="1" dirty="0"/>
          </a:p>
        </p:txBody>
      </p:sp>
      <p:sp>
        <p:nvSpPr>
          <p:cNvPr id="99" name="TextBox 98"/>
          <p:cNvSpPr txBox="1"/>
          <p:nvPr/>
        </p:nvSpPr>
        <p:spPr>
          <a:xfrm>
            <a:off x="79719" y="1663071"/>
            <a:ext cx="2938979" cy="317009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Questions  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Impact on hard end points 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When – </a:t>
            </a:r>
          </a:p>
          <a:p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           Hospital Admission</a:t>
            </a:r>
          </a:p>
          <a:p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          Re-Admission 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How select  eye /FFR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78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7274514" y="36166"/>
            <a:ext cx="4083344" cy="6730409"/>
            <a:chOff x="6804614" y="36166"/>
            <a:chExt cx="4083344" cy="6730409"/>
          </a:xfrm>
        </p:grpSpPr>
        <p:sp>
          <p:nvSpPr>
            <p:cNvPr id="4" name="Rectangle 3"/>
            <p:cNvSpPr/>
            <p:nvPr/>
          </p:nvSpPr>
          <p:spPr bwMode="auto">
            <a:xfrm>
              <a:off x="6804614" y="36166"/>
              <a:ext cx="4083344" cy="673040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718739" y="149941"/>
              <a:ext cx="2045753" cy="73866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b="1" kern="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FLOWER- </a:t>
              </a:r>
              <a:r>
                <a:rPr lang="en-US" sz="2400" b="1" kern="0" dirty="0" smtClean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</a:t>
              </a:r>
            </a:p>
            <a:p>
              <a:pPr algn="ctr"/>
              <a:r>
                <a:rPr lang="en-US" b="1" kern="0" dirty="0" smtClean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 1170 </a:t>
              </a:r>
              <a:endParaRPr lang="en-GB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42847" y="1081396"/>
              <a:ext cx="3802816" cy="107721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STEMI patients with successful culprit lesion PCI (</a:t>
              </a:r>
              <a:r>
                <a:rPr lang="en-GB" sz="1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primary, rescue or pharmaco-invasive</a:t>
              </a:r>
              <a:r>
                <a:rPr lang="en-GB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 </a:t>
              </a:r>
              <a:r>
                <a:rPr lang="en-GB" sz="16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+ ≥ </a:t>
              </a:r>
              <a:r>
                <a:rPr lang="en-GB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50% stenosis in at least one additional non-culprit lesion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29688" y="2880700"/>
              <a:ext cx="1925513" cy="1200329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dirty="0" err="1">
                  <a:solidFill>
                    <a:srgbClr val="002060"/>
                  </a:solidFill>
                </a:rPr>
                <a:t>Angio-guided</a:t>
              </a:r>
              <a:r>
                <a:rPr lang="fr-FR" dirty="0">
                  <a:solidFill>
                    <a:srgbClr val="002060"/>
                  </a:solidFill>
                </a:rPr>
                <a:t> PCI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dirty="0">
                  <a:solidFill>
                    <a:srgbClr val="002060"/>
                  </a:solidFill>
                </a:rPr>
                <a:t>(</a:t>
              </a:r>
              <a:r>
                <a:rPr lang="en-US" dirty="0">
                  <a:solidFill>
                    <a:srgbClr val="002060"/>
                  </a:solidFill>
                </a:rPr>
                <a:t>during the index hospital admission†</a:t>
              </a:r>
              <a:r>
                <a:rPr lang="fr-FR" dirty="0">
                  <a:solidFill>
                    <a:srgbClr val="002060"/>
                  </a:solidFill>
                </a:rPr>
                <a:t>)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898932" y="2880699"/>
              <a:ext cx="1833572" cy="120032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rgbClr val="002060"/>
                  </a:solidFill>
                </a:rPr>
                <a:t>FFR-guided PCI </a:t>
              </a:r>
            </a:p>
            <a:p>
              <a:pPr algn="ctr"/>
              <a:r>
                <a:rPr lang="en-GB" dirty="0">
                  <a:solidFill>
                    <a:srgbClr val="002060"/>
                  </a:solidFill>
                </a:rPr>
                <a:t>(during the index hospital admission †)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306168" y="4316300"/>
              <a:ext cx="2955851" cy="1200329"/>
            </a:xfrm>
            <a:prstGeom prst="rect">
              <a:avLst/>
            </a:prstGeom>
            <a:effectLst>
              <a:glow rad="101600">
                <a:srgbClr val="002060">
                  <a:alpha val="60000"/>
                </a:srgb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/>
                <a:t>Primary outcome: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/>
                <a:t>Death </a:t>
              </a:r>
              <a:r>
                <a:rPr lang="en-US" dirty="0"/>
                <a:t>or non-fatal MI or </a:t>
              </a:r>
              <a:r>
                <a:rPr lang="en-US" b="1" dirty="0">
                  <a:solidFill>
                    <a:srgbClr val="002060"/>
                  </a:solidFill>
                </a:rPr>
                <a:t>any repeat revascularization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/>
                <a:t>at </a:t>
              </a:r>
              <a:r>
                <a:rPr lang="en-US" dirty="0"/>
                <a:t>12 months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7878734" y="2258551"/>
              <a:ext cx="2076899" cy="570332"/>
              <a:chOff x="1083017" y="2748218"/>
              <a:chExt cx="2076899" cy="570332"/>
            </a:xfrm>
          </p:grpSpPr>
          <p:cxnSp>
            <p:nvCxnSpPr>
              <p:cNvPr id="25" name="Straight Connector 24"/>
              <p:cNvCxnSpPr/>
              <p:nvPr/>
            </p:nvCxnSpPr>
            <p:spPr bwMode="auto">
              <a:xfrm>
                <a:off x="1083017" y="3099862"/>
                <a:ext cx="2076141" cy="0"/>
              </a:xfrm>
              <a:prstGeom prst="line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26" name="Straight Arrow Connector 25"/>
              <p:cNvCxnSpPr/>
              <p:nvPr/>
            </p:nvCxnSpPr>
            <p:spPr bwMode="auto">
              <a:xfrm>
                <a:off x="1083017" y="3105718"/>
                <a:ext cx="0" cy="212832"/>
              </a:xfrm>
              <a:prstGeom prst="straightConnector1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7" name="Straight Arrow Connector 26"/>
              <p:cNvCxnSpPr/>
              <p:nvPr/>
            </p:nvCxnSpPr>
            <p:spPr bwMode="auto">
              <a:xfrm>
                <a:off x="3159916" y="3093044"/>
                <a:ext cx="0" cy="212832"/>
              </a:xfrm>
              <a:prstGeom prst="straightConnector1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 flipV="1">
                <a:off x="2121087" y="2918785"/>
                <a:ext cx="0" cy="186933"/>
              </a:xfrm>
              <a:prstGeom prst="line">
                <a:avLst/>
              </a:prstGeom>
              <a:noFill/>
              <a:ln w="38100" cap="flat" cmpd="thickThin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29" name="TextBox 28"/>
              <p:cNvSpPr txBox="1"/>
              <p:nvPr/>
            </p:nvSpPr>
            <p:spPr>
              <a:xfrm>
                <a:off x="1980063" y="2748218"/>
                <a:ext cx="305937" cy="307777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400" dirty="0" smtClean="0"/>
                  <a:t>R</a:t>
                </a:r>
                <a:endParaRPr lang="en-GB" sz="1400" dirty="0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915437" y="5583073"/>
              <a:ext cx="3817067" cy="113877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Only In patient </a:t>
              </a:r>
            </a:p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FFR randomised</a:t>
              </a:r>
            </a:p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 OMT </a:t>
              </a:r>
            </a:p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Repeat </a:t>
              </a:r>
              <a:r>
                <a:rPr lang="en-GB" sz="17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revasc</a:t>
              </a:r>
              <a:r>
                <a:rPr lang="en-GB" sz="17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75780" y="5759305"/>
              <a:ext cx="514909" cy="486677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92870" y="5791385"/>
              <a:ext cx="514909" cy="486677"/>
            </a:xfrm>
            <a:prstGeom prst="rect">
              <a:avLst/>
            </a:prstGeom>
            <a:effectLst>
              <a:softEdge rad="127000"/>
            </a:effectLst>
          </p:spPr>
        </p:pic>
      </p:grpSp>
      <p:grpSp>
        <p:nvGrpSpPr>
          <p:cNvPr id="38" name="Group 37"/>
          <p:cNvGrpSpPr/>
          <p:nvPr/>
        </p:nvGrpSpPr>
        <p:grpSpPr>
          <a:xfrm>
            <a:off x="2453004" y="41638"/>
            <a:ext cx="4147230" cy="6730409"/>
            <a:chOff x="1756789" y="47564"/>
            <a:chExt cx="4147230" cy="6730409"/>
          </a:xfrm>
        </p:grpSpPr>
        <p:sp>
          <p:nvSpPr>
            <p:cNvPr id="5" name="Rectangle 4"/>
            <p:cNvSpPr/>
            <p:nvPr/>
          </p:nvSpPr>
          <p:spPr bwMode="auto">
            <a:xfrm>
              <a:off x="1756789" y="47564"/>
              <a:ext cx="4147230" cy="67304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43756" y="2990191"/>
              <a:ext cx="1777666" cy="64633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2">
                      <a:lumMod val="75000"/>
                    </a:schemeClr>
                  </a:solidFill>
                </a:rPr>
                <a:t>Optimal Medical Therapy Alone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3790" y="188919"/>
              <a:ext cx="3279932" cy="39627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8" name="TextBox 9"/>
            <p:cNvSpPr txBox="1">
              <a:spLocks noChangeArrowheads="1"/>
            </p:cNvSpPr>
            <p:nvPr/>
          </p:nvSpPr>
          <p:spPr bwMode="auto">
            <a:xfrm>
              <a:off x="1931487" y="2758553"/>
              <a:ext cx="1908433" cy="1200329"/>
            </a:xfrm>
            <a:prstGeom prst="rect">
              <a:avLst/>
            </a:prstGeom>
            <a:ln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002060"/>
                  </a:solidFill>
                  <a:latin typeface="+mn-lt"/>
                  <a:cs typeface="ＭＳ Ｐゴシック" charset="0"/>
                </a:rPr>
                <a:t>Index admission</a:t>
              </a:r>
            </a:p>
            <a:p>
              <a:pPr algn="ctr"/>
              <a:r>
                <a:rPr lang="en-US" sz="1800" dirty="0">
                  <a:solidFill>
                    <a:srgbClr val="FF0000"/>
                  </a:solidFill>
                  <a:latin typeface="+mn-lt"/>
                  <a:cs typeface="ＭＳ Ｐゴシック" charset="0"/>
                </a:rPr>
                <a:t>FFR-guided PCI</a:t>
              </a:r>
            </a:p>
            <a:p>
              <a:pPr algn="ctr"/>
              <a:r>
                <a:rPr lang="en-US" sz="1800" dirty="0">
                  <a:solidFill>
                    <a:srgbClr val="002060"/>
                  </a:solidFill>
                  <a:latin typeface="+mn-lt"/>
                  <a:cs typeface="ＭＳ Ｐゴシック" charset="0"/>
                </a:rPr>
                <a:t>to non-culprit lesions</a:t>
              </a:r>
              <a:r>
                <a:rPr lang="en-US" sz="1800" baseline="30000" dirty="0">
                  <a:solidFill>
                    <a:srgbClr val="002060"/>
                  </a:solidFill>
                  <a:latin typeface="+mn-lt"/>
                  <a:cs typeface="ＭＳ Ｐゴシック" charset="0"/>
                </a:rPr>
                <a:t>*</a:t>
              </a:r>
              <a:endParaRPr lang="en-US" sz="1800" dirty="0">
                <a:solidFill>
                  <a:srgbClr val="002060"/>
                </a:solidFill>
                <a:latin typeface="+mn-lt"/>
                <a:cs typeface="ＭＳ Ｐゴシック" charset="0"/>
              </a:endParaRPr>
            </a:p>
          </p:txBody>
        </p:sp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1945699" y="1170779"/>
              <a:ext cx="3835307" cy="923330"/>
            </a:xfrm>
            <a:prstGeom prst="rect">
              <a:avLst/>
            </a:prstGeom>
            <a:ln/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ＭＳ Ｐゴシック" charset="0"/>
                </a:rPr>
                <a:t>One or more non-culprit lesions (non-culprit vessels at least 2.5mm) on angiography (50-99%)</a:t>
              </a:r>
            </a:p>
          </p:txBody>
        </p:sp>
        <p:sp>
          <p:nvSpPr>
            <p:cNvPr id="10" name="TextBox 14"/>
            <p:cNvSpPr txBox="1">
              <a:spLocks noChangeArrowheads="1"/>
            </p:cNvSpPr>
            <p:nvPr/>
          </p:nvSpPr>
          <p:spPr bwMode="auto">
            <a:xfrm>
              <a:off x="2839022" y="819626"/>
              <a:ext cx="2209469" cy="338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chemeClr val="tx2"/>
                  </a:solidFill>
                  <a:cs typeface="ＭＳ Ｐゴシック" charset="0"/>
                </a:rPr>
                <a:t>ANGIO  </a:t>
              </a:r>
              <a:r>
                <a:rPr lang="en-US" sz="1600" dirty="0">
                  <a:solidFill>
                    <a:schemeClr val="tx2"/>
                  </a:solidFill>
                  <a:cs typeface="ＭＳ Ｐゴシック" charset="0"/>
                </a:rPr>
                <a:t>assessment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97138" y="4542156"/>
              <a:ext cx="3132753" cy="923330"/>
            </a:xfrm>
            <a:prstGeom prst="rect">
              <a:avLst/>
            </a:prstGeom>
            <a:effectLst>
              <a:glow rad="101600">
                <a:srgbClr val="002060">
                  <a:alpha val="60000"/>
                </a:srgb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4">
                      <a:lumMod val="50000"/>
                    </a:schemeClr>
                  </a:solidFill>
                  <a:cs typeface="ＭＳ Ｐゴシック" charset="0"/>
                </a:rPr>
                <a:t>Primary outcome:</a:t>
              </a:r>
            </a:p>
            <a:p>
              <a:pPr algn="ctr"/>
              <a:r>
                <a:rPr lang="en-US" b="1" dirty="0" smtClean="0">
                  <a:solidFill>
                    <a:schemeClr val="accent4">
                      <a:lumMod val="50000"/>
                    </a:schemeClr>
                  </a:solidFill>
                  <a:cs typeface="ＭＳ Ｐゴシック" charset="0"/>
                </a:rPr>
                <a:t>all-cause death </a:t>
              </a:r>
              <a:r>
                <a:rPr lang="en-US" b="1" dirty="0">
                  <a:solidFill>
                    <a:schemeClr val="accent4">
                      <a:lumMod val="50000"/>
                    </a:schemeClr>
                  </a:solidFill>
                  <a:cs typeface="ＭＳ Ｐゴシック" charset="0"/>
                </a:rPr>
                <a:t>and non fatal MI</a:t>
              </a:r>
              <a:r>
                <a:rPr lang="en-US" dirty="0">
                  <a:solidFill>
                    <a:schemeClr val="accent4">
                      <a:lumMod val="50000"/>
                    </a:schemeClr>
                  </a:solidFill>
                  <a:cs typeface="ＭＳ Ｐゴシック" charset="0"/>
                </a:rPr>
                <a:t>  </a:t>
              </a:r>
              <a:r>
                <a:rPr lang="en-US" dirty="0" smtClean="0">
                  <a:solidFill>
                    <a:schemeClr val="accent4">
                      <a:lumMod val="50000"/>
                    </a:schemeClr>
                  </a:solidFill>
                  <a:cs typeface="ＭＳ Ｐゴシック" charset="0"/>
                </a:rPr>
                <a:t>1 </a:t>
              </a:r>
              <a:r>
                <a:rPr lang="en-US" dirty="0">
                  <a:solidFill>
                    <a:schemeClr val="accent4">
                      <a:lumMod val="50000"/>
                    </a:schemeClr>
                  </a:solidFill>
                  <a:cs typeface="ＭＳ Ｐゴシック" charset="0"/>
                </a:rPr>
                <a:t>year</a:t>
              </a:r>
              <a:endParaRPr lang="en-GB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847372" y="2110945"/>
              <a:ext cx="2076899" cy="570332"/>
              <a:chOff x="1083017" y="2748218"/>
              <a:chExt cx="2076899" cy="570332"/>
            </a:xfrm>
          </p:grpSpPr>
          <p:cxnSp>
            <p:nvCxnSpPr>
              <p:cNvPr id="30" name="Straight Connector 29"/>
              <p:cNvCxnSpPr/>
              <p:nvPr/>
            </p:nvCxnSpPr>
            <p:spPr bwMode="auto">
              <a:xfrm>
                <a:off x="1083017" y="3099862"/>
                <a:ext cx="2076141" cy="0"/>
              </a:xfrm>
              <a:prstGeom prst="line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1083017" y="3105718"/>
                <a:ext cx="0" cy="212832"/>
              </a:xfrm>
              <a:prstGeom prst="straightConnector1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2" name="Straight Arrow Connector 31"/>
              <p:cNvCxnSpPr/>
              <p:nvPr/>
            </p:nvCxnSpPr>
            <p:spPr bwMode="auto">
              <a:xfrm>
                <a:off x="3159916" y="3093044"/>
                <a:ext cx="0" cy="212832"/>
              </a:xfrm>
              <a:prstGeom prst="straightConnector1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3" name="Straight Connector 32"/>
              <p:cNvCxnSpPr/>
              <p:nvPr/>
            </p:nvCxnSpPr>
            <p:spPr bwMode="auto">
              <a:xfrm flipV="1">
                <a:off x="2121087" y="2918785"/>
                <a:ext cx="0" cy="186933"/>
              </a:xfrm>
              <a:prstGeom prst="line">
                <a:avLst/>
              </a:prstGeom>
              <a:noFill/>
              <a:ln w="38100" cap="flat" cmpd="thickThin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34" name="TextBox 33"/>
              <p:cNvSpPr txBox="1"/>
              <p:nvPr/>
            </p:nvSpPr>
            <p:spPr>
              <a:xfrm>
                <a:off x="1980063" y="2748218"/>
                <a:ext cx="305937" cy="307777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400" dirty="0" smtClean="0"/>
                  <a:t>R</a:t>
                </a:r>
                <a:endParaRPr lang="en-GB" sz="1400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931487" y="5850966"/>
              <a:ext cx="3817067" cy="6155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Only In patient </a:t>
              </a:r>
            </a:p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FFR guided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34438" y="6063286"/>
              <a:ext cx="514909" cy="486677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3306916" y="518595"/>
              <a:ext cx="10652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olidFill>
                    <a:srgbClr val="FF0000"/>
                  </a:solidFill>
                </a:rPr>
                <a:t>N=4000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868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804" y="793727"/>
            <a:ext cx="3341637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  <a:softEdge rad="3175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we know ? </a:t>
            </a:r>
            <a:endParaRPr lang="en-GB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106" y="1944428"/>
            <a:ext cx="3262335" cy="1107996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Multi-vessel disease found at time of P-PCI is not uncommon </a:t>
            </a:r>
            <a:endParaRPr lang="en-GB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106" y="3558514"/>
            <a:ext cx="2555325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Patients with MVD do worse </a:t>
            </a:r>
            <a:endParaRPr lang="en-GB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106" y="4834045"/>
            <a:ext cx="2555325" cy="430887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Registry data biased</a:t>
            </a:r>
            <a:endParaRPr lang="en-GB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9806" y="2017911"/>
            <a:ext cx="2555325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RT data suggestive benefit  </a:t>
            </a:r>
            <a:endParaRPr lang="en-GB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5980" y="793727"/>
            <a:ext cx="399994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101600">
              <a:schemeClr val="bg1">
                <a:lumMod val="20000"/>
                <a:lumOff val="80000"/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500" dist="101600" dir="5400000" sy="-100000" algn="bl" rotWithShape="0"/>
            <a:softEdge rad="3175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7C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we NOT know ? </a:t>
            </a:r>
            <a:endParaRPr lang="en-GB" sz="2800" dirty="0">
              <a:solidFill>
                <a:srgbClr val="FFF7C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4783" y="1944428"/>
            <a:ext cx="3442603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accent2">
                    <a:lumMod val="75000"/>
                  </a:schemeClr>
                </a:solidFill>
              </a:rPr>
              <a:t>Is there an impact on hard end points  death/ re AMI ?</a:t>
            </a:r>
            <a:endParaRPr lang="en-GB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4779" y="2787352"/>
            <a:ext cx="3442603" cy="1107996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accent2">
                    <a:lumMod val="75000"/>
                  </a:schemeClr>
                </a:solidFill>
              </a:rPr>
              <a:t>How do we choose the lesion ? </a:t>
            </a:r>
            <a:r>
              <a:rPr lang="en-GB" sz="2200" b="1" dirty="0" err="1" smtClean="0">
                <a:solidFill>
                  <a:schemeClr val="accent2">
                    <a:lumMod val="75000"/>
                  </a:schemeClr>
                </a:solidFill>
              </a:rPr>
              <a:t>Angio</a:t>
            </a:r>
            <a:r>
              <a:rPr lang="en-GB" sz="2200" b="1" dirty="0" smtClean="0">
                <a:solidFill>
                  <a:schemeClr val="accent2">
                    <a:lumMod val="75000"/>
                  </a:schemeClr>
                </a:solidFill>
              </a:rPr>
              <a:t>/FFR/VH/OCT</a:t>
            </a:r>
            <a:endParaRPr lang="en-GB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4781" y="5049488"/>
            <a:ext cx="3442603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</a:rPr>
              <a:t>Are all patients/lesions at same risk ? (risk score)</a:t>
            </a:r>
            <a:endParaRPr lang="en-GB" sz="2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4780" y="4082934"/>
            <a:ext cx="3442603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accent2">
                    <a:lumMod val="75000"/>
                  </a:schemeClr>
                </a:solidFill>
              </a:rPr>
              <a:t>Should it be done as IP/ planned re-admission </a:t>
            </a:r>
            <a:endParaRPr lang="en-GB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11085923" y="5151910"/>
            <a:ext cx="946243" cy="564596"/>
          </a:xfrm>
          <a:prstGeom prst="rightArrow">
            <a:avLst/>
          </a:prstGeom>
          <a:solidFill>
            <a:schemeClr val="accent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1600" b="1" smtClean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66" y="1478270"/>
            <a:ext cx="10498667" cy="3631777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66648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Impact of angiographic complexity of N-IRA stenosis in MVD with STEMI on long-term outcomes 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9110" y="5264469"/>
            <a:ext cx="10893777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High N-IRA SYNTAX score related to higher all-cause death, CV-death and MACE (</a:t>
            </a:r>
            <a:r>
              <a:rPr lang="en-US" sz="2400" dirty="0">
                <a:solidFill>
                  <a:schemeClr val="bg2"/>
                </a:solidFill>
              </a:rPr>
              <a:t>composite of CV death, </a:t>
            </a:r>
            <a:r>
              <a:rPr lang="en-US" sz="2400" dirty="0" smtClean="0">
                <a:solidFill>
                  <a:schemeClr val="bg2"/>
                </a:solidFill>
              </a:rPr>
              <a:t>re-infarction </a:t>
            </a:r>
            <a:r>
              <a:rPr lang="en-US" sz="2400" dirty="0">
                <a:solidFill>
                  <a:schemeClr val="bg2"/>
                </a:solidFill>
              </a:rPr>
              <a:t>(fatal or non-fatal MI), target vessel revascularization for ischemia, or stroke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16876" y="6476172"/>
            <a:ext cx="6775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Su MI et al. PLOS one 2014; </a:t>
            </a:r>
            <a:r>
              <a:rPr lang="en-US" altLang="en-US" sz="1600" i="1" dirty="0"/>
              <a:t>9(10): e109828. </a:t>
            </a:r>
            <a:r>
              <a:rPr lang="en-US" altLang="en-US" sz="1600" i="1" dirty="0" smtClean="0"/>
              <a:t>doi:10.1371/journal.pone.0109828</a:t>
            </a:r>
            <a:endParaRPr lang="en-US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7040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Impact of site of infarct on outcomes in MVD and STEMI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7C72-7733-4EA9-BCAF-8CCE1DF5AC28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40" y="1033060"/>
            <a:ext cx="6848475" cy="45717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2235" y="6050438"/>
            <a:ext cx="3748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Engstrom</a:t>
            </a:r>
            <a:r>
              <a:rPr lang="en-US" sz="1600" i="1" dirty="0" smtClean="0"/>
              <a:t> T et al. Lancet 2015; 386: 665-671</a:t>
            </a:r>
            <a:endParaRPr lang="en-US" sz="1600" i="1" dirty="0"/>
          </a:p>
        </p:txBody>
      </p:sp>
      <p:sp>
        <p:nvSpPr>
          <p:cNvPr id="3" name="Rectangle 2"/>
          <p:cNvSpPr/>
          <p:nvPr/>
        </p:nvSpPr>
        <p:spPr bwMode="auto">
          <a:xfrm>
            <a:off x="796413" y="3288890"/>
            <a:ext cx="2330245" cy="67842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8208" y="2350614"/>
            <a:ext cx="34560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Plus  clinical factors</a:t>
            </a:r>
          </a:p>
          <a:p>
            <a:endParaRPr lang="en-GB" sz="2800" dirty="0"/>
          </a:p>
          <a:p>
            <a:r>
              <a:rPr lang="en-GB" sz="2800" dirty="0" smtClean="0"/>
              <a:t>Age </a:t>
            </a:r>
          </a:p>
          <a:p>
            <a:r>
              <a:rPr lang="en-GB" sz="2800" dirty="0" smtClean="0"/>
              <a:t>Sex</a:t>
            </a:r>
          </a:p>
          <a:p>
            <a:r>
              <a:rPr lang="en-GB" sz="2800" dirty="0" smtClean="0"/>
              <a:t>DM</a:t>
            </a:r>
          </a:p>
          <a:p>
            <a:r>
              <a:rPr lang="en-GB" sz="2800" dirty="0" smtClean="0"/>
              <a:t>Etc 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708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7790" y="1203157"/>
            <a:ext cx="6144126" cy="707886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  <a:softEdge rad="3175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we know ? </a:t>
            </a:r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116" y="3304673"/>
            <a:ext cx="10491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Multi-vessel disease found at time of P-PCI is not uncommon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82175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5909" y="308928"/>
            <a:ext cx="10500852" cy="581697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Trend </a:t>
            </a:r>
            <a:r>
              <a:rPr lang="en-GB" sz="2400" dirty="0" smtClean="0"/>
              <a:t> towards</a:t>
            </a:r>
          </a:p>
          <a:p>
            <a:r>
              <a:rPr lang="en-GB" sz="2400" dirty="0" smtClean="0"/>
              <a:t> </a:t>
            </a:r>
          </a:p>
          <a:p>
            <a:r>
              <a:rPr lang="en-GB" sz="2400" dirty="0" smtClean="0"/>
              <a:t>                 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Re-vascularisation in patient presenting with PCI for STEMI </a:t>
            </a:r>
          </a:p>
          <a:p>
            <a:endParaRPr lang="en-GB" sz="2400" dirty="0"/>
          </a:p>
          <a:p>
            <a:r>
              <a:rPr lang="en-GB" sz="2400" dirty="0" smtClean="0"/>
              <a:t>But </a:t>
            </a:r>
          </a:p>
          <a:p>
            <a:endParaRPr lang="en-GB" sz="2400" dirty="0"/>
          </a:p>
          <a:p>
            <a:r>
              <a:rPr lang="en-GB" sz="2400" dirty="0" smtClean="0"/>
              <a:t>Many Qs still to answer  -  </a:t>
            </a:r>
          </a:p>
          <a:p>
            <a:endParaRPr lang="en-GB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 smtClean="0"/>
              <a:t>Is there impact on hard end points (death, MI, Sig Heart Failure)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GB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 smtClean="0"/>
              <a:t>Do as an in- patient or bring back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GB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 smtClean="0"/>
              <a:t>How do we choose the lesion to treat  (eye / FFR / OCT)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GB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 smtClean="0"/>
              <a:t>Do all patients benefit (risk weighted outcomes)</a:t>
            </a:r>
            <a:endParaRPr lang="en-GB" sz="2400" dirty="0"/>
          </a:p>
        </p:txBody>
      </p:sp>
      <p:sp>
        <p:nvSpPr>
          <p:cNvPr id="3" name="Right Arrow 2"/>
          <p:cNvSpPr/>
          <p:nvPr/>
        </p:nvSpPr>
        <p:spPr bwMode="auto">
          <a:xfrm>
            <a:off x="1002890" y="1150374"/>
            <a:ext cx="707923" cy="575187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83458" y="308928"/>
            <a:ext cx="11385755" cy="6046839"/>
          </a:xfrm>
          <a:prstGeom prst="rect">
            <a:avLst/>
          </a:prstGeom>
          <a:noFill/>
          <a:ln w="3175" cap="flat" cmpd="thickThin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15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213" y="444382"/>
            <a:ext cx="457200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I do ? </a:t>
            </a:r>
            <a:endParaRPr lang="en-GB" sz="28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916" y="1024665"/>
            <a:ext cx="10210183" cy="57432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213" y="1390208"/>
            <a:ext cx="2713703" cy="156966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Absolutely consider if ECG, symptoms, haemodynamics don’t settle 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39213" y="3016931"/>
            <a:ext cx="2713703" cy="230832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If it is angiographically tight (&gt;95%)</a:t>
            </a:r>
          </a:p>
          <a:p>
            <a:r>
              <a:rPr lang="en-GB" sz="2400" dirty="0" smtClean="0"/>
              <a:t>Do it there and then or during hospital admission 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39213" y="5382318"/>
            <a:ext cx="2713703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Low threshold for FFR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0465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92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36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6861" y="341968"/>
            <a:ext cx="3911600" cy="584775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   Prime-time </a:t>
            </a:r>
            <a:r>
              <a:rPr lang="en-GB" sz="2400" b="1" dirty="0" smtClean="0"/>
              <a:t>N=2500</a:t>
            </a:r>
            <a:r>
              <a:rPr lang="en-GB" sz="3200" b="1" dirty="0" smtClean="0"/>
              <a:t> </a:t>
            </a:r>
            <a:endParaRPr lang="en-GB" sz="32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3683000" y="135536"/>
            <a:ext cx="965200" cy="952500"/>
            <a:chOff x="4419600" y="1714500"/>
            <a:chExt cx="1104900" cy="1041400"/>
          </a:xfrm>
        </p:grpSpPr>
        <p:sp>
          <p:nvSpPr>
            <p:cNvPr id="5" name="Donut 4"/>
            <p:cNvSpPr/>
            <p:nvPr/>
          </p:nvSpPr>
          <p:spPr bwMode="auto">
            <a:xfrm>
              <a:off x="4536061" y="1791646"/>
              <a:ext cx="882413" cy="878043"/>
            </a:xfrm>
            <a:prstGeom prst="donut">
              <a:avLst>
                <a:gd name="adj" fmla="val 6619"/>
              </a:avLst>
            </a:prstGeom>
            <a:solidFill>
              <a:schemeClr val="tx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>
              <a:softEdge rad="12700"/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Donut 5"/>
            <p:cNvSpPr/>
            <p:nvPr/>
          </p:nvSpPr>
          <p:spPr bwMode="auto">
            <a:xfrm>
              <a:off x="4419600" y="1714500"/>
              <a:ext cx="1104900" cy="1041400"/>
            </a:xfrm>
            <a:prstGeom prst="donut">
              <a:avLst>
                <a:gd name="adj" fmla="val 6619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>
              <a:softEdge rad="127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Donut 6"/>
            <p:cNvSpPr/>
            <p:nvPr/>
          </p:nvSpPr>
          <p:spPr bwMode="auto">
            <a:xfrm>
              <a:off x="4594291" y="1869241"/>
              <a:ext cx="756994" cy="718770"/>
            </a:xfrm>
            <a:prstGeom prst="donut">
              <a:avLst>
                <a:gd name="adj" fmla="val 6619"/>
              </a:avLst>
            </a:prstGeom>
            <a:solidFill>
              <a:schemeClr val="tx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>
              <a:softEdge rad="127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Donut 7"/>
            <p:cNvSpPr/>
            <p:nvPr/>
          </p:nvSpPr>
          <p:spPr bwMode="auto">
            <a:xfrm rot="19135731">
              <a:off x="4661480" y="1930500"/>
              <a:ext cx="631575" cy="600336"/>
            </a:xfrm>
            <a:prstGeom prst="donut">
              <a:avLst>
                <a:gd name="adj" fmla="val 6619"/>
              </a:avLst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lg" len="lg"/>
            </a:ln>
            <a:effectLst>
              <a:softEdge rad="127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Sun 9"/>
            <p:cNvSpPr/>
            <p:nvPr/>
          </p:nvSpPr>
          <p:spPr bwMode="auto">
            <a:xfrm>
              <a:off x="4677657" y="1877857"/>
              <a:ext cx="635528" cy="672054"/>
            </a:xfrm>
            <a:prstGeom prst="sun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>
              <a:softEdge rad="3175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615359" y="1090963"/>
            <a:ext cx="477598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50-99 %  </a:t>
            </a:r>
            <a:r>
              <a:rPr lang="en-GB" dirty="0">
                <a:solidFill>
                  <a:prstClr val="black"/>
                </a:solidFill>
              </a:rPr>
              <a:t>stenosis in one or more </a:t>
            </a:r>
            <a:r>
              <a:rPr lang="en-GB" dirty="0" smtClean="0">
                <a:solidFill>
                  <a:prstClr val="black"/>
                </a:solidFill>
              </a:rPr>
              <a:t>N-IRA  BY EYE 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4196" y="2472871"/>
            <a:ext cx="3379002" cy="4001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A</a:t>
            </a:r>
            <a:r>
              <a:rPr lang="en-GB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In-patient Complete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31850" y="2472871"/>
            <a:ext cx="3089051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B</a:t>
            </a:r>
            <a:r>
              <a:rPr lang="en-GB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Staged Complete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21953" y="2472871"/>
            <a:ext cx="3694794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C</a:t>
            </a:r>
            <a:r>
              <a:rPr lang="en-GB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Conservative management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70000" y="3048000"/>
            <a:ext cx="1854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2060"/>
                </a:solidFill>
              </a:rPr>
              <a:t>IP FFR 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90580" y="3064329"/>
            <a:ext cx="1854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2060"/>
                </a:solidFill>
              </a:rPr>
              <a:t>IP FFR 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5258" y="3810000"/>
            <a:ext cx="113530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&gt; 0.8 </a:t>
            </a:r>
            <a:endParaRPr lang="en-GB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3529" y="3849068"/>
            <a:ext cx="113530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&gt; 0.8 </a:t>
            </a:r>
            <a:endParaRPr lang="en-GB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93697" y="3810000"/>
            <a:ext cx="113530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&lt; 0.8 </a:t>
            </a:r>
            <a:endParaRPr lang="en-GB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68050" y="3849068"/>
            <a:ext cx="113530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&lt; 0.8 </a:t>
            </a:r>
            <a:endParaRPr lang="en-GB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25169" y="4733762"/>
            <a:ext cx="2487330" cy="646331"/>
          </a:xfrm>
          <a:prstGeom prst="rect">
            <a:avLst/>
          </a:prstGeom>
          <a:solidFill>
            <a:schemeClr val="tx2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prstClr val="black"/>
                </a:solidFill>
              </a:rPr>
              <a:t>PCI of N-IRA lesions during index admission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70604" y="5237845"/>
            <a:ext cx="1930196" cy="1200329"/>
          </a:xfrm>
          <a:prstGeom prst="rect">
            <a:avLst/>
          </a:prstGeom>
          <a:solidFill>
            <a:schemeClr val="tx2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prstClr val="black"/>
                </a:solidFill>
              </a:rPr>
              <a:t>Re-admitted 6-8 weeks</a:t>
            </a:r>
          </a:p>
          <a:p>
            <a:pPr algn="ctr"/>
            <a:r>
              <a:rPr lang="en-GB" b="1" dirty="0" smtClean="0">
                <a:solidFill>
                  <a:prstClr val="black"/>
                </a:solidFill>
              </a:rPr>
              <a:t>PCI </a:t>
            </a:r>
            <a:r>
              <a:rPr lang="en-GB" b="1" dirty="0">
                <a:solidFill>
                  <a:prstClr val="black"/>
                </a:solidFill>
              </a:rPr>
              <a:t>of N-IRA </a:t>
            </a:r>
            <a:r>
              <a:rPr lang="en-GB" b="1" dirty="0" smtClean="0">
                <a:solidFill>
                  <a:prstClr val="black"/>
                </a:solidFill>
              </a:rPr>
              <a:t>lesions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5796" y="5468677"/>
            <a:ext cx="124366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prstClr val="black"/>
                </a:solidFill>
              </a:rPr>
              <a:t>Registry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83529" y="5404656"/>
            <a:ext cx="124366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prstClr val="black"/>
                </a:solidFill>
              </a:rPr>
              <a:t>Registry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42791" y="5468677"/>
            <a:ext cx="2748317" cy="1261884"/>
          </a:xfrm>
          <a:prstGeom prst="rect">
            <a:avLst/>
          </a:prstGeom>
          <a:solidFill>
            <a:schemeClr val="tx2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Follow-up. </a:t>
            </a:r>
          </a:p>
          <a:p>
            <a:pPr algn="ctr"/>
            <a:r>
              <a:rPr lang="en-GB" sz="1400" b="1" dirty="0">
                <a:solidFill>
                  <a:srgbClr val="002060"/>
                </a:solidFill>
              </a:rPr>
              <a:t>PCI of N-IRA lesions only if continuing symptoms and objective evidence of ischaemia (stress echo/MPS/CMR)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2038350" y="1571004"/>
            <a:ext cx="8124649" cy="850991"/>
            <a:chOff x="2038350" y="1571004"/>
            <a:chExt cx="8124649" cy="850991"/>
          </a:xfrm>
        </p:grpSpPr>
        <p:sp>
          <p:nvSpPr>
            <p:cNvPr id="29" name="Down Arrow 28"/>
            <p:cNvSpPr/>
            <p:nvPr/>
          </p:nvSpPr>
          <p:spPr bwMode="auto">
            <a:xfrm>
              <a:off x="2038350" y="2095424"/>
              <a:ext cx="317500" cy="313871"/>
            </a:xfrm>
            <a:prstGeom prst="downArrow">
              <a:avLst>
                <a:gd name="adj1" fmla="val 26000"/>
                <a:gd name="adj2" fmla="val 50000"/>
              </a:avLst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2148948" y="2059478"/>
              <a:ext cx="7871352" cy="45719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Down Arrow 32"/>
            <p:cNvSpPr/>
            <p:nvPr/>
          </p:nvSpPr>
          <p:spPr bwMode="auto">
            <a:xfrm>
              <a:off x="5917625" y="1613339"/>
              <a:ext cx="317500" cy="313871"/>
            </a:xfrm>
            <a:prstGeom prst="downArrow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739825" y="1571004"/>
              <a:ext cx="647700" cy="40011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/>
                <a:t>R</a:t>
              </a:r>
              <a:endParaRPr lang="en-GB" sz="2000" b="1" dirty="0"/>
            </a:p>
          </p:txBody>
        </p:sp>
        <p:sp>
          <p:nvSpPr>
            <p:cNvPr id="35" name="Down Arrow 34"/>
            <p:cNvSpPr/>
            <p:nvPr/>
          </p:nvSpPr>
          <p:spPr bwMode="auto">
            <a:xfrm>
              <a:off x="5911850" y="2108124"/>
              <a:ext cx="317500" cy="313871"/>
            </a:xfrm>
            <a:prstGeom prst="downArrow">
              <a:avLst>
                <a:gd name="adj1" fmla="val 26000"/>
                <a:gd name="adj2" fmla="val 50000"/>
              </a:avLst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Down Arrow 35"/>
            <p:cNvSpPr/>
            <p:nvPr/>
          </p:nvSpPr>
          <p:spPr bwMode="auto">
            <a:xfrm>
              <a:off x="9845499" y="2092770"/>
              <a:ext cx="317500" cy="313871"/>
            </a:xfrm>
            <a:prstGeom prst="downArrow">
              <a:avLst>
                <a:gd name="adj1" fmla="val 26000"/>
                <a:gd name="adj2" fmla="val 50000"/>
              </a:avLst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7" name="Down Arrow 36"/>
          <p:cNvSpPr/>
          <p:nvPr/>
        </p:nvSpPr>
        <p:spPr bwMode="auto">
          <a:xfrm>
            <a:off x="5264150" y="4315203"/>
            <a:ext cx="298450" cy="846562"/>
          </a:xfrm>
          <a:prstGeom prst="downArrow">
            <a:avLst>
              <a:gd name="adj1" fmla="val 26000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Down Arrow 37"/>
          <p:cNvSpPr/>
          <p:nvPr/>
        </p:nvSpPr>
        <p:spPr bwMode="auto">
          <a:xfrm>
            <a:off x="9860752" y="2967297"/>
            <a:ext cx="307975" cy="2437359"/>
          </a:xfrm>
          <a:prstGeom prst="downArrow">
            <a:avLst>
              <a:gd name="adj1" fmla="val 26000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Down Arrow 38"/>
          <p:cNvSpPr/>
          <p:nvPr/>
        </p:nvSpPr>
        <p:spPr bwMode="auto">
          <a:xfrm>
            <a:off x="7218522" y="4365563"/>
            <a:ext cx="298450" cy="846562"/>
          </a:xfrm>
          <a:prstGeom prst="downArrow">
            <a:avLst>
              <a:gd name="adj1" fmla="val 26000"/>
              <a:gd name="adj2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Down Arrow 39"/>
          <p:cNvSpPr/>
          <p:nvPr/>
        </p:nvSpPr>
        <p:spPr bwMode="auto">
          <a:xfrm>
            <a:off x="604196" y="4315203"/>
            <a:ext cx="298450" cy="846562"/>
          </a:xfrm>
          <a:prstGeom prst="downArrow">
            <a:avLst>
              <a:gd name="adj1" fmla="val 26000"/>
              <a:gd name="adj2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Down Arrow 40"/>
          <p:cNvSpPr/>
          <p:nvPr/>
        </p:nvSpPr>
        <p:spPr bwMode="auto">
          <a:xfrm>
            <a:off x="2695726" y="4308742"/>
            <a:ext cx="317500" cy="313871"/>
          </a:xfrm>
          <a:prstGeom prst="downArrow">
            <a:avLst>
              <a:gd name="adj1" fmla="val 26000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132296" y="2387600"/>
            <a:ext cx="4033304" cy="444456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4248562" y="2387600"/>
            <a:ext cx="3920991" cy="444456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8208854" y="2387600"/>
            <a:ext cx="3920991" cy="444456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86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4" y="625474"/>
            <a:ext cx="10891964" cy="263842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 bwMode="auto">
          <a:xfrm>
            <a:off x="3568700" y="3517900"/>
            <a:ext cx="5511800" cy="29591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9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PRIMULTI: FFR guided complete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revascularisation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. 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7C72-7733-4EA9-BCAF-8CCE1DF5AC28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1" y="1281289"/>
            <a:ext cx="5951089" cy="36406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53362" y="1122832"/>
            <a:ext cx="57416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97 patients  (1/3 </a:t>
            </a:r>
            <a:r>
              <a:rPr lang="en-US" dirty="0" err="1" smtClean="0"/>
              <a:t>rd</a:t>
            </a:r>
            <a:r>
              <a:rPr lang="en-US" dirty="0" smtClean="0"/>
              <a:t>) in CR group had FFR measurement &gt;0.80, with no further PCI to N-IRA lesions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Comparison with remainder of group allocated to CR showed no difference in primary endpoint (HR=</a:t>
            </a:r>
            <a:r>
              <a:rPr lang="fi-FI" dirty="0"/>
              <a:t>1∙54, 95% CI 0∙82–2∙90; p=0∙18 </a:t>
            </a:r>
            <a:r>
              <a:rPr lang="fi-FI" dirty="0" smtClean="0"/>
              <a:t>).</a:t>
            </a:r>
          </a:p>
          <a:p>
            <a:pPr marL="285750" indent="-285750">
              <a:buFont typeface="Arial" charset="0"/>
              <a:buChar char="•"/>
            </a:pPr>
            <a:endParaRPr lang="fi-FI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BUT these patients were included as an ITT so diluting the risk in the CR arm 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fi-FI" dirty="0" smtClean="0"/>
              <a:t>No comparison made between FFR+/CR patients and culprit-only patients.</a:t>
            </a:r>
          </a:p>
          <a:p>
            <a:pPr marL="285750" indent="-285750">
              <a:buFont typeface="Arial" charset="0"/>
              <a:buChar char="•"/>
            </a:pPr>
            <a:endParaRPr lang="fi-FI" dirty="0" smtClean="0"/>
          </a:p>
          <a:p>
            <a:pPr marL="285750" indent="-285750">
              <a:buFont typeface="Arial" charset="0"/>
              <a:buChar char="•"/>
            </a:pPr>
            <a:r>
              <a:rPr lang="fi-FI" dirty="0" smtClean="0"/>
              <a:t>FFR performed 2 days after primary PCI index procedure.</a:t>
            </a:r>
            <a:r>
              <a:rPr lang="en-US" dirty="0"/>
              <a:t> 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fi-FI" dirty="0"/>
          </a:p>
        </p:txBody>
      </p:sp>
      <p:sp>
        <p:nvSpPr>
          <p:cNvPr id="7" name="TextBox 6"/>
          <p:cNvSpPr txBox="1"/>
          <p:nvPr/>
        </p:nvSpPr>
        <p:spPr>
          <a:xfrm>
            <a:off x="8194852" y="6152445"/>
            <a:ext cx="3789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Engstrom</a:t>
            </a:r>
            <a:r>
              <a:rPr lang="en-US" sz="1600" i="1" dirty="0" smtClean="0"/>
              <a:t> T et al, </a:t>
            </a:r>
            <a:r>
              <a:rPr lang="hu-HU" sz="1600" i="1" dirty="0" err="1"/>
              <a:t>Lancet</a:t>
            </a:r>
            <a:r>
              <a:rPr lang="hu-HU" sz="1600" i="1" dirty="0"/>
              <a:t> 2015; 386: 665–71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921955"/>
            <a:ext cx="6284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Difference in primary endpoint driven by  reduced need for emergent and non-emergent revascularisation in the CR group. </a:t>
            </a:r>
          </a:p>
        </p:txBody>
      </p:sp>
    </p:spTree>
    <p:extLst>
      <p:ext uri="{BB962C8B-B14F-4D97-AF65-F5344CB8AC3E}">
        <p14:creationId xmlns:p14="http://schemas.microsoft.com/office/powerpoint/2010/main" val="32511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96629" y="470305"/>
            <a:ext cx="8786567" cy="433324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GB" dirty="0" err="1" smtClean="0">
                <a:latin typeface="+mn-lt"/>
              </a:rPr>
              <a:t>CvLPRIT</a:t>
            </a:r>
            <a:r>
              <a:rPr lang="en-GB" dirty="0" smtClean="0">
                <a:latin typeface="+mn-lt"/>
              </a:rPr>
              <a:t> nuclear sub-study: ischaemic burden</a:t>
            </a:r>
            <a:endParaRPr lang="en-GB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2997" y="6197834"/>
            <a:ext cx="1040980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B4C5EE">
                    <a:lumMod val="25000"/>
                  </a:srgbClr>
                </a:solidFill>
              </a:rPr>
              <a:t>ischaemic burden </a:t>
            </a:r>
            <a:r>
              <a:rPr lang="en-GB" sz="2000" dirty="0" smtClean="0">
                <a:solidFill>
                  <a:srgbClr val="B4C5EE">
                    <a:lumMod val="25000"/>
                  </a:srgbClr>
                </a:solidFill>
              </a:rPr>
              <a:t>of </a:t>
            </a:r>
            <a:r>
              <a:rPr lang="en-GB" sz="2000" b="1" dirty="0" smtClean="0">
                <a:solidFill>
                  <a:srgbClr val="B4C5EE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&gt;15% was seen in only  </a:t>
            </a:r>
            <a:r>
              <a:rPr lang="en-GB" sz="2000" dirty="0">
                <a:solidFill>
                  <a:srgbClr val="B4C5EE">
                    <a:lumMod val="25000"/>
                  </a:srgbClr>
                </a:solidFill>
              </a:rPr>
              <a:t>1.5% </a:t>
            </a:r>
            <a:r>
              <a:rPr lang="en-GB" sz="2000" dirty="0" smtClean="0">
                <a:solidFill>
                  <a:srgbClr val="B4C5EE">
                    <a:lumMod val="25000"/>
                  </a:srgbClr>
                </a:solidFill>
              </a:rPr>
              <a:t> both culprit-only and complete p=0.70</a:t>
            </a:r>
            <a:endParaRPr lang="en-GB" sz="2000" dirty="0">
              <a:solidFill>
                <a:srgbClr val="B4C5EE">
                  <a:lumMod val="2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15543" t="12689" r="14028" b="5186"/>
          <a:stretch/>
        </p:blipFill>
        <p:spPr>
          <a:xfrm>
            <a:off x="2705100" y="1371600"/>
            <a:ext cx="7086600" cy="4648200"/>
          </a:xfrm>
          <a:prstGeom prst="rect">
            <a:avLst/>
          </a:prstGeom>
        </p:spPr>
      </p:pic>
      <p:grpSp>
        <p:nvGrpSpPr>
          <p:cNvPr id="2" name="Group 4"/>
          <p:cNvGrpSpPr/>
          <p:nvPr/>
        </p:nvGrpSpPr>
        <p:grpSpPr>
          <a:xfrm>
            <a:off x="292665" y="1494268"/>
            <a:ext cx="2327875" cy="4128227"/>
            <a:chOff x="827584" y="620688"/>
            <a:chExt cx="2952328" cy="4464496"/>
          </a:xfrm>
          <a:effectLst>
            <a:glow rad="63500">
              <a:srgbClr val="4BACC6">
                <a:satMod val="175000"/>
                <a:alpha val="40000"/>
              </a:srgbClr>
            </a:glow>
          </a:effectLst>
        </p:grpSpPr>
        <p:sp>
          <p:nvSpPr>
            <p:cNvPr id="8" name="Rectangle 7"/>
            <p:cNvSpPr/>
            <p:nvPr/>
          </p:nvSpPr>
          <p:spPr>
            <a:xfrm>
              <a:off x="827584" y="620688"/>
              <a:ext cx="2952328" cy="4464496"/>
            </a:xfrm>
            <a:prstGeom prst="rect">
              <a:avLst/>
            </a:prstGeom>
            <a:solidFill>
              <a:srgbClr val="EEECE1">
                <a:lumMod val="10000"/>
              </a:srgbClr>
            </a:solidFill>
            <a:ln w="25400" cap="flat" cmpd="sng" algn="ctr">
              <a:solidFill>
                <a:srgbClr val="92D050"/>
              </a:solidFill>
              <a:prstDash val="solid"/>
            </a:ln>
            <a:effectLst>
              <a:softEdge rad="63500"/>
            </a:effectLst>
          </p:spPr>
          <p:txBody>
            <a:bodyPr anchor="ctr"/>
            <a:lstStyle/>
            <a:p>
              <a:pPr algn="ctr">
                <a:defRPr/>
              </a:pPr>
              <a:endParaRPr lang="en-GB" kern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43608" y="764704"/>
              <a:ext cx="2520280" cy="2133613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95636" y="2996952"/>
              <a:ext cx="2016224" cy="191987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</p:pic>
      </p:grpSp>
      <p:sp>
        <p:nvSpPr>
          <p:cNvPr id="11" name="Oval 10"/>
          <p:cNvSpPr/>
          <p:nvPr/>
        </p:nvSpPr>
        <p:spPr bwMode="auto">
          <a:xfrm>
            <a:off x="1436863" y="4884235"/>
            <a:ext cx="259766" cy="44144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1600" b="1" smtClean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44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820525" y="6467475"/>
            <a:ext cx="371475" cy="258763"/>
          </a:xfrm>
        </p:spPr>
        <p:txBody>
          <a:bodyPr/>
          <a:lstStyle/>
          <a:p>
            <a:fld id="{1F9A7C72-7733-4EA9-BCAF-8CCE1DF5AC28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339" y="0"/>
            <a:ext cx="9181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9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4505856" y="277313"/>
            <a:ext cx="31802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E41D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E41D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E41D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E41D"/>
                </a:solidFill>
                <a:latin typeface="Arial Black" pitchFamily="34" charset="0"/>
              </a:defRPr>
            </a:lvl9pPr>
          </a:lstStyle>
          <a:p>
            <a:pPr marL="14604">
              <a:lnSpc>
                <a:spcPct val="100000"/>
              </a:lnSpc>
            </a:pPr>
            <a:r>
              <a:rPr lang="en-US" kern="0" spc="-315" dirty="0" smtClean="0">
                <a:solidFill>
                  <a:srgbClr val="FFF7C5"/>
                </a:solidFill>
                <a:latin typeface="Calibri" charset="0"/>
                <a:ea typeface="Calibri" charset="0"/>
                <a:cs typeface="Calibri" charset="0"/>
              </a:rPr>
              <a:t>Baseline</a:t>
            </a:r>
            <a:r>
              <a:rPr lang="en-US" kern="0" spc="-225" dirty="0" smtClean="0">
                <a:solidFill>
                  <a:srgbClr val="FFF7C5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kern="0" spc="-310" dirty="0" smtClean="0">
                <a:solidFill>
                  <a:srgbClr val="FFF7C5"/>
                </a:solidFill>
                <a:latin typeface="Calibri" charset="0"/>
                <a:ea typeface="Calibri" charset="0"/>
                <a:cs typeface="Calibri" charset="0"/>
              </a:rPr>
              <a:t>characteristics</a:t>
            </a:r>
            <a:endParaRPr lang="en-US" kern="0" spc="-310" dirty="0">
              <a:solidFill>
                <a:srgbClr val="FFF7C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/>
          </p:nvPr>
        </p:nvGraphicFramePr>
        <p:xfrm>
          <a:off x="1981180" y="3992019"/>
          <a:ext cx="8229638" cy="25958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14838"/>
                <a:gridCol w="4114800"/>
              </a:tblGrid>
              <a:tr h="370839">
                <a:tc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</a:tr>
              <a:tr h="37083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spc="-7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Ejection </a:t>
                      </a:r>
                      <a:r>
                        <a:rPr sz="1800" spc="-3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fraction </a:t>
                      </a:r>
                      <a:r>
                        <a:rPr sz="1800" spc="-3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at </a:t>
                      </a:r>
                      <a:r>
                        <a:rPr sz="1800" spc="-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discharge</a:t>
                      </a:r>
                      <a:r>
                        <a:rPr sz="1800" spc="-18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5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(%)</a:t>
                      </a:r>
                      <a:endParaRPr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spc="-85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48</a:t>
                      </a:r>
                      <a:r>
                        <a:rPr lang="en-US" sz="1800" spc="-85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800" spc="-85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7±8</a:t>
                      </a:r>
                      <a:r>
                        <a:rPr lang="en-US" sz="1800" spc="-85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800" spc="-85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5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Killip</a:t>
                      </a:r>
                      <a:r>
                        <a:rPr sz="1800" spc="-15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3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class</a:t>
                      </a:r>
                      <a:endParaRPr sz="18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8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en-US" sz="1800" spc="-8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800" spc="-8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800" spc="-17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8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±</a:t>
                      </a:r>
                      <a:r>
                        <a:rPr sz="1800" spc="-85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lang="en-US" sz="1800" spc="-85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800" spc="-85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8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37083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9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Symptom </a:t>
                      </a:r>
                      <a:r>
                        <a:rPr sz="1800" spc="-6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onset </a:t>
                      </a:r>
                      <a:r>
                        <a:rPr sz="1800" spc="1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1800" spc="-4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primary </a:t>
                      </a:r>
                      <a:r>
                        <a:rPr sz="1800" spc="-22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PCI </a:t>
                      </a:r>
                      <a:r>
                        <a:rPr sz="1800" spc="-2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time</a:t>
                      </a:r>
                      <a:r>
                        <a:rPr sz="1800" spc="-16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(min)</a:t>
                      </a:r>
                      <a:endParaRPr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9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229±64</a:t>
                      </a:r>
                      <a:endParaRPr sz="180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37082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204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LAD </a:t>
                      </a:r>
                      <a:r>
                        <a:rPr sz="1800" spc="-17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as </a:t>
                      </a:r>
                      <a:r>
                        <a:rPr sz="1800" spc="-3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infarct artery</a:t>
                      </a:r>
                      <a:r>
                        <a:rPr sz="1800" spc="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4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(%)</a:t>
                      </a:r>
                      <a:endParaRPr sz="18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9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35</a:t>
                      </a:r>
                      <a:endParaRPr sz="180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Non-culprit </a:t>
                      </a:r>
                      <a:r>
                        <a:rPr sz="1800" spc="-3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artery </a:t>
                      </a:r>
                      <a:r>
                        <a:rPr sz="1800" spc="-9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stenosis </a:t>
                      </a:r>
                      <a:r>
                        <a:rPr sz="1800" spc="-14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≥95%</a:t>
                      </a:r>
                      <a:r>
                        <a:rPr sz="1800" spc="-204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4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(%)</a:t>
                      </a:r>
                      <a:endParaRPr sz="18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8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en-US" sz="1800" spc="-8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800" spc="-8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8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4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Non-culprit </a:t>
                      </a:r>
                      <a:r>
                        <a:rPr sz="1800" spc="-9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stenosis</a:t>
                      </a:r>
                      <a:r>
                        <a:rPr sz="1800" spc="-19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5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(%)</a:t>
                      </a:r>
                      <a:endParaRPr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9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80±10</a:t>
                      </a:r>
                      <a:r>
                        <a:rPr lang="en-US" sz="1800" spc="-9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800" spc="-9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638299" y="769756"/>
            <a:ext cx="8915400" cy="30469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455A9D">
                    <a:lumMod val="50000"/>
                  </a:srgbClr>
                </a:solidFill>
              </a:rPr>
              <a:t>214 patients (106 staged MV-PCI, 108 conservative after </a:t>
            </a:r>
            <a:r>
              <a:rPr lang="en-GB" sz="2400" dirty="0" err="1">
                <a:solidFill>
                  <a:srgbClr val="455A9D">
                    <a:lumMod val="50000"/>
                  </a:srgbClr>
                </a:solidFill>
              </a:rPr>
              <a:t>pPCI</a:t>
            </a:r>
            <a:r>
              <a:rPr lang="en-GB" sz="2400" dirty="0">
                <a:solidFill>
                  <a:srgbClr val="455A9D">
                    <a:lumMod val="50000"/>
                  </a:srgbClr>
                </a:solidFill>
              </a:rPr>
              <a:t>) enrolled in six</a:t>
            </a:r>
          </a:p>
          <a:p>
            <a:pPr algn="ctr"/>
            <a:r>
              <a:rPr lang="en-GB" sz="2400" dirty="0" err="1">
                <a:solidFill>
                  <a:srgbClr val="455A9D">
                    <a:lumMod val="50000"/>
                  </a:srgbClr>
                </a:solidFill>
              </a:rPr>
              <a:t>centers</a:t>
            </a:r>
            <a:r>
              <a:rPr lang="en-GB" sz="2400" dirty="0">
                <a:solidFill>
                  <a:srgbClr val="455A9D">
                    <a:lumMod val="50000"/>
                  </a:srgbClr>
                </a:solidFill>
              </a:rPr>
              <a:t> from 2009 till 2013  Follow-up 38 months (median)</a:t>
            </a:r>
          </a:p>
          <a:p>
            <a:pPr algn="ctr"/>
            <a:endParaRPr lang="en-GB" sz="2400" dirty="0">
              <a:solidFill>
                <a:srgbClr val="455A9D">
                  <a:lumMod val="50000"/>
                </a:srgbClr>
              </a:solidFill>
            </a:endParaRPr>
          </a:p>
          <a:p>
            <a:pPr algn="ctr"/>
            <a:r>
              <a:rPr lang="en-GB" sz="2400" dirty="0">
                <a:solidFill>
                  <a:srgbClr val="455A9D">
                    <a:lumMod val="50000"/>
                  </a:srgbClr>
                </a:solidFill>
              </a:rPr>
              <a:t>No significant differences between baseline characteristics of both groups</a:t>
            </a:r>
          </a:p>
          <a:p>
            <a:pPr algn="ctr"/>
            <a:endParaRPr lang="en-GB" sz="2400" dirty="0">
              <a:solidFill>
                <a:srgbClr val="455A9D">
                  <a:lumMod val="50000"/>
                </a:srgbClr>
              </a:solidFill>
            </a:endParaRPr>
          </a:p>
          <a:p>
            <a:pPr algn="ctr"/>
            <a:r>
              <a:rPr lang="en-GB" sz="2400" dirty="0">
                <a:solidFill>
                  <a:srgbClr val="455A9D">
                    <a:lumMod val="50000"/>
                  </a:srgbClr>
                </a:solidFill>
              </a:rPr>
              <a:t>Low risk patients</a:t>
            </a:r>
          </a:p>
        </p:txBody>
      </p:sp>
    </p:spTree>
    <p:extLst>
      <p:ext uri="{BB962C8B-B14F-4D97-AF65-F5344CB8AC3E}">
        <p14:creationId xmlns:p14="http://schemas.microsoft.com/office/powerpoint/2010/main" val="215295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2968"/>
            <a:ext cx="6315119" cy="4491789"/>
          </a:xfrm>
          <a:prstGeom prst="rect">
            <a:avLst/>
          </a:prstGeom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Rectangle 3"/>
          <p:cNvSpPr/>
          <p:nvPr/>
        </p:nvSpPr>
        <p:spPr>
          <a:xfrm>
            <a:off x="1475874" y="219852"/>
            <a:ext cx="881453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Extent, Location, and Clinical Significance of Non–Infarct-Related Coronary Artery Disease Among Patients With ST-Elevation Myocardial Infarction FREE </a:t>
            </a:r>
          </a:p>
          <a:p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                                                              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</a:rPr>
              <a:t>Duk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-Woo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Park,</a:t>
            </a:r>
          </a:p>
        </p:txBody>
      </p:sp>
      <p:sp>
        <p:nvSpPr>
          <p:cNvPr id="5" name="Rectangle 4"/>
          <p:cNvSpPr/>
          <p:nvPr/>
        </p:nvSpPr>
        <p:spPr>
          <a:xfrm>
            <a:off x="6943220" y="1173959"/>
            <a:ext cx="3086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JAMA.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2014;312(19):2019-2027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62" y="2035954"/>
            <a:ext cx="5355597" cy="4041768"/>
          </a:xfrm>
          <a:prstGeom prst="rect">
            <a:avLst/>
          </a:prstGeom>
          <a:ln w="762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7" name="TextBox 6"/>
          <p:cNvSpPr txBox="1"/>
          <p:nvPr/>
        </p:nvSpPr>
        <p:spPr>
          <a:xfrm>
            <a:off x="1075234" y="4949072"/>
            <a:ext cx="80127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50.3 %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4536" y="4949072"/>
            <a:ext cx="80127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54.9%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4664" y="4949072"/>
            <a:ext cx="80127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54.3%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93" y="5043342"/>
            <a:ext cx="801279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tx2">
                    <a:lumMod val="10000"/>
                  </a:schemeClr>
                </a:solidFill>
              </a:rPr>
              <a:t> % N-IRA </a:t>
            </a:r>
            <a:endParaRPr lang="en-GB" sz="12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9565" y="2499676"/>
            <a:ext cx="801279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GB" sz="1200" b="1" dirty="0" smtClean="0">
                <a:solidFill>
                  <a:schemeClr val="tx2">
                    <a:lumMod val="10000"/>
                  </a:schemeClr>
                </a:solidFill>
              </a:rPr>
              <a:t>IRA -LAD </a:t>
            </a:r>
            <a:endParaRPr lang="en-GB" sz="12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6919" y="2499675"/>
            <a:ext cx="801279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GB" sz="1200" b="1" dirty="0" smtClean="0">
                <a:solidFill>
                  <a:schemeClr val="tx2">
                    <a:lumMod val="10000"/>
                  </a:schemeClr>
                </a:solidFill>
              </a:rPr>
              <a:t>IRA -</a:t>
            </a:r>
            <a:r>
              <a:rPr lang="en-GB" sz="1200" b="1" dirty="0" err="1" smtClean="0">
                <a:solidFill>
                  <a:schemeClr val="tx2">
                    <a:lumMod val="10000"/>
                  </a:schemeClr>
                </a:solidFill>
              </a:rPr>
              <a:t>Cx</a:t>
            </a:r>
            <a:r>
              <a:rPr lang="en-GB" sz="1200" b="1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endParaRPr lang="en-GB" sz="12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44273" y="2499675"/>
            <a:ext cx="801279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GB" sz="1200" b="1" dirty="0" smtClean="0">
                <a:solidFill>
                  <a:schemeClr val="tx2">
                    <a:lumMod val="10000"/>
                  </a:schemeClr>
                </a:solidFill>
              </a:rPr>
              <a:t>IRA -RCA </a:t>
            </a:r>
            <a:endParaRPr lang="en-GB" sz="1200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4049231" y="449862"/>
            <a:ext cx="40935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E41D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E41D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E41D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E41D"/>
                </a:solidFill>
                <a:latin typeface="Arial Black" pitchFamily="34" charset="0"/>
              </a:defRPr>
            </a:lvl9pPr>
          </a:lstStyle>
          <a:p>
            <a:pPr marL="46355">
              <a:lnSpc>
                <a:spcPct val="100000"/>
              </a:lnSpc>
            </a:pPr>
            <a:r>
              <a:rPr lang="en-US" kern="0" spc="-270" dirty="0" smtClean="0">
                <a:solidFill>
                  <a:srgbClr val="FFF7C5"/>
                </a:solidFill>
                <a:latin typeface="Calibri" charset="0"/>
                <a:ea typeface="Calibri" charset="0"/>
                <a:cs typeface="Calibri" charset="0"/>
              </a:rPr>
              <a:t>Primary </a:t>
            </a:r>
            <a:r>
              <a:rPr lang="en-US" kern="0" spc="-310" dirty="0" smtClean="0">
                <a:solidFill>
                  <a:srgbClr val="FFF7C5"/>
                </a:solidFill>
                <a:latin typeface="Calibri" charset="0"/>
                <a:ea typeface="Calibri" charset="0"/>
                <a:cs typeface="Calibri" charset="0"/>
              </a:rPr>
              <a:t>composite</a:t>
            </a:r>
            <a:r>
              <a:rPr lang="en-US" kern="0" spc="-95" dirty="0" smtClean="0">
                <a:solidFill>
                  <a:srgbClr val="FFF7C5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kern="0" spc="-229" dirty="0" smtClean="0">
                <a:solidFill>
                  <a:srgbClr val="FFF7C5"/>
                </a:solidFill>
                <a:latin typeface="Calibri" charset="0"/>
                <a:ea typeface="Calibri" charset="0"/>
                <a:cs typeface="Calibri" charset="0"/>
              </a:rPr>
              <a:t>endpoint</a:t>
            </a:r>
            <a:endParaRPr lang="en-US" kern="0" spc="-229" dirty="0">
              <a:solidFill>
                <a:srgbClr val="FFF7C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/>
          </p:nvPr>
        </p:nvGraphicFramePr>
        <p:xfrm>
          <a:off x="1880363" y="1124189"/>
          <a:ext cx="8431274" cy="34390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6306"/>
                <a:gridCol w="1686179"/>
                <a:gridCol w="1686305"/>
                <a:gridCol w="1686179"/>
                <a:gridCol w="1686305"/>
              </a:tblGrid>
              <a:tr h="1163320">
                <a:tc>
                  <a:txBody>
                    <a:bodyPr/>
                    <a:lstStyle/>
                    <a:p>
                      <a:endParaRPr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5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16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PCI</a:t>
                      </a:r>
                      <a:r>
                        <a:rPr sz="1400" b="1" spc="-16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7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(n=106)</a:t>
                      </a:r>
                      <a:endParaRPr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5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 b="1" spc="-11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Conservative</a:t>
                      </a:r>
                      <a:r>
                        <a:rPr sz="1400" b="1" spc="-16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7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(n=108)</a:t>
                      </a:r>
                      <a:endParaRPr sz="140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5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 b="1" spc="-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Hazard </a:t>
                      </a:r>
                      <a:r>
                        <a:rPr sz="1400" b="1" spc="-6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ratio </a:t>
                      </a:r>
                      <a:r>
                        <a:rPr sz="1400" b="1" spc="-10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(95%</a:t>
                      </a:r>
                      <a:r>
                        <a:rPr sz="1400" b="1" spc="-17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1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CI)</a:t>
                      </a:r>
                      <a:endParaRPr sz="140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5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b="1" spc="-8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p-value</a:t>
                      </a:r>
                      <a:endParaRPr sz="140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</a:tr>
              <a:tr h="886205">
                <a:tc>
                  <a:txBody>
                    <a:bodyPr/>
                    <a:lstStyle/>
                    <a:p>
                      <a:pPr marL="85090" marR="1174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7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All-cause </a:t>
                      </a:r>
                      <a:r>
                        <a:rPr sz="1400" spc="-1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mortality</a:t>
                      </a:r>
                      <a:r>
                        <a:rPr sz="1400" spc="-14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15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/  </a:t>
                      </a:r>
                      <a:r>
                        <a:rPr sz="1400" spc="-3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nonfatal </a:t>
                      </a:r>
                      <a:r>
                        <a:rPr sz="1400" spc="-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MI</a:t>
                      </a:r>
                      <a:r>
                        <a:rPr sz="1400" spc="-21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15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/</a:t>
                      </a:r>
                      <a:endParaRPr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400" spc="-5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stroke</a:t>
                      </a:r>
                      <a:endParaRPr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400" spc="-7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17</a:t>
                      </a:r>
                      <a:r>
                        <a:rPr sz="1400" spc="-16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8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(16,0%)</a:t>
                      </a:r>
                      <a:endParaRPr sz="140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400" spc="-7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15</a:t>
                      </a:r>
                      <a:r>
                        <a:rPr sz="1400" spc="-17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8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(13,9%)</a:t>
                      </a:r>
                      <a:endParaRPr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400" spc="-6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1.35 (0.66 </a:t>
                      </a:r>
                      <a:r>
                        <a:rPr sz="1400" spc="-4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400" spc="-17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6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2.74)</a:t>
                      </a:r>
                      <a:endParaRPr sz="140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400" spc="-6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0.407</a:t>
                      </a:r>
                      <a:endParaRPr sz="140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399288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spc="-7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All-cause</a:t>
                      </a:r>
                      <a:r>
                        <a:rPr sz="1400" spc="-14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mortality</a:t>
                      </a:r>
                      <a:endParaRPr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spc="-7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400" spc="-16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9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(5,7%)</a:t>
                      </a:r>
                      <a:endParaRPr sz="140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spc="-7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sz="1400" spc="-16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9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(6,5%)</a:t>
                      </a:r>
                      <a:endParaRPr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spc="-6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0.91 (0.30 </a:t>
                      </a:r>
                      <a:r>
                        <a:rPr sz="1400" spc="-4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400" spc="-17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6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2.70)</a:t>
                      </a:r>
                      <a:endParaRPr sz="140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spc="-6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0.859</a:t>
                      </a:r>
                      <a:endParaRPr sz="140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590804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spc="-4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Nonfatal</a:t>
                      </a:r>
                      <a:r>
                        <a:rPr sz="1400" spc="-15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MI</a:t>
                      </a:r>
                      <a:endParaRPr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spc="-7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11</a:t>
                      </a:r>
                      <a:r>
                        <a:rPr sz="1400" spc="-16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8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(10,4%)</a:t>
                      </a:r>
                      <a:endParaRPr sz="140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spc="-7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400" spc="-16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9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(7,4%)</a:t>
                      </a:r>
                      <a:endParaRPr sz="140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spc="-6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1.71 (0.66 </a:t>
                      </a:r>
                      <a:r>
                        <a:rPr sz="1400" spc="-4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400" spc="-17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6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4.41)</a:t>
                      </a:r>
                      <a:endParaRPr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spc="-6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0.269</a:t>
                      </a:r>
                      <a:endParaRPr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399414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400" spc="-7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Stroke</a:t>
                      </a:r>
                      <a:endParaRPr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400" spc="-7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400" spc="-16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9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(2,8%)</a:t>
                      </a:r>
                      <a:endParaRPr sz="140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880363" y="4722526"/>
            <a:ext cx="8431273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90" dirty="0">
                <a:solidFill>
                  <a:prstClr val="white"/>
                </a:solidFill>
                <a:latin typeface="Arial"/>
                <a:cs typeface="Arial"/>
              </a:rPr>
              <a:t>4 </a:t>
            </a:r>
            <a:r>
              <a:rPr spc="-114" dirty="0">
                <a:solidFill>
                  <a:prstClr val="white"/>
                </a:solidFill>
                <a:latin typeface="Arial"/>
                <a:cs typeface="Arial"/>
              </a:rPr>
              <a:t>(3,8%) </a:t>
            </a:r>
            <a:r>
              <a:rPr spc="-55" dirty="0">
                <a:solidFill>
                  <a:prstClr val="white"/>
                </a:solidFill>
                <a:latin typeface="Arial"/>
                <a:cs typeface="Arial"/>
              </a:rPr>
              <a:t>periprocedural </a:t>
            </a:r>
            <a:r>
              <a:rPr spc="-50" dirty="0">
                <a:solidFill>
                  <a:prstClr val="white"/>
                </a:solidFill>
                <a:latin typeface="Arial"/>
                <a:cs typeface="Arial"/>
              </a:rPr>
              <a:t>infarctions </a:t>
            </a:r>
            <a:r>
              <a:rPr spc="-25" dirty="0">
                <a:solidFill>
                  <a:prstClr val="white"/>
                </a:solidFill>
                <a:latin typeface="Arial"/>
                <a:cs typeface="Arial"/>
              </a:rPr>
              <a:t>in </a:t>
            </a:r>
            <a:r>
              <a:rPr spc="-225" dirty="0">
                <a:solidFill>
                  <a:prstClr val="white"/>
                </a:solidFill>
                <a:latin typeface="Arial"/>
                <a:cs typeface="Arial"/>
              </a:rPr>
              <a:t>PCI  </a:t>
            </a:r>
            <a:r>
              <a:rPr spc="-65" dirty="0">
                <a:solidFill>
                  <a:prstClr val="white"/>
                </a:solidFill>
                <a:latin typeface="Arial"/>
                <a:cs typeface="Arial"/>
              </a:rPr>
              <a:t>group </a:t>
            </a:r>
            <a:r>
              <a:rPr spc="5" dirty="0">
                <a:solidFill>
                  <a:prstClr val="white"/>
                </a:solidFill>
                <a:latin typeface="Arial"/>
                <a:cs typeface="Arial"/>
              </a:rPr>
              <a:t>with </a:t>
            </a:r>
            <a:r>
              <a:rPr spc="-85" dirty="0">
                <a:solidFill>
                  <a:prstClr val="white"/>
                </a:solidFill>
                <a:latin typeface="Arial"/>
                <a:cs typeface="Arial"/>
              </a:rPr>
              <a:t>good</a:t>
            </a:r>
            <a:r>
              <a:rPr spc="-355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pc="-355" dirty="0" smtClea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spc="-85" dirty="0" smtClean="0">
                <a:solidFill>
                  <a:prstClr val="white"/>
                </a:solidFill>
                <a:latin typeface="Arial"/>
                <a:cs typeface="Arial"/>
              </a:rPr>
              <a:t>prognosis.</a:t>
            </a:r>
            <a:endParaRPr lang="en-US" spc="-85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pPr marL="12700"/>
            <a:endParaRPr lang="en-US" spc="-85" dirty="0">
              <a:solidFill>
                <a:prstClr val="white"/>
              </a:solidFill>
              <a:latin typeface="Arial"/>
              <a:cs typeface="Arial"/>
            </a:endParaRPr>
          </a:p>
          <a:p>
            <a:pPr marL="12700"/>
            <a:r>
              <a:rPr lang="en-US" spc="-85" dirty="0" smtClean="0">
                <a:solidFill>
                  <a:prstClr val="white"/>
                </a:solidFill>
                <a:latin typeface="Arial"/>
                <a:cs typeface="Arial"/>
              </a:rPr>
              <a:t>Generally, no difference in outcomes between complete and </a:t>
            </a:r>
            <a:r>
              <a:rPr lang="en-US" spc="-85" dirty="0" err="1" smtClean="0">
                <a:solidFill>
                  <a:prstClr val="white"/>
                </a:solidFill>
                <a:latin typeface="Arial"/>
                <a:cs typeface="Arial"/>
              </a:rPr>
              <a:t>cuprit</a:t>
            </a:r>
            <a:r>
              <a:rPr lang="en-US" spc="-85" dirty="0" smtClean="0">
                <a:solidFill>
                  <a:prstClr val="white"/>
                </a:solidFill>
                <a:latin typeface="Arial"/>
                <a:cs typeface="Arial"/>
              </a:rPr>
              <a:t>-only </a:t>
            </a:r>
            <a:r>
              <a:rPr lang="en-US" spc="-85" dirty="0" err="1" smtClean="0">
                <a:solidFill>
                  <a:prstClr val="white"/>
                </a:solidFill>
                <a:latin typeface="Arial"/>
                <a:cs typeface="Arial"/>
              </a:rPr>
              <a:t>revascularisation</a:t>
            </a:r>
            <a:r>
              <a:rPr lang="en-US" spc="-85" dirty="0" smtClean="0">
                <a:solidFill>
                  <a:prstClr val="white"/>
                </a:solidFill>
                <a:latin typeface="Arial"/>
                <a:cs typeface="Arial"/>
              </a:rPr>
              <a:t>, however this was a </a:t>
            </a:r>
            <a:r>
              <a:rPr lang="en-US" spc="-85" dirty="0" smtClean="0">
                <a:solidFill>
                  <a:srgbClr val="FF0000"/>
                </a:solidFill>
                <a:latin typeface="Arial"/>
                <a:cs typeface="Arial"/>
              </a:rPr>
              <a:t>selected low risk cohort of patients</a:t>
            </a:r>
          </a:p>
          <a:p>
            <a:pPr marL="298450" indent="-285750">
              <a:buFontTx/>
              <a:buChar char="-"/>
            </a:pPr>
            <a:r>
              <a:rPr lang="en-US" spc="-85" dirty="0" smtClean="0">
                <a:solidFill>
                  <a:prstClr val="white"/>
                </a:solidFill>
                <a:latin typeface="Arial"/>
                <a:cs typeface="Arial"/>
              </a:rPr>
              <a:t>Good LVEF (low infarct size)</a:t>
            </a:r>
          </a:p>
          <a:p>
            <a:pPr marL="298450" indent="-285750">
              <a:buFontTx/>
              <a:buChar char="-"/>
            </a:pPr>
            <a:r>
              <a:rPr lang="en-US" spc="-85" dirty="0" smtClean="0">
                <a:solidFill>
                  <a:prstClr val="white"/>
                </a:solidFill>
                <a:latin typeface="Arial"/>
                <a:cs typeface="Arial"/>
              </a:rPr>
              <a:t>Low percentage of LAD culprit-artery STEMI</a:t>
            </a:r>
          </a:p>
          <a:p>
            <a:pPr marL="298450" indent="-285750">
              <a:buFontTx/>
              <a:buChar char="-"/>
            </a:pPr>
            <a:r>
              <a:rPr lang="en-US" spc="-85" dirty="0" smtClean="0">
                <a:solidFill>
                  <a:prstClr val="white"/>
                </a:solidFill>
                <a:latin typeface="Arial"/>
                <a:cs typeface="Arial"/>
              </a:rPr>
              <a:t>Low percentage of patients with N-IRA stenosis &gt;95%</a:t>
            </a:r>
            <a:endParaRPr dirty="0">
              <a:solidFill>
                <a:prstClr val="whit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830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/>
          <p:cNvGrpSpPr/>
          <p:nvPr/>
        </p:nvGrpSpPr>
        <p:grpSpPr>
          <a:xfrm>
            <a:off x="-2003960" y="658164"/>
            <a:ext cx="15212155" cy="7271298"/>
            <a:chOff x="-2003960" y="658164"/>
            <a:chExt cx="15212155" cy="7271298"/>
          </a:xfrm>
        </p:grpSpPr>
        <p:sp>
          <p:nvSpPr>
            <p:cNvPr id="3" name="TextBox 2"/>
            <p:cNvSpPr txBox="1"/>
            <p:nvPr/>
          </p:nvSpPr>
          <p:spPr>
            <a:xfrm>
              <a:off x="4003258" y="658164"/>
              <a:ext cx="4145109" cy="5539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prstClr val="black"/>
                  </a:solidFill>
                </a:rPr>
                <a:t>STEMI presentation with evidence of MVD</a:t>
              </a:r>
            </a:p>
            <a:p>
              <a:pPr algn="ctr"/>
              <a:r>
                <a:rPr lang="en-GB" sz="1200" dirty="0">
                  <a:solidFill>
                    <a:prstClr val="black"/>
                  </a:solidFill>
                </a:rPr>
                <a:t>50-99% stenosis in one or more N-IRA 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884887" y="2565475"/>
              <a:ext cx="398984" cy="451262"/>
              <a:chOff x="4760171" y="2257510"/>
              <a:chExt cx="398984" cy="451262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4760171" y="2257510"/>
                <a:ext cx="398984" cy="45126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802408" y="2291938"/>
                <a:ext cx="3145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prstClr val="black"/>
                    </a:solidFill>
                  </a:rPr>
                  <a:t>R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000743" y="1393719"/>
              <a:ext cx="215014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PPCI of Culprit artery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1072204" y="3171371"/>
              <a:ext cx="3026085" cy="36933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prstClr val="black"/>
                  </a:solidFill>
                </a:rPr>
                <a:t>Group A</a:t>
              </a:r>
              <a:r>
                <a:rPr lang="en-GB" dirty="0">
                  <a:solidFill>
                    <a:prstClr val="black"/>
                  </a:solidFill>
                </a:rPr>
                <a:t>: In-patient Complete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579253" y="3186924"/>
              <a:ext cx="3628942" cy="36933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prstClr val="black"/>
                  </a:solidFill>
                </a:rPr>
                <a:t>Group C</a:t>
              </a:r>
              <a:r>
                <a:rPr lang="en-GB" dirty="0">
                  <a:solidFill>
                    <a:prstClr val="black"/>
                  </a:solidFill>
                </a:rPr>
                <a:t>: Conservative management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98551" y="3921764"/>
              <a:ext cx="277165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FFR measurement of N-IRA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23440" y="4855033"/>
              <a:ext cx="104547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FFR≤0.80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13133" y="4871332"/>
              <a:ext cx="112148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FFR&gt;0.80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90663" y="5461484"/>
              <a:ext cx="3360004" cy="5847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prstClr val="black"/>
                  </a:solidFill>
                </a:rPr>
                <a:t>Re-admission in 4-8 weeks with repeat FFR of N-IRA lesion</a:t>
              </a:r>
              <a:endParaRPr lang="en-GB" sz="1600" dirty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6761" y="5571761"/>
              <a:ext cx="1596205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prstClr val="black"/>
                  </a:solidFill>
                </a:rPr>
                <a:t>Follow-up in registry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019565" y="4653277"/>
              <a:ext cx="2748317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prstClr val="black"/>
                  </a:solidFill>
                </a:rPr>
                <a:t>Follow-up. </a:t>
              </a:r>
            </a:p>
            <a:p>
              <a:pPr algn="ctr"/>
              <a:r>
                <a:rPr lang="en-GB" sz="1200" dirty="0">
                  <a:solidFill>
                    <a:prstClr val="black"/>
                  </a:solidFill>
                </a:rPr>
                <a:t>PCI of N-IRA lesions only if continuing symptoms and objective evidence of ischaemia (stress echo/MPS/CMR)</a:t>
              </a:r>
            </a:p>
          </p:txBody>
        </p:sp>
        <p:cxnSp>
          <p:nvCxnSpPr>
            <p:cNvPr id="16" name="Straight Arrow Connector 15"/>
            <p:cNvCxnSpPr>
              <a:stCxn id="3" idx="2"/>
            </p:cNvCxnSpPr>
            <p:nvPr/>
          </p:nvCxnSpPr>
          <p:spPr>
            <a:xfrm flipH="1">
              <a:off x="6073834" y="1212162"/>
              <a:ext cx="1979" cy="1799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5" idx="2"/>
            </p:cNvCxnSpPr>
            <p:nvPr/>
          </p:nvCxnSpPr>
          <p:spPr>
            <a:xfrm flipH="1">
              <a:off x="6073834" y="1763051"/>
              <a:ext cx="1979" cy="16445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36" idx="2"/>
            </p:cNvCxnSpPr>
            <p:nvPr/>
          </p:nvCxnSpPr>
          <p:spPr>
            <a:xfrm flipH="1" flipV="1">
              <a:off x="364283" y="2756303"/>
              <a:ext cx="5520604" cy="348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364283" y="2775553"/>
              <a:ext cx="13622" cy="4188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6283872" y="2763945"/>
              <a:ext cx="5130600" cy="171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1393724" y="2792125"/>
              <a:ext cx="0" cy="41780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7" idx="2"/>
            </p:cNvCxnSpPr>
            <p:nvPr/>
          </p:nvCxnSpPr>
          <p:spPr>
            <a:xfrm>
              <a:off x="11393724" y="3556256"/>
              <a:ext cx="9127" cy="107085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endCxn id="8" idx="0"/>
            </p:cNvCxnSpPr>
            <p:nvPr/>
          </p:nvCxnSpPr>
          <p:spPr>
            <a:xfrm>
              <a:off x="6084379" y="3599356"/>
              <a:ext cx="0" cy="3224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8" idx="2"/>
            </p:cNvCxnSpPr>
            <p:nvPr/>
          </p:nvCxnSpPr>
          <p:spPr>
            <a:xfrm>
              <a:off x="6084379" y="4291096"/>
              <a:ext cx="0" cy="2719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4930356" y="4527741"/>
              <a:ext cx="2644508" cy="32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endCxn id="9" idx="0"/>
            </p:cNvCxnSpPr>
            <p:nvPr/>
          </p:nvCxnSpPr>
          <p:spPr>
            <a:xfrm>
              <a:off x="4946180" y="4568095"/>
              <a:ext cx="0" cy="2869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7571438" y="4547684"/>
              <a:ext cx="0" cy="3224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4930356" y="5243037"/>
              <a:ext cx="0" cy="2159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7571438" y="5240664"/>
              <a:ext cx="2438" cy="2849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6082400" y="3026237"/>
              <a:ext cx="1979" cy="18368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4552773" y="3190694"/>
              <a:ext cx="2729017" cy="36933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prstClr val="black"/>
                  </a:solidFill>
                </a:rPr>
                <a:t>Group B</a:t>
              </a:r>
              <a:r>
                <a:rPr lang="en-GB" dirty="0">
                  <a:solidFill>
                    <a:prstClr val="black"/>
                  </a:solidFill>
                </a:rPr>
                <a:t>: Staged Complete 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364283" y="3540703"/>
              <a:ext cx="0" cy="3904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-1003037" y="3922694"/>
              <a:ext cx="277165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FFR measurement of N-IRA 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1283034" y="4845362"/>
              <a:ext cx="104547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FFR≤0.80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07079" y="4845362"/>
              <a:ext cx="104547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FFR&gt;0.80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2003960" y="5499625"/>
              <a:ext cx="2487330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prstClr val="black"/>
                  </a:solidFill>
                </a:rPr>
                <a:t>PCI of N-IRA lesions during index admission 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16495" y="5499625"/>
              <a:ext cx="1846382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prstClr val="black"/>
                  </a:solidFill>
                </a:rPr>
                <a:t>Follow-up in registry</a:t>
              </a:r>
            </a:p>
          </p:txBody>
        </p:sp>
        <p:cxnSp>
          <p:nvCxnSpPr>
            <p:cNvPr id="59" name="Straight Connector 58"/>
            <p:cNvCxnSpPr>
              <a:stCxn id="61" idx="2"/>
            </p:cNvCxnSpPr>
            <p:nvPr/>
          </p:nvCxnSpPr>
          <p:spPr>
            <a:xfrm>
              <a:off x="377905" y="4281425"/>
              <a:ext cx="0" cy="2719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-760294" y="4538747"/>
              <a:ext cx="2299980" cy="89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endCxn id="62" idx="0"/>
            </p:cNvCxnSpPr>
            <p:nvPr/>
          </p:nvCxnSpPr>
          <p:spPr>
            <a:xfrm>
              <a:off x="-760295" y="4558424"/>
              <a:ext cx="1" cy="2869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1529819" y="4538747"/>
              <a:ext cx="0" cy="3224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62" idx="2"/>
            </p:cNvCxnSpPr>
            <p:nvPr/>
          </p:nvCxnSpPr>
          <p:spPr>
            <a:xfrm flipH="1">
              <a:off x="-760295" y="5214694"/>
              <a:ext cx="1" cy="2443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539686" y="5214694"/>
              <a:ext cx="0" cy="2849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3288046" y="6628868"/>
              <a:ext cx="104547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FFR≤0.80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578159" y="6628868"/>
              <a:ext cx="104547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FFR&gt;0.80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567120" y="7283131"/>
              <a:ext cx="2487330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prstClr val="black"/>
                  </a:solidFill>
                </a:rPr>
                <a:t>PCI of N-IRA lesions during staged admission 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187575" y="7283131"/>
              <a:ext cx="1846382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prstClr val="black"/>
                  </a:solidFill>
                </a:rPr>
                <a:t>Follow-up in registry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 flipH="1">
              <a:off x="3810786" y="6322253"/>
              <a:ext cx="2299980" cy="89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74" idx="0"/>
            </p:cNvCxnSpPr>
            <p:nvPr/>
          </p:nvCxnSpPr>
          <p:spPr>
            <a:xfrm>
              <a:off x="3810785" y="6341930"/>
              <a:ext cx="1" cy="2869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6100899" y="6322253"/>
              <a:ext cx="0" cy="3224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74" idx="2"/>
            </p:cNvCxnSpPr>
            <p:nvPr/>
          </p:nvCxnSpPr>
          <p:spPr>
            <a:xfrm flipH="1">
              <a:off x="3810785" y="6998200"/>
              <a:ext cx="1" cy="2443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6110766" y="6998200"/>
              <a:ext cx="0" cy="2849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4930356" y="6046259"/>
              <a:ext cx="0" cy="2849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2473994" y="1923648"/>
              <a:ext cx="711688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prstClr val="black"/>
                  </a:solidFill>
                </a:rPr>
                <a:t>Observer recorded estimate of stenosis severity by angiography in N-IRA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>
              <a:off x="6082400" y="2295505"/>
              <a:ext cx="0" cy="31803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521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927" y="231422"/>
            <a:ext cx="11582400" cy="866712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Comparing Angiographic and FFR assessment of N-IRA lesions in the clinical studies. 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A7C72-7733-4EA9-BCAF-8CCE1DF5AC28}" type="slidenum">
              <a:rPr lang="en-GB" smtClean="0"/>
              <a:pPr/>
              <a:t>42</a:t>
            </a:fld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407474"/>
              </p:ext>
            </p:extLst>
          </p:nvPr>
        </p:nvGraphicFramePr>
        <p:xfrm>
          <a:off x="1556587" y="1298669"/>
          <a:ext cx="9078825" cy="3327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6275"/>
                <a:gridCol w="3026275"/>
                <a:gridCol w="3026275"/>
              </a:tblGrid>
              <a:tr h="712917">
                <a:tc>
                  <a:txBody>
                    <a:bodyPr/>
                    <a:lstStyle/>
                    <a:p>
                      <a:r>
                        <a:rPr lang="en-GB" dirty="0" smtClean="0"/>
                        <a:t>Study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Angiographic</a:t>
                      </a:r>
                      <a:r>
                        <a:rPr lang="en-GB" baseline="0" dirty="0" smtClean="0"/>
                        <a:t> severity criteria </a:t>
                      </a:r>
                    </a:p>
                    <a:p>
                      <a:r>
                        <a:rPr lang="en-GB" baseline="0" dirty="0" smtClean="0"/>
                        <a:t>(Diameter stenosis, %)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Proportion of </a:t>
                      </a:r>
                      <a:r>
                        <a:rPr lang="en-GB" dirty="0" err="1" smtClean="0"/>
                        <a:t>angio</a:t>
                      </a:r>
                      <a:r>
                        <a:rPr lang="en-GB" dirty="0" smtClean="0"/>
                        <a:t>-significant N-IRA</a:t>
                      </a:r>
                      <a:r>
                        <a:rPr lang="en-GB" baseline="0" dirty="0" smtClean="0"/>
                        <a:t> lesions</a:t>
                      </a:r>
                      <a:r>
                        <a:rPr lang="en-GB" dirty="0" smtClean="0"/>
                        <a:t> with negative FFR measurement. </a:t>
                      </a:r>
                      <a:endParaRPr lang="en-GB" dirty="0"/>
                    </a:p>
                  </a:txBody>
                  <a:tcPr/>
                </a:tc>
              </a:tr>
              <a:tr h="712917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Dambrink</a:t>
                      </a:r>
                      <a:r>
                        <a:rPr lang="en-GB" dirty="0" smtClean="0"/>
                        <a:t> JE et al, 2010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N-IRA DS ≥ 50%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45.1%</a:t>
                      </a:r>
                      <a:endParaRPr lang="en-GB" dirty="0"/>
                    </a:p>
                  </a:txBody>
                  <a:tcPr/>
                </a:tc>
              </a:tr>
              <a:tr h="712917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Engstrom</a:t>
                      </a:r>
                      <a:r>
                        <a:rPr lang="en-GB" dirty="0" smtClean="0"/>
                        <a:t> T et</a:t>
                      </a:r>
                      <a:r>
                        <a:rPr lang="en-GB" baseline="0" dirty="0" smtClean="0"/>
                        <a:t> al</a:t>
                      </a:r>
                      <a:r>
                        <a:rPr lang="en-GB" dirty="0" smtClean="0"/>
                        <a:t>,</a:t>
                      </a:r>
                      <a:r>
                        <a:rPr lang="en-GB" baseline="0" dirty="0" smtClean="0"/>
                        <a:t> 2015</a:t>
                      </a:r>
                    </a:p>
                    <a:p>
                      <a:r>
                        <a:rPr lang="en-GB" baseline="0" dirty="0" smtClean="0"/>
                        <a:t>DANAMI-3-PRIMULTI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N-IRA DS ≥ 50%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31%</a:t>
                      </a:r>
                      <a:endParaRPr lang="en-GB" dirty="0"/>
                    </a:p>
                  </a:txBody>
                  <a:tcPr/>
                </a:tc>
              </a:tr>
              <a:tr h="712917">
                <a:tc>
                  <a:txBody>
                    <a:bodyPr/>
                    <a:lstStyle/>
                    <a:p>
                      <a:r>
                        <a:rPr lang="en-GB" dirty="0" smtClean="0"/>
                        <a:t>Smits P et al, 2015. </a:t>
                      </a:r>
                    </a:p>
                    <a:p>
                      <a:r>
                        <a:rPr lang="en-GB" dirty="0" smtClean="0"/>
                        <a:t>COMPARE-ACUTE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N-IRA DS ≥ 50%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59.0% 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8621" y="4808305"/>
            <a:ext cx="108147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FFR assessment of </a:t>
            </a:r>
            <a:r>
              <a:rPr lang="en-US" dirty="0" err="1" smtClean="0"/>
              <a:t>angiographically</a:t>
            </a:r>
            <a:r>
              <a:rPr lang="en-US" dirty="0" smtClean="0"/>
              <a:t> significant N-IRA lesions in STEMI with MVD shows FFR&gt;0.80 in 30-60% of cases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 both </a:t>
            </a:r>
            <a:r>
              <a:rPr lang="en-US" dirty="0" err="1" smtClean="0"/>
              <a:t>Dambrink</a:t>
            </a:r>
            <a:r>
              <a:rPr lang="en-US" dirty="0" smtClean="0"/>
              <a:t> et al and PRIMULTI studies, the </a:t>
            </a:r>
            <a:r>
              <a:rPr lang="en-US" dirty="0" err="1" smtClean="0"/>
              <a:t>angio</a:t>
            </a:r>
            <a:r>
              <a:rPr lang="en-US" dirty="0" smtClean="0"/>
              <a:t>-positive/FFR-negative patients (who did not undergo PCI to N-IRA lesions) were included in the complete </a:t>
            </a:r>
            <a:r>
              <a:rPr lang="en-US" dirty="0" err="1" smtClean="0"/>
              <a:t>revascularisation</a:t>
            </a:r>
            <a:r>
              <a:rPr lang="en-US" dirty="0" smtClean="0"/>
              <a:t> groups in ITT analysis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No analysis of FFR-positive/PCI only complete </a:t>
            </a:r>
            <a:r>
              <a:rPr lang="en-US" b="1" dirty="0" err="1" smtClean="0">
                <a:solidFill>
                  <a:srgbClr val="FF0000"/>
                </a:solidFill>
              </a:rPr>
              <a:t>revascularisation</a:t>
            </a:r>
            <a:r>
              <a:rPr lang="en-US" b="1" dirty="0" smtClean="0">
                <a:solidFill>
                  <a:srgbClr val="FF0000"/>
                </a:solidFill>
              </a:rPr>
              <a:t> vs. culprit-only </a:t>
            </a:r>
            <a:r>
              <a:rPr lang="en-US" b="1" dirty="0" err="1" smtClean="0">
                <a:solidFill>
                  <a:srgbClr val="FF0000"/>
                </a:solidFill>
              </a:rPr>
              <a:t>revascularisation</a:t>
            </a:r>
            <a:r>
              <a:rPr lang="en-US" dirty="0" smtClean="0"/>
              <a:t>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Thus, effect of complete </a:t>
            </a:r>
            <a:r>
              <a:rPr lang="en-US" dirty="0" err="1" smtClean="0"/>
              <a:t>revascularisation</a:t>
            </a:r>
            <a:r>
              <a:rPr lang="en-US" dirty="0" smtClean="0"/>
              <a:t> may have been masked by including FFR-negative/non-complete </a:t>
            </a:r>
            <a:r>
              <a:rPr lang="en-US" dirty="0" err="1" smtClean="0"/>
              <a:t>revascularisation</a:t>
            </a:r>
            <a:r>
              <a:rPr lang="en-US" dirty="0" smtClean="0"/>
              <a:t> patients in the complete </a:t>
            </a:r>
            <a:r>
              <a:rPr lang="en-US" dirty="0" err="1" smtClean="0"/>
              <a:t>revascularisation</a:t>
            </a:r>
            <a:r>
              <a:rPr lang="en-US" dirty="0" smtClean="0"/>
              <a:t> groups.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61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804" y="793727"/>
            <a:ext cx="3341637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  <a:softEdge rad="3175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we know ? </a:t>
            </a:r>
            <a:endParaRPr lang="en-GB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106" y="1944428"/>
            <a:ext cx="3262335" cy="1107996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Multi-vessel disease found at time of P-PCI is not uncommon </a:t>
            </a:r>
            <a:endParaRPr lang="en-GB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106" y="3558514"/>
            <a:ext cx="2555325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Patients with MVD do worse </a:t>
            </a:r>
            <a:endParaRPr lang="en-GB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106" y="4834045"/>
            <a:ext cx="2555325" cy="430887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Registry data biased</a:t>
            </a:r>
            <a:endParaRPr lang="en-GB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106" y="5771023"/>
            <a:ext cx="2555325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RT data suggestive benefit  </a:t>
            </a:r>
            <a:endParaRPr lang="en-GB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5980" y="793727"/>
            <a:ext cx="399994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101600">
              <a:schemeClr val="bg1">
                <a:lumMod val="20000"/>
                <a:lumOff val="80000"/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500" dist="101600" dir="5400000" sy="-100000" algn="bl" rotWithShape="0"/>
            <a:softEdge rad="3175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7C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we NOT know ? </a:t>
            </a:r>
            <a:endParaRPr lang="en-GB" sz="2800" dirty="0">
              <a:solidFill>
                <a:srgbClr val="FFF7C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4783" y="1944428"/>
            <a:ext cx="3442603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FFF7C5">
                    <a:lumMod val="75000"/>
                  </a:srgbClr>
                </a:solidFill>
              </a:rPr>
              <a:t>Is there an impact on hard end points  death/ re AMI ?</a:t>
            </a:r>
            <a:endParaRPr lang="en-GB" sz="2200" b="1" dirty="0">
              <a:solidFill>
                <a:srgbClr val="FFF7C5">
                  <a:lumMod val="75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4781" y="4009668"/>
            <a:ext cx="3442603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FFF7C5">
                    <a:lumMod val="75000"/>
                  </a:srgbClr>
                </a:solidFill>
              </a:rPr>
              <a:t>How do we choose the lesion  </a:t>
            </a:r>
            <a:r>
              <a:rPr lang="en-GB" sz="2200" b="1" dirty="0" err="1" smtClean="0">
                <a:solidFill>
                  <a:srgbClr val="FFF7C5">
                    <a:lumMod val="75000"/>
                  </a:srgbClr>
                </a:solidFill>
              </a:rPr>
              <a:t>Angio</a:t>
            </a:r>
            <a:r>
              <a:rPr lang="en-GB" sz="2200" b="1" dirty="0" smtClean="0">
                <a:solidFill>
                  <a:srgbClr val="FFF7C5">
                    <a:lumMod val="75000"/>
                  </a:srgbClr>
                </a:solidFill>
              </a:rPr>
              <a:t>/FFR/VH/OCT</a:t>
            </a:r>
            <a:endParaRPr lang="en-GB" sz="2200" b="1" dirty="0">
              <a:solidFill>
                <a:srgbClr val="FFF7C5">
                  <a:lumMod val="7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4781" y="5049488"/>
            <a:ext cx="3442603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FFF7C5">
                    <a:lumMod val="75000"/>
                  </a:srgbClr>
                </a:solidFill>
              </a:rPr>
              <a:t>Are all patients/lesions at same risk ? (risk score)</a:t>
            </a:r>
            <a:endParaRPr lang="en-GB" sz="2200" b="1" dirty="0">
              <a:solidFill>
                <a:srgbClr val="FFF7C5">
                  <a:lumMod val="75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4782" y="2977048"/>
            <a:ext cx="3442603" cy="769441"/>
          </a:xfrm>
          <a:prstGeom prst="rect">
            <a:avLst/>
          </a:prstGeom>
          <a:noFill/>
          <a:ln cmpd="dbl"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FFF7C5">
                    <a:lumMod val="75000"/>
                  </a:srgbClr>
                </a:solidFill>
              </a:rPr>
              <a:t>Should it be done as IP/ planned re-admission </a:t>
            </a:r>
            <a:endParaRPr lang="en-GB" sz="2200" b="1" dirty="0">
              <a:solidFill>
                <a:srgbClr val="FFF7C5">
                  <a:lumMod val="75000"/>
                </a:srgbClr>
              </a:solidFill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11085923" y="5151910"/>
            <a:ext cx="946243" cy="564596"/>
          </a:xfrm>
          <a:prstGeom prst="rightArrow">
            <a:avLst/>
          </a:prstGeom>
          <a:solidFill>
            <a:schemeClr val="accent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1600" b="1" smtClean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27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1 -0.01365 L 0.3306 -0.55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2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6" t="8329" r="27155" b="29208"/>
          <a:stretch/>
        </p:blipFill>
        <p:spPr>
          <a:xfrm>
            <a:off x="133863" y="98630"/>
            <a:ext cx="1538612" cy="10455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564" y="6477013"/>
            <a:ext cx="2345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FFFF"/>
                </a:solidFill>
              </a:rPr>
              <a:t>Clinicaltrials.gov NCT0174049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70978" y="6469796"/>
            <a:ext cx="3890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FFFF"/>
                </a:solidFill>
              </a:rPr>
              <a:t>Funded by CIHR, AstraZeneca and Boston Scientific</a:t>
            </a:r>
            <a:endParaRPr lang="en-US" sz="1400" dirty="0">
              <a:solidFill>
                <a:srgbClr val="FFFFFF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27263" y="1295408"/>
            <a:ext cx="11814218" cy="5051284"/>
            <a:chOff x="227263" y="1295408"/>
            <a:chExt cx="11814218" cy="5051284"/>
          </a:xfrm>
        </p:grpSpPr>
        <p:sp>
          <p:nvSpPr>
            <p:cNvPr id="3" name="Text Box 2"/>
            <p:cNvSpPr txBox="1">
              <a:spLocks noChangeArrowheads="1"/>
            </p:cNvSpPr>
            <p:nvPr/>
          </p:nvSpPr>
          <p:spPr bwMode="auto">
            <a:xfrm>
              <a:off x="989660" y="1295408"/>
              <a:ext cx="10289823" cy="646331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1">
                  <a:alpha val="74997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buClr>
                  <a:srgbClr val="99CCFF"/>
                </a:buClr>
              </a:pPr>
              <a:r>
                <a:rPr lang="en-US" sz="1800" b="0" dirty="0" smtClean="0">
                  <a:solidFill>
                    <a:srgbClr val="FFFFFF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STEMI with successful culprit lesion PCI (primary, rescue or </a:t>
              </a:r>
              <a:r>
                <a:rPr lang="en-US" sz="1800" b="0" dirty="0" err="1" smtClean="0">
                  <a:solidFill>
                    <a:srgbClr val="FFFFFF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pharmacoinvasive</a:t>
              </a:r>
              <a:r>
                <a:rPr lang="en-US" sz="1800" b="0" dirty="0" smtClean="0">
                  <a:solidFill>
                    <a:srgbClr val="FFFFFF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) +</a:t>
              </a:r>
            </a:p>
            <a:p>
              <a:pPr algn="ctr" eaLnBrk="0" hangingPunct="0">
                <a:buClr>
                  <a:srgbClr val="99CCFF"/>
                </a:buClr>
              </a:pPr>
              <a:r>
                <a:rPr lang="en-US" sz="1800" b="0" dirty="0" smtClean="0">
                  <a:solidFill>
                    <a:srgbClr val="FFFFFF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 ≥ 70% </a:t>
              </a:r>
              <a:r>
                <a:rPr lang="en-US" sz="1800" b="0" dirty="0" err="1" smtClean="0">
                  <a:solidFill>
                    <a:srgbClr val="FFFFFF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stenosis</a:t>
              </a:r>
              <a:r>
                <a:rPr lang="en-US" sz="1800" b="0" dirty="0" smtClean="0">
                  <a:solidFill>
                    <a:srgbClr val="FFFFFF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 or  ≥ 50% with FFR &lt; 0.80</a:t>
              </a:r>
            </a:p>
          </p:txBody>
        </p:sp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227263" y="2892425"/>
              <a:ext cx="4117079" cy="1200329"/>
            </a:xfrm>
            <a:prstGeom prst="rect">
              <a:avLst/>
            </a:prstGeom>
            <a:solidFill>
              <a:srgbClr val="50040C"/>
            </a:solidFill>
            <a:ln w="12700" cmpd="sng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defRPr/>
              </a:pPr>
              <a:r>
                <a:rPr lang="en-US" sz="1800" b="1" u="sng" dirty="0" smtClean="0">
                  <a:solidFill>
                    <a:srgbClr val="FFCC00"/>
                  </a:solidFill>
                  <a:latin typeface="Arial"/>
                  <a:ea typeface="ＭＳ Ｐゴシック" pitchFamily="-84" charset="-128"/>
                  <a:cs typeface="Arial"/>
                </a:rPr>
                <a:t>Staged Non-culprit lesion PCI+OMT</a:t>
              </a:r>
              <a:endParaRPr lang="en-US" sz="1800" b="1" u="sng" dirty="0">
                <a:solidFill>
                  <a:srgbClr val="FFCC00"/>
                </a:solidFill>
                <a:latin typeface="Arial"/>
                <a:ea typeface="ＭＳ Ｐゴシック" pitchFamily="-84" charset="-128"/>
                <a:cs typeface="Arial"/>
              </a:endParaRPr>
            </a:p>
            <a:p>
              <a:pPr algn="ctr" eaLnBrk="0" hangingPunct="0">
                <a:defRPr/>
              </a:pPr>
              <a:r>
                <a:rPr lang="en-US" sz="1800" u="sng" dirty="0">
                  <a:solidFill>
                    <a:srgbClr val="FFFFFF"/>
                  </a:solidFill>
                  <a:latin typeface="Arial"/>
                  <a:ea typeface="ＭＳ Ｐゴシック" pitchFamily="-84" charset="-128"/>
                  <a:cs typeface="Arial"/>
                </a:rPr>
                <a:t>Staged</a:t>
              </a:r>
              <a:r>
                <a:rPr lang="en-US" sz="1800" b="0" dirty="0">
                  <a:solidFill>
                    <a:srgbClr val="FFFFFF"/>
                  </a:solidFill>
                  <a:latin typeface="Arial"/>
                  <a:ea typeface="ＭＳ Ｐゴシック" pitchFamily="-84" charset="-128"/>
                  <a:cs typeface="Arial"/>
                </a:rPr>
                <a:t> PCI of all suitable </a:t>
              </a:r>
            </a:p>
            <a:p>
              <a:pPr algn="ctr" eaLnBrk="0" hangingPunct="0">
                <a:defRPr/>
              </a:pPr>
              <a:r>
                <a:rPr lang="en-US" sz="1800" b="0" dirty="0">
                  <a:solidFill>
                    <a:srgbClr val="FFFFFF"/>
                  </a:solidFill>
                  <a:latin typeface="Arial"/>
                  <a:ea typeface="ＭＳ Ｐゴシック" pitchFamily="-84" charset="-128"/>
                  <a:cs typeface="Arial"/>
                </a:rPr>
                <a:t>non-culprit </a:t>
              </a:r>
              <a:r>
                <a:rPr lang="en-US" sz="1800" b="0" dirty="0" smtClean="0">
                  <a:solidFill>
                    <a:srgbClr val="FFFFFF"/>
                  </a:solidFill>
                  <a:latin typeface="Arial"/>
                  <a:ea typeface="ＭＳ Ｐゴシック" pitchFamily="-84" charset="-128"/>
                  <a:cs typeface="Arial"/>
                </a:rPr>
                <a:t>lesions</a:t>
              </a:r>
            </a:p>
            <a:p>
              <a:pPr algn="ctr" eaLnBrk="0" hangingPunct="0">
                <a:defRPr/>
              </a:pPr>
              <a:r>
                <a:rPr lang="en-US" sz="1800" dirty="0">
                  <a:solidFill>
                    <a:srgbClr val="FFFFFF"/>
                  </a:solidFill>
                  <a:latin typeface="Arial"/>
                  <a:ea typeface="ＭＳ Ｐゴシック" pitchFamily="-84" charset="-128"/>
                  <a:cs typeface="Arial"/>
                </a:rPr>
                <a:t>N=1950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4709359" y="2203465"/>
              <a:ext cx="2816577" cy="83026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1">
                  <a:alpha val="74997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rgbClr val="FFCC00"/>
                  </a:solidFill>
                  <a:ea typeface="ＭＳ Ｐゴシック" pitchFamily="-84" charset="-128"/>
                  <a:cs typeface="ＭＳ Ｐゴシック" pitchFamily="-84" charset="-128"/>
                </a:rPr>
                <a:t>RANDOMIZED</a:t>
              </a:r>
            </a:p>
            <a:p>
              <a:pPr algn="ctr" eaLnBrk="0" hangingPunct="0">
                <a:defRPr/>
              </a:pPr>
              <a:r>
                <a:rPr lang="en-US" sz="1600" b="0" dirty="0">
                  <a:solidFill>
                    <a:srgbClr val="FFFFFF"/>
                  </a:solidFill>
                  <a:ea typeface="ＭＳ Ｐゴシック" pitchFamily="-84" charset="-128"/>
                  <a:cs typeface="ＭＳ Ｐゴシック" pitchFamily="-84" charset="-128"/>
                </a:rPr>
                <a:t>Within 72 h of index Primary  PCI </a:t>
              </a:r>
            </a:p>
          </p:txBody>
        </p:sp>
        <p:cxnSp>
          <p:nvCxnSpPr>
            <p:cNvPr id="6" name="AutoShape 7"/>
            <p:cNvCxnSpPr>
              <a:cxnSpLocks noChangeShapeType="1"/>
            </p:cNvCxnSpPr>
            <p:nvPr/>
          </p:nvCxnSpPr>
          <p:spPr bwMode="auto">
            <a:xfrm rot="10800000" flipV="1">
              <a:off x="2071512" y="2474928"/>
              <a:ext cx="2570104" cy="407987"/>
            </a:xfrm>
            <a:prstGeom prst="bentConnector2">
              <a:avLst/>
            </a:prstGeom>
            <a:noFill/>
            <a:ln w="25400">
              <a:solidFill>
                <a:srgbClr val="FFD009"/>
              </a:solidFill>
              <a:miter lim="800000"/>
              <a:headEnd/>
              <a:tailEnd type="triangle" w="lg" len="lg"/>
            </a:ln>
          </p:spPr>
        </p:cxnSp>
        <p:cxnSp>
          <p:nvCxnSpPr>
            <p:cNvPr id="7" name="AutoShape 8"/>
            <p:cNvCxnSpPr>
              <a:cxnSpLocks noChangeShapeType="1"/>
            </p:cNvCxnSpPr>
            <p:nvPr/>
          </p:nvCxnSpPr>
          <p:spPr bwMode="auto">
            <a:xfrm>
              <a:off x="7586134" y="2474928"/>
              <a:ext cx="2579512" cy="409575"/>
            </a:xfrm>
            <a:prstGeom prst="bentConnector2">
              <a:avLst/>
            </a:prstGeom>
            <a:noFill/>
            <a:ln w="25400">
              <a:solidFill>
                <a:srgbClr val="FFD009"/>
              </a:solidFill>
              <a:miter lim="800000"/>
              <a:headEnd/>
              <a:tailEnd type="triangle" w="lg" len="lg"/>
            </a:ln>
          </p:spPr>
        </p:cxnSp>
        <p:sp>
          <p:nvSpPr>
            <p:cNvPr id="8" name="AutoShape 18"/>
            <p:cNvSpPr>
              <a:spLocks noChangeArrowheads="1"/>
            </p:cNvSpPr>
            <p:nvPr/>
          </p:nvSpPr>
          <p:spPr bwMode="auto">
            <a:xfrm>
              <a:off x="6064026" y="1981202"/>
              <a:ext cx="77140" cy="174625"/>
            </a:xfrm>
            <a:prstGeom prst="downArrow">
              <a:avLst>
                <a:gd name="adj1" fmla="val 50000"/>
                <a:gd name="adj2" fmla="val 28879"/>
              </a:avLst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CA" sz="2800" b="0">
                <a:solidFill>
                  <a:srgbClr val="FF9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9" name="Text Box 20"/>
            <p:cNvSpPr txBox="1">
              <a:spLocks noChangeArrowheads="1"/>
            </p:cNvSpPr>
            <p:nvPr/>
          </p:nvSpPr>
          <p:spPr bwMode="auto">
            <a:xfrm>
              <a:off x="730015" y="5638806"/>
              <a:ext cx="10816638" cy="707886"/>
            </a:xfrm>
            <a:prstGeom prst="rect">
              <a:avLst/>
            </a:prstGeom>
            <a:solidFill>
              <a:srgbClr val="50040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 dirty="0">
                  <a:solidFill>
                    <a:srgbClr val="FFCC00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Primary  Outcome:  </a:t>
              </a:r>
              <a:r>
                <a:rPr lang="en-US" sz="2000" b="0" dirty="0">
                  <a:solidFill>
                    <a:srgbClr val="FFFFFF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CV</a:t>
              </a:r>
              <a:r>
                <a:rPr lang="en-US" sz="2000" dirty="0">
                  <a:solidFill>
                    <a:srgbClr val="FFCC00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 </a:t>
              </a:r>
              <a:r>
                <a:rPr lang="en-US" sz="2000" b="0" dirty="0">
                  <a:solidFill>
                    <a:srgbClr val="FFFFFF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Death</a:t>
              </a:r>
              <a:r>
                <a:rPr lang="en-US" sz="2000" b="0" dirty="0" smtClean="0">
                  <a:solidFill>
                    <a:srgbClr val="FFFFFF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 / MI </a:t>
              </a:r>
              <a:endParaRPr lang="en-US" sz="2000" b="0" dirty="0">
                <a:solidFill>
                  <a:srgbClr val="FFFFFF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  <a:p>
              <a:pPr algn="ctr" eaLnBrk="0" hangingPunct="0"/>
              <a:r>
                <a:rPr lang="en-US" sz="2000" dirty="0">
                  <a:solidFill>
                    <a:srgbClr val="FFCC00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Key Secondary  Outcome: </a:t>
              </a:r>
              <a:r>
                <a:rPr lang="en-US" sz="2000" b="0" dirty="0">
                  <a:solidFill>
                    <a:srgbClr val="FFFFFF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CV Death/MI/Ischemia driven revascularization</a:t>
              </a:r>
            </a:p>
          </p:txBody>
        </p:sp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7505230" y="2890846"/>
              <a:ext cx="4536251" cy="1200329"/>
            </a:xfrm>
            <a:prstGeom prst="rect">
              <a:avLst/>
            </a:prstGeom>
            <a:solidFill>
              <a:srgbClr val="50040C"/>
            </a:solidFill>
            <a:ln w="12700" cmpd="sng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-1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-1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-1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-1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-1" charset="-128"/>
                </a:defRPr>
              </a:lvl9pPr>
            </a:lstStyle>
            <a:p>
              <a:pPr algn="ctr">
                <a:defRPr/>
              </a:pPr>
              <a:r>
                <a:rPr lang="en-US" sz="1800" u="sng" dirty="0" smtClean="0">
                  <a:solidFill>
                    <a:srgbClr val="FFCC00"/>
                  </a:solidFill>
                  <a:cs typeface="ＭＳ Ｐゴシック" pitchFamily="-1" charset="-128"/>
                </a:rPr>
                <a:t>Optimal Medical Therapy Alone</a:t>
              </a:r>
            </a:p>
            <a:p>
              <a:pPr algn="ctr">
                <a:defRPr/>
              </a:pPr>
              <a:r>
                <a:rPr lang="en-US" sz="1800" b="0" dirty="0" smtClean="0">
                  <a:solidFill>
                    <a:srgbClr val="FFFFFF"/>
                  </a:solidFill>
                  <a:cs typeface="ＭＳ Ｐゴシック" pitchFamily="-1" charset="-128"/>
                </a:rPr>
                <a:t>No further </a:t>
              </a:r>
              <a:r>
                <a:rPr lang="en-US" sz="1800" b="0" dirty="0" err="1" smtClean="0">
                  <a:solidFill>
                    <a:srgbClr val="FFFFFF"/>
                  </a:solidFill>
                  <a:cs typeface="ＭＳ Ｐゴシック" pitchFamily="-1" charset="-128"/>
                </a:rPr>
                <a:t>revsac</a:t>
              </a:r>
              <a:r>
                <a:rPr lang="en-US" sz="1800" b="0" dirty="0" smtClean="0">
                  <a:solidFill>
                    <a:srgbClr val="FFFFFF"/>
                  </a:solidFill>
                  <a:cs typeface="ＭＳ Ｐゴシック" pitchFamily="-1" charset="-128"/>
                </a:rPr>
                <a:t> of non-culprit lesions (OMT Alone)</a:t>
              </a:r>
            </a:p>
            <a:p>
              <a:pPr algn="ctr">
                <a:defRPr/>
              </a:pPr>
              <a:r>
                <a:rPr lang="en-US" sz="1800" dirty="0" smtClean="0">
                  <a:solidFill>
                    <a:srgbClr val="FFFFFF"/>
                  </a:solidFill>
                  <a:cs typeface="ＭＳ Ｐゴシック" pitchFamily="-1" charset="-128"/>
                </a:rPr>
                <a:t> N=1950</a:t>
              </a:r>
            </a:p>
          </p:txBody>
        </p:sp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989662" y="4267200"/>
              <a:ext cx="9911644" cy="33855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b="0" dirty="0"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ALL patients receive OMT (ASA, </a:t>
              </a:r>
              <a:r>
                <a:rPr lang="en-US" sz="1600" b="0" dirty="0" err="1"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Ticagrelor</a:t>
              </a:r>
              <a:r>
                <a:rPr lang="en-US" sz="1600" b="0" dirty="0"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, Statin, Beta Blocker, RF Modification)</a:t>
              </a:r>
            </a:p>
          </p:txBody>
        </p:sp>
        <p:sp>
          <p:nvSpPr>
            <p:cNvPr id="12" name="Text Box 20"/>
            <p:cNvSpPr txBox="1">
              <a:spLocks noChangeArrowheads="1"/>
            </p:cNvSpPr>
            <p:nvPr/>
          </p:nvSpPr>
          <p:spPr bwMode="auto">
            <a:xfrm>
              <a:off x="1732845" y="4953000"/>
              <a:ext cx="9076267" cy="33855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b="0" dirty="0">
                  <a:solidFill>
                    <a:srgbClr val="FFFFFF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Follow-up:  Discharge, 30 Days, 6 </a:t>
              </a:r>
              <a:r>
                <a:rPr lang="en-US" sz="1600" b="0" dirty="0" smtClean="0">
                  <a:solidFill>
                    <a:srgbClr val="FFFFFF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months</a:t>
              </a:r>
              <a:r>
                <a:rPr lang="en-US" sz="1600" b="0" dirty="0">
                  <a:solidFill>
                    <a:srgbClr val="FFFFFF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,  then </a:t>
              </a:r>
              <a:r>
                <a:rPr lang="en-US" sz="1600" b="0" dirty="0" smtClean="0">
                  <a:solidFill>
                    <a:srgbClr val="FFFFFF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Annually</a:t>
              </a:r>
              <a:endParaRPr lang="en-US" sz="1600" b="0" dirty="0">
                <a:solidFill>
                  <a:srgbClr val="FFFFFF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cxnSp>
          <p:nvCxnSpPr>
            <p:cNvPr id="13" name="Elbow Connector 24"/>
            <p:cNvCxnSpPr>
              <a:cxnSpLocks noChangeShapeType="1"/>
            </p:cNvCxnSpPr>
            <p:nvPr/>
          </p:nvCxnSpPr>
          <p:spPr bwMode="auto">
            <a:xfrm rot="5400000">
              <a:off x="6591134" y="3486158"/>
              <a:ext cx="815975" cy="711200"/>
            </a:xfrm>
            <a:prstGeom prst="bentConnector3">
              <a:avLst>
                <a:gd name="adj1" fmla="val 3333"/>
              </a:avLst>
            </a:prstGeom>
            <a:noFill/>
            <a:ln w="25400">
              <a:solidFill>
                <a:srgbClr val="FFD009"/>
              </a:solidFill>
              <a:round/>
              <a:headEnd/>
              <a:tailEnd type="arrow" w="med" len="med"/>
            </a:ln>
          </p:spPr>
        </p:cxnSp>
        <p:cxnSp>
          <p:nvCxnSpPr>
            <p:cNvPr id="17" name="Elbow Connector 24"/>
            <p:cNvCxnSpPr>
              <a:cxnSpLocks noChangeShapeType="1"/>
            </p:cNvCxnSpPr>
            <p:nvPr/>
          </p:nvCxnSpPr>
          <p:spPr bwMode="auto">
            <a:xfrm>
              <a:off x="4465053" y="3368821"/>
              <a:ext cx="802105" cy="695180"/>
            </a:xfrm>
            <a:prstGeom prst="bentConnector3">
              <a:avLst>
                <a:gd name="adj1" fmla="val 99999"/>
              </a:avLst>
            </a:prstGeom>
            <a:noFill/>
            <a:ln w="25400">
              <a:solidFill>
                <a:srgbClr val="FFD009"/>
              </a:solidFill>
              <a:round/>
              <a:headEnd/>
              <a:tailEnd type="arrow" w="med" len="med"/>
            </a:ln>
          </p:spPr>
        </p:cxnSp>
      </p:grpSp>
      <p:sp>
        <p:nvSpPr>
          <p:cNvPr id="18" name="Rectangle 5"/>
          <p:cNvSpPr txBox="1">
            <a:spLocks noChangeArrowheads="1"/>
          </p:cNvSpPr>
          <p:nvPr/>
        </p:nvSpPr>
        <p:spPr bwMode="auto">
          <a:xfrm>
            <a:off x="-796412" y="180357"/>
            <a:ext cx="12192000" cy="8445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E41D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E41D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E41D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E41D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4400" kern="0" dirty="0" smtClean="0">
                <a:latin typeface="Calibri" charset="0"/>
                <a:ea typeface="Calibri" charset="0"/>
                <a:cs typeface="Calibri" charset="0"/>
              </a:rPr>
              <a:t>COMPLETE Trial: Trial Design</a:t>
            </a:r>
            <a:endParaRPr lang="en-US" sz="4400" kern="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87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7667" y="171327"/>
            <a:ext cx="10805662" cy="6515345"/>
            <a:chOff x="-1013168" y="255588"/>
            <a:chExt cx="10805662" cy="6515345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1659021" y="255588"/>
              <a:ext cx="73799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/>
              <a:r>
                <a:rPr lang="en-US" sz="2800" b="1" dirty="0">
                  <a:latin typeface="Arial Narrow"/>
                  <a:cs typeface="Arial Narrow"/>
                </a:rPr>
                <a:t>Primary PCI for STEMI or high-risk NSTEMI</a:t>
              </a:r>
            </a:p>
          </p:txBody>
        </p:sp>
        <p:sp>
          <p:nvSpPr>
            <p:cNvPr id="4" name="TextBox 6"/>
            <p:cNvSpPr txBox="1">
              <a:spLocks noChangeArrowheads="1"/>
            </p:cNvSpPr>
            <p:nvPr/>
          </p:nvSpPr>
          <p:spPr bwMode="auto">
            <a:xfrm>
              <a:off x="-728909" y="1399544"/>
              <a:ext cx="1961146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u="sng" dirty="0">
                  <a:solidFill>
                    <a:schemeClr val="tx2"/>
                  </a:solidFill>
                  <a:cs typeface="ＭＳ Ｐゴシック" charset="0"/>
                </a:rPr>
                <a:t>Exclude:</a:t>
              </a:r>
            </a:p>
            <a:p>
              <a:r>
                <a:rPr lang="en-US" sz="1600" dirty="0">
                  <a:solidFill>
                    <a:schemeClr val="tx2"/>
                  </a:solidFill>
                  <a:cs typeface="ＭＳ Ｐゴシック" charset="0"/>
                </a:rPr>
                <a:t>Previous CABG</a:t>
              </a:r>
            </a:p>
            <a:p>
              <a:r>
                <a:rPr lang="en-US" sz="1600" dirty="0">
                  <a:solidFill>
                    <a:schemeClr val="tx2"/>
                  </a:solidFill>
                  <a:cs typeface="ＭＳ Ｐゴシック" charset="0"/>
                </a:rPr>
                <a:t>Left main disease</a:t>
              </a:r>
            </a:p>
            <a:p>
              <a:r>
                <a:rPr lang="en-US" sz="1600" dirty="0">
                  <a:solidFill>
                    <a:schemeClr val="tx2"/>
                  </a:solidFill>
                  <a:cs typeface="ＭＳ Ｐゴシック" charset="0"/>
                </a:rPr>
                <a:t>Shock</a:t>
              </a:r>
            </a:p>
          </p:txBody>
        </p:sp>
        <p:sp>
          <p:nvSpPr>
            <p:cNvPr id="5" name="TextBox 7"/>
            <p:cNvSpPr txBox="1">
              <a:spLocks noChangeArrowheads="1"/>
            </p:cNvSpPr>
            <p:nvPr/>
          </p:nvSpPr>
          <p:spPr bwMode="auto">
            <a:xfrm>
              <a:off x="3267746" y="1584092"/>
              <a:ext cx="3835307" cy="83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tx2"/>
                  </a:solidFill>
                  <a:cs typeface="ＭＳ Ｐゴシック" charset="0"/>
                </a:rPr>
                <a:t>One or more non-culprit lesions (non-culprit vessels at least 2.5mm) on angiography (50-99%)</a:t>
              </a:r>
            </a:p>
          </p:txBody>
        </p:sp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2222108" y="4039572"/>
              <a:ext cx="2730342" cy="83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tx2"/>
                  </a:solidFill>
                  <a:cs typeface="ＭＳ Ｐゴシック" charset="0"/>
                </a:rPr>
                <a:t>Index admission</a:t>
              </a:r>
            </a:p>
            <a:p>
              <a:pPr algn="ctr"/>
              <a:r>
                <a:rPr lang="en-US" sz="1600" dirty="0">
                  <a:solidFill>
                    <a:srgbClr val="FF0000"/>
                  </a:solidFill>
                  <a:cs typeface="ＭＳ Ｐゴシック" charset="0"/>
                </a:rPr>
                <a:t>FFR-guided PCI</a:t>
              </a:r>
            </a:p>
            <a:p>
              <a:pPr algn="ctr"/>
              <a:r>
                <a:rPr lang="en-US" sz="1600" dirty="0">
                  <a:solidFill>
                    <a:schemeClr val="tx2"/>
                  </a:solidFill>
                  <a:cs typeface="ＭＳ Ｐゴシック" charset="0"/>
                </a:rPr>
                <a:t>to non-culprit lesions</a:t>
              </a:r>
              <a:r>
                <a:rPr lang="en-US" sz="1600" baseline="30000" dirty="0">
                  <a:solidFill>
                    <a:schemeClr val="tx2"/>
                  </a:solidFill>
                  <a:cs typeface="ＭＳ Ｐゴシック" charset="0"/>
                </a:rPr>
                <a:t>*</a:t>
              </a:r>
              <a:endParaRPr lang="en-US" sz="1600" dirty="0">
                <a:solidFill>
                  <a:schemeClr val="tx2"/>
                </a:solidFill>
                <a:cs typeface="ＭＳ Ｐゴシック" charset="0"/>
              </a:endParaRPr>
            </a:p>
          </p:txBody>
        </p:sp>
        <p:sp>
          <p:nvSpPr>
            <p:cNvPr id="7" name="TextBox 10"/>
            <p:cNvSpPr txBox="1">
              <a:spLocks noChangeArrowheads="1"/>
            </p:cNvSpPr>
            <p:nvPr/>
          </p:nvSpPr>
          <p:spPr bwMode="auto">
            <a:xfrm>
              <a:off x="135449" y="4097566"/>
              <a:ext cx="2193577" cy="584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>
                  <a:solidFill>
                    <a:schemeClr val="tx2"/>
                  </a:solidFill>
                  <a:cs typeface="ＭＳ Ｐゴシック" charset="0"/>
                </a:rPr>
                <a:t>Eligible but not randomised</a:t>
              </a:r>
            </a:p>
          </p:txBody>
        </p:sp>
        <p:sp>
          <p:nvSpPr>
            <p:cNvPr id="8" name="TextBox 11"/>
            <p:cNvSpPr txBox="1">
              <a:spLocks noChangeArrowheads="1"/>
            </p:cNvSpPr>
            <p:nvPr/>
          </p:nvSpPr>
          <p:spPr bwMode="auto">
            <a:xfrm>
              <a:off x="37835" y="5632895"/>
              <a:ext cx="2589613" cy="338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>
                  <a:solidFill>
                    <a:schemeClr val="tx2"/>
                  </a:solidFill>
                  <a:cs typeface="ＭＳ Ｐゴシック" charset="0"/>
                </a:rPr>
                <a:t>Registry follow-up</a:t>
              </a:r>
            </a:p>
          </p:txBody>
        </p:sp>
        <p:sp>
          <p:nvSpPr>
            <p:cNvPr id="9" name="TextBox 12"/>
            <p:cNvSpPr txBox="1">
              <a:spLocks noChangeArrowheads="1"/>
            </p:cNvSpPr>
            <p:nvPr/>
          </p:nvSpPr>
          <p:spPr bwMode="auto">
            <a:xfrm>
              <a:off x="7374026" y="2885542"/>
              <a:ext cx="193849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>
                  <a:solidFill>
                    <a:schemeClr val="tx2"/>
                  </a:solidFill>
                  <a:cs typeface="ＭＳ Ｐゴシック" charset="0"/>
                </a:rPr>
                <a:t>Randomization</a:t>
              </a:r>
            </a:p>
          </p:txBody>
        </p:sp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7604781" y="4039572"/>
              <a:ext cx="2184273" cy="83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tx2"/>
                  </a:solidFill>
                  <a:cs typeface="ＭＳ Ｐゴシック" charset="0"/>
                </a:rPr>
                <a:t>Initial conservative management of non-culprit lesions</a:t>
              </a:r>
            </a:p>
          </p:txBody>
        </p:sp>
        <p:sp>
          <p:nvSpPr>
            <p:cNvPr id="11" name="TextBox 14"/>
            <p:cNvSpPr txBox="1">
              <a:spLocks noChangeArrowheads="1"/>
            </p:cNvSpPr>
            <p:nvPr/>
          </p:nvSpPr>
          <p:spPr bwMode="auto">
            <a:xfrm>
              <a:off x="7103054" y="1672543"/>
              <a:ext cx="2209469" cy="338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chemeClr val="tx2"/>
                  </a:solidFill>
                  <a:cs typeface="ＭＳ Ｐゴシック" charset="0"/>
                </a:rPr>
                <a:t>ANGIO  </a:t>
              </a:r>
              <a:r>
                <a:rPr lang="en-US" sz="1600" dirty="0">
                  <a:solidFill>
                    <a:schemeClr val="tx2"/>
                  </a:solidFill>
                  <a:cs typeface="ＭＳ Ｐゴシック" charset="0"/>
                </a:rPr>
                <a:t>assessment</a:t>
              </a:r>
            </a:p>
          </p:txBody>
        </p:sp>
        <p:sp>
          <p:nvSpPr>
            <p:cNvPr id="12" name="TextBox 15"/>
            <p:cNvSpPr txBox="1">
              <a:spLocks noChangeArrowheads="1"/>
            </p:cNvSpPr>
            <p:nvPr/>
          </p:nvSpPr>
          <p:spPr bwMode="auto">
            <a:xfrm>
              <a:off x="3700992" y="5619935"/>
              <a:ext cx="5945034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tx2"/>
                  </a:solidFill>
                  <a:cs typeface="ＭＳ Ｐゴシック" charset="0"/>
                </a:rPr>
                <a:t>Trial follow-up for </a:t>
              </a:r>
              <a:r>
                <a:rPr lang="en-US" sz="1600" b="1" dirty="0" smtClean="0">
                  <a:solidFill>
                    <a:schemeClr val="tx2"/>
                  </a:solidFill>
                  <a:cs typeface="ＭＳ Ｐゴシック" charset="0"/>
                </a:rPr>
                <a:t>all-cause mortality and non fatal MI</a:t>
              </a:r>
              <a:r>
                <a:rPr lang="en-US" sz="1600" dirty="0" smtClean="0">
                  <a:solidFill>
                    <a:schemeClr val="tx2"/>
                  </a:solidFill>
                  <a:cs typeface="ＭＳ Ｐゴシック" charset="0"/>
                </a:rPr>
                <a:t> </a:t>
              </a:r>
              <a:r>
                <a:rPr lang="en-US" sz="1600" dirty="0">
                  <a:solidFill>
                    <a:schemeClr val="tx2"/>
                  </a:solidFill>
                  <a:cs typeface="ＭＳ Ｐゴシック" charset="0"/>
                </a:rPr>
                <a:t>at 30d and at least 1 year</a:t>
              </a:r>
            </a:p>
          </p:txBody>
        </p:sp>
        <p:cxnSp>
          <p:nvCxnSpPr>
            <p:cNvPr id="13" name="Straight Arrow Connector 18"/>
            <p:cNvCxnSpPr>
              <a:cxnSpLocks noChangeShapeType="1"/>
              <a:stCxn id="6" idx="2"/>
            </p:cNvCxnSpPr>
            <p:nvPr/>
          </p:nvCxnSpPr>
          <p:spPr bwMode="auto">
            <a:xfrm flipH="1">
              <a:off x="4015714" y="2414588"/>
              <a:ext cx="1169458" cy="162560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Arrow Connector 21"/>
            <p:cNvCxnSpPr>
              <a:cxnSpLocks noChangeShapeType="1"/>
              <a:endCxn id="8" idx="0"/>
            </p:cNvCxnSpPr>
            <p:nvPr/>
          </p:nvCxnSpPr>
          <p:spPr bwMode="auto">
            <a:xfrm flipH="1">
              <a:off x="1233094" y="2538418"/>
              <a:ext cx="3365632" cy="155892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prstDash val="sysDash"/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Arrow Connector 23"/>
            <p:cNvCxnSpPr>
              <a:cxnSpLocks noChangeShapeType="1"/>
              <a:stCxn id="8" idx="2"/>
            </p:cNvCxnSpPr>
            <p:nvPr/>
          </p:nvCxnSpPr>
          <p:spPr bwMode="auto">
            <a:xfrm>
              <a:off x="1233091" y="4683130"/>
              <a:ext cx="0" cy="957263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prstDash val="sysDash"/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Arrow Connector 25"/>
            <p:cNvCxnSpPr>
              <a:cxnSpLocks noChangeShapeType="1"/>
              <a:endCxn id="11" idx="0"/>
            </p:cNvCxnSpPr>
            <p:nvPr/>
          </p:nvCxnSpPr>
          <p:spPr bwMode="auto">
            <a:xfrm>
              <a:off x="5587606" y="2538418"/>
              <a:ext cx="3109383" cy="150177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Arrow Connector 32"/>
            <p:cNvCxnSpPr>
              <a:cxnSpLocks noChangeShapeType="1"/>
            </p:cNvCxnSpPr>
            <p:nvPr/>
          </p:nvCxnSpPr>
          <p:spPr bwMode="auto">
            <a:xfrm flipH="1">
              <a:off x="7443258" y="4962525"/>
              <a:ext cx="1410229" cy="642938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TextBox 4"/>
            <p:cNvSpPr txBox="1">
              <a:spLocks noChangeArrowheads="1"/>
            </p:cNvSpPr>
            <p:nvPr/>
          </p:nvSpPr>
          <p:spPr bwMode="auto">
            <a:xfrm>
              <a:off x="3236482" y="674209"/>
              <a:ext cx="41873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/>
              <a:r>
                <a:rPr lang="en-US" sz="2800" b="1" dirty="0">
                  <a:solidFill>
                    <a:schemeClr val="tx2"/>
                  </a:solidFill>
                  <a:latin typeface="Arial Narrow"/>
                  <a:cs typeface="Arial Narrow"/>
                </a:rPr>
                <a:t>Residual non-culprit disease</a:t>
              </a:r>
            </a:p>
          </p:txBody>
        </p:sp>
        <p:sp>
          <p:nvSpPr>
            <p:cNvPr id="19" name="TextBox 22"/>
            <p:cNvSpPr txBox="1">
              <a:spLocks noChangeArrowheads="1"/>
            </p:cNvSpPr>
            <p:nvPr/>
          </p:nvSpPr>
          <p:spPr bwMode="auto">
            <a:xfrm>
              <a:off x="4624361" y="1275192"/>
              <a:ext cx="24237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 smtClean="0">
                  <a:solidFill>
                    <a:schemeClr val="tx2"/>
                  </a:solidFill>
                  <a:cs typeface="ＭＳ Ｐゴシック" charset="0"/>
                </a:rPr>
                <a:t> </a:t>
              </a:r>
              <a:endParaRPr lang="en-US" sz="1600" dirty="0">
                <a:solidFill>
                  <a:schemeClr val="tx2"/>
                </a:solidFill>
                <a:cs typeface="ＭＳ Ｐゴシック" charset="0"/>
              </a:endParaRPr>
            </a:p>
          </p:txBody>
        </p:sp>
        <p:cxnSp>
          <p:nvCxnSpPr>
            <p:cNvPr id="20" name="Straight Arrow Connector 30"/>
            <p:cNvCxnSpPr>
              <a:cxnSpLocks noChangeShapeType="1"/>
            </p:cNvCxnSpPr>
            <p:nvPr/>
          </p:nvCxnSpPr>
          <p:spPr bwMode="auto">
            <a:xfrm>
              <a:off x="3881571" y="4967293"/>
              <a:ext cx="1647560" cy="63817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1" name="Bildobjekt 5" descr="Macintosh HD:Users:andreasruck:Box Sync:FULL REVASC:FULL REVASC LOGO lore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13168" y="301994"/>
              <a:ext cx="3282570" cy="398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ounded Rectangle 21">
              <a:hlinkClick r:id="rId3" action="ppaction://hlinksldjump"/>
            </p:cNvPr>
            <p:cNvSpPr/>
            <p:nvPr/>
          </p:nvSpPr>
          <p:spPr>
            <a:xfrm>
              <a:off x="8522914" y="6257056"/>
              <a:ext cx="1269580" cy="513877"/>
            </a:xfrm>
            <a:prstGeom prst="roundRect">
              <a:avLst/>
            </a:prstGeom>
            <a:gradFill rotWithShape="1">
              <a:gsLst>
                <a:gs pos="0">
                  <a:sysClr val="windowText" lastClr="000000">
                    <a:tint val="100000"/>
                    <a:shade val="100000"/>
                    <a:satMod val="130000"/>
                  </a:sysClr>
                </a:gs>
                <a:gs pos="100000">
                  <a:sysClr val="windowText" lastClr="000000">
                    <a:tint val="50000"/>
                    <a:shade val="100000"/>
                    <a:satMod val="350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OVERVIEW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925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097616" y="492622"/>
            <a:ext cx="84201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E41D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E41D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E41D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E41D"/>
                </a:solidFill>
                <a:latin typeface="Arial Black" pitchFamily="34" charset="0"/>
              </a:defRPr>
            </a:lvl9pPr>
          </a:lstStyle>
          <a:p>
            <a:r>
              <a:rPr lang="en-US" b="1" kern="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FLOWER- MI :</a:t>
            </a:r>
            <a:r>
              <a:rPr lang="en-US" sz="2800" b="1" kern="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kern="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kern="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en-US" sz="2800" kern="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kern="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valuation to guide </a:t>
            </a:r>
            <a:r>
              <a:rPr lang="en-US" sz="2800" b="1" kern="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kern="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evascularization </a:t>
            </a:r>
            <a:br>
              <a:rPr lang="en-US" sz="2800" kern="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kern="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multi-vessel ST-elevation </a:t>
            </a:r>
            <a:r>
              <a:rPr lang="en-US" sz="2800" b="1" kern="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kern="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yocardial </a:t>
            </a:r>
            <a:r>
              <a:rPr lang="en-US" sz="2800" b="1" kern="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kern="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nfarction</a:t>
            </a:r>
            <a:endParaRPr lang="fr-FR" sz="2800" kern="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http://www.google.fr/url?source=imglanding&amp;ct=img&amp;q=https://thesecretlanguageofflowers.files.wordpress.com/2014/03/flowerlove.gif&amp;sa=X&amp;ei=4NCCVc6XIIu17gb-g4HoCg&amp;ved=0CAkQ8wc4YA&amp;usg=AFQjCNHkAud658eXptyIhKBOOGfmsC3Sy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8" y="101179"/>
            <a:ext cx="1237959" cy="114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255747" y="5346641"/>
            <a:ext cx="99522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24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PI: Dr Etienne </a:t>
            </a:r>
            <a:r>
              <a:rPr lang="en-GB" altLang="en-US" sz="24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Puymirat</a:t>
            </a:r>
            <a:r>
              <a:rPr lang="en-GB" altLang="en-US" sz="24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GB" altLang="en-US" sz="24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(European Hospital of Georges Pompidou-FACT)</a:t>
            </a:r>
          </a:p>
          <a:p>
            <a:r>
              <a:rPr lang="en-GB" altLang="en-US" sz="24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Executive </a:t>
            </a:r>
            <a:r>
              <a:rPr lang="en-GB" altLang="en-US" sz="24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Coordinators are N</a:t>
            </a:r>
            <a:r>
              <a:rPr lang="en-GB" altLang="en-US" sz="24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. Danchin </a:t>
            </a:r>
            <a:r>
              <a:rPr lang="en-GB" altLang="en-US" sz="24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(HEGP-FACT); B</a:t>
            </a:r>
            <a:r>
              <a:rPr lang="en-GB" altLang="en-US" sz="24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. De </a:t>
            </a:r>
            <a:r>
              <a:rPr lang="en-GB" altLang="en-US" sz="24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B</a:t>
            </a:r>
            <a:r>
              <a:rPr lang="en-GB" altLang="en-US" sz="24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ruyne</a:t>
            </a:r>
            <a:r>
              <a:rPr lang="en-GB" altLang="en-US" sz="24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GB" altLang="en-US" sz="24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(Aalst</a:t>
            </a:r>
            <a:r>
              <a:rPr lang="en-GB" altLang="en-US" sz="24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)</a:t>
            </a:r>
            <a:endParaRPr lang="en-GB" altLang="en-US" sz="2400" b="1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ZoneTexte 5"/>
          <p:cNvSpPr txBox="1"/>
          <p:nvPr/>
        </p:nvSpPr>
        <p:spPr>
          <a:xfrm>
            <a:off x="1350771" y="2065330"/>
            <a:ext cx="949045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Primary objective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to determine whether, in STEMI patients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MVD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amenable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PCI during the index admission,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use of FFR in addition to angiography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will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improve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cardiovascular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outcomes, compared with the current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practice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angiography-guided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PCI, by improving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appropriateness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revascularisations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auto">
              <a:spcBef>
                <a:spcPct val="20000"/>
              </a:spcBef>
              <a:spcAft>
                <a:spcPts val="0"/>
              </a:spcAft>
            </a:pPr>
            <a:endParaRPr lang="fr-FR" sz="2000" dirty="0">
              <a:latin typeface="Calibri"/>
              <a:cs typeface="+mn-cs"/>
            </a:endParaRPr>
          </a:p>
          <a:p>
            <a:pPr marL="342900" lvl="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Secondary objectives :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assess the safety and the 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cost-effectiveness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the FFR-guided strategy compared to the 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angiography-guided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/>
          </a:p>
        </p:txBody>
      </p:sp>
      <p:sp>
        <p:nvSpPr>
          <p:cNvPr id="6" name="Rounded Rectangle 5">
            <a:hlinkClick r:id="rId3" action="ppaction://hlinksldjump"/>
          </p:cNvPr>
          <p:cNvSpPr/>
          <p:nvPr/>
        </p:nvSpPr>
        <p:spPr>
          <a:xfrm>
            <a:off x="10517716" y="6310450"/>
            <a:ext cx="1269580" cy="513877"/>
          </a:xfrm>
          <a:prstGeom prst="roundRect">
            <a:avLst/>
          </a:prstGeom>
          <a:gradFill rotWithShape="1">
            <a:gsLst>
              <a:gs pos="0">
                <a:sysClr val="windowText" lastClr="000000">
                  <a:tint val="100000"/>
                  <a:shade val="100000"/>
                  <a:satMod val="130000"/>
                </a:sysClr>
              </a:gs>
              <a:gs pos="100000">
                <a:sysClr val="windowText" lastClr="000000">
                  <a:tint val="50000"/>
                  <a:shade val="100000"/>
                  <a:satMod val="350000"/>
                </a:sys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42478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1"/>
          <p:cNvSpPr txBox="1"/>
          <p:nvPr/>
        </p:nvSpPr>
        <p:spPr>
          <a:xfrm>
            <a:off x="1750449" y="933934"/>
            <a:ext cx="858741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latin typeface="Calibri"/>
                <a:cs typeface="+mn-cs"/>
              </a:rPr>
              <a:t>STEMI </a:t>
            </a:r>
            <a:r>
              <a:rPr lang="en-US" sz="1800" b="1" dirty="0">
                <a:latin typeface="Calibri"/>
                <a:cs typeface="+mn-cs"/>
              </a:rPr>
              <a:t>patients with successful culprit lesion PCI (primary, rescue or </a:t>
            </a:r>
            <a:r>
              <a:rPr lang="en-US" sz="1800" b="1" dirty="0" err="1">
                <a:latin typeface="Calibri"/>
                <a:cs typeface="+mn-cs"/>
              </a:rPr>
              <a:t>pharmaco</a:t>
            </a:r>
            <a:r>
              <a:rPr lang="en-US" sz="1800" b="1" dirty="0">
                <a:latin typeface="Calibri"/>
                <a:cs typeface="+mn-cs"/>
              </a:rPr>
              <a:t>-invasive) </a:t>
            </a:r>
            <a:endParaRPr lang="en-US" sz="1800" dirty="0">
              <a:latin typeface="Calibri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latin typeface="Calibri"/>
                <a:cs typeface="+mn-cs"/>
              </a:rPr>
              <a:t>and </a:t>
            </a:r>
            <a:r>
              <a:rPr lang="en-US" sz="1800" b="1" dirty="0" smtClean="0">
                <a:latin typeface="Calibri"/>
                <a:cs typeface="+mn-cs"/>
              </a:rPr>
              <a:t>≥ </a:t>
            </a:r>
            <a:r>
              <a:rPr lang="en-US" sz="1800" b="1" dirty="0">
                <a:latin typeface="Calibri"/>
                <a:cs typeface="+mn-cs"/>
              </a:rPr>
              <a:t>5</a:t>
            </a:r>
            <a:r>
              <a:rPr lang="en-US" sz="1800" b="1" dirty="0" smtClean="0">
                <a:latin typeface="Calibri"/>
                <a:cs typeface="+mn-cs"/>
              </a:rPr>
              <a:t>0</a:t>
            </a:r>
            <a:r>
              <a:rPr lang="en-US" sz="1800" b="1" dirty="0">
                <a:latin typeface="Calibri"/>
                <a:cs typeface="+mn-cs"/>
              </a:rPr>
              <a:t>% stenosis in at least one additional non-culprit </a:t>
            </a:r>
            <a:r>
              <a:rPr lang="en-US" sz="1800" b="1" dirty="0" smtClean="0">
                <a:latin typeface="Calibri"/>
                <a:cs typeface="+mn-cs"/>
              </a:rPr>
              <a:t>lesion</a:t>
            </a:r>
            <a:endParaRPr lang="fr-FR" sz="1800" dirty="0">
              <a:latin typeface="Calibri"/>
              <a:cs typeface="+mn-cs"/>
            </a:endParaRPr>
          </a:p>
        </p:txBody>
      </p:sp>
      <p:sp>
        <p:nvSpPr>
          <p:cNvPr id="4" name="ZoneTexte 2"/>
          <p:cNvSpPr txBox="1"/>
          <p:nvPr/>
        </p:nvSpPr>
        <p:spPr>
          <a:xfrm>
            <a:off x="5231401" y="2266254"/>
            <a:ext cx="162550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latin typeface="Calibri"/>
                <a:cs typeface="+mn-cs"/>
              </a:rPr>
              <a:t>Randomization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 smtClean="0">
                <a:latin typeface="Calibri"/>
                <a:cs typeface="+mn-cs"/>
              </a:rPr>
              <a:t>1:1</a:t>
            </a:r>
            <a:endParaRPr lang="fr-FR" sz="1800" b="1" dirty="0">
              <a:latin typeface="Calibri"/>
              <a:cs typeface="+mn-cs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6086482" y="1652269"/>
            <a:ext cx="0" cy="5778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6"/>
          <p:cNvCxnSpPr/>
          <p:nvPr/>
        </p:nvCxnSpPr>
        <p:spPr>
          <a:xfrm>
            <a:off x="2767793" y="3020411"/>
            <a:ext cx="65527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8"/>
          <p:cNvCxnSpPr/>
          <p:nvPr/>
        </p:nvCxnSpPr>
        <p:spPr>
          <a:xfrm flipH="1">
            <a:off x="2767798" y="3018679"/>
            <a:ext cx="1" cy="57780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9"/>
          <p:cNvCxnSpPr/>
          <p:nvPr/>
        </p:nvCxnSpPr>
        <p:spPr>
          <a:xfrm flipH="1">
            <a:off x="9320525" y="3020420"/>
            <a:ext cx="1" cy="57780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10"/>
          <p:cNvSpPr txBox="1"/>
          <p:nvPr/>
        </p:nvSpPr>
        <p:spPr>
          <a:xfrm>
            <a:off x="1401225" y="3668488"/>
            <a:ext cx="2774285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 smtClean="0">
                <a:latin typeface="Calibri"/>
                <a:cs typeface="+mn-cs"/>
              </a:rPr>
              <a:t>Complete revascularisation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 err="1" smtClean="0">
                <a:latin typeface="Calibri"/>
                <a:cs typeface="+mn-cs"/>
              </a:rPr>
              <a:t>Angio-guided</a:t>
            </a:r>
            <a:r>
              <a:rPr lang="fr-FR" sz="1800" b="1" dirty="0" smtClean="0">
                <a:latin typeface="Calibri"/>
                <a:cs typeface="+mn-cs"/>
              </a:rPr>
              <a:t> PCI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200" b="1" dirty="0" smtClean="0">
                <a:latin typeface="Calibri"/>
                <a:cs typeface="+mn-cs"/>
              </a:rPr>
              <a:t>(</a:t>
            </a:r>
            <a:r>
              <a:rPr lang="en-US" sz="1200" b="1" dirty="0">
                <a:latin typeface="Calibri"/>
                <a:cs typeface="+mn-cs"/>
              </a:rPr>
              <a:t>during the index hospital </a:t>
            </a:r>
            <a:r>
              <a:rPr lang="en-US" sz="1200" b="1" dirty="0" smtClean="0">
                <a:latin typeface="Calibri"/>
                <a:cs typeface="+mn-cs"/>
              </a:rPr>
              <a:t>admission†</a:t>
            </a:r>
            <a:r>
              <a:rPr lang="fr-FR" sz="1200" b="1" dirty="0" smtClean="0">
                <a:latin typeface="Calibri"/>
                <a:cs typeface="+mn-cs"/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 smtClean="0">
                <a:latin typeface="Calibri"/>
                <a:cs typeface="+mn-cs"/>
              </a:rPr>
              <a:t>+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 smtClean="0">
                <a:latin typeface="Calibri"/>
                <a:cs typeface="+mn-cs"/>
              </a:rPr>
              <a:t>OMT</a:t>
            </a:r>
            <a:endParaRPr lang="fr-FR" sz="1800" b="1" dirty="0">
              <a:latin typeface="Calibri"/>
              <a:cs typeface="+mn-cs"/>
            </a:endParaRPr>
          </a:p>
        </p:txBody>
      </p:sp>
      <p:sp>
        <p:nvSpPr>
          <p:cNvPr id="10" name="ZoneTexte 11"/>
          <p:cNvSpPr txBox="1"/>
          <p:nvPr/>
        </p:nvSpPr>
        <p:spPr>
          <a:xfrm>
            <a:off x="7901087" y="3668488"/>
            <a:ext cx="2774285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 smtClean="0">
                <a:latin typeface="Calibri"/>
                <a:cs typeface="+mn-cs"/>
              </a:rPr>
              <a:t>Complete revascularisation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latin typeface="Calibri"/>
                <a:cs typeface="+mn-cs"/>
              </a:rPr>
              <a:t>FFR-</a:t>
            </a:r>
            <a:r>
              <a:rPr lang="fr-FR" sz="1800" b="1" dirty="0" err="1">
                <a:latin typeface="Calibri"/>
                <a:cs typeface="+mn-cs"/>
              </a:rPr>
              <a:t>guided</a:t>
            </a:r>
            <a:r>
              <a:rPr lang="fr-FR" sz="1800" b="1" dirty="0">
                <a:latin typeface="Calibri"/>
                <a:cs typeface="+mn-cs"/>
              </a:rPr>
              <a:t> </a:t>
            </a:r>
            <a:r>
              <a:rPr lang="fr-FR" sz="1800" b="1" dirty="0" smtClean="0">
                <a:latin typeface="Calibri"/>
                <a:cs typeface="+mn-cs"/>
              </a:rPr>
              <a:t>PCI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Calibri"/>
                <a:cs typeface="+mn-cs"/>
              </a:rPr>
              <a:t>(during the index hospital </a:t>
            </a:r>
            <a:r>
              <a:rPr lang="en-US" sz="1200" b="1" dirty="0" smtClean="0">
                <a:latin typeface="Calibri"/>
                <a:cs typeface="+mn-cs"/>
              </a:rPr>
              <a:t>admission</a:t>
            </a:r>
            <a:r>
              <a:rPr lang="en-US" sz="1200" b="1" dirty="0">
                <a:latin typeface="Calibri"/>
                <a:cs typeface="+mn-cs"/>
              </a:rPr>
              <a:t> †</a:t>
            </a:r>
            <a:r>
              <a:rPr lang="en-US" sz="1200" b="1" dirty="0" smtClean="0">
                <a:latin typeface="Calibri"/>
                <a:cs typeface="+mn-cs"/>
              </a:rPr>
              <a:t>)</a:t>
            </a:r>
            <a:endParaRPr lang="en-US" sz="1200" b="1" dirty="0">
              <a:latin typeface="Calibri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 smtClean="0">
                <a:latin typeface="Calibri"/>
                <a:cs typeface="+mn-cs"/>
              </a:rPr>
              <a:t>+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 smtClean="0">
                <a:latin typeface="Calibri"/>
                <a:cs typeface="+mn-cs"/>
              </a:rPr>
              <a:t>OMT</a:t>
            </a:r>
            <a:endParaRPr lang="fr-FR" sz="1800" b="1" dirty="0">
              <a:latin typeface="Calibri"/>
              <a:cs typeface="+mn-cs"/>
            </a:endParaRPr>
          </a:p>
        </p:txBody>
      </p:sp>
      <p:sp>
        <p:nvSpPr>
          <p:cNvPr id="11" name="ZoneTexte 12"/>
          <p:cNvSpPr txBox="1"/>
          <p:nvPr/>
        </p:nvSpPr>
        <p:spPr>
          <a:xfrm>
            <a:off x="3741465" y="5180651"/>
            <a:ext cx="41719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 err="1" smtClean="0">
                <a:latin typeface="Calibri"/>
                <a:cs typeface="+mn-cs"/>
              </a:rPr>
              <a:t>Follow</a:t>
            </a:r>
            <a:r>
              <a:rPr lang="fr-FR" sz="1800" b="1" dirty="0">
                <a:latin typeface="Calibri"/>
                <a:cs typeface="+mn-cs"/>
              </a:rPr>
              <a:t>-</a:t>
            </a:r>
            <a:r>
              <a:rPr lang="fr-FR" sz="1800" b="1" dirty="0" smtClean="0">
                <a:latin typeface="Calibri"/>
                <a:cs typeface="+mn-cs"/>
              </a:rPr>
              <a:t>up : </a:t>
            </a:r>
            <a:r>
              <a:rPr lang="fr-FR" sz="1800" b="1" dirty="0" err="1" smtClean="0">
                <a:latin typeface="Calibri"/>
                <a:cs typeface="+mn-cs"/>
              </a:rPr>
              <a:t>Discharge</a:t>
            </a:r>
            <a:r>
              <a:rPr lang="fr-FR" sz="1800" b="1" dirty="0" smtClean="0">
                <a:latin typeface="Calibri"/>
                <a:cs typeface="+mn-cs"/>
              </a:rPr>
              <a:t>, 1, 6 and 12 </a:t>
            </a:r>
            <a:r>
              <a:rPr lang="fr-FR" sz="1800" b="1" dirty="0" err="1" smtClean="0">
                <a:latin typeface="Calibri"/>
                <a:cs typeface="+mn-cs"/>
              </a:rPr>
              <a:t>months</a:t>
            </a:r>
            <a:endParaRPr lang="fr-FR" sz="1800" b="1" dirty="0" smtClean="0">
              <a:latin typeface="Calibri"/>
              <a:cs typeface="+mn-cs"/>
            </a:endParaRPr>
          </a:p>
        </p:txBody>
      </p:sp>
      <p:sp>
        <p:nvSpPr>
          <p:cNvPr id="12" name="ZoneTexte 13"/>
          <p:cNvSpPr txBox="1"/>
          <p:nvPr/>
        </p:nvSpPr>
        <p:spPr>
          <a:xfrm>
            <a:off x="1835764" y="5684716"/>
            <a:ext cx="778418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Calibri"/>
                <a:cs typeface="+mn-cs"/>
              </a:rPr>
              <a:t>Primary Efficacy Outcome: </a:t>
            </a:r>
            <a:r>
              <a:rPr lang="en-US" sz="1800" dirty="0" smtClean="0">
                <a:latin typeface="Calibri"/>
                <a:cs typeface="+mn-cs"/>
              </a:rPr>
              <a:t>Death </a:t>
            </a:r>
            <a:r>
              <a:rPr lang="en-US" sz="1800" dirty="0">
                <a:latin typeface="Calibri"/>
                <a:cs typeface="+mn-cs"/>
              </a:rPr>
              <a:t>or </a:t>
            </a:r>
            <a:r>
              <a:rPr lang="en-US" sz="1800" dirty="0" smtClean="0">
                <a:latin typeface="Calibri"/>
                <a:cs typeface="+mn-cs"/>
              </a:rPr>
              <a:t>non-fatal MI or any repeat revascularization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/>
                <a:cs typeface="+mn-cs"/>
              </a:rPr>
              <a:t>	 </a:t>
            </a:r>
            <a:r>
              <a:rPr lang="en-US" sz="1800" dirty="0" smtClean="0">
                <a:latin typeface="Calibri"/>
                <a:cs typeface="+mn-cs"/>
              </a:rPr>
              <a:t>	              at 12 months</a:t>
            </a:r>
          </a:p>
        </p:txBody>
      </p:sp>
      <p:sp>
        <p:nvSpPr>
          <p:cNvPr id="13" name="ZoneTexte 3"/>
          <p:cNvSpPr txBox="1"/>
          <p:nvPr/>
        </p:nvSpPr>
        <p:spPr>
          <a:xfrm>
            <a:off x="1552361" y="6405957"/>
            <a:ext cx="82365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i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+mn-cs"/>
              </a:rPr>
              <a:t>† </a:t>
            </a:r>
            <a:r>
              <a:rPr lang="en-US" sz="1100" i="1" dirty="0">
                <a:solidFill>
                  <a:schemeClr val="tx1">
                    <a:lumMod val="50000"/>
                  </a:schemeClr>
                </a:solidFill>
                <a:latin typeface="Calibri"/>
                <a:cs typeface="+mn-cs"/>
              </a:rPr>
              <a:t>complete revascularization is encouraged to be done during the index procedure but if that is not possible can be performed during another </a:t>
            </a:r>
            <a:endParaRPr lang="en-US" sz="1100" i="1" dirty="0" smtClean="0">
              <a:solidFill>
                <a:schemeClr val="tx1">
                  <a:lumMod val="50000"/>
                </a:schemeClr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i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+mn-cs"/>
              </a:rPr>
              <a:t>procedure </a:t>
            </a:r>
            <a:r>
              <a:rPr lang="en-US" sz="1100" i="1" dirty="0">
                <a:solidFill>
                  <a:schemeClr val="tx1">
                    <a:lumMod val="50000"/>
                  </a:schemeClr>
                </a:solidFill>
                <a:latin typeface="Calibri"/>
                <a:cs typeface="+mn-cs"/>
              </a:rPr>
              <a:t>as soon is possible </a:t>
            </a:r>
            <a:r>
              <a:rPr lang="en-US" sz="1100" i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+mn-cs"/>
              </a:rPr>
              <a:t>and before </a:t>
            </a:r>
            <a:r>
              <a:rPr lang="en-GB" sz="1100" i="1" dirty="0">
                <a:solidFill>
                  <a:schemeClr val="tx1">
                    <a:lumMod val="50000"/>
                  </a:schemeClr>
                </a:solidFill>
                <a:latin typeface="Calibri"/>
                <a:cs typeface="+mn-cs"/>
              </a:rPr>
              <a:t>discharge from the </a:t>
            </a:r>
            <a:r>
              <a:rPr lang="en-GB" sz="1100" i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+mn-cs"/>
              </a:rPr>
              <a:t>hospital</a:t>
            </a:r>
            <a:endParaRPr lang="fr-FR" sz="1100" i="1" dirty="0">
              <a:solidFill>
                <a:schemeClr val="tx1">
                  <a:lumMod val="50000"/>
                </a:schemeClr>
              </a:solidFill>
              <a:latin typeface="Calibri"/>
              <a:cs typeface="+mn-cs"/>
            </a:endParaRPr>
          </a:p>
        </p:txBody>
      </p:sp>
      <p:sp>
        <p:nvSpPr>
          <p:cNvPr id="14" name="ZoneTexte 5"/>
          <p:cNvSpPr txBox="1"/>
          <p:nvPr/>
        </p:nvSpPr>
        <p:spPr>
          <a:xfrm>
            <a:off x="5036956" y="194990"/>
            <a:ext cx="2208233" cy="584775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FLOWER-MI</a:t>
            </a:r>
            <a:endParaRPr lang="fr-FR" sz="3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73439" y="1763359"/>
            <a:ext cx="2428875" cy="1041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dirty="0">
                <a:solidFill>
                  <a:prstClr val="white"/>
                </a:solidFill>
              </a:rPr>
              <a:t>5</a:t>
            </a:r>
            <a:r>
              <a:rPr lang="fr-FR" sz="1800" b="1" dirty="0" smtClean="0">
                <a:solidFill>
                  <a:prstClr val="white"/>
                </a:solidFill>
              </a:rPr>
              <a:t>0 centres</a:t>
            </a:r>
            <a:endParaRPr lang="fr-FR" sz="1800" b="1" dirty="0">
              <a:solidFill>
                <a:prstClr val="white"/>
              </a:solidFill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dirty="0">
                <a:solidFill>
                  <a:prstClr val="white"/>
                </a:solidFill>
              </a:rPr>
              <a:t>1,170 patients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prstClr val="white"/>
                </a:solidFill>
              </a:rPr>
              <a:t>Enrolment</a:t>
            </a:r>
            <a:r>
              <a:rPr lang="fr-FR" sz="1800" b="1" dirty="0" smtClean="0">
                <a:solidFill>
                  <a:prstClr val="white"/>
                </a:solidFill>
              </a:rPr>
              <a:t> </a:t>
            </a:r>
            <a:r>
              <a:rPr lang="fr-FR" sz="1800" b="1" dirty="0">
                <a:solidFill>
                  <a:prstClr val="white"/>
                </a:solidFill>
              </a:rPr>
              <a:t>: 30 </a:t>
            </a:r>
            <a:r>
              <a:rPr lang="fr-FR" sz="1800" b="1" dirty="0" err="1" smtClean="0">
                <a:solidFill>
                  <a:prstClr val="white"/>
                </a:solidFill>
              </a:rPr>
              <a:t>months</a:t>
            </a:r>
            <a:endParaRPr lang="fr-FR" sz="1800" b="1" dirty="0">
              <a:solidFill>
                <a:prstClr val="white"/>
              </a:solidFill>
            </a:endParaRPr>
          </a:p>
        </p:txBody>
      </p:sp>
      <p:sp>
        <p:nvSpPr>
          <p:cNvPr id="16" name="Rounded Rectangle 15">
            <a:hlinkClick r:id="rId2" action="ppaction://hlinksldjump"/>
          </p:cNvPr>
          <p:cNvSpPr/>
          <p:nvPr/>
        </p:nvSpPr>
        <p:spPr>
          <a:xfrm>
            <a:off x="10464604" y="6149018"/>
            <a:ext cx="1269580" cy="513877"/>
          </a:xfrm>
          <a:prstGeom prst="roundRect">
            <a:avLst/>
          </a:prstGeom>
          <a:gradFill rotWithShape="1">
            <a:gsLst>
              <a:gs pos="0">
                <a:sysClr val="windowText" lastClr="000000">
                  <a:tint val="100000"/>
                  <a:shade val="100000"/>
                  <a:satMod val="130000"/>
                </a:sysClr>
              </a:gs>
              <a:gs pos="100000">
                <a:sysClr val="windowText" lastClr="000000">
                  <a:tint val="50000"/>
                  <a:shade val="100000"/>
                  <a:satMod val="350000"/>
                </a:sys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61048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PRIMULTI: use of FFR to guide N-IRA PCI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600" dirty="0" smtClean="0"/>
              <a:t>In 1/3 of patients assessed with FFR, the N-IRA lesion was not haemodynamically significant. </a:t>
            </a:r>
          </a:p>
          <a:p>
            <a:r>
              <a:rPr lang="en-GB" sz="2600" dirty="0" smtClean="0"/>
              <a:t>MACE reduction predominantly due to a reduction in need for non-urgent ischaemia-driven revascularisation. </a:t>
            </a:r>
          </a:p>
          <a:p>
            <a:r>
              <a:rPr lang="en-GB" sz="2600" dirty="0" smtClean="0"/>
              <a:t>The Death, MI rate was not significantly different between the 2 groups</a:t>
            </a:r>
          </a:p>
          <a:p>
            <a:pPr marL="0" indent="0">
              <a:buNone/>
            </a:pPr>
            <a:r>
              <a:rPr lang="en-GB" sz="2600" dirty="0"/>
              <a:t> </a:t>
            </a:r>
            <a:r>
              <a:rPr lang="en-GB" sz="2600" dirty="0" smtClean="0"/>
              <a:t>   - trial may be underpowered to detect these differences</a:t>
            </a:r>
          </a:p>
          <a:p>
            <a:pPr marL="0" indent="0">
              <a:buNone/>
            </a:pPr>
            <a:r>
              <a:rPr lang="en-GB" sz="2600" dirty="0"/>
              <a:t> </a:t>
            </a:r>
            <a:r>
              <a:rPr lang="en-GB" sz="2600" dirty="0" smtClean="0"/>
              <a:t>   - These endpoints may </a:t>
            </a:r>
            <a:r>
              <a:rPr lang="en-GB" sz="2600" u="sng" dirty="0" smtClean="0"/>
              <a:t>not</a:t>
            </a:r>
            <a:r>
              <a:rPr lang="en-GB" sz="2600" dirty="0" smtClean="0"/>
              <a:t> be related to degree of ischaemia in the territory of the N-IRA. </a:t>
            </a:r>
          </a:p>
          <a:p>
            <a:pPr marL="0" indent="0">
              <a:buNone/>
            </a:pPr>
            <a:r>
              <a:rPr lang="en-GB" sz="2600" dirty="0"/>
              <a:t> </a:t>
            </a:r>
            <a:r>
              <a:rPr lang="en-GB" sz="2600" dirty="0" smtClean="0"/>
              <a:t>   - plaque morphology at N-IRA may influence propensity towards repeat MI. 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191867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29410" y="248355"/>
            <a:ext cx="11582400" cy="433324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Further studies in management of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multivessel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disease in STEMI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759901"/>
              </p:ext>
            </p:extLst>
          </p:nvPr>
        </p:nvGraphicFramePr>
        <p:xfrm>
          <a:off x="280190" y="783752"/>
          <a:ext cx="11631620" cy="59369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8299"/>
                <a:gridCol w="2496876"/>
                <a:gridCol w="2549257"/>
                <a:gridCol w="2585156"/>
                <a:gridCol w="2542032"/>
              </a:tblGrid>
              <a:tr h="3230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COMPARE-ACUTE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FLOWER-AMI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FULL-REVASC</a:t>
                      </a:r>
                      <a:endParaRPr lang="en-US" dirty="0"/>
                    </a:p>
                  </a:txBody>
                  <a:tcPr/>
                </a:tc>
              </a:tr>
              <a:tr h="17070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60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Number of patients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1170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4000</a:t>
                      </a:r>
                      <a:endParaRPr lang="en-US" sz="1200" dirty="0"/>
                    </a:p>
                  </a:txBody>
                  <a:tcPr/>
                </a:tc>
              </a:tr>
              <a:tr h="501698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Randomisation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1:1 </a:t>
                      </a:r>
                      <a:r>
                        <a:rPr lang="en-US" sz="1200" dirty="0" err="1" smtClean="0"/>
                        <a:t>randomisation</a:t>
                      </a:r>
                      <a:r>
                        <a:rPr lang="en-US" sz="1200" baseline="0" dirty="0" smtClean="0"/>
                        <a:t> to staged N-IRA PCI (FFR-guided) or culprit-only PCI.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2:1 </a:t>
                      </a:r>
                      <a:r>
                        <a:rPr lang="en-US" sz="1200" dirty="0" err="1" smtClean="0"/>
                        <a:t>randomisatio</a:t>
                      </a:r>
                      <a:r>
                        <a:rPr lang="en-US" sz="1200" baseline="0" dirty="0" err="1" smtClean="0"/>
                        <a:t>n</a:t>
                      </a:r>
                      <a:r>
                        <a:rPr lang="en-US" sz="1200" baseline="0" dirty="0" smtClean="0"/>
                        <a:t> to FFR-guided CR or culprit-only PCI.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1:1 </a:t>
                      </a:r>
                      <a:r>
                        <a:rPr lang="en-US" sz="1200" dirty="0" err="1" smtClean="0"/>
                        <a:t>randomisation</a:t>
                      </a:r>
                      <a:r>
                        <a:rPr lang="en-US" sz="1200" baseline="0" dirty="0" smtClean="0"/>
                        <a:t> to </a:t>
                      </a:r>
                      <a:r>
                        <a:rPr lang="en-US" sz="1200" baseline="0" dirty="0" err="1" smtClean="0"/>
                        <a:t>angio</a:t>
                      </a:r>
                      <a:r>
                        <a:rPr lang="en-US" sz="1200" baseline="0" dirty="0" smtClean="0"/>
                        <a:t>-guided vs FFR guided N-IRA PCI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1:1 </a:t>
                      </a:r>
                      <a:r>
                        <a:rPr lang="en-US" sz="1200" dirty="0" err="1" smtClean="0"/>
                        <a:t>randomisation</a:t>
                      </a:r>
                      <a:r>
                        <a:rPr lang="en-US" sz="1200" baseline="0" dirty="0" smtClean="0"/>
                        <a:t> to index admission FFR-guided N-IRA PCI or culprit-only PCI. </a:t>
                      </a:r>
                      <a:endParaRPr lang="en-US" sz="1200" dirty="0"/>
                    </a:p>
                  </a:txBody>
                  <a:tcPr/>
                </a:tc>
              </a:tr>
              <a:tr h="6705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Primary</a:t>
                      </a:r>
                      <a:r>
                        <a:rPr lang="en-US" sz="1200" baseline="0" dirty="0" smtClean="0"/>
                        <a:t> outcome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 month</a:t>
                      </a:r>
                      <a:r>
                        <a:rPr lang="en-US" sz="1200" baseline="0" dirty="0" smtClean="0"/>
                        <a:t> CV-Death and non-fatal MI.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12 month composite of all-cause mortality, non-fatal MI, any </a:t>
                      </a:r>
                      <a:r>
                        <a:rPr lang="en-US" sz="12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revascularisation</a:t>
                      </a:r>
                      <a:r>
                        <a:rPr lang="en-US" sz="12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or stroke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cs typeface="+mn-cs"/>
                        </a:rPr>
                        <a:t>12 month</a:t>
                      </a:r>
                      <a:r>
                        <a:rPr lang="en-US" sz="1200" baseline="0" dirty="0" smtClean="0">
                          <a:latin typeface="Calibri"/>
                          <a:cs typeface="+mn-cs"/>
                        </a:rPr>
                        <a:t> </a:t>
                      </a:r>
                      <a:r>
                        <a:rPr lang="en-US" sz="1200" baseline="0" dirty="0" err="1" smtClean="0">
                          <a:latin typeface="Calibri"/>
                          <a:cs typeface="+mn-cs"/>
                        </a:rPr>
                        <a:t>composite</a:t>
                      </a:r>
                      <a:r>
                        <a:rPr lang="en-US" sz="1200" dirty="0" err="1" smtClean="0">
                          <a:latin typeface="Calibri"/>
                          <a:cs typeface="+mn-cs"/>
                        </a:rPr>
                        <a:t>Death</a:t>
                      </a:r>
                      <a:r>
                        <a:rPr lang="en-US" sz="1200" dirty="0" smtClean="0">
                          <a:latin typeface="Calibri"/>
                          <a:cs typeface="+mn-cs"/>
                        </a:rPr>
                        <a:t> or non-fatal MI or any repeat </a:t>
                      </a:r>
                      <a:r>
                        <a:rPr lang="en-US" sz="1200" dirty="0" err="1" smtClean="0">
                          <a:latin typeface="Calibri"/>
                          <a:cs typeface="+mn-cs"/>
                        </a:rPr>
                        <a:t>revascularisation</a:t>
                      </a:r>
                      <a:r>
                        <a:rPr lang="en-US" sz="1200" dirty="0" smtClean="0">
                          <a:latin typeface="Calibri"/>
                          <a:cs typeface="+mn-cs"/>
                        </a:rPr>
                        <a:t>	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 day and 12 month all-cause mortality or non-fatal MI. </a:t>
                      </a:r>
                      <a:endParaRPr lang="en-US" sz="1200" dirty="0"/>
                    </a:p>
                  </a:txBody>
                  <a:tcPr/>
                </a:tc>
              </a:tr>
              <a:tr h="6829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Pros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Powered</a:t>
                      </a:r>
                      <a:r>
                        <a:rPr lang="en-US" sz="1200" baseline="0" dirty="0" smtClean="0"/>
                        <a:t> for hard endpoints.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Direct comparison of </a:t>
                      </a:r>
                      <a:r>
                        <a:rPr lang="en-US" sz="1200" dirty="0" err="1" smtClean="0"/>
                        <a:t>angio</a:t>
                      </a:r>
                      <a:r>
                        <a:rPr lang="en-US" sz="1200" dirty="0" smtClean="0"/>
                        <a:t> and FFR guided complete </a:t>
                      </a:r>
                      <a:r>
                        <a:rPr lang="en-US" sz="1200" dirty="0" err="1" smtClean="0"/>
                        <a:t>revascularisation</a:t>
                      </a:r>
                      <a:r>
                        <a:rPr lang="en-US" sz="1200" dirty="0" smtClean="0"/>
                        <a:t>.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Powered for hard endpoints. </a:t>
                      </a:r>
                      <a:endParaRPr lang="en-US" sz="1200" dirty="0"/>
                    </a:p>
                  </a:txBody>
                  <a:tcPr/>
                </a:tc>
              </a:tr>
              <a:tr h="45268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Cons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 assessment of in-patient CR.</a:t>
                      </a:r>
                      <a:r>
                        <a:rPr lang="en-US" sz="1200" baseline="0" dirty="0" smtClean="0"/>
                        <a:t> </a:t>
                      </a:r>
                    </a:p>
                    <a:p>
                      <a:r>
                        <a:rPr lang="en-US" sz="1200" baseline="0" dirty="0" smtClean="0"/>
                        <a:t>FFR used as adjunct for decision making, not formally compared. </a:t>
                      </a:r>
                    </a:p>
                    <a:p>
                      <a:r>
                        <a:rPr lang="en-US" sz="1200" baseline="0" dirty="0" smtClean="0"/>
                        <a:t>Includes patients initially </a:t>
                      </a:r>
                      <a:r>
                        <a:rPr lang="en-US" sz="1200" baseline="0" dirty="0" err="1" smtClean="0"/>
                        <a:t>thrombolysed</a:t>
                      </a:r>
                      <a:r>
                        <a:rPr lang="en-US" sz="1200" baseline="0" dirty="0" smtClean="0"/>
                        <a:t> and subsequent rescue or </a:t>
                      </a:r>
                      <a:r>
                        <a:rPr lang="en-US" sz="1200" baseline="0" dirty="0" err="1" smtClean="0"/>
                        <a:t>pharmacoinvasive</a:t>
                      </a:r>
                      <a:r>
                        <a:rPr lang="en-US" sz="1200" baseline="0" dirty="0" smtClean="0"/>
                        <a:t> management (</a:t>
                      </a:r>
                      <a:r>
                        <a:rPr lang="en-US" sz="1200" baseline="0" dirty="0" err="1" smtClean="0"/>
                        <a:t>heterohgenous</a:t>
                      </a:r>
                      <a:r>
                        <a:rPr lang="en-US" sz="1200" baseline="0" dirty="0" smtClean="0"/>
                        <a:t> culprit lesion management).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Not powered for hard endpoints</a:t>
                      </a:r>
                    </a:p>
                    <a:p>
                      <a:r>
                        <a:rPr lang="en-US" sz="1200" dirty="0" smtClean="0"/>
                        <a:t>FFR used as adjunct</a:t>
                      </a:r>
                      <a:r>
                        <a:rPr lang="en-US" sz="1200" baseline="0" dirty="0" smtClean="0"/>
                        <a:t> for decision making, not formally compared.</a:t>
                      </a:r>
                    </a:p>
                    <a:p>
                      <a:r>
                        <a:rPr lang="en-US" sz="1200" baseline="0" dirty="0" smtClean="0"/>
                        <a:t>Only in-patient CR, no staged group.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Not powered to detect difference in hard endpoints </a:t>
                      </a:r>
                    </a:p>
                    <a:p>
                      <a:r>
                        <a:rPr lang="en-US" sz="1200" dirty="0" smtClean="0"/>
                        <a:t>No culprit-only group</a:t>
                      </a:r>
                      <a:r>
                        <a:rPr lang="en-US" sz="1200" baseline="0" dirty="0" smtClean="0"/>
                        <a:t> 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Includes patients initially </a:t>
                      </a:r>
                      <a:r>
                        <a:rPr lang="en-US" sz="1200" baseline="0" dirty="0" err="1" smtClean="0"/>
                        <a:t>thrombolysed</a:t>
                      </a:r>
                      <a:r>
                        <a:rPr lang="en-US" sz="1200" baseline="0" dirty="0" smtClean="0"/>
                        <a:t> and subsequent rescue or </a:t>
                      </a:r>
                      <a:r>
                        <a:rPr lang="en-US" sz="1200" baseline="0" dirty="0" err="1" smtClean="0"/>
                        <a:t>pharmacoinvasive</a:t>
                      </a:r>
                      <a:r>
                        <a:rPr lang="en-US" sz="1200" baseline="0" dirty="0" smtClean="0"/>
                        <a:t> management (</a:t>
                      </a:r>
                      <a:r>
                        <a:rPr lang="en-US" sz="1200" baseline="0" dirty="0" err="1" smtClean="0"/>
                        <a:t>heterohgenous</a:t>
                      </a:r>
                      <a:r>
                        <a:rPr lang="en-US" sz="1200" baseline="0" dirty="0" smtClean="0"/>
                        <a:t> culprit lesion management). 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 staged PCI</a:t>
                      </a:r>
                      <a:r>
                        <a:rPr lang="en-US" sz="1200" baseline="0" dirty="0" smtClean="0"/>
                        <a:t> of N-IRA lesions. </a:t>
                      </a:r>
                    </a:p>
                    <a:p>
                      <a:r>
                        <a:rPr lang="en-US" sz="1200" baseline="0" dirty="0" smtClean="0"/>
                        <a:t>FFR not formally compared with </a:t>
                      </a:r>
                      <a:r>
                        <a:rPr lang="en-US" sz="1200" baseline="0" dirty="0" err="1" smtClean="0"/>
                        <a:t>angio</a:t>
                      </a:r>
                      <a:r>
                        <a:rPr lang="en-US" sz="1200" baseline="0" dirty="0" smtClean="0"/>
                        <a:t>-guided strategy. 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465" y="1365724"/>
            <a:ext cx="2410567" cy="125377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556" y="1365724"/>
            <a:ext cx="2433843" cy="138477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000" y="1296903"/>
            <a:ext cx="2335668" cy="15224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1367" y="1365724"/>
            <a:ext cx="2341489" cy="132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0821" y="1203157"/>
            <a:ext cx="6144126" cy="707886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  <a:softEdge rad="3175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we know ? </a:t>
            </a:r>
            <a:endParaRPr lang="en-GB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116" y="3304673"/>
            <a:ext cx="10491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tx1">
                    <a:lumMod val="50000"/>
                  </a:schemeClr>
                </a:solidFill>
              </a:rPr>
              <a:t>Multi-vessel disease found at time of P-PCI is not uncommon </a:t>
            </a:r>
            <a:endParaRPr lang="en-GB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116" y="4355431"/>
            <a:ext cx="10491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prstClr val="white"/>
                </a:solidFill>
              </a:rPr>
              <a:t>Patients with MVD do worse </a:t>
            </a:r>
            <a:endParaRPr lang="en-GB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9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COMPARE-ACUTE Trial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08" y="1199800"/>
            <a:ext cx="11211984" cy="4773614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885 patients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Presentation with STEMI treated by primary PCI within 12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hr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of symptom onset</a:t>
            </a:r>
          </a:p>
          <a:p>
            <a:r>
              <a:rPr lang="en-US" dirty="0"/>
              <a:t>at least one stenosis of &gt;50% in a non-IRA on QCA or visual estimation of baseline angiography and judged feasible for treatment with PCI by the </a:t>
            </a:r>
            <a:r>
              <a:rPr lang="en-US" dirty="0" smtClean="0"/>
              <a:t>operator. </a:t>
            </a:r>
          </a:p>
          <a:p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Randomised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2:1 to: </a:t>
            </a:r>
          </a:p>
          <a:p>
            <a:pPr marL="0" indent="0">
              <a:buNone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    -   FFR-guided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revascularisation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of N-IRA lesions either during index procedure or within index admission (all lesions with FFR&lt;0.80 treated) </a:t>
            </a:r>
          </a:p>
          <a:p>
            <a:pPr marL="0" indent="0">
              <a:buNone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    -   conservative management with PCI of N-IRA lesions driven by ongoing symptoms / non-invasive assessment (guidelines group). 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Primary outcome measure: 12 month composite of all-cause mortality, non-fatal MI, any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revascularisation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or stroke (MACCE). </a:t>
            </a:r>
          </a:p>
        </p:txBody>
      </p:sp>
    </p:spTree>
    <p:extLst>
      <p:ext uri="{BB962C8B-B14F-4D97-AF65-F5344CB8AC3E}">
        <p14:creationId xmlns:p14="http://schemas.microsoft.com/office/powerpoint/2010/main" val="21768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491" y="285754"/>
            <a:ext cx="11224684" cy="866648"/>
          </a:xfrm>
          <a:solidFill>
            <a:schemeClr val="accent5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CvLPRIT Nuclear sub-study: 200 patients  MPS @ median 6 weeks 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6839" y="2069871"/>
            <a:ext cx="11211984" cy="1840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Infarct extent</a:t>
            </a:r>
          </a:p>
          <a:p>
            <a:r>
              <a:rPr lang="en-GB" sz="2800" dirty="0" smtClean="0"/>
              <a:t>Larger resting perfusion defect (infarct extents) at 6 weeks MPS in the IRA-only group:</a:t>
            </a:r>
          </a:p>
          <a:p>
            <a:pPr marL="0" indent="0">
              <a:buNone/>
            </a:pPr>
            <a:r>
              <a:rPr lang="en-GB" sz="2800" dirty="0"/>
              <a:t> </a:t>
            </a:r>
            <a:r>
              <a:rPr lang="en-GB" sz="2800" dirty="0" smtClean="0"/>
              <a:t>   - median IRA = 10.3%, Median complete = 8.8%    p=0.049</a:t>
            </a:r>
          </a:p>
          <a:p>
            <a:r>
              <a:rPr lang="en-GB" sz="2800" dirty="0" smtClean="0"/>
              <a:t>Trend towards more extensive resting defects in territory of the IRA </a:t>
            </a:r>
          </a:p>
          <a:p>
            <a:pPr marL="0" indent="0">
              <a:buNone/>
            </a:pPr>
            <a:r>
              <a:rPr lang="en-GB" sz="2800" dirty="0" smtClean="0"/>
              <a:t>    - culprit-only median = 8.8%, complete median = 5.9%     p=0.09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31261" y="1271239"/>
            <a:ext cx="4583151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prstClr val="white"/>
                </a:solidFill>
              </a:rPr>
              <a:t>Resting Infarct </a:t>
            </a:r>
            <a:endParaRPr lang="en-GB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5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673557-683F-483B-9D9A-F8D925A5F6B3}" type="datetime1">
              <a:rPr lang="en-US" smtClean="0"/>
              <a:pPr>
                <a:defRPr/>
              </a:pPr>
              <a:t>12/10/2016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8C540D-1EC9-499D-B385-5DBFD1B7AA79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3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7605"/>
            <a:ext cx="10515600" cy="433324"/>
          </a:xfrm>
        </p:spPr>
        <p:txBody>
          <a:bodyPr/>
          <a:lstStyle/>
          <a:p>
            <a:r>
              <a:rPr lang="en-GB" dirty="0" err="1" smtClean="0"/>
              <a:t>CvLPRIT</a:t>
            </a:r>
            <a:r>
              <a:rPr lang="en-GB" dirty="0" smtClean="0"/>
              <a:t> Nuclear sub-study: infarct extent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3445" y="677634"/>
            <a:ext cx="6732305" cy="44315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7881" y="5182074"/>
            <a:ext cx="10296243" cy="151836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B4C5EE">
                    <a:lumMod val="25000"/>
                  </a:srgbClr>
                </a:solidFill>
              </a:rPr>
              <a:t>Larger resting perfusion defect (infarct extents) at 6 weeks MPS in the IRA-only group: </a:t>
            </a:r>
          </a:p>
          <a:p>
            <a:pPr algn="ctr"/>
            <a:r>
              <a:rPr lang="en-GB" sz="2000" b="1" dirty="0">
                <a:solidFill>
                  <a:srgbClr val="B4C5EE">
                    <a:lumMod val="25000"/>
                  </a:srgbClr>
                </a:solidFill>
              </a:rPr>
              <a:t>culprit-only = 10.3%, Median complete = 8.8%    p=0.049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sz="2000" b="1" dirty="0">
                <a:solidFill>
                  <a:prstClr val="black"/>
                </a:solidFill>
              </a:rPr>
              <a:t>Trend towards more extensive resting defects in territory of the index event: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sz="2000" b="1" dirty="0">
                <a:solidFill>
                  <a:prstClr val="black"/>
                </a:solidFill>
              </a:rPr>
              <a:t>    culprit-only median = 8.8%, complete median = 5.9%     p=0.09</a:t>
            </a:r>
            <a:endParaRPr lang="en-GB" sz="2000" b="1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40537" y="689876"/>
            <a:ext cx="2573201" cy="4407008"/>
            <a:chOff x="827584" y="620688"/>
            <a:chExt cx="2952328" cy="4464496"/>
          </a:xfrm>
          <a:effectLst>
            <a:glow rad="63500">
              <a:srgbClr val="4BACC6">
                <a:satMod val="175000"/>
                <a:alpha val="40000"/>
              </a:srgbClr>
            </a:glow>
          </a:effectLst>
        </p:grpSpPr>
        <p:sp>
          <p:nvSpPr>
            <p:cNvPr id="6" name="Rectangle 5"/>
            <p:cNvSpPr/>
            <p:nvPr/>
          </p:nvSpPr>
          <p:spPr>
            <a:xfrm>
              <a:off x="827584" y="620688"/>
              <a:ext cx="2952328" cy="4464496"/>
            </a:xfrm>
            <a:prstGeom prst="rect">
              <a:avLst/>
            </a:prstGeom>
            <a:solidFill>
              <a:srgbClr val="EEECE1">
                <a:lumMod val="10000"/>
              </a:srgbClr>
            </a:solidFill>
            <a:ln w="25400" cap="flat" cmpd="sng" algn="ctr">
              <a:solidFill>
                <a:srgbClr val="92D050"/>
              </a:solidFill>
              <a:prstDash val="solid"/>
            </a:ln>
            <a:effectLst>
              <a:softEdge rad="63500"/>
            </a:effectLst>
          </p:spPr>
          <p:txBody>
            <a:bodyPr anchor="ctr"/>
            <a:lstStyle/>
            <a:p>
              <a:pPr algn="ctr">
                <a:defRPr/>
              </a:pPr>
              <a:endParaRPr lang="en-GB" kern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43608" y="764704"/>
              <a:ext cx="2520280" cy="2133613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95636" y="2996952"/>
              <a:ext cx="2016224" cy="191987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</p:pic>
      </p:grpSp>
      <p:sp>
        <p:nvSpPr>
          <p:cNvPr id="9" name="Oval 8"/>
          <p:cNvSpPr/>
          <p:nvPr/>
        </p:nvSpPr>
        <p:spPr bwMode="auto">
          <a:xfrm>
            <a:off x="2247619" y="903669"/>
            <a:ext cx="1158156" cy="44144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1600" b="1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54054" y="6519446"/>
            <a:ext cx="1780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solidFill>
                  <a:prstClr val="white"/>
                </a:solidFill>
              </a:rPr>
              <a:t>Kelion</a:t>
            </a:r>
            <a:r>
              <a:rPr lang="en-GB" sz="1600" dirty="0" smtClean="0">
                <a:solidFill>
                  <a:prstClr val="white"/>
                </a:solidFill>
              </a:rPr>
              <a:t> A et al. 2015</a:t>
            </a:r>
            <a:endParaRPr lang="en-GB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8402405" y="44628"/>
            <a:ext cx="3742267" cy="904875"/>
            <a:chOff x="432" y="241"/>
            <a:chExt cx="1920" cy="671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466" y="530"/>
              <a:ext cx="1859" cy="358"/>
              <a:chOff x="288" y="108"/>
              <a:chExt cx="2400" cy="589"/>
            </a:xfrm>
          </p:grpSpPr>
          <p:pic>
            <p:nvPicPr>
              <p:cNvPr id="16" name="Picture 1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635" t="5577"/>
              <a:stretch>
                <a:fillRect/>
              </a:stretch>
            </p:blipFill>
            <p:spPr bwMode="auto">
              <a:xfrm>
                <a:off x="288" y="92"/>
                <a:ext cx="2400" cy="629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  <a:effectLst>
                <a:outerShdw dist="107763" dir="8100000" algn="ctr" rotWithShape="0">
                  <a:srgbClr val="00CC99">
                    <a:alpha val="50000"/>
                  </a:srgbClr>
                </a:outerShdw>
              </a:effectLst>
            </p:spPr>
          </p:pic>
          <p:graphicFrame>
            <p:nvGraphicFramePr>
              <p:cNvPr id="17" name="Object 18"/>
              <p:cNvGraphicFramePr>
                <a:graphicFrameLocks noChangeAspect="1"/>
              </p:cNvGraphicFramePr>
              <p:nvPr/>
            </p:nvGraphicFramePr>
            <p:xfrm>
              <a:off x="672" y="336"/>
              <a:ext cx="1056" cy="32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2" name="Photo Editor Photo" r:id="rId4" imgW="1676545" imgH="457240" progId="">
                      <p:embed/>
                    </p:oleObj>
                  </mc:Choice>
                  <mc:Fallback>
                    <p:oleObj name="Photo Editor Photo" r:id="rId4" imgW="1676545" imgH="457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2" y="336"/>
                            <a:ext cx="1056" cy="32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>
                            <a:outerShdw dist="107763" dir="8100000" algn="ctr" rotWithShape="0">
                              <a:schemeClr val="accent1">
                                <a:alpha val="50000"/>
                              </a:schemeClr>
                            </a:outerShdw>
                          </a:effectLst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bg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3" name="Object 19"/>
            <p:cNvGraphicFramePr>
              <a:graphicFrameLocks noChangeAspect="1"/>
            </p:cNvGraphicFramePr>
            <p:nvPr/>
          </p:nvGraphicFramePr>
          <p:xfrm>
            <a:off x="2045" y="285"/>
            <a:ext cx="268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3" name="Bitmap Image" r:id="rId6" imgW="723963" imgH="670618" progId="PBrush">
                    <p:embed/>
                  </p:oleObj>
                </mc:Choice>
                <mc:Fallback>
                  <p:oleObj name="Bitmap Image" r:id="rId6" imgW="723963" imgH="670618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5" y="285"/>
                          <a:ext cx="268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07763" dir="8100000" algn="ctr" rotWithShape="0">
                            <a:schemeClr val="accent1">
                              <a:alpha val="50000"/>
                            </a:scheme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bg2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20"/>
            <p:cNvSpPr>
              <a:spLocks noChangeArrowheads="1"/>
            </p:cNvSpPr>
            <p:nvPr/>
          </p:nvSpPr>
          <p:spPr bwMode="auto">
            <a:xfrm>
              <a:off x="470" y="285"/>
              <a:ext cx="1565" cy="239"/>
            </a:xfrm>
            <a:prstGeom prst="rect">
              <a:avLst/>
            </a:prstGeom>
            <a:solidFill>
              <a:srgbClr val="000000"/>
            </a:solidFill>
            <a:ln w="12700">
              <a:noFill/>
              <a:miter lim="800000"/>
              <a:headEnd type="none" w="sm" len="sm"/>
              <a:tailEnd type="none" w="sm" len="sm"/>
            </a:ln>
            <a:effectLst>
              <a:outerShdw dist="107763" dir="8100000" algn="ctr" rotWithShape="0">
                <a:srgbClr val="00CC9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GB" sz="1200" kern="0" dirty="0">
                  <a:solidFill>
                    <a:srgbClr val="00CC99"/>
                  </a:solidFill>
                  <a:latin typeface="Times New Roman" pitchFamily="18" charset="0"/>
                  <a:cs typeface="Arial" charset="0"/>
                </a:rPr>
                <a:t>Department Academic Cardiology</a:t>
              </a:r>
            </a:p>
          </p:txBody>
        </p:sp>
        <p:sp>
          <p:nvSpPr>
            <p:cNvPr id="15" name="AutoShape 21"/>
            <p:cNvSpPr>
              <a:spLocks noChangeArrowheads="1"/>
            </p:cNvSpPr>
            <p:nvPr/>
          </p:nvSpPr>
          <p:spPr bwMode="auto">
            <a:xfrm>
              <a:off x="432" y="241"/>
              <a:ext cx="1920" cy="671"/>
            </a:xfrm>
            <a:prstGeom prst="bevel">
              <a:avLst>
                <a:gd name="adj" fmla="val 5019"/>
              </a:avLst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rgbClr val="00CC99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Corbel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423137" y="305648"/>
            <a:ext cx="4992555" cy="584765"/>
          </a:xfrm>
          <a:prstGeom prst="rect">
            <a:avLst/>
          </a:prstGeom>
          <a:solidFill>
            <a:srgbClr val="002060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  <a:softEdge rad="1270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0" tIns="45715" rIns="91430" bIns="45715"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srgbClr val="FFFFFF"/>
                </a:solidFill>
              </a:rPr>
              <a:t>National Institute for Health Research, Leicester Cardiovascular Biomedical Research Unit</a:t>
            </a:r>
          </a:p>
        </p:txBody>
      </p:sp>
      <p:pic>
        <p:nvPicPr>
          <p:cNvPr id="19" name="Picture 8" descr="http://www.douglassmithart.co.uk/images/prints/five_towers_one_spire_skyline_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" y="103960"/>
            <a:ext cx="2854044" cy="150448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9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6664" y="1136638"/>
            <a:ext cx="124671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C00000">
                <a:alpha val="60000"/>
              </a:srgbClr>
            </a:glow>
            <a:outerShdw dist="107763" dir="81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703294" y="1989139"/>
            <a:ext cx="8381161" cy="4418012"/>
          </a:xfrm>
          <a:prstGeom prst="rect">
            <a:avLst/>
          </a:prstGeom>
          <a:solidFill>
            <a:srgbClr val="0066FF"/>
          </a:solidFill>
          <a:ln w="76200" cmpd="tri">
            <a:solidFill>
              <a:srgbClr val="00FFFF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2428936" y="2674432"/>
            <a:ext cx="6800044" cy="1384995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25400" dir="5400000" rotWithShape="0">
              <a:srgbClr val="000000">
                <a:alpha val="45000"/>
              </a:srgbClr>
            </a:outerShdw>
          </a:effectLst>
          <a:ex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en-US" sz="3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Segoe UI" panose="020B0502040204020203" pitchFamily="34" charset="0"/>
              </a:rPr>
              <a:t> </a:t>
            </a:r>
            <a:r>
              <a:rPr lang="en-GB" altLang="en-US" sz="3200" b="1" kern="0" dirty="0" smtClean="0">
                <a:solidFill>
                  <a:srgbClr val="FFFF00"/>
                </a:solidFill>
                <a:latin typeface="Segoe UI Light"/>
                <a:cs typeface="Segoe UI" panose="020B0502040204020203" pitchFamily="34" charset="0"/>
              </a:rPr>
              <a:t>The COMPLETE Trial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en-US" sz="3200" b="1" kern="0" dirty="0" smtClean="0">
                <a:solidFill>
                  <a:srgbClr val="FFFF00"/>
                </a:solidFill>
                <a:latin typeface="Segoe UI Light"/>
                <a:cs typeface="Segoe UI" panose="020B0502040204020203" pitchFamily="34" charset="0"/>
              </a:rPr>
              <a:t>Expectations….</a:t>
            </a:r>
            <a:endParaRPr lang="en-GB" altLang="en-US" sz="2800" kern="0" dirty="0">
              <a:solidFill>
                <a:srgbClr val="4BACC6">
                  <a:lumMod val="20000"/>
                  <a:lumOff val="80000"/>
                </a:srgbClr>
              </a:solidFill>
              <a:latin typeface="Segoe UI Light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68585" y="4803770"/>
            <a:ext cx="6720747" cy="1107996"/>
          </a:xfrm>
          <a:prstGeom prst="rect">
            <a:avLst/>
          </a:prstGeom>
          <a:solidFill>
            <a:srgbClr val="00206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FFFF00"/>
                </a:solidFill>
              </a:rPr>
              <a:t>Tony Gershlick</a:t>
            </a:r>
          </a:p>
          <a:p>
            <a:pPr algn="ctr"/>
            <a:r>
              <a:rPr lang="en-GB" sz="2200" dirty="0">
                <a:solidFill>
                  <a:srgbClr val="FFFF00"/>
                </a:solidFill>
              </a:rPr>
              <a:t>Professor Interventional Cardiology</a:t>
            </a:r>
          </a:p>
          <a:p>
            <a:pPr algn="ctr"/>
            <a:r>
              <a:rPr lang="en-GB" sz="2200" b="1" dirty="0">
                <a:solidFill>
                  <a:srgbClr val="FFFF00"/>
                </a:solidFill>
              </a:rPr>
              <a:t>University Hospitals of Leicester UK </a:t>
            </a:r>
          </a:p>
        </p:txBody>
      </p:sp>
    </p:spTree>
    <p:extLst>
      <p:ext uri="{BB962C8B-B14F-4D97-AF65-F5344CB8AC3E}">
        <p14:creationId xmlns:p14="http://schemas.microsoft.com/office/powerpoint/2010/main" val="4612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52353" y="584808"/>
            <a:ext cx="9027042" cy="5528913"/>
            <a:chOff x="532529" y="3147790"/>
            <a:chExt cx="6984776" cy="3710210"/>
          </a:xfrm>
        </p:grpSpPr>
        <p:grpSp>
          <p:nvGrpSpPr>
            <p:cNvPr id="4" name="Group 3"/>
            <p:cNvGrpSpPr/>
            <p:nvPr/>
          </p:nvGrpSpPr>
          <p:grpSpPr>
            <a:xfrm>
              <a:off x="827584" y="3297084"/>
              <a:ext cx="6689646" cy="3560916"/>
              <a:chOff x="593000" y="2678583"/>
              <a:chExt cx="7697758" cy="4134793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5113684" y="2678583"/>
                <a:ext cx="3177074" cy="4069161"/>
                <a:chOff x="4716016" y="620688"/>
                <a:chExt cx="2952328" cy="4464496"/>
              </a:xfrm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</p:grpSpPr>
            <p:sp>
              <p:nvSpPr>
                <p:cNvPr id="17" name="Rectangle 16"/>
                <p:cNvSpPr/>
                <p:nvPr/>
              </p:nvSpPr>
              <p:spPr>
                <a:xfrm>
                  <a:off x="4716016" y="620688"/>
                  <a:ext cx="2952328" cy="4464496"/>
                </a:xfrm>
                <a:prstGeom prst="rect">
                  <a:avLst/>
                </a:prstGeom>
                <a:solidFill>
                  <a:srgbClr val="EEECE1">
                    <a:lumMod val="10000"/>
                  </a:srgbClr>
                </a:solidFill>
                <a:ln w="25400" cap="flat" cmpd="sng" algn="ctr">
                  <a:solidFill>
                    <a:srgbClr val="FFFF00"/>
                  </a:solidFill>
                  <a:prstDash val="solid"/>
                </a:ln>
                <a:effectLst>
                  <a:softEdge rad="63500"/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GB" sz="135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8" name="Picture 5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117871" y="3068960"/>
                  <a:ext cx="2076611" cy="1872208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</p:pic>
            <p:pic>
              <p:nvPicPr>
                <p:cNvPr id="19" name="Picture 6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004048" y="764705"/>
                  <a:ext cx="2376264" cy="2160240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</p:pic>
          </p:grpSp>
          <p:grpSp>
            <p:nvGrpSpPr>
              <p:cNvPr id="7" name="Group 6"/>
              <p:cNvGrpSpPr/>
              <p:nvPr/>
            </p:nvGrpSpPr>
            <p:grpSpPr>
              <a:xfrm>
                <a:off x="593000" y="2744215"/>
                <a:ext cx="3205065" cy="4069161"/>
                <a:chOff x="827584" y="620688"/>
                <a:chExt cx="2952328" cy="4464496"/>
              </a:xfrm>
              <a:effectLst>
                <a:glow rad="63500">
                  <a:srgbClr val="4BACC6">
                    <a:satMod val="175000"/>
                    <a:alpha val="40000"/>
                  </a:srgbClr>
                </a:glow>
              </a:effectLst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827584" y="620688"/>
                  <a:ext cx="2952328" cy="4464496"/>
                </a:xfrm>
                <a:prstGeom prst="rect">
                  <a:avLst/>
                </a:prstGeom>
                <a:solidFill>
                  <a:srgbClr val="EEECE1">
                    <a:lumMod val="10000"/>
                  </a:srgbClr>
                </a:solidFill>
                <a:ln w="25400" cap="flat" cmpd="sng" algn="ctr">
                  <a:solidFill>
                    <a:srgbClr val="92D050"/>
                  </a:solidFill>
                  <a:prstDash val="solid"/>
                </a:ln>
                <a:effectLst>
                  <a:softEdge rad="63500"/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GB" sz="135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5" name="Picture 1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043608" y="764704"/>
                  <a:ext cx="2520280" cy="2133613"/>
                </a:xfrm>
                <a:prstGeom prst="rect">
                  <a:avLst/>
                </a:prstGeom>
                <a:noFill/>
                <a:ln>
                  <a:solidFill>
                    <a:srgbClr val="00B0F0"/>
                  </a:solidFill>
                </a:ln>
              </p:spPr>
            </p:pic>
            <p:pic>
              <p:nvPicPr>
                <p:cNvPr id="16" name="Picture 1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295636" y="2996952"/>
                  <a:ext cx="2016224" cy="1919870"/>
                </a:xfrm>
                <a:prstGeom prst="rect">
                  <a:avLst/>
                </a:prstGeom>
                <a:noFill/>
                <a:ln>
                  <a:solidFill>
                    <a:srgbClr val="00B0F0"/>
                  </a:solidFill>
                </a:ln>
              </p:spPr>
            </p:pic>
          </p:grpSp>
          <p:sp>
            <p:nvSpPr>
              <p:cNvPr id="8" name="TextBox 7"/>
              <p:cNvSpPr txBox="1"/>
              <p:nvPr/>
            </p:nvSpPr>
            <p:spPr>
              <a:xfrm>
                <a:off x="3710507" y="3944292"/>
                <a:ext cx="1505415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sz="13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Equal 8"/>
              <p:cNvSpPr/>
              <p:nvPr/>
            </p:nvSpPr>
            <p:spPr bwMode="auto">
              <a:xfrm rot="4037353">
                <a:off x="1895985" y="2986059"/>
                <a:ext cx="186807" cy="397121"/>
              </a:xfrm>
              <a:prstGeom prst="mathEqual">
                <a:avLst/>
              </a:prstGeom>
              <a:noFill/>
              <a:ln w="3175" cap="flat" cmpd="sng" algn="ctr">
                <a:solidFill>
                  <a:schemeClr val="tx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none" lIns="68580" tIns="34290" rIns="68580" bIns="3429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GB" sz="1200" b="1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0" name="Equal 9"/>
              <p:cNvSpPr/>
              <p:nvPr/>
            </p:nvSpPr>
            <p:spPr bwMode="auto">
              <a:xfrm rot="6574617">
                <a:off x="6525135" y="3729008"/>
                <a:ext cx="186807" cy="397121"/>
              </a:xfrm>
              <a:prstGeom prst="mathEqual">
                <a:avLst/>
              </a:prstGeom>
              <a:noFill/>
              <a:ln w="9525" cap="flat" cmpd="sng" algn="ctr">
                <a:solidFill>
                  <a:schemeClr val="tx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none" lIns="68580" tIns="34290" rIns="68580" bIns="3429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GB" sz="1200" b="1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1577637" y="5284879"/>
                <a:ext cx="194847" cy="331086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none" lIns="68580" tIns="34290" rIns="68580" bIns="3429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GB" sz="1200" b="1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6675686" y="5370604"/>
                <a:ext cx="268862" cy="331086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GB" sz="1200" b="1">
                  <a:solidFill>
                    <a:prstClr val="white"/>
                  </a:solidFill>
                  <a:latin typeface="Arial" charset="0"/>
                </a:endParaRPr>
              </a:p>
            </p:txBody>
          </p:sp>
          <p:pic>
            <p:nvPicPr>
              <p:cNvPr id="13" name="Picture 2" descr="https://egmnblog.files.wordpress.com/2011/02/qbyxurble2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021863" y="3341779"/>
                <a:ext cx="2463372" cy="2463372"/>
              </a:xfrm>
              <a:prstGeom prst="rect">
                <a:avLst/>
              </a:prstGeom>
              <a:noFill/>
              <a:effectLst>
                <a:softEdge rad="317500"/>
              </a:effectLst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532529" y="3147790"/>
              <a:ext cx="6984776" cy="338554"/>
            </a:xfrm>
            <a:prstGeom prst="rect">
              <a:avLst/>
            </a:prstGeom>
            <a:effectLst>
              <a:softEdge rad="6350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rgbClr val="4F81B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ANOTHER NARROWING IS FOUND AT THIS TIME IN 40-50% OF PATIENTS </a:t>
              </a:r>
              <a:endParaRPr lang="en-GB" sz="16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85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793" y="409686"/>
            <a:ext cx="4210638" cy="30139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913" y="3714306"/>
            <a:ext cx="4207518" cy="27933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04946" y="409685"/>
            <a:ext cx="194363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CvLPRIT : HR 0.45 </a:t>
            </a:r>
            <a:endParaRPr lang="en-GB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45349" y="3714305"/>
            <a:ext cx="1903227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PRAMI : HR 0.35 </a:t>
            </a:r>
            <a:endParaRPr lang="en-GB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5060" y="882502"/>
            <a:ext cx="6358269" cy="4912242"/>
            <a:chOff x="0" y="914400"/>
            <a:chExt cx="6443329" cy="4880344"/>
          </a:xfrm>
        </p:grpSpPr>
        <p:sp>
          <p:nvSpPr>
            <p:cNvPr id="7" name="Rectangle 6"/>
            <p:cNvSpPr/>
            <p:nvPr/>
          </p:nvSpPr>
          <p:spPr>
            <a:xfrm>
              <a:off x="0" y="914400"/>
              <a:ext cx="6443329" cy="4880344"/>
            </a:xfrm>
            <a:prstGeom prst="rect">
              <a:avLst/>
            </a:prstGeom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848" y="1023289"/>
              <a:ext cx="6240720" cy="4516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083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2716" y="2604976"/>
            <a:ext cx="80913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prstClr val="white"/>
                </a:solidFill>
              </a:rPr>
              <a:t>STEMI </a:t>
            </a:r>
          </a:p>
          <a:p>
            <a:pPr algn="ctr"/>
            <a:endParaRPr lang="en-GB" sz="2800" dirty="0">
              <a:solidFill>
                <a:prstClr val="white"/>
              </a:solidFill>
            </a:endParaRPr>
          </a:p>
          <a:p>
            <a:pPr algn="ctr"/>
            <a:r>
              <a:rPr lang="en-GB" sz="2800" dirty="0" smtClean="0">
                <a:solidFill>
                  <a:prstClr val="white"/>
                </a:solidFill>
              </a:rPr>
              <a:t>Significant N-IRA lesion</a:t>
            </a:r>
          </a:p>
          <a:p>
            <a:pPr algn="ctr"/>
            <a:endParaRPr lang="en-GB" sz="2800" dirty="0">
              <a:solidFill>
                <a:prstClr val="white"/>
              </a:solidFill>
            </a:endParaRPr>
          </a:p>
          <a:p>
            <a:pPr algn="ctr"/>
            <a:r>
              <a:rPr lang="en-GB" sz="2800" dirty="0" smtClean="0">
                <a:solidFill>
                  <a:prstClr val="white"/>
                </a:solidFill>
              </a:rPr>
              <a:t>Will the patient be better off/worse off </a:t>
            </a:r>
          </a:p>
          <a:p>
            <a:pPr algn="ctr"/>
            <a:r>
              <a:rPr lang="en-GB" sz="2800" dirty="0" smtClean="0">
                <a:solidFill>
                  <a:prstClr val="white"/>
                </a:solidFill>
              </a:rPr>
              <a:t> if it is treated or not ?</a:t>
            </a:r>
            <a:endParaRPr lang="en-GB" sz="2800" dirty="0">
              <a:solidFill>
                <a:prstClr val="white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5863855" y="3083442"/>
            <a:ext cx="489098" cy="4359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5869171" y="3997843"/>
            <a:ext cx="489098" cy="4359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1714" y="1123713"/>
            <a:ext cx="8713380" cy="52322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MVD in the setting of AMI- it appears a simple question </a:t>
            </a:r>
            <a:endParaRPr lang="en-GB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332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6905" y="903767"/>
            <a:ext cx="8500744" cy="52322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 questions ? </a:t>
            </a:r>
            <a:endParaRPr lang="en-GB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own Arrow Callout 2"/>
          <p:cNvSpPr/>
          <p:nvPr/>
        </p:nvSpPr>
        <p:spPr>
          <a:xfrm>
            <a:off x="4061637" y="1426987"/>
            <a:ext cx="6236012" cy="4824957"/>
          </a:xfrm>
          <a:prstGeom prst="downArrowCallout">
            <a:avLst>
              <a:gd name="adj1" fmla="val 19711"/>
              <a:gd name="adj2" fmla="val 25000"/>
              <a:gd name="adj3" fmla="val 25000"/>
              <a:gd name="adj4" fmla="val 67067"/>
            </a:avLst>
          </a:prstGeom>
          <a:solidFill>
            <a:srgbClr val="000099"/>
          </a:solidFill>
          <a:effectLst>
            <a:reflection blurRad="6350" stA="52000" endA="300" endPos="35000" dir="5400000" sy="-100000" algn="bl" rotWithShape="0"/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9481" y="1679944"/>
            <a:ext cx="57681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prstClr val="white"/>
                </a:solidFill>
              </a:rPr>
              <a:t>Which patients ?</a:t>
            </a:r>
          </a:p>
          <a:p>
            <a:pPr algn="ctr"/>
            <a:endParaRPr lang="en-GB" sz="2400" dirty="0">
              <a:solidFill>
                <a:prstClr val="white"/>
              </a:solidFill>
            </a:endParaRPr>
          </a:p>
          <a:p>
            <a:pPr algn="ctr"/>
            <a:r>
              <a:rPr lang="en-GB" sz="2400" dirty="0" smtClean="0">
                <a:solidFill>
                  <a:prstClr val="white"/>
                </a:solidFill>
              </a:rPr>
              <a:t>Should we actually do the N-IRA ? impact </a:t>
            </a:r>
          </a:p>
          <a:p>
            <a:pPr algn="ctr"/>
            <a:endParaRPr lang="en-GB" sz="2400" dirty="0">
              <a:solidFill>
                <a:prstClr val="white"/>
              </a:solidFill>
            </a:endParaRPr>
          </a:p>
          <a:p>
            <a:pPr algn="ctr"/>
            <a:r>
              <a:rPr lang="en-GB" sz="2400" dirty="0" smtClean="0">
                <a:solidFill>
                  <a:prstClr val="white"/>
                </a:solidFill>
              </a:rPr>
              <a:t>How </a:t>
            </a:r>
            <a:r>
              <a:rPr lang="en-GB" sz="2400" dirty="0">
                <a:solidFill>
                  <a:prstClr val="white"/>
                </a:solidFill>
              </a:rPr>
              <a:t>do we decide if it needs doing ?</a:t>
            </a:r>
          </a:p>
          <a:p>
            <a:pPr algn="ctr"/>
            <a:endParaRPr lang="en-GB" sz="2400" dirty="0" smtClean="0">
              <a:solidFill>
                <a:prstClr val="white"/>
              </a:solidFill>
            </a:endParaRPr>
          </a:p>
          <a:p>
            <a:pPr algn="ctr"/>
            <a:r>
              <a:rPr lang="en-GB" sz="2400" dirty="0" smtClean="0">
                <a:solidFill>
                  <a:prstClr val="white"/>
                </a:solidFill>
              </a:rPr>
              <a:t>If so- when ?</a:t>
            </a:r>
          </a:p>
          <a:p>
            <a:pPr algn="ctr"/>
            <a:r>
              <a:rPr lang="en-GB" sz="2400" dirty="0" smtClean="0">
                <a:solidFill>
                  <a:prstClr val="white"/>
                </a:solidFill>
              </a:rPr>
              <a:t>  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310969" y="1790772"/>
            <a:ext cx="287078" cy="2658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295559" y="2503214"/>
            <a:ext cx="287078" cy="2658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152020" y="3203438"/>
            <a:ext cx="287078" cy="2658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61845" y="3973991"/>
            <a:ext cx="287078" cy="2658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40480" y="5887521"/>
            <a:ext cx="4678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n w="9525">
                  <a:solidFill>
                    <a:srgbClr val="1F497D"/>
                  </a:solidFill>
                  <a:prstDash val="solid"/>
                </a:ln>
                <a:solidFill>
                  <a:prstClr val="white">
                    <a:lumMod val="95000"/>
                  </a:prstClr>
                </a:solidFill>
                <a:effectLst>
                  <a:outerShdw blurRad="12700" dist="38100" dir="2700000" algn="tl" rotWithShape="0">
                    <a:srgbClr val="1F497D">
                      <a:lumMod val="50000"/>
                    </a:srgbClr>
                  </a:outerShdw>
                </a:effectLst>
              </a:rPr>
              <a:t>C</a:t>
            </a:r>
            <a:r>
              <a:rPr lang="en-GB" sz="3200" b="1" dirty="0" smtClean="0">
                <a:ln w="9525">
                  <a:solidFill>
                    <a:srgbClr val="1F497D"/>
                  </a:solidFill>
                  <a:prstDash val="solid"/>
                </a:ln>
                <a:solidFill>
                  <a:prstClr val="white">
                    <a:lumMod val="95000"/>
                  </a:prstClr>
                </a:solidFill>
                <a:effectLst>
                  <a:outerShdw blurRad="12700" dist="38100" dir="2700000" algn="tl" rotWithShape="0">
                    <a:srgbClr val="1F497D">
                      <a:lumMod val="50000"/>
                    </a:srgbClr>
                  </a:outerShdw>
                </a:effectLst>
              </a:rPr>
              <a:t>O</a:t>
            </a:r>
            <a:r>
              <a:rPr lang="en-GB" sz="2800" b="1" dirty="0" smtClean="0">
                <a:ln w="9525">
                  <a:solidFill>
                    <a:srgbClr val="1F497D"/>
                  </a:solidFill>
                  <a:prstDash val="solid"/>
                </a:ln>
                <a:solidFill>
                  <a:prstClr val="white">
                    <a:lumMod val="95000"/>
                  </a:prstClr>
                </a:solidFill>
                <a:effectLst>
                  <a:outerShdw blurRad="12700" dist="38100" dir="2700000" algn="tl" rotWithShape="0">
                    <a:srgbClr val="1F497D">
                      <a:lumMod val="50000"/>
                    </a:srgbClr>
                  </a:outerShdw>
                </a:effectLst>
              </a:rPr>
              <a:t>MPLE</a:t>
            </a:r>
            <a:r>
              <a:rPr lang="en-GB" sz="3200" b="1" dirty="0" smtClean="0">
                <a:ln w="9525">
                  <a:solidFill>
                    <a:srgbClr val="1F497D"/>
                  </a:solidFill>
                  <a:prstDash val="solid"/>
                </a:ln>
                <a:solidFill>
                  <a:prstClr val="white">
                    <a:lumMod val="95000"/>
                  </a:prstClr>
                </a:solidFill>
                <a:effectLst>
                  <a:outerShdw blurRad="12700" dist="38100" dir="2700000" algn="tl" rotWithShape="0">
                    <a:srgbClr val="1F497D">
                      <a:lumMod val="50000"/>
                    </a:srgbClr>
                  </a:outerShdw>
                </a:effectLst>
              </a:rPr>
              <a:t>T</a:t>
            </a:r>
            <a:r>
              <a:rPr lang="en-GB" sz="3600" b="1" dirty="0" smtClean="0">
                <a:ln w="9525">
                  <a:solidFill>
                    <a:srgbClr val="1F497D"/>
                  </a:solidFill>
                  <a:prstDash val="solid"/>
                </a:ln>
                <a:solidFill>
                  <a:prstClr val="white">
                    <a:lumMod val="95000"/>
                  </a:prstClr>
                </a:solidFill>
                <a:effectLst>
                  <a:outerShdw blurRad="12700" dist="38100" dir="2700000" algn="tl" rotWithShape="0">
                    <a:srgbClr val="1F497D">
                      <a:lumMod val="50000"/>
                    </a:srgbClr>
                  </a:outerShdw>
                </a:effectLst>
              </a:rPr>
              <a:t>E </a:t>
            </a:r>
            <a:endParaRPr lang="en-GB" sz="3600" b="1" dirty="0">
              <a:ln w="9525">
                <a:solidFill>
                  <a:srgbClr val="1F497D"/>
                </a:solidFill>
                <a:prstDash val="solid"/>
              </a:ln>
              <a:solidFill>
                <a:prstClr val="white">
                  <a:lumMod val="95000"/>
                </a:prstClr>
              </a:solidFill>
              <a:effectLst>
                <a:outerShdw blurRad="12700" dist="38100" dir="2700000" algn="tl" rotWithShape="0">
                  <a:srgbClr val="1F497D">
                    <a:lumMod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381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2956" y="561294"/>
            <a:ext cx="4869770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patients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56" y="1167351"/>
            <a:ext cx="6734787" cy="548022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518298" y="4497572"/>
            <a:ext cx="1939445" cy="94629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098697" y="3222583"/>
            <a:ext cx="1939445" cy="66276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22956" y="5450039"/>
            <a:ext cx="2838951" cy="94629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98698" y="3689037"/>
            <a:ext cx="1939445" cy="94629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6074" y="1423606"/>
            <a:ext cx="413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white"/>
                </a:solidFill>
              </a:rPr>
              <a:t>A trial should contain only P-PCI patients  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66074" y="5587367"/>
            <a:ext cx="447198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Outcomes </a:t>
            </a:r>
            <a:r>
              <a:rPr lang="en-GB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 pharmacoinvasive strategy for successful versus failed fibrinolysis and primary percutaneous intervention in acute myocardial infarction (from the </a:t>
            </a:r>
            <a:r>
              <a:rPr lang="en-GB" sz="1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STrategic</a:t>
            </a:r>
            <a:r>
              <a:rPr lang="en-GB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Reperfusion Early After Myocardial Infarction [STREAM] study).</a:t>
            </a:r>
          </a:p>
          <a:p>
            <a:r>
              <a:rPr lang="en-GB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Welsh RC1, Am J </a:t>
            </a:r>
            <a:r>
              <a:rPr lang="en-GB" sz="1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Cardiol</a:t>
            </a:r>
            <a:r>
              <a:rPr lang="en-GB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2014 Sep 15;114(6):811-9</a:t>
            </a:r>
          </a:p>
        </p:txBody>
      </p:sp>
      <p:sp>
        <p:nvSpPr>
          <p:cNvPr id="11" name="Oval 10"/>
          <p:cNvSpPr/>
          <p:nvPr/>
        </p:nvSpPr>
        <p:spPr>
          <a:xfrm>
            <a:off x="7469151" y="1276890"/>
            <a:ext cx="4377442" cy="66276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074" y="1792938"/>
            <a:ext cx="4180519" cy="379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3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485" y="708148"/>
            <a:ext cx="10793413" cy="614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256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2187" y="3412799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prstClr val="white"/>
                </a:solidFill>
              </a:rPr>
              <a:t>Which patients ?</a:t>
            </a:r>
          </a:p>
          <a:p>
            <a:endParaRPr lang="en-GB" sz="2400" dirty="0">
              <a:solidFill>
                <a:prstClr val="white"/>
              </a:solidFill>
            </a:endParaRPr>
          </a:p>
          <a:p>
            <a:r>
              <a:rPr lang="en-GB" sz="2400" dirty="0">
                <a:solidFill>
                  <a:prstClr val="white"/>
                </a:solidFill>
              </a:rPr>
              <a:t>Should we actually do the N-IRA ?</a:t>
            </a:r>
          </a:p>
          <a:p>
            <a:endParaRPr lang="en-GB" sz="2400" dirty="0">
              <a:solidFill>
                <a:prstClr val="white"/>
              </a:solidFill>
            </a:endParaRPr>
          </a:p>
          <a:p>
            <a:r>
              <a:rPr lang="en-GB" sz="2400" dirty="0">
                <a:solidFill>
                  <a:prstClr val="white"/>
                </a:solidFill>
              </a:rPr>
              <a:t>How do we decide if it needs doing ?</a:t>
            </a:r>
          </a:p>
          <a:p>
            <a:endParaRPr lang="en-GB" sz="2400" dirty="0">
              <a:solidFill>
                <a:prstClr val="white"/>
              </a:solidFill>
            </a:endParaRPr>
          </a:p>
          <a:p>
            <a:r>
              <a:rPr lang="en-GB" sz="2400" dirty="0">
                <a:solidFill>
                  <a:prstClr val="white"/>
                </a:solidFill>
              </a:rPr>
              <a:t>If so- when 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548577" y="3412799"/>
            <a:ext cx="584791" cy="393657"/>
            <a:chOff x="8548577" y="3412799"/>
            <a:chExt cx="584791" cy="393657"/>
          </a:xfrm>
        </p:grpSpPr>
        <p:sp>
          <p:nvSpPr>
            <p:cNvPr id="3" name="Rectangle 2"/>
            <p:cNvSpPr/>
            <p:nvPr/>
          </p:nvSpPr>
          <p:spPr>
            <a:xfrm>
              <a:off x="8548577" y="3412799"/>
              <a:ext cx="584791" cy="393657"/>
            </a:xfrm>
            <a:prstGeom prst="rect">
              <a:avLst/>
            </a:prstGeom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9486" y="3437539"/>
              <a:ext cx="302972" cy="344176"/>
            </a:xfrm>
            <a:prstGeom prst="rect">
              <a:avLst/>
            </a:prstGeom>
            <a:ln>
              <a:solidFill>
                <a:schemeClr val="tx1">
                  <a:lumMod val="95000"/>
                </a:schemeClr>
              </a:solidFill>
            </a:ln>
            <a:effectLst>
              <a:softEdge rad="63500"/>
            </a:effec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125" y="1106545"/>
            <a:ext cx="8376789" cy="189527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125433" y="947284"/>
            <a:ext cx="2105246" cy="818707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1908" y="159768"/>
            <a:ext cx="8304028" cy="707886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encourages </a:t>
            </a:r>
            <a:r>
              <a:rPr lang="en-GB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bias towards a lower risk </a:t>
            </a:r>
            <a:r>
              <a:rPr lang="en-GB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</a:t>
            </a:r>
          </a:p>
          <a:p>
            <a:r>
              <a:rPr lang="en-GB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GB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possible imbalance in post PPCI, pre randomisation treatment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388" y="4049878"/>
            <a:ext cx="8854649" cy="1960923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539353" y="3970224"/>
            <a:ext cx="1096290" cy="596550"/>
          </a:xfrm>
          <a:prstGeom prst="rightArrow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4011" y="1896952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prstClr val="white"/>
                </a:solidFill>
              </a:rPr>
              <a:t>Which patients ?</a:t>
            </a:r>
          </a:p>
          <a:p>
            <a:endParaRPr lang="en-GB" sz="2400" dirty="0">
              <a:solidFill>
                <a:prstClr val="white"/>
              </a:solidFill>
            </a:endParaRPr>
          </a:p>
          <a:p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we actually do the N-IRA ?</a:t>
            </a:r>
          </a:p>
          <a:p>
            <a:endParaRPr lang="en-GB" sz="2400" dirty="0">
              <a:solidFill>
                <a:prstClr val="white"/>
              </a:solidFill>
            </a:endParaRPr>
          </a:p>
          <a:p>
            <a:r>
              <a:rPr lang="en-GB" sz="2400" dirty="0">
                <a:solidFill>
                  <a:prstClr val="white"/>
                </a:solidFill>
              </a:rPr>
              <a:t>How do we decide if it needs doing ?</a:t>
            </a:r>
          </a:p>
          <a:p>
            <a:endParaRPr lang="en-GB" sz="2400" dirty="0">
              <a:solidFill>
                <a:prstClr val="white"/>
              </a:solidFill>
            </a:endParaRPr>
          </a:p>
          <a:p>
            <a:r>
              <a:rPr lang="en-GB" sz="2400" dirty="0">
                <a:solidFill>
                  <a:prstClr val="white"/>
                </a:solidFill>
              </a:rPr>
              <a:t>If so- when 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127525" y="597239"/>
            <a:ext cx="5790831" cy="3115340"/>
            <a:chOff x="5530625" y="355939"/>
            <a:chExt cx="5790831" cy="3115340"/>
          </a:xfrm>
        </p:grpSpPr>
        <p:sp>
          <p:nvSpPr>
            <p:cNvPr id="3" name="Oval Callout 2"/>
            <p:cNvSpPr/>
            <p:nvPr/>
          </p:nvSpPr>
          <p:spPr>
            <a:xfrm rot="1745116">
              <a:off x="5530625" y="355939"/>
              <a:ext cx="5790831" cy="3115340"/>
            </a:xfrm>
            <a:prstGeom prst="wedgeEllipseCallou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266700" dist="317500" dir="5400000" algn="ctr" rotWithShape="0">
                <a:srgbClr val="000000">
                  <a:alpha val="27000"/>
                </a:srgbClr>
              </a:outerShd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prstClr val="white"/>
                  </a:solidFill>
                </a:rPr>
                <a:t> </a:t>
              </a:r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946900" y="1621221"/>
              <a:ext cx="3099390" cy="584775"/>
            </a:xfrm>
            <a:prstGeom prst="rect">
              <a:avLst/>
            </a:prstGeom>
            <a:solidFill>
              <a:srgbClr val="0066FF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END POINTS </a:t>
              </a:r>
              <a:endPara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475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371" y="5147307"/>
            <a:ext cx="7929258" cy="124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7455" y="510363"/>
            <a:ext cx="8022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the trials to date have been small and powered for composite MACE </a:t>
            </a:r>
          </a:p>
          <a:p>
            <a:pPr algn="ctr"/>
            <a:r>
              <a:rPr lang="en-GB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GB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death , new MI , HF, need for revascularisation-  </a:t>
            </a:r>
            <a:endParaRPr lang="en-GB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67380" y="1936505"/>
            <a:ext cx="7657240" cy="2973951"/>
            <a:chOff x="2267380" y="1936505"/>
            <a:chExt cx="7657240" cy="29739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7380" y="1947543"/>
              <a:ext cx="7657240" cy="2962913"/>
            </a:xfrm>
            <a:prstGeom prst="rect">
              <a:avLst/>
            </a:prstGeom>
            <a:solidFill>
              <a:schemeClr val="tx2"/>
            </a:solidFill>
          </p:spPr>
        </p:pic>
        <p:sp>
          <p:nvSpPr>
            <p:cNvPr id="8" name="TextBox 7"/>
            <p:cNvSpPr txBox="1"/>
            <p:nvPr/>
          </p:nvSpPr>
          <p:spPr>
            <a:xfrm>
              <a:off x="2267380" y="1936505"/>
              <a:ext cx="2379048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CvLPRIT </a:t>
              </a:r>
              <a:endParaRPr lang="en-GB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271051" y="5432293"/>
            <a:ext cx="829339" cy="673228"/>
            <a:chOff x="10271051" y="5432293"/>
            <a:chExt cx="829339" cy="673228"/>
          </a:xfrm>
        </p:grpSpPr>
        <p:sp>
          <p:nvSpPr>
            <p:cNvPr id="12" name="Rectangle 11"/>
            <p:cNvSpPr/>
            <p:nvPr/>
          </p:nvSpPr>
          <p:spPr>
            <a:xfrm>
              <a:off x="10271051" y="5503093"/>
              <a:ext cx="829339" cy="531628"/>
            </a:xfrm>
            <a:prstGeom prst="rect">
              <a:avLst/>
            </a:prstGeom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62207" y="5432293"/>
              <a:ext cx="647026" cy="673228"/>
            </a:xfrm>
            <a:prstGeom prst="rect">
              <a:avLst/>
            </a:prstGeom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val="38682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37" y="2099393"/>
            <a:ext cx="6096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prstClr val="white"/>
                </a:solidFill>
              </a:rPr>
              <a:t>Which patients ?</a:t>
            </a:r>
          </a:p>
          <a:p>
            <a:endParaRPr lang="en-GB" sz="2400" dirty="0">
              <a:solidFill>
                <a:prstClr val="white"/>
              </a:solidFill>
            </a:endParaRPr>
          </a:p>
          <a:p>
            <a:r>
              <a:rPr lang="en-GB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we actually do the N-IRA ?</a:t>
            </a:r>
          </a:p>
          <a:p>
            <a:endParaRPr lang="en-GB" sz="2400" dirty="0">
              <a:solidFill>
                <a:prstClr val="white"/>
              </a:solidFill>
            </a:endParaRPr>
          </a:p>
          <a:p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we decide if it needs doing ?</a:t>
            </a:r>
          </a:p>
          <a:p>
            <a:endParaRPr lang="en-GB" sz="2400" dirty="0">
              <a:solidFill>
                <a:prstClr val="white"/>
              </a:solidFill>
            </a:endParaRPr>
          </a:p>
          <a:p>
            <a:r>
              <a:rPr lang="en-GB" sz="2400" dirty="0">
                <a:solidFill>
                  <a:prstClr val="white"/>
                </a:solidFill>
              </a:rPr>
              <a:t>If so- when ?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44877" y="181219"/>
            <a:ext cx="6282072" cy="6411139"/>
            <a:chOff x="5844877" y="181219"/>
            <a:chExt cx="6282072" cy="6411139"/>
          </a:xfrm>
        </p:grpSpPr>
        <p:sp>
          <p:nvSpPr>
            <p:cNvPr id="6" name="Rectangle 5"/>
            <p:cNvSpPr/>
            <p:nvPr/>
          </p:nvSpPr>
          <p:spPr>
            <a:xfrm>
              <a:off x="7262553" y="181219"/>
              <a:ext cx="4864396" cy="64111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11755" y="439811"/>
              <a:ext cx="4305300" cy="215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844877" y="553484"/>
              <a:ext cx="1417676" cy="40011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By eye </a:t>
              </a:r>
              <a:endParaRPr lang="en-GB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6044" y="827038"/>
              <a:ext cx="984286" cy="511625"/>
            </a:xfrm>
            <a:prstGeom prst="rect">
              <a:avLst/>
            </a:prstGeom>
            <a:effectLst>
              <a:softEdge rad="127000"/>
            </a:effectLst>
          </p:spPr>
        </p:pic>
      </p:grpSp>
      <p:grpSp>
        <p:nvGrpSpPr>
          <p:cNvPr id="29" name="Group 28"/>
          <p:cNvGrpSpPr/>
          <p:nvPr/>
        </p:nvGrpSpPr>
        <p:grpSpPr>
          <a:xfrm>
            <a:off x="5844877" y="4734920"/>
            <a:ext cx="6308728" cy="1607990"/>
            <a:chOff x="5844877" y="4734920"/>
            <a:chExt cx="6308728" cy="160799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7289209" y="4734920"/>
              <a:ext cx="4864396" cy="10633"/>
            </a:xfrm>
            <a:prstGeom prst="line">
              <a:avLst/>
            </a:prstGeom>
            <a:ln w="57150" cmpd="tri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1755" y="4971310"/>
              <a:ext cx="1962150" cy="13716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75801" y="4971310"/>
              <a:ext cx="2387600" cy="13716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844877" y="4835016"/>
              <a:ext cx="1417676" cy="707886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Vulnerable plaque </a:t>
              </a:r>
              <a:endParaRPr lang="en-GB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844877" y="2818218"/>
            <a:ext cx="6257928" cy="1841206"/>
            <a:chOff x="5844877" y="2818218"/>
            <a:chExt cx="6257928" cy="1841206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7238409" y="2818218"/>
              <a:ext cx="4864396" cy="10633"/>
            </a:xfrm>
            <a:prstGeom prst="line">
              <a:avLst/>
            </a:prstGeom>
            <a:ln w="57150" cmpd="tri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844877" y="2986679"/>
              <a:ext cx="1417676" cy="40011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FFR</a:t>
              </a:r>
              <a:endParaRPr lang="en-GB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63692" y="2973499"/>
              <a:ext cx="4653093" cy="1685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437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99" y="583573"/>
            <a:ext cx="10747815" cy="196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8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1405" y="1174361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prstClr val="white"/>
                </a:solidFill>
              </a:rPr>
              <a:t>Which patients ?</a:t>
            </a:r>
          </a:p>
          <a:p>
            <a:endParaRPr lang="en-GB" sz="2400" dirty="0">
              <a:solidFill>
                <a:prstClr val="white"/>
              </a:solidFill>
            </a:endParaRPr>
          </a:p>
          <a:p>
            <a:r>
              <a:rPr lang="en-GB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we actually do the N-IRA ?</a:t>
            </a:r>
          </a:p>
          <a:p>
            <a:endParaRPr lang="en-GB" sz="2400" dirty="0">
              <a:solidFill>
                <a:prstClr val="white"/>
              </a:solidFill>
            </a:endParaRPr>
          </a:p>
          <a:p>
            <a:r>
              <a:rPr lang="en-GB" sz="2400" dirty="0">
                <a:solidFill>
                  <a:prstClr val="white"/>
                </a:solidFill>
              </a:rPr>
              <a:t>How do we decide if it needs doing ?</a:t>
            </a:r>
          </a:p>
          <a:p>
            <a:endParaRPr lang="en-GB" sz="2400" dirty="0">
              <a:solidFill>
                <a:prstClr val="white"/>
              </a:solidFill>
            </a:endParaRPr>
          </a:p>
          <a:p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so- when 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092455" y="505164"/>
            <a:ext cx="5380074" cy="3463182"/>
            <a:chOff x="6092455" y="505164"/>
            <a:chExt cx="5380074" cy="3463182"/>
          </a:xfrm>
        </p:grpSpPr>
        <p:sp>
          <p:nvSpPr>
            <p:cNvPr id="4" name="TextBox 3"/>
            <p:cNvSpPr txBox="1"/>
            <p:nvPr/>
          </p:nvSpPr>
          <p:spPr>
            <a:xfrm>
              <a:off x="6198781" y="1174361"/>
              <a:ext cx="5146158" cy="461665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At the time of the procedure ( PRAMI )</a:t>
              </a:r>
              <a:endPara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98781" y="2113079"/>
              <a:ext cx="5146158" cy="461665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Optional but pre discharge  ( CvLPRIT )</a:t>
              </a:r>
              <a:endPara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98780" y="3137349"/>
              <a:ext cx="5273749" cy="830997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Bring patient back as planned readmission   2 / 4 / 6  /8 weeks ( test ) </a:t>
              </a:r>
              <a:endPara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92455" y="505164"/>
              <a:ext cx="52524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prstClr val="white"/>
                  </a:solidFill>
                </a:rPr>
                <a:t>The complete re-vascularisation group</a:t>
              </a:r>
              <a:endParaRPr lang="en-GB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671060" y="5196572"/>
            <a:ext cx="9673879" cy="888000"/>
            <a:chOff x="1671060" y="5196572"/>
            <a:chExt cx="9673879" cy="88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1060" y="5196572"/>
              <a:ext cx="8488373" cy="888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590028" y="5255851"/>
              <a:ext cx="754911" cy="769441"/>
            </a:xfrm>
            <a:prstGeom prst="rect">
              <a:avLst/>
            </a:prstGeom>
            <a:solidFill>
              <a:srgbClr val="0066CC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 smtClean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C0504D">
                      <a:lumMod val="40000"/>
                      <a:lumOff val="60000"/>
                    </a:srgbClr>
                  </a:solidFill>
                </a:rPr>
                <a:t>?</a:t>
              </a:r>
              <a:endParaRPr lang="en-GB" sz="44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782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99"/>
          <p:cNvGrpSpPr/>
          <p:nvPr/>
        </p:nvGrpSpPr>
        <p:grpSpPr>
          <a:xfrm>
            <a:off x="3106276" y="56562"/>
            <a:ext cx="4188662" cy="6730409"/>
            <a:chOff x="2521815" y="56562"/>
            <a:chExt cx="4188662" cy="6730409"/>
          </a:xfrm>
        </p:grpSpPr>
        <p:sp>
          <p:nvSpPr>
            <p:cNvPr id="9" name="Rectangle 8"/>
            <p:cNvSpPr/>
            <p:nvPr/>
          </p:nvSpPr>
          <p:spPr bwMode="auto">
            <a:xfrm>
              <a:off x="2521815" y="56562"/>
              <a:ext cx="4188662" cy="673040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600" b="1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956358" y="140999"/>
              <a:ext cx="3402419" cy="83099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rgbClr val="688BE2">
                      <a:lumMod val="75000"/>
                    </a:srgbClr>
                  </a:solidFill>
                </a:rPr>
                <a:t>COMPLETE Trial</a:t>
              </a:r>
            </a:p>
            <a:p>
              <a:pPr algn="ctr"/>
              <a:r>
                <a:rPr lang="en-GB" sz="2400" b="1" dirty="0" smtClean="0">
                  <a:solidFill>
                    <a:srgbClr val="688BE2">
                      <a:lumMod val="75000"/>
                    </a:srgbClr>
                  </a:solidFill>
                </a:rPr>
                <a:t>N= 3900 </a:t>
              </a:r>
              <a:endParaRPr lang="en-GB" sz="2400" b="1" dirty="0">
                <a:solidFill>
                  <a:srgbClr val="688BE2">
                    <a:lumMod val="75000"/>
                  </a:srgbClr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325312" y="1016740"/>
              <a:ext cx="2664511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 eaLnBrk="0" hangingPunct="0">
                <a:buClr>
                  <a:srgbClr val="99CCFF"/>
                </a:buClr>
              </a:pPr>
              <a:r>
                <a:rPr lang="en-US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≥ 70% stenosis </a:t>
              </a:r>
              <a:r>
                <a:rPr lang="en-US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or</a:t>
              </a:r>
            </a:p>
            <a:p>
              <a:pPr algn="ctr" eaLnBrk="0" hangingPunct="0">
                <a:buClr>
                  <a:srgbClr val="99CCFF"/>
                </a:buClr>
              </a:pPr>
              <a:r>
                <a:rPr lang="en-US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  </a:t>
              </a:r>
              <a:r>
                <a:rPr lang="en-US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≥ 50% with FFR &lt; 0.80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87223" y="1776968"/>
              <a:ext cx="2140688" cy="92333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rgbClr val="5672A4">
                      <a:lumMod val="75000"/>
                    </a:srgbClr>
                  </a:solidFill>
                </a:rPr>
                <a:t>RANDOMIZED</a:t>
              </a:r>
            </a:p>
            <a:p>
              <a:pPr algn="ctr"/>
              <a:r>
                <a:rPr lang="en-GB" dirty="0">
                  <a:solidFill>
                    <a:srgbClr val="5672A4">
                      <a:lumMod val="75000"/>
                    </a:srgbClr>
                  </a:solidFill>
                </a:rPr>
                <a:t>Within 72 h of index Primary  PCI 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2674288" y="3371762"/>
              <a:ext cx="1908795" cy="1200329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b="1" u="sng" dirty="0">
                  <a:solidFill>
                    <a:srgbClr val="C4221E"/>
                  </a:solidFill>
                  <a:ea typeface="ＭＳ Ｐゴシック" pitchFamily="-84" charset="-128"/>
                  <a:cs typeface="Arial"/>
                </a:rPr>
                <a:t>Staged</a:t>
              </a:r>
              <a:r>
                <a:rPr lang="en-US" dirty="0">
                  <a:solidFill>
                    <a:srgbClr val="5672A4">
                      <a:lumMod val="75000"/>
                    </a:srgbClr>
                  </a:solidFill>
                  <a:ea typeface="ＭＳ Ｐゴシック" pitchFamily="-84" charset="-128"/>
                  <a:cs typeface="Arial"/>
                </a:rPr>
                <a:t> PCI of all suitable </a:t>
              </a:r>
            </a:p>
            <a:p>
              <a:pPr algn="ctr" eaLnBrk="0" hangingPunct="0">
                <a:defRPr/>
              </a:pPr>
              <a:r>
                <a:rPr lang="en-US" dirty="0">
                  <a:solidFill>
                    <a:srgbClr val="5672A4">
                      <a:lumMod val="75000"/>
                    </a:srgbClr>
                  </a:solidFill>
                  <a:ea typeface="ＭＳ Ｐゴシック" pitchFamily="-84" charset="-128"/>
                  <a:cs typeface="Arial"/>
                </a:rPr>
                <a:t>non-culprit lesions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9009" y="4687209"/>
              <a:ext cx="2105641" cy="646331"/>
            </a:xfrm>
            <a:prstGeom prst="rect">
              <a:avLst/>
            </a:prstGeom>
            <a:effectLst>
              <a:glow rad="101600">
                <a:srgbClr val="002060">
                  <a:alpha val="60000"/>
                </a:srgb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5672A4"/>
                  </a:solidFill>
                </a:rPr>
                <a:t>Primary  Outcome: </a:t>
              </a:r>
            </a:p>
            <a:p>
              <a:pPr algn="ctr"/>
              <a:r>
                <a:rPr lang="en-GB" b="1" dirty="0" smtClean="0">
                  <a:solidFill>
                    <a:srgbClr val="5672A4"/>
                  </a:solidFill>
                </a:rPr>
                <a:t> </a:t>
              </a:r>
              <a:r>
                <a:rPr lang="en-GB" b="1" dirty="0">
                  <a:solidFill>
                    <a:srgbClr val="5672A4"/>
                  </a:solidFill>
                </a:rPr>
                <a:t>CV Death / MI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t="8329" r="27155" b="29208"/>
            <a:stretch/>
          </p:blipFill>
          <p:spPr>
            <a:xfrm>
              <a:off x="3035407" y="472571"/>
              <a:ext cx="631393" cy="429051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24" name="Rectangle 23"/>
            <p:cNvSpPr/>
            <p:nvPr/>
          </p:nvSpPr>
          <p:spPr>
            <a:xfrm>
              <a:off x="4713690" y="3503576"/>
              <a:ext cx="1777666" cy="64633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rgbClr val="5672A4">
                      <a:lumMod val="75000"/>
                    </a:srgbClr>
                  </a:solidFill>
                </a:rPr>
                <a:t>Optimal Medical Therapy Alone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93409" y="5583523"/>
              <a:ext cx="3817067" cy="113877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Only staged</a:t>
              </a:r>
            </a:p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Not FFR guided</a:t>
              </a:r>
            </a:p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Post lytic</a:t>
              </a:r>
            </a:p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Can </a:t>
              </a:r>
              <a:r>
                <a:rPr lang="en-GB" sz="17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excl</a:t>
              </a:r>
              <a:r>
                <a:rPr lang="en-GB" sz="17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lesion if decide needs doing  </a:t>
              </a:r>
              <a:endParaRPr lang="en-GB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3771518" y="2852698"/>
              <a:ext cx="2076899" cy="570332"/>
              <a:chOff x="1083017" y="2748218"/>
              <a:chExt cx="2076899" cy="570332"/>
            </a:xfrm>
          </p:grpSpPr>
          <p:cxnSp>
            <p:nvCxnSpPr>
              <p:cNvPr id="84" name="Straight Connector 83"/>
              <p:cNvCxnSpPr/>
              <p:nvPr/>
            </p:nvCxnSpPr>
            <p:spPr bwMode="auto">
              <a:xfrm>
                <a:off x="1083017" y="3099862"/>
                <a:ext cx="2076141" cy="0"/>
              </a:xfrm>
              <a:prstGeom prst="line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85" name="Straight Arrow Connector 84"/>
              <p:cNvCxnSpPr/>
              <p:nvPr/>
            </p:nvCxnSpPr>
            <p:spPr bwMode="auto">
              <a:xfrm>
                <a:off x="1083017" y="3105718"/>
                <a:ext cx="0" cy="212832"/>
              </a:xfrm>
              <a:prstGeom prst="straightConnector1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6" name="Straight Arrow Connector 85"/>
              <p:cNvCxnSpPr/>
              <p:nvPr/>
            </p:nvCxnSpPr>
            <p:spPr bwMode="auto">
              <a:xfrm>
                <a:off x="3159916" y="3093044"/>
                <a:ext cx="0" cy="212832"/>
              </a:xfrm>
              <a:prstGeom prst="straightConnector1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7" name="Straight Connector 86"/>
              <p:cNvCxnSpPr/>
              <p:nvPr/>
            </p:nvCxnSpPr>
            <p:spPr bwMode="auto">
              <a:xfrm flipV="1">
                <a:off x="2121087" y="2918785"/>
                <a:ext cx="0" cy="186933"/>
              </a:xfrm>
              <a:prstGeom prst="line">
                <a:avLst/>
              </a:prstGeom>
              <a:noFill/>
              <a:ln w="38100" cap="flat" cmpd="thickThin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88" name="TextBox 87"/>
              <p:cNvSpPr txBox="1"/>
              <p:nvPr/>
            </p:nvSpPr>
            <p:spPr>
              <a:xfrm>
                <a:off x="1980063" y="2748218"/>
                <a:ext cx="305937" cy="307777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400" dirty="0" smtClean="0">
                    <a:solidFill>
                      <a:prstClr val="white"/>
                    </a:solidFill>
                  </a:rPr>
                  <a:t>R</a:t>
                </a:r>
                <a:endParaRPr lang="en-GB" sz="1400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7824721" y="25411"/>
            <a:ext cx="4194475" cy="6730409"/>
            <a:chOff x="7824721" y="25411"/>
            <a:chExt cx="4194475" cy="6730409"/>
          </a:xfrm>
        </p:grpSpPr>
        <p:sp>
          <p:nvSpPr>
            <p:cNvPr id="79" name="Rectangle 78"/>
            <p:cNvSpPr/>
            <p:nvPr/>
          </p:nvSpPr>
          <p:spPr bwMode="auto">
            <a:xfrm>
              <a:off x="7824721" y="25411"/>
              <a:ext cx="4194475" cy="673040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600" b="1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8713482" y="325664"/>
              <a:ext cx="2568524" cy="83099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GB" sz="2400" dirty="0" smtClean="0">
                  <a:solidFill>
                    <a:prstClr val="white"/>
                  </a:solidFill>
                </a:rPr>
                <a:t>COMPARE-ACUTE</a:t>
              </a:r>
            </a:p>
            <a:p>
              <a:pPr algn="ctr"/>
              <a:r>
                <a:rPr lang="en-GB" sz="2400" dirty="0" smtClean="0">
                  <a:solidFill>
                    <a:prstClr val="white"/>
                  </a:solidFill>
                </a:rPr>
                <a:t>N- 885</a:t>
              </a:r>
              <a:endParaRPr lang="en-GB" sz="2400" dirty="0">
                <a:solidFill>
                  <a:prstClr val="white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9579200" y="1162606"/>
              <a:ext cx="837088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 eaLnBrk="0" hangingPunct="0">
                <a:buClr>
                  <a:srgbClr val="99CCFF"/>
                </a:buClr>
              </a:pPr>
              <a:r>
                <a:rPr lang="en-US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≥ </a:t>
              </a:r>
              <a:r>
                <a:rPr lang="en-US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50</a:t>
              </a:r>
              <a:r>
                <a:rPr lang="en-US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%</a:t>
              </a:r>
              <a:endPara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9004844" y="1668985"/>
              <a:ext cx="2076899" cy="570332"/>
              <a:chOff x="1083017" y="2748218"/>
              <a:chExt cx="2076899" cy="570332"/>
            </a:xfrm>
          </p:grpSpPr>
          <p:cxnSp>
            <p:nvCxnSpPr>
              <p:cNvPr id="37" name="Straight Connector 36"/>
              <p:cNvCxnSpPr/>
              <p:nvPr/>
            </p:nvCxnSpPr>
            <p:spPr bwMode="auto">
              <a:xfrm>
                <a:off x="1083017" y="3099862"/>
                <a:ext cx="2076141" cy="0"/>
              </a:xfrm>
              <a:prstGeom prst="line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43" name="Straight Arrow Connector 42"/>
              <p:cNvCxnSpPr/>
              <p:nvPr/>
            </p:nvCxnSpPr>
            <p:spPr bwMode="auto">
              <a:xfrm>
                <a:off x="1083017" y="3105718"/>
                <a:ext cx="0" cy="212832"/>
              </a:xfrm>
              <a:prstGeom prst="straightConnector1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4" name="Straight Arrow Connector 43"/>
              <p:cNvCxnSpPr/>
              <p:nvPr/>
            </p:nvCxnSpPr>
            <p:spPr bwMode="auto">
              <a:xfrm>
                <a:off x="3159916" y="3093044"/>
                <a:ext cx="0" cy="212832"/>
              </a:xfrm>
              <a:prstGeom prst="straightConnector1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9" name="Straight Connector 48"/>
              <p:cNvCxnSpPr/>
              <p:nvPr/>
            </p:nvCxnSpPr>
            <p:spPr bwMode="auto">
              <a:xfrm flipV="1">
                <a:off x="2121087" y="2918785"/>
                <a:ext cx="0" cy="186933"/>
              </a:xfrm>
              <a:prstGeom prst="line">
                <a:avLst/>
              </a:prstGeom>
              <a:noFill/>
              <a:ln w="38100" cap="flat" cmpd="thickThin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50" name="TextBox 49"/>
              <p:cNvSpPr txBox="1"/>
              <p:nvPr/>
            </p:nvSpPr>
            <p:spPr>
              <a:xfrm>
                <a:off x="1980063" y="2748218"/>
                <a:ext cx="305937" cy="307777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400" dirty="0" smtClean="0">
                    <a:solidFill>
                      <a:prstClr val="white"/>
                    </a:solidFill>
                  </a:rPr>
                  <a:t>R</a:t>
                </a:r>
                <a:endParaRPr lang="en-GB" sz="14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9" name="Rectangle 88"/>
            <p:cNvSpPr/>
            <p:nvPr/>
          </p:nvSpPr>
          <p:spPr>
            <a:xfrm>
              <a:off x="7999877" y="2673169"/>
              <a:ext cx="1908795" cy="92333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b="1" u="sng" dirty="0" smtClean="0">
                  <a:solidFill>
                    <a:srgbClr val="C4221E"/>
                  </a:solidFill>
                  <a:ea typeface="ＭＳ Ｐゴシック" pitchFamily="-84" charset="-128"/>
                  <a:cs typeface="Arial"/>
                </a:rPr>
                <a:t>FFR Guided during index</a:t>
              </a:r>
            </a:p>
            <a:p>
              <a:pPr algn="ctr" eaLnBrk="0" hangingPunct="0">
                <a:defRPr/>
              </a:pPr>
              <a:r>
                <a:rPr lang="en-US" b="1" u="sng" dirty="0" smtClean="0">
                  <a:solidFill>
                    <a:srgbClr val="C4221E"/>
                  </a:solidFill>
                  <a:ea typeface="ＭＳ Ｐゴシック" pitchFamily="-84" charset="-128"/>
                  <a:cs typeface="Arial"/>
                </a:rPr>
                <a:t>admission </a:t>
              </a:r>
              <a:endParaRPr lang="en-US" dirty="0">
                <a:solidFill>
                  <a:srgbClr val="5672A4">
                    <a:lumMod val="75000"/>
                  </a:srgbClr>
                </a:solidFill>
                <a:ea typeface="ＭＳ Ｐゴシック" pitchFamily="-84" charset="-128"/>
                <a:cs typeface="Arial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9952307" y="2811313"/>
              <a:ext cx="1777666" cy="64633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rgbClr val="5672A4">
                      <a:lumMod val="75000"/>
                    </a:srgbClr>
                  </a:solidFill>
                </a:rPr>
                <a:t>Optimal Medical Therapy Alone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713482" y="2238633"/>
              <a:ext cx="468249" cy="369332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5672A4"/>
                  </a:solidFill>
                </a:rPr>
                <a:t>2</a:t>
              </a:r>
              <a:endParaRPr lang="en-GB" dirty="0">
                <a:solidFill>
                  <a:srgbClr val="5672A4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0881799" y="2270510"/>
              <a:ext cx="468249" cy="369332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5672A4"/>
                  </a:solidFill>
                </a:rPr>
                <a:t>1</a:t>
              </a:r>
              <a:endParaRPr lang="en-GB" dirty="0">
                <a:solidFill>
                  <a:srgbClr val="5672A4"/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8492783" y="4142995"/>
              <a:ext cx="2831777" cy="120032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5672A4"/>
                  </a:solidFill>
                </a:rPr>
                <a:t>composite </a:t>
              </a:r>
              <a:r>
                <a:rPr lang="en-GB" dirty="0">
                  <a:solidFill>
                    <a:srgbClr val="5672A4"/>
                  </a:solidFill>
                </a:rPr>
                <a:t>of all-cause mortality, non-fatal MI, </a:t>
              </a:r>
              <a:r>
                <a:rPr lang="en-GB" b="1" dirty="0">
                  <a:solidFill>
                    <a:srgbClr val="455A9D">
                      <a:lumMod val="50000"/>
                    </a:srgbClr>
                  </a:solidFill>
                </a:rPr>
                <a:t>any revascularisation or </a:t>
              </a:r>
              <a:r>
                <a:rPr lang="en-GB" b="1" dirty="0" smtClean="0">
                  <a:solidFill>
                    <a:srgbClr val="455A9D">
                      <a:lumMod val="50000"/>
                    </a:srgbClr>
                  </a:solidFill>
                </a:rPr>
                <a:t>stroke</a:t>
              </a:r>
            </a:p>
            <a:p>
              <a:pPr algn="ctr"/>
              <a:r>
                <a:rPr lang="en-GB" b="1" dirty="0">
                  <a:solidFill>
                    <a:srgbClr val="455A9D">
                      <a:lumMod val="50000"/>
                    </a:srgbClr>
                  </a:solidFill>
                </a:rPr>
                <a:t> </a:t>
              </a:r>
              <a:r>
                <a:rPr lang="en-GB" b="1" dirty="0">
                  <a:solidFill>
                    <a:srgbClr val="B4C5EE">
                      <a:lumMod val="50000"/>
                    </a:srgbClr>
                  </a:solidFill>
                </a:rPr>
                <a:t>12 month 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993356" y="5539419"/>
              <a:ext cx="3817067" cy="113877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Only in-patient CR, no staged group</a:t>
              </a:r>
            </a:p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Not powered for hard endpoints</a:t>
              </a:r>
            </a:p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FFR used as adjunct for decision </a:t>
              </a:r>
              <a:r>
                <a:rPr lang="en-GB" sz="17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making </a:t>
              </a:r>
              <a:r>
                <a:rPr lang="en-GB" sz="17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not formally compared</a:t>
              </a:r>
              <a:r>
                <a:rPr lang="en-GB" sz="17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</a:t>
              </a:r>
              <a:endParaRPr lang="en-GB" sz="1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245097" y="325664"/>
            <a:ext cx="188536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prstClr val="white"/>
                </a:solidFill>
              </a:rPr>
              <a:t>On going trials </a:t>
            </a:r>
            <a:endParaRPr lang="en-GB" sz="2000" b="1" dirty="0">
              <a:solidFill>
                <a:prstClr val="white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30854" y="1478405"/>
            <a:ext cx="1885361" cy="2031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688BE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P-PCI</a:t>
            </a:r>
          </a:p>
          <a:p>
            <a:pPr algn="ctr"/>
            <a:endParaRPr lang="en-GB" b="1" dirty="0">
              <a:solidFill>
                <a:srgbClr val="688BE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b="1" dirty="0" smtClean="0">
                <a:solidFill>
                  <a:srgbClr val="688BE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 end points </a:t>
            </a:r>
          </a:p>
          <a:p>
            <a:pPr algn="ctr"/>
            <a:endParaRPr lang="en-GB" b="1" dirty="0">
              <a:solidFill>
                <a:srgbClr val="688BE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b="1" dirty="0" smtClean="0">
                <a:solidFill>
                  <a:srgbClr val="688BE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</a:t>
            </a:r>
          </a:p>
          <a:p>
            <a:pPr algn="ctr"/>
            <a:endParaRPr lang="en-GB" b="1" dirty="0">
              <a:solidFill>
                <a:srgbClr val="688BE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b="1" dirty="0" smtClean="0">
                <a:solidFill>
                  <a:srgbClr val="688BE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select </a:t>
            </a:r>
            <a:endParaRPr lang="en-GB" b="1" dirty="0">
              <a:solidFill>
                <a:srgbClr val="688BE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503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7274514" y="36166"/>
            <a:ext cx="4083344" cy="6730409"/>
            <a:chOff x="6804614" y="36166"/>
            <a:chExt cx="4083344" cy="6730409"/>
          </a:xfrm>
        </p:grpSpPr>
        <p:sp>
          <p:nvSpPr>
            <p:cNvPr id="4" name="Rectangle 3"/>
            <p:cNvSpPr/>
            <p:nvPr/>
          </p:nvSpPr>
          <p:spPr bwMode="auto">
            <a:xfrm>
              <a:off x="6804614" y="36166"/>
              <a:ext cx="4083344" cy="673040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600" b="1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718739" y="149941"/>
              <a:ext cx="2045753" cy="73866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b="1" kern="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FLOWER- </a:t>
              </a:r>
              <a:r>
                <a:rPr lang="en-US" sz="2400" b="1" kern="0" dirty="0" smtClean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</a:t>
              </a:r>
            </a:p>
            <a:p>
              <a:pPr algn="ctr"/>
              <a:r>
                <a:rPr lang="en-US" b="1" kern="0" dirty="0" smtClean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 1170 </a:t>
              </a:r>
              <a:endParaRPr lang="en-GB" dirty="0">
                <a:solidFill>
                  <a:srgbClr val="5672A4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42847" y="1081396"/>
              <a:ext cx="3802816" cy="107721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STEMI patients with successful culprit lesion PCI (</a:t>
              </a:r>
              <a:r>
                <a:rPr lang="en-GB" sz="1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primary, rescue or pharmaco-invasive</a:t>
              </a:r>
              <a:r>
                <a:rPr lang="en-GB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 </a:t>
              </a:r>
              <a:r>
                <a:rPr lang="en-GB" sz="16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+ ≥ </a:t>
              </a:r>
              <a:r>
                <a:rPr lang="en-GB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50% stenosis in at least one additional non-culprit lesion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29688" y="2880700"/>
              <a:ext cx="1925513" cy="1200329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fr-FR" dirty="0" err="1">
                  <a:solidFill>
                    <a:srgbClr val="002060"/>
                  </a:solidFill>
                </a:rPr>
                <a:t>Angio-guided</a:t>
              </a:r>
              <a:r>
                <a:rPr lang="fr-FR" dirty="0">
                  <a:solidFill>
                    <a:srgbClr val="002060"/>
                  </a:solidFill>
                </a:rPr>
                <a:t> PCI</a:t>
              </a:r>
            </a:p>
            <a:p>
              <a:pPr algn="ctr"/>
              <a:r>
                <a:rPr lang="fr-FR" dirty="0">
                  <a:solidFill>
                    <a:srgbClr val="002060"/>
                  </a:solidFill>
                </a:rPr>
                <a:t>(</a:t>
              </a:r>
              <a:r>
                <a:rPr lang="en-US" dirty="0">
                  <a:solidFill>
                    <a:srgbClr val="002060"/>
                  </a:solidFill>
                </a:rPr>
                <a:t>during the index hospital admission†</a:t>
              </a:r>
              <a:r>
                <a:rPr lang="fr-FR" dirty="0">
                  <a:solidFill>
                    <a:srgbClr val="002060"/>
                  </a:solidFill>
                </a:rPr>
                <a:t>)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898932" y="2880699"/>
              <a:ext cx="1833572" cy="120032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rgbClr val="002060"/>
                  </a:solidFill>
                </a:rPr>
                <a:t>FFR-guided PCI </a:t>
              </a:r>
            </a:p>
            <a:p>
              <a:pPr algn="ctr"/>
              <a:r>
                <a:rPr lang="en-GB" dirty="0">
                  <a:solidFill>
                    <a:srgbClr val="002060"/>
                  </a:solidFill>
                </a:rPr>
                <a:t>(during the index hospital admission †)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306168" y="4316300"/>
              <a:ext cx="2955851" cy="1200329"/>
            </a:xfrm>
            <a:prstGeom prst="rect">
              <a:avLst/>
            </a:prstGeom>
            <a:effectLst>
              <a:glow rad="101600">
                <a:srgbClr val="002060">
                  <a:alpha val="60000"/>
                </a:srgb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5672A4"/>
                  </a:solidFill>
                </a:rPr>
                <a:t>Primary outcome:</a:t>
              </a:r>
            </a:p>
            <a:p>
              <a:pPr algn="ctr"/>
              <a:r>
                <a:rPr lang="en-US" dirty="0" smtClean="0">
                  <a:solidFill>
                    <a:srgbClr val="5672A4"/>
                  </a:solidFill>
                </a:rPr>
                <a:t>Death </a:t>
              </a:r>
              <a:r>
                <a:rPr lang="en-US" dirty="0">
                  <a:solidFill>
                    <a:srgbClr val="5672A4"/>
                  </a:solidFill>
                </a:rPr>
                <a:t>or non-fatal MI or </a:t>
              </a:r>
              <a:r>
                <a:rPr lang="en-US" b="1" dirty="0">
                  <a:solidFill>
                    <a:srgbClr val="002060"/>
                  </a:solidFill>
                </a:rPr>
                <a:t>any repeat revascularization </a:t>
              </a:r>
            </a:p>
            <a:p>
              <a:pPr algn="ctr"/>
              <a:r>
                <a:rPr lang="en-US" dirty="0" smtClean="0">
                  <a:solidFill>
                    <a:srgbClr val="5672A4"/>
                  </a:solidFill>
                </a:rPr>
                <a:t>at </a:t>
              </a:r>
              <a:r>
                <a:rPr lang="en-US" dirty="0">
                  <a:solidFill>
                    <a:srgbClr val="5672A4"/>
                  </a:solidFill>
                </a:rPr>
                <a:t>12 months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7878734" y="2258551"/>
              <a:ext cx="2076899" cy="570332"/>
              <a:chOff x="1083017" y="2748218"/>
              <a:chExt cx="2076899" cy="570332"/>
            </a:xfrm>
          </p:grpSpPr>
          <p:cxnSp>
            <p:nvCxnSpPr>
              <p:cNvPr id="25" name="Straight Connector 24"/>
              <p:cNvCxnSpPr/>
              <p:nvPr/>
            </p:nvCxnSpPr>
            <p:spPr bwMode="auto">
              <a:xfrm>
                <a:off x="1083017" y="3099862"/>
                <a:ext cx="2076141" cy="0"/>
              </a:xfrm>
              <a:prstGeom prst="line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26" name="Straight Arrow Connector 25"/>
              <p:cNvCxnSpPr/>
              <p:nvPr/>
            </p:nvCxnSpPr>
            <p:spPr bwMode="auto">
              <a:xfrm>
                <a:off x="1083017" y="3105718"/>
                <a:ext cx="0" cy="212832"/>
              </a:xfrm>
              <a:prstGeom prst="straightConnector1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7" name="Straight Arrow Connector 26"/>
              <p:cNvCxnSpPr/>
              <p:nvPr/>
            </p:nvCxnSpPr>
            <p:spPr bwMode="auto">
              <a:xfrm>
                <a:off x="3159916" y="3093044"/>
                <a:ext cx="0" cy="212832"/>
              </a:xfrm>
              <a:prstGeom prst="straightConnector1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 flipV="1">
                <a:off x="2121087" y="2918785"/>
                <a:ext cx="0" cy="186933"/>
              </a:xfrm>
              <a:prstGeom prst="line">
                <a:avLst/>
              </a:prstGeom>
              <a:noFill/>
              <a:ln w="38100" cap="flat" cmpd="thickThin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29" name="TextBox 28"/>
              <p:cNvSpPr txBox="1"/>
              <p:nvPr/>
            </p:nvSpPr>
            <p:spPr>
              <a:xfrm>
                <a:off x="1980063" y="2748218"/>
                <a:ext cx="305937" cy="307777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400" dirty="0" smtClean="0">
                    <a:solidFill>
                      <a:prstClr val="white"/>
                    </a:solidFill>
                  </a:rPr>
                  <a:t>R</a:t>
                </a:r>
                <a:endParaRPr lang="en-GB" sz="14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915437" y="5583073"/>
              <a:ext cx="3817067" cy="113877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Only In patient </a:t>
              </a:r>
            </a:p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FFR randomised</a:t>
              </a:r>
            </a:p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 OMT </a:t>
              </a:r>
            </a:p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Repeat </a:t>
              </a:r>
              <a:r>
                <a:rPr lang="en-GB" sz="17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revasc</a:t>
              </a:r>
              <a:r>
                <a:rPr lang="en-GB" sz="17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75780" y="5759305"/>
              <a:ext cx="514909" cy="486677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92870" y="5791385"/>
              <a:ext cx="514909" cy="486677"/>
            </a:xfrm>
            <a:prstGeom prst="rect">
              <a:avLst/>
            </a:prstGeom>
            <a:effectLst>
              <a:softEdge rad="127000"/>
            </a:effectLst>
          </p:spPr>
        </p:pic>
      </p:grpSp>
      <p:grpSp>
        <p:nvGrpSpPr>
          <p:cNvPr id="38" name="Group 37"/>
          <p:cNvGrpSpPr/>
          <p:nvPr/>
        </p:nvGrpSpPr>
        <p:grpSpPr>
          <a:xfrm>
            <a:off x="2453004" y="41638"/>
            <a:ext cx="4147230" cy="6730409"/>
            <a:chOff x="1756789" y="47564"/>
            <a:chExt cx="4147230" cy="6730409"/>
          </a:xfrm>
        </p:grpSpPr>
        <p:sp>
          <p:nvSpPr>
            <p:cNvPr id="5" name="Rectangle 4"/>
            <p:cNvSpPr/>
            <p:nvPr/>
          </p:nvSpPr>
          <p:spPr bwMode="auto">
            <a:xfrm>
              <a:off x="1756789" y="47564"/>
              <a:ext cx="4147230" cy="67304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600" b="1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43756" y="2990191"/>
              <a:ext cx="1777666" cy="64633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rgbClr val="5672A4">
                      <a:lumMod val="75000"/>
                    </a:srgbClr>
                  </a:solidFill>
                </a:rPr>
                <a:t>Optimal Medical Therapy Alone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3790" y="188919"/>
              <a:ext cx="3279932" cy="39627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8" name="TextBox 9"/>
            <p:cNvSpPr txBox="1">
              <a:spLocks noChangeArrowheads="1"/>
            </p:cNvSpPr>
            <p:nvPr/>
          </p:nvSpPr>
          <p:spPr bwMode="auto">
            <a:xfrm>
              <a:off x="1931487" y="2758553"/>
              <a:ext cx="1908433" cy="1200329"/>
            </a:xfrm>
            <a:prstGeom prst="rect">
              <a:avLst/>
            </a:prstGeom>
            <a:ln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002060"/>
                  </a:solidFill>
                  <a:latin typeface="Corbel"/>
                  <a:cs typeface="ＭＳ Ｐゴシック" charset="0"/>
                </a:rPr>
                <a:t>Index admission</a:t>
              </a:r>
            </a:p>
            <a:p>
              <a:pPr algn="ctr"/>
              <a:r>
                <a:rPr lang="en-US" sz="1800" dirty="0">
                  <a:solidFill>
                    <a:srgbClr val="FF0000"/>
                  </a:solidFill>
                  <a:latin typeface="Corbel"/>
                  <a:cs typeface="ＭＳ Ｐゴシック" charset="0"/>
                </a:rPr>
                <a:t>FFR-guided PCI</a:t>
              </a:r>
            </a:p>
            <a:p>
              <a:pPr algn="ctr"/>
              <a:r>
                <a:rPr lang="en-US" sz="1800" dirty="0">
                  <a:solidFill>
                    <a:srgbClr val="002060"/>
                  </a:solidFill>
                  <a:latin typeface="Corbel"/>
                  <a:cs typeface="ＭＳ Ｐゴシック" charset="0"/>
                </a:rPr>
                <a:t>to non-culprit lesions</a:t>
              </a:r>
              <a:r>
                <a:rPr lang="en-US" sz="1800" baseline="30000" dirty="0">
                  <a:solidFill>
                    <a:srgbClr val="002060"/>
                  </a:solidFill>
                  <a:latin typeface="Corbel"/>
                  <a:cs typeface="ＭＳ Ｐゴシック" charset="0"/>
                </a:rPr>
                <a:t>*</a:t>
              </a:r>
              <a:endParaRPr lang="en-US" sz="1800" dirty="0">
                <a:solidFill>
                  <a:srgbClr val="002060"/>
                </a:solidFill>
                <a:latin typeface="Corbel"/>
                <a:cs typeface="ＭＳ Ｐゴシック" charset="0"/>
              </a:endParaRPr>
            </a:p>
          </p:txBody>
        </p:sp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1945699" y="1170779"/>
              <a:ext cx="3835307" cy="923330"/>
            </a:xfrm>
            <a:prstGeom prst="rect">
              <a:avLst/>
            </a:prstGeom>
            <a:ln/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ＭＳ Ｐゴシック" charset="0"/>
                </a:rPr>
                <a:t>One or more non-culprit lesions (non-culprit vessels at least 2.5mm) on angiography (50-99%)</a:t>
              </a:r>
            </a:p>
          </p:txBody>
        </p:sp>
        <p:sp>
          <p:nvSpPr>
            <p:cNvPr id="10" name="TextBox 14"/>
            <p:cNvSpPr txBox="1">
              <a:spLocks noChangeArrowheads="1"/>
            </p:cNvSpPr>
            <p:nvPr/>
          </p:nvSpPr>
          <p:spPr bwMode="auto">
            <a:xfrm>
              <a:off x="2839022" y="819626"/>
              <a:ext cx="2209469" cy="338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rgbClr val="FFF7C5"/>
                  </a:solidFill>
                  <a:cs typeface="ＭＳ Ｐゴシック" charset="0"/>
                </a:rPr>
                <a:t>ANGIO  </a:t>
              </a:r>
              <a:r>
                <a:rPr lang="en-US" sz="1600" dirty="0">
                  <a:solidFill>
                    <a:srgbClr val="FFF7C5"/>
                  </a:solidFill>
                  <a:cs typeface="ＭＳ Ｐゴシック" charset="0"/>
                </a:rPr>
                <a:t>assessment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97138" y="4542156"/>
              <a:ext cx="3132753" cy="923330"/>
            </a:xfrm>
            <a:prstGeom prst="rect">
              <a:avLst/>
            </a:prstGeom>
            <a:effectLst>
              <a:glow rad="101600">
                <a:srgbClr val="002060">
                  <a:alpha val="60000"/>
                </a:srgb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B4C5EE">
                      <a:lumMod val="50000"/>
                    </a:srgbClr>
                  </a:solidFill>
                  <a:cs typeface="ＭＳ Ｐゴシック" charset="0"/>
                </a:rPr>
                <a:t>Primary outcome:</a:t>
              </a:r>
            </a:p>
            <a:p>
              <a:pPr algn="ctr"/>
              <a:r>
                <a:rPr lang="en-US" b="1" dirty="0" smtClean="0">
                  <a:solidFill>
                    <a:srgbClr val="B4C5EE">
                      <a:lumMod val="50000"/>
                    </a:srgbClr>
                  </a:solidFill>
                  <a:cs typeface="ＭＳ Ｐゴシック" charset="0"/>
                </a:rPr>
                <a:t>all-cause death </a:t>
              </a:r>
              <a:r>
                <a:rPr lang="en-US" b="1" dirty="0">
                  <a:solidFill>
                    <a:srgbClr val="B4C5EE">
                      <a:lumMod val="50000"/>
                    </a:srgbClr>
                  </a:solidFill>
                  <a:cs typeface="ＭＳ Ｐゴシック" charset="0"/>
                </a:rPr>
                <a:t>and non fatal MI</a:t>
              </a:r>
              <a:r>
                <a:rPr lang="en-US" dirty="0">
                  <a:solidFill>
                    <a:srgbClr val="B4C5EE">
                      <a:lumMod val="50000"/>
                    </a:srgbClr>
                  </a:solidFill>
                  <a:cs typeface="ＭＳ Ｐゴシック" charset="0"/>
                </a:rPr>
                <a:t>  </a:t>
              </a:r>
              <a:r>
                <a:rPr lang="en-US" dirty="0" smtClean="0">
                  <a:solidFill>
                    <a:srgbClr val="B4C5EE">
                      <a:lumMod val="50000"/>
                    </a:srgbClr>
                  </a:solidFill>
                  <a:cs typeface="ＭＳ Ｐゴシック" charset="0"/>
                </a:rPr>
                <a:t>1 </a:t>
              </a:r>
              <a:r>
                <a:rPr lang="en-US" dirty="0">
                  <a:solidFill>
                    <a:srgbClr val="B4C5EE">
                      <a:lumMod val="50000"/>
                    </a:srgbClr>
                  </a:solidFill>
                  <a:cs typeface="ＭＳ Ｐゴシック" charset="0"/>
                </a:rPr>
                <a:t>year</a:t>
              </a:r>
              <a:endParaRPr lang="en-GB" dirty="0">
                <a:solidFill>
                  <a:srgbClr val="B4C5EE">
                    <a:lumMod val="50000"/>
                  </a:srgbClr>
                </a:solidFill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847372" y="2110945"/>
              <a:ext cx="2076899" cy="570332"/>
              <a:chOff x="1083017" y="2748218"/>
              <a:chExt cx="2076899" cy="570332"/>
            </a:xfrm>
          </p:grpSpPr>
          <p:cxnSp>
            <p:nvCxnSpPr>
              <p:cNvPr id="30" name="Straight Connector 29"/>
              <p:cNvCxnSpPr/>
              <p:nvPr/>
            </p:nvCxnSpPr>
            <p:spPr bwMode="auto">
              <a:xfrm>
                <a:off x="1083017" y="3099862"/>
                <a:ext cx="2076141" cy="0"/>
              </a:xfrm>
              <a:prstGeom prst="line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1083017" y="3105718"/>
                <a:ext cx="0" cy="212832"/>
              </a:xfrm>
              <a:prstGeom prst="straightConnector1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2" name="Straight Arrow Connector 31"/>
              <p:cNvCxnSpPr/>
              <p:nvPr/>
            </p:nvCxnSpPr>
            <p:spPr bwMode="auto">
              <a:xfrm>
                <a:off x="3159916" y="3093044"/>
                <a:ext cx="0" cy="212832"/>
              </a:xfrm>
              <a:prstGeom prst="straightConnector1">
                <a:avLst/>
              </a:prstGeom>
              <a:noFill/>
              <a:ln w="3175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3" name="Straight Connector 32"/>
              <p:cNvCxnSpPr/>
              <p:nvPr/>
            </p:nvCxnSpPr>
            <p:spPr bwMode="auto">
              <a:xfrm flipV="1">
                <a:off x="2121087" y="2918785"/>
                <a:ext cx="0" cy="186933"/>
              </a:xfrm>
              <a:prstGeom prst="line">
                <a:avLst/>
              </a:prstGeom>
              <a:noFill/>
              <a:ln w="38100" cap="flat" cmpd="thickThin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34" name="TextBox 33"/>
              <p:cNvSpPr txBox="1"/>
              <p:nvPr/>
            </p:nvSpPr>
            <p:spPr>
              <a:xfrm>
                <a:off x="1980063" y="2748218"/>
                <a:ext cx="305937" cy="307777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400" dirty="0" smtClean="0">
                    <a:solidFill>
                      <a:prstClr val="white"/>
                    </a:solidFill>
                  </a:rPr>
                  <a:t>R</a:t>
                </a:r>
                <a:endParaRPr lang="en-GB" sz="14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931487" y="5850966"/>
              <a:ext cx="3817067" cy="6155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Only In patient </a:t>
              </a:r>
            </a:p>
            <a:p>
              <a:pPr marL="285750" indent="-285750">
                <a:buClr>
                  <a:srgbClr val="FF0000"/>
                </a:buClr>
                <a:buFont typeface="Corbel" panose="020B0503020204020204" pitchFamily="34" charset="0"/>
                <a:buChar char="Δ"/>
              </a:pPr>
              <a:r>
                <a:rPr lang="en-GB" sz="17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FFR guided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34438" y="6063286"/>
              <a:ext cx="514909" cy="486677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3306916" y="518595"/>
              <a:ext cx="10652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olidFill>
                    <a:srgbClr val="FF0000"/>
                  </a:solidFill>
                </a:rPr>
                <a:t>N=4000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32464" y="579267"/>
            <a:ext cx="1885361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prstClr val="white"/>
                </a:solidFill>
              </a:rPr>
              <a:t>Just/about to start </a:t>
            </a:r>
            <a:endParaRPr lang="en-GB" sz="2000" b="1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0254" y="2049703"/>
            <a:ext cx="1885361" cy="2031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688BE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P-PCI</a:t>
            </a:r>
          </a:p>
          <a:p>
            <a:pPr algn="ctr"/>
            <a:endParaRPr lang="en-GB" b="1" dirty="0">
              <a:solidFill>
                <a:srgbClr val="688BE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b="1" dirty="0" smtClean="0">
                <a:solidFill>
                  <a:srgbClr val="688BE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 end points </a:t>
            </a:r>
          </a:p>
          <a:p>
            <a:pPr algn="ctr"/>
            <a:endParaRPr lang="en-GB" b="1" dirty="0">
              <a:solidFill>
                <a:srgbClr val="688BE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b="1" dirty="0" smtClean="0">
                <a:solidFill>
                  <a:srgbClr val="688BE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</a:t>
            </a:r>
          </a:p>
          <a:p>
            <a:pPr algn="ctr"/>
            <a:endParaRPr lang="en-GB" b="1" dirty="0">
              <a:solidFill>
                <a:srgbClr val="688BE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b="1" dirty="0" smtClean="0">
                <a:solidFill>
                  <a:srgbClr val="688BE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select </a:t>
            </a:r>
            <a:endParaRPr lang="en-GB" b="1" dirty="0">
              <a:solidFill>
                <a:srgbClr val="688BE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031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6861" y="341968"/>
            <a:ext cx="3911600" cy="584775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prstClr val="white"/>
                </a:solidFill>
              </a:rPr>
              <a:t>   Prime-time </a:t>
            </a:r>
            <a:r>
              <a:rPr lang="en-GB" sz="2400" b="1" dirty="0" smtClean="0">
                <a:solidFill>
                  <a:prstClr val="white"/>
                </a:solidFill>
              </a:rPr>
              <a:t>N=2500</a:t>
            </a:r>
            <a:r>
              <a:rPr lang="en-GB" sz="3200" b="1" dirty="0" smtClean="0">
                <a:solidFill>
                  <a:prstClr val="white"/>
                </a:solidFill>
              </a:rPr>
              <a:t> </a:t>
            </a:r>
            <a:endParaRPr lang="en-GB" sz="3200" b="1" dirty="0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683000" y="135536"/>
            <a:ext cx="965200" cy="952500"/>
            <a:chOff x="4419600" y="1714500"/>
            <a:chExt cx="1104900" cy="1041400"/>
          </a:xfrm>
        </p:grpSpPr>
        <p:sp>
          <p:nvSpPr>
            <p:cNvPr id="5" name="Donut 4"/>
            <p:cNvSpPr/>
            <p:nvPr/>
          </p:nvSpPr>
          <p:spPr bwMode="auto">
            <a:xfrm>
              <a:off x="4536061" y="1791646"/>
              <a:ext cx="882413" cy="878043"/>
            </a:xfrm>
            <a:prstGeom prst="donut">
              <a:avLst>
                <a:gd name="adj" fmla="val 6619"/>
              </a:avLst>
            </a:prstGeom>
            <a:solidFill>
              <a:schemeClr val="tx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>
              <a:softEdge rad="12700"/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600" b="1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6" name="Donut 5"/>
            <p:cNvSpPr/>
            <p:nvPr/>
          </p:nvSpPr>
          <p:spPr bwMode="auto">
            <a:xfrm>
              <a:off x="4419600" y="1714500"/>
              <a:ext cx="1104900" cy="1041400"/>
            </a:xfrm>
            <a:prstGeom prst="donut">
              <a:avLst>
                <a:gd name="adj" fmla="val 6619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>
              <a:softEdge rad="127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600" b="1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7" name="Donut 6"/>
            <p:cNvSpPr/>
            <p:nvPr/>
          </p:nvSpPr>
          <p:spPr bwMode="auto">
            <a:xfrm>
              <a:off x="4594291" y="1869241"/>
              <a:ext cx="756994" cy="718770"/>
            </a:xfrm>
            <a:prstGeom prst="donut">
              <a:avLst>
                <a:gd name="adj" fmla="val 6619"/>
              </a:avLst>
            </a:prstGeom>
            <a:solidFill>
              <a:schemeClr val="tx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>
              <a:softEdge rad="127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600" b="1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8" name="Donut 7"/>
            <p:cNvSpPr/>
            <p:nvPr/>
          </p:nvSpPr>
          <p:spPr bwMode="auto">
            <a:xfrm rot="19135731">
              <a:off x="4661480" y="1930500"/>
              <a:ext cx="631575" cy="600336"/>
            </a:xfrm>
            <a:prstGeom prst="donut">
              <a:avLst>
                <a:gd name="adj" fmla="val 6619"/>
              </a:avLst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lg" len="lg"/>
            </a:ln>
            <a:effectLst>
              <a:softEdge rad="127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600" b="1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0" name="Sun 9"/>
            <p:cNvSpPr/>
            <p:nvPr/>
          </p:nvSpPr>
          <p:spPr bwMode="auto">
            <a:xfrm>
              <a:off x="4677657" y="1877857"/>
              <a:ext cx="635528" cy="672054"/>
            </a:xfrm>
            <a:prstGeom prst="sun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>
              <a:softEdge rad="3175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600" b="1" smtClean="0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615359" y="1090963"/>
            <a:ext cx="477598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50-99 %  </a:t>
            </a:r>
            <a:r>
              <a:rPr lang="en-GB" dirty="0">
                <a:solidFill>
                  <a:prstClr val="black"/>
                </a:solidFill>
              </a:rPr>
              <a:t>stenosis in one or more </a:t>
            </a:r>
            <a:r>
              <a:rPr lang="en-GB" dirty="0" smtClean="0">
                <a:solidFill>
                  <a:prstClr val="black"/>
                </a:solidFill>
              </a:rPr>
              <a:t>N-IRA  BY EYE 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4196" y="2472871"/>
            <a:ext cx="3379002" cy="4001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A</a:t>
            </a:r>
            <a:r>
              <a:rPr lang="en-GB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In-patient Complete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31850" y="2472871"/>
            <a:ext cx="3089051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B</a:t>
            </a:r>
            <a:r>
              <a:rPr lang="en-GB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Staged Complete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21953" y="2472871"/>
            <a:ext cx="3694794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C</a:t>
            </a:r>
            <a:r>
              <a:rPr lang="en-GB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Conservative management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70000" y="3048000"/>
            <a:ext cx="1854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2060"/>
                </a:solidFill>
              </a:rPr>
              <a:t>IP FFR 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90580" y="3064329"/>
            <a:ext cx="1854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2060"/>
                </a:solidFill>
              </a:rPr>
              <a:t>IP FFR 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5258" y="3810000"/>
            <a:ext cx="113530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&gt; 0.8 </a:t>
            </a:r>
            <a:endParaRPr lang="en-GB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3529" y="3849068"/>
            <a:ext cx="113530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&gt; 0.8 </a:t>
            </a:r>
            <a:endParaRPr lang="en-GB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93697" y="3810000"/>
            <a:ext cx="113530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&lt; 0.8 </a:t>
            </a:r>
            <a:endParaRPr lang="en-GB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68050" y="3849068"/>
            <a:ext cx="113530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&lt; 0.8 </a:t>
            </a:r>
            <a:endParaRPr lang="en-GB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25169" y="4733762"/>
            <a:ext cx="2487330" cy="646331"/>
          </a:xfrm>
          <a:prstGeom prst="rect">
            <a:avLst/>
          </a:prstGeom>
          <a:solidFill>
            <a:schemeClr val="tx2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prstClr val="black"/>
                </a:solidFill>
              </a:rPr>
              <a:t>PCI of N-IRA lesions during index admission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70604" y="5237845"/>
            <a:ext cx="1930196" cy="1200329"/>
          </a:xfrm>
          <a:prstGeom prst="rect">
            <a:avLst/>
          </a:prstGeom>
          <a:solidFill>
            <a:schemeClr val="tx2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prstClr val="black"/>
                </a:solidFill>
              </a:rPr>
              <a:t>Re-admitted 6-8 weeks</a:t>
            </a:r>
          </a:p>
          <a:p>
            <a:pPr algn="ctr"/>
            <a:r>
              <a:rPr lang="en-GB" b="1" dirty="0" smtClean="0">
                <a:solidFill>
                  <a:prstClr val="black"/>
                </a:solidFill>
              </a:rPr>
              <a:t>PCI </a:t>
            </a:r>
            <a:r>
              <a:rPr lang="en-GB" b="1" dirty="0">
                <a:solidFill>
                  <a:prstClr val="black"/>
                </a:solidFill>
              </a:rPr>
              <a:t>of N-IRA </a:t>
            </a:r>
            <a:r>
              <a:rPr lang="en-GB" b="1" dirty="0" smtClean="0">
                <a:solidFill>
                  <a:prstClr val="black"/>
                </a:solidFill>
              </a:rPr>
              <a:t>lesions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5796" y="5468677"/>
            <a:ext cx="124366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prstClr val="black"/>
                </a:solidFill>
              </a:rPr>
              <a:t>Registry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83529" y="5404656"/>
            <a:ext cx="124366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prstClr val="black"/>
                </a:solidFill>
              </a:rPr>
              <a:t>Registry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42791" y="5468677"/>
            <a:ext cx="2748317" cy="1261884"/>
          </a:xfrm>
          <a:prstGeom prst="rect">
            <a:avLst/>
          </a:prstGeom>
          <a:solidFill>
            <a:schemeClr val="tx2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Follow-up. </a:t>
            </a:r>
          </a:p>
          <a:p>
            <a:pPr algn="ctr"/>
            <a:r>
              <a:rPr lang="en-GB" sz="1400" b="1" dirty="0">
                <a:solidFill>
                  <a:srgbClr val="002060"/>
                </a:solidFill>
              </a:rPr>
              <a:t>PCI of N-IRA lesions only if continuing symptoms and objective evidence of ischaemia (stress echo/MPS/CMR)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2038350" y="1571004"/>
            <a:ext cx="8124649" cy="850991"/>
            <a:chOff x="2038350" y="1571004"/>
            <a:chExt cx="8124649" cy="850991"/>
          </a:xfrm>
        </p:grpSpPr>
        <p:sp>
          <p:nvSpPr>
            <p:cNvPr id="29" name="Down Arrow 28"/>
            <p:cNvSpPr/>
            <p:nvPr/>
          </p:nvSpPr>
          <p:spPr bwMode="auto">
            <a:xfrm>
              <a:off x="2038350" y="2095424"/>
              <a:ext cx="317500" cy="313871"/>
            </a:xfrm>
            <a:prstGeom prst="downArrow">
              <a:avLst>
                <a:gd name="adj1" fmla="val 26000"/>
                <a:gd name="adj2" fmla="val 50000"/>
              </a:avLst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600" b="1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2148948" y="2059478"/>
              <a:ext cx="7871352" cy="45719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600" b="1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33" name="Down Arrow 32"/>
            <p:cNvSpPr/>
            <p:nvPr/>
          </p:nvSpPr>
          <p:spPr bwMode="auto">
            <a:xfrm>
              <a:off x="5917625" y="1613339"/>
              <a:ext cx="317500" cy="313871"/>
            </a:xfrm>
            <a:prstGeom prst="downArrow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600" b="1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739825" y="1571004"/>
              <a:ext cx="647700" cy="40011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prstClr val="white"/>
                  </a:solidFill>
                </a:rPr>
                <a:t>R</a:t>
              </a:r>
              <a:endParaRPr lang="en-GB" sz="2000" b="1" dirty="0">
                <a:solidFill>
                  <a:prstClr val="white"/>
                </a:solidFill>
              </a:endParaRPr>
            </a:p>
          </p:txBody>
        </p:sp>
        <p:sp>
          <p:nvSpPr>
            <p:cNvPr id="35" name="Down Arrow 34"/>
            <p:cNvSpPr/>
            <p:nvPr/>
          </p:nvSpPr>
          <p:spPr bwMode="auto">
            <a:xfrm>
              <a:off x="5911850" y="2108124"/>
              <a:ext cx="317500" cy="313871"/>
            </a:xfrm>
            <a:prstGeom prst="downArrow">
              <a:avLst>
                <a:gd name="adj1" fmla="val 26000"/>
                <a:gd name="adj2" fmla="val 50000"/>
              </a:avLst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600" b="1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36" name="Down Arrow 35"/>
            <p:cNvSpPr/>
            <p:nvPr/>
          </p:nvSpPr>
          <p:spPr bwMode="auto">
            <a:xfrm>
              <a:off x="9845499" y="2092770"/>
              <a:ext cx="317500" cy="313871"/>
            </a:xfrm>
            <a:prstGeom prst="downArrow">
              <a:avLst>
                <a:gd name="adj1" fmla="val 26000"/>
                <a:gd name="adj2" fmla="val 50000"/>
              </a:avLst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600" b="1" smtClean="0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37" name="Down Arrow 36"/>
          <p:cNvSpPr/>
          <p:nvPr/>
        </p:nvSpPr>
        <p:spPr bwMode="auto">
          <a:xfrm>
            <a:off x="5264150" y="4315203"/>
            <a:ext cx="298450" cy="846562"/>
          </a:xfrm>
          <a:prstGeom prst="downArrow">
            <a:avLst>
              <a:gd name="adj1" fmla="val 26000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1600" b="1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38" name="Down Arrow 37"/>
          <p:cNvSpPr/>
          <p:nvPr/>
        </p:nvSpPr>
        <p:spPr bwMode="auto">
          <a:xfrm>
            <a:off x="9860752" y="2967297"/>
            <a:ext cx="307975" cy="2437359"/>
          </a:xfrm>
          <a:prstGeom prst="downArrow">
            <a:avLst>
              <a:gd name="adj1" fmla="val 26000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1600" b="1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39" name="Down Arrow 38"/>
          <p:cNvSpPr/>
          <p:nvPr/>
        </p:nvSpPr>
        <p:spPr bwMode="auto">
          <a:xfrm>
            <a:off x="7218522" y="4365563"/>
            <a:ext cx="298450" cy="846562"/>
          </a:xfrm>
          <a:prstGeom prst="downArrow">
            <a:avLst>
              <a:gd name="adj1" fmla="val 26000"/>
              <a:gd name="adj2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1600" b="1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40" name="Down Arrow 39"/>
          <p:cNvSpPr/>
          <p:nvPr/>
        </p:nvSpPr>
        <p:spPr bwMode="auto">
          <a:xfrm>
            <a:off x="604196" y="4315203"/>
            <a:ext cx="298450" cy="846562"/>
          </a:xfrm>
          <a:prstGeom prst="downArrow">
            <a:avLst>
              <a:gd name="adj1" fmla="val 26000"/>
              <a:gd name="adj2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1600" b="1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41" name="Down Arrow 40"/>
          <p:cNvSpPr/>
          <p:nvPr/>
        </p:nvSpPr>
        <p:spPr bwMode="auto">
          <a:xfrm>
            <a:off x="2695726" y="4308742"/>
            <a:ext cx="317500" cy="313871"/>
          </a:xfrm>
          <a:prstGeom prst="downArrow">
            <a:avLst>
              <a:gd name="adj1" fmla="val 26000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1600" b="1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132296" y="2387600"/>
            <a:ext cx="4033304" cy="444456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1600" b="1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4248562" y="2387600"/>
            <a:ext cx="3920991" cy="444456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1600" b="1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8208854" y="2387600"/>
            <a:ext cx="3920991" cy="444456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1600" b="1" smtClean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6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848784" y="353949"/>
            <a:ext cx="11343216" cy="487569"/>
          </a:xfrm>
        </p:spPr>
        <p:txBody>
          <a:bodyPr/>
          <a:lstStyle/>
          <a:p>
            <a:pPr algn="ctr" eaLnBrk="1" hangingPunct="1"/>
            <a:r>
              <a:rPr lang="en-GB" altLang="en-US" sz="3600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Potential advantages of initial MV-PCI</a:t>
            </a:r>
          </a:p>
        </p:txBody>
      </p:sp>
      <p:sp>
        <p:nvSpPr>
          <p:cNvPr id="2" name="Rectangle 1"/>
          <p:cNvSpPr/>
          <p:nvPr/>
        </p:nvSpPr>
        <p:spPr>
          <a:xfrm>
            <a:off x="1599263" y="1466276"/>
            <a:ext cx="9462437" cy="4610493"/>
          </a:xfrm>
          <a:prstGeom prst="rect">
            <a:avLst/>
          </a:prstGeom>
          <a:solidFill>
            <a:srgbClr val="0000CC"/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5000"/>
              <a:buFont typeface="Corbel" panose="020B0503020204020204" pitchFamily="34" charset="0"/>
              <a:buChar char="Δ"/>
              <a:defRPr/>
            </a:pPr>
            <a:r>
              <a:rPr lang="en-GB" altLang="en-US" sz="2400" b="1" dirty="0" smtClean="0">
                <a:solidFill>
                  <a:prstClr val="white"/>
                </a:solidFill>
                <a:latin typeface="Corbel" panose="020B0503020204020204" pitchFamily="34" charset="0"/>
              </a:rPr>
              <a:t>Treating the MVD may lead to better outcomes </a:t>
            </a: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5000"/>
              <a:buFont typeface="Corbel" panose="020B0503020204020204" pitchFamily="34" charset="0"/>
              <a:buChar char="Δ"/>
              <a:defRPr/>
            </a:pPr>
            <a:endParaRPr lang="en-GB" altLang="en-US" sz="2400" b="1" dirty="0">
              <a:solidFill>
                <a:prstClr val="white"/>
              </a:solidFill>
              <a:latin typeface="Corbel" panose="020B0503020204020204" pitchFamily="34" charset="0"/>
            </a:endParaRP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5000"/>
              <a:buFont typeface="Corbel" panose="020B0503020204020204" pitchFamily="34" charset="0"/>
              <a:buChar char="Δ"/>
              <a:defRPr/>
            </a:pPr>
            <a:r>
              <a:rPr lang="en-GB" altLang="en-US" sz="2400" b="1" dirty="0" smtClean="0">
                <a:solidFill>
                  <a:prstClr val="white"/>
                </a:solidFill>
                <a:latin typeface="Corbel" panose="020B0503020204020204" pitchFamily="34" charset="0"/>
              </a:rPr>
              <a:t>Plaque </a:t>
            </a:r>
            <a:r>
              <a:rPr lang="en-GB" altLang="en-US" sz="2400" b="1" dirty="0">
                <a:solidFill>
                  <a:prstClr val="white"/>
                </a:solidFill>
                <a:latin typeface="Corbel" panose="020B0503020204020204" pitchFamily="34" charset="0"/>
              </a:rPr>
              <a:t>instability may be widespread and events in N-IRA may lead to recurrent </a:t>
            </a:r>
            <a:r>
              <a:rPr lang="en-GB" altLang="en-US" sz="2400" b="1" dirty="0" smtClean="0">
                <a:solidFill>
                  <a:prstClr val="white"/>
                </a:solidFill>
                <a:latin typeface="Corbel" panose="020B0503020204020204" pitchFamily="34" charset="0"/>
              </a:rPr>
              <a:t>ischemia/infarction  …… </a:t>
            </a:r>
            <a:r>
              <a:rPr lang="en-US" sz="2400" b="1" dirty="0" smtClean="0">
                <a:latin typeface="Corbel" panose="020B0503020204020204" pitchFamily="34" charset="0"/>
              </a:rPr>
              <a:t>Plaque stabilization</a:t>
            </a: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5000"/>
              <a:buFont typeface="Corbel" panose="020B0503020204020204" pitchFamily="34" charset="0"/>
              <a:buChar char="Δ"/>
              <a:defRPr/>
            </a:pPr>
            <a:endParaRPr lang="en-US" sz="2400" b="1" dirty="0" smtClean="0">
              <a:latin typeface="Corbel" panose="020B050302020402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5000"/>
              <a:buFont typeface="Corbel" panose="020B0503020204020204" pitchFamily="34" charset="0"/>
              <a:buChar char="Δ"/>
              <a:defRPr/>
            </a:pPr>
            <a:r>
              <a:rPr lang="en-US" sz="2400" b="1" dirty="0" smtClean="0">
                <a:latin typeface="Corbel" panose="020B0503020204020204" pitchFamily="34" charset="0"/>
              </a:rPr>
              <a:t>  Decrease infarct size by increasing collateral flow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5000"/>
              <a:buFont typeface="Corbel" panose="020B0503020204020204" pitchFamily="34" charset="0"/>
              <a:buChar char="Δ"/>
              <a:defRPr/>
            </a:pPr>
            <a:endParaRPr lang="en-US" sz="2400" b="1" dirty="0" smtClean="0">
              <a:latin typeface="Corbel" panose="020B0503020204020204" pitchFamily="34" charset="0"/>
            </a:endParaRPr>
          </a:p>
          <a:p>
            <a:pPr marL="342900" indent="-342900">
              <a:buClr>
                <a:srgbClr val="00B050"/>
              </a:buClr>
              <a:buFont typeface="Corbel" panose="020B0503020204020204" pitchFamily="34" charset="0"/>
              <a:buChar char="Δ"/>
            </a:pPr>
            <a:r>
              <a:rPr lang="en-GB" sz="2400" b="1" dirty="0" smtClean="0">
                <a:solidFill>
                  <a:prstClr val="white"/>
                </a:solidFill>
                <a:latin typeface="Corbel" panose="020B0503020204020204" pitchFamily="34" charset="0"/>
              </a:rPr>
              <a:t> </a:t>
            </a:r>
            <a:r>
              <a:rPr lang="en-US" sz="2400" b="1" dirty="0" smtClean="0">
                <a:latin typeface="Corbel" panose="020B0503020204020204" pitchFamily="34" charset="0"/>
              </a:rPr>
              <a:t>Reduce recurrent MI  pan inflammatory paradigm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5000"/>
              <a:buFont typeface="Corbel" panose="020B0503020204020204" pitchFamily="34" charset="0"/>
              <a:buChar char="Δ"/>
              <a:defRPr/>
            </a:pPr>
            <a:endParaRPr lang="en-US" sz="2400" b="1" dirty="0">
              <a:latin typeface="Corbel" panose="020B050302020402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5000"/>
              <a:buFont typeface="Corbel" panose="020B0503020204020204" pitchFamily="34" charset="0"/>
              <a:buChar char="Δ"/>
              <a:defRPr/>
            </a:pPr>
            <a:r>
              <a:rPr lang="en-US" sz="2400" b="1" dirty="0" smtClean="0">
                <a:latin typeface="Corbel" panose="020B0503020204020204" pitchFamily="34" charset="0"/>
              </a:rPr>
              <a:t>Reduce recurrent ischaemia</a:t>
            </a:r>
          </a:p>
          <a:p>
            <a:pPr lvl="1"/>
            <a:endParaRPr lang="en-US" sz="2000" dirty="0" smtClean="0">
              <a:latin typeface="Corbel" panose="020B05030202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1538820" y="563526"/>
            <a:ext cx="11055349" cy="1143001"/>
          </a:xfrm>
        </p:spPr>
        <p:txBody>
          <a:bodyPr/>
          <a:lstStyle/>
          <a:p>
            <a:pPr eaLnBrk="1" hangingPunct="1"/>
            <a:r>
              <a:rPr lang="en-GB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Potential disadvantages of initial MV-PCI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90063" y="2875003"/>
            <a:ext cx="2667786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70C0"/>
                </a:solidFill>
                <a:latin typeface="Corbel" panose="020B0503020204020204" pitchFamily="34" charset="0"/>
              </a:rPr>
              <a:t>Why do the lesion ? It isn’t the reason the patient is on the table !</a:t>
            </a:r>
            <a:endParaRPr lang="en-GB" sz="2400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9213" y="1135026"/>
            <a:ext cx="9016181" cy="563231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b="1" dirty="0"/>
              <a:t>“Unstable” Situation </a:t>
            </a:r>
            <a:endParaRPr lang="en-GB" sz="2400" b="1" dirty="0" smtClean="0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 b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b="1" dirty="0"/>
              <a:t>Increase Infarct </a:t>
            </a:r>
            <a:r>
              <a:rPr lang="en-GB" sz="2400" b="1" dirty="0" smtClean="0"/>
              <a:t>Size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 b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b="1" dirty="0"/>
              <a:t>Highly Pro-thrombotic &amp; Inflammatory Milieu – Additional </a:t>
            </a:r>
            <a:r>
              <a:rPr lang="en-GB" sz="2400" b="1" dirty="0" smtClean="0"/>
              <a:t>Risk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 b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b="1" dirty="0"/>
              <a:t>Risk Of Double Jeopardy If Complication From N-IRA </a:t>
            </a:r>
            <a:r>
              <a:rPr lang="en-GB" sz="2400" b="1" dirty="0" smtClean="0"/>
              <a:t>PCI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 b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b="1" dirty="0"/>
              <a:t>Coronary Spasm – Overestimation Of Stenosis Severity In </a:t>
            </a:r>
            <a:r>
              <a:rPr lang="en-GB" sz="2400" b="1" dirty="0" smtClean="0"/>
              <a:t>N-IRA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 b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b="1" dirty="0" smtClean="0"/>
              <a:t>Increased </a:t>
            </a:r>
            <a:r>
              <a:rPr lang="en-GB" sz="2400" b="1" dirty="0"/>
              <a:t>Contrast Volumes (risk of CIN) / Radiation </a:t>
            </a:r>
            <a:r>
              <a:rPr lang="en-GB" sz="2400" b="1" dirty="0" smtClean="0"/>
              <a:t>Exposure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 b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b="1" dirty="0"/>
              <a:t>Limited Ability To Discuss Options </a:t>
            </a:r>
            <a:endParaRPr lang="en-GB" sz="2400" b="1" dirty="0" smtClean="0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 b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b="1" dirty="0"/>
              <a:t>Increase Cost     No  Benefit Clinical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2503" y="1463755"/>
            <a:ext cx="10401300" cy="163121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present guidelines recommend</a:t>
            </a:r>
          </a:p>
          <a:p>
            <a:pPr algn="ctr"/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treating N-IRA lesion only</a:t>
            </a:r>
          </a:p>
          <a:p>
            <a:pPr algn="ctr"/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0953" y="4367038"/>
            <a:ext cx="7047187" cy="120032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 non randomised data (registries, meta-analyses)</a:t>
            </a:r>
            <a:endParaRPr lang="en-GB" sz="36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Trek">
  <a:themeElements>
    <a:clrScheme name="Custom 1">
      <a:dk1>
        <a:srgbClr val="1F497D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4_MDCO_CSM_Template">
  <a:themeElements>
    <a:clrScheme name="Custom 42">
      <a:dk1>
        <a:srgbClr val="5672A4"/>
      </a:dk1>
      <a:lt1>
        <a:sysClr val="window" lastClr="FFFFFF"/>
      </a:lt1>
      <a:dk2>
        <a:srgbClr val="455A9D"/>
      </a:dk2>
      <a:lt2>
        <a:srgbClr val="FFF7C5"/>
      </a:lt2>
      <a:accent1>
        <a:srgbClr val="688BE2"/>
      </a:accent1>
      <a:accent2>
        <a:srgbClr val="FBD90D"/>
      </a:accent2>
      <a:accent3>
        <a:srgbClr val="8BAB65"/>
      </a:accent3>
      <a:accent4>
        <a:srgbClr val="B4C5EE"/>
      </a:accent4>
      <a:accent5>
        <a:srgbClr val="C4221E"/>
      </a:accent5>
      <a:accent6>
        <a:srgbClr val="F79646"/>
      </a:accent6>
      <a:hlink>
        <a:srgbClr val="3F9AFF"/>
      </a:hlink>
      <a:folHlink>
        <a:srgbClr val="BFBFBF"/>
      </a:folHlink>
    </a:clrScheme>
    <a:fontScheme name="1_Corp PPT template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rp PPT templa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rp PPT templa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8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958FA9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C8C6D1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9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3E395F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FAEB6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0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382F57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EADB4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1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F284A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DACB1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2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51F53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BB3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3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4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5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456B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6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4D644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4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Arial Black"/>
        <a:ea typeface=""/>
        <a:cs typeface="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5_MDCO_CSM_Template">
  <a:themeElements>
    <a:clrScheme name="Custom 42">
      <a:dk1>
        <a:srgbClr val="5672A4"/>
      </a:dk1>
      <a:lt1>
        <a:sysClr val="window" lastClr="FFFFFF"/>
      </a:lt1>
      <a:dk2>
        <a:srgbClr val="455A9D"/>
      </a:dk2>
      <a:lt2>
        <a:srgbClr val="FFF7C5"/>
      </a:lt2>
      <a:accent1>
        <a:srgbClr val="688BE2"/>
      </a:accent1>
      <a:accent2>
        <a:srgbClr val="FBD90D"/>
      </a:accent2>
      <a:accent3>
        <a:srgbClr val="8BAB65"/>
      </a:accent3>
      <a:accent4>
        <a:srgbClr val="B4C5EE"/>
      </a:accent4>
      <a:accent5>
        <a:srgbClr val="C4221E"/>
      </a:accent5>
      <a:accent6>
        <a:srgbClr val="F79646"/>
      </a:accent6>
      <a:hlink>
        <a:srgbClr val="3F9AFF"/>
      </a:hlink>
      <a:folHlink>
        <a:srgbClr val="BFBFBF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rp PPT templa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rp PPT templa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8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958FA9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C8C6D1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9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3E395F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FAEB6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0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382F57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EADB4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1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F284A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DACB1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2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51F53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BB3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3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4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5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456B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6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4D644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6_MDCO_CSM_Template">
  <a:themeElements>
    <a:clrScheme name="Custom 42">
      <a:dk1>
        <a:srgbClr val="5672A4"/>
      </a:dk1>
      <a:lt1>
        <a:sysClr val="window" lastClr="FFFFFF"/>
      </a:lt1>
      <a:dk2>
        <a:srgbClr val="455A9D"/>
      </a:dk2>
      <a:lt2>
        <a:srgbClr val="FFF7C5"/>
      </a:lt2>
      <a:accent1>
        <a:srgbClr val="688BE2"/>
      </a:accent1>
      <a:accent2>
        <a:srgbClr val="FBD90D"/>
      </a:accent2>
      <a:accent3>
        <a:srgbClr val="8BAB65"/>
      </a:accent3>
      <a:accent4>
        <a:srgbClr val="B4C5EE"/>
      </a:accent4>
      <a:accent5>
        <a:srgbClr val="C4221E"/>
      </a:accent5>
      <a:accent6>
        <a:srgbClr val="F79646"/>
      </a:accent6>
      <a:hlink>
        <a:srgbClr val="3F9AFF"/>
      </a:hlink>
      <a:folHlink>
        <a:srgbClr val="BFBFBF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rp PPT templa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rp PPT templa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8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958FA9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C8C6D1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9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3E395F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FAEB6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0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382F57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EADB4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1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F284A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DACB1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2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51F53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BB3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3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4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5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456B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6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4D644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_Trek">
  <a:themeElements>
    <a:clrScheme name="Custom 1">
      <a:dk1>
        <a:srgbClr val="1F497D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2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3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lank">
  <a:themeElements>
    <a:clrScheme name="1_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Med Com Slide Temp">
  <a:themeElements>
    <a:clrScheme name="Med Com Slide Temp 1">
      <a:dk1>
        <a:srgbClr val="000000"/>
      </a:dk1>
      <a:lt1>
        <a:srgbClr val="FFFFFF"/>
      </a:lt1>
      <a:dk2>
        <a:srgbClr val="000080"/>
      </a:dk2>
      <a:lt2>
        <a:srgbClr val="FFFF00"/>
      </a:lt2>
      <a:accent1>
        <a:srgbClr val="FF0000"/>
      </a:accent1>
      <a:accent2>
        <a:srgbClr val="9933FF"/>
      </a:accent2>
      <a:accent3>
        <a:srgbClr val="AAAAC0"/>
      </a:accent3>
      <a:accent4>
        <a:srgbClr val="DADADA"/>
      </a:accent4>
      <a:accent5>
        <a:srgbClr val="FFAAAA"/>
      </a:accent5>
      <a:accent6>
        <a:srgbClr val="8A2DE7"/>
      </a:accent6>
      <a:hlink>
        <a:srgbClr val="00CC00"/>
      </a:hlink>
      <a:folHlink>
        <a:srgbClr val="FF9933"/>
      </a:folHlink>
    </a:clrScheme>
    <a:fontScheme name="Med Com Slide Temp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ed Com Slide Temp 1">
        <a:dk1>
          <a:srgbClr val="000000"/>
        </a:dk1>
        <a:lt1>
          <a:srgbClr val="FFFFFF"/>
        </a:lt1>
        <a:dk2>
          <a:srgbClr val="000080"/>
        </a:dk2>
        <a:lt2>
          <a:srgbClr val="FFFF00"/>
        </a:lt2>
        <a:accent1>
          <a:srgbClr val="FF0000"/>
        </a:accent1>
        <a:accent2>
          <a:srgbClr val="9933FF"/>
        </a:accent2>
        <a:accent3>
          <a:srgbClr val="AAAAC0"/>
        </a:accent3>
        <a:accent4>
          <a:srgbClr val="DADADA"/>
        </a:accent4>
        <a:accent5>
          <a:srgbClr val="FFAAAA"/>
        </a:accent5>
        <a:accent6>
          <a:srgbClr val="8A2DE7"/>
        </a:accent6>
        <a:hlink>
          <a:srgbClr val="00CC00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MDCO_CSM_Template">
  <a:themeElements>
    <a:clrScheme name="Custom 42">
      <a:dk1>
        <a:srgbClr val="5672A4"/>
      </a:dk1>
      <a:lt1>
        <a:sysClr val="window" lastClr="FFFFFF"/>
      </a:lt1>
      <a:dk2>
        <a:srgbClr val="455A9D"/>
      </a:dk2>
      <a:lt2>
        <a:srgbClr val="FFF7C5"/>
      </a:lt2>
      <a:accent1>
        <a:srgbClr val="688BE2"/>
      </a:accent1>
      <a:accent2>
        <a:srgbClr val="FBD90D"/>
      </a:accent2>
      <a:accent3>
        <a:srgbClr val="8BAB65"/>
      </a:accent3>
      <a:accent4>
        <a:srgbClr val="B4C5EE"/>
      </a:accent4>
      <a:accent5>
        <a:srgbClr val="C4221E"/>
      </a:accent5>
      <a:accent6>
        <a:srgbClr val="F79646"/>
      </a:accent6>
      <a:hlink>
        <a:srgbClr val="3F9AFF"/>
      </a:hlink>
      <a:folHlink>
        <a:srgbClr val="BFBFBF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rp PPT templa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rp PPT templa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8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958FA9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C8C6D1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9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3E395F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FAEB6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0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382F57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EADB4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1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F284A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DACB1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2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51F53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BB3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3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4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5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456B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6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4D644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CRF_2006_background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CRF_2006_backgro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lnDef>
  </a:objectDefaults>
  <a:extraClrSchemeLst>
    <a:extraClrScheme>
      <a:clrScheme name="CRF_2006_backgrou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F_2006_backgrou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ESCdebate</Template>
  <TotalTime>4967</TotalTime>
  <Words>3785</Words>
  <Application>Microsoft Office PowerPoint</Application>
  <PresentationFormat>사용자 지정</PresentationFormat>
  <Paragraphs>715</Paragraphs>
  <Slides>68</Slides>
  <Notes>0</Notes>
  <HiddenSlides>13</HiddenSlides>
  <MMClips>0</MMClips>
  <ScaleCrop>false</ScaleCrop>
  <HeadingPairs>
    <vt:vector size="6" baseType="variant">
      <vt:variant>
        <vt:lpstr>테마</vt:lpstr>
      </vt:variant>
      <vt:variant>
        <vt:i4>23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68</vt:i4>
      </vt:variant>
    </vt:vector>
  </HeadingPairs>
  <TitlesOfParts>
    <vt:vector size="93" baseType="lpstr">
      <vt:lpstr>2_Trek</vt:lpstr>
      <vt:lpstr>Office Theme</vt:lpstr>
      <vt:lpstr>2_Default Design</vt:lpstr>
      <vt:lpstr>3_Default Design</vt:lpstr>
      <vt:lpstr>4_Default Design</vt:lpstr>
      <vt:lpstr>1_Blank</vt:lpstr>
      <vt:lpstr>Med Com Slide Temp</vt:lpstr>
      <vt:lpstr>3_MDCO_CSM_Template</vt:lpstr>
      <vt:lpstr>CRF_2006_background</vt:lpstr>
      <vt:lpstr>1_Office Theme</vt:lpstr>
      <vt:lpstr>3_Office Theme</vt:lpstr>
      <vt:lpstr>Thème Office</vt:lpstr>
      <vt:lpstr>4_MDCO_CSM_Template</vt:lpstr>
      <vt:lpstr>11_Office Theme</vt:lpstr>
      <vt:lpstr>7_Office Theme</vt:lpstr>
      <vt:lpstr>8_Office Theme</vt:lpstr>
      <vt:lpstr>14_Office Theme</vt:lpstr>
      <vt:lpstr>5_Office Theme</vt:lpstr>
      <vt:lpstr>6_Office Theme</vt:lpstr>
      <vt:lpstr>5_MDCO_CSM_Template</vt:lpstr>
      <vt:lpstr>6_MDCO_CSM_Template</vt:lpstr>
      <vt:lpstr>2_Office Theme</vt:lpstr>
      <vt:lpstr>3_Trek</vt:lpstr>
      <vt:lpstr>Photo Editor Photo</vt:lpstr>
      <vt:lpstr>Bitmap Image</vt:lpstr>
      <vt:lpstr>Should Multivessel Disease in STEMI be Treated? When, and what is gained?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Potential advantages of initial MV-PCI</vt:lpstr>
      <vt:lpstr>Potential disadvantages of initial MV-PCI</vt:lpstr>
      <vt:lpstr>PowerPoint 프레젠테이션</vt:lpstr>
      <vt:lpstr>ESC STEMI Guidelines </vt:lpstr>
      <vt:lpstr>PowerPoint 프레젠테이션</vt:lpstr>
      <vt:lpstr>ACC/AHA STEMI Guidelines</vt:lpstr>
      <vt:lpstr>PowerPoint 프레젠테이션</vt:lpstr>
      <vt:lpstr>PowerPoint 프레젠테이션</vt:lpstr>
      <vt:lpstr>PowerPoint 프레젠테이션</vt:lpstr>
      <vt:lpstr>ACC/AHA STEMI Guidelines</vt:lpstr>
      <vt:lpstr>PowerPoint 프레젠테이션</vt:lpstr>
      <vt:lpstr>DANAMI-3-PRIMULTI </vt:lpstr>
      <vt:lpstr>PowerPoint 프레젠테이션</vt:lpstr>
      <vt:lpstr>PowerPoint 프레젠테이션</vt:lpstr>
      <vt:lpstr>PowerPoint 프레젠테이션</vt:lpstr>
      <vt:lpstr>PowerPoint 프레젠테이션</vt:lpstr>
      <vt:lpstr>Stability of FFR assessment of N-IRA lesions in STEMI with MVD</vt:lpstr>
      <vt:lpstr>PowerPoint 프레젠테이션</vt:lpstr>
      <vt:lpstr>PowerPoint 프레젠테이션</vt:lpstr>
      <vt:lpstr>PowerPoint 프레젠테이션</vt:lpstr>
      <vt:lpstr>PowerPoint 프레젠테이션</vt:lpstr>
      <vt:lpstr>Impact of angiographic complexity of N-IRA stenosis in MVD with STEMI on long-term outcomes </vt:lpstr>
      <vt:lpstr>Impact of site of infarct on outcomes in MVD and STEMI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PRIMULTI: FFR guided complete revascularisation. </vt:lpstr>
      <vt:lpstr>CvLPRIT nuclear sub-study: ischaemic burden</vt:lpstr>
      <vt:lpstr>PowerPoint 프레젠테이션</vt:lpstr>
      <vt:lpstr>PowerPoint 프레젠테이션</vt:lpstr>
      <vt:lpstr>PowerPoint 프레젠테이션</vt:lpstr>
      <vt:lpstr>PowerPoint 프레젠테이션</vt:lpstr>
      <vt:lpstr>Comparing Angiographic and FFR assessment of N-IRA lesions in the clinical studies.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PRIMULTI: use of FFR to guide N-IRA PCI</vt:lpstr>
      <vt:lpstr>Further studies in management of multivessel disease in STEMI</vt:lpstr>
      <vt:lpstr>COMPARE-ACUTE Trial</vt:lpstr>
      <vt:lpstr>CvLPRIT Nuclear sub-study: 200 patients  MPS @ median 6 weeks  </vt:lpstr>
      <vt:lpstr>PowerPoint 프레젠테이션</vt:lpstr>
      <vt:lpstr>CvLPRIT Nuclear sub-study: infarct extent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there a role for ischaemia testing in multi-vessel disease STEMI patients?</dc:title>
  <dc:creator>Amerjeet Banning</dc:creator>
  <cp:lastModifiedBy>goodtobe</cp:lastModifiedBy>
  <cp:revision>234</cp:revision>
  <dcterms:created xsi:type="dcterms:W3CDTF">2015-08-12T15:20:59Z</dcterms:created>
  <dcterms:modified xsi:type="dcterms:W3CDTF">2016-12-09T22:35:17Z</dcterms:modified>
</cp:coreProperties>
</file>