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20" r:id="rId1"/>
  </p:sldMasterIdLst>
  <p:notesMasterIdLst>
    <p:notesMasterId r:id="rId26"/>
  </p:notesMasterIdLst>
  <p:sldIdLst>
    <p:sldId id="757" r:id="rId2"/>
    <p:sldId id="799" r:id="rId3"/>
    <p:sldId id="779" r:id="rId4"/>
    <p:sldId id="800" r:id="rId5"/>
    <p:sldId id="780" r:id="rId6"/>
    <p:sldId id="792" r:id="rId7"/>
    <p:sldId id="793" r:id="rId8"/>
    <p:sldId id="794" r:id="rId9"/>
    <p:sldId id="795" r:id="rId10"/>
    <p:sldId id="784" r:id="rId11"/>
    <p:sldId id="791" r:id="rId12"/>
    <p:sldId id="781" r:id="rId13"/>
    <p:sldId id="782" r:id="rId14"/>
    <p:sldId id="809" r:id="rId15"/>
    <p:sldId id="810" r:id="rId16"/>
    <p:sldId id="812" r:id="rId17"/>
    <p:sldId id="796" r:id="rId18"/>
    <p:sldId id="803" r:id="rId19"/>
    <p:sldId id="804" r:id="rId20"/>
    <p:sldId id="805" r:id="rId21"/>
    <p:sldId id="806" r:id="rId22"/>
    <p:sldId id="807" r:id="rId23"/>
    <p:sldId id="766" r:id="rId24"/>
    <p:sldId id="808" r:id="rId25"/>
  </p:sldIdLst>
  <p:sldSz cx="9144000" cy="6858000" type="screen4x3"/>
  <p:notesSz cx="6858000" cy="9144000"/>
  <p:embeddedFontLst>
    <p:embeddedFont>
      <p:font typeface="メイリオ" pitchFamily="50" charset="-128"/>
      <p:regular r:id="rId27"/>
      <p:bold r:id="rId28"/>
      <p:italic r:id="rId29"/>
      <p:boldItalic r:id="rId30"/>
    </p:embeddedFont>
    <p:embeddedFont>
      <p:font typeface="Helvetica" pitchFamily="34" charset="0"/>
      <p:regular r:id="rId31"/>
      <p:bold r:id="rId32"/>
      <p:italic r:id="rId33"/>
      <p:boldItalic r:id="rId34"/>
    </p:embeddedFont>
    <p:embeddedFont>
      <p:font typeface="Calibri" pitchFamily="34" charset="0"/>
      <p:regular r:id="rId35"/>
      <p:bold r:id="rId36"/>
      <p:italic r:id="rId37"/>
      <p:boldItalic r:id="rId38"/>
    </p:embeddedFont>
    <p:embeddedFont>
      <p:font typeface="HGPｺﾞｼｯｸE" pitchFamily="50" charset="-128"/>
      <p:regular r:id="rId39"/>
    </p:embeddedFont>
    <p:embeddedFont>
      <p:font typeface="HGPMinchoE" pitchFamily="18" charset="-128"/>
      <p:regular r:id="rId40"/>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003300"/>
    <a:srgbClr val="3333CC"/>
    <a:srgbClr val="FFFF99"/>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9" autoAdjust="0"/>
    <p:restoredTop sz="87903" autoAdjust="0"/>
  </p:normalViewPr>
  <p:slideViewPr>
    <p:cSldViewPr>
      <p:cViewPr varScale="1">
        <p:scale>
          <a:sx n="88" d="100"/>
          <a:sy n="88" d="100"/>
        </p:scale>
        <p:origin x="-114"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8E25D-D5E4-2C48-88E5-D34635B25BCD}" type="datetimeFigureOut">
              <a:rPr kumimoji="1" lang="ja-JP" altLang="en-US" smtClean="0"/>
              <a:t>2016/12/7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FB2AC-5530-CA4B-893A-AB29CE2BF9CD}" type="slidenum">
              <a:rPr kumimoji="1" lang="ja-JP" altLang="en-US" smtClean="0"/>
              <a:t>‹#›</a:t>
            </a:fld>
            <a:endParaRPr kumimoji="1" lang="ja-JP" altLang="en-US"/>
          </a:p>
        </p:txBody>
      </p:sp>
    </p:spTree>
    <p:extLst>
      <p:ext uri="{BB962C8B-B14F-4D97-AF65-F5344CB8AC3E}">
        <p14:creationId xmlns:p14="http://schemas.microsoft.com/office/powerpoint/2010/main" val="201426144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two methods for applying IVUS to the </a:t>
            </a:r>
            <a:r>
              <a:rPr kumimoji="1" lang="en-US" altLang="ja-JP" dirty="0" err="1" smtClean="0"/>
              <a:t>antegrade</a:t>
            </a:r>
            <a:r>
              <a:rPr kumimoji="1" lang="en-US" altLang="ja-JP" dirty="0" smtClean="0"/>
              <a:t> approach.</a:t>
            </a:r>
            <a:r>
              <a:rPr kumimoji="1" lang="en-US" altLang="ja-JP" baseline="0" dirty="0" smtClean="0"/>
              <a:t> One is the method of identifying entry of the CTO, especially in non stamp lesion at the bifurcation. The other is IVUS guided re-entry method that would be achieved by introducing guide wire into the plaque or true lumen from </a:t>
            </a:r>
            <a:r>
              <a:rPr kumimoji="1" lang="en-US" altLang="ja-JP" baseline="0" dirty="0" err="1" smtClean="0"/>
              <a:t>subintima</a:t>
            </a:r>
            <a:r>
              <a:rPr kumimoji="1" lang="en-US" altLang="ja-JP" baseline="0" dirty="0" smtClean="0"/>
              <a:t> under IVUS guidance.</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08FB2AC-5530-CA4B-893A-AB29CE2BF9CD}" type="slidenum">
              <a:rPr kumimoji="1" lang="ja-JP" altLang="en-US" smtClean="0"/>
              <a:t>3</a:t>
            </a:fld>
            <a:endParaRPr kumimoji="1" lang="ja-JP" altLang="en-US"/>
          </a:p>
        </p:txBody>
      </p:sp>
    </p:spTree>
    <p:extLst>
      <p:ext uri="{BB962C8B-B14F-4D97-AF65-F5344CB8AC3E}">
        <p14:creationId xmlns:p14="http://schemas.microsoft.com/office/powerpoint/2010/main" val="413130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me introduce the case. This case is LAD </a:t>
            </a:r>
            <a:r>
              <a:rPr kumimoji="1" lang="en-US" altLang="ja-JP" dirty="0" err="1" smtClean="0"/>
              <a:t>ostium</a:t>
            </a:r>
            <a:r>
              <a:rPr kumimoji="1" lang="en-US" altLang="ja-JP" dirty="0" smtClean="0"/>
              <a:t> CTO</a:t>
            </a:r>
            <a:r>
              <a:rPr kumimoji="1" lang="en-US" altLang="ja-JP" baseline="0" dirty="0" smtClean="0"/>
              <a:t> lesion. It is somewhat difficult to determine the entry of the CTO by angiography. A small lump was seen at the distal left main. It is the </a:t>
            </a:r>
            <a:r>
              <a:rPr kumimoji="1" lang="en-US" altLang="ja-JP" baseline="0" dirty="0" err="1" smtClean="0"/>
              <a:t>ostium</a:t>
            </a:r>
            <a:r>
              <a:rPr kumimoji="1" lang="en-US" altLang="ja-JP" baseline="0" dirty="0" smtClean="0"/>
              <a:t>? We cannot realize definitely even in multiple angle angiography.</a:t>
            </a:r>
            <a:endParaRPr kumimoji="1" lang="ja-JP" altLang="en-US" dirty="0"/>
          </a:p>
        </p:txBody>
      </p:sp>
      <p:sp>
        <p:nvSpPr>
          <p:cNvPr id="4" name="スライド番号プレースホルダー 3"/>
          <p:cNvSpPr>
            <a:spLocks noGrp="1"/>
          </p:cNvSpPr>
          <p:nvPr>
            <p:ph type="sldNum" sz="quarter" idx="10"/>
          </p:nvPr>
        </p:nvSpPr>
        <p:spPr/>
        <p:txBody>
          <a:bodyPr/>
          <a:lstStyle/>
          <a:p>
            <a:fld id="{108FB2AC-5530-CA4B-893A-AB29CE2BF9CD}" type="slidenum">
              <a:rPr kumimoji="1" lang="ja-JP" altLang="en-US" smtClean="0"/>
              <a:t>5</a:t>
            </a:fld>
            <a:endParaRPr kumimoji="1" lang="ja-JP" altLang="en-US"/>
          </a:p>
        </p:txBody>
      </p:sp>
    </p:spTree>
    <p:extLst>
      <p:ext uri="{BB962C8B-B14F-4D97-AF65-F5344CB8AC3E}">
        <p14:creationId xmlns:p14="http://schemas.microsoft.com/office/powerpoint/2010/main" val="280083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Calcium shadow sometimes interfere</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08FB2AC-5530-CA4B-893A-AB29CE2BF9CD}" type="slidenum">
              <a:rPr kumimoji="1" lang="ja-JP" altLang="en-US" smtClean="0"/>
              <a:t>10</a:t>
            </a:fld>
            <a:endParaRPr kumimoji="1" lang="ja-JP" altLang="en-US"/>
          </a:p>
        </p:txBody>
      </p:sp>
    </p:spTree>
    <p:extLst>
      <p:ext uri="{BB962C8B-B14F-4D97-AF65-F5344CB8AC3E}">
        <p14:creationId xmlns:p14="http://schemas.microsoft.com/office/powerpoint/2010/main" val="9410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Three</a:t>
            </a:r>
            <a:r>
              <a:rPr kumimoji="1" lang="en-US" altLang="ja-JP" baseline="0" dirty="0" smtClean="0"/>
              <a:t> kinds of IVUS catheter are now available. </a:t>
            </a:r>
            <a:r>
              <a:rPr kumimoji="1" lang="en-US" altLang="ja-JP" baseline="0" dirty="0" err="1" smtClean="0"/>
              <a:t>Opticross</a:t>
            </a:r>
            <a:r>
              <a:rPr kumimoji="1" lang="en-US" altLang="ja-JP" baseline="0" dirty="0" smtClean="0"/>
              <a:t> is the most slender system. When using 7Fr guide, we can introduce IVUS catheter, Corsair and </a:t>
            </a:r>
            <a:r>
              <a:rPr kumimoji="1" lang="en-US" altLang="ja-JP" baseline="0" dirty="0" err="1" smtClean="0"/>
              <a:t>Finecross</a:t>
            </a:r>
            <a:r>
              <a:rPr kumimoji="1" lang="en-US" altLang="ja-JP" baseline="0" dirty="0" smtClean="0"/>
              <a:t> together. It is the only catheter for this purpose. </a:t>
            </a:r>
            <a:r>
              <a:rPr kumimoji="1" lang="en-US" altLang="ja-JP" baseline="0" dirty="0" err="1" smtClean="0"/>
              <a:t>Lengthe</a:t>
            </a:r>
            <a:r>
              <a:rPr kumimoji="1" lang="en-US" altLang="ja-JP" baseline="0" dirty="0" smtClean="0"/>
              <a:t> from tip to transducer is 20mm. That is still long to insert the false lumen and short small branch. Volcano catheter has a most short tip. The length from tip to the transducer is 2.5mm of the new one. Because of the phased array system, guide wire on the IVUS catheter is not delineated. Therefore, it is not necessary to differentiate second wire from the first one. However, the catheter profile is 3.5Fr. That is still bulky to introduce it into the small branch or </a:t>
            </a:r>
            <a:r>
              <a:rPr kumimoji="1" lang="en-US" altLang="ja-JP" baseline="0" dirty="0" err="1" smtClean="0"/>
              <a:t>subintima</a:t>
            </a:r>
            <a:r>
              <a:rPr kumimoji="1" lang="en-US" altLang="ja-JP" baseline="0" dirty="0" smtClean="0"/>
              <a:t>. And the frequency is 20 MHz, therefore the image is rough than the 40 MHz image. There are some chance to mistake false lumen to the true lumen if the IVUS catheter located beneath thin intima. </a:t>
            </a:r>
            <a:r>
              <a:rPr kumimoji="1" lang="en-US" altLang="ja-JP" baseline="0" dirty="0" err="1" smtClean="0"/>
              <a:t>Navifocus</a:t>
            </a:r>
            <a:r>
              <a:rPr kumimoji="1" lang="en-US" altLang="ja-JP" baseline="0" dirty="0" smtClean="0"/>
              <a:t> WR has a unique structure. The guide wire is fixed on the catheter because of the WR system.</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08FB2AC-5530-CA4B-893A-AB29CE2BF9CD}" type="slidenum">
              <a:rPr kumimoji="1" lang="ja-JP" altLang="en-US" smtClean="0"/>
              <a:t>11</a:t>
            </a:fld>
            <a:endParaRPr kumimoji="1" lang="ja-JP" altLang="en-US"/>
          </a:p>
        </p:txBody>
      </p:sp>
    </p:spTree>
    <p:extLst>
      <p:ext uri="{BB962C8B-B14F-4D97-AF65-F5344CB8AC3E}">
        <p14:creationId xmlns:p14="http://schemas.microsoft.com/office/powerpoint/2010/main" val="418196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IVUS</a:t>
            </a:r>
            <a:r>
              <a:rPr kumimoji="1" lang="en-US" altLang="ja-JP" baseline="0" dirty="0" smtClean="0"/>
              <a:t> image clearly showed the entry. LAD was seen at 6 o’clock and you can see the guide wire caught the true lumen through the fibro-calcium cap of the entry. </a:t>
            </a:r>
            <a:endParaRPr kumimoji="1" lang="ja-JP" altLang="en-US" dirty="0"/>
          </a:p>
        </p:txBody>
      </p:sp>
      <p:sp>
        <p:nvSpPr>
          <p:cNvPr id="4" name="スライド番号プレースホルダー 3"/>
          <p:cNvSpPr>
            <a:spLocks noGrp="1"/>
          </p:cNvSpPr>
          <p:nvPr>
            <p:ph type="sldNum" sz="quarter" idx="10"/>
          </p:nvPr>
        </p:nvSpPr>
        <p:spPr/>
        <p:txBody>
          <a:bodyPr/>
          <a:lstStyle/>
          <a:p>
            <a:fld id="{108FB2AC-5530-CA4B-893A-AB29CE2BF9CD}" type="slidenum">
              <a:rPr kumimoji="1" lang="ja-JP" altLang="en-US" smtClean="0"/>
              <a:t>12</a:t>
            </a:fld>
            <a:endParaRPr kumimoji="1" lang="ja-JP" altLang="en-US"/>
          </a:p>
        </p:txBody>
      </p:sp>
    </p:spTree>
    <p:extLst>
      <p:ext uri="{BB962C8B-B14F-4D97-AF65-F5344CB8AC3E}">
        <p14:creationId xmlns:p14="http://schemas.microsoft.com/office/powerpoint/2010/main" val="249513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69597472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1DDA34F9-0DAF-4D81-A9D2-F4B77C148382}" type="slidenum">
              <a:rPr lang="en-US" altLang="ja-JP" smtClean="0"/>
              <a:pPr/>
              <a:t>‹#›</a:t>
            </a:fld>
            <a:endParaRPr lang="en-US" altLang="ja-JP"/>
          </a:p>
        </p:txBody>
      </p:sp>
    </p:spTree>
    <p:extLst>
      <p:ext uri="{BB962C8B-B14F-4D97-AF65-F5344CB8AC3E}">
        <p14:creationId xmlns:p14="http://schemas.microsoft.com/office/powerpoint/2010/main" val="245726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1DDA34F9-0DAF-4D81-A9D2-F4B77C148382}" type="slidenum">
              <a:rPr lang="en-US" altLang="ja-JP" smtClean="0"/>
              <a:pPr/>
              <a:t>‹#›</a:t>
            </a:fld>
            <a:endParaRPr lang="en-US" altLang="ja-JP"/>
          </a:p>
        </p:txBody>
      </p:sp>
    </p:spTree>
    <p:extLst>
      <p:ext uri="{BB962C8B-B14F-4D97-AF65-F5344CB8AC3E}">
        <p14:creationId xmlns:p14="http://schemas.microsoft.com/office/powerpoint/2010/main" val="76073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6EB7FF59-D272-4A01-A22D-1C88292FEB3F}" type="slidenum">
              <a:rPr lang="en-US" altLang="ja-JP" smtClean="0"/>
              <a:pPr/>
              <a:t>‹#›</a:t>
            </a:fld>
            <a:endParaRPr lang="en-US" altLang="ja-JP"/>
          </a:p>
        </p:txBody>
      </p:sp>
    </p:spTree>
    <p:extLst>
      <p:ext uri="{BB962C8B-B14F-4D97-AF65-F5344CB8AC3E}">
        <p14:creationId xmlns:p14="http://schemas.microsoft.com/office/powerpoint/2010/main" val="129048854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p>
        </p:txBody>
      </p:sp>
    </p:spTree>
    <p:extLst>
      <p:ext uri="{BB962C8B-B14F-4D97-AF65-F5344CB8AC3E}">
        <p14:creationId xmlns:p14="http://schemas.microsoft.com/office/powerpoint/2010/main" val="229920415"/>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64692137-054C-451A-9821-66ACF96642BD}" type="slidenum">
              <a:rPr lang="en-US" altLang="ja-JP" smtClean="0"/>
              <a:pPr/>
              <a:t>‹#›</a:t>
            </a:fld>
            <a:endParaRPr lang="en-US" altLang="ja-JP"/>
          </a:p>
        </p:txBody>
      </p:sp>
    </p:spTree>
    <p:extLst>
      <p:ext uri="{BB962C8B-B14F-4D97-AF65-F5344CB8AC3E}">
        <p14:creationId xmlns:p14="http://schemas.microsoft.com/office/powerpoint/2010/main" val="114132801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50557254-7C15-43FE-9B01-E0906046924A}" type="slidenum">
              <a:rPr lang="en-US" altLang="ja-JP" smtClean="0"/>
              <a:pPr/>
              <a:t>‹#›</a:t>
            </a:fld>
            <a:endParaRPr lang="en-US" altLang="ja-JP"/>
          </a:p>
        </p:txBody>
      </p:sp>
    </p:spTree>
    <p:extLst>
      <p:ext uri="{BB962C8B-B14F-4D97-AF65-F5344CB8AC3E}">
        <p14:creationId xmlns:p14="http://schemas.microsoft.com/office/powerpoint/2010/main" val="2720121996"/>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762B0130-C9A5-4A8D-B0FA-F6E6040DC642}" type="slidenum">
              <a:rPr lang="en-US" altLang="ja-JP" smtClean="0"/>
              <a:pPr/>
              <a:t>‹#›</a:t>
            </a:fld>
            <a:endParaRPr lang="en-US" altLang="ja-JP"/>
          </a:p>
        </p:txBody>
      </p:sp>
    </p:spTree>
    <p:extLst>
      <p:ext uri="{BB962C8B-B14F-4D97-AF65-F5344CB8AC3E}">
        <p14:creationId xmlns:p14="http://schemas.microsoft.com/office/powerpoint/2010/main" val="2109161784"/>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490DEDB1-5683-4021-A63E-B31FFEA0993C}" type="slidenum">
              <a:rPr lang="en-US" altLang="ja-JP" smtClean="0"/>
              <a:pPr/>
              <a:t>‹#›</a:t>
            </a:fld>
            <a:endParaRPr lang="en-US" altLang="ja-JP"/>
          </a:p>
        </p:txBody>
      </p:sp>
    </p:spTree>
    <p:extLst>
      <p:ext uri="{BB962C8B-B14F-4D97-AF65-F5344CB8AC3E}">
        <p14:creationId xmlns:p14="http://schemas.microsoft.com/office/powerpoint/2010/main" val="2896055286"/>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1DDA34F9-0DAF-4D81-A9D2-F4B77C148382}" type="slidenum">
              <a:rPr lang="en-US" altLang="ja-JP" smtClean="0"/>
              <a:pPr/>
              <a:t>‹#›</a:t>
            </a:fld>
            <a:endParaRPr lang="en-US" altLang="ja-JP"/>
          </a:p>
        </p:txBody>
      </p:sp>
    </p:spTree>
    <p:extLst>
      <p:ext uri="{BB962C8B-B14F-4D97-AF65-F5344CB8AC3E}">
        <p14:creationId xmlns:p14="http://schemas.microsoft.com/office/powerpoint/2010/main" val="371584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BE4BCDD9-E128-404C-94E5-F4E4E2C3D75A}" type="slidenum">
              <a:rPr lang="en-US" altLang="ja-JP" smtClean="0"/>
              <a:pPr/>
              <a:t>‹#›</a:t>
            </a:fld>
            <a:endParaRPr lang="en-US" altLang="ja-JP"/>
          </a:p>
        </p:txBody>
      </p:sp>
    </p:spTree>
    <p:extLst>
      <p:ext uri="{BB962C8B-B14F-4D97-AF65-F5344CB8AC3E}">
        <p14:creationId xmlns:p14="http://schemas.microsoft.com/office/powerpoint/2010/main" val="889795230"/>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A34F9-0DAF-4D81-A9D2-F4B77C148382}" type="slidenum">
              <a:rPr lang="en-US" altLang="ja-JP" smtClean="0"/>
              <a:pPr/>
              <a:t>‹#›</a:t>
            </a:fld>
            <a:endParaRPr lang="en-US" altLang="ja-JP"/>
          </a:p>
        </p:txBody>
      </p:sp>
    </p:spTree>
    <p:extLst>
      <p:ext uri="{BB962C8B-B14F-4D97-AF65-F5344CB8AC3E}">
        <p14:creationId xmlns:p14="http://schemas.microsoft.com/office/powerpoint/2010/main" val="238933492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slideLayout" Target="../slideLayouts/slideLayout2.xml"/><Relationship Id="rId7" Type="http://schemas.openxmlformats.org/officeDocument/2006/relationships/image" Target="../media/image22.jpg"/><Relationship Id="rId2" Type="http://schemas.openxmlformats.org/officeDocument/2006/relationships/video" Target="iwa%201_0001.wmv" TargetMode="External"/><Relationship Id="rId1" Type="http://schemas.microsoft.com/office/2007/relationships/media" Target="iwa%201_0001.wmv" TargetMode="Externa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1.MPG" TargetMode="External"/><Relationship Id="rId1" Type="http://schemas.microsoft.com/office/2007/relationships/media" Target="1.MPG" TargetMode="Externa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4.MPG" TargetMode="External"/><Relationship Id="rId1" Type="http://schemas.microsoft.com/office/2007/relationships/media" Target="4.MPG" TargetMode="Externa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video" Target="iwa%2011_0001.wmv" TargetMode="External"/><Relationship Id="rId1" Type="http://schemas.microsoft.com/office/2007/relationships/media" Target="iwa%2011_0001.wmv" TargetMode="Externa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sue%20IVUS%202-3_0001.wmv" TargetMode="External"/><Relationship Id="rId1" Type="http://schemas.microsoft.com/office/2007/relationships/media" Target="sue%20IVUS%202-3_0001.wmv" TargetMode="External"/><Relationship Id="rId6" Type="http://schemas.openxmlformats.org/officeDocument/2006/relationships/image" Target="../media/image40.jpg"/><Relationship Id="rId5" Type="http://schemas.openxmlformats.org/officeDocument/2006/relationships/image" Target="../media/image1.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jpg"/><Relationship Id="rId2" Type="http://schemas.openxmlformats.org/officeDocument/2006/relationships/video" Target="sue%20IVUS%20opti%202-4_0001.wmv" TargetMode="External"/><Relationship Id="rId1" Type="http://schemas.microsoft.com/office/2007/relationships/media" Target="sue%20IVUS%20opti%202-4_0001.wmv" TargetMode="Externa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sue%20IVUS%204_0001.wmv" TargetMode="External"/><Relationship Id="rId7" Type="http://schemas.openxmlformats.org/officeDocument/2006/relationships/image" Target="../media/image44.png"/><Relationship Id="rId2" Type="http://schemas.openxmlformats.org/officeDocument/2006/relationships/video" Target="sue%20IVUS%20opti%202-5_0001.wmv" TargetMode="External"/><Relationship Id="rId1" Type="http://schemas.microsoft.com/office/2007/relationships/media" Target="sue%20IVUS%20opti%202-5_0001.wmv" TargetMode="Externa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video" Target="sue%20IVUS%204_0001.wmv"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video" Target="sue%2017_0001.wmv" TargetMode="External"/><Relationship Id="rId1" Type="http://schemas.microsoft.com/office/2007/relationships/media" Target="sue%2017_0001.wmv" TargetMode="Externa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sue%20IVUS%20pre_0001.wmv" TargetMode="External"/><Relationship Id="rId1" Type="http://schemas.microsoft.com/office/2007/relationships/media" Target="sue%20IVUS%20pre_0001.wmv" TargetMode="Externa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xml"/><Relationship Id="rId7" Type="http://schemas.openxmlformats.org/officeDocument/2006/relationships/image" Target="../media/image13.jpg"/><Relationship Id="rId2" Type="http://schemas.openxmlformats.org/officeDocument/2006/relationships/video" Target="sue%2010_0001.wmv" TargetMode="External"/><Relationship Id="rId1" Type="http://schemas.microsoft.com/office/2007/relationships/media" Target="sue%2010_0001.wmv" TargetMode="Externa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sue%20IVUS%202-1_0001.wmv" TargetMode="External"/><Relationship Id="rId1" Type="http://schemas.microsoft.com/office/2007/relationships/media" Target="sue%20IVUS%202-1_0001.wmv" TargetMode="External"/><Relationship Id="rId5" Type="http://schemas.openxmlformats.org/officeDocument/2006/relationships/image" Target="../media/image1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51520" y="143421"/>
            <a:ext cx="4667890" cy="837307"/>
            <a:chOff x="251520" y="143421"/>
            <a:chExt cx="4667890" cy="837307"/>
          </a:xfrm>
        </p:grpSpPr>
        <p:pic>
          <p:nvPicPr>
            <p:cNvPr id="4"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6" name="テキスト ボックス 5"/>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0" name="テキスト ボックス 1"/>
          <p:cNvSpPr txBox="1">
            <a:spLocks noChangeArrowheads="1"/>
          </p:cNvSpPr>
          <p:nvPr/>
        </p:nvSpPr>
        <p:spPr bwMode="auto">
          <a:xfrm>
            <a:off x="827584" y="1484784"/>
            <a:ext cx="75069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4800" b="1" dirty="0" smtClean="0">
                <a:latin typeface="Calibri" pitchFamily="34" charset="0"/>
                <a:cs typeface="Arial" charset="0"/>
              </a:rPr>
              <a:t>A new technique of IVUS guided CTO PCI</a:t>
            </a:r>
          </a:p>
        </p:txBody>
      </p:sp>
      <p:sp>
        <p:nvSpPr>
          <p:cNvPr id="11" name="Rectangle 3"/>
          <p:cNvSpPr txBox="1">
            <a:spLocks noChangeArrowheads="1"/>
          </p:cNvSpPr>
          <p:nvPr/>
        </p:nvSpPr>
        <p:spPr bwMode="auto">
          <a:xfrm>
            <a:off x="1403350" y="3916363"/>
            <a:ext cx="6264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80000"/>
              </a:lnSpc>
              <a:spcBef>
                <a:spcPct val="20000"/>
              </a:spcBef>
              <a:buFont typeface="Arial" pitchFamily="34" charset="0"/>
              <a:buNone/>
            </a:pPr>
            <a:r>
              <a:rPr lang="en-US" altLang="ja-JP" sz="2400" b="1" dirty="0">
                <a:latin typeface="Calibri" pitchFamily="34" charset="0"/>
                <a:cs typeface="Arial" pitchFamily="34" charset="0"/>
              </a:rPr>
              <a:t>Satoru </a:t>
            </a:r>
            <a:r>
              <a:rPr lang="en-US" altLang="ja-JP" sz="2400" b="1" dirty="0" err="1">
                <a:latin typeface="Calibri" pitchFamily="34" charset="0"/>
                <a:cs typeface="Arial" pitchFamily="34" charset="0"/>
              </a:rPr>
              <a:t>Otsuji</a:t>
            </a:r>
            <a:r>
              <a:rPr lang="en-US" altLang="ja-JP" sz="2400" b="1" dirty="0">
                <a:latin typeface="Calibri" pitchFamily="34" charset="0"/>
                <a:cs typeface="Arial" pitchFamily="34" charset="0"/>
              </a:rPr>
              <a:t>, </a:t>
            </a:r>
            <a:r>
              <a:rPr lang="en-US" altLang="ja-JP" sz="2400" b="1" dirty="0" smtClean="0">
                <a:latin typeface="Calibri" pitchFamily="34" charset="0"/>
                <a:cs typeface="Arial" pitchFamily="34" charset="0"/>
              </a:rPr>
              <a:t>M.D</a:t>
            </a:r>
            <a:r>
              <a:rPr lang="en-US" altLang="ja-JP" sz="2400" b="1" dirty="0">
                <a:latin typeface="Calibri" pitchFamily="34" charset="0"/>
                <a:cs typeface="Arial" pitchFamily="34" charset="0"/>
              </a:rPr>
              <a:t>.</a:t>
            </a:r>
          </a:p>
          <a:p>
            <a:pPr algn="ctr" eaLnBrk="1" hangingPunct="1">
              <a:lnSpc>
                <a:spcPct val="80000"/>
              </a:lnSpc>
              <a:spcBef>
                <a:spcPct val="20000"/>
              </a:spcBef>
              <a:buFont typeface="Arial" pitchFamily="34" charset="0"/>
              <a:buNone/>
            </a:pPr>
            <a:r>
              <a:rPr lang="en-US" altLang="ja-JP" sz="2400" b="1" dirty="0">
                <a:latin typeface="Calibri" pitchFamily="34" charset="0"/>
                <a:cs typeface="Arial" pitchFamily="34" charset="0"/>
              </a:rPr>
              <a:t>Higashi </a:t>
            </a:r>
            <a:r>
              <a:rPr lang="en-US" altLang="ja-JP" sz="2400" b="1" dirty="0" err="1">
                <a:latin typeface="Calibri" pitchFamily="34" charset="0"/>
                <a:cs typeface="Arial" pitchFamily="34" charset="0"/>
              </a:rPr>
              <a:t>Takarazuka</a:t>
            </a:r>
            <a:r>
              <a:rPr lang="en-US" altLang="ja-JP" sz="2400" b="1" dirty="0">
                <a:latin typeface="Calibri" pitchFamily="34" charset="0"/>
                <a:cs typeface="Arial" pitchFamily="34" charset="0"/>
              </a:rPr>
              <a:t> Satoh Hospital</a:t>
            </a:r>
          </a:p>
          <a:p>
            <a:pPr algn="ctr" eaLnBrk="1" hangingPunct="1">
              <a:lnSpc>
                <a:spcPct val="80000"/>
              </a:lnSpc>
              <a:spcBef>
                <a:spcPct val="20000"/>
              </a:spcBef>
              <a:buFont typeface="Arial" pitchFamily="34" charset="0"/>
              <a:buNone/>
            </a:pPr>
            <a:r>
              <a:rPr lang="en-US" altLang="ja-JP" sz="2400" b="1" dirty="0">
                <a:latin typeface="Calibri" pitchFamily="34" charset="0"/>
                <a:cs typeface="Arial" pitchFamily="34" charset="0"/>
              </a:rPr>
              <a:t>Osaka Medical College</a:t>
            </a:r>
          </a:p>
          <a:p>
            <a:pPr algn="ctr" eaLnBrk="1" hangingPunct="1">
              <a:lnSpc>
                <a:spcPct val="80000"/>
              </a:lnSpc>
              <a:spcBef>
                <a:spcPct val="20000"/>
              </a:spcBef>
              <a:buFont typeface="Arial" pitchFamily="34" charset="0"/>
              <a:buNone/>
            </a:pPr>
            <a:r>
              <a:rPr lang="en-US" altLang="ja-JP" sz="2400" b="1" dirty="0">
                <a:latin typeface="Calibri" pitchFamily="34" charset="0"/>
                <a:cs typeface="Arial" pitchFamily="34" charset="0"/>
              </a:rPr>
              <a:t>Japan</a:t>
            </a:r>
          </a:p>
        </p:txBody>
      </p:sp>
      <p:pic>
        <p:nvPicPr>
          <p:cNvPr id="12" name="Picture 5" descr="病院マー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4292600"/>
            <a:ext cx="2952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075" y="4697413"/>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0773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20" y="143421"/>
            <a:ext cx="4667890" cy="837307"/>
            <a:chOff x="251520" y="143421"/>
            <a:chExt cx="4667890" cy="837307"/>
          </a:xfrm>
        </p:grpSpPr>
        <p:pic>
          <p:nvPicPr>
            <p:cNvPr id="5" name="図 10" descr="CCTロゴ 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7" name="テキスト ボックス 6"/>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0" name="コンテンツ プレースホルダー 2"/>
          <p:cNvSpPr txBox="1">
            <a:spLocks/>
          </p:cNvSpPr>
          <p:nvPr/>
        </p:nvSpPr>
        <p:spPr>
          <a:xfrm>
            <a:off x="391046" y="1890537"/>
            <a:ext cx="8286527" cy="4274767"/>
          </a:xfrm>
          <a:prstGeom prst="rect">
            <a:avLst/>
          </a:prstGeom>
          <a:noFill/>
        </p:spPr>
        <p:txBody>
          <a:bodyPr/>
          <a:lstStyle>
            <a:lvl1pPr marL="342900" indent="-342900" algn="l" defTabSz="762000" rtl="0" eaLnBrk="0" fontAlgn="base" hangingPunct="0">
              <a:spcBef>
                <a:spcPct val="20000"/>
              </a:spcBef>
              <a:spcAft>
                <a:spcPct val="0"/>
              </a:spcAft>
              <a:buClr>
                <a:schemeClr val="tx2"/>
              </a:buClr>
              <a:buSzPct val="100000"/>
              <a:buFont typeface="Arial" charset="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Font typeface="Arial" charset="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lr>
                <a:schemeClr val="tx2"/>
              </a:buClr>
              <a:buSzPct val="100000"/>
              <a:buFont typeface="Arial" charset="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5pPr>
            <a:lvl6pPr marL="25146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9pPr>
          </a:lstStyle>
          <a:p>
            <a:pPr eaLnBrk="1" fontAlgn="auto" hangingPunct="1">
              <a:buFont typeface="Wingdings" pitchFamily="2" charset="2"/>
              <a:buChar char="Ø"/>
              <a:defRPr/>
            </a:pPr>
            <a:r>
              <a:rPr lang="en-US" altLang="ja-JP" sz="2800" kern="0" dirty="0" smtClean="0">
                <a:latin typeface="Calibri" pitchFamily="34" charset="0"/>
              </a:rPr>
              <a:t>IVUS insertion to the side branch sometimes changes angle between main branch and side branch from the original angulation.</a:t>
            </a:r>
          </a:p>
          <a:p>
            <a:pPr eaLnBrk="1" fontAlgn="auto" hangingPunct="1">
              <a:buFont typeface="Wingdings" pitchFamily="2" charset="2"/>
              <a:buChar char="Ø"/>
              <a:defRPr/>
            </a:pPr>
            <a:r>
              <a:rPr lang="en-US" altLang="ja-JP" sz="2800" kern="0" dirty="0" smtClean="0">
                <a:latin typeface="Calibri" pitchFamily="34" charset="0"/>
              </a:rPr>
              <a:t>IVUS itself will be a resistance for a second micro catheter insertion and restricts second micro catheter position.</a:t>
            </a:r>
          </a:p>
          <a:p>
            <a:pPr eaLnBrk="1" fontAlgn="auto" hangingPunct="1">
              <a:buFont typeface="Wingdings" pitchFamily="2" charset="2"/>
              <a:buChar char="Ø"/>
              <a:defRPr/>
            </a:pPr>
            <a:r>
              <a:rPr lang="en-US" altLang="ja-JP" sz="2800" kern="0" dirty="0" smtClean="0">
                <a:latin typeface="Calibri" pitchFamily="34" charset="0"/>
              </a:rPr>
              <a:t>Therefore, wire direction will be changed from the original ideal route and second micro catheter position will not be ideal for IVUS guided entry.</a:t>
            </a:r>
          </a:p>
          <a:p>
            <a:pPr eaLnBrk="1" fontAlgn="auto" hangingPunct="1">
              <a:buFont typeface="Wingdings" pitchFamily="2" charset="2"/>
              <a:buChar char="Ø"/>
              <a:defRPr/>
            </a:pPr>
            <a:endParaRPr lang="en-GB" altLang="ja-JP" sz="2800" kern="0" dirty="0" smtClean="0">
              <a:latin typeface="Calibri" pitchFamily="34" charset="0"/>
            </a:endParaRPr>
          </a:p>
          <a:p>
            <a:pPr eaLnBrk="1" fontAlgn="auto" hangingPunct="1">
              <a:buFont typeface="Wingdings" pitchFamily="2" charset="2"/>
              <a:buChar char="Ø"/>
              <a:defRPr/>
            </a:pPr>
            <a:endParaRPr lang="en-GB" altLang="ja-JP" sz="2800" kern="0" dirty="0" smtClean="0">
              <a:latin typeface="Calibri" pitchFamily="34" charset="0"/>
            </a:endParaRPr>
          </a:p>
        </p:txBody>
      </p:sp>
      <p:sp>
        <p:nvSpPr>
          <p:cNvPr id="9" name="Shape 24"/>
          <p:cNvSpPr/>
          <p:nvPr/>
        </p:nvSpPr>
        <p:spPr>
          <a:xfrm>
            <a:off x="827584" y="557807"/>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Disadvantages of original or non simultaneous IVUS guided entry</a:t>
            </a:r>
            <a:endParaRPr sz="3600" b="1" dirty="0">
              <a:latin typeface="Calibri"/>
              <a:ea typeface="Calibri"/>
              <a:cs typeface="Calibri"/>
              <a:sym typeface="Calibri"/>
            </a:endParaRPr>
          </a:p>
        </p:txBody>
      </p:sp>
    </p:spTree>
    <p:extLst>
      <p:ext uri="{BB962C8B-B14F-4D97-AF65-F5344CB8AC3E}">
        <p14:creationId xmlns:p14="http://schemas.microsoft.com/office/powerpoint/2010/main" val="6564308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24" y="1353903"/>
            <a:ext cx="7991124" cy="14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76912"/>
            <a:ext cx="6503139" cy="213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19"/>
          <p:cNvGrpSpPr>
            <a:grpSpLocks/>
          </p:cNvGrpSpPr>
          <p:nvPr/>
        </p:nvGrpSpPr>
        <p:grpSpPr bwMode="auto">
          <a:xfrm>
            <a:off x="899592" y="4869160"/>
            <a:ext cx="6764337" cy="1531937"/>
            <a:chOff x="542924" y="1340768"/>
            <a:chExt cx="6764364" cy="1531913"/>
          </a:xfrm>
        </p:grpSpPr>
        <p:grpSp>
          <p:nvGrpSpPr>
            <p:cNvPr id="6" name="グループ化 20"/>
            <p:cNvGrpSpPr>
              <a:grpSpLocks/>
            </p:cNvGrpSpPr>
            <p:nvPr/>
          </p:nvGrpSpPr>
          <p:grpSpPr bwMode="auto">
            <a:xfrm>
              <a:off x="899592" y="1601504"/>
              <a:ext cx="2619584" cy="1271177"/>
              <a:chOff x="899592" y="1584088"/>
              <a:chExt cx="2619584" cy="1271177"/>
            </a:xfrm>
          </p:grpSpPr>
          <p:cxnSp>
            <p:nvCxnSpPr>
              <p:cNvPr id="8" name="直線コネクタ 7"/>
              <p:cNvCxnSpPr/>
              <p:nvPr/>
            </p:nvCxnSpPr>
            <p:spPr>
              <a:xfrm rot="5400000">
                <a:off x="2147895" y="2113915"/>
                <a:ext cx="358769"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2317758" y="2113915"/>
                <a:ext cx="358769"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3231370" y="2429029"/>
                <a:ext cx="576254"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1277947" y="2302825"/>
                <a:ext cx="828662"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16200000">
                <a:off x="2559851" y="2052794"/>
                <a:ext cx="144461" cy="28892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alibri" pitchFamily="34" charset="0"/>
                </a:endParaRPr>
              </a:p>
            </p:txBody>
          </p:sp>
          <p:sp>
            <p:nvSpPr>
              <p:cNvPr id="13" name="二等辺三角形 12"/>
              <p:cNvSpPr/>
              <p:nvPr/>
            </p:nvSpPr>
            <p:spPr>
              <a:xfrm rot="5400000">
                <a:off x="2124080" y="2053588"/>
                <a:ext cx="144461" cy="28733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alibri" pitchFamily="34" charset="0"/>
                </a:endParaRPr>
              </a:p>
            </p:txBody>
          </p:sp>
          <p:sp>
            <p:nvSpPr>
              <p:cNvPr id="14" name="テキスト ボックス 13"/>
              <p:cNvSpPr txBox="1"/>
              <p:nvPr/>
            </p:nvSpPr>
            <p:spPr bwMode="auto">
              <a:xfrm>
                <a:off x="2070104" y="2221863"/>
                <a:ext cx="684215" cy="307970"/>
              </a:xfrm>
              <a:prstGeom prst="rect">
                <a:avLst/>
              </a:prstGeom>
              <a:noFill/>
              <a:ln w="9525">
                <a:noFill/>
                <a:miter lim="800000"/>
                <a:headEnd/>
                <a:tailEnd/>
              </a:ln>
            </p:spPr>
            <p:txBody>
              <a:bodyPr>
                <a:spAutoFit/>
              </a:bodyPr>
              <a:lstStyle/>
              <a:p>
                <a:pPr algn="ctr">
                  <a:defRPr/>
                </a:pPr>
                <a:r>
                  <a:rPr lang="en-US" altLang="ja-JP" sz="1400" dirty="0">
                    <a:latin typeface="Calibri" pitchFamily="34" charset="0"/>
                    <a:ea typeface="HGPｺﾞｼｯｸE" pitchFamily="50" charset="-128"/>
                    <a:cs typeface="メイリオ" pitchFamily="50" charset="-128"/>
                  </a:rPr>
                  <a:t>1mm</a:t>
                </a:r>
                <a:endParaRPr lang="ja-JP" altLang="en-US" sz="1400" dirty="0">
                  <a:latin typeface="Calibri" pitchFamily="34" charset="0"/>
                  <a:ea typeface="HGPｺﾞｼｯｸE" pitchFamily="50" charset="-128"/>
                  <a:cs typeface="メイリオ" pitchFamily="50" charset="-128"/>
                </a:endParaRPr>
              </a:p>
            </p:txBody>
          </p:sp>
          <p:cxnSp>
            <p:nvCxnSpPr>
              <p:cNvPr id="15" name="直線矢印コネクタ 14"/>
              <p:cNvCxnSpPr/>
              <p:nvPr/>
            </p:nvCxnSpPr>
            <p:spPr>
              <a:xfrm>
                <a:off x="1706565" y="2566345"/>
                <a:ext cx="1798645" cy="1588"/>
              </a:xfrm>
              <a:prstGeom prst="straightConnector1">
                <a:avLst/>
              </a:prstGeom>
              <a:ln w="31750">
                <a:solidFill>
                  <a:schemeClr val="tx1">
                    <a:lumMod val="65000"/>
                    <a:lumOff val="35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1757365" y="2547295"/>
                <a:ext cx="1720857" cy="307970"/>
              </a:xfrm>
              <a:prstGeom prst="rect">
                <a:avLst/>
              </a:prstGeom>
              <a:noFill/>
              <a:ln w="9525">
                <a:noFill/>
                <a:miter lim="800000"/>
                <a:headEnd/>
                <a:tailEnd/>
              </a:ln>
            </p:spPr>
            <p:txBody>
              <a:bodyPr wrap="none">
                <a:spAutoFit/>
              </a:bodyPr>
              <a:lstStyle/>
              <a:p>
                <a:pPr>
                  <a:defRPr/>
                </a:pPr>
                <a:r>
                  <a:rPr lang="en-US" altLang="ja-JP" sz="1400" dirty="0">
                    <a:latin typeface="Calibri" pitchFamily="34" charset="0"/>
                    <a:ea typeface="HGPｺﾞｼｯｸE" pitchFamily="50" charset="-128"/>
                    <a:cs typeface="メイリオ" pitchFamily="50" charset="-128"/>
                  </a:rPr>
                  <a:t>Sensor</a:t>
                </a:r>
                <a:r>
                  <a:rPr lang="ja-JP" altLang="en-US" sz="1400" dirty="0">
                    <a:latin typeface="Calibri" pitchFamily="34" charset="0"/>
                    <a:ea typeface="HGPｺﾞｼｯｸE" pitchFamily="50" charset="-128"/>
                    <a:cs typeface="メイリオ" pitchFamily="50" charset="-128"/>
                  </a:rPr>
                  <a:t> </a:t>
                </a:r>
                <a:r>
                  <a:rPr lang="en-US" altLang="ja-JP" sz="1400" dirty="0">
                    <a:latin typeface="Calibri" pitchFamily="34" charset="0"/>
                    <a:ea typeface="HGPｺﾞｼｯｸE" pitchFamily="50" charset="-128"/>
                    <a:cs typeface="メイリオ" pitchFamily="50" charset="-128"/>
                  </a:rPr>
                  <a:t>location 9mm</a:t>
                </a:r>
                <a:endParaRPr lang="ja-JP" altLang="en-US" sz="1400" dirty="0">
                  <a:latin typeface="Calibri" pitchFamily="34" charset="0"/>
                  <a:ea typeface="HGPｺﾞｼｯｸE" pitchFamily="50" charset="-128"/>
                  <a:cs typeface="メイリオ" pitchFamily="50" charset="-128"/>
                </a:endParaRPr>
              </a:p>
            </p:txBody>
          </p:sp>
          <p:sp>
            <p:nvSpPr>
              <p:cNvPr id="17" name="二等辺三角形 16"/>
              <p:cNvSpPr/>
              <p:nvPr/>
            </p:nvSpPr>
            <p:spPr>
              <a:xfrm rot="10800000">
                <a:off x="900112" y="1583698"/>
                <a:ext cx="144464" cy="28733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alibri" pitchFamily="34" charset="0"/>
                </a:endParaRPr>
              </a:p>
            </p:txBody>
          </p:sp>
          <p:sp>
            <p:nvSpPr>
              <p:cNvPr id="18" name="二等辺三角形 17"/>
              <p:cNvSpPr/>
              <p:nvPr/>
            </p:nvSpPr>
            <p:spPr>
              <a:xfrm>
                <a:off x="900112" y="1902780"/>
                <a:ext cx="144464" cy="2889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alibri" pitchFamily="34" charset="0"/>
                </a:endParaRPr>
              </a:p>
            </p:txBody>
          </p:sp>
        </p:grpSp>
        <p:pic>
          <p:nvPicPr>
            <p:cNvPr id="7" name="Picture 2" descr="D:\USER\資料作成用画像etc\WR(Navi)構造図（背景透明）.gif"/>
            <p:cNvPicPr>
              <a:picLocks noChangeAspect="1" noChangeArrowheads="1"/>
            </p:cNvPicPr>
            <p:nvPr/>
          </p:nvPicPr>
          <p:blipFill>
            <a:blip r:embed="rId5" cstate="print">
              <a:extLst>
                <a:ext uri="{28A0092B-C50C-407E-A947-70E740481C1C}">
                  <a14:useLocalDpi xmlns:a14="http://schemas.microsoft.com/office/drawing/2010/main" val="0"/>
                </a:ext>
              </a:extLst>
            </a:blip>
            <a:srcRect l="3944" r="34000" b="83476"/>
            <a:stretch>
              <a:fillRect/>
            </a:stretch>
          </p:blipFill>
          <p:spPr bwMode="auto">
            <a:xfrm>
              <a:off x="542924" y="1340768"/>
              <a:ext cx="676436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p:cNvGrpSpPr/>
          <p:nvPr/>
        </p:nvGrpSpPr>
        <p:grpSpPr>
          <a:xfrm>
            <a:off x="251520" y="143421"/>
            <a:ext cx="4667890" cy="837307"/>
            <a:chOff x="251520" y="143421"/>
            <a:chExt cx="4667890" cy="837307"/>
          </a:xfrm>
        </p:grpSpPr>
        <p:pic>
          <p:nvPicPr>
            <p:cNvPr id="20" name="図 10" descr="CCTロゴ 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22" name="テキスト ボックス 21"/>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24" name="Rectangle 2"/>
          <p:cNvSpPr txBox="1">
            <a:spLocks noChangeArrowheads="1"/>
          </p:cNvSpPr>
          <p:nvPr/>
        </p:nvSpPr>
        <p:spPr bwMode="auto">
          <a:xfrm>
            <a:off x="457200" y="528539"/>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4400" b="1" dirty="0" smtClean="0">
                <a:latin typeface="Calibri" pitchFamily="34" charset="0"/>
              </a:rPr>
              <a:t>IVUS catheters</a:t>
            </a:r>
          </a:p>
        </p:txBody>
      </p:sp>
    </p:spTree>
    <p:extLst>
      <p:ext uri="{BB962C8B-B14F-4D97-AF65-F5344CB8AC3E}">
        <p14:creationId xmlns:p14="http://schemas.microsoft.com/office/powerpoint/2010/main" val="388154290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251520" y="143421"/>
            <a:ext cx="4667890" cy="837307"/>
            <a:chOff x="251520" y="143421"/>
            <a:chExt cx="4667890" cy="837307"/>
          </a:xfrm>
        </p:grpSpPr>
        <p:pic>
          <p:nvPicPr>
            <p:cNvPr id="15" name="図 10" descr="CCTロゴ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7" name="テキスト ボックス 16"/>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4" name="iwa 1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36512" y="1412777"/>
            <a:ext cx="4626594" cy="4626594"/>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1705" y="1412776"/>
            <a:ext cx="4592295" cy="4592295"/>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2125" y="1412776"/>
            <a:ext cx="4661875" cy="4661875"/>
          </a:xfrm>
          <a:prstGeom prst="rect">
            <a:avLst/>
          </a:prstGeom>
        </p:spPr>
      </p:pic>
      <p:sp>
        <p:nvSpPr>
          <p:cNvPr id="19" name="Shape 24"/>
          <p:cNvSpPr/>
          <p:nvPr/>
        </p:nvSpPr>
        <p:spPr>
          <a:xfrm>
            <a:off x="827584" y="332656"/>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RCA distal CTO</a:t>
            </a:r>
            <a:endParaRPr sz="3600" b="1" dirty="0">
              <a:latin typeface="Calibri"/>
              <a:ea typeface="Calibri"/>
              <a:cs typeface="Calibri"/>
              <a:sym typeface="Calibri"/>
            </a:endParaRPr>
          </a:p>
        </p:txBody>
      </p:sp>
    </p:spTree>
    <p:extLst>
      <p:ext uri="{BB962C8B-B14F-4D97-AF65-F5344CB8AC3E}">
        <p14:creationId xmlns:p14="http://schemas.microsoft.com/office/powerpoint/2010/main" val="3003948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vol="80000">
                <p:cTn id="22" repeatCount="indefinite"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guided entry (new method)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13" name="グループ化 12"/>
          <p:cNvGrpSpPr/>
          <p:nvPr/>
        </p:nvGrpSpPr>
        <p:grpSpPr>
          <a:xfrm>
            <a:off x="251520" y="143421"/>
            <a:ext cx="4667890" cy="837307"/>
            <a:chOff x="251520" y="143421"/>
            <a:chExt cx="4667890" cy="837307"/>
          </a:xfrm>
        </p:grpSpPr>
        <p:pic>
          <p:nvPicPr>
            <p:cNvPr id="14"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6" name="テキスト ボックス 15"/>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5" name="1.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36512" y="1393431"/>
            <a:ext cx="4608005" cy="4608005"/>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995" y="1412776"/>
            <a:ext cx="4608005" cy="4608005"/>
          </a:xfrm>
          <a:prstGeom prst="rect">
            <a:avLst/>
          </a:prstGeom>
        </p:spPr>
      </p:pic>
      <p:sp>
        <p:nvSpPr>
          <p:cNvPr id="10" name="Shape 245"/>
          <p:cNvSpPr/>
          <p:nvPr/>
        </p:nvSpPr>
        <p:spPr>
          <a:xfrm>
            <a:off x="7308304" y="3505233"/>
            <a:ext cx="105311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smtClean="0">
                <a:latin typeface="+mn-lt"/>
              </a:rPr>
              <a:t>SION </a:t>
            </a:r>
            <a:r>
              <a:rPr sz="1400" dirty="0">
                <a:latin typeface="+mn-lt"/>
              </a:rPr>
              <a:t>blue</a:t>
            </a:r>
          </a:p>
        </p:txBody>
      </p:sp>
      <p:sp>
        <p:nvSpPr>
          <p:cNvPr id="11" name="Shape 246"/>
          <p:cNvSpPr/>
          <p:nvPr/>
        </p:nvSpPr>
        <p:spPr>
          <a:xfrm>
            <a:off x="6087464" y="3830297"/>
            <a:ext cx="910597" cy="5334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smtClean="0">
                <a:latin typeface="+mn-lt"/>
              </a:rPr>
              <a:t>IVUS;</a:t>
            </a:r>
            <a:r>
              <a:rPr lang="en-US" sz="1400" dirty="0" smtClean="0">
                <a:latin typeface="+mn-lt"/>
              </a:rPr>
              <a:t> </a:t>
            </a:r>
            <a:r>
              <a:rPr lang="en-US" sz="1400" dirty="0" err="1" smtClean="0">
                <a:latin typeface="+mn-lt"/>
              </a:rPr>
              <a:t>Opticross</a:t>
            </a:r>
            <a:endParaRPr sz="1400" dirty="0">
              <a:latin typeface="+mn-lt"/>
            </a:endParaRPr>
          </a:p>
        </p:txBody>
      </p:sp>
      <p:sp>
        <p:nvSpPr>
          <p:cNvPr id="17" name="Shape 247"/>
          <p:cNvSpPr/>
          <p:nvPr/>
        </p:nvSpPr>
        <p:spPr>
          <a:xfrm>
            <a:off x="4788024" y="3203936"/>
            <a:ext cx="792088"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a:latin typeface="+mn-lt"/>
              </a:rPr>
              <a:t>SASUKE</a:t>
            </a:r>
          </a:p>
        </p:txBody>
      </p:sp>
      <p:sp>
        <p:nvSpPr>
          <p:cNvPr id="18" name="Shape 245"/>
          <p:cNvSpPr/>
          <p:nvPr/>
        </p:nvSpPr>
        <p:spPr>
          <a:xfrm>
            <a:off x="6090565" y="2780928"/>
            <a:ext cx="81163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lang="en-US" sz="1400" dirty="0" smtClean="0">
                <a:latin typeface="+mn-lt"/>
              </a:rPr>
              <a:t>GAIA 1st</a:t>
            </a:r>
            <a:endParaRPr sz="1400" dirty="0">
              <a:latin typeface="+mn-lt"/>
            </a:endParaRPr>
          </a:p>
        </p:txBody>
      </p:sp>
      <p:cxnSp>
        <p:nvCxnSpPr>
          <p:cNvPr id="3" name="直線矢印コネクタ 2"/>
          <p:cNvCxnSpPr/>
          <p:nvPr/>
        </p:nvCxnSpPr>
        <p:spPr>
          <a:xfrm flipH="1" flipV="1">
            <a:off x="6228184" y="3471004"/>
            <a:ext cx="124180" cy="31803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5580112" y="3362954"/>
            <a:ext cx="288032" cy="1590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9026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Devices for new method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13" name="グループ化 12"/>
          <p:cNvGrpSpPr/>
          <p:nvPr/>
        </p:nvGrpSpPr>
        <p:grpSpPr>
          <a:xfrm>
            <a:off x="251520" y="143421"/>
            <a:ext cx="4667890" cy="837307"/>
            <a:chOff x="251520" y="143421"/>
            <a:chExt cx="4667890" cy="837307"/>
          </a:xfrm>
        </p:grpSpPr>
        <p:pic>
          <p:nvPicPr>
            <p:cNvPr id="14"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6" name="テキスト ボックス 15"/>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0" name="Shape 245"/>
          <p:cNvSpPr/>
          <p:nvPr/>
        </p:nvSpPr>
        <p:spPr>
          <a:xfrm>
            <a:off x="7308304" y="3505233"/>
            <a:ext cx="105311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smtClean="0">
                <a:latin typeface="+mn-lt"/>
              </a:rPr>
              <a:t>SION </a:t>
            </a:r>
            <a:r>
              <a:rPr sz="1400" dirty="0">
                <a:latin typeface="+mn-lt"/>
              </a:rPr>
              <a:t>blue</a:t>
            </a:r>
          </a:p>
        </p:txBody>
      </p:sp>
      <p:sp>
        <p:nvSpPr>
          <p:cNvPr id="17" name="Shape 247"/>
          <p:cNvSpPr/>
          <p:nvPr/>
        </p:nvSpPr>
        <p:spPr>
          <a:xfrm>
            <a:off x="4788024" y="3203936"/>
            <a:ext cx="792088"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a:latin typeface="+mn-lt"/>
              </a:rPr>
              <a:t>SASUKE</a:t>
            </a:r>
          </a:p>
        </p:txBody>
      </p:sp>
      <p:sp>
        <p:nvSpPr>
          <p:cNvPr id="18" name="Shape 245"/>
          <p:cNvSpPr/>
          <p:nvPr/>
        </p:nvSpPr>
        <p:spPr>
          <a:xfrm>
            <a:off x="6090565" y="2780928"/>
            <a:ext cx="81163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lang="en-US" sz="1400" dirty="0" smtClean="0">
                <a:latin typeface="+mn-lt"/>
              </a:rPr>
              <a:t>GAIA 1st</a:t>
            </a:r>
            <a:endParaRPr sz="1400" dirty="0">
              <a:latin typeface="+mn-lt"/>
            </a:endParaRPr>
          </a:p>
        </p:txBody>
      </p:sp>
      <p:cxnSp>
        <p:nvCxnSpPr>
          <p:cNvPr id="3" name="直線矢印コネクタ 2"/>
          <p:cNvCxnSpPr/>
          <p:nvPr/>
        </p:nvCxnSpPr>
        <p:spPr>
          <a:xfrm flipH="1" flipV="1">
            <a:off x="6228184" y="3471004"/>
            <a:ext cx="124180" cy="31803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323528" y="3401715"/>
            <a:ext cx="8299539" cy="3339653"/>
            <a:chOff x="395536" y="1268760"/>
            <a:chExt cx="7020371" cy="3888432"/>
          </a:xfrm>
        </p:grpSpPr>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775" t="54186" r="35700" b="38139"/>
            <a:stretch/>
          </p:blipFill>
          <p:spPr bwMode="auto">
            <a:xfrm>
              <a:off x="467544" y="1772816"/>
              <a:ext cx="6948363" cy="85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719" t="33788" r="40439" b="41061"/>
            <a:stretch/>
          </p:blipFill>
          <p:spPr bwMode="auto">
            <a:xfrm>
              <a:off x="467544" y="3717032"/>
              <a:ext cx="637830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395536" y="1268760"/>
              <a:ext cx="165618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700" b="1" dirty="0">
                  <a:solidFill>
                    <a:schemeClr val="bg2">
                      <a:lumMod val="50000"/>
                    </a:schemeClr>
                  </a:solidFill>
                  <a:latin typeface="Times New Roman" pitchFamily="18" charset="0"/>
                  <a:cs typeface="Times New Roman" pitchFamily="18" charset="0"/>
                </a:rPr>
                <a:t>Navifocus WR</a:t>
              </a:r>
              <a:endParaRPr lang="ja-JP" altLang="en-US" sz="1700" b="1" dirty="0">
                <a:solidFill>
                  <a:schemeClr val="bg2">
                    <a:lumMod val="50000"/>
                  </a:schemeClr>
                </a:solidFill>
                <a:latin typeface="Times New Roman" pitchFamily="18" charset="0"/>
                <a:cs typeface="Times New Roman" pitchFamily="18" charset="0"/>
              </a:endParaRPr>
            </a:p>
          </p:txBody>
        </p:sp>
        <p:sp>
          <p:nvSpPr>
            <p:cNvPr id="23" name="正方形/長方形 22"/>
            <p:cNvSpPr/>
            <p:nvPr/>
          </p:nvSpPr>
          <p:spPr>
            <a:xfrm>
              <a:off x="395536" y="3223499"/>
              <a:ext cx="165618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700" b="1" dirty="0">
                  <a:solidFill>
                    <a:schemeClr val="bg2">
                      <a:lumMod val="50000"/>
                    </a:schemeClr>
                  </a:solidFill>
                  <a:latin typeface="Times New Roman" pitchFamily="18" charset="0"/>
                  <a:cs typeface="Times New Roman" pitchFamily="18" charset="0"/>
                </a:rPr>
                <a:t>ASAHI SASUKE</a:t>
              </a:r>
              <a:endParaRPr lang="ja-JP" altLang="en-US" sz="1700" b="1" dirty="0">
                <a:solidFill>
                  <a:schemeClr val="bg2">
                    <a:lumMod val="50000"/>
                  </a:schemeClr>
                </a:solidFill>
                <a:latin typeface="Times New Roman" pitchFamily="18" charset="0"/>
                <a:cs typeface="Times New Roman" pitchFamily="18" charset="0"/>
              </a:endParaRPr>
            </a:p>
          </p:txBody>
        </p:sp>
        <p:sp>
          <p:nvSpPr>
            <p:cNvPr id="24" name="テキスト ボックス 23"/>
            <p:cNvSpPr txBox="1"/>
            <p:nvPr/>
          </p:nvSpPr>
          <p:spPr>
            <a:xfrm>
              <a:off x="719576" y="1830956"/>
              <a:ext cx="1036020" cy="286681"/>
            </a:xfrm>
            <a:prstGeom prst="rect">
              <a:avLst/>
            </a:prstGeom>
            <a:solidFill>
              <a:schemeClr val="tx1"/>
            </a:solidFill>
          </p:spPr>
          <p:txBody>
            <a:bodyPr wrap="square" rtlCol="0">
              <a:spAutoFit/>
            </a:bodyPr>
            <a:lstStyle/>
            <a:p>
              <a:r>
                <a:rPr lang="en-US" altLang="ja-JP" sz="1000" b="1" dirty="0">
                  <a:solidFill>
                    <a:srgbClr val="6666FF"/>
                  </a:solidFill>
                </a:rPr>
                <a:t>1</a:t>
              </a:r>
              <a:r>
                <a:rPr lang="en-US" altLang="ja-JP" sz="1000" b="1" baseline="30000" dirty="0">
                  <a:solidFill>
                    <a:srgbClr val="6666FF"/>
                  </a:solidFill>
                </a:rPr>
                <a:t>st</a:t>
              </a:r>
              <a:r>
                <a:rPr lang="en-US" altLang="ja-JP" sz="1000" b="1" dirty="0">
                  <a:solidFill>
                    <a:srgbClr val="6666FF"/>
                  </a:solidFill>
                </a:rPr>
                <a:t> GW lumen</a:t>
              </a:r>
              <a:endParaRPr lang="ja-JP" altLang="en-US" sz="1000" b="1" dirty="0">
                <a:solidFill>
                  <a:srgbClr val="6666FF"/>
                </a:solidFill>
              </a:endParaRPr>
            </a:p>
          </p:txBody>
        </p:sp>
        <p:sp>
          <p:nvSpPr>
            <p:cNvPr id="25" name="テキスト ボックス 24"/>
            <p:cNvSpPr txBox="1"/>
            <p:nvPr/>
          </p:nvSpPr>
          <p:spPr>
            <a:xfrm>
              <a:off x="5169203" y="1782389"/>
              <a:ext cx="950680" cy="286681"/>
            </a:xfrm>
            <a:prstGeom prst="rect">
              <a:avLst/>
            </a:prstGeom>
            <a:solidFill>
              <a:schemeClr val="tx1"/>
            </a:solidFill>
          </p:spPr>
          <p:txBody>
            <a:bodyPr wrap="square" rtlCol="0">
              <a:spAutoFit/>
            </a:bodyPr>
            <a:lstStyle/>
            <a:p>
              <a:r>
                <a:rPr lang="en-US" altLang="ja-JP" sz="1000" b="1" dirty="0">
                  <a:solidFill>
                    <a:srgbClr val="6666FF"/>
                  </a:solidFill>
                </a:rPr>
                <a:t>2</a:t>
              </a:r>
              <a:r>
                <a:rPr lang="en-US" altLang="ja-JP" sz="1000" b="1" baseline="30000" dirty="0">
                  <a:solidFill>
                    <a:srgbClr val="6666FF"/>
                  </a:solidFill>
                </a:rPr>
                <a:t>nd</a:t>
              </a:r>
              <a:r>
                <a:rPr lang="en-US" altLang="ja-JP" sz="1000" b="1" dirty="0">
                  <a:solidFill>
                    <a:srgbClr val="6666FF"/>
                  </a:solidFill>
                </a:rPr>
                <a:t> GW lumen</a:t>
              </a:r>
              <a:endParaRPr lang="ja-JP" altLang="en-US" sz="1000" b="1" dirty="0">
                <a:solidFill>
                  <a:srgbClr val="6666FF"/>
                </a:solidFill>
              </a:endParaRPr>
            </a:p>
          </p:txBody>
        </p:sp>
        <p:sp>
          <p:nvSpPr>
            <p:cNvPr id="26" name="テキスト ボックス 25"/>
            <p:cNvSpPr txBox="1"/>
            <p:nvPr/>
          </p:nvSpPr>
          <p:spPr>
            <a:xfrm>
              <a:off x="1755596" y="3757492"/>
              <a:ext cx="1452194" cy="609197"/>
            </a:xfrm>
            <a:prstGeom prst="rect">
              <a:avLst/>
            </a:prstGeom>
            <a:solidFill>
              <a:schemeClr val="tx1"/>
            </a:solidFill>
          </p:spPr>
          <p:txBody>
            <a:bodyPr wrap="square" rtlCol="0">
              <a:spAutoFit/>
            </a:bodyPr>
            <a:lstStyle/>
            <a:p>
              <a:r>
                <a:rPr lang="en-US" altLang="ja-JP" sz="1400" b="1" dirty="0">
                  <a:solidFill>
                    <a:schemeClr val="bg2">
                      <a:lumMod val="50000"/>
                    </a:schemeClr>
                  </a:solidFill>
                  <a:latin typeface="Times New Roman" pitchFamily="18" charset="0"/>
                  <a:cs typeface="Times New Roman" pitchFamily="18" charset="0"/>
                </a:rPr>
                <a:t>Radiopaque marker</a:t>
              </a:r>
              <a:endParaRPr lang="ja-JP" altLang="en-US" sz="1400" b="1" dirty="0">
                <a:solidFill>
                  <a:schemeClr val="bg2">
                    <a:lumMod val="50000"/>
                  </a:schemeClr>
                </a:solidFill>
                <a:latin typeface="Times New Roman" pitchFamily="18" charset="0"/>
                <a:cs typeface="Times New Roman" pitchFamily="18" charset="0"/>
              </a:endParaRPr>
            </a:p>
          </p:txBody>
        </p:sp>
      </p:grpSp>
      <p:grpSp>
        <p:nvGrpSpPr>
          <p:cNvPr id="27" name="グループ化 26"/>
          <p:cNvGrpSpPr/>
          <p:nvPr/>
        </p:nvGrpSpPr>
        <p:grpSpPr>
          <a:xfrm>
            <a:off x="323528" y="1609493"/>
            <a:ext cx="6767369" cy="1644907"/>
            <a:chOff x="504163" y="1609493"/>
            <a:chExt cx="6767369" cy="1644907"/>
          </a:xfrm>
        </p:grpSpPr>
        <p:pic>
          <p:nvPicPr>
            <p:cNvPr id="28" name="図 27"/>
            <p:cNvPicPr>
              <a:picLocks noChangeAspect="1"/>
            </p:cNvPicPr>
            <p:nvPr/>
          </p:nvPicPr>
          <p:blipFill rotWithShape="1">
            <a:blip r:embed="rId5" cstate="print">
              <a:extLst>
                <a:ext uri="{28A0092B-C50C-407E-A947-70E740481C1C}">
                  <a14:useLocalDpi xmlns:a14="http://schemas.microsoft.com/office/drawing/2010/main" val="0"/>
                </a:ext>
              </a:extLst>
            </a:blip>
            <a:srcRect l="270" t="36911" r="115" b="29425"/>
            <a:stretch/>
          </p:blipFill>
          <p:spPr>
            <a:xfrm flipH="1">
              <a:off x="504163" y="1628800"/>
              <a:ext cx="6767369" cy="1625600"/>
            </a:xfrm>
            <a:prstGeom prst="rect">
              <a:avLst/>
            </a:prstGeom>
            <a:solidFill>
              <a:schemeClr val="bg2"/>
            </a:solidFill>
          </p:spPr>
        </p:pic>
        <p:sp>
          <p:nvSpPr>
            <p:cNvPr id="29" name="正方形/長方形 28"/>
            <p:cNvSpPr/>
            <p:nvPr/>
          </p:nvSpPr>
          <p:spPr>
            <a:xfrm>
              <a:off x="521420" y="1609493"/>
              <a:ext cx="1957954" cy="432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700" b="1" dirty="0" smtClean="0">
                  <a:solidFill>
                    <a:schemeClr val="bg2">
                      <a:lumMod val="50000"/>
                    </a:schemeClr>
                  </a:solidFill>
                  <a:latin typeface="Times New Roman" pitchFamily="18" charset="0"/>
                  <a:cs typeface="Times New Roman" pitchFamily="18" charset="0"/>
                </a:rPr>
                <a:t> </a:t>
              </a:r>
              <a:r>
                <a:rPr lang="en-US" altLang="ja-JP" sz="1700" b="1" dirty="0" err="1" smtClean="0">
                  <a:solidFill>
                    <a:schemeClr val="bg2">
                      <a:lumMod val="50000"/>
                    </a:schemeClr>
                  </a:solidFill>
                  <a:latin typeface="Times New Roman" pitchFamily="18" charset="0"/>
                  <a:cs typeface="Times New Roman" pitchFamily="18" charset="0"/>
                </a:rPr>
                <a:t>Opticross</a:t>
              </a:r>
              <a:endParaRPr lang="ja-JP" altLang="en-US" sz="1700" b="1" dirty="0">
                <a:solidFill>
                  <a:schemeClr val="bg2">
                    <a:lumMod val="50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53492010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208"/>
          <p:cNvSpPr/>
          <p:nvPr/>
        </p:nvSpPr>
        <p:spPr>
          <a:xfrm>
            <a:off x="253889" y="1556792"/>
            <a:ext cx="8730540" cy="4968552"/>
          </a:xfrm>
          <a:prstGeom prst="rect">
            <a:avLst/>
          </a:prstGeom>
          <a:solidFill>
            <a:srgbClr val="FFFFFF"/>
          </a:solidFill>
          <a:ln w="12700">
            <a:miter lim="400000"/>
          </a:ln>
          <a:effectLst>
            <a:outerShdw blurRad="50800" dist="25400" dir="5400000" rotWithShape="0">
              <a:srgbClr val="000000">
                <a:alpha val="50000"/>
              </a:srgbClr>
            </a:outerShdw>
          </a:effectLst>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grpSp>
        <p:nvGrpSpPr>
          <p:cNvPr id="13" name="グループ化 12"/>
          <p:cNvGrpSpPr/>
          <p:nvPr/>
        </p:nvGrpSpPr>
        <p:grpSpPr>
          <a:xfrm>
            <a:off x="251520" y="143421"/>
            <a:ext cx="4667890" cy="837307"/>
            <a:chOff x="251520" y="143421"/>
            <a:chExt cx="4667890" cy="837307"/>
          </a:xfrm>
        </p:grpSpPr>
        <p:pic>
          <p:nvPicPr>
            <p:cNvPr id="14"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6" name="テキスト ボックス 15"/>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0" name="Shape 245"/>
          <p:cNvSpPr/>
          <p:nvPr/>
        </p:nvSpPr>
        <p:spPr>
          <a:xfrm>
            <a:off x="7308304" y="3251344"/>
            <a:ext cx="105311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smtClean="0">
                <a:latin typeface="+mn-lt"/>
              </a:rPr>
              <a:t>SION </a:t>
            </a:r>
            <a:r>
              <a:rPr sz="1400" dirty="0">
                <a:latin typeface="+mn-lt"/>
              </a:rPr>
              <a:t>blue</a:t>
            </a:r>
          </a:p>
        </p:txBody>
      </p:sp>
      <p:sp>
        <p:nvSpPr>
          <p:cNvPr id="17" name="Shape 247"/>
          <p:cNvSpPr/>
          <p:nvPr/>
        </p:nvSpPr>
        <p:spPr>
          <a:xfrm>
            <a:off x="4788024" y="2950047"/>
            <a:ext cx="792088"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a:latin typeface="+mn-lt"/>
              </a:rPr>
              <a:t>SASUKE</a:t>
            </a:r>
          </a:p>
        </p:txBody>
      </p:sp>
      <p:sp>
        <p:nvSpPr>
          <p:cNvPr id="18" name="Shape 245"/>
          <p:cNvSpPr/>
          <p:nvPr/>
        </p:nvSpPr>
        <p:spPr>
          <a:xfrm>
            <a:off x="6090565" y="2527039"/>
            <a:ext cx="811631"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lang="en-US" sz="1400" dirty="0" smtClean="0">
                <a:latin typeface="+mn-lt"/>
              </a:rPr>
              <a:t>GAIA 1st</a:t>
            </a:r>
            <a:endParaRPr sz="1400" dirty="0">
              <a:latin typeface="+mn-lt"/>
            </a:endParaRPr>
          </a:p>
        </p:txBody>
      </p:sp>
      <p:cxnSp>
        <p:nvCxnSpPr>
          <p:cNvPr id="3" name="直線矢印コネクタ 2"/>
          <p:cNvCxnSpPr/>
          <p:nvPr/>
        </p:nvCxnSpPr>
        <p:spPr>
          <a:xfrm flipH="1" flipV="1">
            <a:off x="6228184" y="3217115"/>
            <a:ext cx="124180" cy="31803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Shape 209"/>
          <p:cNvSpPr/>
          <p:nvPr/>
        </p:nvSpPr>
        <p:spPr>
          <a:xfrm flipV="1">
            <a:off x="6129337" y="1692257"/>
            <a:ext cx="1" cy="969100"/>
          </a:xfrm>
          <a:prstGeom prst="line">
            <a:avLst/>
          </a:prstGeom>
          <a:ln w="25400">
            <a:solidFill>
              <a:srgbClr val="000000"/>
            </a:solidFill>
            <a:miter lim="400000"/>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32" name="Shape 210"/>
          <p:cNvSpPr/>
          <p:nvPr/>
        </p:nvSpPr>
        <p:spPr>
          <a:xfrm flipV="1">
            <a:off x="3923704" y="3238275"/>
            <a:ext cx="1" cy="833571"/>
          </a:xfrm>
          <a:prstGeom prst="line">
            <a:avLst/>
          </a:prstGeom>
          <a:ln w="25400">
            <a:solidFill>
              <a:srgbClr val="000000"/>
            </a:solidFill>
            <a:miter lim="400000"/>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33" name="Shape 211"/>
          <p:cNvSpPr/>
          <p:nvPr/>
        </p:nvSpPr>
        <p:spPr>
          <a:xfrm>
            <a:off x="5305141" y="1818356"/>
            <a:ext cx="585093"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6.5mm</a:t>
            </a:r>
          </a:p>
        </p:txBody>
      </p:sp>
      <p:sp>
        <p:nvSpPr>
          <p:cNvPr id="34" name="Shape 212"/>
          <p:cNvSpPr/>
          <p:nvPr/>
        </p:nvSpPr>
        <p:spPr>
          <a:xfrm flipV="1">
            <a:off x="8120062" y="2939636"/>
            <a:ext cx="1" cy="470950"/>
          </a:xfrm>
          <a:prstGeom prst="line">
            <a:avLst/>
          </a:prstGeom>
          <a:ln w="25400">
            <a:solidFill>
              <a:srgbClr val="000000"/>
            </a:solidFill>
            <a:miter lim="400000"/>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35" name="Shape 213"/>
          <p:cNvSpPr/>
          <p:nvPr/>
        </p:nvSpPr>
        <p:spPr>
          <a:xfrm>
            <a:off x="8120062" y="2286962"/>
            <a:ext cx="1" cy="341980"/>
          </a:xfrm>
          <a:prstGeom prst="line">
            <a:avLst/>
          </a:prstGeom>
          <a:ln w="25400">
            <a:solidFill>
              <a:srgbClr val="000000"/>
            </a:solidFill>
            <a:miter lim="400000"/>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36" name="Shape 214"/>
          <p:cNvSpPr/>
          <p:nvPr/>
        </p:nvSpPr>
        <p:spPr>
          <a:xfrm>
            <a:off x="7482310" y="1985180"/>
            <a:ext cx="1445439" cy="28757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0.84mm(2.5Fr)</a:t>
            </a:r>
          </a:p>
        </p:txBody>
      </p:sp>
      <p:sp>
        <p:nvSpPr>
          <p:cNvPr id="37" name="Shape 215"/>
          <p:cNvSpPr/>
          <p:nvPr/>
        </p:nvSpPr>
        <p:spPr>
          <a:xfrm flipV="1">
            <a:off x="2438400" y="3238275"/>
            <a:ext cx="1" cy="833571"/>
          </a:xfrm>
          <a:prstGeom prst="line">
            <a:avLst/>
          </a:prstGeom>
          <a:ln w="25400">
            <a:solidFill>
              <a:srgbClr val="000000"/>
            </a:solidFill>
            <a:miter lim="400000"/>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38" name="Shape 216"/>
          <p:cNvSpPr/>
          <p:nvPr/>
        </p:nvSpPr>
        <p:spPr>
          <a:xfrm>
            <a:off x="2483768" y="3701963"/>
            <a:ext cx="1522807" cy="503019"/>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defRPr sz="2300">
                <a:solidFill>
                  <a:srgbClr val="000000"/>
                </a:solidFill>
                <a:latin typeface="Times New Roman"/>
                <a:ea typeface="Times New Roman"/>
                <a:cs typeface="Times New Roman"/>
                <a:sym typeface="Times New Roman"/>
              </a:defRPr>
            </a:pPr>
            <a:r>
              <a:rPr lang="en-US" sz="1400" dirty="0" smtClean="0">
                <a:effectLst/>
                <a:latin typeface="+mn-lt"/>
              </a:rPr>
              <a:t>Sensor location</a:t>
            </a:r>
            <a:endParaRPr sz="1400" dirty="0">
              <a:effectLst/>
              <a:latin typeface="+mn-lt"/>
            </a:endParaRPr>
          </a:p>
          <a:p>
            <a:pPr>
              <a:defRPr sz="2300">
                <a:solidFill>
                  <a:srgbClr val="000000"/>
                </a:solidFill>
                <a:latin typeface="Times New Roman"/>
                <a:ea typeface="Times New Roman"/>
                <a:cs typeface="Times New Roman"/>
                <a:sym typeface="Times New Roman"/>
              </a:defRPr>
            </a:pPr>
            <a:r>
              <a:rPr sz="1400" dirty="0">
                <a:effectLst/>
                <a:latin typeface="+mn-lt"/>
              </a:rPr>
              <a:t>9mm</a:t>
            </a:r>
          </a:p>
        </p:txBody>
      </p:sp>
      <p:pic>
        <p:nvPicPr>
          <p:cNvPr id="39" name="pasted-image.pdf"/>
          <p:cNvPicPr>
            <a:picLocks noChangeAspect="1"/>
          </p:cNvPicPr>
          <p:nvPr/>
        </p:nvPicPr>
        <p:blipFill>
          <a:blip r:embed="rId3">
            <a:extLst/>
          </a:blip>
          <a:stretch>
            <a:fillRect/>
          </a:stretch>
        </p:blipFill>
        <p:spPr>
          <a:xfrm>
            <a:off x="357188" y="2385421"/>
            <a:ext cx="8429625" cy="969100"/>
          </a:xfrm>
          <a:prstGeom prst="rect">
            <a:avLst/>
          </a:prstGeom>
          <a:ln w="12700">
            <a:miter lim="400000"/>
          </a:ln>
        </p:spPr>
      </p:pic>
      <p:sp>
        <p:nvSpPr>
          <p:cNvPr id="40" name="Shape 219"/>
          <p:cNvSpPr/>
          <p:nvPr/>
        </p:nvSpPr>
        <p:spPr>
          <a:xfrm>
            <a:off x="5126038" y="2262430"/>
            <a:ext cx="585093"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4.0mm</a:t>
            </a:r>
          </a:p>
        </p:txBody>
      </p:sp>
      <p:sp>
        <p:nvSpPr>
          <p:cNvPr id="41" name="Shape 220"/>
          <p:cNvSpPr/>
          <p:nvPr/>
        </p:nvSpPr>
        <p:spPr>
          <a:xfrm flipV="1">
            <a:off x="5137547" y="1701354"/>
            <a:ext cx="1" cy="969100"/>
          </a:xfrm>
          <a:prstGeom prst="line">
            <a:avLst/>
          </a:prstGeom>
          <a:ln w="25400">
            <a:solidFill>
              <a:srgbClr val="000000"/>
            </a:solidFill>
            <a:miter lim="400000"/>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2" name="Shape 221"/>
          <p:cNvSpPr/>
          <p:nvPr/>
        </p:nvSpPr>
        <p:spPr>
          <a:xfrm>
            <a:off x="2458641" y="3701963"/>
            <a:ext cx="1465092" cy="0"/>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3" name="Shape 222"/>
          <p:cNvSpPr/>
          <p:nvPr/>
        </p:nvSpPr>
        <p:spPr>
          <a:xfrm flipV="1">
            <a:off x="5772150" y="2262767"/>
            <a:ext cx="1" cy="390371"/>
          </a:xfrm>
          <a:prstGeom prst="line">
            <a:avLst/>
          </a:prstGeom>
          <a:ln w="25400">
            <a:solidFill>
              <a:srgbClr val="000000"/>
            </a:solidFill>
            <a:miter lim="400000"/>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4" name="Shape 223"/>
          <p:cNvSpPr/>
          <p:nvPr/>
        </p:nvSpPr>
        <p:spPr>
          <a:xfrm>
            <a:off x="5118573" y="2594116"/>
            <a:ext cx="671532"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5" name="Shape 224"/>
          <p:cNvSpPr/>
          <p:nvPr/>
        </p:nvSpPr>
        <p:spPr>
          <a:xfrm>
            <a:off x="5161359" y="2128968"/>
            <a:ext cx="944166"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6" name="Shape 225"/>
          <p:cNvSpPr/>
          <p:nvPr/>
        </p:nvSpPr>
        <p:spPr>
          <a:xfrm>
            <a:off x="2718252" y="5470041"/>
            <a:ext cx="1713763" cy="0"/>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7" name="Shape 226"/>
          <p:cNvSpPr/>
          <p:nvPr/>
        </p:nvSpPr>
        <p:spPr>
          <a:xfrm>
            <a:off x="3564807" y="5599878"/>
            <a:ext cx="671532"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48" name="Shape 227"/>
          <p:cNvSpPr/>
          <p:nvPr/>
        </p:nvSpPr>
        <p:spPr>
          <a:xfrm>
            <a:off x="3622029" y="6021288"/>
            <a:ext cx="448838"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4mm</a:t>
            </a:r>
          </a:p>
        </p:txBody>
      </p:sp>
      <p:sp>
        <p:nvSpPr>
          <p:cNvPr id="49" name="Shape 228"/>
          <p:cNvSpPr/>
          <p:nvPr/>
        </p:nvSpPr>
        <p:spPr>
          <a:xfrm>
            <a:off x="2718252" y="5805264"/>
            <a:ext cx="448838"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9mm</a:t>
            </a:r>
          </a:p>
        </p:txBody>
      </p:sp>
      <p:sp>
        <p:nvSpPr>
          <p:cNvPr id="50" name="Shape 229"/>
          <p:cNvSpPr/>
          <p:nvPr/>
        </p:nvSpPr>
        <p:spPr>
          <a:xfrm>
            <a:off x="3464209" y="4725600"/>
            <a:ext cx="1325410"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sz="1400"/>
          </a:p>
        </p:txBody>
      </p:sp>
      <p:sp>
        <p:nvSpPr>
          <p:cNvPr id="51" name="Shape 230"/>
          <p:cNvSpPr/>
          <p:nvPr/>
        </p:nvSpPr>
        <p:spPr>
          <a:xfrm>
            <a:off x="3771351" y="4725601"/>
            <a:ext cx="585093"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6.5mm</a:t>
            </a:r>
          </a:p>
        </p:txBody>
      </p:sp>
      <p:pic>
        <p:nvPicPr>
          <p:cNvPr id="55" name="pasted-image.pdf"/>
          <p:cNvPicPr>
            <a:picLocks noChangeAspect="1"/>
          </p:cNvPicPr>
          <p:nvPr/>
        </p:nvPicPr>
        <p:blipFill>
          <a:blip r:embed="rId4">
            <a:extLst/>
          </a:blip>
          <a:stretch>
            <a:fillRect/>
          </a:stretch>
        </p:blipFill>
        <p:spPr>
          <a:xfrm>
            <a:off x="402234" y="4899684"/>
            <a:ext cx="8880076" cy="833572"/>
          </a:xfrm>
          <a:prstGeom prst="rect">
            <a:avLst/>
          </a:prstGeom>
          <a:ln w="12700">
            <a:miter lim="400000"/>
          </a:ln>
        </p:spPr>
      </p:pic>
      <p:sp>
        <p:nvSpPr>
          <p:cNvPr id="56" name="Shape 24"/>
          <p:cNvSpPr/>
          <p:nvPr/>
        </p:nvSpPr>
        <p:spPr>
          <a:xfrm>
            <a:off x="827584" y="642174"/>
            <a:ext cx="7776864"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and micro catheter on a single wire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
        <p:nvSpPr>
          <p:cNvPr id="57" name="Shape 225"/>
          <p:cNvSpPr/>
          <p:nvPr/>
        </p:nvSpPr>
        <p:spPr>
          <a:xfrm>
            <a:off x="2718252" y="5805264"/>
            <a:ext cx="1713763" cy="0"/>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52" name="Shape 231"/>
          <p:cNvSpPr/>
          <p:nvPr/>
        </p:nvSpPr>
        <p:spPr>
          <a:xfrm>
            <a:off x="4202931" y="4941625"/>
            <a:ext cx="585093"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300">
                <a:solidFill>
                  <a:srgbClr val="000000"/>
                </a:solidFill>
                <a:latin typeface="Times New Roman"/>
                <a:ea typeface="Times New Roman"/>
                <a:cs typeface="Times New Roman"/>
                <a:sym typeface="Times New Roman"/>
              </a:defRPr>
            </a:lvl1pPr>
          </a:lstStyle>
          <a:p>
            <a:r>
              <a:rPr sz="1400" dirty="0">
                <a:latin typeface="+mn-lt"/>
              </a:rPr>
              <a:t>2.5mm</a:t>
            </a:r>
          </a:p>
        </p:txBody>
      </p:sp>
      <p:sp>
        <p:nvSpPr>
          <p:cNvPr id="53" name="Shape 232"/>
          <p:cNvSpPr/>
          <p:nvPr/>
        </p:nvSpPr>
        <p:spPr>
          <a:xfrm>
            <a:off x="4222628" y="5229199"/>
            <a:ext cx="502566"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sz="1600">
              <a:latin typeface="+mn-lt"/>
            </a:endParaRPr>
          </a:p>
        </p:txBody>
      </p:sp>
      <p:sp>
        <p:nvSpPr>
          <p:cNvPr id="58" name="Shape 226"/>
          <p:cNvSpPr/>
          <p:nvPr/>
        </p:nvSpPr>
        <p:spPr>
          <a:xfrm>
            <a:off x="3564807" y="6021287"/>
            <a:ext cx="671532" cy="1"/>
          </a:xfrm>
          <a:prstGeom prst="line">
            <a:avLst/>
          </a:prstGeom>
          <a:ln w="25400">
            <a:solidFill>
              <a:srgbClr val="000000"/>
            </a:solidFill>
            <a:miter lim="400000"/>
            <a:headEnd type="triangle"/>
            <a:tailEnd type="triangle"/>
          </a:ln>
        </p:spPr>
        <p:txBody>
          <a:bodyPr lIns="35717" tIns="35717" rIns="35717" bIns="35717" anchor="ctr"/>
          <a:lstStyle/>
          <a:p>
            <a:pPr>
              <a:defRPr sz="3000">
                <a:solidFill>
                  <a:srgbClr val="FFFFFF"/>
                </a:solidFill>
                <a:effectLst>
                  <a:outerShdw blurRad="38100" dist="12700" dir="5400000" rotWithShape="0">
                    <a:srgbClr val="000000">
                      <a:alpha val="80000"/>
                    </a:srgbClr>
                  </a:outerShdw>
                </a:effectLst>
              </a:defRPr>
            </a:pPr>
            <a:endParaRPr/>
          </a:p>
        </p:txBody>
      </p:sp>
    </p:spTree>
    <p:extLst>
      <p:ext uri="{BB962C8B-B14F-4D97-AF65-F5344CB8AC3E}">
        <p14:creationId xmlns:p14="http://schemas.microsoft.com/office/powerpoint/2010/main" val="42237579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251520" y="143421"/>
            <a:ext cx="4667890" cy="837307"/>
            <a:chOff x="251520" y="143421"/>
            <a:chExt cx="4667890" cy="837307"/>
          </a:xfrm>
        </p:grpSpPr>
        <p:pic>
          <p:nvPicPr>
            <p:cNvPr id="14"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6" name="テキスト ボックス 15"/>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54" name="pasted-image.pdf"/>
          <p:cNvPicPr>
            <a:picLocks noChangeAspect="1"/>
          </p:cNvPicPr>
          <p:nvPr/>
        </p:nvPicPr>
        <p:blipFill>
          <a:blip r:embed="rId3">
            <a:extLst/>
          </a:blip>
          <a:stretch>
            <a:fillRect/>
          </a:stretch>
        </p:blipFill>
        <p:spPr>
          <a:xfrm>
            <a:off x="358675" y="3360539"/>
            <a:ext cx="6116837" cy="3286126"/>
          </a:xfrm>
          <a:prstGeom prst="rect">
            <a:avLst/>
          </a:prstGeom>
          <a:ln w="12700">
            <a:miter lim="400000"/>
          </a:ln>
        </p:spPr>
      </p:pic>
      <p:pic>
        <p:nvPicPr>
          <p:cNvPr id="60" name="pasted-image.pdf"/>
          <p:cNvPicPr>
            <a:picLocks noChangeAspect="1"/>
          </p:cNvPicPr>
          <p:nvPr/>
        </p:nvPicPr>
        <p:blipFill>
          <a:blip r:embed="rId4">
            <a:extLst/>
          </a:blip>
          <a:stretch>
            <a:fillRect/>
          </a:stretch>
        </p:blipFill>
        <p:spPr>
          <a:xfrm>
            <a:off x="3395119" y="1441625"/>
            <a:ext cx="5654434" cy="3499543"/>
          </a:xfrm>
          <a:prstGeom prst="rect">
            <a:avLst/>
          </a:prstGeom>
          <a:ln w="12700">
            <a:miter lim="400000"/>
          </a:ln>
        </p:spPr>
      </p:pic>
      <p:sp>
        <p:nvSpPr>
          <p:cNvPr id="61" name="Shape 237"/>
          <p:cNvSpPr/>
          <p:nvPr/>
        </p:nvSpPr>
        <p:spPr>
          <a:xfrm>
            <a:off x="323029" y="2801978"/>
            <a:ext cx="2471378" cy="44146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4000">
                <a:latin typeface="HGPMinchoE"/>
                <a:ea typeface="HGPMinchoE"/>
                <a:cs typeface="HGPMinchoE"/>
                <a:sym typeface="HGPMinchoE"/>
              </a:defRPr>
            </a:lvl1pPr>
          </a:lstStyle>
          <a:p>
            <a:r>
              <a:rPr lang="en-US" sz="2400" dirty="0">
                <a:latin typeface="+mn-lt"/>
                <a:cs typeface="Times New Roman" pitchFamily="18" charset="0"/>
              </a:rPr>
              <a:t>Fluoroscopic image</a:t>
            </a:r>
            <a:endParaRPr sz="2400" dirty="0">
              <a:latin typeface="+mn-lt"/>
              <a:cs typeface="Times New Roman" pitchFamily="18" charset="0"/>
            </a:endParaRPr>
          </a:p>
        </p:txBody>
      </p:sp>
      <p:pic>
        <p:nvPicPr>
          <p:cNvPr id="62" name="pasted-image.pdf"/>
          <p:cNvPicPr>
            <a:picLocks noChangeAspect="1"/>
          </p:cNvPicPr>
          <p:nvPr/>
        </p:nvPicPr>
        <p:blipFill>
          <a:blip r:embed="rId5">
            <a:extLst/>
          </a:blip>
          <a:stretch>
            <a:fillRect/>
          </a:stretch>
        </p:blipFill>
        <p:spPr>
          <a:xfrm>
            <a:off x="6938863" y="4981999"/>
            <a:ext cx="1616274" cy="1419821"/>
          </a:xfrm>
          <a:prstGeom prst="rect">
            <a:avLst/>
          </a:prstGeom>
          <a:ln w="12700">
            <a:miter lim="400000"/>
          </a:ln>
        </p:spPr>
      </p:pic>
      <p:sp>
        <p:nvSpPr>
          <p:cNvPr id="63"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Exit position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Tree>
    <p:extLst>
      <p:ext uri="{BB962C8B-B14F-4D97-AF65-F5344CB8AC3E}">
        <p14:creationId xmlns:p14="http://schemas.microsoft.com/office/powerpoint/2010/main" val="89482319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Real time IVUS guided wiring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2" name="4.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 y="1384662"/>
            <a:ext cx="4636626" cy="4636626"/>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995" y="1384662"/>
            <a:ext cx="4636626" cy="4636626"/>
          </a:xfrm>
          <a:prstGeom prst="rect">
            <a:avLst/>
          </a:prstGeom>
        </p:spPr>
      </p:pic>
    </p:spTree>
    <p:extLst>
      <p:ext uri="{BB962C8B-B14F-4D97-AF65-F5344CB8AC3E}">
        <p14:creationId xmlns:p14="http://schemas.microsoft.com/office/powerpoint/2010/main" val="27668631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repeatCount="indefinite"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wa 11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545102" y="1340768"/>
            <a:ext cx="4598898" cy="459889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4" y="1347406"/>
            <a:ext cx="4598898" cy="4598898"/>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61554"/>
            <a:ext cx="4578112" cy="4578112"/>
          </a:xfrm>
          <a:prstGeom prst="rect">
            <a:avLst/>
          </a:prstGeom>
        </p:spPr>
      </p:pic>
      <p:sp>
        <p:nvSpPr>
          <p:cNvPr id="8"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Stenting and final angiogram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9" name="グループ化 8"/>
          <p:cNvGrpSpPr/>
          <p:nvPr/>
        </p:nvGrpSpPr>
        <p:grpSpPr>
          <a:xfrm>
            <a:off x="251520" y="143421"/>
            <a:ext cx="4667890" cy="837307"/>
            <a:chOff x="251520" y="143421"/>
            <a:chExt cx="4667890" cy="837307"/>
          </a:xfrm>
        </p:grpSpPr>
        <p:pic>
          <p:nvPicPr>
            <p:cNvPr id="10" name="図 10" descr="CCTロゴ 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2" name="テキスト ボックス 11"/>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Tree>
    <p:extLst>
      <p:ext uri="{BB962C8B-B14F-4D97-AF65-F5344CB8AC3E}">
        <p14:creationId xmlns:p14="http://schemas.microsoft.com/office/powerpoint/2010/main" val="1842752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e IVUS 2-3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560002" y="1619673"/>
            <a:ext cx="4583998" cy="4583998"/>
          </a:xfrm>
          <a:prstGeom prst="rect">
            <a:avLst/>
          </a:prstGeom>
        </p:spPr>
      </p:pic>
      <p:sp>
        <p:nvSpPr>
          <p:cNvPr id="9" name="Shape 24"/>
          <p:cNvSpPr/>
          <p:nvPr/>
        </p:nvSpPr>
        <p:spPr>
          <a:xfrm>
            <a:off x="827584" y="476672"/>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guided true lumen wiring </a:t>
            </a:r>
          </a:p>
          <a:p>
            <a:pPr lvl="0" algn="ctr">
              <a:defRPr>
                <a:solidFill>
                  <a:srgbClr val="000000"/>
                </a:solidFill>
              </a:defRPr>
            </a:pPr>
            <a:r>
              <a:rPr lang="en-US" sz="3600" b="1" dirty="0" smtClean="0">
                <a:latin typeface="Calibri"/>
                <a:ea typeface="Calibri"/>
                <a:cs typeface="Calibri"/>
                <a:sym typeface="Calibri"/>
              </a:rPr>
              <a:t>(new method)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10" name="グループ化 9"/>
          <p:cNvGrpSpPr/>
          <p:nvPr/>
        </p:nvGrpSpPr>
        <p:grpSpPr>
          <a:xfrm>
            <a:off x="251520" y="143421"/>
            <a:ext cx="4667890" cy="837307"/>
            <a:chOff x="251520" y="143421"/>
            <a:chExt cx="4667890" cy="837307"/>
          </a:xfrm>
        </p:grpSpPr>
        <p:pic>
          <p:nvPicPr>
            <p:cNvPr id="11" name="図 10" descr="CCTロゴ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3" name="テキスト ボックス 12"/>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33812"/>
            <a:ext cx="4583327" cy="4583327"/>
          </a:xfrm>
          <a:prstGeom prst="rect">
            <a:avLst/>
          </a:prstGeom>
        </p:spPr>
      </p:pic>
      <p:sp>
        <p:nvSpPr>
          <p:cNvPr id="21" name="Shape 245"/>
          <p:cNvSpPr/>
          <p:nvPr/>
        </p:nvSpPr>
        <p:spPr>
          <a:xfrm>
            <a:off x="3491880" y="3585716"/>
            <a:ext cx="936104"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lang="en-US" sz="1400" dirty="0" smtClean="0">
                <a:latin typeface="+mn-lt"/>
              </a:rPr>
              <a:t>GAIA 2nd</a:t>
            </a:r>
            <a:endParaRPr sz="1400" dirty="0">
              <a:latin typeface="+mn-lt"/>
            </a:endParaRPr>
          </a:p>
        </p:txBody>
      </p:sp>
      <p:sp>
        <p:nvSpPr>
          <p:cNvPr id="22" name="Shape 246"/>
          <p:cNvSpPr/>
          <p:nvPr/>
        </p:nvSpPr>
        <p:spPr>
          <a:xfrm>
            <a:off x="3013764" y="2809508"/>
            <a:ext cx="910597"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smtClean="0">
                <a:latin typeface="+mn-lt"/>
              </a:rPr>
              <a:t>IVUS;</a:t>
            </a:r>
            <a:r>
              <a:rPr lang="en-US" sz="1400" dirty="0" smtClean="0">
                <a:latin typeface="+mn-lt"/>
              </a:rPr>
              <a:t> WR</a:t>
            </a:r>
            <a:endParaRPr sz="1400" dirty="0">
              <a:latin typeface="+mn-lt"/>
            </a:endParaRPr>
          </a:p>
        </p:txBody>
      </p:sp>
      <p:sp>
        <p:nvSpPr>
          <p:cNvPr id="23" name="Shape 247"/>
          <p:cNvSpPr/>
          <p:nvPr/>
        </p:nvSpPr>
        <p:spPr>
          <a:xfrm>
            <a:off x="2129101" y="2680302"/>
            <a:ext cx="792088"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sz="1400" dirty="0">
                <a:latin typeface="+mn-lt"/>
              </a:rPr>
              <a:t>SASUKE</a:t>
            </a:r>
          </a:p>
        </p:txBody>
      </p:sp>
      <p:sp>
        <p:nvSpPr>
          <p:cNvPr id="24" name="Shape 245"/>
          <p:cNvSpPr/>
          <p:nvPr/>
        </p:nvSpPr>
        <p:spPr>
          <a:xfrm>
            <a:off x="2129101" y="3861048"/>
            <a:ext cx="946753" cy="5334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2600" b="1">
                <a:solidFill>
                  <a:srgbClr val="FFFFFF"/>
                </a:solidFill>
                <a:latin typeface="Times New Roman"/>
                <a:ea typeface="Times New Roman"/>
                <a:cs typeface="Times New Roman"/>
                <a:sym typeface="Times New Roman"/>
              </a:defRPr>
            </a:lvl1pPr>
          </a:lstStyle>
          <a:p>
            <a:r>
              <a:rPr lang="en-US" sz="1400" dirty="0" smtClean="0">
                <a:latin typeface="+mn-lt"/>
              </a:rPr>
              <a:t>Conquest pro 12</a:t>
            </a:r>
            <a:endParaRPr sz="1400" dirty="0">
              <a:latin typeface="+mn-lt"/>
            </a:endParaRPr>
          </a:p>
        </p:txBody>
      </p:sp>
      <p:cxnSp>
        <p:nvCxnSpPr>
          <p:cNvPr id="25" name="直線矢印コネクタ 24"/>
          <p:cNvCxnSpPr/>
          <p:nvPr/>
        </p:nvCxnSpPr>
        <p:spPr>
          <a:xfrm flipH="1">
            <a:off x="2951674" y="3098964"/>
            <a:ext cx="124180" cy="267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627265" y="2943024"/>
            <a:ext cx="0" cy="2894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2525145" y="3573016"/>
            <a:ext cx="174647" cy="31803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037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repeatCount="indefinite"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78"/>
          <p:cNvSpPr/>
          <p:nvPr/>
        </p:nvSpPr>
        <p:spPr>
          <a:xfrm>
            <a:off x="450274" y="392396"/>
            <a:ext cx="4388827" cy="351457"/>
          </a:xfrm>
          <a:prstGeom prst="rect">
            <a:avLst/>
          </a:prstGeom>
          <a:solidFill>
            <a:srgbClr val="C00000"/>
          </a:solid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798" tIns="50798" rIns="50798" bIns="50798" numCol="1" spcCol="38098" rtlCol="0" anchor="ctr">
            <a:spAutoFit/>
          </a:bodyPr>
          <a:lstStyle/>
          <a:p>
            <a:pPr defTabSz="584170" latinLnBrk="1"/>
            <a:r>
              <a:rPr lang="en-US" sz="1600" b="1" dirty="0">
                <a:solidFill>
                  <a:srgbClr val="FFFFFF"/>
                </a:solidFill>
                <a:latin typeface="Calibri" pitchFamily="34" charset="0"/>
              </a:rPr>
              <a:t>Careful analysis of coronary angiogram / MSCT</a:t>
            </a:r>
            <a:endParaRPr sz="1600" b="1" dirty="0">
              <a:solidFill>
                <a:srgbClr val="FFFFFF"/>
              </a:solidFill>
              <a:latin typeface="Calibri" pitchFamily="34" charset="0"/>
            </a:endParaRPr>
          </a:p>
        </p:txBody>
      </p:sp>
      <p:grpSp>
        <p:nvGrpSpPr>
          <p:cNvPr id="2" name="Group 5"/>
          <p:cNvGrpSpPr/>
          <p:nvPr/>
        </p:nvGrpSpPr>
        <p:grpSpPr>
          <a:xfrm>
            <a:off x="105870" y="4303356"/>
            <a:ext cx="2947345" cy="1806178"/>
            <a:chOff x="105870" y="4303356"/>
            <a:chExt cx="2947345" cy="1806178"/>
          </a:xfrm>
        </p:grpSpPr>
        <p:grpSp>
          <p:nvGrpSpPr>
            <p:cNvPr id="5" name="Group 117"/>
            <p:cNvGrpSpPr/>
            <p:nvPr/>
          </p:nvGrpSpPr>
          <p:grpSpPr>
            <a:xfrm>
              <a:off x="105870" y="4342220"/>
              <a:ext cx="1610972" cy="1757295"/>
              <a:chOff x="217827" y="4346621"/>
              <a:chExt cx="1610972" cy="1757295"/>
            </a:xfrm>
          </p:grpSpPr>
          <p:sp>
            <p:nvSpPr>
              <p:cNvPr id="94" name="Shape 94"/>
              <p:cNvSpPr/>
              <p:nvPr/>
            </p:nvSpPr>
            <p:spPr>
              <a:xfrm flipH="1">
                <a:off x="956528" y="4346621"/>
                <a:ext cx="872271" cy="680079"/>
              </a:xfrm>
              <a:prstGeom prst="line">
                <a:avLst/>
              </a:prstGeom>
              <a:ln w="25400">
                <a:solidFill>
                  <a:srgbClr val="4F81BD"/>
                </a:solidFill>
                <a:tailEnd type="triangle"/>
              </a:ln>
            </p:spPr>
            <p:txBody>
              <a:bodyPr lIns="45719" tIns="45719" rIns="45719" bIns="45719"/>
              <a:lstStyle/>
              <a:p>
                <a:pPr defTabSz="321440">
                  <a:defRPr sz="1600">
                    <a:solidFill>
                      <a:srgbClr val="000000"/>
                    </a:solidFill>
                    <a:latin typeface="Helvetica"/>
                    <a:ea typeface="Helvetica"/>
                    <a:cs typeface="Helvetica"/>
                    <a:sym typeface="Helvetica"/>
                  </a:defRPr>
                </a:pPr>
                <a:endParaRPr sz="1100">
                  <a:latin typeface="Helvetica"/>
                  <a:ea typeface="Helvetica"/>
                  <a:cs typeface="Helvetica"/>
                  <a:sym typeface="Helvetica"/>
                </a:endParaRPr>
              </a:p>
            </p:txBody>
          </p:sp>
          <p:sp>
            <p:nvSpPr>
              <p:cNvPr id="31" name="Shape 78"/>
              <p:cNvSpPr/>
              <p:nvPr/>
            </p:nvSpPr>
            <p:spPr>
              <a:xfrm>
                <a:off x="335036" y="5026700"/>
                <a:ext cx="1410414" cy="1077216"/>
              </a:xfrm>
              <a:prstGeom prst="rect">
                <a:avLst/>
              </a:prstGeom>
              <a:solidFill>
                <a:schemeClr val="accent1">
                  <a:lumMod val="60000"/>
                  <a:lumOff val="40000"/>
                </a:schemeClr>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p>
                <a:pPr defTabSz="457177"/>
                <a:r>
                  <a:rPr lang="en-US" sz="1600" b="1" dirty="0">
                    <a:latin typeface="Calibri"/>
                    <a:ea typeface="Calibri"/>
                    <a:cs typeface="Calibri"/>
                  </a:rPr>
                  <a:t>Dissection-reentry (</a:t>
                </a:r>
                <a:r>
                  <a:rPr lang="en-US" sz="1600" b="1" dirty="0" err="1">
                    <a:latin typeface="Calibri"/>
                    <a:ea typeface="Calibri"/>
                    <a:cs typeface="Calibri"/>
                  </a:rPr>
                  <a:t>CrossBoss</a:t>
                </a:r>
                <a:r>
                  <a:rPr lang="en-US" sz="1600" b="1" dirty="0">
                    <a:latin typeface="Calibri"/>
                    <a:ea typeface="Calibri"/>
                    <a:cs typeface="Calibri"/>
                  </a:rPr>
                  <a:t> / Stingray</a:t>
                </a:r>
                <a:endParaRPr sz="1600" b="1" dirty="0">
                  <a:latin typeface="Calibri"/>
                  <a:ea typeface="Calibri"/>
                  <a:cs typeface="Calibri"/>
                </a:endParaRPr>
              </a:p>
            </p:txBody>
          </p:sp>
          <p:sp>
            <p:nvSpPr>
              <p:cNvPr id="71" name="Shape 88"/>
              <p:cNvSpPr/>
              <p:nvPr/>
            </p:nvSpPr>
            <p:spPr>
              <a:xfrm>
                <a:off x="217827" y="4380000"/>
                <a:ext cx="1106320" cy="523218"/>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400" b="1" dirty="0">
                    <a:solidFill>
                      <a:schemeClr val="tx1"/>
                    </a:solidFill>
                  </a:rPr>
                  <a:t>If suitable reentry zone</a:t>
                </a:r>
                <a:endParaRPr sz="1400" b="1" dirty="0">
                  <a:solidFill>
                    <a:schemeClr val="tx1"/>
                  </a:solidFill>
                </a:endParaRPr>
              </a:p>
            </p:txBody>
          </p:sp>
        </p:grpSp>
        <p:sp>
          <p:nvSpPr>
            <p:cNvPr id="32" name="Shape 78"/>
            <p:cNvSpPr/>
            <p:nvPr/>
          </p:nvSpPr>
          <p:spPr>
            <a:xfrm>
              <a:off x="1793744" y="5032318"/>
              <a:ext cx="1259471" cy="1077216"/>
            </a:xfrm>
            <a:prstGeom prst="rect">
              <a:avLst/>
            </a:prstGeom>
            <a:solidFill>
              <a:schemeClr val="tx2">
                <a:lumMod val="50000"/>
              </a:schemeClr>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600" b="1" dirty="0">
                  <a:solidFill>
                    <a:schemeClr val="bg1"/>
                  </a:solidFill>
                </a:rPr>
                <a:t>Parallel</a:t>
              </a:r>
            </a:p>
            <a:p>
              <a:pPr algn="ctr"/>
              <a:r>
                <a:rPr lang="en-US" sz="1600" b="1" dirty="0">
                  <a:solidFill>
                    <a:schemeClr val="bg1"/>
                  </a:solidFill>
                </a:rPr>
                <a:t> wiring +/- IVUS-guided wiring</a:t>
              </a:r>
              <a:endParaRPr sz="1600" b="1" dirty="0">
                <a:solidFill>
                  <a:schemeClr val="bg1"/>
                </a:solidFill>
              </a:endParaRPr>
            </a:p>
          </p:txBody>
        </p:sp>
        <p:sp>
          <p:nvSpPr>
            <p:cNvPr id="93" name="Shape 93"/>
            <p:cNvSpPr/>
            <p:nvPr/>
          </p:nvSpPr>
          <p:spPr>
            <a:xfrm>
              <a:off x="1742481" y="4303356"/>
              <a:ext cx="639943" cy="718944"/>
            </a:xfrm>
            <a:prstGeom prst="line">
              <a:avLst/>
            </a:prstGeom>
            <a:ln w="25400">
              <a:solidFill>
                <a:srgbClr val="4F81BD"/>
              </a:solidFill>
              <a:tailEnd type="triangle"/>
            </a:ln>
          </p:spPr>
          <p:txBody>
            <a:bodyPr lIns="45719" tIns="45719" rIns="45719" bIns="45719"/>
            <a:lstStyle/>
            <a:p>
              <a:pPr defTabSz="321440">
                <a:defRPr sz="1600">
                  <a:solidFill>
                    <a:srgbClr val="000000"/>
                  </a:solidFill>
                  <a:latin typeface="Helvetica"/>
                  <a:ea typeface="Helvetica"/>
                  <a:cs typeface="Helvetica"/>
                  <a:sym typeface="Helvetica"/>
                </a:defRPr>
              </a:pPr>
              <a:endParaRPr sz="1100">
                <a:latin typeface="Helvetica"/>
                <a:ea typeface="Helvetica"/>
                <a:cs typeface="Helvetica"/>
                <a:sym typeface="Helvetica"/>
              </a:endParaRPr>
            </a:p>
          </p:txBody>
        </p:sp>
      </p:grpSp>
      <p:sp>
        <p:nvSpPr>
          <p:cNvPr id="99" name="Rounded Rectangle 98"/>
          <p:cNvSpPr/>
          <p:nvPr/>
        </p:nvSpPr>
        <p:spPr>
          <a:xfrm>
            <a:off x="336136" y="6422225"/>
            <a:ext cx="8413175" cy="317018"/>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798" tIns="50798" rIns="50798" bIns="50798" numCol="1" spcCol="38098" rtlCol="0" anchor="ctr">
            <a:spAutoFit/>
          </a:bodyPr>
          <a:lstStyle/>
          <a:p>
            <a:pPr defTabSz="584170" latinLnBrk="1"/>
            <a:r>
              <a:rPr lang="en-US" sz="1200" b="1" spc="50" dirty="0">
                <a:ln w="0"/>
                <a:solidFill>
                  <a:schemeClr val="tx1"/>
                </a:solidFill>
                <a:effectLst>
                  <a:innerShdw blurRad="63500" dist="50800" dir="13500000">
                    <a:srgbClr val="000000">
                      <a:alpha val="50000"/>
                    </a:srgbClr>
                  </a:innerShdw>
                </a:effectLst>
                <a:sym typeface="Helvetica Light"/>
              </a:rPr>
              <a:t>Consider stopping if &gt; 3 </a:t>
            </a:r>
            <a:r>
              <a:rPr lang="en-US" sz="1200" b="1" spc="50" dirty="0" err="1">
                <a:ln w="0"/>
                <a:solidFill>
                  <a:schemeClr val="tx1"/>
                </a:solidFill>
                <a:effectLst>
                  <a:innerShdw blurRad="63500" dist="50800" dir="13500000">
                    <a:srgbClr val="000000">
                      <a:alpha val="50000"/>
                    </a:srgbClr>
                  </a:innerShdw>
                </a:effectLst>
                <a:sym typeface="Helvetica Light"/>
              </a:rPr>
              <a:t>hr</a:t>
            </a:r>
            <a:r>
              <a:rPr lang="en-US" sz="1200" b="1" spc="50" dirty="0">
                <a:ln w="0"/>
                <a:solidFill>
                  <a:schemeClr val="tx1"/>
                </a:solidFill>
                <a:effectLst>
                  <a:innerShdw blurRad="63500" dist="50800" dir="13500000">
                    <a:srgbClr val="000000">
                      <a:alpha val="50000"/>
                    </a:srgbClr>
                  </a:innerShdw>
                </a:effectLst>
                <a:sym typeface="Helvetica Light"/>
              </a:rPr>
              <a:t>; 3.7x </a:t>
            </a:r>
            <a:r>
              <a:rPr lang="en-US" sz="1200" b="1" spc="50" dirty="0" err="1">
                <a:ln w="0"/>
                <a:solidFill>
                  <a:schemeClr val="tx1"/>
                </a:solidFill>
                <a:effectLst>
                  <a:innerShdw blurRad="63500" dist="50800" dir="13500000">
                    <a:srgbClr val="000000">
                      <a:alpha val="50000"/>
                    </a:srgbClr>
                  </a:innerShdw>
                </a:effectLst>
                <a:sym typeface="Helvetica Light"/>
              </a:rPr>
              <a:t>eGFR</a:t>
            </a:r>
            <a:r>
              <a:rPr lang="en-US" sz="1200" b="1" spc="50" dirty="0">
                <a:ln w="0"/>
                <a:solidFill>
                  <a:schemeClr val="tx1"/>
                </a:solidFill>
                <a:effectLst>
                  <a:innerShdw blurRad="63500" dist="50800" dir="13500000">
                    <a:srgbClr val="000000">
                      <a:alpha val="50000"/>
                    </a:srgbClr>
                  </a:innerShdw>
                </a:effectLst>
                <a:sym typeface="Helvetica Light"/>
              </a:rPr>
              <a:t> ml contrast; Air </a:t>
            </a:r>
            <a:r>
              <a:rPr lang="en-US" sz="1200" b="1" spc="50" dirty="0" err="1">
                <a:ln w="0"/>
                <a:solidFill>
                  <a:schemeClr val="tx1"/>
                </a:solidFill>
                <a:effectLst>
                  <a:innerShdw blurRad="63500" dist="50800" dir="13500000">
                    <a:srgbClr val="000000">
                      <a:alpha val="50000"/>
                    </a:srgbClr>
                  </a:innerShdw>
                </a:effectLst>
                <a:sym typeface="Helvetica Light"/>
              </a:rPr>
              <a:t>Kerma</a:t>
            </a:r>
            <a:r>
              <a:rPr lang="en-US" sz="1200" b="1" spc="50" dirty="0">
                <a:ln w="0"/>
                <a:solidFill>
                  <a:schemeClr val="tx1"/>
                </a:solidFill>
                <a:effectLst>
                  <a:innerShdw blurRad="63500" dist="50800" dir="13500000">
                    <a:srgbClr val="000000">
                      <a:alpha val="50000"/>
                    </a:srgbClr>
                  </a:innerShdw>
                </a:effectLst>
                <a:sym typeface="Helvetica Light"/>
              </a:rPr>
              <a:t> &gt; 5 </a:t>
            </a:r>
            <a:r>
              <a:rPr lang="en-US" sz="1200" b="1" spc="50" dirty="0" err="1">
                <a:ln w="0"/>
                <a:solidFill>
                  <a:schemeClr val="tx1"/>
                </a:solidFill>
                <a:effectLst>
                  <a:innerShdw blurRad="63500" dist="50800" dir="13500000">
                    <a:srgbClr val="000000">
                      <a:alpha val="50000"/>
                    </a:srgbClr>
                  </a:innerShdw>
                </a:effectLst>
                <a:sym typeface="Helvetica Light"/>
              </a:rPr>
              <a:t>Gy</a:t>
            </a:r>
            <a:r>
              <a:rPr lang="en-US" sz="1200" b="1" spc="50" dirty="0">
                <a:ln w="0"/>
                <a:solidFill>
                  <a:schemeClr val="tx1"/>
                </a:solidFill>
                <a:effectLst>
                  <a:innerShdw blurRad="63500" dist="50800" dir="13500000">
                    <a:srgbClr val="000000">
                      <a:alpha val="50000"/>
                    </a:srgbClr>
                  </a:innerShdw>
                </a:effectLst>
                <a:sym typeface="Helvetica Light"/>
              </a:rPr>
              <a:t> unless procedure well advanced.</a:t>
            </a:r>
            <a:endParaRPr lang="en-SG" sz="1200" b="1" spc="50" dirty="0">
              <a:ln w="0"/>
              <a:solidFill>
                <a:schemeClr val="tx1"/>
              </a:solidFill>
              <a:effectLst>
                <a:innerShdw blurRad="63500" dist="50800" dir="13500000">
                  <a:srgbClr val="000000">
                    <a:alpha val="50000"/>
                  </a:srgbClr>
                </a:innerShdw>
              </a:effectLst>
              <a:sym typeface="Helvetica Light"/>
            </a:endParaRPr>
          </a:p>
        </p:txBody>
      </p:sp>
      <p:grpSp>
        <p:nvGrpSpPr>
          <p:cNvPr id="6" name="Group 1"/>
          <p:cNvGrpSpPr/>
          <p:nvPr/>
        </p:nvGrpSpPr>
        <p:grpSpPr>
          <a:xfrm>
            <a:off x="4881521" y="406255"/>
            <a:ext cx="4129736" cy="1035061"/>
            <a:chOff x="4881521" y="406254"/>
            <a:chExt cx="4129736" cy="1035061"/>
          </a:xfrm>
        </p:grpSpPr>
        <p:sp>
          <p:nvSpPr>
            <p:cNvPr id="78" name="Shape 87"/>
            <p:cNvSpPr/>
            <p:nvPr/>
          </p:nvSpPr>
          <p:spPr>
            <a:xfrm>
              <a:off x="6923010" y="406254"/>
              <a:ext cx="1739261" cy="307775"/>
            </a:xfrm>
            <a:prstGeom prst="rect">
              <a:avLst/>
            </a:prstGeom>
            <a:solidFill>
              <a:schemeClr val="accent1">
                <a:lumMod val="60000"/>
                <a:lumOff val="40000"/>
              </a:schemeClr>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p>
              <a:pPr defTabSz="457177"/>
              <a:r>
                <a:rPr lang="en-US" sz="1400" b="1" dirty="0">
                  <a:latin typeface="Calibri"/>
                  <a:ea typeface="Calibri"/>
                  <a:cs typeface="Calibri"/>
                </a:rPr>
                <a:t>In-stent restenosis</a:t>
              </a:r>
              <a:endParaRPr sz="1400" b="1" dirty="0">
                <a:latin typeface="Calibri"/>
                <a:ea typeface="Calibri"/>
                <a:cs typeface="Calibri"/>
              </a:endParaRPr>
            </a:p>
          </p:txBody>
        </p:sp>
        <p:sp>
          <p:nvSpPr>
            <p:cNvPr id="92" name="Shape 78"/>
            <p:cNvSpPr/>
            <p:nvPr/>
          </p:nvSpPr>
          <p:spPr>
            <a:xfrm>
              <a:off x="6381142" y="918097"/>
              <a:ext cx="2630115" cy="523218"/>
            </a:xfrm>
            <a:prstGeom prst="rect">
              <a:avLst/>
            </a:prstGeom>
            <a:solidFill>
              <a:schemeClr val="accent1">
                <a:lumMod val="60000"/>
                <a:lumOff val="40000"/>
              </a:schemeClr>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p>
              <a:pPr defTabSz="457177"/>
              <a:r>
                <a:rPr lang="en-US" sz="1400" b="1" dirty="0">
                  <a:latin typeface="Calibri"/>
                  <a:ea typeface="Calibri"/>
                  <a:cs typeface="Calibri"/>
                </a:rPr>
                <a:t>Use of </a:t>
              </a:r>
              <a:r>
                <a:rPr lang="en-US" sz="1400" b="1" dirty="0" err="1">
                  <a:latin typeface="Calibri"/>
                  <a:ea typeface="Calibri"/>
                  <a:cs typeface="Calibri"/>
                </a:rPr>
                <a:t>CrossBoss</a:t>
              </a:r>
              <a:r>
                <a:rPr lang="en-US" sz="1400" b="1" dirty="0">
                  <a:latin typeface="Calibri"/>
                  <a:ea typeface="Calibri"/>
                  <a:cs typeface="Calibri"/>
                </a:rPr>
                <a:t> as primary crossing strategy</a:t>
              </a:r>
              <a:endParaRPr sz="1400" b="1" dirty="0">
                <a:latin typeface="Calibri"/>
                <a:ea typeface="Calibri"/>
                <a:cs typeface="Calibri"/>
              </a:endParaRPr>
            </a:p>
          </p:txBody>
        </p:sp>
        <p:cxnSp>
          <p:nvCxnSpPr>
            <p:cNvPr id="60" name="Straight Arrow Connector 59"/>
            <p:cNvCxnSpPr/>
            <p:nvPr/>
          </p:nvCxnSpPr>
          <p:spPr>
            <a:xfrm>
              <a:off x="4881521" y="567214"/>
              <a:ext cx="2041489" cy="910"/>
            </a:xfrm>
            <a:prstGeom prst="straightConnector1">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 name="Straight Arrow Connector 3"/>
            <p:cNvCxnSpPr>
              <a:stCxn id="78" idx="2"/>
            </p:cNvCxnSpPr>
            <p:nvPr/>
          </p:nvCxnSpPr>
          <p:spPr>
            <a:xfrm>
              <a:off x="7792641" y="714029"/>
              <a:ext cx="0" cy="204312"/>
            </a:xfrm>
            <a:prstGeom prst="straightConnector1">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grpSp>
      <p:grpSp>
        <p:nvGrpSpPr>
          <p:cNvPr id="8" name="Group 15"/>
          <p:cNvGrpSpPr/>
          <p:nvPr/>
        </p:nvGrpSpPr>
        <p:grpSpPr>
          <a:xfrm>
            <a:off x="492454" y="742530"/>
            <a:ext cx="8462260" cy="3543940"/>
            <a:chOff x="492454" y="742530"/>
            <a:chExt cx="8462260" cy="3543940"/>
          </a:xfrm>
        </p:grpSpPr>
        <p:grpSp>
          <p:nvGrpSpPr>
            <p:cNvPr id="9" name="Group 14"/>
            <p:cNvGrpSpPr/>
            <p:nvPr/>
          </p:nvGrpSpPr>
          <p:grpSpPr>
            <a:xfrm>
              <a:off x="492454" y="742530"/>
              <a:ext cx="8462260" cy="3543940"/>
              <a:chOff x="492454" y="742530"/>
              <a:chExt cx="8462260" cy="3543940"/>
            </a:xfrm>
          </p:grpSpPr>
          <p:sp>
            <p:nvSpPr>
              <p:cNvPr id="67" name="Shape 87"/>
              <p:cNvSpPr/>
              <p:nvPr/>
            </p:nvSpPr>
            <p:spPr>
              <a:xfrm>
                <a:off x="7610958" y="3242995"/>
                <a:ext cx="605303"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Yes</a:t>
                </a:r>
              </a:p>
            </p:txBody>
          </p:sp>
          <p:sp>
            <p:nvSpPr>
              <p:cNvPr id="70" name="Shape 88"/>
              <p:cNvSpPr/>
              <p:nvPr/>
            </p:nvSpPr>
            <p:spPr>
              <a:xfrm>
                <a:off x="6687991" y="2005322"/>
                <a:ext cx="721409"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No</a:t>
                </a:r>
              </a:p>
            </p:txBody>
          </p:sp>
          <p:grpSp>
            <p:nvGrpSpPr>
              <p:cNvPr id="11" name="Group 10"/>
              <p:cNvGrpSpPr/>
              <p:nvPr/>
            </p:nvGrpSpPr>
            <p:grpSpPr>
              <a:xfrm>
                <a:off x="492454" y="742530"/>
                <a:ext cx="8462260" cy="3543940"/>
                <a:chOff x="492454" y="742530"/>
                <a:chExt cx="8462260" cy="3543940"/>
              </a:xfrm>
            </p:grpSpPr>
            <p:cxnSp>
              <p:nvCxnSpPr>
                <p:cNvPr id="37" name="Straight Connector 36"/>
                <p:cNvCxnSpPr/>
                <p:nvPr/>
              </p:nvCxnSpPr>
              <p:spPr>
                <a:xfrm>
                  <a:off x="6770610" y="1808457"/>
                  <a:ext cx="24769" cy="726885"/>
                </a:xfrm>
                <a:prstGeom prst="line">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12" name="Group 4"/>
                <p:cNvGrpSpPr/>
                <p:nvPr/>
              </p:nvGrpSpPr>
              <p:grpSpPr>
                <a:xfrm>
                  <a:off x="492454" y="742530"/>
                  <a:ext cx="8462260" cy="3543940"/>
                  <a:chOff x="492454" y="742530"/>
                  <a:chExt cx="8462260" cy="3543940"/>
                </a:xfrm>
              </p:grpSpPr>
              <p:sp>
                <p:nvSpPr>
                  <p:cNvPr id="3" name="Rounded Rectangle 2"/>
                  <p:cNvSpPr/>
                  <p:nvPr/>
                </p:nvSpPr>
                <p:spPr>
                  <a:xfrm>
                    <a:off x="827618" y="1476134"/>
                    <a:ext cx="2815108" cy="402947"/>
                  </a:xfrm>
                  <a:prstGeom prst="roundRect">
                    <a:avLst/>
                  </a:prstGeom>
                  <a:solidFill>
                    <a:srgbClr val="7030A0"/>
                  </a:solid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latinLnBrk="1"/>
                    <a:r>
                      <a:rPr lang="en-US" sz="1700" b="1" dirty="0">
                        <a:solidFill>
                          <a:schemeClr val="bg1"/>
                        </a:solidFill>
                        <a:latin typeface="+mn-lt"/>
                        <a:sym typeface="Helvetica Light"/>
                      </a:rPr>
                      <a:t>Proximal cap ambiguity</a:t>
                    </a:r>
                    <a:endParaRPr lang="en-SG" sz="1700" b="1" dirty="0">
                      <a:solidFill>
                        <a:schemeClr val="bg1"/>
                      </a:solidFill>
                      <a:latin typeface="+mn-lt"/>
                      <a:sym typeface="Helvetica Light"/>
                    </a:endParaRPr>
                  </a:p>
                </p:txBody>
              </p:sp>
              <p:cxnSp>
                <p:nvCxnSpPr>
                  <p:cNvPr id="7" name="Straight Arrow Connector 6"/>
                  <p:cNvCxnSpPr/>
                  <p:nvPr/>
                </p:nvCxnSpPr>
                <p:spPr>
                  <a:xfrm>
                    <a:off x="2210663" y="742530"/>
                    <a:ext cx="0" cy="736377"/>
                  </a:xfrm>
                  <a:prstGeom prst="straightConnector1">
                    <a:avLst/>
                  </a:prstGeom>
                  <a:ln w="25400">
                    <a:solidFill>
                      <a:srgbClr val="4F81BD"/>
                    </a:solidFill>
                    <a:tailEnd type="triangle"/>
                  </a:ln>
                </p:spPr>
              </p:cxnSp>
              <p:sp>
                <p:nvSpPr>
                  <p:cNvPr id="88" name="Shape 88"/>
                  <p:cNvSpPr/>
                  <p:nvPr/>
                </p:nvSpPr>
                <p:spPr>
                  <a:xfrm>
                    <a:off x="1161790" y="2071854"/>
                    <a:ext cx="583659"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No</a:t>
                    </a:r>
                  </a:p>
                </p:txBody>
              </p:sp>
              <p:sp>
                <p:nvSpPr>
                  <p:cNvPr id="28" name="Shape 78"/>
                  <p:cNvSpPr/>
                  <p:nvPr/>
                </p:nvSpPr>
                <p:spPr>
                  <a:xfrm>
                    <a:off x="5029200" y="1524744"/>
                    <a:ext cx="2074945" cy="338552"/>
                  </a:xfrm>
                  <a:prstGeom prst="rect">
                    <a:avLst/>
                  </a:prstGeom>
                  <a:solidFill>
                    <a:schemeClr val="accent5">
                      <a:lumMod val="50000"/>
                    </a:schemeClr>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600" b="1" dirty="0">
                        <a:solidFill>
                          <a:schemeClr val="bg1"/>
                        </a:solidFill>
                      </a:rPr>
                      <a:t>IVUS-guided entry</a:t>
                    </a:r>
                    <a:endParaRPr sz="1600" b="1" dirty="0">
                      <a:solidFill>
                        <a:schemeClr val="bg1"/>
                      </a:solidFill>
                    </a:endParaRPr>
                  </a:p>
                </p:txBody>
              </p:sp>
              <p:sp>
                <p:nvSpPr>
                  <p:cNvPr id="87" name="Shape 87"/>
                  <p:cNvSpPr/>
                  <p:nvPr/>
                </p:nvSpPr>
                <p:spPr>
                  <a:xfrm>
                    <a:off x="4053001" y="1324829"/>
                    <a:ext cx="489723"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Yes</a:t>
                    </a:r>
                  </a:p>
                </p:txBody>
              </p:sp>
              <p:sp>
                <p:nvSpPr>
                  <p:cNvPr id="91" name="Shape 91"/>
                  <p:cNvSpPr/>
                  <p:nvPr/>
                </p:nvSpPr>
                <p:spPr>
                  <a:xfrm flipH="1">
                    <a:off x="1676400" y="1913472"/>
                    <a:ext cx="7544" cy="644520"/>
                  </a:xfrm>
                  <a:prstGeom prst="line">
                    <a:avLst/>
                  </a:prstGeom>
                  <a:ln w="25400">
                    <a:solidFill>
                      <a:srgbClr val="4F81BD"/>
                    </a:solidFill>
                    <a:tailEnd type="triangle"/>
                  </a:ln>
                </p:spPr>
                <p:txBody>
                  <a:bodyPr lIns="45719" tIns="45719" rIns="45719" bIns="45719"/>
                  <a:lstStyle/>
                  <a:p>
                    <a:pPr defTabSz="321440">
                      <a:defRPr sz="1600">
                        <a:solidFill>
                          <a:srgbClr val="000000"/>
                        </a:solidFill>
                        <a:latin typeface="Helvetica"/>
                        <a:ea typeface="Helvetica"/>
                        <a:cs typeface="Helvetica"/>
                        <a:sym typeface="Helvetica"/>
                      </a:defRPr>
                    </a:pPr>
                    <a:endParaRPr sz="1100">
                      <a:latin typeface="Helvetica"/>
                      <a:ea typeface="Helvetica"/>
                      <a:cs typeface="Helvetica"/>
                      <a:sym typeface="Helvetica"/>
                    </a:endParaRPr>
                  </a:p>
                </p:txBody>
              </p:sp>
              <p:sp>
                <p:nvSpPr>
                  <p:cNvPr id="29" name="Shape 78"/>
                  <p:cNvSpPr/>
                  <p:nvPr/>
                </p:nvSpPr>
                <p:spPr>
                  <a:xfrm>
                    <a:off x="638741" y="3701697"/>
                    <a:ext cx="2299577" cy="584773"/>
                  </a:xfrm>
                  <a:prstGeom prst="rect">
                    <a:avLst/>
                  </a:prstGeom>
                  <a:solidFill>
                    <a:srgbClr val="00B050"/>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600" b="1" dirty="0" err="1">
                        <a:solidFill>
                          <a:schemeClr val="tx1"/>
                        </a:solidFill>
                      </a:rPr>
                      <a:t>Antegrade</a:t>
                    </a:r>
                    <a:r>
                      <a:rPr lang="en-US" sz="1600" b="1" dirty="0">
                        <a:solidFill>
                          <a:schemeClr val="tx1"/>
                        </a:solidFill>
                      </a:rPr>
                      <a:t> wire based</a:t>
                    </a:r>
                  </a:p>
                  <a:p>
                    <a:pPr algn="ctr"/>
                    <a:r>
                      <a:rPr lang="en-US" sz="1600" b="1" dirty="0">
                        <a:solidFill>
                          <a:schemeClr val="tx1"/>
                        </a:solidFill>
                      </a:rPr>
                      <a:t> approach</a:t>
                    </a:r>
                    <a:endParaRPr sz="1600" b="1" dirty="0">
                      <a:solidFill>
                        <a:schemeClr val="tx1"/>
                      </a:solidFill>
                    </a:endParaRPr>
                  </a:p>
                </p:txBody>
              </p:sp>
              <p:cxnSp>
                <p:nvCxnSpPr>
                  <p:cNvPr id="10" name="Straight Arrow Connector 9"/>
                  <p:cNvCxnSpPr>
                    <a:endCxn id="28" idx="1"/>
                  </p:cNvCxnSpPr>
                  <p:nvPr/>
                </p:nvCxnSpPr>
                <p:spPr>
                  <a:xfrm>
                    <a:off x="3642726" y="1668888"/>
                    <a:ext cx="1386474" cy="25132"/>
                  </a:xfrm>
                  <a:prstGeom prst="straightConnector1">
                    <a:avLst/>
                  </a:prstGeom>
                  <a:ln w="25400">
                    <a:solidFill>
                      <a:srgbClr val="4F81BD"/>
                    </a:solidFill>
                    <a:tailEnd type="triangle"/>
                  </a:ln>
                </p:spPr>
              </p:cxnSp>
              <p:grpSp>
                <p:nvGrpSpPr>
                  <p:cNvPr id="13" name="Group 54"/>
                  <p:cNvGrpSpPr/>
                  <p:nvPr/>
                </p:nvGrpSpPr>
                <p:grpSpPr>
                  <a:xfrm>
                    <a:off x="2428495" y="1863296"/>
                    <a:ext cx="3362705" cy="694696"/>
                    <a:chOff x="2428495" y="1863296"/>
                    <a:chExt cx="3362705" cy="694696"/>
                  </a:xfrm>
                </p:grpSpPr>
                <p:cxnSp>
                  <p:nvCxnSpPr>
                    <p:cNvPr id="39" name="Straight Connector 38"/>
                    <p:cNvCxnSpPr/>
                    <p:nvPr/>
                  </p:nvCxnSpPr>
                  <p:spPr>
                    <a:xfrm>
                      <a:off x="2428495" y="2140310"/>
                      <a:ext cx="3362705" cy="0"/>
                    </a:xfrm>
                    <a:prstGeom prst="line">
                      <a:avLst/>
                    </a:prstGeom>
                    <a:noFill/>
                    <a:ln w="25400" cap="flat">
                      <a:solidFill>
                        <a:schemeClr val="accent1">
                          <a:lumMod val="75000"/>
                        </a:schemeClr>
                      </a:solidFill>
                      <a:prstDash val="solid"/>
                      <a:miter lim="400000"/>
                    </a:ln>
                    <a:effectLst/>
                  </p:spPr>
                  <p:style>
                    <a:lnRef idx="0">
                      <a:scrgbClr r="0" g="0" b="0"/>
                    </a:lnRef>
                    <a:fillRef idx="0">
                      <a:scrgbClr r="0" g="0" b="0"/>
                    </a:fillRef>
                    <a:effectRef idx="0">
                      <a:scrgbClr r="0" g="0" b="0"/>
                    </a:effectRef>
                    <a:fontRef idx="none"/>
                  </p:style>
                </p:cxnSp>
                <p:cxnSp>
                  <p:nvCxnSpPr>
                    <p:cNvPr id="47" name="Straight Connector 46"/>
                    <p:cNvCxnSpPr/>
                    <p:nvPr/>
                  </p:nvCxnSpPr>
                  <p:spPr>
                    <a:xfrm>
                      <a:off x="5791200" y="1863296"/>
                      <a:ext cx="0" cy="277014"/>
                    </a:xfrm>
                    <a:prstGeom prst="line">
                      <a:avLst/>
                    </a:prstGeom>
                    <a:noFill/>
                    <a:ln w="25400" cap="flat">
                      <a:solidFill>
                        <a:schemeClr val="accent1">
                          <a:lumMod val="75000"/>
                        </a:schemeClr>
                      </a:solidFill>
                      <a:prstDash val="solid"/>
                      <a:miter lim="400000"/>
                    </a:ln>
                    <a:effectLst/>
                  </p:spPr>
                  <p:style>
                    <a:lnRef idx="0">
                      <a:scrgbClr r="0" g="0" b="0"/>
                    </a:lnRef>
                    <a:fillRef idx="0">
                      <a:scrgbClr r="0" g="0" b="0"/>
                    </a:fillRef>
                    <a:effectRef idx="0">
                      <a:scrgbClr r="0" g="0" b="0"/>
                    </a:effectRef>
                    <a:fontRef idx="none"/>
                  </p:style>
                </p:cxnSp>
                <p:cxnSp>
                  <p:nvCxnSpPr>
                    <p:cNvPr id="50" name="Straight Arrow Connector 49"/>
                    <p:cNvCxnSpPr/>
                    <p:nvPr/>
                  </p:nvCxnSpPr>
                  <p:spPr>
                    <a:xfrm>
                      <a:off x="2437749" y="2140310"/>
                      <a:ext cx="8195" cy="417682"/>
                    </a:xfrm>
                    <a:prstGeom prst="straightConnector1">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grpSp>
              <p:sp>
                <p:nvSpPr>
                  <p:cNvPr id="69" name="Shape 87"/>
                  <p:cNvSpPr/>
                  <p:nvPr/>
                </p:nvSpPr>
                <p:spPr>
                  <a:xfrm>
                    <a:off x="3828173" y="1868312"/>
                    <a:ext cx="489723"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Yes</a:t>
                    </a:r>
                  </a:p>
                </p:txBody>
              </p:sp>
              <p:sp>
                <p:nvSpPr>
                  <p:cNvPr id="74" name="Shape 87"/>
                  <p:cNvSpPr/>
                  <p:nvPr/>
                </p:nvSpPr>
                <p:spPr>
                  <a:xfrm>
                    <a:off x="4046567" y="2519171"/>
                    <a:ext cx="605303"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400" b="1" dirty="0">
                        <a:solidFill>
                          <a:schemeClr val="tx1"/>
                        </a:solidFill>
                      </a:rPr>
                      <a:t>Yes</a:t>
                    </a:r>
                    <a:endParaRPr sz="1400" b="1" dirty="0">
                      <a:solidFill>
                        <a:schemeClr val="tx1"/>
                      </a:solidFill>
                    </a:endParaRPr>
                  </a:p>
                </p:txBody>
              </p:sp>
              <p:sp>
                <p:nvSpPr>
                  <p:cNvPr id="80" name="Shape 80"/>
                  <p:cNvSpPr/>
                  <p:nvPr/>
                </p:nvSpPr>
                <p:spPr>
                  <a:xfrm>
                    <a:off x="3320096" y="2840759"/>
                    <a:ext cx="2155113" cy="17764"/>
                  </a:xfrm>
                  <a:prstGeom prst="line">
                    <a:avLst/>
                  </a:prstGeom>
                  <a:ln w="25400">
                    <a:solidFill>
                      <a:srgbClr val="4F81BD"/>
                    </a:solidFill>
                    <a:tailEnd type="triangle"/>
                  </a:ln>
                </p:spPr>
                <p:txBody>
                  <a:bodyPr lIns="45719" tIns="45719" rIns="45719" bIns="45719"/>
                  <a:lstStyle/>
                  <a:p>
                    <a:pPr defTabSz="321440">
                      <a:defRPr sz="1600">
                        <a:solidFill>
                          <a:srgbClr val="000000"/>
                        </a:solidFill>
                        <a:latin typeface="Helvetica"/>
                        <a:ea typeface="Helvetica"/>
                        <a:cs typeface="Helvetica"/>
                        <a:sym typeface="Helvetica"/>
                      </a:defRPr>
                    </a:pPr>
                    <a:endParaRPr sz="1100">
                      <a:latin typeface="Helvetica"/>
                      <a:ea typeface="Helvetica"/>
                      <a:cs typeface="Helvetica"/>
                      <a:sym typeface="Helvetica"/>
                    </a:endParaRPr>
                  </a:p>
                </p:txBody>
              </p:sp>
              <p:sp>
                <p:nvSpPr>
                  <p:cNvPr id="21" name="Rounded Rectangle 20"/>
                  <p:cNvSpPr/>
                  <p:nvPr/>
                </p:nvSpPr>
                <p:spPr>
                  <a:xfrm>
                    <a:off x="5475209" y="2543856"/>
                    <a:ext cx="3479505" cy="402947"/>
                  </a:xfrm>
                  <a:prstGeom prst="roundRect">
                    <a:avLst/>
                  </a:prstGeom>
                  <a:solidFill>
                    <a:srgbClr val="7030A0"/>
                  </a:solid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latinLnBrk="1"/>
                    <a:r>
                      <a:rPr lang="en-US" sz="1700" b="1" dirty="0">
                        <a:solidFill>
                          <a:schemeClr val="bg1"/>
                        </a:solidFill>
                        <a:latin typeface="+mn-lt"/>
                        <a:sym typeface="Helvetica Light"/>
                      </a:rPr>
                      <a:t>Interventional collaterals present</a:t>
                    </a:r>
                    <a:endParaRPr lang="en-SG" sz="1700" b="1" dirty="0">
                      <a:solidFill>
                        <a:schemeClr val="bg1"/>
                      </a:solidFill>
                      <a:latin typeface="+mn-lt"/>
                      <a:sym typeface="Helvetica Light"/>
                    </a:endParaRPr>
                  </a:p>
                </p:txBody>
              </p:sp>
              <p:sp>
                <p:nvSpPr>
                  <p:cNvPr id="75" name="Shape 88"/>
                  <p:cNvSpPr/>
                  <p:nvPr/>
                </p:nvSpPr>
                <p:spPr>
                  <a:xfrm>
                    <a:off x="4297862" y="3265599"/>
                    <a:ext cx="583659"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No</a:t>
                    </a:r>
                  </a:p>
                </p:txBody>
              </p:sp>
              <p:sp>
                <p:nvSpPr>
                  <p:cNvPr id="89" name="Shape 91"/>
                  <p:cNvSpPr/>
                  <p:nvPr/>
                </p:nvSpPr>
                <p:spPr>
                  <a:xfrm>
                    <a:off x="1683944" y="2995014"/>
                    <a:ext cx="0" cy="716908"/>
                  </a:xfrm>
                  <a:prstGeom prst="line">
                    <a:avLst/>
                  </a:prstGeom>
                  <a:ln w="25400">
                    <a:solidFill>
                      <a:srgbClr val="4F81BD"/>
                    </a:solidFill>
                    <a:tailEnd type="triangle"/>
                  </a:ln>
                </p:spPr>
                <p:txBody>
                  <a:bodyPr lIns="45719" tIns="45719" rIns="45719" bIns="45719"/>
                  <a:lstStyle/>
                  <a:p>
                    <a:pPr defTabSz="321440">
                      <a:defRPr sz="1600">
                        <a:solidFill>
                          <a:srgbClr val="000000"/>
                        </a:solidFill>
                        <a:latin typeface="Helvetica"/>
                        <a:ea typeface="Helvetica"/>
                        <a:cs typeface="Helvetica"/>
                        <a:sym typeface="Helvetica"/>
                      </a:defRPr>
                    </a:pPr>
                    <a:endParaRPr sz="1100">
                      <a:latin typeface="Helvetica"/>
                      <a:ea typeface="Helvetica"/>
                      <a:cs typeface="Helvetica"/>
                      <a:sym typeface="Helvetica"/>
                    </a:endParaRPr>
                  </a:p>
                </p:txBody>
              </p:sp>
              <p:sp>
                <p:nvSpPr>
                  <p:cNvPr id="22" name="Rounded Rectangle 21"/>
                  <p:cNvSpPr/>
                  <p:nvPr/>
                </p:nvSpPr>
                <p:spPr>
                  <a:xfrm>
                    <a:off x="492454" y="2585846"/>
                    <a:ext cx="2815108" cy="402947"/>
                  </a:xfrm>
                  <a:prstGeom prst="roundRect">
                    <a:avLst/>
                  </a:prstGeom>
                  <a:solidFill>
                    <a:srgbClr val="7030A0"/>
                  </a:solid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latinLnBrk="1"/>
                    <a:r>
                      <a:rPr lang="en-US" sz="1700" b="1" dirty="0">
                        <a:solidFill>
                          <a:schemeClr val="bg1"/>
                        </a:solidFill>
                        <a:latin typeface="Calibri" pitchFamily="34" charset="0"/>
                        <a:sym typeface="Helvetica Light"/>
                      </a:rPr>
                      <a:t>Poor quality distal vessel</a:t>
                    </a:r>
                    <a:endParaRPr lang="en-SG" sz="1700" b="1" dirty="0">
                      <a:solidFill>
                        <a:schemeClr val="bg1"/>
                      </a:solidFill>
                      <a:latin typeface="Calibri" pitchFamily="34" charset="0"/>
                      <a:sym typeface="Helvetica Light"/>
                    </a:endParaRPr>
                  </a:p>
                </p:txBody>
              </p:sp>
              <p:grpSp>
                <p:nvGrpSpPr>
                  <p:cNvPr id="14" name="Group 81"/>
                  <p:cNvGrpSpPr/>
                  <p:nvPr/>
                </p:nvGrpSpPr>
                <p:grpSpPr>
                  <a:xfrm>
                    <a:off x="2428495" y="2969718"/>
                    <a:ext cx="3841499" cy="752678"/>
                    <a:chOff x="1949701" y="1863296"/>
                    <a:chExt cx="3841499" cy="752678"/>
                  </a:xfrm>
                </p:grpSpPr>
                <p:cxnSp>
                  <p:nvCxnSpPr>
                    <p:cNvPr id="83" name="Straight Connector 82"/>
                    <p:cNvCxnSpPr/>
                    <p:nvPr/>
                  </p:nvCxnSpPr>
                  <p:spPr>
                    <a:xfrm>
                      <a:off x="1949701" y="2136573"/>
                      <a:ext cx="3841499" cy="3737"/>
                    </a:xfrm>
                    <a:prstGeom prst="line">
                      <a:avLst/>
                    </a:prstGeom>
                    <a:noFill/>
                    <a:ln w="25400" cap="flat">
                      <a:solidFill>
                        <a:schemeClr val="accent1">
                          <a:lumMod val="75000"/>
                        </a:schemeClr>
                      </a:solidFill>
                      <a:prstDash val="solid"/>
                      <a:miter lim="400000"/>
                    </a:ln>
                    <a:effectLst/>
                  </p:spPr>
                  <p:style>
                    <a:lnRef idx="0">
                      <a:scrgbClr r="0" g="0" b="0"/>
                    </a:lnRef>
                    <a:fillRef idx="0">
                      <a:scrgbClr r="0" g="0" b="0"/>
                    </a:fillRef>
                    <a:effectRef idx="0">
                      <a:scrgbClr r="0" g="0" b="0"/>
                    </a:effectRef>
                    <a:fontRef idx="none"/>
                  </p:style>
                </p:cxnSp>
                <p:cxnSp>
                  <p:nvCxnSpPr>
                    <p:cNvPr id="84" name="Straight Connector 83"/>
                    <p:cNvCxnSpPr/>
                    <p:nvPr/>
                  </p:nvCxnSpPr>
                  <p:spPr>
                    <a:xfrm>
                      <a:off x="5791200" y="1863296"/>
                      <a:ext cx="0" cy="277014"/>
                    </a:xfrm>
                    <a:prstGeom prst="line">
                      <a:avLst/>
                    </a:prstGeom>
                    <a:noFill/>
                    <a:ln w="25400" cap="flat">
                      <a:solidFill>
                        <a:schemeClr val="accent1">
                          <a:lumMod val="75000"/>
                        </a:schemeClr>
                      </a:solidFill>
                      <a:prstDash val="solid"/>
                      <a:miter lim="400000"/>
                    </a:ln>
                    <a:effectLst/>
                  </p:spPr>
                  <p:style>
                    <a:lnRef idx="0">
                      <a:scrgbClr r="0" g="0" b="0"/>
                    </a:lnRef>
                    <a:fillRef idx="0">
                      <a:scrgbClr r="0" g="0" b="0"/>
                    </a:fillRef>
                    <a:effectRef idx="0">
                      <a:scrgbClr r="0" g="0" b="0"/>
                    </a:effectRef>
                    <a:fontRef idx="none"/>
                  </p:style>
                </p:cxnSp>
                <p:cxnSp>
                  <p:nvCxnSpPr>
                    <p:cNvPr id="85" name="Straight Arrow Connector 84"/>
                    <p:cNvCxnSpPr/>
                    <p:nvPr/>
                  </p:nvCxnSpPr>
                  <p:spPr>
                    <a:xfrm>
                      <a:off x="1949703" y="2139646"/>
                      <a:ext cx="9252" cy="476328"/>
                    </a:xfrm>
                    <a:prstGeom prst="straightConnector1">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grpSp>
              <p:sp>
                <p:nvSpPr>
                  <p:cNvPr id="76" name="Shape 88"/>
                  <p:cNvSpPr/>
                  <p:nvPr/>
                </p:nvSpPr>
                <p:spPr>
                  <a:xfrm>
                    <a:off x="1121160" y="3185081"/>
                    <a:ext cx="583659" cy="3077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sz="1400" b="1" dirty="0">
                        <a:solidFill>
                          <a:schemeClr val="tx1"/>
                        </a:solidFill>
                      </a:rPr>
                      <a:t>No</a:t>
                    </a:r>
                  </a:p>
                </p:txBody>
              </p:sp>
            </p:grpSp>
          </p:grpSp>
        </p:grpSp>
        <p:grpSp>
          <p:nvGrpSpPr>
            <p:cNvPr id="15" name="Group 7"/>
            <p:cNvGrpSpPr/>
            <p:nvPr/>
          </p:nvGrpSpPr>
          <p:grpSpPr>
            <a:xfrm>
              <a:off x="2938318" y="2955316"/>
              <a:ext cx="5741133" cy="1302014"/>
              <a:chOff x="2938318" y="2955316"/>
              <a:chExt cx="5741133" cy="1302014"/>
            </a:xfrm>
          </p:grpSpPr>
          <p:sp>
            <p:nvSpPr>
              <p:cNvPr id="23" name="Shape 78"/>
              <p:cNvSpPr/>
              <p:nvPr/>
            </p:nvSpPr>
            <p:spPr>
              <a:xfrm>
                <a:off x="6598066" y="3672557"/>
                <a:ext cx="2081385" cy="584773"/>
              </a:xfrm>
              <a:prstGeom prst="rect">
                <a:avLst/>
              </a:prstGeom>
              <a:solidFill>
                <a:srgbClr val="00B050"/>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a:spAutoFit/>
              </a:bodyPr>
              <a:lstStyle>
                <a:lvl1pPr defTabSz="457200">
                  <a:defRPr sz="1800">
                    <a:solidFill>
                      <a:srgbClr val="000000"/>
                    </a:solidFill>
                    <a:latin typeface="Calibri"/>
                    <a:ea typeface="Calibri"/>
                    <a:cs typeface="Calibri"/>
                    <a:sym typeface="Calibri"/>
                  </a:defRPr>
                </a:lvl1pPr>
              </a:lstStyle>
              <a:p>
                <a:pPr algn="ctr"/>
                <a:r>
                  <a:rPr lang="en-US" sz="1600" b="1" dirty="0">
                    <a:solidFill>
                      <a:schemeClr val="tx1"/>
                    </a:solidFill>
                  </a:rPr>
                  <a:t>Retrograde </a:t>
                </a:r>
              </a:p>
              <a:p>
                <a:pPr algn="ctr"/>
                <a:r>
                  <a:rPr lang="en-US" sz="1600" b="1" dirty="0">
                    <a:solidFill>
                      <a:schemeClr val="tx1"/>
                    </a:solidFill>
                  </a:rPr>
                  <a:t>approach</a:t>
                </a:r>
                <a:endParaRPr sz="1600" b="1" dirty="0">
                  <a:solidFill>
                    <a:schemeClr val="tx1"/>
                  </a:solidFill>
                </a:endParaRPr>
              </a:p>
            </p:txBody>
          </p:sp>
          <p:cxnSp>
            <p:nvCxnSpPr>
              <p:cNvPr id="79" name="Straight Connector 78"/>
              <p:cNvCxnSpPr/>
              <p:nvPr/>
            </p:nvCxnSpPr>
            <p:spPr>
              <a:xfrm flipH="1">
                <a:off x="7608810" y="2955316"/>
                <a:ext cx="2148" cy="726887"/>
              </a:xfrm>
              <a:prstGeom prst="line">
                <a:avLst/>
              </a:prstGeom>
              <a:noFill/>
              <a:ln w="25400" cap="flat">
                <a:solidFill>
                  <a:schemeClr val="accent1">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p:cNvCxnSpPr>
                <a:stCxn id="29" idx="3"/>
                <a:endCxn id="23" idx="1"/>
              </p:cNvCxnSpPr>
              <p:nvPr/>
            </p:nvCxnSpPr>
            <p:spPr>
              <a:xfrm flipV="1">
                <a:off x="2938318" y="3964944"/>
                <a:ext cx="3659748" cy="29140"/>
              </a:xfrm>
              <a:prstGeom prst="straightConnector1">
                <a:avLst/>
              </a:prstGeom>
              <a:noFill/>
              <a:ln w="19050" cap="flat">
                <a:solidFill>
                  <a:srgbClr val="002060"/>
                </a:solidFill>
                <a:prstDash val="solid"/>
                <a:miter lim="400000"/>
                <a:headEnd type="triangle"/>
                <a:tailEnd type="triangle"/>
              </a:ln>
              <a:effectLst/>
            </p:spPr>
            <p:style>
              <a:lnRef idx="0">
                <a:scrgbClr r="0" g="0" b="0"/>
              </a:lnRef>
              <a:fillRef idx="0">
                <a:scrgbClr r="0" g="0" b="0"/>
              </a:fillRef>
              <a:effectRef idx="0">
                <a:scrgbClr r="0" g="0" b="0"/>
              </a:effectRef>
              <a:fontRef idx="none"/>
            </p:style>
          </p:cxnSp>
        </p:grpSp>
      </p:grpSp>
      <p:sp>
        <p:nvSpPr>
          <p:cNvPr id="57" name="TextBox 56"/>
          <p:cNvSpPr txBox="1"/>
          <p:nvPr/>
        </p:nvSpPr>
        <p:spPr>
          <a:xfrm>
            <a:off x="5475209" y="4873153"/>
            <a:ext cx="3536048" cy="1314461"/>
          </a:xfrm>
          <a:prstGeom prst="rect">
            <a:avLst/>
          </a:prstGeom>
          <a:noFill/>
          <a:ln w="28575" cap="flat">
            <a:solidFill>
              <a:schemeClr val="bg1">
                <a:lumMod val="85000"/>
                <a:lumOff val="1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8" tIns="50798" rIns="50798" bIns="50798" numCol="1" spcCol="38098" rtlCol="0" anchor="ctr">
            <a:spAutoFit/>
          </a:bodyPr>
          <a:lstStyle/>
          <a:p>
            <a:pPr defTabSz="584170" latinLnBrk="1"/>
            <a:r>
              <a:rPr lang="en-US" sz="1100" b="1" u="sng" dirty="0">
                <a:latin typeface="Calibri" pitchFamily="34" charset="0"/>
                <a:sym typeface="Helvetica Light"/>
              </a:rPr>
              <a:t>Primary Intentional knuckle wire / ADR with Stingray:</a:t>
            </a:r>
          </a:p>
          <a:p>
            <a:pPr marL="171441" indent="-171441" defTabSz="584170" latinLnBrk="1">
              <a:buFont typeface="Arial" panose="020B0604020202020204" pitchFamily="34" charset="0"/>
              <a:buChar char="•"/>
            </a:pPr>
            <a:r>
              <a:rPr lang="en-US" sz="1100" b="1" dirty="0">
                <a:latin typeface="Calibri" pitchFamily="34" charset="0"/>
                <a:sym typeface="Helvetica Light"/>
              </a:rPr>
              <a:t>Ambiguous course in CTO</a:t>
            </a:r>
          </a:p>
          <a:p>
            <a:pPr marL="171441" indent="-171441" defTabSz="584170" latinLnBrk="1">
              <a:buFont typeface="Arial" panose="020B0604020202020204" pitchFamily="34" charset="0"/>
              <a:buChar char="•"/>
            </a:pPr>
            <a:r>
              <a:rPr lang="en-US" sz="1100" b="1" dirty="0">
                <a:latin typeface="Calibri" pitchFamily="34" charset="0"/>
                <a:sym typeface="Helvetica Light"/>
              </a:rPr>
              <a:t>Tortuous CTO segment</a:t>
            </a:r>
          </a:p>
          <a:p>
            <a:pPr marL="171441" indent="-171441" defTabSz="584170" latinLnBrk="1">
              <a:buFont typeface="Arial" panose="020B0604020202020204" pitchFamily="34" charset="0"/>
              <a:buChar char="•"/>
            </a:pPr>
            <a:r>
              <a:rPr lang="en-US" sz="1100" b="1" dirty="0">
                <a:latin typeface="Calibri" pitchFamily="34" charset="0"/>
                <a:sym typeface="Helvetica Light"/>
              </a:rPr>
              <a:t>Heavy calcification</a:t>
            </a:r>
          </a:p>
          <a:p>
            <a:pPr marL="171441" indent="-171441" defTabSz="584170" latinLnBrk="1"/>
            <a:r>
              <a:rPr lang="en-US" sz="1100" b="1" u="sng" dirty="0">
                <a:latin typeface="Calibri" pitchFamily="34" charset="0"/>
                <a:sym typeface="Helvetica Light"/>
              </a:rPr>
              <a:t>Use of intentional knuckle wire/ADR after failed wiring:</a:t>
            </a:r>
            <a:endParaRPr lang="en-US" sz="1100" b="1" dirty="0">
              <a:latin typeface="Calibri" pitchFamily="34" charset="0"/>
              <a:sym typeface="Helvetica Light"/>
            </a:endParaRPr>
          </a:p>
          <a:p>
            <a:pPr marL="171441" indent="-171441" defTabSz="584170" latinLnBrk="1">
              <a:buFont typeface="Arial" panose="020B0604020202020204" pitchFamily="34" charset="0"/>
              <a:buChar char="•"/>
            </a:pPr>
            <a:r>
              <a:rPr lang="en-US" sz="1100" b="1" dirty="0">
                <a:latin typeface="Calibri" pitchFamily="34" charset="0"/>
                <a:sym typeface="Helvetica Light"/>
              </a:rPr>
              <a:t>Length &gt; 20 mm</a:t>
            </a:r>
          </a:p>
          <a:p>
            <a:pPr marL="171441" indent="-171441" defTabSz="584170" latinLnBrk="1">
              <a:buFont typeface="Arial" panose="020B0604020202020204" pitchFamily="34" charset="0"/>
              <a:buChar char="•"/>
            </a:pPr>
            <a:r>
              <a:rPr lang="en-US" sz="1100" b="1" dirty="0">
                <a:latin typeface="Calibri" pitchFamily="34" charset="0"/>
                <a:sym typeface="Helvetica Light"/>
              </a:rPr>
              <a:t>Previous failed attempt</a:t>
            </a:r>
            <a:endParaRPr lang="en-SG" sz="1100" b="1" dirty="0">
              <a:latin typeface="Calibri" pitchFamily="34" charset="0"/>
              <a:sym typeface="Helvetica Light"/>
            </a:endParaRPr>
          </a:p>
        </p:txBody>
      </p:sp>
      <p:grpSp>
        <p:nvGrpSpPr>
          <p:cNvPr id="17" name="グループ化 16"/>
          <p:cNvGrpSpPr/>
          <p:nvPr/>
        </p:nvGrpSpPr>
        <p:grpSpPr>
          <a:xfrm>
            <a:off x="1835696" y="4023632"/>
            <a:ext cx="5204137" cy="1683267"/>
            <a:chOff x="3073202" y="5722495"/>
            <a:chExt cx="6509678" cy="2393979"/>
          </a:xfrm>
        </p:grpSpPr>
        <p:grpSp>
          <p:nvGrpSpPr>
            <p:cNvPr id="16" name="Group 13"/>
            <p:cNvGrpSpPr/>
            <p:nvPr/>
          </p:nvGrpSpPr>
          <p:grpSpPr>
            <a:xfrm>
              <a:off x="3073202" y="5722495"/>
              <a:ext cx="6509678" cy="2393978"/>
              <a:chOff x="2979476" y="3992138"/>
              <a:chExt cx="4577118" cy="1683265"/>
            </a:xfrm>
          </p:grpSpPr>
          <p:cxnSp>
            <p:nvCxnSpPr>
              <p:cNvPr id="48" name="Straight Arrow Connector 47"/>
              <p:cNvCxnSpPr>
                <a:endCxn id="45" idx="1"/>
              </p:cNvCxnSpPr>
              <p:nvPr/>
            </p:nvCxnSpPr>
            <p:spPr>
              <a:xfrm>
                <a:off x="2979476" y="4279600"/>
                <a:ext cx="1291440" cy="716029"/>
              </a:xfrm>
              <a:prstGeom prst="straightConnector1">
                <a:avLst/>
              </a:prstGeom>
              <a:noFill/>
              <a:ln w="25400" cap="flat">
                <a:solidFill>
                  <a:schemeClr val="accent5">
                    <a:lumMod val="60000"/>
                    <a:lumOff val="40000"/>
                  </a:schemeClr>
                </a:solidFill>
                <a:prstDash val="sysDash"/>
                <a:miter lim="400000"/>
                <a:tailEnd type="triangle"/>
              </a:ln>
              <a:effectLst/>
            </p:spPr>
            <p:style>
              <a:lnRef idx="0">
                <a:scrgbClr r="0" g="0" b="0"/>
              </a:lnRef>
              <a:fillRef idx="0">
                <a:scrgbClr r="0" g="0" b="0"/>
              </a:fillRef>
              <a:effectRef idx="0">
                <a:scrgbClr r="0" g="0" b="0"/>
              </a:effectRef>
              <a:fontRef idx="none"/>
            </p:style>
          </p:cxnSp>
          <p:sp>
            <p:nvSpPr>
              <p:cNvPr id="45" name="Explosion 2 44"/>
              <p:cNvSpPr/>
              <p:nvPr/>
            </p:nvSpPr>
            <p:spPr>
              <a:xfrm>
                <a:off x="4270916" y="3992138"/>
                <a:ext cx="2151384" cy="1683265"/>
              </a:xfrm>
              <a:prstGeom prst="irregularSeal2">
                <a:avLst/>
              </a:prstGeom>
              <a:blipFill rotWithShape="1">
                <a:blip r:embed="rId2"/>
                <a:srcRect/>
                <a:tile tx="0" ty="0" sx="100000" sy="100000" flip="none" algn="tl"/>
              </a:blip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latinLnBrk="1"/>
                <a:r>
                  <a:rPr lang="en-US" sz="1400" b="1" dirty="0">
                    <a:solidFill>
                      <a:srgbClr val="FFFFFF"/>
                    </a:solidFill>
                    <a:sym typeface="Helvetica Light"/>
                  </a:rPr>
                  <a:t>Successful </a:t>
                </a:r>
              </a:p>
              <a:p>
                <a:pPr defTabSz="584170" latinLnBrk="1"/>
                <a:r>
                  <a:rPr lang="en-US" sz="1400" b="1" dirty="0">
                    <a:solidFill>
                      <a:srgbClr val="FFFFFF"/>
                    </a:solidFill>
                    <a:sym typeface="Helvetica Light"/>
                  </a:rPr>
                  <a:t>crossing</a:t>
                </a:r>
                <a:endParaRPr lang="en-SG" sz="1400" b="1" dirty="0">
                  <a:solidFill>
                    <a:srgbClr val="FFFFFF"/>
                  </a:solidFill>
                  <a:sym typeface="Helvetica Light"/>
                </a:endParaRPr>
              </a:p>
            </p:txBody>
          </p:sp>
          <p:cxnSp>
            <p:nvCxnSpPr>
              <p:cNvPr id="101" name="Straight Arrow Connector 100"/>
              <p:cNvCxnSpPr>
                <a:endCxn id="45" idx="3"/>
              </p:cNvCxnSpPr>
              <p:nvPr/>
            </p:nvCxnSpPr>
            <p:spPr>
              <a:xfrm flipH="1">
                <a:off x="6422300" y="4250988"/>
                <a:ext cx="1134294" cy="258988"/>
              </a:xfrm>
              <a:prstGeom prst="straightConnector1">
                <a:avLst/>
              </a:prstGeom>
              <a:noFill/>
              <a:ln w="25400" cap="flat">
                <a:solidFill>
                  <a:schemeClr val="accent5">
                    <a:lumMod val="60000"/>
                    <a:lumOff val="40000"/>
                  </a:schemeClr>
                </a:solidFill>
                <a:prstDash val="sysDash"/>
                <a:miter lim="400000"/>
                <a:tailEnd type="triangle"/>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flipV="1">
              <a:off x="4596155" y="7500558"/>
              <a:ext cx="737399" cy="615916"/>
            </a:xfrm>
            <a:prstGeom prst="straightConnector1">
              <a:avLst/>
            </a:prstGeom>
            <a:noFill/>
            <a:ln w="25400" cap="flat">
              <a:solidFill>
                <a:schemeClr val="accent5">
                  <a:lumMod val="60000"/>
                  <a:lumOff val="40000"/>
                </a:schemeClr>
              </a:solidFill>
              <a:prstDash val="sysDash"/>
              <a:miter lim="400000"/>
              <a:tailEnd type="triangle"/>
            </a:ln>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414118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9"/>
                                        </p:tgtEl>
                                        <p:attrNameLst>
                                          <p:attrName>style.visibility</p:attrName>
                                        </p:attrNameLst>
                                      </p:cBhvr>
                                      <p:to>
                                        <p:strVal val="visible"/>
                                      </p:to>
                                    </p:set>
                                    <p:anim calcmode="lin" valueType="num">
                                      <p:cBhvr>
                                        <p:cTn id="34" dur="500" fill="hold"/>
                                        <p:tgtEl>
                                          <p:spTgt spid="99"/>
                                        </p:tgtEl>
                                        <p:attrNameLst>
                                          <p:attrName>ppt_w</p:attrName>
                                        </p:attrNameLst>
                                      </p:cBhvr>
                                      <p:tavLst>
                                        <p:tav tm="0">
                                          <p:val>
                                            <p:fltVal val="0"/>
                                          </p:val>
                                        </p:tav>
                                        <p:tav tm="100000">
                                          <p:val>
                                            <p:strVal val="#ppt_w"/>
                                          </p:val>
                                        </p:tav>
                                      </p:tavLst>
                                    </p:anim>
                                    <p:anim calcmode="lin" valueType="num">
                                      <p:cBhvr>
                                        <p:cTn id="35" dur="500" fill="hold"/>
                                        <p:tgtEl>
                                          <p:spTgt spid="99"/>
                                        </p:tgtEl>
                                        <p:attrNameLst>
                                          <p:attrName>ppt_h</p:attrName>
                                        </p:attrNameLst>
                                      </p:cBhvr>
                                      <p:tavLst>
                                        <p:tav tm="0">
                                          <p:val>
                                            <p:fltVal val="0"/>
                                          </p:val>
                                        </p:tav>
                                        <p:tav tm="100000">
                                          <p:val>
                                            <p:strVal val="#ppt_h"/>
                                          </p:val>
                                        </p:tav>
                                      </p:tavLst>
                                    </p:anim>
                                    <p:animEffect transition="in" filter="fade">
                                      <p:cBhvr>
                                        <p:cTn id="3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from the distal small branch</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 y="1412776"/>
            <a:ext cx="4583998" cy="4583998"/>
          </a:xfrm>
          <a:prstGeom prst="rect">
            <a:avLst/>
          </a:prstGeom>
        </p:spPr>
      </p:pic>
      <p:pic>
        <p:nvPicPr>
          <p:cNvPr id="12" name="sue IVUS opti 2-4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4559303" y="1410236"/>
            <a:ext cx="4584697" cy="4584697"/>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12075"/>
            <a:ext cx="4584697" cy="4584697"/>
          </a:xfrm>
          <a:prstGeom prst="rect">
            <a:avLst/>
          </a:prstGeom>
        </p:spPr>
      </p:pic>
    </p:spTree>
    <p:extLst>
      <p:ext uri="{BB962C8B-B14F-4D97-AF65-F5344CB8AC3E}">
        <p14:creationId xmlns:p14="http://schemas.microsoft.com/office/powerpoint/2010/main" val="3938560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1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2" name="sue IVUS opti 2-5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7616" y="1759487"/>
            <a:ext cx="4579616" cy="4579616"/>
          </a:xfrm>
          <a:prstGeom prst="rect">
            <a:avLst/>
          </a:prstGeom>
        </p:spPr>
      </p:pic>
      <p:sp>
        <p:nvSpPr>
          <p:cNvPr id="14" name="Shape 24"/>
          <p:cNvSpPr/>
          <p:nvPr/>
        </p:nvSpPr>
        <p:spPr>
          <a:xfrm>
            <a:off x="827584" y="476672"/>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guided true lumen wiring </a:t>
            </a:r>
          </a:p>
          <a:p>
            <a:pPr lvl="0" algn="ctr">
              <a:defRPr>
                <a:solidFill>
                  <a:srgbClr val="000000"/>
                </a:solidFill>
              </a:defRPr>
            </a:pPr>
            <a:r>
              <a:rPr lang="en-US" sz="3600" b="1" dirty="0" smtClean="0">
                <a:latin typeface="Calibri"/>
                <a:ea typeface="Calibri"/>
                <a:cs typeface="Calibri"/>
                <a:sym typeface="Calibri"/>
              </a:rPr>
              <a:t>(new method)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pic>
        <p:nvPicPr>
          <p:cNvPr id="3" name="sue IVUS 4_0001.wmv">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a:stretch>
            <a:fillRect/>
          </a:stretch>
        </p:blipFill>
        <p:spPr>
          <a:xfrm>
            <a:off x="4572947" y="1763477"/>
            <a:ext cx="4587754" cy="4587754"/>
          </a:xfrm>
          <a:prstGeom prst="rect">
            <a:avLst/>
          </a:prstGeom>
        </p:spPr>
      </p:pic>
    </p:spTree>
    <p:extLst>
      <p:ext uri="{BB962C8B-B14F-4D97-AF65-F5344CB8AC3E}">
        <p14:creationId xmlns:p14="http://schemas.microsoft.com/office/powerpoint/2010/main" val="318837381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repeatCount="indefinite"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4" name="Shape 24"/>
          <p:cNvSpPr/>
          <p:nvPr/>
        </p:nvSpPr>
        <p:spPr>
          <a:xfrm>
            <a:off x="827584" y="260648"/>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Stenting and final angiogram</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340767"/>
            <a:ext cx="4559263" cy="4559263"/>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8" y="1335556"/>
            <a:ext cx="4559263" cy="4559263"/>
          </a:xfrm>
          <a:prstGeom prst="rect">
            <a:avLst/>
          </a:prstGeom>
        </p:spPr>
      </p:pic>
      <p:pic>
        <p:nvPicPr>
          <p:cNvPr id="10" name="sue 17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4565648" y="1335557"/>
            <a:ext cx="4559263" cy="4559263"/>
          </a:xfrm>
          <a:prstGeom prst="rect">
            <a:avLst/>
          </a:prstGeom>
        </p:spPr>
      </p:pic>
    </p:spTree>
    <p:extLst>
      <p:ext uri="{BB962C8B-B14F-4D97-AF65-F5344CB8AC3E}">
        <p14:creationId xmlns:p14="http://schemas.microsoft.com/office/powerpoint/2010/main" val="3022207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10"/>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607640" y="1628800"/>
            <a:ext cx="7924800" cy="4248472"/>
          </a:xfrm>
          <a:prstGeom prst="rect">
            <a:avLst/>
          </a:prstGeom>
        </p:spPr>
        <p:txBody>
          <a:bodyPr/>
          <a:lstStyle>
            <a:lvl1pPr marL="342900" indent="-342900" algn="l" defTabSz="762000" rtl="0" eaLnBrk="0" fontAlgn="base" hangingPunct="0">
              <a:spcBef>
                <a:spcPct val="20000"/>
              </a:spcBef>
              <a:spcAft>
                <a:spcPct val="0"/>
              </a:spcAft>
              <a:buClr>
                <a:schemeClr val="tx2"/>
              </a:buClr>
              <a:buSzPct val="100000"/>
              <a:buFont typeface="Arial" charset="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Font typeface="Arial" charset="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lr>
                <a:schemeClr val="tx2"/>
              </a:buClr>
              <a:buSzPct val="100000"/>
              <a:buFont typeface="Arial" charset="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5pPr>
            <a:lvl6pPr marL="25146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9pPr>
          </a:lstStyle>
          <a:p>
            <a:pPr marL="0" indent="0" eaLnBrk="1" fontAlgn="auto" hangingPunct="1">
              <a:buNone/>
              <a:defRPr/>
            </a:pPr>
            <a:r>
              <a:rPr lang="en-US" altLang="ja-JP" sz="2800" b="1" kern="0" dirty="0" smtClean="0">
                <a:latin typeface="Calibri" pitchFamily="34" charset="0"/>
              </a:rPr>
              <a:t>IVUS</a:t>
            </a:r>
          </a:p>
          <a:p>
            <a:pPr eaLnBrk="1" fontAlgn="auto" hangingPunct="1">
              <a:buFont typeface="Wingdings" pitchFamily="2" charset="2"/>
              <a:buChar char="Ø"/>
              <a:defRPr/>
            </a:pPr>
            <a:r>
              <a:rPr lang="en-US" altLang="ja-JP" sz="2800" kern="0" dirty="0" smtClean="0">
                <a:latin typeface="Calibri" pitchFamily="34" charset="0"/>
              </a:rPr>
              <a:t>Small profile</a:t>
            </a:r>
          </a:p>
          <a:p>
            <a:pPr eaLnBrk="1" fontAlgn="auto" hangingPunct="1">
              <a:buFont typeface="Wingdings" pitchFamily="2" charset="2"/>
              <a:buChar char="Ø"/>
              <a:defRPr/>
            </a:pPr>
            <a:r>
              <a:rPr lang="en-US" altLang="ja-JP" sz="2800" kern="0" dirty="0" smtClean="0">
                <a:latin typeface="Calibri" pitchFamily="34" charset="0"/>
              </a:rPr>
              <a:t>Short monorail (short length from tip to transducer)</a:t>
            </a:r>
          </a:p>
          <a:p>
            <a:pPr eaLnBrk="1" fontAlgn="auto" hangingPunct="1">
              <a:buFont typeface="Wingdings" pitchFamily="2" charset="2"/>
              <a:buChar char="Ø"/>
              <a:defRPr/>
            </a:pPr>
            <a:r>
              <a:rPr lang="en-US" altLang="ja-JP" sz="2800" kern="0" dirty="0" smtClean="0">
                <a:latin typeface="Calibri" pitchFamily="34" charset="0"/>
              </a:rPr>
              <a:t>IVUS in the probing sheath </a:t>
            </a:r>
          </a:p>
          <a:p>
            <a:pPr marL="0" indent="0" eaLnBrk="1" fontAlgn="auto" hangingPunct="1">
              <a:buFont typeface="Arial" charset="0"/>
              <a:buNone/>
              <a:defRPr/>
            </a:pPr>
            <a:r>
              <a:rPr lang="en-GB" altLang="ja-JP" b="1" kern="0" dirty="0" smtClean="0">
                <a:latin typeface="Calibri" pitchFamily="34" charset="0"/>
              </a:rPr>
              <a:t>Micro catheter</a:t>
            </a:r>
          </a:p>
          <a:p>
            <a:pPr eaLnBrk="1" fontAlgn="auto" hangingPunct="1">
              <a:buFont typeface="Wingdings" pitchFamily="2" charset="2"/>
              <a:buChar char="Ø"/>
              <a:defRPr/>
            </a:pPr>
            <a:r>
              <a:rPr lang="en-GB" altLang="ja-JP" sz="2800" kern="0" dirty="0" smtClean="0">
                <a:latin typeface="Calibri" pitchFamily="34" charset="0"/>
              </a:rPr>
              <a:t>A two lumen micro catheter with a short range between first and second port </a:t>
            </a:r>
          </a:p>
          <a:p>
            <a:pPr marL="0" indent="0" eaLnBrk="1" fontAlgn="auto" hangingPunct="1">
              <a:buNone/>
              <a:defRPr/>
            </a:pPr>
            <a:endParaRPr lang="en-GB" altLang="ja-JP" sz="2800" kern="0" dirty="0" smtClean="0">
              <a:latin typeface="Calibri" pitchFamily="34" charset="0"/>
            </a:endParaRPr>
          </a:p>
          <a:p>
            <a:pPr marL="0" indent="0" eaLnBrk="1" fontAlgn="auto" hangingPunct="1">
              <a:buFont typeface="Arial" charset="0"/>
              <a:buNone/>
              <a:defRPr/>
            </a:pPr>
            <a:endParaRPr lang="en-GB" altLang="ja-JP" sz="2800" kern="0" dirty="0" smtClean="0">
              <a:latin typeface="Calibri" pitchFamily="34" charset="0"/>
            </a:endParaRPr>
          </a:p>
        </p:txBody>
      </p:sp>
      <p:grpSp>
        <p:nvGrpSpPr>
          <p:cNvPr id="10" name="グループ化 9"/>
          <p:cNvGrpSpPr/>
          <p:nvPr/>
        </p:nvGrpSpPr>
        <p:grpSpPr>
          <a:xfrm>
            <a:off x="251520" y="143421"/>
            <a:ext cx="4667890" cy="837307"/>
            <a:chOff x="251520" y="143421"/>
            <a:chExt cx="4667890" cy="837307"/>
          </a:xfrm>
        </p:grpSpPr>
        <p:pic>
          <p:nvPicPr>
            <p:cNvPr id="11"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8" name="テキスト ボックス 1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2" name="Shape 24"/>
          <p:cNvSpPr/>
          <p:nvPr/>
        </p:nvSpPr>
        <p:spPr>
          <a:xfrm>
            <a:off x="827584" y="413791"/>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Ideal IVUS catheter and micro catheter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Tree>
    <p:extLst>
      <p:ext uri="{BB962C8B-B14F-4D97-AF65-F5344CB8AC3E}">
        <p14:creationId xmlns:p14="http://schemas.microsoft.com/office/powerpoint/2010/main" val="190800847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51520" y="143421"/>
            <a:ext cx="4667890" cy="837307"/>
            <a:chOff x="251520" y="143421"/>
            <a:chExt cx="4667890" cy="837307"/>
          </a:xfrm>
        </p:grpSpPr>
        <p:pic>
          <p:nvPicPr>
            <p:cNvPr id="11"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8" name="テキスト ボックス 1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12" name="Shape 24"/>
          <p:cNvSpPr/>
          <p:nvPr/>
        </p:nvSpPr>
        <p:spPr>
          <a:xfrm>
            <a:off x="827584" y="413791"/>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Message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
        <p:nvSpPr>
          <p:cNvPr id="8" name="テキスト ボックス 7"/>
          <p:cNvSpPr txBox="1"/>
          <p:nvPr/>
        </p:nvSpPr>
        <p:spPr>
          <a:xfrm>
            <a:off x="522503" y="1529074"/>
            <a:ext cx="8026984" cy="954107"/>
          </a:xfrm>
          <a:prstGeom prst="rect">
            <a:avLst/>
          </a:prstGeom>
          <a:noFill/>
        </p:spPr>
        <p:txBody>
          <a:bodyPr wrap="square" rtlCol="0">
            <a:spAutoFit/>
          </a:bodyPr>
          <a:lstStyle/>
          <a:p>
            <a:r>
              <a:rPr lang="en-US" altLang="ja-JP" sz="2800" dirty="0" smtClean="0">
                <a:latin typeface="+mn-lt"/>
              </a:rPr>
              <a:t>Simultaneous IVUS guided wiring navigates guide wire to the correct direction  </a:t>
            </a:r>
            <a:endParaRPr kumimoji="1" lang="ja-JP" altLang="en-US" sz="2800" dirty="0">
              <a:latin typeface="+mn-lt"/>
            </a:endParaRPr>
          </a:p>
        </p:txBody>
      </p:sp>
      <p:sp>
        <p:nvSpPr>
          <p:cNvPr id="13" name="テキスト ボックス 12"/>
          <p:cNvSpPr txBox="1"/>
          <p:nvPr/>
        </p:nvSpPr>
        <p:spPr>
          <a:xfrm>
            <a:off x="522503" y="2695641"/>
            <a:ext cx="8026984" cy="1384995"/>
          </a:xfrm>
          <a:prstGeom prst="rect">
            <a:avLst/>
          </a:prstGeom>
          <a:noFill/>
        </p:spPr>
        <p:txBody>
          <a:bodyPr wrap="square" rtlCol="0">
            <a:spAutoFit/>
          </a:bodyPr>
          <a:lstStyle/>
          <a:p>
            <a:r>
              <a:rPr lang="en-US" altLang="ja-JP" sz="2800" dirty="0" smtClean="0">
                <a:latin typeface="+mn-lt"/>
              </a:rPr>
              <a:t>Coaxial alignment of IVUS and micro catheter on a single wire provides effective back up force and facilitates IVUS guided</a:t>
            </a:r>
            <a:endParaRPr kumimoji="1" lang="ja-JP" altLang="en-US" sz="2800" dirty="0">
              <a:latin typeface="+mn-lt"/>
            </a:endParaRPr>
          </a:p>
        </p:txBody>
      </p:sp>
      <p:sp>
        <p:nvSpPr>
          <p:cNvPr id="14" name="テキスト ボックス 13"/>
          <p:cNvSpPr txBox="1"/>
          <p:nvPr/>
        </p:nvSpPr>
        <p:spPr>
          <a:xfrm>
            <a:off x="522503" y="4293096"/>
            <a:ext cx="8026984" cy="2246769"/>
          </a:xfrm>
          <a:prstGeom prst="rect">
            <a:avLst/>
          </a:prstGeom>
          <a:noFill/>
        </p:spPr>
        <p:txBody>
          <a:bodyPr wrap="square" rtlCol="0">
            <a:spAutoFit/>
          </a:bodyPr>
          <a:lstStyle/>
          <a:p>
            <a:r>
              <a:rPr lang="en-US" altLang="ja-JP" sz="2800" dirty="0" smtClean="0">
                <a:latin typeface="+mn-lt"/>
              </a:rPr>
              <a:t>A unique structure of SASUKE micro catheter which has a short segment between its tip and the second exit port can minimize wire movement that contributes effective true lumen entry from the nearest point </a:t>
            </a:r>
            <a:endParaRPr kumimoji="1" lang="ja-JP" altLang="en-US" sz="2800" dirty="0">
              <a:latin typeface="+mn-lt"/>
            </a:endParaRPr>
          </a:p>
        </p:txBody>
      </p:sp>
    </p:spTree>
    <p:extLst>
      <p:ext uri="{BB962C8B-B14F-4D97-AF65-F5344CB8AC3E}">
        <p14:creationId xmlns:p14="http://schemas.microsoft.com/office/powerpoint/2010/main" val="4113439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20" y="143421"/>
            <a:ext cx="4667890" cy="837307"/>
            <a:chOff x="251520" y="143421"/>
            <a:chExt cx="4667890" cy="837307"/>
          </a:xfrm>
        </p:grpSpPr>
        <p:pic>
          <p:nvPicPr>
            <p:cNvPr id="5" name="図 10" descr="CCTロゴ 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7" name="テキスト ボックス 6"/>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8" name="テキスト ボックス 7"/>
          <p:cNvSpPr txBox="1"/>
          <p:nvPr/>
        </p:nvSpPr>
        <p:spPr>
          <a:xfrm>
            <a:off x="1200701" y="2958624"/>
            <a:ext cx="5099491" cy="523220"/>
          </a:xfrm>
          <a:prstGeom prst="rect">
            <a:avLst/>
          </a:prstGeom>
          <a:solidFill>
            <a:srgbClr val="000066"/>
          </a:solidFill>
        </p:spPr>
        <p:txBody>
          <a:bodyPr wrap="square" rtlCol="0">
            <a:spAutoFit/>
          </a:bodyPr>
          <a:lstStyle/>
          <a:p>
            <a:pPr marL="457200" indent="-457200">
              <a:buFont typeface="Wingdings" pitchFamily="2" charset="2"/>
              <a:buChar char="Ø"/>
            </a:pPr>
            <a:r>
              <a:rPr lang="en-US" altLang="ja-JP" sz="2800" b="1" dirty="0" smtClean="0">
                <a:solidFill>
                  <a:schemeClr val="bg1"/>
                </a:solidFill>
                <a:effectLst>
                  <a:outerShdw blurRad="38100" dist="38100" dir="2700000" algn="tl">
                    <a:srgbClr val="000000">
                      <a:alpha val="43137"/>
                    </a:srgbClr>
                  </a:outerShdw>
                </a:effectLst>
                <a:latin typeface="+mn-lt"/>
              </a:rPr>
              <a:t>IVUS guided entry to the CTO </a:t>
            </a:r>
            <a:endParaRPr kumimoji="1" lang="ja-JP" altLang="en-US" sz="2800" b="1" dirty="0">
              <a:solidFill>
                <a:schemeClr val="bg1"/>
              </a:solidFill>
              <a:effectLst>
                <a:outerShdw blurRad="38100" dist="38100" dir="2700000" algn="tl">
                  <a:srgbClr val="000000">
                    <a:alpha val="43137"/>
                  </a:srgbClr>
                </a:outerShdw>
              </a:effectLst>
              <a:latin typeface="+mn-lt"/>
            </a:endParaRPr>
          </a:p>
        </p:txBody>
      </p:sp>
      <p:sp>
        <p:nvSpPr>
          <p:cNvPr id="12" name="Shape 24"/>
          <p:cNvSpPr/>
          <p:nvPr/>
        </p:nvSpPr>
        <p:spPr>
          <a:xfrm>
            <a:off x="921296" y="1081466"/>
            <a:ext cx="7323112"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application to </a:t>
            </a:r>
            <a:r>
              <a:rPr lang="en-US" sz="3600" b="1" dirty="0" err="1" smtClean="0">
                <a:latin typeface="Calibri"/>
                <a:ea typeface="Calibri"/>
                <a:cs typeface="Calibri"/>
                <a:sym typeface="Calibri"/>
              </a:rPr>
              <a:t>antegrade</a:t>
            </a:r>
            <a:r>
              <a:rPr lang="en-US" sz="3600" b="1" dirty="0" smtClean="0">
                <a:latin typeface="Calibri"/>
                <a:ea typeface="Calibri"/>
                <a:cs typeface="Calibri"/>
                <a:sym typeface="Calibri"/>
              </a:rPr>
              <a:t> approach</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
        <p:nvSpPr>
          <p:cNvPr id="9" name="テキスト ボックス 8"/>
          <p:cNvSpPr txBox="1"/>
          <p:nvPr/>
        </p:nvSpPr>
        <p:spPr>
          <a:xfrm>
            <a:off x="1200701" y="4057908"/>
            <a:ext cx="6251619" cy="523220"/>
          </a:xfrm>
          <a:prstGeom prst="rect">
            <a:avLst/>
          </a:prstGeom>
          <a:solidFill>
            <a:srgbClr val="000066"/>
          </a:solidFill>
        </p:spPr>
        <p:txBody>
          <a:bodyPr wrap="square" rtlCol="0">
            <a:spAutoFit/>
          </a:bodyPr>
          <a:lstStyle/>
          <a:p>
            <a:pPr marL="457200" indent="-457200">
              <a:buFont typeface="Wingdings" pitchFamily="2" charset="2"/>
              <a:buChar char="Ø"/>
            </a:pPr>
            <a:r>
              <a:rPr lang="en-US" altLang="ja-JP" sz="2800" b="1" dirty="0" smtClean="0">
                <a:solidFill>
                  <a:schemeClr val="bg1"/>
                </a:solidFill>
                <a:effectLst>
                  <a:outerShdw blurRad="38100" dist="38100" dir="2700000" algn="tl">
                    <a:srgbClr val="000000">
                      <a:alpha val="43137"/>
                    </a:srgbClr>
                  </a:outerShdw>
                </a:effectLst>
                <a:latin typeface="+mn-lt"/>
              </a:rPr>
              <a:t>IVUS guided to the true lumen wiring  </a:t>
            </a:r>
            <a:endParaRPr kumimoji="1" lang="ja-JP" altLang="en-US" sz="28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55744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491802" y="2204864"/>
            <a:ext cx="8286527" cy="3168352"/>
          </a:xfrm>
          <a:prstGeom prst="rect">
            <a:avLst/>
          </a:prstGeom>
          <a:noFill/>
        </p:spPr>
        <p:txBody>
          <a:bodyPr/>
          <a:lstStyle>
            <a:lvl1pPr marL="342900" indent="-342900" algn="l" defTabSz="762000" rtl="0" eaLnBrk="0" fontAlgn="base" hangingPunct="0">
              <a:spcBef>
                <a:spcPct val="20000"/>
              </a:spcBef>
              <a:spcAft>
                <a:spcPct val="0"/>
              </a:spcAft>
              <a:buClr>
                <a:schemeClr val="tx2"/>
              </a:buClr>
              <a:buSzPct val="100000"/>
              <a:buFont typeface="Arial" charset="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Font typeface="Arial" charset="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lr>
                <a:schemeClr val="tx2"/>
              </a:buClr>
              <a:buSzPct val="100000"/>
              <a:buFont typeface="Arial" charset="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5pPr>
            <a:lvl6pPr marL="25146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9pPr>
          </a:lstStyle>
          <a:p>
            <a:pPr eaLnBrk="1" fontAlgn="auto" hangingPunct="1">
              <a:buFont typeface="Wingdings" pitchFamily="2" charset="2"/>
              <a:buChar char="Ø"/>
              <a:defRPr/>
            </a:pPr>
            <a:r>
              <a:rPr lang="en-US" altLang="ja-JP" sz="2800" kern="0" dirty="0" smtClean="0">
                <a:latin typeface="Calibri" pitchFamily="34" charset="0"/>
              </a:rPr>
              <a:t>Precise orientation of the entry of the CTO (key factor for successful wire cross)</a:t>
            </a:r>
          </a:p>
          <a:p>
            <a:pPr eaLnBrk="1" fontAlgn="auto" hangingPunct="1">
              <a:buFont typeface="Wingdings" pitchFamily="2" charset="2"/>
              <a:buChar char="Ø"/>
              <a:defRPr/>
            </a:pPr>
            <a:r>
              <a:rPr lang="en-US" altLang="ja-JP" sz="2800" kern="0" dirty="0" smtClean="0">
                <a:latin typeface="Calibri" pitchFamily="34" charset="0"/>
              </a:rPr>
              <a:t>Realizing plaque characteristics (aid for guide wire selection)</a:t>
            </a:r>
            <a:endParaRPr lang="en-US" altLang="ja-JP" sz="2800" kern="0" dirty="0">
              <a:latin typeface="Calibri" pitchFamily="34" charset="0"/>
            </a:endParaRPr>
          </a:p>
          <a:p>
            <a:pPr eaLnBrk="1" fontAlgn="auto" hangingPunct="1">
              <a:buFont typeface="Wingdings" pitchFamily="2" charset="2"/>
              <a:buChar char="Ø"/>
              <a:defRPr/>
            </a:pPr>
            <a:r>
              <a:rPr lang="en-US" altLang="ja-JP" sz="2800" kern="0" dirty="0" smtClean="0">
                <a:latin typeface="Calibri" pitchFamily="34" charset="0"/>
              </a:rPr>
              <a:t>Need for appropriate side branch to IVUS catheter insertion is a limitation </a:t>
            </a:r>
          </a:p>
          <a:p>
            <a:pPr eaLnBrk="1" fontAlgn="auto" hangingPunct="1">
              <a:buFont typeface="Wingdings" pitchFamily="2" charset="2"/>
              <a:buChar char="Ø"/>
              <a:defRPr/>
            </a:pPr>
            <a:endParaRPr lang="en-GB" altLang="ja-JP" sz="2800" kern="0" dirty="0" smtClean="0">
              <a:latin typeface="Calibri" pitchFamily="34" charset="0"/>
            </a:endParaRPr>
          </a:p>
          <a:p>
            <a:pPr eaLnBrk="1" fontAlgn="auto" hangingPunct="1">
              <a:buFont typeface="Wingdings" pitchFamily="2" charset="2"/>
              <a:buChar char="Ø"/>
              <a:defRPr/>
            </a:pPr>
            <a:endParaRPr lang="en-GB" altLang="ja-JP" sz="2800" kern="0" dirty="0" smtClean="0">
              <a:latin typeface="Calibri" pitchFamily="34" charset="0"/>
            </a:endParaRPr>
          </a:p>
        </p:txBody>
      </p:sp>
      <p:sp>
        <p:nvSpPr>
          <p:cNvPr id="6" name="Shape 24"/>
          <p:cNvSpPr/>
          <p:nvPr/>
        </p:nvSpPr>
        <p:spPr>
          <a:xfrm>
            <a:off x="827584" y="811451"/>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Advantages of IVUS guided entry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7" name="グループ化 6"/>
          <p:cNvGrpSpPr/>
          <p:nvPr/>
        </p:nvGrpSpPr>
        <p:grpSpPr>
          <a:xfrm>
            <a:off x="251520" y="143421"/>
            <a:ext cx="4667890" cy="837307"/>
            <a:chOff x="251520" y="143421"/>
            <a:chExt cx="4667890" cy="837307"/>
          </a:xfrm>
        </p:grpSpPr>
        <p:pic>
          <p:nvPicPr>
            <p:cNvPr id="8"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10" name="テキスト ボックス 9"/>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Tree>
    <p:extLst>
      <p:ext uri="{BB962C8B-B14F-4D97-AF65-F5344CB8AC3E}">
        <p14:creationId xmlns:p14="http://schemas.microsoft.com/office/powerpoint/2010/main" val="14854846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20" y="143421"/>
            <a:ext cx="4667890" cy="837307"/>
            <a:chOff x="251520" y="143421"/>
            <a:chExt cx="4667890" cy="837307"/>
          </a:xfrm>
        </p:grpSpPr>
        <p:pic>
          <p:nvPicPr>
            <p:cNvPr id="5" name="図 10" descr="CCTロゴ 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7" name="テキスト ボックス 6"/>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9" name="Shape 24"/>
          <p:cNvSpPr/>
          <p:nvPr/>
        </p:nvSpPr>
        <p:spPr>
          <a:xfrm>
            <a:off x="827584" y="332656"/>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LCX CTO lesion</a:t>
            </a:r>
            <a:r>
              <a:rPr sz="3600" b="1" dirty="0" smtClean="0">
                <a:latin typeface="Calibri"/>
                <a:ea typeface="Calibri"/>
                <a:cs typeface="Calibri"/>
                <a:sym typeface="Calibri"/>
              </a:rPr>
              <a:t> </a:t>
            </a:r>
            <a:r>
              <a:rPr lang="en-US" sz="3600" b="1" dirty="0" smtClean="0">
                <a:latin typeface="Calibri"/>
                <a:ea typeface="Calibri"/>
                <a:cs typeface="Calibri"/>
                <a:sym typeface="Calibri"/>
              </a:rPr>
              <a:t>retry case</a:t>
            </a:r>
            <a:endParaRPr sz="3600" b="1" dirty="0">
              <a:latin typeface="Calibri"/>
              <a:ea typeface="Calibri"/>
              <a:cs typeface="Calibri"/>
              <a:sym typeface="Calibri"/>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1431772"/>
            <a:ext cx="4589516" cy="4589516"/>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4484" y="1431772"/>
            <a:ext cx="4589516" cy="4589516"/>
          </a:xfrm>
          <a:prstGeom prst="rect">
            <a:avLst/>
          </a:prstGeom>
        </p:spPr>
      </p:pic>
    </p:spTree>
    <p:extLst>
      <p:ext uri="{BB962C8B-B14F-4D97-AF65-F5344CB8AC3E}">
        <p14:creationId xmlns:p14="http://schemas.microsoft.com/office/powerpoint/2010/main" val="374855873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20" y="143421"/>
            <a:ext cx="4667890" cy="837307"/>
            <a:chOff x="251520" y="143421"/>
            <a:chExt cx="4667890" cy="837307"/>
          </a:xfrm>
        </p:grpSpPr>
        <p:pic>
          <p:nvPicPr>
            <p:cNvPr id="5" name="図 10" descr="CCTロゴ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7" name="テキスト ボックス 6"/>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4608512" cy="460851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438" y="1420172"/>
            <a:ext cx="4608512" cy="4608512"/>
          </a:xfrm>
          <a:prstGeom prst="rect">
            <a:avLst/>
          </a:prstGeom>
        </p:spPr>
      </p:pic>
      <p:sp>
        <p:nvSpPr>
          <p:cNvPr id="14" name="Shape 24"/>
          <p:cNvSpPr/>
          <p:nvPr/>
        </p:nvSpPr>
        <p:spPr>
          <a:xfrm>
            <a:off x="827584" y="332656"/>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Collateral from RCA</a:t>
            </a:r>
            <a:endParaRPr sz="3600" b="1" dirty="0">
              <a:latin typeface="Calibri"/>
              <a:ea typeface="Calibri"/>
              <a:cs typeface="Calibri"/>
              <a:sym typeface="Calibri"/>
            </a:endParaRPr>
          </a:p>
        </p:txBody>
      </p:sp>
    </p:spTree>
    <p:extLst>
      <p:ext uri="{BB962C8B-B14F-4D97-AF65-F5344CB8AC3E}">
        <p14:creationId xmlns:p14="http://schemas.microsoft.com/office/powerpoint/2010/main" val="25961951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IVUS estimation of the entry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11" name="sue IVUS pre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535488" y="1412776"/>
            <a:ext cx="4608512" cy="4608512"/>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12776"/>
            <a:ext cx="4608512" cy="4608512"/>
          </a:xfrm>
          <a:prstGeom prst="rect">
            <a:avLst/>
          </a:prstGeom>
        </p:spPr>
      </p:pic>
    </p:spTree>
    <p:extLst>
      <p:ext uri="{BB962C8B-B14F-4D97-AF65-F5344CB8AC3E}">
        <p14:creationId xmlns:p14="http://schemas.microsoft.com/office/powerpoint/2010/main" val="54572652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repeatCount="indefinite" fill="hold" display="0">
                  <p:stCondLst>
                    <p:cond delay="indefinite"/>
                  </p:stCondLst>
                </p:cTn>
                <p:tgtEl>
                  <p:spTgt spid="1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Procedure</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4" y="1416347"/>
            <a:ext cx="4676949" cy="4676949"/>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19" y="1416347"/>
            <a:ext cx="4676949" cy="4676949"/>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8502" y="1416347"/>
            <a:ext cx="4676949" cy="4676949"/>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4685" y="1416347"/>
            <a:ext cx="4676949" cy="4676949"/>
          </a:xfrm>
          <a:prstGeom prst="rect">
            <a:avLst/>
          </a:prstGeom>
        </p:spPr>
      </p:pic>
      <p:pic>
        <p:nvPicPr>
          <p:cNvPr id="14" name="sue 10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9"/>
          <a:stretch>
            <a:fillRect/>
          </a:stretch>
        </p:blipFill>
        <p:spPr>
          <a:xfrm>
            <a:off x="3570868" y="1416347"/>
            <a:ext cx="4676949" cy="4676949"/>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7051" y="1416347"/>
            <a:ext cx="4676949" cy="4676949"/>
          </a:xfrm>
          <a:prstGeom prst="rect">
            <a:avLst/>
          </a:prstGeom>
        </p:spPr>
      </p:pic>
    </p:spTree>
    <p:extLst>
      <p:ext uri="{BB962C8B-B14F-4D97-AF65-F5344CB8AC3E}">
        <p14:creationId xmlns:p14="http://schemas.microsoft.com/office/powerpoint/2010/main" val="42246121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repeatCount="indefinite" fill="hold" display="0">
                  <p:stCondLst>
                    <p:cond delay="indefinite"/>
                  </p:stCondLst>
                </p:cTn>
                <p:tgtEl>
                  <p:spTgt spid="1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1520" y="143421"/>
            <a:ext cx="4667890" cy="837307"/>
            <a:chOff x="251520" y="143421"/>
            <a:chExt cx="4667890" cy="837307"/>
          </a:xfrm>
        </p:grpSpPr>
        <p:pic>
          <p:nvPicPr>
            <p:cNvPr id="6" name="図 10" descr="CCTロゴ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4" y="143421"/>
              <a:ext cx="468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1520" y="642174"/>
              <a:ext cx="503086" cy="338554"/>
            </a:xfrm>
            <a:prstGeom prst="rect">
              <a:avLst/>
            </a:prstGeom>
            <a:noFill/>
          </p:spPr>
          <p:txBody>
            <a:bodyPr wrap="none" rtlCol="0">
              <a:spAutoFit/>
            </a:bodyPr>
            <a:lstStyle/>
            <a:p>
              <a:r>
                <a:rPr kumimoji="1" lang="en-US" altLang="ja-JP" sz="1600" dirty="0" smtClean="0">
                  <a:latin typeface="Calibri" pitchFamily="34" charset="0"/>
                </a:rPr>
                <a:t>CCT</a:t>
              </a:r>
              <a:endParaRPr kumimoji="1" lang="ja-JP" altLang="en-US" sz="1600" dirty="0">
                <a:latin typeface="Calibri" pitchFamily="34" charset="0"/>
              </a:endParaRPr>
            </a:p>
          </p:txBody>
        </p:sp>
        <p:sp>
          <p:nvSpPr>
            <p:cNvPr id="8" name="テキスト ボックス 7"/>
            <p:cNvSpPr txBox="1"/>
            <p:nvPr/>
          </p:nvSpPr>
          <p:spPr>
            <a:xfrm>
              <a:off x="827584" y="143421"/>
              <a:ext cx="4091826" cy="369332"/>
            </a:xfrm>
            <a:prstGeom prst="rect">
              <a:avLst/>
            </a:prstGeom>
            <a:noFill/>
          </p:spPr>
          <p:txBody>
            <a:bodyPr wrap="none" rtlCol="0">
              <a:spAutoFit/>
            </a:bodyPr>
            <a:lstStyle/>
            <a:p>
              <a:r>
                <a:rPr kumimoji="1" lang="en-US" altLang="ja-JP" dirty="0" smtClean="0"/>
                <a:t>Complex Cardiovascular Therapeutics</a:t>
              </a:r>
              <a:endParaRPr kumimoji="1" lang="ja-JP" altLang="en-US" dirty="0"/>
            </a:p>
          </p:txBody>
        </p:sp>
      </p:grpSp>
      <p:sp>
        <p:nvSpPr>
          <p:cNvPr id="9" name="Shape 24"/>
          <p:cNvSpPr/>
          <p:nvPr/>
        </p:nvSpPr>
        <p:spPr>
          <a:xfrm>
            <a:off x="827584" y="269775"/>
            <a:ext cx="741682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a:solidFill>
                  <a:srgbClr val="000000"/>
                </a:solidFill>
              </a:defRPr>
            </a:pPr>
            <a:r>
              <a:rPr lang="en-US" sz="3600" b="1" dirty="0" smtClean="0">
                <a:latin typeface="Calibri"/>
                <a:ea typeface="Calibri"/>
                <a:cs typeface="Calibri"/>
                <a:sym typeface="Calibri"/>
              </a:rPr>
              <a:t>Why unsuccessful? </a:t>
            </a:r>
            <a:r>
              <a:rPr sz="3600" b="1" dirty="0" smtClean="0">
                <a:latin typeface="Calibri"/>
                <a:ea typeface="Calibri"/>
                <a:cs typeface="Calibri"/>
                <a:sym typeface="Calibri"/>
              </a:rPr>
              <a:t> </a:t>
            </a:r>
            <a:endParaRPr sz="3600" b="1" dirty="0">
              <a:latin typeface="Calibri"/>
              <a:ea typeface="Calibri"/>
              <a:cs typeface="Calibri"/>
              <a:sym typeface="Calibri"/>
            </a:endParaRPr>
          </a:p>
        </p:txBody>
      </p:sp>
      <p:sp>
        <p:nvSpPr>
          <p:cNvPr id="10" name="コンテンツ プレースホルダー 2"/>
          <p:cNvSpPr txBox="1">
            <a:spLocks/>
          </p:cNvSpPr>
          <p:nvPr/>
        </p:nvSpPr>
        <p:spPr>
          <a:xfrm>
            <a:off x="143509" y="1418402"/>
            <a:ext cx="3924436" cy="1722566"/>
          </a:xfrm>
          <a:prstGeom prst="rect">
            <a:avLst/>
          </a:prstGeom>
          <a:noFill/>
          <a:ln>
            <a:solidFill>
              <a:srgbClr val="FF0000"/>
            </a:solidFill>
          </a:ln>
        </p:spPr>
        <p:txBody>
          <a:bodyPr/>
          <a:lstStyle>
            <a:lvl1pPr marL="342900" indent="-342900" algn="l" defTabSz="762000" rtl="0" eaLnBrk="0" fontAlgn="base" hangingPunct="0">
              <a:spcBef>
                <a:spcPct val="20000"/>
              </a:spcBef>
              <a:spcAft>
                <a:spcPct val="0"/>
              </a:spcAft>
              <a:buClr>
                <a:schemeClr val="tx2"/>
              </a:buClr>
              <a:buSzPct val="100000"/>
              <a:buFont typeface="Arial" charset="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Font typeface="Arial" charset="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lr>
                <a:schemeClr val="tx2"/>
              </a:buClr>
              <a:buSzPct val="100000"/>
              <a:buFont typeface="Arial" charset="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lr>
                <a:schemeClr val="tx2"/>
              </a:buClr>
              <a:buSzPct val="100000"/>
              <a:buFont typeface="Arial" charset="0"/>
              <a:buChar char="•"/>
              <a:defRPr kumimoji="1" sz="2000">
                <a:solidFill>
                  <a:schemeClr val="tx1"/>
                </a:solidFill>
                <a:latin typeface="+mn-lt"/>
                <a:ea typeface="+mn-ea"/>
              </a:defRPr>
            </a:lvl5pPr>
            <a:lvl6pPr marL="25146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Clr>
                <a:schemeClr val="tx2"/>
              </a:buClr>
              <a:buSzPct val="100000"/>
              <a:buFont typeface="Arial" charset="0"/>
              <a:buChar char="•"/>
              <a:defRPr kumimoji="1" sz="2000">
                <a:solidFill>
                  <a:schemeClr val="tx1"/>
                </a:solidFill>
                <a:latin typeface="+mn-lt"/>
                <a:ea typeface="+mn-ea"/>
              </a:defRPr>
            </a:lvl9pPr>
          </a:lstStyle>
          <a:p>
            <a:pPr eaLnBrk="1" fontAlgn="auto" hangingPunct="1">
              <a:buFont typeface="Wingdings" pitchFamily="2" charset="2"/>
              <a:buChar char="Ø"/>
              <a:defRPr/>
            </a:pPr>
            <a:r>
              <a:rPr lang="en-US" altLang="ja-JP" sz="1800" kern="0" dirty="0" smtClean="0">
                <a:latin typeface="Calibri" pitchFamily="34" charset="0"/>
              </a:rPr>
              <a:t>Determined the entry by IVUS</a:t>
            </a:r>
          </a:p>
          <a:p>
            <a:pPr eaLnBrk="1" fontAlgn="auto" hangingPunct="1">
              <a:buFont typeface="Wingdings" pitchFamily="2" charset="2"/>
              <a:buChar char="Ø"/>
              <a:defRPr/>
            </a:pPr>
            <a:r>
              <a:rPr lang="en-US" altLang="ja-JP" sz="1800" kern="0" dirty="0" smtClean="0">
                <a:latin typeface="Calibri" pitchFamily="34" charset="0"/>
              </a:rPr>
              <a:t>Overlapping IVUS position to angiography</a:t>
            </a:r>
          </a:p>
          <a:p>
            <a:pPr eaLnBrk="1" fontAlgn="auto" hangingPunct="1">
              <a:buFont typeface="Wingdings" pitchFamily="2" charset="2"/>
              <a:buChar char="Ø"/>
              <a:defRPr/>
            </a:pPr>
            <a:r>
              <a:rPr lang="en-US" altLang="ja-JP" sz="1800" kern="0" dirty="0" smtClean="0">
                <a:latin typeface="Calibri" pitchFamily="34" charset="0"/>
              </a:rPr>
              <a:t>Manipulated guide wire to estimated line</a:t>
            </a:r>
            <a:endParaRPr lang="en-GB" altLang="ja-JP" sz="1800" kern="0" dirty="0" smtClean="0">
              <a:latin typeface="Calibri" pitchFamily="34" charset="0"/>
            </a:endParaRPr>
          </a:p>
          <a:p>
            <a:pPr eaLnBrk="1" fontAlgn="auto" hangingPunct="1">
              <a:buFont typeface="Wingdings" pitchFamily="2" charset="2"/>
              <a:buChar char="Ø"/>
              <a:defRPr/>
            </a:pPr>
            <a:endParaRPr lang="en-GB" altLang="ja-JP" sz="1800" kern="0" dirty="0" smtClean="0">
              <a:latin typeface="Calibri" pitchFamily="34" charset="0"/>
            </a:endParaRPr>
          </a:p>
        </p:txBody>
      </p:sp>
      <p:pic>
        <p:nvPicPr>
          <p:cNvPr id="12" name="sue IVUS 2-1_00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355976" y="1418402"/>
            <a:ext cx="4608512" cy="4608512"/>
          </a:xfrm>
          <a:prstGeom prst="rect">
            <a:avLst/>
          </a:prstGeom>
        </p:spPr>
      </p:pic>
      <p:sp>
        <p:nvSpPr>
          <p:cNvPr id="3" name="下矢印 2"/>
          <p:cNvSpPr/>
          <p:nvPr/>
        </p:nvSpPr>
        <p:spPr>
          <a:xfrm>
            <a:off x="1763688" y="3356992"/>
            <a:ext cx="720080" cy="864096"/>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3509" y="4470635"/>
            <a:ext cx="3924436" cy="1569660"/>
          </a:xfrm>
          <a:prstGeom prst="rect">
            <a:avLst/>
          </a:prstGeom>
          <a:solidFill>
            <a:srgbClr val="C00000"/>
          </a:solidFill>
        </p:spPr>
        <p:txBody>
          <a:bodyPr wrap="square">
            <a:spAutoFit/>
          </a:bodyPr>
          <a:lstStyle/>
          <a:p>
            <a:pPr>
              <a:defRPr/>
            </a:pPr>
            <a:r>
              <a:rPr lang="en-US" altLang="ja-JP" sz="3200" dirty="0" smtClean="0">
                <a:solidFill>
                  <a:schemeClr val="bg1"/>
                </a:solidFill>
                <a:latin typeface="Calibri" pitchFamily="34" charset="0"/>
              </a:rPr>
              <a:t>Didn’t manipulate GW under simultaneous IVUS guidance</a:t>
            </a:r>
            <a:endParaRPr lang="ja-JP" altLang="en-US" sz="3200" dirty="0">
              <a:solidFill>
                <a:schemeClr val="bg1"/>
              </a:solidFill>
              <a:latin typeface="Calibri" pitchFamily="34" charset="0"/>
            </a:endParaRPr>
          </a:p>
        </p:txBody>
      </p:sp>
    </p:spTree>
    <p:extLst>
      <p:ext uri="{BB962C8B-B14F-4D97-AF65-F5344CB8AC3E}">
        <p14:creationId xmlns:p14="http://schemas.microsoft.com/office/powerpoint/2010/main" val="21274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repeatCount="indefinite" fill="hold" display="0">
                  <p:stCondLst>
                    <p:cond delay="indefinite"/>
                  </p:stCondLst>
                </p:cTn>
                <p:tgtEl>
                  <p:spTgt spid="12"/>
                </p:tgtEl>
              </p:cMediaNode>
            </p:video>
          </p:childTnLst>
        </p:cTn>
      </p:par>
    </p:tnLst>
    <p:bldLst>
      <p:bldP spid="3" grpId="0" animBg="1"/>
      <p:bldP spid="1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4953</TotalTime>
  <Words>987</Words>
  <Application>Microsoft Office PowerPoint</Application>
  <PresentationFormat>画面に合わせる (4:3)</PresentationFormat>
  <Paragraphs>172</Paragraphs>
  <Slides>24</Slides>
  <Notes>5</Notes>
  <HiddenSlides>0</HiddenSlides>
  <MMClips>12</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24</vt:i4>
      </vt:variant>
    </vt:vector>
  </HeadingPairs>
  <TitlesOfParts>
    <vt:vector size="35" baseType="lpstr">
      <vt:lpstr>Arial</vt:lpstr>
      <vt:lpstr>ＭＳ Ｐゴシック</vt:lpstr>
      <vt:lpstr>Helvetica Light</vt:lpstr>
      <vt:lpstr>Times New Roman</vt:lpstr>
      <vt:lpstr>メイリオ</vt:lpstr>
      <vt:lpstr>Helvetica</vt:lpstr>
      <vt:lpstr>Calibri</vt:lpstr>
      <vt:lpstr>Wingdings</vt:lpstr>
      <vt:lpstr>HGPｺﾞｼｯｸE</vt:lpstr>
      <vt:lpstr>HGPMinchoE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桜橋渡辺病院　循環器内科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岡村　篤徳</dc:creator>
  <cp:lastModifiedBy>F3-DIRECTOR-D33</cp:lastModifiedBy>
  <cp:revision>1369</cp:revision>
  <dcterms:created xsi:type="dcterms:W3CDTF">2008-10-01T06:34:50Z</dcterms:created>
  <dcterms:modified xsi:type="dcterms:W3CDTF">2016-12-07T06:56:41Z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