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8" r:id="rId3"/>
    <p:sldId id="257" r:id="rId4"/>
    <p:sldId id="273" r:id="rId5"/>
    <p:sldId id="259" r:id="rId6"/>
    <p:sldId id="270" r:id="rId7"/>
    <p:sldId id="271" r:id="rId8"/>
    <p:sldId id="260" r:id="rId9"/>
    <p:sldId id="264" r:id="rId10"/>
    <p:sldId id="274" r:id="rId11"/>
    <p:sldId id="261" r:id="rId12"/>
    <p:sldId id="269" r:id="rId13"/>
    <p:sldId id="265" r:id="rId14"/>
    <p:sldId id="266" r:id="rId15"/>
    <p:sldId id="267" r:id="rId16"/>
    <p:sldId id="272" r:id="rId17"/>
    <p:sldId id="275" r:id="rId18"/>
    <p:sldId id="276" r:id="rId19"/>
    <p:sldId id="277" r:id="rId20"/>
    <p:sldId id="278" r:id="rId21"/>
    <p:sldId id="268" r:id="rId22"/>
    <p:sldId id="263" r:id="rId23"/>
    <p:sldId id="262" r:id="rId24"/>
  </p:sldIdLst>
  <p:sldSz cx="9144000" cy="6858000" type="screen4x3"/>
  <p:notesSz cx="6805613" cy="9939338"/>
  <p:defaultTextStyle>
    <a:defPPr>
      <a:defRPr lang="ja-JP"/>
    </a:defPPr>
    <a:lvl1pPr algn="l" rtl="0" fontAlgn="base">
      <a:spcBef>
        <a:spcPct val="0"/>
      </a:spcBef>
      <a:spcAft>
        <a:spcPct val="0"/>
      </a:spcAft>
      <a:defRPr kumimoji="1" sz="2400" b="1" kern="1200">
        <a:solidFill>
          <a:srgbClr val="FFFFFF"/>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b="1" kern="1200">
        <a:solidFill>
          <a:srgbClr val="FFFFFF"/>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b="1" kern="1200">
        <a:solidFill>
          <a:srgbClr val="FFFFFF"/>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b="1" kern="1200">
        <a:solidFill>
          <a:srgbClr val="FFFFFF"/>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b="1" kern="1200">
        <a:solidFill>
          <a:srgbClr val="FFFFFF"/>
        </a:solidFill>
        <a:latin typeface="Times New Roman" pitchFamily="18" charset="0"/>
        <a:ea typeface="ＭＳ Ｐゴシック" pitchFamily="50" charset="-128"/>
        <a:cs typeface="+mn-cs"/>
      </a:defRPr>
    </a:lvl5pPr>
    <a:lvl6pPr marL="2286000" algn="l" defTabSz="914400" rtl="0" eaLnBrk="1" latinLnBrk="0" hangingPunct="1">
      <a:defRPr kumimoji="1" sz="2400" b="1" kern="1200">
        <a:solidFill>
          <a:srgbClr val="FFFFFF"/>
        </a:solidFill>
        <a:latin typeface="Times New Roman" pitchFamily="18" charset="0"/>
        <a:ea typeface="ＭＳ Ｐゴシック" pitchFamily="50" charset="-128"/>
        <a:cs typeface="+mn-cs"/>
      </a:defRPr>
    </a:lvl6pPr>
    <a:lvl7pPr marL="2743200" algn="l" defTabSz="914400" rtl="0" eaLnBrk="1" latinLnBrk="0" hangingPunct="1">
      <a:defRPr kumimoji="1" sz="2400" b="1" kern="1200">
        <a:solidFill>
          <a:srgbClr val="FFFFFF"/>
        </a:solidFill>
        <a:latin typeface="Times New Roman" pitchFamily="18" charset="0"/>
        <a:ea typeface="ＭＳ Ｐゴシック" pitchFamily="50" charset="-128"/>
        <a:cs typeface="+mn-cs"/>
      </a:defRPr>
    </a:lvl7pPr>
    <a:lvl8pPr marL="3200400" algn="l" defTabSz="914400" rtl="0" eaLnBrk="1" latinLnBrk="0" hangingPunct="1">
      <a:defRPr kumimoji="1" sz="2400" b="1" kern="1200">
        <a:solidFill>
          <a:srgbClr val="FFFFFF"/>
        </a:solidFill>
        <a:latin typeface="Times New Roman" pitchFamily="18" charset="0"/>
        <a:ea typeface="ＭＳ Ｐゴシック" pitchFamily="50" charset="-128"/>
        <a:cs typeface="+mn-cs"/>
      </a:defRPr>
    </a:lvl8pPr>
    <a:lvl9pPr marL="3657600" algn="l" defTabSz="914400" rtl="0" eaLnBrk="1" latinLnBrk="0" hangingPunct="1">
      <a:defRPr kumimoji="1" sz="2400" b="1" kern="1200">
        <a:solidFill>
          <a:srgbClr val="FFFFFF"/>
        </a:solidFill>
        <a:latin typeface="Times New Roman" pitchFamily="18"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FF"/>
    <a:srgbClr val="FF0066"/>
    <a:srgbClr val="00FF00"/>
    <a:srgbClr val="FFCC00"/>
    <a:srgbClr val="FFFF00"/>
    <a:srgbClr val="FF00FF"/>
    <a:srgbClr val="FF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varScale="1">
        <p:scale>
          <a:sx n="66" d="100"/>
          <a:sy n="66" d="100"/>
        </p:scale>
        <p:origin x="-2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083" y="-91"/>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FE324-115C-454C-8191-61D874B13F09}" type="doc">
      <dgm:prSet loTypeId="urn:microsoft.com/office/officeart/2005/8/layout/process2" loCatId="process" qsTypeId="urn:microsoft.com/office/officeart/2005/8/quickstyle/simple1" qsCatId="simple" csTypeId="urn:microsoft.com/office/officeart/2005/8/colors/accent1_2" csCatId="accent1" phldr="1"/>
      <dgm:spPr/>
    </dgm:pt>
    <dgm:pt modelId="{AFDDC2BB-4615-4157-9313-0B1B5439A003}">
      <dgm:prSet phldrT="[テキスト]"/>
      <dgm:spPr>
        <a:solidFill>
          <a:srgbClr val="FF99FF"/>
        </a:solidFill>
      </dgm:spPr>
      <dgm:t>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IRA recanalization</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dgm:t>
    </dgm:pt>
    <dgm:pt modelId="{AE1BDF45-452B-4E5F-AAFE-C723FDED3973}" type="parTrans" cxnId="{CCCEEECA-4DC5-4369-84CA-BF2EC45A6540}">
      <dgm:prSet/>
      <dgm:spPr/>
      <dgm:t>
        <a:bodyPr/>
        <a:lstStyle/>
        <a:p>
          <a:endParaRPr kumimoji="1" lang="ja-JP" altLang="en-US"/>
        </a:p>
      </dgm:t>
    </dgm:pt>
    <dgm:pt modelId="{675D9CD9-3AEA-485D-A6B0-D2CEEE0C93C3}" type="sibTrans" cxnId="{CCCEEECA-4DC5-4369-84CA-BF2EC45A6540}">
      <dgm:prSet/>
      <dgm:spPr/>
      <dgm:t>
        <a:bodyPr/>
        <a:lstStyle/>
        <a:p>
          <a:endParaRPr kumimoji="1" lang="ja-JP" altLang="en-US" dirty="0"/>
        </a:p>
      </dgm:t>
    </dgm:pt>
    <dgm:pt modelId="{0D16D852-F291-472A-9B23-93F045C10D81}">
      <dgm:prSet phldrT="[テキスト]"/>
      <dgm:spPr>
        <a:solidFill>
          <a:schemeClr val="bg1">
            <a:lumMod val="20000"/>
            <a:lumOff val="80000"/>
          </a:schemeClr>
        </a:solidFill>
      </dgm:spPr>
      <dgm:t>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Myocardial contractility </a:t>
          </a:r>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dgm:t>
    </dgm:pt>
    <dgm:pt modelId="{16C5603E-3A97-41BD-8635-05703B86C254}" type="parTrans" cxnId="{7644EC13-8047-418D-B7E3-9C38B295975B}">
      <dgm:prSet/>
      <dgm:spPr/>
      <dgm:t>
        <a:bodyPr/>
        <a:lstStyle/>
        <a:p>
          <a:endParaRPr kumimoji="1" lang="ja-JP" altLang="en-US"/>
        </a:p>
      </dgm:t>
    </dgm:pt>
    <dgm:pt modelId="{9745F45E-8794-4206-86DB-D9BE1CAAB03F}" type="sibTrans" cxnId="{7644EC13-8047-418D-B7E3-9C38B295975B}">
      <dgm:prSet/>
      <dgm:spPr/>
      <dgm:t>
        <a:bodyPr/>
        <a:lstStyle/>
        <a:p>
          <a:endParaRPr kumimoji="1" lang="ja-JP" altLang="en-US" dirty="0"/>
        </a:p>
      </dgm:t>
    </dgm:pt>
    <dgm:pt modelId="{B55C4CF6-2635-4786-B3F6-0741CF0B847A}">
      <dgm:prSet phldrT="[テキスト]"/>
      <dgm:spPr>
        <a:solidFill>
          <a:schemeClr val="accent1">
            <a:lumMod val="60000"/>
            <a:lumOff val="40000"/>
          </a:schemeClr>
        </a:solidFill>
      </dgm:spPr>
      <dgm:t>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Mortality and morbidity </a:t>
          </a:r>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dgm:t>
    </dgm:pt>
    <dgm:pt modelId="{9AB8412B-5B49-48CB-8168-A669ECB137E9}" type="parTrans" cxnId="{705E4E70-B5C1-46FC-840D-EF233597FB42}">
      <dgm:prSet/>
      <dgm:spPr/>
      <dgm:t>
        <a:bodyPr/>
        <a:lstStyle/>
        <a:p>
          <a:endParaRPr kumimoji="1" lang="ja-JP" altLang="en-US"/>
        </a:p>
      </dgm:t>
    </dgm:pt>
    <dgm:pt modelId="{70B0E302-6C49-4007-8E58-703EB8C525E4}" type="sibTrans" cxnId="{705E4E70-B5C1-46FC-840D-EF233597FB42}">
      <dgm:prSet/>
      <dgm:spPr/>
      <dgm:t>
        <a:bodyPr/>
        <a:lstStyle/>
        <a:p>
          <a:endParaRPr kumimoji="1" lang="ja-JP" altLang="en-US"/>
        </a:p>
      </dgm:t>
    </dgm:pt>
    <dgm:pt modelId="{35DBB09E-1817-44EE-9176-C24119E15392}" type="pres">
      <dgm:prSet presAssocID="{9CAFE324-115C-454C-8191-61D874B13F09}" presName="linearFlow" presStyleCnt="0">
        <dgm:presLayoutVars>
          <dgm:resizeHandles val="exact"/>
        </dgm:presLayoutVars>
      </dgm:prSet>
      <dgm:spPr/>
    </dgm:pt>
    <dgm:pt modelId="{35A2DCDA-2F4C-4ED2-8831-75728E4C43A6}" type="pres">
      <dgm:prSet presAssocID="{AFDDC2BB-4615-4157-9313-0B1B5439A003}" presName="node" presStyleLbl="node1" presStyleIdx="0" presStyleCnt="3" custScaleX="233330">
        <dgm:presLayoutVars>
          <dgm:bulletEnabled val="1"/>
        </dgm:presLayoutVars>
      </dgm:prSet>
      <dgm:spPr/>
      <dgm:t>
        <a:bodyPr/>
        <a:lstStyle/>
        <a:p>
          <a:endParaRPr kumimoji="1" lang="ja-JP" altLang="en-US"/>
        </a:p>
      </dgm:t>
    </dgm:pt>
    <dgm:pt modelId="{75059424-9398-46A6-B099-0D0F269C8FFA}" type="pres">
      <dgm:prSet presAssocID="{675D9CD9-3AEA-485D-A6B0-D2CEEE0C93C3}" presName="sibTrans" presStyleLbl="sibTrans2D1" presStyleIdx="0" presStyleCnt="2"/>
      <dgm:spPr/>
      <dgm:t>
        <a:bodyPr/>
        <a:lstStyle/>
        <a:p>
          <a:endParaRPr kumimoji="1" lang="ja-JP" altLang="en-US"/>
        </a:p>
      </dgm:t>
    </dgm:pt>
    <dgm:pt modelId="{2372B9D8-2AE5-4A82-9F3E-DAE16B29A5B4}" type="pres">
      <dgm:prSet presAssocID="{675D9CD9-3AEA-485D-A6B0-D2CEEE0C93C3}" presName="connectorText" presStyleLbl="sibTrans2D1" presStyleIdx="0" presStyleCnt="2"/>
      <dgm:spPr/>
      <dgm:t>
        <a:bodyPr/>
        <a:lstStyle/>
        <a:p>
          <a:endParaRPr kumimoji="1" lang="ja-JP" altLang="en-US"/>
        </a:p>
      </dgm:t>
    </dgm:pt>
    <dgm:pt modelId="{6FF67702-C475-4F4D-B275-C6167C1AE344}" type="pres">
      <dgm:prSet presAssocID="{0D16D852-F291-472A-9B23-93F045C10D81}" presName="node" presStyleLbl="node1" presStyleIdx="1" presStyleCnt="3" custScaleX="233330">
        <dgm:presLayoutVars>
          <dgm:bulletEnabled val="1"/>
        </dgm:presLayoutVars>
      </dgm:prSet>
      <dgm:spPr/>
      <dgm:t>
        <a:bodyPr/>
        <a:lstStyle/>
        <a:p>
          <a:endParaRPr kumimoji="1" lang="ja-JP" altLang="en-US"/>
        </a:p>
      </dgm:t>
    </dgm:pt>
    <dgm:pt modelId="{C396FC18-B572-4AA5-A05F-063971A05D3D}" type="pres">
      <dgm:prSet presAssocID="{9745F45E-8794-4206-86DB-D9BE1CAAB03F}" presName="sibTrans" presStyleLbl="sibTrans2D1" presStyleIdx="1" presStyleCnt="2"/>
      <dgm:spPr/>
      <dgm:t>
        <a:bodyPr/>
        <a:lstStyle/>
        <a:p>
          <a:endParaRPr kumimoji="1" lang="ja-JP" altLang="en-US"/>
        </a:p>
      </dgm:t>
    </dgm:pt>
    <dgm:pt modelId="{4FDE23A8-B102-43F9-8D72-B31DBC4E56B6}" type="pres">
      <dgm:prSet presAssocID="{9745F45E-8794-4206-86DB-D9BE1CAAB03F}" presName="connectorText" presStyleLbl="sibTrans2D1" presStyleIdx="1" presStyleCnt="2"/>
      <dgm:spPr/>
      <dgm:t>
        <a:bodyPr/>
        <a:lstStyle/>
        <a:p>
          <a:endParaRPr kumimoji="1" lang="ja-JP" altLang="en-US"/>
        </a:p>
      </dgm:t>
    </dgm:pt>
    <dgm:pt modelId="{66CA4E57-5185-40FE-93E0-C145BA36990E}" type="pres">
      <dgm:prSet presAssocID="{B55C4CF6-2635-4786-B3F6-0741CF0B847A}" presName="node" presStyleLbl="node1" presStyleIdx="2" presStyleCnt="3" custScaleX="233330">
        <dgm:presLayoutVars>
          <dgm:bulletEnabled val="1"/>
        </dgm:presLayoutVars>
      </dgm:prSet>
      <dgm:spPr/>
      <dgm:t>
        <a:bodyPr/>
        <a:lstStyle/>
        <a:p>
          <a:endParaRPr kumimoji="1" lang="ja-JP" altLang="en-US"/>
        </a:p>
      </dgm:t>
    </dgm:pt>
  </dgm:ptLst>
  <dgm:cxnLst>
    <dgm:cxn modelId="{EE3761C9-A00D-4E6B-A82C-F872552720A0}" type="presOf" srcId="{9CAFE324-115C-454C-8191-61D874B13F09}" destId="{35DBB09E-1817-44EE-9176-C24119E15392}" srcOrd="0" destOrd="0" presId="urn:microsoft.com/office/officeart/2005/8/layout/process2"/>
    <dgm:cxn modelId="{B15C20D5-C3E0-4F61-B6F4-F315929D6AE0}" type="presOf" srcId="{675D9CD9-3AEA-485D-A6B0-D2CEEE0C93C3}" destId="{2372B9D8-2AE5-4A82-9F3E-DAE16B29A5B4}" srcOrd="1" destOrd="0" presId="urn:microsoft.com/office/officeart/2005/8/layout/process2"/>
    <dgm:cxn modelId="{F93D847C-F7CA-4C52-A05C-7C41228D850C}" type="presOf" srcId="{0D16D852-F291-472A-9B23-93F045C10D81}" destId="{6FF67702-C475-4F4D-B275-C6167C1AE344}" srcOrd="0" destOrd="0" presId="urn:microsoft.com/office/officeart/2005/8/layout/process2"/>
    <dgm:cxn modelId="{B6BA8C0A-9209-4DA8-8F29-7AA453A3524C}" type="presOf" srcId="{9745F45E-8794-4206-86DB-D9BE1CAAB03F}" destId="{4FDE23A8-B102-43F9-8D72-B31DBC4E56B6}" srcOrd="1" destOrd="0" presId="urn:microsoft.com/office/officeart/2005/8/layout/process2"/>
    <dgm:cxn modelId="{00DF2C19-61B9-4F7A-8AC2-32834F78A1D6}" type="presOf" srcId="{AFDDC2BB-4615-4157-9313-0B1B5439A003}" destId="{35A2DCDA-2F4C-4ED2-8831-75728E4C43A6}" srcOrd="0" destOrd="0" presId="urn:microsoft.com/office/officeart/2005/8/layout/process2"/>
    <dgm:cxn modelId="{B12A40BC-2920-4CA6-A37F-26C8C32A1838}" type="presOf" srcId="{675D9CD9-3AEA-485D-A6B0-D2CEEE0C93C3}" destId="{75059424-9398-46A6-B099-0D0F269C8FFA}" srcOrd="0" destOrd="0" presId="urn:microsoft.com/office/officeart/2005/8/layout/process2"/>
    <dgm:cxn modelId="{6F46A6EA-0BD8-42C4-A1D4-866280B5D6E0}" type="presOf" srcId="{9745F45E-8794-4206-86DB-D9BE1CAAB03F}" destId="{C396FC18-B572-4AA5-A05F-063971A05D3D}" srcOrd="0" destOrd="0" presId="urn:microsoft.com/office/officeart/2005/8/layout/process2"/>
    <dgm:cxn modelId="{044EFC27-C99C-46A6-8923-A8BBE4D5D616}" type="presOf" srcId="{B55C4CF6-2635-4786-B3F6-0741CF0B847A}" destId="{66CA4E57-5185-40FE-93E0-C145BA36990E}" srcOrd="0" destOrd="0" presId="urn:microsoft.com/office/officeart/2005/8/layout/process2"/>
    <dgm:cxn modelId="{CCCEEECA-4DC5-4369-84CA-BF2EC45A6540}" srcId="{9CAFE324-115C-454C-8191-61D874B13F09}" destId="{AFDDC2BB-4615-4157-9313-0B1B5439A003}" srcOrd="0" destOrd="0" parTransId="{AE1BDF45-452B-4E5F-AAFE-C723FDED3973}" sibTransId="{675D9CD9-3AEA-485D-A6B0-D2CEEE0C93C3}"/>
    <dgm:cxn modelId="{7644EC13-8047-418D-B7E3-9C38B295975B}" srcId="{9CAFE324-115C-454C-8191-61D874B13F09}" destId="{0D16D852-F291-472A-9B23-93F045C10D81}" srcOrd="1" destOrd="0" parTransId="{16C5603E-3A97-41BD-8635-05703B86C254}" sibTransId="{9745F45E-8794-4206-86DB-D9BE1CAAB03F}"/>
    <dgm:cxn modelId="{705E4E70-B5C1-46FC-840D-EF233597FB42}" srcId="{9CAFE324-115C-454C-8191-61D874B13F09}" destId="{B55C4CF6-2635-4786-B3F6-0741CF0B847A}" srcOrd="2" destOrd="0" parTransId="{9AB8412B-5B49-48CB-8168-A669ECB137E9}" sibTransId="{70B0E302-6C49-4007-8E58-703EB8C525E4}"/>
    <dgm:cxn modelId="{0AA30D3C-77F6-4CD8-B6C5-EE00C8836C4F}" type="presParOf" srcId="{35DBB09E-1817-44EE-9176-C24119E15392}" destId="{35A2DCDA-2F4C-4ED2-8831-75728E4C43A6}" srcOrd="0" destOrd="0" presId="urn:microsoft.com/office/officeart/2005/8/layout/process2"/>
    <dgm:cxn modelId="{8376B2F2-F3FF-4C46-8833-07E54E6BD872}" type="presParOf" srcId="{35DBB09E-1817-44EE-9176-C24119E15392}" destId="{75059424-9398-46A6-B099-0D0F269C8FFA}" srcOrd="1" destOrd="0" presId="urn:microsoft.com/office/officeart/2005/8/layout/process2"/>
    <dgm:cxn modelId="{4CB677D9-3E34-44EF-8038-7B66299F6D83}" type="presParOf" srcId="{75059424-9398-46A6-B099-0D0F269C8FFA}" destId="{2372B9D8-2AE5-4A82-9F3E-DAE16B29A5B4}" srcOrd="0" destOrd="0" presId="urn:microsoft.com/office/officeart/2005/8/layout/process2"/>
    <dgm:cxn modelId="{E32D10C0-D68D-4FBF-AB93-D8AC8307126E}" type="presParOf" srcId="{35DBB09E-1817-44EE-9176-C24119E15392}" destId="{6FF67702-C475-4F4D-B275-C6167C1AE344}" srcOrd="2" destOrd="0" presId="urn:microsoft.com/office/officeart/2005/8/layout/process2"/>
    <dgm:cxn modelId="{79010F02-D567-4515-9E3E-B27C2626D3E6}" type="presParOf" srcId="{35DBB09E-1817-44EE-9176-C24119E15392}" destId="{C396FC18-B572-4AA5-A05F-063971A05D3D}" srcOrd="3" destOrd="0" presId="urn:microsoft.com/office/officeart/2005/8/layout/process2"/>
    <dgm:cxn modelId="{2E01074A-AD1B-4C51-B148-F4835CED3A06}" type="presParOf" srcId="{C396FC18-B572-4AA5-A05F-063971A05D3D}" destId="{4FDE23A8-B102-43F9-8D72-B31DBC4E56B6}" srcOrd="0" destOrd="0" presId="urn:microsoft.com/office/officeart/2005/8/layout/process2"/>
    <dgm:cxn modelId="{2B245534-7BA0-4011-9B7D-6A10E4E5E45A}" type="presParOf" srcId="{35DBB09E-1817-44EE-9176-C24119E15392}" destId="{66CA4E57-5185-40FE-93E0-C145BA36990E}"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66685B-85DA-48C4-8DEB-ECCC990B6EE2}"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9B3318B2-2899-4BF2-8021-5A00E0CD9417}">
      <dgm:prSet phldrT="[テキスト]"/>
      <dgm:spPr/>
      <dgm:t>
        <a:bodyPr/>
        <a:lstStyle/>
        <a:p>
          <a:r>
            <a:rPr kumimoji="1" lang="en-US" altLang="ja-JP" dirty="0" smtClean="0">
              <a:solidFill>
                <a:srgbClr val="FF99FF"/>
              </a:solidFill>
              <a:latin typeface="Arial Unicode MS" panose="020B0604020202020204" pitchFamily="50" charset="-128"/>
              <a:ea typeface="Arial Unicode MS" panose="020B0604020202020204" pitchFamily="50" charset="-128"/>
              <a:cs typeface="Arial Unicode MS" panose="020B0604020202020204" pitchFamily="50" charset="-128"/>
            </a:rPr>
            <a:t>IRA occlusion</a:t>
          </a:r>
          <a:endParaRPr kumimoji="1" lang="ja-JP" altLang="en-US" dirty="0">
            <a:solidFill>
              <a:srgbClr val="FF99FF"/>
            </a:solidFill>
            <a:latin typeface="Arial Unicode MS" panose="020B0604020202020204" pitchFamily="50" charset="-128"/>
            <a:ea typeface="Arial Unicode MS" panose="020B0604020202020204" pitchFamily="50" charset="-128"/>
            <a:cs typeface="Arial Unicode MS" panose="020B0604020202020204" pitchFamily="50" charset="-128"/>
          </a:endParaRPr>
        </a:p>
      </dgm:t>
    </dgm:pt>
    <dgm:pt modelId="{205398BD-FAF5-4649-A87B-90F254B787D5}" type="parTrans" cxnId="{6F378C1F-E49F-4E2A-AE02-18461BBE5699}">
      <dgm:prSet/>
      <dgm:spPr/>
      <dgm:t>
        <a:bodyPr/>
        <a:lstStyle/>
        <a:p>
          <a:endParaRPr kumimoji="1" lang="ja-JP" altLang="en-US"/>
        </a:p>
      </dgm:t>
    </dgm:pt>
    <dgm:pt modelId="{27C47A51-B249-4AF6-B5BF-8DCB53068F83}" type="sibTrans" cxnId="{6F378C1F-E49F-4E2A-AE02-18461BBE5699}">
      <dgm:prSet/>
      <dgm:spPr/>
      <dgm:t>
        <a:bodyPr/>
        <a:lstStyle/>
        <a:p>
          <a:endParaRPr kumimoji="1" lang="ja-JP" altLang="en-US"/>
        </a:p>
      </dgm:t>
    </dgm:pt>
    <dgm:pt modelId="{B084E1F5-F8E3-44FD-BB03-D7992BE15CDE}">
      <dgm:prSet phldrT="[テキスト]" custT="1"/>
      <dgm:spPr/>
      <dgm:t>
        <a:bodyPr/>
        <a:lstStyle/>
        <a:p>
          <a:r>
            <a:rPr kumimoji="1" lang="en-US" altLang="ja-JP" sz="2000" dirty="0" smtClean="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rPr>
            <a:t>myocardial dysfunction </a:t>
          </a:r>
          <a:r>
            <a:rPr kumimoji="1" lang="ja-JP" altLang="en-US" sz="2000" dirty="0" smtClean="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sz="2000" dirty="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endParaRPr>
        </a:p>
      </dgm:t>
    </dgm:pt>
    <dgm:pt modelId="{97C18A4D-E831-47AC-BBB2-6BE38F5AAC36}" type="parTrans" cxnId="{DDABDD0A-9E01-412F-B6B2-C729996D50FD}">
      <dgm:prSet/>
      <dgm:spPr/>
      <dgm:t>
        <a:bodyPr/>
        <a:lstStyle/>
        <a:p>
          <a:endParaRPr kumimoji="1" lang="ja-JP" altLang="en-US"/>
        </a:p>
      </dgm:t>
    </dgm:pt>
    <dgm:pt modelId="{F17CB5F7-CBAA-4885-B339-230FE829F01B}" type="sibTrans" cxnId="{DDABDD0A-9E01-412F-B6B2-C729996D50FD}">
      <dgm:prSet/>
      <dgm:spPr/>
      <dgm:t>
        <a:bodyPr/>
        <a:lstStyle/>
        <a:p>
          <a:endParaRPr kumimoji="1" lang="ja-JP" altLang="en-US"/>
        </a:p>
      </dgm:t>
    </dgm:pt>
    <dgm:pt modelId="{A7D852A7-57A1-480A-B187-791A9A6389FB}">
      <dgm:prSet phldrT="[テキスト]" custT="1"/>
      <dgm:spPr/>
      <dgm:t>
        <a:bodyPr/>
        <a:lstStyle/>
        <a:p>
          <a:r>
            <a:rPr kumimoji="1" lang="en-US" altLang="ja-JP" sz="2000" dirty="0" smtClean="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rPr>
            <a:t>severe hypotension</a:t>
          </a:r>
          <a:endParaRPr kumimoji="1" lang="ja-JP" altLang="en-US" sz="2000" dirty="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endParaRPr>
        </a:p>
      </dgm:t>
    </dgm:pt>
    <dgm:pt modelId="{0B7B0174-87D2-46B4-B8E1-833A066CF0C6}" type="parTrans" cxnId="{321B04BA-9FF9-49B9-96D1-02B97A526BA8}">
      <dgm:prSet/>
      <dgm:spPr/>
      <dgm:t>
        <a:bodyPr/>
        <a:lstStyle/>
        <a:p>
          <a:endParaRPr kumimoji="1" lang="ja-JP" altLang="en-US"/>
        </a:p>
      </dgm:t>
    </dgm:pt>
    <dgm:pt modelId="{C557D540-22EF-43C9-928A-46BD80239F1D}" type="sibTrans" cxnId="{321B04BA-9FF9-49B9-96D1-02B97A526BA8}">
      <dgm:prSet/>
      <dgm:spPr/>
      <dgm:t>
        <a:bodyPr/>
        <a:lstStyle/>
        <a:p>
          <a:endParaRPr kumimoji="1" lang="ja-JP" altLang="en-US"/>
        </a:p>
      </dgm:t>
    </dgm:pt>
    <dgm:pt modelId="{8E2F4134-BFBC-4DE4-B698-5FA063327AC8}">
      <dgm:prSet phldrT="[テキスト]"/>
      <dgm:spPr/>
      <dgm:t>
        <a:bodyPr/>
        <a:lstStyle/>
        <a:p>
          <a:r>
            <a:rPr kumimoji="1" lang="en-US" altLang="ja-JP" dirty="0" smtClean="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rPr>
            <a:t>death</a:t>
          </a:r>
          <a:endParaRPr kumimoji="1" lang="ja-JP" altLang="en-US" dirty="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endParaRPr>
        </a:p>
      </dgm:t>
    </dgm:pt>
    <dgm:pt modelId="{F19BF13D-E09A-40AA-9FAF-13CEE367DBC5}" type="parTrans" cxnId="{42533133-C6C2-4874-858D-F48831D2D1BA}">
      <dgm:prSet/>
      <dgm:spPr/>
      <dgm:t>
        <a:bodyPr/>
        <a:lstStyle/>
        <a:p>
          <a:endParaRPr kumimoji="1" lang="ja-JP" altLang="en-US"/>
        </a:p>
      </dgm:t>
    </dgm:pt>
    <dgm:pt modelId="{3EA9B636-FAD7-4AA1-8F6E-A8D67A91CF03}" type="sibTrans" cxnId="{42533133-C6C2-4874-858D-F48831D2D1BA}">
      <dgm:prSet/>
      <dgm:spPr/>
      <dgm:t>
        <a:bodyPr/>
        <a:lstStyle/>
        <a:p>
          <a:endParaRPr kumimoji="1" lang="ja-JP" altLang="en-US"/>
        </a:p>
      </dgm:t>
    </dgm:pt>
    <dgm:pt modelId="{D9A3F47D-730C-427F-841C-B8D8DAC9932A}">
      <dgm:prSet phldrT="[テキスト]" custT="1"/>
      <dgm:spPr/>
      <dgm:t>
        <a:bodyPr/>
        <a:lstStyle/>
        <a:p>
          <a:r>
            <a:rPr kumimoji="1" lang="en-US" altLang="ja-JP" sz="2000" dirty="0" smtClean="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rPr>
            <a:t>malignant arrhythmia</a:t>
          </a:r>
          <a:endParaRPr kumimoji="1" lang="ja-JP" altLang="en-US" sz="2000" dirty="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endParaRPr>
        </a:p>
      </dgm:t>
    </dgm:pt>
    <dgm:pt modelId="{F00210F9-2EC6-474B-849E-B6C3AA00FD74}" type="parTrans" cxnId="{3F06F11C-2029-45D3-9AA9-10EACA17F676}">
      <dgm:prSet/>
      <dgm:spPr/>
      <dgm:t>
        <a:bodyPr/>
        <a:lstStyle/>
        <a:p>
          <a:endParaRPr kumimoji="1" lang="ja-JP" altLang="en-US"/>
        </a:p>
      </dgm:t>
    </dgm:pt>
    <dgm:pt modelId="{E022B299-ED8C-493D-8D09-DF4B275408C7}" type="sibTrans" cxnId="{3F06F11C-2029-45D3-9AA9-10EACA17F676}">
      <dgm:prSet/>
      <dgm:spPr/>
      <dgm:t>
        <a:bodyPr/>
        <a:lstStyle/>
        <a:p>
          <a:endParaRPr kumimoji="1" lang="ja-JP" altLang="en-US"/>
        </a:p>
      </dgm:t>
    </dgm:pt>
    <dgm:pt modelId="{D4428F9E-45EB-4004-BF0E-B45DC4423B74}" type="pres">
      <dgm:prSet presAssocID="{5E66685B-85DA-48C4-8DEB-ECCC990B6EE2}" presName="Name0" presStyleCnt="0">
        <dgm:presLayoutVars>
          <dgm:chMax val="7"/>
          <dgm:chPref val="5"/>
        </dgm:presLayoutVars>
      </dgm:prSet>
      <dgm:spPr/>
      <dgm:t>
        <a:bodyPr/>
        <a:lstStyle/>
        <a:p>
          <a:endParaRPr kumimoji="1" lang="ja-JP" altLang="en-US"/>
        </a:p>
      </dgm:t>
    </dgm:pt>
    <dgm:pt modelId="{33201FA9-E364-4C54-84AC-B86AA094D299}" type="pres">
      <dgm:prSet presAssocID="{5E66685B-85DA-48C4-8DEB-ECCC990B6EE2}" presName="arrowNode" presStyleLbl="node1" presStyleIdx="0" presStyleCnt="1"/>
      <dgm:spPr>
        <a:solidFill>
          <a:srgbClr val="FF0066"/>
        </a:solidFill>
      </dgm:spPr>
      <dgm:t>
        <a:bodyPr/>
        <a:lstStyle/>
        <a:p>
          <a:endParaRPr kumimoji="1" lang="ja-JP" altLang="en-US"/>
        </a:p>
      </dgm:t>
    </dgm:pt>
    <dgm:pt modelId="{B60315CD-E9AB-4C32-9F24-0D67D9865641}" type="pres">
      <dgm:prSet presAssocID="{9B3318B2-2899-4BF2-8021-5A00E0CD9417}" presName="txNode1" presStyleLbl="revTx" presStyleIdx="0" presStyleCnt="5">
        <dgm:presLayoutVars>
          <dgm:bulletEnabled val="1"/>
        </dgm:presLayoutVars>
      </dgm:prSet>
      <dgm:spPr/>
      <dgm:t>
        <a:bodyPr/>
        <a:lstStyle/>
        <a:p>
          <a:endParaRPr kumimoji="1" lang="ja-JP" altLang="en-US"/>
        </a:p>
      </dgm:t>
    </dgm:pt>
    <dgm:pt modelId="{973F7B55-4FD1-4AC1-9D91-85D528ED4D3E}" type="pres">
      <dgm:prSet presAssocID="{B084E1F5-F8E3-44FD-BB03-D7992BE15CDE}" presName="txNode2" presStyleLbl="revTx" presStyleIdx="1" presStyleCnt="5" custScaleX="174071" custLinFactNeighborX="42338" custLinFactNeighborY="-8841">
        <dgm:presLayoutVars>
          <dgm:bulletEnabled val="1"/>
        </dgm:presLayoutVars>
      </dgm:prSet>
      <dgm:spPr/>
      <dgm:t>
        <a:bodyPr/>
        <a:lstStyle/>
        <a:p>
          <a:endParaRPr kumimoji="1" lang="ja-JP" altLang="en-US"/>
        </a:p>
      </dgm:t>
    </dgm:pt>
    <dgm:pt modelId="{F84A750B-F3E8-454F-96F9-CEF31DC05F48}" type="pres">
      <dgm:prSet presAssocID="{F17CB5F7-CBAA-4885-B339-230FE829F01B}" presName="dotNode2" presStyleCnt="0"/>
      <dgm:spPr/>
    </dgm:pt>
    <dgm:pt modelId="{4E599D6C-3A47-44D5-A826-18459D885096}" type="pres">
      <dgm:prSet presAssocID="{F17CB5F7-CBAA-4885-B339-230FE829F01B}" presName="dotRepeatNode" presStyleLbl="fgShp" presStyleIdx="0" presStyleCnt="3"/>
      <dgm:spPr/>
      <dgm:t>
        <a:bodyPr/>
        <a:lstStyle/>
        <a:p>
          <a:endParaRPr kumimoji="1" lang="ja-JP" altLang="en-US"/>
        </a:p>
      </dgm:t>
    </dgm:pt>
    <dgm:pt modelId="{C6143CDD-D00A-4803-8B2A-43C99773FADB}" type="pres">
      <dgm:prSet presAssocID="{D9A3F47D-730C-427F-841C-B8D8DAC9932A}" presName="txNode3" presStyleLbl="revTx" presStyleIdx="2" presStyleCnt="5" custScaleX="176107" custLinFactNeighborX="-41110" custLinFactNeighborY="3408">
        <dgm:presLayoutVars>
          <dgm:bulletEnabled val="1"/>
        </dgm:presLayoutVars>
      </dgm:prSet>
      <dgm:spPr/>
      <dgm:t>
        <a:bodyPr/>
        <a:lstStyle/>
        <a:p>
          <a:endParaRPr kumimoji="1" lang="ja-JP" altLang="en-US"/>
        </a:p>
      </dgm:t>
    </dgm:pt>
    <dgm:pt modelId="{EE56B5BD-53D6-4648-AA5D-701BF4EF2EFE}" type="pres">
      <dgm:prSet presAssocID="{E022B299-ED8C-493D-8D09-DF4B275408C7}" presName="dotNode3" presStyleCnt="0"/>
      <dgm:spPr/>
    </dgm:pt>
    <dgm:pt modelId="{6CDFF2F4-2220-4680-9FA4-B0388E6A51A7}" type="pres">
      <dgm:prSet presAssocID="{E022B299-ED8C-493D-8D09-DF4B275408C7}" presName="dotRepeatNode" presStyleLbl="fgShp" presStyleIdx="1" presStyleCnt="3"/>
      <dgm:spPr/>
      <dgm:t>
        <a:bodyPr/>
        <a:lstStyle/>
        <a:p>
          <a:endParaRPr kumimoji="1" lang="ja-JP" altLang="en-US"/>
        </a:p>
      </dgm:t>
    </dgm:pt>
    <dgm:pt modelId="{41AEB130-5F5D-4802-91EB-29621844D9BE}" type="pres">
      <dgm:prSet presAssocID="{A7D852A7-57A1-480A-B187-791A9A6389FB}" presName="txNode4" presStyleLbl="revTx" presStyleIdx="3" presStyleCnt="5" custScaleX="160600" custLinFactNeighborX="46966" custLinFactNeighborY="-8031">
        <dgm:presLayoutVars>
          <dgm:bulletEnabled val="1"/>
        </dgm:presLayoutVars>
      </dgm:prSet>
      <dgm:spPr/>
      <dgm:t>
        <a:bodyPr/>
        <a:lstStyle/>
        <a:p>
          <a:endParaRPr kumimoji="1" lang="ja-JP" altLang="en-US"/>
        </a:p>
      </dgm:t>
    </dgm:pt>
    <dgm:pt modelId="{5E9FED0E-8447-4F93-996F-CB3DA00E8766}" type="pres">
      <dgm:prSet presAssocID="{C557D540-22EF-43C9-928A-46BD80239F1D}" presName="dotNode4" presStyleCnt="0"/>
      <dgm:spPr/>
    </dgm:pt>
    <dgm:pt modelId="{F66D5870-89B7-4585-BD39-964EB74C9AC0}" type="pres">
      <dgm:prSet presAssocID="{C557D540-22EF-43C9-928A-46BD80239F1D}" presName="dotRepeatNode" presStyleLbl="fgShp" presStyleIdx="2" presStyleCnt="3"/>
      <dgm:spPr/>
      <dgm:t>
        <a:bodyPr/>
        <a:lstStyle/>
        <a:p>
          <a:endParaRPr kumimoji="1" lang="ja-JP" altLang="en-US"/>
        </a:p>
      </dgm:t>
    </dgm:pt>
    <dgm:pt modelId="{1B18DA87-3C14-4C3A-949D-DC7AAC0F0A21}" type="pres">
      <dgm:prSet presAssocID="{8E2F4134-BFBC-4DE4-B698-5FA063327AC8}" presName="txNode5" presStyleLbl="revTx" presStyleIdx="4" presStyleCnt="5">
        <dgm:presLayoutVars>
          <dgm:bulletEnabled val="1"/>
        </dgm:presLayoutVars>
      </dgm:prSet>
      <dgm:spPr/>
      <dgm:t>
        <a:bodyPr/>
        <a:lstStyle/>
        <a:p>
          <a:endParaRPr kumimoji="1" lang="ja-JP" altLang="en-US"/>
        </a:p>
      </dgm:t>
    </dgm:pt>
  </dgm:ptLst>
  <dgm:cxnLst>
    <dgm:cxn modelId="{B9594770-70F9-44E6-A585-E70F02B94F48}" type="presOf" srcId="{B084E1F5-F8E3-44FD-BB03-D7992BE15CDE}" destId="{973F7B55-4FD1-4AC1-9D91-85D528ED4D3E}" srcOrd="0" destOrd="0" presId="urn:microsoft.com/office/officeart/2009/3/layout/DescendingProcess"/>
    <dgm:cxn modelId="{3F06F11C-2029-45D3-9AA9-10EACA17F676}" srcId="{5E66685B-85DA-48C4-8DEB-ECCC990B6EE2}" destId="{D9A3F47D-730C-427F-841C-B8D8DAC9932A}" srcOrd="2" destOrd="0" parTransId="{F00210F9-2EC6-474B-849E-B6C3AA00FD74}" sibTransId="{E022B299-ED8C-493D-8D09-DF4B275408C7}"/>
    <dgm:cxn modelId="{42533133-C6C2-4874-858D-F48831D2D1BA}" srcId="{5E66685B-85DA-48C4-8DEB-ECCC990B6EE2}" destId="{8E2F4134-BFBC-4DE4-B698-5FA063327AC8}" srcOrd="4" destOrd="0" parTransId="{F19BF13D-E09A-40AA-9FAF-13CEE367DBC5}" sibTransId="{3EA9B636-FAD7-4AA1-8F6E-A8D67A91CF03}"/>
    <dgm:cxn modelId="{C13DCFE0-D802-45D2-A14C-F0780D27B006}" type="presOf" srcId="{F17CB5F7-CBAA-4885-B339-230FE829F01B}" destId="{4E599D6C-3A47-44D5-A826-18459D885096}" srcOrd="0" destOrd="0" presId="urn:microsoft.com/office/officeart/2009/3/layout/DescendingProcess"/>
    <dgm:cxn modelId="{ED602158-073A-4320-8ACC-BB00EA826E29}" type="presOf" srcId="{5E66685B-85DA-48C4-8DEB-ECCC990B6EE2}" destId="{D4428F9E-45EB-4004-BF0E-B45DC4423B74}" srcOrd="0" destOrd="0" presId="urn:microsoft.com/office/officeart/2009/3/layout/DescendingProcess"/>
    <dgm:cxn modelId="{321B04BA-9FF9-49B9-96D1-02B97A526BA8}" srcId="{5E66685B-85DA-48C4-8DEB-ECCC990B6EE2}" destId="{A7D852A7-57A1-480A-B187-791A9A6389FB}" srcOrd="3" destOrd="0" parTransId="{0B7B0174-87D2-46B4-B8E1-833A066CF0C6}" sibTransId="{C557D540-22EF-43C9-928A-46BD80239F1D}"/>
    <dgm:cxn modelId="{9D42F5D0-8C08-47B8-8315-88D13413C575}" type="presOf" srcId="{9B3318B2-2899-4BF2-8021-5A00E0CD9417}" destId="{B60315CD-E9AB-4C32-9F24-0D67D9865641}" srcOrd="0" destOrd="0" presId="urn:microsoft.com/office/officeart/2009/3/layout/DescendingProcess"/>
    <dgm:cxn modelId="{6F378C1F-E49F-4E2A-AE02-18461BBE5699}" srcId="{5E66685B-85DA-48C4-8DEB-ECCC990B6EE2}" destId="{9B3318B2-2899-4BF2-8021-5A00E0CD9417}" srcOrd="0" destOrd="0" parTransId="{205398BD-FAF5-4649-A87B-90F254B787D5}" sibTransId="{27C47A51-B249-4AF6-B5BF-8DCB53068F83}"/>
    <dgm:cxn modelId="{395D9BA6-0E55-425A-A7D5-F7F5C207151A}" type="presOf" srcId="{C557D540-22EF-43C9-928A-46BD80239F1D}" destId="{F66D5870-89B7-4585-BD39-964EB74C9AC0}" srcOrd="0" destOrd="0" presId="urn:microsoft.com/office/officeart/2009/3/layout/DescendingProcess"/>
    <dgm:cxn modelId="{DDABDD0A-9E01-412F-B6B2-C729996D50FD}" srcId="{5E66685B-85DA-48C4-8DEB-ECCC990B6EE2}" destId="{B084E1F5-F8E3-44FD-BB03-D7992BE15CDE}" srcOrd="1" destOrd="0" parTransId="{97C18A4D-E831-47AC-BBB2-6BE38F5AAC36}" sibTransId="{F17CB5F7-CBAA-4885-B339-230FE829F01B}"/>
    <dgm:cxn modelId="{6A9B73BD-2B11-46FF-9789-C751A6D072C1}" type="presOf" srcId="{E022B299-ED8C-493D-8D09-DF4B275408C7}" destId="{6CDFF2F4-2220-4680-9FA4-B0388E6A51A7}" srcOrd="0" destOrd="0" presId="urn:microsoft.com/office/officeart/2009/3/layout/DescendingProcess"/>
    <dgm:cxn modelId="{0583D20C-5284-413E-B4AC-DC5E225049A2}" type="presOf" srcId="{D9A3F47D-730C-427F-841C-B8D8DAC9932A}" destId="{C6143CDD-D00A-4803-8B2A-43C99773FADB}" srcOrd="0" destOrd="0" presId="urn:microsoft.com/office/officeart/2009/3/layout/DescendingProcess"/>
    <dgm:cxn modelId="{02B2FA8B-7945-48B3-B9AA-F485952A45E1}" type="presOf" srcId="{A7D852A7-57A1-480A-B187-791A9A6389FB}" destId="{41AEB130-5F5D-4802-91EB-29621844D9BE}" srcOrd="0" destOrd="0" presId="urn:microsoft.com/office/officeart/2009/3/layout/DescendingProcess"/>
    <dgm:cxn modelId="{A172F011-8329-41B5-8D53-3BE570B70BE5}" type="presOf" srcId="{8E2F4134-BFBC-4DE4-B698-5FA063327AC8}" destId="{1B18DA87-3C14-4C3A-949D-DC7AAC0F0A21}" srcOrd="0" destOrd="0" presId="urn:microsoft.com/office/officeart/2009/3/layout/DescendingProcess"/>
    <dgm:cxn modelId="{AABB768D-8261-4C8F-94E7-8724F7286D09}" type="presParOf" srcId="{D4428F9E-45EB-4004-BF0E-B45DC4423B74}" destId="{33201FA9-E364-4C54-84AC-B86AA094D299}" srcOrd="0" destOrd="0" presId="urn:microsoft.com/office/officeart/2009/3/layout/DescendingProcess"/>
    <dgm:cxn modelId="{B90A1C61-BDBE-4CE6-9EB5-8FE727DE7B2D}" type="presParOf" srcId="{D4428F9E-45EB-4004-BF0E-B45DC4423B74}" destId="{B60315CD-E9AB-4C32-9F24-0D67D9865641}" srcOrd="1" destOrd="0" presId="urn:microsoft.com/office/officeart/2009/3/layout/DescendingProcess"/>
    <dgm:cxn modelId="{4C5F03AF-A43D-45F0-8BC5-768D51A887CB}" type="presParOf" srcId="{D4428F9E-45EB-4004-BF0E-B45DC4423B74}" destId="{973F7B55-4FD1-4AC1-9D91-85D528ED4D3E}" srcOrd="2" destOrd="0" presId="urn:microsoft.com/office/officeart/2009/3/layout/DescendingProcess"/>
    <dgm:cxn modelId="{055C10DE-A692-427B-99C1-AE67F5C98026}" type="presParOf" srcId="{D4428F9E-45EB-4004-BF0E-B45DC4423B74}" destId="{F84A750B-F3E8-454F-96F9-CEF31DC05F48}" srcOrd="3" destOrd="0" presId="urn:microsoft.com/office/officeart/2009/3/layout/DescendingProcess"/>
    <dgm:cxn modelId="{F9A78AC6-6B9E-46EA-9FA3-262266DA0FCC}" type="presParOf" srcId="{F84A750B-F3E8-454F-96F9-CEF31DC05F48}" destId="{4E599D6C-3A47-44D5-A826-18459D885096}" srcOrd="0" destOrd="0" presId="urn:microsoft.com/office/officeart/2009/3/layout/DescendingProcess"/>
    <dgm:cxn modelId="{EA0AF8EA-9972-4E30-8215-25CC7C3DBF42}" type="presParOf" srcId="{D4428F9E-45EB-4004-BF0E-B45DC4423B74}" destId="{C6143CDD-D00A-4803-8B2A-43C99773FADB}" srcOrd="4" destOrd="0" presId="urn:microsoft.com/office/officeart/2009/3/layout/DescendingProcess"/>
    <dgm:cxn modelId="{694EFF85-1E07-49CE-986F-92EA98D75581}" type="presParOf" srcId="{D4428F9E-45EB-4004-BF0E-B45DC4423B74}" destId="{EE56B5BD-53D6-4648-AA5D-701BF4EF2EFE}" srcOrd="5" destOrd="0" presId="urn:microsoft.com/office/officeart/2009/3/layout/DescendingProcess"/>
    <dgm:cxn modelId="{66807325-CE26-4869-A37F-656C0966AA46}" type="presParOf" srcId="{EE56B5BD-53D6-4648-AA5D-701BF4EF2EFE}" destId="{6CDFF2F4-2220-4680-9FA4-B0388E6A51A7}" srcOrd="0" destOrd="0" presId="urn:microsoft.com/office/officeart/2009/3/layout/DescendingProcess"/>
    <dgm:cxn modelId="{0B2DD9C8-6F9D-40A9-ACD0-6127DD85DCF4}" type="presParOf" srcId="{D4428F9E-45EB-4004-BF0E-B45DC4423B74}" destId="{41AEB130-5F5D-4802-91EB-29621844D9BE}" srcOrd="6" destOrd="0" presId="urn:microsoft.com/office/officeart/2009/3/layout/DescendingProcess"/>
    <dgm:cxn modelId="{F0BB236A-E8A0-452C-A2E5-C2E736106AEF}" type="presParOf" srcId="{D4428F9E-45EB-4004-BF0E-B45DC4423B74}" destId="{5E9FED0E-8447-4F93-996F-CB3DA00E8766}" srcOrd="7" destOrd="0" presId="urn:microsoft.com/office/officeart/2009/3/layout/DescendingProcess"/>
    <dgm:cxn modelId="{AB1D33A6-F364-42CB-8CD1-9B2A2CD3DD84}" type="presParOf" srcId="{5E9FED0E-8447-4F93-996F-CB3DA00E8766}" destId="{F66D5870-89B7-4585-BD39-964EB74C9AC0}" srcOrd="0" destOrd="0" presId="urn:microsoft.com/office/officeart/2009/3/layout/DescendingProcess"/>
    <dgm:cxn modelId="{4D9B513C-BF1D-4E54-BA35-AF814E02A56D}" type="presParOf" srcId="{D4428F9E-45EB-4004-BF0E-B45DC4423B74}" destId="{1B18DA87-3C14-4C3A-949D-DC7AAC0F0A21}"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2DCDA-2F4C-4ED2-8831-75728E4C43A6}">
      <dsp:nvSpPr>
        <dsp:cNvPr id="0" name=""/>
        <dsp:cNvSpPr/>
      </dsp:nvSpPr>
      <dsp:spPr>
        <a:xfrm>
          <a:off x="1725960" y="0"/>
          <a:ext cx="4320478" cy="1028699"/>
        </a:xfrm>
        <a:prstGeom prst="roundRect">
          <a:avLst>
            <a:gd name="adj" fmla="val 10000"/>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kumimoji="1" lang="en-US" altLang="ja-JP" sz="2300" kern="1200" dirty="0" smtClean="0">
              <a:latin typeface="Arial Unicode MS" panose="020B0604020202020204" pitchFamily="50" charset="-128"/>
              <a:ea typeface="Arial Unicode MS" panose="020B0604020202020204" pitchFamily="50" charset="-128"/>
              <a:cs typeface="Arial Unicode MS" panose="020B0604020202020204" pitchFamily="50" charset="-128"/>
            </a:rPr>
            <a:t>IRA recanalization</a:t>
          </a:r>
          <a:endParaRPr kumimoji="1" lang="ja-JP" altLang="en-US" sz="2300" kern="1200" dirty="0">
            <a:latin typeface="Arial Unicode MS" panose="020B0604020202020204" pitchFamily="50" charset="-128"/>
            <a:ea typeface="Arial Unicode MS" panose="020B0604020202020204" pitchFamily="50" charset="-128"/>
            <a:cs typeface="Arial Unicode MS" panose="020B0604020202020204" pitchFamily="50" charset="-128"/>
          </a:endParaRPr>
        </a:p>
      </dsp:txBody>
      <dsp:txXfrm>
        <a:off x="1756090" y="30130"/>
        <a:ext cx="4260218" cy="968439"/>
      </dsp:txXfrm>
    </dsp:sp>
    <dsp:sp modelId="{75059424-9398-46A6-B099-0D0F269C8FFA}">
      <dsp:nvSpPr>
        <dsp:cNvPr id="0" name=""/>
        <dsp:cNvSpPr/>
      </dsp:nvSpPr>
      <dsp:spPr>
        <a:xfrm rot="5400000">
          <a:off x="3693318" y="1054417"/>
          <a:ext cx="385762" cy="462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kumimoji="1" lang="ja-JP" altLang="en-US" sz="1700" kern="1200" dirty="0"/>
        </a:p>
      </dsp:txBody>
      <dsp:txXfrm rot="-5400000">
        <a:off x="3747325" y="1092994"/>
        <a:ext cx="277749" cy="270033"/>
      </dsp:txXfrm>
    </dsp:sp>
    <dsp:sp modelId="{6FF67702-C475-4F4D-B275-C6167C1AE344}">
      <dsp:nvSpPr>
        <dsp:cNvPr id="0" name=""/>
        <dsp:cNvSpPr/>
      </dsp:nvSpPr>
      <dsp:spPr>
        <a:xfrm>
          <a:off x="1725960" y="1543050"/>
          <a:ext cx="4320478" cy="1028699"/>
        </a:xfrm>
        <a:prstGeom prst="roundRect">
          <a:avLst>
            <a:gd name="adj" fmla="val 10000"/>
          </a:avLst>
        </a:prstGeom>
        <a:solidFill>
          <a:schemeClr val="bg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en-US" altLang="ja-JP" sz="2200" kern="1200" dirty="0" smtClean="0">
              <a:latin typeface="Arial Unicode MS" panose="020B0604020202020204" pitchFamily="50" charset="-128"/>
              <a:ea typeface="Arial Unicode MS" panose="020B0604020202020204" pitchFamily="50" charset="-128"/>
              <a:cs typeface="Arial Unicode MS" panose="020B0604020202020204" pitchFamily="50" charset="-128"/>
            </a:rPr>
            <a:t>Myocardial contractility </a:t>
          </a:r>
          <a:r>
            <a:rPr kumimoji="1" lang="ja-JP" altLang="en-US" sz="2200" kern="12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sz="2200" kern="1200" dirty="0">
            <a:latin typeface="Arial Unicode MS" panose="020B0604020202020204" pitchFamily="50" charset="-128"/>
            <a:ea typeface="Arial Unicode MS" panose="020B0604020202020204" pitchFamily="50" charset="-128"/>
            <a:cs typeface="Arial Unicode MS" panose="020B0604020202020204" pitchFamily="50" charset="-128"/>
          </a:endParaRPr>
        </a:p>
      </dsp:txBody>
      <dsp:txXfrm>
        <a:off x="1756090" y="1573180"/>
        <a:ext cx="4260218" cy="968439"/>
      </dsp:txXfrm>
    </dsp:sp>
    <dsp:sp modelId="{C396FC18-B572-4AA5-A05F-063971A05D3D}">
      <dsp:nvSpPr>
        <dsp:cNvPr id="0" name=""/>
        <dsp:cNvSpPr/>
      </dsp:nvSpPr>
      <dsp:spPr>
        <a:xfrm rot="5400000">
          <a:off x="3693318" y="2597467"/>
          <a:ext cx="385762" cy="462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kumimoji="1" lang="ja-JP" altLang="en-US" sz="1700" kern="1200" dirty="0"/>
        </a:p>
      </dsp:txBody>
      <dsp:txXfrm rot="-5400000">
        <a:off x="3747325" y="2636044"/>
        <a:ext cx="277749" cy="270033"/>
      </dsp:txXfrm>
    </dsp:sp>
    <dsp:sp modelId="{66CA4E57-5185-40FE-93E0-C145BA36990E}">
      <dsp:nvSpPr>
        <dsp:cNvPr id="0" name=""/>
        <dsp:cNvSpPr/>
      </dsp:nvSpPr>
      <dsp:spPr>
        <a:xfrm>
          <a:off x="1725960" y="3086099"/>
          <a:ext cx="4320478" cy="1028699"/>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en-US" altLang="ja-JP" sz="2200" kern="1200" dirty="0" smtClean="0">
              <a:latin typeface="Arial Unicode MS" panose="020B0604020202020204" pitchFamily="50" charset="-128"/>
              <a:ea typeface="Arial Unicode MS" panose="020B0604020202020204" pitchFamily="50" charset="-128"/>
              <a:cs typeface="Arial Unicode MS" panose="020B0604020202020204" pitchFamily="50" charset="-128"/>
            </a:rPr>
            <a:t>Mortality and morbidity </a:t>
          </a:r>
          <a:r>
            <a:rPr kumimoji="1" lang="ja-JP" altLang="en-US" sz="2200" kern="12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sz="2200" kern="1200" dirty="0">
            <a:latin typeface="Arial Unicode MS" panose="020B0604020202020204" pitchFamily="50" charset="-128"/>
            <a:ea typeface="Arial Unicode MS" panose="020B0604020202020204" pitchFamily="50" charset="-128"/>
            <a:cs typeface="Arial Unicode MS" panose="020B0604020202020204" pitchFamily="50" charset="-128"/>
          </a:endParaRPr>
        </a:p>
      </dsp:txBody>
      <dsp:txXfrm>
        <a:off x="1756090" y="3116229"/>
        <a:ext cx="4260218" cy="968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01FA9-E364-4C54-84AC-B86AA094D299}">
      <dsp:nvSpPr>
        <dsp:cNvPr id="0" name=""/>
        <dsp:cNvSpPr/>
      </dsp:nvSpPr>
      <dsp:spPr>
        <a:xfrm rot="4396374">
          <a:off x="1778893" y="818812"/>
          <a:ext cx="3552139" cy="2477174"/>
        </a:xfrm>
        <a:prstGeom prst="swooshArrow">
          <a:avLst>
            <a:gd name="adj1" fmla="val 16310"/>
            <a:gd name="adj2" fmla="val 31370"/>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99D6C-3A47-44D5-A826-18459D885096}">
      <dsp:nvSpPr>
        <dsp:cNvPr id="0" name=""/>
        <dsp:cNvSpPr/>
      </dsp:nvSpPr>
      <dsp:spPr>
        <a:xfrm>
          <a:off x="3109535" y="1142268"/>
          <a:ext cx="89702" cy="89702"/>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DFF2F4-2220-4680-9FA4-B0388E6A51A7}">
      <dsp:nvSpPr>
        <dsp:cNvPr id="0" name=""/>
        <dsp:cNvSpPr/>
      </dsp:nvSpPr>
      <dsp:spPr>
        <a:xfrm>
          <a:off x="3723752" y="1637690"/>
          <a:ext cx="89702" cy="89702"/>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6D5870-89B7-4585-BD39-964EB74C9AC0}">
      <dsp:nvSpPr>
        <dsp:cNvPr id="0" name=""/>
        <dsp:cNvSpPr/>
      </dsp:nvSpPr>
      <dsp:spPr>
        <a:xfrm>
          <a:off x="4184074" y="2217054"/>
          <a:ext cx="89702" cy="89702"/>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0315CD-E9AB-4C32-9F24-0D67D9865641}">
      <dsp:nvSpPr>
        <dsp:cNvPr id="0" name=""/>
        <dsp:cNvSpPr/>
      </dsp:nvSpPr>
      <dsp:spPr>
        <a:xfrm>
          <a:off x="1540768" y="0"/>
          <a:ext cx="1674723" cy="65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kumimoji="1" lang="en-US" altLang="ja-JP" sz="2000" kern="1200" dirty="0" smtClean="0">
              <a:solidFill>
                <a:srgbClr val="FF99FF"/>
              </a:solidFill>
              <a:latin typeface="Arial Unicode MS" panose="020B0604020202020204" pitchFamily="50" charset="-128"/>
              <a:ea typeface="Arial Unicode MS" panose="020B0604020202020204" pitchFamily="50" charset="-128"/>
              <a:cs typeface="Arial Unicode MS" panose="020B0604020202020204" pitchFamily="50" charset="-128"/>
            </a:rPr>
            <a:t>IRA occlusion</a:t>
          </a:r>
          <a:endParaRPr kumimoji="1" lang="ja-JP" altLang="en-US" sz="2000" kern="1200" dirty="0">
            <a:solidFill>
              <a:srgbClr val="FF99FF"/>
            </a:solidFill>
            <a:latin typeface="Arial Unicode MS" panose="020B0604020202020204" pitchFamily="50" charset="-128"/>
            <a:ea typeface="Arial Unicode MS" panose="020B0604020202020204" pitchFamily="50" charset="-128"/>
            <a:cs typeface="Arial Unicode MS" panose="020B0604020202020204" pitchFamily="50" charset="-128"/>
          </a:endParaRPr>
        </a:p>
      </dsp:txBody>
      <dsp:txXfrm>
        <a:off x="1540768" y="0"/>
        <a:ext cx="1674723" cy="658368"/>
      </dsp:txXfrm>
    </dsp:sp>
    <dsp:sp modelId="{973F7B55-4FD1-4AC1-9D91-85D528ED4D3E}">
      <dsp:nvSpPr>
        <dsp:cNvPr id="0" name=""/>
        <dsp:cNvSpPr/>
      </dsp:nvSpPr>
      <dsp:spPr>
        <a:xfrm>
          <a:off x="3517771" y="799729"/>
          <a:ext cx="4254628" cy="65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kumimoji="1" lang="en-US" altLang="ja-JP" sz="2000" kern="1200" dirty="0" smtClean="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rPr>
            <a:t>myocardial dysfunction </a:t>
          </a:r>
          <a:r>
            <a:rPr kumimoji="1" lang="ja-JP" altLang="en-US" sz="2000" kern="1200" dirty="0" smtClean="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sz="2000" kern="1200" dirty="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endParaRPr>
        </a:p>
      </dsp:txBody>
      <dsp:txXfrm>
        <a:off x="3517771" y="799729"/>
        <a:ext cx="4254628" cy="658368"/>
      </dsp:txXfrm>
    </dsp:sp>
    <dsp:sp modelId="{C6143CDD-D00A-4803-8B2A-43C99773FADB}">
      <dsp:nvSpPr>
        <dsp:cNvPr id="0" name=""/>
        <dsp:cNvSpPr/>
      </dsp:nvSpPr>
      <dsp:spPr>
        <a:xfrm>
          <a:off x="8" y="1375794"/>
          <a:ext cx="3427571" cy="65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kumimoji="1" lang="en-US" altLang="ja-JP" sz="2000" kern="1200" dirty="0" smtClean="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rPr>
            <a:t>malignant arrhythmia</a:t>
          </a:r>
          <a:endParaRPr kumimoji="1" lang="ja-JP" altLang="en-US" sz="2000" kern="1200" dirty="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endParaRPr>
        </a:p>
      </dsp:txBody>
      <dsp:txXfrm>
        <a:off x="8" y="1375794"/>
        <a:ext cx="3427571" cy="658368"/>
      </dsp:txXfrm>
    </dsp:sp>
    <dsp:sp modelId="{41AEB130-5F5D-4802-91EB-29621844D9BE}">
      <dsp:nvSpPr>
        <dsp:cNvPr id="0" name=""/>
        <dsp:cNvSpPr/>
      </dsp:nvSpPr>
      <dsp:spPr>
        <a:xfrm>
          <a:off x="4822311" y="1879848"/>
          <a:ext cx="2398837" cy="65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kumimoji="1" lang="en-US" altLang="ja-JP" sz="2000" kern="1200" dirty="0" smtClean="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rPr>
            <a:t>severe hypotension</a:t>
          </a:r>
          <a:endParaRPr kumimoji="1" lang="ja-JP" altLang="en-US" sz="2000" kern="1200" dirty="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endParaRPr>
        </a:p>
      </dsp:txBody>
      <dsp:txXfrm>
        <a:off x="4822311" y="1879848"/>
        <a:ext cx="2398837" cy="658368"/>
      </dsp:txXfrm>
    </dsp:sp>
    <dsp:sp modelId="{1B18DA87-3C14-4C3A-949D-DC7AAC0F0A21}">
      <dsp:nvSpPr>
        <dsp:cNvPr id="0" name=""/>
        <dsp:cNvSpPr/>
      </dsp:nvSpPr>
      <dsp:spPr>
        <a:xfrm>
          <a:off x="3803908" y="3456432"/>
          <a:ext cx="2263140" cy="65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kumimoji="1" lang="en-US" altLang="ja-JP" sz="2000" kern="1200" dirty="0" smtClean="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rPr>
            <a:t>death</a:t>
          </a:r>
          <a:endParaRPr kumimoji="1" lang="ja-JP" altLang="en-US" sz="2000" kern="1200" dirty="0">
            <a:solidFill>
              <a:srgbClr val="FFFFFF"/>
            </a:solidFill>
            <a:latin typeface="Arial Unicode MS" panose="020B0604020202020204" pitchFamily="50" charset="-128"/>
            <a:ea typeface="Arial Unicode MS" panose="020B0604020202020204" pitchFamily="50" charset="-128"/>
            <a:cs typeface="Arial Unicode MS" panose="020B0604020202020204" pitchFamily="50" charset="-128"/>
          </a:endParaRPr>
        </a:p>
      </dsp:txBody>
      <dsp:txXfrm>
        <a:off x="3803908" y="3456432"/>
        <a:ext cx="2263140" cy="6583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940" y="1"/>
            <a:ext cx="2949099" cy="496967"/>
          </a:xfrm>
          <a:prstGeom prst="rect">
            <a:avLst/>
          </a:prstGeom>
        </p:spPr>
        <p:txBody>
          <a:bodyPr vert="horz" lIns="91440" tIns="45720" rIns="91440" bIns="45720" rtlCol="0"/>
          <a:lstStyle>
            <a:lvl1pPr algn="r">
              <a:defRPr sz="1200"/>
            </a:lvl1pPr>
          </a:lstStyle>
          <a:p>
            <a:fld id="{18525790-9627-41B8-9B28-9F58C405C362}" type="datetimeFigureOut">
              <a:rPr kumimoji="1" lang="ja-JP" altLang="en-US" smtClean="0"/>
              <a:t>2016/12/10</a:t>
            </a:fld>
            <a:endParaRPr kumimoji="1" lang="ja-JP" altLang="en-US"/>
          </a:p>
        </p:txBody>
      </p:sp>
      <p:sp>
        <p:nvSpPr>
          <p:cNvPr id="4" name="フッター プレースホルダー 3"/>
          <p:cNvSpPr>
            <a:spLocks noGrp="1"/>
          </p:cNvSpPr>
          <p:nvPr>
            <p:ph type="ftr" sz="quarter" idx="2"/>
          </p:nvPr>
        </p:nvSpPr>
        <p:spPr>
          <a:xfrm>
            <a:off x="1" y="9440647"/>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940" y="9440647"/>
            <a:ext cx="2949099" cy="496967"/>
          </a:xfrm>
          <a:prstGeom prst="rect">
            <a:avLst/>
          </a:prstGeom>
        </p:spPr>
        <p:txBody>
          <a:bodyPr vert="horz" lIns="91440" tIns="45720" rIns="91440" bIns="45720" rtlCol="0" anchor="b"/>
          <a:lstStyle>
            <a:lvl1pPr algn="r">
              <a:defRPr sz="1200"/>
            </a:lvl1pPr>
          </a:lstStyle>
          <a:p>
            <a:fld id="{4FD4DF41-BA03-485B-988B-122856D5FD60}" type="slidenum">
              <a:rPr kumimoji="1" lang="ja-JP" altLang="en-US" smtClean="0"/>
              <a:t>‹#›</a:t>
            </a:fld>
            <a:endParaRPr kumimoji="1" lang="ja-JP" altLang="en-US"/>
          </a:p>
        </p:txBody>
      </p:sp>
    </p:spTree>
    <p:extLst>
      <p:ext uri="{BB962C8B-B14F-4D97-AF65-F5344CB8AC3E}">
        <p14:creationId xmlns:p14="http://schemas.microsoft.com/office/powerpoint/2010/main" val="3025211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0" y="1"/>
            <a:ext cx="2949099" cy="496967"/>
          </a:xfrm>
          <a:prstGeom prst="rect">
            <a:avLst/>
          </a:prstGeom>
        </p:spPr>
        <p:txBody>
          <a:bodyPr vert="horz" lIns="91440" tIns="45720" rIns="91440" bIns="45720" rtlCol="0"/>
          <a:lstStyle>
            <a:lvl1pPr algn="r">
              <a:defRPr sz="1200"/>
            </a:lvl1pPr>
          </a:lstStyle>
          <a:p>
            <a:fld id="{8D826579-8BB4-4682-8CDA-6682E4514D1A}" type="datetimeFigureOut">
              <a:rPr kumimoji="1" lang="ja-JP" altLang="en-US" smtClean="0"/>
              <a:t>2016/12/10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5"/>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0" y="9440647"/>
            <a:ext cx="2949099" cy="496967"/>
          </a:xfrm>
          <a:prstGeom prst="rect">
            <a:avLst/>
          </a:prstGeom>
        </p:spPr>
        <p:txBody>
          <a:bodyPr vert="horz" lIns="91440" tIns="45720" rIns="91440" bIns="45720" rtlCol="0" anchor="b"/>
          <a:lstStyle>
            <a:lvl1pPr algn="r">
              <a:defRPr sz="1200"/>
            </a:lvl1pPr>
          </a:lstStyle>
          <a:p>
            <a:fld id="{D1DECE65-D356-44CF-90F9-7FF0A4AC5A72}" type="slidenum">
              <a:rPr kumimoji="1" lang="ja-JP" altLang="en-US" smtClean="0"/>
              <a:t>‹#›</a:t>
            </a:fld>
            <a:endParaRPr kumimoji="1" lang="ja-JP" altLang="en-US"/>
          </a:p>
        </p:txBody>
      </p:sp>
    </p:spTree>
    <p:extLst>
      <p:ext uri="{BB962C8B-B14F-4D97-AF65-F5344CB8AC3E}">
        <p14:creationId xmlns:p14="http://schemas.microsoft.com/office/powerpoint/2010/main" val="3625670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Times New Roman" panose="02020603050405020304" pitchFamily="18" charset="0"/>
                <a:cs typeface="Times New Roman" panose="02020603050405020304" pitchFamily="18" charset="0"/>
              </a:rPr>
              <a:t>Ladies</a:t>
            </a:r>
            <a:r>
              <a:rPr kumimoji="1" lang="en-US" altLang="ja-JP" baseline="0" dirty="0" smtClean="0">
                <a:latin typeface="Times New Roman" panose="02020603050405020304" pitchFamily="18" charset="0"/>
                <a:cs typeface="Times New Roman" panose="02020603050405020304" pitchFamily="18" charset="0"/>
              </a:rPr>
              <a:t> and Gentlemen and Mr. Chairperson, Good Morning! I’d like to express my deep gratitude to Dr. </a:t>
            </a:r>
            <a:r>
              <a:rPr kumimoji="1" lang="en-US" altLang="ja-JP" sz="1200" kern="1200" dirty="0" smtClean="0">
                <a:solidFill>
                  <a:schemeClr val="tx1"/>
                </a:solidFill>
                <a:effectLst/>
                <a:latin typeface="+mn-lt"/>
                <a:ea typeface="+mn-ea"/>
                <a:cs typeface="+mn-cs"/>
              </a:rPr>
              <a:t>Moo Hyun Kim for letting me have a presentation in such a wonderful conference. Today, I’d like to talk about the change in patterns of IRA occlusion following</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reperfusion therapy in acute myocardial infarction as the development of treatment method.</a:t>
            </a:r>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1</a:t>
            </a:fld>
            <a:endParaRPr kumimoji="1" lang="ja-JP" altLang="en-US"/>
          </a:p>
        </p:txBody>
      </p:sp>
    </p:spTree>
    <p:extLst>
      <p:ext uri="{BB962C8B-B14F-4D97-AF65-F5344CB8AC3E}">
        <p14:creationId xmlns:p14="http://schemas.microsoft.com/office/powerpoint/2010/main" val="248748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a:t>
            </a:r>
            <a:r>
              <a:rPr kumimoji="1" lang="en-US" altLang="ja-JP" baseline="0" dirty="0" smtClean="0"/>
              <a:t> our hospital, …</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10</a:t>
            </a:fld>
            <a:endParaRPr kumimoji="1" lang="ja-JP" altLang="en-US"/>
          </a:p>
        </p:txBody>
      </p:sp>
    </p:spTree>
    <p:extLst>
      <p:ext uri="{BB962C8B-B14F-4D97-AF65-F5344CB8AC3E}">
        <p14:creationId xmlns:p14="http://schemas.microsoft.com/office/powerpoint/2010/main" val="301118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11</a:t>
            </a:fld>
            <a:endParaRPr kumimoji="1" lang="ja-JP" altLang="en-US"/>
          </a:p>
        </p:txBody>
      </p:sp>
    </p:spTree>
    <p:extLst>
      <p:ext uri="{BB962C8B-B14F-4D97-AF65-F5344CB8AC3E}">
        <p14:creationId xmlns:p14="http://schemas.microsoft.com/office/powerpoint/2010/main" val="43599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And another important point is that stent thrombosis, as compared to native thrombosis, is more likely to cause recurrent MI and death.</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12</a:t>
            </a:fld>
            <a:endParaRPr kumimoji="1" lang="ja-JP" altLang="en-US"/>
          </a:p>
        </p:txBody>
      </p:sp>
    </p:spTree>
    <p:extLst>
      <p:ext uri="{BB962C8B-B14F-4D97-AF65-F5344CB8AC3E}">
        <p14:creationId xmlns:p14="http://schemas.microsoft.com/office/powerpoint/2010/main" val="969379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When you compare DES</a:t>
            </a:r>
            <a:r>
              <a:rPr kumimoji="1" lang="en-US" altLang="ja-JP" baseline="0" dirty="0" smtClean="0"/>
              <a:t> with BMS, stent thrombosis happens more frequently in the very late phase over 1 year.</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13</a:t>
            </a:fld>
            <a:endParaRPr kumimoji="1" lang="ja-JP" altLang="en-US"/>
          </a:p>
        </p:txBody>
      </p:sp>
    </p:spTree>
    <p:extLst>
      <p:ext uri="{BB962C8B-B14F-4D97-AF65-F5344CB8AC3E}">
        <p14:creationId xmlns:p14="http://schemas.microsoft.com/office/powerpoint/2010/main" val="2889154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 clearly shows the difference</a:t>
            </a:r>
            <a:r>
              <a:rPr kumimoji="1" lang="en-US" altLang="ja-JP" baseline="0" dirty="0" smtClean="0"/>
              <a:t>. DES contains much higher rate of stent thrombosis after 1 year.</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14</a:t>
            </a:fld>
            <a:endParaRPr kumimoji="1" lang="ja-JP" altLang="en-US"/>
          </a:p>
        </p:txBody>
      </p:sp>
    </p:spTree>
    <p:extLst>
      <p:ext uri="{BB962C8B-B14F-4D97-AF65-F5344CB8AC3E}">
        <p14:creationId xmlns:p14="http://schemas.microsoft.com/office/powerpoint/2010/main" val="534881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However, the results are a little bit changing with the new generation DES. ST is tended to be less frequent for</a:t>
            </a:r>
            <a:r>
              <a:rPr kumimoji="1" lang="en-US" altLang="ja-JP" baseline="0" dirty="0" smtClean="0"/>
              <a:t> 7 </a:t>
            </a:r>
            <a:r>
              <a:rPr kumimoji="1" lang="en-US" altLang="ja-JP" baseline="0" dirty="0" err="1" smtClean="0"/>
              <a:t>yrs</a:t>
            </a:r>
            <a:r>
              <a:rPr kumimoji="1" lang="en-US" altLang="ja-JP" baseline="0" dirty="0" smtClean="0"/>
              <a:t> with </a:t>
            </a:r>
            <a:r>
              <a:rPr kumimoji="1" lang="en-US" altLang="ja-JP" baseline="0" dirty="0" err="1" smtClean="0"/>
              <a:t>everolimus</a:t>
            </a:r>
            <a:r>
              <a:rPr kumimoji="1" lang="en-US" altLang="ja-JP" baseline="0" dirty="0" smtClean="0"/>
              <a:t> eluting stents. : we don’t now if very late catch-up will take place with this stent over 10yrs or longer.</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15</a:t>
            </a:fld>
            <a:endParaRPr kumimoji="1" lang="ja-JP" altLang="en-US"/>
          </a:p>
        </p:txBody>
      </p:sp>
    </p:spTree>
    <p:extLst>
      <p:ext uri="{BB962C8B-B14F-4D97-AF65-F5344CB8AC3E}">
        <p14:creationId xmlns:p14="http://schemas.microsoft.com/office/powerpoint/2010/main" val="1078578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a:t>
            </a:r>
            <a:r>
              <a:rPr kumimoji="1" lang="en-US" altLang="ja-JP" baseline="0" dirty="0" smtClean="0"/>
              <a:t> BVS has been launched. These figures show the relationship between device thrombosis and the proportion of ACS patients in each study population. The size of each plot shows the number of study population. U</a:t>
            </a:r>
            <a:r>
              <a:rPr kumimoji="1" lang="en-US" altLang="ja-JP" dirty="0" smtClean="0"/>
              <a:t>nlike </a:t>
            </a:r>
            <a:r>
              <a:rPr kumimoji="1" lang="en-US" altLang="ja-JP" baseline="0" dirty="0" smtClean="0"/>
              <a:t>studies about DES including many patients, not much follow-up data is yet available concerning patients with ACS treated with scaffold..</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16</a:t>
            </a:fld>
            <a:endParaRPr kumimoji="1" lang="ja-JP" altLang="en-US"/>
          </a:p>
        </p:txBody>
      </p:sp>
    </p:spTree>
    <p:extLst>
      <p:ext uri="{BB962C8B-B14F-4D97-AF65-F5344CB8AC3E}">
        <p14:creationId xmlns:p14="http://schemas.microsoft.com/office/powerpoint/2010/main" val="227732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17</a:t>
            </a:fld>
            <a:endParaRPr kumimoji="1" lang="ja-JP" altLang="en-US"/>
          </a:p>
        </p:txBody>
      </p:sp>
    </p:spTree>
    <p:extLst>
      <p:ext uri="{BB962C8B-B14F-4D97-AF65-F5344CB8AC3E}">
        <p14:creationId xmlns:p14="http://schemas.microsoft.com/office/powerpoint/2010/main" val="2139375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18</a:t>
            </a:fld>
            <a:endParaRPr kumimoji="1" lang="ja-JP" altLang="en-US"/>
          </a:p>
        </p:txBody>
      </p:sp>
    </p:spTree>
    <p:extLst>
      <p:ext uri="{BB962C8B-B14F-4D97-AF65-F5344CB8AC3E}">
        <p14:creationId xmlns:p14="http://schemas.microsoft.com/office/powerpoint/2010/main" val="94533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p>
          <a:p>
            <a:r>
              <a:rPr kumimoji="1" lang="en-US" altLang="ja-JP" dirty="0" smtClean="0"/>
              <a:t>So, we still need to get together for better treatment.</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19</a:t>
            </a:fld>
            <a:endParaRPr kumimoji="1" lang="ja-JP" altLang="en-US"/>
          </a:p>
        </p:txBody>
      </p:sp>
    </p:spTree>
    <p:extLst>
      <p:ext uri="{BB962C8B-B14F-4D97-AF65-F5344CB8AC3E}">
        <p14:creationId xmlns:p14="http://schemas.microsoft.com/office/powerpoint/2010/main" val="274985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As everybody knows,</a:t>
            </a:r>
            <a:r>
              <a:rPr kumimoji="1" lang="en-US" altLang="ja-JP" baseline="0" dirty="0" smtClean="0"/>
              <a:t> quick reperfusion therapy is performed to recover the heart contraction and thereby to reduce mortality and morbidity.</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2</a:t>
            </a:fld>
            <a:endParaRPr kumimoji="1" lang="ja-JP" altLang="en-US"/>
          </a:p>
        </p:txBody>
      </p:sp>
    </p:spTree>
    <p:extLst>
      <p:ext uri="{BB962C8B-B14F-4D97-AF65-F5344CB8AC3E}">
        <p14:creationId xmlns:p14="http://schemas.microsoft.com/office/powerpoint/2010/main" val="910555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20</a:t>
            </a:fld>
            <a:endParaRPr kumimoji="1" lang="ja-JP" altLang="en-US"/>
          </a:p>
        </p:txBody>
      </p:sp>
    </p:spTree>
    <p:extLst>
      <p:ext uri="{BB962C8B-B14F-4D97-AF65-F5344CB8AC3E}">
        <p14:creationId xmlns:p14="http://schemas.microsoft.com/office/powerpoint/2010/main" val="4124453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SAT</a:t>
            </a:r>
            <a:r>
              <a:rPr kumimoji="1" lang="en-US" altLang="ja-JP" baseline="0" dirty="0" smtClean="0"/>
              <a:t> &lt;1Yr</a:t>
            </a:r>
          </a:p>
          <a:p>
            <a:r>
              <a:rPr kumimoji="1" lang="en-US" altLang="ja-JP" baseline="0" dirty="0" smtClean="0"/>
              <a:t>Only univariate</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21</a:t>
            </a:fld>
            <a:endParaRPr kumimoji="1" lang="ja-JP" altLang="en-US"/>
          </a:p>
        </p:txBody>
      </p:sp>
    </p:spTree>
    <p:extLst>
      <p:ext uri="{BB962C8B-B14F-4D97-AF65-F5344CB8AC3E}">
        <p14:creationId xmlns:p14="http://schemas.microsoft.com/office/powerpoint/2010/main" val="567591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22</a:t>
            </a:fld>
            <a:endParaRPr kumimoji="1" lang="ja-JP" altLang="en-US"/>
          </a:p>
        </p:txBody>
      </p:sp>
    </p:spTree>
    <p:extLst>
      <p:ext uri="{BB962C8B-B14F-4D97-AF65-F5344CB8AC3E}">
        <p14:creationId xmlns:p14="http://schemas.microsoft.com/office/powerpoint/2010/main" val="3093911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23</a:t>
            </a:fld>
            <a:endParaRPr kumimoji="1" lang="ja-JP" altLang="en-US"/>
          </a:p>
        </p:txBody>
      </p:sp>
    </p:spTree>
    <p:extLst>
      <p:ext uri="{BB962C8B-B14F-4D97-AF65-F5344CB8AC3E}">
        <p14:creationId xmlns:p14="http://schemas.microsoft.com/office/powerpoint/2010/main" val="290254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But once the</a:t>
            </a:r>
            <a:r>
              <a:rPr kumimoji="1" lang="en-US" altLang="ja-JP" baseline="0" dirty="0" smtClean="0"/>
              <a:t> vessel is blocked again, myocardial function gets worse and it sometimes accompany malignant arrhythmia or hypotension leading to death.</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3</a:t>
            </a:fld>
            <a:endParaRPr kumimoji="1" lang="ja-JP" altLang="en-US"/>
          </a:p>
        </p:txBody>
      </p:sp>
    </p:spTree>
    <p:extLst>
      <p:ext uri="{BB962C8B-B14F-4D97-AF65-F5344CB8AC3E}">
        <p14:creationId xmlns:p14="http://schemas.microsoft.com/office/powerpoint/2010/main" val="242700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Reperfusion therapy has changed</a:t>
            </a:r>
            <a:r>
              <a:rPr kumimoji="1" lang="en-US" altLang="ja-JP" baseline="0" dirty="0" smtClean="0"/>
              <a:t> a lot; ….</a:t>
            </a:r>
          </a:p>
          <a:p>
            <a:r>
              <a:rPr kumimoji="1" lang="en-US" altLang="ja-JP" baseline="0" dirty="0" smtClean="0"/>
              <a:t>BVS; … without leaving foreign bodies in the vessel.</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4</a:t>
            </a:fld>
            <a:endParaRPr kumimoji="1" lang="ja-JP" altLang="en-US"/>
          </a:p>
        </p:txBody>
      </p:sp>
    </p:spTree>
    <p:extLst>
      <p:ext uri="{BB962C8B-B14F-4D97-AF65-F5344CB8AC3E}">
        <p14:creationId xmlns:p14="http://schemas.microsoft.com/office/powerpoint/2010/main" val="42217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5</a:t>
            </a:fld>
            <a:endParaRPr kumimoji="1" lang="ja-JP" altLang="en-US"/>
          </a:p>
        </p:txBody>
      </p:sp>
    </p:spTree>
    <p:extLst>
      <p:ext uri="{BB962C8B-B14F-4D97-AF65-F5344CB8AC3E}">
        <p14:creationId xmlns:p14="http://schemas.microsoft.com/office/powerpoint/2010/main" val="337174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move to the </a:t>
            </a:r>
            <a:r>
              <a:rPr kumimoji="1" lang="en-US" altLang="ja-JP" dirty="0" err="1" smtClean="0"/>
              <a:t>ballon</a:t>
            </a:r>
            <a:r>
              <a:rPr kumimoji="1" lang="en-US" altLang="ja-JP" dirty="0" smtClean="0"/>
              <a:t> era; we still had early coronary occlusion in 25% of patients in</a:t>
            </a:r>
            <a:r>
              <a:rPr kumimoji="1" lang="en-US" altLang="ja-JP" baseline="0" dirty="0" smtClean="0"/>
              <a:t> our study mostly in the </a:t>
            </a:r>
            <a:r>
              <a:rPr kumimoji="1" lang="en-US" altLang="ja-JP" baseline="0" dirty="0" err="1" smtClean="0"/>
              <a:t>cath</a:t>
            </a:r>
            <a:r>
              <a:rPr kumimoji="1" lang="en-US" altLang="ja-JP" baseline="0" dirty="0" smtClean="0"/>
              <a:t> lab.. </a:t>
            </a:r>
            <a:r>
              <a:rPr kumimoji="1" lang="en-US" altLang="ja-JP" dirty="0" smtClean="0"/>
              <a:t>Without stents, we used</a:t>
            </a:r>
            <a:r>
              <a:rPr kumimoji="1" lang="en-US" altLang="ja-JP" baseline="0" dirty="0" smtClean="0"/>
              <a:t> to repeat</a:t>
            </a:r>
            <a:r>
              <a:rPr kumimoji="1" lang="en-US" altLang="ja-JP" dirty="0" smtClean="0"/>
              <a:t> ballooning for hours</a:t>
            </a:r>
            <a:r>
              <a:rPr kumimoji="1" lang="en-US" altLang="ja-JP" baseline="0" dirty="0" smtClean="0"/>
              <a:t> in those patients.</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6</a:t>
            </a:fld>
            <a:endParaRPr kumimoji="1" lang="ja-JP" altLang="en-US"/>
          </a:p>
        </p:txBody>
      </p:sp>
    </p:spTree>
    <p:extLst>
      <p:ext uri="{BB962C8B-B14F-4D97-AF65-F5344CB8AC3E}">
        <p14:creationId xmlns:p14="http://schemas.microsoft.com/office/powerpoint/2010/main" val="296591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p>
          <a:p>
            <a:r>
              <a:rPr kumimoji="1" lang="en-US" altLang="ja-JP" dirty="0" smtClean="0"/>
              <a:t>You</a:t>
            </a:r>
            <a:r>
              <a:rPr kumimoji="1" lang="en-US" altLang="ja-JP" baseline="0" dirty="0" smtClean="0"/>
              <a:t> were more likely to have another occlusion before discharge.</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7</a:t>
            </a:fld>
            <a:endParaRPr kumimoji="1" lang="ja-JP" altLang="en-US"/>
          </a:p>
        </p:txBody>
      </p:sp>
    </p:spTree>
    <p:extLst>
      <p:ext uri="{BB962C8B-B14F-4D97-AF65-F5344CB8AC3E}">
        <p14:creationId xmlns:p14="http://schemas.microsoft.com/office/powerpoint/2010/main" val="44379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After stent</a:t>
            </a:r>
            <a:r>
              <a:rPr kumimoji="1" lang="en-US" altLang="ja-JP" baseline="0" dirty="0" smtClean="0"/>
              <a:t> was introduced, the time span of thrombosis became wider; we pay attention not only to acute but also to subacute thrombosis.</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8</a:t>
            </a:fld>
            <a:endParaRPr kumimoji="1" lang="ja-JP" altLang="en-US"/>
          </a:p>
        </p:txBody>
      </p:sp>
    </p:spTree>
    <p:extLst>
      <p:ext uri="{BB962C8B-B14F-4D97-AF65-F5344CB8AC3E}">
        <p14:creationId xmlns:p14="http://schemas.microsoft.com/office/powerpoint/2010/main" val="1893277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As this figure shows</a:t>
            </a:r>
            <a:r>
              <a:rPr kumimoji="1" lang="en-US" altLang="ja-JP" baseline="0" dirty="0" smtClean="0"/>
              <a:t> s</a:t>
            </a:r>
            <a:r>
              <a:rPr kumimoji="1" lang="en-US" altLang="ja-JP" dirty="0" smtClean="0"/>
              <a:t>ubacute thrombosis is complicated with quite high mortality rate. We</a:t>
            </a:r>
            <a:r>
              <a:rPr kumimoji="1" lang="en-US" altLang="ja-JP" baseline="0" dirty="0" smtClean="0"/>
              <a:t> now noticed the importance of dual antiplatelet medication for a long time.</a:t>
            </a:r>
            <a:endParaRPr kumimoji="1" lang="ja-JP" altLang="en-US" dirty="0"/>
          </a:p>
        </p:txBody>
      </p:sp>
      <p:sp>
        <p:nvSpPr>
          <p:cNvPr id="4" name="スライド番号プレースホルダー 3"/>
          <p:cNvSpPr>
            <a:spLocks noGrp="1"/>
          </p:cNvSpPr>
          <p:nvPr>
            <p:ph type="sldNum" sz="quarter" idx="10"/>
          </p:nvPr>
        </p:nvSpPr>
        <p:spPr/>
        <p:txBody>
          <a:bodyPr/>
          <a:lstStyle/>
          <a:p>
            <a:fld id="{D1DECE65-D356-44CF-90F9-7FF0A4AC5A72}" type="slidenum">
              <a:rPr kumimoji="1" lang="ja-JP" altLang="en-US" smtClean="0"/>
              <a:t>9</a:t>
            </a:fld>
            <a:endParaRPr kumimoji="1" lang="ja-JP" altLang="en-US"/>
          </a:p>
        </p:txBody>
      </p:sp>
    </p:spTree>
    <p:extLst>
      <p:ext uri="{BB962C8B-B14F-4D97-AF65-F5344CB8AC3E}">
        <p14:creationId xmlns:p14="http://schemas.microsoft.com/office/powerpoint/2010/main" val="1868749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77" name="Rectangle 5"/>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ja-JP" altLang="en-US" sz="4400">
                <a:solidFill>
                  <a:srgbClr val="FFCC66"/>
                </a:solidFill>
              </a:rPr>
              <a:t>マスタ タイトルの書式設定</a:t>
            </a:r>
          </a:p>
        </p:txBody>
      </p:sp>
      <p:sp>
        <p:nvSpPr>
          <p:cNvPr id="3078" name="Rectangle 6"/>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ja-JP" altLang="en-US" sz="3200" b="0"/>
              <a:t>マスタ テキストの書式設定</a:t>
            </a:r>
          </a:p>
          <a:p>
            <a:pPr lvl="1" algn="ctr">
              <a:spcBef>
                <a:spcPct val="20000"/>
              </a:spcBef>
            </a:pPr>
            <a:r>
              <a:rPr lang="ja-JP" altLang="en-US" sz="2800" b="0"/>
              <a:t>第 </a:t>
            </a:r>
            <a:r>
              <a:rPr lang="en-US" altLang="ja-JP" sz="2800" b="0"/>
              <a:t>2 </a:t>
            </a:r>
            <a:r>
              <a:rPr lang="ja-JP" altLang="en-US" sz="2800" b="0"/>
              <a:t>レベル</a:t>
            </a:r>
          </a:p>
          <a:p>
            <a:pPr lvl="2" algn="ctr">
              <a:spcBef>
                <a:spcPct val="20000"/>
              </a:spcBef>
            </a:pPr>
            <a:r>
              <a:rPr lang="ja-JP" altLang="en-US" b="0"/>
              <a:t>第 </a:t>
            </a:r>
            <a:r>
              <a:rPr lang="en-US" altLang="ja-JP" b="0"/>
              <a:t>3 </a:t>
            </a:r>
            <a:r>
              <a:rPr lang="ja-JP" altLang="en-US" b="0"/>
              <a:t>レベル</a:t>
            </a:r>
          </a:p>
          <a:p>
            <a:pPr lvl="3" algn="ctr">
              <a:spcBef>
                <a:spcPct val="20000"/>
              </a:spcBef>
            </a:pPr>
            <a:r>
              <a:rPr lang="ja-JP" altLang="en-US" sz="2000"/>
              <a:t>第 </a:t>
            </a:r>
            <a:r>
              <a:rPr lang="en-US" altLang="ja-JP" sz="2000"/>
              <a:t>4 </a:t>
            </a:r>
            <a:r>
              <a:rPr lang="ja-JP" altLang="en-US" sz="2000"/>
              <a:t>レベル</a:t>
            </a:r>
          </a:p>
          <a:p>
            <a:pPr lvl="4" algn="ctr">
              <a:spcBef>
                <a:spcPct val="20000"/>
              </a:spcBef>
            </a:pPr>
            <a:r>
              <a:rPr lang="ja-JP" altLang="en-US" sz="2000" b="0"/>
              <a:t>第 </a:t>
            </a:r>
            <a:r>
              <a:rPr lang="en-US" altLang="ja-JP" sz="2000" b="0"/>
              <a:t>5 </a:t>
            </a:r>
            <a:r>
              <a:rPr lang="ja-JP" altLang="en-US" sz="2000" b="0"/>
              <a:t>レベル</a:t>
            </a:r>
          </a:p>
        </p:txBody>
      </p:sp>
      <p:pic>
        <p:nvPicPr>
          <p:cNvPr id="3080" name="Picture 8" descr="近畿大学ロゴ原図slide用"/>
          <p:cNvPicPr>
            <a:picLocks noChangeAspect="1" noChangeArrowheads="1"/>
          </p:cNvPicPr>
          <p:nvPr userDrawn="1"/>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381000" y="304800"/>
            <a:ext cx="509588"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Grp="1" noChangeArrowheads="1"/>
          </p:cNvSpPr>
          <p:nvPr>
            <p:ph type="ftr" sz="quarter" idx="3"/>
          </p:nvPr>
        </p:nvSpPr>
        <p:spPr bwMode="auto">
          <a:xfrm>
            <a:off x="4876800" y="6248400"/>
            <a:ext cx="35814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1">
                <a:solidFill>
                  <a:srgbClr val="FF00FF"/>
                </a:solidFill>
              </a:defRPr>
            </a:lvl1pPr>
          </a:lstStyle>
          <a:p>
            <a:r>
              <a:rPr lang="en-US" altLang="ja-JP" dirty="0" err="1" smtClean="0"/>
              <a:t>Kindai</a:t>
            </a:r>
            <a:r>
              <a:rPr lang="en-US" altLang="ja-JP" dirty="0" smtClean="0"/>
              <a:t> University Nara Hospital</a:t>
            </a:r>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r>
              <a:rPr lang="en-US" altLang="ja-JP"/>
              <a:t>Nara Hospital, Kinki University of Medicine</a:t>
            </a:r>
          </a:p>
        </p:txBody>
      </p:sp>
    </p:spTree>
    <p:extLst>
      <p:ext uri="{BB962C8B-B14F-4D97-AF65-F5344CB8AC3E}">
        <p14:creationId xmlns:p14="http://schemas.microsoft.com/office/powerpoint/2010/main" val="376430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r>
              <a:rPr lang="en-US" altLang="ja-JP"/>
              <a:t>Nara Hospital, Kinki University of Medicine</a:t>
            </a:r>
          </a:p>
        </p:txBody>
      </p:sp>
    </p:spTree>
    <p:extLst>
      <p:ext uri="{BB962C8B-B14F-4D97-AF65-F5344CB8AC3E}">
        <p14:creationId xmlns:p14="http://schemas.microsoft.com/office/powerpoint/2010/main" val="275940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ftr" sz="quarter" idx="3"/>
          </p:nvPr>
        </p:nvSpPr>
        <p:spPr bwMode="auto">
          <a:xfrm>
            <a:off x="5364088" y="6237312"/>
            <a:ext cx="35814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1">
                <a:solidFill>
                  <a:srgbClr val="FF00FF"/>
                </a:solidFill>
              </a:defRPr>
            </a:lvl1pPr>
          </a:lstStyle>
          <a:p>
            <a:r>
              <a:rPr lang="en-US" altLang="ja-JP" dirty="0" err="1" smtClean="0"/>
              <a:t>Kindai</a:t>
            </a:r>
            <a:r>
              <a:rPr lang="en-US" altLang="ja-JP" dirty="0" smtClean="0"/>
              <a:t> University Nara Hospital</a:t>
            </a:r>
            <a:endParaRPr lang="en-US" altLang="ja-JP" dirty="0"/>
          </a:p>
        </p:txBody>
      </p:sp>
    </p:spTree>
    <p:extLst>
      <p:ext uri="{BB962C8B-B14F-4D97-AF65-F5344CB8AC3E}">
        <p14:creationId xmlns:p14="http://schemas.microsoft.com/office/powerpoint/2010/main" val="403248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r>
              <a:rPr lang="en-US" altLang="ja-JP"/>
              <a:t>Nara Hospital, Kinki University of Medicine</a:t>
            </a:r>
          </a:p>
        </p:txBody>
      </p:sp>
    </p:spTree>
    <p:extLst>
      <p:ext uri="{BB962C8B-B14F-4D97-AF65-F5344CB8AC3E}">
        <p14:creationId xmlns:p14="http://schemas.microsoft.com/office/powerpoint/2010/main" val="160759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ftr" sz="quarter" idx="3"/>
          </p:nvPr>
        </p:nvSpPr>
        <p:spPr bwMode="auto">
          <a:xfrm>
            <a:off x="4876800" y="6248400"/>
            <a:ext cx="35814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1">
                <a:solidFill>
                  <a:srgbClr val="FF00FF"/>
                </a:solidFill>
              </a:defRPr>
            </a:lvl1pPr>
          </a:lstStyle>
          <a:p>
            <a:r>
              <a:rPr lang="en-US" altLang="ja-JP" dirty="0" err="1" smtClean="0"/>
              <a:t>Kindai</a:t>
            </a:r>
            <a:r>
              <a:rPr lang="en-US" altLang="ja-JP" dirty="0" smtClean="0"/>
              <a:t> University Nara Hospital</a:t>
            </a:r>
            <a:endParaRPr lang="en-US" altLang="ja-JP" dirty="0"/>
          </a:p>
        </p:txBody>
      </p:sp>
    </p:spTree>
    <p:extLst>
      <p:ext uri="{BB962C8B-B14F-4D97-AF65-F5344CB8AC3E}">
        <p14:creationId xmlns:p14="http://schemas.microsoft.com/office/powerpoint/2010/main" val="419700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Rectangle 5"/>
          <p:cNvSpPr>
            <a:spLocks noGrp="1" noChangeArrowheads="1"/>
          </p:cNvSpPr>
          <p:nvPr>
            <p:ph type="ftr" sz="quarter" idx="10"/>
          </p:nvPr>
        </p:nvSpPr>
        <p:spPr bwMode="auto">
          <a:xfrm>
            <a:off x="4876800" y="6248400"/>
            <a:ext cx="35814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1">
                <a:solidFill>
                  <a:srgbClr val="FF00FF"/>
                </a:solidFill>
              </a:defRPr>
            </a:lvl1pPr>
          </a:lstStyle>
          <a:p>
            <a:r>
              <a:rPr lang="en-US" altLang="ja-JP" dirty="0" err="1" smtClean="0"/>
              <a:t>Kindai</a:t>
            </a:r>
            <a:r>
              <a:rPr lang="en-US" altLang="ja-JP" dirty="0" smtClean="0"/>
              <a:t> University Nara Hospital</a:t>
            </a:r>
            <a:endParaRPr lang="en-US" altLang="ja-JP" dirty="0"/>
          </a:p>
        </p:txBody>
      </p:sp>
    </p:spTree>
    <p:extLst>
      <p:ext uri="{BB962C8B-B14F-4D97-AF65-F5344CB8AC3E}">
        <p14:creationId xmlns:p14="http://schemas.microsoft.com/office/powerpoint/2010/main" val="243328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Rectangle 5"/>
          <p:cNvSpPr>
            <a:spLocks noGrp="1" noChangeArrowheads="1"/>
          </p:cNvSpPr>
          <p:nvPr>
            <p:ph type="ftr" sz="quarter" idx="3"/>
          </p:nvPr>
        </p:nvSpPr>
        <p:spPr bwMode="auto">
          <a:xfrm>
            <a:off x="4876800" y="6248400"/>
            <a:ext cx="35814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1">
                <a:solidFill>
                  <a:srgbClr val="FF00FF"/>
                </a:solidFill>
              </a:defRPr>
            </a:lvl1pPr>
          </a:lstStyle>
          <a:p>
            <a:r>
              <a:rPr lang="en-US" altLang="ja-JP" dirty="0" err="1" smtClean="0"/>
              <a:t>Kindai</a:t>
            </a:r>
            <a:r>
              <a:rPr lang="en-US" altLang="ja-JP" dirty="0" smtClean="0"/>
              <a:t> University Nara Hospital</a:t>
            </a:r>
            <a:endParaRPr lang="en-US" altLang="ja-JP" dirty="0"/>
          </a:p>
        </p:txBody>
      </p:sp>
    </p:spTree>
    <p:extLst>
      <p:ext uri="{BB962C8B-B14F-4D97-AF65-F5344CB8AC3E}">
        <p14:creationId xmlns:p14="http://schemas.microsoft.com/office/powerpoint/2010/main" val="117828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bwMode="auto">
          <a:xfrm>
            <a:off x="5940152" y="6165304"/>
            <a:ext cx="2662064"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1">
                <a:solidFill>
                  <a:srgbClr val="FF00FF"/>
                </a:solidFill>
              </a:defRPr>
            </a:lvl1pPr>
          </a:lstStyle>
          <a:p>
            <a:r>
              <a:rPr lang="en-US" altLang="ja-JP" dirty="0" err="1" smtClean="0"/>
              <a:t>Kindai</a:t>
            </a:r>
            <a:r>
              <a:rPr lang="en-US" altLang="ja-JP" dirty="0" smtClean="0"/>
              <a:t> University Nara Hospital</a:t>
            </a:r>
            <a:endParaRPr lang="en-US" altLang="ja-JP" dirty="0"/>
          </a:p>
        </p:txBody>
      </p:sp>
    </p:spTree>
    <p:extLst>
      <p:ext uri="{BB962C8B-B14F-4D97-AF65-F5344CB8AC3E}">
        <p14:creationId xmlns:p14="http://schemas.microsoft.com/office/powerpoint/2010/main" val="203783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r>
              <a:rPr lang="en-US" altLang="ja-JP"/>
              <a:t>Nara Hospital, Kinki University of Medicine</a:t>
            </a:r>
          </a:p>
        </p:txBody>
      </p:sp>
    </p:spTree>
    <p:extLst>
      <p:ext uri="{BB962C8B-B14F-4D97-AF65-F5344CB8AC3E}">
        <p14:creationId xmlns:p14="http://schemas.microsoft.com/office/powerpoint/2010/main" val="208789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r>
              <a:rPr lang="en-US" altLang="ja-JP"/>
              <a:t>Nara Hospital, Kinki University of Medicine</a:t>
            </a:r>
          </a:p>
        </p:txBody>
      </p:sp>
    </p:spTree>
    <p:extLst>
      <p:ext uri="{BB962C8B-B14F-4D97-AF65-F5344CB8AC3E}">
        <p14:creationId xmlns:p14="http://schemas.microsoft.com/office/powerpoint/2010/main" val="263124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chemeClr val="bg1"/>
            </a:gs>
            <a:gs pos="100000">
              <a:schemeClr val="tx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9" name="Rectangle 5"/>
          <p:cNvSpPr>
            <a:spLocks noGrp="1" noChangeArrowheads="1"/>
          </p:cNvSpPr>
          <p:nvPr>
            <p:ph type="ftr" sz="quarter" idx="3"/>
          </p:nvPr>
        </p:nvSpPr>
        <p:spPr bwMode="auto">
          <a:xfrm>
            <a:off x="6156176" y="6237312"/>
            <a:ext cx="280608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1">
                <a:solidFill>
                  <a:srgbClr val="FF00FF"/>
                </a:solidFill>
              </a:defRPr>
            </a:lvl1pPr>
          </a:lstStyle>
          <a:p>
            <a:r>
              <a:rPr lang="en-US" altLang="ja-JP" dirty="0" err="1" smtClean="0"/>
              <a:t>Kindai</a:t>
            </a:r>
            <a:r>
              <a:rPr lang="en-US" altLang="ja-JP" dirty="0" smtClean="0"/>
              <a:t> University Nara Hospital</a:t>
            </a:r>
            <a:endParaRPr lang="en-US" altLang="ja-JP" dirty="0"/>
          </a:p>
        </p:txBody>
      </p:sp>
      <p:pic>
        <p:nvPicPr>
          <p:cNvPr id="1031" name="Picture 7" descr="近畿大学ロゴ原図slide用"/>
          <p:cNvPicPr>
            <a:picLocks noChangeAspect="1" noChangeArrowheads="1"/>
          </p:cNvPicPr>
          <p:nvPr/>
        </p:nvPicPr>
        <p:blipFill>
          <a:blip r:embed="rId13" cstate="print">
            <a:lum bright="6000"/>
            <a:extLst>
              <a:ext uri="{28A0092B-C50C-407E-A947-70E740481C1C}">
                <a14:useLocalDpi xmlns:a14="http://schemas.microsoft.com/office/drawing/2010/main" val="0"/>
              </a:ext>
            </a:extLst>
          </a:blip>
          <a:srcRect/>
          <a:stretch>
            <a:fillRect/>
          </a:stretch>
        </p:blipFill>
        <p:spPr bwMode="auto">
          <a:xfrm>
            <a:off x="381000" y="304800"/>
            <a:ext cx="509588" cy="533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kumimoji="1" sz="4400" b="1">
          <a:solidFill>
            <a:srgbClr val="FFCC66"/>
          </a:solidFill>
          <a:latin typeface="+mj-lt"/>
          <a:ea typeface="+mj-ea"/>
          <a:cs typeface="+mj-cs"/>
        </a:defRPr>
      </a:lvl1pPr>
      <a:lvl2pPr algn="ctr" rtl="0" fontAlgn="base">
        <a:spcBef>
          <a:spcPct val="0"/>
        </a:spcBef>
        <a:spcAft>
          <a:spcPct val="0"/>
        </a:spcAft>
        <a:defRPr kumimoji="1" sz="4400" b="1">
          <a:solidFill>
            <a:srgbClr val="FFCC66"/>
          </a:solidFill>
          <a:latin typeface="Times New Roman" pitchFamily="18" charset="0"/>
          <a:ea typeface="ＭＳ Ｐゴシック" pitchFamily="50" charset="-128"/>
        </a:defRPr>
      </a:lvl2pPr>
      <a:lvl3pPr algn="ctr" rtl="0" fontAlgn="base">
        <a:spcBef>
          <a:spcPct val="0"/>
        </a:spcBef>
        <a:spcAft>
          <a:spcPct val="0"/>
        </a:spcAft>
        <a:defRPr kumimoji="1" sz="4400" b="1">
          <a:solidFill>
            <a:srgbClr val="FFCC66"/>
          </a:solidFill>
          <a:latin typeface="Times New Roman" pitchFamily="18" charset="0"/>
          <a:ea typeface="ＭＳ Ｐゴシック" pitchFamily="50" charset="-128"/>
        </a:defRPr>
      </a:lvl3pPr>
      <a:lvl4pPr algn="ctr" rtl="0" fontAlgn="base">
        <a:spcBef>
          <a:spcPct val="0"/>
        </a:spcBef>
        <a:spcAft>
          <a:spcPct val="0"/>
        </a:spcAft>
        <a:defRPr kumimoji="1" sz="4400" b="1">
          <a:solidFill>
            <a:srgbClr val="FFCC66"/>
          </a:solidFill>
          <a:latin typeface="Times New Roman" pitchFamily="18" charset="0"/>
          <a:ea typeface="ＭＳ Ｐゴシック" pitchFamily="50" charset="-128"/>
        </a:defRPr>
      </a:lvl4pPr>
      <a:lvl5pPr algn="ctr" rtl="0" fontAlgn="base">
        <a:spcBef>
          <a:spcPct val="0"/>
        </a:spcBef>
        <a:spcAft>
          <a:spcPct val="0"/>
        </a:spcAft>
        <a:defRPr kumimoji="1" sz="4400" b="1">
          <a:solidFill>
            <a:srgbClr val="FFCC66"/>
          </a:solidFill>
          <a:latin typeface="Times New Roman" pitchFamily="18" charset="0"/>
          <a:ea typeface="ＭＳ Ｐゴシック" pitchFamily="50" charset="-128"/>
        </a:defRPr>
      </a:lvl5pPr>
      <a:lvl6pPr marL="457200" algn="ctr" rtl="0" fontAlgn="base">
        <a:spcBef>
          <a:spcPct val="0"/>
        </a:spcBef>
        <a:spcAft>
          <a:spcPct val="0"/>
        </a:spcAft>
        <a:defRPr kumimoji="1" sz="4400" b="1">
          <a:solidFill>
            <a:srgbClr val="FFCC66"/>
          </a:solidFill>
          <a:latin typeface="Times New Roman" pitchFamily="18" charset="0"/>
          <a:ea typeface="ＭＳ Ｐゴシック" pitchFamily="50" charset="-128"/>
        </a:defRPr>
      </a:lvl6pPr>
      <a:lvl7pPr marL="914400" algn="ctr" rtl="0" fontAlgn="base">
        <a:spcBef>
          <a:spcPct val="0"/>
        </a:spcBef>
        <a:spcAft>
          <a:spcPct val="0"/>
        </a:spcAft>
        <a:defRPr kumimoji="1" sz="4400" b="1">
          <a:solidFill>
            <a:srgbClr val="FFCC66"/>
          </a:solidFill>
          <a:latin typeface="Times New Roman" pitchFamily="18" charset="0"/>
          <a:ea typeface="ＭＳ Ｐゴシック" pitchFamily="50" charset="-128"/>
        </a:defRPr>
      </a:lvl7pPr>
      <a:lvl8pPr marL="1371600" algn="ctr" rtl="0" fontAlgn="base">
        <a:spcBef>
          <a:spcPct val="0"/>
        </a:spcBef>
        <a:spcAft>
          <a:spcPct val="0"/>
        </a:spcAft>
        <a:defRPr kumimoji="1" sz="4400" b="1">
          <a:solidFill>
            <a:srgbClr val="FFCC66"/>
          </a:solidFill>
          <a:latin typeface="Times New Roman" pitchFamily="18" charset="0"/>
          <a:ea typeface="ＭＳ Ｐゴシック" pitchFamily="50" charset="-128"/>
        </a:defRPr>
      </a:lvl8pPr>
      <a:lvl9pPr marL="1828800" algn="ctr" rtl="0" fontAlgn="base">
        <a:spcBef>
          <a:spcPct val="0"/>
        </a:spcBef>
        <a:spcAft>
          <a:spcPct val="0"/>
        </a:spcAft>
        <a:defRPr kumimoji="1" sz="4400" b="1">
          <a:solidFill>
            <a:srgbClr val="FFCC66"/>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rgbClr val="FFFFFF"/>
          </a:solidFill>
          <a:latin typeface="+mn-lt"/>
          <a:ea typeface="+mn-ea"/>
          <a:cs typeface="+mn-cs"/>
        </a:defRPr>
      </a:lvl1pPr>
      <a:lvl2pPr marL="742950" indent="-285750" algn="l" rtl="0" fontAlgn="base">
        <a:spcBef>
          <a:spcPct val="20000"/>
        </a:spcBef>
        <a:spcAft>
          <a:spcPct val="0"/>
        </a:spcAft>
        <a:buChar char="–"/>
        <a:defRPr kumimoji="1" sz="2800">
          <a:solidFill>
            <a:srgbClr val="FFFFFF"/>
          </a:solidFill>
          <a:latin typeface="+mn-lt"/>
          <a:ea typeface="+mn-ea"/>
        </a:defRPr>
      </a:lvl2pPr>
      <a:lvl3pPr marL="1143000" indent="-228600" algn="l" rtl="0" fontAlgn="base">
        <a:spcBef>
          <a:spcPct val="20000"/>
        </a:spcBef>
        <a:spcAft>
          <a:spcPct val="0"/>
        </a:spcAft>
        <a:buChar char="•"/>
        <a:defRPr kumimoji="1" sz="2400">
          <a:solidFill>
            <a:srgbClr val="FFFFFF"/>
          </a:solidFill>
          <a:latin typeface="+mn-lt"/>
          <a:ea typeface="+mn-ea"/>
        </a:defRPr>
      </a:lvl3pPr>
      <a:lvl4pPr marL="1600200" indent="-228600" algn="l" rtl="0" fontAlgn="base">
        <a:spcBef>
          <a:spcPct val="20000"/>
        </a:spcBef>
        <a:spcAft>
          <a:spcPct val="0"/>
        </a:spcAft>
        <a:buChar char="–"/>
        <a:defRPr kumimoji="1" sz="2000" b="1">
          <a:solidFill>
            <a:srgbClr val="FFFFFF"/>
          </a:solidFill>
          <a:latin typeface="+mn-lt"/>
          <a:ea typeface="+mn-ea"/>
        </a:defRPr>
      </a:lvl4pPr>
      <a:lvl5pPr marL="2057400" indent="-228600" algn="l" rtl="0" fontAlgn="base">
        <a:spcBef>
          <a:spcPct val="20000"/>
        </a:spcBef>
        <a:spcAft>
          <a:spcPct val="0"/>
        </a:spcAft>
        <a:buChar char="»"/>
        <a:defRPr kumimoji="1" sz="2000">
          <a:solidFill>
            <a:srgbClr val="FFFFFF"/>
          </a:solidFill>
          <a:latin typeface="+mn-lt"/>
          <a:ea typeface="+mn-ea"/>
        </a:defRPr>
      </a:lvl5pPr>
      <a:lvl6pPr marL="2514600" indent="-228600" algn="l" rtl="0" fontAlgn="base">
        <a:spcBef>
          <a:spcPct val="20000"/>
        </a:spcBef>
        <a:spcAft>
          <a:spcPct val="0"/>
        </a:spcAft>
        <a:buChar char="»"/>
        <a:defRPr kumimoji="1" sz="2000">
          <a:solidFill>
            <a:srgbClr val="FFFFFF"/>
          </a:solidFill>
          <a:latin typeface="+mn-lt"/>
          <a:ea typeface="+mn-ea"/>
        </a:defRPr>
      </a:lvl6pPr>
      <a:lvl7pPr marL="2971800" indent="-228600" algn="l" rtl="0" fontAlgn="base">
        <a:spcBef>
          <a:spcPct val="20000"/>
        </a:spcBef>
        <a:spcAft>
          <a:spcPct val="0"/>
        </a:spcAft>
        <a:buChar char="»"/>
        <a:defRPr kumimoji="1" sz="2000">
          <a:solidFill>
            <a:srgbClr val="FFFFFF"/>
          </a:solidFill>
          <a:latin typeface="+mn-lt"/>
          <a:ea typeface="+mn-ea"/>
        </a:defRPr>
      </a:lvl7pPr>
      <a:lvl8pPr marL="3429000" indent="-228600" algn="l" rtl="0" fontAlgn="base">
        <a:spcBef>
          <a:spcPct val="20000"/>
        </a:spcBef>
        <a:spcAft>
          <a:spcPct val="0"/>
        </a:spcAft>
        <a:buChar char="»"/>
        <a:defRPr kumimoji="1" sz="2000">
          <a:solidFill>
            <a:srgbClr val="FFFFFF"/>
          </a:solidFill>
          <a:latin typeface="+mn-lt"/>
          <a:ea typeface="+mn-ea"/>
        </a:defRPr>
      </a:lvl8pPr>
      <a:lvl9pPr marL="3886200" indent="-228600" algn="l" rtl="0" fontAlgn="base">
        <a:spcBef>
          <a:spcPct val="20000"/>
        </a:spcBef>
        <a:spcAft>
          <a:spcPct val="0"/>
        </a:spcAft>
        <a:buChar char="»"/>
        <a:defRPr kumimoji="1" sz="2000">
          <a:solidFill>
            <a:srgbClr val="FFFFFF"/>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619673" y="320460"/>
            <a:ext cx="69127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800" dirty="0" smtClean="0">
                <a:solidFill>
                  <a:srgbClr val="FFCC66"/>
                </a:solidFill>
                <a:latin typeface="Arial Unicode MS" panose="020B0604020202020204" pitchFamily="50" charset="-128"/>
                <a:ea typeface="Arial Unicode MS" panose="020B0604020202020204" pitchFamily="50" charset="-128"/>
                <a:cs typeface="Arial Unicode MS" panose="020B0604020202020204" pitchFamily="50" charset="-128"/>
              </a:rPr>
              <a:t>Primary angioplasty; subsequent infarct-related coronary artery occlusion</a:t>
            </a:r>
            <a:endParaRPr lang="ja-JP" altLang="en-US" sz="2800" dirty="0">
              <a:solidFill>
                <a:srgbClr val="FFCC66"/>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053" name="Text Box 5"/>
          <p:cNvSpPr txBox="1">
            <a:spLocks noChangeArrowheads="1"/>
          </p:cNvSpPr>
          <p:nvPr/>
        </p:nvSpPr>
        <p:spPr bwMode="auto">
          <a:xfrm>
            <a:off x="-92075" y="-5127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b="0" dirty="0">
              <a:solidFill>
                <a:schemeClr val="tx1"/>
              </a:solidFill>
            </a:endParaRPr>
          </a:p>
        </p:txBody>
      </p:sp>
      <p:sp>
        <p:nvSpPr>
          <p:cNvPr id="7" name="Rectangle 5"/>
          <p:cNvSpPr>
            <a:spLocks noGrp="1" noChangeArrowheads="1"/>
          </p:cNvSpPr>
          <p:nvPr>
            <p:ph type="ftr" sz="quarter" idx="3"/>
          </p:nvPr>
        </p:nvSpPr>
        <p:spPr bwMode="auto">
          <a:xfrm>
            <a:off x="6300192" y="6237312"/>
            <a:ext cx="2645296"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1">
                <a:solidFill>
                  <a:srgbClr val="FF00FF"/>
                </a:solidFill>
              </a:defRPr>
            </a:lvl1pPr>
          </a:lstStyle>
          <a:p>
            <a:r>
              <a:rPr lang="en-US" altLang="ja-JP" dirty="0" smtClean="0"/>
              <a:t>Kindai University Nara Hospital</a:t>
            </a:r>
            <a:endParaRPr lang="en-US" altLang="ja-JP" dirty="0"/>
          </a:p>
        </p:txBody>
      </p:sp>
      <p:sp>
        <p:nvSpPr>
          <p:cNvPr id="2" name="テキスト ボックス 1"/>
          <p:cNvSpPr txBox="1"/>
          <p:nvPr/>
        </p:nvSpPr>
        <p:spPr>
          <a:xfrm>
            <a:off x="1979712" y="1327490"/>
            <a:ext cx="6280887" cy="830997"/>
          </a:xfrm>
          <a:prstGeom prst="rect">
            <a:avLst/>
          </a:prstGeom>
          <a:noFill/>
        </p:spPr>
        <p:txBody>
          <a:bodyPr wrap="none" rtlCol="0">
            <a:spAutoFit/>
          </a:bodyPr>
          <a:lstStyle/>
          <a:p>
            <a:r>
              <a:rPr lang="en-US" altLang="ja-JP"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Manabu Shirotani, MD, PhD</a:t>
            </a:r>
          </a:p>
          <a:p>
            <a:r>
              <a:rPr lang="en-US" altLang="ja-JP"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Kindai University Nara Hospital, Nara, Japan</a:t>
            </a:r>
            <a:endParaRPr kumimoji="1" lang="ja-JP" altLang="en-US"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297578"/>
            <a:ext cx="5040560" cy="3780420"/>
          </a:xfrm>
          <a:prstGeom prst="rect">
            <a:avLst/>
          </a:prstGeom>
        </p:spPr>
      </p:pic>
      <p:sp>
        <p:nvSpPr>
          <p:cNvPr id="4" name="テキスト ボックス 3"/>
          <p:cNvSpPr txBox="1"/>
          <p:nvPr/>
        </p:nvSpPr>
        <p:spPr>
          <a:xfrm>
            <a:off x="3798772" y="6253468"/>
            <a:ext cx="1114408" cy="338554"/>
          </a:xfrm>
          <a:prstGeom prst="rect">
            <a:avLst/>
          </a:prstGeom>
          <a:noFill/>
        </p:spPr>
        <p:txBody>
          <a:bodyPr wrap="none" rtlCol="0">
            <a:spAutoFit/>
          </a:bodyPr>
          <a:lstStyle/>
          <a:p>
            <a:r>
              <a:rPr kumimoji="1" lang="en-US" altLang="ja-JP" sz="1600" dirty="0" smtClean="0"/>
              <a:t>COI; none</a:t>
            </a:r>
            <a:endParaRPr kumimoji="1" lang="ja-JP" altLang="en-US" sz="16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338"/>
    </mc:Choice>
    <mc:Fallback>
      <p:transition spd="slow" advTm="33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476672"/>
            <a:ext cx="7772400" cy="1143000"/>
          </a:xfrm>
        </p:spPr>
        <p:txBody>
          <a:bodyPr/>
          <a:lstStyle/>
          <a:p>
            <a:r>
              <a:rPr lang="en-US" altLang="ja-JP" sz="4800" dirty="0">
                <a:latin typeface="Arial Unicode MS" panose="020B0604020202020204" pitchFamily="50" charset="-128"/>
                <a:ea typeface="Arial Unicode MS" panose="020B0604020202020204" pitchFamily="50" charset="-128"/>
                <a:cs typeface="Arial Unicode MS" panose="020B0604020202020204" pitchFamily="50" charset="-128"/>
              </a:rPr>
              <a:t>Multivariate predictors </a:t>
            </a:r>
            <a:r>
              <a:rPr lang="en-US" altLang="ja-JP" sz="4800" dirty="0" smtClean="0">
                <a:latin typeface="Arial Unicode MS" panose="020B0604020202020204" pitchFamily="50" charset="-128"/>
                <a:ea typeface="Arial Unicode MS" panose="020B0604020202020204" pitchFamily="50" charset="-128"/>
                <a:cs typeface="Arial Unicode MS" panose="020B0604020202020204" pitchFamily="50" charset="-128"/>
              </a:rPr>
              <a:t>of stent thrombosis </a:t>
            </a:r>
            <a:r>
              <a:rPr lang="en-US" altLang="ja-JP" sz="4800" u="sng" dirty="0" smtClean="0">
                <a:latin typeface="Arial Unicode MS" panose="020B0604020202020204" pitchFamily="50" charset="-128"/>
                <a:ea typeface="Arial Unicode MS" panose="020B0604020202020204" pitchFamily="50" charset="-128"/>
                <a:cs typeface="Arial Unicode MS" panose="020B0604020202020204" pitchFamily="50" charset="-128"/>
              </a:rPr>
              <a:t>&lt;</a:t>
            </a:r>
            <a:r>
              <a:rPr lang="en-US" altLang="ja-JP" sz="4800" dirty="0" smtClean="0">
                <a:latin typeface="Arial Unicode MS" panose="020B0604020202020204" pitchFamily="50" charset="-128"/>
                <a:ea typeface="Arial Unicode MS" panose="020B0604020202020204" pitchFamily="50" charset="-128"/>
                <a:cs typeface="Arial Unicode MS" panose="020B0604020202020204" pitchFamily="50" charset="-128"/>
              </a:rPr>
              <a:t> 30days</a:t>
            </a:r>
            <a:endParaRPr kumimoji="1" lang="ja-JP" altLang="en-US" sz="48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316766960"/>
              </p:ext>
            </p:extLst>
          </p:nvPr>
        </p:nvGraphicFramePr>
        <p:xfrm>
          <a:off x="251520" y="2132856"/>
          <a:ext cx="8492480" cy="3528392"/>
        </p:xfrm>
        <a:graphic>
          <a:graphicData uri="http://schemas.openxmlformats.org/drawingml/2006/table">
            <a:tbl>
              <a:tblPr firstRow="1" bandRow="1">
                <a:tableStyleId>{5C22544A-7EE6-4342-B048-85BDC9FD1C3A}</a:tableStyleId>
              </a:tblPr>
              <a:tblGrid>
                <a:gridCol w="4707370"/>
                <a:gridCol w="1005485"/>
                <a:gridCol w="1856280"/>
                <a:gridCol w="923345"/>
              </a:tblGrid>
              <a:tr h="576064">
                <a:tc>
                  <a:txBody>
                    <a:bodyPr/>
                    <a:lstStyle/>
                    <a:p>
                      <a:pPr algn="l" fontAlgn="ctr"/>
                      <a:r>
                        <a:rPr lang="ja-JP" altLang="en-US" sz="16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p>
                  </a:txBody>
                  <a:tcPr marL="7620" marR="7620" marT="7620" marB="0" anchor="ctr"/>
                </a:tc>
                <a:tc>
                  <a:txBody>
                    <a:bodyPr/>
                    <a:lstStyle/>
                    <a:p>
                      <a:pPr algn="ctr" fontAlgn="ctr"/>
                      <a:r>
                        <a:rPr lang="en-US" sz="1600" b="1"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OR</a:t>
                      </a:r>
                    </a:p>
                  </a:txBody>
                  <a:tcPr marL="7620" marR="7620" marT="7620" marB="0" anchor="ctr"/>
                </a:tc>
                <a:tc>
                  <a:txBody>
                    <a:bodyPr/>
                    <a:lstStyle/>
                    <a:p>
                      <a:pPr algn="ctr" fontAlgn="ctr"/>
                      <a:r>
                        <a:rPr lang="en-US" sz="1600" b="1"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95% CI</a:t>
                      </a:r>
                    </a:p>
                  </a:txBody>
                  <a:tcPr marL="7620" marR="7620" marT="7620" marB="0" anchor="ctr"/>
                </a:tc>
                <a:tc>
                  <a:txBody>
                    <a:bodyPr/>
                    <a:lstStyle/>
                    <a:p>
                      <a:pPr algn="ctr" fontAlgn="ctr"/>
                      <a:r>
                        <a:rPr lang="en-US" sz="1600" b="1" i="1"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p</a:t>
                      </a:r>
                    </a:p>
                  </a:txBody>
                  <a:tcPr marL="7620" marR="7620" marT="7620" marB="0" anchor="ctr"/>
                </a:tc>
              </a:tr>
              <a:tr h="5760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Serum creatinine (mg/dl)</a:t>
                      </a:r>
                      <a:r>
                        <a:rPr lang="en-US" sz="1600" b="1" i="0" u="none" strike="noStrike" dirty="0" smtClean="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b="1"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per 0.1mg/dl increase)</a:t>
                      </a:r>
                    </a:p>
                  </a:txBody>
                  <a:tcPr marL="7620" marR="7620" marT="7620" marB="0" anchor="ctr"/>
                </a:tc>
                <a:tc>
                  <a:txBody>
                    <a:bodyPr/>
                    <a:lstStyle/>
                    <a:p>
                      <a:pPr algn="ctr" fontAlgn="ctr"/>
                      <a:r>
                        <a:rPr lang="en-US" altLang="ja-JP" sz="1600" b="1"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1.65 </a:t>
                      </a:r>
                    </a:p>
                  </a:txBody>
                  <a:tcPr marL="7620" marR="7620" marT="7620" marB="0" anchor="ctr"/>
                </a:tc>
                <a:tc>
                  <a:txBody>
                    <a:bodyPr/>
                    <a:lstStyle/>
                    <a:p>
                      <a:pPr algn="ctr" fontAlgn="ctr"/>
                      <a:r>
                        <a:rPr lang="en-US" sz="1600" b="1"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1.17 to 2.33</a:t>
                      </a:r>
                    </a:p>
                  </a:txBody>
                  <a:tcPr marL="7620" marR="7620" marT="7620" marB="0" anchor="ctr"/>
                </a:tc>
                <a:tc>
                  <a:txBody>
                    <a:bodyPr/>
                    <a:lstStyle/>
                    <a:p>
                      <a:pPr algn="ctr" fontAlgn="ctr"/>
                      <a:r>
                        <a:rPr lang="en-US" altLang="ja-JP" sz="1600" b="1"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0.005 </a:t>
                      </a:r>
                    </a:p>
                  </a:txBody>
                  <a:tcPr marL="7620" marR="7620" marT="7620" marB="0" anchor="ctr"/>
                </a:tc>
              </a:tr>
              <a:tr h="576064">
                <a:tc>
                  <a:txBody>
                    <a:bodyPr/>
                    <a:lstStyle/>
                    <a:p>
                      <a:pPr algn="l" fontAlgn="ctr"/>
                      <a:r>
                        <a:rPr lang="en-US" sz="1600" b="1" i="0" u="none" strike="noStrike" dirty="0" smtClean="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LMCA </a:t>
                      </a:r>
                      <a:r>
                        <a:rPr lang="en-US" sz="1600" b="1"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or LAD as IRA</a:t>
                      </a:r>
                    </a:p>
                  </a:txBody>
                  <a:tcPr marL="7620" marR="7620" marT="7620" marB="0" anchor="ctr"/>
                </a:tc>
                <a:tc>
                  <a:txBody>
                    <a:bodyPr/>
                    <a:lstStyle/>
                    <a:p>
                      <a:pPr algn="ctr" fontAlgn="ctr"/>
                      <a:r>
                        <a:rPr lang="en-US" altLang="ja-JP" sz="16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26.97 </a:t>
                      </a:r>
                    </a:p>
                  </a:txBody>
                  <a:tcPr marL="7620" marR="7620" marT="7620" marB="0" anchor="ctr"/>
                </a:tc>
                <a:tc>
                  <a:txBody>
                    <a:bodyPr/>
                    <a:lstStyle/>
                    <a:p>
                      <a:pPr algn="ctr" fontAlgn="ctr"/>
                      <a:r>
                        <a:rPr lang="en-US" sz="1600" b="1"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1.41 to 514.59</a:t>
                      </a:r>
                    </a:p>
                  </a:txBody>
                  <a:tcPr marL="7620" marR="7620" marT="7620" marB="0" anchor="ctr"/>
                </a:tc>
                <a:tc>
                  <a:txBody>
                    <a:bodyPr/>
                    <a:lstStyle/>
                    <a:p>
                      <a:pPr algn="ctr" fontAlgn="ctr"/>
                      <a:r>
                        <a:rPr lang="en-US" altLang="ja-JP" sz="1600" b="1"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0.029 </a:t>
                      </a:r>
                    </a:p>
                  </a:txBody>
                  <a:tcPr marL="7620" marR="7620" marT="7620" marB="0" anchor="ctr"/>
                </a:tc>
              </a:tr>
              <a:tr h="5760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White blood cells</a:t>
                      </a:r>
                      <a:r>
                        <a:rPr lang="en-US" sz="1600" b="1" i="0" u="none" strike="noStrike" dirty="0" smtClean="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b="1"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(per 1000/</a:t>
                      </a:r>
                      <a:r>
                        <a:rPr lang="en-US" sz="1600" b="1" i="0" u="none" strike="noStrike" dirty="0" err="1">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microl</a:t>
                      </a:r>
                      <a:r>
                        <a:rPr lang="en-US" sz="1600" b="1"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increase)</a:t>
                      </a:r>
                    </a:p>
                  </a:txBody>
                  <a:tcPr marL="7620" marR="7620" marT="7620" marB="0" anchor="ctr"/>
                </a:tc>
                <a:tc>
                  <a:txBody>
                    <a:bodyPr/>
                    <a:lstStyle/>
                    <a:p>
                      <a:pPr algn="ctr" fontAlgn="ctr"/>
                      <a:r>
                        <a:rPr lang="en-US" altLang="ja-JP" sz="16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1.28 </a:t>
                      </a:r>
                    </a:p>
                  </a:txBody>
                  <a:tcPr marL="7620" marR="7620" marT="7620" marB="0" anchor="ctr"/>
                </a:tc>
                <a:tc>
                  <a:txBody>
                    <a:bodyPr/>
                    <a:lstStyle/>
                    <a:p>
                      <a:pPr algn="ctr" fontAlgn="ctr"/>
                      <a:r>
                        <a:rPr lang="en-US" sz="16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1.02 to 1.61</a:t>
                      </a:r>
                    </a:p>
                  </a:txBody>
                  <a:tcPr marL="7620" marR="7620" marT="7620" marB="0" anchor="ctr"/>
                </a:tc>
                <a:tc>
                  <a:txBody>
                    <a:bodyPr/>
                    <a:lstStyle/>
                    <a:p>
                      <a:pPr algn="ctr" fontAlgn="ctr"/>
                      <a:r>
                        <a:rPr lang="en-US" altLang="ja-JP" sz="1600" b="1"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0.037 </a:t>
                      </a:r>
                    </a:p>
                  </a:txBody>
                  <a:tcPr marL="7620" marR="7620" marT="7620" marB="0" anchor="ctr"/>
                </a:tc>
              </a:tr>
              <a:tr h="576064">
                <a:tc>
                  <a:txBody>
                    <a:bodyPr/>
                    <a:lstStyle/>
                    <a:p>
                      <a:pPr algn="l" fontAlgn="ctr"/>
                      <a:r>
                        <a:rPr lang="en-US" sz="1600" b="1" i="0" u="none" strike="noStrike" dirty="0" smtClean="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Multi-vessel </a:t>
                      </a:r>
                      <a:r>
                        <a:rPr lang="en-US" sz="16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disease</a:t>
                      </a:r>
                    </a:p>
                  </a:txBody>
                  <a:tcPr marL="7620" marR="7620" marT="7620" marB="0" anchor="ctr"/>
                </a:tc>
                <a:tc>
                  <a:txBody>
                    <a:bodyPr/>
                    <a:lstStyle/>
                    <a:p>
                      <a:pPr algn="ctr" fontAlgn="ctr"/>
                      <a:r>
                        <a:rPr lang="en-US" altLang="ja-JP" sz="1600" b="1"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5.57 </a:t>
                      </a:r>
                    </a:p>
                  </a:txBody>
                  <a:tcPr marL="7620" marR="7620" marT="7620" marB="0" anchor="ctr"/>
                </a:tc>
                <a:tc>
                  <a:txBody>
                    <a:bodyPr/>
                    <a:lstStyle/>
                    <a:p>
                      <a:pPr algn="ctr" fontAlgn="ctr"/>
                      <a:r>
                        <a:rPr lang="en-US" sz="16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0.89 to 34.90</a:t>
                      </a:r>
                    </a:p>
                  </a:txBody>
                  <a:tcPr marL="7620" marR="7620" marT="7620" marB="0" anchor="ctr"/>
                </a:tc>
                <a:tc>
                  <a:txBody>
                    <a:bodyPr/>
                    <a:lstStyle/>
                    <a:p>
                      <a:pPr algn="ctr" fontAlgn="ctr"/>
                      <a:r>
                        <a:rPr lang="en-US" altLang="ja-JP" sz="16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0.067 </a:t>
                      </a:r>
                    </a:p>
                  </a:txBody>
                  <a:tcPr marL="7620" marR="7620" marT="7620" marB="0" anchor="ctr"/>
                </a:tc>
              </a:tr>
              <a:tr h="6480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b="1" i="0" u="none" strike="noStrike" dirty="0" err="1" smtClean="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Eosinocytes</a:t>
                      </a:r>
                      <a:r>
                        <a:rPr lang="en-US" sz="1600" b="1" i="0" u="none" strike="noStrike" dirty="0" smtClean="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(per 20/</a:t>
                      </a:r>
                      <a:r>
                        <a:rPr lang="en-US" sz="1600" b="1" i="0" u="none" strike="noStrike" dirty="0" err="1">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microl</a:t>
                      </a:r>
                      <a:r>
                        <a:rPr lang="en-US" sz="16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increase)</a:t>
                      </a:r>
                    </a:p>
                  </a:txBody>
                  <a:tcPr marL="7620" marR="7620" marT="7620" marB="0" anchor="ctr"/>
                </a:tc>
                <a:tc>
                  <a:txBody>
                    <a:bodyPr/>
                    <a:lstStyle/>
                    <a:p>
                      <a:pPr algn="ctr" fontAlgn="ctr"/>
                      <a:r>
                        <a:rPr lang="en-US" altLang="ja-JP" sz="1600" b="1"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0.88 </a:t>
                      </a:r>
                    </a:p>
                  </a:txBody>
                  <a:tcPr marL="7620" marR="7620" marT="7620" marB="0" anchor="ctr"/>
                </a:tc>
                <a:tc>
                  <a:txBody>
                    <a:bodyPr/>
                    <a:lstStyle/>
                    <a:p>
                      <a:pPr algn="ctr" fontAlgn="ctr"/>
                      <a:r>
                        <a:rPr lang="en-US" sz="16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0.73 to1.06</a:t>
                      </a:r>
                    </a:p>
                  </a:txBody>
                  <a:tcPr marL="7620" marR="7620" marT="7620" marB="0" anchor="ctr"/>
                </a:tc>
                <a:tc>
                  <a:txBody>
                    <a:bodyPr/>
                    <a:lstStyle/>
                    <a:p>
                      <a:pPr algn="ctr" fontAlgn="ctr"/>
                      <a:r>
                        <a:rPr lang="en-US" altLang="ja-JP" sz="16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0.174 </a:t>
                      </a:r>
                    </a:p>
                  </a:txBody>
                  <a:tcPr marL="7620" marR="7620" marT="7620" marB="0" anchor="ctr"/>
                </a:tc>
              </a:tr>
            </a:tbl>
          </a:graphicData>
        </a:graphic>
      </p:graphicFrame>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
        <p:nvSpPr>
          <p:cNvPr id="6" name="テキスト ボックス 5"/>
          <p:cNvSpPr txBox="1"/>
          <p:nvPr/>
        </p:nvSpPr>
        <p:spPr>
          <a:xfrm>
            <a:off x="3059832" y="5741120"/>
            <a:ext cx="5653136" cy="584775"/>
          </a:xfrm>
          <a:prstGeom prst="rect">
            <a:avLst/>
          </a:prstGeom>
          <a:noFill/>
        </p:spPr>
        <p:txBody>
          <a:bodyPr wrap="square" rtlCol="0">
            <a:spAutoFit/>
          </a:bodyPr>
          <a:lstStyle/>
          <a:p>
            <a:r>
              <a:rPr lang="en-US" altLang="ja-JP" sz="1600" i="1" dirty="0" err="1" smtClean="0">
                <a:solidFill>
                  <a:srgbClr val="FFFF00"/>
                </a:solidFill>
                <a:latin typeface="+mn-lt"/>
              </a:rPr>
              <a:t>Uemori</a:t>
            </a:r>
            <a:r>
              <a:rPr lang="en-US" altLang="ja-JP" sz="1600" i="1" dirty="0" smtClean="0">
                <a:solidFill>
                  <a:srgbClr val="FFFF00"/>
                </a:solidFill>
                <a:latin typeface="+mn-lt"/>
              </a:rPr>
              <a:t> N</a:t>
            </a:r>
            <a:r>
              <a:rPr kumimoji="1" lang="en-US" altLang="ja-JP" sz="1600" i="1" dirty="0" smtClean="0">
                <a:solidFill>
                  <a:srgbClr val="FFFF00"/>
                </a:solidFill>
                <a:latin typeface="+mn-lt"/>
              </a:rPr>
              <a:t> et al.  Angiology Open Access 2014;2:136. </a:t>
            </a:r>
            <a:r>
              <a:rPr lang="en-US" altLang="ja-JP" sz="1600" i="1" dirty="0" smtClean="0">
                <a:solidFill>
                  <a:srgbClr val="00B050"/>
                </a:solidFill>
              </a:rPr>
              <a:t>BMS only</a:t>
            </a:r>
            <a:endParaRPr lang="ja-JP" altLang="en-US" sz="1600" i="1" dirty="0">
              <a:solidFill>
                <a:srgbClr val="00B050"/>
              </a:solidFill>
            </a:endParaRPr>
          </a:p>
          <a:p>
            <a:endParaRPr kumimoji="1" lang="ja-JP" altLang="en-US" sz="1600" i="1" dirty="0">
              <a:solidFill>
                <a:srgbClr val="FFFF00"/>
              </a:solidFill>
              <a:latin typeface="+mn-lt"/>
            </a:endParaRPr>
          </a:p>
        </p:txBody>
      </p:sp>
    </p:spTree>
    <p:extLst>
      <p:ext uri="{BB962C8B-B14F-4D97-AF65-F5344CB8AC3E}">
        <p14:creationId xmlns:p14="http://schemas.microsoft.com/office/powerpoint/2010/main" val="307318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32656"/>
            <a:ext cx="7772400" cy="1143000"/>
          </a:xfrm>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Multivariate predictors of </a:t>
            </a:r>
            <a:b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ST </a:t>
            </a:r>
            <a:r>
              <a:rPr lang="en-US" altLang="ja-JP" u="sng" dirty="0">
                <a:latin typeface="Arial Unicode MS" panose="020B0604020202020204" pitchFamily="50" charset="-128"/>
                <a:ea typeface="Arial Unicode MS" panose="020B0604020202020204" pitchFamily="50" charset="-128"/>
                <a:cs typeface="Arial Unicode MS" panose="020B0604020202020204" pitchFamily="50" charset="-128"/>
              </a:rPr>
              <a:t>&lt;</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30days</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92030388"/>
              </p:ext>
            </p:extLst>
          </p:nvPr>
        </p:nvGraphicFramePr>
        <p:xfrm>
          <a:off x="683568" y="1700808"/>
          <a:ext cx="7772400" cy="4079240"/>
        </p:xfrm>
        <a:graphic>
          <a:graphicData uri="http://schemas.openxmlformats.org/drawingml/2006/table">
            <a:tbl>
              <a:tblPr firstRow="1" bandRow="1">
                <a:tableStyleId>{5C22544A-7EE6-4342-B048-85BDC9FD1C3A}</a:tableStyleId>
              </a:tblPr>
              <a:tblGrid>
                <a:gridCol w="4464496"/>
                <a:gridCol w="1008112"/>
                <a:gridCol w="1440160"/>
                <a:gridCol w="859632"/>
              </a:tblGrid>
              <a:tr h="370840">
                <a:tc>
                  <a:txBody>
                    <a:bodyPr/>
                    <a:lstStyle/>
                    <a:p>
                      <a:pPr algn="l" fontAlgn="ctr"/>
                      <a:endParaRPr lang="ja-JP" altLang="en-US"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7620" marR="7620" marT="7620" marB="0" anchor="ctr"/>
                </a:tc>
                <a:tc>
                  <a:txBody>
                    <a:bodyPr/>
                    <a:lstStyle/>
                    <a:p>
                      <a:pPr algn="ctr" fontAlgn="ctr"/>
                      <a:r>
                        <a:rPr lang="en-US"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OR</a:t>
                      </a:r>
                    </a:p>
                  </a:txBody>
                  <a:tcPr marL="7620" marR="7620" marT="7620" marB="0" anchor="ctr"/>
                </a:tc>
                <a:tc>
                  <a:txBody>
                    <a:bodyPr/>
                    <a:lstStyle/>
                    <a:p>
                      <a:pPr algn="ctr" fontAlgn="ctr"/>
                      <a:r>
                        <a:rPr lang="en-US"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95% CI</a:t>
                      </a:r>
                    </a:p>
                  </a:txBody>
                  <a:tcPr marL="7620" marR="7620" marT="7620" marB="0" anchor="ctr"/>
                </a:tc>
                <a:tc>
                  <a:txBody>
                    <a:bodyPr/>
                    <a:lstStyle/>
                    <a:p>
                      <a:pPr algn="ctr" fontAlgn="ctr"/>
                      <a:r>
                        <a:rPr lang="en-US"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P</a:t>
                      </a:r>
                    </a:p>
                  </a:txBody>
                  <a:tcPr marL="7620" marR="7620" marT="7620" marB="0" anchor="ctr"/>
                </a:tc>
              </a:tr>
              <a:tr h="370840">
                <a:tc>
                  <a:txBody>
                    <a:bodyPr/>
                    <a:lstStyle/>
                    <a:p>
                      <a:pPr algn="l" fontAlgn="ctr"/>
                      <a:r>
                        <a:rPr lang="en-US"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All patients</a:t>
                      </a:r>
                    </a:p>
                  </a:txBody>
                  <a:tcPr marL="7620" marR="7620" marT="7620" marB="0" anchor="ctr"/>
                </a:tc>
                <a:tc>
                  <a:txBody>
                    <a:bodyPr/>
                    <a:lstStyle/>
                    <a:p>
                      <a:pPr algn="ctr" fontAlgn="ctr"/>
                      <a:endParaRPr lang="ja-JP" altLang="en-US"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7620" marR="7620" marT="7620" marB="0" anchor="ctr"/>
                </a:tc>
                <a:tc>
                  <a:txBody>
                    <a:bodyPr/>
                    <a:lstStyle/>
                    <a:p>
                      <a:pPr algn="ctr" fontAlgn="ctr"/>
                      <a:endParaRPr lang="ja-JP" altLang="en-US"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7620" marR="7620" marT="7620" marB="0" anchor="ctr"/>
                </a:tc>
                <a:tc>
                  <a:txBody>
                    <a:bodyPr/>
                    <a:lstStyle/>
                    <a:p>
                      <a:pPr algn="ctr" fontAlgn="ctr"/>
                      <a:endParaRPr lang="ja-JP" altLang="en-US"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7620" marR="7620" marT="7620" marB="0" anchor="ctr"/>
                </a:tc>
              </a:tr>
              <a:tr h="370840">
                <a:tc>
                  <a:txBody>
                    <a:bodyPr/>
                    <a:lstStyle/>
                    <a:p>
                      <a:pPr algn="l" fontAlgn="ctr"/>
                      <a:r>
                        <a:rPr lang="en-US"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STEMI</a:t>
                      </a:r>
                    </a:p>
                  </a:txBody>
                  <a:tcPr marL="7620" marR="7620" marT="7620" marB="0" anchor="ctr"/>
                </a:tc>
                <a:tc>
                  <a:txBody>
                    <a:bodyPr/>
                    <a:lstStyle/>
                    <a:p>
                      <a:pPr algn="ctr" fontAlgn="ctr"/>
                      <a:r>
                        <a:rPr lang="en-US" altLang="ja-JP"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6.3</a:t>
                      </a:r>
                    </a:p>
                  </a:txBody>
                  <a:tcPr marL="7620" marR="7620" marT="7620" marB="0" anchor="ctr"/>
                </a:tc>
                <a:tc>
                  <a:txBody>
                    <a:bodyPr/>
                    <a:lstStyle/>
                    <a:p>
                      <a:pPr algn="ctr" fontAlgn="ctr"/>
                      <a:r>
                        <a:rPr lang="en-US" altLang="ja-JP"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2.1-18</a:t>
                      </a:r>
                    </a:p>
                  </a:txBody>
                  <a:tcPr marL="7620" marR="7620" marT="7620" marB="0" anchor="ctr"/>
                </a:tc>
                <a:tc>
                  <a:txBody>
                    <a:bodyPr/>
                    <a:lstStyle/>
                    <a:p>
                      <a:pPr algn="ctr" fontAlgn="ctr"/>
                      <a:r>
                        <a:rPr lang="en-US" altLang="ja-JP"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0.0008</a:t>
                      </a:r>
                    </a:p>
                  </a:txBody>
                  <a:tcPr marL="7620" marR="7620" marT="7620" marB="0" anchor="ctr"/>
                </a:tc>
              </a:tr>
              <a:tr h="370840">
                <a:tc>
                  <a:txBody>
                    <a:bodyPr/>
                    <a:lstStyle/>
                    <a:p>
                      <a:pPr algn="l" fontAlgn="ctr"/>
                      <a:r>
                        <a:rPr lang="en-US"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b="0" i="0" u="none" strike="noStrike" dirty="0" err="1">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Multivessel</a:t>
                      </a:r>
                      <a:r>
                        <a:rPr lang="en-US"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coronary artery disease</a:t>
                      </a:r>
                    </a:p>
                  </a:txBody>
                  <a:tcPr marL="7620" marR="7620" marT="7620" marB="0" anchor="ctr"/>
                </a:tc>
                <a:tc>
                  <a:txBody>
                    <a:bodyPr/>
                    <a:lstStyle/>
                    <a:p>
                      <a:pPr algn="ctr" fontAlgn="ctr"/>
                      <a:r>
                        <a:rPr lang="en-US" altLang="ja-JP"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5.9</a:t>
                      </a:r>
                    </a:p>
                  </a:txBody>
                  <a:tcPr marL="7620" marR="7620" marT="7620" marB="0" anchor="ctr"/>
                </a:tc>
                <a:tc>
                  <a:txBody>
                    <a:bodyPr/>
                    <a:lstStyle/>
                    <a:p>
                      <a:pPr algn="ctr" fontAlgn="ctr"/>
                      <a:r>
                        <a:rPr lang="en-US" altLang="ja-JP"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1.9-21</a:t>
                      </a:r>
                    </a:p>
                  </a:txBody>
                  <a:tcPr marL="7620" marR="7620" marT="7620" marB="0" anchor="ctr"/>
                </a:tc>
                <a:tc>
                  <a:txBody>
                    <a:bodyPr/>
                    <a:lstStyle/>
                    <a:p>
                      <a:pPr algn="ctr" fontAlgn="ctr"/>
                      <a:r>
                        <a:rPr lang="en-US" altLang="ja-JP"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0.003</a:t>
                      </a:r>
                    </a:p>
                  </a:txBody>
                  <a:tcPr marL="7620" marR="7620" marT="7620" marB="0" anchor="ctr"/>
                </a:tc>
              </a:tr>
              <a:tr h="370840">
                <a:tc>
                  <a:txBody>
                    <a:bodyPr/>
                    <a:lstStyle/>
                    <a:p>
                      <a:pPr algn="l" fontAlgn="ctr"/>
                      <a:r>
                        <a:rPr lang="en-US"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b="0" i="0" u="none" strike="noStrike" dirty="0" err="1">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Killip</a:t>
                      </a:r>
                      <a:r>
                        <a:rPr lang="en-US"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≥2</a:t>
                      </a:r>
                    </a:p>
                  </a:txBody>
                  <a:tcPr marL="7620" marR="7620" marT="7620" marB="0" anchor="ctr"/>
                </a:tc>
                <a:tc>
                  <a:txBody>
                    <a:bodyPr/>
                    <a:lstStyle/>
                    <a:p>
                      <a:pPr algn="ctr" fontAlgn="ctr"/>
                      <a:r>
                        <a:rPr lang="en-US" altLang="ja-JP"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2.9</a:t>
                      </a:r>
                    </a:p>
                  </a:txBody>
                  <a:tcPr marL="7620" marR="7620" marT="7620" marB="0" anchor="ctr"/>
                </a:tc>
                <a:tc>
                  <a:txBody>
                    <a:bodyPr/>
                    <a:lstStyle/>
                    <a:p>
                      <a:pPr algn="ctr" fontAlgn="ctr"/>
                      <a:r>
                        <a:rPr lang="en-US" altLang="ja-JP"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1.3-6.6</a:t>
                      </a:r>
                    </a:p>
                  </a:txBody>
                  <a:tcPr marL="7620" marR="7620" marT="7620" marB="0" anchor="ctr"/>
                </a:tc>
                <a:tc>
                  <a:txBody>
                    <a:bodyPr/>
                    <a:lstStyle/>
                    <a:p>
                      <a:pPr algn="ctr" fontAlgn="ctr"/>
                      <a:r>
                        <a:rPr lang="en-US" altLang="ja-JP"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0.008</a:t>
                      </a:r>
                    </a:p>
                  </a:txBody>
                  <a:tcPr marL="7620" marR="7620" marT="7620" marB="0" anchor="ctr"/>
                </a:tc>
              </a:tr>
              <a:tr h="370840">
                <a:tc>
                  <a:txBody>
                    <a:bodyPr/>
                    <a:lstStyle/>
                    <a:p>
                      <a:pPr algn="l" fontAlgn="ctr"/>
                      <a:endParaRPr lang="ja-JP" altLang="en-US"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7620" marR="7620" marT="7620" marB="0" anchor="ctr"/>
                </a:tc>
                <a:tc>
                  <a:txBody>
                    <a:bodyPr/>
                    <a:lstStyle/>
                    <a:p>
                      <a:pPr algn="ctr" fontAlgn="ctr"/>
                      <a:endParaRPr lang="ja-JP" altLang="en-US"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7620" marR="7620" marT="7620" marB="0" anchor="ctr"/>
                </a:tc>
                <a:tc>
                  <a:txBody>
                    <a:bodyPr/>
                    <a:lstStyle/>
                    <a:p>
                      <a:pPr algn="ctr" fontAlgn="ctr"/>
                      <a:endParaRPr lang="ja-JP" altLang="en-US"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7620" marR="7620" marT="7620" marB="0" anchor="ctr"/>
                </a:tc>
                <a:tc>
                  <a:txBody>
                    <a:bodyPr/>
                    <a:lstStyle/>
                    <a:p>
                      <a:pPr algn="ctr" fontAlgn="ctr"/>
                      <a:endParaRPr lang="ja-JP" altLang="en-US"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7620" marR="7620" marT="7620" marB="0" anchor="ctr"/>
                </a:tc>
              </a:tr>
              <a:tr h="370840">
                <a:tc>
                  <a:txBody>
                    <a:bodyPr/>
                    <a:lstStyle/>
                    <a:p>
                      <a:pPr algn="l" fontAlgn="ctr"/>
                      <a:r>
                        <a:rPr lang="en-US"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Patients with STEMI</a:t>
                      </a:r>
                    </a:p>
                  </a:txBody>
                  <a:tcPr marL="7620" marR="7620" marT="7620" marB="0" anchor="ctr"/>
                </a:tc>
                <a:tc>
                  <a:txBody>
                    <a:bodyPr/>
                    <a:lstStyle/>
                    <a:p>
                      <a:pPr algn="ctr" fontAlgn="ctr"/>
                      <a:endParaRPr lang="ja-JP" altLang="en-US"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7620" marR="7620" marT="7620" marB="0" anchor="ctr"/>
                </a:tc>
                <a:tc>
                  <a:txBody>
                    <a:bodyPr/>
                    <a:lstStyle/>
                    <a:p>
                      <a:pPr algn="ctr" fontAlgn="ctr"/>
                      <a:endParaRPr lang="ja-JP" altLang="en-US"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7620" marR="7620" marT="7620" marB="0" anchor="ctr"/>
                </a:tc>
                <a:tc>
                  <a:txBody>
                    <a:bodyPr/>
                    <a:lstStyle/>
                    <a:p>
                      <a:pPr algn="ctr" fontAlgn="ctr"/>
                      <a:endParaRPr lang="ja-JP" altLang="en-US"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7620" marR="7620" marT="7620" marB="0" anchor="ctr"/>
                </a:tc>
              </a:tr>
              <a:tr h="370840">
                <a:tc>
                  <a:txBody>
                    <a:bodyPr/>
                    <a:lstStyle/>
                    <a:p>
                      <a:pPr algn="l" fontAlgn="ctr"/>
                      <a:r>
                        <a:rPr lang="en-US"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Multi-vessel coronary artery disease</a:t>
                      </a:r>
                    </a:p>
                  </a:txBody>
                  <a:tcPr marL="7620" marR="7620" marT="7620" marB="0" anchor="ctr"/>
                </a:tc>
                <a:tc>
                  <a:txBody>
                    <a:bodyPr/>
                    <a:lstStyle/>
                    <a:p>
                      <a:pPr algn="ctr" fontAlgn="ctr"/>
                      <a:r>
                        <a:rPr lang="en-US" altLang="ja-JP"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5.5</a:t>
                      </a:r>
                    </a:p>
                  </a:txBody>
                  <a:tcPr marL="7620" marR="7620" marT="7620" marB="0" anchor="ctr"/>
                </a:tc>
                <a:tc>
                  <a:txBody>
                    <a:bodyPr/>
                    <a:lstStyle/>
                    <a:p>
                      <a:pPr algn="ctr" fontAlgn="ctr"/>
                      <a:r>
                        <a:rPr lang="en-US" altLang="ja-JP"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1.6-19</a:t>
                      </a:r>
                    </a:p>
                  </a:txBody>
                  <a:tcPr marL="7620" marR="7620" marT="7620" marB="0" anchor="ctr"/>
                </a:tc>
                <a:tc>
                  <a:txBody>
                    <a:bodyPr/>
                    <a:lstStyle/>
                    <a:p>
                      <a:pPr algn="ctr" fontAlgn="ctr"/>
                      <a:r>
                        <a:rPr lang="en-US" altLang="ja-JP"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0.007</a:t>
                      </a:r>
                    </a:p>
                  </a:txBody>
                  <a:tcPr marL="7620" marR="7620" marT="7620" marB="0" anchor="ctr"/>
                </a:tc>
              </a:tr>
              <a:tr h="370840">
                <a:tc>
                  <a:txBody>
                    <a:bodyPr/>
                    <a:lstStyle/>
                    <a:p>
                      <a:pPr algn="l" fontAlgn="ctr"/>
                      <a:r>
                        <a:rPr lang="en-US"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Infarct-related artery—left anterior descending</a:t>
                      </a:r>
                    </a:p>
                  </a:txBody>
                  <a:tcPr marL="7620" marR="7620" marT="7620" marB="0" anchor="ctr"/>
                </a:tc>
                <a:tc>
                  <a:txBody>
                    <a:bodyPr/>
                    <a:lstStyle/>
                    <a:p>
                      <a:pPr algn="ctr" fontAlgn="ctr"/>
                      <a:r>
                        <a:rPr lang="en-US" altLang="ja-JP"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2.9</a:t>
                      </a:r>
                    </a:p>
                  </a:txBody>
                  <a:tcPr marL="7620" marR="7620" marT="7620" marB="0" anchor="ctr"/>
                </a:tc>
                <a:tc>
                  <a:txBody>
                    <a:bodyPr/>
                    <a:lstStyle/>
                    <a:p>
                      <a:pPr algn="ctr" fontAlgn="ctr"/>
                      <a:r>
                        <a:rPr lang="en-US" altLang="ja-JP"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1.1-2.5</a:t>
                      </a:r>
                    </a:p>
                  </a:txBody>
                  <a:tcPr marL="7620" marR="7620" marT="7620" marB="0" anchor="ctr"/>
                </a:tc>
                <a:tc>
                  <a:txBody>
                    <a:bodyPr/>
                    <a:lstStyle/>
                    <a:p>
                      <a:pPr algn="ctr" fontAlgn="ctr"/>
                      <a:r>
                        <a:rPr lang="en-US" altLang="ja-JP" sz="16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0.03</a:t>
                      </a:r>
                    </a:p>
                  </a:txBody>
                  <a:tcPr marL="7620" marR="7620" marT="7620" marB="0" anchor="ctr"/>
                </a:tc>
              </a:tr>
              <a:tr h="370840">
                <a:tc>
                  <a:txBody>
                    <a:bodyPr/>
                    <a:lstStyle/>
                    <a:p>
                      <a:pPr algn="l" fontAlgn="ctr"/>
                      <a:r>
                        <a:rPr lang="en-US"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Prior myocardial infarction</a:t>
                      </a:r>
                    </a:p>
                  </a:txBody>
                  <a:tcPr marL="7620" marR="7620" marT="7620" marB="0" anchor="ctr"/>
                </a:tc>
                <a:tc>
                  <a:txBody>
                    <a:bodyPr/>
                    <a:lstStyle/>
                    <a:p>
                      <a:pPr algn="ctr" fontAlgn="ctr"/>
                      <a:r>
                        <a:rPr lang="en-US" altLang="ja-JP"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2.2</a:t>
                      </a:r>
                    </a:p>
                  </a:txBody>
                  <a:tcPr marL="7620" marR="7620" marT="7620" marB="0" anchor="ctr"/>
                </a:tc>
                <a:tc>
                  <a:txBody>
                    <a:bodyPr/>
                    <a:lstStyle/>
                    <a:p>
                      <a:pPr algn="ctr" fontAlgn="ctr"/>
                      <a:r>
                        <a:rPr lang="en-US" altLang="ja-JP"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0.9-5.6</a:t>
                      </a:r>
                    </a:p>
                  </a:txBody>
                  <a:tcPr marL="7620" marR="7620" marT="7620" marB="0" anchor="ctr"/>
                </a:tc>
                <a:tc>
                  <a:txBody>
                    <a:bodyPr/>
                    <a:lstStyle/>
                    <a:p>
                      <a:pPr algn="ctr" fontAlgn="ctr"/>
                      <a:r>
                        <a:rPr lang="en-US" altLang="ja-JP"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0.08</a:t>
                      </a:r>
                    </a:p>
                  </a:txBody>
                  <a:tcPr marL="7620" marR="7620" marT="7620" marB="0" anchor="ctr"/>
                </a:tc>
              </a:tr>
              <a:tr h="370840">
                <a:tc>
                  <a:txBody>
                    <a:bodyPr/>
                    <a:lstStyle/>
                    <a:p>
                      <a:pPr algn="l" fontAlgn="ctr"/>
                      <a:r>
                        <a:rPr lang="en-US"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Primary percutaneous coronary intervention</a:t>
                      </a:r>
                    </a:p>
                  </a:txBody>
                  <a:tcPr marL="7620" marR="7620" marT="7620" marB="0" anchor="ctr"/>
                </a:tc>
                <a:tc>
                  <a:txBody>
                    <a:bodyPr/>
                    <a:lstStyle/>
                    <a:p>
                      <a:pPr algn="ctr" fontAlgn="ctr"/>
                      <a:r>
                        <a:rPr lang="en-US" altLang="ja-JP"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2.4</a:t>
                      </a:r>
                    </a:p>
                  </a:txBody>
                  <a:tcPr marL="7620" marR="7620" marT="7620" marB="0" anchor="ctr"/>
                </a:tc>
                <a:tc>
                  <a:txBody>
                    <a:bodyPr/>
                    <a:lstStyle/>
                    <a:p>
                      <a:pPr algn="ctr" fontAlgn="ctr"/>
                      <a:r>
                        <a:rPr lang="en-US" altLang="ja-JP" sz="16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0.9-6.5</a:t>
                      </a:r>
                    </a:p>
                  </a:txBody>
                  <a:tcPr marL="7620" marR="7620" marT="7620" marB="0" anchor="ctr"/>
                </a:tc>
                <a:tc>
                  <a:txBody>
                    <a:bodyPr/>
                    <a:lstStyle/>
                    <a:p>
                      <a:pPr algn="ctr" fontAlgn="ctr"/>
                      <a:r>
                        <a:rPr lang="en-US" altLang="ja-JP" sz="16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0.09</a:t>
                      </a:r>
                    </a:p>
                  </a:txBody>
                  <a:tcPr marL="7620" marR="7620" marT="7620" marB="0" anchor="ctr"/>
                </a:tc>
              </a:tr>
            </a:tbl>
          </a:graphicData>
        </a:graphic>
      </p:graphicFrame>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
        <p:nvSpPr>
          <p:cNvPr id="6" name="テキスト ボックス 5"/>
          <p:cNvSpPr txBox="1"/>
          <p:nvPr/>
        </p:nvSpPr>
        <p:spPr>
          <a:xfrm>
            <a:off x="1115616" y="5877272"/>
            <a:ext cx="6624736" cy="584775"/>
          </a:xfrm>
          <a:prstGeom prst="rect">
            <a:avLst/>
          </a:prstGeom>
          <a:noFill/>
        </p:spPr>
        <p:txBody>
          <a:bodyPr wrap="square" rtlCol="0">
            <a:spAutoFit/>
          </a:bodyPr>
          <a:lstStyle/>
          <a:p>
            <a:r>
              <a:rPr kumimoji="1" lang="en-US" altLang="ja-JP" sz="1600" i="1" dirty="0" err="1" smtClean="0">
                <a:solidFill>
                  <a:srgbClr val="FFFF00"/>
                </a:solidFill>
                <a:latin typeface="+mn-lt"/>
              </a:rPr>
              <a:t>Beinart</a:t>
            </a:r>
            <a:r>
              <a:rPr kumimoji="1" lang="en-US" altLang="ja-JP" sz="1600" i="1" dirty="0" smtClean="0">
                <a:solidFill>
                  <a:srgbClr val="FFFF00"/>
                </a:solidFill>
                <a:latin typeface="+mn-lt"/>
              </a:rPr>
              <a:t> R et al.  Am Heart J 2010;159:118-24. </a:t>
            </a:r>
            <a:r>
              <a:rPr lang="en-US" altLang="ja-JP" sz="1600" i="1" dirty="0" smtClean="0">
                <a:solidFill>
                  <a:srgbClr val="00B050"/>
                </a:solidFill>
              </a:rPr>
              <a:t>BMS:DES= 6:4</a:t>
            </a:r>
            <a:endParaRPr lang="ja-JP" altLang="en-US" sz="1600" i="1" dirty="0">
              <a:solidFill>
                <a:srgbClr val="00B050"/>
              </a:solidFill>
            </a:endParaRPr>
          </a:p>
          <a:p>
            <a:endParaRPr kumimoji="1" lang="ja-JP" altLang="en-US" sz="1600" i="1" dirty="0">
              <a:solidFill>
                <a:srgbClr val="FFFF00"/>
              </a:solidFill>
              <a:latin typeface="+mn-lt"/>
            </a:endParaRPr>
          </a:p>
        </p:txBody>
      </p:sp>
    </p:spTree>
    <p:extLst>
      <p:ext uri="{BB962C8B-B14F-4D97-AF65-F5344CB8AC3E}">
        <p14:creationId xmlns:p14="http://schemas.microsoft.com/office/powerpoint/2010/main" val="2306027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404664"/>
            <a:ext cx="7772400" cy="1143000"/>
          </a:xfrm>
        </p:spPr>
        <p:txBody>
          <a:bodyPr/>
          <a:lstStyle/>
          <a:p>
            <a:r>
              <a:rPr kumimoji="1" lang="en-US" altLang="ja-JP" sz="3600" dirty="0" smtClean="0">
                <a:latin typeface="Arial Unicode MS" panose="020B0604020202020204" pitchFamily="50" charset="-128"/>
                <a:ea typeface="Arial Unicode MS" panose="020B0604020202020204" pitchFamily="50" charset="-128"/>
                <a:cs typeface="Arial Unicode MS" panose="020B0604020202020204" pitchFamily="50" charset="-128"/>
              </a:rPr>
              <a:t>Incidence of another MI and death</a:t>
            </a:r>
            <a:endParaRPr kumimoji="1" lang="ja-JP" altLang="en-US" sz="36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6" name="コンテンツ プレースホルダー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4091" t="11319" r="1545" b="2299"/>
          <a:stretch/>
        </p:blipFill>
        <p:spPr>
          <a:xfrm>
            <a:off x="152184" y="1988840"/>
            <a:ext cx="4270654" cy="4097854"/>
          </a:xfrm>
        </p:spPr>
      </p:pic>
      <p:pic>
        <p:nvPicPr>
          <p:cNvPr id="7" name="コンテンツ プレースホルダー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72000" y="1988840"/>
            <a:ext cx="4402378" cy="3228960"/>
          </a:xfrm>
        </p:spPr>
      </p:pic>
      <p:sp>
        <p:nvSpPr>
          <p:cNvPr id="5" name="フッター プレースホルダー 4"/>
          <p:cNvSpPr>
            <a:spLocks noGrp="1"/>
          </p:cNvSpPr>
          <p:nvPr>
            <p:ph type="ftr" sz="quarter" idx="3"/>
          </p:nvPr>
        </p:nvSpPr>
        <p:spPr/>
        <p:txBody>
          <a:bodyPr/>
          <a:lstStyle/>
          <a:p>
            <a:r>
              <a:rPr lang="en-US" altLang="ja-JP" smtClean="0"/>
              <a:t>Kindai University Nara Hospital</a:t>
            </a:r>
            <a:endParaRPr lang="en-US" altLang="ja-JP" dirty="0"/>
          </a:p>
        </p:txBody>
      </p:sp>
      <p:sp>
        <p:nvSpPr>
          <p:cNvPr id="8" name="テキスト ボックス 7"/>
          <p:cNvSpPr txBox="1"/>
          <p:nvPr/>
        </p:nvSpPr>
        <p:spPr>
          <a:xfrm>
            <a:off x="1835696" y="2276872"/>
            <a:ext cx="1428596" cy="369332"/>
          </a:xfrm>
          <a:prstGeom prst="rect">
            <a:avLst/>
          </a:prstGeom>
          <a:noFill/>
        </p:spPr>
        <p:txBody>
          <a:bodyPr wrap="none" rtlCol="0">
            <a:spAutoFit/>
          </a:bodyPr>
          <a:lstStyle/>
          <a:p>
            <a:r>
              <a:rPr kumimoji="1" lang="en-US" altLang="ja-JP" sz="18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recurrent MI</a:t>
            </a:r>
            <a:endParaRPr kumimoji="1" lang="ja-JP" altLang="en-US" sz="18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テキスト ボックス 8"/>
          <p:cNvSpPr txBox="1"/>
          <p:nvPr/>
        </p:nvSpPr>
        <p:spPr>
          <a:xfrm>
            <a:off x="6300192" y="2252796"/>
            <a:ext cx="1056700" cy="369332"/>
          </a:xfrm>
          <a:prstGeom prst="rect">
            <a:avLst/>
          </a:prstGeom>
          <a:noFill/>
        </p:spPr>
        <p:txBody>
          <a:bodyPr wrap="none" rtlCol="0">
            <a:spAutoFit/>
          </a:bodyPr>
          <a:lstStyle/>
          <a:p>
            <a:r>
              <a:rPr kumimoji="1" lang="en-US" altLang="ja-JP" sz="18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mortality</a:t>
            </a:r>
            <a:endParaRPr kumimoji="1" lang="ja-JP" altLang="en-US" sz="18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 name="テキスト ボックス 9"/>
          <p:cNvSpPr txBox="1"/>
          <p:nvPr/>
        </p:nvSpPr>
        <p:spPr>
          <a:xfrm>
            <a:off x="4612166" y="5502158"/>
            <a:ext cx="4432752" cy="338554"/>
          </a:xfrm>
          <a:prstGeom prst="rect">
            <a:avLst/>
          </a:prstGeom>
          <a:noFill/>
        </p:spPr>
        <p:txBody>
          <a:bodyPr wrap="none" rtlCol="0">
            <a:spAutoFit/>
          </a:bodyPr>
          <a:lstStyle/>
          <a:p>
            <a:r>
              <a:rPr lang="en-US" altLang="ja-JP" sz="1600" i="1" dirty="0" smtClean="0">
                <a:solidFill>
                  <a:srgbClr val="FFFF00"/>
                </a:solidFill>
                <a:latin typeface="+mn-lt"/>
              </a:rPr>
              <a:t>Jones DA </a:t>
            </a:r>
            <a:r>
              <a:rPr kumimoji="1" lang="en-US" altLang="ja-JP" sz="1600" i="1" dirty="0" smtClean="0">
                <a:solidFill>
                  <a:srgbClr val="FFFF00"/>
                </a:solidFill>
                <a:latin typeface="+mn-lt"/>
              </a:rPr>
              <a:t>et al.  </a:t>
            </a:r>
            <a:r>
              <a:rPr lang="en-US" altLang="ja-JP" sz="1600" i="1" dirty="0" smtClean="0">
                <a:solidFill>
                  <a:srgbClr val="FFFF00"/>
                </a:solidFill>
                <a:latin typeface="+mn-lt"/>
              </a:rPr>
              <a:t>Am</a:t>
            </a:r>
            <a:r>
              <a:rPr kumimoji="1" lang="en-US" altLang="ja-JP" sz="1600" i="1" dirty="0" smtClean="0">
                <a:solidFill>
                  <a:srgbClr val="FFFF00"/>
                </a:solidFill>
                <a:latin typeface="+mn-lt"/>
              </a:rPr>
              <a:t> J </a:t>
            </a:r>
            <a:r>
              <a:rPr kumimoji="1" lang="en-US" altLang="ja-JP" sz="1600" i="1" dirty="0" err="1" smtClean="0">
                <a:solidFill>
                  <a:srgbClr val="FFFF00"/>
                </a:solidFill>
                <a:latin typeface="+mn-lt"/>
              </a:rPr>
              <a:t>Cardiol</a:t>
            </a:r>
            <a:r>
              <a:rPr kumimoji="1" lang="en-US" altLang="ja-JP" sz="1600" i="1" dirty="0" smtClean="0">
                <a:solidFill>
                  <a:srgbClr val="FFFF00"/>
                </a:solidFill>
                <a:latin typeface="+mn-lt"/>
              </a:rPr>
              <a:t> 2013;112:1347-54.  </a:t>
            </a:r>
            <a:endParaRPr kumimoji="1" lang="ja-JP" altLang="en-US" sz="1600" i="1" dirty="0">
              <a:solidFill>
                <a:srgbClr val="00B050"/>
              </a:solidFill>
              <a:latin typeface="+mn-lt"/>
            </a:endParaRPr>
          </a:p>
        </p:txBody>
      </p:sp>
    </p:spTree>
    <p:extLst>
      <p:ext uri="{BB962C8B-B14F-4D97-AF65-F5344CB8AC3E}">
        <p14:creationId xmlns:p14="http://schemas.microsoft.com/office/powerpoint/2010/main" val="1136361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88640"/>
            <a:ext cx="7772400" cy="1143000"/>
          </a:xfrm>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BMS vs. DES</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5" name="コンテンツ プレースホルダー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95" t="8649" r="5914" b="3209"/>
          <a:stretch/>
        </p:blipFill>
        <p:spPr>
          <a:xfrm>
            <a:off x="2339752" y="1340768"/>
            <a:ext cx="4711036" cy="2948299"/>
          </a:xfrm>
        </p:spPr>
      </p:pic>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grpSp>
        <p:nvGrpSpPr>
          <p:cNvPr id="8" name="グループ化 7"/>
          <p:cNvGrpSpPr/>
          <p:nvPr/>
        </p:nvGrpSpPr>
        <p:grpSpPr>
          <a:xfrm>
            <a:off x="2339752" y="4306401"/>
            <a:ext cx="4715675" cy="1325472"/>
            <a:chOff x="2625099" y="4940246"/>
            <a:chExt cx="4229101" cy="994807"/>
          </a:xfrm>
        </p:grpSpPr>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1870" t="74764" r="33894" b="5525"/>
            <a:stretch/>
          </p:blipFill>
          <p:spPr>
            <a:xfrm>
              <a:off x="2625099" y="5301208"/>
              <a:ext cx="4229101" cy="633845"/>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1870" t="4320" r="33894" b="84897"/>
            <a:stretch/>
          </p:blipFill>
          <p:spPr>
            <a:xfrm>
              <a:off x="2625099" y="4940246"/>
              <a:ext cx="4229101" cy="346736"/>
            </a:xfrm>
            <a:prstGeom prst="rect">
              <a:avLst/>
            </a:prstGeom>
          </p:spPr>
        </p:pic>
      </p:grpSp>
      <p:sp>
        <p:nvSpPr>
          <p:cNvPr id="9" name="テキスト ボックス 8"/>
          <p:cNvSpPr txBox="1"/>
          <p:nvPr/>
        </p:nvSpPr>
        <p:spPr>
          <a:xfrm>
            <a:off x="2260653" y="5670763"/>
            <a:ext cx="4794774" cy="338554"/>
          </a:xfrm>
          <a:prstGeom prst="rect">
            <a:avLst/>
          </a:prstGeom>
          <a:noFill/>
        </p:spPr>
        <p:txBody>
          <a:bodyPr wrap="none" rtlCol="0">
            <a:spAutoFit/>
          </a:bodyPr>
          <a:lstStyle/>
          <a:p>
            <a:r>
              <a:rPr lang="en-US" altLang="ja-JP" sz="1600" i="1" dirty="0" smtClean="0">
                <a:solidFill>
                  <a:srgbClr val="FFFF00"/>
                </a:solidFill>
                <a:latin typeface="+mn-lt"/>
              </a:rPr>
              <a:t>De Luca G</a:t>
            </a:r>
            <a:r>
              <a:rPr kumimoji="1" lang="en-US" altLang="ja-JP" sz="1600" i="1" dirty="0" smtClean="0">
                <a:solidFill>
                  <a:srgbClr val="FFFF00"/>
                </a:solidFill>
                <a:latin typeface="+mn-lt"/>
              </a:rPr>
              <a:t> et al.  </a:t>
            </a:r>
            <a:r>
              <a:rPr kumimoji="1" lang="en-US" altLang="ja-JP" sz="1600" i="1" dirty="0" err="1" smtClean="0">
                <a:solidFill>
                  <a:srgbClr val="FFFF00"/>
                </a:solidFill>
                <a:latin typeface="+mn-lt"/>
              </a:rPr>
              <a:t>Thromb</a:t>
            </a:r>
            <a:r>
              <a:rPr kumimoji="1" lang="en-US" altLang="ja-JP" sz="1600" i="1" dirty="0" smtClean="0">
                <a:solidFill>
                  <a:srgbClr val="FFFF00"/>
                </a:solidFill>
                <a:latin typeface="+mn-lt"/>
              </a:rPr>
              <a:t> </a:t>
            </a:r>
            <a:r>
              <a:rPr kumimoji="1" lang="en-US" altLang="ja-JP" sz="1600" i="1" dirty="0" err="1" smtClean="0">
                <a:solidFill>
                  <a:srgbClr val="FFFF00"/>
                </a:solidFill>
                <a:latin typeface="+mn-lt"/>
              </a:rPr>
              <a:t>Haemost</a:t>
            </a:r>
            <a:r>
              <a:rPr kumimoji="1" lang="en-US" altLang="ja-JP" sz="1600" i="1" dirty="0" smtClean="0">
                <a:solidFill>
                  <a:srgbClr val="FFFF00"/>
                </a:solidFill>
                <a:latin typeface="+mn-lt"/>
              </a:rPr>
              <a:t> 2013;110:826-33.  </a:t>
            </a:r>
            <a:endParaRPr kumimoji="1" lang="ja-JP" altLang="en-US" sz="1600" i="1" dirty="0">
              <a:solidFill>
                <a:srgbClr val="00B050"/>
              </a:solidFill>
              <a:latin typeface="+mn-lt"/>
            </a:endParaRPr>
          </a:p>
        </p:txBody>
      </p:sp>
    </p:spTree>
    <p:extLst>
      <p:ext uri="{BB962C8B-B14F-4D97-AF65-F5344CB8AC3E}">
        <p14:creationId xmlns:p14="http://schemas.microsoft.com/office/powerpoint/2010/main" val="2013601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Stent thrombosis in STEMI</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5" name="コンテンツ プレースホルダー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7335"/>
          <a:stretch/>
        </p:blipFill>
        <p:spPr>
          <a:xfrm>
            <a:off x="899592" y="2060848"/>
            <a:ext cx="6785918" cy="3340433"/>
          </a:xfrm>
        </p:spPr>
      </p:pic>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
        <p:nvSpPr>
          <p:cNvPr id="6" name="テキスト ボックス 5"/>
          <p:cNvSpPr txBox="1"/>
          <p:nvPr/>
        </p:nvSpPr>
        <p:spPr>
          <a:xfrm>
            <a:off x="2627784" y="5501486"/>
            <a:ext cx="5125121" cy="338554"/>
          </a:xfrm>
          <a:prstGeom prst="rect">
            <a:avLst/>
          </a:prstGeom>
          <a:noFill/>
        </p:spPr>
        <p:txBody>
          <a:bodyPr wrap="none" rtlCol="0">
            <a:spAutoFit/>
          </a:bodyPr>
          <a:lstStyle/>
          <a:p>
            <a:r>
              <a:rPr lang="en-US" altLang="ja-JP" sz="1600" i="1" dirty="0" smtClean="0">
                <a:solidFill>
                  <a:srgbClr val="FFFF00"/>
                </a:solidFill>
                <a:latin typeface="+mn-lt"/>
              </a:rPr>
              <a:t>Brodie B </a:t>
            </a:r>
            <a:r>
              <a:rPr kumimoji="1" lang="en-US" altLang="ja-JP" sz="1600" i="1" dirty="0" smtClean="0">
                <a:solidFill>
                  <a:srgbClr val="FFFF00"/>
                </a:solidFill>
                <a:latin typeface="+mn-lt"/>
              </a:rPr>
              <a:t>et al.  JACC </a:t>
            </a:r>
            <a:r>
              <a:rPr kumimoji="1" lang="en-US" altLang="ja-JP" sz="1600" i="1" dirty="0" err="1" smtClean="0">
                <a:solidFill>
                  <a:srgbClr val="FFFF00"/>
                </a:solidFill>
                <a:latin typeface="+mn-lt"/>
              </a:rPr>
              <a:t>Cardiovasc</a:t>
            </a:r>
            <a:r>
              <a:rPr kumimoji="1" lang="en-US" altLang="ja-JP" sz="1600" i="1" dirty="0" smtClean="0">
                <a:solidFill>
                  <a:srgbClr val="FFFF00"/>
                </a:solidFill>
                <a:latin typeface="+mn-lt"/>
              </a:rPr>
              <a:t> </a:t>
            </a:r>
            <a:r>
              <a:rPr kumimoji="1" lang="en-US" altLang="ja-JP" sz="1600" i="1" dirty="0" err="1" smtClean="0">
                <a:solidFill>
                  <a:srgbClr val="FFFF00"/>
                </a:solidFill>
                <a:latin typeface="+mn-lt"/>
              </a:rPr>
              <a:t>Interv</a:t>
            </a:r>
            <a:r>
              <a:rPr kumimoji="1" lang="en-US" altLang="ja-JP" sz="1600" i="1" dirty="0" smtClean="0">
                <a:solidFill>
                  <a:srgbClr val="FFFF00"/>
                </a:solidFill>
                <a:latin typeface="+mn-lt"/>
              </a:rPr>
              <a:t> 2012;5:1043-51.  </a:t>
            </a:r>
            <a:endParaRPr kumimoji="1" lang="ja-JP" altLang="en-US" sz="1600" i="1" dirty="0">
              <a:solidFill>
                <a:srgbClr val="00B050"/>
              </a:solidFill>
              <a:latin typeface="+mn-lt"/>
            </a:endParaRPr>
          </a:p>
        </p:txBody>
      </p:sp>
      <p:sp>
        <p:nvSpPr>
          <p:cNvPr id="7" name="テキスト ボックス 6"/>
          <p:cNvSpPr txBox="1"/>
          <p:nvPr/>
        </p:nvSpPr>
        <p:spPr>
          <a:xfrm>
            <a:off x="4273266" y="2910135"/>
            <a:ext cx="1834156" cy="461665"/>
          </a:xfrm>
          <a:prstGeom prst="rect">
            <a:avLst/>
          </a:prstGeom>
          <a:noFill/>
        </p:spPr>
        <p:txBody>
          <a:bodyPr wrap="none" rtlCol="0">
            <a:spAutoFit/>
          </a:bodyPr>
          <a:lstStyle/>
          <a:p>
            <a:r>
              <a:rPr kumimoji="1" lang="en-US" altLang="ja-JP"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BMS &lt; DES</a:t>
            </a:r>
            <a:endParaRPr kumimoji="1" lang="ja-JP" altLang="en-US"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805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dirty="0" smtClean="0">
                <a:latin typeface="Arial Unicode MS" panose="020B0604020202020204" pitchFamily="50" charset="-128"/>
                <a:ea typeface="Arial Unicode MS" panose="020B0604020202020204" pitchFamily="50" charset="-128"/>
                <a:cs typeface="Arial Unicode MS" panose="020B0604020202020204" pitchFamily="50" charset="-128"/>
              </a:rPr>
              <a:t>Stent thrombosis; EES vs. SES</a:t>
            </a:r>
            <a:br>
              <a:rPr kumimoji="1" lang="en-US" altLang="ja-JP" sz="4000" dirty="0" smtClean="0">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sz="4000" dirty="0" smtClean="0">
                <a:latin typeface="Arial Unicode MS" panose="020B0604020202020204" pitchFamily="50" charset="-128"/>
                <a:ea typeface="Arial Unicode MS" panose="020B0604020202020204" pitchFamily="50" charset="-128"/>
                <a:cs typeface="Arial Unicode MS" panose="020B0604020202020204" pitchFamily="50" charset="-128"/>
              </a:rPr>
              <a:t>(RACES-MI trial)</a:t>
            </a:r>
            <a:endParaRPr kumimoji="1" lang="ja-JP" altLang="en-US" sz="4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6" name="コンテンツ プレースホルダー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54355" r="50474"/>
          <a:stretch/>
        </p:blipFill>
        <p:spPr>
          <a:xfrm>
            <a:off x="32242" y="2141618"/>
            <a:ext cx="4102132" cy="2995778"/>
          </a:xfrm>
        </p:spPr>
      </p:pic>
      <p:pic>
        <p:nvPicPr>
          <p:cNvPr id="7" name="コンテンツ プレースホルダー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139952" y="2132856"/>
            <a:ext cx="4924518" cy="2736304"/>
          </a:xfrm>
        </p:spPr>
      </p:pic>
      <p:sp>
        <p:nvSpPr>
          <p:cNvPr id="5" name="フッター プレースホルダー 4"/>
          <p:cNvSpPr>
            <a:spLocks noGrp="1"/>
          </p:cNvSpPr>
          <p:nvPr>
            <p:ph type="ftr" sz="quarter" idx="3"/>
          </p:nvPr>
        </p:nvSpPr>
        <p:spPr/>
        <p:txBody>
          <a:bodyPr/>
          <a:lstStyle/>
          <a:p>
            <a:r>
              <a:rPr lang="en-US" altLang="ja-JP" smtClean="0"/>
              <a:t>Kindai University Nara Hospital</a:t>
            </a:r>
            <a:endParaRPr lang="en-US" altLang="ja-JP" dirty="0"/>
          </a:p>
        </p:txBody>
      </p:sp>
      <p:sp>
        <p:nvSpPr>
          <p:cNvPr id="8" name="テキスト ボックス 7"/>
          <p:cNvSpPr txBox="1"/>
          <p:nvPr/>
        </p:nvSpPr>
        <p:spPr>
          <a:xfrm>
            <a:off x="3347864" y="4077072"/>
            <a:ext cx="492443" cy="276999"/>
          </a:xfrm>
          <a:prstGeom prst="rect">
            <a:avLst/>
          </a:prstGeom>
          <a:noFill/>
        </p:spPr>
        <p:txBody>
          <a:bodyPr wrap="none" rtlCol="0">
            <a:spAutoFit/>
          </a:bodyPr>
          <a:lstStyle/>
          <a:p>
            <a:r>
              <a:rPr lang="en-US" altLang="ja-JP" sz="12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EES</a:t>
            </a:r>
            <a:endParaRPr kumimoji="1" lang="ja-JP" altLang="en-US" sz="1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 name="テキスト ボックス 9"/>
          <p:cNvSpPr txBox="1"/>
          <p:nvPr/>
        </p:nvSpPr>
        <p:spPr>
          <a:xfrm>
            <a:off x="2840701" y="3501008"/>
            <a:ext cx="492443" cy="276999"/>
          </a:xfrm>
          <a:prstGeom prst="rect">
            <a:avLst/>
          </a:prstGeom>
          <a:noFill/>
        </p:spPr>
        <p:txBody>
          <a:bodyPr wrap="none" rtlCol="0">
            <a:spAutoFit/>
          </a:bodyPr>
          <a:lstStyle/>
          <a:p>
            <a:r>
              <a:rPr lang="en-US" altLang="ja-JP" sz="1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a:t>
            </a:r>
            <a:r>
              <a:rPr lang="en-US" altLang="ja-JP" sz="12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ES</a:t>
            </a:r>
            <a:endParaRPr kumimoji="1" lang="ja-JP" altLang="en-US" sz="1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 name="テキスト ボックス 10"/>
          <p:cNvSpPr txBox="1"/>
          <p:nvPr/>
        </p:nvSpPr>
        <p:spPr>
          <a:xfrm>
            <a:off x="1827896" y="2741044"/>
            <a:ext cx="1519968" cy="276999"/>
          </a:xfrm>
          <a:prstGeom prst="rect">
            <a:avLst/>
          </a:prstGeom>
          <a:noFill/>
        </p:spPr>
        <p:txBody>
          <a:bodyPr wrap="none" rtlCol="0">
            <a:spAutoFit/>
          </a:bodyPr>
          <a:lstStyle/>
          <a:p>
            <a:r>
              <a:rPr lang="en-US" altLang="ja-JP" sz="12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adjusted HR = 0.29</a:t>
            </a:r>
            <a:endParaRPr kumimoji="1" lang="ja-JP" altLang="en-US" sz="12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2" name="テキスト ボックス 11"/>
          <p:cNvSpPr txBox="1"/>
          <p:nvPr/>
        </p:nvSpPr>
        <p:spPr>
          <a:xfrm>
            <a:off x="4355976" y="5326513"/>
            <a:ext cx="4629794" cy="338554"/>
          </a:xfrm>
          <a:prstGeom prst="rect">
            <a:avLst/>
          </a:prstGeom>
          <a:noFill/>
        </p:spPr>
        <p:txBody>
          <a:bodyPr wrap="none" rtlCol="0">
            <a:spAutoFit/>
          </a:bodyPr>
          <a:lstStyle/>
          <a:p>
            <a:r>
              <a:rPr lang="en-US" altLang="ja-JP" sz="1600" i="1" dirty="0" smtClean="0">
                <a:solidFill>
                  <a:srgbClr val="FFFF00"/>
                </a:solidFill>
                <a:latin typeface="+mn-lt"/>
              </a:rPr>
              <a:t>Di Lorenzo E </a:t>
            </a:r>
            <a:r>
              <a:rPr kumimoji="1" lang="en-US" altLang="ja-JP" sz="1600" i="1" dirty="0" smtClean="0">
                <a:solidFill>
                  <a:srgbClr val="FFFF00"/>
                </a:solidFill>
                <a:latin typeface="+mn-lt"/>
              </a:rPr>
              <a:t>et al.  </a:t>
            </a:r>
            <a:r>
              <a:rPr kumimoji="1" lang="en-US" altLang="ja-JP" sz="1600" i="1" dirty="0" err="1" smtClean="0">
                <a:solidFill>
                  <a:srgbClr val="FFFF00"/>
                </a:solidFill>
                <a:latin typeface="+mn-lt"/>
              </a:rPr>
              <a:t>Int</a:t>
            </a:r>
            <a:r>
              <a:rPr kumimoji="1" lang="en-US" altLang="ja-JP" sz="1600" i="1" dirty="0" smtClean="0">
                <a:solidFill>
                  <a:srgbClr val="FFFF00"/>
                </a:solidFill>
                <a:latin typeface="+mn-lt"/>
              </a:rPr>
              <a:t> J </a:t>
            </a:r>
            <a:r>
              <a:rPr kumimoji="1" lang="en-US" altLang="ja-JP" sz="1600" i="1" dirty="0" err="1" smtClean="0">
                <a:solidFill>
                  <a:srgbClr val="FFFF00"/>
                </a:solidFill>
                <a:latin typeface="+mn-lt"/>
              </a:rPr>
              <a:t>Cardiol</a:t>
            </a:r>
            <a:r>
              <a:rPr kumimoji="1" lang="en-US" altLang="ja-JP" sz="1600" i="1" dirty="0" smtClean="0">
                <a:solidFill>
                  <a:srgbClr val="FFFF00"/>
                </a:solidFill>
                <a:latin typeface="+mn-lt"/>
              </a:rPr>
              <a:t> 2016;202:177-82.  </a:t>
            </a:r>
            <a:endParaRPr kumimoji="1" lang="ja-JP" altLang="en-US" sz="1600" i="1" dirty="0">
              <a:solidFill>
                <a:srgbClr val="00B050"/>
              </a:solidFill>
              <a:latin typeface="+mn-lt"/>
            </a:endParaRPr>
          </a:p>
        </p:txBody>
      </p:sp>
    </p:spTree>
    <p:extLst>
      <p:ext uri="{BB962C8B-B14F-4D97-AF65-F5344CB8AC3E}">
        <p14:creationId xmlns:p14="http://schemas.microsoft.com/office/powerpoint/2010/main" val="36855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8229600" cy="1143000"/>
          </a:xfrm>
        </p:spPr>
        <p:txBody>
          <a:bodyPr/>
          <a:lstStyle/>
          <a:p>
            <a:r>
              <a:rPr kumimoji="1" lang="en-US" altLang="ja-JP" sz="3600" dirty="0" smtClean="0">
                <a:latin typeface="Arial Unicode MS" panose="020B0604020202020204" pitchFamily="50" charset="-128"/>
                <a:ea typeface="Arial Unicode MS" panose="020B0604020202020204" pitchFamily="50" charset="-128"/>
                <a:cs typeface="Arial Unicode MS" panose="020B0604020202020204" pitchFamily="50" charset="-128"/>
              </a:rPr>
              <a:t>Scaffold thrombosis (meta-analysis)</a:t>
            </a:r>
            <a:endParaRPr kumimoji="1" lang="ja-JP" altLang="en-US" sz="36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テキスト プレースホルダー 2"/>
          <p:cNvSpPr>
            <a:spLocks noGrp="1"/>
          </p:cNvSpPr>
          <p:nvPr>
            <p:ph type="body" idx="1"/>
          </p:nvPr>
        </p:nvSpPr>
        <p:spPr>
          <a:xfrm>
            <a:off x="456183" y="1196752"/>
            <a:ext cx="4040188" cy="639762"/>
          </a:xfrm>
        </p:spPr>
        <p:txBody>
          <a:bodyPr/>
          <a:lstStyle/>
          <a:p>
            <a:pPr algn="ct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BVS</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9" name="コンテンツ プレースホルダー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543" t="2230" b="1869"/>
          <a:stretch/>
        </p:blipFill>
        <p:spPr>
          <a:xfrm>
            <a:off x="433163" y="2277625"/>
            <a:ext cx="4105947" cy="3217663"/>
          </a:xfrm>
        </p:spPr>
      </p:pic>
      <p:sp>
        <p:nvSpPr>
          <p:cNvPr id="5" name="テキスト プレースホルダー 4"/>
          <p:cNvSpPr>
            <a:spLocks noGrp="1"/>
          </p:cNvSpPr>
          <p:nvPr>
            <p:ph type="body" sz="quarter" idx="3"/>
          </p:nvPr>
        </p:nvSpPr>
        <p:spPr>
          <a:xfrm>
            <a:off x="4644008" y="1196752"/>
            <a:ext cx="4041775" cy="639762"/>
          </a:xfrm>
        </p:spPr>
        <p:txBody>
          <a:bodyPr/>
          <a:lstStyle/>
          <a:p>
            <a:pPr algn="ct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DES</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10" name="コンテンツ プレースホルダー 9"/>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716016" y="2276872"/>
            <a:ext cx="3985210" cy="3218416"/>
          </a:xfrm>
        </p:spPr>
      </p:pic>
      <p:sp>
        <p:nvSpPr>
          <p:cNvPr id="7" name="フッター プレースホルダー 6"/>
          <p:cNvSpPr>
            <a:spLocks noGrp="1"/>
          </p:cNvSpPr>
          <p:nvPr>
            <p:ph type="ftr" sz="quarter" idx="10"/>
          </p:nvPr>
        </p:nvSpPr>
        <p:spPr/>
        <p:txBody>
          <a:bodyPr/>
          <a:lstStyle/>
          <a:p>
            <a:r>
              <a:rPr lang="en-US" altLang="ja-JP" smtClean="0"/>
              <a:t>Kindai University Nara Hospital</a:t>
            </a:r>
            <a:endParaRPr lang="en-US" altLang="ja-JP" dirty="0"/>
          </a:p>
        </p:txBody>
      </p:sp>
      <p:sp>
        <p:nvSpPr>
          <p:cNvPr id="8" name="テキスト ボックス 7"/>
          <p:cNvSpPr txBox="1"/>
          <p:nvPr/>
        </p:nvSpPr>
        <p:spPr>
          <a:xfrm>
            <a:off x="683568" y="1757913"/>
            <a:ext cx="3841116" cy="400110"/>
          </a:xfrm>
          <a:prstGeom prst="rect">
            <a:avLst/>
          </a:prstGeom>
          <a:noFill/>
        </p:spPr>
        <p:txBody>
          <a:bodyPr wrap="none" rtlCol="0">
            <a:spAutoFit/>
          </a:bodyPr>
          <a:lstStyle/>
          <a:p>
            <a:r>
              <a:rPr lang="en-US" altLang="ja-JP" sz="2000" dirty="0" err="1">
                <a:latin typeface="Arial Unicode MS" panose="020B0604020202020204" pitchFamily="50" charset="-128"/>
                <a:ea typeface="Arial Unicode MS" panose="020B0604020202020204" pitchFamily="50" charset="-128"/>
                <a:cs typeface="Arial Unicode MS" panose="020B0604020202020204" pitchFamily="50" charset="-128"/>
              </a:rPr>
              <a:t>Bioresorbable</a:t>
            </a:r>
            <a:r>
              <a:rPr lang="en-US" altLang="ja-JP" sz="2000" dirty="0">
                <a:latin typeface="Arial Unicode MS" panose="020B0604020202020204" pitchFamily="50" charset="-128"/>
                <a:ea typeface="Arial Unicode MS" panose="020B0604020202020204" pitchFamily="50" charset="-128"/>
                <a:cs typeface="Arial Unicode MS" panose="020B0604020202020204" pitchFamily="50" charset="-128"/>
              </a:rPr>
              <a:t> Vascular Scaffold</a:t>
            </a:r>
            <a:endParaRPr kumimoji="1" lang="ja-JP" altLang="en-US" sz="2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 name="テキスト ボックス 10"/>
          <p:cNvSpPr txBox="1"/>
          <p:nvPr/>
        </p:nvSpPr>
        <p:spPr>
          <a:xfrm>
            <a:off x="3779912" y="5840040"/>
            <a:ext cx="5195653" cy="338554"/>
          </a:xfrm>
          <a:prstGeom prst="rect">
            <a:avLst/>
          </a:prstGeom>
          <a:noFill/>
        </p:spPr>
        <p:txBody>
          <a:bodyPr wrap="none" rtlCol="0">
            <a:spAutoFit/>
          </a:bodyPr>
          <a:lstStyle/>
          <a:p>
            <a:r>
              <a:rPr lang="en-US" altLang="ja-JP" sz="1600" i="1" dirty="0" smtClean="0">
                <a:solidFill>
                  <a:srgbClr val="FFFF00"/>
                </a:solidFill>
                <a:latin typeface="+mn-lt"/>
              </a:rPr>
              <a:t>Lipinski MJ </a:t>
            </a:r>
            <a:r>
              <a:rPr kumimoji="1" lang="en-US" altLang="ja-JP" sz="1600" i="1" dirty="0" smtClean="0">
                <a:solidFill>
                  <a:srgbClr val="FFFF00"/>
                </a:solidFill>
                <a:latin typeface="+mn-lt"/>
              </a:rPr>
              <a:t>et al.  JACC </a:t>
            </a:r>
            <a:r>
              <a:rPr kumimoji="1" lang="en-US" altLang="ja-JP" sz="1600" i="1" dirty="0" err="1" smtClean="0">
                <a:solidFill>
                  <a:srgbClr val="FFFF00"/>
                </a:solidFill>
                <a:latin typeface="+mn-lt"/>
              </a:rPr>
              <a:t>Cardiovasc</a:t>
            </a:r>
            <a:r>
              <a:rPr kumimoji="1" lang="en-US" altLang="ja-JP" sz="1600" i="1" dirty="0" smtClean="0">
                <a:solidFill>
                  <a:srgbClr val="FFFF00"/>
                </a:solidFill>
                <a:latin typeface="+mn-lt"/>
              </a:rPr>
              <a:t> </a:t>
            </a:r>
            <a:r>
              <a:rPr kumimoji="1" lang="en-US" altLang="ja-JP" sz="1600" i="1" dirty="0" err="1" smtClean="0">
                <a:solidFill>
                  <a:srgbClr val="FFFF00"/>
                </a:solidFill>
                <a:latin typeface="+mn-lt"/>
              </a:rPr>
              <a:t>Interv</a:t>
            </a:r>
            <a:r>
              <a:rPr kumimoji="1" lang="en-US" altLang="ja-JP" sz="1600" i="1" dirty="0" smtClean="0">
                <a:solidFill>
                  <a:srgbClr val="FFFF00"/>
                </a:solidFill>
                <a:latin typeface="+mn-lt"/>
              </a:rPr>
              <a:t> 2016;9:12-24.  </a:t>
            </a:r>
            <a:endParaRPr kumimoji="1" lang="ja-JP" altLang="en-US" sz="1600" i="1" dirty="0">
              <a:solidFill>
                <a:srgbClr val="00B050"/>
              </a:solidFill>
              <a:latin typeface="+mn-lt"/>
            </a:endParaRPr>
          </a:p>
        </p:txBody>
      </p:sp>
    </p:spTree>
    <p:extLst>
      <p:ext uri="{BB962C8B-B14F-4D97-AF65-F5344CB8AC3E}">
        <p14:creationId xmlns:p14="http://schemas.microsoft.com/office/powerpoint/2010/main" val="3632903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Summary 1</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p:txBody>
          <a:bodyPr/>
          <a:lstStyle/>
          <a:p>
            <a:r>
              <a:rPr kumimoji="1" lang="en-US" altLang="ja-JP" dirty="0" smtClean="0"/>
              <a:t>As the development of reperfusion therapy and handy devices, coronary patency has improved.</a:t>
            </a:r>
          </a:p>
          <a:p>
            <a:r>
              <a:rPr lang="en-US" altLang="ja-JP" dirty="0" smtClean="0"/>
              <a:t>However, the timing of thrombosis has shifted in the later phase and it still influences cardiac mortality. </a:t>
            </a:r>
          </a:p>
          <a:p>
            <a:pPr lvl="1"/>
            <a:r>
              <a:rPr kumimoji="1" lang="en-US" altLang="ja-JP" dirty="0" smtClean="0"/>
              <a:t>Balloon vs. stent (acute to subacute, late)</a:t>
            </a:r>
          </a:p>
          <a:p>
            <a:pPr lvl="1"/>
            <a:r>
              <a:rPr lang="en-US" altLang="ja-JP" dirty="0" smtClean="0"/>
              <a:t>BMS vs. DES (late to very late)</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Tree>
    <p:extLst>
      <p:ext uri="{BB962C8B-B14F-4D97-AF65-F5344CB8AC3E}">
        <p14:creationId xmlns:p14="http://schemas.microsoft.com/office/powerpoint/2010/main" val="6662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Summary 2</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p:txBody>
          <a:bodyPr/>
          <a:lstStyle/>
          <a:p>
            <a:r>
              <a:rPr kumimoji="1" lang="en-US" altLang="ja-JP" dirty="0" smtClean="0"/>
              <a:t>New generation DES may improve long coronary patency, however, we still need longer follow-up assessment.</a:t>
            </a:r>
          </a:p>
          <a:p>
            <a:pPr lvl="1"/>
            <a:r>
              <a:rPr lang="en-US" altLang="ja-JP" dirty="0" err="1" smtClean="0"/>
              <a:t>Neoatherosclerosis</a:t>
            </a:r>
            <a:r>
              <a:rPr lang="en-US" altLang="ja-JP" dirty="0" smtClean="0"/>
              <a:t>?</a:t>
            </a:r>
          </a:p>
          <a:p>
            <a:pPr lvl="1"/>
            <a:r>
              <a:rPr kumimoji="1" lang="en-US" altLang="ja-JP" dirty="0" smtClean="0"/>
              <a:t>Longer DAPT prescription?</a:t>
            </a:r>
          </a:p>
          <a:p>
            <a:r>
              <a:rPr lang="en-US" altLang="ja-JP" dirty="0" smtClean="0"/>
              <a:t>More data collection is awaited for scaffold thrombosis  after BVS use in AMI. </a:t>
            </a:r>
            <a:endParaRPr kumimoji="1" lang="en-US" altLang="ja-JP" dirty="0" smtClean="0"/>
          </a:p>
          <a:p>
            <a:endParaRPr kumimoji="1" lang="ja-JP" altLang="en-US" dirty="0"/>
          </a:p>
        </p:txBody>
      </p:sp>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Tree>
    <p:extLst>
      <p:ext uri="{BB962C8B-B14F-4D97-AF65-F5344CB8AC3E}">
        <p14:creationId xmlns:p14="http://schemas.microsoft.com/office/powerpoint/2010/main" val="555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Conclusions</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p:txBody>
          <a:bodyPr/>
          <a:lstStyle/>
          <a:p>
            <a:r>
              <a:rPr lang="en-US" altLang="ja-JP" dirty="0" smtClean="0"/>
              <a:t>A l</a:t>
            </a:r>
            <a:r>
              <a:rPr kumimoji="1" lang="en-US" altLang="ja-JP" dirty="0" smtClean="0"/>
              <a:t>onger follow-up may be required to assess the efficacy and safety of new coronary devices.</a:t>
            </a:r>
          </a:p>
          <a:p>
            <a:r>
              <a:rPr lang="en-US" altLang="ja-JP" dirty="0" smtClean="0"/>
              <a:t>Additional studies will improve BVS patency by clarifying its relationship to lesion characteristics or implantation techniques.</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Tree>
    <p:extLst>
      <p:ext uri="{BB962C8B-B14F-4D97-AF65-F5344CB8AC3E}">
        <p14:creationId xmlns:p14="http://schemas.microsoft.com/office/powerpoint/2010/main" val="3800748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Reperfusion Therapy</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in AMI</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74306389"/>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フッター プレースホルダー 3"/>
          <p:cNvSpPr>
            <a:spLocks noGrp="1"/>
          </p:cNvSpPr>
          <p:nvPr>
            <p:ph type="ftr" sz="quarter" idx="3"/>
          </p:nvPr>
        </p:nvSpPr>
        <p:spPr/>
        <p:txBody>
          <a:bodyPr/>
          <a:lstStyle/>
          <a:p>
            <a:r>
              <a:rPr lang="en-US" altLang="ja-JP" dirty="0" smtClean="0"/>
              <a:t>Kindai University Nara Hospital</a:t>
            </a:r>
            <a:endParaRPr lang="en-US" altLang="ja-JP" dirty="0"/>
          </a:p>
        </p:txBody>
      </p:sp>
    </p:spTree>
    <p:extLst>
      <p:ext uri="{BB962C8B-B14F-4D97-AF65-F5344CB8AC3E}">
        <p14:creationId xmlns:p14="http://schemas.microsoft.com/office/powerpoint/2010/main" val="3087623022"/>
      </p:ext>
    </p:extLst>
  </p:cSld>
  <p:clrMapOvr>
    <a:masterClrMapping/>
  </p:clrMapOvr>
  <mc:AlternateContent xmlns:mc="http://schemas.openxmlformats.org/markup-compatibility/2006">
    <mc:Choice xmlns:p14="http://schemas.microsoft.com/office/powerpoint/2010/main" Requires="p14">
      <p:transition spd="slow" p14:dur="2000" advTm="1423"/>
    </mc:Choice>
    <mc:Fallback>
      <p:transition spd="slow" advTm="142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
        <p:nvSpPr>
          <p:cNvPr id="5" name="正方形/長方形 4"/>
          <p:cNvSpPr/>
          <p:nvPr/>
        </p:nvSpPr>
        <p:spPr>
          <a:xfrm>
            <a:off x="1220023" y="1484784"/>
            <a:ext cx="6752811" cy="707886"/>
          </a:xfrm>
          <a:prstGeom prst="rect">
            <a:avLst/>
          </a:prstGeom>
          <a:noFill/>
        </p:spPr>
        <p:txBody>
          <a:bodyPr wrap="none" lIns="91440" tIns="45720" rIns="91440" bIns="45720">
            <a:spAutoFit/>
          </a:bodyPr>
          <a:lstStyle/>
          <a:p>
            <a:pPr algn="ctr"/>
            <a:r>
              <a:rPr lang="en-US" altLang="ja-JP" sz="4000" b="1" i="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Thank you for your attention!</a:t>
            </a:r>
            <a:endParaRPr lang="ja-JP" altLang="en-US" sz="4000" b="1" i="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068960"/>
            <a:ext cx="2590800" cy="259080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773" y="3068960"/>
            <a:ext cx="2590800" cy="2590800"/>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3068960"/>
            <a:ext cx="2590800" cy="2590800"/>
          </a:xfrm>
          <a:prstGeom prst="rect">
            <a:avLst/>
          </a:prstGeom>
        </p:spPr>
      </p:pic>
    </p:spTree>
    <p:extLst>
      <p:ext uri="{BB962C8B-B14F-4D97-AF65-F5344CB8AC3E}">
        <p14:creationId xmlns:p14="http://schemas.microsoft.com/office/powerpoint/2010/main" val="28676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60648"/>
            <a:ext cx="7772400" cy="1143000"/>
          </a:xfrm>
        </p:spPr>
        <p:txBody>
          <a:bodyPr/>
          <a:lstStyle/>
          <a:p>
            <a:r>
              <a:rPr kumimoji="1" lang="en-US" altLang="ja-JP" sz="4000" dirty="0" smtClean="0">
                <a:latin typeface="Arial Unicode MS" panose="020B0604020202020204" pitchFamily="50" charset="-128"/>
                <a:ea typeface="Arial Unicode MS" panose="020B0604020202020204" pitchFamily="50" charset="-128"/>
                <a:cs typeface="Arial Unicode MS" panose="020B0604020202020204" pitchFamily="50" charset="-128"/>
              </a:rPr>
              <a:t>Subacute thrombosis after </a:t>
            </a:r>
            <a:r>
              <a:rPr kumimoji="1" lang="en-US" altLang="ja-JP" sz="4000" dirty="0" err="1" smtClean="0">
                <a:latin typeface="Arial Unicode MS" panose="020B0604020202020204" pitchFamily="50" charset="-128"/>
                <a:ea typeface="Arial Unicode MS" panose="020B0604020202020204" pitchFamily="50" charset="-128"/>
                <a:cs typeface="Arial Unicode MS" panose="020B0604020202020204" pitchFamily="50" charset="-128"/>
              </a:rPr>
              <a:t>pPCI</a:t>
            </a:r>
            <a:endParaRPr kumimoji="1" lang="ja-JP" altLang="en-US" sz="4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5" name="コンテンツ プレースホルダー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047" t="5400" r="5263" b="6573"/>
          <a:stretch/>
        </p:blipFill>
        <p:spPr>
          <a:xfrm>
            <a:off x="2267744" y="1312530"/>
            <a:ext cx="4210465" cy="4492733"/>
          </a:xfrm>
        </p:spPr>
      </p:pic>
      <p:sp>
        <p:nvSpPr>
          <p:cNvPr id="4" name="フッター プレースホルダー 3"/>
          <p:cNvSpPr>
            <a:spLocks noGrp="1"/>
          </p:cNvSpPr>
          <p:nvPr>
            <p:ph type="ftr" sz="quarter" idx="3"/>
          </p:nvPr>
        </p:nvSpPr>
        <p:spPr>
          <a:xfrm>
            <a:off x="5436096" y="6287834"/>
            <a:ext cx="3581400" cy="457200"/>
          </a:xfrm>
        </p:spPr>
        <p:txBody>
          <a:bodyPr/>
          <a:lstStyle/>
          <a:p>
            <a:r>
              <a:rPr lang="en-US" altLang="ja-JP" dirty="0" err="1" smtClean="0"/>
              <a:t>Kindai</a:t>
            </a:r>
            <a:r>
              <a:rPr lang="en-US" altLang="ja-JP" dirty="0" smtClean="0"/>
              <a:t> University Nara Hospital</a:t>
            </a:r>
            <a:endParaRPr lang="en-US" altLang="ja-JP" dirty="0"/>
          </a:p>
        </p:txBody>
      </p:sp>
      <p:sp>
        <p:nvSpPr>
          <p:cNvPr id="6" name="テキスト ボックス 5"/>
          <p:cNvSpPr txBox="1"/>
          <p:nvPr/>
        </p:nvSpPr>
        <p:spPr>
          <a:xfrm>
            <a:off x="2266479" y="5780003"/>
            <a:ext cx="4427815" cy="338554"/>
          </a:xfrm>
          <a:prstGeom prst="rect">
            <a:avLst/>
          </a:prstGeom>
          <a:noFill/>
        </p:spPr>
        <p:txBody>
          <a:bodyPr wrap="none" rtlCol="0">
            <a:spAutoFit/>
          </a:bodyPr>
          <a:lstStyle/>
          <a:p>
            <a:r>
              <a:rPr lang="en-US" altLang="ja-JP" sz="1600" i="1" dirty="0" smtClean="0">
                <a:solidFill>
                  <a:srgbClr val="FFFF00"/>
                </a:solidFill>
                <a:latin typeface="+mn-lt"/>
              </a:rPr>
              <a:t>Smit JJJ</a:t>
            </a:r>
            <a:r>
              <a:rPr kumimoji="1" lang="en-US" altLang="ja-JP" sz="1600" i="1" dirty="0" smtClean="0">
                <a:solidFill>
                  <a:srgbClr val="FFFF00"/>
                </a:solidFill>
                <a:latin typeface="+mn-lt"/>
              </a:rPr>
              <a:t> et al.  </a:t>
            </a:r>
            <a:r>
              <a:rPr kumimoji="1" lang="en-US" altLang="ja-JP" sz="1600" i="1" dirty="0" err="1" smtClean="0">
                <a:solidFill>
                  <a:srgbClr val="FFFF00"/>
                </a:solidFill>
                <a:latin typeface="+mn-lt"/>
              </a:rPr>
              <a:t>Thromb</a:t>
            </a:r>
            <a:r>
              <a:rPr kumimoji="1" lang="en-US" altLang="ja-JP" sz="1600" i="1" dirty="0" smtClean="0">
                <a:solidFill>
                  <a:srgbClr val="FFFF00"/>
                </a:solidFill>
                <a:latin typeface="+mn-lt"/>
              </a:rPr>
              <a:t> </a:t>
            </a:r>
            <a:r>
              <a:rPr kumimoji="1" lang="en-US" altLang="ja-JP" sz="1600" i="1" dirty="0" err="1" smtClean="0">
                <a:solidFill>
                  <a:srgbClr val="FFFF00"/>
                </a:solidFill>
                <a:latin typeface="+mn-lt"/>
              </a:rPr>
              <a:t>Haemost</a:t>
            </a:r>
            <a:r>
              <a:rPr kumimoji="1" lang="en-US" altLang="ja-JP" sz="1600" i="1" dirty="0" smtClean="0">
                <a:solidFill>
                  <a:srgbClr val="FFFF00"/>
                </a:solidFill>
                <a:latin typeface="+mn-lt"/>
              </a:rPr>
              <a:t> 2006;96:190-5.  </a:t>
            </a:r>
            <a:endParaRPr kumimoji="1" lang="ja-JP" altLang="en-US" sz="1600" i="1" dirty="0">
              <a:solidFill>
                <a:srgbClr val="00B050"/>
              </a:solidFill>
              <a:latin typeface="+mn-lt"/>
            </a:endParaRPr>
          </a:p>
        </p:txBody>
      </p:sp>
    </p:spTree>
    <p:extLst>
      <p:ext uri="{BB962C8B-B14F-4D97-AF65-F5344CB8AC3E}">
        <p14:creationId xmlns:p14="http://schemas.microsoft.com/office/powerpoint/2010/main" val="2220543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Prevention of EST</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Statin for those with </a:t>
            </a:r>
            <a:r>
              <a:rPr lang="en-US" altLang="ja-JP" dirty="0" err="1" smtClean="0">
                <a:latin typeface="Arial Unicode MS" panose="020B0604020202020204" pitchFamily="50" charset="-128"/>
                <a:ea typeface="Arial Unicode MS" panose="020B0604020202020204" pitchFamily="50" charset="-128"/>
                <a:cs typeface="Arial Unicode MS" panose="020B0604020202020204" pitchFamily="50" charset="-128"/>
              </a:rPr>
              <a:t>hs</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-CRP&gt; 2 mg/dl</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Tree>
    <p:extLst>
      <p:ext uri="{BB962C8B-B14F-4D97-AF65-F5344CB8AC3E}">
        <p14:creationId xmlns:p14="http://schemas.microsoft.com/office/powerpoint/2010/main" val="29015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6632"/>
            <a:ext cx="7772400" cy="1143000"/>
          </a:xfrm>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Predictors of EST (HORIZONS-AMI</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3728" y="1542743"/>
            <a:ext cx="5040560" cy="4312375"/>
          </a:xfrm>
        </p:spPr>
      </p:pic>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
        <p:nvSpPr>
          <p:cNvPr id="6" name="テキスト ボックス 5"/>
          <p:cNvSpPr txBox="1"/>
          <p:nvPr/>
        </p:nvSpPr>
        <p:spPr>
          <a:xfrm>
            <a:off x="1403648" y="5836181"/>
            <a:ext cx="6624736" cy="338554"/>
          </a:xfrm>
          <a:prstGeom prst="rect">
            <a:avLst/>
          </a:prstGeom>
          <a:noFill/>
        </p:spPr>
        <p:txBody>
          <a:bodyPr wrap="square" rtlCol="0">
            <a:spAutoFit/>
          </a:bodyPr>
          <a:lstStyle/>
          <a:p>
            <a:r>
              <a:rPr kumimoji="1" lang="en-US" altLang="ja-JP" sz="1600" i="1" dirty="0" smtClean="0">
                <a:solidFill>
                  <a:srgbClr val="FFFF00"/>
                </a:solidFill>
                <a:latin typeface="+mn-lt"/>
              </a:rPr>
              <a:t>Choi SY et al.  </a:t>
            </a:r>
            <a:r>
              <a:rPr kumimoji="1" lang="en-US" altLang="ja-JP" sz="1600" i="1" dirty="0" err="1" smtClean="0">
                <a:solidFill>
                  <a:srgbClr val="FFFF00"/>
                </a:solidFill>
                <a:latin typeface="+mn-lt"/>
              </a:rPr>
              <a:t>Circ</a:t>
            </a:r>
            <a:r>
              <a:rPr kumimoji="1" lang="en-US" altLang="ja-JP" sz="1600" i="1" dirty="0" smtClean="0">
                <a:solidFill>
                  <a:srgbClr val="FFFF00"/>
                </a:solidFill>
                <a:latin typeface="+mn-lt"/>
              </a:rPr>
              <a:t> </a:t>
            </a:r>
            <a:r>
              <a:rPr kumimoji="1" lang="en-US" altLang="ja-JP" sz="1600" i="1" dirty="0" err="1" smtClean="0">
                <a:solidFill>
                  <a:srgbClr val="FFFF00"/>
                </a:solidFill>
                <a:latin typeface="+mn-lt"/>
              </a:rPr>
              <a:t>Cardiovasc</a:t>
            </a:r>
            <a:r>
              <a:rPr kumimoji="1" lang="en-US" altLang="ja-JP" sz="1600" i="1" dirty="0" smtClean="0">
                <a:solidFill>
                  <a:srgbClr val="FFFF00"/>
                </a:solidFill>
                <a:latin typeface="+mn-lt"/>
              </a:rPr>
              <a:t> </a:t>
            </a:r>
            <a:r>
              <a:rPr kumimoji="1" lang="en-US" altLang="ja-JP" sz="1600" i="1" dirty="0" err="1" smtClean="0">
                <a:solidFill>
                  <a:srgbClr val="FFFF00"/>
                </a:solidFill>
                <a:latin typeface="+mn-lt"/>
              </a:rPr>
              <a:t>Interv</a:t>
            </a:r>
            <a:r>
              <a:rPr kumimoji="1" lang="en-US" altLang="ja-JP" sz="1600" i="1" dirty="0" smtClean="0">
                <a:solidFill>
                  <a:srgbClr val="FFFF00"/>
                </a:solidFill>
                <a:latin typeface="+mn-lt"/>
              </a:rPr>
              <a:t> 2011;4:239-47. </a:t>
            </a:r>
            <a:r>
              <a:rPr lang="en-US" altLang="ja-JP" sz="1600" i="1" dirty="0" smtClean="0">
                <a:solidFill>
                  <a:srgbClr val="00B050"/>
                </a:solidFill>
              </a:rPr>
              <a:t>BMS:DES= 1:3</a:t>
            </a:r>
            <a:endParaRPr kumimoji="1" lang="ja-JP" altLang="en-US" sz="1600" i="1" dirty="0">
              <a:solidFill>
                <a:srgbClr val="FFFF00"/>
              </a:solidFill>
              <a:latin typeface="+mn-lt"/>
            </a:endParaRPr>
          </a:p>
        </p:txBody>
      </p:sp>
    </p:spTree>
    <p:extLst>
      <p:ext uri="{BB962C8B-B14F-4D97-AF65-F5344CB8AC3E}">
        <p14:creationId xmlns:p14="http://schemas.microsoft.com/office/powerpoint/2010/main" val="1657305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Clinical deterioration</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783366624"/>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フッター プレースホルダー 3"/>
          <p:cNvSpPr>
            <a:spLocks noGrp="1"/>
          </p:cNvSpPr>
          <p:nvPr>
            <p:ph type="ftr" sz="quarter" idx="3"/>
          </p:nvPr>
        </p:nvSpPr>
        <p:spPr>
          <a:xfrm>
            <a:off x="5364088" y="6165304"/>
            <a:ext cx="3581400" cy="457200"/>
          </a:xfrm>
        </p:spPr>
        <p:txBody>
          <a:bodyPr/>
          <a:lstStyle/>
          <a:p>
            <a:r>
              <a:rPr lang="en-US" altLang="ja-JP" dirty="0" smtClean="0"/>
              <a:t>Kindai University Nara Hospital</a:t>
            </a:r>
            <a:endParaRPr lang="en-US" altLang="ja-JP" dirty="0"/>
          </a:p>
        </p:txBody>
      </p:sp>
    </p:spTree>
    <p:extLst>
      <p:ext uri="{BB962C8B-B14F-4D97-AF65-F5344CB8AC3E}">
        <p14:creationId xmlns:p14="http://schemas.microsoft.com/office/powerpoint/2010/main" val="691014419"/>
      </p:ext>
    </p:extLst>
  </p:cSld>
  <p:clrMapOvr>
    <a:masterClrMapping/>
  </p:clrMapOvr>
  <mc:AlternateContent xmlns:mc="http://schemas.openxmlformats.org/markup-compatibility/2006">
    <mc:Choice xmlns:p14="http://schemas.microsoft.com/office/powerpoint/2010/main" Requires="p14">
      <p:transition spd="slow" p14:dur="2000" advTm="261"/>
    </mc:Choice>
    <mc:Fallback>
      <p:transition spd="slow" advTm="26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Reperfusion Method for AMI</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a:xfrm>
            <a:off x="251520" y="2276872"/>
            <a:ext cx="7772400" cy="4114800"/>
          </a:xfrm>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Thrombolysis in 1980’s</a:t>
            </a:r>
          </a:p>
          <a:p>
            <a:pPr lvl="1"/>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Streptokinase, </a:t>
            </a:r>
            <a:r>
              <a:rPr kumimoji="1" lang="en-US" altLang="ja-JP" dirty="0" err="1" smtClean="0">
                <a:latin typeface="Arial Unicode MS" panose="020B0604020202020204" pitchFamily="50" charset="-128"/>
                <a:ea typeface="Arial Unicode MS" panose="020B0604020202020204" pitchFamily="50" charset="-128"/>
                <a:cs typeface="Arial Unicode MS" panose="020B0604020202020204" pitchFamily="50" charset="-128"/>
              </a:rPr>
              <a:t>urokinase</a:t>
            </a: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t-PA</a:t>
            </a:r>
          </a:p>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Balloon angioplasty </a:t>
            </a:r>
          </a:p>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Stent </a:t>
            </a:r>
          </a:p>
          <a:p>
            <a:pPr lvl="1"/>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Bare metal stent</a:t>
            </a:r>
          </a:p>
          <a:p>
            <a:pPr lvl="1"/>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Drug-eluting stent	</a:t>
            </a:r>
          </a:p>
          <a:p>
            <a:r>
              <a:rPr lang="en-US" altLang="ja-JP" dirty="0" err="1" smtClean="0">
                <a:latin typeface="Arial Unicode MS" panose="020B0604020202020204" pitchFamily="50" charset="-128"/>
                <a:ea typeface="Arial Unicode MS" panose="020B0604020202020204" pitchFamily="50" charset="-128"/>
                <a:cs typeface="Arial Unicode MS" panose="020B0604020202020204" pitchFamily="50" charset="-128"/>
              </a:rPr>
              <a:t>Bioresorbable</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vascular scaffold</a:t>
            </a:r>
          </a:p>
        </p:txBody>
      </p:sp>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t="19303" b="11902"/>
          <a:stretch/>
        </p:blipFill>
        <p:spPr>
          <a:xfrm>
            <a:off x="4283968" y="2060848"/>
            <a:ext cx="4799244" cy="2476230"/>
          </a:xfrm>
          <a:prstGeom prst="rect">
            <a:avLst/>
          </a:prstGeom>
        </p:spPr>
      </p:pic>
    </p:spTree>
    <p:custDataLst>
      <p:tags r:id="rId1"/>
    </p:custDataLst>
    <p:extLst>
      <p:ext uri="{BB962C8B-B14F-4D97-AF65-F5344CB8AC3E}">
        <p14:creationId xmlns:p14="http://schemas.microsoft.com/office/powerpoint/2010/main" val="2756037507"/>
      </p:ext>
    </p:extLst>
  </p:cSld>
  <p:clrMapOvr>
    <a:masterClrMapping/>
  </p:clrMapOvr>
  <mc:AlternateContent xmlns:mc="http://schemas.openxmlformats.org/markup-compatibility/2006">
    <mc:Choice xmlns:p14="http://schemas.microsoft.com/office/powerpoint/2010/main" Requires="p14">
      <p:transition spd="slow" p14:dur="2000" advTm="3426"/>
    </mc:Choice>
    <mc:Fallback>
      <p:transition spd="slow" advTm="34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Thrombolysis era</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a:xfrm>
            <a:off x="899592" y="1988840"/>
            <a:ext cx="7772400" cy="4114800"/>
          </a:xfrm>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Intravenous thrombolysis</a:t>
            </a:r>
          </a:p>
          <a:p>
            <a:pPr lvl="1"/>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streptokinase </a:t>
            </a:r>
            <a:endPar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lvl="1"/>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recombinant tissue-type plasminogen activator (</a:t>
            </a:r>
            <a:r>
              <a:rPr lang="en-US" altLang="ja-JP" dirty="0" err="1">
                <a:latin typeface="Arial Unicode MS" panose="020B0604020202020204" pitchFamily="50" charset="-128"/>
                <a:ea typeface="Arial Unicode MS" panose="020B0604020202020204" pitchFamily="50" charset="-128"/>
                <a:cs typeface="Arial Unicode MS" panose="020B0604020202020204" pitchFamily="50" charset="-128"/>
              </a:rPr>
              <a:t>rt</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-PA</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a:t>
            </a:r>
          </a:p>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Success rate; 75%</a:t>
            </a:r>
          </a:p>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Reocclusion rate; </a:t>
            </a:r>
            <a:r>
              <a:rPr lang="en-US" altLang="ja-JP" dirty="0" smtClean="0">
                <a:solidFill>
                  <a:srgbClr val="FF99FF"/>
                </a:solidFill>
                <a:latin typeface="Arial Unicode MS" panose="020B0604020202020204" pitchFamily="50" charset="-128"/>
                <a:ea typeface="Arial Unicode MS" panose="020B0604020202020204" pitchFamily="50" charset="-128"/>
                <a:cs typeface="Arial Unicode MS" panose="020B0604020202020204" pitchFamily="50" charset="-128"/>
              </a:rPr>
              <a:t>5-6%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in 18-36 </a:t>
            </a:r>
            <a:r>
              <a:rPr lang="en-US" altLang="ja-JP" dirty="0" err="1" smtClean="0">
                <a:latin typeface="Arial Unicode MS" panose="020B0604020202020204" pitchFamily="50" charset="-128"/>
                <a:ea typeface="Arial Unicode MS" panose="020B0604020202020204" pitchFamily="50" charset="-128"/>
                <a:cs typeface="Arial Unicode MS" panose="020B0604020202020204" pitchFamily="50" charset="-128"/>
              </a:rPr>
              <a:t>hrs</a:t>
            </a:r>
            <a:endPar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lvl="1"/>
            <a:r>
              <a:rPr lang="en-US" altLang="ja-JP" sz="2400" i="1" dirty="0" smtClean="0">
                <a:solidFill>
                  <a:srgbClr val="FFFF00"/>
                </a:solidFill>
                <a:ea typeface="Arial Unicode MS" panose="020B0604020202020204" pitchFamily="50" charset="-128"/>
                <a:cs typeface="Arial Unicode MS" panose="020B0604020202020204" pitchFamily="50" charset="-128"/>
              </a:rPr>
              <a:t>Reiner JS et al. J Am </a:t>
            </a:r>
            <a:r>
              <a:rPr lang="en-US" altLang="ja-JP" sz="2400" i="1" dirty="0" err="1" smtClean="0">
                <a:solidFill>
                  <a:srgbClr val="FFFF00"/>
                </a:solidFill>
                <a:ea typeface="Arial Unicode MS" panose="020B0604020202020204" pitchFamily="50" charset="-128"/>
                <a:cs typeface="Arial Unicode MS" panose="020B0604020202020204" pitchFamily="50" charset="-128"/>
              </a:rPr>
              <a:t>Coll</a:t>
            </a:r>
            <a:r>
              <a:rPr lang="en-US" altLang="ja-JP" sz="2400" i="1" dirty="0" smtClean="0">
                <a:solidFill>
                  <a:srgbClr val="FFFF00"/>
                </a:solidFill>
                <a:ea typeface="Arial Unicode MS" panose="020B0604020202020204" pitchFamily="50" charset="-128"/>
                <a:cs typeface="Arial Unicode MS" panose="020B0604020202020204" pitchFamily="50" charset="-128"/>
              </a:rPr>
              <a:t> </a:t>
            </a:r>
            <a:r>
              <a:rPr lang="en-US" altLang="ja-JP" sz="2400" i="1" dirty="0" err="1" smtClean="0">
                <a:solidFill>
                  <a:srgbClr val="FFFF00"/>
                </a:solidFill>
                <a:ea typeface="Arial Unicode MS" panose="020B0604020202020204" pitchFamily="50" charset="-128"/>
                <a:cs typeface="Arial Unicode MS" panose="020B0604020202020204" pitchFamily="50" charset="-128"/>
              </a:rPr>
              <a:t>Cardiol</a:t>
            </a:r>
            <a:r>
              <a:rPr lang="en-US" altLang="ja-JP" sz="2400" i="1" dirty="0" smtClean="0">
                <a:solidFill>
                  <a:srgbClr val="FFFF00"/>
                </a:solidFill>
                <a:ea typeface="Arial Unicode MS" panose="020B0604020202020204" pitchFamily="50" charset="-128"/>
                <a:cs typeface="Arial Unicode MS" panose="020B0604020202020204" pitchFamily="50" charset="-128"/>
              </a:rPr>
              <a:t>  1994;24:1439-44.</a:t>
            </a:r>
          </a:p>
          <a:p>
            <a:pPr lvl="1"/>
            <a:r>
              <a:rPr kumimoji="1" lang="en-US" altLang="ja-JP" sz="2400" i="1" dirty="0" smtClean="0">
                <a:solidFill>
                  <a:srgbClr val="FFFF00"/>
                </a:solidFill>
                <a:ea typeface="Arial Unicode MS" panose="020B0604020202020204" pitchFamily="50" charset="-128"/>
                <a:cs typeface="Arial Unicode MS" panose="020B0604020202020204" pitchFamily="50" charset="-128"/>
              </a:rPr>
              <a:t>Gibson CM et al. J Am </a:t>
            </a:r>
            <a:r>
              <a:rPr kumimoji="1" lang="en-US" altLang="ja-JP" sz="2400" i="1" dirty="0" err="1" smtClean="0">
                <a:solidFill>
                  <a:srgbClr val="FFFF00"/>
                </a:solidFill>
                <a:ea typeface="Arial Unicode MS" panose="020B0604020202020204" pitchFamily="50" charset="-128"/>
                <a:cs typeface="Arial Unicode MS" panose="020B0604020202020204" pitchFamily="50" charset="-128"/>
              </a:rPr>
              <a:t>Coll</a:t>
            </a:r>
            <a:r>
              <a:rPr kumimoji="1" lang="en-US" altLang="ja-JP" sz="2400" i="1" dirty="0" smtClean="0">
                <a:solidFill>
                  <a:srgbClr val="FFFF00"/>
                </a:solidFill>
                <a:ea typeface="Arial Unicode MS" panose="020B0604020202020204" pitchFamily="50" charset="-128"/>
                <a:cs typeface="Arial Unicode MS" panose="020B0604020202020204" pitchFamily="50" charset="-128"/>
              </a:rPr>
              <a:t> </a:t>
            </a:r>
            <a:r>
              <a:rPr kumimoji="1" lang="en-US" altLang="ja-JP" sz="2400" i="1" dirty="0" err="1" smtClean="0">
                <a:solidFill>
                  <a:srgbClr val="FFFF00"/>
                </a:solidFill>
                <a:ea typeface="Arial Unicode MS" panose="020B0604020202020204" pitchFamily="50" charset="-128"/>
                <a:cs typeface="Arial Unicode MS" panose="020B0604020202020204" pitchFamily="50" charset="-128"/>
              </a:rPr>
              <a:t>Cardiol</a:t>
            </a:r>
            <a:r>
              <a:rPr kumimoji="1" lang="en-US" altLang="ja-JP" sz="2400" i="1" dirty="0" smtClean="0">
                <a:solidFill>
                  <a:srgbClr val="FFFF00"/>
                </a:solidFill>
                <a:ea typeface="Arial Unicode MS" panose="020B0604020202020204" pitchFamily="50" charset="-128"/>
                <a:cs typeface="Arial Unicode MS" panose="020B0604020202020204" pitchFamily="50" charset="-128"/>
              </a:rPr>
              <a:t> 1995;25:582-9.</a:t>
            </a:r>
            <a:endParaRPr kumimoji="1" lang="ja-JP" altLang="en-US" sz="2400" i="1" dirty="0">
              <a:solidFill>
                <a:srgbClr val="FFFF00"/>
              </a:solidFill>
              <a:ea typeface="Arial Unicode MS" panose="020B0604020202020204" pitchFamily="50" charset="-128"/>
              <a:cs typeface="Arial Unicode MS" panose="020B0604020202020204" pitchFamily="50" charset="-128"/>
            </a:endParaRPr>
          </a:p>
        </p:txBody>
      </p:sp>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Tree>
    <p:extLst>
      <p:ext uri="{BB962C8B-B14F-4D97-AF65-F5344CB8AC3E}">
        <p14:creationId xmlns:p14="http://schemas.microsoft.com/office/powerpoint/2010/main" val="4079578049"/>
      </p:ext>
    </p:extLst>
  </p:cSld>
  <p:clrMapOvr>
    <a:masterClrMapping/>
  </p:clrMapOvr>
  <mc:AlternateContent xmlns:mc="http://schemas.openxmlformats.org/markup-compatibility/2006">
    <mc:Choice xmlns:p14="http://schemas.microsoft.com/office/powerpoint/2010/main" Requires="p14">
      <p:transition spd="slow" p14:dur="2000" advTm="407"/>
    </mc:Choice>
    <mc:Fallback>
      <p:transition spd="slow" advTm="40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Balloon only (pre-stenting) era</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a:xfrm>
            <a:off x="685800" y="1981200"/>
            <a:ext cx="7772400" cy="3536032"/>
          </a:xfrm>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Early (</a:t>
            </a:r>
            <a:r>
              <a:rPr lang="en-US" altLang="ja-JP" u="sng" dirty="0" smtClean="0">
                <a:latin typeface="Arial Unicode MS" panose="020B0604020202020204" pitchFamily="50" charset="-128"/>
                <a:ea typeface="Arial Unicode MS" panose="020B0604020202020204" pitchFamily="50" charset="-128"/>
                <a:cs typeface="Arial Unicode MS" panose="020B0604020202020204" pitchFamily="50" charset="-128"/>
              </a:rPr>
              <a:t>&lt;</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24hr) coronary occlusion</a:t>
            </a:r>
          </a:p>
          <a:p>
            <a:pPr lvl="1"/>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47/191 (25%) mostly in the </a:t>
            </a:r>
            <a:r>
              <a:rPr kumimoji="1" lang="en-US" altLang="ja-JP" dirty="0" err="1" smtClean="0">
                <a:latin typeface="Arial Unicode MS" panose="020B0604020202020204" pitchFamily="50" charset="-128"/>
                <a:ea typeface="Arial Unicode MS" panose="020B0604020202020204" pitchFamily="50" charset="-128"/>
                <a:cs typeface="Arial Unicode MS" panose="020B0604020202020204" pitchFamily="50" charset="-128"/>
              </a:rPr>
              <a:t>cath</a:t>
            </a: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lab</a:t>
            </a:r>
          </a:p>
          <a:p>
            <a:pPr lvl="1"/>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Predictors</a:t>
            </a:r>
          </a:p>
          <a:p>
            <a:pPr lvl="2"/>
            <a:r>
              <a:rPr kumimoji="1" lang="en-US" altLang="ja-JP"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Undersized inflation</a:t>
            </a:r>
          </a:p>
          <a:p>
            <a:pPr lvl="2"/>
            <a:r>
              <a:rPr lang="en-US" altLang="ja-JP"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RCA</a:t>
            </a:r>
          </a:p>
          <a:p>
            <a:pPr lvl="2"/>
            <a:r>
              <a:rPr kumimoji="1" lang="en-US" altLang="ja-JP" dirty="0" err="1"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pPCI</a:t>
            </a:r>
            <a:r>
              <a:rPr kumimoji="1" lang="en-US" altLang="ja-JP"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 within 3hrs from onset</a:t>
            </a:r>
          </a:p>
          <a:p>
            <a:pPr marL="457200" lvl="1" indent="0">
              <a:buNone/>
            </a:pP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
        <p:nvSpPr>
          <p:cNvPr id="5" name="テキスト ボックス 4"/>
          <p:cNvSpPr txBox="1"/>
          <p:nvPr/>
        </p:nvSpPr>
        <p:spPr>
          <a:xfrm>
            <a:off x="4247964" y="5496109"/>
            <a:ext cx="4248472" cy="338554"/>
          </a:xfrm>
          <a:prstGeom prst="rect">
            <a:avLst/>
          </a:prstGeom>
          <a:noFill/>
        </p:spPr>
        <p:txBody>
          <a:bodyPr wrap="square" rtlCol="0">
            <a:spAutoFit/>
          </a:bodyPr>
          <a:lstStyle/>
          <a:p>
            <a:r>
              <a:rPr kumimoji="1" lang="en-US" altLang="ja-JP" sz="1600" i="1" dirty="0" err="1" smtClean="0">
                <a:solidFill>
                  <a:srgbClr val="FFFF00"/>
                </a:solidFill>
                <a:latin typeface="+mn-lt"/>
              </a:rPr>
              <a:t>Shirotani</a:t>
            </a:r>
            <a:r>
              <a:rPr kumimoji="1" lang="en-US" altLang="ja-JP" sz="1600" i="1" dirty="0" smtClean="0">
                <a:solidFill>
                  <a:srgbClr val="FFFF00"/>
                </a:solidFill>
                <a:latin typeface="+mn-lt"/>
              </a:rPr>
              <a:t> M et al.  Am Heart J </a:t>
            </a:r>
            <a:r>
              <a:rPr lang="en-US" altLang="ja-JP" sz="1600" i="1" dirty="0" smtClean="0">
                <a:solidFill>
                  <a:srgbClr val="FFFF00"/>
                </a:solidFill>
                <a:latin typeface="+mn-lt"/>
              </a:rPr>
              <a:t>1993</a:t>
            </a:r>
            <a:r>
              <a:rPr kumimoji="1" lang="en-US" altLang="ja-JP" sz="1600" i="1" dirty="0" smtClean="0">
                <a:solidFill>
                  <a:srgbClr val="FFFF00"/>
                </a:solidFill>
                <a:latin typeface="+mn-lt"/>
              </a:rPr>
              <a:t>;125:931-8.</a:t>
            </a:r>
            <a:endParaRPr kumimoji="1" lang="ja-JP" altLang="en-US" sz="1600" i="1" dirty="0">
              <a:solidFill>
                <a:srgbClr val="FFFF00"/>
              </a:solidFill>
              <a:latin typeface="+mn-lt"/>
            </a:endParaRPr>
          </a:p>
        </p:txBody>
      </p:sp>
    </p:spTree>
    <p:custDataLst>
      <p:tags r:id="rId1"/>
    </p:custDataLst>
    <p:extLst>
      <p:ext uri="{BB962C8B-B14F-4D97-AF65-F5344CB8AC3E}">
        <p14:creationId xmlns:p14="http://schemas.microsoft.com/office/powerpoint/2010/main" val="4021440365"/>
      </p:ext>
    </p:extLst>
  </p:cSld>
  <p:clrMapOvr>
    <a:masterClrMapping/>
  </p:clrMapOvr>
  <mc:AlternateContent xmlns:mc="http://schemas.openxmlformats.org/markup-compatibility/2006">
    <mc:Choice xmlns:p14="http://schemas.microsoft.com/office/powerpoint/2010/main" Requires="p14">
      <p:transition spd="slow" p14:dur="2000" advTm="700"/>
    </mc:Choice>
    <mc:Fallback>
      <p:transition spd="slow" advTm="7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44" y="332656"/>
            <a:ext cx="7772400" cy="1143000"/>
          </a:xfrm>
        </p:spPr>
        <p:txBody>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Early occlusion increases </a:t>
            </a:r>
            <a:b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pre-discharge reocclusion.</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フッター プレースホルダー 3"/>
          <p:cNvSpPr>
            <a:spLocks noGrp="1"/>
          </p:cNvSpPr>
          <p:nvPr>
            <p:ph type="ftr" sz="quarter" idx="3"/>
          </p:nvPr>
        </p:nvSpPr>
        <p:spPr/>
        <p:txBody>
          <a:bodyPr/>
          <a:lstStyle/>
          <a:p>
            <a:r>
              <a:rPr lang="en-US" altLang="ja-JP" dirty="0" smtClean="0"/>
              <a:t>Kindai University Nara Hospital</a:t>
            </a:r>
            <a:endParaRPr lang="en-US" altLang="ja-JP"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720" y="1844824"/>
            <a:ext cx="6551648" cy="393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27984" y="2420888"/>
            <a:ext cx="1178528" cy="369332"/>
          </a:xfrm>
          <a:prstGeom prst="rect">
            <a:avLst/>
          </a:prstGeom>
          <a:noFill/>
        </p:spPr>
        <p:txBody>
          <a:bodyPr wrap="none" rtlCol="0">
            <a:spAutoFit/>
          </a:bodyPr>
          <a:lstStyle/>
          <a:p>
            <a:r>
              <a:rPr kumimoji="1" lang="en-US" altLang="ja-JP" sz="1800" dirty="0" smtClean="0">
                <a:solidFill>
                  <a:schemeClr val="tx2">
                    <a:lumMod val="95000"/>
                    <a:lumOff val="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P = 0.013</a:t>
            </a:r>
            <a:endParaRPr kumimoji="1" lang="ja-JP" altLang="en-US" sz="1800" dirty="0">
              <a:solidFill>
                <a:schemeClr val="tx2">
                  <a:lumMod val="95000"/>
                  <a:lumOff val="5000"/>
                </a:scheme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テキスト ボックス 2"/>
          <p:cNvSpPr txBox="1"/>
          <p:nvPr/>
        </p:nvSpPr>
        <p:spPr>
          <a:xfrm>
            <a:off x="1332720" y="5866686"/>
            <a:ext cx="2775119" cy="461665"/>
          </a:xfrm>
          <a:prstGeom prst="rect">
            <a:avLst/>
          </a:prstGeom>
          <a:noFill/>
        </p:spPr>
        <p:txBody>
          <a:bodyPr wrap="none" rtlCol="0">
            <a:spAutoFit/>
          </a:bodyPr>
          <a:lstStyle/>
          <a:p>
            <a:r>
              <a:rPr kumimoji="1" lang="en-US" altLang="ja-JP" dirty="0" smtClean="0">
                <a:solidFill>
                  <a:srgbClr val="00B050"/>
                </a:solidFill>
              </a:rPr>
              <a:t>balloon angioplasty</a:t>
            </a:r>
            <a:endParaRPr kumimoji="1" lang="ja-JP" altLang="en-US" dirty="0">
              <a:solidFill>
                <a:srgbClr val="00B050"/>
              </a:solidFill>
            </a:endParaRPr>
          </a:p>
        </p:txBody>
      </p:sp>
    </p:spTree>
    <p:extLst>
      <p:ext uri="{BB962C8B-B14F-4D97-AF65-F5344CB8AC3E}">
        <p14:creationId xmlns:p14="http://schemas.microsoft.com/office/powerpoint/2010/main" val="1446222976"/>
      </p:ext>
    </p:extLst>
  </p:cSld>
  <p:clrMapOvr>
    <a:masterClrMapping/>
  </p:clrMapOvr>
  <mc:AlternateContent xmlns:mc="http://schemas.openxmlformats.org/markup-compatibility/2006">
    <mc:Choice xmlns:p14="http://schemas.microsoft.com/office/powerpoint/2010/main" Requires="p14">
      <p:transition spd="slow" p14:dur="2000" advTm="341"/>
    </mc:Choice>
    <mc:Fallback>
      <p:transition spd="slow" advTm="34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Time to stent thrombosis</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5" name="コンテンツ プレースホルダー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8658"/>
          <a:stretch/>
        </p:blipFill>
        <p:spPr>
          <a:xfrm>
            <a:off x="1763688" y="1916832"/>
            <a:ext cx="5291615" cy="3645071"/>
          </a:xfrm>
        </p:spPr>
      </p:pic>
      <p:sp>
        <p:nvSpPr>
          <p:cNvPr id="4" name="フッター プレースホルダー 3"/>
          <p:cNvSpPr>
            <a:spLocks noGrp="1"/>
          </p:cNvSpPr>
          <p:nvPr>
            <p:ph type="ftr" sz="quarter" idx="3"/>
          </p:nvPr>
        </p:nvSpPr>
        <p:spPr/>
        <p:txBody>
          <a:bodyPr/>
          <a:lstStyle/>
          <a:p>
            <a:r>
              <a:rPr lang="en-US" altLang="ja-JP" smtClean="0"/>
              <a:t>Kindai University Nara Hospital</a:t>
            </a:r>
            <a:endParaRPr lang="en-US" altLang="ja-JP" dirty="0"/>
          </a:p>
        </p:txBody>
      </p:sp>
      <p:sp>
        <p:nvSpPr>
          <p:cNvPr id="6" name="テキスト ボックス 5"/>
          <p:cNvSpPr txBox="1"/>
          <p:nvPr/>
        </p:nvSpPr>
        <p:spPr>
          <a:xfrm>
            <a:off x="1691680" y="5666904"/>
            <a:ext cx="5537350" cy="338554"/>
          </a:xfrm>
          <a:prstGeom prst="rect">
            <a:avLst/>
          </a:prstGeom>
          <a:noFill/>
        </p:spPr>
        <p:txBody>
          <a:bodyPr wrap="none" rtlCol="0">
            <a:spAutoFit/>
          </a:bodyPr>
          <a:lstStyle/>
          <a:p>
            <a:r>
              <a:rPr kumimoji="1" lang="en-US" altLang="ja-JP" sz="1600" i="1" dirty="0" err="1" smtClean="0">
                <a:solidFill>
                  <a:srgbClr val="FFFF00"/>
                </a:solidFill>
                <a:latin typeface="+mn-lt"/>
              </a:rPr>
              <a:t>Beinart</a:t>
            </a:r>
            <a:r>
              <a:rPr kumimoji="1" lang="en-US" altLang="ja-JP" sz="1600" i="1" dirty="0" smtClean="0">
                <a:solidFill>
                  <a:srgbClr val="FFFF00"/>
                </a:solidFill>
                <a:latin typeface="+mn-lt"/>
              </a:rPr>
              <a:t> R et al.  Am Heart J 2010;159:118-24.  </a:t>
            </a:r>
            <a:r>
              <a:rPr kumimoji="1" lang="en-US" altLang="ja-JP" sz="1600" i="1" dirty="0" smtClean="0">
                <a:solidFill>
                  <a:srgbClr val="00B050"/>
                </a:solidFill>
                <a:latin typeface="+mn-lt"/>
              </a:rPr>
              <a:t>BMS:DES= 6:4</a:t>
            </a:r>
            <a:endParaRPr kumimoji="1" lang="ja-JP" altLang="en-US" sz="1600" i="1" dirty="0">
              <a:solidFill>
                <a:srgbClr val="00B050"/>
              </a:solidFill>
              <a:latin typeface="+mn-lt"/>
            </a:endParaRPr>
          </a:p>
        </p:txBody>
      </p:sp>
    </p:spTree>
    <p:extLst>
      <p:ext uri="{BB962C8B-B14F-4D97-AF65-F5344CB8AC3E}">
        <p14:creationId xmlns:p14="http://schemas.microsoft.com/office/powerpoint/2010/main" val="761075274"/>
      </p:ext>
    </p:extLst>
  </p:cSld>
  <p:clrMapOvr>
    <a:masterClrMapping/>
  </p:clrMapOvr>
  <mc:AlternateContent xmlns:mc="http://schemas.openxmlformats.org/markup-compatibility/2006">
    <mc:Choice xmlns:p14="http://schemas.microsoft.com/office/powerpoint/2010/main" Requires="p14">
      <p:transition spd="slow" p14:dur="2000" advTm="993"/>
    </mc:Choice>
    <mc:Fallback>
      <p:transition spd="slow" advTm="99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652" t="7519" r="8558" b="11512"/>
          <a:stretch/>
        </p:blipFill>
        <p:spPr>
          <a:xfrm>
            <a:off x="1851573" y="1346477"/>
            <a:ext cx="5688632" cy="4276655"/>
          </a:xfrm>
          <a:solidFill>
            <a:schemeClr val="accent5">
              <a:lumMod val="60000"/>
              <a:lumOff val="40000"/>
              <a:alpha val="48000"/>
            </a:schemeClr>
          </a:solidFill>
        </p:spPr>
      </p:pic>
      <p:sp>
        <p:nvSpPr>
          <p:cNvPr id="3" name="角丸四角形 2"/>
          <p:cNvSpPr/>
          <p:nvPr/>
        </p:nvSpPr>
        <p:spPr bwMode="auto">
          <a:xfrm>
            <a:off x="4233083" y="5301208"/>
            <a:ext cx="698957" cy="288032"/>
          </a:xfrm>
          <a:prstGeom prst="roundRect">
            <a:avLst/>
          </a:prstGeom>
          <a:solidFill>
            <a:schemeClr val="accent1">
              <a:alpha val="2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FFFFFF"/>
              </a:solidFill>
              <a:effectLst/>
              <a:latin typeface="Times New Roman" pitchFamily="18" charset="0"/>
              <a:ea typeface="ＭＳ Ｐゴシック" pitchFamily="50" charset="-128"/>
            </a:endParaRPr>
          </a:p>
        </p:txBody>
      </p:sp>
      <p:sp>
        <p:nvSpPr>
          <p:cNvPr id="2" name="タイトル 1"/>
          <p:cNvSpPr>
            <a:spLocks noGrp="1"/>
          </p:cNvSpPr>
          <p:nvPr>
            <p:ph type="title"/>
          </p:nvPr>
        </p:nvSpPr>
        <p:spPr>
          <a:xfrm>
            <a:off x="899592" y="260648"/>
            <a:ext cx="7772400" cy="1143000"/>
          </a:xfrm>
        </p:spPr>
        <p:txBody>
          <a:bodyPr/>
          <a:lstStyle/>
          <a:p>
            <a:r>
              <a:rPr lang="en-US" altLang="ja-JP" sz="3600" dirty="0" smtClean="0">
                <a:latin typeface="Arial Unicode MS" panose="020B0604020202020204" pitchFamily="50" charset="-128"/>
                <a:ea typeface="Arial Unicode MS" panose="020B0604020202020204" pitchFamily="50" charset="-128"/>
                <a:cs typeface="Arial Unicode MS" panose="020B0604020202020204" pitchFamily="50" charset="-128"/>
              </a:rPr>
              <a:t>Timing of ST and mortality up to 6yr</a:t>
            </a:r>
            <a:endParaRPr kumimoji="1" lang="ja-JP" altLang="en-US" sz="36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フッター プレースホルダー 3"/>
          <p:cNvSpPr>
            <a:spLocks noGrp="1"/>
          </p:cNvSpPr>
          <p:nvPr>
            <p:ph type="ftr" sz="quarter" idx="3"/>
          </p:nvPr>
        </p:nvSpPr>
        <p:spPr/>
        <p:txBody>
          <a:bodyPr/>
          <a:lstStyle/>
          <a:p>
            <a:r>
              <a:rPr lang="en-US" altLang="ja-JP" dirty="0" smtClean="0"/>
              <a:t>Kindai University Nara Hospital</a:t>
            </a:r>
            <a:endParaRPr lang="en-US" altLang="ja-JP" dirty="0"/>
          </a:p>
        </p:txBody>
      </p:sp>
      <p:sp>
        <p:nvSpPr>
          <p:cNvPr id="6" name="テキスト ボックス 5"/>
          <p:cNvSpPr txBox="1"/>
          <p:nvPr/>
        </p:nvSpPr>
        <p:spPr>
          <a:xfrm>
            <a:off x="1835696" y="5670763"/>
            <a:ext cx="6341672" cy="338554"/>
          </a:xfrm>
          <a:prstGeom prst="rect">
            <a:avLst/>
          </a:prstGeom>
          <a:noFill/>
        </p:spPr>
        <p:txBody>
          <a:bodyPr wrap="none" rtlCol="0">
            <a:spAutoFit/>
          </a:bodyPr>
          <a:lstStyle/>
          <a:p>
            <a:r>
              <a:rPr lang="en-US" altLang="ja-JP" sz="1600" i="1" dirty="0" smtClean="0">
                <a:solidFill>
                  <a:srgbClr val="FFFF00"/>
                </a:solidFill>
                <a:latin typeface="+mn-lt"/>
              </a:rPr>
              <a:t>De Luca G</a:t>
            </a:r>
            <a:r>
              <a:rPr kumimoji="1" lang="en-US" altLang="ja-JP" sz="1600" i="1" dirty="0" smtClean="0">
                <a:solidFill>
                  <a:srgbClr val="FFFF00"/>
                </a:solidFill>
                <a:latin typeface="+mn-lt"/>
              </a:rPr>
              <a:t> et al.  </a:t>
            </a:r>
            <a:r>
              <a:rPr kumimoji="1" lang="en-US" altLang="ja-JP" sz="1600" i="1" dirty="0" err="1" smtClean="0">
                <a:solidFill>
                  <a:srgbClr val="FFFF00"/>
                </a:solidFill>
                <a:latin typeface="+mn-lt"/>
              </a:rPr>
              <a:t>Thromb</a:t>
            </a:r>
            <a:r>
              <a:rPr kumimoji="1" lang="en-US" altLang="ja-JP" sz="1600" i="1" dirty="0" smtClean="0">
                <a:solidFill>
                  <a:srgbClr val="FFFF00"/>
                </a:solidFill>
                <a:latin typeface="+mn-lt"/>
              </a:rPr>
              <a:t> </a:t>
            </a:r>
            <a:r>
              <a:rPr kumimoji="1" lang="en-US" altLang="ja-JP" sz="1600" i="1" dirty="0" err="1" smtClean="0">
                <a:solidFill>
                  <a:srgbClr val="FFFF00"/>
                </a:solidFill>
                <a:latin typeface="+mn-lt"/>
              </a:rPr>
              <a:t>Haemost</a:t>
            </a:r>
            <a:r>
              <a:rPr kumimoji="1" lang="en-US" altLang="ja-JP" sz="1600" i="1" dirty="0" smtClean="0">
                <a:solidFill>
                  <a:srgbClr val="FFFF00"/>
                </a:solidFill>
                <a:latin typeface="+mn-lt"/>
              </a:rPr>
              <a:t> 2013;110:826-33. </a:t>
            </a:r>
            <a:r>
              <a:rPr lang="en-US" altLang="ja-JP" sz="1600" i="1" dirty="0">
                <a:solidFill>
                  <a:srgbClr val="00B050"/>
                </a:solidFill>
              </a:rPr>
              <a:t>BMS:DES= </a:t>
            </a:r>
            <a:r>
              <a:rPr lang="en-US" altLang="ja-JP" sz="1600" i="1" dirty="0" smtClean="0">
                <a:solidFill>
                  <a:srgbClr val="00B050"/>
                </a:solidFill>
              </a:rPr>
              <a:t>37:63</a:t>
            </a:r>
            <a:r>
              <a:rPr kumimoji="1" lang="en-US" altLang="ja-JP" sz="1600" i="1" dirty="0" smtClean="0">
                <a:solidFill>
                  <a:srgbClr val="FFFF00"/>
                </a:solidFill>
                <a:latin typeface="+mn-lt"/>
              </a:rPr>
              <a:t> </a:t>
            </a:r>
            <a:endParaRPr kumimoji="1" lang="ja-JP" altLang="en-US" sz="1600" i="1" dirty="0">
              <a:solidFill>
                <a:srgbClr val="00B050"/>
              </a:solidFill>
              <a:latin typeface="+mn-lt"/>
            </a:endParaRPr>
          </a:p>
        </p:txBody>
      </p:sp>
    </p:spTree>
    <p:extLst>
      <p:ext uri="{BB962C8B-B14F-4D97-AF65-F5344CB8AC3E}">
        <p14:creationId xmlns:p14="http://schemas.microsoft.com/office/powerpoint/2010/main" val="17007150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標準デザイン">
  <a:themeElements>
    <a:clrScheme name="">
      <a:dk1>
        <a:srgbClr val="000000"/>
      </a:dk1>
      <a:lt1>
        <a:srgbClr val="000066"/>
      </a:lt1>
      <a:dk2>
        <a:srgbClr val="000000"/>
      </a:dk2>
      <a:lt2>
        <a:srgbClr val="808080"/>
      </a:lt2>
      <a:accent1>
        <a:srgbClr val="00CC99"/>
      </a:accent1>
      <a:accent2>
        <a:srgbClr val="3333CC"/>
      </a:accent2>
      <a:accent3>
        <a:srgbClr val="AAAAB8"/>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rgbClr val="FFFFFF"/>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rgbClr val="FFFFFF"/>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2663</TotalTime>
  <Words>1187</Words>
  <Application>Microsoft Office PowerPoint</Application>
  <PresentationFormat>화면 슬라이드 쇼(4:3)</PresentationFormat>
  <Paragraphs>211</Paragraphs>
  <Slides>23</Slides>
  <Notes>23</Notes>
  <HiddenSlides>0</HiddenSlides>
  <MMClips>0</MMClips>
  <ScaleCrop>false</ScaleCrop>
  <HeadingPairs>
    <vt:vector size="4" baseType="variant">
      <vt:variant>
        <vt:lpstr>테마</vt:lpstr>
      </vt:variant>
      <vt:variant>
        <vt:i4>1</vt:i4>
      </vt:variant>
      <vt:variant>
        <vt:lpstr>슬라이드 제목</vt:lpstr>
      </vt:variant>
      <vt:variant>
        <vt:i4>23</vt:i4>
      </vt:variant>
    </vt:vector>
  </HeadingPairs>
  <TitlesOfParts>
    <vt:vector size="24" baseType="lpstr">
      <vt:lpstr>標準デザイン</vt:lpstr>
      <vt:lpstr>PowerPoint 프레젠테이션</vt:lpstr>
      <vt:lpstr>Reperfusion Therapy in AMI</vt:lpstr>
      <vt:lpstr>Clinical deterioration</vt:lpstr>
      <vt:lpstr>Reperfusion Method for AMI</vt:lpstr>
      <vt:lpstr>Thrombolysis era</vt:lpstr>
      <vt:lpstr>Balloon only (pre-stenting) era</vt:lpstr>
      <vt:lpstr>Early occlusion increases  pre-discharge reocclusion.</vt:lpstr>
      <vt:lpstr>Time to stent thrombosis</vt:lpstr>
      <vt:lpstr>Timing of ST and mortality up to 6yr</vt:lpstr>
      <vt:lpstr>Multivariate predictors of stent thrombosis &lt; 30days</vt:lpstr>
      <vt:lpstr>Multivariate predictors of  ST &lt; 30days</vt:lpstr>
      <vt:lpstr>Incidence of another MI and death</vt:lpstr>
      <vt:lpstr>BMS vs. DES</vt:lpstr>
      <vt:lpstr>Stent thrombosis in STEMI</vt:lpstr>
      <vt:lpstr>Stent thrombosis; EES vs. SES (RACES-MI trial)</vt:lpstr>
      <vt:lpstr>Scaffold thrombosis (meta-analysis)</vt:lpstr>
      <vt:lpstr>Summary 1</vt:lpstr>
      <vt:lpstr>Summary 2</vt:lpstr>
      <vt:lpstr>Conclusions</vt:lpstr>
      <vt:lpstr>PowerPoint 프레젠테이션</vt:lpstr>
      <vt:lpstr>Subacute thrombosis after pPCI</vt:lpstr>
      <vt:lpstr>Prevention of EST</vt:lpstr>
      <vt:lpstr>Predictors of EST (HORIZONS-AMI)</vt:lpstr>
    </vt:vector>
  </TitlesOfParts>
  <Company>近畿大学医学部奈良病院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城谷　学</dc:creator>
  <cp:lastModifiedBy>goodtobe</cp:lastModifiedBy>
  <cp:revision>141</cp:revision>
  <cp:lastPrinted>2016-12-03T13:49:43Z</cp:lastPrinted>
  <dcterms:created xsi:type="dcterms:W3CDTF">2001-06-02T05:02:51Z</dcterms:created>
  <dcterms:modified xsi:type="dcterms:W3CDTF">2016-12-09T23:10:27Z</dcterms:modified>
</cp:coreProperties>
</file>