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notesSlides/notesSlide7.xml" ContentType="application/vnd.openxmlformats-officedocument.presentationml.notesSlide+xml"/>
  <Default Extension="xlsx" ContentType="application/haansoftxlsx"/>
  <Override PartName="/ppt/charts/chart3.xml" ContentType="application/vnd.openxmlformats-officedocument.drawingml.char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notesSlides/notesSlide17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Default Extension="xls" ContentType="application/haansoftxls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notesSlides/notesSlide22.xml" ContentType="application/vnd.openxmlformats-officedocument.presentationml.notesSlide+xml"/>
  <Default Extension="tiff" ContentType="image/tiff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charts/chart2.xml" ContentType="application/vnd.openxmlformats-officedocument.drawingml.char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6" r:id="rId2"/>
    <p:sldMasterId id="2147483698" r:id="rId3"/>
    <p:sldMasterId id="2147483711" r:id="rId4"/>
    <p:sldMasterId id="2147483723" r:id="rId5"/>
    <p:sldMasterId id="2147483762" r:id="rId6"/>
    <p:sldMasterId id="2147483776" r:id="rId7"/>
    <p:sldMasterId id="2147483789" r:id="rId8"/>
    <p:sldMasterId id="2147483827" r:id="rId9"/>
    <p:sldMasterId id="2147483839" r:id="rId10"/>
  </p:sldMasterIdLst>
  <p:notesMasterIdLst>
    <p:notesMasterId r:id="rId74"/>
  </p:notesMasterIdLst>
  <p:sldIdLst>
    <p:sldId id="377" r:id="rId11"/>
    <p:sldId id="527" r:id="rId12"/>
    <p:sldId id="551" r:id="rId13"/>
    <p:sldId id="549" r:id="rId14"/>
    <p:sldId id="524" r:id="rId15"/>
    <p:sldId id="525" r:id="rId16"/>
    <p:sldId id="526" r:id="rId17"/>
    <p:sldId id="528" r:id="rId18"/>
    <p:sldId id="537" r:id="rId19"/>
    <p:sldId id="543" r:id="rId20"/>
    <p:sldId id="519" r:id="rId21"/>
    <p:sldId id="546" r:id="rId22"/>
    <p:sldId id="550" r:id="rId23"/>
    <p:sldId id="384" r:id="rId24"/>
    <p:sldId id="532" r:id="rId25"/>
    <p:sldId id="540" r:id="rId26"/>
    <p:sldId id="413" r:id="rId27"/>
    <p:sldId id="473" r:id="rId28"/>
    <p:sldId id="389" r:id="rId29"/>
    <p:sldId id="393" r:id="rId30"/>
    <p:sldId id="378" r:id="rId31"/>
    <p:sldId id="437" r:id="rId32"/>
    <p:sldId id="396" r:id="rId33"/>
    <p:sldId id="400" r:id="rId34"/>
    <p:sldId id="399" r:id="rId35"/>
    <p:sldId id="476" r:id="rId36"/>
    <p:sldId id="442" r:id="rId37"/>
    <p:sldId id="441" r:id="rId38"/>
    <p:sldId id="444" r:id="rId39"/>
    <p:sldId id="438" r:id="rId40"/>
    <p:sldId id="439" r:id="rId41"/>
    <p:sldId id="440" r:id="rId42"/>
    <p:sldId id="454" r:id="rId43"/>
    <p:sldId id="397" r:id="rId44"/>
    <p:sldId id="520" r:id="rId45"/>
    <p:sldId id="533" r:id="rId46"/>
    <p:sldId id="521" r:id="rId47"/>
    <p:sldId id="530" r:id="rId48"/>
    <p:sldId id="516" r:id="rId49"/>
    <p:sldId id="517" r:id="rId50"/>
    <p:sldId id="518" r:id="rId51"/>
    <p:sldId id="462" r:id="rId52"/>
    <p:sldId id="461" r:id="rId53"/>
    <p:sldId id="531" r:id="rId54"/>
    <p:sldId id="536" r:id="rId55"/>
    <p:sldId id="486" r:id="rId56"/>
    <p:sldId id="487" r:id="rId57"/>
    <p:sldId id="485" r:id="rId58"/>
    <p:sldId id="456" r:id="rId59"/>
    <p:sldId id="457" r:id="rId60"/>
    <p:sldId id="458" r:id="rId61"/>
    <p:sldId id="409" r:id="rId62"/>
    <p:sldId id="459" r:id="rId63"/>
    <p:sldId id="483" r:id="rId64"/>
    <p:sldId id="477" r:id="rId65"/>
    <p:sldId id="472" r:id="rId66"/>
    <p:sldId id="484" r:id="rId67"/>
    <p:sldId id="538" r:id="rId68"/>
    <p:sldId id="548" r:id="rId69"/>
    <p:sldId id="547" r:id="rId70"/>
    <p:sldId id="542" r:id="rId71"/>
    <p:sldId id="489" r:id="rId72"/>
    <p:sldId id="509" r:id="rId7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>
          <p15:clr>
            <a:srgbClr val="A4A3A4"/>
          </p15:clr>
        </p15:guide>
        <p15:guide id="4" pos="245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3300"/>
    <a:srgbClr val="66FF66"/>
    <a:srgbClr val="FCF88A"/>
    <a:srgbClr val="B3B3B3"/>
    <a:srgbClr val="FFE12F"/>
    <a:srgbClr val="000000"/>
    <a:srgbClr val="CB020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Stile chiaro 1 - Color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503" autoAdjust="0"/>
    <p:restoredTop sz="94608" autoAdjust="0"/>
  </p:normalViewPr>
  <p:slideViewPr>
    <p:cSldViewPr snapToGrid="0" snapToObjects="1">
      <p:cViewPr varScale="1">
        <p:scale>
          <a:sx n="82" d="100"/>
          <a:sy n="82" d="100"/>
        </p:scale>
        <p:origin x="-1330" y="-91"/>
      </p:cViewPr>
      <p:guideLst>
        <p:guide orient="horz" pos="2160"/>
        <p:guide orient="horz"/>
        <p:guide pos="2880"/>
        <p:guide pos="2458"/>
      </p:guideLst>
    </p:cSldViewPr>
  </p:slideViewPr>
  <p:outlineViewPr>
    <p:cViewPr>
      <p:scale>
        <a:sx n="33" d="100"/>
        <a:sy n="33" d="100"/>
      </p:scale>
      <p:origin x="0" y="191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678"/>
    </p:cViewPr>
  </p:sorterViewPr>
  <p:notesViewPr>
    <p:cSldViewPr snapToGrid="0" snapToObjects="1">
      <p:cViewPr varScale="1">
        <p:scale>
          <a:sx n="66" d="100"/>
          <a:sy n="66" d="100"/>
        </p:scale>
        <p:origin x="-3106" y="-77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61" Type="http://schemas.openxmlformats.org/officeDocument/2006/relationships/slide" Target="slides/slide5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Office_Excel_____1111111111111111111111111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___22222222222222222222222222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___33333333333333333333333333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ko-KR"/>
  <c:style val="4"/>
  <c:chart>
    <c:plotArea>
      <c:layout>
        <c:manualLayout>
          <c:layoutTarget val="inner"/>
          <c:xMode val="edge"/>
          <c:yMode val="edge"/>
          <c:x val="0"/>
          <c:y val="2.6797780475049826E-2"/>
          <c:w val="1"/>
          <c:h val="0.94640443904990101"/>
        </c:manualLayout>
      </c:layout>
      <c:bubbleChart>
        <c:ser>
          <c:idx val="0"/>
          <c:order val="0"/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Calibri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57150" cap="rnd">
                <a:solidFill>
                  <a:srgbClr val="FFFF00"/>
                </a:solidFill>
                <a:prstDash val="dashDot"/>
              </a:ln>
              <a:effectLst/>
            </c:spPr>
            <c:trendlineType val="linear"/>
          </c:trendline>
          <c:xVal>
            <c:strRef>
              <c:f>Foglio1!$A$1:$A$29</c:f>
              <c:strCache>
                <c:ptCount val="24"/>
                <c:pt idx="0">
                  <c:v>studio</c:v>
                </c:pt>
                <c:pt idx="1">
                  <c:v>EVERBIO II</c:v>
                </c:pt>
                <c:pt idx="2">
                  <c:v>ABSORB CHINA</c:v>
                </c:pt>
                <c:pt idx="3">
                  <c:v>ABSORB II</c:v>
                </c:pt>
                <c:pt idx="4">
                  <c:v>ABSORB JAPAN</c:v>
                </c:pt>
                <c:pt idx="5">
                  <c:v>ABSORB III</c:v>
                </c:pt>
                <c:pt idx="6">
                  <c:v>Tamburino et al.</c:v>
                </c:pt>
                <c:pt idx="7">
                  <c:v>EXTENT Registry</c:v>
                </c:pt>
                <c:pt idx="8">
                  <c:v>GABI-R</c:v>
                </c:pt>
                <c:pt idx="9">
                  <c:v>France Registry</c:v>
                </c:pt>
                <c:pt idx="10">
                  <c:v>REPARA</c:v>
                </c:pt>
                <c:pt idx="11">
                  <c:v>RAI Registry</c:v>
                </c:pt>
                <c:pt idx="12">
                  <c:v>EXPAND Registry</c:v>
                </c:pt>
                <c:pt idx="13">
                  <c:v>GHOST-EU</c:v>
                </c:pt>
                <c:pt idx="14">
                  <c:v>AMC Registry</c:v>
                </c:pt>
                <c:pt idx="15">
                  <c:v>Ielasi et al.</c:v>
                </c:pt>
                <c:pt idx="16">
                  <c:v>Vaquerizo et al.</c:v>
                </c:pt>
                <c:pt idx="17">
                  <c:v>IT-DISAPPEARS</c:v>
                </c:pt>
                <c:pt idx="18">
                  <c:v>UNDERDOGS</c:v>
                </c:pt>
                <c:pt idx="19">
                  <c:v>Ortega-Paz et al.</c:v>
                </c:pt>
                <c:pt idx="20">
                  <c:v>Naganuma et al.</c:v>
                </c:pt>
                <c:pt idx="21">
                  <c:v>Wiebe et al.</c:v>
                </c:pt>
                <c:pt idx="22">
                  <c:v>Gori et al. </c:v>
                </c:pt>
                <c:pt idx="23">
                  <c:v>Lesiak et al.</c:v>
                </c:pt>
              </c:strCache>
            </c:strRef>
          </c:xVal>
          <c:yVal>
            <c:numRef>
              <c:f>Foglio1!$B$1:$B$29</c:f>
              <c:numCache>
                <c:formatCode>General</c:formatCode>
                <c:ptCount val="29"/>
                <c:pt idx="0">
                  <c:v>0</c:v>
                </c:pt>
                <c:pt idx="1">
                  <c:v>0</c:v>
                </c:pt>
                <c:pt idx="2">
                  <c:v>0.4</c:v>
                </c:pt>
                <c:pt idx="3">
                  <c:v>0.9</c:v>
                </c:pt>
                <c:pt idx="4">
                  <c:v>1.5</c:v>
                </c:pt>
                <c:pt idx="5">
                  <c:v>1.5</c:v>
                </c:pt>
                <c:pt idx="6">
                  <c:v>1.8</c:v>
                </c:pt>
                <c:pt idx="7">
                  <c:v>0.8</c:v>
                </c:pt>
                <c:pt idx="8">
                  <c:v>0.9</c:v>
                </c:pt>
                <c:pt idx="9">
                  <c:v>1.1000000000000001</c:v>
                </c:pt>
                <c:pt idx="10">
                  <c:v>1.3</c:v>
                </c:pt>
                <c:pt idx="11">
                  <c:v>1.3</c:v>
                </c:pt>
                <c:pt idx="12">
                  <c:v>1.9</c:v>
                </c:pt>
                <c:pt idx="13">
                  <c:v>2.1</c:v>
                </c:pt>
                <c:pt idx="14">
                  <c:v>3</c:v>
                </c:pt>
                <c:pt idx="15">
                  <c:v>0</c:v>
                </c:pt>
                <c:pt idx="16">
                  <c:v>0</c:v>
                </c:pt>
                <c:pt idx="17">
                  <c:v>0.60000000000000064</c:v>
                </c:pt>
                <c:pt idx="18">
                  <c:v>1.2</c:v>
                </c:pt>
                <c:pt idx="19">
                  <c:v>1.6</c:v>
                </c:pt>
                <c:pt idx="20">
                  <c:v>2.5</c:v>
                </c:pt>
                <c:pt idx="21">
                  <c:v>2.9</c:v>
                </c:pt>
                <c:pt idx="22">
                  <c:v>4.9000000000000004</c:v>
                </c:pt>
                <c:pt idx="23">
                  <c:v>5</c:v>
                </c:pt>
              </c:numCache>
            </c:numRef>
          </c:yVal>
          <c:bubbleSize>
            <c:numRef>
              <c:f>Foglio1!$C$1:$C$29</c:f>
              <c:numCache>
                <c:formatCode>General</c:formatCode>
                <c:ptCount val="29"/>
                <c:pt idx="0">
                  <c:v>0</c:v>
                </c:pt>
                <c:pt idx="1">
                  <c:v>158</c:v>
                </c:pt>
                <c:pt idx="2">
                  <c:v>480</c:v>
                </c:pt>
                <c:pt idx="3">
                  <c:v>501</c:v>
                </c:pt>
                <c:pt idx="4">
                  <c:v>400</c:v>
                </c:pt>
                <c:pt idx="5">
                  <c:v>2008</c:v>
                </c:pt>
                <c:pt idx="6">
                  <c:v>905</c:v>
                </c:pt>
                <c:pt idx="7">
                  <c:v>512</c:v>
                </c:pt>
                <c:pt idx="8">
                  <c:v>2168</c:v>
                </c:pt>
                <c:pt idx="9">
                  <c:v>2089</c:v>
                </c:pt>
                <c:pt idx="10">
                  <c:v>2448</c:v>
                </c:pt>
                <c:pt idx="11">
                  <c:v>869</c:v>
                </c:pt>
                <c:pt idx="12">
                  <c:v>249</c:v>
                </c:pt>
                <c:pt idx="13">
                  <c:v>1189</c:v>
                </c:pt>
                <c:pt idx="14">
                  <c:v>135</c:v>
                </c:pt>
                <c:pt idx="15">
                  <c:v>18</c:v>
                </c:pt>
                <c:pt idx="16">
                  <c:v>33</c:v>
                </c:pt>
                <c:pt idx="17">
                  <c:v>1002</c:v>
                </c:pt>
                <c:pt idx="18">
                  <c:v>162</c:v>
                </c:pt>
                <c:pt idx="19">
                  <c:v>319</c:v>
                </c:pt>
                <c:pt idx="20">
                  <c:v>289</c:v>
                </c:pt>
                <c:pt idx="21">
                  <c:v>73</c:v>
                </c:pt>
                <c:pt idx="22">
                  <c:v>84</c:v>
                </c:pt>
                <c:pt idx="23">
                  <c:v>40</c:v>
                </c:pt>
              </c:numCache>
            </c:numRef>
          </c:bubbleSize>
          <c:bubble3D val="1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Foglio1!#REF!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</c:extLst>
        </c:ser>
        <c:dLbls>
          <c:showVal val="1"/>
        </c:dLbls>
        <c:bubbleScale val="100"/>
        <c:axId val="146057856"/>
        <c:axId val="146604416"/>
      </c:bubbleChart>
      <c:valAx>
        <c:axId val="146057856"/>
        <c:scaling>
          <c:orientation val="minMax"/>
          <c:max val="25"/>
          <c:min val="0"/>
        </c:scaling>
        <c:delete val="1"/>
        <c:axPos val="b"/>
        <c:numFmt formatCode="General" sourceLinked="1"/>
        <c:majorTickMark val="none"/>
        <c:tickLblPos val="none"/>
        <c:crossAx val="146604416"/>
        <c:crosses val="autoZero"/>
        <c:crossBetween val="midCat"/>
      </c:valAx>
      <c:valAx>
        <c:axId val="146604416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460578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ko-KR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style val="4"/>
  <c:chart>
    <c:plotArea>
      <c:layout>
        <c:manualLayout>
          <c:layoutTarget val="inner"/>
          <c:xMode val="edge"/>
          <c:yMode val="edge"/>
          <c:x val="0"/>
          <c:y val="2.6797780475049732E-2"/>
          <c:w val="1"/>
          <c:h val="0.94640443904990101"/>
        </c:manualLayout>
      </c:layout>
      <c:bubbleChart>
        <c:ser>
          <c:idx val="0"/>
          <c:order val="0"/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dPt>
            <c:idx val="9"/>
            <c:bubble3D val="1"/>
            <c:spPr>
              <a:solidFill>
                <a:srgbClr val="92D050">
                  <a:alpha val="85000"/>
                </a:srgb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</c:dPt>
          <c:dPt>
            <c:idx val="10"/>
            <c:bubble3D val="1"/>
            <c:spPr>
              <a:solidFill>
                <a:srgbClr val="92D050">
                  <a:alpha val="85000"/>
                </a:srgb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</c:dPt>
          <c:dPt>
            <c:idx val="11"/>
            <c:bubble3D val="1"/>
            <c:spPr>
              <a:solidFill>
                <a:srgbClr val="92D050">
                  <a:alpha val="85000"/>
                </a:srgb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</c:dPt>
          <c:dPt>
            <c:idx val="17"/>
            <c:bubble3D val="1"/>
            <c:spPr>
              <a:solidFill>
                <a:srgbClr val="92D050">
                  <a:alpha val="85000"/>
                </a:srgb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Calibri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57150" cap="rnd">
                <a:solidFill>
                  <a:srgbClr val="FFFF00"/>
                </a:solidFill>
                <a:prstDash val="dashDot"/>
              </a:ln>
              <a:effectLst/>
            </c:spPr>
            <c:trendlineType val="linear"/>
          </c:trendline>
          <c:xVal>
            <c:strRef>
              <c:f>Foglio1!$A$1:$A$29</c:f>
              <c:strCache>
                <c:ptCount val="24"/>
                <c:pt idx="0">
                  <c:v>studio</c:v>
                </c:pt>
                <c:pt idx="1">
                  <c:v>EVERBIO II</c:v>
                </c:pt>
                <c:pt idx="2">
                  <c:v>ABSORB CHINA</c:v>
                </c:pt>
                <c:pt idx="3">
                  <c:v>ABSORB II</c:v>
                </c:pt>
                <c:pt idx="4">
                  <c:v>ABSORB JAPAN</c:v>
                </c:pt>
                <c:pt idx="5">
                  <c:v>ABSORB III</c:v>
                </c:pt>
                <c:pt idx="6">
                  <c:v>Tamburino et al.</c:v>
                </c:pt>
                <c:pt idx="7">
                  <c:v>EXTENT Registry</c:v>
                </c:pt>
                <c:pt idx="8">
                  <c:v>GABI-R</c:v>
                </c:pt>
                <c:pt idx="9">
                  <c:v>France Registry</c:v>
                </c:pt>
                <c:pt idx="10">
                  <c:v>REPARA</c:v>
                </c:pt>
                <c:pt idx="11">
                  <c:v>RAI Registry</c:v>
                </c:pt>
                <c:pt idx="12">
                  <c:v>EXPAND Registry</c:v>
                </c:pt>
                <c:pt idx="13">
                  <c:v>GHOST-EU</c:v>
                </c:pt>
                <c:pt idx="14">
                  <c:v>AMC Registry</c:v>
                </c:pt>
                <c:pt idx="15">
                  <c:v>Ielasi et al.</c:v>
                </c:pt>
                <c:pt idx="16">
                  <c:v>Vaquerizo et al.</c:v>
                </c:pt>
                <c:pt idx="17">
                  <c:v>IT-DISAPPEARS</c:v>
                </c:pt>
                <c:pt idx="18">
                  <c:v>UNDERDOGS</c:v>
                </c:pt>
                <c:pt idx="19">
                  <c:v>Ortega-Paz et al.</c:v>
                </c:pt>
                <c:pt idx="20">
                  <c:v>Naganuma et al.</c:v>
                </c:pt>
                <c:pt idx="21">
                  <c:v>Wiebe et al.</c:v>
                </c:pt>
                <c:pt idx="22">
                  <c:v>Gori et al. </c:v>
                </c:pt>
                <c:pt idx="23">
                  <c:v>Lesiak et al.</c:v>
                </c:pt>
              </c:strCache>
            </c:strRef>
          </c:xVal>
          <c:yVal>
            <c:numRef>
              <c:f>Foglio1!$B$1:$B$29</c:f>
              <c:numCache>
                <c:formatCode>General</c:formatCode>
                <c:ptCount val="29"/>
                <c:pt idx="0">
                  <c:v>0</c:v>
                </c:pt>
                <c:pt idx="1">
                  <c:v>0</c:v>
                </c:pt>
                <c:pt idx="2">
                  <c:v>0.4</c:v>
                </c:pt>
                <c:pt idx="3">
                  <c:v>0.9</c:v>
                </c:pt>
                <c:pt idx="4">
                  <c:v>1.5</c:v>
                </c:pt>
                <c:pt idx="5">
                  <c:v>1.5</c:v>
                </c:pt>
                <c:pt idx="6">
                  <c:v>1.8</c:v>
                </c:pt>
                <c:pt idx="7">
                  <c:v>0.8</c:v>
                </c:pt>
                <c:pt idx="8">
                  <c:v>0.9</c:v>
                </c:pt>
                <c:pt idx="9">
                  <c:v>1.1000000000000001</c:v>
                </c:pt>
                <c:pt idx="10">
                  <c:v>1.3</c:v>
                </c:pt>
                <c:pt idx="11">
                  <c:v>1.3</c:v>
                </c:pt>
                <c:pt idx="12">
                  <c:v>1.9000000000000001</c:v>
                </c:pt>
                <c:pt idx="13">
                  <c:v>2.1</c:v>
                </c:pt>
                <c:pt idx="14">
                  <c:v>3</c:v>
                </c:pt>
                <c:pt idx="15">
                  <c:v>0</c:v>
                </c:pt>
                <c:pt idx="16">
                  <c:v>0</c:v>
                </c:pt>
                <c:pt idx="17">
                  <c:v>0.60000000000000064</c:v>
                </c:pt>
                <c:pt idx="18">
                  <c:v>1.2</c:v>
                </c:pt>
                <c:pt idx="19">
                  <c:v>1.6</c:v>
                </c:pt>
                <c:pt idx="20">
                  <c:v>2.5</c:v>
                </c:pt>
                <c:pt idx="21">
                  <c:v>2.9</c:v>
                </c:pt>
                <c:pt idx="22">
                  <c:v>4.9000000000000004</c:v>
                </c:pt>
                <c:pt idx="23">
                  <c:v>5</c:v>
                </c:pt>
              </c:numCache>
            </c:numRef>
          </c:yVal>
          <c:bubbleSize>
            <c:numRef>
              <c:f>Foglio1!$C$1:$C$29</c:f>
              <c:numCache>
                <c:formatCode>General</c:formatCode>
                <c:ptCount val="29"/>
                <c:pt idx="0">
                  <c:v>0</c:v>
                </c:pt>
                <c:pt idx="1">
                  <c:v>158</c:v>
                </c:pt>
                <c:pt idx="2">
                  <c:v>480</c:v>
                </c:pt>
                <c:pt idx="3">
                  <c:v>501</c:v>
                </c:pt>
                <c:pt idx="4">
                  <c:v>400</c:v>
                </c:pt>
                <c:pt idx="5">
                  <c:v>2008</c:v>
                </c:pt>
                <c:pt idx="6">
                  <c:v>905</c:v>
                </c:pt>
                <c:pt idx="7">
                  <c:v>512</c:v>
                </c:pt>
                <c:pt idx="8">
                  <c:v>2168</c:v>
                </c:pt>
                <c:pt idx="9">
                  <c:v>2089</c:v>
                </c:pt>
                <c:pt idx="10">
                  <c:v>2448</c:v>
                </c:pt>
                <c:pt idx="11">
                  <c:v>869</c:v>
                </c:pt>
                <c:pt idx="12">
                  <c:v>249</c:v>
                </c:pt>
                <c:pt idx="13">
                  <c:v>1189</c:v>
                </c:pt>
                <c:pt idx="14">
                  <c:v>135</c:v>
                </c:pt>
                <c:pt idx="15">
                  <c:v>18</c:v>
                </c:pt>
                <c:pt idx="16">
                  <c:v>33</c:v>
                </c:pt>
                <c:pt idx="17">
                  <c:v>1002</c:v>
                </c:pt>
                <c:pt idx="18">
                  <c:v>162</c:v>
                </c:pt>
                <c:pt idx="19">
                  <c:v>319</c:v>
                </c:pt>
                <c:pt idx="20">
                  <c:v>289</c:v>
                </c:pt>
                <c:pt idx="21">
                  <c:v>73</c:v>
                </c:pt>
                <c:pt idx="22">
                  <c:v>84</c:v>
                </c:pt>
                <c:pt idx="23">
                  <c:v>40</c:v>
                </c:pt>
              </c:numCache>
            </c:numRef>
          </c:bubbleSize>
          <c:bubble3D val="1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Foglio1!#REF!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</c:extLst>
        </c:ser>
        <c:dLbls>
          <c:showVal val="1"/>
        </c:dLbls>
        <c:bubbleScale val="100"/>
        <c:axId val="146758656"/>
        <c:axId val="146768640"/>
      </c:bubbleChart>
      <c:valAx>
        <c:axId val="146758656"/>
        <c:scaling>
          <c:orientation val="minMax"/>
          <c:max val="25"/>
          <c:min val="0"/>
        </c:scaling>
        <c:delete val="1"/>
        <c:axPos val="b"/>
        <c:numFmt formatCode="General" sourceLinked="1"/>
        <c:majorTickMark val="none"/>
        <c:tickLblPos val="none"/>
        <c:crossAx val="146768640"/>
        <c:crosses val="autoZero"/>
        <c:crossBetween val="midCat"/>
      </c:valAx>
      <c:valAx>
        <c:axId val="146768640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467586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ko-KR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ko-KR"/>
  <c:chart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Incomplete PSP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</c:spPr>
          <c:dLbls>
            <c:spPr>
              <a:solidFill>
                <a:schemeClr val="bg1"/>
              </a:solidFill>
              <a:ln>
                <a:noFill/>
              </a:ln>
            </c:spPr>
            <c:txPr>
              <a:bodyPr/>
              <a:lstStyle/>
              <a:p>
                <a:pPr>
                  <a:defRPr sz="1000" b="1">
                    <a:solidFill>
                      <a:schemeClr val="tx1"/>
                    </a:solidFill>
                    <a:latin typeface="+mj-lt"/>
                  </a:defRPr>
                </a:pPr>
                <a:endParaRPr lang="ko-KR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POCE</c:v>
                </c:pt>
                <c:pt idx="1">
                  <c:v>All Death</c:v>
                </c:pt>
                <c:pt idx="2">
                  <c:v>All MI</c:v>
                </c:pt>
                <c:pt idx="3">
                  <c:v>All Revasc</c:v>
                </c:pt>
                <c:pt idx="5">
                  <c:v>DOCE</c:v>
                </c:pt>
                <c:pt idx="6">
                  <c:v>Cardiac Death</c:v>
                </c:pt>
                <c:pt idx="7">
                  <c:v>TV-MI</c:v>
                </c:pt>
                <c:pt idx="8">
                  <c:v>TLR</c:v>
                </c:pt>
                <c:pt idx="9">
                  <c:v>ST</c:v>
                </c:pt>
              </c:strCache>
            </c:strRef>
          </c:cat>
          <c:val>
            <c:numRef>
              <c:f>Sheet1!$B$2:$B$11</c:f>
              <c:numCache>
                <c:formatCode>0.0%</c:formatCode>
                <c:ptCount val="10"/>
                <c:pt idx="0">
                  <c:v>0.20500000000000004</c:v>
                </c:pt>
                <c:pt idx="1">
                  <c:v>1.8000000000000023E-2</c:v>
                </c:pt>
                <c:pt idx="2">
                  <c:v>3.7000000000000012E-2</c:v>
                </c:pt>
                <c:pt idx="3">
                  <c:v>0.19100000000000003</c:v>
                </c:pt>
                <c:pt idx="5">
                  <c:v>7.4000000000000024E-2</c:v>
                </c:pt>
                <c:pt idx="6">
                  <c:v>1.0999999999999998E-2</c:v>
                </c:pt>
                <c:pt idx="7">
                  <c:v>2.5000000000000012E-2</c:v>
                </c:pt>
                <c:pt idx="8">
                  <c:v>5.7000000000000023E-2</c:v>
                </c:pt>
                <c:pt idx="9">
                  <c:v>2.300000000000001E-2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Full PSP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</c:spPr>
          <c:dLbls>
            <c:dLbl>
              <c:idx val="0"/>
              <c:layout>
                <c:manualLayout>
                  <c:x val="1.6516516516516522E-2"/>
                  <c:y val="6.5359477124183529E-3"/>
                </c:manualLayout>
              </c:layout>
              <c:dLblPos val="outEnd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0628620746730983E-2"/>
                  <c:y val="-4.0221810508980355E-3"/>
                </c:manualLayout>
              </c:layout>
              <c:dLblPos val="outEnd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9.0090090090091269E-3"/>
                  <c:y val="0"/>
                </c:manualLayout>
              </c:layout>
              <c:dLblPos val="outEnd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9519519519519656E-2"/>
                  <c:y val="0"/>
                </c:manualLayout>
              </c:layout>
              <c:dLblPos val="outEnd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2012012012012015E-2"/>
                  <c:y val="6.5359477124183529E-3"/>
                </c:manualLayout>
              </c:layout>
              <c:dLblPos val="outEnd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1.2728594736468852E-2"/>
                  <c:y val="1.0306726365086723E-2"/>
                </c:manualLayout>
              </c:layout>
              <c:dLblPos val="outEnd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1.1619611737721977E-2"/>
                  <c:y val="2.0109618650610041E-3"/>
                </c:manualLayout>
              </c:layout>
              <c:dLblPos val="outEnd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7.5075075075075066E-3"/>
                  <c:y val="0"/>
                </c:manualLayout>
              </c:layout>
              <c:dLblPos val="outEnd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9.0090090090091269E-3"/>
                  <c:y val="9.8039215686274526E-3"/>
                </c:manualLayout>
              </c:layout>
              <c:dLblPos val="outEnd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1"/>
              </a:solidFill>
              <a:ln>
                <a:noFill/>
              </a:ln>
            </c:spPr>
            <c:txPr>
              <a:bodyPr/>
              <a:lstStyle/>
              <a:p>
                <a:pPr>
                  <a:defRPr sz="1000" b="1">
                    <a:solidFill>
                      <a:schemeClr val="tx1"/>
                    </a:solidFill>
                    <a:latin typeface="+mj-lt"/>
                  </a:defRPr>
                </a:pPr>
                <a:endParaRPr lang="ko-KR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POCE</c:v>
                </c:pt>
                <c:pt idx="1">
                  <c:v>All Death</c:v>
                </c:pt>
                <c:pt idx="2">
                  <c:v>All MI</c:v>
                </c:pt>
                <c:pt idx="3">
                  <c:v>All Revasc</c:v>
                </c:pt>
                <c:pt idx="5">
                  <c:v>DOCE</c:v>
                </c:pt>
                <c:pt idx="6">
                  <c:v>Cardiac Death</c:v>
                </c:pt>
                <c:pt idx="7">
                  <c:v>TV-MI</c:v>
                </c:pt>
                <c:pt idx="8">
                  <c:v>TLR</c:v>
                </c:pt>
                <c:pt idx="9">
                  <c:v>ST</c:v>
                </c:pt>
              </c:strCache>
            </c:strRef>
          </c:cat>
          <c:val>
            <c:numRef>
              <c:f>Sheet1!$C$2:$C$11</c:f>
              <c:numCache>
                <c:formatCode>0.0%</c:formatCode>
                <c:ptCount val="10"/>
                <c:pt idx="0">
                  <c:v>0.10299999999999998</c:v>
                </c:pt>
                <c:pt idx="1">
                  <c:v>1.4999999999999998E-2</c:v>
                </c:pt>
                <c:pt idx="2">
                  <c:v>8.0000000000000227E-3</c:v>
                </c:pt>
                <c:pt idx="3">
                  <c:v>8.8000000000000064E-2</c:v>
                </c:pt>
                <c:pt idx="5">
                  <c:v>1.4999999999999998E-2</c:v>
                </c:pt>
                <c:pt idx="6">
                  <c:v>0</c:v>
                </c:pt>
                <c:pt idx="7">
                  <c:v>0</c:v>
                </c:pt>
                <c:pt idx="8">
                  <c:v>1.4999999999999998E-2</c:v>
                </c:pt>
                <c:pt idx="9">
                  <c:v>0</c:v>
                </c:pt>
              </c:numCache>
            </c:numRef>
          </c:val>
        </c:ser>
        <c:axId val="147144064"/>
        <c:axId val="147190912"/>
      </c:barChart>
      <c:catAx>
        <c:axId val="147144064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000">
                <a:latin typeface="+mj-lt"/>
              </a:defRPr>
            </a:pPr>
            <a:endParaRPr lang="ko-KR"/>
          </a:p>
        </c:txPr>
        <c:crossAx val="147190912"/>
        <c:crosses val="autoZero"/>
        <c:auto val="1"/>
        <c:lblAlgn val="ctr"/>
        <c:lblOffset val="100"/>
      </c:catAx>
      <c:valAx>
        <c:axId val="147190912"/>
        <c:scaling>
          <c:orientation val="minMax"/>
        </c:scaling>
        <c:axPos val="l"/>
        <c:majorGridlines>
          <c:spPr>
            <a:ln>
              <a:noFill/>
            </a:ln>
          </c:spPr>
        </c:majorGridlines>
        <c:numFmt formatCode="0.0%" sourceLinked="1"/>
        <c:tickLblPos val="nextTo"/>
        <c:txPr>
          <a:bodyPr/>
          <a:lstStyle/>
          <a:p>
            <a:pPr>
              <a:defRPr sz="1200">
                <a:latin typeface="+mj-lt"/>
              </a:defRPr>
            </a:pPr>
            <a:endParaRPr lang="ko-KR"/>
          </a:p>
        </c:txPr>
        <c:crossAx val="147144064"/>
        <c:crosses val="autoZero"/>
        <c:crossBetween val="between"/>
      </c:valAx>
    </c:plotArea>
    <c:plotVisOnly val="1"/>
    <c:dispBlanksAs val="gap"/>
  </c:chart>
  <c:spPr>
    <a:noFill/>
  </c:spPr>
  <c:txPr>
    <a:bodyPr/>
    <a:lstStyle/>
    <a:p>
      <a:pPr>
        <a:defRPr sz="1800"/>
      </a:pPr>
      <a:endParaRPr lang="ko-KR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0.34465</cdr:x>
      <cdr:y>0.11659</cdr:y>
    </cdr:from>
    <cdr:to>
      <cdr:x>0.59191</cdr:x>
      <cdr:y>0.2577</cdr:y>
    </cdr:to>
    <cdr:sp macro="" textlink="">
      <cdr:nvSpPr>
        <cdr:cNvPr id="2" name="Title 1"/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3043004" y="718279"/>
          <a:ext cx="2183093" cy="8693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109723" tIns="54862" rIns="109723" bIns="54862" rtlCol="0" anchor="ctr">
          <a:no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4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Real world registry</a:t>
          </a:r>
          <a:endParaRPr lang="en-US" sz="2000" b="1" dirty="0">
            <a:solidFill>
              <a:schemeClr val="tx2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0.62083</cdr:x>
      <cdr:y>0.11659</cdr:y>
    </cdr:from>
    <cdr:to>
      <cdr:x>0.90693</cdr:x>
      <cdr:y>0.2577</cdr:y>
    </cdr:to>
    <cdr:sp macro="" textlink="">
      <cdr:nvSpPr>
        <cdr:cNvPr id="3" name="Title 1"/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5481404" y="718279"/>
          <a:ext cx="2526087" cy="8693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109723" tIns="54862" rIns="109723" bIns="54862" rtlCol="0" anchor="ctr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4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Complex </a:t>
          </a:r>
        </a:p>
        <a:p xmlns:a="http://schemas.openxmlformats.org/drawingml/2006/main">
          <a:pPr algn="ctr"/>
          <a:r>
            <a:rPr lang="en-US" sz="24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Lesion</a:t>
          </a:r>
          <a:endParaRPr lang="en-US" sz="2000" b="1" dirty="0">
            <a:solidFill>
              <a:schemeClr val="tx2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0.09437</cdr:x>
      <cdr:y>0.11659</cdr:y>
    </cdr:from>
    <cdr:to>
      <cdr:x>0.34163</cdr:x>
      <cdr:y>0.2577</cdr:y>
    </cdr:to>
    <cdr:sp macro="" textlink="">
      <cdr:nvSpPr>
        <cdr:cNvPr id="4" name="Title 1"/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833204" y="718279"/>
          <a:ext cx="2183093" cy="8693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109723" tIns="54862" rIns="109723" bIns="54862" rtlCol="0" anchor="ctr">
          <a:noAutofit/>
        </a:bodyPr>
        <a:lstStyle xmlns:a="http://schemas.openxmlformats.org/drawingml/2006/main">
          <a:lvl1pPr marL="0" indent="0">
            <a:defRPr sz="1100">
              <a:latin typeface="굴림"/>
              <a:ea typeface="굴림"/>
            </a:defRPr>
          </a:lvl1pPr>
          <a:lvl2pPr marL="457200" indent="0">
            <a:defRPr sz="1100">
              <a:latin typeface="굴림"/>
              <a:ea typeface="굴림"/>
            </a:defRPr>
          </a:lvl2pPr>
          <a:lvl3pPr marL="914400" indent="0">
            <a:defRPr sz="1100">
              <a:latin typeface="굴림"/>
              <a:ea typeface="굴림"/>
            </a:defRPr>
          </a:lvl3pPr>
          <a:lvl4pPr marL="1371600" indent="0">
            <a:defRPr sz="1100">
              <a:latin typeface="굴림"/>
              <a:ea typeface="굴림"/>
            </a:defRPr>
          </a:lvl4pPr>
          <a:lvl5pPr marL="1828800" indent="0">
            <a:defRPr sz="1100">
              <a:latin typeface="굴림"/>
              <a:ea typeface="굴림"/>
            </a:defRPr>
          </a:lvl5pPr>
          <a:lvl6pPr marL="2286000" indent="0">
            <a:defRPr sz="1100">
              <a:latin typeface="굴림"/>
              <a:ea typeface="굴림"/>
            </a:defRPr>
          </a:lvl6pPr>
          <a:lvl7pPr marL="2743200" indent="0">
            <a:defRPr sz="1100">
              <a:latin typeface="굴림"/>
              <a:ea typeface="굴림"/>
            </a:defRPr>
          </a:lvl7pPr>
          <a:lvl8pPr marL="3200400" indent="0">
            <a:defRPr sz="1100">
              <a:latin typeface="굴림"/>
              <a:ea typeface="굴림"/>
            </a:defRPr>
          </a:lvl8pPr>
          <a:lvl9pPr marL="3657600" indent="0">
            <a:defRPr sz="1100">
              <a:latin typeface="굴림"/>
              <a:ea typeface="굴림"/>
            </a:defRPr>
          </a:lvl9pPr>
        </a:lstStyle>
        <a:p xmlns:a="http://schemas.openxmlformats.org/drawingml/2006/main">
          <a:pPr algn="ctr"/>
          <a:r>
            <a:rPr lang="en-US" sz="24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RCT</a:t>
          </a:r>
          <a:endParaRPr lang="en-US" sz="2000" b="1" dirty="0">
            <a:solidFill>
              <a:schemeClr val="tx2"/>
            </a:solidFill>
            <a:latin typeface="Arial" pitchFamily="34" charset="0"/>
            <a:cs typeface="Arial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5792B4-74E3-B741-A92A-18D2B85BC67B}" type="datetimeFigureOut">
              <a:rPr lang="it-IT" smtClean="0"/>
              <a:pPr/>
              <a:t>10/12/2016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3438F4-ED03-0446-8C3D-DEFEF28DBCA2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08166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 smtClean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870075" y="787400"/>
            <a:ext cx="3117850" cy="23399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2645">
              <a:spcBef>
                <a:spcPct val="0"/>
              </a:spcBef>
            </a:pPr>
            <a:endParaRPr lang="en-US" b="1" dirty="0" smtClean="0">
              <a:cs typeface="Arial" charset="0"/>
            </a:endParaRPr>
          </a:p>
          <a:p>
            <a:pPr defTabSz="912645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034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98B18F5-8208-40EA-A836-F4588081240F}" type="slidenum">
              <a:rPr lang="en-US">
                <a:solidFill>
                  <a:srgbClr val="000000"/>
                </a:solidFill>
              </a:rPr>
              <a:pPr/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25026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438F4-ED03-0446-8C3D-DEFEF28DBCA2}" type="slidenum">
              <a:rPr lang="it-IT" smtClean="0"/>
              <a:pPr/>
              <a:t>21</a:t>
            </a:fld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The original promise has been fulfilled, of VRT regarding vessel</a:t>
            </a:r>
            <a:r>
              <a:rPr lang="en-US" baseline="0" noProof="0" dirty="0" smtClean="0"/>
              <a:t> restoration </a:t>
            </a:r>
            <a:r>
              <a:rPr lang="en-US" noProof="0" dirty="0" smtClean="0"/>
              <a:t>has been demonstrated</a:t>
            </a:r>
            <a:r>
              <a:rPr lang="en-US" baseline="0" noProof="0" dirty="0" smtClean="0"/>
              <a:t> by RCT and registry in whose procedural success efficacy safety and event rate were comparable to DES.  </a:t>
            </a:r>
            <a:endParaRPr lang="en-US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438F4-ED03-0446-8C3D-DEFEF28DBCA2}" type="slidenum">
              <a:rPr lang="it-IT" smtClean="0">
                <a:solidFill>
                  <a:prstClr val="black"/>
                </a:solidFill>
                <a:latin typeface="맑은 고딕"/>
              </a:rPr>
              <a:pPr/>
              <a:t>23</a:t>
            </a:fld>
            <a:endParaRPr lang="it-IT">
              <a:solidFill>
                <a:prstClr val="black"/>
              </a:solidFill>
              <a:latin typeface="맑은 고딕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946723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The original promise has been fulfilled, of VRT regarding vessel</a:t>
            </a:r>
            <a:r>
              <a:rPr lang="en-US" baseline="0" noProof="0" dirty="0" smtClean="0"/>
              <a:t> restoration </a:t>
            </a:r>
            <a:r>
              <a:rPr lang="en-US" noProof="0" dirty="0" smtClean="0"/>
              <a:t>has been demonstrated</a:t>
            </a:r>
            <a:r>
              <a:rPr lang="en-US" baseline="0" noProof="0" dirty="0" smtClean="0"/>
              <a:t> by RCT and registry in whose procedural success efficacy safety and event rate were comparable to DES.  </a:t>
            </a:r>
            <a:endParaRPr lang="en-US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438F4-ED03-0446-8C3D-DEFEF28DBCA2}" type="slidenum">
              <a:rPr lang="it-IT" smtClean="0">
                <a:solidFill>
                  <a:prstClr val="black"/>
                </a:solidFill>
                <a:latin typeface="맑은 고딕"/>
              </a:rPr>
              <a:pPr/>
              <a:t>26</a:t>
            </a:fld>
            <a:endParaRPr lang="it-IT">
              <a:solidFill>
                <a:prstClr val="black"/>
              </a:solidFill>
              <a:latin typeface="맑은 고딕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946723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438F4-ED03-0446-8C3D-DEFEF28DBCA2}" type="slidenum">
              <a:rPr lang="it-IT" smtClean="0"/>
              <a:pPr/>
              <a:t>27</a:t>
            </a:fld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The original promise has been fulfilled, of VRT regarding vessel</a:t>
            </a:r>
            <a:r>
              <a:rPr lang="en-US" baseline="0" noProof="0" dirty="0" smtClean="0"/>
              <a:t> restoration </a:t>
            </a:r>
            <a:r>
              <a:rPr lang="en-US" noProof="0" dirty="0" smtClean="0"/>
              <a:t>has been demonstrated</a:t>
            </a:r>
            <a:r>
              <a:rPr lang="en-US" baseline="0" noProof="0" dirty="0" smtClean="0"/>
              <a:t> by RCT and registry in whose procedural success efficacy safety and event rate were comparable to DES.  </a:t>
            </a:r>
            <a:endParaRPr lang="en-US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438F4-ED03-0446-8C3D-DEFEF28DBCA2}" type="slidenum">
              <a:rPr lang="it-IT" smtClean="0">
                <a:solidFill>
                  <a:prstClr val="black"/>
                </a:solidFill>
                <a:latin typeface="맑은 고딕"/>
              </a:rPr>
              <a:pPr/>
              <a:t>34</a:t>
            </a:fld>
            <a:endParaRPr lang="it-IT">
              <a:solidFill>
                <a:prstClr val="black"/>
              </a:solidFill>
              <a:latin typeface="맑은 고딕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946723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438F4-ED03-0446-8C3D-DEFEF28DBCA2}" type="slidenum">
              <a:rPr lang="it-IT" smtClean="0"/>
              <a:pPr/>
              <a:t>36</a:t>
            </a:fld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ko-KR" smtClean="0">
                <a:ea typeface="맑은 고딕" pitchFamily="50" charset="-127"/>
              </a:rPr>
              <a:t>pmLAD diff50</a:t>
            </a:r>
          </a:p>
        </p:txBody>
      </p:sp>
      <p:sp>
        <p:nvSpPr>
          <p:cNvPr id="23556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3F588E-C1CA-42DC-97C5-668B36181285}" type="slidenum">
              <a:rPr lang="ko-KR" altLang="en-AU">
                <a:ea typeface="굴림" charset="-127"/>
              </a:rPr>
              <a:pPr/>
              <a:t>39</a:t>
            </a:fld>
            <a:endParaRPr lang="en-AU" altLang="ko-KR"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ko-KR" smtClean="0">
                <a:ea typeface="맑은 고딕" pitchFamily="50" charset="-127"/>
              </a:rPr>
              <a:t>Pre balloon &amp; BVS inflation</a:t>
            </a:r>
            <a:r>
              <a:rPr lang="ko-KR" altLang="en-US" smtClean="0">
                <a:ea typeface="맑은 고딕" pitchFamily="50" charset="-127"/>
              </a:rPr>
              <a:t>할 때는 </a:t>
            </a:r>
            <a:r>
              <a:rPr lang="en-US" altLang="ko-KR" smtClean="0">
                <a:ea typeface="맑은 고딕" pitchFamily="50" charset="-127"/>
              </a:rPr>
              <a:t>LAO view</a:t>
            </a:r>
            <a:r>
              <a:rPr lang="ko-KR" altLang="en-US" smtClean="0">
                <a:ea typeface="맑은 고딕" pitchFamily="50" charset="-127"/>
              </a:rPr>
              <a:t>로만 촬영</a:t>
            </a:r>
            <a:r>
              <a:rPr lang="en-US" altLang="ko-KR" smtClean="0">
                <a:ea typeface="맑은 고딕" pitchFamily="50" charset="-127"/>
              </a:rPr>
              <a:t>. </a:t>
            </a:r>
            <a:r>
              <a:rPr lang="ko-KR" altLang="en-US" smtClean="0">
                <a:ea typeface="맑은 고딕" pitchFamily="50" charset="-127"/>
              </a:rPr>
              <a:t>나머지는 </a:t>
            </a:r>
            <a:r>
              <a:rPr lang="en-US" altLang="ko-KR" smtClean="0">
                <a:ea typeface="맑은 고딕" pitchFamily="50" charset="-127"/>
              </a:rPr>
              <a:t>RAO cranial</a:t>
            </a:r>
            <a:r>
              <a:rPr lang="ko-KR" altLang="en-US" smtClean="0">
                <a:ea typeface="맑은 고딕" pitchFamily="50" charset="-127"/>
              </a:rPr>
              <a:t>로 촬영되어 있음</a:t>
            </a:r>
            <a:r>
              <a:rPr lang="en-US" altLang="ko-KR" smtClean="0">
                <a:ea typeface="맑은 고딕" pitchFamily="50" charset="-127"/>
              </a:rPr>
              <a:t>.</a:t>
            </a:r>
            <a:endParaRPr lang="ko-KR" altLang="en-US" smtClean="0">
              <a:ea typeface="맑은 고딕" pitchFamily="50" charset="-127"/>
            </a:endParaRPr>
          </a:p>
        </p:txBody>
      </p:sp>
      <p:sp>
        <p:nvSpPr>
          <p:cNvPr id="27652" name="슬라이드 번호 개체 틀 3"/>
          <p:cNvSpPr txBox="1">
            <a:spLocks noGrp="1"/>
          </p:cNvSpPr>
          <p:nvPr/>
        </p:nvSpPr>
        <p:spPr bwMode="auto">
          <a:xfrm>
            <a:off x="3886408" y="8687425"/>
            <a:ext cx="2971593" cy="45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 defTabSz="914274"/>
            <a:fld id="{935C71DE-FECC-4100-88E7-6F018C5E8CD3}" type="slidenum">
              <a:rPr lang="ko-KR" altLang="en-AU" sz="1200">
                <a:latin typeface="Times New Roman" pitchFamily="18" charset="0"/>
              </a:rPr>
              <a:pPr algn="r" defTabSz="914274"/>
              <a:t>40</a:t>
            </a:fld>
            <a:endParaRPr lang="en-AU" altLang="ko-KR" sz="120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ko-KR" smtClean="0">
                <a:ea typeface="맑은 고딕" pitchFamily="50" charset="-127"/>
              </a:rPr>
              <a:t>marker</a:t>
            </a:r>
            <a:endParaRPr lang="ko-KR" altLang="en-US" smtClean="0">
              <a:ea typeface="맑은 고딕" pitchFamily="50" charset="-127"/>
            </a:endParaRPr>
          </a:p>
        </p:txBody>
      </p:sp>
      <p:sp>
        <p:nvSpPr>
          <p:cNvPr id="29700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39A181-C5A0-4CE9-840A-ACAA92973DA4}" type="slidenum">
              <a:rPr lang="ko-KR" altLang="en-AU">
                <a:ea typeface="굴림" charset="-127"/>
              </a:rPr>
              <a:pPr/>
              <a:t>41</a:t>
            </a:fld>
            <a:endParaRPr lang="en-AU" altLang="ko-KR"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The original promise has been fulfilled, of VRT regarding vessel</a:t>
            </a:r>
            <a:r>
              <a:rPr lang="en-US" baseline="0" noProof="0" dirty="0" smtClean="0"/>
              <a:t> restoration </a:t>
            </a:r>
            <a:r>
              <a:rPr lang="en-US" noProof="0" dirty="0" smtClean="0"/>
              <a:t>has been demonstrated</a:t>
            </a:r>
            <a:r>
              <a:rPr lang="en-US" baseline="0" noProof="0" dirty="0" smtClean="0"/>
              <a:t> by RCT and registry in whose procedural success efficacy safety and event rate were comparable to DES.  </a:t>
            </a:r>
            <a:endParaRPr lang="en-US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438F4-ED03-0446-8C3D-DEFEF28DBCA2}" type="slidenum">
              <a:rPr lang="it-IT" smtClean="0">
                <a:solidFill>
                  <a:prstClr val="black"/>
                </a:solidFill>
                <a:latin typeface="맑은 고딕"/>
              </a:rPr>
              <a:pPr/>
              <a:t>2</a:t>
            </a:fld>
            <a:endParaRPr lang="it-IT">
              <a:solidFill>
                <a:prstClr val="black"/>
              </a:solidFill>
              <a:latin typeface="맑은 고딕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946723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The original promise has been fulfilled, of VRT regarding vessel</a:t>
            </a:r>
            <a:r>
              <a:rPr lang="en-US" baseline="0" noProof="0" dirty="0" smtClean="0"/>
              <a:t> restoration </a:t>
            </a:r>
            <a:r>
              <a:rPr lang="en-US" noProof="0" dirty="0" smtClean="0"/>
              <a:t>has been demonstrated</a:t>
            </a:r>
            <a:r>
              <a:rPr lang="en-US" baseline="0" noProof="0" dirty="0" smtClean="0"/>
              <a:t> by RCT and registry in whose procedural success efficacy safety and event rate were comparable to DES.  </a:t>
            </a:r>
            <a:endParaRPr lang="en-US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438F4-ED03-0446-8C3D-DEFEF28DBCA2}" type="slidenum">
              <a:rPr lang="it-IT" smtClean="0">
                <a:solidFill>
                  <a:prstClr val="black"/>
                </a:solidFill>
                <a:latin typeface="맑은 고딕"/>
              </a:rPr>
              <a:pPr/>
              <a:t>42</a:t>
            </a:fld>
            <a:endParaRPr lang="it-IT">
              <a:solidFill>
                <a:prstClr val="black"/>
              </a:solidFill>
              <a:latin typeface="맑은 고딕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946723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7987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ko-KR" dirty="0" smtClean="0"/>
              <a:t>proximal reference 0.42</a:t>
            </a:r>
          </a:p>
          <a:p>
            <a:r>
              <a:rPr lang="en-US" altLang="ko-KR" dirty="0" smtClean="0"/>
              <a:t>distal reference 0.42</a:t>
            </a:r>
            <a:endParaRPr lang="ko-KR" altLang="en-US" dirty="0" smtClean="0"/>
          </a:p>
        </p:txBody>
      </p:sp>
      <p:sp>
        <p:nvSpPr>
          <p:cNvPr id="29798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62D3F3-8716-4BC2-95AB-6A61343A4BF5}" type="slidenum">
              <a:rPr lang="ko-KR" altLang="en-AU">
                <a:solidFill>
                  <a:srgbClr val="000000"/>
                </a:solidFill>
                <a:latin typeface="맑은 고딕"/>
              </a:rPr>
              <a:pPr/>
              <a:t>46</a:t>
            </a:fld>
            <a:endParaRPr lang="en-AU" altLang="ko-KR">
              <a:solidFill>
                <a:srgbClr val="000000"/>
              </a:solidFill>
              <a:latin typeface="맑은 고딕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7987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ko-KR" dirty="0" smtClean="0"/>
              <a:t>proximal reference 0.42</a:t>
            </a:r>
          </a:p>
          <a:p>
            <a:r>
              <a:rPr lang="en-US" altLang="ko-KR" dirty="0" smtClean="0"/>
              <a:t>distal reference 0.42</a:t>
            </a:r>
            <a:endParaRPr lang="ko-KR" altLang="en-US" dirty="0" smtClean="0"/>
          </a:p>
        </p:txBody>
      </p:sp>
      <p:sp>
        <p:nvSpPr>
          <p:cNvPr id="29798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62D3F3-8716-4BC2-95AB-6A61343A4BF5}" type="slidenum">
              <a:rPr lang="ko-KR" altLang="en-AU">
                <a:solidFill>
                  <a:srgbClr val="000000"/>
                </a:solidFill>
                <a:latin typeface="맑은 고딕"/>
              </a:rPr>
              <a:pPr/>
              <a:t>47</a:t>
            </a:fld>
            <a:endParaRPr lang="en-AU" altLang="ko-KR">
              <a:solidFill>
                <a:srgbClr val="000000"/>
              </a:solidFill>
              <a:latin typeface="맑은 고딕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C23-F17F-4FBC-A2A5-151144C1D862}" type="slidenum">
              <a:rPr lang="en-US" smtClean="0">
                <a:solidFill>
                  <a:prstClr val="black"/>
                </a:solidFill>
                <a:latin typeface="맑은 고딕"/>
              </a:rPr>
              <a:pPr/>
              <a:t>48</a:t>
            </a:fld>
            <a:endParaRPr lang="en-US">
              <a:solidFill>
                <a:prstClr val="black"/>
              </a:solidFill>
              <a:latin typeface="맑은 고딕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05073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The original promise has been fulfilled, of VRT regarding vessel</a:t>
            </a:r>
            <a:r>
              <a:rPr lang="en-US" baseline="0" noProof="0" dirty="0" smtClean="0"/>
              <a:t> restoration </a:t>
            </a:r>
            <a:r>
              <a:rPr lang="en-US" noProof="0" dirty="0" smtClean="0"/>
              <a:t>has been demonstrated</a:t>
            </a:r>
            <a:r>
              <a:rPr lang="en-US" baseline="0" noProof="0" dirty="0" smtClean="0"/>
              <a:t> by RCT and registry in whose procedural success efficacy safety and event rate were comparable to DES.  </a:t>
            </a:r>
            <a:endParaRPr lang="en-US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438F4-ED03-0446-8C3D-DEFEF28DBCA2}" type="slidenum">
              <a:rPr lang="it-IT" smtClean="0">
                <a:solidFill>
                  <a:prstClr val="black"/>
                </a:solidFill>
                <a:latin typeface="맑은 고딕"/>
              </a:rPr>
              <a:pPr/>
              <a:t>58</a:t>
            </a:fld>
            <a:endParaRPr lang="it-IT">
              <a:solidFill>
                <a:prstClr val="black"/>
              </a:solidFill>
              <a:latin typeface="맑은 고딕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94672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R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돋움" pitchFamily="50" charset="-127"/>
                <a:cs typeface="+mn-cs"/>
              </a:rPr>
              <a:t>Bi-BES, </a:t>
            </a:r>
            <a:r>
              <a:rPr kumimoji="1" lang="en-US" altLang="ko-KR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돋움" pitchFamily="50" charset="-127"/>
                <a:cs typeface="+mn-cs"/>
              </a:rPr>
              <a:t>biomatrix</a:t>
            </a:r>
            <a:r>
              <a:rPr kumimoji="1" lang="en-US" altLang="ko-KR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돋움" pitchFamily="50" charset="-127"/>
                <a:cs typeface="+mn-cs"/>
              </a:rPr>
              <a:t>, No-BES, </a:t>
            </a:r>
            <a:r>
              <a:rPr kumimoji="1" lang="en-US" altLang="ko-KR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돋움" pitchFamily="50" charset="-127"/>
                <a:cs typeface="+mn-cs"/>
              </a:rPr>
              <a:t>Nobori</a:t>
            </a:r>
            <a:r>
              <a:rPr kumimoji="1" lang="en-US" altLang="ko-KR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돋움" pitchFamily="50" charset="-127"/>
                <a:cs typeface="+mn-cs"/>
              </a:rPr>
              <a:t>, </a:t>
            </a:r>
          </a:p>
          <a:p>
            <a:r>
              <a:rPr kumimoji="1" lang="en-US" altLang="ko-KR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돋움" pitchFamily="50" charset="-127"/>
                <a:cs typeface="+mn-cs"/>
              </a:rPr>
              <a:t>Pr</a:t>
            </a:r>
            <a:r>
              <a:rPr kumimoji="1" lang="en-US" altLang="ko-KR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돋움" pitchFamily="50" charset="-127"/>
                <a:cs typeface="+mn-cs"/>
              </a:rPr>
              <a:t>-CoCr-EES, XIENCE PRIME, CoCr-EES, cobalt-chromium </a:t>
            </a:r>
            <a:r>
              <a:rPr kumimoji="1" lang="en-US" altLang="ko-KR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돋움" pitchFamily="50" charset="-127"/>
                <a:cs typeface="+mn-cs"/>
              </a:rPr>
              <a:t>everolimus</a:t>
            </a:r>
            <a:r>
              <a:rPr kumimoji="1" lang="en-US" altLang="ko-KR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돋움" pitchFamily="50" charset="-127"/>
                <a:cs typeface="+mn-cs"/>
              </a:rPr>
              <a:t>-eluting stent(s) XINECE</a:t>
            </a:r>
          </a:p>
          <a:p>
            <a:r>
              <a:rPr kumimoji="1" lang="en-US" altLang="ko-KR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돋움" pitchFamily="50" charset="-127"/>
                <a:cs typeface="+mn-cs"/>
              </a:rPr>
              <a:t>PtCr</a:t>
            </a:r>
            <a:r>
              <a:rPr kumimoji="1" lang="en-US" altLang="ko-KR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돋움" pitchFamily="50" charset="-127"/>
                <a:cs typeface="+mn-cs"/>
              </a:rPr>
              <a:t>-EES, platinum-chromium </a:t>
            </a:r>
            <a:r>
              <a:rPr kumimoji="1" lang="en-US" altLang="ko-KR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돋움" pitchFamily="50" charset="-127"/>
                <a:cs typeface="+mn-cs"/>
              </a:rPr>
              <a:t>everolimus</a:t>
            </a:r>
            <a:r>
              <a:rPr kumimoji="1" lang="en-US" altLang="ko-KR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돋움" pitchFamily="50" charset="-127"/>
                <a:cs typeface="+mn-cs"/>
              </a:rPr>
              <a:t>-eluting stent(s); </a:t>
            </a:r>
          </a:p>
          <a:p>
            <a:r>
              <a:rPr kumimoji="1" lang="en-US" altLang="ko-KR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돋움" pitchFamily="50" charset="-127"/>
                <a:cs typeface="+mn-cs"/>
              </a:rPr>
              <a:t>Re-ZES, Resolute </a:t>
            </a:r>
            <a:r>
              <a:rPr kumimoji="1" lang="en-US" altLang="ko-KR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돋움" pitchFamily="50" charset="-127"/>
                <a:cs typeface="+mn-cs"/>
              </a:rPr>
              <a:t>zotarolimus</a:t>
            </a:r>
            <a:r>
              <a:rPr kumimoji="1" lang="en-US" altLang="ko-KR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돋움" pitchFamily="50" charset="-127"/>
                <a:cs typeface="+mn-cs"/>
              </a:rPr>
              <a:t>-eluting stent(s); </a:t>
            </a:r>
          </a:p>
          <a:p>
            <a:r>
              <a:rPr kumimoji="1" lang="en-US" altLang="ko-KR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돋움" pitchFamily="50" charset="-127"/>
                <a:cs typeface="+mn-cs"/>
              </a:rPr>
              <a:t>SES, </a:t>
            </a:r>
            <a:r>
              <a:rPr kumimoji="1" lang="en-US" altLang="ko-KR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돋움" pitchFamily="50" charset="-127"/>
                <a:cs typeface="+mn-cs"/>
              </a:rPr>
              <a:t>sirolimus</a:t>
            </a:r>
            <a:r>
              <a:rPr kumimoji="1" lang="en-US" altLang="ko-KR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돋움" pitchFamily="50" charset="-127"/>
                <a:cs typeface="+mn-cs"/>
              </a:rPr>
              <a:t>-eluting stent(s).</a:t>
            </a:r>
            <a:endParaRPr lang="ko-KR" altLang="ko-KR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62D7B4-0C35-4063-96BD-1A4EF72E53E2}" type="slidenum">
              <a:rPr lang="en-US" altLang="ko-KR" smtClean="0"/>
              <a:pPr>
                <a:defRPr/>
              </a:pPr>
              <a:t>5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1930316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62D7B4-0C35-4063-96BD-1A4EF72E53E2}" type="slidenum">
              <a:rPr lang="en-US" altLang="ko-KR" smtClean="0"/>
              <a:pPr>
                <a:defRPr/>
              </a:pPr>
              <a:t>8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1646683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The original promise has been fulfilled, of VRT regarding vessel</a:t>
            </a:r>
            <a:r>
              <a:rPr lang="en-US" baseline="0" noProof="0" dirty="0" smtClean="0"/>
              <a:t> restoration </a:t>
            </a:r>
            <a:r>
              <a:rPr lang="en-US" noProof="0" dirty="0" smtClean="0"/>
              <a:t>has been demonstrated</a:t>
            </a:r>
            <a:r>
              <a:rPr lang="en-US" baseline="0" noProof="0" dirty="0" smtClean="0"/>
              <a:t> by RCT and registry in whose procedural success efficacy safety and event rate were comparable to DES.  </a:t>
            </a:r>
            <a:endParaRPr lang="en-US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438F4-ED03-0446-8C3D-DEFEF28DBCA2}" type="slidenum">
              <a:rPr lang="it-IT" smtClean="0">
                <a:solidFill>
                  <a:prstClr val="black"/>
                </a:solidFill>
                <a:latin typeface="맑은 고딕"/>
              </a:rPr>
              <a:pPr/>
              <a:t>9</a:t>
            </a:fld>
            <a:endParaRPr lang="it-IT">
              <a:solidFill>
                <a:prstClr val="black"/>
              </a:solidFill>
              <a:latin typeface="맑은 고딕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94672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19288" y="755650"/>
            <a:ext cx="3475037" cy="2608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522"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28B84-7B0C-4B13-9E50-8C196DDFAD8C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51355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438F4-ED03-0446-8C3D-DEFEF28DBCA2}" type="slidenum">
              <a:rPr lang="it-IT" smtClean="0"/>
              <a:pPr/>
              <a:t>12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The original promise has been fulfilled, of VRT regarding vessel</a:t>
            </a:r>
            <a:r>
              <a:rPr lang="en-US" baseline="0" noProof="0" dirty="0" smtClean="0"/>
              <a:t> restoration </a:t>
            </a:r>
            <a:r>
              <a:rPr lang="en-US" noProof="0" dirty="0" smtClean="0"/>
              <a:t>has been demonstrated</a:t>
            </a:r>
            <a:r>
              <a:rPr lang="en-US" baseline="0" noProof="0" dirty="0" smtClean="0"/>
              <a:t> by RCT and registry in whose procedural success efficacy safety and event rate were comparable to DES.  </a:t>
            </a:r>
            <a:endParaRPr lang="en-US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438F4-ED03-0446-8C3D-DEFEF28DBCA2}" type="slidenum">
              <a:rPr lang="it-IT" smtClean="0">
                <a:solidFill>
                  <a:prstClr val="black"/>
                </a:solidFill>
                <a:latin typeface="맑은 고딕"/>
              </a:rPr>
              <a:pPr/>
              <a:t>13</a:t>
            </a:fld>
            <a:endParaRPr lang="it-IT">
              <a:solidFill>
                <a:prstClr val="black"/>
              </a:solidFill>
              <a:latin typeface="맑은 고딕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94672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870075" y="787400"/>
            <a:ext cx="3117850" cy="2339975"/>
          </a:xfrm>
          <a:ln/>
        </p:spPr>
      </p:sp>
      <p:sp>
        <p:nvSpPr>
          <p:cNvPr id="3952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altLang="ko-KR" smtClean="0">
              <a:ea typeface="굴림" pitchFamily="50" charset="-127"/>
            </a:endParaRPr>
          </a:p>
        </p:txBody>
      </p:sp>
      <p:sp>
        <p:nvSpPr>
          <p:cNvPr id="395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D5C689-A76D-4D11-93FA-F2976E03F927}" type="slidenum">
              <a:rPr lang="en-US" altLang="ko-KR">
                <a:solidFill>
                  <a:srgbClr val="000000"/>
                </a:solidFill>
                <a:latin typeface="맑은 고딕"/>
              </a:rPr>
              <a:pPr/>
              <a:t>15</a:t>
            </a:fld>
            <a:endParaRPr lang="en-US" altLang="ko-KR">
              <a:solidFill>
                <a:srgbClr val="000000"/>
              </a:solidFill>
              <a:latin typeface="맑은 고딕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21" indent="0">
              <a:buNone/>
              <a:defRPr sz="1800"/>
            </a:lvl2pPr>
            <a:lvl3pPr marL="913437" indent="0">
              <a:buNone/>
              <a:defRPr sz="1600"/>
            </a:lvl3pPr>
            <a:lvl4pPr marL="1370158" indent="0">
              <a:buNone/>
              <a:defRPr sz="1400"/>
            </a:lvl4pPr>
            <a:lvl5pPr marL="1826876" indent="0">
              <a:buNone/>
              <a:defRPr sz="1400"/>
            </a:lvl5pPr>
            <a:lvl6pPr marL="2283597" indent="0">
              <a:buNone/>
              <a:defRPr sz="1400"/>
            </a:lvl6pPr>
            <a:lvl7pPr marL="2740313" indent="0">
              <a:buNone/>
              <a:defRPr sz="1400"/>
            </a:lvl7pPr>
            <a:lvl8pPr marL="3197034" indent="0">
              <a:buNone/>
              <a:defRPr sz="1400"/>
            </a:lvl8pPr>
            <a:lvl9pPr marL="3653752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4213" y="1557338"/>
            <a:ext cx="38481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84713" y="1557338"/>
            <a:ext cx="38481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1" indent="0">
              <a:buNone/>
              <a:defRPr sz="2000" b="1"/>
            </a:lvl2pPr>
            <a:lvl3pPr marL="913437" indent="0">
              <a:buNone/>
              <a:defRPr sz="1800" b="1"/>
            </a:lvl3pPr>
            <a:lvl4pPr marL="1370158" indent="0">
              <a:buNone/>
              <a:defRPr sz="1600" b="1"/>
            </a:lvl4pPr>
            <a:lvl5pPr marL="1826876" indent="0">
              <a:buNone/>
              <a:defRPr sz="1600" b="1"/>
            </a:lvl5pPr>
            <a:lvl6pPr marL="2283597" indent="0">
              <a:buNone/>
              <a:defRPr sz="1600" b="1"/>
            </a:lvl6pPr>
            <a:lvl7pPr marL="2740313" indent="0">
              <a:buNone/>
              <a:defRPr sz="1600" b="1"/>
            </a:lvl7pPr>
            <a:lvl8pPr marL="3197034" indent="0">
              <a:buNone/>
              <a:defRPr sz="1600" b="1"/>
            </a:lvl8pPr>
            <a:lvl9pPr marL="3653752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1" indent="0">
              <a:buNone/>
              <a:defRPr sz="2000" b="1"/>
            </a:lvl2pPr>
            <a:lvl3pPr marL="913437" indent="0">
              <a:buNone/>
              <a:defRPr sz="1800" b="1"/>
            </a:lvl3pPr>
            <a:lvl4pPr marL="1370158" indent="0">
              <a:buNone/>
              <a:defRPr sz="1600" b="1"/>
            </a:lvl4pPr>
            <a:lvl5pPr marL="1826876" indent="0">
              <a:buNone/>
              <a:defRPr sz="1600" b="1"/>
            </a:lvl5pPr>
            <a:lvl6pPr marL="2283597" indent="0">
              <a:buNone/>
              <a:defRPr sz="1600" b="1"/>
            </a:lvl6pPr>
            <a:lvl7pPr marL="2740313" indent="0">
              <a:buNone/>
              <a:defRPr sz="1600" b="1"/>
            </a:lvl7pPr>
            <a:lvl8pPr marL="3197034" indent="0">
              <a:buNone/>
              <a:defRPr sz="1600" b="1"/>
            </a:lvl8pPr>
            <a:lvl9pPr marL="3653752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4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21" indent="0">
              <a:buNone/>
              <a:defRPr sz="1200"/>
            </a:lvl2pPr>
            <a:lvl3pPr marL="913437" indent="0">
              <a:buNone/>
              <a:defRPr sz="1000"/>
            </a:lvl3pPr>
            <a:lvl4pPr marL="1370158" indent="0">
              <a:buNone/>
              <a:defRPr sz="900"/>
            </a:lvl4pPr>
            <a:lvl5pPr marL="1826876" indent="0">
              <a:buNone/>
              <a:defRPr sz="900"/>
            </a:lvl5pPr>
            <a:lvl6pPr marL="2283597" indent="0">
              <a:buNone/>
              <a:defRPr sz="900"/>
            </a:lvl6pPr>
            <a:lvl7pPr marL="2740313" indent="0">
              <a:buNone/>
              <a:defRPr sz="900"/>
            </a:lvl7pPr>
            <a:lvl8pPr marL="3197034" indent="0">
              <a:buNone/>
              <a:defRPr sz="900"/>
            </a:lvl8pPr>
            <a:lvl9pPr marL="3653752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21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000"/>
            </a:lvl4pPr>
            <a:lvl5pPr marL="1826876" indent="0">
              <a:buNone/>
              <a:defRPr sz="2000"/>
            </a:lvl5pPr>
            <a:lvl6pPr marL="2283597" indent="0">
              <a:buNone/>
              <a:defRPr sz="2000"/>
            </a:lvl6pPr>
            <a:lvl7pPr marL="2740313" indent="0">
              <a:buNone/>
              <a:defRPr sz="2000"/>
            </a:lvl7pPr>
            <a:lvl8pPr marL="3197034" indent="0">
              <a:buNone/>
              <a:defRPr sz="2000"/>
            </a:lvl8pPr>
            <a:lvl9pPr marL="3653752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21" indent="0">
              <a:buNone/>
              <a:defRPr sz="1200"/>
            </a:lvl2pPr>
            <a:lvl3pPr marL="913437" indent="0">
              <a:buNone/>
              <a:defRPr sz="1000"/>
            </a:lvl3pPr>
            <a:lvl4pPr marL="1370158" indent="0">
              <a:buNone/>
              <a:defRPr sz="900"/>
            </a:lvl4pPr>
            <a:lvl5pPr marL="1826876" indent="0">
              <a:buNone/>
              <a:defRPr sz="900"/>
            </a:lvl5pPr>
            <a:lvl6pPr marL="2283597" indent="0">
              <a:buNone/>
              <a:defRPr sz="900"/>
            </a:lvl6pPr>
            <a:lvl7pPr marL="2740313" indent="0">
              <a:buNone/>
              <a:defRPr sz="900"/>
            </a:lvl7pPr>
            <a:lvl8pPr marL="3197034" indent="0">
              <a:buNone/>
              <a:defRPr sz="900"/>
            </a:lvl8pPr>
            <a:lvl9pPr marL="3653752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858000" y="390529"/>
            <a:ext cx="2286000" cy="5586413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0" y="390529"/>
            <a:ext cx="6705600" cy="5586413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E9E5C-B13C-4E7C-898F-ED5C7B7FF803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00802-E26C-4A39-8912-EAFCE1F05090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858000" y="390530"/>
            <a:ext cx="2286000" cy="5586413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0" y="390530"/>
            <a:ext cx="6722533" cy="5586413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B079C-491A-4B2D-837A-F1E379C6E6B6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AEED1-E718-4E21-B4CF-B4BA7DF26B45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3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4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6BB86-FDD5-424D-928E-8C4FAA9EE1D2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CEED5-07F6-4203-BDCC-B3F220E88171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80F88-4A73-46B7-831F-BFAB7DF359B7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C0B7D-9ED7-4B3E-9751-6FC765F157F5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3" indent="0">
              <a:buNone/>
              <a:defRPr sz="2000" b="1"/>
            </a:lvl2pPr>
            <a:lvl3pPr marL="913865" indent="0">
              <a:buNone/>
              <a:defRPr sz="1800" b="1"/>
            </a:lvl3pPr>
            <a:lvl4pPr marL="1370799" indent="0">
              <a:buNone/>
              <a:defRPr sz="1600" b="1"/>
            </a:lvl4pPr>
            <a:lvl5pPr marL="1827731" indent="0">
              <a:buNone/>
              <a:defRPr sz="1600" b="1"/>
            </a:lvl5pPr>
            <a:lvl6pPr marL="2284665" indent="0">
              <a:buNone/>
              <a:defRPr sz="1600" b="1"/>
            </a:lvl6pPr>
            <a:lvl7pPr marL="2741596" indent="0">
              <a:buNone/>
              <a:defRPr sz="1600" b="1"/>
            </a:lvl7pPr>
            <a:lvl8pPr marL="3198530" indent="0">
              <a:buNone/>
              <a:defRPr sz="1600" b="1"/>
            </a:lvl8pPr>
            <a:lvl9pPr marL="365546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3" indent="0">
              <a:buNone/>
              <a:defRPr sz="2000" b="1"/>
            </a:lvl2pPr>
            <a:lvl3pPr marL="913865" indent="0">
              <a:buNone/>
              <a:defRPr sz="1800" b="1"/>
            </a:lvl3pPr>
            <a:lvl4pPr marL="1370799" indent="0">
              <a:buNone/>
              <a:defRPr sz="1600" b="1"/>
            </a:lvl4pPr>
            <a:lvl5pPr marL="1827731" indent="0">
              <a:buNone/>
              <a:defRPr sz="1600" b="1"/>
            </a:lvl5pPr>
            <a:lvl6pPr marL="2284665" indent="0">
              <a:buNone/>
              <a:defRPr sz="1600" b="1"/>
            </a:lvl6pPr>
            <a:lvl7pPr marL="2741596" indent="0">
              <a:buNone/>
              <a:defRPr sz="1600" b="1"/>
            </a:lvl7pPr>
            <a:lvl8pPr marL="3198530" indent="0">
              <a:buNone/>
              <a:defRPr sz="1600" b="1"/>
            </a:lvl8pPr>
            <a:lvl9pPr marL="365546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E896A-5657-49B7-AB6A-BD91763F2743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AC479-47E3-4B79-8FB7-271B11ADD92D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E22FC-6C0A-4B13-9C48-6DD94D8ED555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23CA2-A22B-4A5D-886C-FCBB5B729A92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41BF6-87CF-4220-B9BC-21837F0516DB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B32A9-CCE7-4F4B-8E18-B7C82B79622D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4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33" indent="0">
              <a:buNone/>
              <a:defRPr sz="1200"/>
            </a:lvl2pPr>
            <a:lvl3pPr marL="913865" indent="0">
              <a:buNone/>
              <a:defRPr sz="1000"/>
            </a:lvl3pPr>
            <a:lvl4pPr marL="1370799" indent="0">
              <a:buNone/>
              <a:defRPr sz="900"/>
            </a:lvl4pPr>
            <a:lvl5pPr marL="1827731" indent="0">
              <a:buNone/>
              <a:defRPr sz="900"/>
            </a:lvl5pPr>
            <a:lvl6pPr marL="2284665" indent="0">
              <a:buNone/>
              <a:defRPr sz="900"/>
            </a:lvl6pPr>
            <a:lvl7pPr marL="2741596" indent="0">
              <a:buNone/>
              <a:defRPr sz="900"/>
            </a:lvl7pPr>
            <a:lvl8pPr marL="3198530" indent="0">
              <a:buNone/>
              <a:defRPr sz="900"/>
            </a:lvl8pPr>
            <a:lvl9pPr marL="365546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7BB90-90CC-4223-9D93-559C2F304158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80F6F-CCFA-48FE-8FAE-2D861BD6009D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33" indent="0">
              <a:buNone/>
              <a:defRPr sz="2800"/>
            </a:lvl2pPr>
            <a:lvl3pPr marL="913865" indent="0">
              <a:buNone/>
              <a:defRPr sz="2400"/>
            </a:lvl3pPr>
            <a:lvl4pPr marL="1370799" indent="0">
              <a:buNone/>
              <a:defRPr sz="2000"/>
            </a:lvl4pPr>
            <a:lvl5pPr marL="1827731" indent="0">
              <a:buNone/>
              <a:defRPr sz="2000"/>
            </a:lvl5pPr>
            <a:lvl6pPr marL="2284665" indent="0">
              <a:buNone/>
              <a:defRPr sz="2000"/>
            </a:lvl6pPr>
            <a:lvl7pPr marL="2741596" indent="0">
              <a:buNone/>
              <a:defRPr sz="2000"/>
            </a:lvl7pPr>
            <a:lvl8pPr marL="3198530" indent="0">
              <a:buNone/>
              <a:defRPr sz="2000"/>
            </a:lvl8pPr>
            <a:lvl9pPr marL="365546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33" indent="0">
              <a:buNone/>
              <a:defRPr sz="1200"/>
            </a:lvl2pPr>
            <a:lvl3pPr marL="913865" indent="0">
              <a:buNone/>
              <a:defRPr sz="1000"/>
            </a:lvl3pPr>
            <a:lvl4pPr marL="1370799" indent="0">
              <a:buNone/>
              <a:defRPr sz="900"/>
            </a:lvl4pPr>
            <a:lvl5pPr marL="1827731" indent="0">
              <a:buNone/>
              <a:defRPr sz="900"/>
            </a:lvl5pPr>
            <a:lvl6pPr marL="2284665" indent="0">
              <a:buNone/>
              <a:defRPr sz="900"/>
            </a:lvl6pPr>
            <a:lvl7pPr marL="2741596" indent="0">
              <a:buNone/>
              <a:defRPr sz="900"/>
            </a:lvl7pPr>
            <a:lvl8pPr marL="3198530" indent="0">
              <a:buNone/>
              <a:defRPr sz="900"/>
            </a:lvl8pPr>
            <a:lvl9pPr marL="365546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60694-6888-4916-AC80-431F8A718735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C3910-D924-4BB7-9D97-51A73644F5F5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612A5-8E77-4031-9E7A-AAB7488A154C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12F67-B901-46D8-8FF0-B476CD545AB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66A0A-518E-4246-B87D-36B68DCD2FE6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674F8-3DD1-4754-AF44-B3F1A7FCA9A5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0" y="390530"/>
            <a:ext cx="9144000" cy="558641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390525"/>
            <a:ext cx="9144000" cy="7366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idx="1"/>
          </p:nvPr>
        </p:nvSpPr>
        <p:spPr>
          <a:xfrm>
            <a:off x="684392" y="1557338"/>
            <a:ext cx="7848600" cy="4419600"/>
          </a:xfrm>
        </p:spPr>
        <p:txBody>
          <a:bodyPr/>
          <a:lstStyle/>
          <a:p>
            <a:pPr lvl="0"/>
            <a:r>
              <a:rPr lang="ko-KR" altLang="en-US" noProof="0" smtClean="0"/>
              <a:t>표를 추가하려면 아이콘을 클릭하십시오</a:t>
            </a:r>
            <a:endParaRPr lang="ko-KR" altLang="en-US" noProof="0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453" indent="0" algn="ctr">
              <a:buNone/>
              <a:defRPr/>
            </a:lvl2pPr>
            <a:lvl3pPr marL="912903" indent="0" algn="ctr">
              <a:buNone/>
              <a:defRPr/>
            </a:lvl3pPr>
            <a:lvl4pPr marL="1369357" indent="0" algn="ctr">
              <a:buNone/>
              <a:defRPr/>
            </a:lvl4pPr>
            <a:lvl5pPr marL="1825808" indent="0" algn="ctr">
              <a:buNone/>
              <a:defRPr/>
            </a:lvl5pPr>
            <a:lvl6pPr marL="2282262" indent="0" algn="ctr">
              <a:buNone/>
              <a:defRPr/>
            </a:lvl6pPr>
            <a:lvl7pPr marL="2738711" indent="0" algn="ctr">
              <a:buNone/>
              <a:defRPr/>
            </a:lvl7pPr>
            <a:lvl8pPr marL="3195166" indent="0" algn="ctr">
              <a:buNone/>
              <a:defRPr/>
            </a:lvl8pPr>
            <a:lvl9pPr marL="3651616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53" indent="0">
              <a:buNone/>
              <a:defRPr sz="1800"/>
            </a:lvl2pPr>
            <a:lvl3pPr marL="912903" indent="0">
              <a:buNone/>
              <a:defRPr sz="1600"/>
            </a:lvl3pPr>
            <a:lvl4pPr marL="1369357" indent="0">
              <a:buNone/>
              <a:defRPr sz="1400"/>
            </a:lvl4pPr>
            <a:lvl5pPr marL="1825808" indent="0">
              <a:buNone/>
              <a:defRPr sz="1400"/>
            </a:lvl5pPr>
            <a:lvl6pPr marL="2282262" indent="0">
              <a:buNone/>
              <a:defRPr sz="1400"/>
            </a:lvl6pPr>
            <a:lvl7pPr marL="2738711" indent="0">
              <a:buNone/>
              <a:defRPr sz="1400"/>
            </a:lvl7pPr>
            <a:lvl8pPr marL="3195166" indent="0">
              <a:buNone/>
              <a:defRPr sz="1400"/>
            </a:lvl8pPr>
            <a:lvl9pPr marL="3651616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4213" y="1557338"/>
            <a:ext cx="38481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84713" y="1557338"/>
            <a:ext cx="38481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53" indent="0">
              <a:buNone/>
              <a:defRPr sz="2000" b="1"/>
            </a:lvl2pPr>
            <a:lvl3pPr marL="912903" indent="0">
              <a:buNone/>
              <a:defRPr sz="1800" b="1"/>
            </a:lvl3pPr>
            <a:lvl4pPr marL="1369357" indent="0">
              <a:buNone/>
              <a:defRPr sz="1600" b="1"/>
            </a:lvl4pPr>
            <a:lvl5pPr marL="1825808" indent="0">
              <a:buNone/>
              <a:defRPr sz="1600" b="1"/>
            </a:lvl5pPr>
            <a:lvl6pPr marL="2282262" indent="0">
              <a:buNone/>
              <a:defRPr sz="1600" b="1"/>
            </a:lvl6pPr>
            <a:lvl7pPr marL="2738711" indent="0">
              <a:buNone/>
              <a:defRPr sz="1600" b="1"/>
            </a:lvl7pPr>
            <a:lvl8pPr marL="3195166" indent="0">
              <a:buNone/>
              <a:defRPr sz="1600" b="1"/>
            </a:lvl8pPr>
            <a:lvl9pPr marL="3651616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53" indent="0">
              <a:buNone/>
              <a:defRPr sz="2000" b="1"/>
            </a:lvl2pPr>
            <a:lvl3pPr marL="912903" indent="0">
              <a:buNone/>
              <a:defRPr sz="1800" b="1"/>
            </a:lvl3pPr>
            <a:lvl4pPr marL="1369357" indent="0">
              <a:buNone/>
              <a:defRPr sz="1600" b="1"/>
            </a:lvl4pPr>
            <a:lvl5pPr marL="1825808" indent="0">
              <a:buNone/>
              <a:defRPr sz="1600" b="1"/>
            </a:lvl5pPr>
            <a:lvl6pPr marL="2282262" indent="0">
              <a:buNone/>
              <a:defRPr sz="1600" b="1"/>
            </a:lvl6pPr>
            <a:lvl7pPr marL="2738711" indent="0">
              <a:buNone/>
              <a:defRPr sz="1600" b="1"/>
            </a:lvl7pPr>
            <a:lvl8pPr marL="3195166" indent="0">
              <a:buNone/>
              <a:defRPr sz="1600" b="1"/>
            </a:lvl8pPr>
            <a:lvl9pPr marL="3651616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263508"/>
            <a:ext cx="9144000" cy="736600"/>
          </a:xfrm>
        </p:spPr>
        <p:txBody>
          <a:bodyPr/>
          <a:lstStyle>
            <a:lvl1pPr>
              <a:defRPr baseline="0">
                <a:latin typeface="Arial" pitchFamily="34" charset="0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84390" y="1428736"/>
            <a:ext cx="7848600" cy="4419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4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53" indent="0">
              <a:buNone/>
              <a:defRPr sz="1200"/>
            </a:lvl2pPr>
            <a:lvl3pPr marL="912903" indent="0">
              <a:buNone/>
              <a:defRPr sz="1000"/>
            </a:lvl3pPr>
            <a:lvl4pPr marL="1369357" indent="0">
              <a:buNone/>
              <a:defRPr sz="900"/>
            </a:lvl4pPr>
            <a:lvl5pPr marL="1825808" indent="0">
              <a:buNone/>
              <a:defRPr sz="900"/>
            </a:lvl5pPr>
            <a:lvl6pPr marL="2282262" indent="0">
              <a:buNone/>
              <a:defRPr sz="900"/>
            </a:lvl6pPr>
            <a:lvl7pPr marL="2738711" indent="0">
              <a:buNone/>
              <a:defRPr sz="900"/>
            </a:lvl7pPr>
            <a:lvl8pPr marL="3195166" indent="0">
              <a:buNone/>
              <a:defRPr sz="900"/>
            </a:lvl8pPr>
            <a:lvl9pPr marL="3651616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53" indent="0">
              <a:buNone/>
              <a:defRPr sz="2800"/>
            </a:lvl2pPr>
            <a:lvl3pPr marL="912903" indent="0">
              <a:buNone/>
              <a:defRPr sz="2400"/>
            </a:lvl3pPr>
            <a:lvl4pPr marL="1369357" indent="0">
              <a:buNone/>
              <a:defRPr sz="2000"/>
            </a:lvl4pPr>
            <a:lvl5pPr marL="1825808" indent="0">
              <a:buNone/>
              <a:defRPr sz="2000"/>
            </a:lvl5pPr>
            <a:lvl6pPr marL="2282262" indent="0">
              <a:buNone/>
              <a:defRPr sz="2000"/>
            </a:lvl6pPr>
            <a:lvl7pPr marL="2738711" indent="0">
              <a:buNone/>
              <a:defRPr sz="2000"/>
            </a:lvl7pPr>
            <a:lvl8pPr marL="3195166" indent="0">
              <a:buNone/>
              <a:defRPr sz="2000"/>
            </a:lvl8pPr>
            <a:lvl9pPr marL="3651616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53" indent="0">
              <a:buNone/>
              <a:defRPr sz="1200"/>
            </a:lvl2pPr>
            <a:lvl3pPr marL="912903" indent="0">
              <a:buNone/>
              <a:defRPr sz="1000"/>
            </a:lvl3pPr>
            <a:lvl4pPr marL="1369357" indent="0">
              <a:buNone/>
              <a:defRPr sz="900"/>
            </a:lvl4pPr>
            <a:lvl5pPr marL="1825808" indent="0">
              <a:buNone/>
              <a:defRPr sz="900"/>
            </a:lvl5pPr>
            <a:lvl6pPr marL="2282262" indent="0">
              <a:buNone/>
              <a:defRPr sz="900"/>
            </a:lvl6pPr>
            <a:lvl7pPr marL="2738711" indent="0">
              <a:buNone/>
              <a:defRPr sz="900"/>
            </a:lvl7pPr>
            <a:lvl8pPr marL="3195166" indent="0">
              <a:buNone/>
              <a:defRPr sz="900"/>
            </a:lvl8pPr>
            <a:lvl9pPr marL="3651616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858000" y="390529"/>
            <a:ext cx="2286000" cy="5586413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0" y="390529"/>
            <a:ext cx="6705600" cy="5586413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000000"/>
                </a:solidFill>
                <a:latin typeface="Arial" pitchFamily="34" charset="0"/>
                <a:ea typeface="ヒラギノ角ゴ Pro W3"/>
                <a:cs typeface="+mn-cs"/>
              </a:defRPr>
            </a:lvl1pPr>
          </a:lstStyle>
          <a:p>
            <a:pPr>
              <a:defRPr/>
            </a:pPr>
            <a:endParaRPr lang="en-US" sz="1800" i="1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000000"/>
                </a:solidFill>
                <a:latin typeface="Arial" pitchFamily="34" charset="0"/>
                <a:ea typeface="ヒラギノ角ゴ Pro W3"/>
                <a:cs typeface="+mn-cs"/>
              </a:defRPr>
            </a:lvl1pPr>
          </a:lstStyle>
          <a:p>
            <a:pPr>
              <a:defRPr/>
            </a:pPr>
            <a:endParaRPr lang="en-US" sz="1800" i="1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000000"/>
                </a:solidFill>
                <a:latin typeface="Arial" pitchFamily="34" charset="0"/>
                <a:ea typeface="ヒラギノ角ゴ Pro W3"/>
                <a:cs typeface="+mn-cs"/>
              </a:defRPr>
            </a:lvl1pPr>
          </a:lstStyle>
          <a:p>
            <a:pPr>
              <a:defRPr/>
            </a:pPr>
            <a:fld id="{EE94BED8-340B-483C-A23C-C063091544F5}" type="slidenum">
              <a:rPr lang="en-US" sz="1800" i="1"/>
              <a:pPr>
                <a:defRPr/>
              </a:pPr>
              <a:t>‹#›</a:t>
            </a:fld>
            <a:endParaRPr lang="en-US" sz="1800" i="1"/>
          </a:p>
        </p:txBody>
      </p:sp>
    </p:spTree>
    <p:extLst>
      <p:ext uri="{BB962C8B-B14F-4D97-AF65-F5344CB8AC3E}">
        <p14:creationId xmlns="" xmlns:p14="http://schemas.microsoft.com/office/powerpoint/2010/main" val="146100897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614" indent="0" algn="ctr">
              <a:buNone/>
              <a:defRPr/>
            </a:lvl2pPr>
            <a:lvl3pPr marL="913224" indent="0" algn="ctr">
              <a:buNone/>
              <a:defRPr/>
            </a:lvl3pPr>
            <a:lvl4pPr marL="1369838" indent="0" algn="ctr">
              <a:buNone/>
              <a:defRPr/>
            </a:lvl4pPr>
            <a:lvl5pPr marL="1826449" indent="0" algn="ctr">
              <a:buNone/>
              <a:defRPr/>
            </a:lvl5pPr>
            <a:lvl6pPr marL="2283063" indent="0" algn="ctr">
              <a:buNone/>
              <a:defRPr/>
            </a:lvl6pPr>
            <a:lvl7pPr marL="2739672" indent="0" algn="ctr">
              <a:buNone/>
              <a:defRPr/>
            </a:lvl7pPr>
            <a:lvl8pPr marL="3196287" indent="0" algn="ctr">
              <a:buNone/>
              <a:defRPr/>
            </a:lvl8pPr>
            <a:lvl9pPr marL="3652897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1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614" indent="0">
              <a:buNone/>
              <a:defRPr sz="1800"/>
            </a:lvl2pPr>
            <a:lvl3pPr marL="913224" indent="0">
              <a:buNone/>
              <a:defRPr sz="1600"/>
            </a:lvl3pPr>
            <a:lvl4pPr marL="1369838" indent="0">
              <a:buNone/>
              <a:defRPr sz="1400"/>
            </a:lvl4pPr>
            <a:lvl5pPr marL="1826449" indent="0">
              <a:buNone/>
              <a:defRPr sz="1400"/>
            </a:lvl5pPr>
            <a:lvl6pPr marL="2283063" indent="0">
              <a:buNone/>
              <a:defRPr sz="1400"/>
            </a:lvl6pPr>
            <a:lvl7pPr marL="2739672" indent="0">
              <a:buNone/>
              <a:defRPr sz="1400"/>
            </a:lvl7pPr>
            <a:lvl8pPr marL="3196287" indent="0">
              <a:buNone/>
              <a:defRPr sz="1400"/>
            </a:lvl8pPr>
            <a:lvl9pPr marL="3652897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4213" y="1557338"/>
            <a:ext cx="38481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84713" y="1557338"/>
            <a:ext cx="38481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489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14" indent="0">
              <a:buNone/>
              <a:defRPr sz="2000" b="1"/>
            </a:lvl2pPr>
            <a:lvl3pPr marL="913224" indent="0">
              <a:buNone/>
              <a:defRPr sz="1800" b="1"/>
            </a:lvl3pPr>
            <a:lvl4pPr marL="1369838" indent="0">
              <a:buNone/>
              <a:defRPr sz="1600" b="1"/>
            </a:lvl4pPr>
            <a:lvl5pPr marL="1826449" indent="0">
              <a:buNone/>
              <a:defRPr sz="1600" b="1"/>
            </a:lvl5pPr>
            <a:lvl6pPr marL="2283063" indent="0">
              <a:buNone/>
              <a:defRPr sz="1600" b="1"/>
            </a:lvl6pPr>
            <a:lvl7pPr marL="2739672" indent="0">
              <a:buNone/>
              <a:defRPr sz="1600" b="1"/>
            </a:lvl7pPr>
            <a:lvl8pPr marL="3196287" indent="0">
              <a:buNone/>
              <a:defRPr sz="1600" b="1"/>
            </a:lvl8pPr>
            <a:lvl9pPr marL="3652897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14" indent="0">
              <a:buNone/>
              <a:defRPr sz="2000" b="1"/>
            </a:lvl2pPr>
            <a:lvl3pPr marL="913224" indent="0">
              <a:buNone/>
              <a:defRPr sz="1800" b="1"/>
            </a:lvl3pPr>
            <a:lvl4pPr marL="1369838" indent="0">
              <a:buNone/>
              <a:defRPr sz="1600" b="1"/>
            </a:lvl4pPr>
            <a:lvl5pPr marL="1826449" indent="0">
              <a:buNone/>
              <a:defRPr sz="1600" b="1"/>
            </a:lvl5pPr>
            <a:lvl6pPr marL="2283063" indent="0">
              <a:buNone/>
              <a:defRPr sz="1600" b="1"/>
            </a:lvl6pPr>
            <a:lvl7pPr marL="2739672" indent="0">
              <a:buNone/>
              <a:defRPr sz="1600" b="1"/>
            </a:lvl7pPr>
            <a:lvl8pPr marL="3196287" indent="0">
              <a:buNone/>
              <a:defRPr sz="1600" b="1"/>
            </a:lvl8pPr>
            <a:lvl9pPr marL="3652897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4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614" indent="0">
              <a:buNone/>
              <a:defRPr sz="1200"/>
            </a:lvl2pPr>
            <a:lvl3pPr marL="913224" indent="0">
              <a:buNone/>
              <a:defRPr sz="1000"/>
            </a:lvl3pPr>
            <a:lvl4pPr marL="1369838" indent="0">
              <a:buNone/>
              <a:defRPr sz="900"/>
            </a:lvl4pPr>
            <a:lvl5pPr marL="1826449" indent="0">
              <a:buNone/>
              <a:defRPr sz="900"/>
            </a:lvl5pPr>
            <a:lvl6pPr marL="2283063" indent="0">
              <a:buNone/>
              <a:defRPr sz="900"/>
            </a:lvl6pPr>
            <a:lvl7pPr marL="2739672" indent="0">
              <a:buNone/>
              <a:defRPr sz="900"/>
            </a:lvl7pPr>
            <a:lvl8pPr marL="3196287" indent="0">
              <a:buNone/>
              <a:defRPr sz="900"/>
            </a:lvl8pPr>
            <a:lvl9pPr marL="3652897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14" indent="0">
              <a:buNone/>
              <a:defRPr sz="2800"/>
            </a:lvl2pPr>
            <a:lvl3pPr marL="913224" indent="0">
              <a:buNone/>
              <a:defRPr sz="2400"/>
            </a:lvl3pPr>
            <a:lvl4pPr marL="1369838" indent="0">
              <a:buNone/>
              <a:defRPr sz="2000"/>
            </a:lvl4pPr>
            <a:lvl5pPr marL="1826449" indent="0">
              <a:buNone/>
              <a:defRPr sz="2000"/>
            </a:lvl5pPr>
            <a:lvl6pPr marL="2283063" indent="0">
              <a:buNone/>
              <a:defRPr sz="2000"/>
            </a:lvl6pPr>
            <a:lvl7pPr marL="2739672" indent="0">
              <a:buNone/>
              <a:defRPr sz="2000"/>
            </a:lvl7pPr>
            <a:lvl8pPr marL="3196287" indent="0">
              <a:buNone/>
              <a:defRPr sz="2000"/>
            </a:lvl8pPr>
            <a:lvl9pPr marL="3652897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614" indent="0">
              <a:buNone/>
              <a:defRPr sz="1200"/>
            </a:lvl2pPr>
            <a:lvl3pPr marL="913224" indent="0">
              <a:buNone/>
              <a:defRPr sz="1000"/>
            </a:lvl3pPr>
            <a:lvl4pPr marL="1369838" indent="0">
              <a:buNone/>
              <a:defRPr sz="900"/>
            </a:lvl4pPr>
            <a:lvl5pPr marL="1826449" indent="0">
              <a:buNone/>
              <a:defRPr sz="900"/>
            </a:lvl5pPr>
            <a:lvl6pPr marL="2283063" indent="0">
              <a:buNone/>
              <a:defRPr sz="900"/>
            </a:lvl6pPr>
            <a:lvl7pPr marL="2739672" indent="0">
              <a:buNone/>
              <a:defRPr sz="900"/>
            </a:lvl7pPr>
            <a:lvl8pPr marL="3196287" indent="0">
              <a:buNone/>
              <a:defRPr sz="900"/>
            </a:lvl8pPr>
            <a:lvl9pPr marL="3652897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858000" y="390529"/>
            <a:ext cx="2286000" cy="5586413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0" y="390529"/>
            <a:ext cx="6705600" cy="5586413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33" indent="0" algn="ctr">
              <a:buNone/>
              <a:defRPr/>
            </a:lvl2pPr>
            <a:lvl3pPr marL="913865" indent="0" algn="ctr">
              <a:buNone/>
              <a:defRPr/>
            </a:lvl3pPr>
            <a:lvl4pPr marL="1370799" indent="0" algn="ctr">
              <a:buNone/>
              <a:defRPr/>
            </a:lvl4pPr>
            <a:lvl5pPr marL="1827731" indent="0" algn="ctr">
              <a:buNone/>
              <a:defRPr/>
            </a:lvl5pPr>
            <a:lvl6pPr marL="2284665" indent="0" algn="ctr">
              <a:buNone/>
              <a:defRPr/>
            </a:lvl6pPr>
            <a:lvl7pPr marL="2741596" indent="0" algn="ctr">
              <a:buNone/>
              <a:defRPr/>
            </a:lvl7pPr>
            <a:lvl8pPr marL="3198530" indent="0" algn="ctr">
              <a:buNone/>
              <a:defRPr/>
            </a:lvl8pPr>
            <a:lvl9pPr marL="365546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4392" y="1557338"/>
            <a:ext cx="3856566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76422" y="1557338"/>
            <a:ext cx="3856567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33" indent="0">
              <a:buNone/>
              <a:defRPr sz="1800"/>
            </a:lvl2pPr>
            <a:lvl3pPr marL="913865" indent="0">
              <a:buNone/>
              <a:defRPr sz="1600"/>
            </a:lvl3pPr>
            <a:lvl4pPr marL="1370799" indent="0">
              <a:buNone/>
              <a:defRPr sz="1400"/>
            </a:lvl4pPr>
            <a:lvl5pPr marL="1827731" indent="0">
              <a:buNone/>
              <a:defRPr sz="1400"/>
            </a:lvl5pPr>
            <a:lvl6pPr marL="2284665" indent="0">
              <a:buNone/>
              <a:defRPr sz="1400"/>
            </a:lvl6pPr>
            <a:lvl7pPr marL="2741596" indent="0">
              <a:buNone/>
              <a:defRPr sz="1400"/>
            </a:lvl7pPr>
            <a:lvl8pPr marL="3198530" indent="0">
              <a:buNone/>
              <a:defRPr sz="1400"/>
            </a:lvl8pPr>
            <a:lvl9pPr marL="365546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4213" y="1557338"/>
            <a:ext cx="38481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84713" y="1557338"/>
            <a:ext cx="38481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3" indent="0">
              <a:buNone/>
              <a:defRPr sz="2000" b="1"/>
            </a:lvl2pPr>
            <a:lvl3pPr marL="913865" indent="0">
              <a:buNone/>
              <a:defRPr sz="1800" b="1"/>
            </a:lvl3pPr>
            <a:lvl4pPr marL="1370799" indent="0">
              <a:buNone/>
              <a:defRPr sz="1600" b="1"/>
            </a:lvl4pPr>
            <a:lvl5pPr marL="1827731" indent="0">
              <a:buNone/>
              <a:defRPr sz="1600" b="1"/>
            </a:lvl5pPr>
            <a:lvl6pPr marL="2284665" indent="0">
              <a:buNone/>
              <a:defRPr sz="1600" b="1"/>
            </a:lvl6pPr>
            <a:lvl7pPr marL="2741596" indent="0">
              <a:buNone/>
              <a:defRPr sz="1600" b="1"/>
            </a:lvl7pPr>
            <a:lvl8pPr marL="3198530" indent="0">
              <a:buNone/>
              <a:defRPr sz="1600" b="1"/>
            </a:lvl8pPr>
            <a:lvl9pPr marL="365546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3" indent="0">
              <a:buNone/>
              <a:defRPr sz="2000" b="1"/>
            </a:lvl2pPr>
            <a:lvl3pPr marL="913865" indent="0">
              <a:buNone/>
              <a:defRPr sz="1800" b="1"/>
            </a:lvl3pPr>
            <a:lvl4pPr marL="1370799" indent="0">
              <a:buNone/>
              <a:defRPr sz="1600" b="1"/>
            </a:lvl4pPr>
            <a:lvl5pPr marL="1827731" indent="0">
              <a:buNone/>
              <a:defRPr sz="1600" b="1"/>
            </a:lvl5pPr>
            <a:lvl6pPr marL="2284665" indent="0">
              <a:buNone/>
              <a:defRPr sz="1600" b="1"/>
            </a:lvl6pPr>
            <a:lvl7pPr marL="2741596" indent="0">
              <a:buNone/>
              <a:defRPr sz="1600" b="1"/>
            </a:lvl7pPr>
            <a:lvl8pPr marL="3198530" indent="0">
              <a:buNone/>
              <a:defRPr sz="1600" b="1"/>
            </a:lvl8pPr>
            <a:lvl9pPr marL="365546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4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33" indent="0">
              <a:buNone/>
              <a:defRPr sz="1200"/>
            </a:lvl2pPr>
            <a:lvl3pPr marL="913865" indent="0">
              <a:buNone/>
              <a:defRPr sz="1000"/>
            </a:lvl3pPr>
            <a:lvl4pPr marL="1370799" indent="0">
              <a:buNone/>
              <a:defRPr sz="900"/>
            </a:lvl4pPr>
            <a:lvl5pPr marL="1827731" indent="0">
              <a:buNone/>
              <a:defRPr sz="900"/>
            </a:lvl5pPr>
            <a:lvl6pPr marL="2284665" indent="0">
              <a:buNone/>
              <a:defRPr sz="900"/>
            </a:lvl6pPr>
            <a:lvl7pPr marL="2741596" indent="0">
              <a:buNone/>
              <a:defRPr sz="900"/>
            </a:lvl7pPr>
            <a:lvl8pPr marL="3198530" indent="0">
              <a:buNone/>
              <a:defRPr sz="900"/>
            </a:lvl8pPr>
            <a:lvl9pPr marL="365546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3" indent="0">
              <a:buNone/>
              <a:defRPr sz="2800"/>
            </a:lvl2pPr>
            <a:lvl3pPr marL="913865" indent="0">
              <a:buNone/>
              <a:defRPr sz="2400"/>
            </a:lvl3pPr>
            <a:lvl4pPr marL="1370799" indent="0">
              <a:buNone/>
              <a:defRPr sz="2000"/>
            </a:lvl4pPr>
            <a:lvl5pPr marL="1827731" indent="0">
              <a:buNone/>
              <a:defRPr sz="2000"/>
            </a:lvl5pPr>
            <a:lvl6pPr marL="2284665" indent="0">
              <a:buNone/>
              <a:defRPr sz="2000"/>
            </a:lvl6pPr>
            <a:lvl7pPr marL="2741596" indent="0">
              <a:buNone/>
              <a:defRPr sz="2000"/>
            </a:lvl7pPr>
            <a:lvl8pPr marL="3198530" indent="0">
              <a:buNone/>
              <a:defRPr sz="2000"/>
            </a:lvl8pPr>
            <a:lvl9pPr marL="365546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33" indent="0">
              <a:buNone/>
              <a:defRPr sz="1200"/>
            </a:lvl2pPr>
            <a:lvl3pPr marL="913865" indent="0">
              <a:buNone/>
              <a:defRPr sz="1000"/>
            </a:lvl3pPr>
            <a:lvl4pPr marL="1370799" indent="0">
              <a:buNone/>
              <a:defRPr sz="900"/>
            </a:lvl4pPr>
            <a:lvl5pPr marL="1827731" indent="0">
              <a:buNone/>
              <a:defRPr sz="900"/>
            </a:lvl5pPr>
            <a:lvl6pPr marL="2284665" indent="0">
              <a:buNone/>
              <a:defRPr sz="900"/>
            </a:lvl6pPr>
            <a:lvl7pPr marL="2741596" indent="0">
              <a:buNone/>
              <a:defRPr sz="900"/>
            </a:lvl7pPr>
            <a:lvl8pPr marL="3198530" indent="0">
              <a:buNone/>
              <a:defRPr sz="900"/>
            </a:lvl8pPr>
            <a:lvl9pPr marL="365546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858000" y="390529"/>
            <a:ext cx="2286000" cy="5586413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0" y="390529"/>
            <a:ext cx="6705600" cy="5586413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4213" y="1557338"/>
            <a:ext cx="38481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84713" y="1557338"/>
            <a:ext cx="38481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858000" y="390525"/>
            <a:ext cx="2286000" cy="5586413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0" y="390525"/>
            <a:ext cx="6705600" cy="5586413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735508"/>
            <a:ext cx="8229600" cy="801687"/>
          </a:xfrm>
        </p:spPr>
        <p:txBody>
          <a:bodyPr/>
          <a:lstStyle>
            <a:lvl1pPr>
              <a:defRPr baseline="0"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02920" y="503832"/>
            <a:ext cx="4297680" cy="153888"/>
          </a:xfrm>
        </p:spPr>
        <p:txBody>
          <a:bodyPr rIns="0" bIns="0" anchor="ctr" anchorCtr="0">
            <a:noAutofit/>
          </a:bodyPr>
          <a:lstStyle>
            <a:lvl1pPr>
              <a:defRPr sz="10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 smtClean="0"/>
              <a:t>Click to edit section title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210632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000000"/>
                </a:solidFill>
                <a:latin typeface="Arial" pitchFamily="34" charset="0"/>
                <a:ea typeface="ヒラギノ角ゴ Pro W3"/>
                <a:cs typeface="+mn-cs"/>
              </a:defRPr>
            </a:lvl1pPr>
          </a:lstStyle>
          <a:p>
            <a:pPr>
              <a:defRPr/>
            </a:pPr>
            <a:endParaRPr lang="en-US" sz="1800" i="1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000000"/>
                </a:solidFill>
                <a:latin typeface="Arial" pitchFamily="34" charset="0"/>
                <a:ea typeface="ヒラギノ角ゴ Pro W3"/>
                <a:cs typeface="+mn-cs"/>
              </a:defRPr>
            </a:lvl1pPr>
          </a:lstStyle>
          <a:p>
            <a:pPr>
              <a:defRPr/>
            </a:pPr>
            <a:endParaRPr lang="en-US" sz="1800" i="1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000000"/>
                </a:solidFill>
                <a:latin typeface="Arial" pitchFamily="34" charset="0"/>
                <a:ea typeface="ヒラギノ角ゴ Pro W3"/>
                <a:cs typeface="+mn-cs"/>
              </a:defRPr>
            </a:lvl1pPr>
          </a:lstStyle>
          <a:p>
            <a:pPr>
              <a:defRPr/>
            </a:pPr>
            <a:fld id="{EE94BED8-340B-483C-A23C-C063091544F5}" type="slidenum">
              <a:rPr lang="en-US" sz="1800" i="1"/>
              <a:pPr>
                <a:defRPr/>
              </a:pPr>
              <a:t>‹#›</a:t>
            </a:fld>
            <a:endParaRPr lang="en-US" sz="1800" i="1"/>
          </a:p>
        </p:txBody>
      </p:sp>
    </p:spTree>
    <p:extLst>
      <p:ext uri="{BB962C8B-B14F-4D97-AF65-F5344CB8AC3E}">
        <p14:creationId xmlns="" xmlns:p14="http://schemas.microsoft.com/office/powerpoint/2010/main" val="1461008977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263508"/>
            <a:ext cx="9144000" cy="736600"/>
          </a:xfrm>
        </p:spPr>
        <p:txBody>
          <a:bodyPr/>
          <a:lstStyle>
            <a:lvl1pPr>
              <a:defRPr baseline="0">
                <a:latin typeface="Arial" pitchFamily="34" charset="0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84390" y="1428736"/>
            <a:ext cx="7848600" cy="4419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489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4392" y="1557338"/>
            <a:ext cx="3856566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76422" y="1557338"/>
            <a:ext cx="3856567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756" y="27305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ko-KR" altLang="en-US" noProof="0" smtClean="0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858000" y="390530"/>
            <a:ext cx="2286000" cy="5586413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0" y="390530"/>
            <a:ext cx="6722533" cy="5586413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0" y="390530"/>
            <a:ext cx="9144000" cy="558641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390525"/>
            <a:ext cx="9144000" cy="7366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idx="1"/>
          </p:nvPr>
        </p:nvSpPr>
        <p:spPr>
          <a:xfrm>
            <a:off x="684392" y="1557338"/>
            <a:ext cx="7848600" cy="4419600"/>
          </a:xfrm>
        </p:spPr>
        <p:txBody>
          <a:bodyPr/>
          <a:lstStyle/>
          <a:p>
            <a:pPr lvl="0"/>
            <a:r>
              <a:rPr lang="ko-KR" altLang="en-US" noProof="0" smtClean="0"/>
              <a:t>표를 추가하려면 아이콘을 클릭하십시오</a:t>
            </a:r>
            <a:endParaRPr lang="ko-KR" altLang="en-US" noProof="0"/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614" indent="0" algn="ctr">
              <a:buNone/>
              <a:defRPr/>
            </a:lvl2pPr>
            <a:lvl3pPr marL="913224" indent="0" algn="ctr">
              <a:buNone/>
              <a:defRPr/>
            </a:lvl3pPr>
            <a:lvl4pPr marL="1369838" indent="0" algn="ctr">
              <a:buNone/>
              <a:defRPr/>
            </a:lvl4pPr>
            <a:lvl5pPr marL="1826449" indent="0" algn="ctr">
              <a:buNone/>
              <a:defRPr/>
            </a:lvl5pPr>
            <a:lvl6pPr marL="2283063" indent="0" algn="ctr">
              <a:buNone/>
              <a:defRPr/>
            </a:lvl6pPr>
            <a:lvl7pPr marL="2739672" indent="0" algn="ctr">
              <a:buNone/>
              <a:defRPr/>
            </a:lvl7pPr>
            <a:lvl8pPr marL="3196287" indent="0" algn="ctr">
              <a:buNone/>
              <a:defRPr/>
            </a:lvl8pPr>
            <a:lvl9pPr marL="3652897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1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614" indent="0">
              <a:buNone/>
              <a:defRPr sz="1800"/>
            </a:lvl2pPr>
            <a:lvl3pPr marL="913224" indent="0">
              <a:buNone/>
              <a:defRPr sz="1600"/>
            </a:lvl3pPr>
            <a:lvl4pPr marL="1369838" indent="0">
              <a:buNone/>
              <a:defRPr sz="1400"/>
            </a:lvl4pPr>
            <a:lvl5pPr marL="1826449" indent="0">
              <a:buNone/>
              <a:defRPr sz="1400"/>
            </a:lvl5pPr>
            <a:lvl6pPr marL="2283063" indent="0">
              <a:buNone/>
              <a:defRPr sz="1400"/>
            </a:lvl6pPr>
            <a:lvl7pPr marL="2739672" indent="0">
              <a:buNone/>
              <a:defRPr sz="1400"/>
            </a:lvl7pPr>
            <a:lvl8pPr marL="3196287" indent="0">
              <a:buNone/>
              <a:defRPr sz="1400"/>
            </a:lvl8pPr>
            <a:lvl9pPr marL="3652897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4213" y="1557338"/>
            <a:ext cx="38481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84713" y="1557338"/>
            <a:ext cx="38481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14" indent="0">
              <a:buNone/>
              <a:defRPr sz="2000" b="1"/>
            </a:lvl2pPr>
            <a:lvl3pPr marL="913224" indent="0">
              <a:buNone/>
              <a:defRPr sz="1800" b="1"/>
            </a:lvl3pPr>
            <a:lvl4pPr marL="1369838" indent="0">
              <a:buNone/>
              <a:defRPr sz="1600" b="1"/>
            </a:lvl4pPr>
            <a:lvl5pPr marL="1826449" indent="0">
              <a:buNone/>
              <a:defRPr sz="1600" b="1"/>
            </a:lvl5pPr>
            <a:lvl6pPr marL="2283063" indent="0">
              <a:buNone/>
              <a:defRPr sz="1600" b="1"/>
            </a:lvl6pPr>
            <a:lvl7pPr marL="2739672" indent="0">
              <a:buNone/>
              <a:defRPr sz="1600" b="1"/>
            </a:lvl7pPr>
            <a:lvl8pPr marL="3196287" indent="0">
              <a:buNone/>
              <a:defRPr sz="1600" b="1"/>
            </a:lvl8pPr>
            <a:lvl9pPr marL="3652897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14" indent="0">
              <a:buNone/>
              <a:defRPr sz="2000" b="1"/>
            </a:lvl2pPr>
            <a:lvl3pPr marL="913224" indent="0">
              <a:buNone/>
              <a:defRPr sz="1800" b="1"/>
            </a:lvl3pPr>
            <a:lvl4pPr marL="1369838" indent="0">
              <a:buNone/>
              <a:defRPr sz="1600" b="1"/>
            </a:lvl4pPr>
            <a:lvl5pPr marL="1826449" indent="0">
              <a:buNone/>
              <a:defRPr sz="1600" b="1"/>
            </a:lvl5pPr>
            <a:lvl6pPr marL="2283063" indent="0">
              <a:buNone/>
              <a:defRPr sz="1600" b="1"/>
            </a:lvl6pPr>
            <a:lvl7pPr marL="2739672" indent="0">
              <a:buNone/>
              <a:defRPr sz="1600" b="1"/>
            </a:lvl7pPr>
            <a:lvl8pPr marL="3196287" indent="0">
              <a:buNone/>
              <a:defRPr sz="1600" b="1"/>
            </a:lvl8pPr>
            <a:lvl9pPr marL="3652897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756" y="27305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4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614" indent="0">
              <a:buNone/>
              <a:defRPr sz="1200"/>
            </a:lvl2pPr>
            <a:lvl3pPr marL="913224" indent="0">
              <a:buNone/>
              <a:defRPr sz="1000"/>
            </a:lvl3pPr>
            <a:lvl4pPr marL="1369838" indent="0">
              <a:buNone/>
              <a:defRPr sz="900"/>
            </a:lvl4pPr>
            <a:lvl5pPr marL="1826449" indent="0">
              <a:buNone/>
              <a:defRPr sz="900"/>
            </a:lvl5pPr>
            <a:lvl6pPr marL="2283063" indent="0">
              <a:buNone/>
              <a:defRPr sz="900"/>
            </a:lvl6pPr>
            <a:lvl7pPr marL="2739672" indent="0">
              <a:buNone/>
              <a:defRPr sz="900"/>
            </a:lvl7pPr>
            <a:lvl8pPr marL="3196287" indent="0">
              <a:buNone/>
              <a:defRPr sz="900"/>
            </a:lvl8pPr>
            <a:lvl9pPr marL="3652897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14" indent="0">
              <a:buNone/>
              <a:defRPr sz="2800"/>
            </a:lvl2pPr>
            <a:lvl3pPr marL="913224" indent="0">
              <a:buNone/>
              <a:defRPr sz="2400"/>
            </a:lvl3pPr>
            <a:lvl4pPr marL="1369838" indent="0">
              <a:buNone/>
              <a:defRPr sz="2000"/>
            </a:lvl4pPr>
            <a:lvl5pPr marL="1826449" indent="0">
              <a:buNone/>
              <a:defRPr sz="2000"/>
            </a:lvl5pPr>
            <a:lvl6pPr marL="2283063" indent="0">
              <a:buNone/>
              <a:defRPr sz="2000"/>
            </a:lvl6pPr>
            <a:lvl7pPr marL="2739672" indent="0">
              <a:buNone/>
              <a:defRPr sz="2000"/>
            </a:lvl7pPr>
            <a:lvl8pPr marL="3196287" indent="0">
              <a:buNone/>
              <a:defRPr sz="2000"/>
            </a:lvl8pPr>
            <a:lvl9pPr marL="3652897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614" indent="0">
              <a:buNone/>
              <a:defRPr sz="1200"/>
            </a:lvl2pPr>
            <a:lvl3pPr marL="913224" indent="0">
              <a:buNone/>
              <a:defRPr sz="1000"/>
            </a:lvl3pPr>
            <a:lvl4pPr marL="1369838" indent="0">
              <a:buNone/>
              <a:defRPr sz="900"/>
            </a:lvl4pPr>
            <a:lvl5pPr marL="1826449" indent="0">
              <a:buNone/>
              <a:defRPr sz="900"/>
            </a:lvl5pPr>
            <a:lvl6pPr marL="2283063" indent="0">
              <a:buNone/>
              <a:defRPr sz="900"/>
            </a:lvl6pPr>
            <a:lvl7pPr marL="2739672" indent="0">
              <a:buNone/>
              <a:defRPr sz="900"/>
            </a:lvl7pPr>
            <a:lvl8pPr marL="3196287" indent="0">
              <a:buNone/>
              <a:defRPr sz="900"/>
            </a:lvl8pPr>
            <a:lvl9pPr marL="3652897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858000" y="390529"/>
            <a:ext cx="2286000" cy="5586413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0" y="390529"/>
            <a:ext cx="6705600" cy="5586413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453" indent="0" algn="ctr">
              <a:buNone/>
              <a:defRPr/>
            </a:lvl2pPr>
            <a:lvl3pPr marL="912903" indent="0" algn="ctr">
              <a:buNone/>
              <a:defRPr/>
            </a:lvl3pPr>
            <a:lvl4pPr marL="1369357" indent="0" algn="ctr">
              <a:buNone/>
              <a:defRPr/>
            </a:lvl4pPr>
            <a:lvl5pPr marL="1825808" indent="0" algn="ctr">
              <a:buNone/>
              <a:defRPr/>
            </a:lvl5pPr>
            <a:lvl6pPr marL="2282262" indent="0" algn="ctr">
              <a:buNone/>
              <a:defRPr/>
            </a:lvl6pPr>
            <a:lvl7pPr marL="2738711" indent="0" algn="ctr">
              <a:buNone/>
              <a:defRPr/>
            </a:lvl7pPr>
            <a:lvl8pPr marL="3195166" indent="0" algn="ctr">
              <a:buNone/>
              <a:defRPr/>
            </a:lvl8pPr>
            <a:lvl9pPr marL="3651616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53" indent="0">
              <a:buNone/>
              <a:defRPr sz="1800"/>
            </a:lvl2pPr>
            <a:lvl3pPr marL="912903" indent="0">
              <a:buNone/>
              <a:defRPr sz="1600"/>
            </a:lvl3pPr>
            <a:lvl4pPr marL="1369357" indent="0">
              <a:buNone/>
              <a:defRPr sz="1400"/>
            </a:lvl4pPr>
            <a:lvl5pPr marL="1825808" indent="0">
              <a:buNone/>
              <a:defRPr sz="1400"/>
            </a:lvl5pPr>
            <a:lvl6pPr marL="2282262" indent="0">
              <a:buNone/>
              <a:defRPr sz="1400"/>
            </a:lvl6pPr>
            <a:lvl7pPr marL="2738711" indent="0">
              <a:buNone/>
              <a:defRPr sz="1400"/>
            </a:lvl7pPr>
            <a:lvl8pPr marL="3195166" indent="0">
              <a:buNone/>
              <a:defRPr sz="1400"/>
            </a:lvl8pPr>
            <a:lvl9pPr marL="3651616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ko-KR" altLang="en-US" noProof="0" smtClean="0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4213" y="1557338"/>
            <a:ext cx="38481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84713" y="1557338"/>
            <a:ext cx="38481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53" indent="0">
              <a:buNone/>
              <a:defRPr sz="2000" b="1"/>
            </a:lvl2pPr>
            <a:lvl3pPr marL="912903" indent="0">
              <a:buNone/>
              <a:defRPr sz="1800" b="1"/>
            </a:lvl3pPr>
            <a:lvl4pPr marL="1369357" indent="0">
              <a:buNone/>
              <a:defRPr sz="1600" b="1"/>
            </a:lvl4pPr>
            <a:lvl5pPr marL="1825808" indent="0">
              <a:buNone/>
              <a:defRPr sz="1600" b="1"/>
            </a:lvl5pPr>
            <a:lvl6pPr marL="2282262" indent="0">
              <a:buNone/>
              <a:defRPr sz="1600" b="1"/>
            </a:lvl6pPr>
            <a:lvl7pPr marL="2738711" indent="0">
              <a:buNone/>
              <a:defRPr sz="1600" b="1"/>
            </a:lvl7pPr>
            <a:lvl8pPr marL="3195166" indent="0">
              <a:buNone/>
              <a:defRPr sz="1600" b="1"/>
            </a:lvl8pPr>
            <a:lvl9pPr marL="3651616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53" indent="0">
              <a:buNone/>
              <a:defRPr sz="2000" b="1"/>
            </a:lvl2pPr>
            <a:lvl3pPr marL="912903" indent="0">
              <a:buNone/>
              <a:defRPr sz="1800" b="1"/>
            </a:lvl3pPr>
            <a:lvl4pPr marL="1369357" indent="0">
              <a:buNone/>
              <a:defRPr sz="1600" b="1"/>
            </a:lvl4pPr>
            <a:lvl5pPr marL="1825808" indent="0">
              <a:buNone/>
              <a:defRPr sz="1600" b="1"/>
            </a:lvl5pPr>
            <a:lvl6pPr marL="2282262" indent="0">
              <a:buNone/>
              <a:defRPr sz="1600" b="1"/>
            </a:lvl6pPr>
            <a:lvl7pPr marL="2738711" indent="0">
              <a:buNone/>
              <a:defRPr sz="1600" b="1"/>
            </a:lvl7pPr>
            <a:lvl8pPr marL="3195166" indent="0">
              <a:buNone/>
              <a:defRPr sz="1600" b="1"/>
            </a:lvl8pPr>
            <a:lvl9pPr marL="3651616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4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53" indent="0">
              <a:buNone/>
              <a:defRPr sz="1200"/>
            </a:lvl2pPr>
            <a:lvl3pPr marL="912903" indent="0">
              <a:buNone/>
              <a:defRPr sz="1000"/>
            </a:lvl3pPr>
            <a:lvl4pPr marL="1369357" indent="0">
              <a:buNone/>
              <a:defRPr sz="900"/>
            </a:lvl4pPr>
            <a:lvl5pPr marL="1825808" indent="0">
              <a:buNone/>
              <a:defRPr sz="900"/>
            </a:lvl5pPr>
            <a:lvl6pPr marL="2282262" indent="0">
              <a:buNone/>
              <a:defRPr sz="900"/>
            </a:lvl6pPr>
            <a:lvl7pPr marL="2738711" indent="0">
              <a:buNone/>
              <a:defRPr sz="900"/>
            </a:lvl7pPr>
            <a:lvl8pPr marL="3195166" indent="0">
              <a:buNone/>
              <a:defRPr sz="900"/>
            </a:lvl8pPr>
            <a:lvl9pPr marL="3651616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53" indent="0">
              <a:buNone/>
              <a:defRPr sz="2800"/>
            </a:lvl2pPr>
            <a:lvl3pPr marL="912903" indent="0">
              <a:buNone/>
              <a:defRPr sz="2400"/>
            </a:lvl3pPr>
            <a:lvl4pPr marL="1369357" indent="0">
              <a:buNone/>
              <a:defRPr sz="2000"/>
            </a:lvl4pPr>
            <a:lvl5pPr marL="1825808" indent="0">
              <a:buNone/>
              <a:defRPr sz="2000"/>
            </a:lvl5pPr>
            <a:lvl6pPr marL="2282262" indent="0">
              <a:buNone/>
              <a:defRPr sz="2000"/>
            </a:lvl6pPr>
            <a:lvl7pPr marL="2738711" indent="0">
              <a:buNone/>
              <a:defRPr sz="2000"/>
            </a:lvl7pPr>
            <a:lvl8pPr marL="3195166" indent="0">
              <a:buNone/>
              <a:defRPr sz="2000"/>
            </a:lvl8pPr>
            <a:lvl9pPr marL="3651616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53" indent="0">
              <a:buNone/>
              <a:defRPr sz="1200"/>
            </a:lvl2pPr>
            <a:lvl3pPr marL="912903" indent="0">
              <a:buNone/>
              <a:defRPr sz="1000"/>
            </a:lvl3pPr>
            <a:lvl4pPr marL="1369357" indent="0">
              <a:buNone/>
              <a:defRPr sz="900"/>
            </a:lvl4pPr>
            <a:lvl5pPr marL="1825808" indent="0">
              <a:buNone/>
              <a:defRPr sz="900"/>
            </a:lvl5pPr>
            <a:lvl6pPr marL="2282262" indent="0">
              <a:buNone/>
              <a:defRPr sz="900"/>
            </a:lvl6pPr>
            <a:lvl7pPr marL="2738711" indent="0">
              <a:buNone/>
              <a:defRPr sz="900"/>
            </a:lvl7pPr>
            <a:lvl8pPr marL="3195166" indent="0">
              <a:buNone/>
              <a:defRPr sz="900"/>
            </a:lvl8pPr>
            <a:lvl9pPr marL="3651616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858000" y="390529"/>
            <a:ext cx="2286000" cy="5586413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0" y="390529"/>
            <a:ext cx="6705600" cy="5586413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721" indent="0" algn="ctr">
              <a:buNone/>
              <a:defRPr/>
            </a:lvl2pPr>
            <a:lvl3pPr marL="913437" indent="0" algn="ctr">
              <a:buNone/>
              <a:defRPr/>
            </a:lvl3pPr>
            <a:lvl4pPr marL="1370158" indent="0" algn="ctr">
              <a:buNone/>
              <a:defRPr/>
            </a:lvl4pPr>
            <a:lvl5pPr marL="1826876" indent="0" algn="ctr">
              <a:buNone/>
              <a:defRPr/>
            </a:lvl5pPr>
            <a:lvl6pPr marL="2283597" indent="0" algn="ctr">
              <a:buNone/>
              <a:defRPr/>
            </a:lvl6pPr>
            <a:lvl7pPr marL="2740313" indent="0" algn="ctr">
              <a:buNone/>
              <a:defRPr/>
            </a:lvl7pPr>
            <a:lvl8pPr marL="3197034" indent="0" algn="ctr">
              <a:buNone/>
              <a:defRPr/>
            </a:lvl8pPr>
            <a:lvl9pPr marL="3653752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image" Target="../media/image2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11944"/>
            </a:gs>
            <a:gs pos="100000">
              <a:srgbClr val="0051B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6" descr="D:\Work\work\summit-tctap.com\source\2013\슬라이드관련\AS2013_인터뷰템플릿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9161463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90525"/>
            <a:ext cx="91440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8100000" algn="ctr" rotWithShape="0">
              <a:schemeClr val="bg2"/>
            </a:outerShdw>
          </a:effec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ko-KR" smtClean="0"/>
              <a:t>Master title style</a:t>
            </a:r>
          </a:p>
        </p:txBody>
      </p:sp>
      <p:sp>
        <p:nvSpPr>
          <p:cNvPr id="76804" name="Rectangle 6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557338"/>
            <a:ext cx="7848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ko-KR" smtClean="0"/>
          </a:p>
        </p:txBody>
      </p:sp>
      <p:pic>
        <p:nvPicPr>
          <p:cNvPr id="76805" name="Picture 5" descr="SLIDE_BACK_수정본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eaLnBrk="1" fontAlgn="base" latinLnBrk="1" hangingPunct="1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eaLnBrk="1" fontAlgn="base" latinLnBrk="1" hangingPunct="1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eaLnBrk="1" fontAlgn="base" latinLnBrk="1" hangingPunct="1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eaLnBrk="1" fontAlgn="base" latinLnBrk="1" hangingPunct="1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Clr>
          <a:srgbClr val="FFCC99"/>
        </a:buClr>
        <a:buSzPct val="150000"/>
        <a:buChar char="•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Clr>
          <a:schemeClr val="tx1"/>
        </a:buClr>
        <a:buSzPct val="120000"/>
        <a:buFont typeface="Arial" charset="0"/>
        <a:buChar char="-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lnSpc>
          <a:spcPct val="95000"/>
        </a:lnSpc>
        <a:spcBef>
          <a:spcPct val="15000"/>
        </a:spcBef>
        <a:spcAft>
          <a:spcPct val="0"/>
        </a:spcAft>
        <a:buClr>
          <a:schemeClr val="tx1"/>
        </a:buClr>
        <a:buSzPct val="120000"/>
        <a:buChar char="•"/>
        <a:defRPr kumimoji="1" sz="28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Font typeface="Arial" charset="0"/>
        <a:buChar char="-"/>
        <a:defRPr kumimoji="1" sz="2400" b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latinLnBrk="1" hangingPunct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latinLnBrk="1" hangingPunct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latinLnBrk="1" hangingPunct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latinLnBrk="1" hangingPunct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7" tIns="45693" rIns="91387" bIns="456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2051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7" tIns="45693" rIns="91387" bIns="45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387" tIns="45693" rIns="91387" bIns="45693" rtlCol="0" anchor="ctr"/>
          <a:lstStyle>
            <a:lvl1pPr algn="l" latinLnBrk="0">
              <a:lnSpc>
                <a:spcPct val="80000"/>
              </a:lnSpc>
              <a:defRPr kumimoji="0"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FD3920C-A813-4D53-957F-59C8F448DA44}" type="datetimeFigureOut">
              <a:rPr lang="ko-KR" altLang="en-US">
                <a:solidFill>
                  <a:prstClr val="black">
                    <a:tint val="75000"/>
                  </a:prstClr>
                </a:solidFill>
                <a:ea typeface="굴림" pitchFamily="50" charset="-127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2016-12-10</a:t>
            </a:fld>
            <a:endParaRPr lang="ko-KR" altLang="en-US">
              <a:solidFill>
                <a:prstClr val="black">
                  <a:tint val="75000"/>
                </a:prstClr>
              </a:solidFill>
              <a:ea typeface="굴림" pitchFamily="50" charset="-127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387" tIns="45693" rIns="91387" bIns="45693" rtlCol="0" anchor="ctr"/>
          <a:lstStyle>
            <a:lvl1pPr algn="ctr" latinLnBrk="0">
              <a:lnSpc>
                <a:spcPct val="80000"/>
              </a:lnSpc>
              <a:defRPr kumimoji="0"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  <a:ea typeface="굴림" pitchFamily="50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387" tIns="45693" rIns="91387" bIns="45693" rtlCol="0" anchor="ctr"/>
          <a:lstStyle>
            <a:lvl1pPr algn="r" latinLnBrk="0">
              <a:lnSpc>
                <a:spcPct val="80000"/>
              </a:lnSpc>
              <a:defRPr kumimoji="0"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0C30280-0D15-417D-A1AD-8F8058EE2165}" type="slidenum">
              <a:rPr lang="ko-KR" altLang="en-US">
                <a:solidFill>
                  <a:prstClr val="black">
                    <a:tint val="75000"/>
                  </a:prstClr>
                </a:solidFill>
                <a:ea typeface="굴림" pitchFamily="50" charset="-127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ea typeface="굴림" pitchFamily="50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ransition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</a:defRPr>
      </a:lvl5pPr>
      <a:lvl6pPr marL="456933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</a:defRPr>
      </a:lvl6pPr>
      <a:lvl7pPr marL="913865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</a:defRPr>
      </a:lvl7pPr>
      <a:lvl8pPr marL="1370799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</a:defRPr>
      </a:lvl8pPr>
      <a:lvl9pPr marL="1827731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</a:defRPr>
      </a:lvl9pPr>
    </p:titleStyle>
    <p:bodyStyle>
      <a:lvl1pPr marL="341313" indent="-341313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30" indent="-228465" algn="l" defTabSz="913865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64" indent="-228465" algn="l" defTabSz="913865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996" indent="-228465" algn="l" defTabSz="913865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27" indent="-228465" algn="l" defTabSz="913865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6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3" algn="l" defTabSz="91386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65" algn="l" defTabSz="91386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99" algn="l" defTabSz="91386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31" algn="l" defTabSz="91386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65" algn="l" defTabSz="91386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96" algn="l" defTabSz="91386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30" algn="l" defTabSz="91386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60" algn="l" defTabSz="91386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11944"/>
            </a:gs>
            <a:gs pos="100000">
              <a:srgbClr val="0051B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SLIDE_BACK_수정본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90525"/>
            <a:ext cx="91440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8100000" algn="ctr" rotWithShape="0">
              <a:schemeClr val="bg2"/>
            </a:outerShdw>
          </a:effectLst>
        </p:spPr>
        <p:txBody>
          <a:bodyPr vert="horz" wrap="square" lIns="45646" tIns="45646" rIns="45646" bIns="4564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ko-KR" smtClean="0"/>
              <a:t>Master title style</a:t>
            </a:r>
          </a:p>
        </p:txBody>
      </p:sp>
      <p:sp>
        <p:nvSpPr>
          <p:cNvPr id="18436" name="Rectangle 6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557338"/>
            <a:ext cx="7848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1" tIns="45646" rIns="91291" bIns="45646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ko-KR" smtClean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851" r:id="rId12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5pPr>
      <a:lvl6pPr marL="456453" algn="ctr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6pPr>
      <a:lvl7pPr marL="912903" algn="ctr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7pPr>
      <a:lvl8pPr marL="1369357" algn="ctr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8pPr>
      <a:lvl9pPr marL="1825808" algn="ctr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9pPr>
    </p:titleStyle>
    <p:bodyStyle>
      <a:lvl1pPr marL="339725" indent="-339725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Clr>
          <a:srgbClr val="FFCC99"/>
        </a:buClr>
        <a:buSzPct val="150000"/>
        <a:buChar char="•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2575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Clr>
          <a:schemeClr val="tx1"/>
        </a:buClr>
        <a:buSzPct val="120000"/>
        <a:buFont typeface="Arial" pitchFamily="34" charset="0"/>
        <a:buChar char="-"/>
        <a:defRPr kumimoji="1" sz="2800">
          <a:solidFill>
            <a:schemeClr val="tx1"/>
          </a:solidFill>
          <a:latin typeface="+mn-lt"/>
          <a:ea typeface="+mn-ea"/>
        </a:defRPr>
      </a:lvl2pPr>
      <a:lvl3pPr marL="1139825" indent="-225425" algn="l" rtl="0" eaLnBrk="0" fontAlgn="base" latinLnBrk="1" hangingPunct="0">
        <a:lnSpc>
          <a:spcPct val="95000"/>
        </a:lnSpc>
        <a:spcBef>
          <a:spcPct val="15000"/>
        </a:spcBef>
        <a:spcAft>
          <a:spcPct val="0"/>
        </a:spcAft>
        <a:buClr>
          <a:schemeClr val="tx1"/>
        </a:buClr>
        <a:buSzPct val="120000"/>
        <a:buChar char="•"/>
        <a:defRPr kumimoji="1" sz="2800">
          <a:solidFill>
            <a:schemeClr val="tx1"/>
          </a:solidFill>
          <a:latin typeface="+mn-lt"/>
          <a:ea typeface="+mn-ea"/>
        </a:defRPr>
      </a:lvl3pPr>
      <a:lvl4pPr marL="1595438" indent="-225425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Font typeface="Arial" pitchFamily="34" charset="0"/>
        <a:buChar char="-"/>
        <a:defRPr kumimoji="1" sz="2400" b="1">
          <a:solidFill>
            <a:schemeClr val="tx1"/>
          </a:solidFill>
          <a:latin typeface="+mn-lt"/>
          <a:ea typeface="+mn-ea"/>
        </a:defRPr>
      </a:lvl4pPr>
      <a:lvl5pPr marL="2052638" indent="-225425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5pPr>
      <a:lvl6pPr marL="2510487" indent="-228229" algn="l" rtl="0" fontAlgn="base" latinLnBrk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6pPr>
      <a:lvl7pPr marL="2966940" indent="-228229" algn="l" rtl="0" fontAlgn="base" latinLnBrk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7pPr>
      <a:lvl8pPr marL="3423391" indent="-228229" algn="l" rtl="0" fontAlgn="base" latinLnBrk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8pPr>
      <a:lvl9pPr marL="3879841" indent="-228229" algn="l" rtl="0" fontAlgn="base" latinLnBrk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29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53" algn="l" defTabSz="9129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03" algn="l" defTabSz="9129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57" algn="l" defTabSz="9129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08" algn="l" defTabSz="9129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262" algn="l" defTabSz="9129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11" algn="l" defTabSz="9129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166" algn="l" defTabSz="9129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616" algn="l" defTabSz="9129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11944"/>
            </a:gs>
            <a:gs pos="100000">
              <a:srgbClr val="0051B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5" descr="SLIDE_BACK_수정본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90525"/>
            <a:ext cx="91440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8100000" algn="ctr" rotWithShape="0">
              <a:schemeClr val="bg2"/>
            </a:outerShdw>
          </a:effectLst>
        </p:spPr>
        <p:txBody>
          <a:bodyPr vert="horz" wrap="square" lIns="45662" tIns="45662" rIns="45662" bIns="456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ko-KR" smtClean="0"/>
              <a:t>Master title style</a:t>
            </a:r>
          </a:p>
        </p:txBody>
      </p:sp>
      <p:sp>
        <p:nvSpPr>
          <p:cNvPr id="82948" name="Rectangle 6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557338"/>
            <a:ext cx="7848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22" tIns="45662" rIns="91322" bIns="45662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ko-KR" smtClean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5pPr>
      <a:lvl6pPr marL="456614" algn="ctr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6pPr>
      <a:lvl7pPr marL="913224" algn="ctr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7pPr>
      <a:lvl8pPr marL="1369838" algn="ctr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8pPr>
      <a:lvl9pPr marL="1826449" algn="ctr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9pPr>
    </p:titleStyle>
    <p:bodyStyle>
      <a:lvl1pPr marL="339725" indent="-339725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Clr>
          <a:srgbClr val="FFCC99"/>
        </a:buClr>
        <a:buSzPct val="150000"/>
        <a:buChar char="•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2575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Clr>
          <a:schemeClr val="tx1"/>
        </a:buClr>
        <a:buSzPct val="120000"/>
        <a:buFont typeface="Arial" pitchFamily="34" charset="0"/>
        <a:buChar char="-"/>
        <a:defRPr kumimoji="1" sz="2800">
          <a:solidFill>
            <a:schemeClr val="tx1"/>
          </a:solidFill>
          <a:latin typeface="+mn-lt"/>
          <a:ea typeface="+mn-ea"/>
        </a:defRPr>
      </a:lvl2pPr>
      <a:lvl3pPr marL="1139825" indent="-225425" algn="l" rtl="0" eaLnBrk="0" fontAlgn="base" latinLnBrk="1" hangingPunct="0">
        <a:lnSpc>
          <a:spcPct val="95000"/>
        </a:lnSpc>
        <a:spcBef>
          <a:spcPct val="15000"/>
        </a:spcBef>
        <a:spcAft>
          <a:spcPct val="0"/>
        </a:spcAft>
        <a:buClr>
          <a:schemeClr val="tx1"/>
        </a:buClr>
        <a:buSzPct val="120000"/>
        <a:buChar char="•"/>
        <a:defRPr kumimoji="1" sz="2800">
          <a:solidFill>
            <a:schemeClr val="tx1"/>
          </a:solidFill>
          <a:latin typeface="+mn-lt"/>
          <a:ea typeface="+mn-ea"/>
        </a:defRPr>
      </a:lvl3pPr>
      <a:lvl4pPr marL="1595438" indent="-225425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Font typeface="Arial" pitchFamily="34" charset="0"/>
        <a:buChar char="-"/>
        <a:defRPr kumimoji="1" sz="2400" b="1">
          <a:solidFill>
            <a:schemeClr val="tx1"/>
          </a:solidFill>
          <a:latin typeface="+mn-lt"/>
          <a:ea typeface="+mn-ea"/>
        </a:defRPr>
      </a:lvl4pPr>
      <a:lvl5pPr marL="2052638" indent="-225425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5pPr>
      <a:lvl6pPr marL="2511368" indent="-228308" algn="l" rtl="0" fontAlgn="base" latinLnBrk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6pPr>
      <a:lvl7pPr marL="2967981" indent="-228308" algn="l" rtl="0" fontAlgn="base" latinLnBrk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7pPr>
      <a:lvl8pPr marL="3424592" indent="-228308" algn="l" rtl="0" fontAlgn="base" latinLnBrk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8pPr>
      <a:lvl9pPr marL="3881202" indent="-228308" algn="l" rtl="0" fontAlgn="base" latinLnBrk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32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14" algn="l" defTabSz="9132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24" algn="l" defTabSz="9132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38" algn="l" defTabSz="9132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449" algn="l" defTabSz="9132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063" algn="l" defTabSz="9132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672" algn="l" defTabSz="9132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287" algn="l" defTabSz="9132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897" algn="l" defTabSz="9132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11944"/>
            </a:gs>
            <a:gs pos="100000">
              <a:srgbClr val="0051B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SLIDE_BACK_수정본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90525"/>
            <a:ext cx="91440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8100000" algn="ctr" rotWithShape="0">
              <a:schemeClr val="bg2"/>
            </a:outerShdw>
          </a:effectLst>
        </p:spPr>
        <p:txBody>
          <a:bodyPr vert="horz" wrap="square" lIns="45693" tIns="45693" rIns="45693" bIns="45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ko-KR" smtClean="0"/>
              <a:t>Master title style</a:t>
            </a:r>
          </a:p>
        </p:txBody>
      </p:sp>
      <p:sp>
        <p:nvSpPr>
          <p:cNvPr id="18436" name="Rectangle 6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557338"/>
            <a:ext cx="7848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7" tIns="45693" rIns="91387" bIns="45693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ko-KR" smtClean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5pPr>
      <a:lvl6pPr marL="456933" algn="ctr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6pPr>
      <a:lvl7pPr marL="913865" algn="ctr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7pPr>
      <a:lvl8pPr marL="1370799" algn="ctr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8pPr>
      <a:lvl9pPr marL="1827731" algn="ctr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9pPr>
    </p:titleStyle>
    <p:bodyStyle>
      <a:lvl1pPr marL="341313" indent="-341313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Clr>
          <a:srgbClr val="FFCC99"/>
        </a:buClr>
        <a:buSzPct val="150000"/>
        <a:buChar char="•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Clr>
          <a:schemeClr val="tx1"/>
        </a:buClr>
        <a:buSzPct val="120000"/>
        <a:buFont typeface="Arial" pitchFamily="34" charset="0"/>
        <a:buChar char="-"/>
        <a:defRPr kumimoji="1" sz="2800">
          <a:solidFill>
            <a:schemeClr val="tx1"/>
          </a:solidFill>
          <a:latin typeface="+mn-lt"/>
          <a:ea typeface="+mn-ea"/>
        </a:defRPr>
      </a:lvl2pPr>
      <a:lvl3pPr marL="1141413" indent="-227013" algn="l" rtl="0" eaLnBrk="0" fontAlgn="base" latinLnBrk="1" hangingPunct="0">
        <a:lnSpc>
          <a:spcPct val="95000"/>
        </a:lnSpc>
        <a:spcBef>
          <a:spcPct val="15000"/>
        </a:spcBef>
        <a:spcAft>
          <a:spcPct val="0"/>
        </a:spcAft>
        <a:buClr>
          <a:schemeClr val="tx1"/>
        </a:buClr>
        <a:buSzPct val="120000"/>
        <a:buChar char="•"/>
        <a:defRPr kumimoji="1" sz="2800">
          <a:solidFill>
            <a:schemeClr val="tx1"/>
          </a:solidFill>
          <a:latin typeface="+mn-lt"/>
          <a:ea typeface="+mn-ea"/>
        </a:defRPr>
      </a:lvl3pPr>
      <a:lvl4pPr marL="1598613" indent="-227013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Font typeface="Arial" pitchFamily="34" charset="0"/>
        <a:buChar char="-"/>
        <a:defRPr kumimoji="1" sz="2400" b="1">
          <a:solidFill>
            <a:schemeClr val="tx1"/>
          </a:solidFill>
          <a:latin typeface="+mn-lt"/>
          <a:ea typeface="+mn-ea"/>
        </a:defRPr>
      </a:lvl4pPr>
      <a:lvl5pPr marL="2055813" indent="-227013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5pPr>
      <a:lvl6pPr marL="2513130" indent="-228465" algn="l" rtl="0" fontAlgn="base" latinLnBrk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6pPr>
      <a:lvl7pPr marL="2970064" indent="-228465" algn="l" rtl="0" fontAlgn="base" latinLnBrk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7pPr>
      <a:lvl8pPr marL="3426996" indent="-228465" algn="l" rtl="0" fontAlgn="base" latinLnBrk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8pPr>
      <a:lvl9pPr marL="3883927" indent="-228465" algn="l" rtl="0" fontAlgn="base" latinLnBrk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386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3" algn="l" defTabSz="91386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65" algn="l" defTabSz="91386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99" algn="l" defTabSz="91386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31" algn="l" defTabSz="91386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65" algn="l" defTabSz="91386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96" algn="l" defTabSz="91386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30" algn="l" defTabSz="91386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60" algn="l" defTabSz="91386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11944"/>
            </a:gs>
            <a:gs pos="100000">
              <a:srgbClr val="0051B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SLIDE_BACK_수정본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90525"/>
            <a:ext cx="91440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8100000" algn="ctr" rotWithShape="0">
              <a:schemeClr val="bg2"/>
            </a:outerShdw>
          </a:effec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ko-KR" smtClean="0"/>
              <a:t>Master title style</a:t>
            </a:r>
          </a:p>
        </p:txBody>
      </p:sp>
      <p:sp>
        <p:nvSpPr>
          <p:cNvPr id="17412" name="Rectangle 6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557338"/>
            <a:ext cx="7848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ko-KR" smtClean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61" r:id="rId12"/>
    <p:sldLayoutId id="2147483852" r:id="rId13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Clr>
          <a:srgbClr val="FFCC99"/>
        </a:buClr>
        <a:buSzPct val="150000"/>
        <a:buChar char="•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Clr>
          <a:schemeClr val="tx1"/>
        </a:buClr>
        <a:buSzPct val="120000"/>
        <a:buFont typeface="Arial" pitchFamily="34" charset="0"/>
        <a:buChar char="-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lnSpc>
          <a:spcPct val="95000"/>
        </a:lnSpc>
        <a:spcBef>
          <a:spcPct val="15000"/>
        </a:spcBef>
        <a:spcAft>
          <a:spcPct val="0"/>
        </a:spcAft>
        <a:buClr>
          <a:schemeClr val="tx1"/>
        </a:buClr>
        <a:buSzPct val="120000"/>
        <a:buChar char="•"/>
        <a:defRPr kumimoji="1" sz="28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Font typeface="Arial" pitchFamily="34" charset="0"/>
        <a:buChar char="-"/>
        <a:defRPr kumimoji="1" sz="2400" b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11944"/>
            </a:gs>
            <a:gs pos="100000">
              <a:srgbClr val="0051B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6" descr="D:\Work\work\summit-tctap.com\source\2013\슬라이드관련\AS2013_인터뷰템플릿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9161463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90525"/>
            <a:ext cx="91440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8100000" algn="ctr" rotWithShape="0">
              <a:schemeClr val="bg2"/>
            </a:outerShdw>
          </a:effec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ko-KR" smtClean="0"/>
              <a:t>Master title style</a:t>
            </a:r>
          </a:p>
        </p:txBody>
      </p:sp>
      <p:sp>
        <p:nvSpPr>
          <p:cNvPr id="76804" name="Rectangle 6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557338"/>
            <a:ext cx="7848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ko-KR" smtClean="0"/>
          </a:p>
        </p:txBody>
      </p:sp>
      <p:pic>
        <p:nvPicPr>
          <p:cNvPr id="76805" name="Picture 5" descr="SLIDE_BACK_수정본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eaLnBrk="1" fontAlgn="base" latinLnBrk="1" hangingPunct="1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eaLnBrk="1" fontAlgn="base" latinLnBrk="1" hangingPunct="1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eaLnBrk="1" fontAlgn="base" latinLnBrk="1" hangingPunct="1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eaLnBrk="1" fontAlgn="base" latinLnBrk="1" hangingPunct="1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Clr>
          <a:srgbClr val="FFCC99"/>
        </a:buClr>
        <a:buSzPct val="150000"/>
        <a:buChar char="•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Clr>
          <a:schemeClr val="tx1"/>
        </a:buClr>
        <a:buSzPct val="120000"/>
        <a:buFont typeface="Arial" charset="0"/>
        <a:buChar char="-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lnSpc>
          <a:spcPct val="95000"/>
        </a:lnSpc>
        <a:spcBef>
          <a:spcPct val="15000"/>
        </a:spcBef>
        <a:spcAft>
          <a:spcPct val="0"/>
        </a:spcAft>
        <a:buClr>
          <a:schemeClr val="tx1"/>
        </a:buClr>
        <a:buSzPct val="120000"/>
        <a:buChar char="•"/>
        <a:defRPr kumimoji="1" sz="28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Font typeface="Arial" charset="0"/>
        <a:buChar char="-"/>
        <a:defRPr kumimoji="1" sz="2400" b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latinLnBrk="1" hangingPunct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latinLnBrk="1" hangingPunct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latinLnBrk="1" hangingPunct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latinLnBrk="1" hangingPunct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11944"/>
            </a:gs>
            <a:gs pos="100000">
              <a:srgbClr val="0051B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5" descr="SLIDE_BACK_수정본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90525"/>
            <a:ext cx="91440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8100000" algn="ctr" rotWithShape="0">
              <a:schemeClr val="bg2"/>
            </a:outerShdw>
          </a:effectLst>
        </p:spPr>
        <p:txBody>
          <a:bodyPr vert="horz" wrap="square" lIns="45662" tIns="45662" rIns="45662" bIns="456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ko-KR" smtClean="0"/>
              <a:t>Master title style</a:t>
            </a:r>
          </a:p>
        </p:txBody>
      </p:sp>
      <p:sp>
        <p:nvSpPr>
          <p:cNvPr id="82948" name="Rectangle 6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557338"/>
            <a:ext cx="7848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22" tIns="45662" rIns="91322" bIns="45662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ko-KR" smtClean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5pPr>
      <a:lvl6pPr marL="456614" algn="ctr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6pPr>
      <a:lvl7pPr marL="913224" algn="ctr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7pPr>
      <a:lvl8pPr marL="1369838" algn="ctr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8pPr>
      <a:lvl9pPr marL="1826449" algn="ctr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9pPr>
    </p:titleStyle>
    <p:bodyStyle>
      <a:lvl1pPr marL="339725" indent="-339725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Clr>
          <a:srgbClr val="FFCC99"/>
        </a:buClr>
        <a:buSzPct val="150000"/>
        <a:buChar char="•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2575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Clr>
          <a:schemeClr val="tx1"/>
        </a:buClr>
        <a:buSzPct val="120000"/>
        <a:buFont typeface="Arial" pitchFamily="34" charset="0"/>
        <a:buChar char="-"/>
        <a:defRPr kumimoji="1" sz="2800">
          <a:solidFill>
            <a:schemeClr val="tx1"/>
          </a:solidFill>
          <a:latin typeface="+mn-lt"/>
          <a:ea typeface="+mn-ea"/>
        </a:defRPr>
      </a:lvl2pPr>
      <a:lvl3pPr marL="1139825" indent="-225425" algn="l" rtl="0" eaLnBrk="0" fontAlgn="base" latinLnBrk="1" hangingPunct="0">
        <a:lnSpc>
          <a:spcPct val="95000"/>
        </a:lnSpc>
        <a:spcBef>
          <a:spcPct val="15000"/>
        </a:spcBef>
        <a:spcAft>
          <a:spcPct val="0"/>
        </a:spcAft>
        <a:buClr>
          <a:schemeClr val="tx1"/>
        </a:buClr>
        <a:buSzPct val="120000"/>
        <a:buChar char="•"/>
        <a:defRPr kumimoji="1" sz="2800">
          <a:solidFill>
            <a:schemeClr val="tx1"/>
          </a:solidFill>
          <a:latin typeface="+mn-lt"/>
          <a:ea typeface="+mn-ea"/>
        </a:defRPr>
      </a:lvl3pPr>
      <a:lvl4pPr marL="1595438" indent="-225425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Font typeface="Arial" pitchFamily="34" charset="0"/>
        <a:buChar char="-"/>
        <a:defRPr kumimoji="1" sz="2400" b="1">
          <a:solidFill>
            <a:schemeClr val="tx1"/>
          </a:solidFill>
          <a:latin typeface="+mn-lt"/>
          <a:ea typeface="+mn-ea"/>
        </a:defRPr>
      </a:lvl4pPr>
      <a:lvl5pPr marL="2052638" indent="-225425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5pPr>
      <a:lvl6pPr marL="2511368" indent="-228308" algn="l" rtl="0" fontAlgn="base" latinLnBrk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6pPr>
      <a:lvl7pPr marL="2967981" indent="-228308" algn="l" rtl="0" fontAlgn="base" latinLnBrk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7pPr>
      <a:lvl8pPr marL="3424592" indent="-228308" algn="l" rtl="0" fontAlgn="base" latinLnBrk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8pPr>
      <a:lvl9pPr marL="3881202" indent="-228308" algn="l" rtl="0" fontAlgn="base" latinLnBrk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32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14" algn="l" defTabSz="9132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24" algn="l" defTabSz="9132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38" algn="l" defTabSz="9132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449" algn="l" defTabSz="9132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063" algn="l" defTabSz="9132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672" algn="l" defTabSz="9132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287" algn="l" defTabSz="9132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897" algn="l" defTabSz="9132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11944"/>
            </a:gs>
            <a:gs pos="100000">
              <a:srgbClr val="0051B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SLIDE_BACK_수정본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90525"/>
            <a:ext cx="91440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8100000" algn="ctr" rotWithShape="0">
              <a:schemeClr val="bg2"/>
            </a:outerShdw>
          </a:effectLst>
        </p:spPr>
        <p:txBody>
          <a:bodyPr vert="horz" wrap="square" lIns="45646" tIns="45646" rIns="45646" bIns="4564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ko-KR" smtClean="0"/>
              <a:t>Master title style</a:t>
            </a:r>
          </a:p>
        </p:txBody>
      </p:sp>
      <p:sp>
        <p:nvSpPr>
          <p:cNvPr id="18436" name="Rectangle 6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557338"/>
            <a:ext cx="7848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1" tIns="45646" rIns="91291" bIns="45646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ko-KR" smtClean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5pPr>
      <a:lvl6pPr marL="456453" algn="ctr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6pPr>
      <a:lvl7pPr marL="912903" algn="ctr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7pPr>
      <a:lvl8pPr marL="1369357" algn="ctr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8pPr>
      <a:lvl9pPr marL="1825808" algn="ctr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9pPr>
    </p:titleStyle>
    <p:bodyStyle>
      <a:lvl1pPr marL="339725" indent="-339725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Clr>
          <a:srgbClr val="FFCC99"/>
        </a:buClr>
        <a:buSzPct val="150000"/>
        <a:buChar char="•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2575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Clr>
          <a:schemeClr val="tx1"/>
        </a:buClr>
        <a:buSzPct val="120000"/>
        <a:buFont typeface="Arial" pitchFamily="34" charset="0"/>
        <a:buChar char="-"/>
        <a:defRPr kumimoji="1" sz="2800">
          <a:solidFill>
            <a:schemeClr val="tx1"/>
          </a:solidFill>
          <a:latin typeface="+mn-lt"/>
          <a:ea typeface="+mn-ea"/>
        </a:defRPr>
      </a:lvl2pPr>
      <a:lvl3pPr marL="1139825" indent="-225425" algn="l" rtl="0" eaLnBrk="0" fontAlgn="base" latinLnBrk="1" hangingPunct="0">
        <a:lnSpc>
          <a:spcPct val="95000"/>
        </a:lnSpc>
        <a:spcBef>
          <a:spcPct val="15000"/>
        </a:spcBef>
        <a:spcAft>
          <a:spcPct val="0"/>
        </a:spcAft>
        <a:buClr>
          <a:schemeClr val="tx1"/>
        </a:buClr>
        <a:buSzPct val="120000"/>
        <a:buChar char="•"/>
        <a:defRPr kumimoji="1" sz="2800">
          <a:solidFill>
            <a:schemeClr val="tx1"/>
          </a:solidFill>
          <a:latin typeface="+mn-lt"/>
          <a:ea typeface="+mn-ea"/>
        </a:defRPr>
      </a:lvl3pPr>
      <a:lvl4pPr marL="1595438" indent="-225425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Font typeface="Arial" pitchFamily="34" charset="0"/>
        <a:buChar char="-"/>
        <a:defRPr kumimoji="1" sz="2400" b="1">
          <a:solidFill>
            <a:schemeClr val="tx1"/>
          </a:solidFill>
          <a:latin typeface="+mn-lt"/>
          <a:ea typeface="+mn-ea"/>
        </a:defRPr>
      </a:lvl4pPr>
      <a:lvl5pPr marL="2052638" indent="-225425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5pPr>
      <a:lvl6pPr marL="2510487" indent="-228229" algn="l" rtl="0" fontAlgn="base" latinLnBrk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6pPr>
      <a:lvl7pPr marL="2966940" indent="-228229" algn="l" rtl="0" fontAlgn="base" latinLnBrk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7pPr>
      <a:lvl8pPr marL="3423391" indent="-228229" algn="l" rtl="0" fontAlgn="base" latinLnBrk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8pPr>
      <a:lvl9pPr marL="3879841" indent="-228229" algn="l" rtl="0" fontAlgn="base" latinLnBrk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29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53" algn="l" defTabSz="9129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03" algn="l" defTabSz="9129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57" algn="l" defTabSz="9129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08" algn="l" defTabSz="9129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262" algn="l" defTabSz="9129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11" algn="l" defTabSz="9129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166" algn="l" defTabSz="9129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616" algn="l" defTabSz="9129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11944"/>
            </a:gs>
            <a:gs pos="100000">
              <a:srgbClr val="0051B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5" descr="SLIDE_BACK_수정본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90525"/>
            <a:ext cx="91440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8100000" algn="ctr" rotWithShape="0">
              <a:schemeClr val="bg2"/>
            </a:outerShdw>
          </a:effectLst>
        </p:spPr>
        <p:txBody>
          <a:bodyPr vert="horz" wrap="square" lIns="45672" tIns="45672" rIns="45672" bIns="456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ko-KR" smtClean="0"/>
              <a:t>Master title style</a:t>
            </a:r>
          </a:p>
        </p:txBody>
      </p:sp>
      <p:sp>
        <p:nvSpPr>
          <p:cNvPr id="84996" name="Rectangle 6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557338"/>
            <a:ext cx="7848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4" tIns="45672" rIns="91344" bIns="45672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ko-KR" smtClean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5pPr>
      <a:lvl6pPr marL="456721" algn="ctr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6pPr>
      <a:lvl7pPr marL="913437" algn="ctr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7pPr>
      <a:lvl8pPr marL="1370158" algn="ctr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8pPr>
      <a:lvl9pPr marL="1826876" algn="ctr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1"/>
          </a:solidFill>
          <a:latin typeface="굴림" pitchFamily="50" charset="-127"/>
          <a:ea typeface="굴림" pitchFamily="50" charset="-127"/>
        </a:defRPr>
      </a:lvl9pPr>
    </p:titleStyle>
    <p:bodyStyle>
      <a:lvl1pPr marL="341313" indent="-341313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Clr>
          <a:srgbClr val="FFCC99"/>
        </a:buClr>
        <a:buSzPct val="150000"/>
        <a:buChar char="•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Clr>
          <a:schemeClr val="tx1"/>
        </a:buClr>
        <a:buSzPct val="120000"/>
        <a:buFont typeface="Arial" pitchFamily="34" charset="0"/>
        <a:buChar char="-"/>
        <a:defRPr kumimoji="1" sz="2800">
          <a:solidFill>
            <a:schemeClr val="tx1"/>
          </a:solidFill>
          <a:latin typeface="+mn-lt"/>
          <a:ea typeface="+mn-ea"/>
        </a:defRPr>
      </a:lvl2pPr>
      <a:lvl3pPr marL="1141413" indent="-227013" algn="l" rtl="0" eaLnBrk="0" fontAlgn="base" latinLnBrk="1" hangingPunct="0">
        <a:lnSpc>
          <a:spcPct val="95000"/>
        </a:lnSpc>
        <a:spcBef>
          <a:spcPct val="15000"/>
        </a:spcBef>
        <a:spcAft>
          <a:spcPct val="0"/>
        </a:spcAft>
        <a:buClr>
          <a:schemeClr val="tx1"/>
        </a:buClr>
        <a:buSzPct val="120000"/>
        <a:buChar char="•"/>
        <a:defRPr kumimoji="1" sz="2800">
          <a:solidFill>
            <a:schemeClr val="tx1"/>
          </a:solidFill>
          <a:latin typeface="+mn-lt"/>
          <a:ea typeface="+mn-ea"/>
        </a:defRPr>
      </a:lvl3pPr>
      <a:lvl4pPr marL="1597025" indent="-227013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Font typeface="Arial" pitchFamily="34" charset="0"/>
        <a:buChar char="-"/>
        <a:defRPr kumimoji="1" sz="2400" b="1">
          <a:solidFill>
            <a:schemeClr val="tx1"/>
          </a:solidFill>
          <a:latin typeface="+mn-lt"/>
          <a:ea typeface="+mn-ea"/>
        </a:defRPr>
      </a:lvl4pPr>
      <a:lvl5pPr marL="2054225" indent="-227013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5pPr>
      <a:lvl6pPr marL="2511955" indent="-228360" algn="l" rtl="0" fontAlgn="base" latinLnBrk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6pPr>
      <a:lvl7pPr marL="2968675" indent="-228360" algn="l" rtl="0" fontAlgn="base" latinLnBrk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7pPr>
      <a:lvl8pPr marL="3425393" indent="-228360" algn="l" rtl="0" fontAlgn="base" latinLnBrk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8pPr>
      <a:lvl9pPr marL="3882110" indent="-228360" algn="l" rtl="0" fontAlgn="base" latinLnBrk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343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21" algn="l" defTabSz="91343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6" algn="l" defTabSz="91343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97" algn="l" defTabSz="91343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34" algn="l" defTabSz="91343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52" algn="l" defTabSz="91343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____111111111111111111111111111.xls"/><Relationship Id="rId2" Type="http://schemas.openxmlformats.org/officeDocument/2006/relationships/slideLayout" Target="../slideLayouts/slideLayout50.xml"/><Relationship Id="rId1" Type="http://schemas.openxmlformats.org/officeDocument/2006/relationships/vmlDrawing" Target="../drawings/vmlDrawing1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0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Microsoft_Office_Excel_97-2003_____233222222222222222222222222.xls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5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6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0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5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 bwMode="auto">
          <a:xfrm>
            <a:off x="1399592" y="839755"/>
            <a:ext cx="6204857" cy="1875453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326659" name="Text Box 3"/>
          <p:cNvSpPr txBox="1">
            <a:spLocks noChangeArrowheads="1"/>
          </p:cNvSpPr>
          <p:nvPr/>
        </p:nvSpPr>
        <p:spPr bwMode="auto">
          <a:xfrm>
            <a:off x="0" y="3806890"/>
            <a:ext cx="9144000" cy="1323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44" tIns="45672" rIns="91344" bIns="45672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 dirty="0" err="1" smtClean="0">
                <a:solidFill>
                  <a:srgbClr val="FFFFFF"/>
                </a:solidFill>
                <a:latin typeface="Arial" pitchFamily="34" charset="0"/>
              </a:rPr>
              <a:t>Seung</a:t>
            </a:r>
            <a:r>
              <a:rPr lang="en-US" altLang="ko-KR" sz="3200" b="1" dirty="0" smtClean="0">
                <a:solidFill>
                  <a:srgbClr val="FFFFFF"/>
                </a:solidFill>
                <a:latin typeface="Arial" pitchFamily="34" charset="0"/>
              </a:rPr>
              <a:t>-Jung Park, MD, PhD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400" dirty="0" smtClean="0">
                <a:solidFill>
                  <a:srgbClr val="FFFFFF"/>
                </a:solidFill>
                <a:latin typeface="Arial" pitchFamily="34" charset="0"/>
              </a:rPr>
              <a:t>Professor of Medicine, University of Ulsan College of Medicine,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400" dirty="0" smtClean="0">
                <a:solidFill>
                  <a:srgbClr val="FFFFFF"/>
                </a:solidFill>
                <a:latin typeface="Arial" pitchFamily="34" charset="0"/>
              </a:rPr>
              <a:t>Heart Institute, </a:t>
            </a:r>
            <a:r>
              <a:rPr lang="en-US" altLang="ko-KR" sz="2400" dirty="0" err="1" smtClean="0">
                <a:solidFill>
                  <a:srgbClr val="FFFFFF"/>
                </a:solidFill>
                <a:latin typeface="Arial" pitchFamily="34" charset="0"/>
              </a:rPr>
              <a:t>Asan</a:t>
            </a:r>
            <a:r>
              <a:rPr lang="en-US" altLang="ko-KR" sz="2400" dirty="0" smtClean="0">
                <a:solidFill>
                  <a:srgbClr val="FFFFFF"/>
                </a:solidFill>
                <a:latin typeface="Arial" pitchFamily="34" charset="0"/>
              </a:rPr>
              <a:t> Medical Center, Seoul, Korea </a:t>
            </a:r>
          </a:p>
        </p:txBody>
      </p:sp>
      <p:sp>
        <p:nvSpPr>
          <p:cNvPr id="326661" name="Text Box 4"/>
          <p:cNvSpPr txBox="1">
            <a:spLocks noChangeArrowheads="1"/>
          </p:cNvSpPr>
          <p:nvPr/>
        </p:nvSpPr>
        <p:spPr bwMode="auto">
          <a:xfrm>
            <a:off x="0" y="1105848"/>
            <a:ext cx="9144000" cy="132334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91344" tIns="45672" rIns="91344" bIns="45672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4000" b="1" dirty="0" smtClean="0">
                <a:latin typeface="Arial" pitchFamily="34" charset="0"/>
                <a:ea typeface="바탕체" pitchFamily="17" charset="-127"/>
                <a:cs typeface="Arial" pitchFamily="34" charset="0"/>
              </a:rPr>
              <a:t>Is BVS Ready to Use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4000" b="1" dirty="0" smtClean="0">
                <a:latin typeface="Arial" pitchFamily="34" charset="0"/>
                <a:ea typeface="바탕체" pitchFamily="17" charset="-127"/>
                <a:cs typeface="Arial" pitchFamily="34" charset="0"/>
              </a:rPr>
              <a:t>in Daily Practice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 txBox="1">
            <a:spLocks/>
          </p:cNvSpPr>
          <p:nvPr/>
        </p:nvSpPr>
        <p:spPr bwMode="auto">
          <a:xfrm>
            <a:off x="1228349" y="6335480"/>
            <a:ext cx="6945744" cy="33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cs typeface="Arial" pitchFamily="34" charset="0"/>
              </a:rPr>
              <a:t>Atherosclerosis 2014;237:23e29</a:t>
            </a:r>
            <a:endParaRPr lang="en-US" sz="1400" dirty="0">
              <a:solidFill>
                <a:srgbClr val="FFFFFF"/>
              </a:solidFill>
              <a:cs typeface="Arial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1400" dirty="0">
                <a:solidFill>
                  <a:srgbClr val="FFFFFF"/>
                </a:solidFill>
                <a:cs typeface="Arial" charset="0"/>
              </a:rPr>
              <a:t>Images courtesy of  S Windecker, </a:t>
            </a:r>
            <a:r>
              <a:rPr lang="en-US" sz="1400" dirty="0" smtClean="0">
                <a:solidFill>
                  <a:srgbClr val="FFFFFF"/>
                </a:solidFill>
                <a:cs typeface="Arial" charset="0"/>
              </a:rPr>
              <a:t>ABSORB Cohort B 5 Yrs</a:t>
            </a:r>
            <a:endParaRPr lang="en-US" altLang="en-US" sz="1400" baseline="300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0" name="Text Box 30"/>
          <p:cNvSpPr txBox="1">
            <a:spLocks noChangeArrowheads="1"/>
          </p:cNvSpPr>
          <p:nvPr/>
        </p:nvSpPr>
        <p:spPr bwMode="auto">
          <a:xfrm>
            <a:off x="909878" y="5669405"/>
            <a:ext cx="3440674" cy="54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t" anchorCtr="1"/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5000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5000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5000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5000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Metallic DES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3" name="Text Box 30"/>
          <p:cNvSpPr txBox="1">
            <a:spLocks noChangeArrowheads="1"/>
          </p:cNvSpPr>
          <p:nvPr/>
        </p:nvSpPr>
        <p:spPr bwMode="auto">
          <a:xfrm>
            <a:off x="4729213" y="5669405"/>
            <a:ext cx="4058754" cy="54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t" anchorCtr="0"/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5000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5000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5000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5000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BVS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693014" y="1803701"/>
            <a:ext cx="4019181" cy="3836904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600" b="1" i="1"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ヒラギノ角ゴ Pro W3" pitchFamily="-111" charset="-128"/>
              <a:cs typeface="Arial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850" t="23622" r="73527" b="46721"/>
          <a:stretch/>
        </p:blipFill>
        <p:spPr bwMode="auto">
          <a:xfrm>
            <a:off x="4891480" y="1880280"/>
            <a:ext cx="3622248" cy="360515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-39050" y="1071804"/>
            <a:ext cx="918305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3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 2" pitchFamily="18" charset="2"/>
              <a:buChar char="¡"/>
              <a:defRPr sz="28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3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3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3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3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Clr>
                <a:srgbClr val="FDE25E"/>
              </a:buClr>
              <a:buFontTx/>
              <a:buNone/>
            </a:pPr>
            <a:r>
              <a:rPr lang="en-US" sz="3600" i="1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Human Imaging at 5 Year 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526" t="25334" r="32152" b="44334"/>
          <a:stretch/>
        </p:blipFill>
        <p:spPr bwMode="auto">
          <a:xfrm>
            <a:off x="512153" y="1801157"/>
            <a:ext cx="4124152" cy="384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512153" y="1801157"/>
            <a:ext cx="398587" cy="328247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600" b="1" i="1"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ヒラギノ角ゴ Pro W3" pitchFamily="-111" charset="-128"/>
              <a:cs typeface="Arial" pitchFamily="34" charset="0"/>
            </a:endParaRPr>
          </a:p>
        </p:txBody>
      </p:sp>
      <p:sp>
        <p:nvSpPr>
          <p:cNvPr id="11" name="직사각형 4"/>
          <p:cNvSpPr>
            <a:spLocks noChangeArrowheads="1"/>
          </p:cNvSpPr>
          <p:nvPr/>
        </p:nvSpPr>
        <p:spPr bwMode="auto">
          <a:xfrm>
            <a:off x="0" y="156117"/>
            <a:ext cx="91440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4000" b="1" i="1" kern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Disappear !</a:t>
            </a:r>
            <a:r>
              <a:rPr lang="en-US" altLang="ko-KR" sz="4000" b="1" i="1" dirty="0" smtClean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3600" b="1" i="1" dirty="0" smtClean="0">
                <a:solidFill>
                  <a:srgbClr val="FDE25E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</a:t>
            </a:r>
            <a:endParaRPr lang="ko-KR" altLang="en-US" sz="3600" b="1" i="1" dirty="0">
              <a:solidFill>
                <a:srgbClr val="FDE25E"/>
              </a:solidFill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32174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9" name="직사각형 4"/>
          <p:cNvSpPr>
            <a:spLocks noChangeArrowheads="1"/>
          </p:cNvSpPr>
          <p:nvPr/>
        </p:nvSpPr>
        <p:spPr bwMode="auto">
          <a:xfrm>
            <a:off x="0" y="156117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3600" b="1" i="1" dirty="0" smtClean="0">
                <a:latin typeface="Arial" pitchFamily="34" charset="0"/>
                <a:ea typeface="MS PGothic" pitchFamily="34" charset="-128"/>
                <a:cs typeface="Arial" pitchFamily="34" charset="0"/>
              </a:rPr>
              <a:t>Plaque Stabilization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3600" b="1" i="1" dirty="0" smtClean="0">
                <a:latin typeface="Arial" pitchFamily="34" charset="0"/>
                <a:ea typeface="MS PGothic" pitchFamily="34" charset="-128"/>
                <a:cs typeface="Arial" pitchFamily="34" charset="0"/>
              </a:rPr>
              <a:t>and Lumen Enlargement</a:t>
            </a:r>
            <a:r>
              <a:rPr lang="en-US" altLang="ko-KR" sz="3600" b="1" i="1" kern="0" dirty="0" smtClean="0">
                <a:latin typeface="Arial" pitchFamily="34" charset="0"/>
                <a:cs typeface="Arial" pitchFamily="34" charset="0"/>
              </a:rPr>
              <a:t> </a:t>
            </a:r>
            <a:endParaRPr lang="ko-KR" altLang="en-US" sz="3600" b="1" i="1" dirty="0">
              <a:latin typeface="Arial" pitchFamily="34" charset="0"/>
              <a:cs typeface="Arial" charset="0"/>
            </a:endParaRPr>
          </a:p>
        </p:txBody>
      </p:sp>
      <p:grpSp>
        <p:nvGrpSpPr>
          <p:cNvPr id="2" name="그룹 23"/>
          <p:cNvGrpSpPr/>
          <p:nvPr/>
        </p:nvGrpSpPr>
        <p:grpSpPr>
          <a:xfrm>
            <a:off x="5773" y="1571294"/>
            <a:ext cx="9144000" cy="4679576"/>
            <a:chOff x="0" y="1795169"/>
            <a:chExt cx="9144000" cy="4679576"/>
          </a:xfrm>
        </p:grpSpPr>
        <p:sp>
          <p:nvSpPr>
            <p:cNvPr id="37" name="Rectangle 112"/>
            <p:cNvSpPr>
              <a:spLocks noChangeArrowheads="1"/>
            </p:cNvSpPr>
            <p:nvPr/>
          </p:nvSpPr>
          <p:spPr bwMode="hidden">
            <a:xfrm>
              <a:off x="0" y="1795169"/>
              <a:ext cx="9144000" cy="4679576"/>
            </a:xfrm>
            <a:prstGeom prst="rect">
              <a:avLst/>
            </a:prstGeom>
            <a:solidFill>
              <a:schemeClr val="bg2"/>
            </a:solidFill>
            <a:ln w="19050" algn="ctr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1C1C1C"/>
              </a:outerShdw>
            </a:effectLst>
          </p:spPr>
          <p:txBody>
            <a:bodyPr anchor="ctr"/>
            <a:lstStyle/>
            <a:p>
              <a:pPr algn="ctr" defTabSz="91440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400" dirty="0">
                <a:solidFill>
                  <a:srgbClr val="FDE25E">
                    <a:lumMod val="40000"/>
                    <a:lumOff val="60000"/>
                  </a:srgbClr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39972" name="TextBox 14"/>
            <p:cNvSpPr txBox="1">
              <a:spLocks noChangeArrowheads="1"/>
            </p:cNvSpPr>
            <p:nvPr/>
          </p:nvSpPr>
          <p:spPr bwMode="auto">
            <a:xfrm>
              <a:off x="624635" y="6055489"/>
              <a:ext cx="11811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91440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2000" b="1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1 month</a:t>
              </a:r>
              <a:endParaRPr lang="ko-KR" alt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9973" name="TextBox 15"/>
            <p:cNvSpPr txBox="1">
              <a:spLocks noChangeArrowheads="1"/>
            </p:cNvSpPr>
            <p:nvPr/>
          </p:nvSpPr>
          <p:spPr bwMode="auto">
            <a:xfrm>
              <a:off x="2828085" y="6055489"/>
              <a:ext cx="11811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91440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2000" b="1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6 month</a:t>
              </a:r>
              <a:endParaRPr lang="ko-KR" alt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9974" name="TextBox 16"/>
            <p:cNvSpPr txBox="1">
              <a:spLocks noChangeArrowheads="1"/>
            </p:cNvSpPr>
            <p:nvPr/>
          </p:nvSpPr>
          <p:spPr bwMode="auto">
            <a:xfrm>
              <a:off x="5306172" y="6055489"/>
              <a:ext cx="925513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91440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2000" b="1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2 year</a:t>
              </a:r>
              <a:endParaRPr lang="ko-KR" alt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9975" name="TextBox 19"/>
            <p:cNvSpPr txBox="1">
              <a:spLocks noChangeArrowheads="1"/>
            </p:cNvSpPr>
            <p:nvPr/>
          </p:nvSpPr>
          <p:spPr bwMode="auto">
            <a:xfrm>
              <a:off x="7538197" y="6055489"/>
              <a:ext cx="923925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91440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2000" b="1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5 year</a:t>
              </a:r>
              <a:endParaRPr lang="ko-KR" altLang="en-US" sz="2000" b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" name="그룹 31"/>
            <p:cNvGrpSpPr>
              <a:grpSpLocks/>
            </p:cNvGrpSpPr>
            <p:nvPr/>
          </p:nvGrpSpPr>
          <p:grpSpPr bwMode="auto">
            <a:xfrm>
              <a:off x="403786" y="1903664"/>
              <a:ext cx="8508813" cy="1996441"/>
              <a:chOff x="1115616" y="4776678"/>
              <a:chExt cx="6752325" cy="1545976"/>
            </a:xfrm>
          </p:grpSpPr>
          <p:grpSp>
            <p:nvGrpSpPr>
              <p:cNvPr id="4" name="그룹 23"/>
              <p:cNvGrpSpPr>
                <a:grpSpLocks/>
              </p:cNvGrpSpPr>
              <p:nvPr/>
            </p:nvGrpSpPr>
            <p:grpSpPr bwMode="auto">
              <a:xfrm>
                <a:off x="2627783" y="4776678"/>
                <a:ext cx="1872208" cy="1545976"/>
                <a:chOff x="3563888" y="5352742"/>
                <a:chExt cx="1693912" cy="1545976"/>
              </a:xfrm>
            </p:grpSpPr>
            <p:pic>
              <p:nvPicPr>
                <p:cNvPr id="339986" name="Picture 18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 l="2753" t="5725" r="3639"/>
                <a:stretch>
                  <a:fillRect/>
                </a:stretch>
              </p:blipFill>
              <p:spPr bwMode="auto">
                <a:xfrm>
                  <a:off x="3563888" y="5352742"/>
                  <a:ext cx="1693912" cy="1545976"/>
                </a:xfrm>
                <a:prstGeom prst="rect">
                  <a:avLst/>
                </a:prstGeom>
                <a:noFill/>
                <a:ln w="38100" algn="ctr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39987" name="Picture 4" descr="Absorb 3 Rs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l="9174" t="75331" r="85469" b="18129"/>
                <a:stretch>
                  <a:fillRect/>
                </a:stretch>
              </p:blipFill>
              <p:spPr bwMode="auto">
                <a:xfrm>
                  <a:off x="3995938" y="5844599"/>
                  <a:ext cx="740660" cy="6011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5" name="그룹 25"/>
              <p:cNvGrpSpPr>
                <a:grpSpLocks/>
              </p:cNvGrpSpPr>
              <p:nvPr/>
            </p:nvGrpSpPr>
            <p:grpSpPr bwMode="auto">
              <a:xfrm>
                <a:off x="4427960" y="4776678"/>
                <a:ext cx="1800224" cy="1539710"/>
                <a:chOff x="5292080" y="6504870"/>
                <a:chExt cx="1800224" cy="1539710"/>
              </a:xfrm>
            </p:grpSpPr>
            <p:pic>
              <p:nvPicPr>
                <p:cNvPr id="339984" name="Picture 19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5292080" y="6504870"/>
                  <a:ext cx="1800224" cy="1539710"/>
                </a:xfrm>
                <a:prstGeom prst="rect">
                  <a:avLst/>
                </a:prstGeom>
                <a:noFill/>
                <a:ln w="38100" algn="ctr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39985" name="Picture 4" descr="Absorb 3 Rs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l="69299" t="42444" r="26312" b="49310"/>
                <a:stretch>
                  <a:fillRect/>
                </a:stretch>
              </p:blipFill>
              <p:spPr bwMode="auto">
                <a:xfrm>
                  <a:off x="5796136" y="6885384"/>
                  <a:ext cx="720080" cy="7920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6" name="그룹 18"/>
              <p:cNvGrpSpPr>
                <a:grpSpLocks/>
              </p:cNvGrpSpPr>
              <p:nvPr/>
            </p:nvGrpSpPr>
            <p:grpSpPr bwMode="auto">
              <a:xfrm>
                <a:off x="1115616" y="4776679"/>
                <a:ext cx="1656184" cy="1535641"/>
                <a:chOff x="317404" y="4704671"/>
                <a:chExt cx="1515328" cy="1535641"/>
              </a:xfrm>
            </p:grpSpPr>
            <p:pic>
              <p:nvPicPr>
                <p:cNvPr id="339982" name="Picture 17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 r="11111"/>
                <a:stretch>
                  <a:fillRect/>
                </a:stretch>
              </p:blipFill>
              <p:spPr bwMode="auto">
                <a:xfrm>
                  <a:off x="317404" y="4704671"/>
                  <a:ext cx="1515328" cy="1535641"/>
                </a:xfrm>
                <a:prstGeom prst="rect">
                  <a:avLst/>
                </a:prstGeom>
                <a:noFill/>
                <a:ln w="38100" algn="ctr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39983" name="Picture 4" descr="Absorb 3 Rs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l="9174" t="75331" r="85469" b="18129"/>
                <a:stretch>
                  <a:fillRect/>
                </a:stretch>
              </p:blipFill>
              <p:spPr bwMode="auto">
                <a:xfrm>
                  <a:off x="839970" y="5282721"/>
                  <a:ext cx="576709" cy="52254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339980" name="Picture 20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6228184" y="4776678"/>
                <a:ext cx="1639757" cy="1532641"/>
              </a:xfrm>
              <a:prstGeom prst="rect">
                <a:avLst/>
              </a:prstGeom>
              <a:noFill/>
              <a:ln w="38100" algn="ctr">
                <a:noFill/>
                <a:miter lim="800000"/>
                <a:headEnd/>
                <a:tailEnd/>
              </a:ln>
            </p:spPr>
          </p:pic>
          <p:pic>
            <p:nvPicPr>
              <p:cNvPr id="339981" name="Picture 4" descr="Absorb 3 Rs"/>
              <p:cNvPicPr>
                <a:picLocks noChangeAspect="1" noChangeArrowheads="1"/>
              </p:cNvPicPr>
              <p:nvPr/>
            </p:nvPicPr>
            <p:blipFill>
              <a:blip r:embed="rId3"/>
              <a:srcRect l="69299" t="42444" r="26312" b="49310"/>
              <a:stretch>
                <a:fillRect/>
              </a:stretch>
            </p:blipFill>
            <p:spPr bwMode="auto">
              <a:xfrm rot="-5400000">
                <a:off x="6660232" y="5157192"/>
                <a:ext cx="720080" cy="792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0" name="Picture 5" descr="2"/>
            <p:cNvPicPr>
              <a:picLocks noChangeAspect="1" noChangeArrowheads="1"/>
            </p:cNvPicPr>
            <p:nvPr/>
          </p:nvPicPr>
          <p:blipFill>
            <a:blip r:embed="rId7"/>
            <a:srcRect l="22368" t="15259" r="19035" b="23622"/>
            <a:stretch>
              <a:fillRect/>
            </a:stretch>
          </p:blipFill>
          <p:spPr bwMode="auto">
            <a:xfrm>
              <a:off x="491518" y="3968601"/>
              <a:ext cx="2040976" cy="212746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21" name="Picture 7" descr="2"/>
            <p:cNvPicPr>
              <a:picLocks noChangeAspect="1" noChangeArrowheads="1"/>
            </p:cNvPicPr>
            <p:nvPr/>
          </p:nvPicPr>
          <p:blipFill>
            <a:blip r:embed="rId8"/>
            <a:srcRect l="18317" t="22560" r="24438" b="19972"/>
            <a:stretch>
              <a:fillRect/>
            </a:stretch>
          </p:blipFill>
          <p:spPr bwMode="auto">
            <a:xfrm>
              <a:off x="2581563" y="3998853"/>
              <a:ext cx="2086978" cy="2097208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22" name="Picture 11" descr="2"/>
            <p:cNvPicPr>
              <a:picLocks noChangeAspect="1" noChangeArrowheads="1"/>
            </p:cNvPicPr>
            <p:nvPr/>
          </p:nvPicPr>
          <p:blipFill>
            <a:blip r:embed="rId9"/>
            <a:srcRect l="25932" t="29224" r="23427" b="20651"/>
            <a:stretch>
              <a:fillRect/>
            </a:stretch>
          </p:blipFill>
          <p:spPr bwMode="auto">
            <a:xfrm>
              <a:off x="6842889" y="3995827"/>
              <a:ext cx="2078073" cy="205966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23" name="Picture 9" descr="2"/>
            <p:cNvPicPr>
              <a:picLocks noChangeAspect="1" noChangeArrowheads="1"/>
            </p:cNvPicPr>
            <p:nvPr/>
          </p:nvPicPr>
          <p:blipFill>
            <a:blip r:embed="rId10"/>
            <a:srcRect l="24673" t="22327" r="22789" b="22726"/>
            <a:stretch>
              <a:fillRect/>
            </a:stretch>
          </p:blipFill>
          <p:spPr bwMode="auto">
            <a:xfrm>
              <a:off x="4767730" y="3900105"/>
              <a:ext cx="2075159" cy="2168729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</p:grp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073229" y="6622086"/>
            <a:ext cx="1365841" cy="22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22" tIns="45662" rIns="91322" bIns="45662"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ko-KR" sz="1100" dirty="0" smtClean="0">
                <a:solidFill>
                  <a:srgbClr val="FFFFFF"/>
                </a:solidFill>
                <a:latin typeface="Arial" pitchFamily="34" charset="0"/>
              </a:rPr>
              <a:t>c/o Patrick Serruys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TextBox 3"/>
          <p:cNvSpPr txBox="1">
            <a:spLocks noChangeArrowheads="1"/>
          </p:cNvSpPr>
          <p:nvPr/>
        </p:nvSpPr>
        <p:spPr bwMode="auto">
          <a:xfrm>
            <a:off x="199603" y="970486"/>
            <a:ext cx="8736012" cy="5303838"/>
          </a:xfrm>
          <a:prstGeom prst="rect">
            <a:avLst/>
          </a:prstGeom>
          <a:solidFill>
            <a:srgbClr val="001B32">
              <a:alpha val="87057"/>
            </a:srgbClr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07" name="Group 45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35266658"/>
              </p:ext>
            </p:extLst>
          </p:nvPr>
        </p:nvGraphicFramePr>
        <p:xfrm>
          <a:off x="332952" y="5404496"/>
          <a:ext cx="8095185" cy="830580"/>
        </p:xfrm>
        <a:graphic>
          <a:graphicData uri="http://schemas.openxmlformats.org/drawingml/2006/table">
            <a:tbl>
              <a:tblPr/>
              <a:tblGrid>
                <a:gridCol w="932267"/>
                <a:gridCol w="521528"/>
                <a:gridCol w="627487"/>
                <a:gridCol w="706613"/>
                <a:gridCol w="622169"/>
                <a:gridCol w="650450"/>
                <a:gridCol w="659876"/>
                <a:gridCol w="669303"/>
                <a:gridCol w="575035"/>
                <a:gridCol w="650449"/>
                <a:gridCol w="791852"/>
                <a:gridCol w="688156"/>
              </a:tblGrid>
              <a:tr h="220663">
                <a:tc gridSpan="1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FFFF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9E"/>
                          </a:solidFill>
                          <a:effectLst/>
                          <a:latin typeface="Arial" charset="0"/>
                          <a:cs typeface="Arial" charset="0"/>
                        </a:rPr>
                        <a:t>Number at risk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78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FFFF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XIENCE V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669 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646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FFFF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616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601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582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571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565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548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537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529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521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6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FFFF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TAXUS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+mj-lt"/>
                          <a:ea typeface="Times New Roman"/>
                          <a:cs typeface="Times New Roman"/>
                        </a:rPr>
                        <a:t>332 </a:t>
                      </a: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310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FFFF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288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274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269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262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255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248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243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231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223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22" name="Rectangle 59"/>
          <p:cNvSpPr>
            <a:spLocks noChangeArrowheads="1"/>
          </p:cNvSpPr>
          <p:nvPr/>
        </p:nvSpPr>
        <p:spPr bwMode="auto">
          <a:xfrm>
            <a:off x="1362385" y="5308513"/>
            <a:ext cx="67945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Months</a:t>
            </a:r>
          </a:p>
        </p:txBody>
      </p:sp>
      <p:sp>
        <p:nvSpPr>
          <p:cNvPr id="109576" name="Rectangle 3"/>
          <p:cNvSpPr txBox="1">
            <a:spLocks noChangeArrowheads="1"/>
          </p:cNvSpPr>
          <p:nvPr/>
        </p:nvSpPr>
        <p:spPr bwMode="auto">
          <a:xfrm>
            <a:off x="0" y="-15624"/>
            <a:ext cx="914400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BVS Hypothesis Is,</a:t>
            </a:r>
            <a:endParaRPr lang="en-US" sz="3600" i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 rot="16200000">
            <a:off x="-1233782" y="2893891"/>
            <a:ext cx="341312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CC">
                    <a:lumMod val="90000"/>
                  </a:srgbClr>
                </a:solidFill>
                <a:latin typeface="Arial" pitchFamily="34" charset="0"/>
                <a:cs typeface="Arial" pitchFamily="34" charset="0"/>
              </a:rPr>
              <a:t>TLF (%)</a:t>
            </a:r>
          </a:p>
        </p:txBody>
      </p:sp>
      <p:sp>
        <p:nvSpPr>
          <p:cNvPr id="109585" name="Rectangle 560"/>
          <p:cNvSpPr>
            <a:spLocks noChangeArrowheads="1"/>
          </p:cNvSpPr>
          <p:nvPr/>
        </p:nvSpPr>
        <p:spPr bwMode="auto">
          <a:xfrm>
            <a:off x="2539965" y="3251645"/>
            <a:ext cx="46807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9.2%</a:t>
            </a:r>
            <a:endParaRPr lang="en-US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9588" name="Rectangle 563"/>
          <p:cNvSpPr>
            <a:spLocks noChangeArrowheads="1"/>
          </p:cNvSpPr>
          <p:nvPr/>
        </p:nvSpPr>
        <p:spPr bwMode="auto">
          <a:xfrm>
            <a:off x="7752783" y="2370171"/>
            <a:ext cx="58189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19.0%</a:t>
            </a:r>
            <a:endParaRPr lang="en-US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9589" name="Rectangle 564"/>
          <p:cNvSpPr>
            <a:spLocks noChangeArrowheads="1"/>
          </p:cNvSpPr>
          <p:nvPr/>
        </p:nvSpPr>
        <p:spPr bwMode="auto">
          <a:xfrm>
            <a:off x="7752783" y="3471014"/>
            <a:ext cx="58189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12.7%</a:t>
            </a:r>
            <a:endParaRPr lang="en-US" sz="1600" b="1" dirty="0">
              <a:solidFill>
                <a:srgbClr val="00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8" name="Rectangle 6"/>
          <p:cNvSpPr>
            <a:spLocks noChangeArrowheads="1"/>
          </p:cNvSpPr>
          <p:nvPr/>
        </p:nvSpPr>
        <p:spPr bwMode="auto">
          <a:xfrm>
            <a:off x="1452010" y="1427074"/>
            <a:ext cx="16253" cy="3385972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9" name="Rectangle 7"/>
          <p:cNvSpPr>
            <a:spLocks noChangeArrowheads="1"/>
          </p:cNvSpPr>
          <p:nvPr/>
        </p:nvSpPr>
        <p:spPr bwMode="auto">
          <a:xfrm>
            <a:off x="1452010" y="1427074"/>
            <a:ext cx="16253" cy="3385972"/>
          </a:xfrm>
          <a:prstGeom prst="rect">
            <a:avLst/>
          </a:prstGeom>
          <a:noFill/>
          <a:ln w="9525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10" name="Line 8"/>
          <p:cNvSpPr>
            <a:spLocks noChangeShapeType="1"/>
          </p:cNvSpPr>
          <p:nvPr/>
        </p:nvSpPr>
        <p:spPr bwMode="auto">
          <a:xfrm flipH="1">
            <a:off x="1305737" y="4813046"/>
            <a:ext cx="162526" cy="1177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11" name="Line 9"/>
          <p:cNvSpPr>
            <a:spLocks noChangeShapeType="1"/>
          </p:cNvSpPr>
          <p:nvPr/>
        </p:nvSpPr>
        <p:spPr bwMode="auto">
          <a:xfrm flipH="1">
            <a:off x="1305737" y="4248129"/>
            <a:ext cx="162526" cy="1177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12" name="Line 10"/>
          <p:cNvSpPr>
            <a:spLocks noChangeShapeType="1"/>
          </p:cNvSpPr>
          <p:nvPr/>
        </p:nvSpPr>
        <p:spPr bwMode="auto">
          <a:xfrm flipH="1">
            <a:off x="1305737" y="3682035"/>
            <a:ext cx="162526" cy="1177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13" name="Line 11"/>
          <p:cNvSpPr>
            <a:spLocks noChangeShapeType="1"/>
          </p:cNvSpPr>
          <p:nvPr/>
        </p:nvSpPr>
        <p:spPr bwMode="auto">
          <a:xfrm flipH="1">
            <a:off x="1305737" y="3115941"/>
            <a:ext cx="162526" cy="1177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14" name="Line 12"/>
          <p:cNvSpPr>
            <a:spLocks noChangeShapeType="1"/>
          </p:cNvSpPr>
          <p:nvPr/>
        </p:nvSpPr>
        <p:spPr bwMode="auto">
          <a:xfrm flipH="1">
            <a:off x="1305737" y="2551024"/>
            <a:ext cx="162526" cy="1177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15" name="Line 13"/>
          <p:cNvSpPr>
            <a:spLocks noChangeShapeType="1"/>
          </p:cNvSpPr>
          <p:nvPr/>
        </p:nvSpPr>
        <p:spPr bwMode="auto">
          <a:xfrm flipH="1">
            <a:off x="1305737" y="1991991"/>
            <a:ext cx="162526" cy="1177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16" name="Line 14"/>
          <p:cNvSpPr>
            <a:spLocks noChangeShapeType="1"/>
          </p:cNvSpPr>
          <p:nvPr/>
        </p:nvSpPr>
        <p:spPr bwMode="auto">
          <a:xfrm flipH="1">
            <a:off x="1305737" y="1427074"/>
            <a:ext cx="162526" cy="1177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18" name="Rectangle 16"/>
          <p:cNvSpPr>
            <a:spLocks noChangeArrowheads="1"/>
          </p:cNvSpPr>
          <p:nvPr/>
        </p:nvSpPr>
        <p:spPr bwMode="auto">
          <a:xfrm>
            <a:off x="468591" y="4674355"/>
            <a:ext cx="70051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     0%</a:t>
            </a:r>
            <a:endParaRPr lang="en-US" sz="140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19" name="Rectangle 17"/>
          <p:cNvSpPr>
            <a:spLocks noChangeArrowheads="1"/>
          </p:cNvSpPr>
          <p:nvPr/>
        </p:nvSpPr>
        <p:spPr bwMode="auto">
          <a:xfrm>
            <a:off x="468591" y="4109438"/>
            <a:ext cx="70051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     5%</a:t>
            </a:r>
            <a:endParaRPr lang="en-US" sz="140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0" name="Rectangle 18"/>
          <p:cNvSpPr>
            <a:spLocks noChangeArrowheads="1"/>
          </p:cNvSpPr>
          <p:nvPr/>
        </p:nvSpPr>
        <p:spPr bwMode="auto">
          <a:xfrm>
            <a:off x="403581" y="3543344"/>
            <a:ext cx="75661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    10%</a:t>
            </a:r>
            <a:endParaRPr lang="en-US" sz="140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1" name="Rectangle 19"/>
          <p:cNvSpPr>
            <a:spLocks noChangeArrowheads="1"/>
          </p:cNvSpPr>
          <p:nvPr/>
        </p:nvSpPr>
        <p:spPr bwMode="auto">
          <a:xfrm>
            <a:off x="403581" y="2978427"/>
            <a:ext cx="75661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    15%</a:t>
            </a:r>
            <a:endParaRPr lang="en-US" sz="1400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2" name="Rectangle 20"/>
          <p:cNvSpPr>
            <a:spLocks noChangeArrowheads="1"/>
          </p:cNvSpPr>
          <p:nvPr/>
        </p:nvSpPr>
        <p:spPr bwMode="auto">
          <a:xfrm>
            <a:off x="403581" y="2412333"/>
            <a:ext cx="75661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    20%</a:t>
            </a:r>
            <a:endParaRPr lang="en-US" sz="1400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3" name="Rectangle 21"/>
          <p:cNvSpPr>
            <a:spLocks noChangeArrowheads="1"/>
          </p:cNvSpPr>
          <p:nvPr/>
        </p:nvSpPr>
        <p:spPr bwMode="auto">
          <a:xfrm>
            <a:off x="403581" y="1853300"/>
            <a:ext cx="75661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    25%</a:t>
            </a:r>
            <a:endParaRPr lang="en-US" sz="140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4" name="Rectangle 22"/>
          <p:cNvSpPr>
            <a:spLocks noChangeArrowheads="1"/>
          </p:cNvSpPr>
          <p:nvPr/>
        </p:nvSpPr>
        <p:spPr bwMode="auto">
          <a:xfrm>
            <a:off x="403581" y="1288383"/>
            <a:ext cx="75661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    30%</a:t>
            </a:r>
            <a:endParaRPr lang="en-US" sz="1400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5" name="Rectangle 23"/>
          <p:cNvSpPr>
            <a:spLocks noChangeArrowheads="1"/>
          </p:cNvSpPr>
          <p:nvPr/>
        </p:nvSpPr>
        <p:spPr bwMode="auto">
          <a:xfrm>
            <a:off x="1468263" y="4813046"/>
            <a:ext cx="6831519" cy="1412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4"/>
          <p:cNvSpPr>
            <a:spLocks noChangeArrowheads="1"/>
          </p:cNvSpPr>
          <p:nvPr/>
        </p:nvSpPr>
        <p:spPr bwMode="auto">
          <a:xfrm>
            <a:off x="1468263" y="4813046"/>
            <a:ext cx="6831519" cy="14123"/>
          </a:xfrm>
          <a:prstGeom prst="rect">
            <a:avLst/>
          </a:prstGeom>
          <a:noFill/>
          <a:ln w="9525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Line 25"/>
          <p:cNvSpPr>
            <a:spLocks noChangeShapeType="1"/>
          </p:cNvSpPr>
          <p:nvPr/>
        </p:nvSpPr>
        <p:spPr bwMode="auto">
          <a:xfrm>
            <a:off x="1468263" y="4820108"/>
            <a:ext cx="1354" cy="141229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Line 26"/>
          <p:cNvSpPr>
            <a:spLocks noChangeShapeType="1"/>
          </p:cNvSpPr>
          <p:nvPr/>
        </p:nvSpPr>
        <p:spPr bwMode="auto">
          <a:xfrm>
            <a:off x="2127848" y="4820108"/>
            <a:ext cx="1354" cy="141229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Line 27"/>
          <p:cNvSpPr>
            <a:spLocks noChangeShapeType="1"/>
          </p:cNvSpPr>
          <p:nvPr/>
        </p:nvSpPr>
        <p:spPr bwMode="auto">
          <a:xfrm>
            <a:off x="2786080" y="4820108"/>
            <a:ext cx="1354" cy="141229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Line 28"/>
          <p:cNvSpPr>
            <a:spLocks noChangeShapeType="1"/>
          </p:cNvSpPr>
          <p:nvPr/>
        </p:nvSpPr>
        <p:spPr bwMode="auto">
          <a:xfrm>
            <a:off x="3444311" y="4820108"/>
            <a:ext cx="1354" cy="141229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1" name="Line 29"/>
          <p:cNvSpPr>
            <a:spLocks noChangeShapeType="1"/>
          </p:cNvSpPr>
          <p:nvPr/>
        </p:nvSpPr>
        <p:spPr bwMode="auto">
          <a:xfrm>
            <a:off x="4103897" y="4820108"/>
            <a:ext cx="1354" cy="141229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Line 30"/>
          <p:cNvSpPr>
            <a:spLocks noChangeShapeType="1"/>
          </p:cNvSpPr>
          <p:nvPr/>
        </p:nvSpPr>
        <p:spPr bwMode="auto">
          <a:xfrm>
            <a:off x="4754001" y="4820108"/>
            <a:ext cx="1354" cy="141229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3" name="Line 31"/>
          <p:cNvSpPr>
            <a:spLocks noChangeShapeType="1"/>
          </p:cNvSpPr>
          <p:nvPr/>
        </p:nvSpPr>
        <p:spPr bwMode="auto">
          <a:xfrm>
            <a:off x="5412233" y="4820108"/>
            <a:ext cx="1354" cy="141229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4" name="Line 32"/>
          <p:cNvSpPr>
            <a:spLocks noChangeShapeType="1"/>
          </p:cNvSpPr>
          <p:nvPr/>
        </p:nvSpPr>
        <p:spPr bwMode="auto">
          <a:xfrm>
            <a:off x="6071818" y="4820108"/>
            <a:ext cx="1354" cy="141229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5" name="Line 33"/>
          <p:cNvSpPr>
            <a:spLocks noChangeShapeType="1"/>
          </p:cNvSpPr>
          <p:nvPr/>
        </p:nvSpPr>
        <p:spPr bwMode="auto">
          <a:xfrm>
            <a:off x="6730050" y="4820108"/>
            <a:ext cx="1354" cy="141229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6" name="Line 34"/>
          <p:cNvSpPr>
            <a:spLocks noChangeShapeType="1"/>
          </p:cNvSpPr>
          <p:nvPr/>
        </p:nvSpPr>
        <p:spPr bwMode="auto">
          <a:xfrm>
            <a:off x="7388281" y="4820108"/>
            <a:ext cx="1354" cy="141229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7" name="Line 35"/>
          <p:cNvSpPr>
            <a:spLocks noChangeShapeType="1"/>
          </p:cNvSpPr>
          <p:nvPr/>
        </p:nvSpPr>
        <p:spPr bwMode="auto">
          <a:xfrm>
            <a:off x="8039740" y="4820108"/>
            <a:ext cx="1354" cy="141229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9" name="Rectangle 37"/>
          <p:cNvSpPr>
            <a:spLocks noChangeArrowheads="1"/>
          </p:cNvSpPr>
          <p:nvPr/>
        </p:nvSpPr>
        <p:spPr bwMode="auto">
          <a:xfrm>
            <a:off x="1417173" y="5009821"/>
            <a:ext cx="11381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0</a:t>
            </a:r>
            <a:endParaRPr lang="en-US" sz="120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0" name="Rectangle 38"/>
          <p:cNvSpPr>
            <a:spLocks noChangeArrowheads="1"/>
          </p:cNvSpPr>
          <p:nvPr/>
        </p:nvSpPr>
        <p:spPr bwMode="auto">
          <a:xfrm>
            <a:off x="2076758" y="5009821"/>
            <a:ext cx="11381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120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1" name="Rectangle 39"/>
          <p:cNvSpPr>
            <a:spLocks noChangeArrowheads="1"/>
          </p:cNvSpPr>
          <p:nvPr/>
        </p:nvSpPr>
        <p:spPr bwMode="auto">
          <a:xfrm>
            <a:off x="2669979" y="5009821"/>
            <a:ext cx="2276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12</a:t>
            </a:r>
            <a:endParaRPr lang="en-US" sz="120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2" name="Rectangle 40"/>
          <p:cNvSpPr>
            <a:spLocks noChangeArrowheads="1"/>
          </p:cNvSpPr>
          <p:nvPr/>
        </p:nvSpPr>
        <p:spPr bwMode="auto">
          <a:xfrm>
            <a:off x="3320084" y="5009821"/>
            <a:ext cx="2276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18</a:t>
            </a:r>
            <a:endParaRPr lang="en-US" sz="120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3" name="Rectangle 41"/>
          <p:cNvSpPr>
            <a:spLocks noChangeArrowheads="1"/>
          </p:cNvSpPr>
          <p:nvPr/>
        </p:nvSpPr>
        <p:spPr bwMode="auto">
          <a:xfrm>
            <a:off x="3979670" y="5009821"/>
            <a:ext cx="2276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24</a:t>
            </a:r>
            <a:endParaRPr lang="en-US" sz="120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4" name="Rectangle 42"/>
          <p:cNvSpPr>
            <a:spLocks noChangeArrowheads="1"/>
          </p:cNvSpPr>
          <p:nvPr/>
        </p:nvSpPr>
        <p:spPr bwMode="auto">
          <a:xfrm>
            <a:off x="4637901" y="5009821"/>
            <a:ext cx="2276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30</a:t>
            </a:r>
            <a:endParaRPr lang="en-US" sz="120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5" name="Rectangle 43"/>
          <p:cNvSpPr>
            <a:spLocks noChangeArrowheads="1"/>
          </p:cNvSpPr>
          <p:nvPr/>
        </p:nvSpPr>
        <p:spPr bwMode="auto">
          <a:xfrm>
            <a:off x="5296132" y="5009821"/>
            <a:ext cx="2276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36</a:t>
            </a:r>
            <a:endParaRPr lang="en-US" sz="120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6" name="Rectangle 44"/>
          <p:cNvSpPr>
            <a:spLocks noChangeArrowheads="1"/>
          </p:cNvSpPr>
          <p:nvPr/>
        </p:nvSpPr>
        <p:spPr bwMode="auto">
          <a:xfrm>
            <a:off x="5947591" y="5009821"/>
            <a:ext cx="2276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42</a:t>
            </a:r>
            <a:endParaRPr lang="en-US" sz="120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7" name="Rectangle 45"/>
          <p:cNvSpPr>
            <a:spLocks noChangeArrowheads="1"/>
          </p:cNvSpPr>
          <p:nvPr/>
        </p:nvSpPr>
        <p:spPr bwMode="auto">
          <a:xfrm>
            <a:off x="6605822" y="5009821"/>
            <a:ext cx="2276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48</a:t>
            </a:r>
            <a:endParaRPr lang="en-US" sz="120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8" name="Rectangle 46"/>
          <p:cNvSpPr>
            <a:spLocks noChangeArrowheads="1"/>
          </p:cNvSpPr>
          <p:nvPr/>
        </p:nvSpPr>
        <p:spPr bwMode="auto">
          <a:xfrm>
            <a:off x="7264054" y="5009821"/>
            <a:ext cx="2276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54</a:t>
            </a:r>
            <a:endParaRPr lang="en-US" sz="120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9" name="Rectangle 47"/>
          <p:cNvSpPr>
            <a:spLocks noChangeArrowheads="1"/>
          </p:cNvSpPr>
          <p:nvPr/>
        </p:nvSpPr>
        <p:spPr bwMode="auto">
          <a:xfrm>
            <a:off x="7923639" y="5009821"/>
            <a:ext cx="2276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60</a:t>
            </a:r>
            <a:endParaRPr lang="en-US" sz="1200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66" name="Freeform 64"/>
          <p:cNvSpPr>
            <a:spLocks/>
          </p:cNvSpPr>
          <p:nvPr/>
        </p:nvSpPr>
        <p:spPr bwMode="auto">
          <a:xfrm>
            <a:off x="1460137" y="4749493"/>
            <a:ext cx="24379" cy="70615"/>
          </a:xfrm>
          <a:custGeom>
            <a:avLst/>
            <a:gdLst/>
            <a:ahLst/>
            <a:cxnLst>
              <a:cxn ang="0">
                <a:pos x="0" y="54"/>
              </a:cxn>
              <a:cxn ang="0">
                <a:pos x="6" y="60"/>
              </a:cxn>
              <a:cxn ang="0">
                <a:pos x="12" y="60"/>
              </a:cxn>
              <a:cxn ang="0">
                <a:pos x="18" y="54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54"/>
              </a:cxn>
            </a:cxnLst>
            <a:rect l="0" t="0" r="r" b="b"/>
            <a:pathLst>
              <a:path w="18" h="60">
                <a:moveTo>
                  <a:pt x="0" y="54"/>
                </a:moveTo>
                <a:lnTo>
                  <a:pt x="6" y="60"/>
                </a:lnTo>
                <a:lnTo>
                  <a:pt x="12" y="60"/>
                </a:lnTo>
                <a:lnTo>
                  <a:pt x="18" y="54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5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67" name="Freeform 65"/>
          <p:cNvSpPr>
            <a:spLocks/>
          </p:cNvSpPr>
          <p:nvPr/>
        </p:nvSpPr>
        <p:spPr bwMode="auto">
          <a:xfrm>
            <a:off x="1460137" y="4749493"/>
            <a:ext cx="24379" cy="70615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1" y="9"/>
              </a:cxn>
              <a:cxn ang="0">
                <a:pos x="1" y="10"/>
              </a:cxn>
              <a:cxn ang="0">
                <a:pos x="1" y="10"/>
              </a:cxn>
              <a:cxn ang="0">
                <a:pos x="2" y="10"/>
              </a:cxn>
              <a:cxn ang="0">
                <a:pos x="3" y="9"/>
              </a:cxn>
              <a:cxn ang="0">
                <a:pos x="3" y="1"/>
              </a:cxn>
              <a:cxn ang="0">
                <a:pos x="3" y="9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9"/>
              </a:cxn>
            </a:cxnLst>
            <a:rect l="0" t="0" r="r" b="b"/>
            <a:pathLst>
              <a:path w="3" h="10">
                <a:moveTo>
                  <a:pt x="0" y="9"/>
                </a:moveTo>
                <a:lnTo>
                  <a:pt x="1" y="9"/>
                </a:lnTo>
                <a:lnTo>
                  <a:pt x="1" y="10"/>
                </a:lnTo>
                <a:lnTo>
                  <a:pt x="1" y="10"/>
                </a:lnTo>
                <a:lnTo>
                  <a:pt x="2" y="10"/>
                </a:lnTo>
                <a:lnTo>
                  <a:pt x="3" y="9"/>
                </a:lnTo>
                <a:lnTo>
                  <a:pt x="3" y="1"/>
                </a:lnTo>
                <a:lnTo>
                  <a:pt x="3" y="9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9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68" name="Freeform 66"/>
          <p:cNvSpPr>
            <a:spLocks/>
          </p:cNvSpPr>
          <p:nvPr/>
        </p:nvSpPr>
        <p:spPr bwMode="auto">
          <a:xfrm>
            <a:off x="1460137" y="4749493"/>
            <a:ext cx="24379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18" y="18"/>
              </a:cxn>
              <a:cxn ang="0">
                <a:pos x="18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18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18" y="18"/>
                </a:lnTo>
                <a:lnTo>
                  <a:pt x="18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69" name="Freeform 67"/>
          <p:cNvSpPr>
            <a:spLocks/>
          </p:cNvSpPr>
          <p:nvPr/>
        </p:nvSpPr>
        <p:spPr bwMode="auto">
          <a:xfrm>
            <a:off x="1460137" y="4749493"/>
            <a:ext cx="24379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2" y="3"/>
              </a:cxn>
              <a:cxn ang="0">
                <a:pos x="1" y="3"/>
              </a:cxn>
              <a:cxn ang="0">
                <a:pos x="3" y="3"/>
              </a:cxn>
              <a:cxn ang="0">
                <a:pos x="3" y="2"/>
              </a:cxn>
              <a:cxn ang="0">
                <a:pos x="3" y="1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3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2" y="3"/>
                </a:lnTo>
                <a:lnTo>
                  <a:pt x="1" y="3"/>
                </a:lnTo>
                <a:lnTo>
                  <a:pt x="3" y="3"/>
                </a:lnTo>
                <a:lnTo>
                  <a:pt x="3" y="2"/>
                </a:lnTo>
                <a:lnTo>
                  <a:pt x="3" y="1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70" name="Freeform 68"/>
          <p:cNvSpPr>
            <a:spLocks/>
          </p:cNvSpPr>
          <p:nvPr/>
        </p:nvSpPr>
        <p:spPr bwMode="auto">
          <a:xfrm>
            <a:off x="1460137" y="4714186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6" y="42"/>
              </a:cxn>
              <a:cxn ang="0">
                <a:pos x="6" y="48"/>
              </a:cxn>
              <a:cxn ang="0">
                <a:pos x="18" y="48"/>
              </a:cxn>
              <a:cxn ang="0">
                <a:pos x="18" y="0"/>
              </a:cxn>
              <a:cxn ang="0">
                <a:pos x="6" y="0"/>
              </a:cxn>
              <a:cxn ang="0">
                <a:pos x="6" y="6"/>
              </a:cxn>
              <a:cxn ang="0">
                <a:pos x="0" y="12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6" y="42"/>
                </a:lnTo>
                <a:lnTo>
                  <a:pt x="6" y="48"/>
                </a:lnTo>
                <a:lnTo>
                  <a:pt x="18" y="48"/>
                </a:lnTo>
                <a:lnTo>
                  <a:pt x="18" y="0"/>
                </a:lnTo>
                <a:lnTo>
                  <a:pt x="6" y="0"/>
                </a:lnTo>
                <a:lnTo>
                  <a:pt x="6" y="6"/>
                </a:lnTo>
                <a:lnTo>
                  <a:pt x="0" y="12"/>
                </a:lnTo>
                <a:lnTo>
                  <a:pt x="0" y="36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71" name="Freeform 69"/>
          <p:cNvSpPr>
            <a:spLocks/>
          </p:cNvSpPr>
          <p:nvPr/>
        </p:nvSpPr>
        <p:spPr bwMode="auto">
          <a:xfrm>
            <a:off x="1460137" y="4714186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1" y="7"/>
              </a:cxn>
              <a:cxn ang="0">
                <a:pos x="1" y="8"/>
              </a:cxn>
              <a:cxn ang="0">
                <a:pos x="2" y="8"/>
              </a:cxn>
              <a:cxn ang="0">
                <a:pos x="3" y="8"/>
              </a:cxn>
              <a:cxn ang="0">
                <a:pos x="3" y="7"/>
              </a:cxn>
              <a:cxn ang="0">
                <a:pos x="3" y="2"/>
              </a:cxn>
              <a:cxn ang="0">
                <a:pos x="3" y="6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1" y="7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3" y="7"/>
                </a:lnTo>
                <a:lnTo>
                  <a:pt x="3" y="2"/>
                </a:lnTo>
                <a:lnTo>
                  <a:pt x="3" y="6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72" name="Freeform 70"/>
          <p:cNvSpPr>
            <a:spLocks/>
          </p:cNvSpPr>
          <p:nvPr/>
        </p:nvSpPr>
        <p:spPr bwMode="auto">
          <a:xfrm>
            <a:off x="1460137" y="4714186"/>
            <a:ext cx="325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6" y="6"/>
              </a:cxn>
              <a:cxn ang="0">
                <a:pos x="0" y="12"/>
              </a:cxn>
              <a:cxn ang="0">
                <a:pos x="6" y="12"/>
              </a:cxn>
              <a:cxn ang="0">
                <a:pos x="6" y="18"/>
              </a:cxn>
              <a:cxn ang="0">
                <a:pos x="24" y="18"/>
              </a:cxn>
              <a:cxn ang="0">
                <a:pos x="24" y="0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24" h="18">
                <a:moveTo>
                  <a:pt x="12" y="0"/>
                </a:moveTo>
                <a:lnTo>
                  <a:pt x="6" y="0"/>
                </a:lnTo>
                <a:lnTo>
                  <a:pt x="6" y="6"/>
                </a:lnTo>
                <a:lnTo>
                  <a:pt x="0" y="12"/>
                </a:lnTo>
                <a:lnTo>
                  <a:pt x="6" y="12"/>
                </a:lnTo>
                <a:lnTo>
                  <a:pt x="6" y="18"/>
                </a:lnTo>
                <a:lnTo>
                  <a:pt x="24" y="18"/>
                </a:lnTo>
                <a:lnTo>
                  <a:pt x="24" y="0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73" name="Freeform 71"/>
          <p:cNvSpPr>
            <a:spLocks/>
          </p:cNvSpPr>
          <p:nvPr/>
        </p:nvSpPr>
        <p:spPr bwMode="auto">
          <a:xfrm>
            <a:off x="1460137" y="4714186"/>
            <a:ext cx="325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1" y="2"/>
              </a:cxn>
              <a:cxn ang="0">
                <a:pos x="1" y="3"/>
              </a:cxn>
              <a:cxn ang="0">
                <a:pos x="3" y="3"/>
              </a:cxn>
              <a:cxn ang="0">
                <a:pos x="2" y="3"/>
              </a:cxn>
              <a:cxn ang="0">
                <a:pos x="4" y="3"/>
              </a:cxn>
              <a:cxn ang="0">
                <a:pos x="4" y="2"/>
              </a:cxn>
              <a:cxn ang="0">
                <a:pos x="4" y="2"/>
              </a:cxn>
              <a:cxn ang="0">
                <a:pos x="4" y="1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1" y="2"/>
                </a:lnTo>
                <a:lnTo>
                  <a:pt x="1" y="3"/>
                </a:lnTo>
                <a:lnTo>
                  <a:pt x="3" y="3"/>
                </a:lnTo>
                <a:lnTo>
                  <a:pt x="2" y="3"/>
                </a:lnTo>
                <a:lnTo>
                  <a:pt x="4" y="3"/>
                </a:lnTo>
                <a:lnTo>
                  <a:pt x="4" y="2"/>
                </a:lnTo>
                <a:lnTo>
                  <a:pt x="4" y="2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74" name="Freeform 72"/>
          <p:cNvSpPr>
            <a:spLocks/>
          </p:cNvSpPr>
          <p:nvPr/>
        </p:nvSpPr>
        <p:spPr bwMode="auto">
          <a:xfrm>
            <a:off x="1468263" y="4700063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6" y="30"/>
              </a:cxn>
              <a:cxn ang="0">
                <a:pos x="18" y="30"/>
              </a:cxn>
              <a:cxn ang="0">
                <a:pos x="18" y="0"/>
              </a:cxn>
              <a:cxn ang="0">
                <a:pos x="6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6" y="30"/>
                </a:lnTo>
                <a:lnTo>
                  <a:pt x="18" y="30"/>
                </a:lnTo>
                <a:lnTo>
                  <a:pt x="18" y="0"/>
                </a:lnTo>
                <a:lnTo>
                  <a:pt x="6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75" name="Freeform 73"/>
          <p:cNvSpPr>
            <a:spLocks/>
          </p:cNvSpPr>
          <p:nvPr/>
        </p:nvSpPr>
        <p:spPr bwMode="auto">
          <a:xfrm>
            <a:off x="1468263" y="4700063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4"/>
              </a:cxn>
              <a:cxn ang="0">
                <a:pos x="1" y="5"/>
              </a:cxn>
              <a:cxn ang="0">
                <a:pos x="2" y="5"/>
              </a:cxn>
              <a:cxn ang="0">
                <a:pos x="3" y="5"/>
              </a:cxn>
              <a:cxn ang="0">
                <a:pos x="3" y="4"/>
              </a:cxn>
              <a:cxn ang="0">
                <a:pos x="3" y="1"/>
              </a:cxn>
              <a:cxn ang="0">
                <a:pos x="3" y="4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1" y="4"/>
                </a:lnTo>
                <a:lnTo>
                  <a:pt x="1" y="5"/>
                </a:lnTo>
                <a:lnTo>
                  <a:pt x="2" y="5"/>
                </a:lnTo>
                <a:lnTo>
                  <a:pt x="3" y="5"/>
                </a:lnTo>
                <a:lnTo>
                  <a:pt x="3" y="4"/>
                </a:lnTo>
                <a:lnTo>
                  <a:pt x="3" y="1"/>
                </a:lnTo>
                <a:lnTo>
                  <a:pt x="3" y="4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76" name="Freeform 74"/>
          <p:cNvSpPr>
            <a:spLocks/>
          </p:cNvSpPr>
          <p:nvPr/>
        </p:nvSpPr>
        <p:spPr bwMode="auto">
          <a:xfrm>
            <a:off x="1468263" y="4700063"/>
            <a:ext cx="325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18" y="18"/>
              </a:cxn>
              <a:cxn ang="0">
                <a:pos x="24" y="12"/>
              </a:cxn>
              <a:cxn ang="0">
                <a:pos x="24" y="6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24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18" y="18"/>
                </a:lnTo>
                <a:lnTo>
                  <a:pt x="24" y="12"/>
                </a:lnTo>
                <a:lnTo>
                  <a:pt x="24" y="6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77" name="Freeform 75"/>
          <p:cNvSpPr>
            <a:spLocks/>
          </p:cNvSpPr>
          <p:nvPr/>
        </p:nvSpPr>
        <p:spPr bwMode="auto">
          <a:xfrm>
            <a:off x="1468263" y="4700063"/>
            <a:ext cx="325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2" y="3"/>
              </a:cxn>
              <a:cxn ang="0">
                <a:pos x="2" y="3"/>
              </a:cxn>
              <a:cxn ang="0">
                <a:pos x="3" y="3"/>
              </a:cxn>
              <a:cxn ang="0">
                <a:pos x="4" y="2"/>
              </a:cxn>
              <a:cxn ang="0">
                <a:pos x="4" y="1"/>
              </a:cxn>
              <a:cxn ang="0">
                <a:pos x="4" y="1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2" y="3"/>
                </a:lnTo>
                <a:lnTo>
                  <a:pt x="2" y="3"/>
                </a:lnTo>
                <a:lnTo>
                  <a:pt x="3" y="3"/>
                </a:lnTo>
                <a:lnTo>
                  <a:pt x="4" y="2"/>
                </a:lnTo>
                <a:lnTo>
                  <a:pt x="4" y="1"/>
                </a:lnTo>
                <a:lnTo>
                  <a:pt x="4" y="1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94" name="Freeform 192"/>
          <p:cNvSpPr>
            <a:spLocks/>
          </p:cNvSpPr>
          <p:nvPr/>
        </p:nvSpPr>
        <p:spPr bwMode="auto">
          <a:xfrm>
            <a:off x="2477280" y="4269313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6"/>
              </a:cxn>
              <a:cxn ang="0">
                <a:pos x="12" y="36"/>
              </a:cxn>
              <a:cxn ang="0">
                <a:pos x="12" y="30"/>
              </a:cxn>
              <a:cxn ang="0">
                <a:pos x="18" y="12"/>
              </a:cxn>
              <a:cxn ang="0">
                <a:pos x="18" y="24"/>
              </a:cxn>
              <a:cxn ang="0">
                <a:pos x="12" y="6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6"/>
                </a:lnTo>
                <a:lnTo>
                  <a:pt x="12" y="36"/>
                </a:lnTo>
                <a:lnTo>
                  <a:pt x="12" y="30"/>
                </a:lnTo>
                <a:lnTo>
                  <a:pt x="18" y="12"/>
                </a:lnTo>
                <a:lnTo>
                  <a:pt x="18" y="24"/>
                </a:lnTo>
                <a:lnTo>
                  <a:pt x="12" y="6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95" name="Freeform 193"/>
          <p:cNvSpPr>
            <a:spLocks/>
          </p:cNvSpPr>
          <p:nvPr/>
        </p:nvSpPr>
        <p:spPr bwMode="auto">
          <a:xfrm>
            <a:off x="2477280" y="4269313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0" y="6"/>
              </a:cxn>
              <a:cxn ang="0">
                <a:pos x="1" y="6"/>
              </a:cxn>
              <a:cxn ang="0">
                <a:pos x="2" y="6"/>
              </a:cxn>
              <a:cxn ang="0">
                <a:pos x="2" y="5"/>
              </a:cxn>
              <a:cxn ang="0">
                <a:pos x="3" y="2"/>
              </a:cxn>
              <a:cxn ang="0">
                <a:pos x="3" y="4"/>
              </a:cxn>
              <a:cxn ang="0">
                <a:pos x="2" y="1"/>
              </a:cxn>
              <a:cxn ang="0">
                <a:pos x="2" y="1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0" y="6"/>
                </a:lnTo>
                <a:lnTo>
                  <a:pt x="1" y="6"/>
                </a:lnTo>
                <a:lnTo>
                  <a:pt x="2" y="6"/>
                </a:lnTo>
                <a:lnTo>
                  <a:pt x="2" y="5"/>
                </a:lnTo>
                <a:lnTo>
                  <a:pt x="3" y="2"/>
                </a:lnTo>
                <a:lnTo>
                  <a:pt x="3" y="4"/>
                </a:lnTo>
                <a:lnTo>
                  <a:pt x="2" y="1"/>
                </a:lnTo>
                <a:lnTo>
                  <a:pt x="2" y="1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96" name="Freeform 194"/>
          <p:cNvSpPr>
            <a:spLocks/>
          </p:cNvSpPr>
          <p:nvPr/>
        </p:nvSpPr>
        <p:spPr bwMode="auto">
          <a:xfrm>
            <a:off x="2477280" y="4269313"/>
            <a:ext cx="325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24" y="18"/>
              </a:cxn>
              <a:cxn ang="0">
                <a:pos x="24" y="6"/>
              </a:cxn>
              <a:cxn ang="0">
                <a:pos x="18" y="6"/>
              </a:cxn>
              <a:cxn ang="0">
                <a:pos x="18" y="0"/>
              </a:cxn>
              <a:cxn ang="0">
                <a:pos x="6" y="0"/>
              </a:cxn>
            </a:cxnLst>
            <a:rect l="0" t="0" r="r" b="b"/>
            <a:pathLst>
              <a:path w="24" h="18">
                <a:moveTo>
                  <a:pt x="6" y="0"/>
                </a:moveTo>
                <a:lnTo>
                  <a:pt x="0" y="6"/>
                </a:lnTo>
                <a:lnTo>
                  <a:pt x="0" y="18"/>
                </a:lnTo>
                <a:lnTo>
                  <a:pt x="24" y="18"/>
                </a:lnTo>
                <a:lnTo>
                  <a:pt x="24" y="6"/>
                </a:lnTo>
                <a:lnTo>
                  <a:pt x="18" y="6"/>
                </a:lnTo>
                <a:lnTo>
                  <a:pt x="18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97" name="Freeform 195"/>
          <p:cNvSpPr>
            <a:spLocks/>
          </p:cNvSpPr>
          <p:nvPr/>
        </p:nvSpPr>
        <p:spPr bwMode="auto">
          <a:xfrm>
            <a:off x="2477280" y="4269313"/>
            <a:ext cx="325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3" y="3"/>
              </a:cxn>
              <a:cxn ang="0">
                <a:pos x="1" y="3"/>
              </a:cxn>
              <a:cxn ang="0">
                <a:pos x="3" y="3"/>
              </a:cxn>
              <a:cxn ang="0">
                <a:pos x="4" y="3"/>
              </a:cxn>
              <a:cxn ang="0">
                <a:pos x="4" y="2"/>
              </a:cxn>
              <a:cxn ang="0">
                <a:pos x="4" y="1"/>
              </a:cxn>
              <a:cxn ang="0">
                <a:pos x="3" y="1"/>
              </a:cxn>
              <a:cxn ang="0">
                <a:pos x="3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3" y="3"/>
                </a:lnTo>
                <a:lnTo>
                  <a:pt x="1" y="3"/>
                </a:lnTo>
                <a:lnTo>
                  <a:pt x="3" y="3"/>
                </a:lnTo>
                <a:lnTo>
                  <a:pt x="4" y="3"/>
                </a:lnTo>
                <a:lnTo>
                  <a:pt x="4" y="2"/>
                </a:lnTo>
                <a:lnTo>
                  <a:pt x="4" y="1"/>
                </a:lnTo>
                <a:lnTo>
                  <a:pt x="3" y="1"/>
                </a:lnTo>
                <a:lnTo>
                  <a:pt x="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98" name="Freeform 196"/>
          <p:cNvSpPr>
            <a:spLocks/>
          </p:cNvSpPr>
          <p:nvPr/>
        </p:nvSpPr>
        <p:spPr bwMode="auto">
          <a:xfrm>
            <a:off x="2485406" y="4255191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0" y="30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99" name="Freeform 197"/>
          <p:cNvSpPr>
            <a:spLocks/>
          </p:cNvSpPr>
          <p:nvPr/>
        </p:nvSpPr>
        <p:spPr bwMode="auto">
          <a:xfrm>
            <a:off x="2485406" y="4255191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2" y="5"/>
              </a:cxn>
              <a:cxn ang="0">
                <a:pos x="2" y="5"/>
              </a:cxn>
              <a:cxn ang="0">
                <a:pos x="3" y="5"/>
              </a:cxn>
              <a:cxn ang="0">
                <a:pos x="3" y="1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2" y="5"/>
                </a:lnTo>
                <a:lnTo>
                  <a:pt x="2" y="5"/>
                </a:lnTo>
                <a:lnTo>
                  <a:pt x="3" y="5"/>
                </a:lnTo>
                <a:lnTo>
                  <a:pt x="3" y="1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00" name="Freeform 198"/>
          <p:cNvSpPr>
            <a:spLocks/>
          </p:cNvSpPr>
          <p:nvPr/>
        </p:nvSpPr>
        <p:spPr bwMode="auto">
          <a:xfrm>
            <a:off x="2485406" y="4255191"/>
            <a:ext cx="130021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96" y="18"/>
              </a:cxn>
              <a:cxn ang="0">
                <a:pos x="96" y="0"/>
              </a:cxn>
              <a:cxn ang="0">
                <a:pos x="90" y="0"/>
              </a:cxn>
              <a:cxn ang="0">
                <a:pos x="12" y="0"/>
              </a:cxn>
            </a:cxnLst>
            <a:rect l="0" t="0" r="r" b="b"/>
            <a:pathLst>
              <a:path w="96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96" y="18"/>
                </a:lnTo>
                <a:lnTo>
                  <a:pt x="96" y="0"/>
                </a:lnTo>
                <a:lnTo>
                  <a:pt x="90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01" name="Freeform 199"/>
          <p:cNvSpPr>
            <a:spLocks/>
          </p:cNvSpPr>
          <p:nvPr/>
        </p:nvSpPr>
        <p:spPr bwMode="auto">
          <a:xfrm>
            <a:off x="2485406" y="4255191"/>
            <a:ext cx="130021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15" y="3"/>
              </a:cxn>
              <a:cxn ang="0">
                <a:pos x="2" y="3"/>
              </a:cxn>
              <a:cxn ang="0">
                <a:pos x="16" y="3"/>
              </a:cxn>
              <a:cxn ang="0">
                <a:pos x="16" y="2"/>
              </a:cxn>
              <a:cxn ang="0">
                <a:pos x="16" y="1"/>
              </a:cxn>
              <a:cxn ang="0">
                <a:pos x="16" y="1"/>
              </a:cxn>
              <a:cxn ang="0">
                <a:pos x="16" y="0"/>
              </a:cxn>
              <a:cxn ang="0">
                <a:pos x="15" y="0"/>
              </a:cxn>
              <a:cxn ang="0">
                <a:pos x="2" y="0"/>
              </a:cxn>
            </a:cxnLst>
            <a:rect l="0" t="0" r="r" b="b"/>
            <a:pathLst>
              <a:path w="16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15" y="3"/>
                </a:lnTo>
                <a:lnTo>
                  <a:pt x="2" y="3"/>
                </a:lnTo>
                <a:lnTo>
                  <a:pt x="16" y="3"/>
                </a:lnTo>
                <a:lnTo>
                  <a:pt x="16" y="2"/>
                </a:lnTo>
                <a:lnTo>
                  <a:pt x="16" y="1"/>
                </a:lnTo>
                <a:lnTo>
                  <a:pt x="16" y="1"/>
                </a:lnTo>
                <a:lnTo>
                  <a:pt x="16" y="0"/>
                </a:lnTo>
                <a:lnTo>
                  <a:pt x="15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02" name="Freeform 200"/>
          <p:cNvSpPr>
            <a:spLocks/>
          </p:cNvSpPr>
          <p:nvPr/>
        </p:nvSpPr>
        <p:spPr bwMode="auto">
          <a:xfrm>
            <a:off x="2591048" y="4241068"/>
            <a:ext cx="24379" cy="35307"/>
          </a:xfrm>
          <a:custGeom>
            <a:avLst/>
            <a:gdLst/>
            <a:ahLst/>
            <a:cxnLst>
              <a:cxn ang="0">
                <a:pos x="0" y="18"/>
              </a:cxn>
              <a:cxn ang="0">
                <a:pos x="0" y="24"/>
              </a:cxn>
              <a:cxn ang="0">
                <a:pos x="6" y="30"/>
              </a:cxn>
              <a:cxn ang="0">
                <a:pos x="18" y="30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18"/>
              </a:cxn>
            </a:cxnLst>
            <a:rect l="0" t="0" r="r" b="b"/>
            <a:pathLst>
              <a:path w="18" h="30">
                <a:moveTo>
                  <a:pt x="0" y="18"/>
                </a:moveTo>
                <a:lnTo>
                  <a:pt x="0" y="24"/>
                </a:lnTo>
                <a:lnTo>
                  <a:pt x="6" y="30"/>
                </a:lnTo>
                <a:lnTo>
                  <a:pt x="18" y="30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18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03" name="Freeform 201"/>
          <p:cNvSpPr>
            <a:spLocks/>
          </p:cNvSpPr>
          <p:nvPr/>
        </p:nvSpPr>
        <p:spPr bwMode="auto">
          <a:xfrm>
            <a:off x="2591048" y="4241068"/>
            <a:ext cx="24379" cy="35307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4"/>
              </a:cxn>
              <a:cxn ang="0">
                <a:pos x="1" y="5"/>
              </a:cxn>
              <a:cxn ang="0">
                <a:pos x="2" y="5"/>
              </a:cxn>
              <a:cxn ang="0">
                <a:pos x="3" y="5"/>
              </a:cxn>
              <a:cxn ang="0">
                <a:pos x="3" y="4"/>
              </a:cxn>
              <a:cxn ang="0">
                <a:pos x="3" y="1"/>
              </a:cxn>
              <a:cxn ang="0">
                <a:pos x="3" y="3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3"/>
              </a:cxn>
            </a:cxnLst>
            <a:rect l="0" t="0" r="r" b="b"/>
            <a:pathLst>
              <a:path w="3" h="5">
                <a:moveTo>
                  <a:pt x="0" y="3"/>
                </a:moveTo>
                <a:lnTo>
                  <a:pt x="0" y="4"/>
                </a:lnTo>
                <a:lnTo>
                  <a:pt x="1" y="5"/>
                </a:lnTo>
                <a:lnTo>
                  <a:pt x="2" y="5"/>
                </a:lnTo>
                <a:lnTo>
                  <a:pt x="3" y="5"/>
                </a:lnTo>
                <a:lnTo>
                  <a:pt x="3" y="4"/>
                </a:lnTo>
                <a:lnTo>
                  <a:pt x="3" y="1"/>
                </a:lnTo>
                <a:lnTo>
                  <a:pt x="3" y="3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3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04" name="Freeform 202"/>
          <p:cNvSpPr>
            <a:spLocks/>
          </p:cNvSpPr>
          <p:nvPr/>
        </p:nvSpPr>
        <p:spPr bwMode="auto">
          <a:xfrm>
            <a:off x="2591048" y="4241068"/>
            <a:ext cx="325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12" y="18"/>
              </a:cxn>
              <a:cxn ang="0">
                <a:pos x="18" y="12"/>
              </a:cxn>
              <a:cxn ang="0">
                <a:pos x="24" y="12"/>
              </a:cxn>
              <a:cxn ang="0">
                <a:pos x="24" y="0"/>
              </a:cxn>
              <a:cxn ang="0">
                <a:pos x="12" y="0"/>
              </a:cxn>
            </a:cxnLst>
            <a:rect l="0" t="0" r="r" b="b"/>
            <a:pathLst>
              <a:path w="24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12" y="18"/>
                </a:lnTo>
                <a:lnTo>
                  <a:pt x="18" y="12"/>
                </a:lnTo>
                <a:lnTo>
                  <a:pt x="24" y="12"/>
                </a:lnTo>
                <a:lnTo>
                  <a:pt x="24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05" name="Freeform 203"/>
          <p:cNvSpPr>
            <a:spLocks/>
          </p:cNvSpPr>
          <p:nvPr/>
        </p:nvSpPr>
        <p:spPr bwMode="auto">
          <a:xfrm>
            <a:off x="2591048" y="4241068"/>
            <a:ext cx="325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2" y="3"/>
              </a:cxn>
              <a:cxn ang="0">
                <a:pos x="2" y="3"/>
              </a:cxn>
              <a:cxn ang="0">
                <a:pos x="3" y="2"/>
              </a:cxn>
              <a:cxn ang="0">
                <a:pos x="4" y="2"/>
              </a:cxn>
              <a:cxn ang="0">
                <a:pos x="4" y="1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2" y="3"/>
                </a:lnTo>
                <a:lnTo>
                  <a:pt x="2" y="3"/>
                </a:lnTo>
                <a:lnTo>
                  <a:pt x="3" y="2"/>
                </a:lnTo>
                <a:lnTo>
                  <a:pt x="4" y="2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06" name="Freeform 204"/>
          <p:cNvSpPr>
            <a:spLocks/>
          </p:cNvSpPr>
          <p:nvPr/>
        </p:nvSpPr>
        <p:spPr bwMode="auto">
          <a:xfrm>
            <a:off x="2599175" y="4241068"/>
            <a:ext cx="48758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24" y="18"/>
              </a:cxn>
              <a:cxn ang="0">
                <a:pos x="6" y="18"/>
              </a:cxn>
              <a:cxn ang="0">
                <a:pos x="30" y="12"/>
              </a:cxn>
              <a:cxn ang="0">
                <a:pos x="36" y="12"/>
              </a:cxn>
              <a:cxn ang="0">
                <a:pos x="36" y="0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6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24" y="18"/>
                </a:lnTo>
                <a:lnTo>
                  <a:pt x="6" y="18"/>
                </a:lnTo>
                <a:lnTo>
                  <a:pt x="30" y="12"/>
                </a:lnTo>
                <a:lnTo>
                  <a:pt x="36" y="12"/>
                </a:lnTo>
                <a:lnTo>
                  <a:pt x="36" y="0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8" name="Freeform 206"/>
          <p:cNvSpPr>
            <a:spLocks/>
          </p:cNvSpPr>
          <p:nvPr/>
        </p:nvSpPr>
        <p:spPr bwMode="auto">
          <a:xfrm>
            <a:off x="2599175" y="4241068"/>
            <a:ext cx="48758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4" y="3"/>
              </a:cxn>
              <a:cxn ang="0">
                <a:pos x="1" y="3"/>
              </a:cxn>
              <a:cxn ang="0">
                <a:pos x="5" y="2"/>
              </a:cxn>
              <a:cxn ang="0">
                <a:pos x="6" y="2"/>
              </a:cxn>
              <a:cxn ang="0">
                <a:pos x="6" y="1"/>
              </a:cxn>
              <a:cxn ang="0">
                <a:pos x="6" y="0"/>
              </a:cxn>
              <a:cxn ang="0">
                <a:pos x="5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6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4" y="3"/>
                </a:lnTo>
                <a:lnTo>
                  <a:pt x="1" y="3"/>
                </a:lnTo>
                <a:lnTo>
                  <a:pt x="5" y="2"/>
                </a:lnTo>
                <a:lnTo>
                  <a:pt x="6" y="2"/>
                </a:lnTo>
                <a:lnTo>
                  <a:pt x="6" y="1"/>
                </a:lnTo>
                <a:lnTo>
                  <a:pt x="6" y="0"/>
                </a:lnTo>
                <a:lnTo>
                  <a:pt x="5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" name="Freeform 207"/>
          <p:cNvSpPr>
            <a:spLocks/>
          </p:cNvSpPr>
          <p:nvPr/>
        </p:nvSpPr>
        <p:spPr bwMode="auto">
          <a:xfrm>
            <a:off x="2623554" y="4219883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6" y="30"/>
              </a:cxn>
              <a:cxn ang="0">
                <a:pos x="6" y="36"/>
              </a:cxn>
              <a:cxn ang="0">
                <a:pos x="12" y="30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0"/>
                </a:lnTo>
                <a:lnTo>
                  <a:pt x="6" y="30"/>
                </a:lnTo>
                <a:lnTo>
                  <a:pt x="6" y="36"/>
                </a:lnTo>
                <a:lnTo>
                  <a:pt x="12" y="30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0" name="Freeform 208"/>
          <p:cNvSpPr>
            <a:spLocks/>
          </p:cNvSpPr>
          <p:nvPr/>
        </p:nvSpPr>
        <p:spPr bwMode="auto">
          <a:xfrm>
            <a:off x="2623554" y="4219883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1" y="6"/>
              </a:cxn>
              <a:cxn ang="0">
                <a:pos x="2" y="5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1" y="6"/>
                </a:lnTo>
                <a:lnTo>
                  <a:pt x="2" y="5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1" name="Freeform 209"/>
          <p:cNvSpPr>
            <a:spLocks/>
          </p:cNvSpPr>
          <p:nvPr/>
        </p:nvSpPr>
        <p:spPr bwMode="auto">
          <a:xfrm>
            <a:off x="2623554" y="4219883"/>
            <a:ext cx="81263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54" y="18"/>
              </a:cxn>
              <a:cxn ang="0">
                <a:pos x="60" y="12"/>
              </a:cxn>
              <a:cxn ang="0">
                <a:pos x="60" y="6"/>
              </a:cxn>
              <a:cxn ang="0">
                <a:pos x="54" y="0"/>
              </a:cxn>
              <a:cxn ang="0">
                <a:pos x="48" y="0"/>
              </a:cxn>
              <a:cxn ang="0">
                <a:pos x="6" y="0"/>
              </a:cxn>
            </a:cxnLst>
            <a:rect l="0" t="0" r="r" b="b"/>
            <a:pathLst>
              <a:path w="60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54" y="18"/>
                </a:lnTo>
                <a:lnTo>
                  <a:pt x="60" y="12"/>
                </a:lnTo>
                <a:lnTo>
                  <a:pt x="60" y="6"/>
                </a:lnTo>
                <a:lnTo>
                  <a:pt x="54" y="0"/>
                </a:lnTo>
                <a:lnTo>
                  <a:pt x="48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2" name="Freeform 210"/>
          <p:cNvSpPr>
            <a:spLocks/>
          </p:cNvSpPr>
          <p:nvPr/>
        </p:nvSpPr>
        <p:spPr bwMode="auto">
          <a:xfrm>
            <a:off x="2623554" y="4219883"/>
            <a:ext cx="81263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8" y="3"/>
              </a:cxn>
              <a:cxn ang="0">
                <a:pos x="1" y="3"/>
              </a:cxn>
              <a:cxn ang="0">
                <a:pos x="9" y="3"/>
              </a:cxn>
              <a:cxn ang="0">
                <a:pos x="10" y="2"/>
              </a:cxn>
              <a:cxn ang="0">
                <a:pos x="10" y="2"/>
              </a:cxn>
              <a:cxn ang="0">
                <a:pos x="10" y="1"/>
              </a:cxn>
              <a:cxn ang="0">
                <a:pos x="9" y="0"/>
              </a:cxn>
              <a:cxn ang="0">
                <a:pos x="8" y="0"/>
              </a:cxn>
              <a:cxn ang="0">
                <a:pos x="1" y="0"/>
              </a:cxn>
            </a:cxnLst>
            <a:rect l="0" t="0" r="r" b="b"/>
            <a:pathLst>
              <a:path w="10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8" y="3"/>
                </a:lnTo>
                <a:lnTo>
                  <a:pt x="1" y="3"/>
                </a:lnTo>
                <a:lnTo>
                  <a:pt x="9" y="3"/>
                </a:lnTo>
                <a:lnTo>
                  <a:pt x="10" y="2"/>
                </a:lnTo>
                <a:lnTo>
                  <a:pt x="10" y="2"/>
                </a:lnTo>
                <a:lnTo>
                  <a:pt x="10" y="1"/>
                </a:lnTo>
                <a:lnTo>
                  <a:pt x="9" y="0"/>
                </a:lnTo>
                <a:lnTo>
                  <a:pt x="8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3" name="Freeform 211"/>
          <p:cNvSpPr>
            <a:spLocks/>
          </p:cNvSpPr>
          <p:nvPr/>
        </p:nvSpPr>
        <p:spPr bwMode="auto">
          <a:xfrm>
            <a:off x="2680438" y="4219883"/>
            <a:ext cx="65010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42" y="18"/>
              </a:cxn>
              <a:cxn ang="0">
                <a:pos x="48" y="12"/>
              </a:cxn>
              <a:cxn ang="0">
                <a:pos x="48" y="6"/>
              </a:cxn>
              <a:cxn ang="0">
                <a:pos x="42" y="0"/>
              </a:cxn>
              <a:cxn ang="0">
                <a:pos x="6" y="0"/>
              </a:cxn>
            </a:cxnLst>
            <a:rect l="0" t="0" r="r" b="b"/>
            <a:pathLst>
              <a:path w="48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42" y="18"/>
                </a:lnTo>
                <a:lnTo>
                  <a:pt x="48" y="12"/>
                </a:lnTo>
                <a:lnTo>
                  <a:pt x="48" y="6"/>
                </a:lnTo>
                <a:lnTo>
                  <a:pt x="4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4" name="Freeform 212"/>
          <p:cNvSpPr>
            <a:spLocks/>
          </p:cNvSpPr>
          <p:nvPr/>
        </p:nvSpPr>
        <p:spPr bwMode="auto">
          <a:xfrm>
            <a:off x="2680438" y="4219883"/>
            <a:ext cx="65010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7" y="3"/>
              </a:cxn>
              <a:cxn ang="0">
                <a:pos x="1" y="3"/>
              </a:cxn>
              <a:cxn ang="0">
                <a:pos x="7" y="3"/>
              </a:cxn>
              <a:cxn ang="0">
                <a:pos x="8" y="2"/>
              </a:cxn>
              <a:cxn ang="0">
                <a:pos x="8" y="2"/>
              </a:cxn>
              <a:cxn ang="0">
                <a:pos x="8" y="1"/>
              </a:cxn>
              <a:cxn ang="0">
                <a:pos x="7" y="0"/>
              </a:cxn>
              <a:cxn ang="0">
                <a:pos x="7" y="0"/>
              </a:cxn>
              <a:cxn ang="0">
                <a:pos x="1" y="0"/>
              </a:cxn>
            </a:cxnLst>
            <a:rect l="0" t="0" r="r" b="b"/>
            <a:pathLst>
              <a:path w="8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7" y="3"/>
                </a:lnTo>
                <a:lnTo>
                  <a:pt x="1" y="3"/>
                </a:lnTo>
                <a:lnTo>
                  <a:pt x="7" y="3"/>
                </a:lnTo>
                <a:lnTo>
                  <a:pt x="8" y="2"/>
                </a:lnTo>
                <a:lnTo>
                  <a:pt x="8" y="2"/>
                </a:lnTo>
                <a:lnTo>
                  <a:pt x="8" y="1"/>
                </a:lnTo>
                <a:lnTo>
                  <a:pt x="7" y="0"/>
                </a:lnTo>
                <a:lnTo>
                  <a:pt x="7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5" name="Freeform 213"/>
          <p:cNvSpPr>
            <a:spLocks/>
          </p:cNvSpPr>
          <p:nvPr/>
        </p:nvSpPr>
        <p:spPr bwMode="auto">
          <a:xfrm>
            <a:off x="2721070" y="4219883"/>
            <a:ext cx="48758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36" y="18"/>
              </a:cxn>
              <a:cxn ang="0">
                <a:pos x="36" y="0"/>
              </a:cxn>
              <a:cxn ang="0">
                <a:pos x="30" y="0"/>
              </a:cxn>
              <a:cxn ang="0">
                <a:pos x="12" y="0"/>
              </a:cxn>
            </a:cxnLst>
            <a:rect l="0" t="0" r="r" b="b"/>
            <a:pathLst>
              <a:path w="36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36" y="18"/>
                </a:lnTo>
                <a:lnTo>
                  <a:pt x="36" y="0"/>
                </a:lnTo>
                <a:lnTo>
                  <a:pt x="30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6" name="Freeform 214"/>
          <p:cNvSpPr>
            <a:spLocks/>
          </p:cNvSpPr>
          <p:nvPr/>
        </p:nvSpPr>
        <p:spPr bwMode="auto">
          <a:xfrm>
            <a:off x="2721070" y="4219883"/>
            <a:ext cx="48758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5" y="3"/>
              </a:cxn>
              <a:cxn ang="0">
                <a:pos x="2" y="3"/>
              </a:cxn>
              <a:cxn ang="0">
                <a:pos x="6" y="3"/>
              </a:cxn>
              <a:cxn ang="0">
                <a:pos x="6" y="2"/>
              </a:cxn>
              <a:cxn ang="0">
                <a:pos x="6" y="2"/>
              </a:cxn>
              <a:cxn ang="0">
                <a:pos x="6" y="1"/>
              </a:cxn>
              <a:cxn ang="0">
                <a:pos x="6" y="0"/>
              </a:cxn>
              <a:cxn ang="0">
                <a:pos x="5" y="0"/>
              </a:cxn>
              <a:cxn ang="0">
                <a:pos x="2" y="0"/>
              </a:cxn>
            </a:cxnLst>
            <a:rect l="0" t="0" r="r" b="b"/>
            <a:pathLst>
              <a:path w="6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5" y="3"/>
                </a:lnTo>
                <a:lnTo>
                  <a:pt x="2" y="3"/>
                </a:lnTo>
                <a:lnTo>
                  <a:pt x="6" y="3"/>
                </a:lnTo>
                <a:lnTo>
                  <a:pt x="6" y="2"/>
                </a:lnTo>
                <a:lnTo>
                  <a:pt x="6" y="2"/>
                </a:lnTo>
                <a:lnTo>
                  <a:pt x="6" y="1"/>
                </a:lnTo>
                <a:lnTo>
                  <a:pt x="6" y="0"/>
                </a:lnTo>
                <a:lnTo>
                  <a:pt x="5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7" name="Freeform 215"/>
          <p:cNvSpPr>
            <a:spLocks/>
          </p:cNvSpPr>
          <p:nvPr/>
        </p:nvSpPr>
        <p:spPr bwMode="auto">
          <a:xfrm>
            <a:off x="2745449" y="4205760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6" y="24"/>
              </a:cxn>
              <a:cxn ang="0">
                <a:pos x="6" y="30"/>
              </a:cxn>
              <a:cxn ang="0">
                <a:pos x="18" y="30"/>
              </a:cxn>
              <a:cxn ang="0">
                <a:pos x="18" y="0"/>
              </a:cxn>
              <a:cxn ang="0">
                <a:pos x="6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6" y="24"/>
                </a:lnTo>
                <a:lnTo>
                  <a:pt x="6" y="30"/>
                </a:lnTo>
                <a:lnTo>
                  <a:pt x="18" y="30"/>
                </a:lnTo>
                <a:lnTo>
                  <a:pt x="18" y="0"/>
                </a:lnTo>
                <a:lnTo>
                  <a:pt x="6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8" name="Freeform 216"/>
          <p:cNvSpPr>
            <a:spLocks/>
          </p:cNvSpPr>
          <p:nvPr/>
        </p:nvSpPr>
        <p:spPr bwMode="auto">
          <a:xfrm>
            <a:off x="2745449" y="4205760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4"/>
              </a:cxn>
              <a:cxn ang="0">
                <a:pos x="1" y="5"/>
              </a:cxn>
              <a:cxn ang="0">
                <a:pos x="2" y="5"/>
              </a:cxn>
              <a:cxn ang="0">
                <a:pos x="3" y="5"/>
              </a:cxn>
              <a:cxn ang="0">
                <a:pos x="3" y="4"/>
              </a:cxn>
              <a:cxn ang="0">
                <a:pos x="3" y="1"/>
              </a:cxn>
              <a:cxn ang="0">
                <a:pos x="3" y="4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1" y="4"/>
                </a:lnTo>
                <a:lnTo>
                  <a:pt x="1" y="5"/>
                </a:lnTo>
                <a:lnTo>
                  <a:pt x="2" y="5"/>
                </a:lnTo>
                <a:lnTo>
                  <a:pt x="3" y="5"/>
                </a:lnTo>
                <a:lnTo>
                  <a:pt x="3" y="4"/>
                </a:lnTo>
                <a:lnTo>
                  <a:pt x="3" y="1"/>
                </a:lnTo>
                <a:lnTo>
                  <a:pt x="3" y="4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" name="Freeform 217"/>
          <p:cNvSpPr>
            <a:spLocks/>
          </p:cNvSpPr>
          <p:nvPr/>
        </p:nvSpPr>
        <p:spPr bwMode="auto">
          <a:xfrm>
            <a:off x="2745449" y="4205760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24" y="18"/>
              </a:cxn>
              <a:cxn ang="0">
                <a:pos x="12" y="18"/>
              </a:cxn>
              <a:cxn ang="0">
                <a:pos x="24" y="12"/>
              </a:cxn>
              <a:cxn ang="0">
                <a:pos x="30" y="12"/>
              </a:cxn>
              <a:cxn ang="0">
                <a:pos x="30" y="0"/>
              </a:cxn>
              <a:cxn ang="0">
                <a:pos x="24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24" y="18"/>
                </a:lnTo>
                <a:lnTo>
                  <a:pt x="12" y="18"/>
                </a:lnTo>
                <a:lnTo>
                  <a:pt x="24" y="12"/>
                </a:lnTo>
                <a:lnTo>
                  <a:pt x="30" y="12"/>
                </a:lnTo>
                <a:lnTo>
                  <a:pt x="30" y="0"/>
                </a:lnTo>
                <a:lnTo>
                  <a:pt x="24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0" name="Freeform 218"/>
          <p:cNvSpPr>
            <a:spLocks/>
          </p:cNvSpPr>
          <p:nvPr/>
        </p:nvSpPr>
        <p:spPr bwMode="auto">
          <a:xfrm>
            <a:off x="2745449" y="4205760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  <a:cxn ang="0">
                <a:pos x="4" y="3"/>
              </a:cxn>
              <a:cxn ang="0">
                <a:pos x="2" y="3"/>
              </a:cxn>
              <a:cxn ang="0">
                <a:pos x="4" y="2"/>
              </a:cxn>
              <a:cxn ang="0">
                <a:pos x="5" y="2"/>
              </a:cxn>
              <a:cxn ang="0">
                <a:pos x="5" y="1"/>
              </a:cxn>
              <a:cxn ang="0">
                <a:pos x="5" y="0"/>
              </a:cxn>
              <a:cxn ang="0">
                <a:pos x="4" y="0"/>
              </a:cxn>
              <a:cxn ang="0">
                <a:pos x="4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lnTo>
                  <a:pt x="4" y="3"/>
                </a:lnTo>
                <a:lnTo>
                  <a:pt x="2" y="3"/>
                </a:lnTo>
                <a:lnTo>
                  <a:pt x="4" y="2"/>
                </a:lnTo>
                <a:lnTo>
                  <a:pt x="5" y="2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4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1" name="Freeform 219"/>
          <p:cNvSpPr>
            <a:spLocks/>
          </p:cNvSpPr>
          <p:nvPr/>
        </p:nvSpPr>
        <p:spPr bwMode="auto">
          <a:xfrm>
            <a:off x="2761701" y="4184576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6" y="30"/>
              </a:cxn>
              <a:cxn ang="0">
                <a:pos x="12" y="36"/>
              </a:cxn>
              <a:cxn ang="0">
                <a:pos x="12" y="30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0"/>
                </a:lnTo>
                <a:lnTo>
                  <a:pt x="6" y="30"/>
                </a:lnTo>
                <a:lnTo>
                  <a:pt x="12" y="36"/>
                </a:lnTo>
                <a:lnTo>
                  <a:pt x="12" y="30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2" name="Freeform 220"/>
          <p:cNvSpPr>
            <a:spLocks/>
          </p:cNvSpPr>
          <p:nvPr/>
        </p:nvSpPr>
        <p:spPr bwMode="auto">
          <a:xfrm>
            <a:off x="2761701" y="4184576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2" y="6"/>
              </a:cxn>
              <a:cxn ang="0">
                <a:pos x="2" y="5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2" y="6"/>
                </a:lnTo>
                <a:lnTo>
                  <a:pt x="2" y="5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3" name="Freeform 221"/>
          <p:cNvSpPr>
            <a:spLocks/>
          </p:cNvSpPr>
          <p:nvPr/>
        </p:nvSpPr>
        <p:spPr bwMode="auto">
          <a:xfrm>
            <a:off x="2761701" y="4184576"/>
            <a:ext cx="65010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42" y="18"/>
              </a:cxn>
              <a:cxn ang="0">
                <a:pos x="42" y="12"/>
              </a:cxn>
              <a:cxn ang="0">
                <a:pos x="48" y="12"/>
              </a:cxn>
              <a:cxn ang="0">
                <a:pos x="42" y="6"/>
              </a:cxn>
              <a:cxn ang="0">
                <a:pos x="42" y="0"/>
              </a:cxn>
              <a:cxn ang="0">
                <a:pos x="36" y="0"/>
              </a:cxn>
              <a:cxn ang="0">
                <a:pos x="12" y="0"/>
              </a:cxn>
            </a:cxnLst>
            <a:rect l="0" t="0" r="r" b="b"/>
            <a:pathLst>
              <a:path w="48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42" y="18"/>
                </a:lnTo>
                <a:lnTo>
                  <a:pt x="42" y="12"/>
                </a:lnTo>
                <a:lnTo>
                  <a:pt x="48" y="12"/>
                </a:lnTo>
                <a:lnTo>
                  <a:pt x="42" y="6"/>
                </a:lnTo>
                <a:lnTo>
                  <a:pt x="42" y="0"/>
                </a:lnTo>
                <a:lnTo>
                  <a:pt x="36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4" name="Freeform 222"/>
          <p:cNvSpPr>
            <a:spLocks/>
          </p:cNvSpPr>
          <p:nvPr/>
        </p:nvSpPr>
        <p:spPr bwMode="auto">
          <a:xfrm>
            <a:off x="2761701" y="4184576"/>
            <a:ext cx="65010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6" y="3"/>
              </a:cxn>
              <a:cxn ang="0">
                <a:pos x="2" y="3"/>
              </a:cxn>
              <a:cxn ang="0">
                <a:pos x="7" y="3"/>
              </a:cxn>
              <a:cxn ang="0">
                <a:pos x="7" y="2"/>
              </a:cxn>
              <a:cxn ang="0">
                <a:pos x="8" y="2"/>
              </a:cxn>
              <a:cxn ang="0">
                <a:pos x="7" y="1"/>
              </a:cxn>
              <a:cxn ang="0">
                <a:pos x="7" y="0"/>
              </a:cxn>
              <a:cxn ang="0">
                <a:pos x="6" y="0"/>
              </a:cxn>
              <a:cxn ang="0">
                <a:pos x="2" y="0"/>
              </a:cxn>
            </a:cxnLst>
            <a:rect l="0" t="0" r="r" b="b"/>
            <a:pathLst>
              <a:path w="8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6" y="3"/>
                </a:lnTo>
                <a:lnTo>
                  <a:pt x="2" y="3"/>
                </a:lnTo>
                <a:lnTo>
                  <a:pt x="7" y="3"/>
                </a:lnTo>
                <a:lnTo>
                  <a:pt x="7" y="2"/>
                </a:lnTo>
                <a:lnTo>
                  <a:pt x="8" y="2"/>
                </a:lnTo>
                <a:lnTo>
                  <a:pt x="7" y="1"/>
                </a:lnTo>
                <a:lnTo>
                  <a:pt x="7" y="0"/>
                </a:lnTo>
                <a:lnTo>
                  <a:pt x="6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5" name="Freeform 223"/>
          <p:cNvSpPr>
            <a:spLocks/>
          </p:cNvSpPr>
          <p:nvPr/>
        </p:nvSpPr>
        <p:spPr bwMode="auto">
          <a:xfrm>
            <a:off x="2802333" y="4184576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24" y="18"/>
              </a:cxn>
              <a:cxn ang="0">
                <a:pos x="30" y="12"/>
              </a:cxn>
              <a:cxn ang="0">
                <a:pos x="30" y="6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24" y="18"/>
                </a:lnTo>
                <a:lnTo>
                  <a:pt x="30" y="12"/>
                </a:lnTo>
                <a:lnTo>
                  <a:pt x="30" y="6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6" name="Freeform 224"/>
          <p:cNvSpPr>
            <a:spLocks/>
          </p:cNvSpPr>
          <p:nvPr/>
        </p:nvSpPr>
        <p:spPr bwMode="auto">
          <a:xfrm>
            <a:off x="2802333" y="4184576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4" y="3"/>
              </a:cxn>
              <a:cxn ang="0">
                <a:pos x="1" y="3"/>
              </a:cxn>
              <a:cxn ang="0">
                <a:pos x="4" y="3"/>
              </a:cxn>
              <a:cxn ang="0">
                <a:pos x="5" y="2"/>
              </a:cxn>
              <a:cxn ang="0">
                <a:pos x="5" y="2"/>
              </a:cxn>
              <a:cxn ang="0">
                <a:pos x="5" y="1"/>
              </a:cxn>
              <a:cxn ang="0">
                <a:pos x="4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4" y="3"/>
                </a:lnTo>
                <a:lnTo>
                  <a:pt x="1" y="3"/>
                </a:lnTo>
                <a:lnTo>
                  <a:pt x="4" y="3"/>
                </a:lnTo>
                <a:lnTo>
                  <a:pt x="5" y="2"/>
                </a:lnTo>
                <a:lnTo>
                  <a:pt x="5" y="2"/>
                </a:lnTo>
                <a:lnTo>
                  <a:pt x="5" y="1"/>
                </a:lnTo>
                <a:lnTo>
                  <a:pt x="4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7" name="Freeform 225"/>
          <p:cNvSpPr>
            <a:spLocks/>
          </p:cNvSpPr>
          <p:nvPr/>
        </p:nvSpPr>
        <p:spPr bwMode="auto">
          <a:xfrm>
            <a:off x="2818585" y="4184576"/>
            <a:ext cx="325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18" y="18"/>
              </a:cxn>
              <a:cxn ang="0">
                <a:pos x="18" y="12"/>
              </a:cxn>
              <a:cxn ang="0">
                <a:pos x="24" y="12"/>
              </a:cxn>
              <a:cxn ang="0">
                <a:pos x="18" y="6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24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18" y="18"/>
                </a:lnTo>
                <a:lnTo>
                  <a:pt x="18" y="12"/>
                </a:lnTo>
                <a:lnTo>
                  <a:pt x="24" y="12"/>
                </a:lnTo>
                <a:lnTo>
                  <a:pt x="18" y="6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8" name="Freeform 226"/>
          <p:cNvSpPr>
            <a:spLocks/>
          </p:cNvSpPr>
          <p:nvPr/>
        </p:nvSpPr>
        <p:spPr bwMode="auto">
          <a:xfrm>
            <a:off x="2818585" y="4184576"/>
            <a:ext cx="325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2" y="3"/>
              </a:cxn>
              <a:cxn ang="0">
                <a:pos x="2" y="3"/>
              </a:cxn>
              <a:cxn ang="0">
                <a:pos x="3" y="3"/>
              </a:cxn>
              <a:cxn ang="0">
                <a:pos x="3" y="2"/>
              </a:cxn>
              <a:cxn ang="0">
                <a:pos x="4" y="2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2" y="3"/>
                </a:lnTo>
                <a:lnTo>
                  <a:pt x="2" y="3"/>
                </a:lnTo>
                <a:lnTo>
                  <a:pt x="3" y="3"/>
                </a:lnTo>
                <a:lnTo>
                  <a:pt x="3" y="2"/>
                </a:lnTo>
                <a:lnTo>
                  <a:pt x="4" y="2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" name="Freeform 227"/>
          <p:cNvSpPr>
            <a:spLocks/>
          </p:cNvSpPr>
          <p:nvPr/>
        </p:nvSpPr>
        <p:spPr bwMode="auto">
          <a:xfrm>
            <a:off x="2826712" y="4184576"/>
            <a:ext cx="325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18" y="18"/>
              </a:cxn>
              <a:cxn ang="0">
                <a:pos x="24" y="12"/>
              </a:cxn>
              <a:cxn ang="0">
                <a:pos x="24" y="6"/>
              </a:cxn>
              <a:cxn ang="0">
                <a:pos x="18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24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18" y="18"/>
                </a:lnTo>
                <a:lnTo>
                  <a:pt x="24" y="12"/>
                </a:lnTo>
                <a:lnTo>
                  <a:pt x="24" y="6"/>
                </a:lnTo>
                <a:lnTo>
                  <a:pt x="18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" name="Freeform 228"/>
          <p:cNvSpPr>
            <a:spLocks/>
          </p:cNvSpPr>
          <p:nvPr/>
        </p:nvSpPr>
        <p:spPr bwMode="auto">
          <a:xfrm>
            <a:off x="2826712" y="4184576"/>
            <a:ext cx="325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2" y="3"/>
              </a:cxn>
              <a:cxn ang="0">
                <a:pos x="1" y="3"/>
              </a:cxn>
              <a:cxn ang="0">
                <a:pos x="3" y="3"/>
              </a:cxn>
              <a:cxn ang="0">
                <a:pos x="4" y="2"/>
              </a:cxn>
              <a:cxn ang="0">
                <a:pos x="4" y="2"/>
              </a:cxn>
              <a:cxn ang="0">
                <a:pos x="4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2" y="3"/>
                </a:lnTo>
                <a:lnTo>
                  <a:pt x="1" y="3"/>
                </a:lnTo>
                <a:lnTo>
                  <a:pt x="3" y="3"/>
                </a:lnTo>
                <a:lnTo>
                  <a:pt x="4" y="2"/>
                </a:lnTo>
                <a:lnTo>
                  <a:pt x="4" y="2"/>
                </a:lnTo>
                <a:lnTo>
                  <a:pt x="4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1" name="Freeform 229"/>
          <p:cNvSpPr>
            <a:spLocks/>
          </p:cNvSpPr>
          <p:nvPr/>
        </p:nvSpPr>
        <p:spPr bwMode="auto">
          <a:xfrm>
            <a:off x="2834838" y="4184576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24" y="18"/>
              </a:cxn>
              <a:cxn ang="0">
                <a:pos x="30" y="12"/>
              </a:cxn>
              <a:cxn ang="0">
                <a:pos x="30" y="6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24" y="18"/>
                </a:lnTo>
                <a:lnTo>
                  <a:pt x="30" y="12"/>
                </a:lnTo>
                <a:lnTo>
                  <a:pt x="30" y="6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2" name="Freeform 230"/>
          <p:cNvSpPr>
            <a:spLocks/>
          </p:cNvSpPr>
          <p:nvPr/>
        </p:nvSpPr>
        <p:spPr bwMode="auto">
          <a:xfrm>
            <a:off x="2834838" y="4184576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4" y="3"/>
              </a:cxn>
              <a:cxn ang="0">
                <a:pos x="1" y="3"/>
              </a:cxn>
              <a:cxn ang="0">
                <a:pos x="4" y="3"/>
              </a:cxn>
              <a:cxn ang="0">
                <a:pos x="5" y="2"/>
              </a:cxn>
              <a:cxn ang="0">
                <a:pos x="5" y="2"/>
              </a:cxn>
              <a:cxn ang="0">
                <a:pos x="5" y="1"/>
              </a:cxn>
              <a:cxn ang="0">
                <a:pos x="4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4" y="3"/>
                </a:lnTo>
                <a:lnTo>
                  <a:pt x="1" y="3"/>
                </a:lnTo>
                <a:lnTo>
                  <a:pt x="4" y="3"/>
                </a:lnTo>
                <a:lnTo>
                  <a:pt x="5" y="2"/>
                </a:lnTo>
                <a:lnTo>
                  <a:pt x="5" y="2"/>
                </a:lnTo>
                <a:lnTo>
                  <a:pt x="5" y="1"/>
                </a:lnTo>
                <a:lnTo>
                  <a:pt x="4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3" name="Freeform 231"/>
          <p:cNvSpPr>
            <a:spLocks/>
          </p:cNvSpPr>
          <p:nvPr/>
        </p:nvSpPr>
        <p:spPr bwMode="auto">
          <a:xfrm>
            <a:off x="2851091" y="4184576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24" y="18"/>
              </a:cxn>
              <a:cxn ang="0">
                <a:pos x="30" y="12"/>
              </a:cxn>
              <a:cxn ang="0">
                <a:pos x="30" y="6"/>
              </a:cxn>
              <a:cxn ang="0">
                <a:pos x="24" y="0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24" y="18"/>
                </a:lnTo>
                <a:lnTo>
                  <a:pt x="30" y="12"/>
                </a:lnTo>
                <a:lnTo>
                  <a:pt x="30" y="6"/>
                </a:lnTo>
                <a:lnTo>
                  <a:pt x="24" y="0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4" name="Freeform 232"/>
          <p:cNvSpPr>
            <a:spLocks/>
          </p:cNvSpPr>
          <p:nvPr/>
        </p:nvSpPr>
        <p:spPr bwMode="auto">
          <a:xfrm>
            <a:off x="2851091" y="4184576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3" y="3"/>
              </a:cxn>
              <a:cxn ang="0">
                <a:pos x="2" y="3"/>
              </a:cxn>
              <a:cxn ang="0">
                <a:pos x="4" y="3"/>
              </a:cxn>
              <a:cxn ang="0">
                <a:pos x="5" y="2"/>
              </a:cxn>
              <a:cxn ang="0">
                <a:pos x="5" y="2"/>
              </a:cxn>
              <a:cxn ang="0">
                <a:pos x="5" y="1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3" y="3"/>
                </a:lnTo>
                <a:lnTo>
                  <a:pt x="2" y="3"/>
                </a:lnTo>
                <a:lnTo>
                  <a:pt x="4" y="3"/>
                </a:lnTo>
                <a:lnTo>
                  <a:pt x="5" y="2"/>
                </a:lnTo>
                <a:lnTo>
                  <a:pt x="5" y="2"/>
                </a:lnTo>
                <a:lnTo>
                  <a:pt x="5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5" name="Freeform 233"/>
          <p:cNvSpPr>
            <a:spLocks/>
          </p:cNvSpPr>
          <p:nvPr/>
        </p:nvSpPr>
        <p:spPr bwMode="auto">
          <a:xfrm>
            <a:off x="2867343" y="4184576"/>
            <a:ext cx="24379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18" y="18"/>
              </a:cxn>
              <a:cxn ang="0">
                <a:pos x="18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18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18" y="18"/>
                </a:lnTo>
                <a:lnTo>
                  <a:pt x="18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6" name="Freeform 234"/>
          <p:cNvSpPr>
            <a:spLocks/>
          </p:cNvSpPr>
          <p:nvPr/>
        </p:nvSpPr>
        <p:spPr bwMode="auto">
          <a:xfrm>
            <a:off x="2867343" y="4184576"/>
            <a:ext cx="24379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2" y="3"/>
              </a:cxn>
              <a:cxn ang="0">
                <a:pos x="1" y="3"/>
              </a:cxn>
              <a:cxn ang="0">
                <a:pos x="3" y="3"/>
              </a:cxn>
              <a:cxn ang="0">
                <a:pos x="3" y="2"/>
              </a:cxn>
              <a:cxn ang="0">
                <a:pos x="3" y="2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3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2" y="3"/>
                </a:lnTo>
                <a:lnTo>
                  <a:pt x="1" y="3"/>
                </a:lnTo>
                <a:lnTo>
                  <a:pt x="3" y="3"/>
                </a:lnTo>
                <a:lnTo>
                  <a:pt x="3" y="2"/>
                </a:lnTo>
                <a:lnTo>
                  <a:pt x="3" y="2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7" name="Freeform 235"/>
          <p:cNvSpPr>
            <a:spLocks/>
          </p:cNvSpPr>
          <p:nvPr/>
        </p:nvSpPr>
        <p:spPr bwMode="auto">
          <a:xfrm>
            <a:off x="2867343" y="4184576"/>
            <a:ext cx="56884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6" y="6"/>
              </a:cxn>
              <a:cxn ang="0">
                <a:pos x="0" y="12"/>
              </a:cxn>
              <a:cxn ang="0">
                <a:pos x="6" y="12"/>
              </a:cxn>
              <a:cxn ang="0">
                <a:pos x="6" y="18"/>
              </a:cxn>
              <a:cxn ang="0">
                <a:pos x="42" y="18"/>
              </a:cxn>
              <a:cxn ang="0">
                <a:pos x="42" y="0"/>
              </a:cxn>
              <a:cxn ang="0">
                <a:pos x="36" y="0"/>
              </a:cxn>
              <a:cxn ang="0">
                <a:pos x="12" y="0"/>
              </a:cxn>
            </a:cxnLst>
            <a:rect l="0" t="0" r="r" b="b"/>
            <a:pathLst>
              <a:path w="42" h="18">
                <a:moveTo>
                  <a:pt x="12" y="0"/>
                </a:moveTo>
                <a:lnTo>
                  <a:pt x="6" y="0"/>
                </a:lnTo>
                <a:lnTo>
                  <a:pt x="6" y="6"/>
                </a:lnTo>
                <a:lnTo>
                  <a:pt x="0" y="12"/>
                </a:lnTo>
                <a:lnTo>
                  <a:pt x="6" y="12"/>
                </a:lnTo>
                <a:lnTo>
                  <a:pt x="6" y="18"/>
                </a:lnTo>
                <a:lnTo>
                  <a:pt x="42" y="18"/>
                </a:lnTo>
                <a:lnTo>
                  <a:pt x="42" y="0"/>
                </a:lnTo>
                <a:lnTo>
                  <a:pt x="36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8" name="Freeform 236"/>
          <p:cNvSpPr>
            <a:spLocks/>
          </p:cNvSpPr>
          <p:nvPr/>
        </p:nvSpPr>
        <p:spPr bwMode="auto">
          <a:xfrm>
            <a:off x="2867343" y="4184576"/>
            <a:ext cx="56884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1" y="2"/>
              </a:cxn>
              <a:cxn ang="0">
                <a:pos x="1" y="3"/>
              </a:cxn>
              <a:cxn ang="0">
                <a:pos x="6" y="3"/>
              </a:cxn>
              <a:cxn ang="0">
                <a:pos x="2" y="3"/>
              </a:cxn>
              <a:cxn ang="0">
                <a:pos x="7" y="3"/>
              </a:cxn>
              <a:cxn ang="0">
                <a:pos x="7" y="2"/>
              </a:cxn>
              <a:cxn ang="0">
                <a:pos x="7" y="2"/>
              </a:cxn>
              <a:cxn ang="0">
                <a:pos x="7" y="1"/>
              </a:cxn>
              <a:cxn ang="0">
                <a:pos x="7" y="0"/>
              </a:cxn>
              <a:cxn ang="0">
                <a:pos x="6" y="0"/>
              </a:cxn>
              <a:cxn ang="0">
                <a:pos x="2" y="0"/>
              </a:cxn>
            </a:cxnLst>
            <a:rect l="0" t="0" r="r" b="b"/>
            <a:pathLst>
              <a:path w="7" h="3">
                <a:moveTo>
                  <a:pt x="2" y="0"/>
                </a:move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1" y="2"/>
                </a:lnTo>
                <a:lnTo>
                  <a:pt x="1" y="3"/>
                </a:lnTo>
                <a:lnTo>
                  <a:pt x="6" y="3"/>
                </a:lnTo>
                <a:lnTo>
                  <a:pt x="2" y="3"/>
                </a:lnTo>
                <a:lnTo>
                  <a:pt x="7" y="3"/>
                </a:lnTo>
                <a:lnTo>
                  <a:pt x="7" y="2"/>
                </a:lnTo>
                <a:lnTo>
                  <a:pt x="7" y="2"/>
                </a:lnTo>
                <a:lnTo>
                  <a:pt x="7" y="1"/>
                </a:lnTo>
                <a:lnTo>
                  <a:pt x="7" y="0"/>
                </a:lnTo>
                <a:lnTo>
                  <a:pt x="6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" name="Freeform 237"/>
          <p:cNvSpPr>
            <a:spLocks/>
          </p:cNvSpPr>
          <p:nvPr/>
        </p:nvSpPr>
        <p:spPr bwMode="auto">
          <a:xfrm>
            <a:off x="2899849" y="4184576"/>
            <a:ext cx="48758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6" y="6"/>
              </a:cxn>
              <a:cxn ang="0">
                <a:pos x="0" y="12"/>
              </a:cxn>
              <a:cxn ang="0">
                <a:pos x="6" y="12"/>
              </a:cxn>
              <a:cxn ang="0">
                <a:pos x="6" y="18"/>
              </a:cxn>
              <a:cxn ang="0">
                <a:pos x="30" y="18"/>
              </a:cxn>
              <a:cxn ang="0">
                <a:pos x="30" y="12"/>
              </a:cxn>
              <a:cxn ang="0">
                <a:pos x="36" y="12"/>
              </a:cxn>
              <a:cxn ang="0">
                <a:pos x="30" y="6"/>
              </a:cxn>
              <a:cxn ang="0">
                <a:pos x="30" y="0"/>
              </a:cxn>
              <a:cxn ang="0">
                <a:pos x="24" y="0"/>
              </a:cxn>
              <a:cxn ang="0">
                <a:pos x="12" y="0"/>
              </a:cxn>
            </a:cxnLst>
            <a:rect l="0" t="0" r="r" b="b"/>
            <a:pathLst>
              <a:path w="36" h="18">
                <a:moveTo>
                  <a:pt x="12" y="0"/>
                </a:moveTo>
                <a:lnTo>
                  <a:pt x="6" y="0"/>
                </a:lnTo>
                <a:lnTo>
                  <a:pt x="6" y="6"/>
                </a:lnTo>
                <a:lnTo>
                  <a:pt x="0" y="12"/>
                </a:lnTo>
                <a:lnTo>
                  <a:pt x="6" y="12"/>
                </a:lnTo>
                <a:lnTo>
                  <a:pt x="6" y="18"/>
                </a:lnTo>
                <a:lnTo>
                  <a:pt x="30" y="18"/>
                </a:lnTo>
                <a:lnTo>
                  <a:pt x="30" y="12"/>
                </a:lnTo>
                <a:lnTo>
                  <a:pt x="36" y="12"/>
                </a:lnTo>
                <a:lnTo>
                  <a:pt x="30" y="6"/>
                </a:lnTo>
                <a:lnTo>
                  <a:pt x="30" y="0"/>
                </a:lnTo>
                <a:lnTo>
                  <a:pt x="24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" name="Freeform 238"/>
          <p:cNvSpPr>
            <a:spLocks/>
          </p:cNvSpPr>
          <p:nvPr/>
        </p:nvSpPr>
        <p:spPr bwMode="auto">
          <a:xfrm>
            <a:off x="2899849" y="4184576"/>
            <a:ext cx="48758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1" y="2"/>
              </a:cxn>
              <a:cxn ang="0">
                <a:pos x="1" y="3"/>
              </a:cxn>
              <a:cxn ang="0">
                <a:pos x="4" y="3"/>
              </a:cxn>
              <a:cxn ang="0">
                <a:pos x="2" y="3"/>
              </a:cxn>
              <a:cxn ang="0">
                <a:pos x="5" y="3"/>
              </a:cxn>
              <a:cxn ang="0">
                <a:pos x="5" y="2"/>
              </a:cxn>
              <a:cxn ang="0">
                <a:pos x="6" y="2"/>
              </a:cxn>
              <a:cxn ang="0">
                <a:pos x="5" y="1"/>
              </a:cxn>
              <a:cxn ang="0">
                <a:pos x="5" y="0"/>
              </a:cxn>
              <a:cxn ang="0">
                <a:pos x="4" y="0"/>
              </a:cxn>
              <a:cxn ang="0">
                <a:pos x="2" y="0"/>
              </a:cxn>
            </a:cxnLst>
            <a:rect l="0" t="0" r="r" b="b"/>
            <a:pathLst>
              <a:path w="6" h="3">
                <a:moveTo>
                  <a:pt x="2" y="0"/>
                </a:move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1" y="2"/>
                </a:lnTo>
                <a:lnTo>
                  <a:pt x="1" y="3"/>
                </a:lnTo>
                <a:lnTo>
                  <a:pt x="4" y="3"/>
                </a:lnTo>
                <a:lnTo>
                  <a:pt x="2" y="3"/>
                </a:lnTo>
                <a:lnTo>
                  <a:pt x="5" y="3"/>
                </a:lnTo>
                <a:lnTo>
                  <a:pt x="5" y="2"/>
                </a:lnTo>
                <a:lnTo>
                  <a:pt x="6" y="2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1" name="Freeform 239"/>
          <p:cNvSpPr>
            <a:spLocks/>
          </p:cNvSpPr>
          <p:nvPr/>
        </p:nvSpPr>
        <p:spPr bwMode="auto">
          <a:xfrm>
            <a:off x="2924227" y="4170453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12" y="30"/>
              </a:cxn>
              <a:cxn ang="0">
                <a:pos x="12" y="24"/>
              </a:cxn>
              <a:cxn ang="0">
                <a:pos x="18" y="6"/>
              </a:cxn>
              <a:cxn ang="0">
                <a:pos x="18" y="24"/>
              </a:cxn>
              <a:cxn ang="0">
                <a:pos x="12" y="0"/>
              </a:cxn>
              <a:cxn ang="0">
                <a:pos x="0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0" y="30"/>
                </a:lnTo>
                <a:lnTo>
                  <a:pt x="12" y="30"/>
                </a:lnTo>
                <a:lnTo>
                  <a:pt x="12" y="24"/>
                </a:lnTo>
                <a:lnTo>
                  <a:pt x="18" y="6"/>
                </a:lnTo>
                <a:lnTo>
                  <a:pt x="18" y="24"/>
                </a:lnTo>
                <a:lnTo>
                  <a:pt x="12" y="0"/>
                </a:lnTo>
                <a:lnTo>
                  <a:pt x="0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2" name="Freeform 240"/>
          <p:cNvSpPr>
            <a:spLocks/>
          </p:cNvSpPr>
          <p:nvPr/>
        </p:nvSpPr>
        <p:spPr bwMode="auto">
          <a:xfrm>
            <a:off x="2924227" y="4170453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4"/>
              </a:cxn>
              <a:cxn ang="0">
                <a:pos x="0" y="5"/>
              </a:cxn>
              <a:cxn ang="0">
                <a:pos x="1" y="5"/>
              </a:cxn>
              <a:cxn ang="0">
                <a:pos x="2" y="5"/>
              </a:cxn>
              <a:cxn ang="0">
                <a:pos x="2" y="4"/>
              </a:cxn>
              <a:cxn ang="0">
                <a:pos x="3" y="1"/>
              </a:cxn>
              <a:cxn ang="0">
                <a:pos x="3" y="4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1" y="4"/>
                </a:lnTo>
                <a:lnTo>
                  <a:pt x="0" y="5"/>
                </a:lnTo>
                <a:lnTo>
                  <a:pt x="1" y="5"/>
                </a:lnTo>
                <a:lnTo>
                  <a:pt x="2" y="5"/>
                </a:lnTo>
                <a:lnTo>
                  <a:pt x="2" y="4"/>
                </a:lnTo>
                <a:lnTo>
                  <a:pt x="3" y="1"/>
                </a:lnTo>
                <a:lnTo>
                  <a:pt x="3" y="4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3" name="Freeform 241"/>
          <p:cNvSpPr>
            <a:spLocks/>
          </p:cNvSpPr>
          <p:nvPr/>
        </p:nvSpPr>
        <p:spPr bwMode="auto">
          <a:xfrm>
            <a:off x="2924227" y="4170453"/>
            <a:ext cx="73137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48" y="18"/>
              </a:cxn>
              <a:cxn ang="0">
                <a:pos x="54" y="12"/>
              </a:cxn>
              <a:cxn ang="0">
                <a:pos x="54" y="0"/>
              </a:cxn>
              <a:cxn ang="0">
                <a:pos x="42" y="0"/>
              </a:cxn>
              <a:cxn ang="0">
                <a:pos x="6" y="0"/>
              </a:cxn>
            </a:cxnLst>
            <a:rect l="0" t="0" r="r" b="b"/>
            <a:pathLst>
              <a:path w="54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48" y="18"/>
                </a:lnTo>
                <a:lnTo>
                  <a:pt x="54" y="12"/>
                </a:lnTo>
                <a:lnTo>
                  <a:pt x="54" y="0"/>
                </a:lnTo>
                <a:lnTo>
                  <a:pt x="4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4" name="Freeform 242"/>
          <p:cNvSpPr>
            <a:spLocks/>
          </p:cNvSpPr>
          <p:nvPr/>
        </p:nvSpPr>
        <p:spPr bwMode="auto">
          <a:xfrm>
            <a:off x="2924227" y="4170453"/>
            <a:ext cx="73137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7" y="3"/>
              </a:cxn>
              <a:cxn ang="0">
                <a:pos x="1" y="3"/>
              </a:cxn>
              <a:cxn ang="0">
                <a:pos x="8" y="3"/>
              </a:cxn>
              <a:cxn ang="0">
                <a:pos x="9" y="2"/>
              </a:cxn>
              <a:cxn ang="0">
                <a:pos x="9" y="1"/>
              </a:cxn>
              <a:cxn ang="0">
                <a:pos x="9" y="0"/>
              </a:cxn>
              <a:cxn ang="0">
                <a:pos x="8" y="0"/>
              </a:cxn>
              <a:cxn ang="0">
                <a:pos x="7" y="0"/>
              </a:cxn>
              <a:cxn ang="0">
                <a:pos x="1" y="0"/>
              </a:cxn>
            </a:cxnLst>
            <a:rect l="0" t="0" r="r" b="b"/>
            <a:pathLst>
              <a:path w="9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7" y="3"/>
                </a:lnTo>
                <a:lnTo>
                  <a:pt x="1" y="3"/>
                </a:lnTo>
                <a:lnTo>
                  <a:pt x="8" y="3"/>
                </a:lnTo>
                <a:lnTo>
                  <a:pt x="9" y="2"/>
                </a:lnTo>
                <a:lnTo>
                  <a:pt x="9" y="1"/>
                </a:lnTo>
                <a:lnTo>
                  <a:pt x="9" y="0"/>
                </a:lnTo>
                <a:lnTo>
                  <a:pt x="8" y="0"/>
                </a:lnTo>
                <a:lnTo>
                  <a:pt x="7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5" name="Freeform 243"/>
          <p:cNvSpPr>
            <a:spLocks/>
          </p:cNvSpPr>
          <p:nvPr/>
        </p:nvSpPr>
        <p:spPr bwMode="auto">
          <a:xfrm>
            <a:off x="2972985" y="4170453"/>
            <a:ext cx="146274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102" y="18"/>
              </a:cxn>
              <a:cxn ang="0">
                <a:pos x="108" y="12"/>
              </a:cxn>
              <a:cxn ang="0">
                <a:pos x="108" y="0"/>
              </a:cxn>
              <a:cxn ang="0">
                <a:pos x="102" y="0"/>
              </a:cxn>
              <a:cxn ang="0">
                <a:pos x="6" y="0"/>
              </a:cxn>
            </a:cxnLst>
            <a:rect l="0" t="0" r="r" b="b"/>
            <a:pathLst>
              <a:path w="108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102" y="18"/>
                </a:lnTo>
                <a:lnTo>
                  <a:pt x="108" y="12"/>
                </a:lnTo>
                <a:lnTo>
                  <a:pt x="108" y="0"/>
                </a:lnTo>
                <a:lnTo>
                  <a:pt x="10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6" name="Freeform 244"/>
          <p:cNvSpPr>
            <a:spLocks/>
          </p:cNvSpPr>
          <p:nvPr/>
        </p:nvSpPr>
        <p:spPr bwMode="auto">
          <a:xfrm>
            <a:off x="2972985" y="4170453"/>
            <a:ext cx="146274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7" y="3"/>
              </a:cxn>
              <a:cxn ang="0">
                <a:pos x="1" y="3"/>
              </a:cxn>
              <a:cxn ang="0">
                <a:pos x="17" y="3"/>
              </a:cxn>
              <a:cxn ang="0">
                <a:pos x="18" y="2"/>
              </a:cxn>
              <a:cxn ang="0">
                <a:pos x="18" y="1"/>
              </a:cxn>
              <a:cxn ang="0">
                <a:pos x="18" y="0"/>
              </a:cxn>
              <a:cxn ang="0">
                <a:pos x="17" y="0"/>
              </a:cxn>
              <a:cxn ang="0">
                <a:pos x="17" y="0"/>
              </a:cxn>
              <a:cxn ang="0">
                <a:pos x="1" y="0"/>
              </a:cxn>
            </a:cxnLst>
            <a:rect l="0" t="0" r="r" b="b"/>
            <a:pathLst>
              <a:path w="18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7" y="3"/>
                </a:lnTo>
                <a:lnTo>
                  <a:pt x="1" y="3"/>
                </a:lnTo>
                <a:lnTo>
                  <a:pt x="17" y="3"/>
                </a:lnTo>
                <a:lnTo>
                  <a:pt x="18" y="2"/>
                </a:lnTo>
                <a:lnTo>
                  <a:pt x="18" y="1"/>
                </a:lnTo>
                <a:lnTo>
                  <a:pt x="18" y="0"/>
                </a:lnTo>
                <a:lnTo>
                  <a:pt x="17" y="0"/>
                </a:lnTo>
                <a:lnTo>
                  <a:pt x="17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7" name="Freeform 245"/>
          <p:cNvSpPr>
            <a:spLocks/>
          </p:cNvSpPr>
          <p:nvPr/>
        </p:nvSpPr>
        <p:spPr bwMode="auto">
          <a:xfrm>
            <a:off x="3094880" y="4149269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6" y="36"/>
              </a:cxn>
              <a:cxn ang="0">
                <a:pos x="12" y="36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0"/>
                </a:lnTo>
                <a:lnTo>
                  <a:pt x="6" y="36"/>
                </a:lnTo>
                <a:lnTo>
                  <a:pt x="12" y="36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8" name="Freeform 246"/>
          <p:cNvSpPr>
            <a:spLocks/>
          </p:cNvSpPr>
          <p:nvPr/>
        </p:nvSpPr>
        <p:spPr bwMode="auto">
          <a:xfrm>
            <a:off x="3094880" y="4149269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6"/>
              </a:cxn>
              <a:cxn ang="0">
                <a:pos x="2" y="6"/>
              </a:cxn>
              <a:cxn ang="0">
                <a:pos x="2" y="6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1" y="6"/>
                </a:lnTo>
                <a:lnTo>
                  <a:pt x="2" y="6"/>
                </a:lnTo>
                <a:lnTo>
                  <a:pt x="2" y="6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9" name="Freeform 247"/>
          <p:cNvSpPr>
            <a:spLocks/>
          </p:cNvSpPr>
          <p:nvPr/>
        </p:nvSpPr>
        <p:spPr bwMode="auto">
          <a:xfrm>
            <a:off x="3094880" y="4149269"/>
            <a:ext cx="65010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42" y="18"/>
              </a:cxn>
              <a:cxn ang="0">
                <a:pos x="48" y="12"/>
              </a:cxn>
              <a:cxn ang="0">
                <a:pos x="48" y="6"/>
              </a:cxn>
              <a:cxn ang="0">
                <a:pos x="42" y="0"/>
              </a:cxn>
              <a:cxn ang="0">
                <a:pos x="12" y="0"/>
              </a:cxn>
            </a:cxnLst>
            <a:rect l="0" t="0" r="r" b="b"/>
            <a:pathLst>
              <a:path w="48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42" y="18"/>
                </a:lnTo>
                <a:lnTo>
                  <a:pt x="48" y="12"/>
                </a:lnTo>
                <a:lnTo>
                  <a:pt x="48" y="6"/>
                </a:lnTo>
                <a:lnTo>
                  <a:pt x="42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" name="Freeform 248"/>
          <p:cNvSpPr>
            <a:spLocks/>
          </p:cNvSpPr>
          <p:nvPr/>
        </p:nvSpPr>
        <p:spPr bwMode="auto">
          <a:xfrm>
            <a:off x="3094880" y="4149269"/>
            <a:ext cx="65010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7" y="3"/>
              </a:cxn>
              <a:cxn ang="0">
                <a:pos x="2" y="3"/>
              </a:cxn>
              <a:cxn ang="0">
                <a:pos x="7" y="3"/>
              </a:cxn>
              <a:cxn ang="0">
                <a:pos x="8" y="2"/>
              </a:cxn>
              <a:cxn ang="0">
                <a:pos x="8" y="2"/>
              </a:cxn>
              <a:cxn ang="0">
                <a:pos x="8" y="1"/>
              </a:cxn>
              <a:cxn ang="0">
                <a:pos x="7" y="0"/>
              </a:cxn>
              <a:cxn ang="0">
                <a:pos x="7" y="0"/>
              </a:cxn>
              <a:cxn ang="0">
                <a:pos x="2" y="0"/>
              </a:cxn>
            </a:cxnLst>
            <a:rect l="0" t="0" r="r" b="b"/>
            <a:pathLst>
              <a:path w="8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7" y="3"/>
                </a:lnTo>
                <a:lnTo>
                  <a:pt x="2" y="3"/>
                </a:lnTo>
                <a:lnTo>
                  <a:pt x="7" y="3"/>
                </a:lnTo>
                <a:lnTo>
                  <a:pt x="8" y="2"/>
                </a:lnTo>
                <a:lnTo>
                  <a:pt x="8" y="2"/>
                </a:lnTo>
                <a:lnTo>
                  <a:pt x="8" y="1"/>
                </a:lnTo>
                <a:lnTo>
                  <a:pt x="7" y="0"/>
                </a:lnTo>
                <a:lnTo>
                  <a:pt x="7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1" name="Freeform 249"/>
          <p:cNvSpPr>
            <a:spLocks/>
          </p:cNvSpPr>
          <p:nvPr/>
        </p:nvSpPr>
        <p:spPr bwMode="auto">
          <a:xfrm>
            <a:off x="3135512" y="4135146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6" y="30"/>
              </a:cxn>
              <a:cxn ang="0">
                <a:pos x="12" y="30"/>
              </a:cxn>
              <a:cxn ang="0">
                <a:pos x="18" y="24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6" y="30"/>
                </a:lnTo>
                <a:lnTo>
                  <a:pt x="12" y="30"/>
                </a:lnTo>
                <a:lnTo>
                  <a:pt x="18" y="24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2" name="Freeform 250"/>
          <p:cNvSpPr>
            <a:spLocks/>
          </p:cNvSpPr>
          <p:nvPr/>
        </p:nvSpPr>
        <p:spPr bwMode="auto">
          <a:xfrm>
            <a:off x="3135512" y="4135146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4"/>
              </a:cxn>
              <a:cxn ang="0">
                <a:pos x="1" y="5"/>
              </a:cxn>
              <a:cxn ang="0">
                <a:pos x="2" y="5"/>
              </a:cxn>
              <a:cxn ang="0">
                <a:pos x="2" y="5"/>
              </a:cxn>
              <a:cxn ang="0">
                <a:pos x="3" y="4"/>
              </a:cxn>
              <a:cxn ang="0">
                <a:pos x="3" y="1"/>
              </a:cxn>
              <a:cxn ang="0">
                <a:pos x="3" y="4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1" y="4"/>
                </a:lnTo>
                <a:lnTo>
                  <a:pt x="1" y="5"/>
                </a:lnTo>
                <a:lnTo>
                  <a:pt x="2" y="5"/>
                </a:lnTo>
                <a:lnTo>
                  <a:pt x="2" y="5"/>
                </a:lnTo>
                <a:lnTo>
                  <a:pt x="3" y="4"/>
                </a:lnTo>
                <a:lnTo>
                  <a:pt x="3" y="1"/>
                </a:lnTo>
                <a:lnTo>
                  <a:pt x="3" y="4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3" name="Freeform 251"/>
          <p:cNvSpPr>
            <a:spLocks/>
          </p:cNvSpPr>
          <p:nvPr/>
        </p:nvSpPr>
        <p:spPr bwMode="auto">
          <a:xfrm>
            <a:off x="3135512" y="4135146"/>
            <a:ext cx="65010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8"/>
              </a:cxn>
              <a:cxn ang="0">
                <a:pos x="42" y="18"/>
              </a:cxn>
              <a:cxn ang="0">
                <a:pos x="48" y="12"/>
              </a:cxn>
              <a:cxn ang="0">
                <a:pos x="48" y="0"/>
              </a:cxn>
              <a:cxn ang="0">
                <a:pos x="36" y="0"/>
              </a:cxn>
              <a:cxn ang="0">
                <a:pos x="12" y="0"/>
              </a:cxn>
            </a:cxnLst>
            <a:rect l="0" t="0" r="r" b="b"/>
            <a:pathLst>
              <a:path w="48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8"/>
                </a:lnTo>
                <a:lnTo>
                  <a:pt x="42" y="18"/>
                </a:lnTo>
                <a:lnTo>
                  <a:pt x="48" y="12"/>
                </a:lnTo>
                <a:lnTo>
                  <a:pt x="48" y="0"/>
                </a:lnTo>
                <a:lnTo>
                  <a:pt x="36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4" name="Freeform 252"/>
          <p:cNvSpPr>
            <a:spLocks/>
          </p:cNvSpPr>
          <p:nvPr/>
        </p:nvSpPr>
        <p:spPr bwMode="auto">
          <a:xfrm>
            <a:off x="3135512" y="4135146"/>
            <a:ext cx="65010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6" y="3"/>
              </a:cxn>
              <a:cxn ang="0">
                <a:pos x="2" y="3"/>
              </a:cxn>
              <a:cxn ang="0">
                <a:pos x="7" y="3"/>
              </a:cxn>
              <a:cxn ang="0">
                <a:pos x="8" y="2"/>
              </a:cxn>
              <a:cxn ang="0">
                <a:pos x="8" y="1"/>
              </a:cxn>
              <a:cxn ang="0">
                <a:pos x="8" y="0"/>
              </a:cxn>
              <a:cxn ang="0">
                <a:pos x="7" y="0"/>
              </a:cxn>
              <a:cxn ang="0">
                <a:pos x="6" y="0"/>
              </a:cxn>
              <a:cxn ang="0">
                <a:pos x="2" y="0"/>
              </a:cxn>
            </a:cxnLst>
            <a:rect l="0" t="0" r="r" b="b"/>
            <a:pathLst>
              <a:path w="8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6" y="3"/>
                </a:lnTo>
                <a:lnTo>
                  <a:pt x="2" y="3"/>
                </a:lnTo>
                <a:lnTo>
                  <a:pt x="7" y="3"/>
                </a:lnTo>
                <a:lnTo>
                  <a:pt x="8" y="2"/>
                </a:lnTo>
                <a:lnTo>
                  <a:pt x="8" y="1"/>
                </a:lnTo>
                <a:lnTo>
                  <a:pt x="8" y="0"/>
                </a:lnTo>
                <a:lnTo>
                  <a:pt x="7" y="0"/>
                </a:lnTo>
                <a:lnTo>
                  <a:pt x="6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5" name="Freeform 253"/>
          <p:cNvSpPr>
            <a:spLocks/>
          </p:cNvSpPr>
          <p:nvPr/>
        </p:nvSpPr>
        <p:spPr bwMode="auto">
          <a:xfrm>
            <a:off x="3176143" y="4135146"/>
            <a:ext cx="284421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8"/>
              </a:cxn>
              <a:cxn ang="0">
                <a:pos x="204" y="18"/>
              </a:cxn>
              <a:cxn ang="0">
                <a:pos x="210" y="12"/>
              </a:cxn>
              <a:cxn ang="0">
                <a:pos x="210" y="0"/>
              </a:cxn>
              <a:cxn ang="0">
                <a:pos x="204" y="0"/>
              </a:cxn>
              <a:cxn ang="0">
                <a:pos x="6" y="0"/>
              </a:cxn>
            </a:cxnLst>
            <a:rect l="0" t="0" r="r" b="b"/>
            <a:pathLst>
              <a:path w="210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8"/>
                </a:lnTo>
                <a:lnTo>
                  <a:pt x="204" y="18"/>
                </a:lnTo>
                <a:lnTo>
                  <a:pt x="210" y="12"/>
                </a:lnTo>
                <a:lnTo>
                  <a:pt x="210" y="0"/>
                </a:lnTo>
                <a:lnTo>
                  <a:pt x="204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6" name="Freeform 254"/>
          <p:cNvSpPr>
            <a:spLocks/>
          </p:cNvSpPr>
          <p:nvPr/>
        </p:nvSpPr>
        <p:spPr bwMode="auto">
          <a:xfrm>
            <a:off x="3176143" y="4135146"/>
            <a:ext cx="284421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34" y="3"/>
              </a:cxn>
              <a:cxn ang="0">
                <a:pos x="1" y="3"/>
              </a:cxn>
              <a:cxn ang="0">
                <a:pos x="34" y="3"/>
              </a:cxn>
              <a:cxn ang="0">
                <a:pos x="35" y="2"/>
              </a:cxn>
              <a:cxn ang="0">
                <a:pos x="35" y="1"/>
              </a:cxn>
              <a:cxn ang="0">
                <a:pos x="35" y="0"/>
              </a:cxn>
              <a:cxn ang="0">
                <a:pos x="34" y="0"/>
              </a:cxn>
              <a:cxn ang="0">
                <a:pos x="34" y="0"/>
              </a:cxn>
              <a:cxn ang="0">
                <a:pos x="1" y="0"/>
              </a:cxn>
            </a:cxnLst>
            <a:rect l="0" t="0" r="r" b="b"/>
            <a:pathLst>
              <a:path w="35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34" y="3"/>
                </a:lnTo>
                <a:lnTo>
                  <a:pt x="1" y="3"/>
                </a:lnTo>
                <a:lnTo>
                  <a:pt x="34" y="3"/>
                </a:lnTo>
                <a:lnTo>
                  <a:pt x="35" y="2"/>
                </a:lnTo>
                <a:lnTo>
                  <a:pt x="35" y="1"/>
                </a:lnTo>
                <a:lnTo>
                  <a:pt x="35" y="0"/>
                </a:lnTo>
                <a:lnTo>
                  <a:pt x="34" y="0"/>
                </a:lnTo>
                <a:lnTo>
                  <a:pt x="3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7" name="Freeform 255"/>
          <p:cNvSpPr>
            <a:spLocks/>
          </p:cNvSpPr>
          <p:nvPr/>
        </p:nvSpPr>
        <p:spPr bwMode="auto">
          <a:xfrm>
            <a:off x="3436185" y="4113961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6" y="36"/>
              </a:cxn>
              <a:cxn ang="0">
                <a:pos x="12" y="36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0"/>
                </a:lnTo>
                <a:lnTo>
                  <a:pt x="6" y="36"/>
                </a:lnTo>
                <a:lnTo>
                  <a:pt x="12" y="36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8" name="Freeform 256"/>
          <p:cNvSpPr>
            <a:spLocks/>
          </p:cNvSpPr>
          <p:nvPr/>
        </p:nvSpPr>
        <p:spPr bwMode="auto">
          <a:xfrm>
            <a:off x="3436185" y="4113961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6"/>
              </a:cxn>
              <a:cxn ang="0">
                <a:pos x="2" y="6"/>
              </a:cxn>
              <a:cxn ang="0">
                <a:pos x="2" y="6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1" y="6"/>
                </a:lnTo>
                <a:lnTo>
                  <a:pt x="2" y="6"/>
                </a:lnTo>
                <a:lnTo>
                  <a:pt x="2" y="6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9" name="Freeform 257"/>
          <p:cNvSpPr>
            <a:spLocks/>
          </p:cNvSpPr>
          <p:nvPr/>
        </p:nvSpPr>
        <p:spPr bwMode="auto">
          <a:xfrm>
            <a:off x="3436185" y="4113961"/>
            <a:ext cx="73137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48" y="18"/>
              </a:cxn>
              <a:cxn ang="0">
                <a:pos x="54" y="12"/>
              </a:cxn>
              <a:cxn ang="0">
                <a:pos x="54" y="6"/>
              </a:cxn>
              <a:cxn ang="0">
                <a:pos x="48" y="0"/>
              </a:cxn>
              <a:cxn ang="0">
                <a:pos x="42" y="0"/>
              </a:cxn>
              <a:cxn ang="0">
                <a:pos x="12" y="0"/>
              </a:cxn>
            </a:cxnLst>
            <a:rect l="0" t="0" r="r" b="b"/>
            <a:pathLst>
              <a:path w="54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48" y="18"/>
                </a:lnTo>
                <a:lnTo>
                  <a:pt x="54" y="12"/>
                </a:lnTo>
                <a:lnTo>
                  <a:pt x="54" y="6"/>
                </a:lnTo>
                <a:lnTo>
                  <a:pt x="48" y="0"/>
                </a:lnTo>
                <a:lnTo>
                  <a:pt x="42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" name="Freeform 258"/>
          <p:cNvSpPr>
            <a:spLocks/>
          </p:cNvSpPr>
          <p:nvPr/>
        </p:nvSpPr>
        <p:spPr bwMode="auto">
          <a:xfrm>
            <a:off x="3436185" y="4113961"/>
            <a:ext cx="73137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7" y="3"/>
              </a:cxn>
              <a:cxn ang="0">
                <a:pos x="2" y="3"/>
              </a:cxn>
              <a:cxn ang="0">
                <a:pos x="8" y="3"/>
              </a:cxn>
              <a:cxn ang="0">
                <a:pos x="9" y="2"/>
              </a:cxn>
              <a:cxn ang="0">
                <a:pos x="9" y="2"/>
              </a:cxn>
              <a:cxn ang="0">
                <a:pos x="9" y="1"/>
              </a:cxn>
              <a:cxn ang="0">
                <a:pos x="8" y="0"/>
              </a:cxn>
              <a:cxn ang="0">
                <a:pos x="7" y="0"/>
              </a:cxn>
              <a:cxn ang="0">
                <a:pos x="2" y="0"/>
              </a:cxn>
            </a:cxnLst>
            <a:rect l="0" t="0" r="r" b="b"/>
            <a:pathLst>
              <a:path w="9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7" y="3"/>
                </a:lnTo>
                <a:lnTo>
                  <a:pt x="2" y="3"/>
                </a:lnTo>
                <a:lnTo>
                  <a:pt x="8" y="3"/>
                </a:lnTo>
                <a:lnTo>
                  <a:pt x="9" y="2"/>
                </a:lnTo>
                <a:lnTo>
                  <a:pt x="9" y="2"/>
                </a:lnTo>
                <a:lnTo>
                  <a:pt x="9" y="1"/>
                </a:lnTo>
                <a:lnTo>
                  <a:pt x="8" y="0"/>
                </a:lnTo>
                <a:lnTo>
                  <a:pt x="7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1" name="Freeform 259"/>
          <p:cNvSpPr>
            <a:spLocks/>
          </p:cNvSpPr>
          <p:nvPr/>
        </p:nvSpPr>
        <p:spPr bwMode="auto">
          <a:xfrm>
            <a:off x="3484943" y="4099838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6" y="30"/>
              </a:cxn>
              <a:cxn ang="0">
                <a:pos x="12" y="30"/>
              </a:cxn>
              <a:cxn ang="0">
                <a:pos x="18" y="24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6" y="30"/>
                </a:lnTo>
                <a:lnTo>
                  <a:pt x="12" y="30"/>
                </a:lnTo>
                <a:lnTo>
                  <a:pt x="18" y="24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2" name="Freeform 260"/>
          <p:cNvSpPr>
            <a:spLocks/>
          </p:cNvSpPr>
          <p:nvPr/>
        </p:nvSpPr>
        <p:spPr bwMode="auto">
          <a:xfrm>
            <a:off x="3484943" y="4099838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4"/>
              </a:cxn>
              <a:cxn ang="0">
                <a:pos x="1" y="5"/>
              </a:cxn>
              <a:cxn ang="0">
                <a:pos x="1" y="5"/>
              </a:cxn>
              <a:cxn ang="0">
                <a:pos x="2" y="5"/>
              </a:cxn>
              <a:cxn ang="0">
                <a:pos x="3" y="4"/>
              </a:cxn>
              <a:cxn ang="0">
                <a:pos x="3" y="1"/>
              </a:cxn>
              <a:cxn ang="0">
                <a:pos x="3" y="4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1" y="4"/>
                </a:lnTo>
                <a:lnTo>
                  <a:pt x="1" y="5"/>
                </a:lnTo>
                <a:lnTo>
                  <a:pt x="1" y="5"/>
                </a:lnTo>
                <a:lnTo>
                  <a:pt x="2" y="5"/>
                </a:lnTo>
                <a:lnTo>
                  <a:pt x="3" y="4"/>
                </a:lnTo>
                <a:lnTo>
                  <a:pt x="3" y="1"/>
                </a:lnTo>
                <a:lnTo>
                  <a:pt x="3" y="4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3" name="Freeform 261"/>
          <p:cNvSpPr>
            <a:spLocks/>
          </p:cNvSpPr>
          <p:nvPr/>
        </p:nvSpPr>
        <p:spPr bwMode="auto">
          <a:xfrm>
            <a:off x="3484943" y="4099838"/>
            <a:ext cx="97516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8"/>
              </a:cxn>
              <a:cxn ang="0">
                <a:pos x="66" y="18"/>
              </a:cxn>
              <a:cxn ang="0">
                <a:pos x="72" y="12"/>
              </a:cxn>
              <a:cxn ang="0">
                <a:pos x="72" y="0"/>
              </a:cxn>
              <a:cxn ang="0">
                <a:pos x="60" y="0"/>
              </a:cxn>
              <a:cxn ang="0">
                <a:pos x="6" y="0"/>
              </a:cxn>
            </a:cxnLst>
            <a:rect l="0" t="0" r="r" b="b"/>
            <a:pathLst>
              <a:path w="72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8"/>
                </a:lnTo>
                <a:lnTo>
                  <a:pt x="66" y="18"/>
                </a:lnTo>
                <a:lnTo>
                  <a:pt x="72" y="12"/>
                </a:lnTo>
                <a:lnTo>
                  <a:pt x="72" y="0"/>
                </a:lnTo>
                <a:lnTo>
                  <a:pt x="60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4" name="Freeform 262"/>
          <p:cNvSpPr>
            <a:spLocks/>
          </p:cNvSpPr>
          <p:nvPr/>
        </p:nvSpPr>
        <p:spPr bwMode="auto">
          <a:xfrm>
            <a:off x="3484943" y="4099838"/>
            <a:ext cx="97516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10" y="3"/>
              </a:cxn>
              <a:cxn ang="0">
                <a:pos x="1" y="3"/>
              </a:cxn>
              <a:cxn ang="0">
                <a:pos x="11" y="3"/>
              </a:cxn>
              <a:cxn ang="0">
                <a:pos x="12" y="2"/>
              </a:cxn>
              <a:cxn ang="0">
                <a:pos x="12" y="1"/>
              </a:cxn>
              <a:cxn ang="0">
                <a:pos x="12" y="0"/>
              </a:cxn>
              <a:cxn ang="0">
                <a:pos x="11" y="0"/>
              </a:cxn>
              <a:cxn ang="0">
                <a:pos x="10" y="0"/>
              </a:cxn>
              <a:cxn ang="0">
                <a:pos x="1" y="0"/>
              </a:cxn>
            </a:cxnLst>
            <a:rect l="0" t="0" r="r" b="b"/>
            <a:pathLst>
              <a:path w="12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10" y="3"/>
                </a:lnTo>
                <a:lnTo>
                  <a:pt x="1" y="3"/>
                </a:lnTo>
                <a:lnTo>
                  <a:pt x="11" y="3"/>
                </a:lnTo>
                <a:lnTo>
                  <a:pt x="12" y="2"/>
                </a:lnTo>
                <a:lnTo>
                  <a:pt x="12" y="1"/>
                </a:lnTo>
                <a:lnTo>
                  <a:pt x="12" y="0"/>
                </a:lnTo>
                <a:lnTo>
                  <a:pt x="11" y="0"/>
                </a:lnTo>
                <a:lnTo>
                  <a:pt x="10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5" name="Freeform 263"/>
          <p:cNvSpPr>
            <a:spLocks/>
          </p:cNvSpPr>
          <p:nvPr/>
        </p:nvSpPr>
        <p:spPr bwMode="auto">
          <a:xfrm>
            <a:off x="3558080" y="4077477"/>
            <a:ext cx="24379" cy="43546"/>
          </a:xfrm>
          <a:custGeom>
            <a:avLst/>
            <a:gdLst/>
            <a:ahLst/>
            <a:cxnLst>
              <a:cxn ang="0">
                <a:pos x="0" y="25"/>
              </a:cxn>
              <a:cxn ang="0">
                <a:pos x="0" y="31"/>
              </a:cxn>
              <a:cxn ang="0">
                <a:pos x="6" y="37"/>
              </a:cxn>
              <a:cxn ang="0">
                <a:pos x="12" y="37"/>
              </a:cxn>
              <a:cxn ang="0">
                <a:pos x="18" y="31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25"/>
              </a:cxn>
            </a:cxnLst>
            <a:rect l="0" t="0" r="r" b="b"/>
            <a:pathLst>
              <a:path w="18" h="37">
                <a:moveTo>
                  <a:pt x="0" y="25"/>
                </a:moveTo>
                <a:lnTo>
                  <a:pt x="0" y="31"/>
                </a:lnTo>
                <a:lnTo>
                  <a:pt x="6" y="37"/>
                </a:lnTo>
                <a:lnTo>
                  <a:pt x="12" y="37"/>
                </a:lnTo>
                <a:lnTo>
                  <a:pt x="18" y="31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25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6" name="Freeform 264"/>
          <p:cNvSpPr>
            <a:spLocks/>
          </p:cNvSpPr>
          <p:nvPr/>
        </p:nvSpPr>
        <p:spPr bwMode="auto">
          <a:xfrm>
            <a:off x="3558080" y="4077477"/>
            <a:ext cx="24379" cy="43546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6"/>
              </a:cxn>
              <a:cxn ang="0">
                <a:pos x="1" y="6"/>
              </a:cxn>
              <a:cxn ang="0">
                <a:pos x="2" y="6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1" y="6"/>
                </a:lnTo>
                <a:lnTo>
                  <a:pt x="1" y="6"/>
                </a:lnTo>
                <a:lnTo>
                  <a:pt x="2" y="6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7" name="Freeform 265"/>
          <p:cNvSpPr>
            <a:spLocks/>
          </p:cNvSpPr>
          <p:nvPr/>
        </p:nvSpPr>
        <p:spPr bwMode="auto">
          <a:xfrm>
            <a:off x="3558080" y="4077477"/>
            <a:ext cx="73137" cy="22361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9"/>
              </a:cxn>
              <a:cxn ang="0">
                <a:pos x="54" y="19"/>
              </a:cxn>
              <a:cxn ang="0">
                <a:pos x="54" y="0"/>
              </a:cxn>
              <a:cxn ang="0">
                <a:pos x="48" y="0"/>
              </a:cxn>
              <a:cxn ang="0">
                <a:pos x="6" y="0"/>
              </a:cxn>
            </a:cxnLst>
            <a:rect l="0" t="0" r="r" b="b"/>
            <a:pathLst>
              <a:path w="54" h="19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9"/>
                </a:lnTo>
                <a:lnTo>
                  <a:pt x="54" y="19"/>
                </a:lnTo>
                <a:lnTo>
                  <a:pt x="54" y="0"/>
                </a:lnTo>
                <a:lnTo>
                  <a:pt x="48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8" name="Freeform 266"/>
          <p:cNvSpPr>
            <a:spLocks/>
          </p:cNvSpPr>
          <p:nvPr/>
        </p:nvSpPr>
        <p:spPr bwMode="auto">
          <a:xfrm>
            <a:off x="3558080" y="4077477"/>
            <a:ext cx="73137" cy="22361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8" y="3"/>
              </a:cxn>
              <a:cxn ang="0">
                <a:pos x="1" y="3"/>
              </a:cxn>
              <a:cxn ang="0">
                <a:pos x="9" y="3"/>
              </a:cxn>
              <a:cxn ang="0">
                <a:pos x="9" y="2"/>
              </a:cxn>
              <a:cxn ang="0">
                <a:pos x="9" y="2"/>
              </a:cxn>
              <a:cxn ang="0">
                <a:pos x="9" y="1"/>
              </a:cxn>
              <a:cxn ang="0">
                <a:pos x="9" y="0"/>
              </a:cxn>
              <a:cxn ang="0">
                <a:pos x="8" y="0"/>
              </a:cxn>
              <a:cxn ang="0">
                <a:pos x="1" y="0"/>
              </a:cxn>
            </a:cxnLst>
            <a:rect l="0" t="0" r="r" b="b"/>
            <a:pathLst>
              <a:path w="9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8" y="3"/>
                </a:lnTo>
                <a:lnTo>
                  <a:pt x="1" y="3"/>
                </a:lnTo>
                <a:lnTo>
                  <a:pt x="9" y="3"/>
                </a:lnTo>
                <a:lnTo>
                  <a:pt x="9" y="2"/>
                </a:lnTo>
                <a:lnTo>
                  <a:pt x="9" y="2"/>
                </a:lnTo>
                <a:lnTo>
                  <a:pt x="9" y="1"/>
                </a:lnTo>
                <a:lnTo>
                  <a:pt x="9" y="0"/>
                </a:lnTo>
                <a:lnTo>
                  <a:pt x="8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9" name="Freeform 267"/>
          <p:cNvSpPr>
            <a:spLocks/>
          </p:cNvSpPr>
          <p:nvPr/>
        </p:nvSpPr>
        <p:spPr bwMode="auto">
          <a:xfrm>
            <a:off x="3606838" y="4077477"/>
            <a:ext cx="162526" cy="22361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6" y="6"/>
              </a:cxn>
              <a:cxn ang="0">
                <a:pos x="0" y="12"/>
              </a:cxn>
              <a:cxn ang="0">
                <a:pos x="6" y="12"/>
              </a:cxn>
              <a:cxn ang="0">
                <a:pos x="6" y="19"/>
              </a:cxn>
              <a:cxn ang="0">
                <a:pos x="114" y="19"/>
              </a:cxn>
              <a:cxn ang="0">
                <a:pos x="120" y="12"/>
              </a:cxn>
              <a:cxn ang="0">
                <a:pos x="120" y="6"/>
              </a:cxn>
              <a:cxn ang="0">
                <a:pos x="114" y="0"/>
              </a:cxn>
              <a:cxn ang="0">
                <a:pos x="108" y="0"/>
              </a:cxn>
              <a:cxn ang="0">
                <a:pos x="12" y="0"/>
              </a:cxn>
            </a:cxnLst>
            <a:rect l="0" t="0" r="r" b="b"/>
            <a:pathLst>
              <a:path w="120" h="19">
                <a:moveTo>
                  <a:pt x="12" y="0"/>
                </a:moveTo>
                <a:lnTo>
                  <a:pt x="6" y="0"/>
                </a:lnTo>
                <a:lnTo>
                  <a:pt x="6" y="6"/>
                </a:lnTo>
                <a:lnTo>
                  <a:pt x="0" y="12"/>
                </a:lnTo>
                <a:lnTo>
                  <a:pt x="6" y="12"/>
                </a:lnTo>
                <a:lnTo>
                  <a:pt x="6" y="19"/>
                </a:lnTo>
                <a:lnTo>
                  <a:pt x="114" y="19"/>
                </a:lnTo>
                <a:lnTo>
                  <a:pt x="120" y="12"/>
                </a:lnTo>
                <a:lnTo>
                  <a:pt x="120" y="6"/>
                </a:lnTo>
                <a:lnTo>
                  <a:pt x="114" y="0"/>
                </a:lnTo>
                <a:lnTo>
                  <a:pt x="10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70" name="Freeform 268"/>
          <p:cNvSpPr>
            <a:spLocks/>
          </p:cNvSpPr>
          <p:nvPr/>
        </p:nvSpPr>
        <p:spPr bwMode="auto">
          <a:xfrm>
            <a:off x="3606838" y="4077477"/>
            <a:ext cx="162526" cy="22361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1" y="2"/>
              </a:cxn>
              <a:cxn ang="0">
                <a:pos x="1" y="3"/>
              </a:cxn>
              <a:cxn ang="0">
                <a:pos x="18" y="3"/>
              </a:cxn>
              <a:cxn ang="0">
                <a:pos x="2" y="3"/>
              </a:cxn>
              <a:cxn ang="0">
                <a:pos x="19" y="3"/>
              </a:cxn>
              <a:cxn ang="0">
                <a:pos x="20" y="2"/>
              </a:cxn>
              <a:cxn ang="0">
                <a:pos x="20" y="2"/>
              </a:cxn>
              <a:cxn ang="0">
                <a:pos x="20" y="1"/>
              </a:cxn>
              <a:cxn ang="0">
                <a:pos x="19" y="0"/>
              </a:cxn>
              <a:cxn ang="0">
                <a:pos x="18" y="0"/>
              </a:cxn>
              <a:cxn ang="0">
                <a:pos x="2" y="0"/>
              </a:cxn>
            </a:cxnLst>
            <a:rect l="0" t="0" r="r" b="b"/>
            <a:pathLst>
              <a:path w="20" h="3">
                <a:moveTo>
                  <a:pt x="2" y="0"/>
                </a:move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1" y="2"/>
                </a:lnTo>
                <a:lnTo>
                  <a:pt x="1" y="3"/>
                </a:lnTo>
                <a:lnTo>
                  <a:pt x="18" y="3"/>
                </a:lnTo>
                <a:lnTo>
                  <a:pt x="2" y="3"/>
                </a:lnTo>
                <a:lnTo>
                  <a:pt x="19" y="3"/>
                </a:lnTo>
                <a:lnTo>
                  <a:pt x="20" y="2"/>
                </a:lnTo>
                <a:lnTo>
                  <a:pt x="20" y="2"/>
                </a:lnTo>
                <a:lnTo>
                  <a:pt x="20" y="1"/>
                </a:lnTo>
                <a:lnTo>
                  <a:pt x="19" y="0"/>
                </a:lnTo>
                <a:lnTo>
                  <a:pt x="18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71" name="Freeform 269"/>
          <p:cNvSpPr>
            <a:spLocks/>
          </p:cNvSpPr>
          <p:nvPr/>
        </p:nvSpPr>
        <p:spPr bwMode="auto">
          <a:xfrm>
            <a:off x="3744985" y="4077477"/>
            <a:ext cx="73137" cy="22361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9"/>
              </a:cxn>
              <a:cxn ang="0">
                <a:pos x="48" y="19"/>
              </a:cxn>
              <a:cxn ang="0">
                <a:pos x="54" y="12"/>
              </a:cxn>
              <a:cxn ang="0">
                <a:pos x="54" y="6"/>
              </a:cxn>
              <a:cxn ang="0">
                <a:pos x="48" y="0"/>
              </a:cxn>
              <a:cxn ang="0">
                <a:pos x="6" y="0"/>
              </a:cxn>
            </a:cxnLst>
            <a:rect l="0" t="0" r="r" b="b"/>
            <a:pathLst>
              <a:path w="54" h="19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9"/>
                </a:lnTo>
                <a:lnTo>
                  <a:pt x="48" y="19"/>
                </a:lnTo>
                <a:lnTo>
                  <a:pt x="54" y="12"/>
                </a:lnTo>
                <a:lnTo>
                  <a:pt x="54" y="6"/>
                </a:lnTo>
                <a:lnTo>
                  <a:pt x="48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72" name="Freeform 270"/>
          <p:cNvSpPr>
            <a:spLocks/>
          </p:cNvSpPr>
          <p:nvPr/>
        </p:nvSpPr>
        <p:spPr bwMode="auto">
          <a:xfrm>
            <a:off x="3744985" y="4077477"/>
            <a:ext cx="73137" cy="22361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8" y="3"/>
              </a:cxn>
              <a:cxn ang="0">
                <a:pos x="1" y="3"/>
              </a:cxn>
              <a:cxn ang="0">
                <a:pos x="8" y="3"/>
              </a:cxn>
              <a:cxn ang="0">
                <a:pos x="9" y="2"/>
              </a:cxn>
              <a:cxn ang="0">
                <a:pos x="9" y="2"/>
              </a:cxn>
              <a:cxn ang="0">
                <a:pos x="9" y="1"/>
              </a:cxn>
              <a:cxn ang="0">
                <a:pos x="8" y="0"/>
              </a:cxn>
              <a:cxn ang="0">
                <a:pos x="8" y="0"/>
              </a:cxn>
              <a:cxn ang="0">
                <a:pos x="1" y="0"/>
              </a:cxn>
            </a:cxnLst>
            <a:rect l="0" t="0" r="r" b="b"/>
            <a:pathLst>
              <a:path w="9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8" y="3"/>
                </a:lnTo>
                <a:lnTo>
                  <a:pt x="1" y="3"/>
                </a:lnTo>
                <a:lnTo>
                  <a:pt x="8" y="3"/>
                </a:lnTo>
                <a:lnTo>
                  <a:pt x="9" y="2"/>
                </a:lnTo>
                <a:lnTo>
                  <a:pt x="9" y="2"/>
                </a:lnTo>
                <a:lnTo>
                  <a:pt x="9" y="1"/>
                </a:lnTo>
                <a:lnTo>
                  <a:pt x="8" y="0"/>
                </a:lnTo>
                <a:lnTo>
                  <a:pt x="8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73" name="Freeform 271"/>
          <p:cNvSpPr>
            <a:spLocks/>
          </p:cNvSpPr>
          <p:nvPr/>
        </p:nvSpPr>
        <p:spPr bwMode="auto">
          <a:xfrm>
            <a:off x="3793743" y="4077477"/>
            <a:ext cx="81263" cy="22361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9"/>
              </a:cxn>
              <a:cxn ang="0">
                <a:pos x="54" y="19"/>
              </a:cxn>
              <a:cxn ang="0">
                <a:pos x="54" y="12"/>
              </a:cxn>
              <a:cxn ang="0">
                <a:pos x="60" y="12"/>
              </a:cxn>
              <a:cxn ang="0">
                <a:pos x="54" y="6"/>
              </a:cxn>
              <a:cxn ang="0">
                <a:pos x="54" y="0"/>
              </a:cxn>
              <a:cxn ang="0">
                <a:pos x="48" y="0"/>
              </a:cxn>
              <a:cxn ang="0">
                <a:pos x="12" y="0"/>
              </a:cxn>
            </a:cxnLst>
            <a:rect l="0" t="0" r="r" b="b"/>
            <a:pathLst>
              <a:path w="60" h="19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9"/>
                </a:lnTo>
                <a:lnTo>
                  <a:pt x="54" y="19"/>
                </a:lnTo>
                <a:lnTo>
                  <a:pt x="54" y="12"/>
                </a:lnTo>
                <a:lnTo>
                  <a:pt x="60" y="12"/>
                </a:lnTo>
                <a:lnTo>
                  <a:pt x="54" y="6"/>
                </a:lnTo>
                <a:lnTo>
                  <a:pt x="54" y="0"/>
                </a:lnTo>
                <a:lnTo>
                  <a:pt x="4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74" name="Freeform 272"/>
          <p:cNvSpPr>
            <a:spLocks/>
          </p:cNvSpPr>
          <p:nvPr/>
        </p:nvSpPr>
        <p:spPr bwMode="auto">
          <a:xfrm>
            <a:off x="3793743" y="4077477"/>
            <a:ext cx="81263" cy="22361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8" y="3"/>
              </a:cxn>
              <a:cxn ang="0">
                <a:pos x="2" y="3"/>
              </a:cxn>
              <a:cxn ang="0">
                <a:pos x="9" y="3"/>
              </a:cxn>
              <a:cxn ang="0">
                <a:pos x="9" y="2"/>
              </a:cxn>
              <a:cxn ang="0">
                <a:pos x="10" y="2"/>
              </a:cxn>
              <a:cxn ang="0">
                <a:pos x="9" y="1"/>
              </a:cxn>
              <a:cxn ang="0">
                <a:pos x="9" y="0"/>
              </a:cxn>
              <a:cxn ang="0">
                <a:pos x="8" y="0"/>
              </a:cxn>
              <a:cxn ang="0">
                <a:pos x="2" y="0"/>
              </a:cxn>
            </a:cxnLst>
            <a:rect l="0" t="0" r="r" b="b"/>
            <a:pathLst>
              <a:path w="10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8" y="3"/>
                </a:lnTo>
                <a:lnTo>
                  <a:pt x="2" y="3"/>
                </a:lnTo>
                <a:lnTo>
                  <a:pt x="9" y="3"/>
                </a:lnTo>
                <a:lnTo>
                  <a:pt x="9" y="2"/>
                </a:lnTo>
                <a:lnTo>
                  <a:pt x="10" y="2"/>
                </a:lnTo>
                <a:lnTo>
                  <a:pt x="9" y="1"/>
                </a:lnTo>
                <a:lnTo>
                  <a:pt x="9" y="0"/>
                </a:lnTo>
                <a:lnTo>
                  <a:pt x="8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75" name="Freeform 273"/>
          <p:cNvSpPr>
            <a:spLocks/>
          </p:cNvSpPr>
          <p:nvPr/>
        </p:nvSpPr>
        <p:spPr bwMode="auto">
          <a:xfrm>
            <a:off x="3850627" y="4063354"/>
            <a:ext cx="24379" cy="36484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1"/>
              </a:cxn>
              <a:cxn ang="0">
                <a:pos x="12" y="31"/>
              </a:cxn>
              <a:cxn ang="0">
                <a:pos x="12" y="24"/>
              </a:cxn>
              <a:cxn ang="0">
                <a:pos x="18" y="6"/>
              </a:cxn>
              <a:cxn ang="0">
                <a:pos x="18" y="24"/>
              </a:cxn>
              <a:cxn ang="0">
                <a:pos x="12" y="0"/>
              </a:cxn>
              <a:cxn ang="0">
                <a:pos x="0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1">
                <a:moveTo>
                  <a:pt x="0" y="24"/>
                </a:moveTo>
                <a:lnTo>
                  <a:pt x="0" y="31"/>
                </a:lnTo>
                <a:lnTo>
                  <a:pt x="12" y="31"/>
                </a:lnTo>
                <a:lnTo>
                  <a:pt x="12" y="24"/>
                </a:lnTo>
                <a:lnTo>
                  <a:pt x="18" y="6"/>
                </a:lnTo>
                <a:lnTo>
                  <a:pt x="18" y="24"/>
                </a:lnTo>
                <a:lnTo>
                  <a:pt x="12" y="0"/>
                </a:lnTo>
                <a:lnTo>
                  <a:pt x="0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76" name="Freeform 274"/>
          <p:cNvSpPr>
            <a:spLocks/>
          </p:cNvSpPr>
          <p:nvPr/>
        </p:nvSpPr>
        <p:spPr bwMode="auto">
          <a:xfrm>
            <a:off x="3850627" y="4063354"/>
            <a:ext cx="24379" cy="36484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4"/>
              </a:cxn>
              <a:cxn ang="0">
                <a:pos x="0" y="5"/>
              </a:cxn>
              <a:cxn ang="0">
                <a:pos x="1" y="5"/>
              </a:cxn>
              <a:cxn ang="0">
                <a:pos x="2" y="5"/>
              </a:cxn>
              <a:cxn ang="0">
                <a:pos x="2" y="4"/>
              </a:cxn>
              <a:cxn ang="0">
                <a:pos x="3" y="1"/>
              </a:cxn>
              <a:cxn ang="0">
                <a:pos x="3" y="4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1" y="4"/>
                </a:lnTo>
                <a:lnTo>
                  <a:pt x="0" y="5"/>
                </a:lnTo>
                <a:lnTo>
                  <a:pt x="1" y="5"/>
                </a:lnTo>
                <a:lnTo>
                  <a:pt x="2" y="5"/>
                </a:lnTo>
                <a:lnTo>
                  <a:pt x="2" y="4"/>
                </a:lnTo>
                <a:lnTo>
                  <a:pt x="3" y="1"/>
                </a:lnTo>
                <a:lnTo>
                  <a:pt x="3" y="4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77" name="Freeform 275"/>
          <p:cNvSpPr>
            <a:spLocks/>
          </p:cNvSpPr>
          <p:nvPr/>
        </p:nvSpPr>
        <p:spPr bwMode="auto">
          <a:xfrm>
            <a:off x="3850627" y="4063354"/>
            <a:ext cx="325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18" y="18"/>
              </a:cxn>
              <a:cxn ang="0">
                <a:pos x="24" y="12"/>
              </a:cxn>
              <a:cxn ang="0">
                <a:pos x="24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24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18" y="18"/>
                </a:lnTo>
                <a:lnTo>
                  <a:pt x="24" y="12"/>
                </a:lnTo>
                <a:lnTo>
                  <a:pt x="24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78" name="Freeform 276"/>
          <p:cNvSpPr>
            <a:spLocks/>
          </p:cNvSpPr>
          <p:nvPr/>
        </p:nvSpPr>
        <p:spPr bwMode="auto">
          <a:xfrm>
            <a:off x="3850627" y="4063354"/>
            <a:ext cx="325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2" y="3"/>
              </a:cxn>
              <a:cxn ang="0">
                <a:pos x="1" y="3"/>
              </a:cxn>
              <a:cxn ang="0">
                <a:pos x="3" y="3"/>
              </a:cxn>
              <a:cxn ang="0">
                <a:pos x="4" y="2"/>
              </a:cxn>
              <a:cxn ang="0">
                <a:pos x="4" y="1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2" y="3"/>
                </a:lnTo>
                <a:lnTo>
                  <a:pt x="1" y="3"/>
                </a:lnTo>
                <a:lnTo>
                  <a:pt x="3" y="3"/>
                </a:lnTo>
                <a:lnTo>
                  <a:pt x="4" y="2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79" name="Freeform 277"/>
          <p:cNvSpPr>
            <a:spLocks/>
          </p:cNvSpPr>
          <p:nvPr/>
        </p:nvSpPr>
        <p:spPr bwMode="auto">
          <a:xfrm>
            <a:off x="3858753" y="4042170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6" y="36"/>
              </a:cxn>
              <a:cxn ang="0">
                <a:pos x="12" y="36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0"/>
                </a:lnTo>
                <a:lnTo>
                  <a:pt x="6" y="36"/>
                </a:lnTo>
                <a:lnTo>
                  <a:pt x="12" y="36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80" name="Freeform 278"/>
          <p:cNvSpPr>
            <a:spLocks/>
          </p:cNvSpPr>
          <p:nvPr/>
        </p:nvSpPr>
        <p:spPr bwMode="auto">
          <a:xfrm>
            <a:off x="3858753" y="4042170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6"/>
              </a:cxn>
              <a:cxn ang="0">
                <a:pos x="1" y="6"/>
              </a:cxn>
              <a:cxn ang="0">
                <a:pos x="2" y="6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1" y="6"/>
                </a:lnTo>
                <a:lnTo>
                  <a:pt x="1" y="6"/>
                </a:lnTo>
                <a:lnTo>
                  <a:pt x="2" y="6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81" name="Freeform 279"/>
          <p:cNvSpPr>
            <a:spLocks/>
          </p:cNvSpPr>
          <p:nvPr/>
        </p:nvSpPr>
        <p:spPr bwMode="auto">
          <a:xfrm>
            <a:off x="3858753" y="4042170"/>
            <a:ext cx="113768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84" y="18"/>
              </a:cxn>
              <a:cxn ang="0">
                <a:pos x="84" y="0"/>
              </a:cxn>
              <a:cxn ang="0">
                <a:pos x="78" y="0"/>
              </a:cxn>
              <a:cxn ang="0">
                <a:pos x="6" y="0"/>
              </a:cxn>
            </a:cxnLst>
            <a:rect l="0" t="0" r="r" b="b"/>
            <a:pathLst>
              <a:path w="84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84" y="18"/>
                </a:lnTo>
                <a:lnTo>
                  <a:pt x="84" y="0"/>
                </a:lnTo>
                <a:lnTo>
                  <a:pt x="78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82" name="Freeform 280"/>
          <p:cNvSpPr>
            <a:spLocks/>
          </p:cNvSpPr>
          <p:nvPr/>
        </p:nvSpPr>
        <p:spPr bwMode="auto">
          <a:xfrm>
            <a:off x="3858753" y="4042170"/>
            <a:ext cx="113768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13" y="3"/>
              </a:cxn>
              <a:cxn ang="0">
                <a:pos x="1" y="3"/>
              </a:cxn>
              <a:cxn ang="0">
                <a:pos x="14" y="3"/>
              </a:cxn>
              <a:cxn ang="0">
                <a:pos x="14" y="2"/>
              </a:cxn>
              <a:cxn ang="0">
                <a:pos x="14" y="2"/>
              </a:cxn>
              <a:cxn ang="0">
                <a:pos x="14" y="1"/>
              </a:cxn>
              <a:cxn ang="0">
                <a:pos x="14" y="0"/>
              </a:cxn>
              <a:cxn ang="0">
                <a:pos x="13" y="0"/>
              </a:cxn>
              <a:cxn ang="0">
                <a:pos x="1" y="0"/>
              </a:cxn>
            </a:cxnLst>
            <a:rect l="0" t="0" r="r" b="b"/>
            <a:pathLst>
              <a:path w="14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13" y="3"/>
                </a:lnTo>
                <a:lnTo>
                  <a:pt x="1" y="3"/>
                </a:lnTo>
                <a:lnTo>
                  <a:pt x="14" y="3"/>
                </a:lnTo>
                <a:lnTo>
                  <a:pt x="14" y="2"/>
                </a:lnTo>
                <a:lnTo>
                  <a:pt x="14" y="2"/>
                </a:lnTo>
                <a:lnTo>
                  <a:pt x="14" y="1"/>
                </a:lnTo>
                <a:lnTo>
                  <a:pt x="14" y="0"/>
                </a:lnTo>
                <a:lnTo>
                  <a:pt x="1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83" name="Freeform 281"/>
          <p:cNvSpPr>
            <a:spLocks/>
          </p:cNvSpPr>
          <p:nvPr/>
        </p:nvSpPr>
        <p:spPr bwMode="auto">
          <a:xfrm>
            <a:off x="3948143" y="4028047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6" y="24"/>
              </a:cxn>
              <a:cxn ang="0">
                <a:pos x="6" y="30"/>
              </a:cxn>
              <a:cxn ang="0">
                <a:pos x="18" y="30"/>
              </a:cxn>
              <a:cxn ang="0">
                <a:pos x="18" y="0"/>
              </a:cxn>
              <a:cxn ang="0">
                <a:pos x="6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6" y="24"/>
                </a:lnTo>
                <a:lnTo>
                  <a:pt x="6" y="30"/>
                </a:lnTo>
                <a:lnTo>
                  <a:pt x="18" y="30"/>
                </a:lnTo>
                <a:lnTo>
                  <a:pt x="18" y="0"/>
                </a:lnTo>
                <a:lnTo>
                  <a:pt x="6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84" name="Freeform 282"/>
          <p:cNvSpPr>
            <a:spLocks/>
          </p:cNvSpPr>
          <p:nvPr/>
        </p:nvSpPr>
        <p:spPr bwMode="auto">
          <a:xfrm>
            <a:off x="3948143" y="4028047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4"/>
              </a:cxn>
              <a:cxn ang="0">
                <a:pos x="1" y="5"/>
              </a:cxn>
              <a:cxn ang="0">
                <a:pos x="2" y="5"/>
              </a:cxn>
              <a:cxn ang="0">
                <a:pos x="3" y="5"/>
              </a:cxn>
              <a:cxn ang="0">
                <a:pos x="3" y="4"/>
              </a:cxn>
              <a:cxn ang="0">
                <a:pos x="3" y="1"/>
              </a:cxn>
              <a:cxn ang="0">
                <a:pos x="3" y="4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1" y="4"/>
                </a:lnTo>
                <a:lnTo>
                  <a:pt x="1" y="5"/>
                </a:lnTo>
                <a:lnTo>
                  <a:pt x="2" y="5"/>
                </a:lnTo>
                <a:lnTo>
                  <a:pt x="3" y="5"/>
                </a:lnTo>
                <a:lnTo>
                  <a:pt x="3" y="4"/>
                </a:lnTo>
                <a:lnTo>
                  <a:pt x="3" y="1"/>
                </a:lnTo>
                <a:lnTo>
                  <a:pt x="3" y="4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85" name="Freeform 283"/>
          <p:cNvSpPr>
            <a:spLocks/>
          </p:cNvSpPr>
          <p:nvPr/>
        </p:nvSpPr>
        <p:spPr bwMode="auto">
          <a:xfrm>
            <a:off x="3948143" y="4028047"/>
            <a:ext cx="6636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43" y="18"/>
              </a:cxn>
              <a:cxn ang="0">
                <a:pos x="12" y="18"/>
              </a:cxn>
              <a:cxn ang="0">
                <a:pos x="49" y="12"/>
              </a:cxn>
              <a:cxn ang="0">
                <a:pos x="49" y="0"/>
              </a:cxn>
              <a:cxn ang="0">
                <a:pos x="43" y="0"/>
              </a:cxn>
              <a:cxn ang="0">
                <a:pos x="12" y="0"/>
              </a:cxn>
            </a:cxnLst>
            <a:rect l="0" t="0" r="r" b="b"/>
            <a:pathLst>
              <a:path w="49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43" y="18"/>
                </a:lnTo>
                <a:lnTo>
                  <a:pt x="12" y="18"/>
                </a:lnTo>
                <a:lnTo>
                  <a:pt x="49" y="12"/>
                </a:lnTo>
                <a:lnTo>
                  <a:pt x="49" y="0"/>
                </a:lnTo>
                <a:lnTo>
                  <a:pt x="43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86" name="Freeform 284"/>
          <p:cNvSpPr>
            <a:spLocks/>
          </p:cNvSpPr>
          <p:nvPr/>
        </p:nvSpPr>
        <p:spPr bwMode="auto">
          <a:xfrm>
            <a:off x="3948143" y="4028047"/>
            <a:ext cx="6636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  <a:cxn ang="0">
                <a:pos x="7" y="3"/>
              </a:cxn>
              <a:cxn ang="0">
                <a:pos x="2" y="3"/>
              </a:cxn>
              <a:cxn ang="0">
                <a:pos x="8" y="2"/>
              </a:cxn>
              <a:cxn ang="0">
                <a:pos x="8" y="2"/>
              </a:cxn>
              <a:cxn ang="0">
                <a:pos x="8" y="1"/>
              </a:cxn>
              <a:cxn ang="0">
                <a:pos x="8" y="0"/>
              </a:cxn>
              <a:cxn ang="0">
                <a:pos x="8" y="0"/>
              </a:cxn>
              <a:cxn ang="0">
                <a:pos x="7" y="0"/>
              </a:cxn>
              <a:cxn ang="0">
                <a:pos x="2" y="0"/>
              </a:cxn>
            </a:cxnLst>
            <a:rect l="0" t="0" r="r" b="b"/>
            <a:pathLst>
              <a:path w="8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lnTo>
                  <a:pt x="7" y="3"/>
                </a:lnTo>
                <a:lnTo>
                  <a:pt x="2" y="3"/>
                </a:lnTo>
                <a:lnTo>
                  <a:pt x="8" y="2"/>
                </a:lnTo>
                <a:lnTo>
                  <a:pt x="8" y="2"/>
                </a:lnTo>
                <a:lnTo>
                  <a:pt x="8" y="1"/>
                </a:lnTo>
                <a:lnTo>
                  <a:pt x="8" y="0"/>
                </a:lnTo>
                <a:lnTo>
                  <a:pt x="8" y="0"/>
                </a:lnTo>
                <a:lnTo>
                  <a:pt x="7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87" name="Freeform 285"/>
          <p:cNvSpPr>
            <a:spLocks/>
          </p:cNvSpPr>
          <p:nvPr/>
        </p:nvSpPr>
        <p:spPr bwMode="auto">
          <a:xfrm>
            <a:off x="3988774" y="4028047"/>
            <a:ext cx="33860" cy="21184"/>
          </a:xfrm>
          <a:custGeom>
            <a:avLst/>
            <a:gdLst/>
            <a:ahLst/>
            <a:cxnLst>
              <a:cxn ang="0">
                <a:pos x="13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13" y="18"/>
              </a:cxn>
              <a:cxn ang="0">
                <a:pos x="19" y="12"/>
              </a:cxn>
              <a:cxn ang="0">
                <a:pos x="25" y="12"/>
              </a:cxn>
              <a:cxn ang="0">
                <a:pos x="25" y="0"/>
              </a:cxn>
              <a:cxn ang="0">
                <a:pos x="13" y="0"/>
              </a:cxn>
            </a:cxnLst>
            <a:rect l="0" t="0" r="r" b="b"/>
            <a:pathLst>
              <a:path w="25" h="18">
                <a:moveTo>
                  <a:pt x="13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13" y="18"/>
                </a:lnTo>
                <a:lnTo>
                  <a:pt x="19" y="12"/>
                </a:lnTo>
                <a:lnTo>
                  <a:pt x="25" y="12"/>
                </a:lnTo>
                <a:lnTo>
                  <a:pt x="25" y="0"/>
                </a:lnTo>
                <a:lnTo>
                  <a:pt x="13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88" name="Freeform 286"/>
          <p:cNvSpPr>
            <a:spLocks/>
          </p:cNvSpPr>
          <p:nvPr/>
        </p:nvSpPr>
        <p:spPr bwMode="auto">
          <a:xfrm>
            <a:off x="3988774" y="4028047"/>
            <a:ext cx="33860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  <a:cxn ang="0">
                <a:pos x="2" y="3"/>
              </a:cxn>
              <a:cxn ang="0">
                <a:pos x="2" y="3"/>
              </a:cxn>
              <a:cxn ang="0">
                <a:pos x="3" y="2"/>
              </a:cxn>
              <a:cxn ang="0">
                <a:pos x="4" y="2"/>
              </a:cxn>
              <a:cxn ang="0">
                <a:pos x="4" y="1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lnTo>
                  <a:pt x="2" y="3"/>
                </a:lnTo>
                <a:lnTo>
                  <a:pt x="2" y="3"/>
                </a:lnTo>
                <a:lnTo>
                  <a:pt x="3" y="2"/>
                </a:lnTo>
                <a:lnTo>
                  <a:pt x="4" y="2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89" name="Freeform 287"/>
          <p:cNvSpPr>
            <a:spLocks/>
          </p:cNvSpPr>
          <p:nvPr/>
        </p:nvSpPr>
        <p:spPr bwMode="auto">
          <a:xfrm>
            <a:off x="3996901" y="4028047"/>
            <a:ext cx="33860" cy="21184"/>
          </a:xfrm>
          <a:custGeom>
            <a:avLst/>
            <a:gdLst/>
            <a:ahLst/>
            <a:cxnLst>
              <a:cxn ang="0">
                <a:pos x="7" y="0"/>
              </a:cxn>
              <a:cxn ang="0">
                <a:pos x="0" y="0"/>
              </a:cxn>
              <a:cxn ang="0">
                <a:pos x="0" y="12"/>
              </a:cxn>
              <a:cxn ang="0">
                <a:pos x="7" y="12"/>
              </a:cxn>
              <a:cxn ang="0">
                <a:pos x="13" y="18"/>
              </a:cxn>
              <a:cxn ang="0">
                <a:pos x="7" y="18"/>
              </a:cxn>
              <a:cxn ang="0">
                <a:pos x="19" y="12"/>
              </a:cxn>
              <a:cxn ang="0">
                <a:pos x="25" y="6"/>
              </a:cxn>
              <a:cxn ang="0">
                <a:pos x="19" y="0"/>
              </a:cxn>
              <a:cxn ang="0">
                <a:pos x="13" y="0"/>
              </a:cxn>
              <a:cxn ang="0">
                <a:pos x="7" y="0"/>
              </a:cxn>
            </a:cxnLst>
            <a:rect l="0" t="0" r="r" b="b"/>
            <a:pathLst>
              <a:path w="25" h="18">
                <a:moveTo>
                  <a:pt x="7" y="0"/>
                </a:moveTo>
                <a:lnTo>
                  <a:pt x="0" y="0"/>
                </a:lnTo>
                <a:lnTo>
                  <a:pt x="0" y="12"/>
                </a:lnTo>
                <a:lnTo>
                  <a:pt x="7" y="12"/>
                </a:lnTo>
                <a:lnTo>
                  <a:pt x="13" y="18"/>
                </a:lnTo>
                <a:lnTo>
                  <a:pt x="7" y="18"/>
                </a:lnTo>
                <a:lnTo>
                  <a:pt x="19" y="12"/>
                </a:lnTo>
                <a:lnTo>
                  <a:pt x="25" y="6"/>
                </a:lnTo>
                <a:lnTo>
                  <a:pt x="19" y="0"/>
                </a:lnTo>
                <a:lnTo>
                  <a:pt x="13" y="0"/>
                </a:lnTo>
                <a:lnTo>
                  <a:pt x="7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90" name="Freeform 288"/>
          <p:cNvSpPr>
            <a:spLocks/>
          </p:cNvSpPr>
          <p:nvPr/>
        </p:nvSpPr>
        <p:spPr bwMode="auto">
          <a:xfrm>
            <a:off x="3996901" y="4028047"/>
            <a:ext cx="33860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2" y="3"/>
              </a:cxn>
              <a:cxn ang="0">
                <a:pos x="1" y="3"/>
              </a:cxn>
              <a:cxn ang="0">
                <a:pos x="3" y="2"/>
              </a:cxn>
              <a:cxn ang="0">
                <a:pos x="3" y="2"/>
              </a:cxn>
              <a:cxn ang="0">
                <a:pos x="4" y="1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2" y="3"/>
                </a:lnTo>
                <a:lnTo>
                  <a:pt x="1" y="3"/>
                </a:lnTo>
                <a:lnTo>
                  <a:pt x="3" y="2"/>
                </a:lnTo>
                <a:lnTo>
                  <a:pt x="3" y="2"/>
                </a:lnTo>
                <a:lnTo>
                  <a:pt x="4" y="1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91" name="Freeform 289"/>
          <p:cNvSpPr>
            <a:spLocks/>
          </p:cNvSpPr>
          <p:nvPr/>
        </p:nvSpPr>
        <p:spPr bwMode="auto">
          <a:xfrm>
            <a:off x="4006381" y="4028047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18" y="18"/>
              </a:cxn>
              <a:cxn ang="0">
                <a:pos x="6" y="18"/>
              </a:cxn>
              <a:cxn ang="0">
                <a:pos x="24" y="12"/>
              </a:cxn>
              <a:cxn ang="0">
                <a:pos x="30" y="12"/>
              </a:cxn>
              <a:cxn ang="0">
                <a:pos x="30" y="0"/>
              </a:cxn>
              <a:cxn ang="0">
                <a:pos x="18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18" y="18"/>
                </a:lnTo>
                <a:lnTo>
                  <a:pt x="6" y="18"/>
                </a:lnTo>
                <a:lnTo>
                  <a:pt x="24" y="12"/>
                </a:lnTo>
                <a:lnTo>
                  <a:pt x="30" y="12"/>
                </a:lnTo>
                <a:lnTo>
                  <a:pt x="30" y="0"/>
                </a:lnTo>
                <a:lnTo>
                  <a:pt x="18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92" name="Freeform 290"/>
          <p:cNvSpPr>
            <a:spLocks/>
          </p:cNvSpPr>
          <p:nvPr/>
        </p:nvSpPr>
        <p:spPr bwMode="auto">
          <a:xfrm>
            <a:off x="4006381" y="4028047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3" y="3"/>
              </a:cxn>
              <a:cxn ang="0">
                <a:pos x="1" y="3"/>
              </a:cxn>
              <a:cxn ang="0">
                <a:pos x="4" y="2"/>
              </a:cxn>
              <a:cxn ang="0">
                <a:pos x="5" y="2"/>
              </a:cxn>
              <a:cxn ang="0">
                <a:pos x="5" y="1"/>
              </a:cxn>
              <a:cxn ang="0">
                <a:pos x="5" y="0"/>
              </a:cxn>
              <a:cxn ang="0">
                <a:pos x="4" y="0"/>
              </a:cxn>
              <a:cxn ang="0">
                <a:pos x="3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3" y="3"/>
                </a:lnTo>
                <a:lnTo>
                  <a:pt x="1" y="3"/>
                </a:lnTo>
                <a:lnTo>
                  <a:pt x="4" y="2"/>
                </a:lnTo>
                <a:lnTo>
                  <a:pt x="5" y="2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93" name="Freeform 291"/>
          <p:cNvSpPr>
            <a:spLocks/>
          </p:cNvSpPr>
          <p:nvPr/>
        </p:nvSpPr>
        <p:spPr bwMode="auto">
          <a:xfrm>
            <a:off x="4022634" y="4028047"/>
            <a:ext cx="48758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24" y="18"/>
              </a:cxn>
              <a:cxn ang="0">
                <a:pos x="6" y="18"/>
              </a:cxn>
              <a:cxn ang="0">
                <a:pos x="30" y="12"/>
              </a:cxn>
              <a:cxn ang="0">
                <a:pos x="36" y="6"/>
              </a:cxn>
              <a:cxn ang="0">
                <a:pos x="30" y="0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6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24" y="18"/>
                </a:lnTo>
                <a:lnTo>
                  <a:pt x="6" y="18"/>
                </a:lnTo>
                <a:lnTo>
                  <a:pt x="30" y="12"/>
                </a:lnTo>
                <a:lnTo>
                  <a:pt x="36" y="6"/>
                </a:lnTo>
                <a:lnTo>
                  <a:pt x="30" y="0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94" name="Freeform 292"/>
          <p:cNvSpPr>
            <a:spLocks/>
          </p:cNvSpPr>
          <p:nvPr/>
        </p:nvSpPr>
        <p:spPr bwMode="auto">
          <a:xfrm>
            <a:off x="4022634" y="4028047"/>
            <a:ext cx="48758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4" y="3"/>
              </a:cxn>
              <a:cxn ang="0">
                <a:pos x="1" y="3"/>
              </a:cxn>
              <a:cxn ang="0">
                <a:pos x="5" y="2"/>
              </a:cxn>
              <a:cxn ang="0">
                <a:pos x="5" y="2"/>
              </a:cxn>
              <a:cxn ang="0">
                <a:pos x="6" y="1"/>
              </a:cxn>
              <a:cxn ang="0">
                <a:pos x="5" y="0"/>
              </a:cxn>
              <a:cxn ang="0">
                <a:pos x="5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6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4" y="3"/>
                </a:lnTo>
                <a:lnTo>
                  <a:pt x="1" y="3"/>
                </a:lnTo>
                <a:lnTo>
                  <a:pt x="5" y="2"/>
                </a:lnTo>
                <a:lnTo>
                  <a:pt x="5" y="2"/>
                </a:lnTo>
                <a:lnTo>
                  <a:pt x="6" y="1"/>
                </a:lnTo>
                <a:lnTo>
                  <a:pt x="5" y="0"/>
                </a:lnTo>
                <a:lnTo>
                  <a:pt x="5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95" name="Freeform 293"/>
          <p:cNvSpPr>
            <a:spLocks/>
          </p:cNvSpPr>
          <p:nvPr/>
        </p:nvSpPr>
        <p:spPr bwMode="auto">
          <a:xfrm>
            <a:off x="4047013" y="4028047"/>
            <a:ext cx="24379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12" y="18"/>
              </a:cxn>
              <a:cxn ang="0">
                <a:pos x="6" y="18"/>
              </a:cxn>
              <a:cxn ang="0">
                <a:pos x="18" y="12"/>
              </a:cxn>
              <a:cxn ang="0">
                <a:pos x="18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18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12" y="18"/>
                </a:lnTo>
                <a:lnTo>
                  <a:pt x="6" y="18"/>
                </a:lnTo>
                <a:lnTo>
                  <a:pt x="18" y="12"/>
                </a:lnTo>
                <a:lnTo>
                  <a:pt x="18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96" name="Freeform 294"/>
          <p:cNvSpPr>
            <a:spLocks/>
          </p:cNvSpPr>
          <p:nvPr/>
        </p:nvSpPr>
        <p:spPr bwMode="auto">
          <a:xfrm>
            <a:off x="4047013" y="4028047"/>
            <a:ext cx="24379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2" y="3"/>
              </a:cxn>
              <a:cxn ang="0">
                <a:pos x="1" y="3"/>
              </a:cxn>
              <a:cxn ang="0">
                <a:pos x="3" y="2"/>
              </a:cxn>
              <a:cxn ang="0">
                <a:pos x="3" y="2"/>
              </a:cxn>
              <a:cxn ang="0">
                <a:pos x="3" y="1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3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2" y="3"/>
                </a:lnTo>
                <a:lnTo>
                  <a:pt x="1" y="3"/>
                </a:lnTo>
                <a:lnTo>
                  <a:pt x="3" y="2"/>
                </a:lnTo>
                <a:lnTo>
                  <a:pt x="3" y="2"/>
                </a:lnTo>
                <a:lnTo>
                  <a:pt x="3" y="1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97" name="Freeform 295"/>
          <p:cNvSpPr>
            <a:spLocks/>
          </p:cNvSpPr>
          <p:nvPr/>
        </p:nvSpPr>
        <p:spPr bwMode="auto">
          <a:xfrm>
            <a:off x="4047013" y="4028047"/>
            <a:ext cx="325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12" y="18"/>
              </a:cxn>
              <a:cxn ang="0">
                <a:pos x="18" y="12"/>
              </a:cxn>
              <a:cxn ang="0">
                <a:pos x="24" y="12"/>
              </a:cxn>
              <a:cxn ang="0">
                <a:pos x="24" y="0"/>
              </a:cxn>
              <a:cxn ang="0">
                <a:pos x="12" y="0"/>
              </a:cxn>
            </a:cxnLst>
            <a:rect l="0" t="0" r="r" b="b"/>
            <a:pathLst>
              <a:path w="24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12" y="18"/>
                </a:lnTo>
                <a:lnTo>
                  <a:pt x="18" y="12"/>
                </a:lnTo>
                <a:lnTo>
                  <a:pt x="24" y="12"/>
                </a:lnTo>
                <a:lnTo>
                  <a:pt x="24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98" name="Freeform 296"/>
          <p:cNvSpPr>
            <a:spLocks/>
          </p:cNvSpPr>
          <p:nvPr/>
        </p:nvSpPr>
        <p:spPr bwMode="auto">
          <a:xfrm>
            <a:off x="4047013" y="4028047"/>
            <a:ext cx="325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  <a:cxn ang="0">
                <a:pos x="2" y="3"/>
              </a:cxn>
              <a:cxn ang="0">
                <a:pos x="2" y="3"/>
              </a:cxn>
              <a:cxn ang="0">
                <a:pos x="3" y="2"/>
              </a:cxn>
              <a:cxn ang="0">
                <a:pos x="4" y="2"/>
              </a:cxn>
              <a:cxn ang="0">
                <a:pos x="4" y="1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lnTo>
                  <a:pt x="2" y="3"/>
                </a:lnTo>
                <a:lnTo>
                  <a:pt x="2" y="3"/>
                </a:lnTo>
                <a:lnTo>
                  <a:pt x="3" y="2"/>
                </a:lnTo>
                <a:lnTo>
                  <a:pt x="4" y="2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99" name="Freeform 297"/>
          <p:cNvSpPr>
            <a:spLocks/>
          </p:cNvSpPr>
          <p:nvPr/>
        </p:nvSpPr>
        <p:spPr bwMode="auto">
          <a:xfrm>
            <a:off x="4055139" y="4028047"/>
            <a:ext cx="48758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24" y="18"/>
              </a:cxn>
              <a:cxn ang="0">
                <a:pos x="6" y="18"/>
              </a:cxn>
              <a:cxn ang="0">
                <a:pos x="30" y="12"/>
              </a:cxn>
              <a:cxn ang="0">
                <a:pos x="36" y="12"/>
              </a:cxn>
              <a:cxn ang="0">
                <a:pos x="36" y="0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6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24" y="18"/>
                </a:lnTo>
                <a:lnTo>
                  <a:pt x="6" y="18"/>
                </a:lnTo>
                <a:lnTo>
                  <a:pt x="30" y="12"/>
                </a:lnTo>
                <a:lnTo>
                  <a:pt x="36" y="12"/>
                </a:lnTo>
                <a:lnTo>
                  <a:pt x="36" y="0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00" name="Freeform 298"/>
          <p:cNvSpPr>
            <a:spLocks/>
          </p:cNvSpPr>
          <p:nvPr/>
        </p:nvSpPr>
        <p:spPr bwMode="auto">
          <a:xfrm>
            <a:off x="4055139" y="4028047"/>
            <a:ext cx="48758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4" y="3"/>
              </a:cxn>
              <a:cxn ang="0">
                <a:pos x="1" y="3"/>
              </a:cxn>
              <a:cxn ang="0">
                <a:pos x="5" y="2"/>
              </a:cxn>
              <a:cxn ang="0">
                <a:pos x="6" y="2"/>
              </a:cxn>
              <a:cxn ang="0">
                <a:pos x="6" y="1"/>
              </a:cxn>
              <a:cxn ang="0">
                <a:pos x="6" y="0"/>
              </a:cxn>
              <a:cxn ang="0">
                <a:pos x="5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6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4" y="3"/>
                </a:lnTo>
                <a:lnTo>
                  <a:pt x="1" y="3"/>
                </a:lnTo>
                <a:lnTo>
                  <a:pt x="5" y="2"/>
                </a:lnTo>
                <a:lnTo>
                  <a:pt x="6" y="2"/>
                </a:lnTo>
                <a:lnTo>
                  <a:pt x="6" y="1"/>
                </a:lnTo>
                <a:lnTo>
                  <a:pt x="6" y="0"/>
                </a:lnTo>
                <a:lnTo>
                  <a:pt x="5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01" name="Freeform 299"/>
          <p:cNvSpPr>
            <a:spLocks/>
          </p:cNvSpPr>
          <p:nvPr/>
        </p:nvSpPr>
        <p:spPr bwMode="auto">
          <a:xfrm>
            <a:off x="4079518" y="4028047"/>
            <a:ext cx="325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12" y="18"/>
              </a:cxn>
              <a:cxn ang="0">
                <a:pos x="6" y="18"/>
              </a:cxn>
              <a:cxn ang="0">
                <a:pos x="18" y="12"/>
              </a:cxn>
              <a:cxn ang="0">
                <a:pos x="24" y="12"/>
              </a:cxn>
              <a:cxn ang="0">
                <a:pos x="24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24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12" y="18"/>
                </a:lnTo>
                <a:lnTo>
                  <a:pt x="6" y="18"/>
                </a:lnTo>
                <a:lnTo>
                  <a:pt x="18" y="12"/>
                </a:lnTo>
                <a:lnTo>
                  <a:pt x="24" y="12"/>
                </a:lnTo>
                <a:lnTo>
                  <a:pt x="24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02" name="Freeform 300"/>
          <p:cNvSpPr>
            <a:spLocks/>
          </p:cNvSpPr>
          <p:nvPr/>
        </p:nvSpPr>
        <p:spPr bwMode="auto">
          <a:xfrm>
            <a:off x="4079518" y="4028047"/>
            <a:ext cx="325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2" y="3"/>
              </a:cxn>
              <a:cxn ang="0">
                <a:pos x="1" y="3"/>
              </a:cxn>
              <a:cxn ang="0">
                <a:pos x="3" y="2"/>
              </a:cxn>
              <a:cxn ang="0">
                <a:pos x="4" y="2"/>
              </a:cxn>
              <a:cxn ang="0">
                <a:pos x="4" y="1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2" y="3"/>
                </a:lnTo>
                <a:lnTo>
                  <a:pt x="1" y="3"/>
                </a:lnTo>
                <a:lnTo>
                  <a:pt x="3" y="2"/>
                </a:lnTo>
                <a:lnTo>
                  <a:pt x="4" y="2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03" name="Freeform 301"/>
          <p:cNvSpPr>
            <a:spLocks/>
          </p:cNvSpPr>
          <p:nvPr/>
        </p:nvSpPr>
        <p:spPr bwMode="auto">
          <a:xfrm>
            <a:off x="4087644" y="4006862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6" y="30"/>
              </a:cxn>
              <a:cxn ang="0">
                <a:pos x="6" y="36"/>
              </a:cxn>
              <a:cxn ang="0">
                <a:pos x="12" y="30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0"/>
                </a:lnTo>
                <a:lnTo>
                  <a:pt x="6" y="30"/>
                </a:lnTo>
                <a:lnTo>
                  <a:pt x="6" y="36"/>
                </a:lnTo>
                <a:lnTo>
                  <a:pt x="12" y="30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04" name="Freeform 302"/>
          <p:cNvSpPr>
            <a:spLocks/>
          </p:cNvSpPr>
          <p:nvPr/>
        </p:nvSpPr>
        <p:spPr bwMode="auto">
          <a:xfrm>
            <a:off x="4087644" y="4006862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1" y="6"/>
              </a:cxn>
              <a:cxn ang="0">
                <a:pos x="2" y="5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1" y="6"/>
                </a:lnTo>
                <a:lnTo>
                  <a:pt x="2" y="5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05" name="Freeform 303"/>
          <p:cNvSpPr>
            <a:spLocks/>
          </p:cNvSpPr>
          <p:nvPr/>
        </p:nvSpPr>
        <p:spPr bwMode="auto">
          <a:xfrm>
            <a:off x="4087644" y="4006862"/>
            <a:ext cx="325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18" y="18"/>
              </a:cxn>
              <a:cxn ang="0">
                <a:pos x="24" y="12"/>
              </a:cxn>
              <a:cxn ang="0">
                <a:pos x="24" y="6"/>
              </a:cxn>
              <a:cxn ang="0">
                <a:pos x="18" y="0"/>
              </a:cxn>
              <a:cxn ang="0">
                <a:pos x="6" y="0"/>
              </a:cxn>
            </a:cxnLst>
            <a:rect l="0" t="0" r="r" b="b"/>
            <a:pathLst>
              <a:path w="24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18" y="18"/>
                </a:lnTo>
                <a:lnTo>
                  <a:pt x="24" y="12"/>
                </a:lnTo>
                <a:lnTo>
                  <a:pt x="24" y="6"/>
                </a:lnTo>
                <a:lnTo>
                  <a:pt x="18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06" name="Freeform 304"/>
          <p:cNvSpPr>
            <a:spLocks/>
          </p:cNvSpPr>
          <p:nvPr/>
        </p:nvSpPr>
        <p:spPr bwMode="auto">
          <a:xfrm>
            <a:off x="4087644" y="4006862"/>
            <a:ext cx="325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3" y="3"/>
              </a:cxn>
              <a:cxn ang="0">
                <a:pos x="1" y="3"/>
              </a:cxn>
              <a:cxn ang="0">
                <a:pos x="3" y="3"/>
              </a:cxn>
              <a:cxn ang="0">
                <a:pos x="4" y="2"/>
              </a:cxn>
              <a:cxn ang="0">
                <a:pos x="4" y="2"/>
              </a:cxn>
              <a:cxn ang="0">
                <a:pos x="4" y="1"/>
              </a:cxn>
              <a:cxn ang="0">
                <a:pos x="3" y="0"/>
              </a:cxn>
              <a:cxn ang="0">
                <a:pos x="3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3" y="3"/>
                </a:lnTo>
                <a:lnTo>
                  <a:pt x="1" y="3"/>
                </a:lnTo>
                <a:lnTo>
                  <a:pt x="3" y="3"/>
                </a:lnTo>
                <a:lnTo>
                  <a:pt x="4" y="2"/>
                </a:lnTo>
                <a:lnTo>
                  <a:pt x="4" y="2"/>
                </a:lnTo>
                <a:lnTo>
                  <a:pt x="4" y="1"/>
                </a:lnTo>
                <a:lnTo>
                  <a:pt x="3" y="0"/>
                </a:lnTo>
                <a:lnTo>
                  <a:pt x="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07" name="Freeform 305"/>
          <p:cNvSpPr>
            <a:spLocks/>
          </p:cNvSpPr>
          <p:nvPr/>
        </p:nvSpPr>
        <p:spPr bwMode="auto">
          <a:xfrm>
            <a:off x="4095771" y="4006862"/>
            <a:ext cx="325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18" y="18"/>
              </a:cxn>
              <a:cxn ang="0">
                <a:pos x="18" y="12"/>
              </a:cxn>
              <a:cxn ang="0">
                <a:pos x="24" y="12"/>
              </a:cxn>
              <a:cxn ang="0">
                <a:pos x="18" y="6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24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18" y="18"/>
                </a:lnTo>
                <a:lnTo>
                  <a:pt x="18" y="12"/>
                </a:lnTo>
                <a:lnTo>
                  <a:pt x="24" y="12"/>
                </a:lnTo>
                <a:lnTo>
                  <a:pt x="18" y="6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08" name="Freeform 306"/>
          <p:cNvSpPr>
            <a:spLocks/>
          </p:cNvSpPr>
          <p:nvPr/>
        </p:nvSpPr>
        <p:spPr bwMode="auto">
          <a:xfrm>
            <a:off x="4095771" y="4006862"/>
            <a:ext cx="325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2" y="3"/>
              </a:cxn>
              <a:cxn ang="0">
                <a:pos x="2" y="3"/>
              </a:cxn>
              <a:cxn ang="0">
                <a:pos x="3" y="3"/>
              </a:cxn>
              <a:cxn ang="0">
                <a:pos x="3" y="2"/>
              </a:cxn>
              <a:cxn ang="0">
                <a:pos x="4" y="2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2" y="3"/>
                </a:lnTo>
                <a:lnTo>
                  <a:pt x="2" y="3"/>
                </a:lnTo>
                <a:lnTo>
                  <a:pt x="3" y="3"/>
                </a:lnTo>
                <a:lnTo>
                  <a:pt x="3" y="2"/>
                </a:lnTo>
                <a:lnTo>
                  <a:pt x="4" y="2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09" name="Freeform 307"/>
          <p:cNvSpPr>
            <a:spLocks/>
          </p:cNvSpPr>
          <p:nvPr/>
        </p:nvSpPr>
        <p:spPr bwMode="auto">
          <a:xfrm>
            <a:off x="4103897" y="4006862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30" y="18"/>
              </a:cxn>
              <a:cxn ang="0">
                <a:pos x="30" y="0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30" y="18"/>
                </a:lnTo>
                <a:lnTo>
                  <a:pt x="30" y="0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10" name="Freeform 308"/>
          <p:cNvSpPr>
            <a:spLocks/>
          </p:cNvSpPr>
          <p:nvPr/>
        </p:nvSpPr>
        <p:spPr bwMode="auto">
          <a:xfrm>
            <a:off x="4103897" y="4006862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4" y="3"/>
              </a:cxn>
              <a:cxn ang="0">
                <a:pos x="1" y="3"/>
              </a:cxn>
              <a:cxn ang="0">
                <a:pos x="5" y="3"/>
              </a:cxn>
              <a:cxn ang="0">
                <a:pos x="5" y="2"/>
              </a:cxn>
              <a:cxn ang="0">
                <a:pos x="5" y="2"/>
              </a:cxn>
              <a:cxn ang="0">
                <a:pos x="5" y="1"/>
              </a:cxn>
              <a:cxn ang="0">
                <a:pos x="5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4" y="3"/>
                </a:lnTo>
                <a:lnTo>
                  <a:pt x="1" y="3"/>
                </a:lnTo>
                <a:lnTo>
                  <a:pt x="5" y="3"/>
                </a:lnTo>
                <a:lnTo>
                  <a:pt x="5" y="2"/>
                </a:lnTo>
                <a:lnTo>
                  <a:pt x="5" y="2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11" name="Freeform 309"/>
          <p:cNvSpPr>
            <a:spLocks/>
          </p:cNvSpPr>
          <p:nvPr/>
        </p:nvSpPr>
        <p:spPr bwMode="auto">
          <a:xfrm>
            <a:off x="4120150" y="3971555"/>
            <a:ext cx="24379" cy="56492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6" y="48"/>
              </a:cxn>
              <a:cxn ang="0">
                <a:pos x="18" y="48"/>
              </a:cxn>
              <a:cxn ang="0">
                <a:pos x="18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42"/>
              </a:cxn>
            </a:cxnLst>
            <a:rect l="0" t="0" r="r" b="b"/>
            <a:pathLst>
              <a:path w="18" h="48">
                <a:moveTo>
                  <a:pt x="0" y="42"/>
                </a:moveTo>
                <a:lnTo>
                  <a:pt x="6" y="48"/>
                </a:lnTo>
                <a:lnTo>
                  <a:pt x="18" y="48"/>
                </a:lnTo>
                <a:lnTo>
                  <a:pt x="18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42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12" name="Freeform 310"/>
          <p:cNvSpPr>
            <a:spLocks/>
          </p:cNvSpPr>
          <p:nvPr/>
        </p:nvSpPr>
        <p:spPr bwMode="auto">
          <a:xfrm>
            <a:off x="4120150" y="3971555"/>
            <a:ext cx="24379" cy="56492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1" y="7"/>
              </a:cxn>
              <a:cxn ang="0">
                <a:pos x="1" y="8"/>
              </a:cxn>
              <a:cxn ang="0">
                <a:pos x="2" y="8"/>
              </a:cxn>
              <a:cxn ang="0">
                <a:pos x="3" y="8"/>
              </a:cxn>
              <a:cxn ang="0">
                <a:pos x="3" y="7"/>
              </a:cxn>
              <a:cxn ang="0">
                <a:pos x="3" y="2"/>
              </a:cxn>
              <a:cxn ang="0">
                <a:pos x="3" y="7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7"/>
              </a:cxn>
            </a:cxnLst>
            <a:rect l="0" t="0" r="r" b="b"/>
            <a:pathLst>
              <a:path w="3" h="8">
                <a:moveTo>
                  <a:pt x="0" y="7"/>
                </a:moveTo>
                <a:lnTo>
                  <a:pt x="1" y="7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3" y="7"/>
                </a:lnTo>
                <a:lnTo>
                  <a:pt x="3" y="2"/>
                </a:lnTo>
                <a:lnTo>
                  <a:pt x="3" y="7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13" name="Freeform 311"/>
          <p:cNvSpPr>
            <a:spLocks/>
          </p:cNvSpPr>
          <p:nvPr/>
        </p:nvSpPr>
        <p:spPr bwMode="auto">
          <a:xfrm>
            <a:off x="4120150" y="3971555"/>
            <a:ext cx="325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18" y="18"/>
              </a:cxn>
              <a:cxn ang="0">
                <a:pos x="24" y="12"/>
              </a:cxn>
              <a:cxn ang="0">
                <a:pos x="24" y="6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24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18" y="18"/>
                </a:lnTo>
                <a:lnTo>
                  <a:pt x="24" y="12"/>
                </a:lnTo>
                <a:lnTo>
                  <a:pt x="24" y="6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14" name="Freeform 312"/>
          <p:cNvSpPr>
            <a:spLocks/>
          </p:cNvSpPr>
          <p:nvPr/>
        </p:nvSpPr>
        <p:spPr bwMode="auto">
          <a:xfrm>
            <a:off x="4120150" y="3971555"/>
            <a:ext cx="325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2" y="3"/>
              </a:cxn>
              <a:cxn ang="0">
                <a:pos x="2" y="3"/>
              </a:cxn>
              <a:cxn ang="0">
                <a:pos x="3" y="3"/>
              </a:cxn>
              <a:cxn ang="0">
                <a:pos x="4" y="2"/>
              </a:cxn>
              <a:cxn ang="0">
                <a:pos x="4" y="2"/>
              </a:cxn>
              <a:cxn ang="0">
                <a:pos x="4" y="1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2" y="3"/>
                </a:lnTo>
                <a:lnTo>
                  <a:pt x="2" y="3"/>
                </a:lnTo>
                <a:lnTo>
                  <a:pt x="3" y="3"/>
                </a:lnTo>
                <a:lnTo>
                  <a:pt x="4" y="2"/>
                </a:lnTo>
                <a:lnTo>
                  <a:pt x="4" y="2"/>
                </a:lnTo>
                <a:lnTo>
                  <a:pt x="4" y="1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15" name="Freeform 313"/>
          <p:cNvSpPr>
            <a:spLocks/>
          </p:cNvSpPr>
          <p:nvPr/>
        </p:nvSpPr>
        <p:spPr bwMode="auto">
          <a:xfrm>
            <a:off x="4128276" y="3971555"/>
            <a:ext cx="65010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42" y="18"/>
              </a:cxn>
              <a:cxn ang="0">
                <a:pos x="48" y="12"/>
              </a:cxn>
              <a:cxn ang="0">
                <a:pos x="48" y="6"/>
              </a:cxn>
              <a:cxn ang="0">
                <a:pos x="42" y="0"/>
              </a:cxn>
              <a:cxn ang="0">
                <a:pos x="6" y="0"/>
              </a:cxn>
            </a:cxnLst>
            <a:rect l="0" t="0" r="r" b="b"/>
            <a:pathLst>
              <a:path w="48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42" y="18"/>
                </a:lnTo>
                <a:lnTo>
                  <a:pt x="48" y="12"/>
                </a:lnTo>
                <a:lnTo>
                  <a:pt x="48" y="6"/>
                </a:lnTo>
                <a:lnTo>
                  <a:pt x="4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16" name="Freeform 314"/>
          <p:cNvSpPr>
            <a:spLocks/>
          </p:cNvSpPr>
          <p:nvPr/>
        </p:nvSpPr>
        <p:spPr bwMode="auto">
          <a:xfrm>
            <a:off x="4128276" y="3971555"/>
            <a:ext cx="65010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7" y="3"/>
              </a:cxn>
              <a:cxn ang="0">
                <a:pos x="1" y="3"/>
              </a:cxn>
              <a:cxn ang="0">
                <a:pos x="7" y="3"/>
              </a:cxn>
              <a:cxn ang="0">
                <a:pos x="8" y="2"/>
              </a:cxn>
              <a:cxn ang="0">
                <a:pos x="8" y="2"/>
              </a:cxn>
              <a:cxn ang="0">
                <a:pos x="8" y="1"/>
              </a:cxn>
              <a:cxn ang="0">
                <a:pos x="7" y="0"/>
              </a:cxn>
              <a:cxn ang="0">
                <a:pos x="7" y="0"/>
              </a:cxn>
              <a:cxn ang="0">
                <a:pos x="1" y="0"/>
              </a:cxn>
            </a:cxnLst>
            <a:rect l="0" t="0" r="r" b="b"/>
            <a:pathLst>
              <a:path w="8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7" y="3"/>
                </a:lnTo>
                <a:lnTo>
                  <a:pt x="1" y="3"/>
                </a:lnTo>
                <a:lnTo>
                  <a:pt x="7" y="3"/>
                </a:lnTo>
                <a:lnTo>
                  <a:pt x="8" y="2"/>
                </a:lnTo>
                <a:lnTo>
                  <a:pt x="8" y="2"/>
                </a:lnTo>
                <a:lnTo>
                  <a:pt x="8" y="1"/>
                </a:lnTo>
                <a:lnTo>
                  <a:pt x="7" y="0"/>
                </a:lnTo>
                <a:lnTo>
                  <a:pt x="7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17" name="Freeform 315"/>
          <p:cNvSpPr>
            <a:spLocks/>
          </p:cNvSpPr>
          <p:nvPr/>
        </p:nvSpPr>
        <p:spPr bwMode="auto">
          <a:xfrm>
            <a:off x="4168908" y="3971555"/>
            <a:ext cx="48758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30" y="18"/>
              </a:cxn>
              <a:cxn ang="0">
                <a:pos x="30" y="12"/>
              </a:cxn>
              <a:cxn ang="0">
                <a:pos x="36" y="12"/>
              </a:cxn>
              <a:cxn ang="0">
                <a:pos x="30" y="6"/>
              </a:cxn>
              <a:cxn ang="0">
                <a:pos x="30" y="0"/>
              </a:cxn>
              <a:cxn ang="0">
                <a:pos x="24" y="0"/>
              </a:cxn>
              <a:cxn ang="0">
                <a:pos x="12" y="0"/>
              </a:cxn>
            </a:cxnLst>
            <a:rect l="0" t="0" r="r" b="b"/>
            <a:pathLst>
              <a:path w="36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30" y="18"/>
                </a:lnTo>
                <a:lnTo>
                  <a:pt x="30" y="12"/>
                </a:lnTo>
                <a:lnTo>
                  <a:pt x="36" y="12"/>
                </a:lnTo>
                <a:lnTo>
                  <a:pt x="30" y="6"/>
                </a:lnTo>
                <a:lnTo>
                  <a:pt x="30" y="0"/>
                </a:lnTo>
                <a:lnTo>
                  <a:pt x="24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18" name="Freeform 316"/>
          <p:cNvSpPr>
            <a:spLocks/>
          </p:cNvSpPr>
          <p:nvPr/>
        </p:nvSpPr>
        <p:spPr bwMode="auto">
          <a:xfrm>
            <a:off x="4168908" y="3971555"/>
            <a:ext cx="48758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4" y="3"/>
              </a:cxn>
              <a:cxn ang="0">
                <a:pos x="2" y="3"/>
              </a:cxn>
              <a:cxn ang="0">
                <a:pos x="5" y="3"/>
              </a:cxn>
              <a:cxn ang="0">
                <a:pos x="5" y="2"/>
              </a:cxn>
              <a:cxn ang="0">
                <a:pos x="6" y="2"/>
              </a:cxn>
              <a:cxn ang="0">
                <a:pos x="5" y="1"/>
              </a:cxn>
              <a:cxn ang="0">
                <a:pos x="5" y="0"/>
              </a:cxn>
              <a:cxn ang="0">
                <a:pos x="4" y="0"/>
              </a:cxn>
              <a:cxn ang="0">
                <a:pos x="2" y="0"/>
              </a:cxn>
            </a:cxnLst>
            <a:rect l="0" t="0" r="r" b="b"/>
            <a:pathLst>
              <a:path w="6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4" y="3"/>
                </a:lnTo>
                <a:lnTo>
                  <a:pt x="2" y="3"/>
                </a:lnTo>
                <a:lnTo>
                  <a:pt x="5" y="3"/>
                </a:lnTo>
                <a:lnTo>
                  <a:pt x="5" y="2"/>
                </a:lnTo>
                <a:lnTo>
                  <a:pt x="6" y="2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19" name="Freeform 317"/>
          <p:cNvSpPr>
            <a:spLocks/>
          </p:cNvSpPr>
          <p:nvPr/>
        </p:nvSpPr>
        <p:spPr bwMode="auto">
          <a:xfrm>
            <a:off x="4193286" y="3950371"/>
            <a:ext cx="24379" cy="42369"/>
          </a:xfrm>
          <a:custGeom>
            <a:avLst/>
            <a:gdLst/>
            <a:ahLst/>
            <a:cxnLst>
              <a:cxn ang="0">
                <a:pos x="0" y="30"/>
              </a:cxn>
              <a:cxn ang="0">
                <a:pos x="0" y="36"/>
              </a:cxn>
              <a:cxn ang="0">
                <a:pos x="12" y="36"/>
              </a:cxn>
              <a:cxn ang="0">
                <a:pos x="12" y="30"/>
              </a:cxn>
              <a:cxn ang="0">
                <a:pos x="18" y="12"/>
              </a:cxn>
              <a:cxn ang="0">
                <a:pos x="18" y="30"/>
              </a:cxn>
              <a:cxn ang="0">
                <a:pos x="12" y="6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30"/>
              </a:cxn>
            </a:cxnLst>
            <a:rect l="0" t="0" r="r" b="b"/>
            <a:pathLst>
              <a:path w="18" h="36">
                <a:moveTo>
                  <a:pt x="0" y="30"/>
                </a:moveTo>
                <a:lnTo>
                  <a:pt x="0" y="36"/>
                </a:lnTo>
                <a:lnTo>
                  <a:pt x="12" y="36"/>
                </a:lnTo>
                <a:lnTo>
                  <a:pt x="12" y="30"/>
                </a:lnTo>
                <a:lnTo>
                  <a:pt x="18" y="12"/>
                </a:lnTo>
                <a:lnTo>
                  <a:pt x="18" y="30"/>
                </a:lnTo>
                <a:lnTo>
                  <a:pt x="12" y="6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3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0" name="Freeform 318"/>
          <p:cNvSpPr>
            <a:spLocks/>
          </p:cNvSpPr>
          <p:nvPr/>
        </p:nvSpPr>
        <p:spPr bwMode="auto">
          <a:xfrm>
            <a:off x="4193286" y="3950371"/>
            <a:ext cx="24379" cy="42369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1" y="5"/>
              </a:cxn>
              <a:cxn ang="0">
                <a:pos x="0" y="6"/>
              </a:cxn>
              <a:cxn ang="0">
                <a:pos x="1" y="6"/>
              </a:cxn>
              <a:cxn ang="0">
                <a:pos x="2" y="6"/>
              </a:cxn>
              <a:cxn ang="0">
                <a:pos x="2" y="5"/>
              </a:cxn>
              <a:cxn ang="0">
                <a:pos x="3" y="2"/>
              </a:cxn>
              <a:cxn ang="0">
                <a:pos x="3" y="5"/>
              </a:cxn>
              <a:cxn ang="0">
                <a:pos x="2" y="1"/>
              </a:cxn>
              <a:cxn ang="0">
                <a:pos x="2" y="1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5"/>
              </a:cxn>
            </a:cxnLst>
            <a:rect l="0" t="0" r="r" b="b"/>
            <a:pathLst>
              <a:path w="3" h="6">
                <a:moveTo>
                  <a:pt x="0" y="5"/>
                </a:moveTo>
                <a:lnTo>
                  <a:pt x="1" y="5"/>
                </a:lnTo>
                <a:lnTo>
                  <a:pt x="0" y="6"/>
                </a:lnTo>
                <a:lnTo>
                  <a:pt x="1" y="6"/>
                </a:lnTo>
                <a:lnTo>
                  <a:pt x="2" y="6"/>
                </a:lnTo>
                <a:lnTo>
                  <a:pt x="2" y="5"/>
                </a:lnTo>
                <a:lnTo>
                  <a:pt x="3" y="2"/>
                </a:lnTo>
                <a:lnTo>
                  <a:pt x="3" y="5"/>
                </a:lnTo>
                <a:lnTo>
                  <a:pt x="2" y="1"/>
                </a:lnTo>
                <a:lnTo>
                  <a:pt x="2" y="1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5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1" name="Freeform 319"/>
          <p:cNvSpPr>
            <a:spLocks/>
          </p:cNvSpPr>
          <p:nvPr/>
        </p:nvSpPr>
        <p:spPr bwMode="auto">
          <a:xfrm>
            <a:off x="4193286" y="3950371"/>
            <a:ext cx="73137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54" y="18"/>
              </a:cxn>
              <a:cxn ang="0">
                <a:pos x="54" y="6"/>
              </a:cxn>
              <a:cxn ang="0">
                <a:pos x="48" y="0"/>
              </a:cxn>
              <a:cxn ang="0">
                <a:pos x="6" y="0"/>
              </a:cxn>
            </a:cxnLst>
            <a:rect l="0" t="0" r="r" b="b"/>
            <a:pathLst>
              <a:path w="54" h="18">
                <a:moveTo>
                  <a:pt x="6" y="0"/>
                </a:moveTo>
                <a:lnTo>
                  <a:pt x="0" y="6"/>
                </a:lnTo>
                <a:lnTo>
                  <a:pt x="0" y="18"/>
                </a:lnTo>
                <a:lnTo>
                  <a:pt x="54" y="18"/>
                </a:lnTo>
                <a:lnTo>
                  <a:pt x="54" y="6"/>
                </a:lnTo>
                <a:lnTo>
                  <a:pt x="48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2" name="Freeform 320"/>
          <p:cNvSpPr>
            <a:spLocks/>
          </p:cNvSpPr>
          <p:nvPr/>
        </p:nvSpPr>
        <p:spPr bwMode="auto">
          <a:xfrm>
            <a:off x="4193286" y="3950371"/>
            <a:ext cx="73137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8" y="3"/>
              </a:cxn>
              <a:cxn ang="0">
                <a:pos x="1" y="3"/>
              </a:cxn>
              <a:cxn ang="0">
                <a:pos x="9" y="3"/>
              </a:cxn>
              <a:cxn ang="0">
                <a:pos x="9" y="3"/>
              </a:cxn>
              <a:cxn ang="0">
                <a:pos x="9" y="2"/>
              </a:cxn>
              <a:cxn ang="0">
                <a:pos x="9" y="1"/>
              </a:cxn>
              <a:cxn ang="0">
                <a:pos x="9" y="1"/>
              </a:cxn>
              <a:cxn ang="0">
                <a:pos x="8" y="0"/>
              </a:cxn>
              <a:cxn ang="0">
                <a:pos x="1" y="0"/>
              </a:cxn>
            </a:cxnLst>
            <a:rect l="0" t="0" r="r" b="b"/>
            <a:pathLst>
              <a:path w="9" h="3">
                <a:moveTo>
                  <a:pt x="1" y="0"/>
                </a:move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8" y="3"/>
                </a:lnTo>
                <a:lnTo>
                  <a:pt x="1" y="3"/>
                </a:lnTo>
                <a:lnTo>
                  <a:pt x="9" y="3"/>
                </a:lnTo>
                <a:lnTo>
                  <a:pt x="9" y="3"/>
                </a:lnTo>
                <a:lnTo>
                  <a:pt x="9" y="2"/>
                </a:lnTo>
                <a:lnTo>
                  <a:pt x="9" y="1"/>
                </a:lnTo>
                <a:lnTo>
                  <a:pt x="9" y="1"/>
                </a:lnTo>
                <a:lnTo>
                  <a:pt x="8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3" name="Freeform 321"/>
          <p:cNvSpPr>
            <a:spLocks/>
          </p:cNvSpPr>
          <p:nvPr/>
        </p:nvSpPr>
        <p:spPr bwMode="auto">
          <a:xfrm>
            <a:off x="4242044" y="3950371"/>
            <a:ext cx="10564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6"/>
              </a:cxn>
              <a:cxn ang="0">
                <a:pos x="0" y="12"/>
              </a:cxn>
              <a:cxn ang="0">
                <a:pos x="6" y="18"/>
              </a:cxn>
              <a:cxn ang="0">
                <a:pos x="72" y="18"/>
              </a:cxn>
              <a:cxn ang="0">
                <a:pos x="78" y="12"/>
              </a:cxn>
              <a:cxn ang="0">
                <a:pos x="72" y="6"/>
              </a:cxn>
              <a:cxn ang="0">
                <a:pos x="66" y="0"/>
              </a:cxn>
              <a:cxn ang="0">
                <a:pos x="12" y="0"/>
              </a:cxn>
            </a:cxnLst>
            <a:rect l="0" t="0" r="r" b="b"/>
            <a:pathLst>
              <a:path w="78" h="18">
                <a:moveTo>
                  <a:pt x="12" y="0"/>
                </a:moveTo>
                <a:lnTo>
                  <a:pt x="6" y="6"/>
                </a:lnTo>
                <a:lnTo>
                  <a:pt x="0" y="12"/>
                </a:lnTo>
                <a:lnTo>
                  <a:pt x="6" y="18"/>
                </a:lnTo>
                <a:lnTo>
                  <a:pt x="72" y="18"/>
                </a:lnTo>
                <a:lnTo>
                  <a:pt x="78" y="12"/>
                </a:lnTo>
                <a:lnTo>
                  <a:pt x="72" y="6"/>
                </a:lnTo>
                <a:lnTo>
                  <a:pt x="66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4" name="Freeform 322"/>
          <p:cNvSpPr>
            <a:spLocks/>
          </p:cNvSpPr>
          <p:nvPr/>
        </p:nvSpPr>
        <p:spPr bwMode="auto">
          <a:xfrm>
            <a:off x="4242044" y="3950371"/>
            <a:ext cx="10564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1"/>
              </a:cxn>
              <a:cxn ang="0">
                <a:pos x="1" y="1"/>
              </a:cxn>
              <a:cxn ang="0">
                <a:pos x="0" y="2"/>
              </a:cxn>
              <a:cxn ang="0">
                <a:pos x="1" y="3"/>
              </a:cxn>
              <a:cxn ang="0">
                <a:pos x="1" y="3"/>
              </a:cxn>
              <a:cxn ang="0">
                <a:pos x="11" y="3"/>
              </a:cxn>
              <a:cxn ang="0">
                <a:pos x="2" y="3"/>
              </a:cxn>
              <a:cxn ang="0">
                <a:pos x="12" y="3"/>
              </a:cxn>
              <a:cxn ang="0">
                <a:pos x="12" y="3"/>
              </a:cxn>
              <a:cxn ang="0">
                <a:pos x="13" y="2"/>
              </a:cxn>
              <a:cxn ang="0">
                <a:pos x="12" y="1"/>
              </a:cxn>
              <a:cxn ang="0">
                <a:pos x="12" y="1"/>
              </a:cxn>
              <a:cxn ang="0">
                <a:pos x="11" y="0"/>
              </a:cxn>
              <a:cxn ang="0">
                <a:pos x="2" y="0"/>
              </a:cxn>
            </a:cxnLst>
            <a:rect l="0" t="0" r="r" b="b"/>
            <a:pathLst>
              <a:path w="13" h="3">
                <a:moveTo>
                  <a:pt x="2" y="0"/>
                </a:moveTo>
                <a:lnTo>
                  <a:pt x="1" y="1"/>
                </a:lnTo>
                <a:lnTo>
                  <a:pt x="1" y="1"/>
                </a:lnTo>
                <a:lnTo>
                  <a:pt x="0" y="2"/>
                </a:lnTo>
                <a:lnTo>
                  <a:pt x="1" y="3"/>
                </a:lnTo>
                <a:lnTo>
                  <a:pt x="1" y="3"/>
                </a:lnTo>
                <a:lnTo>
                  <a:pt x="11" y="3"/>
                </a:lnTo>
                <a:lnTo>
                  <a:pt x="2" y="3"/>
                </a:lnTo>
                <a:lnTo>
                  <a:pt x="12" y="3"/>
                </a:lnTo>
                <a:lnTo>
                  <a:pt x="12" y="3"/>
                </a:lnTo>
                <a:lnTo>
                  <a:pt x="13" y="2"/>
                </a:lnTo>
                <a:lnTo>
                  <a:pt x="12" y="1"/>
                </a:lnTo>
                <a:lnTo>
                  <a:pt x="12" y="1"/>
                </a:lnTo>
                <a:lnTo>
                  <a:pt x="11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5" name="Freeform 323"/>
          <p:cNvSpPr>
            <a:spLocks/>
          </p:cNvSpPr>
          <p:nvPr/>
        </p:nvSpPr>
        <p:spPr bwMode="auto">
          <a:xfrm>
            <a:off x="4323307" y="3936248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12" y="30"/>
              </a:cxn>
              <a:cxn ang="0">
                <a:pos x="18" y="6"/>
              </a:cxn>
              <a:cxn ang="0">
                <a:pos x="18" y="24"/>
              </a:cxn>
              <a:cxn ang="0">
                <a:pos x="12" y="6"/>
              </a:cxn>
              <a:cxn ang="0">
                <a:pos x="12" y="0"/>
              </a:cxn>
              <a:cxn ang="0">
                <a:pos x="0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0" y="30"/>
                </a:lnTo>
                <a:lnTo>
                  <a:pt x="12" y="30"/>
                </a:lnTo>
                <a:lnTo>
                  <a:pt x="18" y="6"/>
                </a:lnTo>
                <a:lnTo>
                  <a:pt x="18" y="24"/>
                </a:lnTo>
                <a:lnTo>
                  <a:pt x="12" y="6"/>
                </a:lnTo>
                <a:lnTo>
                  <a:pt x="12" y="0"/>
                </a:lnTo>
                <a:lnTo>
                  <a:pt x="0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6" name="Freeform 324"/>
          <p:cNvSpPr>
            <a:spLocks/>
          </p:cNvSpPr>
          <p:nvPr/>
        </p:nvSpPr>
        <p:spPr bwMode="auto">
          <a:xfrm>
            <a:off x="4323307" y="3936248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0" y="5"/>
              </a:cxn>
              <a:cxn ang="0">
                <a:pos x="1" y="5"/>
              </a:cxn>
              <a:cxn ang="0">
                <a:pos x="2" y="5"/>
              </a:cxn>
              <a:cxn ang="0">
                <a:pos x="2" y="5"/>
              </a:cxn>
              <a:cxn ang="0">
                <a:pos x="3" y="1"/>
              </a:cxn>
              <a:cxn ang="0">
                <a:pos x="3" y="4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0" y="5"/>
                </a:lnTo>
                <a:lnTo>
                  <a:pt x="0" y="5"/>
                </a:lnTo>
                <a:lnTo>
                  <a:pt x="1" y="5"/>
                </a:lnTo>
                <a:lnTo>
                  <a:pt x="2" y="5"/>
                </a:lnTo>
                <a:lnTo>
                  <a:pt x="2" y="5"/>
                </a:lnTo>
                <a:lnTo>
                  <a:pt x="3" y="1"/>
                </a:lnTo>
                <a:lnTo>
                  <a:pt x="3" y="4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7" name="Freeform 325"/>
          <p:cNvSpPr>
            <a:spLocks/>
          </p:cNvSpPr>
          <p:nvPr/>
        </p:nvSpPr>
        <p:spPr bwMode="auto">
          <a:xfrm>
            <a:off x="4323307" y="3936248"/>
            <a:ext cx="138147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96" y="18"/>
              </a:cxn>
              <a:cxn ang="0">
                <a:pos x="102" y="12"/>
              </a:cxn>
              <a:cxn ang="0">
                <a:pos x="102" y="6"/>
              </a:cxn>
              <a:cxn ang="0">
                <a:pos x="96" y="0"/>
              </a:cxn>
              <a:cxn ang="0">
                <a:pos x="90" y="0"/>
              </a:cxn>
              <a:cxn ang="0">
                <a:pos x="6" y="0"/>
              </a:cxn>
            </a:cxnLst>
            <a:rect l="0" t="0" r="r" b="b"/>
            <a:pathLst>
              <a:path w="102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96" y="18"/>
                </a:lnTo>
                <a:lnTo>
                  <a:pt x="102" y="12"/>
                </a:lnTo>
                <a:lnTo>
                  <a:pt x="102" y="6"/>
                </a:lnTo>
                <a:lnTo>
                  <a:pt x="96" y="0"/>
                </a:lnTo>
                <a:lnTo>
                  <a:pt x="90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8" name="Freeform 326"/>
          <p:cNvSpPr>
            <a:spLocks/>
          </p:cNvSpPr>
          <p:nvPr/>
        </p:nvSpPr>
        <p:spPr bwMode="auto">
          <a:xfrm>
            <a:off x="4323307" y="3936248"/>
            <a:ext cx="138147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5" y="3"/>
              </a:cxn>
              <a:cxn ang="0">
                <a:pos x="1" y="3"/>
              </a:cxn>
              <a:cxn ang="0">
                <a:pos x="16" y="3"/>
              </a:cxn>
              <a:cxn ang="0">
                <a:pos x="17" y="2"/>
              </a:cxn>
              <a:cxn ang="0">
                <a:pos x="17" y="1"/>
              </a:cxn>
              <a:cxn ang="0">
                <a:pos x="17" y="1"/>
              </a:cxn>
              <a:cxn ang="0">
                <a:pos x="16" y="0"/>
              </a:cxn>
              <a:cxn ang="0">
                <a:pos x="15" y="0"/>
              </a:cxn>
              <a:cxn ang="0">
                <a:pos x="1" y="0"/>
              </a:cxn>
            </a:cxnLst>
            <a:rect l="0" t="0" r="r" b="b"/>
            <a:pathLst>
              <a:path w="17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5" y="3"/>
                </a:lnTo>
                <a:lnTo>
                  <a:pt x="1" y="3"/>
                </a:lnTo>
                <a:lnTo>
                  <a:pt x="16" y="3"/>
                </a:lnTo>
                <a:lnTo>
                  <a:pt x="17" y="2"/>
                </a:lnTo>
                <a:lnTo>
                  <a:pt x="17" y="1"/>
                </a:lnTo>
                <a:lnTo>
                  <a:pt x="17" y="1"/>
                </a:lnTo>
                <a:lnTo>
                  <a:pt x="16" y="0"/>
                </a:lnTo>
                <a:lnTo>
                  <a:pt x="15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9" name="Freeform 327"/>
          <p:cNvSpPr>
            <a:spLocks/>
          </p:cNvSpPr>
          <p:nvPr/>
        </p:nvSpPr>
        <p:spPr bwMode="auto">
          <a:xfrm>
            <a:off x="4437076" y="3915063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6" y="36"/>
              </a:cxn>
              <a:cxn ang="0">
                <a:pos x="12" y="36"/>
              </a:cxn>
              <a:cxn ang="0">
                <a:pos x="18" y="30"/>
              </a:cxn>
              <a:cxn ang="0">
                <a:pos x="18" y="6"/>
              </a:cxn>
              <a:cxn ang="0">
                <a:pos x="12" y="6"/>
              </a:cxn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0"/>
                </a:lnTo>
                <a:lnTo>
                  <a:pt x="6" y="36"/>
                </a:lnTo>
                <a:lnTo>
                  <a:pt x="12" y="36"/>
                </a:lnTo>
                <a:lnTo>
                  <a:pt x="18" y="30"/>
                </a:lnTo>
                <a:lnTo>
                  <a:pt x="18" y="6"/>
                </a:lnTo>
                <a:lnTo>
                  <a:pt x="12" y="6"/>
                </a:ln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30" name="Freeform 328"/>
          <p:cNvSpPr>
            <a:spLocks/>
          </p:cNvSpPr>
          <p:nvPr/>
        </p:nvSpPr>
        <p:spPr bwMode="auto">
          <a:xfrm>
            <a:off x="4437076" y="3915063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6"/>
              </a:cxn>
              <a:cxn ang="0">
                <a:pos x="1" y="6"/>
              </a:cxn>
              <a:cxn ang="0">
                <a:pos x="2" y="6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2" y="1"/>
              </a:cxn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1" y="6"/>
                </a:lnTo>
                <a:lnTo>
                  <a:pt x="1" y="6"/>
                </a:lnTo>
                <a:lnTo>
                  <a:pt x="2" y="6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2" y="1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31" name="Freeform 329"/>
          <p:cNvSpPr>
            <a:spLocks/>
          </p:cNvSpPr>
          <p:nvPr/>
        </p:nvSpPr>
        <p:spPr bwMode="auto">
          <a:xfrm>
            <a:off x="4437076" y="3915063"/>
            <a:ext cx="235663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18"/>
              </a:cxn>
              <a:cxn ang="0">
                <a:pos x="174" y="18"/>
              </a:cxn>
              <a:cxn ang="0">
                <a:pos x="174" y="6"/>
              </a:cxn>
              <a:cxn ang="0">
                <a:pos x="168" y="6"/>
              </a:cxn>
              <a:cxn ang="0">
                <a:pos x="162" y="0"/>
              </a:cxn>
              <a:cxn ang="0">
                <a:pos x="6" y="0"/>
              </a:cxn>
            </a:cxnLst>
            <a:rect l="0" t="0" r="r" b="b"/>
            <a:pathLst>
              <a:path w="174" h="18">
                <a:moveTo>
                  <a:pt x="6" y="0"/>
                </a:moveTo>
                <a:lnTo>
                  <a:pt x="6" y="6"/>
                </a:lnTo>
                <a:lnTo>
                  <a:pt x="0" y="6"/>
                </a:lnTo>
                <a:lnTo>
                  <a:pt x="0" y="18"/>
                </a:lnTo>
                <a:lnTo>
                  <a:pt x="174" y="18"/>
                </a:lnTo>
                <a:lnTo>
                  <a:pt x="174" y="6"/>
                </a:lnTo>
                <a:lnTo>
                  <a:pt x="168" y="6"/>
                </a:lnTo>
                <a:lnTo>
                  <a:pt x="16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32" name="Freeform 330"/>
          <p:cNvSpPr>
            <a:spLocks/>
          </p:cNvSpPr>
          <p:nvPr/>
        </p:nvSpPr>
        <p:spPr bwMode="auto">
          <a:xfrm>
            <a:off x="4437076" y="3915063"/>
            <a:ext cx="235663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27" y="3"/>
              </a:cxn>
              <a:cxn ang="0">
                <a:pos x="1" y="3"/>
              </a:cxn>
              <a:cxn ang="0">
                <a:pos x="28" y="3"/>
              </a:cxn>
              <a:cxn ang="0">
                <a:pos x="29" y="3"/>
              </a:cxn>
              <a:cxn ang="0">
                <a:pos x="29" y="2"/>
              </a:cxn>
              <a:cxn ang="0">
                <a:pos x="29" y="1"/>
              </a:cxn>
              <a:cxn ang="0">
                <a:pos x="28" y="1"/>
              </a:cxn>
              <a:cxn ang="0">
                <a:pos x="27" y="0"/>
              </a:cxn>
              <a:cxn ang="0">
                <a:pos x="1" y="0"/>
              </a:cxn>
            </a:cxnLst>
            <a:rect l="0" t="0" r="r" b="b"/>
            <a:pathLst>
              <a:path w="29" h="3">
                <a:moveTo>
                  <a:pt x="1" y="0"/>
                </a:move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27" y="3"/>
                </a:lnTo>
                <a:lnTo>
                  <a:pt x="1" y="3"/>
                </a:lnTo>
                <a:lnTo>
                  <a:pt x="28" y="3"/>
                </a:lnTo>
                <a:lnTo>
                  <a:pt x="29" y="3"/>
                </a:lnTo>
                <a:lnTo>
                  <a:pt x="29" y="2"/>
                </a:lnTo>
                <a:lnTo>
                  <a:pt x="29" y="1"/>
                </a:lnTo>
                <a:lnTo>
                  <a:pt x="28" y="1"/>
                </a:lnTo>
                <a:lnTo>
                  <a:pt x="27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33" name="Freeform 331"/>
          <p:cNvSpPr>
            <a:spLocks/>
          </p:cNvSpPr>
          <p:nvPr/>
        </p:nvSpPr>
        <p:spPr bwMode="auto">
          <a:xfrm>
            <a:off x="4648360" y="3900940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18" y="30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0" y="30"/>
                </a:lnTo>
                <a:lnTo>
                  <a:pt x="18" y="30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34" name="Freeform 332"/>
          <p:cNvSpPr>
            <a:spLocks/>
          </p:cNvSpPr>
          <p:nvPr/>
        </p:nvSpPr>
        <p:spPr bwMode="auto">
          <a:xfrm>
            <a:off x="4648360" y="3900940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1" y="5"/>
              </a:cxn>
              <a:cxn ang="0">
                <a:pos x="2" y="5"/>
              </a:cxn>
              <a:cxn ang="0">
                <a:pos x="3" y="5"/>
              </a:cxn>
              <a:cxn ang="0">
                <a:pos x="3" y="1"/>
              </a:cxn>
              <a:cxn ang="0">
                <a:pos x="3" y="4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1" y="5"/>
                </a:lnTo>
                <a:lnTo>
                  <a:pt x="2" y="5"/>
                </a:lnTo>
                <a:lnTo>
                  <a:pt x="3" y="5"/>
                </a:lnTo>
                <a:lnTo>
                  <a:pt x="3" y="1"/>
                </a:lnTo>
                <a:lnTo>
                  <a:pt x="3" y="4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35" name="Freeform 333"/>
          <p:cNvSpPr>
            <a:spLocks/>
          </p:cNvSpPr>
          <p:nvPr/>
        </p:nvSpPr>
        <p:spPr bwMode="auto">
          <a:xfrm>
            <a:off x="4648360" y="3900940"/>
            <a:ext cx="178779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8"/>
              </a:cxn>
              <a:cxn ang="0">
                <a:pos x="132" y="18"/>
              </a:cxn>
              <a:cxn ang="0">
                <a:pos x="132" y="0"/>
              </a:cxn>
              <a:cxn ang="0">
                <a:pos x="126" y="0"/>
              </a:cxn>
              <a:cxn ang="0">
                <a:pos x="6" y="0"/>
              </a:cxn>
            </a:cxnLst>
            <a:rect l="0" t="0" r="r" b="b"/>
            <a:pathLst>
              <a:path w="132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8"/>
                </a:lnTo>
                <a:lnTo>
                  <a:pt x="132" y="18"/>
                </a:lnTo>
                <a:lnTo>
                  <a:pt x="132" y="0"/>
                </a:lnTo>
                <a:lnTo>
                  <a:pt x="126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36" name="Freeform 334"/>
          <p:cNvSpPr>
            <a:spLocks/>
          </p:cNvSpPr>
          <p:nvPr/>
        </p:nvSpPr>
        <p:spPr bwMode="auto">
          <a:xfrm>
            <a:off x="4648360" y="3900940"/>
            <a:ext cx="178779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21" y="3"/>
              </a:cxn>
              <a:cxn ang="0">
                <a:pos x="1" y="3"/>
              </a:cxn>
              <a:cxn ang="0">
                <a:pos x="22" y="3"/>
              </a:cxn>
              <a:cxn ang="0">
                <a:pos x="22" y="2"/>
              </a:cxn>
              <a:cxn ang="0">
                <a:pos x="22" y="1"/>
              </a:cxn>
              <a:cxn ang="0">
                <a:pos x="22" y="0"/>
              </a:cxn>
              <a:cxn ang="0">
                <a:pos x="22" y="0"/>
              </a:cxn>
              <a:cxn ang="0">
                <a:pos x="21" y="0"/>
              </a:cxn>
              <a:cxn ang="0">
                <a:pos x="1" y="0"/>
              </a:cxn>
            </a:cxnLst>
            <a:rect l="0" t="0" r="r" b="b"/>
            <a:pathLst>
              <a:path w="22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21" y="3"/>
                </a:lnTo>
                <a:lnTo>
                  <a:pt x="1" y="3"/>
                </a:lnTo>
                <a:lnTo>
                  <a:pt x="22" y="3"/>
                </a:lnTo>
                <a:lnTo>
                  <a:pt x="22" y="2"/>
                </a:lnTo>
                <a:lnTo>
                  <a:pt x="22" y="1"/>
                </a:lnTo>
                <a:lnTo>
                  <a:pt x="22" y="0"/>
                </a:lnTo>
                <a:lnTo>
                  <a:pt x="22" y="0"/>
                </a:lnTo>
                <a:lnTo>
                  <a:pt x="21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37" name="Freeform 335"/>
          <p:cNvSpPr>
            <a:spLocks/>
          </p:cNvSpPr>
          <p:nvPr/>
        </p:nvSpPr>
        <p:spPr bwMode="auto">
          <a:xfrm>
            <a:off x="4802760" y="3879756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6" y="30"/>
              </a:cxn>
              <a:cxn ang="0">
                <a:pos x="6" y="36"/>
              </a:cxn>
              <a:cxn ang="0">
                <a:pos x="18" y="36"/>
              </a:cxn>
              <a:cxn ang="0">
                <a:pos x="18" y="0"/>
              </a:cxn>
              <a:cxn ang="0">
                <a:pos x="6" y="0"/>
              </a:cxn>
              <a:cxn ang="0">
                <a:pos x="6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6" y="30"/>
                </a:lnTo>
                <a:lnTo>
                  <a:pt x="6" y="36"/>
                </a:lnTo>
                <a:lnTo>
                  <a:pt x="18" y="36"/>
                </a:lnTo>
                <a:lnTo>
                  <a:pt x="18" y="0"/>
                </a:lnTo>
                <a:lnTo>
                  <a:pt x="6" y="0"/>
                </a:lnTo>
                <a:lnTo>
                  <a:pt x="6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38" name="Freeform 336"/>
          <p:cNvSpPr>
            <a:spLocks/>
          </p:cNvSpPr>
          <p:nvPr/>
        </p:nvSpPr>
        <p:spPr bwMode="auto">
          <a:xfrm>
            <a:off x="4802760" y="3879756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5"/>
              </a:cxn>
              <a:cxn ang="0">
                <a:pos x="1" y="6"/>
              </a:cxn>
              <a:cxn ang="0">
                <a:pos x="2" y="6"/>
              </a:cxn>
              <a:cxn ang="0">
                <a:pos x="3" y="6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1" y="5"/>
                </a:lnTo>
                <a:lnTo>
                  <a:pt x="1" y="6"/>
                </a:lnTo>
                <a:lnTo>
                  <a:pt x="2" y="6"/>
                </a:lnTo>
                <a:lnTo>
                  <a:pt x="3" y="6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39" name="Freeform 337"/>
          <p:cNvSpPr>
            <a:spLocks/>
          </p:cNvSpPr>
          <p:nvPr/>
        </p:nvSpPr>
        <p:spPr bwMode="auto">
          <a:xfrm>
            <a:off x="4802760" y="3879756"/>
            <a:ext cx="178779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6" y="6"/>
              </a:cxn>
              <a:cxn ang="0">
                <a:pos x="0" y="12"/>
              </a:cxn>
              <a:cxn ang="0">
                <a:pos x="6" y="12"/>
              </a:cxn>
              <a:cxn ang="0">
                <a:pos x="6" y="18"/>
              </a:cxn>
              <a:cxn ang="0">
                <a:pos x="132" y="18"/>
              </a:cxn>
              <a:cxn ang="0">
                <a:pos x="132" y="0"/>
              </a:cxn>
              <a:cxn ang="0">
                <a:pos x="126" y="0"/>
              </a:cxn>
              <a:cxn ang="0">
                <a:pos x="12" y="0"/>
              </a:cxn>
            </a:cxnLst>
            <a:rect l="0" t="0" r="r" b="b"/>
            <a:pathLst>
              <a:path w="132" h="18">
                <a:moveTo>
                  <a:pt x="12" y="0"/>
                </a:moveTo>
                <a:lnTo>
                  <a:pt x="6" y="0"/>
                </a:lnTo>
                <a:lnTo>
                  <a:pt x="6" y="6"/>
                </a:lnTo>
                <a:lnTo>
                  <a:pt x="0" y="12"/>
                </a:lnTo>
                <a:lnTo>
                  <a:pt x="6" y="12"/>
                </a:lnTo>
                <a:lnTo>
                  <a:pt x="6" y="18"/>
                </a:lnTo>
                <a:lnTo>
                  <a:pt x="132" y="18"/>
                </a:lnTo>
                <a:lnTo>
                  <a:pt x="132" y="0"/>
                </a:lnTo>
                <a:lnTo>
                  <a:pt x="126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40" name="Freeform 338"/>
          <p:cNvSpPr>
            <a:spLocks/>
          </p:cNvSpPr>
          <p:nvPr/>
        </p:nvSpPr>
        <p:spPr bwMode="auto">
          <a:xfrm>
            <a:off x="4802760" y="3879756"/>
            <a:ext cx="178779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1" y="2"/>
              </a:cxn>
              <a:cxn ang="0">
                <a:pos x="1" y="3"/>
              </a:cxn>
              <a:cxn ang="0">
                <a:pos x="21" y="3"/>
              </a:cxn>
              <a:cxn ang="0">
                <a:pos x="2" y="3"/>
              </a:cxn>
              <a:cxn ang="0">
                <a:pos x="22" y="3"/>
              </a:cxn>
              <a:cxn ang="0">
                <a:pos x="22" y="2"/>
              </a:cxn>
              <a:cxn ang="0">
                <a:pos x="22" y="2"/>
              </a:cxn>
              <a:cxn ang="0">
                <a:pos x="22" y="1"/>
              </a:cxn>
              <a:cxn ang="0">
                <a:pos x="22" y="0"/>
              </a:cxn>
              <a:cxn ang="0">
                <a:pos x="21" y="0"/>
              </a:cxn>
              <a:cxn ang="0">
                <a:pos x="2" y="0"/>
              </a:cxn>
            </a:cxnLst>
            <a:rect l="0" t="0" r="r" b="b"/>
            <a:pathLst>
              <a:path w="22" h="3">
                <a:moveTo>
                  <a:pt x="2" y="0"/>
                </a:move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1" y="2"/>
                </a:lnTo>
                <a:lnTo>
                  <a:pt x="1" y="3"/>
                </a:lnTo>
                <a:lnTo>
                  <a:pt x="21" y="3"/>
                </a:lnTo>
                <a:lnTo>
                  <a:pt x="2" y="3"/>
                </a:lnTo>
                <a:lnTo>
                  <a:pt x="22" y="3"/>
                </a:lnTo>
                <a:lnTo>
                  <a:pt x="22" y="2"/>
                </a:lnTo>
                <a:lnTo>
                  <a:pt x="22" y="2"/>
                </a:lnTo>
                <a:lnTo>
                  <a:pt x="22" y="1"/>
                </a:lnTo>
                <a:lnTo>
                  <a:pt x="22" y="0"/>
                </a:lnTo>
                <a:lnTo>
                  <a:pt x="21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41" name="Freeform 339"/>
          <p:cNvSpPr>
            <a:spLocks/>
          </p:cNvSpPr>
          <p:nvPr/>
        </p:nvSpPr>
        <p:spPr bwMode="auto">
          <a:xfrm>
            <a:off x="4957160" y="3865633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6" y="24"/>
              </a:cxn>
              <a:cxn ang="0">
                <a:pos x="6" y="30"/>
              </a:cxn>
              <a:cxn ang="0">
                <a:pos x="18" y="30"/>
              </a:cxn>
              <a:cxn ang="0">
                <a:pos x="18" y="0"/>
              </a:cxn>
              <a:cxn ang="0">
                <a:pos x="6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6" y="24"/>
                </a:lnTo>
                <a:lnTo>
                  <a:pt x="6" y="30"/>
                </a:lnTo>
                <a:lnTo>
                  <a:pt x="18" y="30"/>
                </a:lnTo>
                <a:lnTo>
                  <a:pt x="18" y="0"/>
                </a:lnTo>
                <a:lnTo>
                  <a:pt x="6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42" name="Freeform 340"/>
          <p:cNvSpPr>
            <a:spLocks/>
          </p:cNvSpPr>
          <p:nvPr/>
        </p:nvSpPr>
        <p:spPr bwMode="auto">
          <a:xfrm>
            <a:off x="4957160" y="3865633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4"/>
              </a:cxn>
              <a:cxn ang="0">
                <a:pos x="1" y="5"/>
              </a:cxn>
              <a:cxn ang="0">
                <a:pos x="2" y="5"/>
              </a:cxn>
              <a:cxn ang="0">
                <a:pos x="3" y="5"/>
              </a:cxn>
              <a:cxn ang="0">
                <a:pos x="3" y="4"/>
              </a:cxn>
              <a:cxn ang="0">
                <a:pos x="3" y="1"/>
              </a:cxn>
              <a:cxn ang="0">
                <a:pos x="3" y="4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1" y="4"/>
                </a:lnTo>
                <a:lnTo>
                  <a:pt x="1" y="5"/>
                </a:lnTo>
                <a:lnTo>
                  <a:pt x="2" y="5"/>
                </a:lnTo>
                <a:lnTo>
                  <a:pt x="3" y="5"/>
                </a:lnTo>
                <a:lnTo>
                  <a:pt x="3" y="4"/>
                </a:lnTo>
                <a:lnTo>
                  <a:pt x="3" y="1"/>
                </a:lnTo>
                <a:lnTo>
                  <a:pt x="3" y="4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43" name="Freeform 341"/>
          <p:cNvSpPr>
            <a:spLocks/>
          </p:cNvSpPr>
          <p:nvPr/>
        </p:nvSpPr>
        <p:spPr bwMode="auto">
          <a:xfrm>
            <a:off x="4957160" y="3865633"/>
            <a:ext cx="162526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114" y="18"/>
              </a:cxn>
              <a:cxn ang="0">
                <a:pos x="12" y="18"/>
              </a:cxn>
              <a:cxn ang="0">
                <a:pos x="114" y="12"/>
              </a:cxn>
              <a:cxn ang="0">
                <a:pos x="120" y="12"/>
              </a:cxn>
              <a:cxn ang="0">
                <a:pos x="120" y="0"/>
              </a:cxn>
              <a:cxn ang="0">
                <a:pos x="114" y="0"/>
              </a:cxn>
              <a:cxn ang="0">
                <a:pos x="12" y="0"/>
              </a:cxn>
            </a:cxnLst>
            <a:rect l="0" t="0" r="r" b="b"/>
            <a:pathLst>
              <a:path w="120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114" y="18"/>
                </a:lnTo>
                <a:lnTo>
                  <a:pt x="12" y="18"/>
                </a:lnTo>
                <a:lnTo>
                  <a:pt x="114" y="12"/>
                </a:lnTo>
                <a:lnTo>
                  <a:pt x="120" y="12"/>
                </a:lnTo>
                <a:lnTo>
                  <a:pt x="120" y="0"/>
                </a:lnTo>
                <a:lnTo>
                  <a:pt x="114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44" name="Freeform 342"/>
          <p:cNvSpPr>
            <a:spLocks/>
          </p:cNvSpPr>
          <p:nvPr/>
        </p:nvSpPr>
        <p:spPr bwMode="auto">
          <a:xfrm>
            <a:off x="4957160" y="3865633"/>
            <a:ext cx="162526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  <a:cxn ang="0">
                <a:pos x="19" y="3"/>
              </a:cxn>
              <a:cxn ang="0">
                <a:pos x="2" y="3"/>
              </a:cxn>
              <a:cxn ang="0">
                <a:pos x="19" y="2"/>
              </a:cxn>
              <a:cxn ang="0">
                <a:pos x="20" y="2"/>
              </a:cxn>
              <a:cxn ang="0">
                <a:pos x="20" y="1"/>
              </a:cxn>
              <a:cxn ang="0">
                <a:pos x="20" y="0"/>
              </a:cxn>
              <a:cxn ang="0">
                <a:pos x="19" y="0"/>
              </a:cxn>
              <a:cxn ang="0">
                <a:pos x="19" y="0"/>
              </a:cxn>
              <a:cxn ang="0">
                <a:pos x="2" y="0"/>
              </a:cxn>
            </a:cxnLst>
            <a:rect l="0" t="0" r="r" b="b"/>
            <a:pathLst>
              <a:path w="20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lnTo>
                  <a:pt x="19" y="3"/>
                </a:lnTo>
                <a:lnTo>
                  <a:pt x="2" y="3"/>
                </a:lnTo>
                <a:lnTo>
                  <a:pt x="19" y="2"/>
                </a:lnTo>
                <a:lnTo>
                  <a:pt x="20" y="2"/>
                </a:lnTo>
                <a:lnTo>
                  <a:pt x="20" y="1"/>
                </a:lnTo>
                <a:lnTo>
                  <a:pt x="20" y="0"/>
                </a:lnTo>
                <a:lnTo>
                  <a:pt x="19" y="0"/>
                </a:lnTo>
                <a:lnTo>
                  <a:pt x="19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45" name="Freeform 343"/>
          <p:cNvSpPr>
            <a:spLocks/>
          </p:cNvSpPr>
          <p:nvPr/>
        </p:nvSpPr>
        <p:spPr bwMode="auto">
          <a:xfrm>
            <a:off x="5095307" y="3844449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6" y="30"/>
              </a:cxn>
              <a:cxn ang="0">
                <a:pos x="12" y="36"/>
              </a:cxn>
              <a:cxn ang="0">
                <a:pos x="12" y="30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0"/>
                </a:lnTo>
                <a:lnTo>
                  <a:pt x="6" y="30"/>
                </a:lnTo>
                <a:lnTo>
                  <a:pt x="12" y="36"/>
                </a:lnTo>
                <a:lnTo>
                  <a:pt x="12" y="30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46" name="Freeform 344"/>
          <p:cNvSpPr>
            <a:spLocks/>
          </p:cNvSpPr>
          <p:nvPr/>
        </p:nvSpPr>
        <p:spPr bwMode="auto">
          <a:xfrm>
            <a:off x="5095307" y="3844449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2" y="6"/>
              </a:cxn>
              <a:cxn ang="0">
                <a:pos x="2" y="5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2" y="6"/>
                </a:lnTo>
                <a:lnTo>
                  <a:pt x="2" y="5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47" name="Freeform 345"/>
          <p:cNvSpPr>
            <a:spLocks/>
          </p:cNvSpPr>
          <p:nvPr/>
        </p:nvSpPr>
        <p:spPr bwMode="auto">
          <a:xfrm>
            <a:off x="5095307" y="3844449"/>
            <a:ext cx="113768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78" y="18"/>
              </a:cxn>
              <a:cxn ang="0">
                <a:pos x="84" y="12"/>
              </a:cxn>
              <a:cxn ang="0">
                <a:pos x="84" y="6"/>
              </a:cxn>
              <a:cxn ang="0">
                <a:pos x="78" y="0"/>
              </a:cxn>
              <a:cxn ang="0">
                <a:pos x="72" y="0"/>
              </a:cxn>
              <a:cxn ang="0">
                <a:pos x="12" y="0"/>
              </a:cxn>
            </a:cxnLst>
            <a:rect l="0" t="0" r="r" b="b"/>
            <a:pathLst>
              <a:path w="84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78" y="18"/>
                </a:lnTo>
                <a:lnTo>
                  <a:pt x="84" y="12"/>
                </a:lnTo>
                <a:lnTo>
                  <a:pt x="84" y="6"/>
                </a:lnTo>
                <a:lnTo>
                  <a:pt x="78" y="0"/>
                </a:lnTo>
                <a:lnTo>
                  <a:pt x="72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48" name="Freeform 346"/>
          <p:cNvSpPr>
            <a:spLocks/>
          </p:cNvSpPr>
          <p:nvPr/>
        </p:nvSpPr>
        <p:spPr bwMode="auto">
          <a:xfrm>
            <a:off x="5095307" y="3844449"/>
            <a:ext cx="113768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12" y="3"/>
              </a:cxn>
              <a:cxn ang="0">
                <a:pos x="2" y="3"/>
              </a:cxn>
              <a:cxn ang="0">
                <a:pos x="13" y="3"/>
              </a:cxn>
              <a:cxn ang="0">
                <a:pos x="14" y="2"/>
              </a:cxn>
              <a:cxn ang="0">
                <a:pos x="14" y="2"/>
              </a:cxn>
              <a:cxn ang="0">
                <a:pos x="14" y="1"/>
              </a:cxn>
              <a:cxn ang="0">
                <a:pos x="13" y="0"/>
              </a:cxn>
              <a:cxn ang="0">
                <a:pos x="12" y="0"/>
              </a:cxn>
              <a:cxn ang="0">
                <a:pos x="2" y="0"/>
              </a:cxn>
            </a:cxnLst>
            <a:rect l="0" t="0" r="r" b="b"/>
            <a:pathLst>
              <a:path w="14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12" y="3"/>
                </a:lnTo>
                <a:lnTo>
                  <a:pt x="2" y="3"/>
                </a:lnTo>
                <a:lnTo>
                  <a:pt x="13" y="3"/>
                </a:lnTo>
                <a:lnTo>
                  <a:pt x="14" y="2"/>
                </a:lnTo>
                <a:lnTo>
                  <a:pt x="14" y="2"/>
                </a:lnTo>
                <a:lnTo>
                  <a:pt x="14" y="1"/>
                </a:lnTo>
                <a:lnTo>
                  <a:pt x="13" y="0"/>
                </a:lnTo>
                <a:lnTo>
                  <a:pt x="1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49" name="Freeform 347"/>
          <p:cNvSpPr>
            <a:spLocks/>
          </p:cNvSpPr>
          <p:nvPr/>
        </p:nvSpPr>
        <p:spPr bwMode="auto">
          <a:xfrm>
            <a:off x="5184697" y="3823264"/>
            <a:ext cx="24379" cy="42369"/>
          </a:xfrm>
          <a:custGeom>
            <a:avLst/>
            <a:gdLst/>
            <a:ahLst/>
            <a:cxnLst>
              <a:cxn ang="0">
                <a:pos x="0" y="30"/>
              </a:cxn>
              <a:cxn ang="0">
                <a:pos x="6" y="36"/>
              </a:cxn>
              <a:cxn ang="0">
                <a:pos x="12" y="36"/>
              </a:cxn>
              <a:cxn ang="0">
                <a:pos x="18" y="30"/>
              </a:cxn>
              <a:cxn ang="0">
                <a:pos x="18" y="6"/>
              </a:cxn>
              <a:cxn ang="0">
                <a:pos x="12" y="6"/>
              </a:cxn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12"/>
              </a:cxn>
              <a:cxn ang="0">
                <a:pos x="0" y="30"/>
              </a:cxn>
            </a:cxnLst>
            <a:rect l="0" t="0" r="r" b="b"/>
            <a:pathLst>
              <a:path w="18" h="36">
                <a:moveTo>
                  <a:pt x="0" y="30"/>
                </a:moveTo>
                <a:lnTo>
                  <a:pt x="6" y="36"/>
                </a:lnTo>
                <a:lnTo>
                  <a:pt x="12" y="36"/>
                </a:lnTo>
                <a:lnTo>
                  <a:pt x="18" y="30"/>
                </a:lnTo>
                <a:lnTo>
                  <a:pt x="18" y="6"/>
                </a:lnTo>
                <a:lnTo>
                  <a:pt x="12" y="6"/>
                </a:ln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0" y="12"/>
                </a:lnTo>
                <a:lnTo>
                  <a:pt x="0" y="3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50" name="Freeform 348"/>
          <p:cNvSpPr>
            <a:spLocks/>
          </p:cNvSpPr>
          <p:nvPr/>
        </p:nvSpPr>
        <p:spPr bwMode="auto">
          <a:xfrm>
            <a:off x="5184697" y="3823264"/>
            <a:ext cx="24379" cy="42369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1" y="5"/>
              </a:cxn>
              <a:cxn ang="0">
                <a:pos x="1" y="6"/>
              </a:cxn>
              <a:cxn ang="0">
                <a:pos x="1" y="6"/>
              </a:cxn>
              <a:cxn ang="0">
                <a:pos x="2" y="6"/>
              </a:cxn>
              <a:cxn ang="0">
                <a:pos x="3" y="5"/>
              </a:cxn>
              <a:cxn ang="0">
                <a:pos x="3" y="2"/>
              </a:cxn>
              <a:cxn ang="0">
                <a:pos x="3" y="5"/>
              </a:cxn>
              <a:cxn ang="0">
                <a:pos x="3" y="1"/>
              </a:cxn>
              <a:cxn ang="0">
                <a:pos x="2" y="1"/>
              </a:cxn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5"/>
              </a:cxn>
            </a:cxnLst>
            <a:rect l="0" t="0" r="r" b="b"/>
            <a:pathLst>
              <a:path w="3" h="6">
                <a:moveTo>
                  <a:pt x="0" y="5"/>
                </a:moveTo>
                <a:lnTo>
                  <a:pt x="1" y="5"/>
                </a:lnTo>
                <a:lnTo>
                  <a:pt x="1" y="6"/>
                </a:lnTo>
                <a:lnTo>
                  <a:pt x="1" y="6"/>
                </a:lnTo>
                <a:lnTo>
                  <a:pt x="2" y="6"/>
                </a:lnTo>
                <a:lnTo>
                  <a:pt x="3" y="5"/>
                </a:lnTo>
                <a:lnTo>
                  <a:pt x="3" y="2"/>
                </a:lnTo>
                <a:lnTo>
                  <a:pt x="3" y="5"/>
                </a:lnTo>
                <a:lnTo>
                  <a:pt x="3" y="1"/>
                </a:lnTo>
                <a:lnTo>
                  <a:pt x="2" y="1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5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51" name="Freeform 349"/>
          <p:cNvSpPr>
            <a:spLocks/>
          </p:cNvSpPr>
          <p:nvPr/>
        </p:nvSpPr>
        <p:spPr bwMode="auto">
          <a:xfrm>
            <a:off x="5184697" y="3823264"/>
            <a:ext cx="325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18"/>
              </a:cxn>
              <a:cxn ang="0">
                <a:pos x="18" y="18"/>
              </a:cxn>
              <a:cxn ang="0">
                <a:pos x="24" y="12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24" h="18">
                <a:moveTo>
                  <a:pt x="6" y="0"/>
                </a:moveTo>
                <a:lnTo>
                  <a:pt x="6" y="6"/>
                </a:lnTo>
                <a:lnTo>
                  <a:pt x="0" y="6"/>
                </a:lnTo>
                <a:lnTo>
                  <a:pt x="0" y="18"/>
                </a:lnTo>
                <a:lnTo>
                  <a:pt x="18" y="18"/>
                </a:lnTo>
                <a:lnTo>
                  <a:pt x="24" y="12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52" name="Freeform 350"/>
          <p:cNvSpPr>
            <a:spLocks/>
          </p:cNvSpPr>
          <p:nvPr/>
        </p:nvSpPr>
        <p:spPr bwMode="auto">
          <a:xfrm>
            <a:off x="5184697" y="3823264"/>
            <a:ext cx="325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2" y="3"/>
              </a:cxn>
              <a:cxn ang="0">
                <a:pos x="1" y="3"/>
              </a:cxn>
              <a:cxn ang="0">
                <a:pos x="3" y="3"/>
              </a:cxn>
              <a:cxn ang="0">
                <a:pos x="3" y="3"/>
              </a:cxn>
              <a:cxn ang="0">
                <a:pos x="4" y="2"/>
              </a:cxn>
              <a:cxn ang="0">
                <a:pos x="3" y="1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2" y="3"/>
                </a:lnTo>
                <a:lnTo>
                  <a:pt x="1" y="3"/>
                </a:lnTo>
                <a:lnTo>
                  <a:pt x="3" y="3"/>
                </a:lnTo>
                <a:lnTo>
                  <a:pt x="3" y="3"/>
                </a:lnTo>
                <a:lnTo>
                  <a:pt x="4" y="2"/>
                </a:lnTo>
                <a:lnTo>
                  <a:pt x="3" y="1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53" name="Freeform 351"/>
          <p:cNvSpPr>
            <a:spLocks/>
          </p:cNvSpPr>
          <p:nvPr/>
        </p:nvSpPr>
        <p:spPr bwMode="auto">
          <a:xfrm>
            <a:off x="5192823" y="3823264"/>
            <a:ext cx="1869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138" y="18"/>
              </a:cxn>
              <a:cxn ang="0">
                <a:pos x="138" y="6"/>
              </a:cxn>
              <a:cxn ang="0">
                <a:pos x="132" y="0"/>
              </a:cxn>
              <a:cxn ang="0">
                <a:pos x="6" y="0"/>
              </a:cxn>
            </a:cxnLst>
            <a:rect l="0" t="0" r="r" b="b"/>
            <a:pathLst>
              <a:path w="138" h="18">
                <a:moveTo>
                  <a:pt x="6" y="0"/>
                </a:moveTo>
                <a:lnTo>
                  <a:pt x="0" y="6"/>
                </a:lnTo>
                <a:lnTo>
                  <a:pt x="0" y="18"/>
                </a:lnTo>
                <a:lnTo>
                  <a:pt x="138" y="18"/>
                </a:lnTo>
                <a:lnTo>
                  <a:pt x="138" y="6"/>
                </a:lnTo>
                <a:lnTo>
                  <a:pt x="13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54" name="Freeform 352"/>
          <p:cNvSpPr>
            <a:spLocks/>
          </p:cNvSpPr>
          <p:nvPr/>
        </p:nvSpPr>
        <p:spPr bwMode="auto">
          <a:xfrm>
            <a:off x="5192823" y="3823264"/>
            <a:ext cx="1869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22" y="3"/>
              </a:cxn>
              <a:cxn ang="0">
                <a:pos x="1" y="3"/>
              </a:cxn>
              <a:cxn ang="0">
                <a:pos x="23" y="3"/>
              </a:cxn>
              <a:cxn ang="0">
                <a:pos x="23" y="3"/>
              </a:cxn>
              <a:cxn ang="0">
                <a:pos x="23" y="2"/>
              </a:cxn>
              <a:cxn ang="0">
                <a:pos x="23" y="1"/>
              </a:cxn>
              <a:cxn ang="0">
                <a:pos x="23" y="1"/>
              </a:cxn>
              <a:cxn ang="0">
                <a:pos x="22" y="0"/>
              </a:cxn>
              <a:cxn ang="0">
                <a:pos x="1" y="0"/>
              </a:cxn>
            </a:cxnLst>
            <a:rect l="0" t="0" r="r" b="b"/>
            <a:pathLst>
              <a:path w="23" h="3">
                <a:moveTo>
                  <a:pt x="1" y="0"/>
                </a:move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22" y="3"/>
                </a:lnTo>
                <a:lnTo>
                  <a:pt x="1" y="3"/>
                </a:lnTo>
                <a:lnTo>
                  <a:pt x="23" y="3"/>
                </a:lnTo>
                <a:lnTo>
                  <a:pt x="23" y="3"/>
                </a:lnTo>
                <a:lnTo>
                  <a:pt x="23" y="2"/>
                </a:lnTo>
                <a:lnTo>
                  <a:pt x="23" y="1"/>
                </a:lnTo>
                <a:lnTo>
                  <a:pt x="23" y="1"/>
                </a:lnTo>
                <a:lnTo>
                  <a:pt x="2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55" name="Freeform 353"/>
          <p:cNvSpPr>
            <a:spLocks/>
          </p:cNvSpPr>
          <p:nvPr/>
        </p:nvSpPr>
        <p:spPr bwMode="auto">
          <a:xfrm>
            <a:off x="5355349" y="3823264"/>
            <a:ext cx="12189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6"/>
              </a:cxn>
              <a:cxn ang="0">
                <a:pos x="0" y="12"/>
              </a:cxn>
              <a:cxn ang="0">
                <a:pos x="6" y="18"/>
              </a:cxn>
              <a:cxn ang="0">
                <a:pos x="90" y="18"/>
              </a:cxn>
              <a:cxn ang="0">
                <a:pos x="90" y="6"/>
              </a:cxn>
              <a:cxn ang="0">
                <a:pos x="84" y="6"/>
              </a:cxn>
              <a:cxn ang="0">
                <a:pos x="78" y="0"/>
              </a:cxn>
              <a:cxn ang="0">
                <a:pos x="12" y="0"/>
              </a:cxn>
            </a:cxnLst>
            <a:rect l="0" t="0" r="r" b="b"/>
            <a:pathLst>
              <a:path w="90" h="18">
                <a:moveTo>
                  <a:pt x="12" y="0"/>
                </a:moveTo>
                <a:lnTo>
                  <a:pt x="6" y="6"/>
                </a:lnTo>
                <a:lnTo>
                  <a:pt x="0" y="12"/>
                </a:lnTo>
                <a:lnTo>
                  <a:pt x="6" y="18"/>
                </a:lnTo>
                <a:lnTo>
                  <a:pt x="90" y="18"/>
                </a:lnTo>
                <a:lnTo>
                  <a:pt x="90" y="6"/>
                </a:lnTo>
                <a:lnTo>
                  <a:pt x="84" y="6"/>
                </a:lnTo>
                <a:lnTo>
                  <a:pt x="7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56" name="Freeform 354"/>
          <p:cNvSpPr>
            <a:spLocks/>
          </p:cNvSpPr>
          <p:nvPr/>
        </p:nvSpPr>
        <p:spPr bwMode="auto">
          <a:xfrm>
            <a:off x="5355349" y="3823264"/>
            <a:ext cx="12189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1"/>
              </a:cxn>
              <a:cxn ang="0">
                <a:pos x="1" y="1"/>
              </a:cxn>
              <a:cxn ang="0">
                <a:pos x="0" y="2"/>
              </a:cxn>
              <a:cxn ang="0">
                <a:pos x="1" y="3"/>
              </a:cxn>
              <a:cxn ang="0">
                <a:pos x="1" y="3"/>
              </a:cxn>
              <a:cxn ang="0">
                <a:pos x="13" y="3"/>
              </a:cxn>
              <a:cxn ang="0">
                <a:pos x="2" y="3"/>
              </a:cxn>
              <a:cxn ang="0">
                <a:pos x="14" y="3"/>
              </a:cxn>
              <a:cxn ang="0">
                <a:pos x="15" y="3"/>
              </a:cxn>
              <a:cxn ang="0">
                <a:pos x="15" y="2"/>
              </a:cxn>
              <a:cxn ang="0">
                <a:pos x="15" y="1"/>
              </a:cxn>
              <a:cxn ang="0">
                <a:pos x="14" y="1"/>
              </a:cxn>
              <a:cxn ang="0">
                <a:pos x="13" y="0"/>
              </a:cxn>
              <a:cxn ang="0">
                <a:pos x="2" y="0"/>
              </a:cxn>
            </a:cxnLst>
            <a:rect l="0" t="0" r="r" b="b"/>
            <a:pathLst>
              <a:path w="15" h="3">
                <a:moveTo>
                  <a:pt x="2" y="0"/>
                </a:moveTo>
                <a:lnTo>
                  <a:pt x="1" y="1"/>
                </a:lnTo>
                <a:lnTo>
                  <a:pt x="1" y="1"/>
                </a:lnTo>
                <a:lnTo>
                  <a:pt x="0" y="2"/>
                </a:lnTo>
                <a:lnTo>
                  <a:pt x="1" y="3"/>
                </a:lnTo>
                <a:lnTo>
                  <a:pt x="1" y="3"/>
                </a:lnTo>
                <a:lnTo>
                  <a:pt x="13" y="3"/>
                </a:lnTo>
                <a:lnTo>
                  <a:pt x="2" y="3"/>
                </a:lnTo>
                <a:lnTo>
                  <a:pt x="14" y="3"/>
                </a:lnTo>
                <a:lnTo>
                  <a:pt x="15" y="3"/>
                </a:lnTo>
                <a:lnTo>
                  <a:pt x="15" y="2"/>
                </a:lnTo>
                <a:lnTo>
                  <a:pt x="15" y="1"/>
                </a:lnTo>
                <a:lnTo>
                  <a:pt x="14" y="1"/>
                </a:lnTo>
                <a:lnTo>
                  <a:pt x="1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57" name="Freeform 355"/>
          <p:cNvSpPr>
            <a:spLocks/>
          </p:cNvSpPr>
          <p:nvPr/>
        </p:nvSpPr>
        <p:spPr bwMode="auto">
          <a:xfrm>
            <a:off x="5452865" y="3823264"/>
            <a:ext cx="48758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18"/>
              </a:cxn>
              <a:cxn ang="0">
                <a:pos x="30" y="18"/>
              </a:cxn>
              <a:cxn ang="0">
                <a:pos x="36" y="12"/>
              </a:cxn>
              <a:cxn ang="0">
                <a:pos x="30" y="6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6" h="18">
                <a:moveTo>
                  <a:pt x="6" y="0"/>
                </a:moveTo>
                <a:lnTo>
                  <a:pt x="6" y="6"/>
                </a:lnTo>
                <a:lnTo>
                  <a:pt x="0" y="6"/>
                </a:lnTo>
                <a:lnTo>
                  <a:pt x="0" y="18"/>
                </a:lnTo>
                <a:lnTo>
                  <a:pt x="30" y="18"/>
                </a:lnTo>
                <a:lnTo>
                  <a:pt x="36" y="12"/>
                </a:lnTo>
                <a:lnTo>
                  <a:pt x="30" y="6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58" name="Freeform 356"/>
          <p:cNvSpPr>
            <a:spLocks/>
          </p:cNvSpPr>
          <p:nvPr/>
        </p:nvSpPr>
        <p:spPr bwMode="auto">
          <a:xfrm>
            <a:off x="5452865" y="3823264"/>
            <a:ext cx="48758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4" y="3"/>
              </a:cxn>
              <a:cxn ang="0">
                <a:pos x="1" y="3"/>
              </a:cxn>
              <a:cxn ang="0">
                <a:pos x="5" y="3"/>
              </a:cxn>
              <a:cxn ang="0">
                <a:pos x="5" y="3"/>
              </a:cxn>
              <a:cxn ang="0">
                <a:pos x="6" y="2"/>
              </a:cxn>
              <a:cxn ang="0">
                <a:pos x="5" y="1"/>
              </a:cxn>
              <a:cxn ang="0">
                <a:pos x="5" y="1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6" h="3">
                <a:moveTo>
                  <a:pt x="1" y="0"/>
                </a:move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4" y="3"/>
                </a:lnTo>
                <a:lnTo>
                  <a:pt x="1" y="3"/>
                </a:lnTo>
                <a:lnTo>
                  <a:pt x="5" y="3"/>
                </a:lnTo>
                <a:lnTo>
                  <a:pt x="5" y="3"/>
                </a:lnTo>
                <a:lnTo>
                  <a:pt x="6" y="2"/>
                </a:lnTo>
                <a:lnTo>
                  <a:pt x="5" y="1"/>
                </a:lnTo>
                <a:lnTo>
                  <a:pt x="5" y="1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59" name="Freeform 357"/>
          <p:cNvSpPr>
            <a:spLocks/>
          </p:cNvSpPr>
          <p:nvPr/>
        </p:nvSpPr>
        <p:spPr bwMode="auto">
          <a:xfrm>
            <a:off x="5477244" y="3809141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12" y="30"/>
              </a:cxn>
              <a:cxn ang="0">
                <a:pos x="18" y="6"/>
              </a:cxn>
              <a:cxn ang="0">
                <a:pos x="18" y="24"/>
              </a:cxn>
              <a:cxn ang="0">
                <a:pos x="12" y="6"/>
              </a:cxn>
              <a:cxn ang="0">
                <a:pos x="12" y="0"/>
              </a:cxn>
              <a:cxn ang="0">
                <a:pos x="0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0" y="30"/>
                </a:lnTo>
                <a:lnTo>
                  <a:pt x="12" y="30"/>
                </a:lnTo>
                <a:lnTo>
                  <a:pt x="18" y="6"/>
                </a:lnTo>
                <a:lnTo>
                  <a:pt x="18" y="24"/>
                </a:lnTo>
                <a:lnTo>
                  <a:pt x="12" y="6"/>
                </a:lnTo>
                <a:lnTo>
                  <a:pt x="12" y="0"/>
                </a:lnTo>
                <a:lnTo>
                  <a:pt x="0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60" name="Freeform 358"/>
          <p:cNvSpPr>
            <a:spLocks/>
          </p:cNvSpPr>
          <p:nvPr/>
        </p:nvSpPr>
        <p:spPr bwMode="auto">
          <a:xfrm>
            <a:off x="5477244" y="3809141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0" y="5"/>
              </a:cxn>
              <a:cxn ang="0">
                <a:pos x="1" y="5"/>
              </a:cxn>
              <a:cxn ang="0">
                <a:pos x="2" y="5"/>
              </a:cxn>
              <a:cxn ang="0">
                <a:pos x="2" y="5"/>
              </a:cxn>
              <a:cxn ang="0">
                <a:pos x="3" y="1"/>
              </a:cxn>
              <a:cxn ang="0">
                <a:pos x="3" y="4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0" y="5"/>
                </a:lnTo>
                <a:lnTo>
                  <a:pt x="0" y="5"/>
                </a:lnTo>
                <a:lnTo>
                  <a:pt x="1" y="5"/>
                </a:lnTo>
                <a:lnTo>
                  <a:pt x="2" y="5"/>
                </a:lnTo>
                <a:lnTo>
                  <a:pt x="2" y="5"/>
                </a:lnTo>
                <a:lnTo>
                  <a:pt x="3" y="1"/>
                </a:lnTo>
                <a:lnTo>
                  <a:pt x="3" y="4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61" name="Freeform 359"/>
          <p:cNvSpPr>
            <a:spLocks/>
          </p:cNvSpPr>
          <p:nvPr/>
        </p:nvSpPr>
        <p:spPr bwMode="auto">
          <a:xfrm>
            <a:off x="5477244" y="3809141"/>
            <a:ext cx="24379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12" y="18"/>
              </a:cxn>
              <a:cxn ang="0">
                <a:pos x="18" y="12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18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12" y="18"/>
                </a:lnTo>
                <a:lnTo>
                  <a:pt x="18" y="12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62" name="Freeform 360"/>
          <p:cNvSpPr>
            <a:spLocks/>
          </p:cNvSpPr>
          <p:nvPr/>
        </p:nvSpPr>
        <p:spPr bwMode="auto">
          <a:xfrm>
            <a:off x="5477244" y="3809141"/>
            <a:ext cx="24379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2" y="3"/>
              </a:cxn>
              <a:cxn ang="0">
                <a:pos x="1" y="3"/>
              </a:cxn>
              <a:cxn ang="0">
                <a:pos x="2" y="3"/>
              </a:cxn>
              <a:cxn ang="0">
                <a:pos x="3" y="2"/>
              </a:cxn>
              <a:cxn ang="0">
                <a:pos x="3" y="1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3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2" y="3"/>
                </a:lnTo>
                <a:lnTo>
                  <a:pt x="1" y="3"/>
                </a:lnTo>
                <a:lnTo>
                  <a:pt x="2" y="3"/>
                </a:lnTo>
                <a:lnTo>
                  <a:pt x="3" y="2"/>
                </a:lnTo>
                <a:lnTo>
                  <a:pt x="3" y="1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63" name="Freeform 361"/>
          <p:cNvSpPr>
            <a:spLocks/>
          </p:cNvSpPr>
          <p:nvPr/>
        </p:nvSpPr>
        <p:spPr bwMode="auto">
          <a:xfrm>
            <a:off x="5477244" y="3787957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6" y="36"/>
              </a:cxn>
              <a:cxn ang="0">
                <a:pos x="12" y="36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0"/>
                </a:lnTo>
                <a:lnTo>
                  <a:pt x="6" y="36"/>
                </a:lnTo>
                <a:lnTo>
                  <a:pt x="12" y="36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64" name="Freeform 362"/>
          <p:cNvSpPr>
            <a:spLocks/>
          </p:cNvSpPr>
          <p:nvPr/>
        </p:nvSpPr>
        <p:spPr bwMode="auto">
          <a:xfrm>
            <a:off x="5477244" y="3787957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6"/>
              </a:cxn>
              <a:cxn ang="0">
                <a:pos x="2" y="6"/>
              </a:cxn>
              <a:cxn ang="0">
                <a:pos x="2" y="6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1" y="6"/>
                </a:lnTo>
                <a:lnTo>
                  <a:pt x="2" y="6"/>
                </a:lnTo>
                <a:lnTo>
                  <a:pt x="2" y="6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65" name="Freeform 363"/>
          <p:cNvSpPr>
            <a:spLocks/>
          </p:cNvSpPr>
          <p:nvPr/>
        </p:nvSpPr>
        <p:spPr bwMode="auto">
          <a:xfrm>
            <a:off x="5477244" y="3787957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30" y="18"/>
              </a:cxn>
              <a:cxn ang="0">
                <a:pos x="30" y="6"/>
              </a:cxn>
              <a:cxn ang="0">
                <a:pos x="24" y="0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8"/>
                </a:lnTo>
                <a:lnTo>
                  <a:pt x="30" y="18"/>
                </a:lnTo>
                <a:lnTo>
                  <a:pt x="30" y="6"/>
                </a:lnTo>
                <a:lnTo>
                  <a:pt x="24" y="0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66" name="Freeform 364"/>
          <p:cNvSpPr>
            <a:spLocks/>
          </p:cNvSpPr>
          <p:nvPr/>
        </p:nvSpPr>
        <p:spPr bwMode="auto">
          <a:xfrm>
            <a:off x="5477244" y="3787957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3" y="3"/>
              </a:cxn>
              <a:cxn ang="0">
                <a:pos x="2" y="3"/>
              </a:cxn>
              <a:cxn ang="0">
                <a:pos x="4" y="3"/>
              </a:cxn>
              <a:cxn ang="0">
                <a:pos x="5" y="3"/>
              </a:cxn>
              <a:cxn ang="0">
                <a:pos x="5" y="2"/>
              </a:cxn>
              <a:cxn ang="0">
                <a:pos x="5" y="1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3" y="3"/>
                </a:lnTo>
                <a:lnTo>
                  <a:pt x="2" y="3"/>
                </a:lnTo>
                <a:lnTo>
                  <a:pt x="4" y="3"/>
                </a:lnTo>
                <a:lnTo>
                  <a:pt x="5" y="3"/>
                </a:lnTo>
                <a:lnTo>
                  <a:pt x="5" y="2"/>
                </a:lnTo>
                <a:lnTo>
                  <a:pt x="5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67" name="Freeform 365"/>
          <p:cNvSpPr>
            <a:spLocks/>
          </p:cNvSpPr>
          <p:nvPr/>
        </p:nvSpPr>
        <p:spPr bwMode="auto">
          <a:xfrm>
            <a:off x="5493496" y="3787957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30" y="18"/>
              </a:cxn>
              <a:cxn ang="0">
                <a:pos x="30" y="6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0" y="6"/>
                </a:lnTo>
                <a:lnTo>
                  <a:pt x="0" y="18"/>
                </a:lnTo>
                <a:lnTo>
                  <a:pt x="30" y="18"/>
                </a:lnTo>
                <a:lnTo>
                  <a:pt x="30" y="6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68" name="Freeform 366"/>
          <p:cNvSpPr>
            <a:spLocks/>
          </p:cNvSpPr>
          <p:nvPr/>
        </p:nvSpPr>
        <p:spPr bwMode="auto">
          <a:xfrm>
            <a:off x="5493496" y="3787957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4" y="3"/>
              </a:cxn>
              <a:cxn ang="0">
                <a:pos x="1" y="3"/>
              </a:cxn>
              <a:cxn ang="0">
                <a:pos x="4" y="3"/>
              </a:cxn>
              <a:cxn ang="0">
                <a:pos x="5" y="3"/>
              </a:cxn>
              <a:cxn ang="0">
                <a:pos x="5" y="2"/>
              </a:cxn>
              <a:cxn ang="0">
                <a:pos x="5" y="1"/>
              </a:cxn>
              <a:cxn ang="0">
                <a:pos x="4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4" y="3"/>
                </a:lnTo>
                <a:lnTo>
                  <a:pt x="1" y="3"/>
                </a:lnTo>
                <a:lnTo>
                  <a:pt x="4" y="3"/>
                </a:lnTo>
                <a:lnTo>
                  <a:pt x="5" y="3"/>
                </a:lnTo>
                <a:lnTo>
                  <a:pt x="5" y="2"/>
                </a:lnTo>
                <a:lnTo>
                  <a:pt x="5" y="1"/>
                </a:lnTo>
                <a:lnTo>
                  <a:pt x="4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69" name="Freeform 367"/>
          <p:cNvSpPr>
            <a:spLocks/>
          </p:cNvSpPr>
          <p:nvPr/>
        </p:nvSpPr>
        <p:spPr bwMode="auto">
          <a:xfrm>
            <a:off x="5509749" y="3773834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18" y="30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0" y="30"/>
                </a:lnTo>
                <a:lnTo>
                  <a:pt x="18" y="30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70" name="Freeform 368"/>
          <p:cNvSpPr>
            <a:spLocks/>
          </p:cNvSpPr>
          <p:nvPr/>
        </p:nvSpPr>
        <p:spPr bwMode="auto">
          <a:xfrm>
            <a:off x="5509749" y="3773834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2" y="5"/>
              </a:cxn>
              <a:cxn ang="0">
                <a:pos x="2" y="5"/>
              </a:cxn>
              <a:cxn ang="0">
                <a:pos x="3" y="5"/>
              </a:cxn>
              <a:cxn ang="0">
                <a:pos x="3" y="1"/>
              </a:cxn>
              <a:cxn ang="0">
                <a:pos x="3" y="4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2" y="5"/>
                </a:lnTo>
                <a:lnTo>
                  <a:pt x="2" y="5"/>
                </a:lnTo>
                <a:lnTo>
                  <a:pt x="3" y="5"/>
                </a:lnTo>
                <a:lnTo>
                  <a:pt x="3" y="1"/>
                </a:lnTo>
                <a:lnTo>
                  <a:pt x="3" y="4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71" name="Freeform 369"/>
          <p:cNvSpPr>
            <a:spLocks/>
          </p:cNvSpPr>
          <p:nvPr/>
        </p:nvSpPr>
        <p:spPr bwMode="auto">
          <a:xfrm>
            <a:off x="5509749" y="3773834"/>
            <a:ext cx="24379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12" y="18"/>
              </a:cxn>
              <a:cxn ang="0">
                <a:pos x="18" y="12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18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12" y="18"/>
                </a:lnTo>
                <a:lnTo>
                  <a:pt x="18" y="12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72" name="Freeform 370"/>
          <p:cNvSpPr>
            <a:spLocks/>
          </p:cNvSpPr>
          <p:nvPr/>
        </p:nvSpPr>
        <p:spPr bwMode="auto">
          <a:xfrm>
            <a:off x="5509749" y="3773834"/>
            <a:ext cx="24379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2" y="3"/>
              </a:cxn>
              <a:cxn ang="0">
                <a:pos x="2" y="3"/>
              </a:cxn>
              <a:cxn ang="0">
                <a:pos x="3" y="2"/>
              </a:cxn>
              <a:cxn ang="0">
                <a:pos x="3" y="2"/>
              </a:cxn>
              <a:cxn ang="0">
                <a:pos x="3" y="1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3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2" y="3"/>
                </a:lnTo>
                <a:lnTo>
                  <a:pt x="2" y="3"/>
                </a:lnTo>
                <a:lnTo>
                  <a:pt x="3" y="2"/>
                </a:lnTo>
                <a:lnTo>
                  <a:pt x="3" y="2"/>
                </a:lnTo>
                <a:lnTo>
                  <a:pt x="3" y="1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73" name="Freeform 371"/>
          <p:cNvSpPr>
            <a:spLocks/>
          </p:cNvSpPr>
          <p:nvPr/>
        </p:nvSpPr>
        <p:spPr bwMode="auto">
          <a:xfrm>
            <a:off x="5509749" y="3773834"/>
            <a:ext cx="48758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24" y="18"/>
              </a:cxn>
              <a:cxn ang="0">
                <a:pos x="12" y="18"/>
              </a:cxn>
              <a:cxn ang="0">
                <a:pos x="30" y="12"/>
              </a:cxn>
              <a:cxn ang="0">
                <a:pos x="36" y="6"/>
              </a:cxn>
              <a:cxn ang="0">
                <a:pos x="30" y="0"/>
              </a:cxn>
              <a:cxn ang="0">
                <a:pos x="24" y="0"/>
              </a:cxn>
              <a:cxn ang="0">
                <a:pos x="12" y="0"/>
              </a:cxn>
            </a:cxnLst>
            <a:rect l="0" t="0" r="r" b="b"/>
            <a:pathLst>
              <a:path w="36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24" y="18"/>
                </a:lnTo>
                <a:lnTo>
                  <a:pt x="12" y="18"/>
                </a:lnTo>
                <a:lnTo>
                  <a:pt x="30" y="12"/>
                </a:lnTo>
                <a:lnTo>
                  <a:pt x="36" y="6"/>
                </a:lnTo>
                <a:lnTo>
                  <a:pt x="30" y="0"/>
                </a:lnTo>
                <a:lnTo>
                  <a:pt x="24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74" name="Freeform 372"/>
          <p:cNvSpPr>
            <a:spLocks/>
          </p:cNvSpPr>
          <p:nvPr/>
        </p:nvSpPr>
        <p:spPr bwMode="auto">
          <a:xfrm>
            <a:off x="5509749" y="3773834"/>
            <a:ext cx="48758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  <a:cxn ang="0">
                <a:pos x="4" y="3"/>
              </a:cxn>
              <a:cxn ang="0">
                <a:pos x="2" y="3"/>
              </a:cxn>
              <a:cxn ang="0">
                <a:pos x="5" y="2"/>
              </a:cxn>
              <a:cxn ang="0">
                <a:pos x="5" y="2"/>
              </a:cxn>
              <a:cxn ang="0">
                <a:pos x="6" y="1"/>
              </a:cxn>
              <a:cxn ang="0">
                <a:pos x="5" y="0"/>
              </a:cxn>
              <a:cxn ang="0">
                <a:pos x="5" y="0"/>
              </a:cxn>
              <a:cxn ang="0">
                <a:pos x="4" y="0"/>
              </a:cxn>
              <a:cxn ang="0">
                <a:pos x="2" y="0"/>
              </a:cxn>
            </a:cxnLst>
            <a:rect l="0" t="0" r="r" b="b"/>
            <a:pathLst>
              <a:path w="6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lnTo>
                  <a:pt x="4" y="3"/>
                </a:lnTo>
                <a:lnTo>
                  <a:pt x="2" y="3"/>
                </a:lnTo>
                <a:lnTo>
                  <a:pt x="5" y="2"/>
                </a:lnTo>
                <a:lnTo>
                  <a:pt x="5" y="2"/>
                </a:lnTo>
                <a:lnTo>
                  <a:pt x="6" y="1"/>
                </a:lnTo>
                <a:lnTo>
                  <a:pt x="5" y="0"/>
                </a:lnTo>
                <a:lnTo>
                  <a:pt x="5" y="0"/>
                </a:lnTo>
                <a:lnTo>
                  <a:pt x="4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75" name="Freeform 373"/>
          <p:cNvSpPr>
            <a:spLocks/>
          </p:cNvSpPr>
          <p:nvPr/>
        </p:nvSpPr>
        <p:spPr bwMode="auto">
          <a:xfrm>
            <a:off x="5534128" y="3752649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6" y="36"/>
              </a:cxn>
              <a:cxn ang="0">
                <a:pos x="12" y="30"/>
              </a:cxn>
              <a:cxn ang="0">
                <a:pos x="18" y="12"/>
              </a:cxn>
              <a:cxn ang="0">
                <a:pos x="18" y="24"/>
              </a:cxn>
              <a:cxn ang="0">
                <a:pos x="12" y="6"/>
              </a:cxn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0"/>
                </a:lnTo>
                <a:lnTo>
                  <a:pt x="6" y="36"/>
                </a:lnTo>
                <a:lnTo>
                  <a:pt x="12" y="30"/>
                </a:lnTo>
                <a:lnTo>
                  <a:pt x="18" y="12"/>
                </a:lnTo>
                <a:lnTo>
                  <a:pt x="18" y="24"/>
                </a:lnTo>
                <a:lnTo>
                  <a:pt x="12" y="6"/>
                </a:lnTo>
                <a:lnTo>
                  <a:pt x="12" y="0"/>
                </a:lnTo>
                <a:lnTo>
                  <a:pt x="0" y="0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76" name="Freeform 374"/>
          <p:cNvSpPr>
            <a:spLocks/>
          </p:cNvSpPr>
          <p:nvPr/>
        </p:nvSpPr>
        <p:spPr bwMode="auto">
          <a:xfrm>
            <a:off x="5534128" y="3752649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0" y="5"/>
              </a:cxn>
              <a:cxn ang="0">
                <a:pos x="1" y="6"/>
              </a:cxn>
              <a:cxn ang="0">
                <a:pos x="2" y="5"/>
              </a:cxn>
              <a:cxn ang="0">
                <a:pos x="2" y="5"/>
              </a:cxn>
              <a:cxn ang="0">
                <a:pos x="3" y="2"/>
              </a:cxn>
              <a:cxn ang="0">
                <a:pos x="3" y="4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0" y="5"/>
                </a:lnTo>
                <a:lnTo>
                  <a:pt x="1" y="6"/>
                </a:lnTo>
                <a:lnTo>
                  <a:pt x="2" y="5"/>
                </a:lnTo>
                <a:lnTo>
                  <a:pt x="2" y="5"/>
                </a:lnTo>
                <a:lnTo>
                  <a:pt x="3" y="2"/>
                </a:lnTo>
                <a:lnTo>
                  <a:pt x="3" y="4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77" name="Freeform 375"/>
          <p:cNvSpPr>
            <a:spLocks/>
          </p:cNvSpPr>
          <p:nvPr/>
        </p:nvSpPr>
        <p:spPr bwMode="auto">
          <a:xfrm>
            <a:off x="5534128" y="3752649"/>
            <a:ext cx="325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18" y="18"/>
              </a:cxn>
              <a:cxn ang="0">
                <a:pos x="24" y="12"/>
              </a:cxn>
              <a:cxn ang="0">
                <a:pos x="24" y="6"/>
              </a:cxn>
              <a:cxn ang="0">
                <a:pos x="18" y="0"/>
              </a:cxn>
              <a:cxn ang="0">
                <a:pos x="6" y="0"/>
              </a:cxn>
            </a:cxnLst>
            <a:rect l="0" t="0" r="r" b="b"/>
            <a:pathLst>
              <a:path w="24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18" y="18"/>
                </a:lnTo>
                <a:lnTo>
                  <a:pt x="24" y="12"/>
                </a:lnTo>
                <a:lnTo>
                  <a:pt x="24" y="6"/>
                </a:lnTo>
                <a:lnTo>
                  <a:pt x="18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78" name="Freeform 376"/>
          <p:cNvSpPr>
            <a:spLocks/>
          </p:cNvSpPr>
          <p:nvPr/>
        </p:nvSpPr>
        <p:spPr bwMode="auto">
          <a:xfrm>
            <a:off x="5534128" y="3752649"/>
            <a:ext cx="325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3" y="3"/>
              </a:cxn>
              <a:cxn ang="0">
                <a:pos x="1" y="3"/>
              </a:cxn>
              <a:cxn ang="0">
                <a:pos x="3" y="3"/>
              </a:cxn>
              <a:cxn ang="0">
                <a:pos x="4" y="2"/>
              </a:cxn>
              <a:cxn ang="0">
                <a:pos x="4" y="2"/>
              </a:cxn>
              <a:cxn ang="0">
                <a:pos x="4" y="1"/>
              </a:cxn>
              <a:cxn ang="0">
                <a:pos x="3" y="0"/>
              </a:cxn>
              <a:cxn ang="0">
                <a:pos x="3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3" y="3"/>
                </a:lnTo>
                <a:lnTo>
                  <a:pt x="1" y="3"/>
                </a:lnTo>
                <a:lnTo>
                  <a:pt x="3" y="3"/>
                </a:lnTo>
                <a:lnTo>
                  <a:pt x="4" y="2"/>
                </a:lnTo>
                <a:lnTo>
                  <a:pt x="4" y="2"/>
                </a:lnTo>
                <a:lnTo>
                  <a:pt x="4" y="1"/>
                </a:lnTo>
                <a:lnTo>
                  <a:pt x="3" y="0"/>
                </a:lnTo>
                <a:lnTo>
                  <a:pt x="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79" name="Freeform 377"/>
          <p:cNvSpPr>
            <a:spLocks/>
          </p:cNvSpPr>
          <p:nvPr/>
        </p:nvSpPr>
        <p:spPr bwMode="auto">
          <a:xfrm>
            <a:off x="5542254" y="3752649"/>
            <a:ext cx="113768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78" y="18"/>
              </a:cxn>
              <a:cxn ang="0">
                <a:pos x="78" y="12"/>
              </a:cxn>
              <a:cxn ang="0">
                <a:pos x="84" y="12"/>
              </a:cxn>
              <a:cxn ang="0">
                <a:pos x="78" y="6"/>
              </a:cxn>
              <a:cxn ang="0">
                <a:pos x="78" y="0"/>
              </a:cxn>
              <a:cxn ang="0">
                <a:pos x="72" y="0"/>
              </a:cxn>
              <a:cxn ang="0">
                <a:pos x="12" y="0"/>
              </a:cxn>
            </a:cxnLst>
            <a:rect l="0" t="0" r="r" b="b"/>
            <a:pathLst>
              <a:path w="84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78" y="18"/>
                </a:lnTo>
                <a:lnTo>
                  <a:pt x="78" y="12"/>
                </a:lnTo>
                <a:lnTo>
                  <a:pt x="84" y="12"/>
                </a:lnTo>
                <a:lnTo>
                  <a:pt x="78" y="6"/>
                </a:lnTo>
                <a:lnTo>
                  <a:pt x="78" y="0"/>
                </a:lnTo>
                <a:lnTo>
                  <a:pt x="72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80" name="Freeform 378"/>
          <p:cNvSpPr>
            <a:spLocks/>
          </p:cNvSpPr>
          <p:nvPr/>
        </p:nvSpPr>
        <p:spPr bwMode="auto">
          <a:xfrm>
            <a:off x="5542254" y="3752649"/>
            <a:ext cx="113768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12" y="3"/>
              </a:cxn>
              <a:cxn ang="0">
                <a:pos x="2" y="3"/>
              </a:cxn>
              <a:cxn ang="0">
                <a:pos x="13" y="3"/>
              </a:cxn>
              <a:cxn ang="0">
                <a:pos x="13" y="2"/>
              </a:cxn>
              <a:cxn ang="0">
                <a:pos x="14" y="2"/>
              </a:cxn>
              <a:cxn ang="0">
                <a:pos x="13" y="1"/>
              </a:cxn>
              <a:cxn ang="0">
                <a:pos x="13" y="0"/>
              </a:cxn>
              <a:cxn ang="0">
                <a:pos x="12" y="0"/>
              </a:cxn>
              <a:cxn ang="0">
                <a:pos x="2" y="0"/>
              </a:cxn>
            </a:cxnLst>
            <a:rect l="0" t="0" r="r" b="b"/>
            <a:pathLst>
              <a:path w="14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12" y="3"/>
                </a:lnTo>
                <a:lnTo>
                  <a:pt x="2" y="3"/>
                </a:lnTo>
                <a:lnTo>
                  <a:pt x="13" y="3"/>
                </a:lnTo>
                <a:lnTo>
                  <a:pt x="13" y="2"/>
                </a:lnTo>
                <a:lnTo>
                  <a:pt x="14" y="2"/>
                </a:lnTo>
                <a:lnTo>
                  <a:pt x="13" y="1"/>
                </a:lnTo>
                <a:lnTo>
                  <a:pt x="13" y="0"/>
                </a:lnTo>
                <a:lnTo>
                  <a:pt x="1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81" name="Freeform 379"/>
          <p:cNvSpPr>
            <a:spLocks/>
          </p:cNvSpPr>
          <p:nvPr/>
        </p:nvSpPr>
        <p:spPr bwMode="auto">
          <a:xfrm>
            <a:off x="5631644" y="3752649"/>
            <a:ext cx="24379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12" y="18"/>
              </a:cxn>
              <a:cxn ang="0">
                <a:pos x="18" y="12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18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12" y="18"/>
                </a:lnTo>
                <a:lnTo>
                  <a:pt x="18" y="12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82" name="Freeform 380"/>
          <p:cNvSpPr>
            <a:spLocks/>
          </p:cNvSpPr>
          <p:nvPr/>
        </p:nvSpPr>
        <p:spPr bwMode="auto">
          <a:xfrm>
            <a:off x="5631644" y="3752649"/>
            <a:ext cx="24379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2" y="3"/>
              </a:cxn>
              <a:cxn ang="0">
                <a:pos x="1" y="3"/>
              </a:cxn>
              <a:cxn ang="0">
                <a:pos x="2" y="3"/>
              </a:cxn>
              <a:cxn ang="0">
                <a:pos x="3" y="2"/>
              </a:cxn>
              <a:cxn ang="0">
                <a:pos x="3" y="2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3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2" y="3"/>
                </a:lnTo>
                <a:lnTo>
                  <a:pt x="1" y="3"/>
                </a:lnTo>
                <a:lnTo>
                  <a:pt x="2" y="3"/>
                </a:lnTo>
                <a:lnTo>
                  <a:pt x="3" y="2"/>
                </a:lnTo>
                <a:lnTo>
                  <a:pt x="3" y="2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83" name="Freeform 381"/>
          <p:cNvSpPr>
            <a:spLocks/>
          </p:cNvSpPr>
          <p:nvPr/>
        </p:nvSpPr>
        <p:spPr bwMode="auto">
          <a:xfrm>
            <a:off x="5631644" y="3752649"/>
            <a:ext cx="1869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132" y="18"/>
              </a:cxn>
              <a:cxn ang="0">
                <a:pos x="138" y="12"/>
              </a:cxn>
              <a:cxn ang="0">
                <a:pos x="138" y="6"/>
              </a:cxn>
              <a:cxn ang="0">
                <a:pos x="132" y="0"/>
              </a:cxn>
              <a:cxn ang="0">
                <a:pos x="126" y="0"/>
              </a:cxn>
              <a:cxn ang="0">
                <a:pos x="12" y="0"/>
              </a:cxn>
            </a:cxnLst>
            <a:rect l="0" t="0" r="r" b="b"/>
            <a:pathLst>
              <a:path w="138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132" y="18"/>
                </a:lnTo>
                <a:lnTo>
                  <a:pt x="138" y="12"/>
                </a:lnTo>
                <a:lnTo>
                  <a:pt x="138" y="6"/>
                </a:lnTo>
                <a:lnTo>
                  <a:pt x="132" y="0"/>
                </a:lnTo>
                <a:lnTo>
                  <a:pt x="126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84" name="Freeform 382"/>
          <p:cNvSpPr>
            <a:spLocks/>
          </p:cNvSpPr>
          <p:nvPr/>
        </p:nvSpPr>
        <p:spPr bwMode="auto">
          <a:xfrm>
            <a:off x="5631644" y="3752649"/>
            <a:ext cx="1869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21" y="3"/>
              </a:cxn>
              <a:cxn ang="0">
                <a:pos x="2" y="3"/>
              </a:cxn>
              <a:cxn ang="0">
                <a:pos x="22" y="3"/>
              </a:cxn>
              <a:cxn ang="0">
                <a:pos x="23" y="2"/>
              </a:cxn>
              <a:cxn ang="0">
                <a:pos x="23" y="2"/>
              </a:cxn>
              <a:cxn ang="0">
                <a:pos x="23" y="1"/>
              </a:cxn>
              <a:cxn ang="0">
                <a:pos x="22" y="0"/>
              </a:cxn>
              <a:cxn ang="0">
                <a:pos x="21" y="0"/>
              </a:cxn>
              <a:cxn ang="0">
                <a:pos x="2" y="0"/>
              </a:cxn>
            </a:cxnLst>
            <a:rect l="0" t="0" r="r" b="b"/>
            <a:pathLst>
              <a:path w="23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21" y="3"/>
                </a:lnTo>
                <a:lnTo>
                  <a:pt x="2" y="3"/>
                </a:lnTo>
                <a:lnTo>
                  <a:pt x="22" y="3"/>
                </a:lnTo>
                <a:lnTo>
                  <a:pt x="23" y="2"/>
                </a:lnTo>
                <a:lnTo>
                  <a:pt x="23" y="2"/>
                </a:lnTo>
                <a:lnTo>
                  <a:pt x="23" y="1"/>
                </a:lnTo>
                <a:lnTo>
                  <a:pt x="22" y="0"/>
                </a:lnTo>
                <a:lnTo>
                  <a:pt x="21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85" name="Freeform 383"/>
          <p:cNvSpPr>
            <a:spLocks/>
          </p:cNvSpPr>
          <p:nvPr/>
        </p:nvSpPr>
        <p:spPr bwMode="auto">
          <a:xfrm>
            <a:off x="5794170" y="3731465"/>
            <a:ext cx="24379" cy="42369"/>
          </a:xfrm>
          <a:custGeom>
            <a:avLst/>
            <a:gdLst/>
            <a:ahLst/>
            <a:cxnLst>
              <a:cxn ang="0">
                <a:pos x="0" y="30"/>
              </a:cxn>
              <a:cxn ang="0">
                <a:pos x="6" y="36"/>
              </a:cxn>
              <a:cxn ang="0">
                <a:pos x="12" y="36"/>
              </a:cxn>
              <a:cxn ang="0">
                <a:pos x="18" y="30"/>
              </a:cxn>
              <a:cxn ang="0">
                <a:pos x="18" y="6"/>
              </a:cxn>
              <a:cxn ang="0">
                <a:pos x="12" y="6"/>
              </a:cxn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12"/>
              </a:cxn>
              <a:cxn ang="0">
                <a:pos x="0" y="30"/>
              </a:cxn>
            </a:cxnLst>
            <a:rect l="0" t="0" r="r" b="b"/>
            <a:pathLst>
              <a:path w="18" h="36">
                <a:moveTo>
                  <a:pt x="0" y="30"/>
                </a:moveTo>
                <a:lnTo>
                  <a:pt x="6" y="36"/>
                </a:lnTo>
                <a:lnTo>
                  <a:pt x="12" y="36"/>
                </a:lnTo>
                <a:lnTo>
                  <a:pt x="18" y="30"/>
                </a:lnTo>
                <a:lnTo>
                  <a:pt x="18" y="6"/>
                </a:lnTo>
                <a:lnTo>
                  <a:pt x="12" y="6"/>
                </a:ln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0" y="12"/>
                </a:lnTo>
                <a:lnTo>
                  <a:pt x="0" y="3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86" name="Freeform 384"/>
          <p:cNvSpPr>
            <a:spLocks/>
          </p:cNvSpPr>
          <p:nvPr/>
        </p:nvSpPr>
        <p:spPr bwMode="auto">
          <a:xfrm>
            <a:off x="5794170" y="3731465"/>
            <a:ext cx="24379" cy="42369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1" y="5"/>
              </a:cxn>
              <a:cxn ang="0">
                <a:pos x="1" y="6"/>
              </a:cxn>
              <a:cxn ang="0">
                <a:pos x="1" y="6"/>
              </a:cxn>
              <a:cxn ang="0">
                <a:pos x="2" y="6"/>
              </a:cxn>
              <a:cxn ang="0">
                <a:pos x="3" y="5"/>
              </a:cxn>
              <a:cxn ang="0">
                <a:pos x="3" y="2"/>
              </a:cxn>
              <a:cxn ang="0">
                <a:pos x="3" y="5"/>
              </a:cxn>
              <a:cxn ang="0">
                <a:pos x="3" y="1"/>
              </a:cxn>
              <a:cxn ang="0">
                <a:pos x="2" y="1"/>
              </a:cxn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5"/>
              </a:cxn>
            </a:cxnLst>
            <a:rect l="0" t="0" r="r" b="b"/>
            <a:pathLst>
              <a:path w="3" h="6">
                <a:moveTo>
                  <a:pt x="0" y="5"/>
                </a:moveTo>
                <a:lnTo>
                  <a:pt x="1" y="5"/>
                </a:lnTo>
                <a:lnTo>
                  <a:pt x="1" y="6"/>
                </a:lnTo>
                <a:lnTo>
                  <a:pt x="1" y="6"/>
                </a:lnTo>
                <a:lnTo>
                  <a:pt x="2" y="6"/>
                </a:lnTo>
                <a:lnTo>
                  <a:pt x="3" y="5"/>
                </a:lnTo>
                <a:lnTo>
                  <a:pt x="3" y="2"/>
                </a:lnTo>
                <a:lnTo>
                  <a:pt x="3" y="5"/>
                </a:lnTo>
                <a:lnTo>
                  <a:pt x="3" y="1"/>
                </a:lnTo>
                <a:lnTo>
                  <a:pt x="2" y="1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5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87" name="Freeform 385"/>
          <p:cNvSpPr>
            <a:spLocks/>
          </p:cNvSpPr>
          <p:nvPr/>
        </p:nvSpPr>
        <p:spPr bwMode="auto">
          <a:xfrm>
            <a:off x="5794170" y="3731465"/>
            <a:ext cx="73137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18"/>
              </a:cxn>
              <a:cxn ang="0">
                <a:pos x="54" y="18"/>
              </a:cxn>
              <a:cxn ang="0">
                <a:pos x="54" y="6"/>
              </a:cxn>
              <a:cxn ang="0">
                <a:pos x="48" y="6"/>
              </a:cxn>
              <a:cxn ang="0">
                <a:pos x="48" y="0"/>
              </a:cxn>
              <a:cxn ang="0">
                <a:pos x="6" y="0"/>
              </a:cxn>
            </a:cxnLst>
            <a:rect l="0" t="0" r="r" b="b"/>
            <a:pathLst>
              <a:path w="54" h="18">
                <a:moveTo>
                  <a:pt x="6" y="0"/>
                </a:moveTo>
                <a:lnTo>
                  <a:pt x="6" y="6"/>
                </a:lnTo>
                <a:lnTo>
                  <a:pt x="0" y="6"/>
                </a:lnTo>
                <a:lnTo>
                  <a:pt x="0" y="18"/>
                </a:lnTo>
                <a:lnTo>
                  <a:pt x="54" y="18"/>
                </a:lnTo>
                <a:lnTo>
                  <a:pt x="54" y="6"/>
                </a:lnTo>
                <a:lnTo>
                  <a:pt x="48" y="6"/>
                </a:lnTo>
                <a:lnTo>
                  <a:pt x="48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88" name="Freeform 386"/>
          <p:cNvSpPr>
            <a:spLocks/>
          </p:cNvSpPr>
          <p:nvPr/>
        </p:nvSpPr>
        <p:spPr bwMode="auto">
          <a:xfrm>
            <a:off x="5794170" y="3731465"/>
            <a:ext cx="73137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8" y="3"/>
              </a:cxn>
              <a:cxn ang="0">
                <a:pos x="1" y="3"/>
              </a:cxn>
              <a:cxn ang="0">
                <a:pos x="8" y="3"/>
              </a:cxn>
              <a:cxn ang="0">
                <a:pos x="9" y="3"/>
              </a:cxn>
              <a:cxn ang="0">
                <a:pos x="9" y="2"/>
              </a:cxn>
              <a:cxn ang="0">
                <a:pos x="9" y="1"/>
              </a:cxn>
              <a:cxn ang="0">
                <a:pos x="8" y="1"/>
              </a:cxn>
              <a:cxn ang="0">
                <a:pos x="8" y="0"/>
              </a:cxn>
              <a:cxn ang="0">
                <a:pos x="1" y="0"/>
              </a:cxn>
            </a:cxnLst>
            <a:rect l="0" t="0" r="r" b="b"/>
            <a:pathLst>
              <a:path w="9" h="3">
                <a:moveTo>
                  <a:pt x="1" y="0"/>
                </a:move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8" y="3"/>
                </a:lnTo>
                <a:lnTo>
                  <a:pt x="1" y="3"/>
                </a:lnTo>
                <a:lnTo>
                  <a:pt x="8" y="3"/>
                </a:lnTo>
                <a:lnTo>
                  <a:pt x="9" y="3"/>
                </a:lnTo>
                <a:lnTo>
                  <a:pt x="9" y="2"/>
                </a:lnTo>
                <a:lnTo>
                  <a:pt x="9" y="1"/>
                </a:lnTo>
                <a:lnTo>
                  <a:pt x="8" y="1"/>
                </a:lnTo>
                <a:lnTo>
                  <a:pt x="8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89" name="Freeform 387"/>
          <p:cNvSpPr>
            <a:spLocks/>
          </p:cNvSpPr>
          <p:nvPr/>
        </p:nvSpPr>
        <p:spPr bwMode="auto">
          <a:xfrm>
            <a:off x="5842928" y="3717342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0" y="30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90" name="Freeform 388"/>
          <p:cNvSpPr>
            <a:spLocks/>
          </p:cNvSpPr>
          <p:nvPr/>
        </p:nvSpPr>
        <p:spPr bwMode="auto">
          <a:xfrm>
            <a:off x="5842928" y="3717342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2" y="5"/>
              </a:cxn>
              <a:cxn ang="0">
                <a:pos x="2" y="5"/>
              </a:cxn>
              <a:cxn ang="0">
                <a:pos x="3" y="5"/>
              </a:cxn>
              <a:cxn ang="0">
                <a:pos x="3" y="1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2" y="5"/>
                </a:lnTo>
                <a:lnTo>
                  <a:pt x="2" y="5"/>
                </a:lnTo>
                <a:lnTo>
                  <a:pt x="3" y="5"/>
                </a:lnTo>
                <a:lnTo>
                  <a:pt x="3" y="1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91" name="Freeform 389"/>
          <p:cNvSpPr>
            <a:spLocks/>
          </p:cNvSpPr>
          <p:nvPr/>
        </p:nvSpPr>
        <p:spPr bwMode="auto">
          <a:xfrm>
            <a:off x="5842928" y="3717342"/>
            <a:ext cx="48758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30" y="18"/>
              </a:cxn>
              <a:cxn ang="0">
                <a:pos x="36" y="12"/>
              </a:cxn>
              <a:cxn ang="0">
                <a:pos x="36" y="6"/>
              </a:cxn>
              <a:cxn ang="0">
                <a:pos x="30" y="0"/>
              </a:cxn>
              <a:cxn ang="0">
                <a:pos x="24" y="0"/>
              </a:cxn>
              <a:cxn ang="0">
                <a:pos x="12" y="0"/>
              </a:cxn>
            </a:cxnLst>
            <a:rect l="0" t="0" r="r" b="b"/>
            <a:pathLst>
              <a:path w="36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30" y="18"/>
                </a:lnTo>
                <a:lnTo>
                  <a:pt x="36" y="12"/>
                </a:lnTo>
                <a:lnTo>
                  <a:pt x="36" y="6"/>
                </a:lnTo>
                <a:lnTo>
                  <a:pt x="30" y="0"/>
                </a:lnTo>
                <a:lnTo>
                  <a:pt x="24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92" name="Freeform 390"/>
          <p:cNvSpPr>
            <a:spLocks/>
          </p:cNvSpPr>
          <p:nvPr/>
        </p:nvSpPr>
        <p:spPr bwMode="auto">
          <a:xfrm>
            <a:off x="5842928" y="3717342"/>
            <a:ext cx="48758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4" y="3"/>
              </a:cxn>
              <a:cxn ang="0">
                <a:pos x="2" y="3"/>
              </a:cxn>
              <a:cxn ang="0">
                <a:pos x="5" y="3"/>
              </a:cxn>
              <a:cxn ang="0">
                <a:pos x="6" y="2"/>
              </a:cxn>
              <a:cxn ang="0">
                <a:pos x="6" y="1"/>
              </a:cxn>
              <a:cxn ang="0">
                <a:pos x="6" y="1"/>
              </a:cxn>
              <a:cxn ang="0">
                <a:pos x="5" y="0"/>
              </a:cxn>
              <a:cxn ang="0">
                <a:pos x="4" y="0"/>
              </a:cxn>
              <a:cxn ang="0">
                <a:pos x="2" y="0"/>
              </a:cxn>
            </a:cxnLst>
            <a:rect l="0" t="0" r="r" b="b"/>
            <a:pathLst>
              <a:path w="6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4" y="3"/>
                </a:lnTo>
                <a:lnTo>
                  <a:pt x="2" y="3"/>
                </a:lnTo>
                <a:lnTo>
                  <a:pt x="5" y="3"/>
                </a:lnTo>
                <a:lnTo>
                  <a:pt x="6" y="2"/>
                </a:lnTo>
                <a:lnTo>
                  <a:pt x="6" y="1"/>
                </a:lnTo>
                <a:lnTo>
                  <a:pt x="6" y="1"/>
                </a:lnTo>
                <a:lnTo>
                  <a:pt x="5" y="0"/>
                </a:lnTo>
                <a:lnTo>
                  <a:pt x="4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93" name="Freeform 391"/>
          <p:cNvSpPr>
            <a:spLocks/>
          </p:cNvSpPr>
          <p:nvPr/>
        </p:nvSpPr>
        <p:spPr bwMode="auto">
          <a:xfrm>
            <a:off x="5867307" y="3696158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6" y="36"/>
              </a:cxn>
              <a:cxn ang="0">
                <a:pos x="12" y="36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0"/>
                </a:lnTo>
                <a:lnTo>
                  <a:pt x="6" y="36"/>
                </a:lnTo>
                <a:lnTo>
                  <a:pt x="12" y="36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94" name="Freeform 392"/>
          <p:cNvSpPr>
            <a:spLocks/>
          </p:cNvSpPr>
          <p:nvPr/>
        </p:nvSpPr>
        <p:spPr bwMode="auto">
          <a:xfrm>
            <a:off x="5867307" y="3696158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6"/>
              </a:cxn>
              <a:cxn ang="0">
                <a:pos x="1" y="6"/>
              </a:cxn>
              <a:cxn ang="0">
                <a:pos x="2" y="6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1" y="6"/>
                </a:lnTo>
                <a:lnTo>
                  <a:pt x="1" y="6"/>
                </a:lnTo>
                <a:lnTo>
                  <a:pt x="2" y="6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95" name="Freeform 393"/>
          <p:cNvSpPr>
            <a:spLocks/>
          </p:cNvSpPr>
          <p:nvPr/>
        </p:nvSpPr>
        <p:spPr bwMode="auto">
          <a:xfrm>
            <a:off x="5867307" y="3696158"/>
            <a:ext cx="56884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42" y="18"/>
              </a:cxn>
              <a:cxn ang="0">
                <a:pos x="42" y="6"/>
              </a:cxn>
              <a:cxn ang="0">
                <a:pos x="36" y="0"/>
              </a:cxn>
              <a:cxn ang="0">
                <a:pos x="6" y="0"/>
              </a:cxn>
            </a:cxnLst>
            <a:rect l="0" t="0" r="r" b="b"/>
            <a:pathLst>
              <a:path w="42" h="18">
                <a:moveTo>
                  <a:pt x="6" y="0"/>
                </a:moveTo>
                <a:lnTo>
                  <a:pt x="0" y="6"/>
                </a:lnTo>
                <a:lnTo>
                  <a:pt x="0" y="18"/>
                </a:lnTo>
                <a:lnTo>
                  <a:pt x="42" y="18"/>
                </a:lnTo>
                <a:lnTo>
                  <a:pt x="42" y="6"/>
                </a:lnTo>
                <a:lnTo>
                  <a:pt x="36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96" name="Freeform 394"/>
          <p:cNvSpPr>
            <a:spLocks/>
          </p:cNvSpPr>
          <p:nvPr/>
        </p:nvSpPr>
        <p:spPr bwMode="auto">
          <a:xfrm>
            <a:off x="5867307" y="3696158"/>
            <a:ext cx="56884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6" y="3"/>
              </a:cxn>
              <a:cxn ang="0">
                <a:pos x="1" y="3"/>
              </a:cxn>
              <a:cxn ang="0">
                <a:pos x="6" y="3"/>
              </a:cxn>
              <a:cxn ang="0">
                <a:pos x="7" y="3"/>
              </a:cxn>
              <a:cxn ang="0">
                <a:pos x="7" y="2"/>
              </a:cxn>
              <a:cxn ang="0">
                <a:pos x="7" y="1"/>
              </a:cxn>
              <a:cxn ang="0">
                <a:pos x="6" y="0"/>
              </a:cxn>
              <a:cxn ang="0">
                <a:pos x="6" y="0"/>
              </a:cxn>
              <a:cxn ang="0">
                <a:pos x="1" y="0"/>
              </a:cxn>
            </a:cxnLst>
            <a:rect l="0" t="0" r="r" b="b"/>
            <a:pathLst>
              <a:path w="7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6" y="3"/>
                </a:lnTo>
                <a:lnTo>
                  <a:pt x="1" y="3"/>
                </a:lnTo>
                <a:lnTo>
                  <a:pt x="6" y="3"/>
                </a:lnTo>
                <a:lnTo>
                  <a:pt x="7" y="3"/>
                </a:lnTo>
                <a:lnTo>
                  <a:pt x="7" y="2"/>
                </a:lnTo>
                <a:lnTo>
                  <a:pt x="7" y="1"/>
                </a:lnTo>
                <a:lnTo>
                  <a:pt x="6" y="0"/>
                </a:lnTo>
                <a:lnTo>
                  <a:pt x="6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97" name="Freeform 395"/>
          <p:cNvSpPr>
            <a:spLocks/>
          </p:cNvSpPr>
          <p:nvPr/>
        </p:nvSpPr>
        <p:spPr bwMode="auto">
          <a:xfrm>
            <a:off x="5899812" y="3682035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18" y="30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0" y="30"/>
                </a:lnTo>
                <a:lnTo>
                  <a:pt x="18" y="30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98" name="Freeform 396"/>
          <p:cNvSpPr>
            <a:spLocks/>
          </p:cNvSpPr>
          <p:nvPr/>
        </p:nvSpPr>
        <p:spPr bwMode="auto">
          <a:xfrm>
            <a:off x="5899812" y="3682035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2" y="5"/>
              </a:cxn>
              <a:cxn ang="0">
                <a:pos x="2" y="5"/>
              </a:cxn>
              <a:cxn ang="0">
                <a:pos x="3" y="5"/>
              </a:cxn>
              <a:cxn ang="0">
                <a:pos x="3" y="1"/>
              </a:cxn>
              <a:cxn ang="0">
                <a:pos x="3" y="4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2" y="5"/>
                </a:lnTo>
                <a:lnTo>
                  <a:pt x="2" y="5"/>
                </a:lnTo>
                <a:lnTo>
                  <a:pt x="3" y="5"/>
                </a:lnTo>
                <a:lnTo>
                  <a:pt x="3" y="1"/>
                </a:lnTo>
                <a:lnTo>
                  <a:pt x="3" y="4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99" name="Freeform 397"/>
          <p:cNvSpPr>
            <a:spLocks/>
          </p:cNvSpPr>
          <p:nvPr/>
        </p:nvSpPr>
        <p:spPr bwMode="auto">
          <a:xfrm>
            <a:off x="5899812" y="3682035"/>
            <a:ext cx="98870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61" y="18"/>
              </a:cxn>
              <a:cxn ang="0">
                <a:pos x="12" y="18"/>
              </a:cxn>
              <a:cxn ang="0">
                <a:pos x="67" y="12"/>
              </a:cxn>
              <a:cxn ang="0">
                <a:pos x="73" y="6"/>
              </a:cxn>
              <a:cxn ang="0">
                <a:pos x="67" y="0"/>
              </a:cxn>
              <a:cxn ang="0">
                <a:pos x="61" y="0"/>
              </a:cxn>
              <a:cxn ang="0">
                <a:pos x="12" y="0"/>
              </a:cxn>
            </a:cxnLst>
            <a:rect l="0" t="0" r="r" b="b"/>
            <a:pathLst>
              <a:path w="73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61" y="18"/>
                </a:lnTo>
                <a:lnTo>
                  <a:pt x="12" y="18"/>
                </a:lnTo>
                <a:lnTo>
                  <a:pt x="67" y="12"/>
                </a:lnTo>
                <a:lnTo>
                  <a:pt x="73" y="6"/>
                </a:lnTo>
                <a:lnTo>
                  <a:pt x="67" y="0"/>
                </a:lnTo>
                <a:lnTo>
                  <a:pt x="61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0" name="Freeform 398"/>
          <p:cNvSpPr>
            <a:spLocks/>
          </p:cNvSpPr>
          <p:nvPr/>
        </p:nvSpPr>
        <p:spPr bwMode="auto">
          <a:xfrm>
            <a:off x="5899812" y="3682035"/>
            <a:ext cx="98870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10" y="3"/>
              </a:cxn>
              <a:cxn ang="0">
                <a:pos x="2" y="3"/>
              </a:cxn>
              <a:cxn ang="0">
                <a:pos x="11" y="2"/>
              </a:cxn>
              <a:cxn ang="0">
                <a:pos x="11" y="2"/>
              </a:cxn>
              <a:cxn ang="0">
                <a:pos x="12" y="1"/>
              </a:cxn>
              <a:cxn ang="0">
                <a:pos x="11" y="0"/>
              </a:cxn>
              <a:cxn ang="0">
                <a:pos x="11" y="0"/>
              </a:cxn>
              <a:cxn ang="0">
                <a:pos x="10" y="0"/>
              </a:cxn>
              <a:cxn ang="0">
                <a:pos x="2" y="0"/>
              </a:cxn>
            </a:cxnLst>
            <a:rect l="0" t="0" r="r" b="b"/>
            <a:pathLst>
              <a:path w="12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10" y="3"/>
                </a:lnTo>
                <a:lnTo>
                  <a:pt x="2" y="3"/>
                </a:lnTo>
                <a:lnTo>
                  <a:pt x="11" y="2"/>
                </a:lnTo>
                <a:lnTo>
                  <a:pt x="11" y="2"/>
                </a:lnTo>
                <a:lnTo>
                  <a:pt x="12" y="1"/>
                </a:lnTo>
                <a:lnTo>
                  <a:pt x="11" y="0"/>
                </a:lnTo>
                <a:lnTo>
                  <a:pt x="11" y="0"/>
                </a:lnTo>
                <a:lnTo>
                  <a:pt x="10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1" name="Freeform 399"/>
          <p:cNvSpPr>
            <a:spLocks/>
          </p:cNvSpPr>
          <p:nvPr/>
        </p:nvSpPr>
        <p:spPr bwMode="auto">
          <a:xfrm>
            <a:off x="5974303" y="3660850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6" y="36"/>
              </a:cxn>
              <a:cxn ang="0">
                <a:pos x="12" y="30"/>
              </a:cxn>
              <a:cxn ang="0">
                <a:pos x="18" y="12"/>
              </a:cxn>
              <a:cxn ang="0">
                <a:pos x="18" y="24"/>
              </a:cxn>
              <a:cxn ang="0">
                <a:pos x="12" y="6"/>
              </a:cxn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0"/>
                </a:lnTo>
                <a:lnTo>
                  <a:pt x="6" y="36"/>
                </a:lnTo>
                <a:lnTo>
                  <a:pt x="12" y="30"/>
                </a:lnTo>
                <a:lnTo>
                  <a:pt x="18" y="12"/>
                </a:lnTo>
                <a:lnTo>
                  <a:pt x="18" y="24"/>
                </a:lnTo>
                <a:lnTo>
                  <a:pt x="12" y="6"/>
                </a:lnTo>
                <a:lnTo>
                  <a:pt x="12" y="0"/>
                </a:lnTo>
                <a:lnTo>
                  <a:pt x="0" y="0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2" name="Freeform 400"/>
          <p:cNvSpPr>
            <a:spLocks/>
          </p:cNvSpPr>
          <p:nvPr/>
        </p:nvSpPr>
        <p:spPr bwMode="auto">
          <a:xfrm>
            <a:off x="5974303" y="3660850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0" y="5"/>
              </a:cxn>
              <a:cxn ang="0">
                <a:pos x="1" y="6"/>
              </a:cxn>
              <a:cxn ang="0">
                <a:pos x="2" y="5"/>
              </a:cxn>
              <a:cxn ang="0">
                <a:pos x="2" y="5"/>
              </a:cxn>
              <a:cxn ang="0">
                <a:pos x="3" y="2"/>
              </a:cxn>
              <a:cxn ang="0">
                <a:pos x="3" y="4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0" y="5"/>
                </a:lnTo>
                <a:lnTo>
                  <a:pt x="1" y="6"/>
                </a:lnTo>
                <a:lnTo>
                  <a:pt x="2" y="5"/>
                </a:lnTo>
                <a:lnTo>
                  <a:pt x="2" y="5"/>
                </a:lnTo>
                <a:lnTo>
                  <a:pt x="3" y="2"/>
                </a:lnTo>
                <a:lnTo>
                  <a:pt x="3" y="4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3" name="Freeform 401"/>
          <p:cNvSpPr>
            <a:spLocks/>
          </p:cNvSpPr>
          <p:nvPr/>
        </p:nvSpPr>
        <p:spPr bwMode="auto">
          <a:xfrm>
            <a:off x="5974303" y="3660850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24" y="18"/>
              </a:cxn>
              <a:cxn ang="0">
                <a:pos x="30" y="12"/>
              </a:cxn>
              <a:cxn ang="0">
                <a:pos x="30" y="6"/>
              </a:cxn>
              <a:cxn ang="0">
                <a:pos x="24" y="0"/>
              </a:cxn>
              <a:cxn ang="0">
                <a:pos x="18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24" y="18"/>
                </a:lnTo>
                <a:lnTo>
                  <a:pt x="30" y="12"/>
                </a:lnTo>
                <a:lnTo>
                  <a:pt x="30" y="6"/>
                </a:lnTo>
                <a:lnTo>
                  <a:pt x="24" y="0"/>
                </a:lnTo>
                <a:lnTo>
                  <a:pt x="18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4" name="Freeform 402"/>
          <p:cNvSpPr>
            <a:spLocks/>
          </p:cNvSpPr>
          <p:nvPr/>
        </p:nvSpPr>
        <p:spPr bwMode="auto">
          <a:xfrm>
            <a:off x="5974303" y="3660850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3" y="3"/>
              </a:cxn>
              <a:cxn ang="0">
                <a:pos x="1" y="3"/>
              </a:cxn>
              <a:cxn ang="0">
                <a:pos x="4" y="3"/>
              </a:cxn>
              <a:cxn ang="0">
                <a:pos x="5" y="2"/>
              </a:cxn>
              <a:cxn ang="0">
                <a:pos x="5" y="2"/>
              </a:cxn>
              <a:cxn ang="0">
                <a:pos x="5" y="1"/>
              </a:cxn>
              <a:cxn ang="0">
                <a:pos x="4" y="0"/>
              </a:cxn>
              <a:cxn ang="0">
                <a:pos x="3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3" y="3"/>
                </a:lnTo>
                <a:lnTo>
                  <a:pt x="1" y="3"/>
                </a:lnTo>
                <a:lnTo>
                  <a:pt x="4" y="3"/>
                </a:lnTo>
                <a:lnTo>
                  <a:pt x="5" y="2"/>
                </a:lnTo>
                <a:lnTo>
                  <a:pt x="5" y="2"/>
                </a:lnTo>
                <a:lnTo>
                  <a:pt x="5" y="1"/>
                </a:lnTo>
                <a:lnTo>
                  <a:pt x="4" y="0"/>
                </a:lnTo>
                <a:lnTo>
                  <a:pt x="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5" name="Freeform 403"/>
          <p:cNvSpPr>
            <a:spLocks/>
          </p:cNvSpPr>
          <p:nvPr/>
        </p:nvSpPr>
        <p:spPr bwMode="auto">
          <a:xfrm>
            <a:off x="5990556" y="3639666"/>
            <a:ext cx="24379" cy="42369"/>
          </a:xfrm>
          <a:custGeom>
            <a:avLst/>
            <a:gdLst/>
            <a:ahLst/>
            <a:cxnLst>
              <a:cxn ang="0">
                <a:pos x="0" y="30"/>
              </a:cxn>
              <a:cxn ang="0">
                <a:pos x="6" y="36"/>
              </a:cxn>
              <a:cxn ang="0">
                <a:pos x="12" y="36"/>
              </a:cxn>
              <a:cxn ang="0">
                <a:pos x="18" y="30"/>
              </a:cxn>
              <a:cxn ang="0">
                <a:pos x="18" y="6"/>
              </a:cxn>
              <a:cxn ang="0">
                <a:pos x="12" y="6"/>
              </a:cxn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12"/>
              </a:cxn>
              <a:cxn ang="0">
                <a:pos x="0" y="30"/>
              </a:cxn>
            </a:cxnLst>
            <a:rect l="0" t="0" r="r" b="b"/>
            <a:pathLst>
              <a:path w="18" h="36">
                <a:moveTo>
                  <a:pt x="0" y="30"/>
                </a:moveTo>
                <a:lnTo>
                  <a:pt x="6" y="36"/>
                </a:lnTo>
                <a:lnTo>
                  <a:pt x="12" y="36"/>
                </a:lnTo>
                <a:lnTo>
                  <a:pt x="18" y="30"/>
                </a:lnTo>
                <a:lnTo>
                  <a:pt x="18" y="6"/>
                </a:lnTo>
                <a:lnTo>
                  <a:pt x="12" y="6"/>
                </a:ln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0" y="12"/>
                </a:lnTo>
                <a:lnTo>
                  <a:pt x="0" y="3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6" name="Freeform 404"/>
          <p:cNvSpPr>
            <a:spLocks/>
          </p:cNvSpPr>
          <p:nvPr/>
        </p:nvSpPr>
        <p:spPr bwMode="auto">
          <a:xfrm>
            <a:off x="5990556" y="3639666"/>
            <a:ext cx="24379" cy="42369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1" y="5"/>
              </a:cxn>
              <a:cxn ang="0">
                <a:pos x="1" y="6"/>
              </a:cxn>
              <a:cxn ang="0">
                <a:pos x="1" y="6"/>
              </a:cxn>
              <a:cxn ang="0">
                <a:pos x="2" y="6"/>
              </a:cxn>
              <a:cxn ang="0">
                <a:pos x="3" y="5"/>
              </a:cxn>
              <a:cxn ang="0">
                <a:pos x="3" y="2"/>
              </a:cxn>
              <a:cxn ang="0">
                <a:pos x="3" y="5"/>
              </a:cxn>
              <a:cxn ang="0">
                <a:pos x="3" y="1"/>
              </a:cxn>
              <a:cxn ang="0">
                <a:pos x="2" y="1"/>
              </a:cxn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5"/>
              </a:cxn>
            </a:cxnLst>
            <a:rect l="0" t="0" r="r" b="b"/>
            <a:pathLst>
              <a:path w="3" h="6">
                <a:moveTo>
                  <a:pt x="0" y="5"/>
                </a:moveTo>
                <a:lnTo>
                  <a:pt x="1" y="5"/>
                </a:lnTo>
                <a:lnTo>
                  <a:pt x="1" y="6"/>
                </a:lnTo>
                <a:lnTo>
                  <a:pt x="1" y="6"/>
                </a:lnTo>
                <a:lnTo>
                  <a:pt x="2" y="6"/>
                </a:lnTo>
                <a:lnTo>
                  <a:pt x="3" y="5"/>
                </a:lnTo>
                <a:lnTo>
                  <a:pt x="3" y="2"/>
                </a:lnTo>
                <a:lnTo>
                  <a:pt x="3" y="5"/>
                </a:lnTo>
                <a:lnTo>
                  <a:pt x="3" y="1"/>
                </a:lnTo>
                <a:lnTo>
                  <a:pt x="2" y="1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5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7" name="Freeform 405"/>
          <p:cNvSpPr>
            <a:spLocks/>
          </p:cNvSpPr>
          <p:nvPr/>
        </p:nvSpPr>
        <p:spPr bwMode="auto">
          <a:xfrm>
            <a:off x="5990556" y="3639666"/>
            <a:ext cx="325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18"/>
              </a:cxn>
              <a:cxn ang="0">
                <a:pos x="24" y="18"/>
              </a:cxn>
              <a:cxn ang="0">
                <a:pos x="24" y="6"/>
              </a:cxn>
              <a:cxn ang="0">
                <a:pos x="18" y="6"/>
              </a:cxn>
              <a:cxn ang="0">
                <a:pos x="18" y="0"/>
              </a:cxn>
              <a:cxn ang="0">
                <a:pos x="6" y="0"/>
              </a:cxn>
            </a:cxnLst>
            <a:rect l="0" t="0" r="r" b="b"/>
            <a:pathLst>
              <a:path w="24" h="18">
                <a:moveTo>
                  <a:pt x="6" y="0"/>
                </a:moveTo>
                <a:lnTo>
                  <a:pt x="6" y="6"/>
                </a:lnTo>
                <a:lnTo>
                  <a:pt x="0" y="6"/>
                </a:lnTo>
                <a:lnTo>
                  <a:pt x="0" y="18"/>
                </a:lnTo>
                <a:lnTo>
                  <a:pt x="24" y="18"/>
                </a:lnTo>
                <a:lnTo>
                  <a:pt x="24" y="6"/>
                </a:lnTo>
                <a:lnTo>
                  <a:pt x="18" y="6"/>
                </a:lnTo>
                <a:lnTo>
                  <a:pt x="18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7" name="Freeform 407"/>
          <p:cNvSpPr>
            <a:spLocks/>
          </p:cNvSpPr>
          <p:nvPr/>
        </p:nvSpPr>
        <p:spPr bwMode="auto">
          <a:xfrm>
            <a:off x="5990556" y="3639666"/>
            <a:ext cx="325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3" y="3"/>
              </a:cxn>
              <a:cxn ang="0">
                <a:pos x="1" y="3"/>
              </a:cxn>
              <a:cxn ang="0">
                <a:pos x="3" y="3"/>
              </a:cxn>
              <a:cxn ang="0">
                <a:pos x="4" y="3"/>
              </a:cxn>
              <a:cxn ang="0">
                <a:pos x="4" y="2"/>
              </a:cxn>
              <a:cxn ang="0">
                <a:pos x="4" y="1"/>
              </a:cxn>
              <a:cxn ang="0">
                <a:pos x="3" y="1"/>
              </a:cxn>
              <a:cxn ang="0">
                <a:pos x="3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3" y="3"/>
                </a:lnTo>
                <a:lnTo>
                  <a:pt x="1" y="3"/>
                </a:lnTo>
                <a:lnTo>
                  <a:pt x="3" y="3"/>
                </a:lnTo>
                <a:lnTo>
                  <a:pt x="4" y="3"/>
                </a:lnTo>
                <a:lnTo>
                  <a:pt x="4" y="2"/>
                </a:lnTo>
                <a:lnTo>
                  <a:pt x="4" y="1"/>
                </a:lnTo>
                <a:lnTo>
                  <a:pt x="3" y="1"/>
                </a:lnTo>
                <a:lnTo>
                  <a:pt x="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8" name="Freeform 408"/>
          <p:cNvSpPr>
            <a:spLocks/>
          </p:cNvSpPr>
          <p:nvPr/>
        </p:nvSpPr>
        <p:spPr bwMode="auto">
          <a:xfrm>
            <a:off x="5998682" y="3625543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0" y="30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9" name="Freeform 409"/>
          <p:cNvSpPr>
            <a:spLocks/>
          </p:cNvSpPr>
          <p:nvPr/>
        </p:nvSpPr>
        <p:spPr bwMode="auto">
          <a:xfrm>
            <a:off x="5998682" y="3625543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2" y="5"/>
              </a:cxn>
              <a:cxn ang="0">
                <a:pos x="2" y="5"/>
              </a:cxn>
              <a:cxn ang="0">
                <a:pos x="3" y="5"/>
              </a:cxn>
              <a:cxn ang="0">
                <a:pos x="3" y="1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2" y="5"/>
                </a:lnTo>
                <a:lnTo>
                  <a:pt x="2" y="5"/>
                </a:lnTo>
                <a:lnTo>
                  <a:pt x="3" y="5"/>
                </a:lnTo>
                <a:lnTo>
                  <a:pt x="3" y="1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0" name="Freeform 410"/>
          <p:cNvSpPr>
            <a:spLocks/>
          </p:cNvSpPr>
          <p:nvPr/>
        </p:nvSpPr>
        <p:spPr bwMode="auto">
          <a:xfrm>
            <a:off x="5998682" y="3625543"/>
            <a:ext cx="130021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90" y="18"/>
              </a:cxn>
              <a:cxn ang="0">
                <a:pos x="90" y="12"/>
              </a:cxn>
              <a:cxn ang="0">
                <a:pos x="96" y="6"/>
              </a:cxn>
              <a:cxn ang="0">
                <a:pos x="90" y="6"/>
              </a:cxn>
              <a:cxn ang="0">
                <a:pos x="90" y="0"/>
              </a:cxn>
              <a:cxn ang="0">
                <a:pos x="84" y="0"/>
              </a:cxn>
              <a:cxn ang="0">
                <a:pos x="12" y="0"/>
              </a:cxn>
            </a:cxnLst>
            <a:rect l="0" t="0" r="r" b="b"/>
            <a:pathLst>
              <a:path w="96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90" y="18"/>
                </a:lnTo>
                <a:lnTo>
                  <a:pt x="90" y="12"/>
                </a:lnTo>
                <a:lnTo>
                  <a:pt x="96" y="6"/>
                </a:lnTo>
                <a:lnTo>
                  <a:pt x="90" y="6"/>
                </a:lnTo>
                <a:lnTo>
                  <a:pt x="90" y="0"/>
                </a:lnTo>
                <a:lnTo>
                  <a:pt x="84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1" name="Freeform 411"/>
          <p:cNvSpPr>
            <a:spLocks/>
          </p:cNvSpPr>
          <p:nvPr/>
        </p:nvSpPr>
        <p:spPr bwMode="auto">
          <a:xfrm>
            <a:off x="5998682" y="3625543"/>
            <a:ext cx="130021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14" y="3"/>
              </a:cxn>
              <a:cxn ang="0">
                <a:pos x="2" y="3"/>
              </a:cxn>
              <a:cxn ang="0">
                <a:pos x="15" y="3"/>
              </a:cxn>
              <a:cxn ang="0">
                <a:pos x="15" y="2"/>
              </a:cxn>
              <a:cxn ang="0">
                <a:pos x="16" y="1"/>
              </a:cxn>
              <a:cxn ang="0">
                <a:pos x="15" y="1"/>
              </a:cxn>
              <a:cxn ang="0">
                <a:pos x="15" y="0"/>
              </a:cxn>
              <a:cxn ang="0">
                <a:pos x="14" y="0"/>
              </a:cxn>
              <a:cxn ang="0">
                <a:pos x="2" y="0"/>
              </a:cxn>
            </a:cxnLst>
            <a:rect l="0" t="0" r="r" b="b"/>
            <a:pathLst>
              <a:path w="16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14" y="3"/>
                </a:lnTo>
                <a:lnTo>
                  <a:pt x="2" y="3"/>
                </a:lnTo>
                <a:lnTo>
                  <a:pt x="15" y="3"/>
                </a:lnTo>
                <a:lnTo>
                  <a:pt x="15" y="2"/>
                </a:lnTo>
                <a:lnTo>
                  <a:pt x="16" y="1"/>
                </a:lnTo>
                <a:lnTo>
                  <a:pt x="15" y="1"/>
                </a:lnTo>
                <a:lnTo>
                  <a:pt x="15" y="0"/>
                </a:lnTo>
                <a:lnTo>
                  <a:pt x="14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2" name="Freeform 412"/>
          <p:cNvSpPr>
            <a:spLocks/>
          </p:cNvSpPr>
          <p:nvPr/>
        </p:nvSpPr>
        <p:spPr bwMode="auto">
          <a:xfrm>
            <a:off x="6104324" y="3604359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6"/>
              </a:cxn>
              <a:cxn ang="0">
                <a:pos x="12" y="36"/>
              </a:cxn>
              <a:cxn ang="0">
                <a:pos x="12" y="30"/>
              </a:cxn>
              <a:cxn ang="0">
                <a:pos x="18" y="12"/>
              </a:cxn>
              <a:cxn ang="0">
                <a:pos x="18" y="24"/>
              </a:cxn>
              <a:cxn ang="0">
                <a:pos x="12" y="6"/>
              </a:cxn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6"/>
                </a:lnTo>
                <a:lnTo>
                  <a:pt x="12" y="36"/>
                </a:lnTo>
                <a:lnTo>
                  <a:pt x="12" y="30"/>
                </a:lnTo>
                <a:lnTo>
                  <a:pt x="18" y="12"/>
                </a:lnTo>
                <a:lnTo>
                  <a:pt x="18" y="24"/>
                </a:lnTo>
                <a:lnTo>
                  <a:pt x="12" y="6"/>
                </a:lnTo>
                <a:lnTo>
                  <a:pt x="12" y="0"/>
                </a:lnTo>
                <a:lnTo>
                  <a:pt x="0" y="0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3" name="Freeform 413"/>
          <p:cNvSpPr>
            <a:spLocks/>
          </p:cNvSpPr>
          <p:nvPr/>
        </p:nvSpPr>
        <p:spPr bwMode="auto">
          <a:xfrm>
            <a:off x="6104324" y="3604359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0" y="6"/>
              </a:cxn>
              <a:cxn ang="0">
                <a:pos x="1" y="6"/>
              </a:cxn>
              <a:cxn ang="0">
                <a:pos x="2" y="6"/>
              </a:cxn>
              <a:cxn ang="0">
                <a:pos x="2" y="5"/>
              </a:cxn>
              <a:cxn ang="0">
                <a:pos x="3" y="2"/>
              </a:cxn>
              <a:cxn ang="0">
                <a:pos x="3" y="4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0" y="6"/>
                </a:lnTo>
                <a:lnTo>
                  <a:pt x="1" y="6"/>
                </a:lnTo>
                <a:lnTo>
                  <a:pt x="2" y="6"/>
                </a:lnTo>
                <a:lnTo>
                  <a:pt x="2" y="5"/>
                </a:lnTo>
                <a:lnTo>
                  <a:pt x="3" y="2"/>
                </a:lnTo>
                <a:lnTo>
                  <a:pt x="3" y="4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4" name="Freeform 414"/>
          <p:cNvSpPr>
            <a:spLocks/>
          </p:cNvSpPr>
          <p:nvPr/>
        </p:nvSpPr>
        <p:spPr bwMode="auto">
          <a:xfrm>
            <a:off x="6104324" y="3604359"/>
            <a:ext cx="56884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36" y="18"/>
              </a:cxn>
              <a:cxn ang="0">
                <a:pos x="42" y="12"/>
              </a:cxn>
              <a:cxn ang="0">
                <a:pos x="42" y="6"/>
              </a:cxn>
              <a:cxn ang="0">
                <a:pos x="36" y="0"/>
              </a:cxn>
              <a:cxn ang="0">
                <a:pos x="30" y="0"/>
              </a:cxn>
              <a:cxn ang="0">
                <a:pos x="6" y="0"/>
              </a:cxn>
            </a:cxnLst>
            <a:rect l="0" t="0" r="r" b="b"/>
            <a:pathLst>
              <a:path w="42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36" y="18"/>
                </a:lnTo>
                <a:lnTo>
                  <a:pt x="42" y="12"/>
                </a:lnTo>
                <a:lnTo>
                  <a:pt x="42" y="6"/>
                </a:lnTo>
                <a:lnTo>
                  <a:pt x="36" y="0"/>
                </a:lnTo>
                <a:lnTo>
                  <a:pt x="30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5" name="Freeform 415"/>
          <p:cNvSpPr>
            <a:spLocks/>
          </p:cNvSpPr>
          <p:nvPr/>
        </p:nvSpPr>
        <p:spPr bwMode="auto">
          <a:xfrm>
            <a:off x="6104324" y="3604359"/>
            <a:ext cx="56884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5" y="3"/>
              </a:cxn>
              <a:cxn ang="0">
                <a:pos x="1" y="3"/>
              </a:cxn>
              <a:cxn ang="0">
                <a:pos x="6" y="3"/>
              </a:cxn>
              <a:cxn ang="0">
                <a:pos x="7" y="2"/>
              </a:cxn>
              <a:cxn ang="0">
                <a:pos x="7" y="2"/>
              </a:cxn>
              <a:cxn ang="0">
                <a:pos x="7" y="1"/>
              </a:cxn>
              <a:cxn ang="0">
                <a:pos x="6" y="0"/>
              </a:cxn>
              <a:cxn ang="0">
                <a:pos x="5" y="0"/>
              </a:cxn>
              <a:cxn ang="0">
                <a:pos x="1" y="0"/>
              </a:cxn>
            </a:cxnLst>
            <a:rect l="0" t="0" r="r" b="b"/>
            <a:pathLst>
              <a:path w="7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5" y="3"/>
                </a:lnTo>
                <a:lnTo>
                  <a:pt x="1" y="3"/>
                </a:lnTo>
                <a:lnTo>
                  <a:pt x="6" y="3"/>
                </a:lnTo>
                <a:lnTo>
                  <a:pt x="7" y="2"/>
                </a:lnTo>
                <a:lnTo>
                  <a:pt x="7" y="2"/>
                </a:lnTo>
                <a:lnTo>
                  <a:pt x="7" y="1"/>
                </a:lnTo>
                <a:lnTo>
                  <a:pt x="6" y="0"/>
                </a:lnTo>
                <a:lnTo>
                  <a:pt x="5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6" name="Freeform 416"/>
          <p:cNvSpPr>
            <a:spLocks/>
          </p:cNvSpPr>
          <p:nvPr/>
        </p:nvSpPr>
        <p:spPr bwMode="auto">
          <a:xfrm>
            <a:off x="6136829" y="3590236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6" y="30"/>
              </a:cxn>
              <a:cxn ang="0">
                <a:pos x="12" y="30"/>
              </a:cxn>
              <a:cxn ang="0">
                <a:pos x="18" y="24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6" y="30"/>
                </a:lnTo>
                <a:lnTo>
                  <a:pt x="12" y="30"/>
                </a:lnTo>
                <a:lnTo>
                  <a:pt x="18" y="24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7" name="Freeform 417"/>
          <p:cNvSpPr>
            <a:spLocks/>
          </p:cNvSpPr>
          <p:nvPr/>
        </p:nvSpPr>
        <p:spPr bwMode="auto">
          <a:xfrm>
            <a:off x="6136829" y="3590236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4"/>
              </a:cxn>
              <a:cxn ang="0">
                <a:pos x="1" y="5"/>
              </a:cxn>
              <a:cxn ang="0">
                <a:pos x="1" y="5"/>
              </a:cxn>
              <a:cxn ang="0">
                <a:pos x="2" y="5"/>
              </a:cxn>
              <a:cxn ang="0">
                <a:pos x="3" y="4"/>
              </a:cxn>
              <a:cxn ang="0">
                <a:pos x="3" y="1"/>
              </a:cxn>
              <a:cxn ang="0">
                <a:pos x="3" y="4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1" y="4"/>
                </a:lnTo>
                <a:lnTo>
                  <a:pt x="1" y="5"/>
                </a:lnTo>
                <a:lnTo>
                  <a:pt x="1" y="5"/>
                </a:lnTo>
                <a:lnTo>
                  <a:pt x="2" y="5"/>
                </a:lnTo>
                <a:lnTo>
                  <a:pt x="3" y="4"/>
                </a:lnTo>
                <a:lnTo>
                  <a:pt x="3" y="1"/>
                </a:lnTo>
                <a:lnTo>
                  <a:pt x="3" y="4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8" name="Freeform 418"/>
          <p:cNvSpPr>
            <a:spLocks/>
          </p:cNvSpPr>
          <p:nvPr/>
        </p:nvSpPr>
        <p:spPr bwMode="auto">
          <a:xfrm>
            <a:off x="6136829" y="3590236"/>
            <a:ext cx="56884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36" y="18"/>
              </a:cxn>
              <a:cxn ang="0">
                <a:pos x="6" y="18"/>
              </a:cxn>
              <a:cxn ang="0">
                <a:pos x="42" y="12"/>
              </a:cxn>
              <a:cxn ang="0">
                <a:pos x="42" y="0"/>
              </a:cxn>
              <a:cxn ang="0">
                <a:pos x="36" y="0"/>
              </a:cxn>
              <a:cxn ang="0">
                <a:pos x="6" y="0"/>
              </a:cxn>
            </a:cxnLst>
            <a:rect l="0" t="0" r="r" b="b"/>
            <a:pathLst>
              <a:path w="42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36" y="18"/>
                </a:lnTo>
                <a:lnTo>
                  <a:pt x="6" y="18"/>
                </a:lnTo>
                <a:lnTo>
                  <a:pt x="42" y="12"/>
                </a:lnTo>
                <a:lnTo>
                  <a:pt x="42" y="0"/>
                </a:lnTo>
                <a:lnTo>
                  <a:pt x="36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9" name="Freeform 419"/>
          <p:cNvSpPr>
            <a:spLocks/>
          </p:cNvSpPr>
          <p:nvPr/>
        </p:nvSpPr>
        <p:spPr bwMode="auto">
          <a:xfrm>
            <a:off x="6136829" y="3590236"/>
            <a:ext cx="56884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6" y="3"/>
              </a:cxn>
              <a:cxn ang="0">
                <a:pos x="1" y="3"/>
              </a:cxn>
              <a:cxn ang="0">
                <a:pos x="7" y="2"/>
              </a:cxn>
              <a:cxn ang="0">
                <a:pos x="7" y="2"/>
              </a:cxn>
              <a:cxn ang="0">
                <a:pos x="7" y="1"/>
              </a:cxn>
              <a:cxn ang="0">
                <a:pos x="7" y="0"/>
              </a:cxn>
              <a:cxn ang="0">
                <a:pos x="7" y="0"/>
              </a:cxn>
              <a:cxn ang="0">
                <a:pos x="6" y="0"/>
              </a:cxn>
              <a:cxn ang="0">
                <a:pos x="1" y="0"/>
              </a:cxn>
            </a:cxnLst>
            <a:rect l="0" t="0" r="r" b="b"/>
            <a:pathLst>
              <a:path w="7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6" y="3"/>
                </a:lnTo>
                <a:lnTo>
                  <a:pt x="1" y="3"/>
                </a:lnTo>
                <a:lnTo>
                  <a:pt x="7" y="2"/>
                </a:lnTo>
                <a:lnTo>
                  <a:pt x="7" y="2"/>
                </a:lnTo>
                <a:lnTo>
                  <a:pt x="7" y="1"/>
                </a:lnTo>
                <a:lnTo>
                  <a:pt x="7" y="0"/>
                </a:lnTo>
                <a:lnTo>
                  <a:pt x="7" y="0"/>
                </a:lnTo>
                <a:lnTo>
                  <a:pt x="6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0" name="Freeform 420"/>
          <p:cNvSpPr>
            <a:spLocks/>
          </p:cNvSpPr>
          <p:nvPr/>
        </p:nvSpPr>
        <p:spPr bwMode="auto">
          <a:xfrm>
            <a:off x="6169334" y="3569052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6" y="30"/>
              </a:cxn>
              <a:cxn ang="0">
                <a:pos x="12" y="36"/>
              </a:cxn>
              <a:cxn ang="0">
                <a:pos x="18" y="30"/>
              </a:cxn>
              <a:cxn ang="0">
                <a:pos x="18" y="0"/>
              </a:cxn>
              <a:cxn ang="0">
                <a:pos x="6" y="0"/>
              </a:cxn>
              <a:cxn ang="0">
                <a:pos x="6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6" y="30"/>
                </a:lnTo>
                <a:lnTo>
                  <a:pt x="12" y="36"/>
                </a:lnTo>
                <a:lnTo>
                  <a:pt x="18" y="30"/>
                </a:lnTo>
                <a:lnTo>
                  <a:pt x="18" y="0"/>
                </a:lnTo>
                <a:lnTo>
                  <a:pt x="6" y="0"/>
                </a:lnTo>
                <a:lnTo>
                  <a:pt x="6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1" name="Freeform 421"/>
          <p:cNvSpPr>
            <a:spLocks/>
          </p:cNvSpPr>
          <p:nvPr/>
        </p:nvSpPr>
        <p:spPr bwMode="auto">
          <a:xfrm>
            <a:off x="6169334" y="3569052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5"/>
              </a:cxn>
              <a:cxn ang="0">
                <a:pos x="1" y="5"/>
              </a:cxn>
              <a:cxn ang="0">
                <a:pos x="2" y="6"/>
              </a:cxn>
              <a:cxn ang="0">
                <a:pos x="3" y="5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1" y="5"/>
                </a:lnTo>
                <a:lnTo>
                  <a:pt x="1" y="5"/>
                </a:lnTo>
                <a:lnTo>
                  <a:pt x="2" y="6"/>
                </a:lnTo>
                <a:lnTo>
                  <a:pt x="3" y="5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2" name="Freeform 422"/>
          <p:cNvSpPr>
            <a:spLocks/>
          </p:cNvSpPr>
          <p:nvPr/>
        </p:nvSpPr>
        <p:spPr bwMode="auto">
          <a:xfrm>
            <a:off x="6169334" y="3569052"/>
            <a:ext cx="73137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6" y="6"/>
              </a:cxn>
              <a:cxn ang="0">
                <a:pos x="0" y="12"/>
              </a:cxn>
              <a:cxn ang="0">
                <a:pos x="6" y="12"/>
              </a:cxn>
              <a:cxn ang="0">
                <a:pos x="6" y="18"/>
              </a:cxn>
              <a:cxn ang="0">
                <a:pos x="48" y="18"/>
              </a:cxn>
              <a:cxn ang="0">
                <a:pos x="54" y="12"/>
              </a:cxn>
              <a:cxn ang="0">
                <a:pos x="54" y="6"/>
              </a:cxn>
              <a:cxn ang="0">
                <a:pos x="48" y="0"/>
              </a:cxn>
              <a:cxn ang="0">
                <a:pos x="12" y="0"/>
              </a:cxn>
            </a:cxnLst>
            <a:rect l="0" t="0" r="r" b="b"/>
            <a:pathLst>
              <a:path w="54" h="18">
                <a:moveTo>
                  <a:pt x="12" y="0"/>
                </a:moveTo>
                <a:lnTo>
                  <a:pt x="6" y="0"/>
                </a:lnTo>
                <a:lnTo>
                  <a:pt x="6" y="6"/>
                </a:lnTo>
                <a:lnTo>
                  <a:pt x="0" y="12"/>
                </a:lnTo>
                <a:lnTo>
                  <a:pt x="6" y="12"/>
                </a:lnTo>
                <a:lnTo>
                  <a:pt x="6" y="18"/>
                </a:lnTo>
                <a:lnTo>
                  <a:pt x="48" y="18"/>
                </a:lnTo>
                <a:lnTo>
                  <a:pt x="54" y="12"/>
                </a:lnTo>
                <a:lnTo>
                  <a:pt x="54" y="6"/>
                </a:lnTo>
                <a:lnTo>
                  <a:pt x="4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3" name="Freeform 423"/>
          <p:cNvSpPr>
            <a:spLocks/>
          </p:cNvSpPr>
          <p:nvPr/>
        </p:nvSpPr>
        <p:spPr bwMode="auto">
          <a:xfrm>
            <a:off x="6169334" y="3569052"/>
            <a:ext cx="73137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1" y="2"/>
              </a:cxn>
              <a:cxn ang="0">
                <a:pos x="1" y="3"/>
              </a:cxn>
              <a:cxn ang="0">
                <a:pos x="8" y="3"/>
              </a:cxn>
              <a:cxn ang="0">
                <a:pos x="2" y="3"/>
              </a:cxn>
              <a:cxn ang="0">
                <a:pos x="8" y="3"/>
              </a:cxn>
              <a:cxn ang="0">
                <a:pos x="9" y="2"/>
              </a:cxn>
              <a:cxn ang="0">
                <a:pos x="9" y="2"/>
              </a:cxn>
              <a:cxn ang="0">
                <a:pos x="9" y="1"/>
              </a:cxn>
              <a:cxn ang="0">
                <a:pos x="8" y="0"/>
              </a:cxn>
              <a:cxn ang="0">
                <a:pos x="8" y="0"/>
              </a:cxn>
              <a:cxn ang="0">
                <a:pos x="2" y="0"/>
              </a:cxn>
            </a:cxnLst>
            <a:rect l="0" t="0" r="r" b="b"/>
            <a:pathLst>
              <a:path w="9" h="3">
                <a:moveTo>
                  <a:pt x="2" y="0"/>
                </a:move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1" y="2"/>
                </a:lnTo>
                <a:lnTo>
                  <a:pt x="1" y="3"/>
                </a:lnTo>
                <a:lnTo>
                  <a:pt x="8" y="3"/>
                </a:lnTo>
                <a:lnTo>
                  <a:pt x="2" y="3"/>
                </a:lnTo>
                <a:lnTo>
                  <a:pt x="8" y="3"/>
                </a:lnTo>
                <a:lnTo>
                  <a:pt x="9" y="2"/>
                </a:lnTo>
                <a:lnTo>
                  <a:pt x="9" y="2"/>
                </a:lnTo>
                <a:lnTo>
                  <a:pt x="9" y="1"/>
                </a:lnTo>
                <a:lnTo>
                  <a:pt x="8" y="0"/>
                </a:lnTo>
                <a:lnTo>
                  <a:pt x="8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4" name="Freeform 424"/>
          <p:cNvSpPr>
            <a:spLocks/>
          </p:cNvSpPr>
          <p:nvPr/>
        </p:nvSpPr>
        <p:spPr bwMode="auto">
          <a:xfrm>
            <a:off x="6218092" y="3547867"/>
            <a:ext cx="24379" cy="42369"/>
          </a:xfrm>
          <a:custGeom>
            <a:avLst/>
            <a:gdLst/>
            <a:ahLst/>
            <a:cxnLst>
              <a:cxn ang="0">
                <a:pos x="0" y="30"/>
              </a:cxn>
              <a:cxn ang="0">
                <a:pos x="6" y="36"/>
              </a:cxn>
              <a:cxn ang="0">
                <a:pos x="12" y="36"/>
              </a:cxn>
              <a:cxn ang="0">
                <a:pos x="18" y="30"/>
              </a:cxn>
              <a:cxn ang="0">
                <a:pos x="18" y="6"/>
              </a:cxn>
              <a:cxn ang="0">
                <a:pos x="12" y="6"/>
              </a:cxn>
              <a:cxn ang="0">
                <a:pos x="12" y="0"/>
              </a:cxn>
              <a:cxn ang="0">
                <a:pos x="6" y="6"/>
              </a:cxn>
              <a:cxn ang="0">
                <a:pos x="0" y="6"/>
              </a:cxn>
              <a:cxn ang="0">
                <a:pos x="0" y="12"/>
              </a:cxn>
              <a:cxn ang="0">
                <a:pos x="0" y="30"/>
              </a:cxn>
            </a:cxnLst>
            <a:rect l="0" t="0" r="r" b="b"/>
            <a:pathLst>
              <a:path w="18" h="36">
                <a:moveTo>
                  <a:pt x="0" y="30"/>
                </a:moveTo>
                <a:lnTo>
                  <a:pt x="6" y="36"/>
                </a:lnTo>
                <a:lnTo>
                  <a:pt x="12" y="36"/>
                </a:lnTo>
                <a:lnTo>
                  <a:pt x="18" y="30"/>
                </a:lnTo>
                <a:lnTo>
                  <a:pt x="18" y="6"/>
                </a:lnTo>
                <a:lnTo>
                  <a:pt x="12" y="6"/>
                </a:lnTo>
                <a:lnTo>
                  <a:pt x="12" y="0"/>
                </a:lnTo>
                <a:lnTo>
                  <a:pt x="6" y="6"/>
                </a:lnTo>
                <a:lnTo>
                  <a:pt x="0" y="6"/>
                </a:lnTo>
                <a:lnTo>
                  <a:pt x="0" y="12"/>
                </a:lnTo>
                <a:lnTo>
                  <a:pt x="0" y="3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5" name="Freeform 425"/>
          <p:cNvSpPr>
            <a:spLocks/>
          </p:cNvSpPr>
          <p:nvPr/>
        </p:nvSpPr>
        <p:spPr bwMode="auto">
          <a:xfrm>
            <a:off x="6218092" y="3547867"/>
            <a:ext cx="24379" cy="42369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1" y="5"/>
              </a:cxn>
              <a:cxn ang="0">
                <a:pos x="1" y="6"/>
              </a:cxn>
              <a:cxn ang="0">
                <a:pos x="2" y="6"/>
              </a:cxn>
              <a:cxn ang="0">
                <a:pos x="2" y="6"/>
              </a:cxn>
              <a:cxn ang="0">
                <a:pos x="3" y="5"/>
              </a:cxn>
              <a:cxn ang="0">
                <a:pos x="3" y="2"/>
              </a:cxn>
              <a:cxn ang="0">
                <a:pos x="3" y="5"/>
              </a:cxn>
              <a:cxn ang="0">
                <a:pos x="3" y="1"/>
              </a:cxn>
              <a:cxn ang="0">
                <a:pos x="2" y="1"/>
              </a:cxn>
              <a:cxn ang="0">
                <a:pos x="2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5"/>
              </a:cxn>
            </a:cxnLst>
            <a:rect l="0" t="0" r="r" b="b"/>
            <a:pathLst>
              <a:path w="3" h="6">
                <a:moveTo>
                  <a:pt x="0" y="5"/>
                </a:moveTo>
                <a:lnTo>
                  <a:pt x="1" y="5"/>
                </a:lnTo>
                <a:lnTo>
                  <a:pt x="1" y="6"/>
                </a:lnTo>
                <a:lnTo>
                  <a:pt x="2" y="6"/>
                </a:lnTo>
                <a:lnTo>
                  <a:pt x="2" y="6"/>
                </a:lnTo>
                <a:lnTo>
                  <a:pt x="3" y="5"/>
                </a:lnTo>
                <a:lnTo>
                  <a:pt x="3" y="2"/>
                </a:lnTo>
                <a:lnTo>
                  <a:pt x="3" y="5"/>
                </a:lnTo>
                <a:lnTo>
                  <a:pt x="3" y="1"/>
                </a:lnTo>
                <a:lnTo>
                  <a:pt x="2" y="1"/>
                </a:lnTo>
                <a:lnTo>
                  <a:pt x="2" y="0"/>
                </a:ln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5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6" name="Freeform 426"/>
          <p:cNvSpPr>
            <a:spLocks/>
          </p:cNvSpPr>
          <p:nvPr/>
        </p:nvSpPr>
        <p:spPr bwMode="auto">
          <a:xfrm>
            <a:off x="6218092" y="3547867"/>
            <a:ext cx="154400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6"/>
              </a:cxn>
              <a:cxn ang="0">
                <a:pos x="0" y="6"/>
              </a:cxn>
              <a:cxn ang="0">
                <a:pos x="0" y="18"/>
              </a:cxn>
              <a:cxn ang="0">
                <a:pos x="108" y="18"/>
              </a:cxn>
              <a:cxn ang="0">
                <a:pos x="114" y="12"/>
              </a:cxn>
              <a:cxn ang="0">
                <a:pos x="108" y="6"/>
              </a:cxn>
              <a:cxn ang="0">
                <a:pos x="102" y="0"/>
              </a:cxn>
              <a:cxn ang="0">
                <a:pos x="12" y="0"/>
              </a:cxn>
            </a:cxnLst>
            <a:rect l="0" t="0" r="r" b="b"/>
            <a:pathLst>
              <a:path w="114" h="18">
                <a:moveTo>
                  <a:pt x="12" y="0"/>
                </a:moveTo>
                <a:lnTo>
                  <a:pt x="6" y="6"/>
                </a:lnTo>
                <a:lnTo>
                  <a:pt x="0" y="6"/>
                </a:lnTo>
                <a:lnTo>
                  <a:pt x="0" y="18"/>
                </a:lnTo>
                <a:lnTo>
                  <a:pt x="108" y="18"/>
                </a:lnTo>
                <a:lnTo>
                  <a:pt x="114" y="12"/>
                </a:lnTo>
                <a:lnTo>
                  <a:pt x="108" y="6"/>
                </a:lnTo>
                <a:lnTo>
                  <a:pt x="102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7" name="Freeform 427"/>
          <p:cNvSpPr>
            <a:spLocks/>
          </p:cNvSpPr>
          <p:nvPr/>
        </p:nvSpPr>
        <p:spPr bwMode="auto">
          <a:xfrm>
            <a:off x="6218092" y="3547867"/>
            <a:ext cx="154400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17" y="3"/>
              </a:cxn>
              <a:cxn ang="0">
                <a:pos x="2" y="3"/>
              </a:cxn>
              <a:cxn ang="0">
                <a:pos x="18" y="3"/>
              </a:cxn>
              <a:cxn ang="0">
                <a:pos x="18" y="3"/>
              </a:cxn>
              <a:cxn ang="0">
                <a:pos x="19" y="2"/>
              </a:cxn>
              <a:cxn ang="0">
                <a:pos x="18" y="1"/>
              </a:cxn>
              <a:cxn ang="0">
                <a:pos x="18" y="1"/>
              </a:cxn>
              <a:cxn ang="0">
                <a:pos x="17" y="0"/>
              </a:cxn>
              <a:cxn ang="0">
                <a:pos x="2" y="0"/>
              </a:cxn>
            </a:cxnLst>
            <a:rect l="0" t="0" r="r" b="b"/>
            <a:pathLst>
              <a:path w="19" h="3">
                <a:moveTo>
                  <a:pt x="2" y="0"/>
                </a:move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17" y="3"/>
                </a:lnTo>
                <a:lnTo>
                  <a:pt x="2" y="3"/>
                </a:lnTo>
                <a:lnTo>
                  <a:pt x="18" y="3"/>
                </a:lnTo>
                <a:lnTo>
                  <a:pt x="18" y="3"/>
                </a:lnTo>
                <a:lnTo>
                  <a:pt x="19" y="2"/>
                </a:lnTo>
                <a:lnTo>
                  <a:pt x="18" y="1"/>
                </a:lnTo>
                <a:lnTo>
                  <a:pt x="18" y="1"/>
                </a:lnTo>
                <a:lnTo>
                  <a:pt x="17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8" name="Freeform 428"/>
          <p:cNvSpPr>
            <a:spLocks/>
          </p:cNvSpPr>
          <p:nvPr/>
        </p:nvSpPr>
        <p:spPr bwMode="auto">
          <a:xfrm>
            <a:off x="6348113" y="3547867"/>
            <a:ext cx="56884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42" y="18"/>
              </a:cxn>
              <a:cxn ang="0">
                <a:pos x="42" y="6"/>
              </a:cxn>
              <a:cxn ang="0">
                <a:pos x="36" y="6"/>
              </a:cxn>
              <a:cxn ang="0">
                <a:pos x="36" y="0"/>
              </a:cxn>
              <a:cxn ang="0">
                <a:pos x="6" y="0"/>
              </a:cxn>
            </a:cxnLst>
            <a:rect l="0" t="0" r="r" b="b"/>
            <a:pathLst>
              <a:path w="42" h="18">
                <a:moveTo>
                  <a:pt x="6" y="0"/>
                </a:moveTo>
                <a:lnTo>
                  <a:pt x="0" y="6"/>
                </a:lnTo>
                <a:lnTo>
                  <a:pt x="0" y="18"/>
                </a:lnTo>
                <a:lnTo>
                  <a:pt x="42" y="18"/>
                </a:lnTo>
                <a:lnTo>
                  <a:pt x="42" y="6"/>
                </a:lnTo>
                <a:lnTo>
                  <a:pt x="36" y="6"/>
                </a:lnTo>
                <a:lnTo>
                  <a:pt x="36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9" name="Freeform 429"/>
          <p:cNvSpPr>
            <a:spLocks/>
          </p:cNvSpPr>
          <p:nvPr/>
        </p:nvSpPr>
        <p:spPr bwMode="auto">
          <a:xfrm>
            <a:off x="6348113" y="3547867"/>
            <a:ext cx="56884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6" y="3"/>
              </a:cxn>
              <a:cxn ang="0">
                <a:pos x="1" y="3"/>
              </a:cxn>
              <a:cxn ang="0">
                <a:pos x="6" y="3"/>
              </a:cxn>
              <a:cxn ang="0">
                <a:pos x="7" y="3"/>
              </a:cxn>
              <a:cxn ang="0">
                <a:pos x="7" y="2"/>
              </a:cxn>
              <a:cxn ang="0">
                <a:pos x="7" y="1"/>
              </a:cxn>
              <a:cxn ang="0">
                <a:pos x="6" y="1"/>
              </a:cxn>
              <a:cxn ang="0">
                <a:pos x="6" y="0"/>
              </a:cxn>
              <a:cxn ang="0">
                <a:pos x="1" y="0"/>
              </a:cxn>
            </a:cxnLst>
            <a:rect l="0" t="0" r="r" b="b"/>
            <a:pathLst>
              <a:path w="7" h="3">
                <a:moveTo>
                  <a:pt x="1" y="0"/>
                </a:move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6" y="3"/>
                </a:lnTo>
                <a:lnTo>
                  <a:pt x="1" y="3"/>
                </a:lnTo>
                <a:lnTo>
                  <a:pt x="6" y="3"/>
                </a:lnTo>
                <a:lnTo>
                  <a:pt x="7" y="3"/>
                </a:lnTo>
                <a:lnTo>
                  <a:pt x="7" y="2"/>
                </a:lnTo>
                <a:lnTo>
                  <a:pt x="7" y="1"/>
                </a:lnTo>
                <a:lnTo>
                  <a:pt x="6" y="1"/>
                </a:lnTo>
                <a:lnTo>
                  <a:pt x="6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0" name="Freeform 430"/>
          <p:cNvSpPr>
            <a:spLocks/>
          </p:cNvSpPr>
          <p:nvPr/>
        </p:nvSpPr>
        <p:spPr bwMode="auto">
          <a:xfrm>
            <a:off x="6380618" y="3533744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0" y="30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1" name="Freeform 431"/>
          <p:cNvSpPr>
            <a:spLocks/>
          </p:cNvSpPr>
          <p:nvPr/>
        </p:nvSpPr>
        <p:spPr bwMode="auto">
          <a:xfrm>
            <a:off x="6380618" y="3533744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2" y="5"/>
              </a:cxn>
              <a:cxn ang="0">
                <a:pos x="2" y="5"/>
              </a:cxn>
              <a:cxn ang="0">
                <a:pos x="3" y="5"/>
              </a:cxn>
              <a:cxn ang="0">
                <a:pos x="3" y="1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2" y="5"/>
                </a:lnTo>
                <a:lnTo>
                  <a:pt x="2" y="5"/>
                </a:lnTo>
                <a:lnTo>
                  <a:pt x="3" y="5"/>
                </a:lnTo>
                <a:lnTo>
                  <a:pt x="3" y="1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2" name="Freeform 432"/>
          <p:cNvSpPr>
            <a:spLocks/>
          </p:cNvSpPr>
          <p:nvPr/>
        </p:nvSpPr>
        <p:spPr bwMode="auto">
          <a:xfrm>
            <a:off x="6380618" y="3533744"/>
            <a:ext cx="56884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36" y="18"/>
              </a:cxn>
              <a:cxn ang="0">
                <a:pos x="36" y="12"/>
              </a:cxn>
              <a:cxn ang="0">
                <a:pos x="42" y="6"/>
              </a:cxn>
              <a:cxn ang="0">
                <a:pos x="36" y="6"/>
              </a:cxn>
              <a:cxn ang="0">
                <a:pos x="36" y="0"/>
              </a:cxn>
              <a:cxn ang="0">
                <a:pos x="30" y="0"/>
              </a:cxn>
              <a:cxn ang="0">
                <a:pos x="12" y="0"/>
              </a:cxn>
            </a:cxnLst>
            <a:rect l="0" t="0" r="r" b="b"/>
            <a:pathLst>
              <a:path w="42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36" y="18"/>
                </a:lnTo>
                <a:lnTo>
                  <a:pt x="36" y="12"/>
                </a:lnTo>
                <a:lnTo>
                  <a:pt x="42" y="6"/>
                </a:lnTo>
                <a:lnTo>
                  <a:pt x="36" y="6"/>
                </a:lnTo>
                <a:lnTo>
                  <a:pt x="36" y="0"/>
                </a:lnTo>
                <a:lnTo>
                  <a:pt x="30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3" name="Freeform 433"/>
          <p:cNvSpPr>
            <a:spLocks/>
          </p:cNvSpPr>
          <p:nvPr/>
        </p:nvSpPr>
        <p:spPr bwMode="auto">
          <a:xfrm>
            <a:off x="6380618" y="3533744"/>
            <a:ext cx="56884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5" y="3"/>
              </a:cxn>
              <a:cxn ang="0">
                <a:pos x="2" y="3"/>
              </a:cxn>
              <a:cxn ang="0">
                <a:pos x="6" y="3"/>
              </a:cxn>
              <a:cxn ang="0">
                <a:pos x="6" y="2"/>
              </a:cxn>
              <a:cxn ang="0">
                <a:pos x="7" y="1"/>
              </a:cxn>
              <a:cxn ang="0">
                <a:pos x="6" y="1"/>
              </a:cxn>
              <a:cxn ang="0">
                <a:pos x="6" y="0"/>
              </a:cxn>
              <a:cxn ang="0">
                <a:pos x="5" y="0"/>
              </a:cxn>
              <a:cxn ang="0">
                <a:pos x="2" y="0"/>
              </a:cxn>
            </a:cxnLst>
            <a:rect l="0" t="0" r="r" b="b"/>
            <a:pathLst>
              <a:path w="7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5" y="3"/>
                </a:lnTo>
                <a:lnTo>
                  <a:pt x="2" y="3"/>
                </a:lnTo>
                <a:lnTo>
                  <a:pt x="6" y="3"/>
                </a:lnTo>
                <a:lnTo>
                  <a:pt x="6" y="2"/>
                </a:lnTo>
                <a:lnTo>
                  <a:pt x="7" y="1"/>
                </a:lnTo>
                <a:lnTo>
                  <a:pt x="6" y="1"/>
                </a:lnTo>
                <a:lnTo>
                  <a:pt x="6" y="0"/>
                </a:lnTo>
                <a:lnTo>
                  <a:pt x="5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4" name="Freeform 434"/>
          <p:cNvSpPr>
            <a:spLocks/>
          </p:cNvSpPr>
          <p:nvPr/>
        </p:nvSpPr>
        <p:spPr bwMode="auto">
          <a:xfrm>
            <a:off x="6413124" y="3512560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6"/>
              </a:cxn>
              <a:cxn ang="0">
                <a:pos x="12" y="36"/>
              </a:cxn>
              <a:cxn ang="0">
                <a:pos x="12" y="30"/>
              </a:cxn>
              <a:cxn ang="0">
                <a:pos x="18" y="12"/>
              </a:cxn>
              <a:cxn ang="0">
                <a:pos x="18" y="24"/>
              </a:cxn>
              <a:cxn ang="0">
                <a:pos x="12" y="6"/>
              </a:cxn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6"/>
                </a:lnTo>
                <a:lnTo>
                  <a:pt x="12" y="36"/>
                </a:lnTo>
                <a:lnTo>
                  <a:pt x="12" y="30"/>
                </a:lnTo>
                <a:lnTo>
                  <a:pt x="18" y="12"/>
                </a:lnTo>
                <a:lnTo>
                  <a:pt x="18" y="24"/>
                </a:lnTo>
                <a:lnTo>
                  <a:pt x="12" y="6"/>
                </a:lnTo>
                <a:lnTo>
                  <a:pt x="12" y="0"/>
                </a:lnTo>
                <a:lnTo>
                  <a:pt x="0" y="0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5" name="Freeform 435"/>
          <p:cNvSpPr>
            <a:spLocks/>
          </p:cNvSpPr>
          <p:nvPr/>
        </p:nvSpPr>
        <p:spPr bwMode="auto">
          <a:xfrm>
            <a:off x="6413124" y="3512560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0" y="6"/>
              </a:cxn>
              <a:cxn ang="0">
                <a:pos x="1" y="6"/>
              </a:cxn>
              <a:cxn ang="0">
                <a:pos x="2" y="6"/>
              </a:cxn>
              <a:cxn ang="0">
                <a:pos x="2" y="5"/>
              </a:cxn>
              <a:cxn ang="0">
                <a:pos x="3" y="2"/>
              </a:cxn>
              <a:cxn ang="0">
                <a:pos x="3" y="4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0" y="6"/>
                </a:lnTo>
                <a:lnTo>
                  <a:pt x="1" y="6"/>
                </a:lnTo>
                <a:lnTo>
                  <a:pt x="2" y="6"/>
                </a:lnTo>
                <a:lnTo>
                  <a:pt x="2" y="5"/>
                </a:lnTo>
                <a:lnTo>
                  <a:pt x="3" y="2"/>
                </a:lnTo>
                <a:lnTo>
                  <a:pt x="3" y="4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6" name="Freeform 436"/>
          <p:cNvSpPr>
            <a:spLocks/>
          </p:cNvSpPr>
          <p:nvPr/>
        </p:nvSpPr>
        <p:spPr bwMode="auto">
          <a:xfrm>
            <a:off x="6413124" y="3512560"/>
            <a:ext cx="48758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30" y="18"/>
              </a:cxn>
              <a:cxn ang="0">
                <a:pos x="36" y="12"/>
              </a:cxn>
              <a:cxn ang="0">
                <a:pos x="36" y="6"/>
              </a:cxn>
              <a:cxn ang="0">
                <a:pos x="30" y="0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6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30" y="18"/>
                </a:lnTo>
                <a:lnTo>
                  <a:pt x="36" y="12"/>
                </a:lnTo>
                <a:lnTo>
                  <a:pt x="36" y="6"/>
                </a:lnTo>
                <a:lnTo>
                  <a:pt x="30" y="0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7" name="Freeform 437"/>
          <p:cNvSpPr>
            <a:spLocks/>
          </p:cNvSpPr>
          <p:nvPr/>
        </p:nvSpPr>
        <p:spPr bwMode="auto">
          <a:xfrm>
            <a:off x="6413124" y="3512560"/>
            <a:ext cx="48758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4" y="3"/>
              </a:cxn>
              <a:cxn ang="0">
                <a:pos x="1" y="3"/>
              </a:cxn>
              <a:cxn ang="0">
                <a:pos x="5" y="3"/>
              </a:cxn>
              <a:cxn ang="0">
                <a:pos x="6" y="2"/>
              </a:cxn>
              <a:cxn ang="0">
                <a:pos x="6" y="2"/>
              </a:cxn>
              <a:cxn ang="0">
                <a:pos x="6" y="1"/>
              </a:cxn>
              <a:cxn ang="0">
                <a:pos x="5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6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4" y="3"/>
                </a:lnTo>
                <a:lnTo>
                  <a:pt x="1" y="3"/>
                </a:lnTo>
                <a:lnTo>
                  <a:pt x="5" y="3"/>
                </a:lnTo>
                <a:lnTo>
                  <a:pt x="6" y="2"/>
                </a:lnTo>
                <a:lnTo>
                  <a:pt x="6" y="2"/>
                </a:lnTo>
                <a:lnTo>
                  <a:pt x="6" y="1"/>
                </a:lnTo>
                <a:lnTo>
                  <a:pt x="5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8" name="Freeform 438"/>
          <p:cNvSpPr>
            <a:spLocks/>
          </p:cNvSpPr>
          <p:nvPr/>
        </p:nvSpPr>
        <p:spPr bwMode="auto">
          <a:xfrm>
            <a:off x="6437503" y="3512560"/>
            <a:ext cx="89389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60" y="18"/>
              </a:cxn>
              <a:cxn ang="0">
                <a:pos x="66" y="12"/>
              </a:cxn>
              <a:cxn ang="0">
                <a:pos x="66" y="6"/>
              </a:cxn>
              <a:cxn ang="0">
                <a:pos x="60" y="0"/>
              </a:cxn>
              <a:cxn ang="0">
                <a:pos x="6" y="0"/>
              </a:cxn>
            </a:cxnLst>
            <a:rect l="0" t="0" r="r" b="b"/>
            <a:pathLst>
              <a:path w="66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60" y="18"/>
                </a:lnTo>
                <a:lnTo>
                  <a:pt x="66" y="12"/>
                </a:lnTo>
                <a:lnTo>
                  <a:pt x="66" y="6"/>
                </a:lnTo>
                <a:lnTo>
                  <a:pt x="60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9" name="Freeform 439"/>
          <p:cNvSpPr>
            <a:spLocks/>
          </p:cNvSpPr>
          <p:nvPr/>
        </p:nvSpPr>
        <p:spPr bwMode="auto">
          <a:xfrm>
            <a:off x="6437503" y="3512560"/>
            <a:ext cx="89389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10" y="3"/>
              </a:cxn>
              <a:cxn ang="0">
                <a:pos x="1" y="3"/>
              </a:cxn>
              <a:cxn ang="0">
                <a:pos x="10" y="3"/>
              </a:cxn>
              <a:cxn ang="0">
                <a:pos x="11" y="2"/>
              </a:cxn>
              <a:cxn ang="0">
                <a:pos x="11" y="2"/>
              </a:cxn>
              <a:cxn ang="0">
                <a:pos x="11" y="1"/>
              </a:cxn>
              <a:cxn ang="0">
                <a:pos x="10" y="0"/>
              </a:cxn>
              <a:cxn ang="0">
                <a:pos x="10" y="0"/>
              </a:cxn>
              <a:cxn ang="0">
                <a:pos x="1" y="0"/>
              </a:cxn>
            </a:cxnLst>
            <a:rect l="0" t="0" r="r" b="b"/>
            <a:pathLst>
              <a:path w="11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10" y="3"/>
                </a:lnTo>
                <a:lnTo>
                  <a:pt x="1" y="3"/>
                </a:lnTo>
                <a:lnTo>
                  <a:pt x="10" y="3"/>
                </a:lnTo>
                <a:lnTo>
                  <a:pt x="11" y="2"/>
                </a:lnTo>
                <a:lnTo>
                  <a:pt x="11" y="2"/>
                </a:lnTo>
                <a:lnTo>
                  <a:pt x="11" y="1"/>
                </a:lnTo>
                <a:lnTo>
                  <a:pt x="10" y="0"/>
                </a:lnTo>
                <a:lnTo>
                  <a:pt x="10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0" name="Freeform 440"/>
          <p:cNvSpPr>
            <a:spLocks/>
          </p:cNvSpPr>
          <p:nvPr/>
        </p:nvSpPr>
        <p:spPr bwMode="auto">
          <a:xfrm>
            <a:off x="6502513" y="3512560"/>
            <a:ext cx="195031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138" y="18"/>
              </a:cxn>
              <a:cxn ang="0">
                <a:pos x="144" y="12"/>
              </a:cxn>
              <a:cxn ang="0">
                <a:pos x="144" y="6"/>
              </a:cxn>
              <a:cxn ang="0">
                <a:pos x="138" y="0"/>
              </a:cxn>
              <a:cxn ang="0">
                <a:pos x="132" y="0"/>
              </a:cxn>
              <a:cxn ang="0">
                <a:pos x="12" y="0"/>
              </a:cxn>
            </a:cxnLst>
            <a:rect l="0" t="0" r="r" b="b"/>
            <a:pathLst>
              <a:path w="144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138" y="18"/>
                </a:lnTo>
                <a:lnTo>
                  <a:pt x="144" y="12"/>
                </a:lnTo>
                <a:lnTo>
                  <a:pt x="144" y="6"/>
                </a:lnTo>
                <a:lnTo>
                  <a:pt x="138" y="0"/>
                </a:lnTo>
                <a:lnTo>
                  <a:pt x="132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1" name="Freeform 441"/>
          <p:cNvSpPr>
            <a:spLocks/>
          </p:cNvSpPr>
          <p:nvPr/>
        </p:nvSpPr>
        <p:spPr bwMode="auto">
          <a:xfrm>
            <a:off x="6502513" y="3512560"/>
            <a:ext cx="195031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22" y="3"/>
              </a:cxn>
              <a:cxn ang="0">
                <a:pos x="2" y="3"/>
              </a:cxn>
              <a:cxn ang="0">
                <a:pos x="23" y="3"/>
              </a:cxn>
              <a:cxn ang="0">
                <a:pos x="24" y="2"/>
              </a:cxn>
              <a:cxn ang="0">
                <a:pos x="24" y="2"/>
              </a:cxn>
              <a:cxn ang="0">
                <a:pos x="24" y="1"/>
              </a:cxn>
              <a:cxn ang="0">
                <a:pos x="23" y="0"/>
              </a:cxn>
              <a:cxn ang="0">
                <a:pos x="22" y="0"/>
              </a:cxn>
              <a:cxn ang="0">
                <a:pos x="2" y="0"/>
              </a:cxn>
            </a:cxnLst>
            <a:rect l="0" t="0" r="r" b="b"/>
            <a:pathLst>
              <a:path w="24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22" y="3"/>
                </a:lnTo>
                <a:lnTo>
                  <a:pt x="2" y="3"/>
                </a:lnTo>
                <a:lnTo>
                  <a:pt x="23" y="3"/>
                </a:lnTo>
                <a:lnTo>
                  <a:pt x="24" y="2"/>
                </a:lnTo>
                <a:lnTo>
                  <a:pt x="24" y="2"/>
                </a:lnTo>
                <a:lnTo>
                  <a:pt x="24" y="1"/>
                </a:lnTo>
                <a:lnTo>
                  <a:pt x="23" y="0"/>
                </a:lnTo>
                <a:lnTo>
                  <a:pt x="2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2" name="Freeform 442"/>
          <p:cNvSpPr>
            <a:spLocks/>
          </p:cNvSpPr>
          <p:nvPr/>
        </p:nvSpPr>
        <p:spPr bwMode="auto">
          <a:xfrm>
            <a:off x="6673166" y="3498437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6" y="30"/>
              </a:cxn>
              <a:cxn ang="0">
                <a:pos x="12" y="30"/>
              </a:cxn>
              <a:cxn ang="0">
                <a:pos x="18" y="24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6" y="30"/>
                </a:lnTo>
                <a:lnTo>
                  <a:pt x="12" y="30"/>
                </a:lnTo>
                <a:lnTo>
                  <a:pt x="18" y="24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3" name="Freeform 443"/>
          <p:cNvSpPr>
            <a:spLocks/>
          </p:cNvSpPr>
          <p:nvPr/>
        </p:nvSpPr>
        <p:spPr bwMode="auto">
          <a:xfrm>
            <a:off x="6673166" y="3498437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4"/>
              </a:cxn>
              <a:cxn ang="0">
                <a:pos x="1" y="5"/>
              </a:cxn>
              <a:cxn ang="0">
                <a:pos x="1" y="5"/>
              </a:cxn>
              <a:cxn ang="0">
                <a:pos x="2" y="5"/>
              </a:cxn>
              <a:cxn ang="0">
                <a:pos x="3" y="4"/>
              </a:cxn>
              <a:cxn ang="0">
                <a:pos x="3" y="1"/>
              </a:cxn>
              <a:cxn ang="0">
                <a:pos x="3" y="4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1" y="4"/>
                </a:lnTo>
                <a:lnTo>
                  <a:pt x="1" y="5"/>
                </a:lnTo>
                <a:lnTo>
                  <a:pt x="1" y="5"/>
                </a:lnTo>
                <a:lnTo>
                  <a:pt x="2" y="5"/>
                </a:lnTo>
                <a:lnTo>
                  <a:pt x="3" y="4"/>
                </a:lnTo>
                <a:lnTo>
                  <a:pt x="3" y="1"/>
                </a:lnTo>
                <a:lnTo>
                  <a:pt x="3" y="4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4" name="Freeform 444"/>
          <p:cNvSpPr>
            <a:spLocks/>
          </p:cNvSpPr>
          <p:nvPr/>
        </p:nvSpPr>
        <p:spPr bwMode="auto">
          <a:xfrm>
            <a:off x="6673166" y="3498437"/>
            <a:ext cx="24379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12" y="18"/>
              </a:cxn>
              <a:cxn ang="0">
                <a:pos x="6" y="18"/>
              </a:cxn>
              <a:cxn ang="0">
                <a:pos x="18" y="12"/>
              </a:cxn>
              <a:cxn ang="0">
                <a:pos x="18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18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12" y="18"/>
                </a:lnTo>
                <a:lnTo>
                  <a:pt x="6" y="18"/>
                </a:lnTo>
                <a:lnTo>
                  <a:pt x="18" y="12"/>
                </a:lnTo>
                <a:lnTo>
                  <a:pt x="18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5" name="Freeform 445"/>
          <p:cNvSpPr>
            <a:spLocks/>
          </p:cNvSpPr>
          <p:nvPr/>
        </p:nvSpPr>
        <p:spPr bwMode="auto">
          <a:xfrm>
            <a:off x="6673166" y="3498437"/>
            <a:ext cx="24379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2" y="3"/>
              </a:cxn>
              <a:cxn ang="0">
                <a:pos x="1" y="3"/>
              </a:cxn>
              <a:cxn ang="0">
                <a:pos x="3" y="2"/>
              </a:cxn>
              <a:cxn ang="0">
                <a:pos x="3" y="2"/>
              </a:cxn>
              <a:cxn ang="0">
                <a:pos x="3" y="1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3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2" y="3"/>
                </a:lnTo>
                <a:lnTo>
                  <a:pt x="1" y="3"/>
                </a:lnTo>
                <a:lnTo>
                  <a:pt x="3" y="2"/>
                </a:lnTo>
                <a:lnTo>
                  <a:pt x="3" y="2"/>
                </a:lnTo>
                <a:lnTo>
                  <a:pt x="3" y="1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6" name="Freeform 446"/>
          <p:cNvSpPr>
            <a:spLocks/>
          </p:cNvSpPr>
          <p:nvPr/>
        </p:nvSpPr>
        <p:spPr bwMode="auto">
          <a:xfrm>
            <a:off x="6673166" y="3498437"/>
            <a:ext cx="113768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78" y="18"/>
              </a:cxn>
              <a:cxn ang="0">
                <a:pos x="12" y="18"/>
              </a:cxn>
              <a:cxn ang="0">
                <a:pos x="84" y="12"/>
              </a:cxn>
              <a:cxn ang="0">
                <a:pos x="84" y="0"/>
              </a:cxn>
              <a:cxn ang="0">
                <a:pos x="78" y="0"/>
              </a:cxn>
              <a:cxn ang="0">
                <a:pos x="12" y="0"/>
              </a:cxn>
            </a:cxnLst>
            <a:rect l="0" t="0" r="r" b="b"/>
            <a:pathLst>
              <a:path w="84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78" y="18"/>
                </a:lnTo>
                <a:lnTo>
                  <a:pt x="12" y="18"/>
                </a:lnTo>
                <a:lnTo>
                  <a:pt x="84" y="12"/>
                </a:lnTo>
                <a:lnTo>
                  <a:pt x="84" y="0"/>
                </a:lnTo>
                <a:lnTo>
                  <a:pt x="7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7" name="Freeform 447"/>
          <p:cNvSpPr>
            <a:spLocks/>
          </p:cNvSpPr>
          <p:nvPr/>
        </p:nvSpPr>
        <p:spPr bwMode="auto">
          <a:xfrm>
            <a:off x="6673166" y="3498437"/>
            <a:ext cx="113768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  <a:cxn ang="0">
                <a:pos x="13" y="3"/>
              </a:cxn>
              <a:cxn ang="0">
                <a:pos x="2" y="3"/>
              </a:cxn>
              <a:cxn ang="0">
                <a:pos x="14" y="2"/>
              </a:cxn>
              <a:cxn ang="0">
                <a:pos x="14" y="2"/>
              </a:cxn>
              <a:cxn ang="0">
                <a:pos x="14" y="1"/>
              </a:cxn>
              <a:cxn ang="0">
                <a:pos x="14" y="0"/>
              </a:cxn>
              <a:cxn ang="0">
                <a:pos x="14" y="0"/>
              </a:cxn>
              <a:cxn ang="0">
                <a:pos x="13" y="0"/>
              </a:cxn>
              <a:cxn ang="0">
                <a:pos x="2" y="0"/>
              </a:cxn>
            </a:cxnLst>
            <a:rect l="0" t="0" r="r" b="b"/>
            <a:pathLst>
              <a:path w="14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lnTo>
                  <a:pt x="13" y="3"/>
                </a:lnTo>
                <a:lnTo>
                  <a:pt x="2" y="3"/>
                </a:lnTo>
                <a:lnTo>
                  <a:pt x="14" y="2"/>
                </a:lnTo>
                <a:lnTo>
                  <a:pt x="14" y="2"/>
                </a:lnTo>
                <a:lnTo>
                  <a:pt x="14" y="1"/>
                </a:lnTo>
                <a:lnTo>
                  <a:pt x="14" y="0"/>
                </a:lnTo>
                <a:lnTo>
                  <a:pt x="14" y="0"/>
                </a:lnTo>
                <a:lnTo>
                  <a:pt x="1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8" name="Freeform 448"/>
          <p:cNvSpPr>
            <a:spLocks/>
          </p:cNvSpPr>
          <p:nvPr/>
        </p:nvSpPr>
        <p:spPr bwMode="auto">
          <a:xfrm>
            <a:off x="6762555" y="3498437"/>
            <a:ext cx="325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18" y="18"/>
              </a:cxn>
              <a:cxn ang="0">
                <a:pos x="12" y="18"/>
              </a:cxn>
              <a:cxn ang="0">
                <a:pos x="24" y="12"/>
              </a:cxn>
              <a:cxn ang="0">
                <a:pos x="24" y="0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24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18" y="18"/>
                </a:lnTo>
                <a:lnTo>
                  <a:pt x="12" y="18"/>
                </a:lnTo>
                <a:lnTo>
                  <a:pt x="24" y="12"/>
                </a:lnTo>
                <a:lnTo>
                  <a:pt x="24" y="0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9" name="Freeform 449"/>
          <p:cNvSpPr>
            <a:spLocks/>
          </p:cNvSpPr>
          <p:nvPr/>
        </p:nvSpPr>
        <p:spPr bwMode="auto">
          <a:xfrm>
            <a:off x="6762555" y="3498437"/>
            <a:ext cx="325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  <a:cxn ang="0">
                <a:pos x="3" y="3"/>
              </a:cxn>
              <a:cxn ang="0">
                <a:pos x="2" y="3"/>
              </a:cxn>
              <a:cxn ang="0">
                <a:pos x="4" y="2"/>
              </a:cxn>
              <a:cxn ang="0">
                <a:pos x="4" y="2"/>
              </a:cxn>
              <a:cxn ang="0">
                <a:pos x="4" y="1"/>
              </a:cxn>
              <a:cxn ang="0">
                <a:pos x="4" y="0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lnTo>
                  <a:pt x="3" y="3"/>
                </a:lnTo>
                <a:lnTo>
                  <a:pt x="2" y="3"/>
                </a:lnTo>
                <a:lnTo>
                  <a:pt x="4" y="2"/>
                </a:lnTo>
                <a:lnTo>
                  <a:pt x="4" y="2"/>
                </a:lnTo>
                <a:lnTo>
                  <a:pt x="4" y="1"/>
                </a:lnTo>
                <a:lnTo>
                  <a:pt x="4" y="0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0" name="Freeform 450"/>
          <p:cNvSpPr>
            <a:spLocks/>
          </p:cNvSpPr>
          <p:nvPr/>
        </p:nvSpPr>
        <p:spPr bwMode="auto">
          <a:xfrm>
            <a:off x="6770681" y="3498437"/>
            <a:ext cx="325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12" y="18"/>
              </a:cxn>
              <a:cxn ang="0">
                <a:pos x="18" y="12"/>
              </a:cxn>
              <a:cxn ang="0">
                <a:pos x="24" y="12"/>
              </a:cxn>
              <a:cxn ang="0">
                <a:pos x="24" y="0"/>
              </a:cxn>
              <a:cxn ang="0">
                <a:pos x="12" y="0"/>
              </a:cxn>
            </a:cxnLst>
            <a:rect l="0" t="0" r="r" b="b"/>
            <a:pathLst>
              <a:path w="24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12" y="18"/>
                </a:lnTo>
                <a:lnTo>
                  <a:pt x="18" y="12"/>
                </a:lnTo>
                <a:lnTo>
                  <a:pt x="24" y="12"/>
                </a:lnTo>
                <a:lnTo>
                  <a:pt x="24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1" name="Freeform 451"/>
          <p:cNvSpPr>
            <a:spLocks/>
          </p:cNvSpPr>
          <p:nvPr/>
        </p:nvSpPr>
        <p:spPr bwMode="auto">
          <a:xfrm>
            <a:off x="6770681" y="3498437"/>
            <a:ext cx="325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2" y="3"/>
              </a:cxn>
              <a:cxn ang="0">
                <a:pos x="2" y="3"/>
              </a:cxn>
              <a:cxn ang="0">
                <a:pos x="3" y="2"/>
              </a:cxn>
              <a:cxn ang="0">
                <a:pos x="4" y="2"/>
              </a:cxn>
              <a:cxn ang="0">
                <a:pos x="4" y="1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2" y="3"/>
                </a:lnTo>
                <a:lnTo>
                  <a:pt x="2" y="3"/>
                </a:lnTo>
                <a:lnTo>
                  <a:pt x="3" y="2"/>
                </a:lnTo>
                <a:lnTo>
                  <a:pt x="4" y="2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2" name="Freeform 452"/>
          <p:cNvSpPr>
            <a:spLocks/>
          </p:cNvSpPr>
          <p:nvPr/>
        </p:nvSpPr>
        <p:spPr bwMode="auto">
          <a:xfrm>
            <a:off x="6778808" y="3477252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6" y="36"/>
              </a:cxn>
              <a:cxn ang="0">
                <a:pos x="12" y="30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0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0"/>
                </a:lnTo>
                <a:lnTo>
                  <a:pt x="6" y="36"/>
                </a:lnTo>
                <a:lnTo>
                  <a:pt x="12" y="30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0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3" name="Freeform 453"/>
          <p:cNvSpPr>
            <a:spLocks/>
          </p:cNvSpPr>
          <p:nvPr/>
        </p:nvSpPr>
        <p:spPr bwMode="auto">
          <a:xfrm>
            <a:off x="6778808" y="3477252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0" y="5"/>
              </a:cxn>
              <a:cxn ang="0">
                <a:pos x="1" y="6"/>
              </a:cxn>
              <a:cxn ang="0">
                <a:pos x="2" y="5"/>
              </a:cxn>
              <a:cxn ang="0">
                <a:pos x="3" y="5"/>
              </a:cxn>
              <a:cxn ang="0">
                <a:pos x="3" y="1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0" y="5"/>
                </a:lnTo>
                <a:lnTo>
                  <a:pt x="1" y="6"/>
                </a:lnTo>
                <a:lnTo>
                  <a:pt x="2" y="5"/>
                </a:lnTo>
                <a:lnTo>
                  <a:pt x="3" y="5"/>
                </a:lnTo>
                <a:lnTo>
                  <a:pt x="3" y="1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4" name="Freeform 454"/>
          <p:cNvSpPr>
            <a:spLocks/>
          </p:cNvSpPr>
          <p:nvPr/>
        </p:nvSpPr>
        <p:spPr bwMode="auto">
          <a:xfrm>
            <a:off x="6778808" y="3477252"/>
            <a:ext cx="48758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36" y="18"/>
              </a:cxn>
              <a:cxn ang="0">
                <a:pos x="36" y="0"/>
              </a:cxn>
              <a:cxn ang="0">
                <a:pos x="30" y="0"/>
              </a:cxn>
              <a:cxn ang="0">
                <a:pos x="6" y="0"/>
              </a:cxn>
            </a:cxnLst>
            <a:rect l="0" t="0" r="r" b="b"/>
            <a:pathLst>
              <a:path w="36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36" y="18"/>
                </a:lnTo>
                <a:lnTo>
                  <a:pt x="36" y="0"/>
                </a:lnTo>
                <a:lnTo>
                  <a:pt x="30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5" name="Freeform 455"/>
          <p:cNvSpPr>
            <a:spLocks/>
          </p:cNvSpPr>
          <p:nvPr/>
        </p:nvSpPr>
        <p:spPr bwMode="auto">
          <a:xfrm>
            <a:off x="6778808" y="3477252"/>
            <a:ext cx="48758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5" y="3"/>
              </a:cxn>
              <a:cxn ang="0">
                <a:pos x="1" y="3"/>
              </a:cxn>
              <a:cxn ang="0">
                <a:pos x="6" y="3"/>
              </a:cxn>
              <a:cxn ang="0">
                <a:pos x="6" y="2"/>
              </a:cxn>
              <a:cxn ang="0">
                <a:pos x="6" y="1"/>
              </a:cxn>
              <a:cxn ang="0">
                <a:pos x="6" y="1"/>
              </a:cxn>
              <a:cxn ang="0">
                <a:pos x="6" y="0"/>
              </a:cxn>
              <a:cxn ang="0">
                <a:pos x="5" y="0"/>
              </a:cxn>
              <a:cxn ang="0">
                <a:pos x="1" y="0"/>
              </a:cxn>
            </a:cxnLst>
            <a:rect l="0" t="0" r="r" b="b"/>
            <a:pathLst>
              <a:path w="6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5" y="3"/>
                </a:lnTo>
                <a:lnTo>
                  <a:pt x="1" y="3"/>
                </a:lnTo>
                <a:lnTo>
                  <a:pt x="6" y="3"/>
                </a:lnTo>
                <a:lnTo>
                  <a:pt x="6" y="2"/>
                </a:lnTo>
                <a:lnTo>
                  <a:pt x="6" y="1"/>
                </a:lnTo>
                <a:lnTo>
                  <a:pt x="6" y="1"/>
                </a:lnTo>
                <a:lnTo>
                  <a:pt x="6" y="0"/>
                </a:lnTo>
                <a:lnTo>
                  <a:pt x="5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6" name="Freeform 456"/>
          <p:cNvSpPr>
            <a:spLocks/>
          </p:cNvSpPr>
          <p:nvPr/>
        </p:nvSpPr>
        <p:spPr bwMode="auto">
          <a:xfrm>
            <a:off x="6803187" y="3477252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24" y="18"/>
              </a:cxn>
              <a:cxn ang="0">
                <a:pos x="24" y="12"/>
              </a:cxn>
              <a:cxn ang="0">
                <a:pos x="30" y="6"/>
              </a:cxn>
              <a:cxn ang="0">
                <a:pos x="24" y="6"/>
              </a:cxn>
              <a:cxn ang="0">
                <a:pos x="24" y="0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24" y="18"/>
                </a:lnTo>
                <a:lnTo>
                  <a:pt x="24" y="12"/>
                </a:lnTo>
                <a:lnTo>
                  <a:pt x="30" y="6"/>
                </a:lnTo>
                <a:lnTo>
                  <a:pt x="24" y="6"/>
                </a:lnTo>
                <a:lnTo>
                  <a:pt x="24" y="0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7" name="Freeform 457"/>
          <p:cNvSpPr>
            <a:spLocks/>
          </p:cNvSpPr>
          <p:nvPr/>
        </p:nvSpPr>
        <p:spPr bwMode="auto">
          <a:xfrm>
            <a:off x="6803187" y="3477252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3" y="3"/>
              </a:cxn>
              <a:cxn ang="0">
                <a:pos x="2" y="3"/>
              </a:cxn>
              <a:cxn ang="0">
                <a:pos x="4" y="3"/>
              </a:cxn>
              <a:cxn ang="0">
                <a:pos x="4" y="2"/>
              </a:cxn>
              <a:cxn ang="0">
                <a:pos x="5" y="1"/>
              </a:cxn>
              <a:cxn ang="0">
                <a:pos x="4" y="1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3" y="3"/>
                </a:lnTo>
                <a:lnTo>
                  <a:pt x="2" y="3"/>
                </a:lnTo>
                <a:lnTo>
                  <a:pt x="4" y="3"/>
                </a:lnTo>
                <a:lnTo>
                  <a:pt x="4" y="2"/>
                </a:lnTo>
                <a:lnTo>
                  <a:pt x="5" y="1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8" name="Freeform 458"/>
          <p:cNvSpPr>
            <a:spLocks/>
          </p:cNvSpPr>
          <p:nvPr/>
        </p:nvSpPr>
        <p:spPr bwMode="auto">
          <a:xfrm>
            <a:off x="6819439" y="3477252"/>
            <a:ext cx="3413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246" y="18"/>
              </a:cxn>
              <a:cxn ang="0">
                <a:pos x="252" y="12"/>
              </a:cxn>
              <a:cxn ang="0">
                <a:pos x="252" y="6"/>
              </a:cxn>
              <a:cxn ang="0">
                <a:pos x="246" y="0"/>
              </a:cxn>
              <a:cxn ang="0">
                <a:pos x="240" y="0"/>
              </a:cxn>
              <a:cxn ang="0">
                <a:pos x="6" y="0"/>
              </a:cxn>
            </a:cxnLst>
            <a:rect l="0" t="0" r="r" b="b"/>
            <a:pathLst>
              <a:path w="252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246" y="18"/>
                </a:lnTo>
                <a:lnTo>
                  <a:pt x="252" y="12"/>
                </a:lnTo>
                <a:lnTo>
                  <a:pt x="252" y="6"/>
                </a:lnTo>
                <a:lnTo>
                  <a:pt x="246" y="0"/>
                </a:lnTo>
                <a:lnTo>
                  <a:pt x="240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9" name="Freeform 459"/>
          <p:cNvSpPr>
            <a:spLocks/>
          </p:cNvSpPr>
          <p:nvPr/>
        </p:nvSpPr>
        <p:spPr bwMode="auto">
          <a:xfrm>
            <a:off x="6819439" y="3477252"/>
            <a:ext cx="3413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40" y="3"/>
              </a:cxn>
              <a:cxn ang="0">
                <a:pos x="1" y="3"/>
              </a:cxn>
              <a:cxn ang="0">
                <a:pos x="41" y="3"/>
              </a:cxn>
              <a:cxn ang="0">
                <a:pos x="42" y="2"/>
              </a:cxn>
              <a:cxn ang="0">
                <a:pos x="42" y="1"/>
              </a:cxn>
              <a:cxn ang="0">
                <a:pos x="42" y="1"/>
              </a:cxn>
              <a:cxn ang="0">
                <a:pos x="41" y="0"/>
              </a:cxn>
              <a:cxn ang="0">
                <a:pos x="40" y="0"/>
              </a:cxn>
              <a:cxn ang="0">
                <a:pos x="1" y="0"/>
              </a:cxn>
            </a:cxnLst>
            <a:rect l="0" t="0" r="r" b="b"/>
            <a:pathLst>
              <a:path w="42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40" y="3"/>
                </a:lnTo>
                <a:lnTo>
                  <a:pt x="1" y="3"/>
                </a:lnTo>
                <a:lnTo>
                  <a:pt x="41" y="3"/>
                </a:lnTo>
                <a:lnTo>
                  <a:pt x="42" y="2"/>
                </a:lnTo>
                <a:lnTo>
                  <a:pt x="42" y="1"/>
                </a:lnTo>
                <a:lnTo>
                  <a:pt x="42" y="1"/>
                </a:lnTo>
                <a:lnTo>
                  <a:pt x="41" y="0"/>
                </a:lnTo>
                <a:lnTo>
                  <a:pt x="40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0" name="Freeform 460"/>
          <p:cNvSpPr>
            <a:spLocks/>
          </p:cNvSpPr>
          <p:nvPr/>
        </p:nvSpPr>
        <p:spPr bwMode="auto">
          <a:xfrm>
            <a:off x="7136365" y="3477252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24" y="18"/>
              </a:cxn>
              <a:cxn ang="0">
                <a:pos x="30" y="12"/>
              </a:cxn>
              <a:cxn ang="0">
                <a:pos x="30" y="6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24" y="18"/>
                </a:lnTo>
                <a:lnTo>
                  <a:pt x="30" y="12"/>
                </a:lnTo>
                <a:lnTo>
                  <a:pt x="30" y="6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1" name="Freeform 461"/>
          <p:cNvSpPr>
            <a:spLocks/>
          </p:cNvSpPr>
          <p:nvPr/>
        </p:nvSpPr>
        <p:spPr bwMode="auto">
          <a:xfrm>
            <a:off x="7136365" y="3477252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4" y="3"/>
              </a:cxn>
              <a:cxn ang="0">
                <a:pos x="1" y="3"/>
              </a:cxn>
              <a:cxn ang="0">
                <a:pos x="4" y="3"/>
              </a:cxn>
              <a:cxn ang="0">
                <a:pos x="5" y="2"/>
              </a:cxn>
              <a:cxn ang="0">
                <a:pos x="5" y="1"/>
              </a:cxn>
              <a:cxn ang="0">
                <a:pos x="5" y="1"/>
              </a:cxn>
              <a:cxn ang="0">
                <a:pos x="4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4" y="3"/>
                </a:lnTo>
                <a:lnTo>
                  <a:pt x="1" y="3"/>
                </a:lnTo>
                <a:lnTo>
                  <a:pt x="4" y="3"/>
                </a:lnTo>
                <a:lnTo>
                  <a:pt x="5" y="2"/>
                </a:lnTo>
                <a:lnTo>
                  <a:pt x="5" y="1"/>
                </a:lnTo>
                <a:lnTo>
                  <a:pt x="5" y="1"/>
                </a:lnTo>
                <a:lnTo>
                  <a:pt x="4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2" name="Freeform 462"/>
          <p:cNvSpPr>
            <a:spLocks/>
          </p:cNvSpPr>
          <p:nvPr/>
        </p:nvSpPr>
        <p:spPr bwMode="auto">
          <a:xfrm>
            <a:off x="7152618" y="3477252"/>
            <a:ext cx="195031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138" y="18"/>
              </a:cxn>
              <a:cxn ang="0">
                <a:pos x="138" y="12"/>
              </a:cxn>
              <a:cxn ang="0">
                <a:pos x="144" y="6"/>
              </a:cxn>
              <a:cxn ang="0">
                <a:pos x="138" y="6"/>
              </a:cxn>
              <a:cxn ang="0">
                <a:pos x="138" y="0"/>
              </a:cxn>
              <a:cxn ang="0">
                <a:pos x="132" y="0"/>
              </a:cxn>
              <a:cxn ang="0">
                <a:pos x="12" y="0"/>
              </a:cxn>
            </a:cxnLst>
            <a:rect l="0" t="0" r="r" b="b"/>
            <a:pathLst>
              <a:path w="144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138" y="18"/>
                </a:lnTo>
                <a:lnTo>
                  <a:pt x="138" y="12"/>
                </a:lnTo>
                <a:lnTo>
                  <a:pt x="144" y="6"/>
                </a:lnTo>
                <a:lnTo>
                  <a:pt x="138" y="6"/>
                </a:lnTo>
                <a:lnTo>
                  <a:pt x="138" y="0"/>
                </a:lnTo>
                <a:lnTo>
                  <a:pt x="132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3" name="Freeform 463"/>
          <p:cNvSpPr>
            <a:spLocks/>
          </p:cNvSpPr>
          <p:nvPr/>
        </p:nvSpPr>
        <p:spPr bwMode="auto">
          <a:xfrm>
            <a:off x="7152618" y="3477252"/>
            <a:ext cx="195031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22" y="3"/>
              </a:cxn>
              <a:cxn ang="0">
                <a:pos x="2" y="3"/>
              </a:cxn>
              <a:cxn ang="0">
                <a:pos x="23" y="3"/>
              </a:cxn>
              <a:cxn ang="0">
                <a:pos x="23" y="2"/>
              </a:cxn>
              <a:cxn ang="0">
                <a:pos x="24" y="1"/>
              </a:cxn>
              <a:cxn ang="0">
                <a:pos x="23" y="1"/>
              </a:cxn>
              <a:cxn ang="0">
                <a:pos x="23" y="0"/>
              </a:cxn>
              <a:cxn ang="0">
                <a:pos x="22" y="0"/>
              </a:cxn>
              <a:cxn ang="0">
                <a:pos x="2" y="0"/>
              </a:cxn>
            </a:cxnLst>
            <a:rect l="0" t="0" r="r" b="b"/>
            <a:pathLst>
              <a:path w="24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22" y="3"/>
                </a:lnTo>
                <a:lnTo>
                  <a:pt x="2" y="3"/>
                </a:lnTo>
                <a:lnTo>
                  <a:pt x="23" y="3"/>
                </a:lnTo>
                <a:lnTo>
                  <a:pt x="23" y="2"/>
                </a:lnTo>
                <a:lnTo>
                  <a:pt x="24" y="1"/>
                </a:lnTo>
                <a:lnTo>
                  <a:pt x="23" y="1"/>
                </a:lnTo>
                <a:lnTo>
                  <a:pt x="23" y="0"/>
                </a:lnTo>
                <a:lnTo>
                  <a:pt x="2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4" name="Freeform 464"/>
          <p:cNvSpPr>
            <a:spLocks/>
          </p:cNvSpPr>
          <p:nvPr/>
        </p:nvSpPr>
        <p:spPr bwMode="auto">
          <a:xfrm>
            <a:off x="7323271" y="3456068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6"/>
              </a:cxn>
              <a:cxn ang="0">
                <a:pos x="12" y="36"/>
              </a:cxn>
              <a:cxn ang="0">
                <a:pos x="12" y="30"/>
              </a:cxn>
              <a:cxn ang="0">
                <a:pos x="18" y="12"/>
              </a:cxn>
              <a:cxn ang="0">
                <a:pos x="18" y="24"/>
              </a:cxn>
              <a:cxn ang="0">
                <a:pos x="12" y="6"/>
              </a:cxn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6"/>
                </a:lnTo>
                <a:lnTo>
                  <a:pt x="12" y="36"/>
                </a:lnTo>
                <a:lnTo>
                  <a:pt x="12" y="30"/>
                </a:lnTo>
                <a:lnTo>
                  <a:pt x="18" y="12"/>
                </a:lnTo>
                <a:lnTo>
                  <a:pt x="18" y="24"/>
                </a:lnTo>
                <a:lnTo>
                  <a:pt x="12" y="6"/>
                </a:lnTo>
                <a:lnTo>
                  <a:pt x="12" y="0"/>
                </a:lnTo>
                <a:lnTo>
                  <a:pt x="0" y="0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5" name="Freeform 465"/>
          <p:cNvSpPr>
            <a:spLocks/>
          </p:cNvSpPr>
          <p:nvPr/>
        </p:nvSpPr>
        <p:spPr bwMode="auto">
          <a:xfrm>
            <a:off x="7323271" y="3456068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0" y="6"/>
              </a:cxn>
              <a:cxn ang="0">
                <a:pos x="1" y="6"/>
              </a:cxn>
              <a:cxn ang="0">
                <a:pos x="2" y="6"/>
              </a:cxn>
              <a:cxn ang="0">
                <a:pos x="2" y="5"/>
              </a:cxn>
              <a:cxn ang="0">
                <a:pos x="3" y="2"/>
              </a:cxn>
              <a:cxn ang="0">
                <a:pos x="3" y="4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0" y="6"/>
                </a:lnTo>
                <a:lnTo>
                  <a:pt x="1" y="6"/>
                </a:lnTo>
                <a:lnTo>
                  <a:pt x="2" y="6"/>
                </a:lnTo>
                <a:lnTo>
                  <a:pt x="2" y="5"/>
                </a:lnTo>
                <a:lnTo>
                  <a:pt x="3" y="2"/>
                </a:lnTo>
                <a:lnTo>
                  <a:pt x="3" y="4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6" name="Freeform 466"/>
          <p:cNvSpPr>
            <a:spLocks/>
          </p:cNvSpPr>
          <p:nvPr/>
        </p:nvSpPr>
        <p:spPr bwMode="auto">
          <a:xfrm>
            <a:off x="7323271" y="3456068"/>
            <a:ext cx="97516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72" y="18"/>
              </a:cxn>
              <a:cxn ang="0">
                <a:pos x="72" y="0"/>
              </a:cxn>
              <a:cxn ang="0">
                <a:pos x="66" y="0"/>
              </a:cxn>
              <a:cxn ang="0">
                <a:pos x="6" y="0"/>
              </a:cxn>
            </a:cxnLst>
            <a:rect l="0" t="0" r="r" b="b"/>
            <a:pathLst>
              <a:path w="72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72" y="18"/>
                </a:lnTo>
                <a:lnTo>
                  <a:pt x="72" y="0"/>
                </a:lnTo>
                <a:lnTo>
                  <a:pt x="66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7" name="Freeform 467"/>
          <p:cNvSpPr>
            <a:spLocks/>
          </p:cNvSpPr>
          <p:nvPr/>
        </p:nvSpPr>
        <p:spPr bwMode="auto">
          <a:xfrm>
            <a:off x="7323271" y="3456068"/>
            <a:ext cx="97516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11" y="3"/>
              </a:cxn>
              <a:cxn ang="0">
                <a:pos x="1" y="3"/>
              </a:cxn>
              <a:cxn ang="0">
                <a:pos x="12" y="3"/>
              </a:cxn>
              <a:cxn ang="0">
                <a:pos x="12" y="3"/>
              </a:cxn>
              <a:cxn ang="0">
                <a:pos x="12" y="2"/>
              </a:cxn>
              <a:cxn ang="0">
                <a:pos x="12" y="1"/>
              </a:cxn>
              <a:cxn ang="0">
                <a:pos x="12" y="0"/>
              </a:cxn>
              <a:cxn ang="0">
                <a:pos x="11" y="0"/>
              </a:cxn>
              <a:cxn ang="0">
                <a:pos x="1" y="0"/>
              </a:cxn>
            </a:cxnLst>
            <a:rect l="0" t="0" r="r" b="b"/>
            <a:pathLst>
              <a:path w="12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11" y="3"/>
                </a:lnTo>
                <a:lnTo>
                  <a:pt x="1" y="3"/>
                </a:lnTo>
                <a:lnTo>
                  <a:pt x="12" y="3"/>
                </a:lnTo>
                <a:lnTo>
                  <a:pt x="12" y="3"/>
                </a:lnTo>
                <a:lnTo>
                  <a:pt x="12" y="2"/>
                </a:lnTo>
                <a:lnTo>
                  <a:pt x="12" y="1"/>
                </a:lnTo>
                <a:lnTo>
                  <a:pt x="12" y="0"/>
                </a:lnTo>
                <a:lnTo>
                  <a:pt x="11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8" name="Freeform 468"/>
          <p:cNvSpPr>
            <a:spLocks/>
          </p:cNvSpPr>
          <p:nvPr/>
        </p:nvSpPr>
        <p:spPr bwMode="auto">
          <a:xfrm>
            <a:off x="7396407" y="3441945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18" y="30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0" y="30"/>
                </a:lnTo>
                <a:lnTo>
                  <a:pt x="18" y="30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9" name="Freeform 469"/>
          <p:cNvSpPr>
            <a:spLocks/>
          </p:cNvSpPr>
          <p:nvPr/>
        </p:nvSpPr>
        <p:spPr bwMode="auto">
          <a:xfrm>
            <a:off x="7396407" y="3441945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2" y="5"/>
              </a:cxn>
              <a:cxn ang="0">
                <a:pos x="3" y="5"/>
              </a:cxn>
              <a:cxn ang="0">
                <a:pos x="3" y="5"/>
              </a:cxn>
              <a:cxn ang="0">
                <a:pos x="3" y="1"/>
              </a:cxn>
              <a:cxn ang="0">
                <a:pos x="3" y="4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2" y="5"/>
                </a:lnTo>
                <a:lnTo>
                  <a:pt x="3" y="5"/>
                </a:lnTo>
                <a:lnTo>
                  <a:pt x="3" y="5"/>
                </a:lnTo>
                <a:lnTo>
                  <a:pt x="3" y="1"/>
                </a:lnTo>
                <a:lnTo>
                  <a:pt x="3" y="4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0" name="Freeform 470"/>
          <p:cNvSpPr>
            <a:spLocks/>
          </p:cNvSpPr>
          <p:nvPr/>
        </p:nvSpPr>
        <p:spPr bwMode="auto">
          <a:xfrm>
            <a:off x="7396407" y="3441945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24" y="18"/>
              </a:cxn>
              <a:cxn ang="0">
                <a:pos x="12" y="18"/>
              </a:cxn>
              <a:cxn ang="0">
                <a:pos x="30" y="12"/>
              </a:cxn>
              <a:cxn ang="0">
                <a:pos x="30" y="0"/>
              </a:cxn>
              <a:cxn ang="0">
                <a:pos x="24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24" y="18"/>
                </a:lnTo>
                <a:lnTo>
                  <a:pt x="12" y="18"/>
                </a:lnTo>
                <a:lnTo>
                  <a:pt x="30" y="12"/>
                </a:lnTo>
                <a:lnTo>
                  <a:pt x="30" y="0"/>
                </a:lnTo>
                <a:lnTo>
                  <a:pt x="24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1" name="Freeform 471"/>
          <p:cNvSpPr>
            <a:spLocks/>
          </p:cNvSpPr>
          <p:nvPr/>
        </p:nvSpPr>
        <p:spPr bwMode="auto">
          <a:xfrm>
            <a:off x="7396407" y="3441945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4" y="3"/>
              </a:cxn>
              <a:cxn ang="0">
                <a:pos x="2" y="3"/>
              </a:cxn>
              <a:cxn ang="0">
                <a:pos x="5" y="2"/>
              </a:cxn>
              <a:cxn ang="0">
                <a:pos x="5" y="2"/>
              </a:cxn>
              <a:cxn ang="0">
                <a:pos x="5" y="1"/>
              </a:cxn>
              <a:cxn ang="0">
                <a:pos x="5" y="0"/>
              </a:cxn>
              <a:cxn ang="0">
                <a:pos x="5" y="0"/>
              </a:cxn>
              <a:cxn ang="0">
                <a:pos x="4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4" y="3"/>
                </a:lnTo>
                <a:lnTo>
                  <a:pt x="2" y="3"/>
                </a:lnTo>
                <a:lnTo>
                  <a:pt x="5" y="2"/>
                </a:lnTo>
                <a:lnTo>
                  <a:pt x="5" y="2"/>
                </a:lnTo>
                <a:lnTo>
                  <a:pt x="5" y="1"/>
                </a:lnTo>
                <a:lnTo>
                  <a:pt x="5" y="0"/>
                </a:lnTo>
                <a:lnTo>
                  <a:pt x="5" y="0"/>
                </a:lnTo>
                <a:lnTo>
                  <a:pt x="4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2" name="Freeform 472"/>
          <p:cNvSpPr>
            <a:spLocks/>
          </p:cNvSpPr>
          <p:nvPr/>
        </p:nvSpPr>
        <p:spPr bwMode="auto">
          <a:xfrm>
            <a:off x="7412660" y="3420761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6" y="30"/>
              </a:cxn>
              <a:cxn ang="0">
                <a:pos x="12" y="36"/>
              </a:cxn>
              <a:cxn ang="0">
                <a:pos x="18" y="30"/>
              </a:cxn>
              <a:cxn ang="0">
                <a:pos x="18" y="0"/>
              </a:cxn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6" y="30"/>
                </a:lnTo>
                <a:lnTo>
                  <a:pt x="12" y="36"/>
                </a:lnTo>
                <a:lnTo>
                  <a:pt x="18" y="30"/>
                </a:lnTo>
                <a:lnTo>
                  <a:pt x="18" y="0"/>
                </a:ln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3" name="Freeform 473"/>
          <p:cNvSpPr>
            <a:spLocks/>
          </p:cNvSpPr>
          <p:nvPr/>
        </p:nvSpPr>
        <p:spPr bwMode="auto">
          <a:xfrm>
            <a:off x="7412660" y="3420761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5"/>
              </a:cxn>
              <a:cxn ang="0">
                <a:pos x="1" y="5"/>
              </a:cxn>
              <a:cxn ang="0">
                <a:pos x="2" y="6"/>
              </a:cxn>
              <a:cxn ang="0">
                <a:pos x="3" y="5"/>
              </a:cxn>
              <a:cxn ang="0">
                <a:pos x="3" y="5"/>
              </a:cxn>
              <a:cxn ang="0">
                <a:pos x="3" y="1"/>
              </a:cxn>
              <a:cxn ang="0">
                <a:pos x="3" y="4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1" y="5"/>
                </a:lnTo>
                <a:lnTo>
                  <a:pt x="1" y="5"/>
                </a:lnTo>
                <a:lnTo>
                  <a:pt x="2" y="6"/>
                </a:lnTo>
                <a:lnTo>
                  <a:pt x="3" y="5"/>
                </a:lnTo>
                <a:lnTo>
                  <a:pt x="3" y="5"/>
                </a:lnTo>
                <a:lnTo>
                  <a:pt x="3" y="1"/>
                </a:lnTo>
                <a:lnTo>
                  <a:pt x="3" y="4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4" name="Freeform 474"/>
          <p:cNvSpPr>
            <a:spLocks/>
          </p:cNvSpPr>
          <p:nvPr/>
        </p:nvSpPr>
        <p:spPr bwMode="auto">
          <a:xfrm>
            <a:off x="7412660" y="3420761"/>
            <a:ext cx="56884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6" y="12"/>
              </a:cxn>
              <a:cxn ang="0">
                <a:pos x="6" y="18"/>
              </a:cxn>
              <a:cxn ang="0">
                <a:pos x="36" y="18"/>
              </a:cxn>
              <a:cxn ang="0">
                <a:pos x="42" y="12"/>
              </a:cxn>
              <a:cxn ang="0">
                <a:pos x="42" y="6"/>
              </a:cxn>
              <a:cxn ang="0">
                <a:pos x="36" y="0"/>
              </a:cxn>
              <a:cxn ang="0">
                <a:pos x="12" y="0"/>
              </a:cxn>
            </a:cxnLst>
            <a:rect l="0" t="0" r="r" b="b"/>
            <a:pathLst>
              <a:path w="42" h="18">
                <a:moveTo>
                  <a:pt x="12" y="0"/>
                </a:move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6" y="12"/>
                </a:lnTo>
                <a:lnTo>
                  <a:pt x="6" y="18"/>
                </a:lnTo>
                <a:lnTo>
                  <a:pt x="36" y="18"/>
                </a:lnTo>
                <a:lnTo>
                  <a:pt x="42" y="12"/>
                </a:lnTo>
                <a:lnTo>
                  <a:pt x="42" y="6"/>
                </a:lnTo>
                <a:lnTo>
                  <a:pt x="36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5" name="Freeform 475"/>
          <p:cNvSpPr>
            <a:spLocks/>
          </p:cNvSpPr>
          <p:nvPr/>
        </p:nvSpPr>
        <p:spPr bwMode="auto">
          <a:xfrm>
            <a:off x="7412660" y="3420761"/>
            <a:ext cx="56884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1" y="2"/>
              </a:cxn>
              <a:cxn ang="0">
                <a:pos x="1" y="3"/>
              </a:cxn>
              <a:cxn ang="0">
                <a:pos x="6" y="3"/>
              </a:cxn>
              <a:cxn ang="0">
                <a:pos x="2" y="3"/>
              </a:cxn>
              <a:cxn ang="0">
                <a:pos x="6" y="3"/>
              </a:cxn>
              <a:cxn ang="0">
                <a:pos x="7" y="2"/>
              </a:cxn>
              <a:cxn ang="0">
                <a:pos x="7" y="1"/>
              </a:cxn>
              <a:cxn ang="0">
                <a:pos x="7" y="1"/>
              </a:cxn>
              <a:cxn ang="0">
                <a:pos x="6" y="0"/>
              </a:cxn>
              <a:cxn ang="0">
                <a:pos x="6" y="0"/>
              </a:cxn>
              <a:cxn ang="0">
                <a:pos x="2" y="0"/>
              </a:cxn>
            </a:cxnLst>
            <a:rect l="0" t="0" r="r" b="b"/>
            <a:pathLst>
              <a:path w="7" h="3">
                <a:moveTo>
                  <a:pt x="2" y="0"/>
                </a:move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1" y="2"/>
                </a:lnTo>
                <a:lnTo>
                  <a:pt x="1" y="3"/>
                </a:lnTo>
                <a:lnTo>
                  <a:pt x="6" y="3"/>
                </a:lnTo>
                <a:lnTo>
                  <a:pt x="2" y="3"/>
                </a:lnTo>
                <a:lnTo>
                  <a:pt x="6" y="3"/>
                </a:lnTo>
                <a:lnTo>
                  <a:pt x="7" y="2"/>
                </a:lnTo>
                <a:lnTo>
                  <a:pt x="7" y="1"/>
                </a:lnTo>
                <a:lnTo>
                  <a:pt x="7" y="1"/>
                </a:lnTo>
                <a:lnTo>
                  <a:pt x="6" y="0"/>
                </a:lnTo>
                <a:lnTo>
                  <a:pt x="6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6" name="Freeform 476"/>
          <p:cNvSpPr>
            <a:spLocks/>
          </p:cNvSpPr>
          <p:nvPr/>
        </p:nvSpPr>
        <p:spPr bwMode="auto">
          <a:xfrm>
            <a:off x="7445165" y="3399576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6" y="36"/>
              </a:cxn>
              <a:cxn ang="0">
                <a:pos x="12" y="36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0"/>
                </a:lnTo>
                <a:lnTo>
                  <a:pt x="6" y="36"/>
                </a:lnTo>
                <a:lnTo>
                  <a:pt x="12" y="36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7" name="Freeform 477"/>
          <p:cNvSpPr>
            <a:spLocks/>
          </p:cNvSpPr>
          <p:nvPr/>
        </p:nvSpPr>
        <p:spPr bwMode="auto">
          <a:xfrm>
            <a:off x="7445165" y="3399576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6"/>
              </a:cxn>
              <a:cxn ang="0">
                <a:pos x="2" y="6"/>
              </a:cxn>
              <a:cxn ang="0">
                <a:pos x="2" y="6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1" y="6"/>
                </a:lnTo>
                <a:lnTo>
                  <a:pt x="2" y="6"/>
                </a:lnTo>
                <a:lnTo>
                  <a:pt x="2" y="6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8" name="Freeform 478"/>
          <p:cNvSpPr>
            <a:spLocks/>
          </p:cNvSpPr>
          <p:nvPr/>
        </p:nvSpPr>
        <p:spPr bwMode="auto">
          <a:xfrm>
            <a:off x="7445165" y="3399576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30" y="18"/>
              </a:cxn>
              <a:cxn ang="0">
                <a:pos x="30" y="6"/>
              </a:cxn>
              <a:cxn ang="0">
                <a:pos x="24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8"/>
                </a:lnTo>
                <a:lnTo>
                  <a:pt x="30" y="18"/>
                </a:lnTo>
                <a:lnTo>
                  <a:pt x="30" y="6"/>
                </a:lnTo>
                <a:lnTo>
                  <a:pt x="24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9" name="Freeform 479"/>
          <p:cNvSpPr>
            <a:spLocks/>
          </p:cNvSpPr>
          <p:nvPr/>
        </p:nvSpPr>
        <p:spPr bwMode="auto">
          <a:xfrm>
            <a:off x="7445165" y="3399576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4" y="3"/>
              </a:cxn>
              <a:cxn ang="0">
                <a:pos x="2" y="3"/>
              </a:cxn>
              <a:cxn ang="0">
                <a:pos x="4" y="3"/>
              </a:cxn>
              <a:cxn ang="0">
                <a:pos x="5" y="3"/>
              </a:cxn>
              <a:cxn ang="0">
                <a:pos x="5" y="2"/>
              </a:cxn>
              <a:cxn ang="0">
                <a:pos x="5" y="1"/>
              </a:cxn>
              <a:cxn ang="0">
                <a:pos x="4" y="0"/>
              </a:cxn>
              <a:cxn ang="0">
                <a:pos x="4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4" y="3"/>
                </a:lnTo>
                <a:lnTo>
                  <a:pt x="2" y="3"/>
                </a:lnTo>
                <a:lnTo>
                  <a:pt x="4" y="3"/>
                </a:lnTo>
                <a:lnTo>
                  <a:pt x="5" y="3"/>
                </a:lnTo>
                <a:lnTo>
                  <a:pt x="5" y="2"/>
                </a:lnTo>
                <a:lnTo>
                  <a:pt x="5" y="1"/>
                </a:lnTo>
                <a:lnTo>
                  <a:pt x="4" y="0"/>
                </a:lnTo>
                <a:lnTo>
                  <a:pt x="4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0" name="Freeform 480"/>
          <p:cNvSpPr>
            <a:spLocks/>
          </p:cNvSpPr>
          <p:nvPr/>
        </p:nvSpPr>
        <p:spPr bwMode="auto">
          <a:xfrm>
            <a:off x="7461418" y="3385453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18" y="30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0" y="30"/>
                </a:lnTo>
                <a:lnTo>
                  <a:pt x="18" y="30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1" name="Freeform 481"/>
          <p:cNvSpPr>
            <a:spLocks/>
          </p:cNvSpPr>
          <p:nvPr/>
        </p:nvSpPr>
        <p:spPr bwMode="auto">
          <a:xfrm>
            <a:off x="7461418" y="3385453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2" y="5"/>
              </a:cxn>
              <a:cxn ang="0">
                <a:pos x="2" y="5"/>
              </a:cxn>
              <a:cxn ang="0">
                <a:pos x="3" y="5"/>
              </a:cxn>
              <a:cxn ang="0">
                <a:pos x="3" y="1"/>
              </a:cxn>
              <a:cxn ang="0">
                <a:pos x="3" y="4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2" y="5"/>
                </a:lnTo>
                <a:lnTo>
                  <a:pt x="2" y="5"/>
                </a:lnTo>
                <a:lnTo>
                  <a:pt x="3" y="5"/>
                </a:lnTo>
                <a:lnTo>
                  <a:pt x="3" y="1"/>
                </a:lnTo>
                <a:lnTo>
                  <a:pt x="3" y="4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2" name="Freeform 482"/>
          <p:cNvSpPr>
            <a:spLocks/>
          </p:cNvSpPr>
          <p:nvPr/>
        </p:nvSpPr>
        <p:spPr bwMode="auto">
          <a:xfrm>
            <a:off x="7461418" y="3385453"/>
            <a:ext cx="390063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276" y="18"/>
              </a:cxn>
              <a:cxn ang="0">
                <a:pos x="12" y="18"/>
              </a:cxn>
              <a:cxn ang="0">
                <a:pos x="282" y="12"/>
              </a:cxn>
              <a:cxn ang="0">
                <a:pos x="288" y="12"/>
              </a:cxn>
              <a:cxn ang="0">
                <a:pos x="288" y="0"/>
              </a:cxn>
              <a:cxn ang="0">
                <a:pos x="276" y="0"/>
              </a:cxn>
              <a:cxn ang="0">
                <a:pos x="12" y="0"/>
              </a:cxn>
            </a:cxnLst>
            <a:rect l="0" t="0" r="r" b="b"/>
            <a:pathLst>
              <a:path w="288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276" y="18"/>
                </a:lnTo>
                <a:lnTo>
                  <a:pt x="12" y="18"/>
                </a:lnTo>
                <a:lnTo>
                  <a:pt x="282" y="12"/>
                </a:lnTo>
                <a:lnTo>
                  <a:pt x="288" y="12"/>
                </a:lnTo>
                <a:lnTo>
                  <a:pt x="288" y="0"/>
                </a:lnTo>
                <a:lnTo>
                  <a:pt x="276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3" name="Freeform 483"/>
          <p:cNvSpPr>
            <a:spLocks/>
          </p:cNvSpPr>
          <p:nvPr/>
        </p:nvSpPr>
        <p:spPr bwMode="auto">
          <a:xfrm>
            <a:off x="7461418" y="3385453"/>
            <a:ext cx="390063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46" y="3"/>
              </a:cxn>
              <a:cxn ang="0">
                <a:pos x="2" y="3"/>
              </a:cxn>
              <a:cxn ang="0">
                <a:pos x="47" y="2"/>
              </a:cxn>
              <a:cxn ang="0">
                <a:pos x="48" y="2"/>
              </a:cxn>
              <a:cxn ang="0">
                <a:pos x="48" y="1"/>
              </a:cxn>
              <a:cxn ang="0">
                <a:pos x="48" y="0"/>
              </a:cxn>
              <a:cxn ang="0">
                <a:pos x="47" y="0"/>
              </a:cxn>
              <a:cxn ang="0">
                <a:pos x="46" y="0"/>
              </a:cxn>
              <a:cxn ang="0">
                <a:pos x="2" y="0"/>
              </a:cxn>
            </a:cxnLst>
            <a:rect l="0" t="0" r="r" b="b"/>
            <a:pathLst>
              <a:path w="48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46" y="3"/>
                </a:lnTo>
                <a:lnTo>
                  <a:pt x="2" y="3"/>
                </a:lnTo>
                <a:lnTo>
                  <a:pt x="47" y="2"/>
                </a:lnTo>
                <a:lnTo>
                  <a:pt x="48" y="2"/>
                </a:lnTo>
                <a:lnTo>
                  <a:pt x="48" y="1"/>
                </a:lnTo>
                <a:lnTo>
                  <a:pt x="48" y="0"/>
                </a:lnTo>
                <a:lnTo>
                  <a:pt x="47" y="0"/>
                </a:lnTo>
                <a:lnTo>
                  <a:pt x="46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4" name="Freeform 484"/>
          <p:cNvSpPr>
            <a:spLocks/>
          </p:cNvSpPr>
          <p:nvPr/>
        </p:nvSpPr>
        <p:spPr bwMode="auto">
          <a:xfrm>
            <a:off x="7827102" y="3364269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6" y="30"/>
              </a:cxn>
              <a:cxn ang="0">
                <a:pos x="6" y="36"/>
              </a:cxn>
              <a:cxn ang="0">
                <a:pos x="12" y="30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0"/>
                </a:lnTo>
                <a:lnTo>
                  <a:pt x="6" y="30"/>
                </a:lnTo>
                <a:lnTo>
                  <a:pt x="6" y="36"/>
                </a:lnTo>
                <a:lnTo>
                  <a:pt x="12" y="30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5" name="Freeform 485"/>
          <p:cNvSpPr>
            <a:spLocks/>
          </p:cNvSpPr>
          <p:nvPr/>
        </p:nvSpPr>
        <p:spPr bwMode="auto">
          <a:xfrm>
            <a:off x="7827102" y="3364269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1" y="6"/>
              </a:cxn>
              <a:cxn ang="0">
                <a:pos x="2" y="5"/>
              </a:cxn>
              <a:cxn ang="0">
                <a:pos x="3" y="5"/>
              </a:cxn>
              <a:cxn ang="0">
                <a:pos x="3" y="1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1" y="6"/>
                </a:lnTo>
                <a:lnTo>
                  <a:pt x="2" y="5"/>
                </a:lnTo>
                <a:lnTo>
                  <a:pt x="3" y="5"/>
                </a:lnTo>
                <a:lnTo>
                  <a:pt x="3" y="1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6" name="Freeform 486"/>
          <p:cNvSpPr>
            <a:spLocks/>
          </p:cNvSpPr>
          <p:nvPr/>
        </p:nvSpPr>
        <p:spPr bwMode="auto">
          <a:xfrm>
            <a:off x="7827102" y="3364269"/>
            <a:ext cx="5011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30" y="18"/>
              </a:cxn>
              <a:cxn ang="0">
                <a:pos x="37" y="12"/>
              </a:cxn>
              <a:cxn ang="0">
                <a:pos x="37" y="6"/>
              </a:cxn>
              <a:cxn ang="0">
                <a:pos x="30" y="0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7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30" y="18"/>
                </a:lnTo>
                <a:lnTo>
                  <a:pt x="37" y="12"/>
                </a:lnTo>
                <a:lnTo>
                  <a:pt x="37" y="6"/>
                </a:lnTo>
                <a:lnTo>
                  <a:pt x="30" y="0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" name="Freeform 487"/>
          <p:cNvSpPr>
            <a:spLocks/>
          </p:cNvSpPr>
          <p:nvPr/>
        </p:nvSpPr>
        <p:spPr bwMode="auto">
          <a:xfrm>
            <a:off x="7827102" y="3364269"/>
            <a:ext cx="5011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4" y="3"/>
              </a:cxn>
              <a:cxn ang="0">
                <a:pos x="1" y="3"/>
              </a:cxn>
              <a:cxn ang="0">
                <a:pos x="5" y="3"/>
              </a:cxn>
              <a:cxn ang="0">
                <a:pos x="6" y="2"/>
              </a:cxn>
              <a:cxn ang="0">
                <a:pos x="6" y="1"/>
              </a:cxn>
              <a:cxn ang="0">
                <a:pos x="6" y="1"/>
              </a:cxn>
              <a:cxn ang="0">
                <a:pos x="5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6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4" y="3"/>
                </a:lnTo>
                <a:lnTo>
                  <a:pt x="1" y="3"/>
                </a:lnTo>
                <a:lnTo>
                  <a:pt x="5" y="3"/>
                </a:lnTo>
                <a:lnTo>
                  <a:pt x="6" y="2"/>
                </a:lnTo>
                <a:lnTo>
                  <a:pt x="6" y="1"/>
                </a:lnTo>
                <a:lnTo>
                  <a:pt x="6" y="1"/>
                </a:lnTo>
                <a:lnTo>
                  <a:pt x="5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8" name="Freeform 488"/>
          <p:cNvSpPr>
            <a:spLocks/>
          </p:cNvSpPr>
          <p:nvPr/>
        </p:nvSpPr>
        <p:spPr bwMode="auto">
          <a:xfrm>
            <a:off x="7851481" y="3364269"/>
            <a:ext cx="13137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91" y="18"/>
              </a:cxn>
              <a:cxn ang="0">
                <a:pos x="97" y="12"/>
              </a:cxn>
              <a:cxn ang="0">
                <a:pos x="97" y="6"/>
              </a:cxn>
              <a:cxn ang="0">
                <a:pos x="91" y="0"/>
              </a:cxn>
              <a:cxn ang="0">
                <a:pos x="85" y="0"/>
              </a:cxn>
              <a:cxn ang="0">
                <a:pos x="6" y="0"/>
              </a:cxn>
            </a:cxnLst>
            <a:rect l="0" t="0" r="r" b="b"/>
            <a:pathLst>
              <a:path w="97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91" y="18"/>
                </a:lnTo>
                <a:lnTo>
                  <a:pt x="97" y="12"/>
                </a:lnTo>
                <a:lnTo>
                  <a:pt x="97" y="6"/>
                </a:lnTo>
                <a:lnTo>
                  <a:pt x="91" y="0"/>
                </a:lnTo>
                <a:lnTo>
                  <a:pt x="85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9" name="Freeform 489"/>
          <p:cNvSpPr>
            <a:spLocks/>
          </p:cNvSpPr>
          <p:nvPr/>
        </p:nvSpPr>
        <p:spPr bwMode="auto">
          <a:xfrm>
            <a:off x="7851481" y="3364269"/>
            <a:ext cx="13137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14" y="3"/>
              </a:cxn>
              <a:cxn ang="0">
                <a:pos x="1" y="3"/>
              </a:cxn>
              <a:cxn ang="0">
                <a:pos x="15" y="3"/>
              </a:cxn>
              <a:cxn ang="0">
                <a:pos x="16" y="2"/>
              </a:cxn>
              <a:cxn ang="0">
                <a:pos x="16" y="1"/>
              </a:cxn>
              <a:cxn ang="0">
                <a:pos x="16" y="1"/>
              </a:cxn>
              <a:cxn ang="0">
                <a:pos x="15" y="0"/>
              </a:cxn>
              <a:cxn ang="0">
                <a:pos x="14" y="0"/>
              </a:cxn>
              <a:cxn ang="0">
                <a:pos x="1" y="0"/>
              </a:cxn>
            </a:cxnLst>
            <a:rect l="0" t="0" r="r" b="b"/>
            <a:pathLst>
              <a:path w="16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14" y="3"/>
                </a:lnTo>
                <a:lnTo>
                  <a:pt x="1" y="3"/>
                </a:lnTo>
                <a:lnTo>
                  <a:pt x="15" y="3"/>
                </a:lnTo>
                <a:lnTo>
                  <a:pt x="16" y="2"/>
                </a:lnTo>
                <a:lnTo>
                  <a:pt x="16" y="1"/>
                </a:lnTo>
                <a:lnTo>
                  <a:pt x="16" y="1"/>
                </a:lnTo>
                <a:lnTo>
                  <a:pt x="15" y="0"/>
                </a:lnTo>
                <a:lnTo>
                  <a:pt x="1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0" name="Freeform 490"/>
          <p:cNvSpPr>
            <a:spLocks/>
          </p:cNvSpPr>
          <p:nvPr/>
        </p:nvSpPr>
        <p:spPr bwMode="auto">
          <a:xfrm>
            <a:off x="7958477" y="3364269"/>
            <a:ext cx="97516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66" y="18"/>
              </a:cxn>
              <a:cxn ang="0">
                <a:pos x="72" y="12"/>
              </a:cxn>
              <a:cxn ang="0">
                <a:pos x="72" y="6"/>
              </a:cxn>
              <a:cxn ang="0">
                <a:pos x="66" y="0"/>
              </a:cxn>
              <a:cxn ang="0">
                <a:pos x="60" y="0"/>
              </a:cxn>
              <a:cxn ang="0">
                <a:pos x="6" y="0"/>
              </a:cxn>
            </a:cxnLst>
            <a:rect l="0" t="0" r="r" b="b"/>
            <a:pathLst>
              <a:path w="72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66" y="18"/>
                </a:lnTo>
                <a:lnTo>
                  <a:pt x="72" y="12"/>
                </a:lnTo>
                <a:lnTo>
                  <a:pt x="72" y="6"/>
                </a:lnTo>
                <a:lnTo>
                  <a:pt x="66" y="0"/>
                </a:lnTo>
                <a:lnTo>
                  <a:pt x="60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1" name="Freeform 491"/>
          <p:cNvSpPr>
            <a:spLocks/>
          </p:cNvSpPr>
          <p:nvPr/>
        </p:nvSpPr>
        <p:spPr bwMode="auto">
          <a:xfrm>
            <a:off x="7958477" y="3364269"/>
            <a:ext cx="97516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10" y="3"/>
              </a:cxn>
              <a:cxn ang="0">
                <a:pos x="1" y="3"/>
              </a:cxn>
              <a:cxn ang="0">
                <a:pos x="11" y="3"/>
              </a:cxn>
              <a:cxn ang="0">
                <a:pos x="12" y="2"/>
              </a:cxn>
              <a:cxn ang="0">
                <a:pos x="12" y="1"/>
              </a:cxn>
              <a:cxn ang="0">
                <a:pos x="12" y="1"/>
              </a:cxn>
              <a:cxn ang="0">
                <a:pos x="11" y="0"/>
              </a:cxn>
              <a:cxn ang="0">
                <a:pos x="10" y="0"/>
              </a:cxn>
              <a:cxn ang="0">
                <a:pos x="1" y="0"/>
              </a:cxn>
            </a:cxnLst>
            <a:rect l="0" t="0" r="r" b="b"/>
            <a:pathLst>
              <a:path w="12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10" y="3"/>
                </a:lnTo>
                <a:lnTo>
                  <a:pt x="1" y="3"/>
                </a:lnTo>
                <a:lnTo>
                  <a:pt x="11" y="3"/>
                </a:lnTo>
                <a:lnTo>
                  <a:pt x="12" y="2"/>
                </a:lnTo>
                <a:lnTo>
                  <a:pt x="12" y="1"/>
                </a:lnTo>
                <a:lnTo>
                  <a:pt x="12" y="1"/>
                </a:lnTo>
                <a:lnTo>
                  <a:pt x="11" y="0"/>
                </a:lnTo>
                <a:lnTo>
                  <a:pt x="10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2" name="Freeform 492"/>
          <p:cNvSpPr>
            <a:spLocks/>
          </p:cNvSpPr>
          <p:nvPr/>
        </p:nvSpPr>
        <p:spPr bwMode="auto">
          <a:xfrm>
            <a:off x="1460137" y="4700063"/>
            <a:ext cx="24379" cy="120045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6" y="102"/>
              </a:cxn>
              <a:cxn ang="0">
                <a:pos x="12" y="102"/>
              </a:cxn>
              <a:cxn ang="0">
                <a:pos x="18" y="96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96"/>
              </a:cxn>
            </a:cxnLst>
            <a:rect l="0" t="0" r="r" b="b"/>
            <a:pathLst>
              <a:path w="18" h="102">
                <a:moveTo>
                  <a:pt x="0" y="96"/>
                </a:moveTo>
                <a:lnTo>
                  <a:pt x="6" y="102"/>
                </a:lnTo>
                <a:lnTo>
                  <a:pt x="12" y="102"/>
                </a:lnTo>
                <a:lnTo>
                  <a:pt x="18" y="96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9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3" name="Freeform 493"/>
          <p:cNvSpPr>
            <a:spLocks/>
          </p:cNvSpPr>
          <p:nvPr/>
        </p:nvSpPr>
        <p:spPr bwMode="auto">
          <a:xfrm>
            <a:off x="1460137" y="4700063"/>
            <a:ext cx="24379" cy="120045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1" y="16"/>
              </a:cxn>
              <a:cxn ang="0">
                <a:pos x="1" y="17"/>
              </a:cxn>
              <a:cxn ang="0">
                <a:pos x="1" y="17"/>
              </a:cxn>
              <a:cxn ang="0">
                <a:pos x="2" y="17"/>
              </a:cxn>
              <a:cxn ang="0">
                <a:pos x="3" y="16"/>
              </a:cxn>
              <a:cxn ang="0">
                <a:pos x="3" y="1"/>
              </a:cxn>
              <a:cxn ang="0">
                <a:pos x="3" y="16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6"/>
              </a:cxn>
            </a:cxnLst>
            <a:rect l="0" t="0" r="r" b="b"/>
            <a:pathLst>
              <a:path w="3" h="17">
                <a:moveTo>
                  <a:pt x="0" y="16"/>
                </a:moveTo>
                <a:lnTo>
                  <a:pt x="1" y="16"/>
                </a:lnTo>
                <a:lnTo>
                  <a:pt x="1" y="17"/>
                </a:lnTo>
                <a:lnTo>
                  <a:pt x="1" y="17"/>
                </a:lnTo>
                <a:lnTo>
                  <a:pt x="2" y="17"/>
                </a:lnTo>
                <a:lnTo>
                  <a:pt x="3" y="16"/>
                </a:lnTo>
                <a:lnTo>
                  <a:pt x="3" y="1"/>
                </a:lnTo>
                <a:lnTo>
                  <a:pt x="3" y="16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1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4" name="Freeform 494"/>
          <p:cNvSpPr>
            <a:spLocks/>
          </p:cNvSpPr>
          <p:nvPr/>
        </p:nvSpPr>
        <p:spPr bwMode="auto">
          <a:xfrm>
            <a:off x="1460137" y="4700063"/>
            <a:ext cx="24379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12" y="18"/>
              </a:cxn>
              <a:cxn ang="0">
                <a:pos x="6" y="18"/>
              </a:cxn>
              <a:cxn ang="0">
                <a:pos x="18" y="12"/>
              </a:cxn>
              <a:cxn ang="0">
                <a:pos x="18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18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12" y="18"/>
                </a:lnTo>
                <a:lnTo>
                  <a:pt x="6" y="18"/>
                </a:lnTo>
                <a:lnTo>
                  <a:pt x="18" y="12"/>
                </a:lnTo>
                <a:lnTo>
                  <a:pt x="18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5" name="Freeform 495"/>
          <p:cNvSpPr>
            <a:spLocks/>
          </p:cNvSpPr>
          <p:nvPr/>
        </p:nvSpPr>
        <p:spPr bwMode="auto">
          <a:xfrm>
            <a:off x="1460137" y="4700063"/>
            <a:ext cx="24379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2" y="3"/>
              </a:cxn>
              <a:cxn ang="0">
                <a:pos x="1" y="3"/>
              </a:cxn>
              <a:cxn ang="0">
                <a:pos x="3" y="2"/>
              </a:cxn>
              <a:cxn ang="0">
                <a:pos x="3" y="2"/>
              </a:cxn>
              <a:cxn ang="0">
                <a:pos x="3" y="1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3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2" y="3"/>
                </a:lnTo>
                <a:lnTo>
                  <a:pt x="1" y="3"/>
                </a:lnTo>
                <a:lnTo>
                  <a:pt x="3" y="2"/>
                </a:lnTo>
                <a:lnTo>
                  <a:pt x="3" y="2"/>
                </a:lnTo>
                <a:lnTo>
                  <a:pt x="3" y="1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6" name="Freeform 496"/>
          <p:cNvSpPr>
            <a:spLocks/>
          </p:cNvSpPr>
          <p:nvPr/>
        </p:nvSpPr>
        <p:spPr bwMode="auto">
          <a:xfrm>
            <a:off x="1460137" y="4530588"/>
            <a:ext cx="24379" cy="19066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6" y="156"/>
              </a:cxn>
              <a:cxn ang="0">
                <a:pos x="12" y="162"/>
              </a:cxn>
              <a:cxn ang="0">
                <a:pos x="18" y="156"/>
              </a:cxn>
              <a:cxn ang="0">
                <a:pos x="18" y="0"/>
              </a:cxn>
              <a:cxn ang="0">
                <a:pos x="6" y="0"/>
              </a:cxn>
              <a:cxn ang="0">
                <a:pos x="0" y="6"/>
              </a:cxn>
              <a:cxn ang="0">
                <a:pos x="0" y="150"/>
              </a:cxn>
            </a:cxnLst>
            <a:rect l="0" t="0" r="r" b="b"/>
            <a:pathLst>
              <a:path w="18" h="162">
                <a:moveTo>
                  <a:pt x="0" y="150"/>
                </a:moveTo>
                <a:lnTo>
                  <a:pt x="6" y="156"/>
                </a:lnTo>
                <a:lnTo>
                  <a:pt x="12" y="162"/>
                </a:lnTo>
                <a:lnTo>
                  <a:pt x="18" y="156"/>
                </a:lnTo>
                <a:lnTo>
                  <a:pt x="18" y="0"/>
                </a:lnTo>
                <a:lnTo>
                  <a:pt x="6" y="0"/>
                </a:lnTo>
                <a:lnTo>
                  <a:pt x="0" y="6"/>
                </a:lnTo>
                <a:lnTo>
                  <a:pt x="0" y="15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7" name="Freeform 497"/>
          <p:cNvSpPr>
            <a:spLocks/>
          </p:cNvSpPr>
          <p:nvPr/>
        </p:nvSpPr>
        <p:spPr bwMode="auto">
          <a:xfrm>
            <a:off x="1460137" y="4530588"/>
            <a:ext cx="24379" cy="190660"/>
          </a:xfrm>
          <a:custGeom>
            <a:avLst/>
            <a:gdLst/>
            <a:ahLst/>
            <a:cxnLst>
              <a:cxn ang="0">
                <a:pos x="0" y="25"/>
              </a:cxn>
              <a:cxn ang="0">
                <a:pos x="1" y="26"/>
              </a:cxn>
              <a:cxn ang="0">
                <a:pos x="1" y="26"/>
              </a:cxn>
              <a:cxn ang="0">
                <a:pos x="2" y="27"/>
              </a:cxn>
              <a:cxn ang="0">
                <a:pos x="3" y="26"/>
              </a:cxn>
              <a:cxn ang="0">
                <a:pos x="3" y="26"/>
              </a:cxn>
              <a:cxn ang="0">
                <a:pos x="3" y="1"/>
              </a:cxn>
              <a:cxn ang="0">
                <a:pos x="3" y="25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25"/>
              </a:cxn>
            </a:cxnLst>
            <a:rect l="0" t="0" r="r" b="b"/>
            <a:pathLst>
              <a:path w="3" h="27">
                <a:moveTo>
                  <a:pt x="0" y="25"/>
                </a:moveTo>
                <a:lnTo>
                  <a:pt x="1" y="26"/>
                </a:lnTo>
                <a:lnTo>
                  <a:pt x="1" y="26"/>
                </a:lnTo>
                <a:lnTo>
                  <a:pt x="2" y="27"/>
                </a:lnTo>
                <a:lnTo>
                  <a:pt x="3" y="26"/>
                </a:lnTo>
                <a:lnTo>
                  <a:pt x="3" y="26"/>
                </a:lnTo>
                <a:lnTo>
                  <a:pt x="3" y="1"/>
                </a:lnTo>
                <a:lnTo>
                  <a:pt x="3" y="25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25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8" name="Freeform 498"/>
          <p:cNvSpPr>
            <a:spLocks/>
          </p:cNvSpPr>
          <p:nvPr/>
        </p:nvSpPr>
        <p:spPr bwMode="auto">
          <a:xfrm>
            <a:off x="1460137" y="4530588"/>
            <a:ext cx="48758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30" y="18"/>
              </a:cxn>
              <a:cxn ang="0">
                <a:pos x="12" y="18"/>
              </a:cxn>
              <a:cxn ang="0">
                <a:pos x="36" y="12"/>
              </a:cxn>
              <a:cxn ang="0">
                <a:pos x="36" y="0"/>
              </a:cxn>
              <a:cxn ang="0">
                <a:pos x="30" y="0"/>
              </a:cxn>
              <a:cxn ang="0">
                <a:pos x="12" y="0"/>
              </a:cxn>
            </a:cxnLst>
            <a:rect l="0" t="0" r="r" b="b"/>
            <a:pathLst>
              <a:path w="36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30" y="18"/>
                </a:lnTo>
                <a:lnTo>
                  <a:pt x="12" y="18"/>
                </a:lnTo>
                <a:lnTo>
                  <a:pt x="36" y="12"/>
                </a:lnTo>
                <a:lnTo>
                  <a:pt x="36" y="0"/>
                </a:lnTo>
                <a:lnTo>
                  <a:pt x="3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9" name="Freeform 499"/>
          <p:cNvSpPr>
            <a:spLocks/>
          </p:cNvSpPr>
          <p:nvPr/>
        </p:nvSpPr>
        <p:spPr bwMode="auto">
          <a:xfrm>
            <a:off x="1460137" y="4530588"/>
            <a:ext cx="48758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  <a:cxn ang="0">
                <a:pos x="5" y="3"/>
              </a:cxn>
              <a:cxn ang="0">
                <a:pos x="2" y="3"/>
              </a:cxn>
              <a:cxn ang="0">
                <a:pos x="6" y="2"/>
              </a:cxn>
              <a:cxn ang="0">
                <a:pos x="6" y="2"/>
              </a:cxn>
              <a:cxn ang="0">
                <a:pos x="6" y="1"/>
              </a:cxn>
              <a:cxn ang="0">
                <a:pos x="6" y="0"/>
              </a:cxn>
              <a:cxn ang="0">
                <a:pos x="6" y="0"/>
              </a:cxn>
              <a:cxn ang="0">
                <a:pos x="5" y="0"/>
              </a:cxn>
              <a:cxn ang="0">
                <a:pos x="2" y="0"/>
              </a:cxn>
            </a:cxnLst>
            <a:rect l="0" t="0" r="r" b="b"/>
            <a:pathLst>
              <a:path w="6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lnTo>
                  <a:pt x="5" y="3"/>
                </a:lnTo>
                <a:lnTo>
                  <a:pt x="2" y="3"/>
                </a:lnTo>
                <a:lnTo>
                  <a:pt x="6" y="2"/>
                </a:lnTo>
                <a:lnTo>
                  <a:pt x="6" y="2"/>
                </a:lnTo>
                <a:lnTo>
                  <a:pt x="6" y="1"/>
                </a:lnTo>
                <a:lnTo>
                  <a:pt x="6" y="0"/>
                </a:lnTo>
                <a:lnTo>
                  <a:pt x="6" y="0"/>
                </a:lnTo>
                <a:lnTo>
                  <a:pt x="5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0" name="Freeform 500"/>
          <p:cNvSpPr>
            <a:spLocks/>
          </p:cNvSpPr>
          <p:nvPr/>
        </p:nvSpPr>
        <p:spPr bwMode="auto">
          <a:xfrm>
            <a:off x="1484516" y="4495281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6" y="42"/>
              </a:cxn>
              <a:cxn ang="0">
                <a:pos x="12" y="48"/>
              </a:cxn>
              <a:cxn ang="0">
                <a:pos x="18" y="42"/>
              </a:cxn>
              <a:cxn ang="0">
                <a:pos x="18" y="0"/>
              </a:cxn>
              <a:cxn ang="0">
                <a:pos x="6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6" y="42"/>
                </a:lnTo>
                <a:lnTo>
                  <a:pt x="12" y="48"/>
                </a:lnTo>
                <a:lnTo>
                  <a:pt x="18" y="42"/>
                </a:lnTo>
                <a:lnTo>
                  <a:pt x="18" y="0"/>
                </a:lnTo>
                <a:lnTo>
                  <a:pt x="6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1" name="Freeform 501"/>
          <p:cNvSpPr>
            <a:spLocks/>
          </p:cNvSpPr>
          <p:nvPr/>
        </p:nvSpPr>
        <p:spPr bwMode="auto">
          <a:xfrm>
            <a:off x="1484516" y="4495281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1" y="7"/>
              </a:cxn>
              <a:cxn ang="0">
                <a:pos x="1" y="7"/>
              </a:cxn>
              <a:cxn ang="0">
                <a:pos x="2" y="8"/>
              </a:cxn>
              <a:cxn ang="0">
                <a:pos x="3" y="7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1" y="7"/>
                </a:lnTo>
                <a:lnTo>
                  <a:pt x="1" y="7"/>
                </a:lnTo>
                <a:lnTo>
                  <a:pt x="2" y="8"/>
                </a:lnTo>
                <a:lnTo>
                  <a:pt x="3" y="7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2" name="Freeform 502"/>
          <p:cNvSpPr>
            <a:spLocks/>
          </p:cNvSpPr>
          <p:nvPr/>
        </p:nvSpPr>
        <p:spPr bwMode="auto">
          <a:xfrm>
            <a:off x="1484516" y="4495281"/>
            <a:ext cx="12189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6" y="18"/>
              </a:cxn>
              <a:cxn ang="0">
                <a:pos x="90" y="18"/>
              </a:cxn>
              <a:cxn ang="0">
                <a:pos x="90" y="0"/>
              </a:cxn>
              <a:cxn ang="0">
                <a:pos x="84" y="0"/>
              </a:cxn>
              <a:cxn ang="0">
                <a:pos x="12" y="0"/>
              </a:cxn>
            </a:cxnLst>
            <a:rect l="0" t="0" r="r" b="b"/>
            <a:pathLst>
              <a:path w="90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6" y="18"/>
                </a:lnTo>
                <a:lnTo>
                  <a:pt x="90" y="18"/>
                </a:lnTo>
                <a:lnTo>
                  <a:pt x="90" y="0"/>
                </a:lnTo>
                <a:lnTo>
                  <a:pt x="84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3" name="Freeform 503"/>
          <p:cNvSpPr>
            <a:spLocks/>
          </p:cNvSpPr>
          <p:nvPr/>
        </p:nvSpPr>
        <p:spPr bwMode="auto">
          <a:xfrm>
            <a:off x="1484516" y="4495281"/>
            <a:ext cx="12189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3"/>
              </a:cxn>
              <a:cxn ang="0">
                <a:pos x="14" y="3"/>
              </a:cxn>
              <a:cxn ang="0">
                <a:pos x="2" y="3"/>
              </a:cxn>
              <a:cxn ang="0">
                <a:pos x="15" y="3"/>
              </a:cxn>
              <a:cxn ang="0">
                <a:pos x="15" y="2"/>
              </a:cxn>
              <a:cxn ang="0">
                <a:pos x="15" y="1"/>
              </a:cxn>
              <a:cxn ang="0">
                <a:pos x="15" y="0"/>
              </a:cxn>
              <a:cxn ang="0">
                <a:pos x="15" y="0"/>
              </a:cxn>
              <a:cxn ang="0">
                <a:pos x="14" y="0"/>
              </a:cxn>
              <a:cxn ang="0">
                <a:pos x="2" y="0"/>
              </a:cxn>
            </a:cxnLst>
            <a:rect l="0" t="0" r="r" b="b"/>
            <a:pathLst>
              <a:path w="15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3"/>
                </a:lnTo>
                <a:lnTo>
                  <a:pt x="14" y="3"/>
                </a:lnTo>
                <a:lnTo>
                  <a:pt x="2" y="3"/>
                </a:lnTo>
                <a:lnTo>
                  <a:pt x="15" y="3"/>
                </a:lnTo>
                <a:lnTo>
                  <a:pt x="15" y="2"/>
                </a:lnTo>
                <a:lnTo>
                  <a:pt x="15" y="1"/>
                </a:lnTo>
                <a:lnTo>
                  <a:pt x="15" y="0"/>
                </a:lnTo>
                <a:lnTo>
                  <a:pt x="15" y="0"/>
                </a:lnTo>
                <a:lnTo>
                  <a:pt x="14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4" name="Freeform 504"/>
          <p:cNvSpPr>
            <a:spLocks/>
          </p:cNvSpPr>
          <p:nvPr/>
        </p:nvSpPr>
        <p:spPr bwMode="auto">
          <a:xfrm>
            <a:off x="1582032" y="4495281"/>
            <a:ext cx="48758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6" y="18"/>
              </a:cxn>
              <a:cxn ang="0">
                <a:pos x="30" y="18"/>
              </a:cxn>
              <a:cxn ang="0">
                <a:pos x="36" y="12"/>
              </a:cxn>
              <a:cxn ang="0">
                <a:pos x="36" y="0"/>
              </a:cxn>
              <a:cxn ang="0">
                <a:pos x="30" y="0"/>
              </a:cxn>
              <a:cxn ang="0">
                <a:pos x="12" y="0"/>
              </a:cxn>
            </a:cxnLst>
            <a:rect l="0" t="0" r="r" b="b"/>
            <a:pathLst>
              <a:path w="36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6" y="18"/>
                </a:lnTo>
                <a:lnTo>
                  <a:pt x="30" y="18"/>
                </a:lnTo>
                <a:lnTo>
                  <a:pt x="36" y="12"/>
                </a:lnTo>
                <a:lnTo>
                  <a:pt x="36" y="0"/>
                </a:lnTo>
                <a:lnTo>
                  <a:pt x="3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5" name="Freeform 505"/>
          <p:cNvSpPr>
            <a:spLocks/>
          </p:cNvSpPr>
          <p:nvPr/>
        </p:nvSpPr>
        <p:spPr bwMode="auto">
          <a:xfrm>
            <a:off x="1582032" y="4495281"/>
            <a:ext cx="48758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3"/>
              </a:cxn>
              <a:cxn ang="0">
                <a:pos x="5" y="3"/>
              </a:cxn>
              <a:cxn ang="0">
                <a:pos x="2" y="3"/>
              </a:cxn>
              <a:cxn ang="0">
                <a:pos x="5" y="3"/>
              </a:cxn>
              <a:cxn ang="0">
                <a:pos x="6" y="2"/>
              </a:cxn>
              <a:cxn ang="0">
                <a:pos x="6" y="1"/>
              </a:cxn>
              <a:cxn ang="0">
                <a:pos x="6" y="0"/>
              </a:cxn>
              <a:cxn ang="0">
                <a:pos x="5" y="0"/>
              </a:cxn>
              <a:cxn ang="0">
                <a:pos x="5" y="0"/>
              </a:cxn>
              <a:cxn ang="0">
                <a:pos x="2" y="0"/>
              </a:cxn>
            </a:cxnLst>
            <a:rect l="0" t="0" r="r" b="b"/>
            <a:pathLst>
              <a:path w="6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3"/>
                </a:lnTo>
                <a:lnTo>
                  <a:pt x="5" y="3"/>
                </a:lnTo>
                <a:lnTo>
                  <a:pt x="2" y="3"/>
                </a:lnTo>
                <a:lnTo>
                  <a:pt x="5" y="3"/>
                </a:lnTo>
                <a:lnTo>
                  <a:pt x="6" y="2"/>
                </a:lnTo>
                <a:lnTo>
                  <a:pt x="6" y="1"/>
                </a:lnTo>
                <a:lnTo>
                  <a:pt x="6" y="0"/>
                </a:lnTo>
                <a:lnTo>
                  <a:pt x="5" y="0"/>
                </a:lnTo>
                <a:lnTo>
                  <a:pt x="5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6" name="Freeform 506"/>
          <p:cNvSpPr>
            <a:spLocks/>
          </p:cNvSpPr>
          <p:nvPr/>
        </p:nvSpPr>
        <p:spPr bwMode="auto">
          <a:xfrm>
            <a:off x="1606411" y="4495281"/>
            <a:ext cx="81263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8"/>
              </a:cxn>
              <a:cxn ang="0">
                <a:pos x="54" y="18"/>
              </a:cxn>
              <a:cxn ang="0">
                <a:pos x="60" y="12"/>
              </a:cxn>
              <a:cxn ang="0">
                <a:pos x="60" y="0"/>
              </a:cxn>
              <a:cxn ang="0">
                <a:pos x="48" y="0"/>
              </a:cxn>
              <a:cxn ang="0">
                <a:pos x="12" y="0"/>
              </a:cxn>
            </a:cxnLst>
            <a:rect l="0" t="0" r="r" b="b"/>
            <a:pathLst>
              <a:path w="60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8"/>
                </a:lnTo>
                <a:lnTo>
                  <a:pt x="54" y="18"/>
                </a:lnTo>
                <a:lnTo>
                  <a:pt x="60" y="12"/>
                </a:lnTo>
                <a:lnTo>
                  <a:pt x="60" y="0"/>
                </a:lnTo>
                <a:lnTo>
                  <a:pt x="48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7" name="Freeform 507"/>
          <p:cNvSpPr>
            <a:spLocks/>
          </p:cNvSpPr>
          <p:nvPr/>
        </p:nvSpPr>
        <p:spPr bwMode="auto">
          <a:xfrm>
            <a:off x="1606411" y="4495281"/>
            <a:ext cx="81263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8" y="3"/>
              </a:cxn>
              <a:cxn ang="0">
                <a:pos x="2" y="3"/>
              </a:cxn>
              <a:cxn ang="0">
                <a:pos x="9" y="3"/>
              </a:cxn>
              <a:cxn ang="0">
                <a:pos x="10" y="2"/>
              </a:cxn>
              <a:cxn ang="0">
                <a:pos x="10" y="1"/>
              </a:cxn>
              <a:cxn ang="0">
                <a:pos x="10" y="0"/>
              </a:cxn>
              <a:cxn ang="0">
                <a:pos x="9" y="0"/>
              </a:cxn>
              <a:cxn ang="0">
                <a:pos x="8" y="0"/>
              </a:cxn>
              <a:cxn ang="0">
                <a:pos x="2" y="0"/>
              </a:cxn>
            </a:cxnLst>
            <a:rect l="0" t="0" r="r" b="b"/>
            <a:pathLst>
              <a:path w="10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8" y="3"/>
                </a:lnTo>
                <a:lnTo>
                  <a:pt x="2" y="3"/>
                </a:lnTo>
                <a:lnTo>
                  <a:pt x="9" y="3"/>
                </a:lnTo>
                <a:lnTo>
                  <a:pt x="10" y="2"/>
                </a:lnTo>
                <a:lnTo>
                  <a:pt x="10" y="1"/>
                </a:lnTo>
                <a:lnTo>
                  <a:pt x="10" y="0"/>
                </a:lnTo>
                <a:lnTo>
                  <a:pt x="9" y="0"/>
                </a:lnTo>
                <a:lnTo>
                  <a:pt x="8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8" name="Freeform 508"/>
          <p:cNvSpPr>
            <a:spLocks/>
          </p:cNvSpPr>
          <p:nvPr/>
        </p:nvSpPr>
        <p:spPr bwMode="auto">
          <a:xfrm>
            <a:off x="1663295" y="4495281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30" y="18"/>
              </a:cxn>
              <a:cxn ang="0">
                <a:pos x="30" y="0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30" y="18"/>
                </a:lnTo>
                <a:lnTo>
                  <a:pt x="30" y="0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9" name="Freeform 509"/>
          <p:cNvSpPr>
            <a:spLocks/>
          </p:cNvSpPr>
          <p:nvPr/>
        </p:nvSpPr>
        <p:spPr bwMode="auto">
          <a:xfrm>
            <a:off x="1663295" y="4495281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4" y="3"/>
              </a:cxn>
              <a:cxn ang="0">
                <a:pos x="1" y="3"/>
              </a:cxn>
              <a:cxn ang="0">
                <a:pos x="5" y="3"/>
              </a:cxn>
              <a:cxn ang="0">
                <a:pos x="5" y="2"/>
              </a:cxn>
              <a:cxn ang="0">
                <a:pos x="5" y="1"/>
              </a:cxn>
              <a:cxn ang="0">
                <a:pos x="5" y="0"/>
              </a:cxn>
              <a:cxn ang="0">
                <a:pos x="5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4" y="3"/>
                </a:lnTo>
                <a:lnTo>
                  <a:pt x="1" y="3"/>
                </a:lnTo>
                <a:lnTo>
                  <a:pt x="5" y="3"/>
                </a:lnTo>
                <a:lnTo>
                  <a:pt x="5" y="2"/>
                </a:lnTo>
                <a:lnTo>
                  <a:pt x="5" y="1"/>
                </a:lnTo>
                <a:lnTo>
                  <a:pt x="5" y="0"/>
                </a:lnTo>
                <a:lnTo>
                  <a:pt x="5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0" name="Freeform 510"/>
          <p:cNvSpPr>
            <a:spLocks/>
          </p:cNvSpPr>
          <p:nvPr/>
        </p:nvSpPr>
        <p:spPr bwMode="auto">
          <a:xfrm>
            <a:off x="1679547" y="4459973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6" y="42"/>
              </a:cxn>
              <a:cxn ang="0">
                <a:pos x="6" y="48"/>
              </a:cxn>
              <a:cxn ang="0">
                <a:pos x="18" y="48"/>
              </a:cxn>
              <a:cxn ang="0">
                <a:pos x="18" y="0"/>
              </a:cxn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6" y="42"/>
                </a:lnTo>
                <a:lnTo>
                  <a:pt x="6" y="48"/>
                </a:lnTo>
                <a:lnTo>
                  <a:pt x="18" y="48"/>
                </a:lnTo>
                <a:lnTo>
                  <a:pt x="18" y="0"/>
                </a:ln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1" name="Freeform 511"/>
          <p:cNvSpPr>
            <a:spLocks/>
          </p:cNvSpPr>
          <p:nvPr/>
        </p:nvSpPr>
        <p:spPr bwMode="auto">
          <a:xfrm>
            <a:off x="1679547" y="4459973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1" y="7"/>
              </a:cxn>
              <a:cxn ang="0">
                <a:pos x="1" y="8"/>
              </a:cxn>
              <a:cxn ang="0">
                <a:pos x="2" y="8"/>
              </a:cxn>
              <a:cxn ang="0">
                <a:pos x="3" y="8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1" y="7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2" name="Freeform 512"/>
          <p:cNvSpPr>
            <a:spLocks/>
          </p:cNvSpPr>
          <p:nvPr/>
        </p:nvSpPr>
        <p:spPr bwMode="auto">
          <a:xfrm>
            <a:off x="1679547" y="4459973"/>
            <a:ext cx="65010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6" y="12"/>
              </a:cxn>
              <a:cxn ang="0">
                <a:pos x="6" y="18"/>
              </a:cxn>
              <a:cxn ang="0">
                <a:pos x="42" y="18"/>
              </a:cxn>
              <a:cxn ang="0">
                <a:pos x="48" y="12"/>
              </a:cxn>
              <a:cxn ang="0">
                <a:pos x="48" y="6"/>
              </a:cxn>
              <a:cxn ang="0">
                <a:pos x="42" y="0"/>
              </a:cxn>
              <a:cxn ang="0">
                <a:pos x="12" y="0"/>
              </a:cxn>
            </a:cxnLst>
            <a:rect l="0" t="0" r="r" b="b"/>
            <a:pathLst>
              <a:path w="48" h="18">
                <a:moveTo>
                  <a:pt x="12" y="0"/>
                </a:move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6" y="12"/>
                </a:lnTo>
                <a:lnTo>
                  <a:pt x="6" y="18"/>
                </a:lnTo>
                <a:lnTo>
                  <a:pt x="42" y="18"/>
                </a:lnTo>
                <a:lnTo>
                  <a:pt x="48" y="12"/>
                </a:lnTo>
                <a:lnTo>
                  <a:pt x="48" y="6"/>
                </a:lnTo>
                <a:lnTo>
                  <a:pt x="42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3" name="Freeform 513"/>
          <p:cNvSpPr>
            <a:spLocks/>
          </p:cNvSpPr>
          <p:nvPr/>
        </p:nvSpPr>
        <p:spPr bwMode="auto">
          <a:xfrm>
            <a:off x="1679547" y="4459973"/>
            <a:ext cx="65010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1" y="2"/>
              </a:cxn>
              <a:cxn ang="0">
                <a:pos x="1" y="3"/>
              </a:cxn>
              <a:cxn ang="0">
                <a:pos x="7" y="3"/>
              </a:cxn>
              <a:cxn ang="0">
                <a:pos x="2" y="3"/>
              </a:cxn>
              <a:cxn ang="0">
                <a:pos x="7" y="3"/>
              </a:cxn>
              <a:cxn ang="0">
                <a:pos x="8" y="2"/>
              </a:cxn>
              <a:cxn ang="0">
                <a:pos x="8" y="1"/>
              </a:cxn>
              <a:cxn ang="0">
                <a:pos x="8" y="1"/>
              </a:cxn>
              <a:cxn ang="0">
                <a:pos x="7" y="0"/>
              </a:cxn>
              <a:cxn ang="0">
                <a:pos x="7" y="0"/>
              </a:cxn>
              <a:cxn ang="0">
                <a:pos x="2" y="0"/>
              </a:cxn>
            </a:cxnLst>
            <a:rect l="0" t="0" r="r" b="b"/>
            <a:pathLst>
              <a:path w="8" h="3">
                <a:moveTo>
                  <a:pt x="2" y="0"/>
                </a:move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1" y="2"/>
                </a:lnTo>
                <a:lnTo>
                  <a:pt x="1" y="3"/>
                </a:lnTo>
                <a:lnTo>
                  <a:pt x="7" y="3"/>
                </a:lnTo>
                <a:lnTo>
                  <a:pt x="2" y="3"/>
                </a:lnTo>
                <a:lnTo>
                  <a:pt x="7" y="3"/>
                </a:lnTo>
                <a:lnTo>
                  <a:pt x="8" y="2"/>
                </a:lnTo>
                <a:lnTo>
                  <a:pt x="8" y="1"/>
                </a:lnTo>
                <a:lnTo>
                  <a:pt x="8" y="1"/>
                </a:lnTo>
                <a:lnTo>
                  <a:pt x="7" y="0"/>
                </a:lnTo>
                <a:lnTo>
                  <a:pt x="7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4" name="Freeform 514"/>
          <p:cNvSpPr>
            <a:spLocks/>
          </p:cNvSpPr>
          <p:nvPr/>
        </p:nvSpPr>
        <p:spPr bwMode="auto">
          <a:xfrm>
            <a:off x="1720179" y="4424666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0" y="42"/>
              </a:cxn>
              <a:cxn ang="0">
                <a:pos x="6" y="48"/>
              </a:cxn>
              <a:cxn ang="0">
                <a:pos x="12" y="48"/>
              </a:cxn>
              <a:cxn ang="0">
                <a:pos x="18" y="42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0" y="42"/>
                </a:lnTo>
                <a:lnTo>
                  <a:pt x="6" y="48"/>
                </a:lnTo>
                <a:lnTo>
                  <a:pt x="12" y="48"/>
                </a:lnTo>
                <a:lnTo>
                  <a:pt x="18" y="42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5" name="Freeform 515"/>
          <p:cNvSpPr>
            <a:spLocks/>
          </p:cNvSpPr>
          <p:nvPr/>
        </p:nvSpPr>
        <p:spPr bwMode="auto">
          <a:xfrm>
            <a:off x="1720179" y="4424666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1" y="8"/>
              </a:cxn>
              <a:cxn ang="0">
                <a:pos x="2" y="8"/>
              </a:cxn>
              <a:cxn ang="0">
                <a:pos x="2" y="8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0" y="7"/>
                </a:lnTo>
                <a:lnTo>
                  <a:pt x="1" y="8"/>
                </a:lnTo>
                <a:lnTo>
                  <a:pt x="2" y="8"/>
                </a:lnTo>
                <a:lnTo>
                  <a:pt x="2" y="8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6" name="Freeform 516"/>
          <p:cNvSpPr>
            <a:spLocks/>
          </p:cNvSpPr>
          <p:nvPr/>
        </p:nvSpPr>
        <p:spPr bwMode="auto">
          <a:xfrm>
            <a:off x="1720179" y="4424666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24" y="18"/>
              </a:cxn>
              <a:cxn ang="0">
                <a:pos x="24" y="12"/>
              </a:cxn>
              <a:cxn ang="0">
                <a:pos x="30" y="6"/>
              </a:cxn>
              <a:cxn ang="0">
                <a:pos x="24" y="6"/>
              </a:cxn>
              <a:cxn ang="0">
                <a:pos x="24" y="0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24" y="18"/>
                </a:lnTo>
                <a:lnTo>
                  <a:pt x="24" y="12"/>
                </a:lnTo>
                <a:lnTo>
                  <a:pt x="30" y="6"/>
                </a:lnTo>
                <a:lnTo>
                  <a:pt x="24" y="6"/>
                </a:lnTo>
                <a:lnTo>
                  <a:pt x="24" y="0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7" name="Freeform 517"/>
          <p:cNvSpPr>
            <a:spLocks/>
          </p:cNvSpPr>
          <p:nvPr/>
        </p:nvSpPr>
        <p:spPr bwMode="auto">
          <a:xfrm>
            <a:off x="1720179" y="4424666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3" y="3"/>
              </a:cxn>
              <a:cxn ang="0">
                <a:pos x="2" y="3"/>
              </a:cxn>
              <a:cxn ang="0">
                <a:pos x="4" y="3"/>
              </a:cxn>
              <a:cxn ang="0">
                <a:pos x="4" y="2"/>
              </a:cxn>
              <a:cxn ang="0">
                <a:pos x="5" y="1"/>
              </a:cxn>
              <a:cxn ang="0">
                <a:pos x="4" y="1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3" y="3"/>
                </a:lnTo>
                <a:lnTo>
                  <a:pt x="2" y="3"/>
                </a:lnTo>
                <a:lnTo>
                  <a:pt x="4" y="3"/>
                </a:lnTo>
                <a:lnTo>
                  <a:pt x="4" y="2"/>
                </a:lnTo>
                <a:lnTo>
                  <a:pt x="5" y="1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8" name="Freeform 518"/>
          <p:cNvSpPr>
            <a:spLocks/>
          </p:cNvSpPr>
          <p:nvPr/>
        </p:nvSpPr>
        <p:spPr bwMode="auto">
          <a:xfrm>
            <a:off x="1736432" y="4389359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0" y="48"/>
              </a:cxn>
              <a:cxn ang="0">
                <a:pos x="12" y="48"/>
              </a:cxn>
              <a:cxn ang="0">
                <a:pos x="12" y="42"/>
              </a:cxn>
              <a:cxn ang="0">
                <a:pos x="18" y="12"/>
              </a:cxn>
              <a:cxn ang="0">
                <a:pos x="18" y="36"/>
              </a:cxn>
              <a:cxn ang="0">
                <a:pos x="12" y="6"/>
              </a:cxn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0" y="48"/>
                </a:lnTo>
                <a:lnTo>
                  <a:pt x="12" y="48"/>
                </a:lnTo>
                <a:lnTo>
                  <a:pt x="12" y="42"/>
                </a:lnTo>
                <a:lnTo>
                  <a:pt x="18" y="12"/>
                </a:lnTo>
                <a:lnTo>
                  <a:pt x="18" y="36"/>
                </a:lnTo>
                <a:lnTo>
                  <a:pt x="12" y="6"/>
                </a:lnTo>
                <a:lnTo>
                  <a:pt x="12" y="0"/>
                </a:lnTo>
                <a:lnTo>
                  <a:pt x="0" y="0"/>
                </a:lnTo>
                <a:lnTo>
                  <a:pt x="0" y="12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9" name="Freeform 519"/>
          <p:cNvSpPr>
            <a:spLocks/>
          </p:cNvSpPr>
          <p:nvPr/>
        </p:nvSpPr>
        <p:spPr bwMode="auto">
          <a:xfrm>
            <a:off x="1736432" y="4389359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0" y="8"/>
              </a:cxn>
              <a:cxn ang="0">
                <a:pos x="1" y="8"/>
              </a:cxn>
              <a:cxn ang="0">
                <a:pos x="2" y="8"/>
              </a:cxn>
              <a:cxn ang="0">
                <a:pos x="2" y="7"/>
              </a:cxn>
              <a:cxn ang="0">
                <a:pos x="3" y="2"/>
              </a:cxn>
              <a:cxn ang="0">
                <a:pos x="3" y="6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0" y="7"/>
                </a:lnTo>
                <a:lnTo>
                  <a:pt x="0" y="8"/>
                </a:lnTo>
                <a:lnTo>
                  <a:pt x="1" y="8"/>
                </a:lnTo>
                <a:lnTo>
                  <a:pt x="2" y="8"/>
                </a:lnTo>
                <a:lnTo>
                  <a:pt x="2" y="7"/>
                </a:lnTo>
                <a:lnTo>
                  <a:pt x="3" y="2"/>
                </a:lnTo>
                <a:lnTo>
                  <a:pt x="3" y="6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20" name="Freeform 520"/>
          <p:cNvSpPr>
            <a:spLocks/>
          </p:cNvSpPr>
          <p:nvPr/>
        </p:nvSpPr>
        <p:spPr bwMode="auto">
          <a:xfrm>
            <a:off x="1736432" y="4389359"/>
            <a:ext cx="56884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36" y="18"/>
              </a:cxn>
              <a:cxn ang="0">
                <a:pos x="36" y="12"/>
              </a:cxn>
              <a:cxn ang="0">
                <a:pos x="42" y="12"/>
              </a:cxn>
              <a:cxn ang="0">
                <a:pos x="36" y="6"/>
              </a:cxn>
              <a:cxn ang="0">
                <a:pos x="36" y="0"/>
              </a:cxn>
              <a:cxn ang="0">
                <a:pos x="30" y="0"/>
              </a:cxn>
              <a:cxn ang="0">
                <a:pos x="6" y="0"/>
              </a:cxn>
            </a:cxnLst>
            <a:rect l="0" t="0" r="r" b="b"/>
            <a:pathLst>
              <a:path w="42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36" y="18"/>
                </a:lnTo>
                <a:lnTo>
                  <a:pt x="36" y="12"/>
                </a:lnTo>
                <a:lnTo>
                  <a:pt x="42" y="12"/>
                </a:lnTo>
                <a:lnTo>
                  <a:pt x="36" y="6"/>
                </a:lnTo>
                <a:lnTo>
                  <a:pt x="36" y="0"/>
                </a:lnTo>
                <a:lnTo>
                  <a:pt x="30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21" name="Freeform 521"/>
          <p:cNvSpPr>
            <a:spLocks/>
          </p:cNvSpPr>
          <p:nvPr/>
        </p:nvSpPr>
        <p:spPr bwMode="auto">
          <a:xfrm>
            <a:off x="1736432" y="4389359"/>
            <a:ext cx="56884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5" y="3"/>
              </a:cxn>
              <a:cxn ang="0">
                <a:pos x="1" y="3"/>
              </a:cxn>
              <a:cxn ang="0">
                <a:pos x="6" y="3"/>
              </a:cxn>
              <a:cxn ang="0">
                <a:pos x="6" y="2"/>
              </a:cxn>
              <a:cxn ang="0">
                <a:pos x="7" y="2"/>
              </a:cxn>
              <a:cxn ang="0">
                <a:pos x="6" y="1"/>
              </a:cxn>
              <a:cxn ang="0">
                <a:pos x="6" y="0"/>
              </a:cxn>
              <a:cxn ang="0">
                <a:pos x="5" y="0"/>
              </a:cxn>
              <a:cxn ang="0">
                <a:pos x="1" y="0"/>
              </a:cxn>
            </a:cxnLst>
            <a:rect l="0" t="0" r="r" b="b"/>
            <a:pathLst>
              <a:path w="7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5" y="3"/>
                </a:lnTo>
                <a:lnTo>
                  <a:pt x="1" y="3"/>
                </a:lnTo>
                <a:lnTo>
                  <a:pt x="6" y="3"/>
                </a:lnTo>
                <a:lnTo>
                  <a:pt x="6" y="2"/>
                </a:lnTo>
                <a:lnTo>
                  <a:pt x="7" y="2"/>
                </a:lnTo>
                <a:lnTo>
                  <a:pt x="6" y="1"/>
                </a:lnTo>
                <a:lnTo>
                  <a:pt x="6" y="0"/>
                </a:lnTo>
                <a:lnTo>
                  <a:pt x="5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23" name="Freeform 522"/>
          <p:cNvSpPr>
            <a:spLocks/>
          </p:cNvSpPr>
          <p:nvPr/>
        </p:nvSpPr>
        <p:spPr bwMode="auto">
          <a:xfrm>
            <a:off x="1768937" y="4354051"/>
            <a:ext cx="24379" cy="56492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0" y="48"/>
              </a:cxn>
              <a:cxn ang="0">
                <a:pos x="12" y="48"/>
              </a:cxn>
              <a:cxn ang="0">
                <a:pos x="12" y="42"/>
              </a:cxn>
              <a:cxn ang="0">
                <a:pos x="18" y="12"/>
              </a:cxn>
              <a:cxn ang="0">
                <a:pos x="18" y="42"/>
              </a:cxn>
              <a:cxn ang="0">
                <a:pos x="12" y="6"/>
              </a:cxn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0" y="42"/>
              </a:cxn>
            </a:cxnLst>
            <a:rect l="0" t="0" r="r" b="b"/>
            <a:pathLst>
              <a:path w="18" h="48">
                <a:moveTo>
                  <a:pt x="0" y="42"/>
                </a:moveTo>
                <a:lnTo>
                  <a:pt x="0" y="48"/>
                </a:lnTo>
                <a:lnTo>
                  <a:pt x="12" y="48"/>
                </a:lnTo>
                <a:lnTo>
                  <a:pt x="12" y="42"/>
                </a:lnTo>
                <a:lnTo>
                  <a:pt x="18" y="12"/>
                </a:lnTo>
                <a:lnTo>
                  <a:pt x="18" y="42"/>
                </a:lnTo>
                <a:lnTo>
                  <a:pt x="12" y="6"/>
                </a:lnTo>
                <a:lnTo>
                  <a:pt x="12" y="0"/>
                </a:lnTo>
                <a:lnTo>
                  <a:pt x="0" y="0"/>
                </a:lnTo>
                <a:lnTo>
                  <a:pt x="0" y="12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24" name="Freeform 523"/>
          <p:cNvSpPr>
            <a:spLocks/>
          </p:cNvSpPr>
          <p:nvPr/>
        </p:nvSpPr>
        <p:spPr bwMode="auto">
          <a:xfrm>
            <a:off x="1768937" y="4354051"/>
            <a:ext cx="24379" cy="56492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1" y="7"/>
              </a:cxn>
              <a:cxn ang="0">
                <a:pos x="0" y="8"/>
              </a:cxn>
              <a:cxn ang="0">
                <a:pos x="1" y="8"/>
              </a:cxn>
              <a:cxn ang="0">
                <a:pos x="2" y="8"/>
              </a:cxn>
              <a:cxn ang="0">
                <a:pos x="2" y="7"/>
              </a:cxn>
              <a:cxn ang="0">
                <a:pos x="3" y="2"/>
              </a:cxn>
              <a:cxn ang="0">
                <a:pos x="3" y="7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7"/>
              </a:cxn>
            </a:cxnLst>
            <a:rect l="0" t="0" r="r" b="b"/>
            <a:pathLst>
              <a:path w="3" h="8">
                <a:moveTo>
                  <a:pt x="0" y="7"/>
                </a:moveTo>
                <a:lnTo>
                  <a:pt x="1" y="7"/>
                </a:lnTo>
                <a:lnTo>
                  <a:pt x="0" y="8"/>
                </a:lnTo>
                <a:lnTo>
                  <a:pt x="1" y="8"/>
                </a:lnTo>
                <a:lnTo>
                  <a:pt x="2" y="8"/>
                </a:lnTo>
                <a:lnTo>
                  <a:pt x="2" y="7"/>
                </a:lnTo>
                <a:lnTo>
                  <a:pt x="3" y="2"/>
                </a:lnTo>
                <a:lnTo>
                  <a:pt x="3" y="7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25" name="Freeform 524"/>
          <p:cNvSpPr>
            <a:spLocks/>
          </p:cNvSpPr>
          <p:nvPr/>
        </p:nvSpPr>
        <p:spPr bwMode="auto">
          <a:xfrm>
            <a:off x="1768937" y="4354051"/>
            <a:ext cx="219410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162" y="18"/>
              </a:cxn>
              <a:cxn ang="0">
                <a:pos x="162" y="0"/>
              </a:cxn>
              <a:cxn ang="0">
                <a:pos x="156" y="0"/>
              </a:cxn>
              <a:cxn ang="0">
                <a:pos x="6" y="0"/>
              </a:cxn>
            </a:cxnLst>
            <a:rect l="0" t="0" r="r" b="b"/>
            <a:pathLst>
              <a:path w="162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162" y="18"/>
                </a:lnTo>
                <a:lnTo>
                  <a:pt x="162" y="0"/>
                </a:lnTo>
                <a:lnTo>
                  <a:pt x="156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26" name="Freeform 525"/>
          <p:cNvSpPr>
            <a:spLocks/>
          </p:cNvSpPr>
          <p:nvPr/>
        </p:nvSpPr>
        <p:spPr bwMode="auto">
          <a:xfrm>
            <a:off x="1768937" y="4354051"/>
            <a:ext cx="219410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26" y="3"/>
              </a:cxn>
              <a:cxn ang="0">
                <a:pos x="1" y="3"/>
              </a:cxn>
              <a:cxn ang="0">
                <a:pos x="27" y="3"/>
              </a:cxn>
              <a:cxn ang="0">
                <a:pos x="27" y="2"/>
              </a:cxn>
              <a:cxn ang="0">
                <a:pos x="27" y="2"/>
              </a:cxn>
              <a:cxn ang="0">
                <a:pos x="27" y="1"/>
              </a:cxn>
              <a:cxn ang="0">
                <a:pos x="27" y="0"/>
              </a:cxn>
              <a:cxn ang="0">
                <a:pos x="26" y="0"/>
              </a:cxn>
              <a:cxn ang="0">
                <a:pos x="1" y="0"/>
              </a:cxn>
            </a:cxnLst>
            <a:rect l="0" t="0" r="r" b="b"/>
            <a:pathLst>
              <a:path w="27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26" y="3"/>
                </a:lnTo>
                <a:lnTo>
                  <a:pt x="1" y="3"/>
                </a:lnTo>
                <a:lnTo>
                  <a:pt x="27" y="3"/>
                </a:lnTo>
                <a:lnTo>
                  <a:pt x="27" y="2"/>
                </a:lnTo>
                <a:lnTo>
                  <a:pt x="27" y="2"/>
                </a:lnTo>
                <a:lnTo>
                  <a:pt x="27" y="1"/>
                </a:lnTo>
                <a:lnTo>
                  <a:pt x="27" y="0"/>
                </a:lnTo>
                <a:lnTo>
                  <a:pt x="26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27" name="Freeform 526"/>
          <p:cNvSpPr>
            <a:spLocks/>
          </p:cNvSpPr>
          <p:nvPr/>
        </p:nvSpPr>
        <p:spPr bwMode="auto">
          <a:xfrm>
            <a:off x="1963968" y="4318744"/>
            <a:ext cx="24379" cy="56492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6" y="42"/>
              </a:cxn>
              <a:cxn ang="0">
                <a:pos x="6" y="48"/>
              </a:cxn>
              <a:cxn ang="0">
                <a:pos x="18" y="48"/>
              </a:cxn>
              <a:cxn ang="0">
                <a:pos x="18" y="6"/>
              </a:cxn>
              <a:cxn ang="0">
                <a:pos x="12" y="0"/>
              </a:cxn>
              <a:cxn ang="0">
                <a:pos x="6" y="6"/>
              </a:cxn>
              <a:cxn ang="0">
                <a:pos x="0" y="12"/>
              </a:cxn>
              <a:cxn ang="0">
                <a:pos x="0" y="42"/>
              </a:cxn>
            </a:cxnLst>
            <a:rect l="0" t="0" r="r" b="b"/>
            <a:pathLst>
              <a:path w="18" h="48">
                <a:moveTo>
                  <a:pt x="0" y="42"/>
                </a:moveTo>
                <a:lnTo>
                  <a:pt x="6" y="42"/>
                </a:lnTo>
                <a:lnTo>
                  <a:pt x="6" y="48"/>
                </a:lnTo>
                <a:lnTo>
                  <a:pt x="18" y="48"/>
                </a:lnTo>
                <a:lnTo>
                  <a:pt x="18" y="6"/>
                </a:lnTo>
                <a:lnTo>
                  <a:pt x="12" y="0"/>
                </a:lnTo>
                <a:lnTo>
                  <a:pt x="6" y="6"/>
                </a:lnTo>
                <a:lnTo>
                  <a:pt x="0" y="12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28" name="Freeform 527"/>
          <p:cNvSpPr>
            <a:spLocks/>
          </p:cNvSpPr>
          <p:nvPr/>
        </p:nvSpPr>
        <p:spPr bwMode="auto">
          <a:xfrm>
            <a:off x="1963968" y="4318744"/>
            <a:ext cx="24379" cy="56492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1" y="7"/>
              </a:cxn>
              <a:cxn ang="0">
                <a:pos x="1" y="8"/>
              </a:cxn>
              <a:cxn ang="0">
                <a:pos x="2" y="8"/>
              </a:cxn>
              <a:cxn ang="0">
                <a:pos x="3" y="8"/>
              </a:cxn>
              <a:cxn ang="0">
                <a:pos x="3" y="7"/>
              </a:cxn>
              <a:cxn ang="0">
                <a:pos x="3" y="2"/>
              </a:cxn>
              <a:cxn ang="0">
                <a:pos x="3" y="7"/>
              </a:cxn>
              <a:cxn ang="0">
                <a:pos x="3" y="1"/>
              </a:cxn>
              <a:cxn ang="0">
                <a:pos x="3" y="1"/>
              </a:cxn>
              <a:cxn ang="0">
                <a:pos x="2" y="0"/>
              </a:cxn>
              <a:cxn ang="0">
                <a:pos x="1" y="1"/>
              </a:cxn>
              <a:cxn ang="0">
                <a:pos x="1" y="1"/>
              </a:cxn>
              <a:cxn ang="0">
                <a:pos x="0" y="2"/>
              </a:cxn>
              <a:cxn ang="0">
                <a:pos x="0" y="7"/>
              </a:cxn>
            </a:cxnLst>
            <a:rect l="0" t="0" r="r" b="b"/>
            <a:pathLst>
              <a:path w="3" h="8">
                <a:moveTo>
                  <a:pt x="0" y="7"/>
                </a:moveTo>
                <a:lnTo>
                  <a:pt x="1" y="7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3" y="7"/>
                </a:lnTo>
                <a:lnTo>
                  <a:pt x="3" y="2"/>
                </a:lnTo>
                <a:lnTo>
                  <a:pt x="3" y="7"/>
                </a:lnTo>
                <a:lnTo>
                  <a:pt x="3" y="1"/>
                </a:lnTo>
                <a:lnTo>
                  <a:pt x="3" y="1"/>
                </a:lnTo>
                <a:lnTo>
                  <a:pt x="2" y="0"/>
                </a:lnTo>
                <a:lnTo>
                  <a:pt x="1" y="1"/>
                </a:lnTo>
                <a:lnTo>
                  <a:pt x="1" y="1"/>
                </a:lnTo>
                <a:lnTo>
                  <a:pt x="0" y="2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29" name="Freeform 528"/>
          <p:cNvSpPr>
            <a:spLocks/>
          </p:cNvSpPr>
          <p:nvPr/>
        </p:nvSpPr>
        <p:spPr bwMode="auto">
          <a:xfrm>
            <a:off x="1963968" y="4318744"/>
            <a:ext cx="81263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6"/>
              </a:cxn>
              <a:cxn ang="0">
                <a:pos x="0" y="12"/>
              </a:cxn>
              <a:cxn ang="0">
                <a:pos x="6" y="18"/>
              </a:cxn>
              <a:cxn ang="0">
                <a:pos x="54" y="18"/>
              </a:cxn>
              <a:cxn ang="0">
                <a:pos x="60" y="12"/>
              </a:cxn>
              <a:cxn ang="0">
                <a:pos x="54" y="6"/>
              </a:cxn>
              <a:cxn ang="0">
                <a:pos x="48" y="0"/>
              </a:cxn>
              <a:cxn ang="0">
                <a:pos x="12" y="0"/>
              </a:cxn>
            </a:cxnLst>
            <a:rect l="0" t="0" r="r" b="b"/>
            <a:pathLst>
              <a:path w="60" h="18">
                <a:moveTo>
                  <a:pt x="12" y="0"/>
                </a:moveTo>
                <a:lnTo>
                  <a:pt x="6" y="6"/>
                </a:lnTo>
                <a:lnTo>
                  <a:pt x="0" y="12"/>
                </a:lnTo>
                <a:lnTo>
                  <a:pt x="6" y="18"/>
                </a:lnTo>
                <a:lnTo>
                  <a:pt x="54" y="18"/>
                </a:lnTo>
                <a:lnTo>
                  <a:pt x="60" y="12"/>
                </a:lnTo>
                <a:lnTo>
                  <a:pt x="54" y="6"/>
                </a:lnTo>
                <a:lnTo>
                  <a:pt x="48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0" name="Freeform 529"/>
          <p:cNvSpPr>
            <a:spLocks/>
          </p:cNvSpPr>
          <p:nvPr/>
        </p:nvSpPr>
        <p:spPr bwMode="auto">
          <a:xfrm>
            <a:off x="1963968" y="4318744"/>
            <a:ext cx="81263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1"/>
              </a:cxn>
              <a:cxn ang="0">
                <a:pos x="1" y="1"/>
              </a:cxn>
              <a:cxn ang="0">
                <a:pos x="0" y="2"/>
              </a:cxn>
              <a:cxn ang="0">
                <a:pos x="1" y="3"/>
              </a:cxn>
              <a:cxn ang="0">
                <a:pos x="1" y="3"/>
              </a:cxn>
              <a:cxn ang="0">
                <a:pos x="8" y="3"/>
              </a:cxn>
              <a:cxn ang="0">
                <a:pos x="2" y="3"/>
              </a:cxn>
              <a:cxn ang="0">
                <a:pos x="9" y="3"/>
              </a:cxn>
              <a:cxn ang="0">
                <a:pos x="9" y="3"/>
              </a:cxn>
              <a:cxn ang="0">
                <a:pos x="10" y="2"/>
              </a:cxn>
              <a:cxn ang="0">
                <a:pos x="9" y="1"/>
              </a:cxn>
              <a:cxn ang="0">
                <a:pos x="9" y="1"/>
              </a:cxn>
              <a:cxn ang="0">
                <a:pos x="8" y="0"/>
              </a:cxn>
              <a:cxn ang="0">
                <a:pos x="2" y="0"/>
              </a:cxn>
            </a:cxnLst>
            <a:rect l="0" t="0" r="r" b="b"/>
            <a:pathLst>
              <a:path w="10" h="3">
                <a:moveTo>
                  <a:pt x="2" y="0"/>
                </a:moveTo>
                <a:lnTo>
                  <a:pt x="1" y="1"/>
                </a:lnTo>
                <a:lnTo>
                  <a:pt x="1" y="1"/>
                </a:lnTo>
                <a:lnTo>
                  <a:pt x="0" y="2"/>
                </a:lnTo>
                <a:lnTo>
                  <a:pt x="1" y="3"/>
                </a:lnTo>
                <a:lnTo>
                  <a:pt x="1" y="3"/>
                </a:lnTo>
                <a:lnTo>
                  <a:pt x="8" y="3"/>
                </a:lnTo>
                <a:lnTo>
                  <a:pt x="2" y="3"/>
                </a:lnTo>
                <a:lnTo>
                  <a:pt x="9" y="3"/>
                </a:lnTo>
                <a:lnTo>
                  <a:pt x="9" y="3"/>
                </a:lnTo>
                <a:lnTo>
                  <a:pt x="10" y="2"/>
                </a:lnTo>
                <a:lnTo>
                  <a:pt x="9" y="1"/>
                </a:lnTo>
                <a:lnTo>
                  <a:pt x="9" y="1"/>
                </a:lnTo>
                <a:lnTo>
                  <a:pt x="8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1" name="Freeform 530"/>
          <p:cNvSpPr>
            <a:spLocks/>
          </p:cNvSpPr>
          <p:nvPr/>
        </p:nvSpPr>
        <p:spPr bwMode="auto">
          <a:xfrm>
            <a:off x="2020852" y="4283437"/>
            <a:ext cx="24379" cy="56492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0" y="48"/>
              </a:cxn>
              <a:cxn ang="0">
                <a:pos x="12" y="48"/>
              </a:cxn>
              <a:cxn ang="0">
                <a:pos x="18" y="12"/>
              </a:cxn>
              <a:cxn ang="0">
                <a:pos x="18" y="42"/>
              </a:cxn>
              <a:cxn ang="0">
                <a:pos x="12" y="6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42"/>
              </a:cxn>
            </a:cxnLst>
            <a:rect l="0" t="0" r="r" b="b"/>
            <a:pathLst>
              <a:path w="18" h="48">
                <a:moveTo>
                  <a:pt x="0" y="42"/>
                </a:moveTo>
                <a:lnTo>
                  <a:pt x="0" y="48"/>
                </a:lnTo>
                <a:lnTo>
                  <a:pt x="12" y="48"/>
                </a:lnTo>
                <a:lnTo>
                  <a:pt x="18" y="12"/>
                </a:lnTo>
                <a:lnTo>
                  <a:pt x="18" y="42"/>
                </a:lnTo>
                <a:lnTo>
                  <a:pt x="12" y="6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2" name="Freeform 531"/>
          <p:cNvSpPr>
            <a:spLocks/>
          </p:cNvSpPr>
          <p:nvPr/>
        </p:nvSpPr>
        <p:spPr bwMode="auto">
          <a:xfrm>
            <a:off x="2020852" y="4283437"/>
            <a:ext cx="24379" cy="56492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8"/>
              </a:cxn>
              <a:cxn ang="0">
                <a:pos x="0" y="8"/>
              </a:cxn>
              <a:cxn ang="0">
                <a:pos x="1" y="8"/>
              </a:cxn>
              <a:cxn ang="0">
                <a:pos x="2" y="8"/>
              </a:cxn>
              <a:cxn ang="0">
                <a:pos x="2" y="8"/>
              </a:cxn>
              <a:cxn ang="0">
                <a:pos x="3" y="2"/>
              </a:cxn>
              <a:cxn ang="0">
                <a:pos x="3" y="7"/>
              </a:cxn>
              <a:cxn ang="0">
                <a:pos x="2" y="1"/>
              </a:cxn>
              <a:cxn ang="0">
                <a:pos x="2" y="1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7"/>
              </a:cxn>
            </a:cxnLst>
            <a:rect l="0" t="0" r="r" b="b"/>
            <a:pathLst>
              <a:path w="3" h="8">
                <a:moveTo>
                  <a:pt x="0" y="7"/>
                </a:moveTo>
                <a:lnTo>
                  <a:pt x="0" y="8"/>
                </a:lnTo>
                <a:lnTo>
                  <a:pt x="0" y="8"/>
                </a:lnTo>
                <a:lnTo>
                  <a:pt x="1" y="8"/>
                </a:lnTo>
                <a:lnTo>
                  <a:pt x="2" y="8"/>
                </a:lnTo>
                <a:lnTo>
                  <a:pt x="2" y="8"/>
                </a:lnTo>
                <a:lnTo>
                  <a:pt x="3" y="2"/>
                </a:lnTo>
                <a:lnTo>
                  <a:pt x="3" y="7"/>
                </a:lnTo>
                <a:lnTo>
                  <a:pt x="2" y="1"/>
                </a:lnTo>
                <a:lnTo>
                  <a:pt x="2" y="1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3" name="Freeform 532"/>
          <p:cNvSpPr>
            <a:spLocks/>
          </p:cNvSpPr>
          <p:nvPr/>
        </p:nvSpPr>
        <p:spPr bwMode="auto">
          <a:xfrm>
            <a:off x="2020852" y="4283437"/>
            <a:ext cx="115123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79" y="18"/>
              </a:cxn>
              <a:cxn ang="0">
                <a:pos x="85" y="12"/>
              </a:cxn>
              <a:cxn ang="0">
                <a:pos x="79" y="6"/>
              </a:cxn>
              <a:cxn ang="0">
                <a:pos x="73" y="0"/>
              </a:cxn>
              <a:cxn ang="0">
                <a:pos x="6" y="0"/>
              </a:cxn>
            </a:cxnLst>
            <a:rect l="0" t="0" r="r" b="b"/>
            <a:pathLst>
              <a:path w="85" h="18">
                <a:moveTo>
                  <a:pt x="6" y="0"/>
                </a:moveTo>
                <a:lnTo>
                  <a:pt x="0" y="6"/>
                </a:lnTo>
                <a:lnTo>
                  <a:pt x="0" y="18"/>
                </a:lnTo>
                <a:lnTo>
                  <a:pt x="79" y="18"/>
                </a:lnTo>
                <a:lnTo>
                  <a:pt x="85" y="12"/>
                </a:lnTo>
                <a:lnTo>
                  <a:pt x="79" y="6"/>
                </a:lnTo>
                <a:lnTo>
                  <a:pt x="73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4" name="Freeform 533"/>
          <p:cNvSpPr>
            <a:spLocks/>
          </p:cNvSpPr>
          <p:nvPr/>
        </p:nvSpPr>
        <p:spPr bwMode="auto">
          <a:xfrm>
            <a:off x="2020852" y="4283437"/>
            <a:ext cx="115123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12" y="3"/>
              </a:cxn>
              <a:cxn ang="0">
                <a:pos x="1" y="3"/>
              </a:cxn>
              <a:cxn ang="0">
                <a:pos x="13" y="3"/>
              </a:cxn>
              <a:cxn ang="0">
                <a:pos x="13" y="3"/>
              </a:cxn>
              <a:cxn ang="0">
                <a:pos x="14" y="2"/>
              </a:cxn>
              <a:cxn ang="0">
                <a:pos x="13" y="1"/>
              </a:cxn>
              <a:cxn ang="0">
                <a:pos x="13" y="1"/>
              </a:cxn>
              <a:cxn ang="0">
                <a:pos x="12" y="0"/>
              </a:cxn>
              <a:cxn ang="0">
                <a:pos x="1" y="0"/>
              </a:cxn>
            </a:cxnLst>
            <a:rect l="0" t="0" r="r" b="b"/>
            <a:pathLst>
              <a:path w="14" h="3">
                <a:moveTo>
                  <a:pt x="1" y="0"/>
                </a:move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12" y="3"/>
                </a:lnTo>
                <a:lnTo>
                  <a:pt x="1" y="3"/>
                </a:lnTo>
                <a:lnTo>
                  <a:pt x="13" y="3"/>
                </a:lnTo>
                <a:lnTo>
                  <a:pt x="13" y="3"/>
                </a:lnTo>
                <a:lnTo>
                  <a:pt x="14" y="2"/>
                </a:lnTo>
                <a:lnTo>
                  <a:pt x="13" y="1"/>
                </a:lnTo>
                <a:lnTo>
                  <a:pt x="13" y="1"/>
                </a:lnTo>
                <a:lnTo>
                  <a:pt x="1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5" name="Freeform 534"/>
          <p:cNvSpPr>
            <a:spLocks/>
          </p:cNvSpPr>
          <p:nvPr/>
        </p:nvSpPr>
        <p:spPr bwMode="auto">
          <a:xfrm>
            <a:off x="2111596" y="4283437"/>
            <a:ext cx="24379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18" y="18"/>
              </a:cxn>
              <a:cxn ang="0">
                <a:pos x="18" y="6"/>
              </a:cxn>
              <a:cxn ang="0">
                <a:pos x="12" y="6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18" h="18">
                <a:moveTo>
                  <a:pt x="6" y="0"/>
                </a:moveTo>
                <a:lnTo>
                  <a:pt x="0" y="6"/>
                </a:lnTo>
                <a:lnTo>
                  <a:pt x="0" y="18"/>
                </a:lnTo>
                <a:lnTo>
                  <a:pt x="18" y="18"/>
                </a:lnTo>
                <a:lnTo>
                  <a:pt x="18" y="6"/>
                </a:lnTo>
                <a:lnTo>
                  <a:pt x="12" y="6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6" name="Freeform 535"/>
          <p:cNvSpPr>
            <a:spLocks/>
          </p:cNvSpPr>
          <p:nvPr/>
        </p:nvSpPr>
        <p:spPr bwMode="auto">
          <a:xfrm>
            <a:off x="2111596" y="4283437"/>
            <a:ext cx="24379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2" y="3"/>
              </a:cxn>
              <a:cxn ang="0">
                <a:pos x="1" y="3"/>
              </a:cxn>
              <a:cxn ang="0">
                <a:pos x="2" y="3"/>
              </a:cxn>
              <a:cxn ang="0">
                <a:pos x="3" y="3"/>
              </a:cxn>
              <a:cxn ang="0">
                <a:pos x="3" y="2"/>
              </a:cxn>
              <a:cxn ang="0">
                <a:pos x="3" y="1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3" h="3">
                <a:moveTo>
                  <a:pt x="1" y="0"/>
                </a:move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2" y="3"/>
                </a:lnTo>
                <a:lnTo>
                  <a:pt x="1" y="3"/>
                </a:lnTo>
                <a:lnTo>
                  <a:pt x="2" y="3"/>
                </a:lnTo>
                <a:lnTo>
                  <a:pt x="3" y="3"/>
                </a:lnTo>
                <a:lnTo>
                  <a:pt x="3" y="2"/>
                </a:lnTo>
                <a:lnTo>
                  <a:pt x="3" y="1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7" name="Freeform 536"/>
          <p:cNvSpPr>
            <a:spLocks/>
          </p:cNvSpPr>
          <p:nvPr/>
        </p:nvSpPr>
        <p:spPr bwMode="auto">
          <a:xfrm>
            <a:off x="2111596" y="4283437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6"/>
              </a:cxn>
              <a:cxn ang="0">
                <a:pos x="0" y="6"/>
              </a:cxn>
              <a:cxn ang="0">
                <a:pos x="0" y="18"/>
              </a:cxn>
              <a:cxn ang="0">
                <a:pos x="30" y="18"/>
              </a:cxn>
              <a:cxn ang="0">
                <a:pos x="30" y="6"/>
              </a:cxn>
              <a:cxn ang="0">
                <a:pos x="24" y="6"/>
              </a:cxn>
              <a:cxn ang="0">
                <a:pos x="24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6" y="6"/>
                </a:lnTo>
                <a:lnTo>
                  <a:pt x="0" y="6"/>
                </a:lnTo>
                <a:lnTo>
                  <a:pt x="0" y="18"/>
                </a:lnTo>
                <a:lnTo>
                  <a:pt x="30" y="18"/>
                </a:lnTo>
                <a:lnTo>
                  <a:pt x="30" y="6"/>
                </a:lnTo>
                <a:lnTo>
                  <a:pt x="24" y="6"/>
                </a:lnTo>
                <a:lnTo>
                  <a:pt x="24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8" name="Freeform 537"/>
          <p:cNvSpPr>
            <a:spLocks/>
          </p:cNvSpPr>
          <p:nvPr/>
        </p:nvSpPr>
        <p:spPr bwMode="auto">
          <a:xfrm>
            <a:off x="2111596" y="4283437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4" y="3"/>
              </a:cxn>
              <a:cxn ang="0">
                <a:pos x="2" y="3"/>
              </a:cxn>
              <a:cxn ang="0">
                <a:pos x="4" y="3"/>
              </a:cxn>
              <a:cxn ang="0">
                <a:pos x="5" y="3"/>
              </a:cxn>
              <a:cxn ang="0">
                <a:pos x="5" y="2"/>
              </a:cxn>
              <a:cxn ang="0">
                <a:pos x="5" y="1"/>
              </a:cxn>
              <a:cxn ang="0">
                <a:pos x="4" y="1"/>
              </a:cxn>
              <a:cxn ang="0">
                <a:pos x="4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4" y="3"/>
                </a:lnTo>
                <a:lnTo>
                  <a:pt x="2" y="3"/>
                </a:lnTo>
                <a:lnTo>
                  <a:pt x="4" y="3"/>
                </a:lnTo>
                <a:lnTo>
                  <a:pt x="5" y="3"/>
                </a:lnTo>
                <a:lnTo>
                  <a:pt x="5" y="2"/>
                </a:lnTo>
                <a:lnTo>
                  <a:pt x="5" y="1"/>
                </a:lnTo>
                <a:lnTo>
                  <a:pt x="4" y="1"/>
                </a:lnTo>
                <a:lnTo>
                  <a:pt x="4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9" name="Freeform 538"/>
          <p:cNvSpPr>
            <a:spLocks/>
          </p:cNvSpPr>
          <p:nvPr/>
        </p:nvSpPr>
        <p:spPr bwMode="auto">
          <a:xfrm>
            <a:off x="2127849" y="4255191"/>
            <a:ext cx="24379" cy="49430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0" y="42"/>
              </a:cxn>
              <a:cxn ang="0">
                <a:pos x="18" y="42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2">
                <a:moveTo>
                  <a:pt x="0" y="36"/>
                </a:moveTo>
                <a:lnTo>
                  <a:pt x="0" y="42"/>
                </a:lnTo>
                <a:lnTo>
                  <a:pt x="18" y="42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40" name="Freeform 539"/>
          <p:cNvSpPr>
            <a:spLocks/>
          </p:cNvSpPr>
          <p:nvPr/>
        </p:nvSpPr>
        <p:spPr bwMode="auto">
          <a:xfrm>
            <a:off x="2127849" y="4255191"/>
            <a:ext cx="24379" cy="49430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1" y="7"/>
              </a:cxn>
              <a:cxn ang="0">
                <a:pos x="2" y="7"/>
              </a:cxn>
              <a:cxn ang="0">
                <a:pos x="2" y="7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7">
                <a:moveTo>
                  <a:pt x="0" y="6"/>
                </a:moveTo>
                <a:lnTo>
                  <a:pt x="0" y="7"/>
                </a:lnTo>
                <a:lnTo>
                  <a:pt x="1" y="7"/>
                </a:lnTo>
                <a:lnTo>
                  <a:pt x="2" y="7"/>
                </a:lnTo>
                <a:lnTo>
                  <a:pt x="2" y="7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41" name="Freeform 540"/>
          <p:cNvSpPr>
            <a:spLocks/>
          </p:cNvSpPr>
          <p:nvPr/>
        </p:nvSpPr>
        <p:spPr bwMode="auto">
          <a:xfrm>
            <a:off x="2127849" y="4255191"/>
            <a:ext cx="56884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36" y="18"/>
              </a:cxn>
              <a:cxn ang="0">
                <a:pos x="12" y="18"/>
              </a:cxn>
              <a:cxn ang="0">
                <a:pos x="36" y="12"/>
              </a:cxn>
              <a:cxn ang="0">
                <a:pos x="42" y="12"/>
              </a:cxn>
              <a:cxn ang="0">
                <a:pos x="42" y="0"/>
              </a:cxn>
              <a:cxn ang="0">
                <a:pos x="36" y="0"/>
              </a:cxn>
              <a:cxn ang="0">
                <a:pos x="12" y="0"/>
              </a:cxn>
            </a:cxnLst>
            <a:rect l="0" t="0" r="r" b="b"/>
            <a:pathLst>
              <a:path w="42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36" y="18"/>
                </a:lnTo>
                <a:lnTo>
                  <a:pt x="12" y="18"/>
                </a:lnTo>
                <a:lnTo>
                  <a:pt x="36" y="12"/>
                </a:lnTo>
                <a:lnTo>
                  <a:pt x="42" y="12"/>
                </a:lnTo>
                <a:lnTo>
                  <a:pt x="42" y="0"/>
                </a:lnTo>
                <a:lnTo>
                  <a:pt x="36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42" name="Freeform 541"/>
          <p:cNvSpPr>
            <a:spLocks/>
          </p:cNvSpPr>
          <p:nvPr/>
        </p:nvSpPr>
        <p:spPr bwMode="auto">
          <a:xfrm>
            <a:off x="2127849" y="4255191"/>
            <a:ext cx="56884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6" y="3"/>
              </a:cxn>
              <a:cxn ang="0">
                <a:pos x="2" y="3"/>
              </a:cxn>
              <a:cxn ang="0">
                <a:pos x="6" y="2"/>
              </a:cxn>
              <a:cxn ang="0">
                <a:pos x="7" y="2"/>
              </a:cxn>
              <a:cxn ang="0">
                <a:pos x="7" y="1"/>
              </a:cxn>
              <a:cxn ang="0">
                <a:pos x="7" y="0"/>
              </a:cxn>
              <a:cxn ang="0">
                <a:pos x="6" y="0"/>
              </a:cxn>
              <a:cxn ang="0">
                <a:pos x="6" y="0"/>
              </a:cxn>
              <a:cxn ang="0">
                <a:pos x="2" y="0"/>
              </a:cxn>
            </a:cxnLst>
            <a:rect l="0" t="0" r="r" b="b"/>
            <a:pathLst>
              <a:path w="7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6" y="3"/>
                </a:lnTo>
                <a:lnTo>
                  <a:pt x="2" y="3"/>
                </a:lnTo>
                <a:lnTo>
                  <a:pt x="6" y="2"/>
                </a:lnTo>
                <a:lnTo>
                  <a:pt x="7" y="2"/>
                </a:lnTo>
                <a:lnTo>
                  <a:pt x="7" y="1"/>
                </a:lnTo>
                <a:lnTo>
                  <a:pt x="7" y="0"/>
                </a:lnTo>
                <a:lnTo>
                  <a:pt x="6" y="0"/>
                </a:lnTo>
                <a:lnTo>
                  <a:pt x="6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43" name="Freeform 542"/>
          <p:cNvSpPr>
            <a:spLocks/>
          </p:cNvSpPr>
          <p:nvPr/>
        </p:nvSpPr>
        <p:spPr bwMode="auto">
          <a:xfrm>
            <a:off x="2160354" y="4255191"/>
            <a:ext cx="73137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42" y="18"/>
              </a:cxn>
              <a:cxn ang="0">
                <a:pos x="12" y="18"/>
              </a:cxn>
              <a:cxn ang="0">
                <a:pos x="48" y="12"/>
              </a:cxn>
              <a:cxn ang="0">
                <a:pos x="54" y="6"/>
              </a:cxn>
              <a:cxn ang="0">
                <a:pos x="48" y="0"/>
              </a:cxn>
              <a:cxn ang="0">
                <a:pos x="42" y="0"/>
              </a:cxn>
              <a:cxn ang="0">
                <a:pos x="12" y="0"/>
              </a:cxn>
            </a:cxnLst>
            <a:rect l="0" t="0" r="r" b="b"/>
            <a:pathLst>
              <a:path w="54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42" y="18"/>
                </a:lnTo>
                <a:lnTo>
                  <a:pt x="12" y="18"/>
                </a:lnTo>
                <a:lnTo>
                  <a:pt x="48" y="12"/>
                </a:lnTo>
                <a:lnTo>
                  <a:pt x="54" y="6"/>
                </a:lnTo>
                <a:lnTo>
                  <a:pt x="48" y="0"/>
                </a:lnTo>
                <a:lnTo>
                  <a:pt x="42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44" name="Freeform 543"/>
          <p:cNvSpPr>
            <a:spLocks/>
          </p:cNvSpPr>
          <p:nvPr/>
        </p:nvSpPr>
        <p:spPr bwMode="auto">
          <a:xfrm>
            <a:off x="2160354" y="4255191"/>
            <a:ext cx="73137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7" y="3"/>
              </a:cxn>
              <a:cxn ang="0">
                <a:pos x="2" y="3"/>
              </a:cxn>
              <a:cxn ang="0">
                <a:pos x="8" y="2"/>
              </a:cxn>
              <a:cxn ang="0">
                <a:pos x="8" y="2"/>
              </a:cxn>
              <a:cxn ang="0">
                <a:pos x="9" y="1"/>
              </a:cxn>
              <a:cxn ang="0">
                <a:pos x="8" y="0"/>
              </a:cxn>
              <a:cxn ang="0">
                <a:pos x="8" y="0"/>
              </a:cxn>
              <a:cxn ang="0">
                <a:pos x="7" y="0"/>
              </a:cxn>
              <a:cxn ang="0">
                <a:pos x="2" y="0"/>
              </a:cxn>
            </a:cxnLst>
            <a:rect l="0" t="0" r="r" b="b"/>
            <a:pathLst>
              <a:path w="9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7" y="3"/>
                </a:lnTo>
                <a:lnTo>
                  <a:pt x="2" y="3"/>
                </a:lnTo>
                <a:lnTo>
                  <a:pt x="8" y="2"/>
                </a:lnTo>
                <a:lnTo>
                  <a:pt x="8" y="2"/>
                </a:lnTo>
                <a:lnTo>
                  <a:pt x="9" y="1"/>
                </a:lnTo>
                <a:lnTo>
                  <a:pt x="8" y="0"/>
                </a:lnTo>
                <a:lnTo>
                  <a:pt x="8" y="0"/>
                </a:lnTo>
                <a:lnTo>
                  <a:pt x="7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45" name="Freeform 544"/>
          <p:cNvSpPr>
            <a:spLocks/>
          </p:cNvSpPr>
          <p:nvPr/>
        </p:nvSpPr>
        <p:spPr bwMode="auto">
          <a:xfrm>
            <a:off x="2209112" y="4255191"/>
            <a:ext cx="325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18" y="18"/>
              </a:cxn>
              <a:cxn ang="0">
                <a:pos x="6" y="18"/>
              </a:cxn>
              <a:cxn ang="0">
                <a:pos x="24" y="12"/>
              </a:cxn>
              <a:cxn ang="0">
                <a:pos x="24" y="0"/>
              </a:cxn>
              <a:cxn ang="0">
                <a:pos x="18" y="0"/>
              </a:cxn>
              <a:cxn ang="0">
                <a:pos x="6" y="0"/>
              </a:cxn>
            </a:cxnLst>
            <a:rect l="0" t="0" r="r" b="b"/>
            <a:pathLst>
              <a:path w="24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18" y="18"/>
                </a:lnTo>
                <a:lnTo>
                  <a:pt x="6" y="18"/>
                </a:lnTo>
                <a:lnTo>
                  <a:pt x="24" y="12"/>
                </a:lnTo>
                <a:lnTo>
                  <a:pt x="24" y="0"/>
                </a:lnTo>
                <a:lnTo>
                  <a:pt x="18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46" name="Freeform 545"/>
          <p:cNvSpPr>
            <a:spLocks/>
          </p:cNvSpPr>
          <p:nvPr/>
        </p:nvSpPr>
        <p:spPr bwMode="auto">
          <a:xfrm>
            <a:off x="2209112" y="4255191"/>
            <a:ext cx="325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3" y="3"/>
              </a:cxn>
              <a:cxn ang="0">
                <a:pos x="1" y="3"/>
              </a:cxn>
              <a:cxn ang="0">
                <a:pos x="4" y="2"/>
              </a:cxn>
              <a:cxn ang="0">
                <a:pos x="4" y="2"/>
              </a:cxn>
              <a:cxn ang="0">
                <a:pos x="4" y="1"/>
              </a:cxn>
              <a:cxn ang="0">
                <a:pos x="4" y="0"/>
              </a:cxn>
              <a:cxn ang="0">
                <a:pos x="4" y="0"/>
              </a:cxn>
              <a:cxn ang="0">
                <a:pos x="3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3" y="3"/>
                </a:lnTo>
                <a:lnTo>
                  <a:pt x="1" y="3"/>
                </a:lnTo>
                <a:lnTo>
                  <a:pt x="4" y="2"/>
                </a:lnTo>
                <a:lnTo>
                  <a:pt x="4" y="2"/>
                </a:lnTo>
                <a:lnTo>
                  <a:pt x="4" y="1"/>
                </a:lnTo>
                <a:lnTo>
                  <a:pt x="4" y="0"/>
                </a:lnTo>
                <a:lnTo>
                  <a:pt x="4" y="0"/>
                </a:lnTo>
                <a:lnTo>
                  <a:pt x="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47" name="Freeform 546"/>
          <p:cNvSpPr>
            <a:spLocks/>
          </p:cNvSpPr>
          <p:nvPr/>
        </p:nvSpPr>
        <p:spPr bwMode="auto">
          <a:xfrm>
            <a:off x="2217238" y="4219883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0" y="42"/>
              </a:cxn>
              <a:cxn ang="0">
                <a:pos x="6" y="42"/>
              </a:cxn>
              <a:cxn ang="0">
                <a:pos x="12" y="48"/>
              </a:cxn>
              <a:cxn ang="0">
                <a:pos x="18" y="42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0" y="42"/>
                </a:lnTo>
                <a:lnTo>
                  <a:pt x="6" y="42"/>
                </a:lnTo>
                <a:lnTo>
                  <a:pt x="12" y="48"/>
                </a:lnTo>
                <a:lnTo>
                  <a:pt x="18" y="42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48" name="Freeform 547"/>
          <p:cNvSpPr>
            <a:spLocks/>
          </p:cNvSpPr>
          <p:nvPr/>
        </p:nvSpPr>
        <p:spPr bwMode="auto">
          <a:xfrm>
            <a:off x="2217238" y="4219883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1" y="7"/>
              </a:cxn>
              <a:cxn ang="0">
                <a:pos x="2" y="8"/>
              </a:cxn>
              <a:cxn ang="0">
                <a:pos x="3" y="7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0" y="7"/>
                </a:lnTo>
                <a:lnTo>
                  <a:pt x="1" y="7"/>
                </a:lnTo>
                <a:lnTo>
                  <a:pt x="2" y="8"/>
                </a:lnTo>
                <a:lnTo>
                  <a:pt x="3" y="7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49" name="Freeform 548"/>
          <p:cNvSpPr>
            <a:spLocks/>
          </p:cNvSpPr>
          <p:nvPr/>
        </p:nvSpPr>
        <p:spPr bwMode="auto">
          <a:xfrm>
            <a:off x="2217238" y="4219883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18" y="18"/>
              </a:cxn>
              <a:cxn ang="0">
                <a:pos x="12" y="18"/>
              </a:cxn>
              <a:cxn ang="0">
                <a:pos x="24" y="12"/>
              </a:cxn>
              <a:cxn ang="0">
                <a:pos x="30" y="6"/>
              </a:cxn>
              <a:cxn ang="0">
                <a:pos x="24" y="0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18" y="18"/>
                </a:lnTo>
                <a:lnTo>
                  <a:pt x="12" y="18"/>
                </a:lnTo>
                <a:lnTo>
                  <a:pt x="24" y="12"/>
                </a:lnTo>
                <a:lnTo>
                  <a:pt x="30" y="6"/>
                </a:lnTo>
                <a:lnTo>
                  <a:pt x="24" y="0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0" name="Freeform 549"/>
          <p:cNvSpPr>
            <a:spLocks/>
          </p:cNvSpPr>
          <p:nvPr/>
        </p:nvSpPr>
        <p:spPr bwMode="auto">
          <a:xfrm>
            <a:off x="2217238" y="4219883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3" y="3"/>
              </a:cxn>
              <a:cxn ang="0">
                <a:pos x="2" y="3"/>
              </a:cxn>
              <a:cxn ang="0">
                <a:pos x="4" y="2"/>
              </a:cxn>
              <a:cxn ang="0">
                <a:pos x="4" y="2"/>
              </a:cxn>
              <a:cxn ang="0">
                <a:pos x="5" y="1"/>
              </a:cxn>
              <a:cxn ang="0">
                <a:pos x="4" y="0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3" y="3"/>
                </a:lnTo>
                <a:lnTo>
                  <a:pt x="2" y="3"/>
                </a:lnTo>
                <a:lnTo>
                  <a:pt x="4" y="2"/>
                </a:lnTo>
                <a:lnTo>
                  <a:pt x="4" y="2"/>
                </a:lnTo>
                <a:lnTo>
                  <a:pt x="5" y="1"/>
                </a:lnTo>
                <a:lnTo>
                  <a:pt x="4" y="0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1" name="Freeform 550"/>
          <p:cNvSpPr>
            <a:spLocks/>
          </p:cNvSpPr>
          <p:nvPr/>
        </p:nvSpPr>
        <p:spPr bwMode="auto">
          <a:xfrm>
            <a:off x="2233491" y="4219883"/>
            <a:ext cx="48758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24" y="18"/>
              </a:cxn>
              <a:cxn ang="0">
                <a:pos x="6" y="18"/>
              </a:cxn>
              <a:cxn ang="0">
                <a:pos x="30" y="12"/>
              </a:cxn>
              <a:cxn ang="0">
                <a:pos x="36" y="12"/>
              </a:cxn>
              <a:cxn ang="0">
                <a:pos x="36" y="0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6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24" y="18"/>
                </a:lnTo>
                <a:lnTo>
                  <a:pt x="6" y="18"/>
                </a:lnTo>
                <a:lnTo>
                  <a:pt x="30" y="12"/>
                </a:lnTo>
                <a:lnTo>
                  <a:pt x="36" y="12"/>
                </a:lnTo>
                <a:lnTo>
                  <a:pt x="36" y="0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2" name="Freeform 551"/>
          <p:cNvSpPr>
            <a:spLocks/>
          </p:cNvSpPr>
          <p:nvPr/>
        </p:nvSpPr>
        <p:spPr bwMode="auto">
          <a:xfrm>
            <a:off x="2233491" y="4219883"/>
            <a:ext cx="48758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4" y="3"/>
              </a:cxn>
              <a:cxn ang="0">
                <a:pos x="1" y="3"/>
              </a:cxn>
              <a:cxn ang="0">
                <a:pos x="5" y="2"/>
              </a:cxn>
              <a:cxn ang="0">
                <a:pos x="6" y="2"/>
              </a:cxn>
              <a:cxn ang="0">
                <a:pos x="6" y="1"/>
              </a:cxn>
              <a:cxn ang="0">
                <a:pos x="6" y="0"/>
              </a:cxn>
              <a:cxn ang="0">
                <a:pos x="5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6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4" y="3"/>
                </a:lnTo>
                <a:lnTo>
                  <a:pt x="1" y="3"/>
                </a:lnTo>
                <a:lnTo>
                  <a:pt x="5" y="2"/>
                </a:lnTo>
                <a:lnTo>
                  <a:pt x="6" y="2"/>
                </a:lnTo>
                <a:lnTo>
                  <a:pt x="6" y="1"/>
                </a:lnTo>
                <a:lnTo>
                  <a:pt x="6" y="0"/>
                </a:lnTo>
                <a:lnTo>
                  <a:pt x="5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3" name="Freeform 552"/>
          <p:cNvSpPr>
            <a:spLocks/>
          </p:cNvSpPr>
          <p:nvPr/>
        </p:nvSpPr>
        <p:spPr bwMode="auto">
          <a:xfrm>
            <a:off x="2257870" y="4184576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0" y="42"/>
              </a:cxn>
              <a:cxn ang="0">
                <a:pos x="6" y="48"/>
              </a:cxn>
              <a:cxn ang="0">
                <a:pos x="12" y="42"/>
              </a:cxn>
              <a:cxn ang="0">
                <a:pos x="18" y="42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0" y="42"/>
                </a:lnTo>
                <a:lnTo>
                  <a:pt x="6" y="48"/>
                </a:lnTo>
                <a:lnTo>
                  <a:pt x="12" y="42"/>
                </a:lnTo>
                <a:lnTo>
                  <a:pt x="18" y="42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4" name="Freeform 553"/>
          <p:cNvSpPr>
            <a:spLocks/>
          </p:cNvSpPr>
          <p:nvPr/>
        </p:nvSpPr>
        <p:spPr bwMode="auto">
          <a:xfrm>
            <a:off x="2257870" y="4184576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0" y="7"/>
              </a:cxn>
              <a:cxn ang="0">
                <a:pos x="1" y="8"/>
              </a:cxn>
              <a:cxn ang="0">
                <a:pos x="2" y="7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0" y="7"/>
                </a:lnTo>
                <a:lnTo>
                  <a:pt x="0" y="7"/>
                </a:lnTo>
                <a:lnTo>
                  <a:pt x="1" y="8"/>
                </a:lnTo>
                <a:lnTo>
                  <a:pt x="2" y="7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5" name="Freeform 554"/>
          <p:cNvSpPr>
            <a:spLocks/>
          </p:cNvSpPr>
          <p:nvPr/>
        </p:nvSpPr>
        <p:spPr bwMode="auto">
          <a:xfrm>
            <a:off x="2257870" y="4184576"/>
            <a:ext cx="56884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36" y="18"/>
              </a:cxn>
              <a:cxn ang="0">
                <a:pos x="6" y="18"/>
              </a:cxn>
              <a:cxn ang="0">
                <a:pos x="36" y="12"/>
              </a:cxn>
              <a:cxn ang="0">
                <a:pos x="42" y="12"/>
              </a:cxn>
              <a:cxn ang="0">
                <a:pos x="42" y="0"/>
              </a:cxn>
              <a:cxn ang="0">
                <a:pos x="36" y="0"/>
              </a:cxn>
              <a:cxn ang="0">
                <a:pos x="6" y="0"/>
              </a:cxn>
            </a:cxnLst>
            <a:rect l="0" t="0" r="r" b="b"/>
            <a:pathLst>
              <a:path w="42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36" y="18"/>
                </a:lnTo>
                <a:lnTo>
                  <a:pt x="6" y="18"/>
                </a:lnTo>
                <a:lnTo>
                  <a:pt x="36" y="12"/>
                </a:lnTo>
                <a:lnTo>
                  <a:pt x="42" y="12"/>
                </a:lnTo>
                <a:lnTo>
                  <a:pt x="42" y="0"/>
                </a:lnTo>
                <a:lnTo>
                  <a:pt x="36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6" name="Freeform 555"/>
          <p:cNvSpPr>
            <a:spLocks/>
          </p:cNvSpPr>
          <p:nvPr/>
        </p:nvSpPr>
        <p:spPr bwMode="auto">
          <a:xfrm>
            <a:off x="2257870" y="4184576"/>
            <a:ext cx="56884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6" y="3"/>
              </a:cxn>
              <a:cxn ang="0">
                <a:pos x="1" y="3"/>
              </a:cxn>
              <a:cxn ang="0">
                <a:pos x="6" y="2"/>
              </a:cxn>
              <a:cxn ang="0">
                <a:pos x="7" y="2"/>
              </a:cxn>
              <a:cxn ang="0">
                <a:pos x="7" y="1"/>
              </a:cxn>
              <a:cxn ang="0">
                <a:pos x="7" y="0"/>
              </a:cxn>
              <a:cxn ang="0">
                <a:pos x="6" y="0"/>
              </a:cxn>
              <a:cxn ang="0">
                <a:pos x="6" y="0"/>
              </a:cxn>
              <a:cxn ang="0">
                <a:pos x="1" y="0"/>
              </a:cxn>
            </a:cxnLst>
            <a:rect l="0" t="0" r="r" b="b"/>
            <a:pathLst>
              <a:path w="7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6" y="3"/>
                </a:lnTo>
                <a:lnTo>
                  <a:pt x="1" y="3"/>
                </a:lnTo>
                <a:lnTo>
                  <a:pt x="6" y="2"/>
                </a:lnTo>
                <a:lnTo>
                  <a:pt x="7" y="2"/>
                </a:lnTo>
                <a:lnTo>
                  <a:pt x="7" y="1"/>
                </a:lnTo>
                <a:lnTo>
                  <a:pt x="7" y="0"/>
                </a:lnTo>
                <a:lnTo>
                  <a:pt x="6" y="0"/>
                </a:lnTo>
                <a:lnTo>
                  <a:pt x="6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7" name="Freeform 556"/>
          <p:cNvSpPr>
            <a:spLocks/>
          </p:cNvSpPr>
          <p:nvPr/>
        </p:nvSpPr>
        <p:spPr bwMode="auto">
          <a:xfrm>
            <a:off x="2290375" y="4149269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0" y="42"/>
              </a:cxn>
              <a:cxn ang="0">
                <a:pos x="6" y="42"/>
              </a:cxn>
              <a:cxn ang="0">
                <a:pos x="12" y="48"/>
              </a:cxn>
              <a:cxn ang="0">
                <a:pos x="12" y="42"/>
              </a:cxn>
              <a:cxn ang="0">
                <a:pos x="18" y="42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0" y="42"/>
                </a:lnTo>
                <a:lnTo>
                  <a:pt x="6" y="42"/>
                </a:lnTo>
                <a:lnTo>
                  <a:pt x="12" y="48"/>
                </a:lnTo>
                <a:lnTo>
                  <a:pt x="12" y="42"/>
                </a:lnTo>
                <a:lnTo>
                  <a:pt x="18" y="42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8" name="Freeform 557"/>
          <p:cNvSpPr>
            <a:spLocks/>
          </p:cNvSpPr>
          <p:nvPr/>
        </p:nvSpPr>
        <p:spPr bwMode="auto">
          <a:xfrm>
            <a:off x="2290375" y="4149269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1" y="7"/>
              </a:cxn>
              <a:cxn ang="0">
                <a:pos x="2" y="8"/>
              </a:cxn>
              <a:cxn ang="0">
                <a:pos x="2" y="7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0" y="7"/>
                </a:lnTo>
                <a:lnTo>
                  <a:pt x="1" y="7"/>
                </a:lnTo>
                <a:lnTo>
                  <a:pt x="2" y="8"/>
                </a:lnTo>
                <a:lnTo>
                  <a:pt x="2" y="7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9" name="Freeform 558"/>
          <p:cNvSpPr>
            <a:spLocks/>
          </p:cNvSpPr>
          <p:nvPr/>
        </p:nvSpPr>
        <p:spPr bwMode="auto">
          <a:xfrm>
            <a:off x="2290375" y="4149269"/>
            <a:ext cx="48758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30" y="18"/>
              </a:cxn>
              <a:cxn ang="0">
                <a:pos x="12" y="18"/>
              </a:cxn>
              <a:cxn ang="0">
                <a:pos x="30" y="12"/>
              </a:cxn>
              <a:cxn ang="0">
                <a:pos x="36" y="12"/>
              </a:cxn>
              <a:cxn ang="0">
                <a:pos x="36" y="0"/>
              </a:cxn>
              <a:cxn ang="0">
                <a:pos x="30" y="0"/>
              </a:cxn>
              <a:cxn ang="0">
                <a:pos x="12" y="0"/>
              </a:cxn>
            </a:cxnLst>
            <a:rect l="0" t="0" r="r" b="b"/>
            <a:pathLst>
              <a:path w="36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30" y="18"/>
                </a:lnTo>
                <a:lnTo>
                  <a:pt x="12" y="18"/>
                </a:lnTo>
                <a:lnTo>
                  <a:pt x="30" y="12"/>
                </a:lnTo>
                <a:lnTo>
                  <a:pt x="36" y="12"/>
                </a:lnTo>
                <a:lnTo>
                  <a:pt x="36" y="0"/>
                </a:lnTo>
                <a:lnTo>
                  <a:pt x="3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0" name="Freeform 559"/>
          <p:cNvSpPr>
            <a:spLocks/>
          </p:cNvSpPr>
          <p:nvPr/>
        </p:nvSpPr>
        <p:spPr bwMode="auto">
          <a:xfrm>
            <a:off x="2290375" y="4149269"/>
            <a:ext cx="48758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5" y="3"/>
              </a:cxn>
              <a:cxn ang="0">
                <a:pos x="2" y="3"/>
              </a:cxn>
              <a:cxn ang="0">
                <a:pos x="5" y="2"/>
              </a:cxn>
              <a:cxn ang="0">
                <a:pos x="6" y="2"/>
              </a:cxn>
              <a:cxn ang="0">
                <a:pos x="6" y="1"/>
              </a:cxn>
              <a:cxn ang="0">
                <a:pos x="6" y="0"/>
              </a:cxn>
              <a:cxn ang="0">
                <a:pos x="5" y="0"/>
              </a:cxn>
              <a:cxn ang="0">
                <a:pos x="5" y="0"/>
              </a:cxn>
              <a:cxn ang="0">
                <a:pos x="2" y="0"/>
              </a:cxn>
            </a:cxnLst>
            <a:rect l="0" t="0" r="r" b="b"/>
            <a:pathLst>
              <a:path w="6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5" y="3"/>
                </a:lnTo>
                <a:lnTo>
                  <a:pt x="2" y="3"/>
                </a:lnTo>
                <a:lnTo>
                  <a:pt x="5" y="2"/>
                </a:lnTo>
                <a:lnTo>
                  <a:pt x="6" y="2"/>
                </a:lnTo>
                <a:lnTo>
                  <a:pt x="6" y="1"/>
                </a:lnTo>
                <a:lnTo>
                  <a:pt x="6" y="0"/>
                </a:lnTo>
                <a:lnTo>
                  <a:pt x="5" y="0"/>
                </a:lnTo>
                <a:lnTo>
                  <a:pt x="5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1" name="Freeform 560"/>
          <p:cNvSpPr>
            <a:spLocks/>
          </p:cNvSpPr>
          <p:nvPr/>
        </p:nvSpPr>
        <p:spPr bwMode="auto">
          <a:xfrm>
            <a:off x="2314754" y="4113961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0" y="42"/>
              </a:cxn>
              <a:cxn ang="0">
                <a:pos x="6" y="42"/>
              </a:cxn>
              <a:cxn ang="0">
                <a:pos x="12" y="48"/>
              </a:cxn>
              <a:cxn ang="0">
                <a:pos x="12" y="42"/>
              </a:cxn>
              <a:cxn ang="0">
                <a:pos x="18" y="42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0" y="42"/>
                </a:lnTo>
                <a:lnTo>
                  <a:pt x="6" y="42"/>
                </a:lnTo>
                <a:lnTo>
                  <a:pt x="12" y="48"/>
                </a:lnTo>
                <a:lnTo>
                  <a:pt x="12" y="42"/>
                </a:lnTo>
                <a:lnTo>
                  <a:pt x="18" y="42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2" name="Freeform 561"/>
          <p:cNvSpPr>
            <a:spLocks/>
          </p:cNvSpPr>
          <p:nvPr/>
        </p:nvSpPr>
        <p:spPr bwMode="auto">
          <a:xfrm>
            <a:off x="2314754" y="4113961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1" y="7"/>
              </a:cxn>
              <a:cxn ang="0">
                <a:pos x="2" y="8"/>
              </a:cxn>
              <a:cxn ang="0">
                <a:pos x="2" y="7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0" y="7"/>
                </a:lnTo>
                <a:lnTo>
                  <a:pt x="1" y="7"/>
                </a:lnTo>
                <a:lnTo>
                  <a:pt x="2" y="8"/>
                </a:lnTo>
                <a:lnTo>
                  <a:pt x="2" y="7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3" name="Freeform 562"/>
          <p:cNvSpPr>
            <a:spLocks/>
          </p:cNvSpPr>
          <p:nvPr/>
        </p:nvSpPr>
        <p:spPr bwMode="auto">
          <a:xfrm>
            <a:off x="2314754" y="4113961"/>
            <a:ext cx="325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18" y="18"/>
              </a:cxn>
              <a:cxn ang="0">
                <a:pos x="12" y="18"/>
              </a:cxn>
              <a:cxn ang="0">
                <a:pos x="18" y="12"/>
              </a:cxn>
              <a:cxn ang="0">
                <a:pos x="24" y="12"/>
              </a:cxn>
              <a:cxn ang="0">
                <a:pos x="24" y="0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24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18" y="18"/>
                </a:lnTo>
                <a:lnTo>
                  <a:pt x="12" y="18"/>
                </a:lnTo>
                <a:lnTo>
                  <a:pt x="18" y="12"/>
                </a:lnTo>
                <a:lnTo>
                  <a:pt x="24" y="12"/>
                </a:lnTo>
                <a:lnTo>
                  <a:pt x="24" y="0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4" name="Freeform 563"/>
          <p:cNvSpPr>
            <a:spLocks/>
          </p:cNvSpPr>
          <p:nvPr/>
        </p:nvSpPr>
        <p:spPr bwMode="auto">
          <a:xfrm>
            <a:off x="2314754" y="4113961"/>
            <a:ext cx="325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3" y="3"/>
              </a:cxn>
              <a:cxn ang="0">
                <a:pos x="2" y="3"/>
              </a:cxn>
              <a:cxn ang="0">
                <a:pos x="3" y="2"/>
              </a:cxn>
              <a:cxn ang="0">
                <a:pos x="4" y="2"/>
              </a:cxn>
              <a:cxn ang="0">
                <a:pos x="4" y="1"/>
              </a:cxn>
              <a:cxn ang="0">
                <a:pos x="4" y="0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3" y="3"/>
                </a:lnTo>
                <a:lnTo>
                  <a:pt x="2" y="3"/>
                </a:lnTo>
                <a:lnTo>
                  <a:pt x="3" y="2"/>
                </a:lnTo>
                <a:lnTo>
                  <a:pt x="4" y="2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5" name="Freeform 564"/>
          <p:cNvSpPr>
            <a:spLocks/>
          </p:cNvSpPr>
          <p:nvPr/>
        </p:nvSpPr>
        <p:spPr bwMode="auto">
          <a:xfrm>
            <a:off x="2322880" y="4113961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18" y="18"/>
              </a:cxn>
              <a:cxn ang="0">
                <a:pos x="12" y="18"/>
              </a:cxn>
              <a:cxn ang="0">
                <a:pos x="24" y="12"/>
              </a:cxn>
              <a:cxn ang="0">
                <a:pos x="30" y="12"/>
              </a:cxn>
              <a:cxn ang="0">
                <a:pos x="30" y="0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18" y="18"/>
                </a:lnTo>
                <a:lnTo>
                  <a:pt x="12" y="18"/>
                </a:lnTo>
                <a:lnTo>
                  <a:pt x="24" y="12"/>
                </a:lnTo>
                <a:lnTo>
                  <a:pt x="30" y="12"/>
                </a:lnTo>
                <a:lnTo>
                  <a:pt x="30" y="0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6" name="Freeform 565"/>
          <p:cNvSpPr>
            <a:spLocks/>
          </p:cNvSpPr>
          <p:nvPr/>
        </p:nvSpPr>
        <p:spPr bwMode="auto">
          <a:xfrm>
            <a:off x="2322880" y="4113961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3" y="3"/>
              </a:cxn>
              <a:cxn ang="0">
                <a:pos x="2" y="3"/>
              </a:cxn>
              <a:cxn ang="0">
                <a:pos x="4" y="2"/>
              </a:cxn>
              <a:cxn ang="0">
                <a:pos x="5" y="2"/>
              </a:cxn>
              <a:cxn ang="0">
                <a:pos x="5" y="1"/>
              </a:cxn>
              <a:cxn ang="0">
                <a:pos x="5" y="0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3" y="3"/>
                </a:lnTo>
                <a:lnTo>
                  <a:pt x="2" y="3"/>
                </a:lnTo>
                <a:lnTo>
                  <a:pt x="4" y="2"/>
                </a:lnTo>
                <a:lnTo>
                  <a:pt x="5" y="2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7" name="Freeform 566"/>
          <p:cNvSpPr>
            <a:spLocks/>
          </p:cNvSpPr>
          <p:nvPr/>
        </p:nvSpPr>
        <p:spPr bwMode="auto">
          <a:xfrm>
            <a:off x="2339133" y="4077477"/>
            <a:ext cx="24379" cy="57669"/>
          </a:xfrm>
          <a:custGeom>
            <a:avLst/>
            <a:gdLst/>
            <a:ahLst/>
            <a:cxnLst>
              <a:cxn ang="0">
                <a:pos x="0" y="37"/>
              </a:cxn>
              <a:cxn ang="0">
                <a:pos x="0" y="43"/>
              </a:cxn>
              <a:cxn ang="0">
                <a:pos x="6" y="43"/>
              </a:cxn>
              <a:cxn ang="0">
                <a:pos x="6" y="49"/>
              </a:cxn>
              <a:cxn ang="0">
                <a:pos x="12" y="43"/>
              </a:cxn>
              <a:cxn ang="0">
                <a:pos x="18" y="43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37"/>
              </a:cxn>
            </a:cxnLst>
            <a:rect l="0" t="0" r="r" b="b"/>
            <a:pathLst>
              <a:path w="18" h="49">
                <a:moveTo>
                  <a:pt x="0" y="37"/>
                </a:moveTo>
                <a:lnTo>
                  <a:pt x="0" y="43"/>
                </a:lnTo>
                <a:lnTo>
                  <a:pt x="6" y="43"/>
                </a:lnTo>
                <a:lnTo>
                  <a:pt x="6" y="49"/>
                </a:lnTo>
                <a:lnTo>
                  <a:pt x="12" y="43"/>
                </a:lnTo>
                <a:lnTo>
                  <a:pt x="18" y="43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3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8" name="Freeform 567"/>
          <p:cNvSpPr>
            <a:spLocks/>
          </p:cNvSpPr>
          <p:nvPr/>
        </p:nvSpPr>
        <p:spPr bwMode="auto">
          <a:xfrm>
            <a:off x="2339133" y="4077477"/>
            <a:ext cx="24379" cy="57669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1" y="7"/>
              </a:cxn>
              <a:cxn ang="0">
                <a:pos x="1" y="8"/>
              </a:cxn>
              <a:cxn ang="0">
                <a:pos x="2" y="7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0" y="7"/>
                </a:lnTo>
                <a:lnTo>
                  <a:pt x="1" y="7"/>
                </a:lnTo>
                <a:lnTo>
                  <a:pt x="1" y="8"/>
                </a:lnTo>
                <a:lnTo>
                  <a:pt x="2" y="7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9" name="Freeform 568"/>
          <p:cNvSpPr>
            <a:spLocks/>
          </p:cNvSpPr>
          <p:nvPr/>
        </p:nvSpPr>
        <p:spPr bwMode="auto">
          <a:xfrm>
            <a:off x="2339133" y="4077477"/>
            <a:ext cx="32505" cy="22361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12" y="19"/>
              </a:cxn>
              <a:cxn ang="0">
                <a:pos x="6" y="19"/>
              </a:cxn>
              <a:cxn ang="0">
                <a:pos x="18" y="12"/>
              </a:cxn>
              <a:cxn ang="0">
                <a:pos x="24" y="12"/>
              </a:cxn>
              <a:cxn ang="0">
                <a:pos x="24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24" h="19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12" y="19"/>
                </a:lnTo>
                <a:lnTo>
                  <a:pt x="6" y="19"/>
                </a:lnTo>
                <a:lnTo>
                  <a:pt x="18" y="12"/>
                </a:lnTo>
                <a:lnTo>
                  <a:pt x="24" y="12"/>
                </a:lnTo>
                <a:lnTo>
                  <a:pt x="24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0" name="Freeform 569"/>
          <p:cNvSpPr>
            <a:spLocks/>
          </p:cNvSpPr>
          <p:nvPr/>
        </p:nvSpPr>
        <p:spPr bwMode="auto">
          <a:xfrm>
            <a:off x="2339133" y="4077477"/>
            <a:ext cx="32505" cy="22361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2" y="3"/>
              </a:cxn>
              <a:cxn ang="0">
                <a:pos x="1" y="3"/>
              </a:cxn>
              <a:cxn ang="0">
                <a:pos x="3" y="2"/>
              </a:cxn>
              <a:cxn ang="0">
                <a:pos x="4" y="2"/>
              </a:cxn>
              <a:cxn ang="0">
                <a:pos x="4" y="1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2" y="3"/>
                </a:lnTo>
                <a:lnTo>
                  <a:pt x="1" y="3"/>
                </a:lnTo>
                <a:lnTo>
                  <a:pt x="3" y="2"/>
                </a:lnTo>
                <a:lnTo>
                  <a:pt x="4" y="2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1" name="Freeform 570"/>
          <p:cNvSpPr>
            <a:spLocks/>
          </p:cNvSpPr>
          <p:nvPr/>
        </p:nvSpPr>
        <p:spPr bwMode="auto">
          <a:xfrm>
            <a:off x="2347259" y="4042170"/>
            <a:ext cx="24379" cy="57669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0" y="42"/>
              </a:cxn>
              <a:cxn ang="0">
                <a:pos x="6" y="42"/>
              </a:cxn>
              <a:cxn ang="0">
                <a:pos x="6" y="49"/>
              </a:cxn>
              <a:cxn ang="0">
                <a:pos x="12" y="42"/>
              </a:cxn>
              <a:cxn ang="0">
                <a:pos x="18" y="42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9">
                <a:moveTo>
                  <a:pt x="0" y="36"/>
                </a:moveTo>
                <a:lnTo>
                  <a:pt x="0" y="42"/>
                </a:lnTo>
                <a:lnTo>
                  <a:pt x="6" y="42"/>
                </a:lnTo>
                <a:lnTo>
                  <a:pt x="6" y="49"/>
                </a:lnTo>
                <a:lnTo>
                  <a:pt x="12" y="42"/>
                </a:lnTo>
                <a:lnTo>
                  <a:pt x="18" y="42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2" name="Freeform 571"/>
          <p:cNvSpPr>
            <a:spLocks/>
          </p:cNvSpPr>
          <p:nvPr/>
        </p:nvSpPr>
        <p:spPr bwMode="auto">
          <a:xfrm>
            <a:off x="2347259" y="4042170"/>
            <a:ext cx="24379" cy="57669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1" y="7"/>
              </a:cxn>
              <a:cxn ang="0">
                <a:pos x="1" y="8"/>
              </a:cxn>
              <a:cxn ang="0">
                <a:pos x="2" y="7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0" y="7"/>
                </a:lnTo>
                <a:lnTo>
                  <a:pt x="1" y="7"/>
                </a:lnTo>
                <a:lnTo>
                  <a:pt x="1" y="8"/>
                </a:lnTo>
                <a:lnTo>
                  <a:pt x="2" y="7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3" name="Freeform 572"/>
          <p:cNvSpPr>
            <a:spLocks/>
          </p:cNvSpPr>
          <p:nvPr/>
        </p:nvSpPr>
        <p:spPr bwMode="auto">
          <a:xfrm>
            <a:off x="2347259" y="4042170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24" y="18"/>
              </a:cxn>
              <a:cxn ang="0">
                <a:pos x="6" y="18"/>
              </a:cxn>
              <a:cxn ang="0">
                <a:pos x="30" y="12"/>
              </a:cxn>
              <a:cxn ang="0">
                <a:pos x="30" y="0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24" y="18"/>
                </a:lnTo>
                <a:lnTo>
                  <a:pt x="6" y="18"/>
                </a:lnTo>
                <a:lnTo>
                  <a:pt x="30" y="12"/>
                </a:lnTo>
                <a:lnTo>
                  <a:pt x="30" y="0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4" name="Freeform 573"/>
          <p:cNvSpPr>
            <a:spLocks/>
          </p:cNvSpPr>
          <p:nvPr/>
        </p:nvSpPr>
        <p:spPr bwMode="auto">
          <a:xfrm>
            <a:off x="2347259" y="4042170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4" y="3"/>
              </a:cxn>
              <a:cxn ang="0">
                <a:pos x="1" y="3"/>
              </a:cxn>
              <a:cxn ang="0">
                <a:pos x="5" y="2"/>
              </a:cxn>
              <a:cxn ang="0">
                <a:pos x="5" y="2"/>
              </a:cxn>
              <a:cxn ang="0">
                <a:pos x="5" y="1"/>
              </a:cxn>
              <a:cxn ang="0">
                <a:pos x="5" y="0"/>
              </a:cxn>
              <a:cxn ang="0">
                <a:pos x="5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4" y="3"/>
                </a:lnTo>
                <a:lnTo>
                  <a:pt x="1" y="3"/>
                </a:lnTo>
                <a:lnTo>
                  <a:pt x="5" y="2"/>
                </a:lnTo>
                <a:lnTo>
                  <a:pt x="5" y="2"/>
                </a:lnTo>
                <a:lnTo>
                  <a:pt x="5" y="1"/>
                </a:lnTo>
                <a:lnTo>
                  <a:pt x="5" y="0"/>
                </a:lnTo>
                <a:lnTo>
                  <a:pt x="5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5" name="Freeform 574"/>
          <p:cNvSpPr>
            <a:spLocks/>
          </p:cNvSpPr>
          <p:nvPr/>
        </p:nvSpPr>
        <p:spPr bwMode="auto">
          <a:xfrm>
            <a:off x="2363512" y="4006862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6" y="42"/>
              </a:cxn>
              <a:cxn ang="0">
                <a:pos x="12" y="48"/>
              </a:cxn>
              <a:cxn ang="0">
                <a:pos x="18" y="42"/>
              </a:cxn>
              <a:cxn ang="0">
                <a:pos x="18" y="0"/>
              </a:cxn>
              <a:cxn ang="0">
                <a:pos x="6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6" y="42"/>
                </a:lnTo>
                <a:lnTo>
                  <a:pt x="12" y="48"/>
                </a:lnTo>
                <a:lnTo>
                  <a:pt x="18" y="42"/>
                </a:lnTo>
                <a:lnTo>
                  <a:pt x="18" y="0"/>
                </a:lnTo>
                <a:lnTo>
                  <a:pt x="6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6" name="Freeform 575"/>
          <p:cNvSpPr>
            <a:spLocks/>
          </p:cNvSpPr>
          <p:nvPr/>
        </p:nvSpPr>
        <p:spPr bwMode="auto">
          <a:xfrm>
            <a:off x="2363512" y="4006862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1" y="7"/>
              </a:cxn>
              <a:cxn ang="0">
                <a:pos x="1" y="7"/>
              </a:cxn>
              <a:cxn ang="0">
                <a:pos x="2" y="8"/>
              </a:cxn>
              <a:cxn ang="0">
                <a:pos x="3" y="7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1" y="7"/>
                </a:lnTo>
                <a:lnTo>
                  <a:pt x="1" y="7"/>
                </a:lnTo>
                <a:lnTo>
                  <a:pt x="2" y="8"/>
                </a:lnTo>
                <a:lnTo>
                  <a:pt x="3" y="7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7" name="Freeform 576"/>
          <p:cNvSpPr>
            <a:spLocks/>
          </p:cNvSpPr>
          <p:nvPr/>
        </p:nvSpPr>
        <p:spPr bwMode="auto">
          <a:xfrm>
            <a:off x="2363512" y="4006862"/>
            <a:ext cx="56884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36" y="18"/>
              </a:cxn>
              <a:cxn ang="0">
                <a:pos x="12" y="18"/>
              </a:cxn>
              <a:cxn ang="0">
                <a:pos x="42" y="12"/>
              </a:cxn>
              <a:cxn ang="0">
                <a:pos x="42" y="0"/>
              </a:cxn>
              <a:cxn ang="0">
                <a:pos x="36" y="0"/>
              </a:cxn>
              <a:cxn ang="0">
                <a:pos x="12" y="0"/>
              </a:cxn>
            </a:cxnLst>
            <a:rect l="0" t="0" r="r" b="b"/>
            <a:pathLst>
              <a:path w="42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36" y="18"/>
                </a:lnTo>
                <a:lnTo>
                  <a:pt x="12" y="18"/>
                </a:lnTo>
                <a:lnTo>
                  <a:pt x="42" y="12"/>
                </a:lnTo>
                <a:lnTo>
                  <a:pt x="42" y="0"/>
                </a:lnTo>
                <a:lnTo>
                  <a:pt x="36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8" name="Freeform 577"/>
          <p:cNvSpPr>
            <a:spLocks/>
          </p:cNvSpPr>
          <p:nvPr/>
        </p:nvSpPr>
        <p:spPr bwMode="auto">
          <a:xfrm>
            <a:off x="2363512" y="4006862"/>
            <a:ext cx="56884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  <a:cxn ang="0">
                <a:pos x="6" y="3"/>
              </a:cxn>
              <a:cxn ang="0">
                <a:pos x="2" y="3"/>
              </a:cxn>
              <a:cxn ang="0">
                <a:pos x="7" y="2"/>
              </a:cxn>
              <a:cxn ang="0">
                <a:pos x="7" y="2"/>
              </a:cxn>
              <a:cxn ang="0">
                <a:pos x="7" y="1"/>
              </a:cxn>
              <a:cxn ang="0">
                <a:pos x="7" y="0"/>
              </a:cxn>
              <a:cxn ang="0">
                <a:pos x="7" y="0"/>
              </a:cxn>
              <a:cxn ang="0">
                <a:pos x="6" y="0"/>
              </a:cxn>
              <a:cxn ang="0">
                <a:pos x="2" y="0"/>
              </a:cxn>
            </a:cxnLst>
            <a:rect l="0" t="0" r="r" b="b"/>
            <a:pathLst>
              <a:path w="7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lnTo>
                  <a:pt x="6" y="3"/>
                </a:lnTo>
                <a:lnTo>
                  <a:pt x="2" y="3"/>
                </a:lnTo>
                <a:lnTo>
                  <a:pt x="7" y="2"/>
                </a:lnTo>
                <a:lnTo>
                  <a:pt x="7" y="2"/>
                </a:lnTo>
                <a:lnTo>
                  <a:pt x="7" y="1"/>
                </a:lnTo>
                <a:lnTo>
                  <a:pt x="7" y="0"/>
                </a:lnTo>
                <a:lnTo>
                  <a:pt x="7" y="0"/>
                </a:lnTo>
                <a:lnTo>
                  <a:pt x="6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9" name="Freeform 578"/>
          <p:cNvSpPr>
            <a:spLocks/>
          </p:cNvSpPr>
          <p:nvPr/>
        </p:nvSpPr>
        <p:spPr bwMode="auto">
          <a:xfrm>
            <a:off x="2396017" y="4006862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18" y="18"/>
              </a:cxn>
              <a:cxn ang="0">
                <a:pos x="12" y="18"/>
              </a:cxn>
              <a:cxn ang="0">
                <a:pos x="24" y="12"/>
              </a:cxn>
              <a:cxn ang="0">
                <a:pos x="30" y="12"/>
              </a:cxn>
              <a:cxn ang="0">
                <a:pos x="30" y="0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18" y="18"/>
                </a:lnTo>
                <a:lnTo>
                  <a:pt x="12" y="18"/>
                </a:lnTo>
                <a:lnTo>
                  <a:pt x="24" y="12"/>
                </a:lnTo>
                <a:lnTo>
                  <a:pt x="30" y="12"/>
                </a:lnTo>
                <a:lnTo>
                  <a:pt x="30" y="0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80" name="Freeform 579"/>
          <p:cNvSpPr>
            <a:spLocks/>
          </p:cNvSpPr>
          <p:nvPr/>
        </p:nvSpPr>
        <p:spPr bwMode="auto">
          <a:xfrm>
            <a:off x="2396017" y="4006862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  <a:cxn ang="0">
                <a:pos x="3" y="3"/>
              </a:cxn>
              <a:cxn ang="0">
                <a:pos x="2" y="3"/>
              </a:cxn>
              <a:cxn ang="0">
                <a:pos x="4" y="2"/>
              </a:cxn>
              <a:cxn ang="0">
                <a:pos x="5" y="2"/>
              </a:cxn>
              <a:cxn ang="0">
                <a:pos x="5" y="1"/>
              </a:cxn>
              <a:cxn ang="0">
                <a:pos x="5" y="0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lnTo>
                  <a:pt x="3" y="3"/>
                </a:lnTo>
                <a:lnTo>
                  <a:pt x="2" y="3"/>
                </a:lnTo>
                <a:lnTo>
                  <a:pt x="4" y="2"/>
                </a:lnTo>
                <a:lnTo>
                  <a:pt x="5" y="2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81" name="Freeform 580"/>
          <p:cNvSpPr>
            <a:spLocks/>
          </p:cNvSpPr>
          <p:nvPr/>
        </p:nvSpPr>
        <p:spPr bwMode="auto">
          <a:xfrm>
            <a:off x="2412270" y="3971555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0" y="42"/>
              </a:cxn>
              <a:cxn ang="0">
                <a:pos x="6" y="48"/>
              </a:cxn>
              <a:cxn ang="0">
                <a:pos x="12" y="42"/>
              </a:cxn>
              <a:cxn ang="0">
                <a:pos x="18" y="42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0" y="42"/>
                </a:lnTo>
                <a:lnTo>
                  <a:pt x="6" y="48"/>
                </a:lnTo>
                <a:lnTo>
                  <a:pt x="12" y="42"/>
                </a:lnTo>
                <a:lnTo>
                  <a:pt x="18" y="42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82" name="Freeform 581"/>
          <p:cNvSpPr>
            <a:spLocks/>
          </p:cNvSpPr>
          <p:nvPr/>
        </p:nvSpPr>
        <p:spPr bwMode="auto">
          <a:xfrm>
            <a:off x="2412270" y="3971555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0" y="7"/>
              </a:cxn>
              <a:cxn ang="0">
                <a:pos x="1" y="8"/>
              </a:cxn>
              <a:cxn ang="0">
                <a:pos x="2" y="7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0" y="7"/>
                </a:lnTo>
                <a:lnTo>
                  <a:pt x="0" y="7"/>
                </a:lnTo>
                <a:lnTo>
                  <a:pt x="1" y="8"/>
                </a:lnTo>
                <a:lnTo>
                  <a:pt x="2" y="7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83" name="Freeform 582"/>
          <p:cNvSpPr>
            <a:spLocks/>
          </p:cNvSpPr>
          <p:nvPr/>
        </p:nvSpPr>
        <p:spPr bwMode="auto">
          <a:xfrm>
            <a:off x="2412270" y="3971555"/>
            <a:ext cx="325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12" y="18"/>
              </a:cxn>
              <a:cxn ang="0">
                <a:pos x="6" y="18"/>
              </a:cxn>
              <a:cxn ang="0">
                <a:pos x="18" y="12"/>
              </a:cxn>
              <a:cxn ang="0">
                <a:pos x="24" y="6"/>
              </a:cxn>
              <a:cxn ang="0">
                <a:pos x="18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24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12" y="18"/>
                </a:lnTo>
                <a:lnTo>
                  <a:pt x="6" y="18"/>
                </a:lnTo>
                <a:lnTo>
                  <a:pt x="18" y="12"/>
                </a:lnTo>
                <a:lnTo>
                  <a:pt x="24" y="6"/>
                </a:lnTo>
                <a:lnTo>
                  <a:pt x="18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84" name="Freeform 583"/>
          <p:cNvSpPr>
            <a:spLocks/>
          </p:cNvSpPr>
          <p:nvPr/>
        </p:nvSpPr>
        <p:spPr bwMode="auto">
          <a:xfrm>
            <a:off x="2412270" y="3971555"/>
            <a:ext cx="325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2" y="3"/>
              </a:cxn>
              <a:cxn ang="0">
                <a:pos x="1" y="3"/>
              </a:cxn>
              <a:cxn ang="0">
                <a:pos x="3" y="2"/>
              </a:cxn>
              <a:cxn ang="0">
                <a:pos x="3" y="2"/>
              </a:cxn>
              <a:cxn ang="0">
                <a:pos x="4" y="1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2" y="3"/>
                </a:lnTo>
                <a:lnTo>
                  <a:pt x="1" y="3"/>
                </a:lnTo>
                <a:lnTo>
                  <a:pt x="3" y="2"/>
                </a:lnTo>
                <a:lnTo>
                  <a:pt x="3" y="2"/>
                </a:lnTo>
                <a:lnTo>
                  <a:pt x="4" y="1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85" name="Freeform 584"/>
          <p:cNvSpPr>
            <a:spLocks/>
          </p:cNvSpPr>
          <p:nvPr/>
        </p:nvSpPr>
        <p:spPr bwMode="auto">
          <a:xfrm>
            <a:off x="2420396" y="3900940"/>
            <a:ext cx="24379" cy="91799"/>
          </a:xfrm>
          <a:custGeom>
            <a:avLst/>
            <a:gdLst/>
            <a:ahLst/>
            <a:cxnLst>
              <a:cxn ang="0">
                <a:pos x="0" y="66"/>
              </a:cxn>
              <a:cxn ang="0">
                <a:pos x="0" y="72"/>
              </a:cxn>
              <a:cxn ang="0">
                <a:pos x="6" y="78"/>
              </a:cxn>
              <a:cxn ang="0">
                <a:pos x="12" y="72"/>
              </a:cxn>
              <a:cxn ang="0">
                <a:pos x="18" y="6"/>
              </a:cxn>
              <a:cxn ang="0">
                <a:pos x="18" y="66"/>
              </a:cxn>
              <a:cxn ang="0">
                <a:pos x="12" y="0"/>
              </a:cxn>
              <a:cxn ang="0">
                <a:pos x="0" y="0"/>
              </a:cxn>
              <a:cxn ang="0">
                <a:pos x="0" y="6"/>
              </a:cxn>
              <a:cxn ang="0">
                <a:pos x="0" y="66"/>
              </a:cxn>
            </a:cxnLst>
            <a:rect l="0" t="0" r="r" b="b"/>
            <a:pathLst>
              <a:path w="18" h="78">
                <a:moveTo>
                  <a:pt x="0" y="66"/>
                </a:moveTo>
                <a:lnTo>
                  <a:pt x="0" y="72"/>
                </a:lnTo>
                <a:lnTo>
                  <a:pt x="6" y="78"/>
                </a:lnTo>
                <a:lnTo>
                  <a:pt x="12" y="72"/>
                </a:lnTo>
                <a:lnTo>
                  <a:pt x="18" y="6"/>
                </a:lnTo>
                <a:lnTo>
                  <a:pt x="18" y="66"/>
                </a:lnTo>
                <a:lnTo>
                  <a:pt x="12" y="0"/>
                </a:lnTo>
                <a:lnTo>
                  <a:pt x="0" y="0"/>
                </a:lnTo>
                <a:lnTo>
                  <a:pt x="0" y="6"/>
                </a:lnTo>
                <a:lnTo>
                  <a:pt x="0" y="6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86" name="Freeform 585"/>
          <p:cNvSpPr>
            <a:spLocks/>
          </p:cNvSpPr>
          <p:nvPr/>
        </p:nvSpPr>
        <p:spPr bwMode="auto">
          <a:xfrm>
            <a:off x="2420396" y="3900940"/>
            <a:ext cx="24379" cy="91799"/>
          </a:xfrm>
          <a:custGeom>
            <a:avLst/>
            <a:gdLst/>
            <a:ahLst/>
            <a:cxnLst>
              <a:cxn ang="0">
                <a:pos x="0" y="11"/>
              </a:cxn>
              <a:cxn ang="0">
                <a:pos x="0" y="12"/>
              </a:cxn>
              <a:cxn ang="0">
                <a:pos x="0" y="12"/>
              </a:cxn>
              <a:cxn ang="0">
                <a:pos x="1" y="13"/>
              </a:cxn>
              <a:cxn ang="0">
                <a:pos x="2" y="12"/>
              </a:cxn>
              <a:cxn ang="0">
                <a:pos x="2" y="12"/>
              </a:cxn>
              <a:cxn ang="0">
                <a:pos x="3" y="1"/>
              </a:cxn>
              <a:cxn ang="0">
                <a:pos x="3" y="1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11"/>
              </a:cxn>
            </a:cxnLst>
            <a:rect l="0" t="0" r="r" b="b"/>
            <a:pathLst>
              <a:path w="3" h="13">
                <a:moveTo>
                  <a:pt x="0" y="11"/>
                </a:moveTo>
                <a:lnTo>
                  <a:pt x="0" y="12"/>
                </a:lnTo>
                <a:lnTo>
                  <a:pt x="0" y="12"/>
                </a:lnTo>
                <a:lnTo>
                  <a:pt x="1" y="13"/>
                </a:lnTo>
                <a:lnTo>
                  <a:pt x="2" y="12"/>
                </a:lnTo>
                <a:lnTo>
                  <a:pt x="2" y="12"/>
                </a:lnTo>
                <a:lnTo>
                  <a:pt x="3" y="1"/>
                </a:lnTo>
                <a:lnTo>
                  <a:pt x="3" y="1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11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87" name="Freeform 586"/>
          <p:cNvSpPr>
            <a:spLocks/>
          </p:cNvSpPr>
          <p:nvPr/>
        </p:nvSpPr>
        <p:spPr bwMode="auto">
          <a:xfrm>
            <a:off x="2420396" y="3900940"/>
            <a:ext cx="24379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12" y="18"/>
              </a:cxn>
              <a:cxn ang="0">
                <a:pos x="6" y="18"/>
              </a:cxn>
              <a:cxn ang="0">
                <a:pos x="12" y="12"/>
              </a:cxn>
              <a:cxn ang="0">
                <a:pos x="18" y="12"/>
              </a:cxn>
              <a:cxn ang="0">
                <a:pos x="18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18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12" y="18"/>
                </a:lnTo>
                <a:lnTo>
                  <a:pt x="6" y="18"/>
                </a:lnTo>
                <a:lnTo>
                  <a:pt x="12" y="12"/>
                </a:lnTo>
                <a:lnTo>
                  <a:pt x="18" y="12"/>
                </a:lnTo>
                <a:lnTo>
                  <a:pt x="18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88" name="Freeform 587"/>
          <p:cNvSpPr>
            <a:spLocks/>
          </p:cNvSpPr>
          <p:nvPr/>
        </p:nvSpPr>
        <p:spPr bwMode="auto">
          <a:xfrm>
            <a:off x="2420396" y="3900940"/>
            <a:ext cx="24379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2" y="3"/>
              </a:cxn>
              <a:cxn ang="0">
                <a:pos x="1" y="3"/>
              </a:cxn>
              <a:cxn ang="0">
                <a:pos x="2" y="2"/>
              </a:cxn>
              <a:cxn ang="0">
                <a:pos x="3" y="2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3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2" y="3"/>
                </a:lnTo>
                <a:lnTo>
                  <a:pt x="1" y="3"/>
                </a:lnTo>
                <a:lnTo>
                  <a:pt x="2" y="2"/>
                </a:lnTo>
                <a:lnTo>
                  <a:pt x="3" y="2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89" name="Freeform 588"/>
          <p:cNvSpPr>
            <a:spLocks/>
          </p:cNvSpPr>
          <p:nvPr/>
        </p:nvSpPr>
        <p:spPr bwMode="auto">
          <a:xfrm>
            <a:off x="2420396" y="3865633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0" y="42"/>
              </a:cxn>
              <a:cxn ang="0">
                <a:pos x="6" y="42"/>
              </a:cxn>
              <a:cxn ang="0">
                <a:pos x="12" y="48"/>
              </a:cxn>
              <a:cxn ang="0">
                <a:pos x="12" y="42"/>
              </a:cxn>
              <a:cxn ang="0">
                <a:pos x="18" y="42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0" y="42"/>
                </a:lnTo>
                <a:lnTo>
                  <a:pt x="6" y="42"/>
                </a:lnTo>
                <a:lnTo>
                  <a:pt x="12" y="48"/>
                </a:lnTo>
                <a:lnTo>
                  <a:pt x="12" y="42"/>
                </a:lnTo>
                <a:lnTo>
                  <a:pt x="18" y="42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0" name="Freeform 589"/>
          <p:cNvSpPr>
            <a:spLocks/>
          </p:cNvSpPr>
          <p:nvPr/>
        </p:nvSpPr>
        <p:spPr bwMode="auto">
          <a:xfrm>
            <a:off x="2420396" y="3865633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1" y="7"/>
              </a:cxn>
              <a:cxn ang="0">
                <a:pos x="2" y="8"/>
              </a:cxn>
              <a:cxn ang="0">
                <a:pos x="2" y="7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0" y="7"/>
                </a:lnTo>
                <a:lnTo>
                  <a:pt x="1" y="7"/>
                </a:lnTo>
                <a:lnTo>
                  <a:pt x="2" y="8"/>
                </a:lnTo>
                <a:lnTo>
                  <a:pt x="2" y="7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1" name="Freeform 590"/>
          <p:cNvSpPr>
            <a:spLocks/>
          </p:cNvSpPr>
          <p:nvPr/>
        </p:nvSpPr>
        <p:spPr bwMode="auto">
          <a:xfrm>
            <a:off x="2420396" y="3865633"/>
            <a:ext cx="138147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90" y="18"/>
              </a:cxn>
              <a:cxn ang="0">
                <a:pos x="12" y="18"/>
              </a:cxn>
              <a:cxn ang="0">
                <a:pos x="96" y="12"/>
              </a:cxn>
              <a:cxn ang="0">
                <a:pos x="102" y="12"/>
              </a:cxn>
              <a:cxn ang="0">
                <a:pos x="102" y="0"/>
              </a:cxn>
              <a:cxn ang="0">
                <a:pos x="90" y="0"/>
              </a:cxn>
              <a:cxn ang="0">
                <a:pos x="12" y="0"/>
              </a:cxn>
            </a:cxnLst>
            <a:rect l="0" t="0" r="r" b="b"/>
            <a:pathLst>
              <a:path w="102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90" y="18"/>
                </a:lnTo>
                <a:lnTo>
                  <a:pt x="12" y="18"/>
                </a:lnTo>
                <a:lnTo>
                  <a:pt x="96" y="12"/>
                </a:lnTo>
                <a:lnTo>
                  <a:pt x="102" y="12"/>
                </a:lnTo>
                <a:lnTo>
                  <a:pt x="102" y="0"/>
                </a:lnTo>
                <a:lnTo>
                  <a:pt x="9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2" name="Freeform 591"/>
          <p:cNvSpPr>
            <a:spLocks/>
          </p:cNvSpPr>
          <p:nvPr/>
        </p:nvSpPr>
        <p:spPr bwMode="auto">
          <a:xfrm>
            <a:off x="2420396" y="3865633"/>
            <a:ext cx="138147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15" y="3"/>
              </a:cxn>
              <a:cxn ang="0">
                <a:pos x="2" y="3"/>
              </a:cxn>
              <a:cxn ang="0">
                <a:pos x="16" y="2"/>
              </a:cxn>
              <a:cxn ang="0">
                <a:pos x="17" y="2"/>
              </a:cxn>
              <a:cxn ang="0">
                <a:pos x="17" y="1"/>
              </a:cxn>
              <a:cxn ang="0">
                <a:pos x="17" y="0"/>
              </a:cxn>
              <a:cxn ang="0">
                <a:pos x="16" y="0"/>
              </a:cxn>
              <a:cxn ang="0">
                <a:pos x="15" y="0"/>
              </a:cxn>
              <a:cxn ang="0">
                <a:pos x="2" y="0"/>
              </a:cxn>
            </a:cxnLst>
            <a:rect l="0" t="0" r="r" b="b"/>
            <a:pathLst>
              <a:path w="17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15" y="3"/>
                </a:lnTo>
                <a:lnTo>
                  <a:pt x="2" y="3"/>
                </a:lnTo>
                <a:lnTo>
                  <a:pt x="16" y="2"/>
                </a:lnTo>
                <a:lnTo>
                  <a:pt x="17" y="2"/>
                </a:lnTo>
                <a:lnTo>
                  <a:pt x="17" y="1"/>
                </a:lnTo>
                <a:lnTo>
                  <a:pt x="17" y="0"/>
                </a:lnTo>
                <a:lnTo>
                  <a:pt x="16" y="0"/>
                </a:lnTo>
                <a:lnTo>
                  <a:pt x="15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3" name="Freeform 592"/>
          <p:cNvSpPr>
            <a:spLocks/>
          </p:cNvSpPr>
          <p:nvPr/>
        </p:nvSpPr>
        <p:spPr bwMode="auto">
          <a:xfrm>
            <a:off x="2534164" y="3830326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0" y="42"/>
              </a:cxn>
              <a:cxn ang="0">
                <a:pos x="6" y="42"/>
              </a:cxn>
              <a:cxn ang="0">
                <a:pos x="6" y="48"/>
              </a:cxn>
              <a:cxn ang="0">
                <a:pos x="12" y="42"/>
              </a:cxn>
              <a:cxn ang="0">
                <a:pos x="18" y="42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0" y="42"/>
                </a:lnTo>
                <a:lnTo>
                  <a:pt x="6" y="42"/>
                </a:lnTo>
                <a:lnTo>
                  <a:pt x="6" y="48"/>
                </a:lnTo>
                <a:lnTo>
                  <a:pt x="12" y="42"/>
                </a:lnTo>
                <a:lnTo>
                  <a:pt x="18" y="42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4" name="Freeform 593"/>
          <p:cNvSpPr>
            <a:spLocks/>
          </p:cNvSpPr>
          <p:nvPr/>
        </p:nvSpPr>
        <p:spPr bwMode="auto">
          <a:xfrm>
            <a:off x="2534164" y="3830326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1" y="7"/>
              </a:cxn>
              <a:cxn ang="0">
                <a:pos x="1" y="8"/>
              </a:cxn>
              <a:cxn ang="0">
                <a:pos x="2" y="7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0" y="7"/>
                </a:lnTo>
                <a:lnTo>
                  <a:pt x="1" y="7"/>
                </a:lnTo>
                <a:lnTo>
                  <a:pt x="1" y="8"/>
                </a:lnTo>
                <a:lnTo>
                  <a:pt x="2" y="7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5" name="Freeform 594"/>
          <p:cNvSpPr>
            <a:spLocks/>
          </p:cNvSpPr>
          <p:nvPr/>
        </p:nvSpPr>
        <p:spPr bwMode="auto">
          <a:xfrm>
            <a:off x="2534164" y="3830326"/>
            <a:ext cx="24379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12" y="18"/>
              </a:cxn>
              <a:cxn ang="0">
                <a:pos x="6" y="18"/>
              </a:cxn>
              <a:cxn ang="0">
                <a:pos x="12" y="12"/>
              </a:cxn>
              <a:cxn ang="0">
                <a:pos x="18" y="12"/>
              </a:cxn>
              <a:cxn ang="0">
                <a:pos x="18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18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12" y="18"/>
                </a:lnTo>
                <a:lnTo>
                  <a:pt x="6" y="18"/>
                </a:lnTo>
                <a:lnTo>
                  <a:pt x="12" y="12"/>
                </a:lnTo>
                <a:lnTo>
                  <a:pt x="18" y="12"/>
                </a:lnTo>
                <a:lnTo>
                  <a:pt x="18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6" name="Freeform 595"/>
          <p:cNvSpPr>
            <a:spLocks/>
          </p:cNvSpPr>
          <p:nvPr/>
        </p:nvSpPr>
        <p:spPr bwMode="auto">
          <a:xfrm>
            <a:off x="2534164" y="3830326"/>
            <a:ext cx="24379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2" y="3"/>
              </a:cxn>
              <a:cxn ang="0">
                <a:pos x="1" y="3"/>
              </a:cxn>
              <a:cxn ang="0">
                <a:pos x="2" y="2"/>
              </a:cxn>
              <a:cxn ang="0">
                <a:pos x="3" y="2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3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2" y="3"/>
                </a:lnTo>
                <a:lnTo>
                  <a:pt x="1" y="3"/>
                </a:lnTo>
                <a:lnTo>
                  <a:pt x="2" y="2"/>
                </a:lnTo>
                <a:lnTo>
                  <a:pt x="3" y="2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7" name="Freeform 596"/>
          <p:cNvSpPr>
            <a:spLocks/>
          </p:cNvSpPr>
          <p:nvPr/>
        </p:nvSpPr>
        <p:spPr bwMode="auto">
          <a:xfrm>
            <a:off x="2534164" y="3795018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0" y="42"/>
              </a:cxn>
              <a:cxn ang="0">
                <a:pos x="6" y="42"/>
              </a:cxn>
              <a:cxn ang="0">
                <a:pos x="12" y="48"/>
              </a:cxn>
              <a:cxn ang="0">
                <a:pos x="12" y="42"/>
              </a:cxn>
              <a:cxn ang="0">
                <a:pos x="18" y="42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0" y="42"/>
                </a:lnTo>
                <a:lnTo>
                  <a:pt x="6" y="42"/>
                </a:lnTo>
                <a:lnTo>
                  <a:pt x="12" y="48"/>
                </a:lnTo>
                <a:lnTo>
                  <a:pt x="12" y="42"/>
                </a:lnTo>
                <a:lnTo>
                  <a:pt x="18" y="42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" name="Freeform 597"/>
          <p:cNvSpPr>
            <a:spLocks/>
          </p:cNvSpPr>
          <p:nvPr/>
        </p:nvSpPr>
        <p:spPr bwMode="auto">
          <a:xfrm>
            <a:off x="2534164" y="3795018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1" y="7"/>
              </a:cxn>
              <a:cxn ang="0">
                <a:pos x="2" y="8"/>
              </a:cxn>
              <a:cxn ang="0">
                <a:pos x="2" y="7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0" y="7"/>
                </a:lnTo>
                <a:lnTo>
                  <a:pt x="1" y="7"/>
                </a:lnTo>
                <a:lnTo>
                  <a:pt x="2" y="8"/>
                </a:lnTo>
                <a:lnTo>
                  <a:pt x="2" y="7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" name="Freeform 598"/>
          <p:cNvSpPr>
            <a:spLocks/>
          </p:cNvSpPr>
          <p:nvPr/>
        </p:nvSpPr>
        <p:spPr bwMode="auto">
          <a:xfrm>
            <a:off x="2534164" y="3795018"/>
            <a:ext cx="146274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96" y="18"/>
              </a:cxn>
              <a:cxn ang="0">
                <a:pos x="12" y="18"/>
              </a:cxn>
              <a:cxn ang="0">
                <a:pos x="102" y="12"/>
              </a:cxn>
              <a:cxn ang="0">
                <a:pos x="108" y="12"/>
              </a:cxn>
              <a:cxn ang="0">
                <a:pos x="108" y="0"/>
              </a:cxn>
              <a:cxn ang="0">
                <a:pos x="96" y="0"/>
              </a:cxn>
              <a:cxn ang="0">
                <a:pos x="12" y="0"/>
              </a:cxn>
            </a:cxnLst>
            <a:rect l="0" t="0" r="r" b="b"/>
            <a:pathLst>
              <a:path w="108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96" y="18"/>
                </a:lnTo>
                <a:lnTo>
                  <a:pt x="12" y="18"/>
                </a:lnTo>
                <a:lnTo>
                  <a:pt x="102" y="12"/>
                </a:lnTo>
                <a:lnTo>
                  <a:pt x="108" y="12"/>
                </a:lnTo>
                <a:lnTo>
                  <a:pt x="108" y="0"/>
                </a:lnTo>
                <a:lnTo>
                  <a:pt x="96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0" name="Freeform 599"/>
          <p:cNvSpPr>
            <a:spLocks/>
          </p:cNvSpPr>
          <p:nvPr/>
        </p:nvSpPr>
        <p:spPr bwMode="auto">
          <a:xfrm>
            <a:off x="2534164" y="3795018"/>
            <a:ext cx="146274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16" y="3"/>
              </a:cxn>
              <a:cxn ang="0">
                <a:pos x="2" y="3"/>
              </a:cxn>
              <a:cxn ang="0">
                <a:pos x="17" y="2"/>
              </a:cxn>
              <a:cxn ang="0">
                <a:pos x="18" y="2"/>
              </a:cxn>
              <a:cxn ang="0">
                <a:pos x="18" y="1"/>
              </a:cxn>
              <a:cxn ang="0">
                <a:pos x="18" y="0"/>
              </a:cxn>
              <a:cxn ang="0">
                <a:pos x="17" y="0"/>
              </a:cxn>
              <a:cxn ang="0">
                <a:pos x="16" y="0"/>
              </a:cxn>
              <a:cxn ang="0">
                <a:pos x="2" y="0"/>
              </a:cxn>
            </a:cxnLst>
            <a:rect l="0" t="0" r="r" b="b"/>
            <a:pathLst>
              <a:path w="18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16" y="3"/>
                </a:lnTo>
                <a:lnTo>
                  <a:pt x="2" y="3"/>
                </a:lnTo>
                <a:lnTo>
                  <a:pt x="17" y="2"/>
                </a:lnTo>
                <a:lnTo>
                  <a:pt x="18" y="2"/>
                </a:lnTo>
                <a:lnTo>
                  <a:pt x="18" y="1"/>
                </a:lnTo>
                <a:lnTo>
                  <a:pt x="18" y="0"/>
                </a:lnTo>
                <a:lnTo>
                  <a:pt x="17" y="0"/>
                </a:lnTo>
                <a:lnTo>
                  <a:pt x="16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1" name="Freeform 600"/>
          <p:cNvSpPr>
            <a:spLocks/>
          </p:cNvSpPr>
          <p:nvPr/>
        </p:nvSpPr>
        <p:spPr bwMode="auto">
          <a:xfrm>
            <a:off x="2656059" y="3759711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0" y="42"/>
              </a:cxn>
              <a:cxn ang="0">
                <a:pos x="6" y="42"/>
              </a:cxn>
              <a:cxn ang="0">
                <a:pos x="6" y="48"/>
              </a:cxn>
              <a:cxn ang="0">
                <a:pos x="12" y="42"/>
              </a:cxn>
              <a:cxn ang="0">
                <a:pos x="18" y="42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0" y="42"/>
                </a:lnTo>
                <a:lnTo>
                  <a:pt x="6" y="42"/>
                </a:lnTo>
                <a:lnTo>
                  <a:pt x="6" y="48"/>
                </a:lnTo>
                <a:lnTo>
                  <a:pt x="12" y="42"/>
                </a:lnTo>
                <a:lnTo>
                  <a:pt x="18" y="42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2" name="Freeform 601"/>
          <p:cNvSpPr>
            <a:spLocks/>
          </p:cNvSpPr>
          <p:nvPr/>
        </p:nvSpPr>
        <p:spPr bwMode="auto">
          <a:xfrm>
            <a:off x="2656059" y="3759711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1" y="7"/>
              </a:cxn>
              <a:cxn ang="0">
                <a:pos x="1" y="8"/>
              </a:cxn>
              <a:cxn ang="0">
                <a:pos x="2" y="7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0" y="7"/>
                </a:lnTo>
                <a:lnTo>
                  <a:pt x="1" y="7"/>
                </a:lnTo>
                <a:lnTo>
                  <a:pt x="1" y="8"/>
                </a:lnTo>
                <a:lnTo>
                  <a:pt x="2" y="7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3" name="Freeform 602"/>
          <p:cNvSpPr>
            <a:spLocks/>
          </p:cNvSpPr>
          <p:nvPr/>
        </p:nvSpPr>
        <p:spPr bwMode="auto">
          <a:xfrm>
            <a:off x="2656059" y="3759711"/>
            <a:ext cx="138147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96" y="18"/>
              </a:cxn>
              <a:cxn ang="0">
                <a:pos x="6" y="18"/>
              </a:cxn>
              <a:cxn ang="0">
                <a:pos x="102" y="12"/>
              </a:cxn>
              <a:cxn ang="0">
                <a:pos x="102" y="0"/>
              </a:cxn>
              <a:cxn ang="0">
                <a:pos x="96" y="0"/>
              </a:cxn>
              <a:cxn ang="0">
                <a:pos x="6" y="0"/>
              </a:cxn>
            </a:cxnLst>
            <a:rect l="0" t="0" r="r" b="b"/>
            <a:pathLst>
              <a:path w="102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96" y="18"/>
                </a:lnTo>
                <a:lnTo>
                  <a:pt x="6" y="18"/>
                </a:lnTo>
                <a:lnTo>
                  <a:pt x="102" y="12"/>
                </a:lnTo>
                <a:lnTo>
                  <a:pt x="102" y="0"/>
                </a:lnTo>
                <a:lnTo>
                  <a:pt x="96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4" name="Freeform 603"/>
          <p:cNvSpPr>
            <a:spLocks/>
          </p:cNvSpPr>
          <p:nvPr/>
        </p:nvSpPr>
        <p:spPr bwMode="auto">
          <a:xfrm>
            <a:off x="2656059" y="3759711"/>
            <a:ext cx="138147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16" y="3"/>
              </a:cxn>
              <a:cxn ang="0">
                <a:pos x="1" y="3"/>
              </a:cxn>
              <a:cxn ang="0">
                <a:pos x="17" y="2"/>
              </a:cxn>
              <a:cxn ang="0">
                <a:pos x="17" y="2"/>
              </a:cxn>
              <a:cxn ang="0">
                <a:pos x="17" y="1"/>
              </a:cxn>
              <a:cxn ang="0">
                <a:pos x="17" y="0"/>
              </a:cxn>
              <a:cxn ang="0">
                <a:pos x="17" y="0"/>
              </a:cxn>
              <a:cxn ang="0">
                <a:pos x="16" y="0"/>
              </a:cxn>
              <a:cxn ang="0">
                <a:pos x="1" y="0"/>
              </a:cxn>
            </a:cxnLst>
            <a:rect l="0" t="0" r="r" b="b"/>
            <a:pathLst>
              <a:path w="17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16" y="3"/>
                </a:lnTo>
                <a:lnTo>
                  <a:pt x="1" y="3"/>
                </a:lnTo>
                <a:lnTo>
                  <a:pt x="17" y="2"/>
                </a:lnTo>
                <a:lnTo>
                  <a:pt x="17" y="2"/>
                </a:lnTo>
                <a:lnTo>
                  <a:pt x="17" y="1"/>
                </a:lnTo>
                <a:lnTo>
                  <a:pt x="17" y="0"/>
                </a:lnTo>
                <a:lnTo>
                  <a:pt x="17" y="0"/>
                </a:lnTo>
                <a:lnTo>
                  <a:pt x="16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5" name="Freeform 604"/>
          <p:cNvSpPr>
            <a:spLocks/>
          </p:cNvSpPr>
          <p:nvPr/>
        </p:nvSpPr>
        <p:spPr bwMode="auto">
          <a:xfrm>
            <a:off x="2769828" y="3759711"/>
            <a:ext cx="48758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24" y="18"/>
              </a:cxn>
              <a:cxn ang="0">
                <a:pos x="12" y="18"/>
              </a:cxn>
              <a:cxn ang="0">
                <a:pos x="30" y="12"/>
              </a:cxn>
              <a:cxn ang="0">
                <a:pos x="36" y="6"/>
              </a:cxn>
              <a:cxn ang="0">
                <a:pos x="30" y="0"/>
              </a:cxn>
              <a:cxn ang="0">
                <a:pos x="24" y="0"/>
              </a:cxn>
              <a:cxn ang="0">
                <a:pos x="12" y="0"/>
              </a:cxn>
            </a:cxnLst>
            <a:rect l="0" t="0" r="r" b="b"/>
            <a:pathLst>
              <a:path w="36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24" y="18"/>
                </a:lnTo>
                <a:lnTo>
                  <a:pt x="12" y="18"/>
                </a:lnTo>
                <a:lnTo>
                  <a:pt x="30" y="12"/>
                </a:lnTo>
                <a:lnTo>
                  <a:pt x="36" y="6"/>
                </a:lnTo>
                <a:lnTo>
                  <a:pt x="30" y="0"/>
                </a:lnTo>
                <a:lnTo>
                  <a:pt x="24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6" name="Freeform 605"/>
          <p:cNvSpPr>
            <a:spLocks/>
          </p:cNvSpPr>
          <p:nvPr/>
        </p:nvSpPr>
        <p:spPr bwMode="auto">
          <a:xfrm>
            <a:off x="2769828" y="3759711"/>
            <a:ext cx="48758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  <a:cxn ang="0">
                <a:pos x="4" y="3"/>
              </a:cxn>
              <a:cxn ang="0">
                <a:pos x="2" y="3"/>
              </a:cxn>
              <a:cxn ang="0">
                <a:pos x="5" y="2"/>
              </a:cxn>
              <a:cxn ang="0">
                <a:pos x="5" y="2"/>
              </a:cxn>
              <a:cxn ang="0">
                <a:pos x="6" y="1"/>
              </a:cxn>
              <a:cxn ang="0">
                <a:pos x="5" y="0"/>
              </a:cxn>
              <a:cxn ang="0">
                <a:pos x="5" y="0"/>
              </a:cxn>
              <a:cxn ang="0">
                <a:pos x="4" y="0"/>
              </a:cxn>
              <a:cxn ang="0">
                <a:pos x="2" y="0"/>
              </a:cxn>
            </a:cxnLst>
            <a:rect l="0" t="0" r="r" b="b"/>
            <a:pathLst>
              <a:path w="6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lnTo>
                  <a:pt x="4" y="3"/>
                </a:lnTo>
                <a:lnTo>
                  <a:pt x="2" y="3"/>
                </a:lnTo>
                <a:lnTo>
                  <a:pt x="5" y="2"/>
                </a:lnTo>
                <a:lnTo>
                  <a:pt x="5" y="2"/>
                </a:lnTo>
                <a:lnTo>
                  <a:pt x="6" y="1"/>
                </a:lnTo>
                <a:lnTo>
                  <a:pt x="5" y="0"/>
                </a:lnTo>
                <a:lnTo>
                  <a:pt x="5" y="0"/>
                </a:lnTo>
                <a:lnTo>
                  <a:pt x="4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7" name="Freeform 606"/>
          <p:cNvSpPr>
            <a:spLocks/>
          </p:cNvSpPr>
          <p:nvPr/>
        </p:nvSpPr>
        <p:spPr bwMode="auto">
          <a:xfrm>
            <a:off x="2794206" y="3724404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0" y="42"/>
              </a:cxn>
              <a:cxn ang="0">
                <a:pos x="6" y="48"/>
              </a:cxn>
              <a:cxn ang="0">
                <a:pos x="12" y="42"/>
              </a:cxn>
              <a:cxn ang="0">
                <a:pos x="18" y="6"/>
              </a:cxn>
              <a:cxn ang="0">
                <a:pos x="18" y="36"/>
              </a:cxn>
              <a:cxn ang="0">
                <a:pos x="12" y="0"/>
              </a:cxn>
              <a:cxn ang="0">
                <a:pos x="0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0" y="42"/>
                </a:lnTo>
                <a:lnTo>
                  <a:pt x="6" y="48"/>
                </a:lnTo>
                <a:lnTo>
                  <a:pt x="12" y="42"/>
                </a:lnTo>
                <a:lnTo>
                  <a:pt x="18" y="6"/>
                </a:lnTo>
                <a:lnTo>
                  <a:pt x="18" y="36"/>
                </a:lnTo>
                <a:lnTo>
                  <a:pt x="12" y="0"/>
                </a:lnTo>
                <a:lnTo>
                  <a:pt x="0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5" name="Freeform 608"/>
          <p:cNvSpPr>
            <a:spLocks/>
          </p:cNvSpPr>
          <p:nvPr/>
        </p:nvSpPr>
        <p:spPr bwMode="auto">
          <a:xfrm>
            <a:off x="2794206" y="3724404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0" y="7"/>
              </a:cxn>
              <a:cxn ang="0">
                <a:pos x="1" y="8"/>
              </a:cxn>
              <a:cxn ang="0">
                <a:pos x="2" y="7"/>
              </a:cxn>
              <a:cxn ang="0">
                <a:pos x="2" y="7"/>
              </a:cxn>
              <a:cxn ang="0">
                <a:pos x="3" y="1"/>
              </a:cxn>
              <a:cxn ang="0">
                <a:pos x="3" y="6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0" y="7"/>
                </a:lnTo>
                <a:lnTo>
                  <a:pt x="0" y="7"/>
                </a:lnTo>
                <a:lnTo>
                  <a:pt x="1" y="8"/>
                </a:lnTo>
                <a:lnTo>
                  <a:pt x="2" y="7"/>
                </a:lnTo>
                <a:lnTo>
                  <a:pt x="2" y="7"/>
                </a:lnTo>
                <a:lnTo>
                  <a:pt x="3" y="1"/>
                </a:lnTo>
                <a:lnTo>
                  <a:pt x="3" y="6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6" name="Freeform 609"/>
          <p:cNvSpPr>
            <a:spLocks/>
          </p:cNvSpPr>
          <p:nvPr/>
        </p:nvSpPr>
        <p:spPr bwMode="auto">
          <a:xfrm>
            <a:off x="2794206" y="3724404"/>
            <a:ext cx="325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12" y="18"/>
              </a:cxn>
              <a:cxn ang="0">
                <a:pos x="6" y="18"/>
              </a:cxn>
              <a:cxn ang="0">
                <a:pos x="18" y="12"/>
              </a:cxn>
              <a:cxn ang="0">
                <a:pos x="24" y="6"/>
              </a:cxn>
              <a:cxn ang="0">
                <a:pos x="18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24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12" y="18"/>
                </a:lnTo>
                <a:lnTo>
                  <a:pt x="6" y="18"/>
                </a:lnTo>
                <a:lnTo>
                  <a:pt x="18" y="12"/>
                </a:lnTo>
                <a:lnTo>
                  <a:pt x="24" y="6"/>
                </a:lnTo>
                <a:lnTo>
                  <a:pt x="18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7" name="Freeform 610"/>
          <p:cNvSpPr>
            <a:spLocks/>
          </p:cNvSpPr>
          <p:nvPr/>
        </p:nvSpPr>
        <p:spPr bwMode="auto">
          <a:xfrm>
            <a:off x="2794206" y="3724404"/>
            <a:ext cx="325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2" y="3"/>
              </a:cxn>
              <a:cxn ang="0">
                <a:pos x="1" y="3"/>
              </a:cxn>
              <a:cxn ang="0">
                <a:pos x="3" y="2"/>
              </a:cxn>
              <a:cxn ang="0">
                <a:pos x="3" y="2"/>
              </a:cxn>
              <a:cxn ang="0">
                <a:pos x="4" y="1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2" y="3"/>
                </a:lnTo>
                <a:lnTo>
                  <a:pt x="1" y="3"/>
                </a:lnTo>
                <a:lnTo>
                  <a:pt x="3" y="2"/>
                </a:lnTo>
                <a:lnTo>
                  <a:pt x="3" y="2"/>
                </a:lnTo>
                <a:lnTo>
                  <a:pt x="4" y="1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8" name="Freeform 611"/>
          <p:cNvSpPr>
            <a:spLocks/>
          </p:cNvSpPr>
          <p:nvPr/>
        </p:nvSpPr>
        <p:spPr bwMode="auto">
          <a:xfrm>
            <a:off x="2802332" y="3724404"/>
            <a:ext cx="73137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48" y="18"/>
              </a:cxn>
              <a:cxn ang="0">
                <a:pos x="6" y="18"/>
              </a:cxn>
              <a:cxn ang="0">
                <a:pos x="48" y="12"/>
              </a:cxn>
              <a:cxn ang="0">
                <a:pos x="54" y="12"/>
              </a:cxn>
              <a:cxn ang="0">
                <a:pos x="54" y="0"/>
              </a:cxn>
              <a:cxn ang="0">
                <a:pos x="48" y="0"/>
              </a:cxn>
              <a:cxn ang="0">
                <a:pos x="6" y="0"/>
              </a:cxn>
            </a:cxnLst>
            <a:rect l="0" t="0" r="r" b="b"/>
            <a:pathLst>
              <a:path w="54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48" y="18"/>
                </a:lnTo>
                <a:lnTo>
                  <a:pt x="6" y="18"/>
                </a:lnTo>
                <a:lnTo>
                  <a:pt x="48" y="12"/>
                </a:lnTo>
                <a:lnTo>
                  <a:pt x="54" y="12"/>
                </a:lnTo>
                <a:lnTo>
                  <a:pt x="54" y="0"/>
                </a:lnTo>
                <a:lnTo>
                  <a:pt x="48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9" name="Freeform 612"/>
          <p:cNvSpPr>
            <a:spLocks/>
          </p:cNvSpPr>
          <p:nvPr/>
        </p:nvSpPr>
        <p:spPr bwMode="auto">
          <a:xfrm>
            <a:off x="2802332" y="3724404"/>
            <a:ext cx="73137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8" y="3"/>
              </a:cxn>
              <a:cxn ang="0">
                <a:pos x="1" y="3"/>
              </a:cxn>
              <a:cxn ang="0">
                <a:pos x="8" y="2"/>
              </a:cxn>
              <a:cxn ang="0">
                <a:pos x="9" y="2"/>
              </a:cxn>
              <a:cxn ang="0">
                <a:pos x="9" y="1"/>
              </a:cxn>
              <a:cxn ang="0">
                <a:pos x="9" y="0"/>
              </a:cxn>
              <a:cxn ang="0">
                <a:pos x="8" y="0"/>
              </a:cxn>
              <a:cxn ang="0">
                <a:pos x="8" y="0"/>
              </a:cxn>
              <a:cxn ang="0">
                <a:pos x="1" y="0"/>
              </a:cxn>
            </a:cxnLst>
            <a:rect l="0" t="0" r="r" b="b"/>
            <a:pathLst>
              <a:path w="9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8" y="3"/>
                </a:lnTo>
                <a:lnTo>
                  <a:pt x="1" y="3"/>
                </a:lnTo>
                <a:lnTo>
                  <a:pt x="8" y="2"/>
                </a:lnTo>
                <a:lnTo>
                  <a:pt x="9" y="2"/>
                </a:lnTo>
                <a:lnTo>
                  <a:pt x="9" y="1"/>
                </a:lnTo>
                <a:lnTo>
                  <a:pt x="9" y="0"/>
                </a:lnTo>
                <a:lnTo>
                  <a:pt x="8" y="0"/>
                </a:lnTo>
                <a:lnTo>
                  <a:pt x="8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0" name="Freeform 613"/>
          <p:cNvSpPr>
            <a:spLocks/>
          </p:cNvSpPr>
          <p:nvPr/>
        </p:nvSpPr>
        <p:spPr bwMode="auto">
          <a:xfrm>
            <a:off x="2851090" y="3724404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18" y="18"/>
              </a:cxn>
              <a:cxn ang="0">
                <a:pos x="12" y="18"/>
              </a:cxn>
              <a:cxn ang="0">
                <a:pos x="24" y="12"/>
              </a:cxn>
              <a:cxn ang="0">
                <a:pos x="30" y="12"/>
              </a:cxn>
              <a:cxn ang="0">
                <a:pos x="30" y="0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18" y="18"/>
                </a:lnTo>
                <a:lnTo>
                  <a:pt x="12" y="18"/>
                </a:lnTo>
                <a:lnTo>
                  <a:pt x="24" y="12"/>
                </a:lnTo>
                <a:lnTo>
                  <a:pt x="30" y="12"/>
                </a:lnTo>
                <a:lnTo>
                  <a:pt x="30" y="0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1" name="Freeform 614"/>
          <p:cNvSpPr>
            <a:spLocks/>
          </p:cNvSpPr>
          <p:nvPr/>
        </p:nvSpPr>
        <p:spPr bwMode="auto">
          <a:xfrm>
            <a:off x="2851090" y="3724404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3" y="3"/>
              </a:cxn>
              <a:cxn ang="0">
                <a:pos x="2" y="3"/>
              </a:cxn>
              <a:cxn ang="0">
                <a:pos x="4" y="2"/>
              </a:cxn>
              <a:cxn ang="0">
                <a:pos x="5" y="2"/>
              </a:cxn>
              <a:cxn ang="0">
                <a:pos x="5" y="1"/>
              </a:cxn>
              <a:cxn ang="0">
                <a:pos x="5" y="0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3" y="3"/>
                </a:lnTo>
                <a:lnTo>
                  <a:pt x="2" y="3"/>
                </a:lnTo>
                <a:lnTo>
                  <a:pt x="4" y="2"/>
                </a:lnTo>
                <a:lnTo>
                  <a:pt x="5" y="2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2" name="Freeform 615"/>
          <p:cNvSpPr>
            <a:spLocks/>
          </p:cNvSpPr>
          <p:nvPr/>
        </p:nvSpPr>
        <p:spPr bwMode="auto">
          <a:xfrm>
            <a:off x="2867343" y="3724404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24" y="18"/>
              </a:cxn>
              <a:cxn ang="0">
                <a:pos x="6" y="18"/>
              </a:cxn>
              <a:cxn ang="0">
                <a:pos x="24" y="12"/>
              </a:cxn>
              <a:cxn ang="0">
                <a:pos x="30" y="12"/>
              </a:cxn>
              <a:cxn ang="0">
                <a:pos x="30" y="0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24" y="18"/>
                </a:lnTo>
                <a:lnTo>
                  <a:pt x="6" y="18"/>
                </a:lnTo>
                <a:lnTo>
                  <a:pt x="24" y="12"/>
                </a:lnTo>
                <a:lnTo>
                  <a:pt x="30" y="12"/>
                </a:lnTo>
                <a:lnTo>
                  <a:pt x="30" y="0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3" name="Freeform 616"/>
          <p:cNvSpPr>
            <a:spLocks/>
          </p:cNvSpPr>
          <p:nvPr/>
        </p:nvSpPr>
        <p:spPr bwMode="auto">
          <a:xfrm>
            <a:off x="2867343" y="3724404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4" y="3"/>
              </a:cxn>
              <a:cxn ang="0">
                <a:pos x="1" y="3"/>
              </a:cxn>
              <a:cxn ang="0">
                <a:pos x="4" y="2"/>
              </a:cxn>
              <a:cxn ang="0">
                <a:pos x="5" y="2"/>
              </a:cxn>
              <a:cxn ang="0">
                <a:pos x="5" y="1"/>
              </a:cxn>
              <a:cxn ang="0">
                <a:pos x="5" y="0"/>
              </a:cxn>
              <a:cxn ang="0">
                <a:pos x="4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4" y="3"/>
                </a:lnTo>
                <a:lnTo>
                  <a:pt x="1" y="3"/>
                </a:lnTo>
                <a:lnTo>
                  <a:pt x="4" y="2"/>
                </a:lnTo>
                <a:lnTo>
                  <a:pt x="5" y="2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4" name="Freeform 617"/>
          <p:cNvSpPr>
            <a:spLocks/>
          </p:cNvSpPr>
          <p:nvPr/>
        </p:nvSpPr>
        <p:spPr bwMode="auto">
          <a:xfrm>
            <a:off x="2883595" y="3682035"/>
            <a:ext cx="24379" cy="63553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0" y="48"/>
              </a:cxn>
              <a:cxn ang="0">
                <a:pos x="6" y="48"/>
              </a:cxn>
              <a:cxn ang="0">
                <a:pos x="12" y="54"/>
              </a:cxn>
              <a:cxn ang="0">
                <a:pos x="12" y="48"/>
              </a:cxn>
              <a:cxn ang="0">
                <a:pos x="18" y="48"/>
              </a:cxn>
              <a:cxn ang="0">
                <a:pos x="18" y="6"/>
              </a:cxn>
              <a:cxn ang="0">
                <a:pos x="12" y="6"/>
              </a:cxn>
              <a:cxn ang="0">
                <a:pos x="12" y="0"/>
              </a:cxn>
              <a:cxn ang="0">
                <a:pos x="6" y="6"/>
              </a:cxn>
              <a:cxn ang="0">
                <a:pos x="0" y="6"/>
              </a:cxn>
              <a:cxn ang="0">
                <a:pos x="0" y="12"/>
              </a:cxn>
              <a:cxn ang="0">
                <a:pos x="0" y="42"/>
              </a:cxn>
            </a:cxnLst>
            <a:rect l="0" t="0" r="r" b="b"/>
            <a:pathLst>
              <a:path w="18" h="54">
                <a:moveTo>
                  <a:pt x="0" y="42"/>
                </a:moveTo>
                <a:lnTo>
                  <a:pt x="0" y="48"/>
                </a:lnTo>
                <a:lnTo>
                  <a:pt x="6" y="48"/>
                </a:lnTo>
                <a:lnTo>
                  <a:pt x="12" y="54"/>
                </a:lnTo>
                <a:lnTo>
                  <a:pt x="12" y="48"/>
                </a:lnTo>
                <a:lnTo>
                  <a:pt x="18" y="48"/>
                </a:lnTo>
                <a:lnTo>
                  <a:pt x="18" y="6"/>
                </a:lnTo>
                <a:lnTo>
                  <a:pt x="12" y="6"/>
                </a:lnTo>
                <a:lnTo>
                  <a:pt x="12" y="0"/>
                </a:lnTo>
                <a:lnTo>
                  <a:pt x="6" y="6"/>
                </a:lnTo>
                <a:lnTo>
                  <a:pt x="0" y="6"/>
                </a:lnTo>
                <a:lnTo>
                  <a:pt x="0" y="12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5" name="Freeform 618"/>
          <p:cNvSpPr>
            <a:spLocks/>
          </p:cNvSpPr>
          <p:nvPr/>
        </p:nvSpPr>
        <p:spPr bwMode="auto">
          <a:xfrm>
            <a:off x="2883595" y="3682035"/>
            <a:ext cx="24379" cy="63553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8"/>
              </a:cxn>
              <a:cxn ang="0">
                <a:pos x="1" y="8"/>
              </a:cxn>
              <a:cxn ang="0">
                <a:pos x="2" y="9"/>
              </a:cxn>
              <a:cxn ang="0">
                <a:pos x="2" y="8"/>
              </a:cxn>
              <a:cxn ang="0">
                <a:pos x="3" y="8"/>
              </a:cxn>
              <a:cxn ang="0">
                <a:pos x="3" y="2"/>
              </a:cxn>
              <a:cxn ang="0">
                <a:pos x="3" y="7"/>
              </a:cxn>
              <a:cxn ang="0">
                <a:pos x="3" y="1"/>
              </a:cxn>
              <a:cxn ang="0">
                <a:pos x="2" y="1"/>
              </a:cxn>
              <a:cxn ang="0">
                <a:pos x="2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7"/>
              </a:cxn>
            </a:cxnLst>
            <a:rect l="0" t="0" r="r" b="b"/>
            <a:pathLst>
              <a:path w="3" h="9">
                <a:moveTo>
                  <a:pt x="0" y="7"/>
                </a:moveTo>
                <a:lnTo>
                  <a:pt x="0" y="8"/>
                </a:lnTo>
                <a:lnTo>
                  <a:pt x="1" y="8"/>
                </a:lnTo>
                <a:lnTo>
                  <a:pt x="2" y="9"/>
                </a:lnTo>
                <a:lnTo>
                  <a:pt x="2" y="8"/>
                </a:lnTo>
                <a:lnTo>
                  <a:pt x="3" y="8"/>
                </a:lnTo>
                <a:lnTo>
                  <a:pt x="3" y="2"/>
                </a:lnTo>
                <a:lnTo>
                  <a:pt x="3" y="7"/>
                </a:lnTo>
                <a:lnTo>
                  <a:pt x="3" y="1"/>
                </a:lnTo>
                <a:lnTo>
                  <a:pt x="2" y="1"/>
                </a:lnTo>
                <a:lnTo>
                  <a:pt x="2" y="0"/>
                </a:ln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6" name="Freeform 619"/>
          <p:cNvSpPr>
            <a:spLocks/>
          </p:cNvSpPr>
          <p:nvPr/>
        </p:nvSpPr>
        <p:spPr bwMode="auto">
          <a:xfrm>
            <a:off x="2883595" y="3682035"/>
            <a:ext cx="325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6"/>
              </a:cxn>
              <a:cxn ang="0">
                <a:pos x="0" y="6"/>
              </a:cxn>
              <a:cxn ang="0">
                <a:pos x="0" y="18"/>
              </a:cxn>
              <a:cxn ang="0">
                <a:pos x="18" y="18"/>
              </a:cxn>
              <a:cxn ang="0">
                <a:pos x="24" y="12"/>
              </a:cxn>
              <a:cxn ang="0">
                <a:pos x="18" y="6"/>
              </a:cxn>
              <a:cxn ang="0">
                <a:pos x="12" y="0"/>
              </a:cxn>
            </a:cxnLst>
            <a:rect l="0" t="0" r="r" b="b"/>
            <a:pathLst>
              <a:path w="24" h="18">
                <a:moveTo>
                  <a:pt x="12" y="0"/>
                </a:moveTo>
                <a:lnTo>
                  <a:pt x="6" y="6"/>
                </a:lnTo>
                <a:lnTo>
                  <a:pt x="0" y="6"/>
                </a:lnTo>
                <a:lnTo>
                  <a:pt x="0" y="18"/>
                </a:lnTo>
                <a:lnTo>
                  <a:pt x="18" y="18"/>
                </a:lnTo>
                <a:lnTo>
                  <a:pt x="24" y="12"/>
                </a:lnTo>
                <a:lnTo>
                  <a:pt x="18" y="6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7" name="Freeform 620"/>
          <p:cNvSpPr>
            <a:spLocks/>
          </p:cNvSpPr>
          <p:nvPr/>
        </p:nvSpPr>
        <p:spPr bwMode="auto">
          <a:xfrm>
            <a:off x="2883595" y="3682035"/>
            <a:ext cx="325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2" y="3"/>
              </a:cxn>
              <a:cxn ang="0">
                <a:pos x="2" y="3"/>
              </a:cxn>
              <a:cxn ang="0">
                <a:pos x="3" y="3"/>
              </a:cxn>
              <a:cxn ang="0">
                <a:pos x="3" y="3"/>
              </a:cxn>
              <a:cxn ang="0">
                <a:pos x="4" y="2"/>
              </a:cxn>
              <a:cxn ang="0">
                <a:pos x="3" y="1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2" y="3"/>
                </a:lnTo>
                <a:lnTo>
                  <a:pt x="2" y="3"/>
                </a:lnTo>
                <a:lnTo>
                  <a:pt x="3" y="3"/>
                </a:lnTo>
                <a:lnTo>
                  <a:pt x="3" y="3"/>
                </a:lnTo>
                <a:lnTo>
                  <a:pt x="4" y="2"/>
                </a:lnTo>
                <a:lnTo>
                  <a:pt x="3" y="1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8" name="Freeform 621"/>
          <p:cNvSpPr>
            <a:spLocks/>
          </p:cNvSpPr>
          <p:nvPr/>
        </p:nvSpPr>
        <p:spPr bwMode="auto">
          <a:xfrm>
            <a:off x="2891722" y="3646728"/>
            <a:ext cx="24379" cy="56492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0" y="48"/>
              </a:cxn>
              <a:cxn ang="0">
                <a:pos x="12" y="48"/>
              </a:cxn>
              <a:cxn ang="0">
                <a:pos x="18" y="12"/>
              </a:cxn>
              <a:cxn ang="0">
                <a:pos x="18" y="42"/>
              </a:cxn>
              <a:cxn ang="0">
                <a:pos x="12" y="6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42"/>
              </a:cxn>
            </a:cxnLst>
            <a:rect l="0" t="0" r="r" b="b"/>
            <a:pathLst>
              <a:path w="18" h="48">
                <a:moveTo>
                  <a:pt x="0" y="42"/>
                </a:moveTo>
                <a:lnTo>
                  <a:pt x="0" y="48"/>
                </a:lnTo>
                <a:lnTo>
                  <a:pt x="12" y="48"/>
                </a:lnTo>
                <a:lnTo>
                  <a:pt x="18" y="12"/>
                </a:lnTo>
                <a:lnTo>
                  <a:pt x="18" y="42"/>
                </a:lnTo>
                <a:lnTo>
                  <a:pt x="12" y="6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9" name="Freeform 622"/>
          <p:cNvSpPr>
            <a:spLocks/>
          </p:cNvSpPr>
          <p:nvPr/>
        </p:nvSpPr>
        <p:spPr bwMode="auto">
          <a:xfrm>
            <a:off x="2891722" y="3646728"/>
            <a:ext cx="24379" cy="56492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8"/>
              </a:cxn>
              <a:cxn ang="0">
                <a:pos x="0" y="8"/>
              </a:cxn>
              <a:cxn ang="0">
                <a:pos x="1" y="8"/>
              </a:cxn>
              <a:cxn ang="0">
                <a:pos x="2" y="8"/>
              </a:cxn>
              <a:cxn ang="0">
                <a:pos x="2" y="8"/>
              </a:cxn>
              <a:cxn ang="0">
                <a:pos x="3" y="2"/>
              </a:cxn>
              <a:cxn ang="0">
                <a:pos x="3" y="7"/>
              </a:cxn>
              <a:cxn ang="0">
                <a:pos x="2" y="1"/>
              </a:cxn>
              <a:cxn ang="0">
                <a:pos x="2" y="1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7"/>
              </a:cxn>
            </a:cxnLst>
            <a:rect l="0" t="0" r="r" b="b"/>
            <a:pathLst>
              <a:path w="3" h="8">
                <a:moveTo>
                  <a:pt x="0" y="7"/>
                </a:moveTo>
                <a:lnTo>
                  <a:pt x="0" y="8"/>
                </a:lnTo>
                <a:lnTo>
                  <a:pt x="0" y="8"/>
                </a:lnTo>
                <a:lnTo>
                  <a:pt x="1" y="8"/>
                </a:lnTo>
                <a:lnTo>
                  <a:pt x="2" y="8"/>
                </a:lnTo>
                <a:lnTo>
                  <a:pt x="2" y="8"/>
                </a:lnTo>
                <a:lnTo>
                  <a:pt x="3" y="2"/>
                </a:lnTo>
                <a:lnTo>
                  <a:pt x="3" y="7"/>
                </a:lnTo>
                <a:lnTo>
                  <a:pt x="2" y="1"/>
                </a:lnTo>
                <a:lnTo>
                  <a:pt x="2" y="1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0" name="Freeform 623"/>
          <p:cNvSpPr>
            <a:spLocks/>
          </p:cNvSpPr>
          <p:nvPr/>
        </p:nvSpPr>
        <p:spPr bwMode="auto">
          <a:xfrm>
            <a:off x="2891722" y="3646728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30" y="18"/>
              </a:cxn>
              <a:cxn ang="0">
                <a:pos x="30" y="6"/>
              </a:cxn>
              <a:cxn ang="0">
                <a:pos x="24" y="6"/>
              </a:cxn>
              <a:cxn ang="0">
                <a:pos x="18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0" y="6"/>
                </a:lnTo>
                <a:lnTo>
                  <a:pt x="0" y="18"/>
                </a:lnTo>
                <a:lnTo>
                  <a:pt x="30" y="18"/>
                </a:lnTo>
                <a:lnTo>
                  <a:pt x="30" y="6"/>
                </a:lnTo>
                <a:lnTo>
                  <a:pt x="24" y="6"/>
                </a:lnTo>
                <a:lnTo>
                  <a:pt x="18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1" name="Freeform 624"/>
          <p:cNvSpPr>
            <a:spLocks/>
          </p:cNvSpPr>
          <p:nvPr/>
        </p:nvSpPr>
        <p:spPr bwMode="auto">
          <a:xfrm>
            <a:off x="2891722" y="3646728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3" y="3"/>
              </a:cxn>
              <a:cxn ang="0">
                <a:pos x="1" y="3"/>
              </a:cxn>
              <a:cxn ang="0">
                <a:pos x="4" y="3"/>
              </a:cxn>
              <a:cxn ang="0">
                <a:pos x="5" y="3"/>
              </a:cxn>
              <a:cxn ang="0">
                <a:pos x="5" y="2"/>
              </a:cxn>
              <a:cxn ang="0">
                <a:pos x="5" y="1"/>
              </a:cxn>
              <a:cxn ang="0">
                <a:pos x="4" y="1"/>
              </a:cxn>
              <a:cxn ang="0">
                <a:pos x="3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3" y="3"/>
                </a:lnTo>
                <a:lnTo>
                  <a:pt x="1" y="3"/>
                </a:lnTo>
                <a:lnTo>
                  <a:pt x="4" y="3"/>
                </a:lnTo>
                <a:lnTo>
                  <a:pt x="5" y="3"/>
                </a:lnTo>
                <a:lnTo>
                  <a:pt x="5" y="2"/>
                </a:lnTo>
                <a:lnTo>
                  <a:pt x="5" y="1"/>
                </a:lnTo>
                <a:lnTo>
                  <a:pt x="4" y="1"/>
                </a:lnTo>
                <a:lnTo>
                  <a:pt x="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2" name="Freeform 625"/>
          <p:cNvSpPr>
            <a:spLocks/>
          </p:cNvSpPr>
          <p:nvPr/>
        </p:nvSpPr>
        <p:spPr bwMode="auto">
          <a:xfrm>
            <a:off x="2907974" y="3611420"/>
            <a:ext cx="24379" cy="56492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0" y="48"/>
              </a:cxn>
              <a:cxn ang="0">
                <a:pos x="18" y="48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42"/>
              </a:cxn>
            </a:cxnLst>
            <a:rect l="0" t="0" r="r" b="b"/>
            <a:pathLst>
              <a:path w="18" h="48">
                <a:moveTo>
                  <a:pt x="0" y="42"/>
                </a:moveTo>
                <a:lnTo>
                  <a:pt x="0" y="48"/>
                </a:lnTo>
                <a:lnTo>
                  <a:pt x="18" y="48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3" name="Freeform 626"/>
          <p:cNvSpPr>
            <a:spLocks/>
          </p:cNvSpPr>
          <p:nvPr/>
        </p:nvSpPr>
        <p:spPr bwMode="auto">
          <a:xfrm>
            <a:off x="2907974" y="3611420"/>
            <a:ext cx="24379" cy="56492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8"/>
              </a:cxn>
              <a:cxn ang="0">
                <a:pos x="1" y="8"/>
              </a:cxn>
              <a:cxn ang="0">
                <a:pos x="1" y="8"/>
              </a:cxn>
              <a:cxn ang="0">
                <a:pos x="2" y="8"/>
              </a:cxn>
              <a:cxn ang="0">
                <a:pos x="3" y="8"/>
              </a:cxn>
              <a:cxn ang="0">
                <a:pos x="3" y="2"/>
              </a:cxn>
              <a:cxn ang="0">
                <a:pos x="3" y="7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7"/>
              </a:cxn>
            </a:cxnLst>
            <a:rect l="0" t="0" r="r" b="b"/>
            <a:pathLst>
              <a:path w="3" h="8">
                <a:moveTo>
                  <a:pt x="0" y="7"/>
                </a:moveTo>
                <a:lnTo>
                  <a:pt x="0" y="8"/>
                </a:lnTo>
                <a:lnTo>
                  <a:pt x="1" y="8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3" y="2"/>
                </a:lnTo>
                <a:lnTo>
                  <a:pt x="3" y="7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4" name="Freeform 627"/>
          <p:cNvSpPr>
            <a:spLocks/>
          </p:cNvSpPr>
          <p:nvPr/>
        </p:nvSpPr>
        <p:spPr bwMode="auto">
          <a:xfrm>
            <a:off x="2907974" y="3611420"/>
            <a:ext cx="65010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42" y="18"/>
              </a:cxn>
              <a:cxn ang="0">
                <a:pos x="42" y="12"/>
              </a:cxn>
              <a:cxn ang="0">
                <a:pos x="48" y="12"/>
              </a:cxn>
              <a:cxn ang="0">
                <a:pos x="42" y="6"/>
              </a:cxn>
              <a:cxn ang="0">
                <a:pos x="42" y="0"/>
              </a:cxn>
              <a:cxn ang="0">
                <a:pos x="36" y="0"/>
              </a:cxn>
              <a:cxn ang="0">
                <a:pos x="6" y="0"/>
              </a:cxn>
            </a:cxnLst>
            <a:rect l="0" t="0" r="r" b="b"/>
            <a:pathLst>
              <a:path w="48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42" y="18"/>
                </a:lnTo>
                <a:lnTo>
                  <a:pt x="42" y="12"/>
                </a:lnTo>
                <a:lnTo>
                  <a:pt x="48" y="12"/>
                </a:lnTo>
                <a:lnTo>
                  <a:pt x="42" y="6"/>
                </a:lnTo>
                <a:lnTo>
                  <a:pt x="42" y="0"/>
                </a:lnTo>
                <a:lnTo>
                  <a:pt x="36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5" name="Freeform 628"/>
          <p:cNvSpPr>
            <a:spLocks/>
          </p:cNvSpPr>
          <p:nvPr/>
        </p:nvSpPr>
        <p:spPr bwMode="auto">
          <a:xfrm>
            <a:off x="2907974" y="3611420"/>
            <a:ext cx="65010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6" y="3"/>
              </a:cxn>
              <a:cxn ang="0">
                <a:pos x="1" y="3"/>
              </a:cxn>
              <a:cxn ang="0">
                <a:pos x="7" y="3"/>
              </a:cxn>
              <a:cxn ang="0">
                <a:pos x="7" y="2"/>
              </a:cxn>
              <a:cxn ang="0">
                <a:pos x="8" y="2"/>
              </a:cxn>
              <a:cxn ang="0">
                <a:pos x="7" y="1"/>
              </a:cxn>
              <a:cxn ang="0">
                <a:pos x="7" y="0"/>
              </a:cxn>
              <a:cxn ang="0">
                <a:pos x="6" y="0"/>
              </a:cxn>
              <a:cxn ang="0">
                <a:pos x="1" y="0"/>
              </a:cxn>
            </a:cxnLst>
            <a:rect l="0" t="0" r="r" b="b"/>
            <a:pathLst>
              <a:path w="8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6" y="3"/>
                </a:lnTo>
                <a:lnTo>
                  <a:pt x="1" y="3"/>
                </a:lnTo>
                <a:lnTo>
                  <a:pt x="7" y="3"/>
                </a:lnTo>
                <a:lnTo>
                  <a:pt x="7" y="2"/>
                </a:lnTo>
                <a:lnTo>
                  <a:pt x="8" y="2"/>
                </a:lnTo>
                <a:lnTo>
                  <a:pt x="7" y="1"/>
                </a:lnTo>
                <a:lnTo>
                  <a:pt x="7" y="0"/>
                </a:lnTo>
                <a:lnTo>
                  <a:pt x="6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6" name="Freeform 629"/>
          <p:cNvSpPr>
            <a:spLocks/>
          </p:cNvSpPr>
          <p:nvPr/>
        </p:nvSpPr>
        <p:spPr bwMode="auto">
          <a:xfrm>
            <a:off x="2948606" y="3611420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24" y="18"/>
              </a:cxn>
              <a:cxn ang="0">
                <a:pos x="30" y="12"/>
              </a:cxn>
              <a:cxn ang="0">
                <a:pos x="30" y="6"/>
              </a:cxn>
              <a:cxn ang="0">
                <a:pos x="24" y="0"/>
              </a:cxn>
              <a:cxn ang="0">
                <a:pos x="18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24" y="18"/>
                </a:lnTo>
                <a:lnTo>
                  <a:pt x="30" y="12"/>
                </a:lnTo>
                <a:lnTo>
                  <a:pt x="30" y="6"/>
                </a:lnTo>
                <a:lnTo>
                  <a:pt x="24" y="0"/>
                </a:lnTo>
                <a:lnTo>
                  <a:pt x="18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7" name="Freeform 630"/>
          <p:cNvSpPr>
            <a:spLocks/>
          </p:cNvSpPr>
          <p:nvPr/>
        </p:nvSpPr>
        <p:spPr bwMode="auto">
          <a:xfrm>
            <a:off x="2948606" y="3611420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3" y="3"/>
              </a:cxn>
              <a:cxn ang="0">
                <a:pos x="1" y="3"/>
              </a:cxn>
              <a:cxn ang="0">
                <a:pos x="4" y="3"/>
              </a:cxn>
              <a:cxn ang="0">
                <a:pos x="5" y="2"/>
              </a:cxn>
              <a:cxn ang="0">
                <a:pos x="5" y="2"/>
              </a:cxn>
              <a:cxn ang="0">
                <a:pos x="5" y="1"/>
              </a:cxn>
              <a:cxn ang="0">
                <a:pos x="4" y="0"/>
              </a:cxn>
              <a:cxn ang="0">
                <a:pos x="3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3" y="3"/>
                </a:lnTo>
                <a:lnTo>
                  <a:pt x="1" y="3"/>
                </a:lnTo>
                <a:lnTo>
                  <a:pt x="4" y="3"/>
                </a:lnTo>
                <a:lnTo>
                  <a:pt x="5" y="2"/>
                </a:lnTo>
                <a:lnTo>
                  <a:pt x="5" y="2"/>
                </a:lnTo>
                <a:lnTo>
                  <a:pt x="5" y="1"/>
                </a:lnTo>
                <a:lnTo>
                  <a:pt x="4" y="0"/>
                </a:lnTo>
                <a:lnTo>
                  <a:pt x="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8" name="Freeform 631"/>
          <p:cNvSpPr>
            <a:spLocks/>
          </p:cNvSpPr>
          <p:nvPr/>
        </p:nvSpPr>
        <p:spPr bwMode="auto">
          <a:xfrm>
            <a:off x="2964859" y="3611420"/>
            <a:ext cx="113768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84" y="18"/>
              </a:cxn>
              <a:cxn ang="0">
                <a:pos x="84" y="0"/>
              </a:cxn>
              <a:cxn ang="0">
                <a:pos x="78" y="0"/>
              </a:cxn>
              <a:cxn ang="0">
                <a:pos x="6" y="0"/>
              </a:cxn>
            </a:cxnLst>
            <a:rect l="0" t="0" r="r" b="b"/>
            <a:pathLst>
              <a:path w="84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84" y="18"/>
                </a:lnTo>
                <a:lnTo>
                  <a:pt x="84" y="0"/>
                </a:lnTo>
                <a:lnTo>
                  <a:pt x="78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9" name="Freeform 632"/>
          <p:cNvSpPr>
            <a:spLocks/>
          </p:cNvSpPr>
          <p:nvPr/>
        </p:nvSpPr>
        <p:spPr bwMode="auto">
          <a:xfrm>
            <a:off x="2964859" y="3611420"/>
            <a:ext cx="113768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13" y="3"/>
              </a:cxn>
              <a:cxn ang="0">
                <a:pos x="1" y="3"/>
              </a:cxn>
              <a:cxn ang="0">
                <a:pos x="14" y="3"/>
              </a:cxn>
              <a:cxn ang="0">
                <a:pos x="14" y="2"/>
              </a:cxn>
              <a:cxn ang="0">
                <a:pos x="14" y="2"/>
              </a:cxn>
              <a:cxn ang="0">
                <a:pos x="14" y="1"/>
              </a:cxn>
              <a:cxn ang="0">
                <a:pos x="14" y="0"/>
              </a:cxn>
              <a:cxn ang="0">
                <a:pos x="13" y="0"/>
              </a:cxn>
              <a:cxn ang="0">
                <a:pos x="1" y="0"/>
              </a:cxn>
            </a:cxnLst>
            <a:rect l="0" t="0" r="r" b="b"/>
            <a:pathLst>
              <a:path w="14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13" y="3"/>
                </a:lnTo>
                <a:lnTo>
                  <a:pt x="1" y="3"/>
                </a:lnTo>
                <a:lnTo>
                  <a:pt x="14" y="3"/>
                </a:lnTo>
                <a:lnTo>
                  <a:pt x="14" y="2"/>
                </a:lnTo>
                <a:lnTo>
                  <a:pt x="14" y="2"/>
                </a:lnTo>
                <a:lnTo>
                  <a:pt x="14" y="1"/>
                </a:lnTo>
                <a:lnTo>
                  <a:pt x="14" y="0"/>
                </a:lnTo>
                <a:lnTo>
                  <a:pt x="1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0" name="Freeform 633"/>
          <p:cNvSpPr>
            <a:spLocks/>
          </p:cNvSpPr>
          <p:nvPr/>
        </p:nvSpPr>
        <p:spPr bwMode="auto">
          <a:xfrm>
            <a:off x="3054248" y="3576113"/>
            <a:ext cx="24379" cy="56492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6" y="42"/>
              </a:cxn>
              <a:cxn ang="0">
                <a:pos x="6" y="48"/>
              </a:cxn>
              <a:cxn ang="0">
                <a:pos x="18" y="48"/>
              </a:cxn>
              <a:cxn ang="0">
                <a:pos x="18" y="0"/>
              </a:cxn>
              <a:cxn ang="0">
                <a:pos x="6" y="0"/>
              </a:cxn>
              <a:cxn ang="0">
                <a:pos x="6" y="6"/>
              </a:cxn>
              <a:cxn ang="0">
                <a:pos x="0" y="12"/>
              </a:cxn>
              <a:cxn ang="0">
                <a:pos x="0" y="42"/>
              </a:cxn>
            </a:cxnLst>
            <a:rect l="0" t="0" r="r" b="b"/>
            <a:pathLst>
              <a:path w="18" h="48">
                <a:moveTo>
                  <a:pt x="0" y="42"/>
                </a:moveTo>
                <a:lnTo>
                  <a:pt x="6" y="42"/>
                </a:lnTo>
                <a:lnTo>
                  <a:pt x="6" y="48"/>
                </a:lnTo>
                <a:lnTo>
                  <a:pt x="18" y="48"/>
                </a:lnTo>
                <a:lnTo>
                  <a:pt x="18" y="0"/>
                </a:lnTo>
                <a:lnTo>
                  <a:pt x="6" y="0"/>
                </a:lnTo>
                <a:lnTo>
                  <a:pt x="6" y="6"/>
                </a:lnTo>
                <a:lnTo>
                  <a:pt x="0" y="12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1" name="Freeform 634"/>
          <p:cNvSpPr>
            <a:spLocks/>
          </p:cNvSpPr>
          <p:nvPr/>
        </p:nvSpPr>
        <p:spPr bwMode="auto">
          <a:xfrm>
            <a:off x="3054248" y="3576113"/>
            <a:ext cx="24379" cy="56492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1" y="7"/>
              </a:cxn>
              <a:cxn ang="0">
                <a:pos x="1" y="8"/>
              </a:cxn>
              <a:cxn ang="0">
                <a:pos x="2" y="8"/>
              </a:cxn>
              <a:cxn ang="0">
                <a:pos x="3" y="8"/>
              </a:cxn>
              <a:cxn ang="0">
                <a:pos x="3" y="7"/>
              </a:cxn>
              <a:cxn ang="0">
                <a:pos x="3" y="2"/>
              </a:cxn>
              <a:cxn ang="0">
                <a:pos x="3" y="7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0" y="7"/>
              </a:cxn>
            </a:cxnLst>
            <a:rect l="0" t="0" r="r" b="b"/>
            <a:pathLst>
              <a:path w="3" h="8">
                <a:moveTo>
                  <a:pt x="0" y="7"/>
                </a:moveTo>
                <a:lnTo>
                  <a:pt x="1" y="7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3" y="7"/>
                </a:lnTo>
                <a:lnTo>
                  <a:pt x="3" y="2"/>
                </a:lnTo>
                <a:lnTo>
                  <a:pt x="3" y="7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2" name="Freeform 635"/>
          <p:cNvSpPr>
            <a:spLocks/>
          </p:cNvSpPr>
          <p:nvPr/>
        </p:nvSpPr>
        <p:spPr bwMode="auto">
          <a:xfrm>
            <a:off x="3054248" y="3576113"/>
            <a:ext cx="89389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6" y="6"/>
              </a:cxn>
              <a:cxn ang="0">
                <a:pos x="0" y="12"/>
              </a:cxn>
              <a:cxn ang="0">
                <a:pos x="6" y="12"/>
              </a:cxn>
              <a:cxn ang="0">
                <a:pos x="6" y="18"/>
              </a:cxn>
              <a:cxn ang="0">
                <a:pos x="60" y="18"/>
              </a:cxn>
              <a:cxn ang="0">
                <a:pos x="66" y="12"/>
              </a:cxn>
              <a:cxn ang="0">
                <a:pos x="66" y="6"/>
              </a:cxn>
              <a:cxn ang="0">
                <a:pos x="60" y="0"/>
              </a:cxn>
              <a:cxn ang="0">
                <a:pos x="54" y="0"/>
              </a:cxn>
              <a:cxn ang="0">
                <a:pos x="12" y="0"/>
              </a:cxn>
            </a:cxnLst>
            <a:rect l="0" t="0" r="r" b="b"/>
            <a:pathLst>
              <a:path w="66" h="18">
                <a:moveTo>
                  <a:pt x="12" y="0"/>
                </a:moveTo>
                <a:lnTo>
                  <a:pt x="6" y="0"/>
                </a:lnTo>
                <a:lnTo>
                  <a:pt x="6" y="6"/>
                </a:lnTo>
                <a:lnTo>
                  <a:pt x="0" y="12"/>
                </a:lnTo>
                <a:lnTo>
                  <a:pt x="6" y="12"/>
                </a:lnTo>
                <a:lnTo>
                  <a:pt x="6" y="18"/>
                </a:lnTo>
                <a:lnTo>
                  <a:pt x="60" y="18"/>
                </a:lnTo>
                <a:lnTo>
                  <a:pt x="66" y="12"/>
                </a:lnTo>
                <a:lnTo>
                  <a:pt x="66" y="6"/>
                </a:lnTo>
                <a:lnTo>
                  <a:pt x="60" y="0"/>
                </a:lnTo>
                <a:lnTo>
                  <a:pt x="54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" name="Freeform 636"/>
          <p:cNvSpPr>
            <a:spLocks/>
          </p:cNvSpPr>
          <p:nvPr/>
        </p:nvSpPr>
        <p:spPr bwMode="auto">
          <a:xfrm>
            <a:off x="3054248" y="3576113"/>
            <a:ext cx="89389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1" y="2"/>
              </a:cxn>
              <a:cxn ang="0">
                <a:pos x="1" y="3"/>
              </a:cxn>
              <a:cxn ang="0">
                <a:pos x="9" y="3"/>
              </a:cxn>
              <a:cxn ang="0">
                <a:pos x="2" y="3"/>
              </a:cxn>
              <a:cxn ang="0">
                <a:pos x="10" y="3"/>
              </a:cxn>
              <a:cxn ang="0">
                <a:pos x="11" y="2"/>
              </a:cxn>
              <a:cxn ang="0">
                <a:pos x="11" y="2"/>
              </a:cxn>
              <a:cxn ang="0">
                <a:pos x="11" y="1"/>
              </a:cxn>
              <a:cxn ang="0">
                <a:pos x="10" y="0"/>
              </a:cxn>
              <a:cxn ang="0">
                <a:pos x="9" y="0"/>
              </a:cxn>
              <a:cxn ang="0">
                <a:pos x="2" y="0"/>
              </a:cxn>
            </a:cxnLst>
            <a:rect l="0" t="0" r="r" b="b"/>
            <a:pathLst>
              <a:path w="11" h="3">
                <a:moveTo>
                  <a:pt x="2" y="0"/>
                </a:move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1" y="2"/>
                </a:lnTo>
                <a:lnTo>
                  <a:pt x="1" y="3"/>
                </a:lnTo>
                <a:lnTo>
                  <a:pt x="9" y="3"/>
                </a:lnTo>
                <a:lnTo>
                  <a:pt x="2" y="3"/>
                </a:lnTo>
                <a:lnTo>
                  <a:pt x="10" y="3"/>
                </a:lnTo>
                <a:lnTo>
                  <a:pt x="11" y="2"/>
                </a:lnTo>
                <a:lnTo>
                  <a:pt x="11" y="2"/>
                </a:lnTo>
                <a:lnTo>
                  <a:pt x="11" y="1"/>
                </a:lnTo>
                <a:lnTo>
                  <a:pt x="10" y="0"/>
                </a:lnTo>
                <a:lnTo>
                  <a:pt x="9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4" name="Freeform 637"/>
          <p:cNvSpPr>
            <a:spLocks/>
          </p:cNvSpPr>
          <p:nvPr/>
        </p:nvSpPr>
        <p:spPr bwMode="auto">
          <a:xfrm>
            <a:off x="3119258" y="3576113"/>
            <a:ext cx="292547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216" y="18"/>
              </a:cxn>
              <a:cxn ang="0">
                <a:pos x="216" y="0"/>
              </a:cxn>
              <a:cxn ang="0">
                <a:pos x="210" y="0"/>
              </a:cxn>
              <a:cxn ang="0">
                <a:pos x="6" y="0"/>
              </a:cxn>
            </a:cxnLst>
            <a:rect l="0" t="0" r="r" b="b"/>
            <a:pathLst>
              <a:path w="216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216" y="18"/>
                </a:lnTo>
                <a:lnTo>
                  <a:pt x="216" y="0"/>
                </a:lnTo>
                <a:lnTo>
                  <a:pt x="210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5" name="Freeform 638"/>
          <p:cNvSpPr>
            <a:spLocks/>
          </p:cNvSpPr>
          <p:nvPr/>
        </p:nvSpPr>
        <p:spPr bwMode="auto">
          <a:xfrm>
            <a:off x="3119258" y="3576113"/>
            <a:ext cx="292547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35" y="3"/>
              </a:cxn>
              <a:cxn ang="0">
                <a:pos x="1" y="3"/>
              </a:cxn>
              <a:cxn ang="0">
                <a:pos x="36" y="3"/>
              </a:cxn>
              <a:cxn ang="0">
                <a:pos x="36" y="2"/>
              </a:cxn>
              <a:cxn ang="0">
                <a:pos x="36" y="2"/>
              </a:cxn>
              <a:cxn ang="0">
                <a:pos x="36" y="1"/>
              </a:cxn>
              <a:cxn ang="0">
                <a:pos x="36" y="0"/>
              </a:cxn>
              <a:cxn ang="0">
                <a:pos x="35" y="0"/>
              </a:cxn>
              <a:cxn ang="0">
                <a:pos x="1" y="0"/>
              </a:cxn>
            </a:cxnLst>
            <a:rect l="0" t="0" r="r" b="b"/>
            <a:pathLst>
              <a:path w="36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35" y="3"/>
                </a:lnTo>
                <a:lnTo>
                  <a:pt x="1" y="3"/>
                </a:lnTo>
                <a:lnTo>
                  <a:pt x="36" y="3"/>
                </a:lnTo>
                <a:lnTo>
                  <a:pt x="36" y="2"/>
                </a:lnTo>
                <a:lnTo>
                  <a:pt x="36" y="2"/>
                </a:lnTo>
                <a:lnTo>
                  <a:pt x="36" y="1"/>
                </a:lnTo>
                <a:lnTo>
                  <a:pt x="36" y="0"/>
                </a:lnTo>
                <a:lnTo>
                  <a:pt x="35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6" name="Freeform 639"/>
          <p:cNvSpPr>
            <a:spLocks/>
          </p:cNvSpPr>
          <p:nvPr/>
        </p:nvSpPr>
        <p:spPr bwMode="auto">
          <a:xfrm>
            <a:off x="3387427" y="3540806"/>
            <a:ext cx="24379" cy="56492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6" y="42"/>
              </a:cxn>
              <a:cxn ang="0">
                <a:pos x="6" y="48"/>
              </a:cxn>
              <a:cxn ang="0">
                <a:pos x="18" y="48"/>
              </a:cxn>
              <a:cxn ang="0">
                <a:pos x="18" y="0"/>
              </a:cxn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42"/>
              </a:cxn>
            </a:cxnLst>
            <a:rect l="0" t="0" r="r" b="b"/>
            <a:pathLst>
              <a:path w="18" h="48">
                <a:moveTo>
                  <a:pt x="0" y="42"/>
                </a:moveTo>
                <a:lnTo>
                  <a:pt x="6" y="42"/>
                </a:lnTo>
                <a:lnTo>
                  <a:pt x="6" y="48"/>
                </a:lnTo>
                <a:lnTo>
                  <a:pt x="18" y="48"/>
                </a:lnTo>
                <a:lnTo>
                  <a:pt x="18" y="0"/>
                </a:ln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7" name="Freeform 640"/>
          <p:cNvSpPr>
            <a:spLocks/>
          </p:cNvSpPr>
          <p:nvPr/>
        </p:nvSpPr>
        <p:spPr bwMode="auto">
          <a:xfrm>
            <a:off x="3387427" y="3540806"/>
            <a:ext cx="24379" cy="56492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1" y="7"/>
              </a:cxn>
              <a:cxn ang="0">
                <a:pos x="1" y="8"/>
              </a:cxn>
              <a:cxn ang="0">
                <a:pos x="2" y="8"/>
              </a:cxn>
              <a:cxn ang="0">
                <a:pos x="3" y="8"/>
              </a:cxn>
              <a:cxn ang="0">
                <a:pos x="3" y="7"/>
              </a:cxn>
              <a:cxn ang="0">
                <a:pos x="3" y="1"/>
              </a:cxn>
              <a:cxn ang="0">
                <a:pos x="3" y="7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7"/>
              </a:cxn>
            </a:cxnLst>
            <a:rect l="0" t="0" r="r" b="b"/>
            <a:pathLst>
              <a:path w="3" h="8">
                <a:moveTo>
                  <a:pt x="0" y="7"/>
                </a:moveTo>
                <a:lnTo>
                  <a:pt x="1" y="7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3" y="7"/>
                </a:lnTo>
                <a:lnTo>
                  <a:pt x="3" y="1"/>
                </a:lnTo>
                <a:lnTo>
                  <a:pt x="3" y="7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8" name="Freeform 641"/>
          <p:cNvSpPr>
            <a:spLocks/>
          </p:cNvSpPr>
          <p:nvPr/>
        </p:nvSpPr>
        <p:spPr bwMode="auto">
          <a:xfrm>
            <a:off x="3387427" y="3540806"/>
            <a:ext cx="56884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6" y="12"/>
              </a:cxn>
              <a:cxn ang="0">
                <a:pos x="6" y="18"/>
              </a:cxn>
              <a:cxn ang="0">
                <a:pos x="42" y="18"/>
              </a:cxn>
              <a:cxn ang="0">
                <a:pos x="42" y="0"/>
              </a:cxn>
              <a:cxn ang="0">
                <a:pos x="36" y="0"/>
              </a:cxn>
              <a:cxn ang="0">
                <a:pos x="12" y="0"/>
              </a:cxn>
            </a:cxnLst>
            <a:rect l="0" t="0" r="r" b="b"/>
            <a:pathLst>
              <a:path w="42" h="18">
                <a:moveTo>
                  <a:pt x="12" y="0"/>
                </a:move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6" y="12"/>
                </a:lnTo>
                <a:lnTo>
                  <a:pt x="6" y="18"/>
                </a:lnTo>
                <a:lnTo>
                  <a:pt x="42" y="18"/>
                </a:lnTo>
                <a:lnTo>
                  <a:pt x="42" y="0"/>
                </a:lnTo>
                <a:lnTo>
                  <a:pt x="36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9" name="Freeform 642"/>
          <p:cNvSpPr>
            <a:spLocks/>
          </p:cNvSpPr>
          <p:nvPr/>
        </p:nvSpPr>
        <p:spPr bwMode="auto">
          <a:xfrm>
            <a:off x="3387427" y="3540806"/>
            <a:ext cx="56884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1" y="2"/>
              </a:cxn>
              <a:cxn ang="0">
                <a:pos x="1" y="3"/>
              </a:cxn>
              <a:cxn ang="0">
                <a:pos x="6" y="3"/>
              </a:cxn>
              <a:cxn ang="0">
                <a:pos x="2" y="3"/>
              </a:cxn>
              <a:cxn ang="0">
                <a:pos x="7" y="3"/>
              </a:cxn>
              <a:cxn ang="0">
                <a:pos x="7" y="2"/>
              </a:cxn>
              <a:cxn ang="0">
                <a:pos x="7" y="1"/>
              </a:cxn>
              <a:cxn ang="0">
                <a:pos x="7" y="1"/>
              </a:cxn>
              <a:cxn ang="0">
                <a:pos x="7" y="0"/>
              </a:cxn>
              <a:cxn ang="0">
                <a:pos x="6" y="0"/>
              </a:cxn>
              <a:cxn ang="0">
                <a:pos x="2" y="0"/>
              </a:cxn>
            </a:cxnLst>
            <a:rect l="0" t="0" r="r" b="b"/>
            <a:pathLst>
              <a:path w="7" h="3">
                <a:moveTo>
                  <a:pt x="2" y="0"/>
                </a:move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1" y="2"/>
                </a:lnTo>
                <a:lnTo>
                  <a:pt x="1" y="3"/>
                </a:lnTo>
                <a:lnTo>
                  <a:pt x="6" y="3"/>
                </a:lnTo>
                <a:lnTo>
                  <a:pt x="2" y="3"/>
                </a:lnTo>
                <a:lnTo>
                  <a:pt x="7" y="3"/>
                </a:lnTo>
                <a:lnTo>
                  <a:pt x="7" y="2"/>
                </a:lnTo>
                <a:lnTo>
                  <a:pt x="7" y="1"/>
                </a:lnTo>
                <a:lnTo>
                  <a:pt x="7" y="1"/>
                </a:lnTo>
                <a:lnTo>
                  <a:pt x="7" y="0"/>
                </a:lnTo>
                <a:lnTo>
                  <a:pt x="6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0" name="Freeform 643"/>
          <p:cNvSpPr>
            <a:spLocks/>
          </p:cNvSpPr>
          <p:nvPr/>
        </p:nvSpPr>
        <p:spPr bwMode="auto">
          <a:xfrm>
            <a:off x="3419932" y="3505498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6" y="42"/>
              </a:cxn>
              <a:cxn ang="0">
                <a:pos x="6" y="48"/>
              </a:cxn>
              <a:cxn ang="0">
                <a:pos x="18" y="48"/>
              </a:cxn>
              <a:cxn ang="0">
                <a:pos x="18" y="0"/>
              </a:cxn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6" y="42"/>
                </a:lnTo>
                <a:lnTo>
                  <a:pt x="6" y="48"/>
                </a:lnTo>
                <a:lnTo>
                  <a:pt x="18" y="48"/>
                </a:lnTo>
                <a:lnTo>
                  <a:pt x="18" y="0"/>
                </a:ln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1" name="Freeform 644"/>
          <p:cNvSpPr>
            <a:spLocks/>
          </p:cNvSpPr>
          <p:nvPr/>
        </p:nvSpPr>
        <p:spPr bwMode="auto">
          <a:xfrm>
            <a:off x="3419932" y="3505498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1" y="7"/>
              </a:cxn>
              <a:cxn ang="0">
                <a:pos x="1" y="8"/>
              </a:cxn>
              <a:cxn ang="0">
                <a:pos x="2" y="8"/>
              </a:cxn>
              <a:cxn ang="0">
                <a:pos x="3" y="8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1" y="7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2" name="Freeform 645"/>
          <p:cNvSpPr>
            <a:spLocks/>
          </p:cNvSpPr>
          <p:nvPr/>
        </p:nvSpPr>
        <p:spPr bwMode="auto">
          <a:xfrm>
            <a:off x="3419932" y="3505498"/>
            <a:ext cx="73137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6" y="12"/>
              </a:cxn>
              <a:cxn ang="0">
                <a:pos x="6" y="18"/>
              </a:cxn>
              <a:cxn ang="0">
                <a:pos x="48" y="18"/>
              </a:cxn>
              <a:cxn ang="0">
                <a:pos x="54" y="12"/>
              </a:cxn>
              <a:cxn ang="0">
                <a:pos x="54" y="6"/>
              </a:cxn>
              <a:cxn ang="0">
                <a:pos x="48" y="0"/>
              </a:cxn>
              <a:cxn ang="0">
                <a:pos x="42" y="0"/>
              </a:cxn>
              <a:cxn ang="0">
                <a:pos x="12" y="0"/>
              </a:cxn>
            </a:cxnLst>
            <a:rect l="0" t="0" r="r" b="b"/>
            <a:pathLst>
              <a:path w="54" h="18">
                <a:moveTo>
                  <a:pt x="12" y="0"/>
                </a:move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6" y="12"/>
                </a:lnTo>
                <a:lnTo>
                  <a:pt x="6" y="18"/>
                </a:lnTo>
                <a:lnTo>
                  <a:pt x="48" y="18"/>
                </a:lnTo>
                <a:lnTo>
                  <a:pt x="54" y="12"/>
                </a:lnTo>
                <a:lnTo>
                  <a:pt x="54" y="6"/>
                </a:lnTo>
                <a:lnTo>
                  <a:pt x="48" y="0"/>
                </a:lnTo>
                <a:lnTo>
                  <a:pt x="42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3" name="Freeform 646"/>
          <p:cNvSpPr>
            <a:spLocks/>
          </p:cNvSpPr>
          <p:nvPr/>
        </p:nvSpPr>
        <p:spPr bwMode="auto">
          <a:xfrm>
            <a:off x="3419932" y="3505498"/>
            <a:ext cx="73137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1" y="2"/>
              </a:cxn>
              <a:cxn ang="0">
                <a:pos x="1" y="3"/>
              </a:cxn>
              <a:cxn ang="0">
                <a:pos x="7" y="3"/>
              </a:cxn>
              <a:cxn ang="0">
                <a:pos x="2" y="3"/>
              </a:cxn>
              <a:cxn ang="0">
                <a:pos x="8" y="3"/>
              </a:cxn>
              <a:cxn ang="0">
                <a:pos x="9" y="2"/>
              </a:cxn>
              <a:cxn ang="0">
                <a:pos x="9" y="1"/>
              </a:cxn>
              <a:cxn ang="0">
                <a:pos x="9" y="1"/>
              </a:cxn>
              <a:cxn ang="0">
                <a:pos x="8" y="0"/>
              </a:cxn>
              <a:cxn ang="0">
                <a:pos x="7" y="0"/>
              </a:cxn>
              <a:cxn ang="0">
                <a:pos x="2" y="0"/>
              </a:cxn>
            </a:cxnLst>
            <a:rect l="0" t="0" r="r" b="b"/>
            <a:pathLst>
              <a:path w="9" h="3">
                <a:moveTo>
                  <a:pt x="2" y="0"/>
                </a:move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1" y="2"/>
                </a:lnTo>
                <a:lnTo>
                  <a:pt x="1" y="3"/>
                </a:lnTo>
                <a:lnTo>
                  <a:pt x="7" y="3"/>
                </a:lnTo>
                <a:lnTo>
                  <a:pt x="2" y="3"/>
                </a:lnTo>
                <a:lnTo>
                  <a:pt x="8" y="3"/>
                </a:lnTo>
                <a:lnTo>
                  <a:pt x="9" y="2"/>
                </a:lnTo>
                <a:lnTo>
                  <a:pt x="9" y="1"/>
                </a:lnTo>
                <a:lnTo>
                  <a:pt x="9" y="1"/>
                </a:lnTo>
                <a:lnTo>
                  <a:pt x="8" y="0"/>
                </a:lnTo>
                <a:lnTo>
                  <a:pt x="7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4" name="Freeform 647"/>
          <p:cNvSpPr>
            <a:spLocks/>
          </p:cNvSpPr>
          <p:nvPr/>
        </p:nvSpPr>
        <p:spPr bwMode="auto">
          <a:xfrm>
            <a:off x="3468690" y="3470191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0" y="42"/>
              </a:cxn>
              <a:cxn ang="0">
                <a:pos x="6" y="48"/>
              </a:cxn>
              <a:cxn ang="0">
                <a:pos x="12" y="48"/>
              </a:cxn>
              <a:cxn ang="0">
                <a:pos x="18" y="42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0" y="42"/>
                </a:lnTo>
                <a:lnTo>
                  <a:pt x="6" y="48"/>
                </a:lnTo>
                <a:lnTo>
                  <a:pt x="12" y="48"/>
                </a:lnTo>
                <a:lnTo>
                  <a:pt x="18" y="42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5" name="Freeform 648"/>
          <p:cNvSpPr>
            <a:spLocks/>
          </p:cNvSpPr>
          <p:nvPr/>
        </p:nvSpPr>
        <p:spPr bwMode="auto">
          <a:xfrm>
            <a:off x="3468690" y="3470191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1" y="8"/>
              </a:cxn>
              <a:cxn ang="0">
                <a:pos x="1" y="8"/>
              </a:cxn>
              <a:cxn ang="0">
                <a:pos x="2" y="8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0" y="7"/>
                </a:lnTo>
                <a:lnTo>
                  <a:pt x="1" y="8"/>
                </a:lnTo>
                <a:lnTo>
                  <a:pt x="1" y="8"/>
                </a:lnTo>
                <a:lnTo>
                  <a:pt x="2" y="8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6" name="Freeform 649"/>
          <p:cNvSpPr>
            <a:spLocks/>
          </p:cNvSpPr>
          <p:nvPr/>
        </p:nvSpPr>
        <p:spPr bwMode="auto">
          <a:xfrm>
            <a:off x="3468690" y="3470191"/>
            <a:ext cx="251916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174" y="18"/>
              </a:cxn>
              <a:cxn ang="0">
                <a:pos x="6" y="18"/>
              </a:cxn>
              <a:cxn ang="0">
                <a:pos x="180" y="12"/>
              </a:cxn>
              <a:cxn ang="0">
                <a:pos x="186" y="6"/>
              </a:cxn>
              <a:cxn ang="0">
                <a:pos x="180" y="0"/>
              </a:cxn>
              <a:cxn ang="0">
                <a:pos x="174" y="0"/>
              </a:cxn>
              <a:cxn ang="0">
                <a:pos x="6" y="0"/>
              </a:cxn>
            </a:cxnLst>
            <a:rect l="0" t="0" r="r" b="b"/>
            <a:pathLst>
              <a:path w="186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174" y="18"/>
                </a:lnTo>
                <a:lnTo>
                  <a:pt x="6" y="18"/>
                </a:lnTo>
                <a:lnTo>
                  <a:pt x="180" y="12"/>
                </a:lnTo>
                <a:lnTo>
                  <a:pt x="186" y="6"/>
                </a:lnTo>
                <a:lnTo>
                  <a:pt x="180" y="0"/>
                </a:lnTo>
                <a:lnTo>
                  <a:pt x="174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7" name="Freeform 650"/>
          <p:cNvSpPr>
            <a:spLocks/>
          </p:cNvSpPr>
          <p:nvPr/>
        </p:nvSpPr>
        <p:spPr bwMode="auto">
          <a:xfrm>
            <a:off x="3468690" y="3470191"/>
            <a:ext cx="251916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29" y="3"/>
              </a:cxn>
              <a:cxn ang="0">
                <a:pos x="1" y="3"/>
              </a:cxn>
              <a:cxn ang="0">
                <a:pos x="30" y="2"/>
              </a:cxn>
              <a:cxn ang="0">
                <a:pos x="30" y="2"/>
              </a:cxn>
              <a:cxn ang="0">
                <a:pos x="31" y="1"/>
              </a:cxn>
              <a:cxn ang="0">
                <a:pos x="30" y="0"/>
              </a:cxn>
              <a:cxn ang="0">
                <a:pos x="30" y="0"/>
              </a:cxn>
              <a:cxn ang="0">
                <a:pos x="29" y="0"/>
              </a:cxn>
              <a:cxn ang="0">
                <a:pos x="1" y="0"/>
              </a:cxn>
            </a:cxnLst>
            <a:rect l="0" t="0" r="r" b="b"/>
            <a:pathLst>
              <a:path w="31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29" y="3"/>
                </a:lnTo>
                <a:lnTo>
                  <a:pt x="1" y="3"/>
                </a:lnTo>
                <a:lnTo>
                  <a:pt x="30" y="2"/>
                </a:lnTo>
                <a:lnTo>
                  <a:pt x="30" y="2"/>
                </a:lnTo>
                <a:lnTo>
                  <a:pt x="31" y="1"/>
                </a:lnTo>
                <a:lnTo>
                  <a:pt x="30" y="0"/>
                </a:lnTo>
                <a:lnTo>
                  <a:pt x="30" y="0"/>
                </a:lnTo>
                <a:lnTo>
                  <a:pt x="29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8" name="Freeform 651"/>
          <p:cNvSpPr>
            <a:spLocks/>
          </p:cNvSpPr>
          <p:nvPr/>
        </p:nvSpPr>
        <p:spPr bwMode="auto">
          <a:xfrm>
            <a:off x="3696227" y="3427822"/>
            <a:ext cx="24379" cy="63553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0" y="48"/>
              </a:cxn>
              <a:cxn ang="0">
                <a:pos x="6" y="54"/>
              </a:cxn>
              <a:cxn ang="0">
                <a:pos x="12" y="48"/>
              </a:cxn>
              <a:cxn ang="0">
                <a:pos x="18" y="12"/>
              </a:cxn>
              <a:cxn ang="0">
                <a:pos x="18" y="42"/>
              </a:cxn>
              <a:cxn ang="0">
                <a:pos x="12" y="6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42"/>
              </a:cxn>
            </a:cxnLst>
            <a:rect l="0" t="0" r="r" b="b"/>
            <a:pathLst>
              <a:path w="18" h="54">
                <a:moveTo>
                  <a:pt x="0" y="42"/>
                </a:moveTo>
                <a:lnTo>
                  <a:pt x="0" y="48"/>
                </a:lnTo>
                <a:lnTo>
                  <a:pt x="6" y="54"/>
                </a:lnTo>
                <a:lnTo>
                  <a:pt x="12" y="48"/>
                </a:lnTo>
                <a:lnTo>
                  <a:pt x="18" y="12"/>
                </a:lnTo>
                <a:lnTo>
                  <a:pt x="18" y="42"/>
                </a:lnTo>
                <a:lnTo>
                  <a:pt x="12" y="6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9" name="Freeform 652"/>
          <p:cNvSpPr>
            <a:spLocks/>
          </p:cNvSpPr>
          <p:nvPr/>
        </p:nvSpPr>
        <p:spPr bwMode="auto">
          <a:xfrm>
            <a:off x="3696227" y="3427822"/>
            <a:ext cx="24379" cy="63553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8"/>
              </a:cxn>
              <a:cxn ang="0">
                <a:pos x="0" y="8"/>
              </a:cxn>
              <a:cxn ang="0">
                <a:pos x="1" y="9"/>
              </a:cxn>
              <a:cxn ang="0">
                <a:pos x="2" y="8"/>
              </a:cxn>
              <a:cxn ang="0">
                <a:pos x="2" y="8"/>
              </a:cxn>
              <a:cxn ang="0">
                <a:pos x="3" y="2"/>
              </a:cxn>
              <a:cxn ang="0">
                <a:pos x="3" y="7"/>
              </a:cxn>
              <a:cxn ang="0">
                <a:pos x="2" y="1"/>
              </a:cxn>
              <a:cxn ang="0">
                <a:pos x="2" y="1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7"/>
              </a:cxn>
            </a:cxnLst>
            <a:rect l="0" t="0" r="r" b="b"/>
            <a:pathLst>
              <a:path w="3" h="9">
                <a:moveTo>
                  <a:pt x="0" y="7"/>
                </a:moveTo>
                <a:lnTo>
                  <a:pt x="0" y="8"/>
                </a:lnTo>
                <a:lnTo>
                  <a:pt x="0" y="8"/>
                </a:lnTo>
                <a:lnTo>
                  <a:pt x="1" y="9"/>
                </a:lnTo>
                <a:lnTo>
                  <a:pt x="2" y="8"/>
                </a:lnTo>
                <a:lnTo>
                  <a:pt x="2" y="8"/>
                </a:lnTo>
                <a:lnTo>
                  <a:pt x="3" y="2"/>
                </a:lnTo>
                <a:lnTo>
                  <a:pt x="3" y="7"/>
                </a:lnTo>
                <a:lnTo>
                  <a:pt x="2" y="1"/>
                </a:lnTo>
                <a:lnTo>
                  <a:pt x="2" y="1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0" name="Freeform 653"/>
          <p:cNvSpPr>
            <a:spLocks/>
          </p:cNvSpPr>
          <p:nvPr/>
        </p:nvSpPr>
        <p:spPr bwMode="auto">
          <a:xfrm>
            <a:off x="3696227" y="3427822"/>
            <a:ext cx="12189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84" y="18"/>
              </a:cxn>
              <a:cxn ang="0">
                <a:pos x="90" y="12"/>
              </a:cxn>
              <a:cxn ang="0">
                <a:pos x="84" y="6"/>
              </a:cxn>
              <a:cxn ang="0">
                <a:pos x="78" y="0"/>
              </a:cxn>
              <a:cxn ang="0">
                <a:pos x="6" y="0"/>
              </a:cxn>
            </a:cxnLst>
            <a:rect l="0" t="0" r="r" b="b"/>
            <a:pathLst>
              <a:path w="90" h="18">
                <a:moveTo>
                  <a:pt x="6" y="0"/>
                </a:moveTo>
                <a:lnTo>
                  <a:pt x="0" y="6"/>
                </a:lnTo>
                <a:lnTo>
                  <a:pt x="0" y="18"/>
                </a:lnTo>
                <a:lnTo>
                  <a:pt x="84" y="18"/>
                </a:lnTo>
                <a:lnTo>
                  <a:pt x="90" y="12"/>
                </a:lnTo>
                <a:lnTo>
                  <a:pt x="84" y="6"/>
                </a:lnTo>
                <a:lnTo>
                  <a:pt x="78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1" name="Freeform 654"/>
          <p:cNvSpPr>
            <a:spLocks/>
          </p:cNvSpPr>
          <p:nvPr/>
        </p:nvSpPr>
        <p:spPr bwMode="auto">
          <a:xfrm>
            <a:off x="3696227" y="3427822"/>
            <a:ext cx="12189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13" y="3"/>
              </a:cxn>
              <a:cxn ang="0">
                <a:pos x="1" y="3"/>
              </a:cxn>
              <a:cxn ang="0">
                <a:pos x="14" y="3"/>
              </a:cxn>
              <a:cxn ang="0">
                <a:pos x="14" y="3"/>
              </a:cxn>
              <a:cxn ang="0">
                <a:pos x="15" y="2"/>
              </a:cxn>
              <a:cxn ang="0">
                <a:pos x="14" y="1"/>
              </a:cxn>
              <a:cxn ang="0">
                <a:pos x="14" y="1"/>
              </a:cxn>
              <a:cxn ang="0">
                <a:pos x="13" y="0"/>
              </a:cxn>
              <a:cxn ang="0">
                <a:pos x="1" y="0"/>
              </a:cxn>
            </a:cxnLst>
            <a:rect l="0" t="0" r="r" b="b"/>
            <a:pathLst>
              <a:path w="15" h="3">
                <a:moveTo>
                  <a:pt x="1" y="0"/>
                </a:move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13" y="3"/>
                </a:lnTo>
                <a:lnTo>
                  <a:pt x="1" y="3"/>
                </a:lnTo>
                <a:lnTo>
                  <a:pt x="14" y="3"/>
                </a:lnTo>
                <a:lnTo>
                  <a:pt x="14" y="3"/>
                </a:lnTo>
                <a:lnTo>
                  <a:pt x="15" y="2"/>
                </a:lnTo>
                <a:lnTo>
                  <a:pt x="14" y="1"/>
                </a:lnTo>
                <a:lnTo>
                  <a:pt x="14" y="1"/>
                </a:lnTo>
                <a:lnTo>
                  <a:pt x="1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2" name="Freeform 655"/>
          <p:cNvSpPr>
            <a:spLocks/>
          </p:cNvSpPr>
          <p:nvPr/>
        </p:nvSpPr>
        <p:spPr bwMode="auto">
          <a:xfrm>
            <a:off x="3793742" y="3427822"/>
            <a:ext cx="162526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120" y="18"/>
              </a:cxn>
              <a:cxn ang="0">
                <a:pos x="120" y="6"/>
              </a:cxn>
              <a:cxn ang="0">
                <a:pos x="114" y="0"/>
              </a:cxn>
              <a:cxn ang="0">
                <a:pos x="6" y="0"/>
              </a:cxn>
            </a:cxnLst>
            <a:rect l="0" t="0" r="r" b="b"/>
            <a:pathLst>
              <a:path w="120" h="18">
                <a:moveTo>
                  <a:pt x="6" y="0"/>
                </a:moveTo>
                <a:lnTo>
                  <a:pt x="0" y="6"/>
                </a:lnTo>
                <a:lnTo>
                  <a:pt x="0" y="18"/>
                </a:lnTo>
                <a:lnTo>
                  <a:pt x="120" y="18"/>
                </a:lnTo>
                <a:lnTo>
                  <a:pt x="120" y="6"/>
                </a:lnTo>
                <a:lnTo>
                  <a:pt x="114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4" name="Freeform 656"/>
          <p:cNvSpPr>
            <a:spLocks/>
          </p:cNvSpPr>
          <p:nvPr/>
        </p:nvSpPr>
        <p:spPr bwMode="auto">
          <a:xfrm>
            <a:off x="3793742" y="3427822"/>
            <a:ext cx="162526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19" y="3"/>
              </a:cxn>
              <a:cxn ang="0">
                <a:pos x="1" y="3"/>
              </a:cxn>
              <a:cxn ang="0">
                <a:pos x="20" y="3"/>
              </a:cxn>
              <a:cxn ang="0">
                <a:pos x="20" y="3"/>
              </a:cxn>
              <a:cxn ang="0">
                <a:pos x="20" y="2"/>
              </a:cxn>
              <a:cxn ang="0">
                <a:pos x="20" y="1"/>
              </a:cxn>
              <a:cxn ang="0">
                <a:pos x="20" y="1"/>
              </a:cxn>
              <a:cxn ang="0">
                <a:pos x="19" y="0"/>
              </a:cxn>
              <a:cxn ang="0">
                <a:pos x="1" y="0"/>
              </a:cxn>
            </a:cxnLst>
            <a:rect l="0" t="0" r="r" b="b"/>
            <a:pathLst>
              <a:path w="20" h="3">
                <a:moveTo>
                  <a:pt x="1" y="0"/>
                </a:move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19" y="3"/>
                </a:lnTo>
                <a:lnTo>
                  <a:pt x="1" y="3"/>
                </a:lnTo>
                <a:lnTo>
                  <a:pt x="20" y="3"/>
                </a:lnTo>
                <a:lnTo>
                  <a:pt x="20" y="3"/>
                </a:lnTo>
                <a:lnTo>
                  <a:pt x="20" y="2"/>
                </a:lnTo>
                <a:lnTo>
                  <a:pt x="20" y="1"/>
                </a:lnTo>
                <a:lnTo>
                  <a:pt x="20" y="1"/>
                </a:lnTo>
                <a:lnTo>
                  <a:pt x="19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5" name="Freeform 657"/>
          <p:cNvSpPr>
            <a:spLocks/>
          </p:cNvSpPr>
          <p:nvPr/>
        </p:nvSpPr>
        <p:spPr bwMode="auto">
          <a:xfrm>
            <a:off x="3931890" y="3427822"/>
            <a:ext cx="172007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6"/>
              </a:cxn>
              <a:cxn ang="0">
                <a:pos x="0" y="6"/>
              </a:cxn>
              <a:cxn ang="0">
                <a:pos x="0" y="18"/>
              </a:cxn>
              <a:cxn ang="0">
                <a:pos x="127" y="18"/>
              </a:cxn>
              <a:cxn ang="0">
                <a:pos x="127" y="6"/>
              </a:cxn>
              <a:cxn ang="0">
                <a:pos x="121" y="6"/>
              </a:cxn>
              <a:cxn ang="0">
                <a:pos x="115" y="0"/>
              </a:cxn>
              <a:cxn ang="0">
                <a:pos x="12" y="0"/>
              </a:cxn>
            </a:cxnLst>
            <a:rect l="0" t="0" r="r" b="b"/>
            <a:pathLst>
              <a:path w="127" h="18">
                <a:moveTo>
                  <a:pt x="12" y="0"/>
                </a:moveTo>
                <a:lnTo>
                  <a:pt x="6" y="6"/>
                </a:lnTo>
                <a:lnTo>
                  <a:pt x="0" y="6"/>
                </a:lnTo>
                <a:lnTo>
                  <a:pt x="0" y="18"/>
                </a:lnTo>
                <a:lnTo>
                  <a:pt x="127" y="18"/>
                </a:lnTo>
                <a:lnTo>
                  <a:pt x="127" y="6"/>
                </a:lnTo>
                <a:lnTo>
                  <a:pt x="121" y="6"/>
                </a:lnTo>
                <a:lnTo>
                  <a:pt x="115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6" name="Freeform 658"/>
          <p:cNvSpPr>
            <a:spLocks/>
          </p:cNvSpPr>
          <p:nvPr/>
        </p:nvSpPr>
        <p:spPr bwMode="auto">
          <a:xfrm>
            <a:off x="3931890" y="3427822"/>
            <a:ext cx="172007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19" y="3"/>
              </a:cxn>
              <a:cxn ang="0">
                <a:pos x="2" y="3"/>
              </a:cxn>
              <a:cxn ang="0">
                <a:pos x="20" y="3"/>
              </a:cxn>
              <a:cxn ang="0">
                <a:pos x="21" y="3"/>
              </a:cxn>
              <a:cxn ang="0">
                <a:pos x="21" y="2"/>
              </a:cxn>
              <a:cxn ang="0">
                <a:pos x="21" y="1"/>
              </a:cxn>
              <a:cxn ang="0">
                <a:pos x="20" y="1"/>
              </a:cxn>
              <a:cxn ang="0">
                <a:pos x="19" y="0"/>
              </a:cxn>
              <a:cxn ang="0">
                <a:pos x="2" y="0"/>
              </a:cxn>
            </a:cxnLst>
            <a:rect l="0" t="0" r="r" b="b"/>
            <a:pathLst>
              <a:path w="21" h="3">
                <a:moveTo>
                  <a:pt x="2" y="0"/>
                </a:move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19" y="3"/>
                </a:lnTo>
                <a:lnTo>
                  <a:pt x="2" y="3"/>
                </a:lnTo>
                <a:lnTo>
                  <a:pt x="20" y="3"/>
                </a:lnTo>
                <a:lnTo>
                  <a:pt x="21" y="3"/>
                </a:lnTo>
                <a:lnTo>
                  <a:pt x="21" y="2"/>
                </a:lnTo>
                <a:lnTo>
                  <a:pt x="21" y="1"/>
                </a:lnTo>
                <a:lnTo>
                  <a:pt x="20" y="1"/>
                </a:lnTo>
                <a:lnTo>
                  <a:pt x="19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7" name="Freeform 659"/>
          <p:cNvSpPr>
            <a:spLocks/>
          </p:cNvSpPr>
          <p:nvPr/>
        </p:nvSpPr>
        <p:spPr bwMode="auto">
          <a:xfrm>
            <a:off x="4079518" y="3427822"/>
            <a:ext cx="48758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18"/>
              </a:cxn>
              <a:cxn ang="0">
                <a:pos x="36" y="18"/>
              </a:cxn>
              <a:cxn ang="0">
                <a:pos x="36" y="6"/>
              </a:cxn>
              <a:cxn ang="0">
                <a:pos x="30" y="6"/>
              </a:cxn>
              <a:cxn ang="0">
                <a:pos x="30" y="0"/>
              </a:cxn>
              <a:cxn ang="0">
                <a:pos x="6" y="0"/>
              </a:cxn>
            </a:cxnLst>
            <a:rect l="0" t="0" r="r" b="b"/>
            <a:pathLst>
              <a:path w="36" h="18">
                <a:moveTo>
                  <a:pt x="6" y="0"/>
                </a:moveTo>
                <a:lnTo>
                  <a:pt x="6" y="6"/>
                </a:lnTo>
                <a:lnTo>
                  <a:pt x="0" y="6"/>
                </a:lnTo>
                <a:lnTo>
                  <a:pt x="0" y="18"/>
                </a:lnTo>
                <a:lnTo>
                  <a:pt x="36" y="18"/>
                </a:lnTo>
                <a:lnTo>
                  <a:pt x="36" y="6"/>
                </a:lnTo>
                <a:lnTo>
                  <a:pt x="30" y="6"/>
                </a:lnTo>
                <a:lnTo>
                  <a:pt x="30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8" name="Freeform 660"/>
          <p:cNvSpPr>
            <a:spLocks/>
          </p:cNvSpPr>
          <p:nvPr/>
        </p:nvSpPr>
        <p:spPr bwMode="auto">
          <a:xfrm>
            <a:off x="4079518" y="3427822"/>
            <a:ext cx="48758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5" y="3"/>
              </a:cxn>
              <a:cxn ang="0">
                <a:pos x="1" y="3"/>
              </a:cxn>
              <a:cxn ang="0">
                <a:pos x="5" y="3"/>
              </a:cxn>
              <a:cxn ang="0">
                <a:pos x="6" y="3"/>
              </a:cxn>
              <a:cxn ang="0">
                <a:pos x="6" y="2"/>
              </a:cxn>
              <a:cxn ang="0">
                <a:pos x="6" y="1"/>
              </a:cxn>
              <a:cxn ang="0">
                <a:pos x="5" y="1"/>
              </a:cxn>
              <a:cxn ang="0">
                <a:pos x="5" y="0"/>
              </a:cxn>
              <a:cxn ang="0">
                <a:pos x="1" y="0"/>
              </a:cxn>
            </a:cxnLst>
            <a:rect l="0" t="0" r="r" b="b"/>
            <a:pathLst>
              <a:path w="6" h="3">
                <a:moveTo>
                  <a:pt x="1" y="0"/>
                </a:move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5" y="3"/>
                </a:lnTo>
                <a:lnTo>
                  <a:pt x="1" y="3"/>
                </a:lnTo>
                <a:lnTo>
                  <a:pt x="5" y="3"/>
                </a:lnTo>
                <a:lnTo>
                  <a:pt x="6" y="3"/>
                </a:lnTo>
                <a:lnTo>
                  <a:pt x="6" y="2"/>
                </a:lnTo>
                <a:lnTo>
                  <a:pt x="6" y="1"/>
                </a:lnTo>
                <a:lnTo>
                  <a:pt x="5" y="1"/>
                </a:lnTo>
                <a:lnTo>
                  <a:pt x="5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9" name="Freeform 661"/>
          <p:cNvSpPr>
            <a:spLocks/>
          </p:cNvSpPr>
          <p:nvPr/>
        </p:nvSpPr>
        <p:spPr bwMode="auto">
          <a:xfrm>
            <a:off x="4103897" y="3392515"/>
            <a:ext cx="24379" cy="56492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0" y="48"/>
              </a:cxn>
              <a:cxn ang="0">
                <a:pos x="18" y="48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42"/>
              </a:cxn>
            </a:cxnLst>
            <a:rect l="0" t="0" r="r" b="b"/>
            <a:pathLst>
              <a:path w="18" h="48">
                <a:moveTo>
                  <a:pt x="0" y="42"/>
                </a:moveTo>
                <a:lnTo>
                  <a:pt x="0" y="48"/>
                </a:lnTo>
                <a:lnTo>
                  <a:pt x="18" y="48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0" name="Freeform 662"/>
          <p:cNvSpPr>
            <a:spLocks/>
          </p:cNvSpPr>
          <p:nvPr/>
        </p:nvSpPr>
        <p:spPr bwMode="auto">
          <a:xfrm>
            <a:off x="4103897" y="3392515"/>
            <a:ext cx="24379" cy="56492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8"/>
              </a:cxn>
              <a:cxn ang="0">
                <a:pos x="1" y="8"/>
              </a:cxn>
              <a:cxn ang="0">
                <a:pos x="2" y="8"/>
              </a:cxn>
              <a:cxn ang="0">
                <a:pos x="2" y="8"/>
              </a:cxn>
              <a:cxn ang="0">
                <a:pos x="3" y="8"/>
              </a:cxn>
              <a:cxn ang="0">
                <a:pos x="3" y="2"/>
              </a:cxn>
              <a:cxn ang="0">
                <a:pos x="3" y="7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7"/>
              </a:cxn>
            </a:cxnLst>
            <a:rect l="0" t="0" r="r" b="b"/>
            <a:pathLst>
              <a:path w="3" h="8">
                <a:moveTo>
                  <a:pt x="0" y="7"/>
                </a:moveTo>
                <a:lnTo>
                  <a:pt x="0" y="8"/>
                </a:lnTo>
                <a:lnTo>
                  <a:pt x="1" y="8"/>
                </a:lnTo>
                <a:lnTo>
                  <a:pt x="2" y="8"/>
                </a:lnTo>
                <a:lnTo>
                  <a:pt x="2" y="8"/>
                </a:lnTo>
                <a:lnTo>
                  <a:pt x="3" y="8"/>
                </a:lnTo>
                <a:lnTo>
                  <a:pt x="3" y="2"/>
                </a:lnTo>
                <a:lnTo>
                  <a:pt x="3" y="7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1" name="Freeform 663"/>
          <p:cNvSpPr>
            <a:spLocks/>
          </p:cNvSpPr>
          <p:nvPr/>
        </p:nvSpPr>
        <p:spPr bwMode="auto">
          <a:xfrm>
            <a:off x="4103897" y="3392515"/>
            <a:ext cx="48758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36" y="18"/>
              </a:cxn>
              <a:cxn ang="0">
                <a:pos x="36" y="6"/>
              </a:cxn>
              <a:cxn ang="0">
                <a:pos x="30" y="0"/>
              </a:cxn>
              <a:cxn ang="0">
                <a:pos x="24" y="0"/>
              </a:cxn>
              <a:cxn ang="0">
                <a:pos x="12" y="0"/>
              </a:cxn>
            </a:cxnLst>
            <a:rect l="0" t="0" r="r" b="b"/>
            <a:pathLst>
              <a:path w="36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8"/>
                </a:lnTo>
                <a:lnTo>
                  <a:pt x="36" y="18"/>
                </a:lnTo>
                <a:lnTo>
                  <a:pt x="36" y="6"/>
                </a:lnTo>
                <a:lnTo>
                  <a:pt x="30" y="0"/>
                </a:lnTo>
                <a:lnTo>
                  <a:pt x="24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2" name="Freeform 664"/>
          <p:cNvSpPr>
            <a:spLocks/>
          </p:cNvSpPr>
          <p:nvPr/>
        </p:nvSpPr>
        <p:spPr bwMode="auto">
          <a:xfrm>
            <a:off x="4103897" y="3392515"/>
            <a:ext cx="48758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4" y="3"/>
              </a:cxn>
              <a:cxn ang="0">
                <a:pos x="2" y="3"/>
              </a:cxn>
              <a:cxn ang="0">
                <a:pos x="5" y="3"/>
              </a:cxn>
              <a:cxn ang="0">
                <a:pos x="6" y="3"/>
              </a:cxn>
              <a:cxn ang="0">
                <a:pos x="6" y="2"/>
              </a:cxn>
              <a:cxn ang="0">
                <a:pos x="6" y="1"/>
              </a:cxn>
              <a:cxn ang="0">
                <a:pos x="5" y="0"/>
              </a:cxn>
              <a:cxn ang="0">
                <a:pos x="4" y="0"/>
              </a:cxn>
              <a:cxn ang="0">
                <a:pos x="2" y="0"/>
              </a:cxn>
            </a:cxnLst>
            <a:rect l="0" t="0" r="r" b="b"/>
            <a:pathLst>
              <a:path w="6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4" y="3"/>
                </a:lnTo>
                <a:lnTo>
                  <a:pt x="2" y="3"/>
                </a:lnTo>
                <a:lnTo>
                  <a:pt x="5" y="3"/>
                </a:lnTo>
                <a:lnTo>
                  <a:pt x="6" y="3"/>
                </a:lnTo>
                <a:lnTo>
                  <a:pt x="6" y="2"/>
                </a:lnTo>
                <a:lnTo>
                  <a:pt x="6" y="1"/>
                </a:lnTo>
                <a:lnTo>
                  <a:pt x="5" y="0"/>
                </a:lnTo>
                <a:lnTo>
                  <a:pt x="4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3" name="Freeform 665"/>
          <p:cNvSpPr>
            <a:spLocks/>
          </p:cNvSpPr>
          <p:nvPr/>
        </p:nvSpPr>
        <p:spPr bwMode="auto">
          <a:xfrm>
            <a:off x="4128275" y="3392515"/>
            <a:ext cx="325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18" y="18"/>
              </a:cxn>
              <a:cxn ang="0">
                <a:pos x="24" y="12"/>
              </a:cxn>
              <a:cxn ang="0">
                <a:pos x="18" y="6"/>
              </a:cxn>
              <a:cxn ang="0">
                <a:pos x="18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24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18" y="18"/>
                </a:lnTo>
                <a:lnTo>
                  <a:pt x="24" y="12"/>
                </a:lnTo>
                <a:lnTo>
                  <a:pt x="18" y="6"/>
                </a:lnTo>
                <a:lnTo>
                  <a:pt x="18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4" name="Freeform 666"/>
          <p:cNvSpPr>
            <a:spLocks/>
          </p:cNvSpPr>
          <p:nvPr/>
        </p:nvSpPr>
        <p:spPr bwMode="auto">
          <a:xfrm>
            <a:off x="4128275" y="3392515"/>
            <a:ext cx="325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2" y="3"/>
              </a:cxn>
              <a:cxn ang="0">
                <a:pos x="1" y="3"/>
              </a:cxn>
              <a:cxn ang="0">
                <a:pos x="3" y="3"/>
              </a:cxn>
              <a:cxn ang="0">
                <a:pos x="3" y="3"/>
              </a:cxn>
              <a:cxn ang="0">
                <a:pos x="4" y="2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2" y="3"/>
                </a:lnTo>
                <a:lnTo>
                  <a:pt x="1" y="3"/>
                </a:lnTo>
                <a:lnTo>
                  <a:pt x="3" y="3"/>
                </a:lnTo>
                <a:lnTo>
                  <a:pt x="3" y="3"/>
                </a:lnTo>
                <a:lnTo>
                  <a:pt x="4" y="2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5" name="Freeform 667"/>
          <p:cNvSpPr>
            <a:spLocks/>
          </p:cNvSpPr>
          <p:nvPr/>
        </p:nvSpPr>
        <p:spPr bwMode="auto">
          <a:xfrm>
            <a:off x="4136402" y="3392515"/>
            <a:ext cx="48758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36" y="18"/>
              </a:cxn>
              <a:cxn ang="0">
                <a:pos x="36" y="6"/>
              </a:cxn>
              <a:cxn ang="0">
                <a:pos x="30" y="0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6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36" y="18"/>
                </a:lnTo>
                <a:lnTo>
                  <a:pt x="36" y="6"/>
                </a:lnTo>
                <a:lnTo>
                  <a:pt x="30" y="0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6" name="Freeform 668"/>
          <p:cNvSpPr>
            <a:spLocks/>
          </p:cNvSpPr>
          <p:nvPr/>
        </p:nvSpPr>
        <p:spPr bwMode="auto">
          <a:xfrm>
            <a:off x="4136402" y="3392515"/>
            <a:ext cx="48758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4" y="3"/>
              </a:cxn>
              <a:cxn ang="0">
                <a:pos x="1" y="3"/>
              </a:cxn>
              <a:cxn ang="0">
                <a:pos x="5" y="3"/>
              </a:cxn>
              <a:cxn ang="0">
                <a:pos x="6" y="3"/>
              </a:cxn>
              <a:cxn ang="0">
                <a:pos x="6" y="2"/>
              </a:cxn>
              <a:cxn ang="0">
                <a:pos x="6" y="1"/>
              </a:cxn>
              <a:cxn ang="0">
                <a:pos x="5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6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4" y="3"/>
                </a:lnTo>
                <a:lnTo>
                  <a:pt x="1" y="3"/>
                </a:lnTo>
                <a:lnTo>
                  <a:pt x="5" y="3"/>
                </a:lnTo>
                <a:lnTo>
                  <a:pt x="6" y="3"/>
                </a:lnTo>
                <a:lnTo>
                  <a:pt x="6" y="2"/>
                </a:lnTo>
                <a:lnTo>
                  <a:pt x="6" y="1"/>
                </a:lnTo>
                <a:lnTo>
                  <a:pt x="5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7" name="Freeform 669"/>
          <p:cNvSpPr>
            <a:spLocks/>
          </p:cNvSpPr>
          <p:nvPr/>
        </p:nvSpPr>
        <p:spPr bwMode="auto">
          <a:xfrm>
            <a:off x="4160781" y="3357208"/>
            <a:ext cx="24379" cy="56492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0" y="48"/>
              </a:cxn>
              <a:cxn ang="0">
                <a:pos x="18" y="48"/>
              </a:cxn>
              <a:cxn ang="0">
                <a:pos x="18" y="6"/>
              </a:cxn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0" y="42"/>
              </a:cxn>
            </a:cxnLst>
            <a:rect l="0" t="0" r="r" b="b"/>
            <a:pathLst>
              <a:path w="18" h="48">
                <a:moveTo>
                  <a:pt x="0" y="42"/>
                </a:moveTo>
                <a:lnTo>
                  <a:pt x="0" y="48"/>
                </a:lnTo>
                <a:lnTo>
                  <a:pt x="18" y="48"/>
                </a:lnTo>
                <a:lnTo>
                  <a:pt x="18" y="6"/>
                </a:lnTo>
                <a:lnTo>
                  <a:pt x="12" y="0"/>
                </a:lnTo>
                <a:lnTo>
                  <a:pt x="0" y="0"/>
                </a:lnTo>
                <a:lnTo>
                  <a:pt x="0" y="12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8" name="Freeform 670"/>
          <p:cNvSpPr>
            <a:spLocks/>
          </p:cNvSpPr>
          <p:nvPr/>
        </p:nvSpPr>
        <p:spPr bwMode="auto">
          <a:xfrm>
            <a:off x="4160781" y="3357208"/>
            <a:ext cx="24379" cy="56492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8"/>
              </a:cxn>
              <a:cxn ang="0">
                <a:pos x="0" y="8"/>
              </a:cxn>
              <a:cxn ang="0">
                <a:pos x="1" y="8"/>
              </a:cxn>
              <a:cxn ang="0">
                <a:pos x="2" y="8"/>
              </a:cxn>
              <a:cxn ang="0">
                <a:pos x="3" y="8"/>
              </a:cxn>
              <a:cxn ang="0">
                <a:pos x="3" y="2"/>
              </a:cxn>
              <a:cxn ang="0">
                <a:pos x="3" y="7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7"/>
              </a:cxn>
            </a:cxnLst>
            <a:rect l="0" t="0" r="r" b="b"/>
            <a:pathLst>
              <a:path w="3" h="8">
                <a:moveTo>
                  <a:pt x="0" y="7"/>
                </a:moveTo>
                <a:lnTo>
                  <a:pt x="0" y="8"/>
                </a:lnTo>
                <a:lnTo>
                  <a:pt x="0" y="8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3" y="2"/>
                </a:lnTo>
                <a:lnTo>
                  <a:pt x="3" y="7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9" name="Freeform 671"/>
          <p:cNvSpPr>
            <a:spLocks/>
          </p:cNvSpPr>
          <p:nvPr/>
        </p:nvSpPr>
        <p:spPr bwMode="auto">
          <a:xfrm>
            <a:off x="4160781" y="3357208"/>
            <a:ext cx="463200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336" y="18"/>
              </a:cxn>
              <a:cxn ang="0">
                <a:pos x="336" y="12"/>
              </a:cxn>
              <a:cxn ang="0">
                <a:pos x="342" y="12"/>
              </a:cxn>
              <a:cxn ang="0">
                <a:pos x="336" y="6"/>
              </a:cxn>
              <a:cxn ang="0">
                <a:pos x="336" y="0"/>
              </a:cxn>
              <a:cxn ang="0">
                <a:pos x="330" y="0"/>
              </a:cxn>
              <a:cxn ang="0">
                <a:pos x="6" y="0"/>
              </a:cxn>
            </a:cxnLst>
            <a:rect l="0" t="0" r="r" b="b"/>
            <a:pathLst>
              <a:path w="342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336" y="18"/>
                </a:lnTo>
                <a:lnTo>
                  <a:pt x="336" y="12"/>
                </a:lnTo>
                <a:lnTo>
                  <a:pt x="342" y="12"/>
                </a:lnTo>
                <a:lnTo>
                  <a:pt x="336" y="6"/>
                </a:lnTo>
                <a:lnTo>
                  <a:pt x="336" y="0"/>
                </a:lnTo>
                <a:lnTo>
                  <a:pt x="330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0" name="Freeform 672"/>
          <p:cNvSpPr>
            <a:spLocks/>
          </p:cNvSpPr>
          <p:nvPr/>
        </p:nvSpPr>
        <p:spPr bwMode="auto">
          <a:xfrm>
            <a:off x="4160781" y="3357208"/>
            <a:ext cx="463200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55" y="3"/>
              </a:cxn>
              <a:cxn ang="0">
                <a:pos x="1" y="3"/>
              </a:cxn>
              <a:cxn ang="0">
                <a:pos x="56" y="3"/>
              </a:cxn>
              <a:cxn ang="0">
                <a:pos x="56" y="2"/>
              </a:cxn>
              <a:cxn ang="0">
                <a:pos x="57" y="2"/>
              </a:cxn>
              <a:cxn ang="0">
                <a:pos x="56" y="1"/>
              </a:cxn>
              <a:cxn ang="0">
                <a:pos x="56" y="0"/>
              </a:cxn>
              <a:cxn ang="0">
                <a:pos x="55" y="0"/>
              </a:cxn>
              <a:cxn ang="0">
                <a:pos x="1" y="0"/>
              </a:cxn>
            </a:cxnLst>
            <a:rect l="0" t="0" r="r" b="b"/>
            <a:pathLst>
              <a:path w="57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55" y="3"/>
                </a:lnTo>
                <a:lnTo>
                  <a:pt x="1" y="3"/>
                </a:lnTo>
                <a:lnTo>
                  <a:pt x="56" y="3"/>
                </a:lnTo>
                <a:lnTo>
                  <a:pt x="56" y="2"/>
                </a:lnTo>
                <a:lnTo>
                  <a:pt x="57" y="2"/>
                </a:lnTo>
                <a:lnTo>
                  <a:pt x="56" y="1"/>
                </a:lnTo>
                <a:lnTo>
                  <a:pt x="56" y="0"/>
                </a:lnTo>
                <a:lnTo>
                  <a:pt x="55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1" name="Freeform 673"/>
          <p:cNvSpPr>
            <a:spLocks/>
          </p:cNvSpPr>
          <p:nvPr/>
        </p:nvSpPr>
        <p:spPr bwMode="auto">
          <a:xfrm>
            <a:off x="4599602" y="3321900"/>
            <a:ext cx="24379" cy="56492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0" y="48"/>
              </a:cxn>
              <a:cxn ang="0">
                <a:pos x="12" y="48"/>
              </a:cxn>
              <a:cxn ang="0">
                <a:pos x="12" y="42"/>
              </a:cxn>
              <a:cxn ang="0">
                <a:pos x="18" y="6"/>
              </a:cxn>
              <a:cxn ang="0">
                <a:pos x="18" y="42"/>
              </a:cxn>
              <a:cxn ang="0">
                <a:pos x="12" y="6"/>
              </a:cxn>
              <a:cxn ang="0">
                <a:pos x="12" y="0"/>
              </a:cxn>
              <a:cxn ang="0">
                <a:pos x="0" y="0"/>
              </a:cxn>
              <a:cxn ang="0">
                <a:pos x="0" y="6"/>
              </a:cxn>
              <a:cxn ang="0">
                <a:pos x="0" y="42"/>
              </a:cxn>
            </a:cxnLst>
            <a:rect l="0" t="0" r="r" b="b"/>
            <a:pathLst>
              <a:path w="18" h="48">
                <a:moveTo>
                  <a:pt x="0" y="42"/>
                </a:moveTo>
                <a:lnTo>
                  <a:pt x="0" y="48"/>
                </a:lnTo>
                <a:lnTo>
                  <a:pt x="12" y="48"/>
                </a:lnTo>
                <a:lnTo>
                  <a:pt x="12" y="42"/>
                </a:lnTo>
                <a:lnTo>
                  <a:pt x="18" y="6"/>
                </a:lnTo>
                <a:lnTo>
                  <a:pt x="18" y="42"/>
                </a:lnTo>
                <a:lnTo>
                  <a:pt x="12" y="6"/>
                </a:lnTo>
                <a:lnTo>
                  <a:pt x="12" y="0"/>
                </a:lnTo>
                <a:lnTo>
                  <a:pt x="0" y="0"/>
                </a:lnTo>
                <a:lnTo>
                  <a:pt x="0" y="6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2" name="Freeform 674"/>
          <p:cNvSpPr>
            <a:spLocks/>
          </p:cNvSpPr>
          <p:nvPr/>
        </p:nvSpPr>
        <p:spPr bwMode="auto">
          <a:xfrm>
            <a:off x="4599602" y="3321900"/>
            <a:ext cx="24379" cy="56492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1" y="7"/>
              </a:cxn>
              <a:cxn ang="0">
                <a:pos x="0" y="8"/>
              </a:cxn>
              <a:cxn ang="0">
                <a:pos x="1" y="8"/>
              </a:cxn>
              <a:cxn ang="0">
                <a:pos x="2" y="8"/>
              </a:cxn>
              <a:cxn ang="0">
                <a:pos x="2" y="7"/>
              </a:cxn>
              <a:cxn ang="0">
                <a:pos x="3" y="1"/>
              </a:cxn>
              <a:cxn ang="0">
                <a:pos x="3" y="7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7"/>
              </a:cxn>
            </a:cxnLst>
            <a:rect l="0" t="0" r="r" b="b"/>
            <a:pathLst>
              <a:path w="3" h="8">
                <a:moveTo>
                  <a:pt x="0" y="7"/>
                </a:moveTo>
                <a:lnTo>
                  <a:pt x="1" y="7"/>
                </a:lnTo>
                <a:lnTo>
                  <a:pt x="0" y="8"/>
                </a:lnTo>
                <a:lnTo>
                  <a:pt x="1" y="8"/>
                </a:lnTo>
                <a:lnTo>
                  <a:pt x="2" y="8"/>
                </a:lnTo>
                <a:lnTo>
                  <a:pt x="2" y="7"/>
                </a:lnTo>
                <a:lnTo>
                  <a:pt x="3" y="1"/>
                </a:lnTo>
                <a:lnTo>
                  <a:pt x="3" y="7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3" name="Freeform 675"/>
          <p:cNvSpPr>
            <a:spLocks/>
          </p:cNvSpPr>
          <p:nvPr/>
        </p:nvSpPr>
        <p:spPr bwMode="auto">
          <a:xfrm>
            <a:off x="4599602" y="3321900"/>
            <a:ext cx="73137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54" y="18"/>
              </a:cxn>
              <a:cxn ang="0">
                <a:pos x="54" y="0"/>
              </a:cxn>
              <a:cxn ang="0">
                <a:pos x="48" y="0"/>
              </a:cxn>
              <a:cxn ang="0">
                <a:pos x="6" y="0"/>
              </a:cxn>
            </a:cxnLst>
            <a:rect l="0" t="0" r="r" b="b"/>
            <a:pathLst>
              <a:path w="54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54" y="18"/>
                </a:lnTo>
                <a:lnTo>
                  <a:pt x="54" y="0"/>
                </a:lnTo>
                <a:lnTo>
                  <a:pt x="48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4" name="Freeform 676"/>
          <p:cNvSpPr>
            <a:spLocks/>
          </p:cNvSpPr>
          <p:nvPr/>
        </p:nvSpPr>
        <p:spPr bwMode="auto">
          <a:xfrm>
            <a:off x="4599602" y="3321900"/>
            <a:ext cx="73137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8" y="3"/>
              </a:cxn>
              <a:cxn ang="0">
                <a:pos x="1" y="3"/>
              </a:cxn>
              <a:cxn ang="0">
                <a:pos x="9" y="3"/>
              </a:cxn>
              <a:cxn ang="0">
                <a:pos x="9" y="2"/>
              </a:cxn>
              <a:cxn ang="0">
                <a:pos x="9" y="1"/>
              </a:cxn>
              <a:cxn ang="0">
                <a:pos x="9" y="1"/>
              </a:cxn>
              <a:cxn ang="0">
                <a:pos x="9" y="0"/>
              </a:cxn>
              <a:cxn ang="0">
                <a:pos x="8" y="0"/>
              </a:cxn>
              <a:cxn ang="0">
                <a:pos x="1" y="0"/>
              </a:cxn>
            </a:cxnLst>
            <a:rect l="0" t="0" r="r" b="b"/>
            <a:pathLst>
              <a:path w="9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8" y="3"/>
                </a:lnTo>
                <a:lnTo>
                  <a:pt x="1" y="3"/>
                </a:lnTo>
                <a:lnTo>
                  <a:pt x="9" y="3"/>
                </a:lnTo>
                <a:lnTo>
                  <a:pt x="9" y="2"/>
                </a:lnTo>
                <a:lnTo>
                  <a:pt x="9" y="1"/>
                </a:lnTo>
                <a:lnTo>
                  <a:pt x="9" y="1"/>
                </a:lnTo>
                <a:lnTo>
                  <a:pt x="9" y="0"/>
                </a:lnTo>
                <a:lnTo>
                  <a:pt x="8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5" name="Freeform 677"/>
          <p:cNvSpPr>
            <a:spLocks/>
          </p:cNvSpPr>
          <p:nvPr/>
        </p:nvSpPr>
        <p:spPr bwMode="auto">
          <a:xfrm>
            <a:off x="4648359" y="3286593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6" y="42"/>
              </a:cxn>
              <a:cxn ang="0">
                <a:pos x="6" y="48"/>
              </a:cxn>
              <a:cxn ang="0">
                <a:pos x="18" y="48"/>
              </a:cxn>
              <a:cxn ang="0">
                <a:pos x="18" y="0"/>
              </a:cxn>
              <a:cxn ang="0">
                <a:pos x="6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6" y="42"/>
                </a:lnTo>
                <a:lnTo>
                  <a:pt x="6" y="48"/>
                </a:lnTo>
                <a:lnTo>
                  <a:pt x="18" y="48"/>
                </a:lnTo>
                <a:lnTo>
                  <a:pt x="18" y="0"/>
                </a:lnTo>
                <a:lnTo>
                  <a:pt x="6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6" name="Freeform 678"/>
          <p:cNvSpPr>
            <a:spLocks/>
          </p:cNvSpPr>
          <p:nvPr/>
        </p:nvSpPr>
        <p:spPr bwMode="auto">
          <a:xfrm>
            <a:off x="4648359" y="3286593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1" y="7"/>
              </a:cxn>
              <a:cxn ang="0">
                <a:pos x="1" y="8"/>
              </a:cxn>
              <a:cxn ang="0">
                <a:pos x="2" y="8"/>
              </a:cxn>
              <a:cxn ang="0">
                <a:pos x="3" y="8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1" y="7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7" name="Freeform 679"/>
          <p:cNvSpPr>
            <a:spLocks/>
          </p:cNvSpPr>
          <p:nvPr/>
        </p:nvSpPr>
        <p:spPr bwMode="auto">
          <a:xfrm>
            <a:off x="4648359" y="3286593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24" y="18"/>
              </a:cxn>
              <a:cxn ang="0">
                <a:pos x="12" y="18"/>
              </a:cxn>
              <a:cxn ang="0">
                <a:pos x="24" y="12"/>
              </a:cxn>
              <a:cxn ang="0">
                <a:pos x="30" y="12"/>
              </a:cxn>
              <a:cxn ang="0">
                <a:pos x="30" y="0"/>
              </a:cxn>
              <a:cxn ang="0">
                <a:pos x="24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24" y="18"/>
                </a:lnTo>
                <a:lnTo>
                  <a:pt x="12" y="18"/>
                </a:lnTo>
                <a:lnTo>
                  <a:pt x="24" y="12"/>
                </a:lnTo>
                <a:lnTo>
                  <a:pt x="30" y="12"/>
                </a:lnTo>
                <a:lnTo>
                  <a:pt x="30" y="0"/>
                </a:lnTo>
                <a:lnTo>
                  <a:pt x="24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8" name="Freeform 680"/>
          <p:cNvSpPr>
            <a:spLocks/>
          </p:cNvSpPr>
          <p:nvPr/>
        </p:nvSpPr>
        <p:spPr bwMode="auto">
          <a:xfrm>
            <a:off x="4648359" y="3286593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  <a:cxn ang="0">
                <a:pos x="4" y="3"/>
              </a:cxn>
              <a:cxn ang="0">
                <a:pos x="2" y="3"/>
              </a:cxn>
              <a:cxn ang="0">
                <a:pos x="4" y="2"/>
              </a:cxn>
              <a:cxn ang="0">
                <a:pos x="5" y="2"/>
              </a:cxn>
              <a:cxn ang="0">
                <a:pos x="5" y="1"/>
              </a:cxn>
              <a:cxn ang="0">
                <a:pos x="5" y="0"/>
              </a:cxn>
              <a:cxn ang="0">
                <a:pos x="4" y="0"/>
              </a:cxn>
              <a:cxn ang="0">
                <a:pos x="4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lnTo>
                  <a:pt x="4" y="3"/>
                </a:lnTo>
                <a:lnTo>
                  <a:pt x="2" y="3"/>
                </a:lnTo>
                <a:lnTo>
                  <a:pt x="4" y="2"/>
                </a:lnTo>
                <a:lnTo>
                  <a:pt x="5" y="2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4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9" name="Freeform 681"/>
          <p:cNvSpPr>
            <a:spLocks/>
          </p:cNvSpPr>
          <p:nvPr/>
        </p:nvSpPr>
        <p:spPr bwMode="auto">
          <a:xfrm>
            <a:off x="4664612" y="3286593"/>
            <a:ext cx="146274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96" y="18"/>
              </a:cxn>
              <a:cxn ang="0">
                <a:pos x="12" y="18"/>
              </a:cxn>
              <a:cxn ang="0">
                <a:pos x="102" y="12"/>
              </a:cxn>
              <a:cxn ang="0">
                <a:pos x="108" y="6"/>
              </a:cxn>
              <a:cxn ang="0">
                <a:pos x="102" y="0"/>
              </a:cxn>
              <a:cxn ang="0">
                <a:pos x="96" y="0"/>
              </a:cxn>
              <a:cxn ang="0">
                <a:pos x="12" y="0"/>
              </a:cxn>
            </a:cxnLst>
            <a:rect l="0" t="0" r="r" b="b"/>
            <a:pathLst>
              <a:path w="108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96" y="18"/>
                </a:lnTo>
                <a:lnTo>
                  <a:pt x="12" y="18"/>
                </a:lnTo>
                <a:lnTo>
                  <a:pt x="102" y="12"/>
                </a:lnTo>
                <a:lnTo>
                  <a:pt x="108" y="6"/>
                </a:lnTo>
                <a:lnTo>
                  <a:pt x="102" y="0"/>
                </a:lnTo>
                <a:lnTo>
                  <a:pt x="96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0" name="Freeform 682"/>
          <p:cNvSpPr>
            <a:spLocks/>
          </p:cNvSpPr>
          <p:nvPr/>
        </p:nvSpPr>
        <p:spPr bwMode="auto">
          <a:xfrm>
            <a:off x="4664612" y="3286593"/>
            <a:ext cx="146274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16" y="3"/>
              </a:cxn>
              <a:cxn ang="0">
                <a:pos x="2" y="3"/>
              </a:cxn>
              <a:cxn ang="0">
                <a:pos x="17" y="2"/>
              </a:cxn>
              <a:cxn ang="0">
                <a:pos x="17" y="2"/>
              </a:cxn>
              <a:cxn ang="0">
                <a:pos x="18" y="1"/>
              </a:cxn>
              <a:cxn ang="0">
                <a:pos x="17" y="0"/>
              </a:cxn>
              <a:cxn ang="0">
                <a:pos x="17" y="0"/>
              </a:cxn>
              <a:cxn ang="0">
                <a:pos x="16" y="0"/>
              </a:cxn>
              <a:cxn ang="0">
                <a:pos x="2" y="0"/>
              </a:cxn>
            </a:cxnLst>
            <a:rect l="0" t="0" r="r" b="b"/>
            <a:pathLst>
              <a:path w="18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16" y="3"/>
                </a:lnTo>
                <a:lnTo>
                  <a:pt x="2" y="3"/>
                </a:lnTo>
                <a:lnTo>
                  <a:pt x="17" y="2"/>
                </a:lnTo>
                <a:lnTo>
                  <a:pt x="17" y="2"/>
                </a:lnTo>
                <a:lnTo>
                  <a:pt x="18" y="1"/>
                </a:lnTo>
                <a:lnTo>
                  <a:pt x="17" y="0"/>
                </a:lnTo>
                <a:lnTo>
                  <a:pt x="17" y="0"/>
                </a:lnTo>
                <a:lnTo>
                  <a:pt x="16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1" name="Freeform 683"/>
          <p:cNvSpPr>
            <a:spLocks/>
          </p:cNvSpPr>
          <p:nvPr/>
        </p:nvSpPr>
        <p:spPr bwMode="auto">
          <a:xfrm>
            <a:off x="4786507" y="3244224"/>
            <a:ext cx="24379" cy="63553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0" y="48"/>
              </a:cxn>
              <a:cxn ang="0">
                <a:pos x="6" y="54"/>
              </a:cxn>
              <a:cxn ang="0">
                <a:pos x="12" y="48"/>
              </a:cxn>
              <a:cxn ang="0">
                <a:pos x="18" y="12"/>
              </a:cxn>
              <a:cxn ang="0">
                <a:pos x="18" y="42"/>
              </a:cxn>
              <a:cxn ang="0">
                <a:pos x="12" y="6"/>
              </a:cxn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0" y="42"/>
              </a:cxn>
            </a:cxnLst>
            <a:rect l="0" t="0" r="r" b="b"/>
            <a:pathLst>
              <a:path w="18" h="54">
                <a:moveTo>
                  <a:pt x="0" y="42"/>
                </a:moveTo>
                <a:lnTo>
                  <a:pt x="0" y="48"/>
                </a:lnTo>
                <a:lnTo>
                  <a:pt x="6" y="54"/>
                </a:lnTo>
                <a:lnTo>
                  <a:pt x="12" y="48"/>
                </a:lnTo>
                <a:lnTo>
                  <a:pt x="18" y="12"/>
                </a:lnTo>
                <a:lnTo>
                  <a:pt x="18" y="42"/>
                </a:lnTo>
                <a:lnTo>
                  <a:pt x="12" y="6"/>
                </a:lnTo>
                <a:lnTo>
                  <a:pt x="12" y="0"/>
                </a:lnTo>
                <a:lnTo>
                  <a:pt x="0" y="0"/>
                </a:lnTo>
                <a:lnTo>
                  <a:pt x="0" y="12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2" name="Freeform 684"/>
          <p:cNvSpPr>
            <a:spLocks/>
          </p:cNvSpPr>
          <p:nvPr/>
        </p:nvSpPr>
        <p:spPr bwMode="auto">
          <a:xfrm>
            <a:off x="4786507" y="3244224"/>
            <a:ext cx="24379" cy="63553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8"/>
              </a:cxn>
              <a:cxn ang="0">
                <a:pos x="0" y="8"/>
              </a:cxn>
              <a:cxn ang="0">
                <a:pos x="1" y="9"/>
              </a:cxn>
              <a:cxn ang="0">
                <a:pos x="2" y="8"/>
              </a:cxn>
              <a:cxn ang="0">
                <a:pos x="2" y="8"/>
              </a:cxn>
              <a:cxn ang="0">
                <a:pos x="3" y="2"/>
              </a:cxn>
              <a:cxn ang="0">
                <a:pos x="3" y="7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7"/>
              </a:cxn>
            </a:cxnLst>
            <a:rect l="0" t="0" r="r" b="b"/>
            <a:pathLst>
              <a:path w="3" h="9">
                <a:moveTo>
                  <a:pt x="0" y="7"/>
                </a:moveTo>
                <a:lnTo>
                  <a:pt x="0" y="8"/>
                </a:lnTo>
                <a:lnTo>
                  <a:pt x="0" y="8"/>
                </a:lnTo>
                <a:lnTo>
                  <a:pt x="1" y="9"/>
                </a:lnTo>
                <a:lnTo>
                  <a:pt x="2" y="8"/>
                </a:lnTo>
                <a:lnTo>
                  <a:pt x="2" y="8"/>
                </a:lnTo>
                <a:lnTo>
                  <a:pt x="3" y="2"/>
                </a:lnTo>
                <a:lnTo>
                  <a:pt x="3" y="7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3" name="Freeform 685"/>
          <p:cNvSpPr>
            <a:spLocks/>
          </p:cNvSpPr>
          <p:nvPr/>
        </p:nvSpPr>
        <p:spPr bwMode="auto">
          <a:xfrm>
            <a:off x="4786507" y="3244224"/>
            <a:ext cx="162526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120" y="18"/>
              </a:cxn>
              <a:cxn ang="0">
                <a:pos x="120" y="0"/>
              </a:cxn>
              <a:cxn ang="0">
                <a:pos x="114" y="0"/>
              </a:cxn>
              <a:cxn ang="0">
                <a:pos x="6" y="0"/>
              </a:cxn>
            </a:cxnLst>
            <a:rect l="0" t="0" r="r" b="b"/>
            <a:pathLst>
              <a:path w="120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120" y="18"/>
                </a:lnTo>
                <a:lnTo>
                  <a:pt x="120" y="0"/>
                </a:lnTo>
                <a:lnTo>
                  <a:pt x="114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4" name="Freeform 686"/>
          <p:cNvSpPr>
            <a:spLocks/>
          </p:cNvSpPr>
          <p:nvPr/>
        </p:nvSpPr>
        <p:spPr bwMode="auto">
          <a:xfrm>
            <a:off x="4786507" y="3244224"/>
            <a:ext cx="162526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19" y="3"/>
              </a:cxn>
              <a:cxn ang="0">
                <a:pos x="1" y="3"/>
              </a:cxn>
              <a:cxn ang="0">
                <a:pos x="20" y="3"/>
              </a:cxn>
              <a:cxn ang="0">
                <a:pos x="20" y="2"/>
              </a:cxn>
              <a:cxn ang="0">
                <a:pos x="20" y="2"/>
              </a:cxn>
              <a:cxn ang="0">
                <a:pos x="20" y="1"/>
              </a:cxn>
              <a:cxn ang="0">
                <a:pos x="20" y="0"/>
              </a:cxn>
              <a:cxn ang="0">
                <a:pos x="19" y="0"/>
              </a:cxn>
              <a:cxn ang="0">
                <a:pos x="1" y="0"/>
              </a:cxn>
            </a:cxnLst>
            <a:rect l="0" t="0" r="r" b="b"/>
            <a:pathLst>
              <a:path w="20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19" y="3"/>
                </a:lnTo>
                <a:lnTo>
                  <a:pt x="1" y="3"/>
                </a:lnTo>
                <a:lnTo>
                  <a:pt x="20" y="3"/>
                </a:lnTo>
                <a:lnTo>
                  <a:pt x="20" y="2"/>
                </a:lnTo>
                <a:lnTo>
                  <a:pt x="20" y="2"/>
                </a:lnTo>
                <a:lnTo>
                  <a:pt x="20" y="1"/>
                </a:lnTo>
                <a:lnTo>
                  <a:pt x="20" y="0"/>
                </a:lnTo>
                <a:lnTo>
                  <a:pt x="19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5" name="Freeform 687"/>
          <p:cNvSpPr>
            <a:spLocks/>
          </p:cNvSpPr>
          <p:nvPr/>
        </p:nvSpPr>
        <p:spPr bwMode="auto">
          <a:xfrm>
            <a:off x="4924654" y="3208917"/>
            <a:ext cx="24379" cy="56492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6" y="42"/>
              </a:cxn>
              <a:cxn ang="0">
                <a:pos x="6" y="48"/>
              </a:cxn>
              <a:cxn ang="0">
                <a:pos x="18" y="48"/>
              </a:cxn>
              <a:cxn ang="0">
                <a:pos x="18" y="0"/>
              </a:cxn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42"/>
              </a:cxn>
            </a:cxnLst>
            <a:rect l="0" t="0" r="r" b="b"/>
            <a:pathLst>
              <a:path w="18" h="48">
                <a:moveTo>
                  <a:pt x="0" y="42"/>
                </a:moveTo>
                <a:lnTo>
                  <a:pt x="6" y="42"/>
                </a:lnTo>
                <a:lnTo>
                  <a:pt x="6" y="48"/>
                </a:lnTo>
                <a:lnTo>
                  <a:pt x="18" y="48"/>
                </a:lnTo>
                <a:lnTo>
                  <a:pt x="18" y="0"/>
                </a:ln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6" name="Freeform 688"/>
          <p:cNvSpPr>
            <a:spLocks/>
          </p:cNvSpPr>
          <p:nvPr/>
        </p:nvSpPr>
        <p:spPr bwMode="auto">
          <a:xfrm>
            <a:off x="4924654" y="3208917"/>
            <a:ext cx="24379" cy="56492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1" y="7"/>
              </a:cxn>
              <a:cxn ang="0">
                <a:pos x="1" y="8"/>
              </a:cxn>
              <a:cxn ang="0">
                <a:pos x="2" y="8"/>
              </a:cxn>
              <a:cxn ang="0">
                <a:pos x="3" y="8"/>
              </a:cxn>
              <a:cxn ang="0">
                <a:pos x="3" y="7"/>
              </a:cxn>
              <a:cxn ang="0">
                <a:pos x="3" y="1"/>
              </a:cxn>
              <a:cxn ang="0">
                <a:pos x="3" y="7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7"/>
              </a:cxn>
            </a:cxnLst>
            <a:rect l="0" t="0" r="r" b="b"/>
            <a:pathLst>
              <a:path w="3" h="8">
                <a:moveTo>
                  <a:pt x="0" y="7"/>
                </a:moveTo>
                <a:lnTo>
                  <a:pt x="1" y="7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3" y="7"/>
                </a:lnTo>
                <a:lnTo>
                  <a:pt x="3" y="1"/>
                </a:lnTo>
                <a:lnTo>
                  <a:pt x="3" y="7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7" name="Freeform 689"/>
          <p:cNvSpPr>
            <a:spLocks/>
          </p:cNvSpPr>
          <p:nvPr/>
        </p:nvSpPr>
        <p:spPr bwMode="auto">
          <a:xfrm>
            <a:off x="4924654" y="3208917"/>
            <a:ext cx="195031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6" y="12"/>
              </a:cxn>
              <a:cxn ang="0">
                <a:pos x="6" y="18"/>
              </a:cxn>
              <a:cxn ang="0">
                <a:pos x="138" y="18"/>
              </a:cxn>
              <a:cxn ang="0">
                <a:pos x="144" y="12"/>
              </a:cxn>
              <a:cxn ang="0">
                <a:pos x="144" y="6"/>
              </a:cxn>
              <a:cxn ang="0">
                <a:pos x="138" y="0"/>
              </a:cxn>
              <a:cxn ang="0">
                <a:pos x="132" y="0"/>
              </a:cxn>
              <a:cxn ang="0">
                <a:pos x="12" y="0"/>
              </a:cxn>
            </a:cxnLst>
            <a:rect l="0" t="0" r="r" b="b"/>
            <a:pathLst>
              <a:path w="144" h="18">
                <a:moveTo>
                  <a:pt x="12" y="0"/>
                </a:move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6" y="12"/>
                </a:lnTo>
                <a:lnTo>
                  <a:pt x="6" y="18"/>
                </a:lnTo>
                <a:lnTo>
                  <a:pt x="138" y="18"/>
                </a:lnTo>
                <a:lnTo>
                  <a:pt x="144" y="12"/>
                </a:lnTo>
                <a:lnTo>
                  <a:pt x="144" y="6"/>
                </a:lnTo>
                <a:lnTo>
                  <a:pt x="138" y="0"/>
                </a:lnTo>
                <a:lnTo>
                  <a:pt x="132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8" name="Freeform 690"/>
          <p:cNvSpPr>
            <a:spLocks/>
          </p:cNvSpPr>
          <p:nvPr/>
        </p:nvSpPr>
        <p:spPr bwMode="auto">
          <a:xfrm>
            <a:off x="4924654" y="3208917"/>
            <a:ext cx="195031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1" y="2"/>
              </a:cxn>
              <a:cxn ang="0">
                <a:pos x="1" y="3"/>
              </a:cxn>
              <a:cxn ang="0">
                <a:pos x="22" y="3"/>
              </a:cxn>
              <a:cxn ang="0">
                <a:pos x="2" y="3"/>
              </a:cxn>
              <a:cxn ang="0">
                <a:pos x="23" y="3"/>
              </a:cxn>
              <a:cxn ang="0">
                <a:pos x="24" y="2"/>
              </a:cxn>
              <a:cxn ang="0">
                <a:pos x="24" y="1"/>
              </a:cxn>
              <a:cxn ang="0">
                <a:pos x="24" y="1"/>
              </a:cxn>
              <a:cxn ang="0">
                <a:pos x="23" y="0"/>
              </a:cxn>
              <a:cxn ang="0">
                <a:pos x="22" y="0"/>
              </a:cxn>
              <a:cxn ang="0">
                <a:pos x="2" y="0"/>
              </a:cxn>
            </a:cxnLst>
            <a:rect l="0" t="0" r="r" b="b"/>
            <a:pathLst>
              <a:path w="24" h="3">
                <a:moveTo>
                  <a:pt x="2" y="0"/>
                </a:move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1" y="2"/>
                </a:lnTo>
                <a:lnTo>
                  <a:pt x="1" y="3"/>
                </a:lnTo>
                <a:lnTo>
                  <a:pt x="22" y="3"/>
                </a:lnTo>
                <a:lnTo>
                  <a:pt x="2" y="3"/>
                </a:lnTo>
                <a:lnTo>
                  <a:pt x="23" y="3"/>
                </a:lnTo>
                <a:lnTo>
                  <a:pt x="24" y="2"/>
                </a:lnTo>
                <a:lnTo>
                  <a:pt x="24" y="1"/>
                </a:lnTo>
                <a:lnTo>
                  <a:pt x="24" y="1"/>
                </a:lnTo>
                <a:lnTo>
                  <a:pt x="23" y="0"/>
                </a:lnTo>
                <a:lnTo>
                  <a:pt x="2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9" name="Freeform 691"/>
          <p:cNvSpPr>
            <a:spLocks/>
          </p:cNvSpPr>
          <p:nvPr/>
        </p:nvSpPr>
        <p:spPr bwMode="auto">
          <a:xfrm>
            <a:off x="5095307" y="3208917"/>
            <a:ext cx="113768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78" y="18"/>
              </a:cxn>
              <a:cxn ang="0">
                <a:pos x="84" y="12"/>
              </a:cxn>
              <a:cxn ang="0">
                <a:pos x="84" y="6"/>
              </a:cxn>
              <a:cxn ang="0">
                <a:pos x="78" y="0"/>
              </a:cxn>
              <a:cxn ang="0">
                <a:pos x="72" y="0"/>
              </a:cxn>
              <a:cxn ang="0">
                <a:pos x="6" y="0"/>
              </a:cxn>
            </a:cxnLst>
            <a:rect l="0" t="0" r="r" b="b"/>
            <a:pathLst>
              <a:path w="84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78" y="18"/>
                </a:lnTo>
                <a:lnTo>
                  <a:pt x="84" y="12"/>
                </a:lnTo>
                <a:lnTo>
                  <a:pt x="84" y="6"/>
                </a:lnTo>
                <a:lnTo>
                  <a:pt x="78" y="0"/>
                </a:lnTo>
                <a:lnTo>
                  <a:pt x="72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0" name="Freeform 692"/>
          <p:cNvSpPr>
            <a:spLocks/>
          </p:cNvSpPr>
          <p:nvPr/>
        </p:nvSpPr>
        <p:spPr bwMode="auto">
          <a:xfrm>
            <a:off x="5095307" y="3208917"/>
            <a:ext cx="113768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2" y="3"/>
              </a:cxn>
              <a:cxn ang="0">
                <a:pos x="1" y="3"/>
              </a:cxn>
              <a:cxn ang="0">
                <a:pos x="13" y="3"/>
              </a:cxn>
              <a:cxn ang="0">
                <a:pos x="14" y="2"/>
              </a:cxn>
              <a:cxn ang="0">
                <a:pos x="14" y="1"/>
              </a:cxn>
              <a:cxn ang="0">
                <a:pos x="14" y="1"/>
              </a:cxn>
              <a:cxn ang="0">
                <a:pos x="13" y="0"/>
              </a:cxn>
              <a:cxn ang="0">
                <a:pos x="12" y="0"/>
              </a:cxn>
              <a:cxn ang="0">
                <a:pos x="1" y="0"/>
              </a:cxn>
            </a:cxnLst>
            <a:rect l="0" t="0" r="r" b="b"/>
            <a:pathLst>
              <a:path w="14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2" y="3"/>
                </a:lnTo>
                <a:lnTo>
                  <a:pt x="1" y="3"/>
                </a:lnTo>
                <a:lnTo>
                  <a:pt x="13" y="3"/>
                </a:lnTo>
                <a:lnTo>
                  <a:pt x="14" y="2"/>
                </a:lnTo>
                <a:lnTo>
                  <a:pt x="14" y="1"/>
                </a:lnTo>
                <a:lnTo>
                  <a:pt x="14" y="1"/>
                </a:lnTo>
                <a:lnTo>
                  <a:pt x="13" y="0"/>
                </a:lnTo>
                <a:lnTo>
                  <a:pt x="1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1" name="Freeform 693"/>
          <p:cNvSpPr>
            <a:spLocks/>
          </p:cNvSpPr>
          <p:nvPr/>
        </p:nvSpPr>
        <p:spPr bwMode="auto">
          <a:xfrm>
            <a:off x="5184696" y="3173610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0" y="42"/>
              </a:cxn>
              <a:cxn ang="0">
                <a:pos x="6" y="48"/>
              </a:cxn>
              <a:cxn ang="0">
                <a:pos x="12" y="48"/>
              </a:cxn>
              <a:cxn ang="0">
                <a:pos x="18" y="42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0" y="42"/>
                </a:lnTo>
                <a:lnTo>
                  <a:pt x="6" y="48"/>
                </a:lnTo>
                <a:lnTo>
                  <a:pt x="12" y="48"/>
                </a:lnTo>
                <a:lnTo>
                  <a:pt x="18" y="42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" name="Freeform 694"/>
          <p:cNvSpPr>
            <a:spLocks/>
          </p:cNvSpPr>
          <p:nvPr/>
        </p:nvSpPr>
        <p:spPr bwMode="auto">
          <a:xfrm>
            <a:off x="5184696" y="3173610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1" y="8"/>
              </a:cxn>
              <a:cxn ang="0">
                <a:pos x="1" y="8"/>
              </a:cxn>
              <a:cxn ang="0">
                <a:pos x="2" y="8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0" y="7"/>
                </a:lnTo>
                <a:lnTo>
                  <a:pt x="1" y="8"/>
                </a:lnTo>
                <a:lnTo>
                  <a:pt x="1" y="8"/>
                </a:lnTo>
                <a:lnTo>
                  <a:pt x="2" y="8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3" name="Freeform 695"/>
          <p:cNvSpPr>
            <a:spLocks/>
          </p:cNvSpPr>
          <p:nvPr/>
        </p:nvSpPr>
        <p:spPr bwMode="auto">
          <a:xfrm>
            <a:off x="5184696" y="3173610"/>
            <a:ext cx="56884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36" y="18"/>
              </a:cxn>
              <a:cxn ang="0">
                <a:pos x="6" y="18"/>
              </a:cxn>
              <a:cxn ang="0">
                <a:pos x="36" y="12"/>
              </a:cxn>
              <a:cxn ang="0">
                <a:pos x="42" y="12"/>
              </a:cxn>
              <a:cxn ang="0">
                <a:pos x="42" y="0"/>
              </a:cxn>
              <a:cxn ang="0">
                <a:pos x="36" y="0"/>
              </a:cxn>
              <a:cxn ang="0">
                <a:pos x="6" y="0"/>
              </a:cxn>
            </a:cxnLst>
            <a:rect l="0" t="0" r="r" b="b"/>
            <a:pathLst>
              <a:path w="42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36" y="18"/>
                </a:lnTo>
                <a:lnTo>
                  <a:pt x="6" y="18"/>
                </a:lnTo>
                <a:lnTo>
                  <a:pt x="36" y="12"/>
                </a:lnTo>
                <a:lnTo>
                  <a:pt x="42" y="12"/>
                </a:lnTo>
                <a:lnTo>
                  <a:pt x="42" y="0"/>
                </a:lnTo>
                <a:lnTo>
                  <a:pt x="36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4" name="Freeform 696"/>
          <p:cNvSpPr>
            <a:spLocks/>
          </p:cNvSpPr>
          <p:nvPr/>
        </p:nvSpPr>
        <p:spPr bwMode="auto">
          <a:xfrm>
            <a:off x="5184696" y="3173610"/>
            <a:ext cx="56884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6" y="3"/>
              </a:cxn>
              <a:cxn ang="0">
                <a:pos x="1" y="3"/>
              </a:cxn>
              <a:cxn ang="0">
                <a:pos x="6" y="2"/>
              </a:cxn>
              <a:cxn ang="0">
                <a:pos x="7" y="2"/>
              </a:cxn>
              <a:cxn ang="0">
                <a:pos x="7" y="1"/>
              </a:cxn>
              <a:cxn ang="0">
                <a:pos x="7" y="0"/>
              </a:cxn>
              <a:cxn ang="0">
                <a:pos x="6" y="0"/>
              </a:cxn>
              <a:cxn ang="0">
                <a:pos x="6" y="0"/>
              </a:cxn>
              <a:cxn ang="0">
                <a:pos x="1" y="0"/>
              </a:cxn>
            </a:cxnLst>
            <a:rect l="0" t="0" r="r" b="b"/>
            <a:pathLst>
              <a:path w="7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6" y="3"/>
                </a:lnTo>
                <a:lnTo>
                  <a:pt x="1" y="3"/>
                </a:lnTo>
                <a:lnTo>
                  <a:pt x="6" y="2"/>
                </a:lnTo>
                <a:lnTo>
                  <a:pt x="7" y="2"/>
                </a:lnTo>
                <a:lnTo>
                  <a:pt x="7" y="1"/>
                </a:lnTo>
                <a:lnTo>
                  <a:pt x="7" y="0"/>
                </a:lnTo>
                <a:lnTo>
                  <a:pt x="6" y="0"/>
                </a:lnTo>
                <a:lnTo>
                  <a:pt x="6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5" name="Freeform 697"/>
          <p:cNvSpPr>
            <a:spLocks/>
          </p:cNvSpPr>
          <p:nvPr/>
        </p:nvSpPr>
        <p:spPr bwMode="auto">
          <a:xfrm>
            <a:off x="5217201" y="3173610"/>
            <a:ext cx="1869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126" y="18"/>
              </a:cxn>
              <a:cxn ang="0">
                <a:pos x="12" y="18"/>
              </a:cxn>
              <a:cxn ang="0">
                <a:pos x="132" y="12"/>
              </a:cxn>
              <a:cxn ang="0">
                <a:pos x="138" y="6"/>
              </a:cxn>
              <a:cxn ang="0">
                <a:pos x="132" y="0"/>
              </a:cxn>
              <a:cxn ang="0">
                <a:pos x="126" y="0"/>
              </a:cxn>
              <a:cxn ang="0">
                <a:pos x="12" y="0"/>
              </a:cxn>
            </a:cxnLst>
            <a:rect l="0" t="0" r="r" b="b"/>
            <a:pathLst>
              <a:path w="138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126" y="18"/>
                </a:lnTo>
                <a:lnTo>
                  <a:pt x="12" y="18"/>
                </a:lnTo>
                <a:lnTo>
                  <a:pt x="132" y="12"/>
                </a:lnTo>
                <a:lnTo>
                  <a:pt x="138" y="6"/>
                </a:lnTo>
                <a:lnTo>
                  <a:pt x="132" y="0"/>
                </a:lnTo>
                <a:lnTo>
                  <a:pt x="126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6" name="Freeform 698"/>
          <p:cNvSpPr>
            <a:spLocks/>
          </p:cNvSpPr>
          <p:nvPr/>
        </p:nvSpPr>
        <p:spPr bwMode="auto">
          <a:xfrm>
            <a:off x="5217201" y="3173610"/>
            <a:ext cx="1869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21" y="3"/>
              </a:cxn>
              <a:cxn ang="0">
                <a:pos x="2" y="3"/>
              </a:cxn>
              <a:cxn ang="0">
                <a:pos x="22" y="2"/>
              </a:cxn>
              <a:cxn ang="0">
                <a:pos x="22" y="2"/>
              </a:cxn>
              <a:cxn ang="0">
                <a:pos x="23" y="1"/>
              </a:cxn>
              <a:cxn ang="0">
                <a:pos x="22" y="0"/>
              </a:cxn>
              <a:cxn ang="0">
                <a:pos x="22" y="0"/>
              </a:cxn>
              <a:cxn ang="0">
                <a:pos x="21" y="0"/>
              </a:cxn>
              <a:cxn ang="0">
                <a:pos x="2" y="0"/>
              </a:cxn>
            </a:cxnLst>
            <a:rect l="0" t="0" r="r" b="b"/>
            <a:pathLst>
              <a:path w="23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21" y="3"/>
                </a:lnTo>
                <a:lnTo>
                  <a:pt x="2" y="3"/>
                </a:lnTo>
                <a:lnTo>
                  <a:pt x="22" y="2"/>
                </a:lnTo>
                <a:lnTo>
                  <a:pt x="22" y="2"/>
                </a:lnTo>
                <a:lnTo>
                  <a:pt x="23" y="1"/>
                </a:lnTo>
                <a:lnTo>
                  <a:pt x="22" y="0"/>
                </a:lnTo>
                <a:lnTo>
                  <a:pt x="22" y="0"/>
                </a:lnTo>
                <a:lnTo>
                  <a:pt x="21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7" name="Freeform 699"/>
          <p:cNvSpPr>
            <a:spLocks/>
          </p:cNvSpPr>
          <p:nvPr/>
        </p:nvSpPr>
        <p:spPr bwMode="auto">
          <a:xfrm>
            <a:off x="5379727" y="3130064"/>
            <a:ext cx="24379" cy="64730"/>
          </a:xfrm>
          <a:custGeom>
            <a:avLst/>
            <a:gdLst/>
            <a:ahLst/>
            <a:cxnLst>
              <a:cxn ang="0">
                <a:pos x="0" y="43"/>
              </a:cxn>
              <a:cxn ang="0">
                <a:pos x="0" y="49"/>
              </a:cxn>
              <a:cxn ang="0">
                <a:pos x="6" y="55"/>
              </a:cxn>
              <a:cxn ang="0">
                <a:pos x="12" y="49"/>
              </a:cxn>
              <a:cxn ang="0">
                <a:pos x="18" y="12"/>
              </a:cxn>
              <a:cxn ang="0">
                <a:pos x="18" y="43"/>
              </a:cxn>
              <a:cxn ang="0">
                <a:pos x="12" y="6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43"/>
              </a:cxn>
            </a:cxnLst>
            <a:rect l="0" t="0" r="r" b="b"/>
            <a:pathLst>
              <a:path w="18" h="55">
                <a:moveTo>
                  <a:pt x="0" y="43"/>
                </a:moveTo>
                <a:lnTo>
                  <a:pt x="0" y="49"/>
                </a:lnTo>
                <a:lnTo>
                  <a:pt x="6" y="55"/>
                </a:lnTo>
                <a:lnTo>
                  <a:pt x="12" y="49"/>
                </a:lnTo>
                <a:lnTo>
                  <a:pt x="18" y="12"/>
                </a:lnTo>
                <a:lnTo>
                  <a:pt x="18" y="43"/>
                </a:lnTo>
                <a:lnTo>
                  <a:pt x="12" y="6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43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8" name="Freeform 700"/>
          <p:cNvSpPr>
            <a:spLocks/>
          </p:cNvSpPr>
          <p:nvPr/>
        </p:nvSpPr>
        <p:spPr bwMode="auto">
          <a:xfrm>
            <a:off x="5379727" y="3130064"/>
            <a:ext cx="24379" cy="6473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8"/>
              </a:cxn>
              <a:cxn ang="0">
                <a:pos x="0" y="8"/>
              </a:cxn>
              <a:cxn ang="0">
                <a:pos x="1" y="9"/>
              </a:cxn>
              <a:cxn ang="0">
                <a:pos x="2" y="8"/>
              </a:cxn>
              <a:cxn ang="0">
                <a:pos x="2" y="8"/>
              </a:cxn>
              <a:cxn ang="0">
                <a:pos x="3" y="2"/>
              </a:cxn>
              <a:cxn ang="0">
                <a:pos x="3" y="7"/>
              </a:cxn>
              <a:cxn ang="0">
                <a:pos x="2" y="1"/>
              </a:cxn>
              <a:cxn ang="0">
                <a:pos x="2" y="1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7"/>
              </a:cxn>
            </a:cxnLst>
            <a:rect l="0" t="0" r="r" b="b"/>
            <a:pathLst>
              <a:path w="3" h="9">
                <a:moveTo>
                  <a:pt x="0" y="7"/>
                </a:moveTo>
                <a:lnTo>
                  <a:pt x="0" y="8"/>
                </a:lnTo>
                <a:lnTo>
                  <a:pt x="0" y="8"/>
                </a:lnTo>
                <a:lnTo>
                  <a:pt x="1" y="9"/>
                </a:lnTo>
                <a:lnTo>
                  <a:pt x="2" y="8"/>
                </a:lnTo>
                <a:lnTo>
                  <a:pt x="2" y="8"/>
                </a:lnTo>
                <a:lnTo>
                  <a:pt x="3" y="2"/>
                </a:lnTo>
                <a:lnTo>
                  <a:pt x="3" y="7"/>
                </a:lnTo>
                <a:lnTo>
                  <a:pt x="2" y="1"/>
                </a:lnTo>
                <a:lnTo>
                  <a:pt x="2" y="1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9" name="Freeform 701"/>
          <p:cNvSpPr>
            <a:spLocks/>
          </p:cNvSpPr>
          <p:nvPr/>
        </p:nvSpPr>
        <p:spPr bwMode="auto">
          <a:xfrm>
            <a:off x="5379727" y="3130064"/>
            <a:ext cx="325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18" y="18"/>
              </a:cxn>
              <a:cxn ang="0">
                <a:pos x="24" y="12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24" h="18">
                <a:moveTo>
                  <a:pt x="6" y="0"/>
                </a:moveTo>
                <a:lnTo>
                  <a:pt x="0" y="6"/>
                </a:lnTo>
                <a:lnTo>
                  <a:pt x="0" y="18"/>
                </a:lnTo>
                <a:lnTo>
                  <a:pt x="18" y="18"/>
                </a:lnTo>
                <a:lnTo>
                  <a:pt x="24" y="12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0" name="Freeform 702"/>
          <p:cNvSpPr>
            <a:spLocks/>
          </p:cNvSpPr>
          <p:nvPr/>
        </p:nvSpPr>
        <p:spPr bwMode="auto">
          <a:xfrm>
            <a:off x="5379727" y="3130064"/>
            <a:ext cx="325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2" y="3"/>
              </a:cxn>
              <a:cxn ang="0">
                <a:pos x="1" y="3"/>
              </a:cxn>
              <a:cxn ang="0">
                <a:pos x="3" y="3"/>
              </a:cxn>
              <a:cxn ang="0">
                <a:pos x="3" y="3"/>
              </a:cxn>
              <a:cxn ang="0">
                <a:pos x="4" y="2"/>
              </a:cxn>
              <a:cxn ang="0">
                <a:pos x="3" y="1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2" y="3"/>
                </a:lnTo>
                <a:lnTo>
                  <a:pt x="1" y="3"/>
                </a:lnTo>
                <a:lnTo>
                  <a:pt x="3" y="3"/>
                </a:lnTo>
                <a:lnTo>
                  <a:pt x="3" y="3"/>
                </a:lnTo>
                <a:lnTo>
                  <a:pt x="4" y="2"/>
                </a:lnTo>
                <a:lnTo>
                  <a:pt x="3" y="1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1" name="Freeform 703"/>
          <p:cNvSpPr>
            <a:spLocks/>
          </p:cNvSpPr>
          <p:nvPr/>
        </p:nvSpPr>
        <p:spPr bwMode="auto">
          <a:xfrm>
            <a:off x="5387854" y="3130064"/>
            <a:ext cx="113768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84" y="18"/>
              </a:cxn>
              <a:cxn ang="0">
                <a:pos x="84" y="6"/>
              </a:cxn>
              <a:cxn ang="0">
                <a:pos x="78" y="6"/>
              </a:cxn>
              <a:cxn ang="0">
                <a:pos x="78" y="0"/>
              </a:cxn>
              <a:cxn ang="0">
                <a:pos x="6" y="0"/>
              </a:cxn>
            </a:cxnLst>
            <a:rect l="0" t="0" r="r" b="b"/>
            <a:pathLst>
              <a:path w="84" h="18">
                <a:moveTo>
                  <a:pt x="6" y="0"/>
                </a:moveTo>
                <a:lnTo>
                  <a:pt x="0" y="6"/>
                </a:lnTo>
                <a:lnTo>
                  <a:pt x="0" y="18"/>
                </a:lnTo>
                <a:lnTo>
                  <a:pt x="84" y="18"/>
                </a:lnTo>
                <a:lnTo>
                  <a:pt x="84" y="6"/>
                </a:lnTo>
                <a:lnTo>
                  <a:pt x="78" y="6"/>
                </a:lnTo>
                <a:lnTo>
                  <a:pt x="78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2" name="Freeform 704"/>
          <p:cNvSpPr>
            <a:spLocks/>
          </p:cNvSpPr>
          <p:nvPr/>
        </p:nvSpPr>
        <p:spPr bwMode="auto">
          <a:xfrm>
            <a:off x="5387854" y="3130064"/>
            <a:ext cx="113768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13" y="3"/>
              </a:cxn>
              <a:cxn ang="0">
                <a:pos x="1" y="3"/>
              </a:cxn>
              <a:cxn ang="0">
                <a:pos x="13" y="3"/>
              </a:cxn>
              <a:cxn ang="0">
                <a:pos x="14" y="3"/>
              </a:cxn>
              <a:cxn ang="0">
                <a:pos x="14" y="2"/>
              </a:cxn>
              <a:cxn ang="0">
                <a:pos x="14" y="1"/>
              </a:cxn>
              <a:cxn ang="0">
                <a:pos x="13" y="1"/>
              </a:cxn>
              <a:cxn ang="0">
                <a:pos x="13" y="0"/>
              </a:cxn>
              <a:cxn ang="0">
                <a:pos x="1" y="0"/>
              </a:cxn>
            </a:cxnLst>
            <a:rect l="0" t="0" r="r" b="b"/>
            <a:pathLst>
              <a:path w="14" h="3">
                <a:moveTo>
                  <a:pt x="1" y="0"/>
                </a:move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13" y="3"/>
                </a:lnTo>
                <a:lnTo>
                  <a:pt x="1" y="3"/>
                </a:lnTo>
                <a:lnTo>
                  <a:pt x="13" y="3"/>
                </a:lnTo>
                <a:lnTo>
                  <a:pt x="14" y="3"/>
                </a:lnTo>
                <a:lnTo>
                  <a:pt x="14" y="2"/>
                </a:lnTo>
                <a:lnTo>
                  <a:pt x="14" y="1"/>
                </a:lnTo>
                <a:lnTo>
                  <a:pt x="13" y="1"/>
                </a:lnTo>
                <a:lnTo>
                  <a:pt x="1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3" name="Freeform 705"/>
          <p:cNvSpPr>
            <a:spLocks/>
          </p:cNvSpPr>
          <p:nvPr/>
        </p:nvSpPr>
        <p:spPr bwMode="auto">
          <a:xfrm>
            <a:off x="5477243" y="3130064"/>
            <a:ext cx="178779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6"/>
              </a:cxn>
              <a:cxn ang="0">
                <a:pos x="0" y="6"/>
              </a:cxn>
              <a:cxn ang="0">
                <a:pos x="0" y="18"/>
              </a:cxn>
              <a:cxn ang="0">
                <a:pos x="132" y="18"/>
              </a:cxn>
              <a:cxn ang="0">
                <a:pos x="132" y="6"/>
              </a:cxn>
              <a:cxn ang="0">
                <a:pos x="126" y="6"/>
              </a:cxn>
              <a:cxn ang="0">
                <a:pos x="126" y="0"/>
              </a:cxn>
              <a:cxn ang="0">
                <a:pos x="12" y="0"/>
              </a:cxn>
            </a:cxnLst>
            <a:rect l="0" t="0" r="r" b="b"/>
            <a:pathLst>
              <a:path w="132" h="18">
                <a:moveTo>
                  <a:pt x="12" y="0"/>
                </a:moveTo>
                <a:lnTo>
                  <a:pt x="6" y="6"/>
                </a:lnTo>
                <a:lnTo>
                  <a:pt x="0" y="6"/>
                </a:lnTo>
                <a:lnTo>
                  <a:pt x="0" y="18"/>
                </a:lnTo>
                <a:lnTo>
                  <a:pt x="132" y="18"/>
                </a:lnTo>
                <a:lnTo>
                  <a:pt x="132" y="6"/>
                </a:lnTo>
                <a:lnTo>
                  <a:pt x="126" y="6"/>
                </a:lnTo>
                <a:lnTo>
                  <a:pt x="126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4" name="Freeform 706"/>
          <p:cNvSpPr>
            <a:spLocks/>
          </p:cNvSpPr>
          <p:nvPr/>
        </p:nvSpPr>
        <p:spPr bwMode="auto">
          <a:xfrm>
            <a:off x="5477243" y="3130064"/>
            <a:ext cx="178779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21" y="3"/>
              </a:cxn>
              <a:cxn ang="0">
                <a:pos x="2" y="3"/>
              </a:cxn>
              <a:cxn ang="0">
                <a:pos x="21" y="3"/>
              </a:cxn>
              <a:cxn ang="0">
                <a:pos x="22" y="3"/>
              </a:cxn>
              <a:cxn ang="0">
                <a:pos x="22" y="2"/>
              </a:cxn>
              <a:cxn ang="0">
                <a:pos x="22" y="1"/>
              </a:cxn>
              <a:cxn ang="0">
                <a:pos x="21" y="1"/>
              </a:cxn>
              <a:cxn ang="0">
                <a:pos x="21" y="0"/>
              </a:cxn>
              <a:cxn ang="0">
                <a:pos x="2" y="0"/>
              </a:cxn>
            </a:cxnLst>
            <a:rect l="0" t="0" r="r" b="b"/>
            <a:pathLst>
              <a:path w="22" h="3">
                <a:moveTo>
                  <a:pt x="2" y="0"/>
                </a:move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21" y="3"/>
                </a:lnTo>
                <a:lnTo>
                  <a:pt x="2" y="3"/>
                </a:lnTo>
                <a:lnTo>
                  <a:pt x="21" y="3"/>
                </a:lnTo>
                <a:lnTo>
                  <a:pt x="22" y="3"/>
                </a:lnTo>
                <a:lnTo>
                  <a:pt x="22" y="2"/>
                </a:lnTo>
                <a:lnTo>
                  <a:pt x="22" y="1"/>
                </a:lnTo>
                <a:lnTo>
                  <a:pt x="21" y="1"/>
                </a:lnTo>
                <a:lnTo>
                  <a:pt x="21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5" name="Freeform 707"/>
          <p:cNvSpPr>
            <a:spLocks/>
          </p:cNvSpPr>
          <p:nvPr/>
        </p:nvSpPr>
        <p:spPr bwMode="auto">
          <a:xfrm>
            <a:off x="5631643" y="3130064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6"/>
              </a:cxn>
              <a:cxn ang="0">
                <a:pos x="0" y="6"/>
              </a:cxn>
              <a:cxn ang="0">
                <a:pos x="0" y="18"/>
              </a:cxn>
              <a:cxn ang="0">
                <a:pos x="30" y="18"/>
              </a:cxn>
              <a:cxn ang="0">
                <a:pos x="30" y="6"/>
              </a:cxn>
              <a:cxn ang="0">
                <a:pos x="24" y="6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6" y="6"/>
                </a:lnTo>
                <a:lnTo>
                  <a:pt x="0" y="6"/>
                </a:lnTo>
                <a:lnTo>
                  <a:pt x="0" y="18"/>
                </a:lnTo>
                <a:lnTo>
                  <a:pt x="30" y="18"/>
                </a:lnTo>
                <a:lnTo>
                  <a:pt x="30" y="6"/>
                </a:lnTo>
                <a:lnTo>
                  <a:pt x="24" y="6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6" name="Freeform 708"/>
          <p:cNvSpPr>
            <a:spLocks/>
          </p:cNvSpPr>
          <p:nvPr/>
        </p:nvSpPr>
        <p:spPr bwMode="auto">
          <a:xfrm>
            <a:off x="5631643" y="3130064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3" y="3"/>
              </a:cxn>
              <a:cxn ang="0">
                <a:pos x="2" y="3"/>
              </a:cxn>
              <a:cxn ang="0">
                <a:pos x="4" y="3"/>
              </a:cxn>
              <a:cxn ang="0">
                <a:pos x="5" y="3"/>
              </a:cxn>
              <a:cxn ang="0">
                <a:pos x="5" y="2"/>
              </a:cxn>
              <a:cxn ang="0">
                <a:pos x="5" y="1"/>
              </a:cxn>
              <a:cxn ang="0">
                <a:pos x="4" y="1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3" y="3"/>
                </a:lnTo>
                <a:lnTo>
                  <a:pt x="2" y="3"/>
                </a:lnTo>
                <a:lnTo>
                  <a:pt x="4" y="3"/>
                </a:lnTo>
                <a:lnTo>
                  <a:pt x="5" y="3"/>
                </a:lnTo>
                <a:lnTo>
                  <a:pt x="5" y="2"/>
                </a:lnTo>
                <a:lnTo>
                  <a:pt x="5" y="1"/>
                </a:lnTo>
                <a:lnTo>
                  <a:pt x="4" y="1"/>
                </a:lnTo>
                <a:lnTo>
                  <a:pt x="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7" name="Freeform 709"/>
          <p:cNvSpPr>
            <a:spLocks/>
          </p:cNvSpPr>
          <p:nvPr/>
        </p:nvSpPr>
        <p:spPr bwMode="auto">
          <a:xfrm>
            <a:off x="5647896" y="3130064"/>
            <a:ext cx="48758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18"/>
              </a:cxn>
              <a:cxn ang="0">
                <a:pos x="36" y="18"/>
              </a:cxn>
              <a:cxn ang="0">
                <a:pos x="36" y="6"/>
              </a:cxn>
              <a:cxn ang="0">
                <a:pos x="30" y="6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6" h="18">
                <a:moveTo>
                  <a:pt x="6" y="0"/>
                </a:moveTo>
                <a:lnTo>
                  <a:pt x="6" y="6"/>
                </a:lnTo>
                <a:lnTo>
                  <a:pt x="0" y="6"/>
                </a:lnTo>
                <a:lnTo>
                  <a:pt x="0" y="18"/>
                </a:lnTo>
                <a:lnTo>
                  <a:pt x="36" y="18"/>
                </a:lnTo>
                <a:lnTo>
                  <a:pt x="36" y="6"/>
                </a:lnTo>
                <a:lnTo>
                  <a:pt x="30" y="6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8" name="Freeform 710"/>
          <p:cNvSpPr>
            <a:spLocks/>
          </p:cNvSpPr>
          <p:nvPr/>
        </p:nvSpPr>
        <p:spPr bwMode="auto">
          <a:xfrm>
            <a:off x="5647896" y="3130064"/>
            <a:ext cx="48758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4" y="3"/>
              </a:cxn>
              <a:cxn ang="0">
                <a:pos x="1" y="3"/>
              </a:cxn>
              <a:cxn ang="0">
                <a:pos x="5" y="3"/>
              </a:cxn>
              <a:cxn ang="0">
                <a:pos x="6" y="3"/>
              </a:cxn>
              <a:cxn ang="0">
                <a:pos x="6" y="2"/>
              </a:cxn>
              <a:cxn ang="0">
                <a:pos x="6" y="1"/>
              </a:cxn>
              <a:cxn ang="0">
                <a:pos x="5" y="1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6" h="3">
                <a:moveTo>
                  <a:pt x="1" y="0"/>
                </a:move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4" y="3"/>
                </a:lnTo>
                <a:lnTo>
                  <a:pt x="1" y="3"/>
                </a:lnTo>
                <a:lnTo>
                  <a:pt x="5" y="3"/>
                </a:lnTo>
                <a:lnTo>
                  <a:pt x="6" y="3"/>
                </a:lnTo>
                <a:lnTo>
                  <a:pt x="6" y="2"/>
                </a:lnTo>
                <a:lnTo>
                  <a:pt x="6" y="1"/>
                </a:lnTo>
                <a:lnTo>
                  <a:pt x="5" y="1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9" name="Freeform 711"/>
          <p:cNvSpPr>
            <a:spLocks/>
          </p:cNvSpPr>
          <p:nvPr/>
        </p:nvSpPr>
        <p:spPr bwMode="auto">
          <a:xfrm>
            <a:off x="5672275" y="3094757"/>
            <a:ext cx="24379" cy="56492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0" y="48"/>
              </a:cxn>
              <a:cxn ang="0">
                <a:pos x="18" y="48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42"/>
              </a:cxn>
            </a:cxnLst>
            <a:rect l="0" t="0" r="r" b="b"/>
            <a:pathLst>
              <a:path w="18" h="48">
                <a:moveTo>
                  <a:pt x="0" y="42"/>
                </a:moveTo>
                <a:lnTo>
                  <a:pt x="0" y="48"/>
                </a:lnTo>
                <a:lnTo>
                  <a:pt x="18" y="48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0" name="Freeform 712"/>
          <p:cNvSpPr>
            <a:spLocks/>
          </p:cNvSpPr>
          <p:nvPr/>
        </p:nvSpPr>
        <p:spPr bwMode="auto">
          <a:xfrm>
            <a:off x="5672275" y="3094757"/>
            <a:ext cx="24379" cy="56492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8"/>
              </a:cxn>
              <a:cxn ang="0">
                <a:pos x="1" y="8"/>
              </a:cxn>
              <a:cxn ang="0">
                <a:pos x="1" y="8"/>
              </a:cxn>
              <a:cxn ang="0">
                <a:pos x="2" y="8"/>
              </a:cxn>
              <a:cxn ang="0">
                <a:pos x="3" y="8"/>
              </a:cxn>
              <a:cxn ang="0">
                <a:pos x="3" y="1"/>
              </a:cxn>
              <a:cxn ang="0">
                <a:pos x="3" y="7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7"/>
              </a:cxn>
            </a:cxnLst>
            <a:rect l="0" t="0" r="r" b="b"/>
            <a:pathLst>
              <a:path w="3" h="8">
                <a:moveTo>
                  <a:pt x="0" y="7"/>
                </a:moveTo>
                <a:lnTo>
                  <a:pt x="0" y="8"/>
                </a:lnTo>
                <a:lnTo>
                  <a:pt x="1" y="8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3" y="1"/>
                </a:lnTo>
                <a:lnTo>
                  <a:pt x="3" y="7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1" name="Freeform 713"/>
          <p:cNvSpPr>
            <a:spLocks/>
          </p:cNvSpPr>
          <p:nvPr/>
        </p:nvSpPr>
        <p:spPr bwMode="auto">
          <a:xfrm>
            <a:off x="5672275" y="3094757"/>
            <a:ext cx="203158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144" y="18"/>
              </a:cxn>
              <a:cxn ang="0">
                <a:pos x="144" y="12"/>
              </a:cxn>
              <a:cxn ang="0">
                <a:pos x="150" y="6"/>
              </a:cxn>
              <a:cxn ang="0">
                <a:pos x="144" y="6"/>
              </a:cxn>
              <a:cxn ang="0">
                <a:pos x="144" y="0"/>
              </a:cxn>
              <a:cxn ang="0">
                <a:pos x="138" y="0"/>
              </a:cxn>
              <a:cxn ang="0">
                <a:pos x="6" y="0"/>
              </a:cxn>
            </a:cxnLst>
            <a:rect l="0" t="0" r="r" b="b"/>
            <a:pathLst>
              <a:path w="150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144" y="18"/>
                </a:lnTo>
                <a:lnTo>
                  <a:pt x="144" y="12"/>
                </a:lnTo>
                <a:lnTo>
                  <a:pt x="150" y="6"/>
                </a:lnTo>
                <a:lnTo>
                  <a:pt x="144" y="6"/>
                </a:lnTo>
                <a:lnTo>
                  <a:pt x="144" y="0"/>
                </a:lnTo>
                <a:lnTo>
                  <a:pt x="138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2" name="Freeform 714"/>
          <p:cNvSpPr>
            <a:spLocks/>
          </p:cNvSpPr>
          <p:nvPr/>
        </p:nvSpPr>
        <p:spPr bwMode="auto">
          <a:xfrm>
            <a:off x="5672275" y="3094757"/>
            <a:ext cx="203158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23" y="3"/>
              </a:cxn>
              <a:cxn ang="0">
                <a:pos x="1" y="3"/>
              </a:cxn>
              <a:cxn ang="0">
                <a:pos x="24" y="3"/>
              </a:cxn>
              <a:cxn ang="0">
                <a:pos x="24" y="2"/>
              </a:cxn>
              <a:cxn ang="0">
                <a:pos x="25" y="1"/>
              </a:cxn>
              <a:cxn ang="0">
                <a:pos x="24" y="1"/>
              </a:cxn>
              <a:cxn ang="0">
                <a:pos x="24" y="0"/>
              </a:cxn>
              <a:cxn ang="0">
                <a:pos x="23" y="0"/>
              </a:cxn>
              <a:cxn ang="0">
                <a:pos x="1" y="0"/>
              </a:cxn>
            </a:cxnLst>
            <a:rect l="0" t="0" r="r" b="b"/>
            <a:pathLst>
              <a:path w="25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23" y="3"/>
                </a:lnTo>
                <a:lnTo>
                  <a:pt x="1" y="3"/>
                </a:lnTo>
                <a:lnTo>
                  <a:pt x="24" y="3"/>
                </a:lnTo>
                <a:lnTo>
                  <a:pt x="24" y="2"/>
                </a:lnTo>
                <a:lnTo>
                  <a:pt x="25" y="1"/>
                </a:lnTo>
                <a:lnTo>
                  <a:pt x="24" y="1"/>
                </a:lnTo>
                <a:lnTo>
                  <a:pt x="24" y="0"/>
                </a:lnTo>
                <a:lnTo>
                  <a:pt x="2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3" name="Freeform 715"/>
          <p:cNvSpPr>
            <a:spLocks/>
          </p:cNvSpPr>
          <p:nvPr/>
        </p:nvSpPr>
        <p:spPr bwMode="auto">
          <a:xfrm>
            <a:off x="5851053" y="3059449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0" y="48"/>
              </a:cxn>
              <a:cxn ang="0">
                <a:pos x="12" y="48"/>
              </a:cxn>
              <a:cxn ang="0">
                <a:pos x="12" y="42"/>
              </a:cxn>
              <a:cxn ang="0">
                <a:pos x="18" y="6"/>
              </a:cxn>
              <a:cxn ang="0">
                <a:pos x="18" y="36"/>
              </a:cxn>
              <a:cxn ang="0">
                <a:pos x="12" y="0"/>
              </a:cxn>
              <a:cxn ang="0">
                <a:pos x="0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0" y="48"/>
                </a:lnTo>
                <a:lnTo>
                  <a:pt x="12" y="48"/>
                </a:lnTo>
                <a:lnTo>
                  <a:pt x="12" y="42"/>
                </a:lnTo>
                <a:lnTo>
                  <a:pt x="18" y="6"/>
                </a:lnTo>
                <a:lnTo>
                  <a:pt x="18" y="36"/>
                </a:lnTo>
                <a:lnTo>
                  <a:pt x="12" y="0"/>
                </a:lnTo>
                <a:lnTo>
                  <a:pt x="0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4" name="Freeform 716"/>
          <p:cNvSpPr>
            <a:spLocks/>
          </p:cNvSpPr>
          <p:nvPr/>
        </p:nvSpPr>
        <p:spPr bwMode="auto">
          <a:xfrm>
            <a:off x="5851053" y="3059449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0" y="8"/>
              </a:cxn>
              <a:cxn ang="0">
                <a:pos x="1" y="8"/>
              </a:cxn>
              <a:cxn ang="0">
                <a:pos x="2" y="8"/>
              </a:cxn>
              <a:cxn ang="0">
                <a:pos x="2" y="7"/>
              </a:cxn>
              <a:cxn ang="0">
                <a:pos x="3" y="1"/>
              </a:cxn>
              <a:cxn ang="0">
                <a:pos x="3" y="6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0" y="7"/>
                </a:lnTo>
                <a:lnTo>
                  <a:pt x="0" y="8"/>
                </a:lnTo>
                <a:lnTo>
                  <a:pt x="1" y="8"/>
                </a:lnTo>
                <a:lnTo>
                  <a:pt x="2" y="8"/>
                </a:lnTo>
                <a:lnTo>
                  <a:pt x="2" y="7"/>
                </a:lnTo>
                <a:lnTo>
                  <a:pt x="3" y="1"/>
                </a:lnTo>
                <a:lnTo>
                  <a:pt x="3" y="6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5" name="Freeform 717"/>
          <p:cNvSpPr>
            <a:spLocks/>
          </p:cNvSpPr>
          <p:nvPr/>
        </p:nvSpPr>
        <p:spPr bwMode="auto">
          <a:xfrm>
            <a:off x="5851053" y="3059449"/>
            <a:ext cx="325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18" y="18"/>
              </a:cxn>
              <a:cxn ang="0">
                <a:pos x="6" y="18"/>
              </a:cxn>
              <a:cxn ang="0">
                <a:pos x="24" y="12"/>
              </a:cxn>
              <a:cxn ang="0">
                <a:pos x="24" y="0"/>
              </a:cxn>
              <a:cxn ang="0">
                <a:pos x="18" y="0"/>
              </a:cxn>
              <a:cxn ang="0">
                <a:pos x="6" y="0"/>
              </a:cxn>
            </a:cxnLst>
            <a:rect l="0" t="0" r="r" b="b"/>
            <a:pathLst>
              <a:path w="24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18" y="18"/>
                </a:lnTo>
                <a:lnTo>
                  <a:pt x="6" y="18"/>
                </a:lnTo>
                <a:lnTo>
                  <a:pt x="24" y="12"/>
                </a:lnTo>
                <a:lnTo>
                  <a:pt x="24" y="0"/>
                </a:lnTo>
                <a:lnTo>
                  <a:pt x="18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6" name="Freeform 718"/>
          <p:cNvSpPr>
            <a:spLocks/>
          </p:cNvSpPr>
          <p:nvPr/>
        </p:nvSpPr>
        <p:spPr bwMode="auto">
          <a:xfrm>
            <a:off x="5851053" y="3059449"/>
            <a:ext cx="325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3" y="3"/>
              </a:cxn>
              <a:cxn ang="0">
                <a:pos x="1" y="3"/>
              </a:cxn>
              <a:cxn ang="0">
                <a:pos x="4" y="2"/>
              </a:cxn>
              <a:cxn ang="0">
                <a:pos x="4" y="2"/>
              </a:cxn>
              <a:cxn ang="0">
                <a:pos x="4" y="1"/>
              </a:cxn>
              <a:cxn ang="0">
                <a:pos x="4" y="0"/>
              </a:cxn>
              <a:cxn ang="0">
                <a:pos x="4" y="0"/>
              </a:cxn>
              <a:cxn ang="0">
                <a:pos x="3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3" y="3"/>
                </a:lnTo>
                <a:lnTo>
                  <a:pt x="1" y="3"/>
                </a:lnTo>
                <a:lnTo>
                  <a:pt x="4" y="2"/>
                </a:lnTo>
                <a:lnTo>
                  <a:pt x="4" y="2"/>
                </a:lnTo>
                <a:lnTo>
                  <a:pt x="4" y="1"/>
                </a:lnTo>
                <a:lnTo>
                  <a:pt x="4" y="0"/>
                </a:lnTo>
                <a:lnTo>
                  <a:pt x="4" y="0"/>
                </a:lnTo>
                <a:lnTo>
                  <a:pt x="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7" name="Freeform 719"/>
          <p:cNvSpPr>
            <a:spLocks/>
          </p:cNvSpPr>
          <p:nvPr/>
        </p:nvSpPr>
        <p:spPr bwMode="auto">
          <a:xfrm>
            <a:off x="5859180" y="3059449"/>
            <a:ext cx="123249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79" y="18"/>
              </a:cxn>
              <a:cxn ang="0">
                <a:pos x="12" y="18"/>
              </a:cxn>
              <a:cxn ang="0">
                <a:pos x="85" y="12"/>
              </a:cxn>
              <a:cxn ang="0">
                <a:pos x="91" y="12"/>
              </a:cxn>
              <a:cxn ang="0">
                <a:pos x="91" y="0"/>
              </a:cxn>
              <a:cxn ang="0">
                <a:pos x="79" y="0"/>
              </a:cxn>
              <a:cxn ang="0">
                <a:pos x="12" y="0"/>
              </a:cxn>
            </a:cxnLst>
            <a:rect l="0" t="0" r="r" b="b"/>
            <a:pathLst>
              <a:path w="91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79" y="18"/>
                </a:lnTo>
                <a:lnTo>
                  <a:pt x="12" y="18"/>
                </a:lnTo>
                <a:lnTo>
                  <a:pt x="85" y="12"/>
                </a:lnTo>
                <a:lnTo>
                  <a:pt x="91" y="12"/>
                </a:lnTo>
                <a:lnTo>
                  <a:pt x="91" y="0"/>
                </a:lnTo>
                <a:lnTo>
                  <a:pt x="79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8" name="Freeform 720"/>
          <p:cNvSpPr>
            <a:spLocks/>
          </p:cNvSpPr>
          <p:nvPr/>
        </p:nvSpPr>
        <p:spPr bwMode="auto">
          <a:xfrm>
            <a:off x="5859180" y="3059449"/>
            <a:ext cx="123249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  <a:cxn ang="0">
                <a:pos x="13" y="3"/>
              </a:cxn>
              <a:cxn ang="0">
                <a:pos x="2" y="3"/>
              </a:cxn>
              <a:cxn ang="0">
                <a:pos x="14" y="2"/>
              </a:cxn>
              <a:cxn ang="0">
                <a:pos x="15" y="2"/>
              </a:cxn>
              <a:cxn ang="0">
                <a:pos x="15" y="1"/>
              </a:cxn>
              <a:cxn ang="0">
                <a:pos x="15" y="0"/>
              </a:cxn>
              <a:cxn ang="0">
                <a:pos x="14" y="0"/>
              </a:cxn>
              <a:cxn ang="0">
                <a:pos x="13" y="0"/>
              </a:cxn>
              <a:cxn ang="0">
                <a:pos x="2" y="0"/>
              </a:cxn>
            </a:cxnLst>
            <a:rect l="0" t="0" r="r" b="b"/>
            <a:pathLst>
              <a:path w="15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lnTo>
                  <a:pt x="13" y="3"/>
                </a:lnTo>
                <a:lnTo>
                  <a:pt x="2" y="3"/>
                </a:lnTo>
                <a:lnTo>
                  <a:pt x="14" y="2"/>
                </a:lnTo>
                <a:lnTo>
                  <a:pt x="15" y="2"/>
                </a:lnTo>
                <a:lnTo>
                  <a:pt x="15" y="1"/>
                </a:lnTo>
                <a:lnTo>
                  <a:pt x="15" y="0"/>
                </a:lnTo>
                <a:lnTo>
                  <a:pt x="14" y="0"/>
                </a:lnTo>
                <a:lnTo>
                  <a:pt x="1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9" name="Freeform 721"/>
          <p:cNvSpPr>
            <a:spLocks/>
          </p:cNvSpPr>
          <p:nvPr/>
        </p:nvSpPr>
        <p:spPr bwMode="auto">
          <a:xfrm>
            <a:off x="5958050" y="3059449"/>
            <a:ext cx="170653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114" y="18"/>
              </a:cxn>
              <a:cxn ang="0">
                <a:pos x="6" y="18"/>
              </a:cxn>
              <a:cxn ang="0">
                <a:pos x="120" y="12"/>
              </a:cxn>
              <a:cxn ang="0">
                <a:pos x="126" y="6"/>
              </a:cxn>
              <a:cxn ang="0">
                <a:pos x="120" y="0"/>
              </a:cxn>
              <a:cxn ang="0">
                <a:pos x="114" y="0"/>
              </a:cxn>
              <a:cxn ang="0">
                <a:pos x="6" y="0"/>
              </a:cxn>
            </a:cxnLst>
            <a:rect l="0" t="0" r="r" b="b"/>
            <a:pathLst>
              <a:path w="126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114" y="18"/>
                </a:lnTo>
                <a:lnTo>
                  <a:pt x="6" y="18"/>
                </a:lnTo>
                <a:lnTo>
                  <a:pt x="120" y="12"/>
                </a:lnTo>
                <a:lnTo>
                  <a:pt x="126" y="6"/>
                </a:lnTo>
                <a:lnTo>
                  <a:pt x="120" y="0"/>
                </a:lnTo>
                <a:lnTo>
                  <a:pt x="114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0" name="Freeform 722"/>
          <p:cNvSpPr>
            <a:spLocks/>
          </p:cNvSpPr>
          <p:nvPr/>
        </p:nvSpPr>
        <p:spPr bwMode="auto">
          <a:xfrm>
            <a:off x="5958050" y="3059449"/>
            <a:ext cx="170653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19" y="3"/>
              </a:cxn>
              <a:cxn ang="0">
                <a:pos x="1" y="3"/>
              </a:cxn>
              <a:cxn ang="0">
                <a:pos x="20" y="2"/>
              </a:cxn>
              <a:cxn ang="0">
                <a:pos x="20" y="2"/>
              </a:cxn>
              <a:cxn ang="0">
                <a:pos x="21" y="1"/>
              </a:cxn>
              <a:cxn ang="0">
                <a:pos x="20" y="0"/>
              </a:cxn>
              <a:cxn ang="0">
                <a:pos x="20" y="0"/>
              </a:cxn>
              <a:cxn ang="0">
                <a:pos x="19" y="0"/>
              </a:cxn>
              <a:cxn ang="0">
                <a:pos x="1" y="0"/>
              </a:cxn>
            </a:cxnLst>
            <a:rect l="0" t="0" r="r" b="b"/>
            <a:pathLst>
              <a:path w="21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19" y="3"/>
                </a:lnTo>
                <a:lnTo>
                  <a:pt x="1" y="3"/>
                </a:lnTo>
                <a:lnTo>
                  <a:pt x="20" y="2"/>
                </a:lnTo>
                <a:lnTo>
                  <a:pt x="20" y="2"/>
                </a:lnTo>
                <a:lnTo>
                  <a:pt x="21" y="1"/>
                </a:lnTo>
                <a:lnTo>
                  <a:pt x="20" y="0"/>
                </a:lnTo>
                <a:lnTo>
                  <a:pt x="20" y="0"/>
                </a:lnTo>
                <a:lnTo>
                  <a:pt x="19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1" name="Freeform 723"/>
          <p:cNvSpPr>
            <a:spLocks/>
          </p:cNvSpPr>
          <p:nvPr/>
        </p:nvSpPr>
        <p:spPr bwMode="auto">
          <a:xfrm>
            <a:off x="6104324" y="3017080"/>
            <a:ext cx="24379" cy="63553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0" y="48"/>
              </a:cxn>
              <a:cxn ang="0">
                <a:pos x="6" y="54"/>
              </a:cxn>
              <a:cxn ang="0">
                <a:pos x="12" y="48"/>
              </a:cxn>
              <a:cxn ang="0">
                <a:pos x="18" y="12"/>
              </a:cxn>
              <a:cxn ang="0">
                <a:pos x="18" y="42"/>
              </a:cxn>
              <a:cxn ang="0">
                <a:pos x="12" y="6"/>
              </a:cxn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0" y="42"/>
              </a:cxn>
            </a:cxnLst>
            <a:rect l="0" t="0" r="r" b="b"/>
            <a:pathLst>
              <a:path w="18" h="54">
                <a:moveTo>
                  <a:pt x="0" y="42"/>
                </a:moveTo>
                <a:lnTo>
                  <a:pt x="0" y="48"/>
                </a:lnTo>
                <a:lnTo>
                  <a:pt x="6" y="54"/>
                </a:lnTo>
                <a:lnTo>
                  <a:pt x="12" y="48"/>
                </a:lnTo>
                <a:lnTo>
                  <a:pt x="18" y="12"/>
                </a:lnTo>
                <a:lnTo>
                  <a:pt x="18" y="42"/>
                </a:lnTo>
                <a:lnTo>
                  <a:pt x="12" y="6"/>
                </a:lnTo>
                <a:lnTo>
                  <a:pt x="12" y="0"/>
                </a:lnTo>
                <a:lnTo>
                  <a:pt x="0" y="0"/>
                </a:lnTo>
                <a:lnTo>
                  <a:pt x="0" y="12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2" name="Freeform 724"/>
          <p:cNvSpPr>
            <a:spLocks/>
          </p:cNvSpPr>
          <p:nvPr/>
        </p:nvSpPr>
        <p:spPr bwMode="auto">
          <a:xfrm>
            <a:off x="6104324" y="3017080"/>
            <a:ext cx="24379" cy="63553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8"/>
              </a:cxn>
              <a:cxn ang="0">
                <a:pos x="0" y="8"/>
              </a:cxn>
              <a:cxn ang="0">
                <a:pos x="1" y="9"/>
              </a:cxn>
              <a:cxn ang="0">
                <a:pos x="2" y="8"/>
              </a:cxn>
              <a:cxn ang="0">
                <a:pos x="2" y="8"/>
              </a:cxn>
              <a:cxn ang="0">
                <a:pos x="3" y="2"/>
              </a:cxn>
              <a:cxn ang="0">
                <a:pos x="3" y="7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7"/>
              </a:cxn>
            </a:cxnLst>
            <a:rect l="0" t="0" r="r" b="b"/>
            <a:pathLst>
              <a:path w="3" h="9">
                <a:moveTo>
                  <a:pt x="0" y="7"/>
                </a:moveTo>
                <a:lnTo>
                  <a:pt x="0" y="8"/>
                </a:lnTo>
                <a:lnTo>
                  <a:pt x="0" y="8"/>
                </a:lnTo>
                <a:lnTo>
                  <a:pt x="1" y="9"/>
                </a:lnTo>
                <a:lnTo>
                  <a:pt x="2" y="8"/>
                </a:lnTo>
                <a:lnTo>
                  <a:pt x="2" y="8"/>
                </a:lnTo>
                <a:lnTo>
                  <a:pt x="3" y="2"/>
                </a:lnTo>
                <a:lnTo>
                  <a:pt x="3" y="7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3" name="Freeform 725"/>
          <p:cNvSpPr>
            <a:spLocks/>
          </p:cNvSpPr>
          <p:nvPr/>
        </p:nvSpPr>
        <p:spPr bwMode="auto">
          <a:xfrm>
            <a:off x="6104324" y="3017080"/>
            <a:ext cx="97516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72" y="18"/>
              </a:cxn>
              <a:cxn ang="0">
                <a:pos x="72" y="0"/>
              </a:cxn>
              <a:cxn ang="0">
                <a:pos x="66" y="0"/>
              </a:cxn>
              <a:cxn ang="0">
                <a:pos x="6" y="0"/>
              </a:cxn>
            </a:cxnLst>
            <a:rect l="0" t="0" r="r" b="b"/>
            <a:pathLst>
              <a:path w="72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72" y="18"/>
                </a:lnTo>
                <a:lnTo>
                  <a:pt x="72" y="0"/>
                </a:lnTo>
                <a:lnTo>
                  <a:pt x="66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4" name="Freeform 726"/>
          <p:cNvSpPr>
            <a:spLocks/>
          </p:cNvSpPr>
          <p:nvPr/>
        </p:nvSpPr>
        <p:spPr bwMode="auto">
          <a:xfrm>
            <a:off x="6104324" y="3017080"/>
            <a:ext cx="97516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11" y="3"/>
              </a:cxn>
              <a:cxn ang="0">
                <a:pos x="1" y="3"/>
              </a:cxn>
              <a:cxn ang="0">
                <a:pos x="12" y="3"/>
              </a:cxn>
              <a:cxn ang="0">
                <a:pos x="12" y="2"/>
              </a:cxn>
              <a:cxn ang="0">
                <a:pos x="12" y="2"/>
              </a:cxn>
              <a:cxn ang="0">
                <a:pos x="12" y="1"/>
              </a:cxn>
              <a:cxn ang="0">
                <a:pos x="12" y="0"/>
              </a:cxn>
              <a:cxn ang="0">
                <a:pos x="11" y="0"/>
              </a:cxn>
              <a:cxn ang="0">
                <a:pos x="1" y="0"/>
              </a:cxn>
            </a:cxnLst>
            <a:rect l="0" t="0" r="r" b="b"/>
            <a:pathLst>
              <a:path w="12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11" y="3"/>
                </a:lnTo>
                <a:lnTo>
                  <a:pt x="1" y="3"/>
                </a:lnTo>
                <a:lnTo>
                  <a:pt x="12" y="3"/>
                </a:lnTo>
                <a:lnTo>
                  <a:pt x="12" y="2"/>
                </a:lnTo>
                <a:lnTo>
                  <a:pt x="12" y="2"/>
                </a:lnTo>
                <a:lnTo>
                  <a:pt x="12" y="1"/>
                </a:lnTo>
                <a:lnTo>
                  <a:pt x="12" y="0"/>
                </a:lnTo>
                <a:lnTo>
                  <a:pt x="11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5" name="Freeform 727"/>
          <p:cNvSpPr>
            <a:spLocks/>
          </p:cNvSpPr>
          <p:nvPr/>
        </p:nvSpPr>
        <p:spPr bwMode="auto">
          <a:xfrm>
            <a:off x="6177460" y="2981773"/>
            <a:ext cx="24379" cy="56492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6" y="42"/>
              </a:cxn>
              <a:cxn ang="0">
                <a:pos x="6" y="48"/>
              </a:cxn>
              <a:cxn ang="0">
                <a:pos x="18" y="48"/>
              </a:cxn>
              <a:cxn ang="0">
                <a:pos x="18" y="0"/>
              </a:cxn>
              <a:cxn ang="0">
                <a:pos x="6" y="0"/>
              </a:cxn>
              <a:cxn ang="0">
                <a:pos x="0" y="6"/>
              </a:cxn>
              <a:cxn ang="0">
                <a:pos x="0" y="42"/>
              </a:cxn>
            </a:cxnLst>
            <a:rect l="0" t="0" r="r" b="b"/>
            <a:pathLst>
              <a:path w="18" h="48">
                <a:moveTo>
                  <a:pt x="0" y="42"/>
                </a:moveTo>
                <a:lnTo>
                  <a:pt x="6" y="42"/>
                </a:lnTo>
                <a:lnTo>
                  <a:pt x="6" y="48"/>
                </a:lnTo>
                <a:lnTo>
                  <a:pt x="18" y="48"/>
                </a:lnTo>
                <a:lnTo>
                  <a:pt x="18" y="0"/>
                </a:lnTo>
                <a:lnTo>
                  <a:pt x="6" y="0"/>
                </a:lnTo>
                <a:lnTo>
                  <a:pt x="0" y="6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6" name="Freeform 728"/>
          <p:cNvSpPr>
            <a:spLocks/>
          </p:cNvSpPr>
          <p:nvPr/>
        </p:nvSpPr>
        <p:spPr bwMode="auto">
          <a:xfrm>
            <a:off x="6177460" y="2981773"/>
            <a:ext cx="24379" cy="56492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1" y="7"/>
              </a:cxn>
              <a:cxn ang="0">
                <a:pos x="1" y="8"/>
              </a:cxn>
              <a:cxn ang="0">
                <a:pos x="2" y="8"/>
              </a:cxn>
              <a:cxn ang="0">
                <a:pos x="3" y="8"/>
              </a:cxn>
              <a:cxn ang="0">
                <a:pos x="3" y="7"/>
              </a:cxn>
              <a:cxn ang="0">
                <a:pos x="3" y="1"/>
              </a:cxn>
              <a:cxn ang="0">
                <a:pos x="3" y="7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7"/>
              </a:cxn>
            </a:cxnLst>
            <a:rect l="0" t="0" r="r" b="b"/>
            <a:pathLst>
              <a:path w="3" h="8">
                <a:moveTo>
                  <a:pt x="0" y="7"/>
                </a:moveTo>
                <a:lnTo>
                  <a:pt x="1" y="7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3" y="7"/>
                </a:lnTo>
                <a:lnTo>
                  <a:pt x="3" y="1"/>
                </a:lnTo>
                <a:lnTo>
                  <a:pt x="3" y="7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7" name="Freeform 729"/>
          <p:cNvSpPr>
            <a:spLocks/>
          </p:cNvSpPr>
          <p:nvPr/>
        </p:nvSpPr>
        <p:spPr bwMode="auto">
          <a:xfrm>
            <a:off x="6177460" y="2981773"/>
            <a:ext cx="349431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246" y="18"/>
              </a:cxn>
              <a:cxn ang="0">
                <a:pos x="12" y="18"/>
              </a:cxn>
              <a:cxn ang="0">
                <a:pos x="252" y="12"/>
              </a:cxn>
              <a:cxn ang="0">
                <a:pos x="258" y="6"/>
              </a:cxn>
              <a:cxn ang="0">
                <a:pos x="252" y="0"/>
              </a:cxn>
              <a:cxn ang="0">
                <a:pos x="246" y="0"/>
              </a:cxn>
              <a:cxn ang="0">
                <a:pos x="12" y="0"/>
              </a:cxn>
            </a:cxnLst>
            <a:rect l="0" t="0" r="r" b="b"/>
            <a:pathLst>
              <a:path w="258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246" y="18"/>
                </a:lnTo>
                <a:lnTo>
                  <a:pt x="12" y="18"/>
                </a:lnTo>
                <a:lnTo>
                  <a:pt x="252" y="12"/>
                </a:lnTo>
                <a:lnTo>
                  <a:pt x="258" y="6"/>
                </a:lnTo>
                <a:lnTo>
                  <a:pt x="252" y="0"/>
                </a:lnTo>
                <a:lnTo>
                  <a:pt x="246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8" name="Freeform 730"/>
          <p:cNvSpPr>
            <a:spLocks/>
          </p:cNvSpPr>
          <p:nvPr/>
        </p:nvSpPr>
        <p:spPr bwMode="auto">
          <a:xfrm>
            <a:off x="6177460" y="2981773"/>
            <a:ext cx="349431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  <a:cxn ang="0">
                <a:pos x="41" y="3"/>
              </a:cxn>
              <a:cxn ang="0">
                <a:pos x="2" y="3"/>
              </a:cxn>
              <a:cxn ang="0">
                <a:pos x="42" y="2"/>
              </a:cxn>
              <a:cxn ang="0">
                <a:pos x="42" y="2"/>
              </a:cxn>
              <a:cxn ang="0">
                <a:pos x="43" y="1"/>
              </a:cxn>
              <a:cxn ang="0">
                <a:pos x="42" y="0"/>
              </a:cxn>
              <a:cxn ang="0">
                <a:pos x="42" y="0"/>
              </a:cxn>
              <a:cxn ang="0">
                <a:pos x="41" y="0"/>
              </a:cxn>
              <a:cxn ang="0">
                <a:pos x="2" y="0"/>
              </a:cxn>
            </a:cxnLst>
            <a:rect l="0" t="0" r="r" b="b"/>
            <a:pathLst>
              <a:path w="43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lnTo>
                  <a:pt x="41" y="3"/>
                </a:lnTo>
                <a:lnTo>
                  <a:pt x="2" y="3"/>
                </a:lnTo>
                <a:lnTo>
                  <a:pt x="42" y="2"/>
                </a:lnTo>
                <a:lnTo>
                  <a:pt x="42" y="2"/>
                </a:lnTo>
                <a:lnTo>
                  <a:pt x="43" y="1"/>
                </a:lnTo>
                <a:lnTo>
                  <a:pt x="42" y="0"/>
                </a:lnTo>
                <a:lnTo>
                  <a:pt x="42" y="0"/>
                </a:lnTo>
                <a:lnTo>
                  <a:pt x="41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9" name="Freeform 731"/>
          <p:cNvSpPr>
            <a:spLocks/>
          </p:cNvSpPr>
          <p:nvPr/>
        </p:nvSpPr>
        <p:spPr bwMode="auto">
          <a:xfrm>
            <a:off x="6502513" y="2981773"/>
            <a:ext cx="73137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42" y="18"/>
              </a:cxn>
              <a:cxn ang="0">
                <a:pos x="6" y="18"/>
              </a:cxn>
              <a:cxn ang="0">
                <a:pos x="48" y="12"/>
              </a:cxn>
              <a:cxn ang="0">
                <a:pos x="54" y="12"/>
              </a:cxn>
              <a:cxn ang="0">
                <a:pos x="54" y="0"/>
              </a:cxn>
              <a:cxn ang="0">
                <a:pos x="42" y="0"/>
              </a:cxn>
              <a:cxn ang="0">
                <a:pos x="6" y="0"/>
              </a:cxn>
            </a:cxnLst>
            <a:rect l="0" t="0" r="r" b="b"/>
            <a:pathLst>
              <a:path w="54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42" y="18"/>
                </a:lnTo>
                <a:lnTo>
                  <a:pt x="6" y="18"/>
                </a:lnTo>
                <a:lnTo>
                  <a:pt x="48" y="12"/>
                </a:lnTo>
                <a:lnTo>
                  <a:pt x="54" y="12"/>
                </a:lnTo>
                <a:lnTo>
                  <a:pt x="54" y="0"/>
                </a:lnTo>
                <a:lnTo>
                  <a:pt x="42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0" name="Freeform 732"/>
          <p:cNvSpPr>
            <a:spLocks/>
          </p:cNvSpPr>
          <p:nvPr/>
        </p:nvSpPr>
        <p:spPr bwMode="auto">
          <a:xfrm>
            <a:off x="6502513" y="2981773"/>
            <a:ext cx="73137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7" y="3"/>
              </a:cxn>
              <a:cxn ang="0">
                <a:pos x="1" y="3"/>
              </a:cxn>
              <a:cxn ang="0">
                <a:pos x="8" y="2"/>
              </a:cxn>
              <a:cxn ang="0">
                <a:pos x="9" y="2"/>
              </a:cxn>
              <a:cxn ang="0">
                <a:pos x="9" y="1"/>
              </a:cxn>
              <a:cxn ang="0">
                <a:pos x="9" y="0"/>
              </a:cxn>
              <a:cxn ang="0">
                <a:pos x="8" y="0"/>
              </a:cxn>
              <a:cxn ang="0">
                <a:pos x="7" y="0"/>
              </a:cxn>
              <a:cxn ang="0">
                <a:pos x="1" y="0"/>
              </a:cxn>
            </a:cxnLst>
            <a:rect l="0" t="0" r="r" b="b"/>
            <a:pathLst>
              <a:path w="9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7" y="3"/>
                </a:lnTo>
                <a:lnTo>
                  <a:pt x="1" y="3"/>
                </a:lnTo>
                <a:lnTo>
                  <a:pt x="8" y="2"/>
                </a:lnTo>
                <a:lnTo>
                  <a:pt x="9" y="2"/>
                </a:lnTo>
                <a:lnTo>
                  <a:pt x="9" y="1"/>
                </a:lnTo>
                <a:lnTo>
                  <a:pt x="9" y="0"/>
                </a:lnTo>
                <a:lnTo>
                  <a:pt x="8" y="0"/>
                </a:lnTo>
                <a:lnTo>
                  <a:pt x="7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1" name="Freeform 733"/>
          <p:cNvSpPr>
            <a:spLocks/>
          </p:cNvSpPr>
          <p:nvPr/>
        </p:nvSpPr>
        <p:spPr bwMode="auto">
          <a:xfrm>
            <a:off x="6551271" y="2981773"/>
            <a:ext cx="138147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90" y="18"/>
              </a:cxn>
              <a:cxn ang="0">
                <a:pos x="6" y="18"/>
              </a:cxn>
              <a:cxn ang="0">
                <a:pos x="96" y="12"/>
              </a:cxn>
              <a:cxn ang="0">
                <a:pos x="102" y="6"/>
              </a:cxn>
              <a:cxn ang="0">
                <a:pos x="96" y="0"/>
              </a:cxn>
              <a:cxn ang="0">
                <a:pos x="90" y="0"/>
              </a:cxn>
              <a:cxn ang="0">
                <a:pos x="6" y="0"/>
              </a:cxn>
            </a:cxnLst>
            <a:rect l="0" t="0" r="r" b="b"/>
            <a:pathLst>
              <a:path w="102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90" y="18"/>
                </a:lnTo>
                <a:lnTo>
                  <a:pt x="6" y="18"/>
                </a:lnTo>
                <a:lnTo>
                  <a:pt x="96" y="12"/>
                </a:lnTo>
                <a:lnTo>
                  <a:pt x="102" y="6"/>
                </a:lnTo>
                <a:lnTo>
                  <a:pt x="96" y="0"/>
                </a:lnTo>
                <a:lnTo>
                  <a:pt x="90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2" name="Freeform 734"/>
          <p:cNvSpPr>
            <a:spLocks/>
          </p:cNvSpPr>
          <p:nvPr/>
        </p:nvSpPr>
        <p:spPr bwMode="auto">
          <a:xfrm>
            <a:off x="6551271" y="2981773"/>
            <a:ext cx="138147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15" y="3"/>
              </a:cxn>
              <a:cxn ang="0">
                <a:pos x="1" y="3"/>
              </a:cxn>
              <a:cxn ang="0">
                <a:pos x="16" y="2"/>
              </a:cxn>
              <a:cxn ang="0">
                <a:pos x="16" y="2"/>
              </a:cxn>
              <a:cxn ang="0">
                <a:pos x="17" y="1"/>
              </a:cxn>
              <a:cxn ang="0">
                <a:pos x="16" y="0"/>
              </a:cxn>
              <a:cxn ang="0">
                <a:pos x="16" y="0"/>
              </a:cxn>
              <a:cxn ang="0">
                <a:pos x="15" y="0"/>
              </a:cxn>
              <a:cxn ang="0">
                <a:pos x="1" y="0"/>
              </a:cxn>
            </a:cxnLst>
            <a:rect l="0" t="0" r="r" b="b"/>
            <a:pathLst>
              <a:path w="17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15" y="3"/>
                </a:lnTo>
                <a:lnTo>
                  <a:pt x="1" y="3"/>
                </a:lnTo>
                <a:lnTo>
                  <a:pt x="16" y="2"/>
                </a:lnTo>
                <a:lnTo>
                  <a:pt x="16" y="2"/>
                </a:lnTo>
                <a:lnTo>
                  <a:pt x="17" y="1"/>
                </a:lnTo>
                <a:lnTo>
                  <a:pt x="16" y="0"/>
                </a:lnTo>
                <a:lnTo>
                  <a:pt x="16" y="0"/>
                </a:lnTo>
                <a:lnTo>
                  <a:pt x="15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3" name="Freeform 735"/>
          <p:cNvSpPr>
            <a:spLocks/>
          </p:cNvSpPr>
          <p:nvPr/>
        </p:nvSpPr>
        <p:spPr bwMode="auto">
          <a:xfrm>
            <a:off x="6665039" y="2981773"/>
            <a:ext cx="89389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54" y="18"/>
              </a:cxn>
              <a:cxn ang="0">
                <a:pos x="6" y="18"/>
              </a:cxn>
              <a:cxn ang="0">
                <a:pos x="60" y="12"/>
              </a:cxn>
              <a:cxn ang="0">
                <a:pos x="66" y="12"/>
              </a:cxn>
              <a:cxn ang="0">
                <a:pos x="66" y="0"/>
              </a:cxn>
              <a:cxn ang="0">
                <a:pos x="54" y="0"/>
              </a:cxn>
              <a:cxn ang="0">
                <a:pos x="6" y="0"/>
              </a:cxn>
            </a:cxnLst>
            <a:rect l="0" t="0" r="r" b="b"/>
            <a:pathLst>
              <a:path w="66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54" y="18"/>
                </a:lnTo>
                <a:lnTo>
                  <a:pt x="6" y="18"/>
                </a:lnTo>
                <a:lnTo>
                  <a:pt x="60" y="12"/>
                </a:lnTo>
                <a:lnTo>
                  <a:pt x="66" y="12"/>
                </a:lnTo>
                <a:lnTo>
                  <a:pt x="66" y="0"/>
                </a:lnTo>
                <a:lnTo>
                  <a:pt x="54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4" name="Freeform 736"/>
          <p:cNvSpPr>
            <a:spLocks/>
          </p:cNvSpPr>
          <p:nvPr/>
        </p:nvSpPr>
        <p:spPr bwMode="auto">
          <a:xfrm>
            <a:off x="6665039" y="2981773"/>
            <a:ext cx="89389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9" y="3"/>
              </a:cxn>
              <a:cxn ang="0">
                <a:pos x="1" y="3"/>
              </a:cxn>
              <a:cxn ang="0">
                <a:pos x="10" y="2"/>
              </a:cxn>
              <a:cxn ang="0">
                <a:pos x="11" y="2"/>
              </a:cxn>
              <a:cxn ang="0">
                <a:pos x="11" y="1"/>
              </a:cxn>
              <a:cxn ang="0">
                <a:pos x="11" y="0"/>
              </a:cxn>
              <a:cxn ang="0">
                <a:pos x="10" y="0"/>
              </a:cxn>
              <a:cxn ang="0">
                <a:pos x="9" y="0"/>
              </a:cxn>
              <a:cxn ang="0">
                <a:pos x="1" y="0"/>
              </a:cxn>
            </a:cxnLst>
            <a:rect l="0" t="0" r="r" b="b"/>
            <a:pathLst>
              <a:path w="11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9" y="3"/>
                </a:lnTo>
                <a:lnTo>
                  <a:pt x="1" y="3"/>
                </a:lnTo>
                <a:lnTo>
                  <a:pt x="10" y="2"/>
                </a:lnTo>
                <a:lnTo>
                  <a:pt x="11" y="2"/>
                </a:lnTo>
                <a:lnTo>
                  <a:pt x="11" y="1"/>
                </a:lnTo>
                <a:lnTo>
                  <a:pt x="11" y="0"/>
                </a:lnTo>
                <a:lnTo>
                  <a:pt x="10" y="0"/>
                </a:lnTo>
                <a:lnTo>
                  <a:pt x="9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5" name="Freeform 737"/>
          <p:cNvSpPr>
            <a:spLocks/>
          </p:cNvSpPr>
          <p:nvPr/>
        </p:nvSpPr>
        <p:spPr bwMode="auto">
          <a:xfrm>
            <a:off x="6730050" y="2981773"/>
            <a:ext cx="325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12" y="18"/>
              </a:cxn>
              <a:cxn ang="0">
                <a:pos x="6" y="18"/>
              </a:cxn>
              <a:cxn ang="0">
                <a:pos x="18" y="12"/>
              </a:cxn>
              <a:cxn ang="0">
                <a:pos x="24" y="12"/>
              </a:cxn>
              <a:cxn ang="0">
                <a:pos x="24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24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12" y="18"/>
                </a:lnTo>
                <a:lnTo>
                  <a:pt x="6" y="18"/>
                </a:lnTo>
                <a:lnTo>
                  <a:pt x="18" y="12"/>
                </a:lnTo>
                <a:lnTo>
                  <a:pt x="24" y="12"/>
                </a:lnTo>
                <a:lnTo>
                  <a:pt x="24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6" name="Freeform 738"/>
          <p:cNvSpPr>
            <a:spLocks/>
          </p:cNvSpPr>
          <p:nvPr/>
        </p:nvSpPr>
        <p:spPr bwMode="auto">
          <a:xfrm>
            <a:off x="6730050" y="2981773"/>
            <a:ext cx="325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2" y="3"/>
              </a:cxn>
              <a:cxn ang="0">
                <a:pos x="1" y="3"/>
              </a:cxn>
              <a:cxn ang="0">
                <a:pos x="3" y="2"/>
              </a:cxn>
              <a:cxn ang="0">
                <a:pos x="4" y="2"/>
              </a:cxn>
              <a:cxn ang="0">
                <a:pos x="4" y="1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2" y="3"/>
                </a:lnTo>
                <a:lnTo>
                  <a:pt x="1" y="3"/>
                </a:lnTo>
                <a:lnTo>
                  <a:pt x="3" y="2"/>
                </a:lnTo>
                <a:lnTo>
                  <a:pt x="4" y="2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7" name="Freeform 739"/>
          <p:cNvSpPr>
            <a:spLocks/>
          </p:cNvSpPr>
          <p:nvPr/>
        </p:nvSpPr>
        <p:spPr bwMode="auto">
          <a:xfrm>
            <a:off x="6738176" y="2981773"/>
            <a:ext cx="48758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24" y="18"/>
              </a:cxn>
              <a:cxn ang="0">
                <a:pos x="6" y="18"/>
              </a:cxn>
              <a:cxn ang="0">
                <a:pos x="30" y="12"/>
              </a:cxn>
              <a:cxn ang="0">
                <a:pos x="36" y="6"/>
              </a:cxn>
              <a:cxn ang="0">
                <a:pos x="30" y="0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6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24" y="18"/>
                </a:lnTo>
                <a:lnTo>
                  <a:pt x="6" y="18"/>
                </a:lnTo>
                <a:lnTo>
                  <a:pt x="30" y="12"/>
                </a:lnTo>
                <a:lnTo>
                  <a:pt x="36" y="6"/>
                </a:lnTo>
                <a:lnTo>
                  <a:pt x="30" y="0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8" name="Freeform 740"/>
          <p:cNvSpPr>
            <a:spLocks/>
          </p:cNvSpPr>
          <p:nvPr/>
        </p:nvSpPr>
        <p:spPr bwMode="auto">
          <a:xfrm>
            <a:off x="6738176" y="2981773"/>
            <a:ext cx="48758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4" y="3"/>
              </a:cxn>
              <a:cxn ang="0">
                <a:pos x="1" y="3"/>
              </a:cxn>
              <a:cxn ang="0">
                <a:pos x="5" y="2"/>
              </a:cxn>
              <a:cxn ang="0">
                <a:pos x="5" y="2"/>
              </a:cxn>
              <a:cxn ang="0">
                <a:pos x="6" y="1"/>
              </a:cxn>
              <a:cxn ang="0">
                <a:pos x="5" y="0"/>
              </a:cxn>
              <a:cxn ang="0">
                <a:pos x="5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6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4" y="3"/>
                </a:lnTo>
                <a:lnTo>
                  <a:pt x="1" y="3"/>
                </a:lnTo>
                <a:lnTo>
                  <a:pt x="5" y="2"/>
                </a:lnTo>
                <a:lnTo>
                  <a:pt x="5" y="2"/>
                </a:lnTo>
                <a:lnTo>
                  <a:pt x="6" y="1"/>
                </a:lnTo>
                <a:lnTo>
                  <a:pt x="5" y="0"/>
                </a:lnTo>
                <a:lnTo>
                  <a:pt x="5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9" name="Freeform 741"/>
          <p:cNvSpPr>
            <a:spLocks/>
          </p:cNvSpPr>
          <p:nvPr/>
        </p:nvSpPr>
        <p:spPr bwMode="auto">
          <a:xfrm>
            <a:off x="6762555" y="2981773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24" y="18"/>
              </a:cxn>
              <a:cxn ang="0">
                <a:pos x="6" y="18"/>
              </a:cxn>
              <a:cxn ang="0">
                <a:pos x="24" y="12"/>
              </a:cxn>
              <a:cxn ang="0">
                <a:pos x="30" y="12"/>
              </a:cxn>
              <a:cxn ang="0">
                <a:pos x="30" y="0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24" y="18"/>
                </a:lnTo>
                <a:lnTo>
                  <a:pt x="6" y="18"/>
                </a:lnTo>
                <a:lnTo>
                  <a:pt x="24" y="12"/>
                </a:lnTo>
                <a:lnTo>
                  <a:pt x="30" y="12"/>
                </a:lnTo>
                <a:lnTo>
                  <a:pt x="30" y="0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0" name="Freeform 742"/>
          <p:cNvSpPr>
            <a:spLocks/>
          </p:cNvSpPr>
          <p:nvPr/>
        </p:nvSpPr>
        <p:spPr bwMode="auto">
          <a:xfrm>
            <a:off x="6762555" y="2981773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4" y="3"/>
              </a:cxn>
              <a:cxn ang="0">
                <a:pos x="1" y="3"/>
              </a:cxn>
              <a:cxn ang="0">
                <a:pos x="4" y="2"/>
              </a:cxn>
              <a:cxn ang="0">
                <a:pos x="5" y="2"/>
              </a:cxn>
              <a:cxn ang="0">
                <a:pos x="5" y="1"/>
              </a:cxn>
              <a:cxn ang="0">
                <a:pos x="5" y="0"/>
              </a:cxn>
              <a:cxn ang="0">
                <a:pos x="4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4" y="3"/>
                </a:lnTo>
                <a:lnTo>
                  <a:pt x="1" y="3"/>
                </a:lnTo>
                <a:lnTo>
                  <a:pt x="4" y="2"/>
                </a:lnTo>
                <a:lnTo>
                  <a:pt x="5" y="2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1" name="Freeform 743"/>
          <p:cNvSpPr>
            <a:spLocks/>
          </p:cNvSpPr>
          <p:nvPr/>
        </p:nvSpPr>
        <p:spPr bwMode="auto">
          <a:xfrm>
            <a:off x="6778807" y="2939404"/>
            <a:ext cx="24379" cy="63553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0" y="48"/>
              </a:cxn>
              <a:cxn ang="0">
                <a:pos x="6" y="48"/>
              </a:cxn>
              <a:cxn ang="0">
                <a:pos x="12" y="54"/>
              </a:cxn>
              <a:cxn ang="0">
                <a:pos x="12" y="48"/>
              </a:cxn>
              <a:cxn ang="0">
                <a:pos x="18" y="48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42"/>
              </a:cxn>
            </a:cxnLst>
            <a:rect l="0" t="0" r="r" b="b"/>
            <a:pathLst>
              <a:path w="18" h="54">
                <a:moveTo>
                  <a:pt x="0" y="42"/>
                </a:moveTo>
                <a:lnTo>
                  <a:pt x="0" y="48"/>
                </a:lnTo>
                <a:lnTo>
                  <a:pt x="6" y="48"/>
                </a:lnTo>
                <a:lnTo>
                  <a:pt x="12" y="54"/>
                </a:lnTo>
                <a:lnTo>
                  <a:pt x="12" y="48"/>
                </a:lnTo>
                <a:lnTo>
                  <a:pt x="18" y="48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2" name="Freeform 744"/>
          <p:cNvSpPr>
            <a:spLocks/>
          </p:cNvSpPr>
          <p:nvPr/>
        </p:nvSpPr>
        <p:spPr bwMode="auto">
          <a:xfrm>
            <a:off x="6778807" y="2939404"/>
            <a:ext cx="24379" cy="63553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8"/>
              </a:cxn>
              <a:cxn ang="0">
                <a:pos x="1" y="8"/>
              </a:cxn>
              <a:cxn ang="0">
                <a:pos x="2" y="9"/>
              </a:cxn>
              <a:cxn ang="0">
                <a:pos x="2" y="8"/>
              </a:cxn>
              <a:cxn ang="0">
                <a:pos x="3" y="8"/>
              </a:cxn>
              <a:cxn ang="0">
                <a:pos x="3" y="2"/>
              </a:cxn>
              <a:cxn ang="0">
                <a:pos x="3" y="7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7"/>
              </a:cxn>
            </a:cxnLst>
            <a:rect l="0" t="0" r="r" b="b"/>
            <a:pathLst>
              <a:path w="3" h="9">
                <a:moveTo>
                  <a:pt x="0" y="7"/>
                </a:moveTo>
                <a:lnTo>
                  <a:pt x="0" y="8"/>
                </a:lnTo>
                <a:lnTo>
                  <a:pt x="1" y="8"/>
                </a:lnTo>
                <a:lnTo>
                  <a:pt x="2" y="9"/>
                </a:lnTo>
                <a:lnTo>
                  <a:pt x="2" y="8"/>
                </a:lnTo>
                <a:lnTo>
                  <a:pt x="3" y="8"/>
                </a:lnTo>
                <a:lnTo>
                  <a:pt x="3" y="2"/>
                </a:lnTo>
                <a:lnTo>
                  <a:pt x="3" y="7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3" name="Freeform 745"/>
          <p:cNvSpPr>
            <a:spLocks/>
          </p:cNvSpPr>
          <p:nvPr/>
        </p:nvSpPr>
        <p:spPr bwMode="auto">
          <a:xfrm>
            <a:off x="6778807" y="2939404"/>
            <a:ext cx="325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18" y="18"/>
              </a:cxn>
              <a:cxn ang="0">
                <a:pos x="18" y="12"/>
              </a:cxn>
              <a:cxn ang="0">
                <a:pos x="24" y="12"/>
              </a:cxn>
              <a:cxn ang="0">
                <a:pos x="18" y="6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24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18" y="18"/>
                </a:lnTo>
                <a:lnTo>
                  <a:pt x="18" y="12"/>
                </a:lnTo>
                <a:lnTo>
                  <a:pt x="24" y="12"/>
                </a:lnTo>
                <a:lnTo>
                  <a:pt x="18" y="6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4" name="Freeform 746"/>
          <p:cNvSpPr>
            <a:spLocks/>
          </p:cNvSpPr>
          <p:nvPr/>
        </p:nvSpPr>
        <p:spPr bwMode="auto">
          <a:xfrm>
            <a:off x="6778807" y="2939404"/>
            <a:ext cx="325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2" y="3"/>
              </a:cxn>
              <a:cxn ang="0">
                <a:pos x="2" y="3"/>
              </a:cxn>
              <a:cxn ang="0">
                <a:pos x="3" y="3"/>
              </a:cxn>
              <a:cxn ang="0">
                <a:pos x="3" y="2"/>
              </a:cxn>
              <a:cxn ang="0">
                <a:pos x="4" y="2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2" y="3"/>
                </a:lnTo>
                <a:lnTo>
                  <a:pt x="2" y="3"/>
                </a:lnTo>
                <a:lnTo>
                  <a:pt x="3" y="3"/>
                </a:lnTo>
                <a:lnTo>
                  <a:pt x="3" y="2"/>
                </a:lnTo>
                <a:lnTo>
                  <a:pt x="4" y="2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5" name="Freeform 747"/>
          <p:cNvSpPr>
            <a:spLocks/>
          </p:cNvSpPr>
          <p:nvPr/>
        </p:nvSpPr>
        <p:spPr bwMode="auto">
          <a:xfrm>
            <a:off x="6786934" y="2939404"/>
            <a:ext cx="65010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48" y="18"/>
              </a:cxn>
              <a:cxn ang="0">
                <a:pos x="48" y="0"/>
              </a:cxn>
              <a:cxn ang="0">
                <a:pos x="42" y="0"/>
              </a:cxn>
              <a:cxn ang="0">
                <a:pos x="6" y="0"/>
              </a:cxn>
            </a:cxnLst>
            <a:rect l="0" t="0" r="r" b="b"/>
            <a:pathLst>
              <a:path w="48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48" y="18"/>
                </a:lnTo>
                <a:lnTo>
                  <a:pt x="48" y="0"/>
                </a:lnTo>
                <a:lnTo>
                  <a:pt x="42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6" name="Freeform 748"/>
          <p:cNvSpPr>
            <a:spLocks/>
          </p:cNvSpPr>
          <p:nvPr/>
        </p:nvSpPr>
        <p:spPr bwMode="auto">
          <a:xfrm>
            <a:off x="6786934" y="2939404"/>
            <a:ext cx="65010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7" y="3"/>
              </a:cxn>
              <a:cxn ang="0">
                <a:pos x="1" y="3"/>
              </a:cxn>
              <a:cxn ang="0">
                <a:pos x="8" y="3"/>
              </a:cxn>
              <a:cxn ang="0">
                <a:pos x="8" y="2"/>
              </a:cxn>
              <a:cxn ang="0">
                <a:pos x="8" y="2"/>
              </a:cxn>
              <a:cxn ang="0">
                <a:pos x="8" y="1"/>
              </a:cxn>
              <a:cxn ang="0">
                <a:pos x="8" y="0"/>
              </a:cxn>
              <a:cxn ang="0">
                <a:pos x="7" y="0"/>
              </a:cxn>
              <a:cxn ang="0">
                <a:pos x="1" y="0"/>
              </a:cxn>
            </a:cxnLst>
            <a:rect l="0" t="0" r="r" b="b"/>
            <a:pathLst>
              <a:path w="8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7" y="3"/>
                </a:lnTo>
                <a:lnTo>
                  <a:pt x="1" y="3"/>
                </a:lnTo>
                <a:lnTo>
                  <a:pt x="8" y="3"/>
                </a:lnTo>
                <a:lnTo>
                  <a:pt x="8" y="2"/>
                </a:lnTo>
                <a:lnTo>
                  <a:pt x="8" y="2"/>
                </a:lnTo>
                <a:lnTo>
                  <a:pt x="8" y="1"/>
                </a:lnTo>
                <a:lnTo>
                  <a:pt x="8" y="0"/>
                </a:lnTo>
                <a:lnTo>
                  <a:pt x="7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7" name="Freeform 749"/>
          <p:cNvSpPr>
            <a:spLocks/>
          </p:cNvSpPr>
          <p:nvPr/>
        </p:nvSpPr>
        <p:spPr bwMode="auto">
          <a:xfrm>
            <a:off x="6827565" y="2939404"/>
            <a:ext cx="73137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6" y="6"/>
              </a:cxn>
              <a:cxn ang="0">
                <a:pos x="0" y="12"/>
              </a:cxn>
              <a:cxn ang="0">
                <a:pos x="6" y="12"/>
              </a:cxn>
              <a:cxn ang="0">
                <a:pos x="6" y="18"/>
              </a:cxn>
              <a:cxn ang="0">
                <a:pos x="48" y="18"/>
              </a:cxn>
              <a:cxn ang="0">
                <a:pos x="54" y="12"/>
              </a:cxn>
              <a:cxn ang="0">
                <a:pos x="54" y="6"/>
              </a:cxn>
              <a:cxn ang="0">
                <a:pos x="48" y="0"/>
              </a:cxn>
              <a:cxn ang="0">
                <a:pos x="12" y="0"/>
              </a:cxn>
            </a:cxnLst>
            <a:rect l="0" t="0" r="r" b="b"/>
            <a:pathLst>
              <a:path w="54" h="18">
                <a:moveTo>
                  <a:pt x="12" y="0"/>
                </a:moveTo>
                <a:lnTo>
                  <a:pt x="6" y="0"/>
                </a:lnTo>
                <a:lnTo>
                  <a:pt x="6" y="6"/>
                </a:lnTo>
                <a:lnTo>
                  <a:pt x="0" y="12"/>
                </a:lnTo>
                <a:lnTo>
                  <a:pt x="6" y="12"/>
                </a:lnTo>
                <a:lnTo>
                  <a:pt x="6" y="18"/>
                </a:lnTo>
                <a:lnTo>
                  <a:pt x="48" y="18"/>
                </a:lnTo>
                <a:lnTo>
                  <a:pt x="54" y="12"/>
                </a:lnTo>
                <a:lnTo>
                  <a:pt x="54" y="6"/>
                </a:lnTo>
                <a:lnTo>
                  <a:pt x="48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8" name="Freeform 750"/>
          <p:cNvSpPr>
            <a:spLocks/>
          </p:cNvSpPr>
          <p:nvPr/>
        </p:nvSpPr>
        <p:spPr bwMode="auto">
          <a:xfrm>
            <a:off x="6827565" y="2939404"/>
            <a:ext cx="73137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1" y="2"/>
              </a:cxn>
              <a:cxn ang="0">
                <a:pos x="1" y="3"/>
              </a:cxn>
              <a:cxn ang="0">
                <a:pos x="8" y="3"/>
              </a:cxn>
              <a:cxn ang="0">
                <a:pos x="2" y="3"/>
              </a:cxn>
              <a:cxn ang="0">
                <a:pos x="8" y="3"/>
              </a:cxn>
              <a:cxn ang="0">
                <a:pos x="9" y="2"/>
              </a:cxn>
              <a:cxn ang="0">
                <a:pos x="9" y="2"/>
              </a:cxn>
              <a:cxn ang="0">
                <a:pos x="9" y="1"/>
              </a:cxn>
              <a:cxn ang="0">
                <a:pos x="8" y="0"/>
              </a:cxn>
              <a:cxn ang="0">
                <a:pos x="8" y="0"/>
              </a:cxn>
              <a:cxn ang="0">
                <a:pos x="2" y="0"/>
              </a:cxn>
            </a:cxnLst>
            <a:rect l="0" t="0" r="r" b="b"/>
            <a:pathLst>
              <a:path w="9" h="3">
                <a:moveTo>
                  <a:pt x="2" y="0"/>
                </a:move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1" y="2"/>
                </a:lnTo>
                <a:lnTo>
                  <a:pt x="1" y="3"/>
                </a:lnTo>
                <a:lnTo>
                  <a:pt x="8" y="3"/>
                </a:lnTo>
                <a:lnTo>
                  <a:pt x="2" y="3"/>
                </a:lnTo>
                <a:lnTo>
                  <a:pt x="8" y="3"/>
                </a:lnTo>
                <a:lnTo>
                  <a:pt x="9" y="2"/>
                </a:lnTo>
                <a:lnTo>
                  <a:pt x="9" y="2"/>
                </a:lnTo>
                <a:lnTo>
                  <a:pt x="9" y="1"/>
                </a:lnTo>
                <a:lnTo>
                  <a:pt x="8" y="0"/>
                </a:lnTo>
                <a:lnTo>
                  <a:pt x="8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9" name="Freeform 751"/>
          <p:cNvSpPr>
            <a:spLocks/>
          </p:cNvSpPr>
          <p:nvPr/>
        </p:nvSpPr>
        <p:spPr bwMode="auto">
          <a:xfrm>
            <a:off x="6876323" y="2939404"/>
            <a:ext cx="56884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36" y="18"/>
              </a:cxn>
              <a:cxn ang="0">
                <a:pos x="42" y="12"/>
              </a:cxn>
              <a:cxn ang="0">
                <a:pos x="42" y="6"/>
              </a:cxn>
              <a:cxn ang="0">
                <a:pos x="36" y="0"/>
              </a:cxn>
              <a:cxn ang="0">
                <a:pos x="12" y="0"/>
              </a:cxn>
            </a:cxnLst>
            <a:rect l="0" t="0" r="r" b="b"/>
            <a:pathLst>
              <a:path w="42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36" y="18"/>
                </a:lnTo>
                <a:lnTo>
                  <a:pt x="42" y="12"/>
                </a:lnTo>
                <a:lnTo>
                  <a:pt x="42" y="6"/>
                </a:lnTo>
                <a:lnTo>
                  <a:pt x="36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0" name="Freeform 752"/>
          <p:cNvSpPr>
            <a:spLocks/>
          </p:cNvSpPr>
          <p:nvPr/>
        </p:nvSpPr>
        <p:spPr bwMode="auto">
          <a:xfrm>
            <a:off x="6876323" y="2939404"/>
            <a:ext cx="56884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6" y="3"/>
              </a:cxn>
              <a:cxn ang="0">
                <a:pos x="2" y="3"/>
              </a:cxn>
              <a:cxn ang="0">
                <a:pos x="6" y="3"/>
              </a:cxn>
              <a:cxn ang="0">
                <a:pos x="7" y="2"/>
              </a:cxn>
              <a:cxn ang="0">
                <a:pos x="7" y="2"/>
              </a:cxn>
              <a:cxn ang="0">
                <a:pos x="7" y="1"/>
              </a:cxn>
              <a:cxn ang="0">
                <a:pos x="6" y="0"/>
              </a:cxn>
              <a:cxn ang="0">
                <a:pos x="6" y="0"/>
              </a:cxn>
              <a:cxn ang="0">
                <a:pos x="2" y="0"/>
              </a:cxn>
            </a:cxnLst>
            <a:rect l="0" t="0" r="r" b="b"/>
            <a:pathLst>
              <a:path w="7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6" y="3"/>
                </a:lnTo>
                <a:lnTo>
                  <a:pt x="2" y="3"/>
                </a:lnTo>
                <a:lnTo>
                  <a:pt x="6" y="3"/>
                </a:lnTo>
                <a:lnTo>
                  <a:pt x="7" y="2"/>
                </a:lnTo>
                <a:lnTo>
                  <a:pt x="7" y="2"/>
                </a:lnTo>
                <a:lnTo>
                  <a:pt x="7" y="1"/>
                </a:lnTo>
                <a:lnTo>
                  <a:pt x="6" y="0"/>
                </a:lnTo>
                <a:lnTo>
                  <a:pt x="6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1" name="Freeform 753"/>
          <p:cNvSpPr>
            <a:spLocks/>
          </p:cNvSpPr>
          <p:nvPr/>
        </p:nvSpPr>
        <p:spPr bwMode="auto">
          <a:xfrm>
            <a:off x="6908828" y="2939404"/>
            <a:ext cx="10564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78" y="18"/>
              </a:cxn>
              <a:cxn ang="0">
                <a:pos x="78" y="0"/>
              </a:cxn>
              <a:cxn ang="0">
                <a:pos x="72" y="0"/>
              </a:cxn>
              <a:cxn ang="0">
                <a:pos x="12" y="0"/>
              </a:cxn>
            </a:cxnLst>
            <a:rect l="0" t="0" r="r" b="b"/>
            <a:pathLst>
              <a:path w="78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78" y="18"/>
                </a:lnTo>
                <a:lnTo>
                  <a:pt x="78" y="0"/>
                </a:lnTo>
                <a:lnTo>
                  <a:pt x="72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2" name="Freeform 754"/>
          <p:cNvSpPr>
            <a:spLocks/>
          </p:cNvSpPr>
          <p:nvPr/>
        </p:nvSpPr>
        <p:spPr bwMode="auto">
          <a:xfrm>
            <a:off x="6908828" y="2939404"/>
            <a:ext cx="10564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12" y="3"/>
              </a:cxn>
              <a:cxn ang="0">
                <a:pos x="2" y="3"/>
              </a:cxn>
              <a:cxn ang="0">
                <a:pos x="13" y="3"/>
              </a:cxn>
              <a:cxn ang="0">
                <a:pos x="13" y="2"/>
              </a:cxn>
              <a:cxn ang="0">
                <a:pos x="13" y="2"/>
              </a:cxn>
              <a:cxn ang="0">
                <a:pos x="13" y="1"/>
              </a:cxn>
              <a:cxn ang="0">
                <a:pos x="13" y="0"/>
              </a:cxn>
              <a:cxn ang="0">
                <a:pos x="12" y="0"/>
              </a:cxn>
              <a:cxn ang="0">
                <a:pos x="2" y="0"/>
              </a:cxn>
            </a:cxnLst>
            <a:rect l="0" t="0" r="r" b="b"/>
            <a:pathLst>
              <a:path w="13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12" y="3"/>
                </a:lnTo>
                <a:lnTo>
                  <a:pt x="2" y="3"/>
                </a:lnTo>
                <a:lnTo>
                  <a:pt x="13" y="3"/>
                </a:lnTo>
                <a:lnTo>
                  <a:pt x="13" y="2"/>
                </a:lnTo>
                <a:lnTo>
                  <a:pt x="13" y="2"/>
                </a:lnTo>
                <a:lnTo>
                  <a:pt x="13" y="1"/>
                </a:lnTo>
                <a:lnTo>
                  <a:pt x="13" y="0"/>
                </a:lnTo>
                <a:lnTo>
                  <a:pt x="1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3" name="Freeform 755"/>
          <p:cNvSpPr>
            <a:spLocks/>
          </p:cNvSpPr>
          <p:nvPr/>
        </p:nvSpPr>
        <p:spPr bwMode="auto">
          <a:xfrm>
            <a:off x="6990091" y="2897036"/>
            <a:ext cx="24379" cy="63553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6" y="54"/>
              </a:cxn>
              <a:cxn ang="0">
                <a:pos x="18" y="54"/>
              </a:cxn>
              <a:cxn ang="0">
                <a:pos x="18" y="6"/>
              </a:cxn>
              <a:cxn ang="0">
                <a:pos x="12" y="0"/>
              </a:cxn>
              <a:cxn ang="0">
                <a:pos x="6" y="6"/>
              </a:cxn>
              <a:cxn ang="0">
                <a:pos x="0" y="6"/>
              </a:cxn>
              <a:cxn ang="0">
                <a:pos x="0" y="12"/>
              </a:cxn>
              <a:cxn ang="0">
                <a:pos x="0" y="48"/>
              </a:cxn>
            </a:cxnLst>
            <a:rect l="0" t="0" r="r" b="b"/>
            <a:pathLst>
              <a:path w="18" h="54">
                <a:moveTo>
                  <a:pt x="0" y="48"/>
                </a:moveTo>
                <a:lnTo>
                  <a:pt x="6" y="54"/>
                </a:lnTo>
                <a:lnTo>
                  <a:pt x="18" y="54"/>
                </a:lnTo>
                <a:lnTo>
                  <a:pt x="18" y="6"/>
                </a:lnTo>
                <a:lnTo>
                  <a:pt x="12" y="0"/>
                </a:lnTo>
                <a:lnTo>
                  <a:pt x="6" y="6"/>
                </a:lnTo>
                <a:lnTo>
                  <a:pt x="0" y="6"/>
                </a:lnTo>
                <a:lnTo>
                  <a:pt x="0" y="12"/>
                </a:lnTo>
                <a:lnTo>
                  <a:pt x="0" y="48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4" name="Freeform 756"/>
          <p:cNvSpPr>
            <a:spLocks/>
          </p:cNvSpPr>
          <p:nvPr/>
        </p:nvSpPr>
        <p:spPr bwMode="auto">
          <a:xfrm>
            <a:off x="6990091" y="2897036"/>
            <a:ext cx="24379" cy="63553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1" y="8"/>
              </a:cxn>
              <a:cxn ang="0">
                <a:pos x="1" y="9"/>
              </a:cxn>
              <a:cxn ang="0">
                <a:pos x="2" y="9"/>
              </a:cxn>
              <a:cxn ang="0">
                <a:pos x="3" y="9"/>
              </a:cxn>
              <a:cxn ang="0">
                <a:pos x="3" y="8"/>
              </a:cxn>
              <a:cxn ang="0">
                <a:pos x="3" y="2"/>
              </a:cxn>
              <a:cxn ang="0">
                <a:pos x="3" y="8"/>
              </a:cxn>
              <a:cxn ang="0">
                <a:pos x="3" y="1"/>
              </a:cxn>
              <a:cxn ang="0">
                <a:pos x="3" y="1"/>
              </a:cxn>
              <a:cxn ang="0">
                <a:pos x="2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8"/>
              </a:cxn>
            </a:cxnLst>
            <a:rect l="0" t="0" r="r" b="b"/>
            <a:pathLst>
              <a:path w="3" h="9">
                <a:moveTo>
                  <a:pt x="0" y="8"/>
                </a:moveTo>
                <a:lnTo>
                  <a:pt x="1" y="8"/>
                </a:lnTo>
                <a:lnTo>
                  <a:pt x="1" y="9"/>
                </a:lnTo>
                <a:lnTo>
                  <a:pt x="2" y="9"/>
                </a:lnTo>
                <a:lnTo>
                  <a:pt x="3" y="9"/>
                </a:lnTo>
                <a:lnTo>
                  <a:pt x="3" y="8"/>
                </a:lnTo>
                <a:lnTo>
                  <a:pt x="3" y="2"/>
                </a:lnTo>
                <a:lnTo>
                  <a:pt x="3" y="8"/>
                </a:lnTo>
                <a:lnTo>
                  <a:pt x="3" y="1"/>
                </a:lnTo>
                <a:lnTo>
                  <a:pt x="3" y="1"/>
                </a:lnTo>
                <a:lnTo>
                  <a:pt x="2" y="0"/>
                </a:ln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8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5" name="Freeform 757"/>
          <p:cNvSpPr>
            <a:spLocks/>
          </p:cNvSpPr>
          <p:nvPr/>
        </p:nvSpPr>
        <p:spPr bwMode="auto">
          <a:xfrm>
            <a:off x="6990091" y="2897036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6"/>
              </a:cxn>
              <a:cxn ang="0">
                <a:pos x="0" y="6"/>
              </a:cxn>
              <a:cxn ang="0">
                <a:pos x="0" y="18"/>
              </a:cxn>
              <a:cxn ang="0">
                <a:pos x="24" y="18"/>
              </a:cxn>
              <a:cxn ang="0">
                <a:pos x="30" y="12"/>
              </a:cxn>
              <a:cxn ang="0">
                <a:pos x="24" y="6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6" y="6"/>
                </a:lnTo>
                <a:lnTo>
                  <a:pt x="0" y="6"/>
                </a:lnTo>
                <a:lnTo>
                  <a:pt x="0" y="18"/>
                </a:lnTo>
                <a:lnTo>
                  <a:pt x="24" y="18"/>
                </a:lnTo>
                <a:lnTo>
                  <a:pt x="30" y="12"/>
                </a:lnTo>
                <a:lnTo>
                  <a:pt x="24" y="6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6" name="Freeform 758"/>
          <p:cNvSpPr>
            <a:spLocks/>
          </p:cNvSpPr>
          <p:nvPr/>
        </p:nvSpPr>
        <p:spPr bwMode="auto">
          <a:xfrm>
            <a:off x="6990091" y="2897036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3" y="3"/>
              </a:cxn>
              <a:cxn ang="0">
                <a:pos x="2" y="3"/>
              </a:cxn>
              <a:cxn ang="0">
                <a:pos x="4" y="3"/>
              </a:cxn>
              <a:cxn ang="0">
                <a:pos x="4" y="3"/>
              </a:cxn>
              <a:cxn ang="0">
                <a:pos x="5" y="2"/>
              </a:cxn>
              <a:cxn ang="0">
                <a:pos x="4" y="1"/>
              </a:cxn>
              <a:cxn ang="0">
                <a:pos x="4" y="1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3" y="3"/>
                </a:lnTo>
                <a:lnTo>
                  <a:pt x="2" y="3"/>
                </a:lnTo>
                <a:lnTo>
                  <a:pt x="4" y="3"/>
                </a:lnTo>
                <a:lnTo>
                  <a:pt x="4" y="3"/>
                </a:lnTo>
                <a:lnTo>
                  <a:pt x="5" y="2"/>
                </a:lnTo>
                <a:lnTo>
                  <a:pt x="4" y="1"/>
                </a:lnTo>
                <a:lnTo>
                  <a:pt x="4" y="1"/>
                </a:lnTo>
                <a:lnTo>
                  <a:pt x="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7" name="Freeform 759"/>
          <p:cNvSpPr>
            <a:spLocks/>
          </p:cNvSpPr>
          <p:nvPr/>
        </p:nvSpPr>
        <p:spPr bwMode="auto">
          <a:xfrm>
            <a:off x="7006344" y="2861728"/>
            <a:ext cx="24379" cy="56492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0" y="48"/>
              </a:cxn>
              <a:cxn ang="0">
                <a:pos x="12" y="48"/>
              </a:cxn>
              <a:cxn ang="0">
                <a:pos x="18" y="6"/>
              </a:cxn>
              <a:cxn ang="0">
                <a:pos x="18" y="42"/>
              </a:cxn>
              <a:cxn ang="0">
                <a:pos x="12" y="6"/>
              </a:cxn>
              <a:cxn ang="0">
                <a:pos x="12" y="0"/>
              </a:cxn>
              <a:cxn ang="0">
                <a:pos x="0" y="0"/>
              </a:cxn>
              <a:cxn ang="0">
                <a:pos x="0" y="6"/>
              </a:cxn>
              <a:cxn ang="0">
                <a:pos x="0" y="42"/>
              </a:cxn>
            </a:cxnLst>
            <a:rect l="0" t="0" r="r" b="b"/>
            <a:pathLst>
              <a:path w="18" h="48">
                <a:moveTo>
                  <a:pt x="0" y="42"/>
                </a:moveTo>
                <a:lnTo>
                  <a:pt x="0" y="48"/>
                </a:lnTo>
                <a:lnTo>
                  <a:pt x="12" y="48"/>
                </a:lnTo>
                <a:lnTo>
                  <a:pt x="18" y="6"/>
                </a:lnTo>
                <a:lnTo>
                  <a:pt x="18" y="42"/>
                </a:lnTo>
                <a:lnTo>
                  <a:pt x="12" y="6"/>
                </a:lnTo>
                <a:lnTo>
                  <a:pt x="12" y="0"/>
                </a:lnTo>
                <a:lnTo>
                  <a:pt x="0" y="0"/>
                </a:lnTo>
                <a:lnTo>
                  <a:pt x="0" y="6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8" name="Freeform 760"/>
          <p:cNvSpPr>
            <a:spLocks/>
          </p:cNvSpPr>
          <p:nvPr/>
        </p:nvSpPr>
        <p:spPr bwMode="auto">
          <a:xfrm>
            <a:off x="7006344" y="2861728"/>
            <a:ext cx="24379" cy="56492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8"/>
              </a:cxn>
              <a:cxn ang="0">
                <a:pos x="0" y="8"/>
              </a:cxn>
              <a:cxn ang="0">
                <a:pos x="1" y="8"/>
              </a:cxn>
              <a:cxn ang="0">
                <a:pos x="2" y="8"/>
              </a:cxn>
              <a:cxn ang="0">
                <a:pos x="2" y="8"/>
              </a:cxn>
              <a:cxn ang="0">
                <a:pos x="3" y="1"/>
              </a:cxn>
              <a:cxn ang="0">
                <a:pos x="3" y="7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7"/>
              </a:cxn>
            </a:cxnLst>
            <a:rect l="0" t="0" r="r" b="b"/>
            <a:pathLst>
              <a:path w="3" h="8">
                <a:moveTo>
                  <a:pt x="0" y="7"/>
                </a:moveTo>
                <a:lnTo>
                  <a:pt x="0" y="8"/>
                </a:lnTo>
                <a:lnTo>
                  <a:pt x="0" y="8"/>
                </a:lnTo>
                <a:lnTo>
                  <a:pt x="1" y="8"/>
                </a:lnTo>
                <a:lnTo>
                  <a:pt x="2" y="8"/>
                </a:lnTo>
                <a:lnTo>
                  <a:pt x="2" y="8"/>
                </a:lnTo>
                <a:lnTo>
                  <a:pt x="3" y="1"/>
                </a:lnTo>
                <a:lnTo>
                  <a:pt x="3" y="7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9" name="Freeform 761"/>
          <p:cNvSpPr>
            <a:spLocks/>
          </p:cNvSpPr>
          <p:nvPr/>
        </p:nvSpPr>
        <p:spPr bwMode="auto">
          <a:xfrm>
            <a:off x="7006344" y="2861728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30" y="18"/>
              </a:cxn>
              <a:cxn ang="0">
                <a:pos x="30" y="0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30" y="18"/>
                </a:lnTo>
                <a:lnTo>
                  <a:pt x="30" y="0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0" name="Freeform 762"/>
          <p:cNvSpPr>
            <a:spLocks/>
          </p:cNvSpPr>
          <p:nvPr/>
        </p:nvSpPr>
        <p:spPr bwMode="auto">
          <a:xfrm>
            <a:off x="7006344" y="2861728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4" y="3"/>
              </a:cxn>
              <a:cxn ang="0">
                <a:pos x="1" y="3"/>
              </a:cxn>
              <a:cxn ang="0">
                <a:pos x="5" y="3"/>
              </a:cxn>
              <a:cxn ang="0">
                <a:pos x="5" y="2"/>
              </a:cxn>
              <a:cxn ang="0">
                <a:pos x="5" y="1"/>
              </a:cxn>
              <a:cxn ang="0">
                <a:pos x="5" y="1"/>
              </a:cxn>
              <a:cxn ang="0">
                <a:pos x="5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4" y="3"/>
                </a:lnTo>
                <a:lnTo>
                  <a:pt x="1" y="3"/>
                </a:lnTo>
                <a:lnTo>
                  <a:pt x="5" y="3"/>
                </a:lnTo>
                <a:lnTo>
                  <a:pt x="5" y="2"/>
                </a:lnTo>
                <a:lnTo>
                  <a:pt x="5" y="1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1" name="Freeform 763"/>
          <p:cNvSpPr>
            <a:spLocks/>
          </p:cNvSpPr>
          <p:nvPr/>
        </p:nvSpPr>
        <p:spPr bwMode="auto">
          <a:xfrm>
            <a:off x="7022597" y="2861728"/>
            <a:ext cx="227537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168" y="18"/>
              </a:cxn>
              <a:cxn ang="0">
                <a:pos x="168" y="0"/>
              </a:cxn>
              <a:cxn ang="0">
                <a:pos x="162" y="0"/>
              </a:cxn>
              <a:cxn ang="0">
                <a:pos x="12" y="0"/>
              </a:cxn>
            </a:cxnLst>
            <a:rect l="0" t="0" r="r" b="b"/>
            <a:pathLst>
              <a:path w="168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168" y="18"/>
                </a:lnTo>
                <a:lnTo>
                  <a:pt x="168" y="0"/>
                </a:lnTo>
                <a:lnTo>
                  <a:pt x="162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2" name="Freeform 764"/>
          <p:cNvSpPr>
            <a:spLocks/>
          </p:cNvSpPr>
          <p:nvPr/>
        </p:nvSpPr>
        <p:spPr bwMode="auto">
          <a:xfrm>
            <a:off x="7022597" y="2861728"/>
            <a:ext cx="227537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27" y="3"/>
              </a:cxn>
              <a:cxn ang="0">
                <a:pos x="2" y="3"/>
              </a:cxn>
              <a:cxn ang="0">
                <a:pos x="28" y="3"/>
              </a:cxn>
              <a:cxn ang="0">
                <a:pos x="28" y="2"/>
              </a:cxn>
              <a:cxn ang="0">
                <a:pos x="28" y="1"/>
              </a:cxn>
              <a:cxn ang="0">
                <a:pos x="28" y="1"/>
              </a:cxn>
              <a:cxn ang="0">
                <a:pos x="28" y="0"/>
              </a:cxn>
              <a:cxn ang="0">
                <a:pos x="27" y="0"/>
              </a:cxn>
              <a:cxn ang="0">
                <a:pos x="2" y="0"/>
              </a:cxn>
            </a:cxnLst>
            <a:rect l="0" t="0" r="r" b="b"/>
            <a:pathLst>
              <a:path w="28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27" y="3"/>
                </a:lnTo>
                <a:lnTo>
                  <a:pt x="2" y="3"/>
                </a:lnTo>
                <a:lnTo>
                  <a:pt x="28" y="3"/>
                </a:lnTo>
                <a:lnTo>
                  <a:pt x="28" y="2"/>
                </a:lnTo>
                <a:lnTo>
                  <a:pt x="28" y="1"/>
                </a:lnTo>
                <a:lnTo>
                  <a:pt x="28" y="1"/>
                </a:lnTo>
                <a:lnTo>
                  <a:pt x="28" y="0"/>
                </a:lnTo>
                <a:lnTo>
                  <a:pt x="27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3" name="Freeform 765"/>
          <p:cNvSpPr>
            <a:spLocks/>
          </p:cNvSpPr>
          <p:nvPr/>
        </p:nvSpPr>
        <p:spPr bwMode="auto">
          <a:xfrm>
            <a:off x="7225755" y="2819359"/>
            <a:ext cx="24379" cy="63553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6" y="48"/>
              </a:cxn>
              <a:cxn ang="0">
                <a:pos x="6" y="54"/>
              </a:cxn>
              <a:cxn ang="0">
                <a:pos x="18" y="54"/>
              </a:cxn>
              <a:cxn ang="0">
                <a:pos x="18" y="0"/>
              </a:cxn>
              <a:cxn ang="0">
                <a:pos x="6" y="0"/>
              </a:cxn>
              <a:cxn ang="0">
                <a:pos x="6" y="6"/>
              </a:cxn>
              <a:cxn ang="0">
                <a:pos x="0" y="12"/>
              </a:cxn>
              <a:cxn ang="0">
                <a:pos x="0" y="42"/>
              </a:cxn>
            </a:cxnLst>
            <a:rect l="0" t="0" r="r" b="b"/>
            <a:pathLst>
              <a:path w="18" h="54">
                <a:moveTo>
                  <a:pt x="0" y="42"/>
                </a:moveTo>
                <a:lnTo>
                  <a:pt x="6" y="48"/>
                </a:lnTo>
                <a:lnTo>
                  <a:pt x="6" y="54"/>
                </a:lnTo>
                <a:lnTo>
                  <a:pt x="18" y="54"/>
                </a:lnTo>
                <a:lnTo>
                  <a:pt x="18" y="0"/>
                </a:lnTo>
                <a:lnTo>
                  <a:pt x="6" y="0"/>
                </a:lnTo>
                <a:lnTo>
                  <a:pt x="6" y="6"/>
                </a:lnTo>
                <a:lnTo>
                  <a:pt x="0" y="12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4" name="Freeform 766"/>
          <p:cNvSpPr>
            <a:spLocks/>
          </p:cNvSpPr>
          <p:nvPr/>
        </p:nvSpPr>
        <p:spPr bwMode="auto">
          <a:xfrm>
            <a:off x="7225755" y="2819359"/>
            <a:ext cx="24379" cy="63553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1" y="8"/>
              </a:cxn>
              <a:cxn ang="0">
                <a:pos x="1" y="9"/>
              </a:cxn>
              <a:cxn ang="0">
                <a:pos x="2" y="9"/>
              </a:cxn>
              <a:cxn ang="0">
                <a:pos x="3" y="9"/>
              </a:cxn>
              <a:cxn ang="0">
                <a:pos x="3" y="8"/>
              </a:cxn>
              <a:cxn ang="0">
                <a:pos x="3" y="2"/>
              </a:cxn>
              <a:cxn ang="0">
                <a:pos x="3" y="7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0" y="7"/>
              </a:cxn>
            </a:cxnLst>
            <a:rect l="0" t="0" r="r" b="b"/>
            <a:pathLst>
              <a:path w="3" h="9">
                <a:moveTo>
                  <a:pt x="0" y="7"/>
                </a:moveTo>
                <a:lnTo>
                  <a:pt x="1" y="8"/>
                </a:lnTo>
                <a:lnTo>
                  <a:pt x="1" y="9"/>
                </a:lnTo>
                <a:lnTo>
                  <a:pt x="2" y="9"/>
                </a:lnTo>
                <a:lnTo>
                  <a:pt x="3" y="9"/>
                </a:lnTo>
                <a:lnTo>
                  <a:pt x="3" y="8"/>
                </a:lnTo>
                <a:lnTo>
                  <a:pt x="3" y="2"/>
                </a:lnTo>
                <a:lnTo>
                  <a:pt x="3" y="7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5" name="Freeform 767"/>
          <p:cNvSpPr>
            <a:spLocks/>
          </p:cNvSpPr>
          <p:nvPr/>
        </p:nvSpPr>
        <p:spPr bwMode="auto">
          <a:xfrm>
            <a:off x="7225755" y="2819359"/>
            <a:ext cx="195031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6" y="6"/>
              </a:cxn>
              <a:cxn ang="0">
                <a:pos x="0" y="12"/>
              </a:cxn>
              <a:cxn ang="0">
                <a:pos x="6" y="12"/>
              </a:cxn>
              <a:cxn ang="0">
                <a:pos x="6" y="18"/>
              </a:cxn>
              <a:cxn ang="0">
                <a:pos x="138" y="18"/>
              </a:cxn>
              <a:cxn ang="0">
                <a:pos x="144" y="12"/>
              </a:cxn>
              <a:cxn ang="0">
                <a:pos x="144" y="6"/>
              </a:cxn>
              <a:cxn ang="0">
                <a:pos x="138" y="0"/>
              </a:cxn>
              <a:cxn ang="0">
                <a:pos x="132" y="0"/>
              </a:cxn>
              <a:cxn ang="0">
                <a:pos x="12" y="0"/>
              </a:cxn>
            </a:cxnLst>
            <a:rect l="0" t="0" r="r" b="b"/>
            <a:pathLst>
              <a:path w="144" h="18">
                <a:moveTo>
                  <a:pt x="12" y="0"/>
                </a:moveTo>
                <a:lnTo>
                  <a:pt x="6" y="0"/>
                </a:lnTo>
                <a:lnTo>
                  <a:pt x="6" y="6"/>
                </a:lnTo>
                <a:lnTo>
                  <a:pt x="0" y="12"/>
                </a:lnTo>
                <a:lnTo>
                  <a:pt x="6" y="12"/>
                </a:lnTo>
                <a:lnTo>
                  <a:pt x="6" y="18"/>
                </a:lnTo>
                <a:lnTo>
                  <a:pt x="138" y="18"/>
                </a:lnTo>
                <a:lnTo>
                  <a:pt x="144" y="12"/>
                </a:lnTo>
                <a:lnTo>
                  <a:pt x="144" y="6"/>
                </a:lnTo>
                <a:lnTo>
                  <a:pt x="138" y="0"/>
                </a:lnTo>
                <a:lnTo>
                  <a:pt x="132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6" name="Freeform 768"/>
          <p:cNvSpPr>
            <a:spLocks/>
          </p:cNvSpPr>
          <p:nvPr/>
        </p:nvSpPr>
        <p:spPr bwMode="auto">
          <a:xfrm>
            <a:off x="7225755" y="2819359"/>
            <a:ext cx="195031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1" y="2"/>
              </a:cxn>
              <a:cxn ang="0">
                <a:pos x="1" y="3"/>
              </a:cxn>
              <a:cxn ang="0">
                <a:pos x="22" y="3"/>
              </a:cxn>
              <a:cxn ang="0">
                <a:pos x="2" y="3"/>
              </a:cxn>
              <a:cxn ang="0">
                <a:pos x="23" y="3"/>
              </a:cxn>
              <a:cxn ang="0">
                <a:pos x="24" y="2"/>
              </a:cxn>
              <a:cxn ang="0">
                <a:pos x="24" y="2"/>
              </a:cxn>
              <a:cxn ang="0">
                <a:pos x="24" y="1"/>
              </a:cxn>
              <a:cxn ang="0">
                <a:pos x="23" y="0"/>
              </a:cxn>
              <a:cxn ang="0">
                <a:pos x="22" y="0"/>
              </a:cxn>
              <a:cxn ang="0">
                <a:pos x="2" y="0"/>
              </a:cxn>
            </a:cxnLst>
            <a:rect l="0" t="0" r="r" b="b"/>
            <a:pathLst>
              <a:path w="24" h="3">
                <a:moveTo>
                  <a:pt x="2" y="0"/>
                </a:move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1" y="2"/>
                </a:lnTo>
                <a:lnTo>
                  <a:pt x="1" y="3"/>
                </a:lnTo>
                <a:lnTo>
                  <a:pt x="22" y="3"/>
                </a:lnTo>
                <a:lnTo>
                  <a:pt x="2" y="3"/>
                </a:lnTo>
                <a:lnTo>
                  <a:pt x="23" y="3"/>
                </a:lnTo>
                <a:lnTo>
                  <a:pt x="24" y="2"/>
                </a:lnTo>
                <a:lnTo>
                  <a:pt x="24" y="2"/>
                </a:lnTo>
                <a:lnTo>
                  <a:pt x="24" y="1"/>
                </a:lnTo>
                <a:lnTo>
                  <a:pt x="23" y="0"/>
                </a:lnTo>
                <a:lnTo>
                  <a:pt x="2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7" name="Freeform 769"/>
          <p:cNvSpPr>
            <a:spLocks/>
          </p:cNvSpPr>
          <p:nvPr/>
        </p:nvSpPr>
        <p:spPr bwMode="auto">
          <a:xfrm>
            <a:off x="7396407" y="2819359"/>
            <a:ext cx="24379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18" y="18"/>
              </a:cxn>
              <a:cxn ang="0">
                <a:pos x="18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18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18" y="18"/>
                </a:lnTo>
                <a:lnTo>
                  <a:pt x="18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8" name="Freeform 770"/>
          <p:cNvSpPr>
            <a:spLocks/>
          </p:cNvSpPr>
          <p:nvPr/>
        </p:nvSpPr>
        <p:spPr bwMode="auto">
          <a:xfrm>
            <a:off x="7396407" y="2819359"/>
            <a:ext cx="24379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2" y="3"/>
              </a:cxn>
              <a:cxn ang="0">
                <a:pos x="1" y="3"/>
              </a:cxn>
              <a:cxn ang="0">
                <a:pos x="3" y="3"/>
              </a:cxn>
              <a:cxn ang="0">
                <a:pos x="3" y="2"/>
              </a:cxn>
              <a:cxn ang="0">
                <a:pos x="3" y="2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3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2" y="3"/>
                </a:lnTo>
                <a:lnTo>
                  <a:pt x="1" y="3"/>
                </a:lnTo>
                <a:lnTo>
                  <a:pt x="3" y="3"/>
                </a:lnTo>
                <a:lnTo>
                  <a:pt x="3" y="2"/>
                </a:lnTo>
                <a:lnTo>
                  <a:pt x="3" y="2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9" name="Freeform 771"/>
          <p:cNvSpPr>
            <a:spLocks/>
          </p:cNvSpPr>
          <p:nvPr/>
        </p:nvSpPr>
        <p:spPr bwMode="auto">
          <a:xfrm>
            <a:off x="7396407" y="2819359"/>
            <a:ext cx="48758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30" y="18"/>
              </a:cxn>
              <a:cxn ang="0">
                <a:pos x="36" y="12"/>
              </a:cxn>
              <a:cxn ang="0">
                <a:pos x="36" y="6"/>
              </a:cxn>
              <a:cxn ang="0">
                <a:pos x="30" y="0"/>
              </a:cxn>
              <a:cxn ang="0">
                <a:pos x="24" y="0"/>
              </a:cxn>
              <a:cxn ang="0">
                <a:pos x="12" y="0"/>
              </a:cxn>
            </a:cxnLst>
            <a:rect l="0" t="0" r="r" b="b"/>
            <a:pathLst>
              <a:path w="36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30" y="18"/>
                </a:lnTo>
                <a:lnTo>
                  <a:pt x="36" y="12"/>
                </a:lnTo>
                <a:lnTo>
                  <a:pt x="36" y="6"/>
                </a:lnTo>
                <a:lnTo>
                  <a:pt x="30" y="0"/>
                </a:lnTo>
                <a:lnTo>
                  <a:pt x="24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0" name="Freeform 772"/>
          <p:cNvSpPr>
            <a:spLocks/>
          </p:cNvSpPr>
          <p:nvPr/>
        </p:nvSpPr>
        <p:spPr bwMode="auto">
          <a:xfrm>
            <a:off x="7396407" y="2819359"/>
            <a:ext cx="48758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4" y="3"/>
              </a:cxn>
              <a:cxn ang="0">
                <a:pos x="2" y="3"/>
              </a:cxn>
              <a:cxn ang="0">
                <a:pos x="5" y="3"/>
              </a:cxn>
              <a:cxn ang="0">
                <a:pos x="6" y="2"/>
              </a:cxn>
              <a:cxn ang="0">
                <a:pos x="6" y="2"/>
              </a:cxn>
              <a:cxn ang="0">
                <a:pos x="6" y="1"/>
              </a:cxn>
              <a:cxn ang="0">
                <a:pos x="5" y="0"/>
              </a:cxn>
              <a:cxn ang="0">
                <a:pos x="4" y="0"/>
              </a:cxn>
              <a:cxn ang="0">
                <a:pos x="2" y="0"/>
              </a:cxn>
            </a:cxnLst>
            <a:rect l="0" t="0" r="r" b="b"/>
            <a:pathLst>
              <a:path w="6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4" y="3"/>
                </a:lnTo>
                <a:lnTo>
                  <a:pt x="2" y="3"/>
                </a:lnTo>
                <a:lnTo>
                  <a:pt x="5" y="3"/>
                </a:lnTo>
                <a:lnTo>
                  <a:pt x="6" y="2"/>
                </a:lnTo>
                <a:lnTo>
                  <a:pt x="6" y="2"/>
                </a:lnTo>
                <a:lnTo>
                  <a:pt x="6" y="1"/>
                </a:lnTo>
                <a:lnTo>
                  <a:pt x="5" y="0"/>
                </a:lnTo>
                <a:lnTo>
                  <a:pt x="4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1" name="Freeform 773"/>
          <p:cNvSpPr>
            <a:spLocks/>
          </p:cNvSpPr>
          <p:nvPr/>
        </p:nvSpPr>
        <p:spPr bwMode="auto">
          <a:xfrm>
            <a:off x="7420786" y="2741683"/>
            <a:ext cx="24379" cy="98861"/>
          </a:xfrm>
          <a:custGeom>
            <a:avLst/>
            <a:gdLst/>
            <a:ahLst/>
            <a:cxnLst>
              <a:cxn ang="0">
                <a:pos x="0" y="78"/>
              </a:cxn>
              <a:cxn ang="0">
                <a:pos x="6" y="84"/>
              </a:cxn>
              <a:cxn ang="0">
                <a:pos x="12" y="84"/>
              </a:cxn>
              <a:cxn ang="0">
                <a:pos x="18" y="78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78"/>
              </a:cxn>
            </a:cxnLst>
            <a:rect l="0" t="0" r="r" b="b"/>
            <a:pathLst>
              <a:path w="18" h="84">
                <a:moveTo>
                  <a:pt x="0" y="78"/>
                </a:moveTo>
                <a:lnTo>
                  <a:pt x="6" y="84"/>
                </a:lnTo>
                <a:lnTo>
                  <a:pt x="12" y="84"/>
                </a:lnTo>
                <a:lnTo>
                  <a:pt x="18" y="78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78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2" name="Freeform 774"/>
          <p:cNvSpPr>
            <a:spLocks/>
          </p:cNvSpPr>
          <p:nvPr/>
        </p:nvSpPr>
        <p:spPr bwMode="auto">
          <a:xfrm>
            <a:off x="7420786" y="2741683"/>
            <a:ext cx="24379" cy="98861"/>
          </a:xfrm>
          <a:custGeom>
            <a:avLst/>
            <a:gdLst/>
            <a:ahLst/>
            <a:cxnLst>
              <a:cxn ang="0">
                <a:pos x="0" y="13"/>
              </a:cxn>
              <a:cxn ang="0">
                <a:pos x="1" y="13"/>
              </a:cxn>
              <a:cxn ang="0">
                <a:pos x="1" y="14"/>
              </a:cxn>
              <a:cxn ang="0">
                <a:pos x="1" y="14"/>
              </a:cxn>
              <a:cxn ang="0">
                <a:pos x="2" y="14"/>
              </a:cxn>
              <a:cxn ang="0">
                <a:pos x="3" y="13"/>
              </a:cxn>
              <a:cxn ang="0">
                <a:pos x="3" y="1"/>
              </a:cxn>
              <a:cxn ang="0">
                <a:pos x="3" y="13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3"/>
              </a:cxn>
            </a:cxnLst>
            <a:rect l="0" t="0" r="r" b="b"/>
            <a:pathLst>
              <a:path w="3" h="14">
                <a:moveTo>
                  <a:pt x="0" y="13"/>
                </a:moveTo>
                <a:lnTo>
                  <a:pt x="1" y="13"/>
                </a:lnTo>
                <a:lnTo>
                  <a:pt x="1" y="14"/>
                </a:lnTo>
                <a:lnTo>
                  <a:pt x="1" y="14"/>
                </a:lnTo>
                <a:lnTo>
                  <a:pt x="2" y="14"/>
                </a:lnTo>
                <a:lnTo>
                  <a:pt x="3" y="13"/>
                </a:lnTo>
                <a:lnTo>
                  <a:pt x="3" y="1"/>
                </a:lnTo>
                <a:lnTo>
                  <a:pt x="3" y="13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13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3" name="Freeform 775"/>
          <p:cNvSpPr>
            <a:spLocks/>
          </p:cNvSpPr>
          <p:nvPr/>
        </p:nvSpPr>
        <p:spPr bwMode="auto">
          <a:xfrm>
            <a:off x="7420786" y="2741683"/>
            <a:ext cx="251916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174" y="18"/>
              </a:cxn>
              <a:cxn ang="0">
                <a:pos x="6" y="18"/>
              </a:cxn>
              <a:cxn ang="0">
                <a:pos x="180" y="12"/>
              </a:cxn>
              <a:cxn ang="0">
                <a:pos x="186" y="12"/>
              </a:cxn>
              <a:cxn ang="0">
                <a:pos x="186" y="0"/>
              </a:cxn>
              <a:cxn ang="0">
                <a:pos x="174" y="0"/>
              </a:cxn>
              <a:cxn ang="0">
                <a:pos x="6" y="0"/>
              </a:cxn>
            </a:cxnLst>
            <a:rect l="0" t="0" r="r" b="b"/>
            <a:pathLst>
              <a:path w="186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174" y="18"/>
                </a:lnTo>
                <a:lnTo>
                  <a:pt x="6" y="18"/>
                </a:lnTo>
                <a:lnTo>
                  <a:pt x="180" y="12"/>
                </a:lnTo>
                <a:lnTo>
                  <a:pt x="186" y="12"/>
                </a:lnTo>
                <a:lnTo>
                  <a:pt x="186" y="0"/>
                </a:lnTo>
                <a:lnTo>
                  <a:pt x="174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4" name="Freeform 776"/>
          <p:cNvSpPr>
            <a:spLocks/>
          </p:cNvSpPr>
          <p:nvPr/>
        </p:nvSpPr>
        <p:spPr bwMode="auto">
          <a:xfrm>
            <a:off x="7420786" y="2741683"/>
            <a:ext cx="251916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29" y="3"/>
              </a:cxn>
              <a:cxn ang="0">
                <a:pos x="1" y="3"/>
              </a:cxn>
              <a:cxn ang="0">
                <a:pos x="30" y="2"/>
              </a:cxn>
              <a:cxn ang="0">
                <a:pos x="31" y="2"/>
              </a:cxn>
              <a:cxn ang="0">
                <a:pos x="31" y="1"/>
              </a:cxn>
              <a:cxn ang="0">
                <a:pos x="31" y="0"/>
              </a:cxn>
              <a:cxn ang="0">
                <a:pos x="30" y="0"/>
              </a:cxn>
              <a:cxn ang="0">
                <a:pos x="29" y="0"/>
              </a:cxn>
              <a:cxn ang="0">
                <a:pos x="1" y="0"/>
              </a:cxn>
            </a:cxnLst>
            <a:rect l="0" t="0" r="r" b="b"/>
            <a:pathLst>
              <a:path w="31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29" y="3"/>
                </a:lnTo>
                <a:lnTo>
                  <a:pt x="1" y="3"/>
                </a:lnTo>
                <a:lnTo>
                  <a:pt x="30" y="2"/>
                </a:lnTo>
                <a:lnTo>
                  <a:pt x="31" y="2"/>
                </a:lnTo>
                <a:lnTo>
                  <a:pt x="31" y="1"/>
                </a:lnTo>
                <a:lnTo>
                  <a:pt x="31" y="0"/>
                </a:lnTo>
                <a:lnTo>
                  <a:pt x="30" y="0"/>
                </a:lnTo>
                <a:lnTo>
                  <a:pt x="29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5" name="Freeform 777"/>
          <p:cNvSpPr>
            <a:spLocks/>
          </p:cNvSpPr>
          <p:nvPr/>
        </p:nvSpPr>
        <p:spPr bwMode="auto">
          <a:xfrm>
            <a:off x="7648323" y="2699315"/>
            <a:ext cx="24379" cy="63553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0" y="48"/>
              </a:cxn>
              <a:cxn ang="0">
                <a:pos x="6" y="48"/>
              </a:cxn>
              <a:cxn ang="0">
                <a:pos x="6" y="54"/>
              </a:cxn>
              <a:cxn ang="0">
                <a:pos x="12" y="48"/>
              </a:cxn>
              <a:cxn ang="0">
                <a:pos x="18" y="48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42"/>
              </a:cxn>
            </a:cxnLst>
            <a:rect l="0" t="0" r="r" b="b"/>
            <a:pathLst>
              <a:path w="18" h="54">
                <a:moveTo>
                  <a:pt x="0" y="42"/>
                </a:moveTo>
                <a:lnTo>
                  <a:pt x="0" y="48"/>
                </a:lnTo>
                <a:lnTo>
                  <a:pt x="6" y="48"/>
                </a:lnTo>
                <a:lnTo>
                  <a:pt x="6" y="54"/>
                </a:lnTo>
                <a:lnTo>
                  <a:pt x="12" y="48"/>
                </a:lnTo>
                <a:lnTo>
                  <a:pt x="18" y="48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6" name="Freeform 778"/>
          <p:cNvSpPr>
            <a:spLocks/>
          </p:cNvSpPr>
          <p:nvPr/>
        </p:nvSpPr>
        <p:spPr bwMode="auto">
          <a:xfrm>
            <a:off x="7648323" y="2699315"/>
            <a:ext cx="24379" cy="63553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8"/>
              </a:cxn>
              <a:cxn ang="0">
                <a:pos x="1" y="8"/>
              </a:cxn>
              <a:cxn ang="0">
                <a:pos x="1" y="9"/>
              </a:cxn>
              <a:cxn ang="0">
                <a:pos x="2" y="8"/>
              </a:cxn>
              <a:cxn ang="0">
                <a:pos x="3" y="8"/>
              </a:cxn>
              <a:cxn ang="0">
                <a:pos x="3" y="1"/>
              </a:cxn>
              <a:cxn ang="0">
                <a:pos x="3" y="7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7"/>
              </a:cxn>
            </a:cxnLst>
            <a:rect l="0" t="0" r="r" b="b"/>
            <a:pathLst>
              <a:path w="3" h="9">
                <a:moveTo>
                  <a:pt x="0" y="7"/>
                </a:moveTo>
                <a:lnTo>
                  <a:pt x="0" y="8"/>
                </a:lnTo>
                <a:lnTo>
                  <a:pt x="1" y="8"/>
                </a:lnTo>
                <a:lnTo>
                  <a:pt x="1" y="9"/>
                </a:lnTo>
                <a:lnTo>
                  <a:pt x="2" y="8"/>
                </a:lnTo>
                <a:lnTo>
                  <a:pt x="3" y="8"/>
                </a:lnTo>
                <a:lnTo>
                  <a:pt x="3" y="1"/>
                </a:lnTo>
                <a:lnTo>
                  <a:pt x="3" y="7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7" name="Freeform 779"/>
          <p:cNvSpPr>
            <a:spLocks/>
          </p:cNvSpPr>
          <p:nvPr/>
        </p:nvSpPr>
        <p:spPr bwMode="auto">
          <a:xfrm>
            <a:off x="7648323" y="2699315"/>
            <a:ext cx="56884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36" y="18"/>
              </a:cxn>
              <a:cxn ang="0">
                <a:pos x="42" y="12"/>
              </a:cxn>
              <a:cxn ang="0">
                <a:pos x="42" y="6"/>
              </a:cxn>
              <a:cxn ang="0">
                <a:pos x="36" y="0"/>
              </a:cxn>
              <a:cxn ang="0">
                <a:pos x="30" y="0"/>
              </a:cxn>
              <a:cxn ang="0">
                <a:pos x="6" y="0"/>
              </a:cxn>
            </a:cxnLst>
            <a:rect l="0" t="0" r="r" b="b"/>
            <a:pathLst>
              <a:path w="42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36" y="18"/>
                </a:lnTo>
                <a:lnTo>
                  <a:pt x="42" y="12"/>
                </a:lnTo>
                <a:lnTo>
                  <a:pt x="42" y="6"/>
                </a:lnTo>
                <a:lnTo>
                  <a:pt x="36" y="0"/>
                </a:lnTo>
                <a:lnTo>
                  <a:pt x="30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8" name="Freeform 780"/>
          <p:cNvSpPr>
            <a:spLocks/>
          </p:cNvSpPr>
          <p:nvPr/>
        </p:nvSpPr>
        <p:spPr bwMode="auto">
          <a:xfrm>
            <a:off x="7648323" y="2699315"/>
            <a:ext cx="56884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5" y="3"/>
              </a:cxn>
              <a:cxn ang="0">
                <a:pos x="1" y="3"/>
              </a:cxn>
              <a:cxn ang="0">
                <a:pos x="6" y="3"/>
              </a:cxn>
              <a:cxn ang="0">
                <a:pos x="7" y="2"/>
              </a:cxn>
              <a:cxn ang="0">
                <a:pos x="7" y="1"/>
              </a:cxn>
              <a:cxn ang="0">
                <a:pos x="7" y="1"/>
              </a:cxn>
              <a:cxn ang="0">
                <a:pos x="6" y="0"/>
              </a:cxn>
              <a:cxn ang="0">
                <a:pos x="5" y="0"/>
              </a:cxn>
              <a:cxn ang="0">
                <a:pos x="1" y="0"/>
              </a:cxn>
            </a:cxnLst>
            <a:rect l="0" t="0" r="r" b="b"/>
            <a:pathLst>
              <a:path w="7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5" y="3"/>
                </a:lnTo>
                <a:lnTo>
                  <a:pt x="1" y="3"/>
                </a:lnTo>
                <a:lnTo>
                  <a:pt x="6" y="3"/>
                </a:lnTo>
                <a:lnTo>
                  <a:pt x="7" y="2"/>
                </a:lnTo>
                <a:lnTo>
                  <a:pt x="7" y="1"/>
                </a:lnTo>
                <a:lnTo>
                  <a:pt x="7" y="1"/>
                </a:lnTo>
                <a:lnTo>
                  <a:pt x="6" y="0"/>
                </a:lnTo>
                <a:lnTo>
                  <a:pt x="5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9" name="Freeform 781"/>
          <p:cNvSpPr>
            <a:spLocks/>
          </p:cNvSpPr>
          <p:nvPr/>
        </p:nvSpPr>
        <p:spPr bwMode="auto">
          <a:xfrm>
            <a:off x="7680828" y="2699315"/>
            <a:ext cx="48758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30" y="18"/>
              </a:cxn>
              <a:cxn ang="0">
                <a:pos x="36" y="12"/>
              </a:cxn>
              <a:cxn ang="0">
                <a:pos x="36" y="6"/>
              </a:cxn>
              <a:cxn ang="0">
                <a:pos x="30" y="0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6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30" y="18"/>
                </a:lnTo>
                <a:lnTo>
                  <a:pt x="36" y="12"/>
                </a:lnTo>
                <a:lnTo>
                  <a:pt x="36" y="6"/>
                </a:lnTo>
                <a:lnTo>
                  <a:pt x="30" y="0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0" name="Freeform 782"/>
          <p:cNvSpPr>
            <a:spLocks/>
          </p:cNvSpPr>
          <p:nvPr/>
        </p:nvSpPr>
        <p:spPr bwMode="auto">
          <a:xfrm>
            <a:off x="7680828" y="2699315"/>
            <a:ext cx="48758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4" y="3"/>
              </a:cxn>
              <a:cxn ang="0">
                <a:pos x="1" y="3"/>
              </a:cxn>
              <a:cxn ang="0">
                <a:pos x="5" y="3"/>
              </a:cxn>
              <a:cxn ang="0">
                <a:pos x="6" y="2"/>
              </a:cxn>
              <a:cxn ang="0">
                <a:pos x="6" y="1"/>
              </a:cxn>
              <a:cxn ang="0">
                <a:pos x="6" y="1"/>
              </a:cxn>
              <a:cxn ang="0">
                <a:pos x="5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6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4" y="3"/>
                </a:lnTo>
                <a:lnTo>
                  <a:pt x="1" y="3"/>
                </a:lnTo>
                <a:lnTo>
                  <a:pt x="5" y="3"/>
                </a:lnTo>
                <a:lnTo>
                  <a:pt x="6" y="2"/>
                </a:lnTo>
                <a:lnTo>
                  <a:pt x="6" y="1"/>
                </a:lnTo>
                <a:lnTo>
                  <a:pt x="6" y="1"/>
                </a:lnTo>
                <a:lnTo>
                  <a:pt x="5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1" name="Freeform 783"/>
          <p:cNvSpPr>
            <a:spLocks/>
          </p:cNvSpPr>
          <p:nvPr/>
        </p:nvSpPr>
        <p:spPr bwMode="auto">
          <a:xfrm>
            <a:off x="7705207" y="2656946"/>
            <a:ext cx="24379" cy="63553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0" y="48"/>
              </a:cxn>
              <a:cxn ang="0">
                <a:pos x="6" y="54"/>
              </a:cxn>
              <a:cxn ang="0">
                <a:pos x="12" y="54"/>
              </a:cxn>
              <a:cxn ang="0">
                <a:pos x="18" y="48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42"/>
              </a:cxn>
            </a:cxnLst>
            <a:rect l="0" t="0" r="r" b="b"/>
            <a:pathLst>
              <a:path w="18" h="54">
                <a:moveTo>
                  <a:pt x="0" y="42"/>
                </a:moveTo>
                <a:lnTo>
                  <a:pt x="0" y="48"/>
                </a:lnTo>
                <a:lnTo>
                  <a:pt x="6" y="54"/>
                </a:lnTo>
                <a:lnTo>
                  <a:pt x="12" y="54"/>
                </a:lnTo>
                <a:lnTo>
                  <a:pt x="18" y="48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2" name="Freeform 784"/>
          <p:cNvSpPr>
            <a:spLocks/>
          </p:cNvSpPr>
          <p:nvPr/>
        </p:nvSpPr>
        <p:spPr bwMode="auto">
          <a:xfrm>
            <a:off x="7705207" y="2656946"/>
            <a:ext cx="24379" cy="63553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8"/>
              </a:cxn>
              <a:cxn ang="0">
                <a:pos x="1" y="9"/>
              </a:cxn>
              <a:cxn ang="0">
                <a:pos x="1" y="9"/>
              </a:cxn>
              <a:cxn ang="0">
                <a:pos x="2" y="9"/>
              </a:cxn>
              <a:cxn ang="0">
                <a:pos x="3" y="8"/>
              </a:cxn>
              <a:cxn ang="0">
                <a:pos x="3" y="2"/>
              </a:cxn>
              <a:cxn ang="0">
                <a:pos x="3" y="7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7"/>
              </a:cxn>
            </a:cxnLst>
            <a:rect l="0" t="0" r="r" b="b"/>
            <a:pathLst>
              <a:path w="3" h="9">
                <a:moveTo>
                  <a:pt x="0" y="7"/>
                </a:moveTo>
                <a:lnTo>
                  <a:pt x="0" y="8"/>
                </a:lnTo>
                <a:lnTo>
                  <a:pt x="1" y="9"/>
                </a:lnTo>
                <a:lnTo>
                  <a:pt x="1" y="9"/>
                </a:lnTo>
                <a:lnTo>
                  <a:pt x="2" y="9"/>
                </a:lnTo>
                <a:lnTo>
                  <a:pt x="3" y="8"/>
                </a:lnTo>
                <a:lnTo>
                  <a:pt x="3" y="2"/>
                </a:lnTo>
                <a:lnTo>
                  <a:pt x="3" y="7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3" name="Freeform 785"/>
          <p:cNvSpPr>
            <a:spLocks/>
          </p:cNvSpPr>
          <p:nvPr/>
        </p:nvSpPr>
        <p:spPr bwMode="auto">
          <a:xfrm>
            <a:off x="7705207" y="2656946"/>
            <a:ext cx="20451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145" y="18"/>
              </a:cxn>
              <a:cxn ang="0">
                <a:pos x="151" y="12"/>
              </a:cxn>
              <a:cxn ang="0">
                <a:pos x="151" y="6"/>
              </a:cxn>
              <a:cxn ang="0">
                <a:pos x="145" y="0"/>
              </a:cxn>
              <a:cxn ang="0">
                <a:pos x="139" y="0"/>
              </a:cxn>
              <a:cxn ang="0">
                <a:pos x="6" y="0"/>
              </a:cxn>
            </a:cxnLst>
            <a:rect l="0" t="0" r="r" b="b"/>
            <a:pathLst>
              <a:path w="151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145" y="18"/>
                </a:lnTo>
                <a:lnTo>
                  <a:pt x="151" y="12"/>
                </a:lnTo>
                <a:lnTo>
                  <a:pt x="151" y="6"/>
                </a:lnTo>
                <a:lnTo>
                  <a:pt x="145" y="0"/>
                </a:lnTo>
                <a:lnTo>
                  <a:pt x="139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4" name="Freeform 786"/>
          <p:cNvSpPr>
            <a:spLocks/>
          </p:cNvSpPr>
          <p:nvPr/>
        </p:nvSpPr>
        <p:spPr bwMode="auto">
          <a:xfrm>
            <a:off x="7705207" y="2656946"/>
            <a:ext cx="20451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23" y="3"/>
              </a:cxn>
              <a:cxn ang="0">
                <a:pos x="1" y="3"/>
              </a:cxn>
              <a:cxn ang="0">
                <a:pos x="24" y="3"/>
              </a:cxn>
              <a:cxn ang="0">
                <a:pos x="25" y="2"/>
              </a:cxn>
              <a:cxn ang="0">
                <a:pos x="25" y="2"/>
              </a:cxn>
              <a:cxn ang="0">
                <a:pos x="25" y="1"/>
              </a:cxn>
              <a:cxn ang="0">
                <a:pos x="24" y="0"/>
              </a:cxn>
              <a:cxn ang="0">
                <a:pos x="23" y="0"/>
              </a:cxn>
              <a:cxn ang="0">
                <a:pos x="1" y="0"/>
              </a:cxn>
            </a:cxnLst>
            <a:rect l="0" t="0" r="r" b="b"/>
            <a:pathLst>
              <a:path w="25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23" y="3"/>
                </a:lnTo>
                <a:lnTo>
                  <a:pt x="1" y="3"/>
                </a:lnTo>
                <a:lnTo>
                  <a:pt x="24" y="3"/>
                </a:lnTo>
                <a:lnTo>
                  <a:pt x="25" y="2"/>
                </a:lnTo>
                <a:lnTo>
                  <a:pt x="25" y="2"/>
                </a:lnTo>
                <a:lnTo>
                  <a:pt x="25" y="1"/>
                </a:lnTo>
                <a:lnTo>
                  <a:pt x="24" y="0"/>
                </a:lnTo>
                <a:lnTo>
                  <a:pt x="2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5" name="Freeform 787"/>
          <p:cNvSpPr>
            <a:spLocks/>
          </p:cNvSpPr>
          <p:nvPr/>
        </p:nvSpPr>
        <p:spPr bwMode="auto">
          <a:xfrm>
            <a:off x="7885340" y="2656946"/>
            <a:ext cx="170653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120" y="18"/>
              </a:cxn>
              <a:cxn ang="0">
                <a:pos x="126" y="12"/>
              </a:cxn>
              <a:cxn ang="0">
                <a:pos x="126" y="6"/>
              </a:cxn>
              <a:cxn ang="0">
                <a:pos x="120" y="0"/>
              </a:cxn>
              <a:cxn ang="0">
                <a:pos x="114" y="0"/>
              </a:cxn>
              <a:cxn ang="0">
                <a:pos x="6" y="0"/>
              </a:cxn>
            </a:cxnLst>
            <a:rect l="0" t="0" r="r" b="b"/>
            <a:pathLst>
              <a:path w="126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120" y="18"/>
                </a:lnTo>
                <a:lnTo>
                  <a:pt x="126" y="12"/>
                </a:lnTo>
                <a:lnTo>
                  <a:pt x="126" y="6"/>
                </a:lnTo>
                <a:lnTo>
                  <a:pt x="120" y="0"/>
                </a:lnTo>
                <a:lnTo>
                  <a:pt x="114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8" name="Rectangle 2045"/>
          <p:cNvSpPr>
            <a:spLocks noChangeArrowheads="1"/>
          </p:cNvSpPr>
          <p:nvPr/>
        </p:nvSpPr>
        <p:spPr bwMode="auto">
          <a:xfrm>
            <a:off x="2381685" y="1681959"/>
            <a:ext cx="238033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7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TAXUS Express (n=332)</a:t>
            </a:r>
            <a:endParaRPr lang="en-US" sz="1600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20"/>
          <p:cNvGrpSpPr/>
          <p:nvPr/>
        </p:nvGrpSpPr>
        <p:grpSpPr>
          <a:xfrm>
            <a:off x="1976408" y="1415048"/>
            <a:ext cx="2297323" cy="261610"/>
            <a:chOff x="1779456" y="1278499"/>
            <a:chExt cx="2297323" cy="261610"/>
          </a:xfrm>
        </p:grpSpPr>
        <p:sp>
          <p:nvSpPr>
            <p:cNvPr id="1051" name="Rectangle 2044"/>
            <p:cNvSpPr>
              <a:spLocks noChangeArrowheads="1"/>
            </p:cNvSpPr>
            <p:nvPr/>
          </p:nvSpPr>
          <p:spPr bwMode="auto">
            <a:xfrm>
              <a:off x="2196456" y="1278499"/>
              <a:ext cx="1880323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70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XIENCE V (n=669)</a:t>
              </a:r>
              <a:endParaRPr lang="en-US" sz="16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52" name="Rectangle 2046"/>
            <p:cNvSpPr>
              <a:spLocks noChangeArrowheads="1"/>
            </p:cNvSpPr>
            <p:nvPr/>
          </p:nvSpPr>
          <p:spPr bwMode="auto">
            <a:xfrm>
              <a:off x="1779456" y="1391482"/>
              <a:ext cx="320040" cy="21184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00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FFFF99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53" name="Rectangle 2047"/>
          <p:cNvSpPr>
            <a:spLocks noChangeArrowheads="1"/>
          </p:cNvSpPr>
          <p:nvPr/>
        </p:nvSpPr>
        <p:spPr bwMode="auto">
          <a:xfrm>
            <a:off x="1976408" y="1797066"/>
            <a:ext cx="320040" cy="21184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54" name="TextBox 148"/>
          <p:cNvSpPr txBox="1">
            <a:spLocks noChangeArrowheads="1"/>
          </p:cNvSpPr>
          <p:nvPr/>
        </p:nvSpPr>
        <p:spPr bwMode="auto">
          <a:xfrm>
            <a:off x="1470880" y="6550223"/>
            <a:ext cx="62198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Spirit III: Gada H et al</a:t>
            </a:r>
            <a:r>
              <a:rPr lang="en-US" sz="14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400" kern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J Am </a:t>
            </a:r>
            <a:r>
              <a:rPr lang="en-US" sz="14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Coll Cardiol Intv </a:t>
            </a:r>
            <a:r>
              <a:rPr lang="en-US" sz="1400" kern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2013;6:1263–6</a:t>
            </a:r>
            <a:endParaRPr lang="en-US" sz="1400" kern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3249922" y="3091630"/>
            <a:ext cx="4255477" cy="832338"/>
          </a:xfrm>
          <a:prstGeom prst="straightConnector1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5" name="Group 12"/>
          <p:cNvGrpSpPr/>
          <p:nvPr/>
        </p:nvGrpSpPr>
        <p:grpSpPr>
          <a:xfrm>
            <a:off x="1476389" y="4290498"/>
            <a:ext cx="1025270" cy="430749"/>
            <a:chOff x="1476389" y="4082745"/>
            <a:chExt cx="1025270" cy="430749"/>
          </a:xfrm>
        </p:grpSpPr>
        <p:grpSp>
          <p:nvGrpSpPr>
            <p:cNvPr id="6" name="Group 11"/>
            <p:cNvGrpSpPr/>
            <p:nvPr/>
          </p:nvGrpSpPr>
          <p:grpSpPr>
            <a:xfrm>
              <a:off x="1476389" y="4471125"/>
              <a:ext cx="56884" cy="42369"/>
              <a:chOff x="1476389" y="4471125"/>
              <a:chExt cx="56884" cy="42369"/>
            </a:xfrm>
          </p:grpSpPr>
          <p:sp>
            <p:nvSpPr>
              <p:cNvPr id="1078" name="Freeform 76"/>
              <p:cNvSpPr>
                <a:spLocks/>
              </p:cNvSpPr>
              <p:nvPr/>
            </p:nvSpPr>
            <p:spPr bwMode="auto">
              <a:xfrm>
                <a:off x="1476389" y="4471125"/>
                <a:ext cx="24379" cy="42369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0" y="36"/>
                  </a:cxn>
                  <a:cxn ang="0">
                    <a:pos x="12" y="36"/>
                  </a:cxn>
                  <a:cxn ang="0">
                    <a:pos x="18" y="30"/>
                  </a:cxn>
                  <a:cxn ang="0">
                    <a:pos x="18" y="6"/>
                  </a:cxn>
                  <a:cxn ang="0">
                    <a:pos x="12" y="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12"/>
                  </a:cxn>
                  <a:cxn ang="0">
                    <a:pos x="0" y="24"/>
                  </a:cxn>
                </a:cxnLst>
                <a:rect l="0" t="0" r="r" b="b"/>
                <a:pathLst>
                  <a:path w="18" h="36">
                    <a:moveTo>
                      <a:pt x="0" y="24"/>
                    </a:moveTo>
                    <a:lnTo>
                      <a:pt x="0" y="36"/>
                    </a:lnTo>
                    <a:lnTo>
                      <a:pt x="12" y="36"/>
                    </a:lnTo>
                    <a:lnTo>
                      <a:pt x="18" y="30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FFFF99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80" name="Freeform 78"/>
              <p:cNvSpPr>
                <a:spLocks/>
              </p:cNvSpPr>
              <p:nvPr/>
            </p:nvSpPr>
            <p:spPr bwMode="auto">
              <a:xfrm>
                <a:off x="1476389" y="4471125"/>
                <a:ext cx="56884" cy="21184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6"/>
                  </a:cxn>
                  <a:cxn ang="0">
                    <a:pos x="0" y="18"/>
                  </a:cxn>
                  <a:cxn ang="0">
                    <a:pos x="42" y="18"/>
                  </a:cxn>
                  <a:cxn ang="0">
                    <a:pos x="42" y="6"/>
                  </a:cxn>
                  <a:cxn ang="0">
                    <a:pos x="36" y="6"/>
                  </a:cxn>
                  <a:cxn ang="0">
                    <a:pos x="30" y="0"/>
                  </a:cxn>
                  <a:cxn ang="0">
                    <a:pos x="6" y="0"/>
                  </a:cxn>
                </a:cxnLst>
                <a:rect l="0" t="0" r="r" b="b"/>
                <a:pathLst>
                  <a:path w="42" h="18">
                    <a:moveTo>
                      <a:pt x="6" y="0"/>
                    </a:moveTo>
                    <a:lnTo>
                      <a:pt x="0" y="6"/>
                    </a:lnTo>
                    <a:lnTo>
                      <a:pt x="0" y="18"/>
                    </a:lnTo>
                    <a:lnTo>
                      <a:pt x="42" y="18"/>
                    </a:lnTo>
                    <a:lnTo>
                      <a:pt x="42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FFFF99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" name="Group 1432"/>
            <p:cNvGrpSpPr/>
            <p:nvPr/>
          </p:nvGrpSpPr>
          <p:grpSpPr>
            <a:xfrm>
              <a:off x="1476389" y="4082745"/>
              <a:ext cx="1025270" cy="430749"/>
              <a:chOff x="1476389" y="4082745"/>
              <a:chExt cx="1025270" cy="430749"/>
            </a:xfrm>
          </p:grpSpPr>
          <p:grpSp>
            <p:nvGrpSpPr>
              <p:cNvPr id="9" name="Group 1433"/>
              <p:cNvGrpSpPr/>
              <p:nvPr/>
            </p:nvGrpSpPr>
            <p:grpSpPr>
              <a:xfrm>
                <a:off x="1476389" y="4471125"/>
                <a:ext cx="56884" cy="42369"/>
                <a:chOff x="1476389" y="4471125"/>
                <a:chExt cx="56884" cy="42369"/>
              </a:xfrm>
            </p:grpSpPr>
            <p:sp>
              <p:nvSpPr>
                <p:cNvPr id="1551" name="Freeform 77"/>
                <p:cNvSpPr>
                  <a:spLocks/>
                </p:cNvSpPr>
                <p:nvPr/>
              </p:nvSpPr>
              <p:spPr bwMode="auto">
                <a:xfrm>
                  <a:off x="1476389" y="4471125"/>
                  <a:ext cx="24379" cy="42369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0" y="5"/>
                    </a:cxn>
                    <a:cxn ang="0">
                      <a:pos x="0" y="6"/>
                    </a:cxn>
                    <a:cxn ang="0">
                      <a:pos x="1" y="6"/>
                    </a:cxn>
                    <a:cxn ang="0">
                      <a:pos x="2" y="6"/>
                    </a:cxn>
                    <a:cxn ang="0">
                      <a:pos x="3" y="5"/>
                    </a:cxn>
                    <a:cxn ang="0">
                      <a:pos x="3" y="2"/>
                    </a:cxn>
                    <a:cxn ang="0">
                      <a:pos x="3" y="4"/>
                    </a:cxn>
                    <a:cxn ang="0">
                      <a:pos x="3" y="1"/>
                    </a:cxn>
                    <a:cxn ang="0">
                      <a:pos x="2" y="1"/>
                    </a:cxn>
                    <a:cxn ang="0">
                      <a:pos x="1" y="0"/>
                    </a:cxn>
                    <a:cxn ang="0">
                      <a:pos x="0" y="1"/>
                    </a:cxn>
                    <a:cxn ang="0">
                      <a:pos x="0" y="1"/>
                    </a:cxn>
                    <a:cxn ang="0">
                      <a:pos x="0" y="2"/>
                    </a:cxn>
                    <a:cxn ang="0">
                      <a:pos x="0" y="4"/>
                    </a:cxn>
                  </a:cxnLst>
                  <a:rect l="0" t="0" r="r" b="b"/>
                  <a:pathLst>
                    <a:path w="3" h="6">
                      <a:moveTo>
                        <a:pt x="0" y="4"/>
                      </a:move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1" y="6"/>
                      </a:lnTo>
                      <a:lnTo>
                        <a:pt x="2" y="6"/>
                      </a:lnTo>
                      <a:lnTo>
                        <a:pt x="3" y="5"/>
                      </a:lnTo>
                      <a:lnTo>
                        <a:pt x="3" y="2"/>
                      </a:lnTo>
                      <a:lnTo>
                        <a:pt x="3" y="4"/>
                      </a:lnTo>
                      <a:lnTo>
                        <a:pt x="3" y="1"/>
                      </a:lnTo>
                      <a:lnTo>
                        <a:pt x="2" y="1"/>
                      </a:ln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9525">
                  <a:solidFill>
                    <a:srgbClr val="00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FFFF99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552" name="Freeform 79"/>
                <p:cNvSpPr>
                  <a:spLocks/>
                </p:cNvSpPr>
                <p:nvPr/>
              </p:nvSpPr>
              <p:spPr bwMode="auto">
                <a:xfrm>
                  <a:off x="1476389" y="4471125"/>
                  <a:ext cx="56884" cy="21184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0" y="1"/>
                    </a:cxn>
                    <a:cxn ang="0">
                      <a:pos x="0" y="1"/>
                    </a:cxn>
                    <a:cxn ang="0">
                      <a:pos x="0" y="2"/>
                    </a:cxn>
                    <a:cxn ang="0">
                      <a:pos x="0" y="3"/>
                    </a:cxn>
                    <a:cxn ang="0">
                      <a:pos x="0" y="3"/>
                    </a:cxn>
                    <a:cxn ang="0">
                      <a:pos x="5" y="3"/>
                    </a:cxn>
                    <a:cxn ang="0">
                      <a:pos x="1" y="3"/>
                    </a:cxn>
                    <a:cxn ang="0">
                      <a:pos x="6" y="3"/>
                    </a:cxn>
                    <a:cxn ang="0">
                      <a:pos x="7" y="3"/>
                    </a:cxn>
                    <a:cxn ang="0">
                      <a:pos x="7" y="2"/>
                    </a:cxn>
                    <a:cxn ang="0">
                      <a:pos x="7" y="1"/>
                    </a:cxn>
                    <a:cxn ang="0">
                      <a:pos x="6" y="1"/>
                    </a:cxn>
                    <a:cxn ang="0">
                      <a:pos x="5" y="0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7" h="3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5" y="3"/>
                      </a:lnTo>
                      <a:lnTo>
                        <a:pt x="1" y="3"/>
                      </a:lnTo>
                      <a:lnTo>
                        <a:pt x="6" y="3"/>
                      </a:lnTo>
                      <a:lnTo>
                        <a:pt x="7" y="3"/>
                      </a:lnTo>
                      <a:lnTo>
                        <a:pt x="7" y="2"/>
                      </a:lnTo>
                      <a:lnTo>
                        <a:pt x="7" y="1"/>
                      </a:lnTo>
                      <a:lnTo>
                        <a:pt x="6" y="1"/>
                      </a:lnTo>
                      <a:lnTo>
                        <a:pt x="5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9525">
                  <a:solidFill>
                    <a:srgbClr val="00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FFFF99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0" name="Group 1434"/>
              <p:cNvGrpSpPr/>
              <p:nvPr/>
            </p:nvGrpSpPr>
            <p:grpSpPr>
              <a:xfrm>
                <a:off x="1508894" y="4082745"/>
                <a:ext cx="992765" cy="409564"/>
                <a:chOff x="1508894" y="4082745"/>
                <a:chExt cx="992765" cy="409564"/>
              </a:xfrm>
            </p:grpSpPr>
            <p:grpSp>
              <p:nvGrpSpPr>
                <p:cNvPr id="11" name="Group 1435"/>
                <p:cNvGrpSpPr/>
                <p:nvPr/>
              </p:nvGrpSpPr>
              <p:grpSpPr>
                <a:xfrm>
                  <a:off x="1508894" y="4407572"/>
                  <a:ext cx="398190" cy="84737"/>
                  <a:chOff x="1508894" y="4407572"/>
                  <a:chExt cx="398190" cy="84737"/>
                </a:xfrm>
              </p:grpSpPr>
              <p:sp>
                <p:nvSpPr>
                  <p:cNvPr id="1527" name="Freeform 80"/>
                  <p:cNvSpPr>
                    <a:spLocks/>
                  </p:cNvSpPr>
                  <p:nvPr/>
                </p:nvSpPr>
                <p:spPr bwMode="auto">
                  <a:xfrm>
                    <a:off x="1508894" y="4457002"/>
                    <a:ext cx="24379" cy="35307"/>
                  </a:xfrm>
                  <a:custGeom>
                    <a:avLst/>
                    <a:gdLst/>
                    <a:ahLst/>
                    <a:cxnLst>
                      <a:cxn ang="0">
                        <a:pos x="0" y="24"/>
                      </a:cxn>
                      <a:cxn ang="0">
                        <a:pos x="0" y="30"/>
                      </a:cxn>
                      <a:cxn ang="0">
                        <a:pos x="18" y="30"/>
                      </a:cxn>
                      <a:cxn ang="0">
                        <a:pos x="18" y="6"/>
                      </a:cxn>
                      <a:cxn ang="0">
                        <a:pos x="12" y="0"/>
                      </a:cxn>
                      <a:cxn ang="0">
                        <a:pos x="0" y="0"/>
                      </a:cxn>
                      <a:cxn ang="0">
                        <a:pos x="0" y="6"/>
                      </a:cxn>
                      <a:cxn ang="0">
                        <a:pos x="0" y="24"/>
                      </a:cxn>
                    </a:cxnLst>
                    <a:rect l="0" t="0" r="r" b="b"/>
                    <a:pathLst>
                      <a:path w="18" h="30">
                        <a:moveTo>
                          <a:pt x="0" y="24"/>
                        </a:moveTo>
                        <a:lnTo>
                          <a:pt x="0" y="30"/>
                        </a:lnTo>
                        <a:lnTo>
                          <a:pt x="18" y="30"/>
                        </a:lnTo>
                        <a:lnTo>
                          <a:pt x="18" y="6"/>
                        </a:lnTo>
                        <a:lnTo>
                          <a:pt x="12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528" name="Freeform 81"/>
                  <p:cNvSpPr>
                    <a:spLocks/>
                  </p:cNvSpPr>
                  <p:nvPr/>
                </p:nvSpPr>
                <p:spPr bwMode="auto">
                  <a:xfrm>
                    <a:off x="1508894" y="4457002"/>
                    <a:ext cx="24379" cy="35307"/>
                  </a:xfrm>
                  <a:custGeom>
                    <a:avLst/>
                    <a:gdLst/>
                    <a:ahLst/>
                    <a:cxnLst>
                      <a:cxn ang="0">
                        <a:pos x="0" y="4"/>
                      </a:cxn>
                      <a:cxn ang="0">
                        <a:pos x="0" y="5"/>
                      </a:cxn>
                      <a:cxn ang="0">
                        <a:pos x="0" y="5"/>
                      </a:cxn>
                      <a:cxn ang="0">
                        <a:pos x="1" y="5"/>
                      </a:cxn>
                      <a:cxn ang="0">
                        <a:pos x="2" y="5"/>
                      </a:cxn>
                      <a:cxn ang="0">
                        <a:pos x="3" y="5"/>
                      </a:cxn>
                      <a:cxn ang="0">
                        <a:pos x="3" y="1"/>
                      </a:cxn>
                      <a:cxn ang="0">
                        <a:pos x="3" y="4"/>
                      </a:cxn>
                      <a:cxn ang="0">
                        <a:pos x="3" y="1"/>
                      </a:cxn>
                      <a:cxn ang="0">
                        <a:pos x="2" y="0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4"/>
                      </a:cxn>
                    </a:cxnLst>
                    <a:rect l="0" t="0" r="r" b="b"/>
                    <a:pathLst>
                      <a:path w="3" h="5">
                        <a:moveTo>
                          <a:pt x="0" y="4"/>
                        </a:moveTo>
                        <a:lnTo>
                          <a:pt x="0" y="5"/>
                        </a:lnTo>
                        <a:lnTo>
                          <a:pt x="0" y="5"/>
                        </a:lnTo>
                        <a:lnTo>
                          <a:pt x="1" y="5"/>
                        </a:lnTo>
                        <a:lnTo>
                          <a:pt x="2" y="5"/>
                        </a:lnTo>
                        <a:lnTo>
                          <a:pt x="3" y="5"/>
                        </a:lnTo>
                        <a:lnTo>
                          <a:pt x="3" y="1"/>
                        </a:lnTo>
                        <a:lnTo>
                          <a:pt x="3" y="4"/>
                        </a:lnTo>
                        <a:lnTo>
                          <a:pt x="3" y="1"/>
                        </a:lnTo>
                        <a:lnTo>
                          <a:pt x="2" y="0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4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529" name="Freeform 82"/>
                  <p:cNvSpPr>
                    <a:spLocks/>
                  </p:cNvSpPr>
                  <p:nvPr/>
                </p:nvSpPr>
                <p:spPr bwMode="auto">
                  <a:xfrm>
                    <a:off x="1508894" y="4457002"/>
                    <a:ext cx="32505" cy="21184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0"/>
                      </a:cxn>
                      <a:cxn ang="0">
                        <a:pos x="0" y="18"/>
                      </a:cxn>
                      <a:cxn ang="0">
                        <a:pos x="18" y="18"/>
                      </a:cxn>
                      <a:cxn ang="0">
                        <a:pos x="18" y="12"/>
                      </a:cxn>
                      <a:cxn ang="0">
                        <a:pos x="24" y="6"/>
                      </a:cxn>
                      <a:cxn ang="0">
                        <a:pos x="18" y="6"/>
                      </a:cxn>
                      <a:cxn ang="0">
                        <a:pos x="18" y="0"/>
                      </a:cxn>
                      <a:cxn ang="0">
                        <a:pos x="12" y="0"/>
                      </a:cxn>
                      <a:cxn ang="0">
                        <a:pos x="6" y="0"/>
                      </a:cxn>
                    </a:cxnLst>
                    <a:rect l="0" t="0" r="r" b="b"/>
                    <a:pathLst>
                      <a:path w="24" h="18">
                        <a:moveTo>
                          <a:pt x="6" y="0"/>
                        </a:moveTo>
                        <a:lnTo>
                          <a:pt x="0" y="0"/>
                        </a:lnTo>
                        <a:lnTo>
                          <a:pt x="0" y="18"/>
                        </a:lnTo>
                        <a:lnTo>
                          <a:pt x="18" y="18"/>
                        </a:lnTo>
                        <a:lnTo>
                          <a:pt x="18" y="12"/>
                        </a:lnTo>
                        <a:lnTo>
                          <a:pt x="24" y="6"/>
                        </a:lnTo>
                        <a:lnTo>
                          <a:pt x="18" y="6"/>
                        </a:lnTo>
                        <a:lnTo>
                          <a:pt x="18" y="0"/>
                        </a:lnTo>
                        <a:lnTo>
                          <a:pt x="12" y="0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530" name="Freeform 83"/>
                  <p:cNvSpPr>
                    <a:spLocks/>
                  </p:cNvSpPr>
                  <p:nvPr/>
                </p:nvSpPr>
                <p:spPr bwMode="auto">
                  <a:xfrm>
                    <a:off x="1508894" y="4457002"/>
                    <a:ext cx="32505" cy="21184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2"/>
                      </a:cxn>
                      <a:cxn ang="0">
                        <a:pos x="0" y="3"/>
                      </a:cxn>
                      <a:cxn ang="0">
                        <a:pos x="2" y="3"/>
                      </a:cxn>
                      <a:cxn ang="0">
                        <a:pos x="1" y="3"/>
                      </a:cxn>
                      <a:cxn ang="0">
                        <a:pos x="3" y="3"/>
                      </a:cxn>
                      <a:cxn ang="0">
                        <a:pos x="3" y="2"/>
                      </a:cxn>
                      <a:cxn ang="0">
                        <a:pos x="4" y="1"/>
                      </a:cxn>
                      <a:cxn ang="0">
                        <a:pos x="3" y="1"/>
                      </a:cxn>
                      <a:cxn ang="0">
                        <a:pos x="3" y="0"/>
                      </a:cxn>
                      <a:cxn ang="0">
                        <a:pos x="2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4" h="3">
                        <a:moveTo>
                          <a:pt x="1" y="0"/>
                        </a:move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0" y="3"/>
                        </a:lnTo>
                        <a:lnTo>
                          <a:pt x="2" y="3"/>
                        </a:lnTo>
                        <a:lnTo>
                          <a:pt x="1" y="3"/>
                        </a:lnTo>
                        <a:lnTo>
                          <a:pt x="3" y="3"/>
                        </a:lnTo>
                        <a:lnTo>
                          <a:pt x="3" y="2"/>
                        </a:lnTo>
                        <a:lnTo>
                          <a:pt x="4" y="1"/>
                        </a:lnTo>
                        <a:lnTo>
                          <a:pt x="3" y="1"/>
                        </a:lnTo>
                        <a:lnTo>
                          <a:pt x="3" y="0"/>
                        </a:lnTo>
                        <a:lnTo>
                          <a:pt x="2" y="0"/>
                        </a:lnTo>
                        <a:lnTo>
                          <a:pt x="1" y="0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531" name="Freeform 84"/>
                  <p:cNvSpPr>
                    <a:spLocks/>
                  </p:cNvSpPr>
                  <p:nvPr/>
                </p:nvSpPr>
                <p:spPr bwMode="auto">
                  <a:xfrm>
                    <a:off x="1517021" y="4442880"/>
                    <a:ext cx="24379" cy="35307"/>
                  </a:xfrm>
                  <a:custGeom>
                    <a:avLst/>
                    <a:gdLst/>
                    <a:ahLst/>
                    <a:cxnLst>
                      <a:cxn ang="0">
                        <a:pos x="0" y="18"/>
                      </a:cxn>
                      <a:cxn ang="0">
                        <a:pos x="0" y="30"/>
                      </a:cxn>
                      <a:cxn ang="0">
                        <a:pos x="12" y="30"/>
                      </a:cxn>
                      <a:cxn ang="0">
                        <a:pos x="12" y="24"/>
                      </a:cxn>
                      <a:cxn ang="0">
                        <a:pos x="18" y="6"/>
                      </a:cxn>
                      <a:cxn ang="0">
                        <a:pos x="18" y="18"/>
                      </a:cxn>
                      <a:cxn ang="0">
                        <a:pos x="12" y="0"/>
                      </a:cxn>
                      <a:cxn ang="0">
                        <a:pos x="0" y="0"/>
                      </a:cxn>
                      <a:cxn ang="0">
                        <a:pos x="0" y="6"/>
                      </a:cxn>
                      <a:cxn ang="0">
                        <a:pos x="0" y="18"/>
                      </a:cxn>
                    </a:cxnLst>
                    <a:rect l="0" t="0" r="r" b="b"/>
                    <a:pathLst>
                      <a:path w="18" h="30">
                        <a:moveTo>
                          <a:pt x="0" y="18"/>
                        </a:moveTo>
                        <a:lnTo>
                          <a:pt x="0" y="30"/>
                        </a:lnTo>
                        <a:lnTo>
                          <a:pt x="12" y="30"/>
                        </a:lnTo>
                        <a:lnTo>
                          <a:pt x="12" y="24"/>
                        </a:lnTo>
                        <a:lnTo>
                          <a:pt x="18" y="6"/>
                        </a:lnTo>
                        <a:lnTo>
                          <a:pt x="18" y="18"/>
                        </a:lnTo>
                        <a:lnTo>
                          <a:pt x="12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0" y="18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532" name="Freeform 85"/>
                  <p:cNvSpPr>
                    <a:spLocks/>
                  </p:cNvSpPr>
                  <p:nvPr/>
                </p:nvSpPr>
                <p:spPr bwMode="auto">
                  <a:xfrm>
                    <a:off x="1517021" y="4442880"/>
                    <a:ext cx="24379" cy="35307"/>
                  </a:xfrm>
                  <a:custGeom>
                    <a:avLst/>
                    <a:gdLst/>
                    <a:ahLst/>
                    <a:cxnLst>
                      <a:cxn ang="0">
                        <a:pos x="0" y="3"/>
                      </a:cxn>
                      <a:cxn ang="0">
                        <a:pos x="0" y="4"/>
                      </a:cxn>
                      <a:cxn ang="0">
                        <a:pos x="0" y="5"/>
                      </a:cxn>
                      <a:cxn ang="0">
                        <a:pos x="1" y="5"/>
                      </a:cxn>
                      <a:cxn ang="0">
                        <a:pos x="2" y="5"/>
                      </a:cxn>
                      <a:cxn ang="0">
                        <a:pos x="2" y="4"/>
                      </a:cxn>
                      <a:cxn ang="0">
                        <a:pos x="3" y="1"/>
                      </a:cxn>
                      <a:cxn ang="0">
                        <a:pos x="3" y="3"/>
                      </a:cxn>
                      <a:cxn ang="0">
                        <a:pos x="2" y="0"/>
                      </a:cxn>
                      <a:cxn ang="0">
                        <a:pos x="2" y="0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"/>
                      </a:cxn>
                      <a:cxn ang="0">
                        <a:pos x="0" y="3"/>
                      </a:cxn>
                    </a:cxnLst>
                    <a:rect l="0" t="0" r="r" b="b"/>
                    <a:pathLst>
                      <a:path w="3" h="5">
                        <a:moveTo>
                          <a:pt x="0" y="3"/>
                        </a:moveTo>
                        <a:lnTo>
                          <a:pt x="0" y="4"/>
                        </a:lnTo>
                        <a:lnTo>
                          <a:pt x="0" y="5"/>
                        </a:lnTo>
                        <a:lnTo>
                          <a:pt x="1" y="5"/>
                        </a:lnTo>
                        <a:lnTo>
                          <a:pt x="2" y="5"/>
                        </a:lnTo>
                        <a:lnTo>
                          <a:pt x="2" y="4"/>
                        </a:lnTo>
                        <a:lnTo>
                          <a:pt x="3" y="1"/>
                        </a:lnTo>
                        <a:lnTo>
                          <a:pt x="3" y="3"/>
                        </a:lnTo>
                        <a:lnTo>
                          <a:pt x="2" y="0"/>
                        </a:lnTo>
                        <a:lnTo>
                          <a:pt x="2" y="0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0" y="3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533" name="Freeform 86"/>
                  <p:cNvSpPr>
                    <a:spLocks/>
                  </p:cNvSpPr>
                  <p:nvPr/>
                </p:nvSpPr>
                <p:spPr bwMode="auto">
                  <a:xfrm>
                    <a:off x="1517021" y="4442880"/>
                    <a:ext cx="40632" cy="21184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24" y="18"/>
                      </a:cxn>
                      <a:cxn ang="0">
                        <a:pos x="6" y="18"/>
                      </a:cxn>
                      <a:cxn ang="0">
                        <a:pos x="24" y="12"/>
                      </a:cxn>
                      <a:cxn ang="0">
                        <a:pos x="30" y="12"/>
                      </a:cxn>
                      <a:cxn ang="0">
                        <a:pos x="30" y="0"/>
                      </a:cxn>
                      <a:cxn ang="0">
                        <a:pos x="24" y="0"/>
                      </a:cxn>
                      <a:cxn ang="0">
                        <a:pos x="6" y="0"/>
                      </a:cxn>
                    </a:cxnLst>
                    <a:rect l="0" t="0" r="r" b="b"/>
                    <a:pathLst>
                      <a:path w="30" h="18">
                        <a:moveTo>
                          <a:pt x="6" y="0"/>
                        </a:move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24" y="18"/>
                        </a:lnTo>
                        <a:lnTo>
                          <a:pt x="6" y="18"/>
                        </a:lnTo>
                        <a:lnTo>
                          <a:pt x="24" y="12"/>
                        </a:lnTo>
                        <a:lnTo>
                          <a:pt x="30" y="12"/>
                        </a:lnTo>
                        <a:lnTo>
                          <a:pt x="30" y="0"/>
                        </a:lnTo>
                        <a:lnTo>
                          <a:pt x="24" y="0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534" name="Freeform 87"/>
                  <p:cNvSpPr>
                    <a:spLocks/>
                  </p:cNvSpPr>
                  <p:nvPr/>
                </p:nvSpPr>
                <p:spPr bwMode="auto">
                  <a:xfrm>
                    <a:off x="1517021" y="4442880"/>
                    <a:ext cx="40632" cy="21184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"/>
                      </a:cxn>
                      <a:cxn ang="0">
                        <a:pos x="0" y="2"/>
                      </a:cxn>
                      <a:cxn ang="0">
                        <a:pos x="0" y="2"/>
                      </a:cxn>
                      <a:cxn ang="0">
                        <a:pos x="4" y="3"/>
                      </a:cxn>
                      <a:cxn ang="0">
                        <a:pos x="1" y="3"/>
                      </a:cxn>
                      <a:cxn ang="0">
                        <a:pos x="4" y="2"/>
                      </a:cxn>
                      <a:cxn ang="0">
                        <a:pos x="5" y="2"/>
                      </a:cxn>
                      <a:cxn ang="0">
                        <a:pos x="5" y="1"/>
                      </a:cxn>
                      <a:cxn ang="0">
                        <a:pos x="5" y="0"/>
                      </a:cxn>
                      <a:cxn ang="0">
                        <a:pos x="4" y="0"/>
                      </a:cxn>
                      <a:cxn ang="0">
                        <a:pos x="4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5" h="3">
                        <a:moveTo>
                          <a:pt x="1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0" y="2"/>
                        </a:lnTo>
                        <a:lnTo>
                          <a:pt x="4" y="3"/>
                        </a:lnTo>
                        <a:lnTo>
                          <a:pt x="1" y="3"/>
                        </a:lnTo>
                        <a:lnTo>
                          <a:pt x="4" y="2"/>
                        </a:lnTo>
                        <a:lnTo>
                          <a:pt x="5" y="2"/>
                        </a:lnTo>
                        <a:lnTo>
                          <a:pt x="5" y="1"/>
                        </a:lnTo>
                        <a:lnTo>
                          <a:pt x="5" y="0"/>
                        </a:lnTo>
                        <a:lnTo>
                          <a:pt x="4" y="0"/>
                        </a:lnTo>
                        <a:lnTo>
                          <a:pt x="4" y="0"/>
                        </a:lnTo>
                        <a:lnTo>
                          <a:pt x="1" y="0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535" name="Freeform 88"/>
                  <p:cNvSpPr>
                    <a:spLocks/>
                  </p:cNvSpPr>
                  <p:nvPr/>
                </p:nvSpPr>
                <p:spPr bwMode="auto">
                  <a:xfrm>
                    <a:off x="1533273" y="4442880"/>
                    <a:ext cx="40632" cy="21184"/>
                  </a:xfrm>
                  <a:custGeom>
                    <a:avLst/>
                    <a:gdLst/>
                    <a:ahLst/>
                    <a:cxnLst>
                      <a:cxn ang="0">
                        <a:pos x="12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6" y="12"/>
                      </a:cxn>
                      <a:cxn ang="0">
                        <a:pos x="24" y="18"/>
                      </a:cxn>
                      <a:cxn ang="0">
                        <a:pos x="12" y="18"/>
                      </a:cxn>
                      <a:cxn ang="0">
                        <a:pos x="30" y="12"/>
                      </a:cxn>
                      <a:cxn ang="0">
                        <a:pos x="30" y="0"/>
                      </a:cxn>
                      <a:cxn ang="0">
                        <a:pos x="24" y="0"/>
                      </a:cxn>
                      <a:cxn ang="0">
                        <a:pos x="12" y="0"/>
                      </a:cxn>
                    </a:cxnLst>
                    <a:rect l="0" t="0" r="r" b="b"/>
                    <a:pathLst>
                      <a:path w="30" h="18">
                        <a:moveTo>
                          <a:pt x="12" y="0"/>
                        </a:move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6" y="12"/>
                        </a:lnTo>
                        <a:lnTo>
                          <a:pt x="24" y="18"/>
                        </a:lnTo>
                        <a:lnTo>
                          <a:pt x="12" y="18"/>
                        </a:lnTo>
                        <a:lnTo>
                          <a:pt x="30" y="12"/>
                        </a:lnTo>
                        <a:lnTo>
                          <a:pt x="30" y="0"/>
                        </a:lnTo>
                        <a:lnTo>
                          <a:pt x="24" y="0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536" name="Freeform 89"/>
                  <p:cNvSpPr>
                    <a:spLocks/>
                  </p:cNvSpPr>
                  <p:nvPr/>
                </p:nvSpPr>
                <p:spPr bwMode="auto">
                  <a:xfrm>
                    <a:off x="1533273" y="4442880"/>
                    <a:ext cx="40632" cy="21184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0" y="1"/>
                      </a:cxn>
                      <a:cxn ang="0">
                        <a:pos x="0" y="2"/>
                      </a:cxn>
                      <a:cxn ang="0">
                        <a:pos x="1" y="2"/>
                      </a:cxn>
                      <a:cxn ang="0">
                        <a:pos x="4" y="3"/>
                      </a:cxn>
                      <a:cxn ang="0">
                        <a:pos x="2" y="3"/>
                      </a:cxn>
                      <a:cxn ang="0">
                        <a:pos x="5" y="2"/>
                      </a:cxn>
                      <a:cxn ang="0">
                        <a:pos x="5" y="2"/>
                      </a:cxn>
                      <a:cxn ang="0">
                        <a:pos x="5" y="1"/>
                      </a:cxn>
                      <a:cxn ang="0">
                        <a:pos x="5" y="0"/>
                      </a:cxn>
                      <a:cxn ang="0">
                        <a:pos x="5" y="0"/>
                      </a:cxn>
                      <a:cxn ang="0">
                        <a:pos x="4" y="0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5" h="3">
                        <a:moveTo>
                          <a:pt x="2" y="0"/>
                        </a:moveTo>
                        <a:lnTo>
                          <a:pt x="1" y="0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1" y="2"/>
                        </a:lnTo>
                        <a:lnTo>
                          <a:pt x="4" y="3"/>
                        </a:lnTo>
                        <a:lnTo>
                          <a:pt x="2" y="3"/>
                        </a:lnTo>
                        <a:lnTo>
                          <a:pt x="5" y="2"/>
                        </a:lnTo>
                        <a:lnTo>
                          <a:pt x="5" y="2"/>
                        </a:lnTo>
                        <a:lnTo>
                          <a:pt x="5" y="1"/>
                        </a:lnTo>
                        <a:lnTo>
                          <a:pt x="5" y="0"/>
                        </a:lnTo>
                        <a:lnTo>
                          <a:pt x="5" y="0"/>
                        </a:lnTo>
                        <a:lnTo>
                          <a:pt x="4" y="0"/>
                        </a:lnTo>
                        <a:lnTo>
                          <a:pt x="2" y="0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537" name="Freeform 90"/>
                  <p:cNvSpPr>
                    <a:spLocks/>
                  </p:cNvSpPr>
                  <p:nvPr/>
                </p:nvSpPr>
                <p:spPr bwMode="auto">
                  <a:xfrm>
                    <a:off x="1549526" y="4442880"/>
                    <a:ext cx="40632" cy="21184"/>
                  </a:xfrm>
                  <a:custGeom>
                    <a:avLst/>
                    <a:gdLst/>
                    <a:ahLst/>
                    <a:cxnLst>
                      <a:cxn ang="0">
                        <a:pos x="12" y="0"/>
                      </a:cxn>
                      <a:cxn ang="0">
                        <a:pos x="6" y="0"/>
                      </a:cxn>
                      <a:cxn ang="0">
                        <a:pos x="0" y="6"/>
                      </a:cxn>
                      <a:cxn ang="0">
                        <a:pos x="6" y="12"/>
                      </a:cxn>
                      <a:cxn ang="0">
                        <a:pos x="18" y="18"/>
                      </a:cxn>
                      <a:cxn ang="0">
                        <a:pos x="12" y="18"/>
                      </a:cxn>
                      <a:cxn ang="0">
                        <a:pos x="24" y="12"/>
                      </a:cxn>
                      <a:cxn ang="0">
                        <a:pos x="30" y="12"/>
                      </a:cxn>
                      <a:cxn ang="0">
                        <a:pos x="30" y="0"/>
                      </a:cxn>
                      <a:cxn ang="0">
                        <a:pos x="18" y="0"/>
                      </a:cxn>
                      <a:cxn ang="0">
                        <a:pos x="12" y="0"/>
                      </a:cxn>
                    </a:cxnLst>
                    <a:rect l="0" t="0" r="r" b="b"/>
                    <a:pathLst>
                      <a:path w="30" h="18">
                        <a:moveTo>
                          <a:pt x="12" y="0"/>
                        </a:moveTo>
                        <a:lnTo>
                          <a:pt x="6" y="0"/>
                        </a:lnTo>
                        <a:lnTo>
                          <a:pt x="0" y="6"/>
                        </a:lnTo>
                        <a:lnTo>
                          <a:pt x="6" y="12"/>
                        </a:lnTo>
                        <a:lnTo>
                          <a:pt x="18" y="18"/>
                        </a:lnTo>
                        <a:lnTo>
                          <a:pt x="12" y="18"/>
                        </a:lnTo>
                        <a:lnTo>
                          <a:pt x="24" y="12"/>
                        </a:lnTo>
                        <a:lnTo>
                          <a:pt x="30" y="12"/>
                        </a:lnTo>
                        <a:lnTo>
                          <a:pt x="30" y="0"/>
                        </a:lnTo>
                        <a:lnTo>
                          <a:pt x="18" y="0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538" name="Freeform 91"/>
                  <p:cNvSpPr>
                    <a:spLocks/>
                  </p:cNvSpPr>
                  <p:nvPr/>
                </p:nvSpPr>
                <p:spPr bwMode="auto">
                  <a:xfrm>
                    <a:off x="1549526" y="4442880"/>
                    <a:ext cx="40632" cy="21184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0" y="1"/>
                      </a:cxn>
                      <a:cxn ang="0">
                        <a:pos x="1" y="2"/>
                      </a:cxn>
                      <a:cxn ang="0">
                        <a:pos x="1" y="2"/>
                      </a:cxn>
                      <a:cxn ang="0">
                        <a:pos x="3" y="3"/>
                      </a:cxn>
                      <a:cxn ang="0">
                        <a:pos x="2" y="3"/>
                      </a:cxn>
                      <a:cxn ang="0">
                        <a:pos x="4" y="2"/>
                      </a:cxn>
                      <a:cxn ang="0">
                        <a:pos x="5" y="2"/>
                      </a:cxn>
                      <a:cxn ang="0">
                        <a:pos x="5" y="1"/>
                      </a:cxn>
                      <a:cxn ang="0">
                        <a:pos x="5" y="0"/>
                      </a:cxn>
                      <a:cxn ang="0">
                        <a:pos x="4" y="0"/>
                      </a:cxn>
                      <a:cxn ang="0">
                        <a:pos x="3" y="0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5" h="3">
                        <a:moveTo>
                          <a:pt x="2" y="0"/>
                        </a:moveTo>
                        <a:lnTo>
                          <a:pt x="1" y="0"/>
                        </a:lnTo>
                        <a:lnTo>
                          <a:pt x="1" y="0"/>
                        </a:lnTo>
                        <a:lnTo>
                          <a:pt x="0" y="1"/>
                        </a:lnTo>
                        <a:lnTo>
                          <a:pt x="1" y="2"/>
                        </a:lnTo>
                        <a:lnTo>
                          <a:pt x="1" y="2"/>
                        </a:lnTo>
                        <a:lnTo>
                          <a:pt x="3" y="3"/>
                        </a:lnTo>
                        <a:lnTo>
                          <a:pt x="2" y="3"/>
                        </a:lnTo>
                        <a:lnTo>
                          <a:pt x="4" y="2"/>
                        </a:lnTo>
                        <a:lnTo>
                          <a:pt x="5" y="2"/>
                        </a:lnTo>
                        <a:lnTo>
                          <a:pt x="5" y="1"/>
                        </a:lnTo>
                        <a:lnTo>
                          <a:pt x="5" y="0"/>
                        </a:lnTo>
                        <a:lnTo>
                          <a:pt x="4" y="0"/>
                        </a:lnTo>
                        <a:lnTo>
                          <a:pt x="3" y="0"/>
                        </a:lnTo>
                        <a:lnTo>
                          <a:pt x="2" y="0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539" name="Freeform 92"/>
                  <p:cNvSpPr>
                    <a:spLocks/>
                  </p:cNvSpPr>
                  <p:nvPr/>
                </p:nvSpPr>
                <p:spPr bwMode="auto">
                  <a:xfrm>
                    <a:off x="1565779" y="4442880"/>
                    <a:ext cx="65010" cy="21184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6" y="12"/>
                      </a:cxn>
                      <a:cxn ang="0">
                        <a:pos x="42" y="18"/>
                      </a:cxn>
                      <a:cxn ang="0">
                        <a:pos x="6" y="18"/>
                      </a:cxn>
                      <a:cxn ang="0">
                        <a:pos x="42" y="12"/>
                      </a:cxn>
                      <a:cxn ang="0">
                        <a:pos x="48" y="12"/>
                      </a:cxn>
                      <a:cxn ang="0">
                        <a:pos x="48" y="0"/>
                      </a:cxn>
                      <a:cxn ang="0">
                        <a:pos x="42" y="0"/>
                      </a:cxn>
                      <a:cxn ang="0">
                        <a:pos x="6" y="0"/>
                      </a:cxn>
                    </a:cxnLst>
                    <a:rect l="0" t="0" r="r" b="b"/>
                    <a:pathLst>
                      <a:path w="48" h="18">
                        <a:moveTo>
                          <a:pt x="6" y="0"/>
                        </a:move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6" y="12"/>
                        </a:lnTo>
                        <a:lnTo>
                          <a:pt x="42" y="18"/>
                        </a:lnTo>
                        <a:lnTo>
                          <a:pt x="6" y="18"/>
                        </a:lnTo>
                        <a:lnTo>
                          <a:pt x="42" y="12"/>
                        </a:lnTo>
                        <a:lnTo>
                          <a:pt x="48" y="12"/>
                        </a:lnTo>
                        <a:lnTo>
                          <a:pt x="48" y="0"/>
                        </a:lnTo>
                        <a:lnTo>
                          <a:pt x="42" y="0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540" name="Freeform 93"/>
                  <p:cNvSpPr>
                    <a:spLocks/>
                  </p:cNvSpPr>
                  <p:nvPr/>
                </p:nvSpPr>
                <p:spPr bwMode="auto">
                  <a:xfrm>
                    <a:off x="1565779" y="4442880"/>
                    <a:ext cx="65010" cy="21184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  <a:cxn ang="0">
                        <a:pos x="0" y="1"/>
                      </a:cxn>
                      <a:cxn ang="0">
                        <a:pos x="0" y="2"/>
                      </a:cxn>
                      <a:cxn ang="0">
                        <a:pos x="1" y="2"/>
                      </a:cxn>
                      <a:cxn ang="0">
                        <a:pos x="7" y="3"/>
                      </a:cxn>
                      <a:cxn ang="0">
                        <a:pos x="1" y="3"/>
                      </a:cxn>
                      <a:cxn ang="0">
                        <a:pos x="7" y="2"/>
                      </a:cxn>
                      <a:cxn ang="0">
                        <a:pos x="8" y="2"/>
                      </a:cxn>
                      <a:cxn ang="0">
                        <a:pos x="8" y="1"/>
                      </a:cxn>
                      <a:cxn ang="0">
                        <a:pos x="8" y="0"/>
                      </a:cxn>
                      <a:cxn ang="0">
                        <a:pos x="7" y="0"/>
                      </a:cxn>
                      <a:cxn ang="0">
                        <a:pos x="7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8" h="3">
                        <a:moveTo>
                          <a:pt x="1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1" y="2"/>
                        </a:lnTo>
                        <a:lnTo>
                          <a:pt x="7" y="3"/>
                        </a:lnTo>
                        <a:lnTo>
                          <a:pt x="1" y="3"/>
                        </a:lnTo>
                        <a:lnTo>
                          <a:pt x="7" y="2"/>
                        </a:lnTo>
                        <a:lnTo>
                          <a:pt x="8" y="2"/>
                        </a:lnTo>
                        <a:lnTo>
                          <a:pt x="8" y="1"/>
                        </a:lnTo>
                        <a:lnTo>
                          <a:pt x="8" y="0"/>
                        </a:lnTo>
                        <a:lnTo>
                          <a:pt x="7" y="0"/>
                        </a:lnTo>
                        <a:lnTo>
                          <a:pt x="7" y="0"/>
                        </a:lnTo>
                        <a:lnTo>
                          <a:pt x="1" y="0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541" name="Freeform 94"/>
                  <p:cNvSpPr>
                    <a:spLocks/>
                  </p:cNvSpPr>
                  <p:nvPr/>
                </p:nvSpPr>
                <p:spPr bwMode="auto">
                  <a:xfrm>
                    <a:off x="1606410" y="4442880"/>
                    <a:ext cx="32505" cy="21184"/>
                  </a:xfrm>
                  <a:custGeom>
                    <a:avLst/>
                    <a:gdLst/>
                    <a:ahLst/>
                    <a:cxnLst>
                      <a:cxn ang="0">
                        <a:pos x="12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6" y="12"/>
                      </a:cxn>
                      <a:cxn ang="0">
                        <a:pos x="18" y="18"/>
                      </a:cxn>
                      <a:cxn ang="0">
                        <a:pos x="12" y="18"/>
                      </a:cxn>
                      <a:cxn ang="0">
                        <a:pos x="24" y="12"/>
                      </a:cxn>
                      <a:cxn ang="0">
                        <a:pos x="24" y="0"/>
                      </a:cxn>
                      <a:cxn ang="0">
                        <a:pos x="18" y="0"/>
                      </a:cxn>
                      <a:cxn ang="0">
                        <a:pos x="12" y="0"/>
                      </a:cxn>
                    </a:cxnLst>
                    <a:rect l="0" t="0" r="r" b="b"/>
                    <a:pathLst>
                      <a:path w="24" h="18">
                        <a:moveTo>
                          <a:pt x="12" y="0"/>
                        </a:move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6" y="12"/>
                        </a:lnTo>
                        <a:lnTo>
                          <a:pt x="18" y="18"/>
                        </a:lnTo>
                        <a:lnTo>
                          <a:pt x="12" y="18"/>
                        </a:lnTo>
                        <a:lnTo>
                          <a:pt x="24" y="12"/>
                        </a:lnTo>
                        <a:lnTo>
                          <a:pt x="24" y="0"/>
                        </a:lnTo>
                        <a:lnTo>
                          <a:pt x="18" y="0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542" name="Freeform 95"/>
                  <p:cNvSpPr>
                    <a:spLocks/>
                  </p:cNvSpPr>
                  <p:nvPr/>
                </p:nvSpPr>
                <p:spPr bwMode="auto">
                  <a:xfrm>
                    <a:off x="1606410" y="4442880"/>
                    <a:ext cx="32505" cy="21184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0" y="1"/>
                      </a:cxn>
                      <a:cxn ang="0">
                        <a:pos x="0" y="2"/>
                      </a:cxn>
                      <a:cxn ang="0">
                        <a:pos x="1" y="2"/>
                      </a:cxn>
                      <a:cxn ang="0">
                        <a:pos x="3" y="3"/>
                      </a:cxn>
                      <a:cxn ang="0">
                        <a:pos x="2" y="3"/>
                      </a:cxn>
                      <a:cxn ang="0">
                        <a:pos x="4" y="2"/>
                      </a:cxn>
                      <a:cxn ang="0">
                        <a:pos x="4" y="2"/>
                      </a:cxn>
                      <a:cxn ang="0">
                        <a:pos x="4" y="1"/>
                      </a:cxn>
                      <a:cxn ang="0">
                        <a:pos x="4" y="0"/>
                      </a:cxn>
                      <a:cxn ang="0">
                        <a:pos x="4" y="0"/>
                      </a:cxn>
                      <a:cxn ang="0">
                        <a:pos x="3" y="0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4" h="3">
                        <a:moveTo>
                          <a:pt x="2" y="0"/>
                        </a:moveTo>
                        <a:lnTo>
                          <a:pt x="1" y="0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1" y="2"/>
                        </a:lnTo>
                        <a:lnTo>
                          <a:pt x="3" y="3"/>
                        </a:lnTo>
                        <a:lnTo>
                          <a:pt x="2" y="3"/>
                        </a:lnTo>
                        <a:lnTo>
                          <a:pt x="4" y="2"/>
                        </a:lnTo>
                        <a:lnTo>
                          <a:pt x="4" y="2"/>
                        </a:lnTo>
                        <a:lnTo>
                          <a:pt x="4" y="1"/>
                        </a:lnTo>
                        <a:lnTo>
                          <a:pt x="4" y="0"/>
                        </a:lnTo>
                        <a:lnTo>
                          <a:pt x="4" y="0"/>
                        </a:lnTo>
                        <a:lnTo>
                          <a:pt x="3" y="0"/>
                        </a:lnTo>
                        <a:lnTo>
                          <a:pt x="2" y="0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543" name="Freeform 96"/>
                  <p:cNvSpPr>
                    <a:spLocks/>
                  </p:cNvSpPr>
                  <p:nvPr/>
                </p:nvSpPr>
                <p:spPr bwMode="auto">
                  <a:xfrm>
                    <a:off x="1614536" y="4421695"/>
                    <a:ext cx="24379" cy="42369"/>
                  </a:xfrm>
                  <a:custGeom>
                    <a:avLst/>
                    <a:gdLst/>
                    <a:ahLst/>
                    <a:cxnLst>
                      <a:cxn ang="0">
                        <a:pos x="0" y="24"/>
                      </a:cxn>
                      <a:cxn ang="0">
                        <a:pos x="6" y="30"/>
                      </a:cxn>
                      <a:cxn ang="0">
                        <a:pos x="12" y="36"/>
                      </a:cxn>
                      <a:cxn ang="0">
                        <a:pos x="18" y="30"/>
                      </a:cxn>
                      <a:cxn ang="0">
                        <a:pos x="18" y="0"/>
                      </a:cxn>
                      <a:cxn ang="0">
                        <a:pos x="6" y="0"/>
                      </a:cxn>
                      <a:cxn ang="0">
                        <a:pos x="6" y="6"/>
                      </a:cxn>
                      <a:cxn ang="0">
                        <a:pos x="0" y="12"/>
                      </a:cxn>
                      <a:cxn ang="0">
                        <a:pos x="0" y="24"/>
                      </a:cxn>
                    </a:cxnLst>
                    <a:rect l="0" t="0" r="r" b="b"/>
                    <a:pathLst>
                      <a:path w="18" h="36">
                        <a:moveTo>
                          <a:pt x="0" y="24"/>
                        </a:moveTo>
                        <a:lnTo>
                          <a:pt x="6" y="30"/>
                        </a:lnTo>
                        <a:lnTo>
                          <a:pt x="12" y="36"/>
                        </a:lnTo>
                        <a:lnTo>
                          <a:pt x="18" y="30"/>
                        </a:lnTo>
                        <a:lnTo>
                          <a:pt x="18" y="0"/>
                        </a:lnTo>
                        <a:lnTo>
                          <a:pt x="6" y="0"/>
                        </a:lnTo>
                        <a:lnTo>
                          <a:pt x="6" y="6"/>
                        </a:lnTo>
                        <a:lnTo>
                          <a:pt x="0" y="12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544" name="Freeform 97"/>
                  <p:cNvSpPr>
                    <a:spLocks/>
                  </p:cNvSpPr>
                  <p:nvPr/>
                </p:nvSpPr>
                <p:spPr bwMode="auto">
                  <a:xfrm>
                    <a:off x="1614536" y="4421695"/>
                    <a:ext cx="24379" cy="42369"/>
                  </a:xfrm>
                  <a:custGeom>
                    <a:avLst/>
                    <a:gdLst/>
                    <a:ahLst/>
                    <a:cxnLst>
                      <a:cxn ang="0">
                        <a:pos x="0" y="4"/>
                      </a:cxn>
                      <a:cxn ang="0">
                        <a:pos x="1" y="5"/>
                      </a:cxn>
                      <a:cxn ang="0">
                        <a:pos x="1" y="5"/>
                      </a:cxn>
                      <a:cxn ang="0">
                        <a:pos x="2" y="6"/>
                      </a:cxn>
                      <a:cxn ang="0">
                        <a:pos x="3" y="5"/>
                      </a:cxn>
                      <a:cxn ang="0">
                        <a:pos x="3" y="5"/>
                      </a:cxn>
                      <a:cxn ang="0">
                        <a:pos x="3" y="2"/>
                      </a:cxn>
                      <a:cxn ang="0">
                        <a:pos x="3" y="4"/>
                      </a:cxn>
                      <a:cxn ang="0">
                        <a:pos x="3" y="1"/>
                      </a:cxn>
                      <a:cxn ang="0">
                        <a:pos x="3" y="0"/>
                      </a:cxn>
                      <a:cxn ang="0">
                        <a:pos x="2" y="0"/>
                      </a:cxn>
                      <a:cxn ang="0">
                        <a:pos x="1" y="0"/>
                      </a:cxn>
                      <a:cxn ang="0">
                        <a:pos x="1" y="1"/>
                      </a:cxn>
                      <a:cxn ang="0">
                        <a:pos x="0" y="2"/>
                      </a:cxn>
                      <a:cxn ang="0">
                        <a:pos x="0" y="4"/>
                      </a:cxn>
                    </a:cxnLst>
                    <a:rect l="0" t="0" r="r" b="b"/>
                    <a:pathLst>
                      <a:path w="3" h="6">
                        <a:moveTo>
                          <a:pt x="0" y="4"/>
                        </a:moveTo>
                        <a:lnTo>
                          <a:pt x="1" y="5"/>
                        </a:lnTo>
                        <a:lnTo>
                          <a:pt x="1" y="5"/>
                        </a:lnTo>
                        <a:lnTo>
                          <a:pt x="2" y="6"/>
                        </a:lnTo>
                        <a:lnTo>
                          <a:pt x="3" y="5"/>
                        </a:lnTo>
                        <a:lnTo>
                          <a:pt x="3" y="5"/>
                        </a:lnTo>
                        <a:lnTo>
                          <a:pt x="3" y="2"/>
                        </a:lnTo>
                        <a:lnTo>
                          <a:pt x="3" y="4"/>
                        </a:lnTo>
                        <a:lnTo>
                          <a:pt x="3" y="1"/>
                        </a:lnTo>
                        <a:lnTo>
                          <a:pt x="3" y="0"/>
                        </a:lnTo>
                        <a:lnTo>
                          <a:pt x="2" y="0"/>
                        </a:lnTo>
                        <a:lnTo>
                          <a:pt x="1" y="0"/>
                        </a:lnTo>
                        <a:lnTo>
                          <a:pt x="1" y="1"/>
                        </a:lnTo>
                        <a:lnTo>
                          <a:pt x="0" y="2"/>
                        </a:lnTo>
                        <a:lnTo>
                          <a:pt x="0" y="4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545" name="Freeform 98"/>
                  <p:cNvSpPr>
                    <a:spLocks/>
                  </p:cNvSpPr>
                  <p:nvPr/>
                </p:nvSpPr>
                <p:spPr bwMode="auto">
                  <a:xfrm>
                    <a:off x="1614536" y="4421695"/>
                    <a:ext cx="32505" cy="21184"/>
                  </a:xfrm>
                  <a:custGeom>
                    <a:avLst/>
                    <a:gdLst/>
                    <a:ahLst/>
                    <a:cxnLst>
                      <a:cxn ang="0">
                        <a:pos x="12" y="0"/>
                      </a:cxn>
                      <a:cxn ang="0">
                        <a:pos x="6" y="0"/>
                      </a:cxn>
                      <a:cxn ang="0">
                        <a:pos x="6" y="6"/>
                      </a:cxn>
                      <a:cxn ang="0">
                        <a:pos x="0" y="12"/>
                      </a:cxn>
                      <a:cxn ang="0">
                        <a:pos x="6" y="12"/>
                      </a:cxn>
                      <a:cxn ang="0">
                        <a:pos x="6" y="18"/>
                      </a:cxn>
                      <a:cxn ang="0">
                        <a:pos x="18" y="18"/>
                      </a:cxn>
                      <a:cxn ang="0">
                        <a:pos x="24" y="12"/>
                      </a:cxn>
                      <a:cxn ang="0">
                        <a:pos x="24" y="6"/>
                      </a:cxn>
                      <a:cxn ang="0">
                        <a:pos x="18" y="0"/>
                      </a:cxn>
                      <a:cxn ang="0">
                        <a:pos x="12" y="0"/>
                      </a:cxn>
                    </a:cxnLst>
                    <a:rect l="0" t="0" r="r" b="b"/>
                    <a:pathLst>
                      <a:path w="24" h="18">
                        <a:moveTo>
                          <a:pt x="12" y="0"/>
                        </a:moveTo>
                        <a:lnTo>
                          <a:pt x="6" y="0"/>
                        </a:lnTo>
                        <a:lnTo>
                          <a:pt x="6" y="6"/>
                        </a:lnTo>
                        <a:lnTo>
                          <a:pt x="0" y="12"/>
                        </a:lnTo>
                        <a:lnTo>
                          <a:pt x="6" y="12"/>
                        </a:lnTo>
                        <a:lnTo>
                          <a:pt x="6" y="18"/>
                        </a:lnTo>
                        <a:lnTo>
                          <a:pt x="18" y="18"/>
                        </a:lnTo>
                        <a:lnTo>
                          <a:pt x="24" y="12"/>
                        </a:lnTo>
                        <a:lnTo>
                          <a:pt x="24" y="6"/>
                        </a:lnTo>
                        <a:lnTo>
                          <a:pt x="18" y="0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546" name="Freeform 99"/>
                  <p:cNvSpPr>
                    <a:spLocks/>
                  </p:cNvSpPr>
                  <p:nvPr/>
                </p:nvSpPr>
                <p:spPr bwMode="auto">
                  <a:xfrm>
                    <a:off x="1614536" y="4421695"/>
                    <a:ext cx="32505" cy="21184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1" y="0"/>
                      </a:cxn>
                      <a:cxn ang="0">
                        <a:pos x="1" y="1"/>
                      </a:cxn>
                      <a:cxn ang="0">
                        <a:pos x="0" y="2"/>
                      </a:cxn>
                      <a:cxn ang="0">
                        <a:pos x="1" y="2"/>
                      </a:cxn>
                      <a:cxn ang="0">
                        <a:pos x="1" y="3"/>
                      </a:cxn>
                      <a:cxn ang="0">
                        <a:pos x="2" y="3"/>
                      </a:cxn>
                      <a:cxn ang="0">
                        <a:pos x="2" y="3"/>
                      </a:cxn>
                      <a:cxn ang="0">
                        <a:pos x="3" y="3"/>
                      </a:cxn>
                      <a:cxn ang="0">
                        <a:pos x="4" y="2"/>
                      </a:cxn>
                      <a:cxn ang="0">
                        <a:pos x="4" y="2"/>
                      </a:cxn>
                      <a:cxn ang="0">
                        <a:pos x="4" y="1"/>
                      </a:cxn>
                      <a:cxn ang="0">
                        <a:pos x="3" y="0"/>
                      </a:cxn>
                      <a:cxn ang="0">
                        <a:pos x="2" y="0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4" h="3">
                        <a:moveTo>
                          <a:pt x="2" y="0"/>
                        </a:moveTo>
                        <a:lnTo>
                          <a:pt x="1" y="0"/>
                        </a:lnTo>
                        <a:lnTo>
                          <a:pt x="1" y="1"/>
                        </a:lnTo>
                        <a:lnTo>
                          <a:pt x="0" y="2"/>
                        </a:lnTo>
                        <a:lnTo>
                          <a:pt x="1" y="2"/>
                        </a:lnTo>
                        <a:lnTo>
                          <a:pt x="1" y="3"/>
                        </a:lnTo>
                        <a:lnTo>
                          <a:pt x="2" y="3"/>
                        </a:lnTo>
                        <a:lnTo>
                          <a:pt x="2" y="3"/>
                        </a:lnTo>
                        <a:lnTo>
                          <a:pt x="3" y="3"/>
                        </a:lnTo>
                        <a:lnTo>
                          <a:pt x="4" y="2"/>
                        </a:lnTo>
                        <a:lnTo>
                          <a:pt x="4" y="2"/>
                        </a:lnTo>
                        <a:lnTo>
                          <a:pt x="4" y="1"/>
                        </a:lnTo>
                        <a:lnTo>
                          <a:pt x="3" y="0"/>
                        </a:lnTo>
                        <a:lnTo>
                          <a:pt x="2" y="0"/>
                        </a:lnTo>
                        <a:lnTo>
                          <a:pt x="2" y="0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547" name="Freeform 100"/>
                  <p:cNvSpPr>
                    <a:spLocks/>
                  </p:cNvSpPr>
                  <p:nvPr/>
                </p:nvSpPr>
                <p:spPr bwMode="auto">
                  <a:xfrm>
                    <a:off x="1622663" y="4407572"/>
                    <a:ext cx="24379" cy="35307"/>
                  </a:xfrm>
                  <a:custGeom>
                    <a:avLst/>
                    <a:gdLst/>
                    <a:ahLst/>
                    <a:cxnLst>
                      <a:cxn ang="0">
                        <a:pos x="0" y="24"/>
                      </a:cxn>
                      <a:cxn ang="0">
                        <a:pos x="6" y="30"/>
                      </a:cxn>
                      <a:cxn ang="0">
                        <a:pos x="12" y="30"/>
                      </a:cxn>
                      <a:cxn ang="0">
                        <a:pos x="18" y="24"/>
                      </a:cxn>
                      <a:cxn ang="0">
                        <a:pos x="18" y="6"/>
                      </a:cxn>
                      <a:cxn ang="0">
                        <a:pos x="12" y="0"/>
                      </a:cxn>
                      <a:cxn ang="0">
                        <a:pos x="6" y="0"/>
                      </a:cxn>
                      <a:cxn ang="0">
                        <a:pos x="0" y="6"/>
                      </a:cxn>
                      <a:cxn ang="0">
                        <a:pos x="0" y="24"/>
                      </a:cxn>
                    </a:cxnLst>
                    <a:rect l="0" t="0" r="r" b="b"/>
                    <a:pathLst>
                      <a:path w="18" h="30">
                        <a:moveTo>
                          <a:pt x="0" y="24"/>
                        </a:moveTo>
                        <a:lnTo>
                          <a:pt x="6" y="30"/>
                        </a:lnTo>
                        <a:lnTo>
                          <a:pt x="12" y="30"/>
                        </a:lnTo>
                        <a:lnTo>
                          <a:pt x="18" y="24"/>
                        </a:lnTo>
                        <a:lnTo>
                          <a:pt x="18" y="6"/>
                        </a:lnTo>
                        <a:lnTo>
                          <a:pt x="12" y="0"/>
                        </a:lnTo>
                        <a:lnTo>
                          <a:pt x="6" y="0"/>
                        </a:lnTo>
                        <a:lnTo>
                          <a:pt x="0" y="6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548" name="Freeform 101"/>
                  <p:cNvSpPr>
                    <a:spLocks/>
                  </p:cNvSpPr>
                  <p:nvPr/>
                </p:nvSpPr>
                <p:spPr bwMode="auto">
                  <a:xfrm>
                    <a:off x="1622663" y="4407572"/>
                    <a:ext cx="24379" cy="35307"/>
                  </a:xfrm>
                  <a:custGeom>
                    <a:avLst/>
                    <a:gdLst/>
                    <a:ahLst/>
                    <a:cxnLst>
                      <a:cxn ang="0">
                        <a:pos x="0" y="4"/>
                      </a:cxn>
                      <a:cxn ang="0">
                        <a:pos x="1" y="4"/>
                      </a:cxn>
                      <a:cxn ang="0">
                        <a:pos x="1" y="5"/>
                      </a:cxn>
                      <a:cxn ang="0">
                        <a:pos x="1" y="5"/>
                      </a:cxn>
                      <a:cxn ang="0">
                        <a:pos x="2" y="5"/>
                      </a:cxn>
                      <a:cxn ang="0">
                        <a:pos x="3" y="4"/>
                      </a:cxn>
                      <a:cxn ang="0">
                        <a:pos x="3" y="1"/>
                      </a:cxn>
                      <a:cxn ang="0">
                        <a:pos x="3" y="4"/>
                      </a:cxn>
                      <a:cxn ang="0">
                        <a:pos x="3" y="1"/>
                      </a:cxn>
                      <a:cxn ang="0">
                        <a:pos x="2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4"/>
                      </a:cxn>
                    </a:cxnLst>
                    <a:rect l="0" t="0" r="r" b="b"/>
                    <a:pathLst>
                      <a:path w="3" h="5">
                        <a:moveTo>
                          <a:pt x="0" y="4"/>
                        </a:moveTo>
                        <a:lnTo>
                          <a:pt x="1" y="4"/>
                        </a:lnTo>
                        <a:lnTo>
                          <a:pt x="1" y="5"/>
                        </a:lnTo>
                        <a:lnTo>
                          <a:pt x="1" y="5"/>
                        </a:lnTo>
                        <a:lnTo>
                          <a:pt x="2" y="5"/>
                        </a:lnTo>
                        <a:lnTo>
                          <a:pt x="3" y="4"/>
                        </a:lnTo>
                        <a:lnTo>
                          <a:pt x="3" y="1"/>
                        </a:lnTo>
                        <a:lnTo>
                          <a:pt x="3" y="4"/>
                        </a:lnTo>
                        <a:lnTo>
                          <a:pt x="3" y="1"/>
                        </a:lnTo>
                        <a:lnTo>
                          <a:pt x="2" y="0"/>
                        </a:lnTo>
                        <a:lnTo>
                          <a:pt x="1" y="0"/>
                        </a:lnTo>
                        <a:lnTo>
                          <a:pt x="1" y="0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4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549" name="Freeform 102"/>
                  <p:cNvSpPr>
                    <a:spLocks/>
                  </p:cNvSpPr>
                  <p:nvPr/>
                </p:nvSpPr>
                <p:spPr bwMode="auto">
                  <a:xfrm>
                    <a:off x="1622663" y="4407572"/>
                    <a:ext cx="284421" cy="21184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6"/>
                      </a:cxn>
                      <a:cxn ang="0">
                        <a:pos x="0" y="12"/>
                      </a:cxn>
                      <a:cxn ang="0">
                        <a:pos x="6" y="18"/>
                      </a:cxn>
                      <a:cxn ang="0">
                        <a:pos x="204" y="18"/>
                      </a:cxn>
                      <a:cxn ang="0">
                        <a:pos x="210" y="12"/>
                      </a:cxn>
                      <a:cxn ang="0">
                        <a:pos x="210" y="6"/>
                      </a:cxn>
                      <a:cxn ang="0">
                        <a:pos x="204" y="0"/>
                      </a:cxn>
                      <a:cxn ang="0">
                        <a:pos x="198" y="0"/>
                      </a:cxn>
                      <a:cxn ang="0">
                        <a:pos x="6" y="0"/>
                      </a:cxn>
                    </a:cxnLst>
                    <a:rect l="0" t="0" r="r" b="b"/>
                    <a:pathLst>
                      <a:path w="210" h="18">
                        <a:moveTo>
                          <a:pt x="6" y="0"/>
                        </a:moveTo>
                        <a:lnTo>
                          <a:pt x="0" y="6"/>
                        </a:lnTo>
                        <a:lnTo>
                          <a:pt x="0" y="12"/>
                        </a:lnTo>
                        <a:lnTo>
                          <a:pt x="6" y="18"/>
                        </a:lnTo>
                        <a:lnTo>
                          <a:pt x="204" y="18"/>
                        </a:lnTo>
                        <a:lnTo>
                          <a:pt x="210" y="12"/>
                        </a:lnTo>
                        <a:lnTo>
                          <a:pt x="210" y="6"/>
                        </a:lnTo>
                        <a:lnTo>
                          <a:pt x="204" y="0"/>
                        </a:lnTo>
                        <a:lnTo>
                          <a:pt x="198" y="0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550" name="Freeform 103"/>
                  <p:cNvSpPr>
                    <a:spLocks/>
                  </p:cNvSpPr>
                  <p:nvPr/>
                </p:nvSpPr>
                <p:spPr bwMode="auto">
                  <a:xfrm>
                    <a:off x="1622663" y="4407572"/>
                    <a:ext cx="284421" cy="21184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2" y="0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2"/>
                      </a:cxn>
                      <a:cxn ang="0">
                        <a:pos x="1" y="3"/>
                      </a:cxn>
                      <a:cxn ang="0">
                        <a:pos x="33" y="3"/>
                      </a:cxn>
                      <a:cxn ang="0">
                        <a:pos x="1" y="3"/>
                      </a:cxn>
                      <a:cxn ang="0">
                        <a:pos x="34" y="3"/>
                      </a:cxn>
                      <a:cxn ang="0">
                        <a:pos x="35" y="2"/>
                      </a:cxn>
                      <a:cxn ang="0">
                        <a:pos x="35" y="1"/>
                      </a:cxn>
                      <a:cxn ang="0">
                        <a:pos x="35" y="1"/>
                      </a:cxn>
                      <a:cxn ang="0">
                        <a:pos x="34" y="0"/>
                      </a:cxn>
                      <a:cxn ang="0">
                        <a:pos x="33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35" h="3">
                        <a:moveTo>
                          <a:pt x="1" y="0"/>
                        </a:moveTo>
                        <a:lnTo>
                          <a:pt x="2" y="0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1" y="3"/>
                        </a:lnTo>
                        <a:lnTo>
                          <a:pt x="33" y="3"/>
                        </a:lnTo>
                        <a:lnTo>
                          <a:pt x="1" y="3"/>
                        </a:lnTo>
                        <a:lnTo>
                          <a:pt x="34" y="3"/>
                        </a:lnTo>
                        <a:lnTo>
                          <a:pt x="35" y="2"/>
                        </a:lnTo>
                        <a:lnTo>
                          <a:pt x="35" y="1"/>
                        </a:lnTo>
                        <a:lnTo>
                          <a:pt x="35" y="1"/>
                        </a:lnTo>
                        <a:lnTo>
                          <a:pt x="34" y="0"/>
                        </a:lnTo>
                        <a:lnTo>
                          <a:pt x="33" y="0"/>
                        </a:lnTo>
                        <a:lnTo>
                          <a:pt x="1" y="0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12" name="Group 1436"/>
                <p:cNvGrpSpPr/>
                <p:nvPr/>
              </p:nvGrpSpPr>
              <p:grpSpPr>
                <a:xfrm>
                  <a:off x="1882705" y="4238097"/>
                  <a:ext cx="464554" cy="190660"/>
                  <a:chOff x="1882705" y="4238097"/>
                  <a:chExt cx="464554" cy="190660"/>
                </a:xfrm>
              </p:grpSpPr>
              <p:sp>
                <p:nvSpPr>
                  <p:cNvPr id="1477" name="Freeform 104"/>
                  <p:cNvSpPr>
                    <a:spLocks/>
                  </p:cNvSpPr>
                  <p:nvPr/>
                </p:nvSpPr>
                <p:spPr bwMode="auto">
                  <a:xfrm>
                    <a:off x="1882705" y="4386388"/>
                    <a:ext cx="24379" cy="42369"/>
                  </a:xfrm>
                  <a:custGeom>
                    <a:avLst/>
                    <a:gdLst/>
                    <a:ahLst/>
                    <a:cxnLst>
                      <a:cxn ang="0">
                        <a:pos x="0" y="24"/>
                      </a:cxn>
                      <a:cxn ang="0">
                        <a:pos x="0" y="36"/>
                      </a:cxn>
                      <a:cxn ang="0">
                        <a:pos x="12" y="36"/>
                      </a:cxn>
                      <a:cxn ang="0">
                        <a:pos x="18" y="30"/>
                      </a:cxn>
                      <a:cxn ang="0">
                        <a:pos x="18" y="6"/>
                      </a:cxn>
                      <a:cxn ang="0">
                        <a:pos x="12" y="6"/>
                      </a:cxn>
                      <a:cxn ang="0">
                        <a:pos x="6" y="0"/>
                      </a:cxn>
                      <a:cxn ang="0">
                        <a:pos x="0" y="6"/>
                      </a:cxn>
                      <a:cxn ang="0">
                        <a:pos x="0" y="12"/>
                      </a:cxn>
                      <a:cxn ang="0">
                        <a:pos x="0" y="24"/>
                      </a:cxn>
                    </a:cxnLst>
                    <a:rect l="0" t="0" r="r" b="b"/>
                    <a:pathLst>
                      <a:path w="18" h="36">
                        <a:moveTo>
                          <a:pt x="0" y="24"/>
                        </a:moveTo>
                        <a:lnTo>
                          <a:pt x="0" y="36"/>
                        </a:lnTo>
                        <a:lnTo>
                          <a:pt x="12" y="36"/>
                        </a:lnTo>
                        <a:lnTo>
                          <a:pt x="18" y="30"/>
                        </a:lnTo>
                        <a:lnTo>
                          <a:pt x="18" y="6"/>
                        </a:lnTo>
                        <a:lnTo>
                          <a:pt x="12" y="6"/>
                        </a:lnTo>
                        <a:lnTo>
                          <a:pt x="6" y="0"/>
                        </a:lnTo>
                        <a:lnTo>
                          <a:pt x="0" y="6"/>
                        </a:lnTo>
                        <a:lnTo>
                          <a:pt x="0" y="12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78" name="Freeform 105"/>
                  <p:cNvSpPr>
                    <a:spLocks/>
                  </p:cNvSpPr>
                  <p:nvPr/>
                </p:nvSpPr>
                <p:spPr bwMode="auto">
                  <a:xfrm>
                    <a:off x="1882705" y="4386388"/>
                    <a:ext cx="24379" cy="42369"/>
                  </a:xfrm>
                  <a:custGeom>
                    <a:avLst/>
                    <a:gdLst/>
                    <a:ahLst/>
                    <a:cxnLst>
                      <a:cxn ang="0">
                        <a:pos x="0" y="4"/>
                      </a:cxn>
                      <a:cxn ang="0">
                        <a:pos x="0" y="5"/>
                      </a:cxn>
                      <a:cxn ang="0">
                        <a:pos x="0" y="6"/>
                      </a:cxn>
                      <a:cxn ang="0">
                        <a:pos x="1" y="6"/>
                      </a:cxn>
                      <a:cxn ang="0">
                        <a:pos x="2" y="6"/>
                      </a:cxn>
                      <a:cxn ang="0">
                        <a:pos x="3" y="5"/>
                      </a:cxn>
                      <a:cxn ang="0">
                        <a:pos x="3" y="2"/>
                      </a:cxn>
                      <a:cxn ang="0">
                        <a:pos x="3" y="4"/>
                      </a:cxn>
                      <a:cxn ang="0">
                        <a:pos x="3" y="1"/>
                      </a:cxn>
                      <a:cxn ang="0">
                        <a:pos x="2" y="1"/>
                      </a:cxn>
                      <a:cxn ang="0">
                        <a:pos x="1" y="0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2"/>
                      </a:cxn>
                      <a:cxn ang="0">
                        <a:pos x="0" y="4"/>
                      </a:cxn>
                    </a:cxnLst>
                    <a:rect l="0" t="0" r="r" b="b"/>
                    <a:pathLst>
                      <a:path w="3" h="6">
                        <a:moveTo>
                          <a:pt x="0" y="4"/>
                        </a:moveTo>
                        <a:lnTo>
                          <a:pt x="0" y="5"/>
                        </a:lnTo>
                        <a:lnTo>
                          <a:pt x="0" y="6"/>
                        </a:lnTo>
                        <a:lnTo>
                          <a:pt x="1" y="6"/>
                        </a:lnTo>
                        <a:lnTo>
                          <a:pt x="2" y="6"/>
                        </a:lnTo>
                        <a:lnTo>
                          <a:pt x="3" y="5"/>
                        </a:lnTo>
                        <a:lnTo>
                          <a:pt x="3" y="2"/>
                        </a:lnTo>
                        <a:lnTo>
                          <a:pt x="3" y="4"/>
                        </a:lnTo>
                        <a:lnTo>
                          <a:pt x="3" y="1"/>
                        </a:lnTo>
                        <a:lnTo>
                          <a:pt x="2" y="1"/>
                        </a:lnTo>
                        <a:lnTo>
                          <a:pt x="1" y="0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0" y="4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79" name="Freeform 106"/>
                  <p:cNvSpPr>
                    <a:spLocks/>
                  </p:cNvSpPr>
                  <p:nvPr/>
                </p:nvSpPr>
                <p:spPr bwMode="auto">
                  <a:xfrm>
                    <a:off x="1882705" y="4386388"/>
                    <a:ext cx="40632" cy="21184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6"/>
                      </a:cxn>
                      <a:cxn ang="0">
                        <a:pos x="0" y="18"/>
                      </a:cxn>
                      <a:cxn ang="0">
                        <a:pos x="30" y="18"/>
                      </a:cxn>
                      <a:cxn ang="0">
                        <a:pos x="30" y="6"/>
                      </a:cxn>
                      <a:cxn ang="0">
                        <a:pos x="24" y="6"/>
                      </a:cxn>
                      <a:cxn ang="0">
                        <a:pos x="18" y="0"/>
                      </a:cxn>
                      <a:cxn ang="0">
                        <a:pos x="6" y="0"/>
                      </a:cxn>
                    </a:cxnLst>
                    <a:rect l="0" t="0" r="r" b="b"/>
                    <a:pathLst>
                      <a:path w="30" h="18">
                        <a:moveTo>
                          <a:pt x="6" y="0"/>
                        </a:moveTo>
                        <a:lnTo>
                          <a:pt x="0" y="6"/>
                        </a:lnTo>
                        <a:lnTo>
                          <a:pt x="0" y="18"/>
                        </a:lnTo>
                        <a:lnTo>
                          <a:pt x="30" y="18"/>
                        </a:lnTo>
                        <a:lnTo>
                          <a:pt x="30" y="6"/>
                        </a:lnTo>
                        <a:lnTo>
                          <a:pt x="24" y="6"/>
                        </a:lnTo>
                        <a:lnTo>
                          <a:pt x="18" y="0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80" name="Freeform 107"/>
                  <p:cNvSpPr>
                    <a:spLocks/>
                  </p:cNvSpPr>
                  <p:nvPr/>
                </p:nvSpPr>
                <p:spPr bwMode="auto">
                  <a:xfrm>
                    <a:off x="1882705" y="4386388"/>
                    <a:ext cx="40632" cy="21184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2"/>
                      </a:cxn>
                      <a:cxn ang="0">
                        <a:pos x="0" y="3"/>
                      </a:cxn>
                      <a:cxn ang="0">
                        <a:pos x="0" y="3"/>
                      </a:cxn>
                      <a:cxn ang="0">
                        <a:pos x="3" y="3"/>
                      </a:cxn>
                      <a:cxn ang="0">
                        <a:pos x="1" y="3"/>
                      </a:cxn>
                      <a:cxn ang="0">
                        <a:pos x="4" y="3"/>
                      </a:cxn>
                      <a:cxn ang="0">
                        <a:pos x="5" y="3"/>
                      </a:cxn>
                      <a:cxn ang="0">
                        <a:pos x="5" y="2"/>
                      </a:cxn>
                      <a:cxn ang="0">
                        <a:pos x="5" y="1"/>
                      </a:cxn>
                      <a:cxn ang="0">
                        <a:pos x="4" y="1"/>
                      </a:cxn>
                      <a:cxn ang="0">
                        <a:pos x="3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5" h="3">
                        <a:moveTo>
                          <a:pt x="1" y="0"/>
                        </a:move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0" y="3"/>
                        </a:lnTo>
                        <a:lnTo>
                          <a:pt x="0" y="3"/>
                        </a:lnTo>
                        <a:lnTo>
                          <a:pt x="3" y="3"/>
                        </a:lnTo>
                        <a:lnTo>
                          <a:pt x="1" y="3"/>
                        </a:lnTo>
                        <a:lnTo>
                          <a:pt x="4" y="3"/>
                        </a:lnTo>
                        <a:lnTo>
                          <a:pt x="5" y="3"/>
                        </a:lnTo>
                        <a:lnTo>
                          <a:pt x="5" y="2"/>
                        </a:lnTo>
                        <a:lnTo>
                          <a:pt x="5" y="1"/>
                        </a:lnTo>
                        <a:lnTo>
                          <a:pt x="4" y="1"/>
                        </a:lnTo>
                        <a:lnTo>
                          <a:pt x="3" y="0"/>
                        </a:lnTo>
                        <a:lnTo>
                          <a:pt x="1" y="0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81" name="Freeform 108"/>
                  <p:cNvSpPr>
                    <a:spLocks/>
                  </p:cNvSpPr>
                  <p:nvPr/>
                </p:nvSpPr>
                <p:spPr bwMode="auto">
                  <a:xfrm>
                    <a:off x="1898957" y="4372265"/>
                    <a:ext cx="24379" cy="35307"/>
                  </a:xfrm>
                  <a:custGeom>
                    <a:avLst/>
                    <a:gdLst/>
                    <a:ahLst/>
                    <a:cxnLst>
                      <a:cxn ang="0">
                        <a:pos x="0" y="24"/>
                      </a:cxn>
                      <a:cxn ang="0">
                        <a:pos x="0" y="30"/>
                      </a:cxn>
                      <a:cxn ang="0">
                        <a:pos x="18" y="30"/>
                      </a:cxn>
                      <a:cxn ang="0">
                        <a:pos x="18" y="6"/>
                      </a:cxn>
                      <a:cxn ang="0">
                        <a:pos x="12" y="0"/>
                      </a:cxn>
                      <a:cxn ang="0">
                        <a:pos x="6" y="0"/>
                      </a:cxn>
                      <a:cxn ang="0">
                        <a:pos x="0" y="6"/>
                      </a:cxn>
                      <a:cxn ang="0">
                        <a:pos x="0" y="24"/>
                      </a:cxn>
                    </a:cxnLst>
                    <a:rect l="0" t="0" r="r" b="b"/>
                    <a:pathLst>
                      <a:path w="18" h="30">
                        <a:moveTo>
                          <a:pt x="0" y="24"/>
                        </a:moveTo>
                        <a:lnTo>
                          <a:pt x="0" y="30"/>
                        </a:lnTo>
                        <a:lnTo>
                          <a:pt x="18" y="30"/>
                        </a:lnTo>
                        <a:lnTo>
                          <a:pt x="18" y="6"/>
                        </a:lnTo>
                        <a:lnTo>
                          <a:pt x="12" y="0"/>
                        </a:lnTo>
                        <a:lnTo>
                          <a:pt x="6" y="0"/>
                        </a:lnTo>
                        <a:lnTo>
                          <a:pt x="0" y="6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82" name="Freeform 109"/>
                  <p:cNvSpPr>
                    <a:spLocks/>
                  </p:cNvSpPr>
                  <p:nvPr/>
                </p:nvSpPr>
                <p:spPr bwMode="auto">
                  <a:xfrm>
                    <a:off x="1898957" y="4372265"/>
                    <a:ext cx="24379" cy="35307"/>
                  </a:xfrm>
                  <a:custGeom>
                    <a:avLst/>
                    <a:gdLst/>
                    <a:ahLst/>
                    <a:cxnLst>
                      <a:cxn ang="0">
                        <a:pos x="0" y="4"/>
                      </a:cxn>
                      <a:cxn ang="0">
                        <a:pos x="0" y="5"/>
                      </a:cxn>
                      <a:cxn ang="0">
                        <a:pos x="1" y="5"/>
                      </a:cxn>
                      <a:cxn ang="0">
                        <a:pos x="1" y="5"/>
                      </a:cxn>
                      <a:cxn ang="0">
                        <a:pos x="2" y="5"/>
                      </a:cxn>
                      <a:cxn ang="0">
                        <a:pos x="3" y="5"/>
                      </a:cxn>
                      <a:cxn ang="0">
                        <a:pos x="3" y="1"/>
                      </a:cxn>
                      <a:cxn ang="0">
                        <a:pos x="3" y="4"/>
                      </a:cxn>
                      <a:cxn ang="0">
                        <a:pos x="3" y="1"/>
                      </a:cxn>
                      <a:cxn ang="0">
                        <a:pos x="2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4"/>
                      </a:cxn>
                    </a:cxnLst>
                    <a:rect l="0" t="0" r="r" b="b"/>
                    <a:pathLst>
                      <a:path w="3" h="5">
                        <a:moveTo>
                          <a:pt x="0" y="4"/>
                        </a:moveTo>
                        <a:lnTo>
                          <a:pt x="0" y="5"/>
                        </a:lnTo>
                        <a:lnTo>
                          <a:pt x="1" y="5"/>
                        </a:lnTo>
                        <a:lnTo>
                          <a:pt x="1" y="5"/>
                        </a:lnTo>
                        <a:lnTo>
                          <a:pt x="2" y="5"/>
                        </a:lnTo>
                        <a:lnTo>
                          <a:pt x="3" y="5"/>
                        </a:lnTo>
                        <a:lnTo>
                          <a:pt x="3" y="1"/>
                        </a:lnTo>
                        <a:lnTo>
                          <a:pt x="3" y="4"/>
                        </a:lnTo>
                        <a:lnTo>
                          <a:pt x="3" y="1"/>
                        </a:lnTo>
                        <a:lnTo>
                          <a:pt x="2" y="0"/>
                        </a:lnTo>
                        <a:lnTo>
                          <a:pt x="1" y="0"/>
                        </a:lnTo>
                        <a:lnTo>
                          <a:pt x="1" y="0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4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83" name="Freeform 110"/>
                  <p:cNvSpPr>
                    <a:spLocks/>
                  </p:cNvSpPr>
                  <p:nvPr/>
                </p:nvSpPr>
                <p:spPr bwMode="auto">
                  <a:xfrm>
                    <a:off x="1898957" y="4372265"/>
                    <a:ext cx="113768" cy="21184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6"/>
                      </a:cxn>
                      <a:cxn ang="0">
                        <a:pos x="0" y="12"/>
                      </a:cxn>
                      <a:cxn ang="0">
                        <a:pos x="6" y="18"/>
                      </a:cxn>
                      <a:cxn ang="0">
                        <a:pos x="84" y="18"/>
                      </a:cxn>
                      <a:cxn ang="0">
                        <a:pos x="84" y="0"/>
                      </a:cxn>
                      <a:cxn ang="0">
                        <a:pos x="78" y="0"/>
                      </a:cxn>
                      <a:cxn ang="0">
                        <a:pos x="6" y="0"/>
                      </a:cxn>
                    </a:cxnLst>
                    <a:rect l="0" t="0" r="r" b="b"/>
                    <a:pathLst>
                      <a:path w="84" h="18">
                        <a:moveTo>
                          <a:pt x="6" y="0"/>
                        </a:moveTo>
                        <a:lnTo>
                          <a:pt x="0" y="6"/>
                        </a:lnTo>
                        <a:lnTo>
                          <a:pt x="0" y="12"/>
                        </a:lnTo>
                        <a:lnTo>
                          <a:pt x="6" y="18"/>
                        </a:lnTo>
                        <a:lnTo>
                          <a:pt x="84" y="18"/>
                        </a:lnTo>
                        <a:lnTo>
                          <a:pt x="84" y="0"/>
                        </a:lnTo>
                        <a:lnTo>
                          <a:pt x="78" y="0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84" name="Freeform 111"/>
                  <p:cNvSpPr>
                    <a:spLocks/>
                  </p:cNvSpPr>
                  <p:nvPr/>
                </p:nvSpPr>
                <p:spPr bwMode="auto">
                  <a:xfrm>
                    <a:off x="1898957" y="4372265"/>
                    <a:ext cx="113768" cy="21184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2" y="0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2"/>
                      </a:cxn>
                      <a:cxn ang="0">
                        <a:pos x="1" y="3"/>
                      </a:cxn>
                      <a:cxn ang="0">
                        <a:pos x="13" y="3"/>
                      </a:cxn>
                      <a:cxn ang="0">
                        <a:pos x="1" y="3"/>
                      </a:cxn>
                      <a:cxn ang="0">
                        <a:pos x="14" y="3"/>
                      </a:cxn>
                      <a:cxn ang="0">
                        <a:pos x="14" y="2"/>
                      </a:cxn>
                      <a:cxn ang="0">
                        <a:pos x="14" y="1"/>
                      </a:cxn>
                      <a:cxn ang="0">
                        <a:pos x="14" y="1"/>
                      </a:cxn>
                      <a:cxn ang="0">
                        <a:pos x="14" y="0"/>
                      </a:cxn>
                      <a:cxn ang="0">
                        <a:pos x="13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14" h="3">
                        <a:moveTo>
                          <a:pt x="1" y="0"/>
                        </a:moveTo>
                        <a:lnTo>
                          <a:pt x="2" y="0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1" y="3"/>
                        </a:lnTo>
                        <a:lnTo>
                          <a:pt x="13" y="3"/>
                        </a:lnTo>
                        <a:lnTo>
                          <a:pt x="1" y="3"/>
                        </a:lnTo>
                        <a:lnTo>
                          <a:pt x="14" y="3"/>
                        </a:lnTo>
                        <a:lnTo>
                          <a:pt x="14" y="2"/>
                        </a:lnTo>
                        <a:lnTo>
                          <a:pt x="14" y="1"/>
                        </a:lnTo>
                        <a:lnTo>
                          <a:pt x="14" y="1"/>
                        </a:lnTo>
                        <a:lnTo>
                          <a:pt x="14" y="0"/>
                        </a:lnTo>
                        <a:lnTo>
                          <a:pt x="13" y="0"/>
                        </a:lnTo>
                        <a:lnTo>
                          <a:pt x="1" y="0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85" name="Freeform 112"/>
                  <p:cNvSpPr>
                    <a:spLocks/>
                  </p:cNvSpPr>
                  <p:nvPr/>
                </p:nvSpPr>
                <p:spPr bwMode="auto">
                  <a:xfrm>
                    <a:off x="1988347" y="4358142"/>
                    <a:ext cx="24379" cy="35307"/>
                  </a:xfrm>
                  <a:custGeom>
                    <a:avLst/>
                    <a:gdLst/>
                    <a:ahLst/>
                    <a:cxnLst>
                      <a:cxn ang="0">
                        <a:pos x="0" y="18"/>
                      </a:cxn>
                      <a:cxn ang="0">
                        <a:pos x="6" y="24"/>
                      </a:cxn>
                      <a:cxn ang="0">
                        <a:pos x="6" y="30"/>
                      </a:cxn>
                      <a:cxn ang="0">
                        <a:pos x="18" y="30"/>
                      </a:cxn>
                      <a:cxn ang="0">
                        <a:pos x="18" y="0"/>
                      </a:cxn>
                      <a:cxn ang="0">
                        <a:pos x="6" y="0"/>
                      </a:cxn>
                      <a:cxn ang="0">
                        <a:pos x="0" y="6"/>
                      </a:cxn>
                      <a:cxn ang="0">
                        <a:pos x="0" y="18"/>
                      </a:cxn>
                    </a:cxnLst>
                    <a:rect l="0" t="0" r="r" b="b"/>
                    <a:pathLst>
                      <a:path w="18" h="30">
                        <a:moveTo>
                          <a:pt x="0" y="18"/>
                        </a:moveTo>
                        <a:lnTo>
                          <a:pt x="6" y="24"/>
                        </a:lnTo>
                        <a:lnTo>
                          <a:pt x="6" y="30"/>
                        </a:lnTo>
                        <a:lnTo>
                          <a:pt x="18" y="30"/>
                        </a:lnTo>
                        <a:lnTo>
                          <a:pt x="18" y="0"/>
                        </a:lnTo>
                        <a:lnTo>
                          <a:pt x="6" y="0"/>
                        </a:lnTo>
                        <a:lnTo>
                          <a:pt x="0" y="6"/>
                        </a:lnTo>
                        <a:lnTo>
                          <a:pt x="0" y="18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86" name="Freeform 113"/>
                  <p:cNvSpPr>
                    <a:spLocks/>
                  </p:cNvSpPr>
                  <p:nvPr/>
                </p:nvSpPr>
                <p:spPr bwMode="auto">
                  <a:xfrm>
                    <a:off x="1988347" y="4358142"/>
                    <a:ext cx="24379" cy="35307"/>
                  </a:xfrm>
                  <a:custGeom>
                    <a:avLst/>
                    <a:gdLst/>
                    <a:ahLst/>
                    <a:cxnLst>
                      <a:cxn ang="0">
                        <a:pos x="0" y="3"/>
                      </a:cxn>
                      <a:cxn ang="0">
                        <a:pos x="1" y="4"/>
                      </a:cxn>
                      <a:cxn ang="0">
                        <a:pos x="1" y="5"/>
                      </a:cxn>
                      <a:cxn ang="0">
                        <a:pos x="2" y="5"/>
                      </a:cxn>
                      <a:cxn ang="0">
                        <a:pos x="3" y="5"/>
                      </a:cxn>
                      <a:cxn ang="0">
                        <a:pos x="3" y="4"/>
                      </a:cxn>
                      <a:cxn ang="0">
                        <a:pos x="3" y="1"/>
                      </a:cxn>
                      <a:cxn ang="0">
                        <a:pos x="3" y="3"/>
                      </a:cxn>
                      <a:cxn ang="0">
                        <a:pos x="3" y="0"/>
                      </a:cxn>
                      <a:cxn ang="0">
                        <a:pos x="3" y="0"/>
                      </a:cxn>
                      <a:cxn ang="0">
                        <a:pos x="2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0" y="1"/>
                      </a:cxn>
                      <a:cxn ang="0">
                        <a:pos x="0" y="3"/>
                      </a:cxn>
                    </a:cxnLst>
                    <a:rect l="0" t="0" r="r" b="b"/>
                    <a:pathLst>
                      <a:path w="3" h="5">
                        <a:moveTo>
                          <a:pt x="0" y="3"/>
                        </a:moveTo>
                        <a:lnTo>
                          <a:pt x="1" y="4"/>
                        </a:lnTo>
                        <a:lnTo>
                          <a:pt x="1" y="5"/>
                        </a:lnTo>
                        <a:lnTo>
                          <a:pt x="2" y="5"/>
                        </a:lnTo>
                        <a:lnTo>
                          <a:pt x="3" y="5"/>
                        </a:lnTo>
                        <a:lnTo>
                          <a:pt x="3" y="4"/>
                        </a:lnTo>
                        <a:lnTo>
                          <a:pt x="3" y="1"/>
                        </a:lnTo>
                        <a:lnTo>
                          <a:pt x="3" y="3"/>
                        </a:lnTo>
                        <a:lnTo>
                          <a:pt x="3" y="0"/>
                        </a:lnTo>
                        <a:lnTo>
                          <a:pt x="3" y="0"/>
                        </a:lnTo>
                        <a:lnTo>
                          <a:pt x="2" y="0"/>
                        </a:lnTo>
                        <a:lnTo>
                          <a:pt x="1" y="0"/>
                        </a:lnTo>
                        <a:lnTo>
                          <a:pt x="1" y="0"/>
                        </a:lnTo>
                        <a:lnTo>
                          <a:pt x="0" y="1"/>
                        </a:lnTo>
                        <a:lnTo>
                          <a:pt x="0" y="3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87" name="Freeform 114"/>
                  <p:cNvSpPr>
                    <a:spLocks/>
                  </p:cNvSpPr>
                  <p:nvPr/>
                </p:nvSpPr>
                <p:spPr bwMode="auto">
                  <a:xfrm>
                    <a:off x="1988347" y="4358142"/>
                    <a:ext cx="32505" cy="21184"/>
                  </a:xfrm>
                  <a:custGeom>
                    <a:avLst/>
                    <a:gdLst/>
                    <a:ahLst/>
                    <a:cxnLst>
                      <a:cxn ang="0">
                        <a:pos x="12" y="0"/>
                      </a:cxn>
                      <a:cxn ang="0">
                        <a:pos x="6" y="0"/>
                      </a:cxn>
                      <a:cxn ang="0">
                        <a:pos x="0" y="6"/>
                      </a:cxn>
                      <a:cxn ang="0">
                        <a:pos x="6" y="12"/>
                      </a:cxn>
                      <a:cxn ang="0">
                        <a:pos x="12" y="18"/>
                      </a:cxn>
                      <a:cxn ang="0">
                        <a:pos x="18" y="12"/>
                      </a:cxn>
                      <a:cxn ang="0">
                        <a:pos x="24" y="12"/>
                      </a:cxn>
                      <a:cxn ang="0">
                        <a:pos x="24" y="0"/>
                      </a:cxn>
                      <a:cxn ang="0">
                        <a:pos x="12" y="0"/>
                      </a:cxn>
                    </a:cxnLst>
                    <a:rect l="0" t="0" r="r" b="b"/>
                    <a:pathLst>
                      <a:path w="24" h="18">
                        <a:moveTo>
                          <a:pt x="12" y="0"/>
                        </a:moveTo>
                        <a:lnTo>
                          <a:pt x="6" y="0"/>
                        </a:lnTo>
                        <a:lnTo>
                          <a:pt x="0" y="6"/>
                        </a:lnTo>
                        <a:lnTo>
                          <a:pt x="6" y="12"/>
                        </a:lnTo>
                        <a:lnTo>
                          <a:pt x="12" y="18"/>
                        </a:lnTo>
                        <a:lnTo>
                          <a:pt x="18" y="12"/>
                        </a:lnTo>
                        <a:lnTo>
                          <a:pt x="24" y="12"/>
                        </a:lnTo>
                        <a:lnTo>
                          <a:pt x="24" y="0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88" name="Freeform 115"/>
                  <p:cNvSpPr>
                    <a:spLocks/>
                  </p:cNvSpPr>
                  <p:nvPr/>
                </p:nvSpPr>
                <p:spPr bwMode="auto">
                  <a:xfrm>
                    <a:off x="1988347" y="4358142"/>
                    <a:ext cx="32505" cy="21184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0" y="1"/>
                      </a:cxn>
                      <a:cxn ang="0">
                        <a:pos x="1" y="2"/>
                      </a:cxn>
                      <a:cxn ang="0">
                        <a:pos x="1" y="2"/>
                      </a:cxn>
                      <a:cxn ang="0">
                        <a:pos x="2" y="3"/>
                      </a:cxn>
                      <a:cxn ang="0">
                        <a:pos x="2" y="3"/>
                      </a:cxn>
                      <a:cxn ang="0">
                        <a:pos x="3" y="2"/>
                      </a:cxn>
                      <a:cxn ang="0">
                        <a:pos x="4" y="2"/>
                      </a:cxn>
                      <a:cxn ang="0">
                        <a:pos x="4" y="1"/>
                      </a:cxn>
                      <a:cxn ang="0">
                        <a:pos x="4" y="0"/>
                      </a:cxn>
                      <a:cxn ang="0">
                        <a:pos x="3" y="0"/>
                      </a:cxn>
                      <a:cxn ang="0">
                        <a:pos x="2" y="0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4" h="3">
                        <a:moveTo>
                          <a:pt x="2" y="0"/>
                        </a:moveTo>
                        <a:lnTo>
                          <a:pt x="1" y="0"/>
                        </a:lnTo>
                        <a:lnTo>
                          <a:pt x="1" y="0"/>
                        </a:lnTo>
                        <a:lnTo>
                          <a:pt x="0" y="1"/>
                        </a:lnTo>
                        <a:lnTo>
                          <a:pt x="1" y="2"/>
                        </a:lnTo>
                        <a:lnTo>
                          <a:pt x="1" y="2"/>
                        </a:lnTo>
                        <a:lnTo>
                          <a:pt x="2" y="3"/>
                        </a:lnTo>
                        <a:lnTo>
                          <a:pt x="2" y="3"/>
                        </a:lnTo>
                        <a:lnTo>
                          <a:pt x="3" y="2"/>
                        </a:lnTo>
                        <a:lnTo>
                          <a:pt x="4" y="2"/>
                        </a:lnTo>
                        <a:lnTo>
                          <a:pt x="4" y="1"/>
                        </a:lnTo>
                        <a:lnTo>
                          <a:pt x="4" y="0"/>
                        </a:lnTo>
                        <a:lnTo>
                          <a:pt x="3" y="0"/>
                        </a:lnTo>
                        <a:lnTo>
                          <a:pt x="2" y="0"/>
                        </a:lnTo>
                        <a:lnTo>
                          <a:pt x="2" y="0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89" name="Freeform 116"/>
                  <p:cNvSpPr>
                    <a:spLocks/>
                  </p:cNvSpPr>
                  <p:nvPr/>
                </p:nvSpPr>
                <p:spPr bwMode="auto">
                  <a:xfrm>
                    <a:off x="1996473" y="4336958"/>
                    <a:ext cx="24379" cy="42369"/>
                  </a:xfrm>
                  <a:custGeom>
                    <a:avLst/>
                    <a:gdLst/>
                    <a:ahLst/>
                    <a:cxnLst>
                      <a:cxn ang="0">
                        <a:pos x="0" y="24"/>
                      </a:cxn>
                      <a:cxn ang="0">
                        <a:pos x="0" y="30"/>
                      </a:cxn>
                      <a:cxn ang="0">
                        <a:pos x="6" y="30"/>
                      </a:cxn>
                      <a:cxn ang="0">
                        <a:pos x="6" y="36"/>
                      </a:cxn>
                      <a:cxn ang="0">
                        <a:pos x="12" y="30"/>
                      </a:cxn>
                      <a:cxn ang="0">
                        <a:pos x="18" y="30"/>
                      </a:cxn>
                      <a:cxn ang="0">
                        <a:pos x="18" y="6"/>
                      </a:cxn>
                      <a:cxn ang="0">
                        <a:pos x="12" y="0"/>
                      </a:cxn>
                      <a:cxn ang="0">
                        <a:pos x="6" y="0"/>
                      </a:cxn>
                      <a:cxn ang="0">
                        <a:pos x="0" y="6"/>
                      </a:cxn>
                      <a:cxn ang="0">
                        <a:pos x="0" y="12"/>
                      </a:cxn>
                      <a:cxn ang="0">
                        <a:pos x="0" y="24"/>
                      </a:cxn>
                    </a:cxnLst>
                    <a:rect l="0" t="0" r="r" b="b"/>
                    <a:pathLst>
                      <a:path w="18" h="36">
                        <a:moveTo>
                          <a:pt x="0" y="24"/>
                        </a:moveTo>
                        <a:lnTo>
                          <a:pt x="0" y="30"/>
                        </a:lnTo>
                        <a:lnTo>
                          <a:pt x="6" y="30"/>
                        </a:lnTo>
                        <a:lnTo>
                          <a:pt x="6" y="36"/>
                        </a:lnTo>
                        <a:lnTo>
                          <a:pt x="12" y="30"/>
                        </a:lnTo>
                        <a:lnTo>
                          <a:pt x="18" y="30"/>
                        </a:lnTo>
                        <a:lnTo>
                          <a:pt x="18" y="6"/>
                        </a:lnTo>
                        <a:lnTo>
                          <a:pt x="12" y="0"/>
                        </a:lnTo>
                        <a:lnTo>
                          <a:pt x="6" y="0"/>
                        </a:lnTo>
                        <a:lnTo>
                          <a:pt x="0" y="6"/>
                        </a:lnTo>
                        <a:lnTo>
                          <a:pt x="0" y="12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90" name="Freeform 117"/>
                  <p:cNvSpPr>
                    <a:spLocks/>
                  </p:cNvSpPr>
                  <p:nvPr/>
                </p:nvSpPr>
                <p:spPr bwMode="auto">
                  <a:xfrm>
                    <a:off x="1996473" y="4336958"/>
                    <a:ext cx="24379" cy="42369"/>
                  </a:xfrm>
                  <a:custGeom>
                    <a:avLst/>
                    <a:gdLst/>
                    <a:ahLst/>
                    <a:cxnLst>
                      <a:cxn ang="0">
                        <a:pos x="0" y="4"/>
                      </a:cxn>
                      <a:cxn ang="0">
                        <a:pos x="0" y="5"/>
                      </a:cxn>
                      <a:cxn ang="0">
                        <a:pos x="1" y="5"/>
                      </a:cxn>
                      <a:cxn ang="0">
                        <a:pos x="1" y="6"/>
                      </a:cxn>
                      <a:cxn ang="0">
                        <a:pos x="2" y="5"/>
                      </a:cxn>
                      <a:cxn ang="0">
                        <a:pos x="3" y="5"/>
                      </a:cxn>
                      <a:cxn ang="0">
                        <a:pos x="3" y="2"/>
                      </a:cxn>
                      <a:cxn ang="0">
                        <a:pos x="3" y="4"/>
                      </a:cxn>
                      <a:cxn ang="0">
                        <a:pos x="3" y="1"/>
                      </a:cxn>
                      <a:cxn ang="0">
                        <a:pos x="2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0" y="1"/>
                      </a:cxn>
                      <a:cxn ang="0">
                        <a:pos x="0" y="2"/>
                      </a:cxn>
                      <a:cxn ang="0">
                        <a:pos x="0" y="4"/>
                      </a:cxn>
                    </a:cxnLst>
                    <a:rect l="0" t="0" r="r" b="b"/>
                    <a:pathLst>
                      <a:path w="3" h="6">
                        <a:moveTo>
                          <a:pt x="0" y="4"/>
                        </a:moveTo>
                        <a:lnTo>
                          <a:pt x="0" y="5"/>
                        </a:lnTo>
                        <a:lnTo>
                          <a:pt x="1" y="5"/>
                        </a:lnTo>
                        <a:lnTo>
                          <a:pt x="1" y="6"/>
                        </a:lnTo>
                        <a:lnTo>
                          <a:pt x="2" y="5"/>
                        </a:lnTo>
                        <a:lnTo>
                          <a:pt x="3" y="5"/>
                        </a:lnTo>
                        <a:lnTo>
                          <a:pt x="3" y="2"/>
                        </a:lnTo>
                        <a:lnTo>
                          <a:pt x="3" y="4"/>
                        </a:lnTo>
                        <a:lnTo>
                          <a:pt x="3" y="1"/>
                        </a:lnTo>
                        <a:lnTo>
                          <a:pt x="2" y="0"/>
                        </a:lnTo>
                        <a:lnTo>
                          <a:pt x="1" y="0"/>
                        </a:lnTo>
                        <a:lnTo>
                          <a:pt x="1" y="0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0" y="4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91" name="Freeform 118"/>
                  <p:cNvSpPr>
                    <a:spLocks/>
                  </p:cNvSpPr>
                  <p:nvPr/>
                </p:nvSpPr>
                <p:spPr bwMode="auto">
                  <a:xfrm>
                    <a:off x="1996473" y="4336958"/>
                    <a:ext cx="82617" cy="21184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6"/>
                      </a:cxn>
                      <a:cxn ang="0">
                        <a:pos x="0" y="12"/>
                      </a:cxn>
                      <a:cxn ang="0">
                        <a:pos x="6" y="18"/>
                      </a:cxn>
                      <a:cxn ang="0">
                        <a:pos x="55" y="18"/>
                      </a:cxn>
                      <a:cxn ang="0">
                        <a:pos x="55" y="12"/>
                      </a:cxn>
                      <a:cxn ang="0">
                        <a:pos x="61" y="12"/>
                      </a:cxn>
                      <a:cxn ang="0">
                        <a:pos x="55" y="6"/>
                      </a:cxn>
                      <a:cxn ang="0">
                        <a:pos x="55" y="0"/>
                      </a:cxn>
                      <a:cxn ang="0">
                        <a:pos x="48" y="0"/>
                      </a:cxn>
                      <a:cxn ang="0">
                        <a:pos x="6" y="0"/>
                      </a:cxn>
                    </a:cxnLst>
                    <a:rect l="0" t="0" r="r" b="b"/>
                    <a:pathLst>
                      <a:path w="61" h="18">
                        <a:moveTo>
                          <a:pt x="6" y="0"/>
                        </a:moveTo>
                        <a:lnTo>
                          <a:pt x="0" y="6"/>
                        </a:lnTo>
                        <a:lnTo>
                          <a:pt x="0" y="12"/>
                        </a:lnTo>
                        <a:lnTo>
                          <a:pt x="6" y="18"/>
                        </a:lnTo>
                        <a:lnTo>
                          <a:pt x="55" y="18"/>
                        </a:lnTo>
                        <a:lnTo>
                          <a:pt x="55" y="12"/>
                        </a:lnTo>
                        <a:lnTo>
                          <a:pt x="61" y="12"/>
                        </a:lnTo>
                        <a:lnTo>
                          <a:pt x="55" y="6"/>
                        </a:lnTo>
                        <a:lnTo>
                          <a:pt x="55" y="0"/>
                        </a:lnTo>
                        <a:lnTo>
                          <a:pt x="48" y="0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92" name="Freeform 119"/>
                  <p:cNvSpPr>
                    <a:spLocks/>
                  </p:cNvSpPr>
                  <p:nvPr/>
                </p:nvSpPr>
                <p:spPr bwMode="auto">
                  <a:xfrm>
                    <a:off x="1996473" y="4336958"/>
                    <a:ext cx="82617" cy="21184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2" y="0"/>
                      </a:cxn>
                      <a:cxn ang="0">
                        <a:pos x="0" y="1"/>
                      </a:cxn>
                      <a:cxn ang="0">
                        <a:pos x="0" y="2"/>
                      </a:cxn>
                      <a:cxn ang="0">
                        <a:pos x="0" y="2"/>
                      </a:cxn>
                      <a:cxn ang="0">
                        <a:pos x="1" y="3"/>
                      </a:cxn>
                      <a:cxn ang="0">
                        <a:pos x="8" y="3"/>
                      </a:cxn>
                      <a:cxn ang="0">
                        <a:pos x="1" y="3"/>
                      </a:cxn>
                      <a:cxn ang="0">
                        <a:pos x="9" y="3"/>
                      </a:cxn>
                      <a:cxn ang="0">
                        <a:pos x="9" y="2"/>
                      </a:cxn>
                      <a:cxn ang="0">
                        <a:pos x="10" y="2"/>
                      </a:cxn>
                      <a:cxn ang="0">
                        <a:pos x="9" y="1"/>
                      </a:cxn>
                      <a:cxn ang="0">
                        <a:pos x="9" y="0"/>
                      </a:cxn>
                      <a:cxn ang="0">
                        <a:pos x="8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10" h="3">
                        <a:moveTo>
                          <a:pt x="1" y="0"/>
                        </a:moveTo>
                        <a:lnTo>
                          <a:pt x="2" y="0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0" y="2"/>
                        </a:lnTo>
                        <a:lnTo>
                          <a:pt x="1" y="3"/>
                        </a:lnTo>
                        <a:lnTo>
                          <a:pt x="8" y="3"/>
                        </a:lnTo>
                        <a:lnTo>
                          <a:pt x="1" y="3"/>
                        </a:lnTo>
                        <a:lnTo>
                          <a:pt x="9" y="3"/>
                        </a:lnTo>
                        <a:lnTo>
                          <a:pt x="9" y="2"/>
                        </a:lnTo>
                        <a:lnTo>
                          <a:pt x="10" y="2"/>
                        </a:lnTo>
                        <a:lnTo>
                          <a:pt x="9" y="1"/>
                        </a:lnTo>
                        <a:lnTo>
                          <a:pt x="9" y="0"/>
                        </a:lnTo>
                        <a:lnTo>
                          <a:pt x="8" y="0"/>
                        </a:lnTo>
                        <a:lnTo>
                          <a:pt x="1" y="0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93" name="Freeform 120"/>
                  <p:cNvSpPr>
                    <a:spLocks/>
                  </p:cNvSpPr>
                  <p:nvPr/>
                </p:nvSpPr>
                <p:spPr bwMode="auto">
                  <a:xfrm>
                    <a:off x="2045231" y="4322835"/>
                    <a:ext cx="33860" cy="35307"/>
                  </a:xfrm>
                  <a:custGeom>
                    <a:avLst/>
                    <a:gdLst/>
                    <a:ahLst/>
                    <a:cxnLst>
                      <a:cxn ang="0">
                        <a:pos x="0" y="24"/>
                      </a:cxn>
                      <a:cxn ang="0">
                        <a:pos x="6" y="24"/>
                      </a:cxn>
                      <a:cxn ang="0">
                        <a:pos x="6" y="30"/>
                      </a:cxn>
                      <a:cxn ang="0">
                        <a:pos x="19" y="30"/>
                      </a:cxn>
                      <a:cxn ang="0">
                        <a:pos x="19" y="24"/>
                      </a:cxn>
                      <a:cxn ang="0">
                        <a:pos x="25" y="6"/>
                      </a:cxn>
                      <a:cxn ang="0">
                        <a:pos x="25" y="24"/>
                      </a:cxn>
                      <a:cxn ang="0">
                        <a:pos x="19" y="6"/>
                      </a:cxn>
                      <a:cxn ang="0">
                        <a:pos x="19" y="0"/>
                      </a:cxn>
                      <a:cxn ang="0">
                        <a:pos x="6" y="0"/>
                      </a:cxn>
                      <a:cxn ang="0">
                        <a:pos x="6" y="6"/>
                      </a:cxn>
                      <a:cxn ang="0">
                        <a:pos x="0" y="6"/>
                      </a:cxn>
                      <a:cxn ang="0">
                        <a:pos x="0" y="24"/>
                      </a:cxn>
                    </a:cxnLst>
                    <a:rect l="0" t="0" r="r" b="b"/>
                    <a:pathLst>
                      <a:path w="25" h="30">
                        <a:moveTo>
                          <a:pt x="0" y="24"/>
                        </a:moveTo>
                        <a:lnTo>
                          <a:pt x="6" y="24"/>
                        </a:lnTo>
                        <a:lnTo>
                          <a:pt x="6" y="30"/>
                        </a:lnTo>
                        <a:lnTo>
                          <a:pt x="19" y="30"/>
                        </a:lnTo>
                        <a:lnTo>
                          <a:pt x="19" y="24"/>
                        </a:lnTo>
                        <a:lnTo>
                          <a:pt x="25" y="6"/>
                        </a:lnTo>
                        <a:lnTo>
                          <a:pt x="25" y="24"/>
                        </a:lnTo>
                        <a:lnTo>
                          <a:pt x="19" y="6"/>
                        </a:lnTo>
                        <a:lnTo>
                          <a:pt x="19" y="0"/>
                        </a:lnTo>
                        <a:lnTo>
                          <a:pt x="6" y="0"/>
                        </a:lnTo>
                        <a:lnTo>
                          <a:pt x="6" y="6"/>
                        </a:lnTo>
                        <a:lnTo>
                          <a:pt x="0" y="6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94" name="Freeform 121"/>
                  <p:cNvSpPr>
                    <a:spLocks/>
                  </p:cNvSpPr>
                  <p:nvPr/>
                </p:nvSpPr>
                <p:spPr bwMode="auto">
                  <a:xfrm>
                    <a:off x="2045231" y="4322835"/>
                    <a:ext cx="33860" cy="35307"/>
                  </a:xfrm>
                  <a:custGeom>
                    <a:avLst/>
                    <a:gdLst/>
                    <a:ahLst/>
                    <a:cxnLst>
                      <a:cxn ang="0">
                        <a:pos x="0" y="4"/>
                      </a:cxn>
                      <a:cxn ang="0">
                        <a:pos x="1" y="4"/>
                      </a:cxn>
                      <a:cxn ang="0">
                        <a:pos x="1" y="5"/>
                      </a:cxn>
                      <a:cxn ang="0">
                        <a:pos x="2" y="5"/>
                      </a:cxn>
                      <a:cxn ang="0">
                        <a:pos x="3" y="5"/>
                      </a:cxn>
                      <a:cxn ang="0">
                        <a:pos x="3" y="4"/>
                      </a:cxn>
                      <a:cxn ang="0">
                        <a:pos x="4" y="1"/>
                      </a:cxn>
                      <a:cxn ang="0">
                        <a:pos x="4" y="4"/>
                      </a:cxn>
                      <a:cxn ang="0">
                        <a:pos x="3" y="1"/>
                      </a:cxn>
                      <a:cxn ang="0">
                        <a:pos x="3" y="0"/>
                      </a:cxn>
                      <a:cxn ang="0">
                        <a:pos x="2" y="0"/>
                      </a:cxn>
                      <a:cxn ang="0">
                        <a:pos x="1" y="0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0" y="4"/>
                      </a:cxn>
                    </a:cxnLst>
                    <a:rect l="0" t="0" r="r" b="b"/>
                    <a:pathLst>
                      <a:path w="4" h="5">
                        <a:moveTo>
                          <a:pt x="0" y="4"/>
                        </a:moveTo>
                        <a:lnTo>
                          <a:pt x="1" y="4"/>
                        </a:lnTo>
                        <a:lnTo>
                          <a:pt x="1" y="5"/>
                        </a:lnTo>
                        <a:lnTo>
                          <a:pt x="2" y="5"/>
                        </a:lnTo>
                        <a:lnTo>
                          <a:pt x="3" y="5"/>
                        </a:lnTo>
                        <a:lnTo>
                          <a:pt x="3" y="4"/>
                        </a:lnTo>
                        <a:lnTo>
                          <a:pt x="4" y="1"/>
                        </a:lnTo>
                        <a:lnTo>
                          <a:pt x="4" y="4"/>
                        </a:lnTo>
                        <a:lnTo>
                          <a:pt x="3" y="1"/>
                        </a:lnTo>
                        <a:lnTo>
                          <a:pt x="3" y="0"/>
                        </a:lnTo>
                        <a:lnTo>
                          <a:pt x="2" y="0"/>
                        </a:lnTo>
                        <a:lnTo>
                          <a:pt x="1" y="0"/>
                        </a:lnTo>
                        <a:lnTo>
                          <a:pt x="1" y="1"/>
                        </a:lnTo>
                        <a:lnTo>
                          <a:pt x="0" y="1"/>
                        </a:lnTo>
                        <a:lnTo>
                          <a:pt x="0" y="4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95" name="Freeform 122"/>
                  <p:cNvSpPr>
                    <a:spLocks/>
                  </p:cNvSpPr>
                  <p:nvPr/>
                </p:nvSpPr>
                <p:spPr bwMode="auto">
                  <a:xfrm>
                    <a:off x="2045231" y="4322835"/>
                    <a:ext cx="66365" cy="21184"/>
                  </a:xfrm>
                  <a:custGeom>
                    <a:avLst/>
                    <a:gdLst/>
                    <a:ahLst/>
                    <a:cxnLst>
                      <a:cxn ang="0">
                        <a:pos x="12" y="0"/>
                      </a:cxn>
                      <a:cxn ang="0">
                        <a:pos x="6" y="0"/>
                      </a:cxn>
                      <a:cxn ang="0">
                        <a:pos x="6" y="6"/>
                      </a:cxn>
                      <a:cxn ang="0">
                        <a:pos x="0" y="6"/>
                      </a:cxn>
                      <a:cxn ang="0">
                        <a:pos x="6" y="12"/>
                      </a:cxn>
                      <a:cxn ang="0">
                        <a:pos x="6" y="18"/>
                      </a:cxn>
                      <a:cxn ang="0">
                        <a:pos x="43" y="18"/>
                      </a:cxn>
                      <a:cxn ang="0">
                        <a:pos x="49" y="12"/>
                      </a:cxn>
                      <a:cxn ang="0">
                        <a:pos x="49" y="6"/>
                      </a:cxn>
                      <a:cxn ang="0">
                        <a:pos x="43" y="0"/>
                      </a:cxn>
                      <a:cxn ang="0">
                        <a:pos x="37" y="0"/>
                      </a:cxn>
                      <a:cxn ang="0">
                        <a:pos x="12" y="0"/>
                      </a:cxn>
                    </a:cxnLst>
                    <a:rect l="0" t="0" r="r" b="b"/>
                    <a:pathLst>
                      <a:path w="49" h="18">
                        <a:moveTo>
                          <a:pt x="12" y="0"/>
                        </a:moveTo>
                        <a:lnTo>
                          <a:pt x="6" y="0"/>
                        </a:lnTo>
                        <a:lnTo>
                          <a:pt x="6" y="6"/>
                        </a:lnTo>
                        <a:lnTo>
                          <a:pt x="0" y="6"/>
                        </a:lnTo>
                        <a:lnTo>
                          <a:pt x="6" y="12"/>
                        </a:lnTo>
                        <a:lnTo>
                          <a:pt x="6" y="18"/>
                        </a:lnTo>
                        <a:lnTo>
                          <a:pt x="43" y="18"/>
                        </a:lnTo>
                        <a:lnTo>
                          <a:pt x="49" y="12"/>
                        </a:lnTo>
                        <a:lnTo>
                          <a:pt x="49" y="6"/>
                        </a:lnTo>
                        <a:lnTo>
                          <a:pt x="43" y="0"/>
                        </a:lnTo>
                        <a:lnTo>
                          <a:pt x="37" y="0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96" name="Freeform 123"/>
                  <p:cNvSpPr>
                    <a:spLocks/>
                  </p:cNvSpPr>
                  <p:nvPr/>
                </p:nvSpPr>
                <p:spPr bwMode="auto">
                  <a:xfrm>
                    <a:off x="2045231" y="4322835"/>
                    <a:ext cx="66365" cy="21184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1" y="0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1" y="2"/>
                      </a:cxn>
                      <a:cxn ang="0">
                        <a:pos x="1" y="3"/>
                      </a:cxn>
                      <a:cxn ang="0">
                        <a:pos x="6" y="3"/>
                      </a:cxn>
                      <a:cxn ang="0">
                        <a:pos x="2" y="3"/>
                      </a:cxn>
                      <a:cxn ang="0">
                        <a:pos x="7" y="3"/>
                      </a:cxn>
                      <a:cxn ang="0">
                        <a:pos x="8" y="2"/>
                      </a:cxn>
                      <a:cxn ang="0">
                        <a:pos x="8" y="1"/>
                      </a:cxn>
                      <a:cxn ang="0">
                        <a:pos x="8" y="1"/>
                      </a:cxn>
                      <a:cxn ang="0">
                        <a:pos x="7" y="0"/>
                      </a:cxn>
                      <a:cxn ang="0">
                        <a:pos x="6" y="0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8" h="3">
                        <a:moveTo>
                          <a:pt x="2" y="0"/>
                        </a:moveTo>
                        <a:lnTo>
                          <a:pt x="1" y="0"/>
                        </a:lnTo>
                        <a:lnTo>
                          <a:pt x="1" y="1"/>
                        </a:lnTo>
                        <a:lnTo>
                          <a:pt x="0" y="1"/>
                        </a:lnTo>
                        <a:lnTo>
                          <a:pt x="1" y="2"/>
                        </a:lnTo>
                        <a:lnTo>
                          <a:pt x="1" y="3"/>
                        </a:lnTo>
                        <a:lnTo>
                          <a:pt x="6" y="3"/>
                        </a:lnTo>
                        <a:lnTo>
                          <a:pt x="2" y="3"/>
                        </a:lnTo>
                        <a:lnTo>
                          <a:pt x="7" y="3"/>
                        </a:lnTo>
                        <a:lnTo>
                          <a:pt x="8" y="2"/>
                        </a:lnTo>
                        <a:lnTo>
                          <a:pt x="8" y="1"/>
                        </a:lnTo>
                        <a:lnTo>
                          <a:pt x="8" y="1"/>
                        </a:lnTo>
                        <a:lnTo>
                          <a:pt x="7" y="0"/>
                        </a:lnTo>
                        <a:lnTo>
                          <a:pt x="6" y="0"/>
                        </a:lnTo>
                        <a:lnTo>
                          <a:pt x="2" y="0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97" name="Freeform 124"/>
                  <p:cNvSpPr>
                    <a:spLocks/>
                  </p:cNvSpPr>
                  <p:nvPr/>
                </p:nvSpPr>
                <p:spPr bwMode="auto">
                  <a:xfrm>
                    <a:off x="2087217" y="4322835"/>
                    <a:ext cx="40632" cy="21184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6"/>
                      </a:cxn>
                      <a:cxn ang="0">
                        <a:pos x="0" y="12"/>
                      </a:cxn>
                      <a:cxn ang="0">
                        <a:pos x="6" y="18"/>
                      </a:cxn>
                      <a:cxn ang="0">
                        <a:pos x="24" y="18"/>
                      </a:cxn>
                      <a:cxn ang="0">
                        <a:pos x="30" y="12"/>
                      </a:cxn>
                      <a:cxn ang="0">
                        <a:pos x="30" y="6"/>
                      </a:cxn>
                      <a:cxn ang="0">
                        <a:pos x="24" y="0"/>
                      </a:cxn>
                      <a:cxn ang="0">
                        <a:pos x="6" y="0"/>
                      </a:cxn>
                    </a:cxnLst>
                    <a:rect l="0" t="0" r="r" b="b"/>
                    <a:pathLst>
                      <a:path w="30" h="18">
                        <a:moveTo>
                          <a:pt x="6" y="0"/>
                        </a:moveTo>
                        <a:lnTo>
                          <a:pt x="0" y="6"/>
                        </a:lnTo>
                        <a:lnTo>
                          <a:pt x="0" y="12"/>
                        </a:lnTo>
                        <a:lnTo>
                          <a:pt x="6" y="18"/>
                        </a:lnTo>
                        <a:lnTo>
                          <a:pt x="24" y="18"/>
                        </a:lnTo>
                        <a:lnTo>
                          <a:pt x="30" y="12"/>
                        </a:lnTo>
                        <a:lnTo>
                          <a:pt x="30" y="6"/>
                        </a:lnTo>
                        <a:lnTo>
                          <a:pt x="24" y="0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98" name="Freeform 125"/>
                  <p:cNvSpPr>
                    <a:spLocks/>
                  </p:cNvSpPr>
                  <p:nvPr/>
                </p:nvSpPr>
                <p:spPr bwMode="auto">
                  <a:xfrm>
                    <a:off x="2087217" y="4322835"/>
                    <a:ext cx="40632" cy="21184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2" y="0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2"/>
                      </a:cxn>
                      <a:cxn ang="0">
                        <a:pos x="1" y="3"/>
                      </a:cxn>
                      <a:cxn ang="0">
                        <a:pos x="4" y="3"/>
                      </a:cxn>
                      <a:cxn ang="0">
                        <a:pos x="1" y="3"/>
                      </a:cxn>
                      <a:cxn ang="0">
                        <a:pos x="4" y="3"/>
                      </a:cxn>
                      <a:cxn ang="0">
                        <a:pos x="5" y="2"/>
                      </a:cxn>
                      <a:cxn ang="0">
                        <a:pos x="5" y="1"/>
                      </a:cxn>
                      <a:cxn ang="0">
                        <a:pos x="5" y="1"/>
                      </a:cxn>
                      <a:cxn ang="0">
                        <a:pos x="4" y="0"/>
                      </a:cxn>
                      <a:cxn ang="0">
                        <a:pos x="4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5" h="3">
                        <a:moveTo>
                          <a:pt x="1" y="0"/>
                        </a:moveTo>
                        <a:lnTo>
                          <a:pt x="2" y="0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1" y="3"/>
                        </a:lnTo>
                        <a:lnTo>
                          <a:pt x="4" y="3"/>
                        </a:lnTo>
                        <a:lnTo>
                          <a:pt x="1" y="3"/>
                        </a:lnTo>
                        <a:lnTo>
                          <a:pt x="4" y="3"/>
                        </a:lnTo>
                        <a:lnTo>
                          <a:pt x="5" y="2"/>
                        </a:lnTo>
                        <a:lnTo>
                          <a:pt x="5" y="1"/>
                        </a:lnTo>
                        <a:lnTo>
                          <a:pt x="5" y="1"/>
                        </a:lnTo>
                        <a:lnTo>
                          <a:pt x="4" y="0"/>
                        </a:lnTo>
                        <a:lnTo>
                          <a:pt x="4" y="0"/>
                        </a:lnTo>
                        <a:lnTo>
                          <a:pt x="1" y="0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99" name="Freeform 126"/>
                  <p:cNvSpPr>
                    <a:spLocks/>
                  </p:cNvSpPr>
                  <p:nvPr/>
                </p:nvSpPr>
                <p:spPr bwMode="auto">
                  <a:xfrm>
                    <a:off x="2103470" y="4322835"/>
                    <a:ext cx="40632" cy="21184"/>
                  </a:xfrm>
                  <a:custGeom>
                    <a:avLst/>
                    <a:gdLst/>
                    <a:ahLst/>
                    <a:cxnLst>
                      <a:cxn ang="0">
                        <a:pos x="12" y="0"/>
                      </a:cxn>
                      <a:cxn ang="0">
                        <a:pos x="6" y="0"/>
                      </a:cxn>
                      <a:cxn ang="0">
                        <a:pos x="0" y="6"/>
                      </a:cxn>
                      <a:cxn ang="0">
                        <a:pos x="0" y="12"/>
                      </a:cxn>
                      <a:cxn ang="0">
                        <a:pos x="6" y="18"/>
                      </a:cxn>
                      <a:cxn ang="0">
                        <a:pos x="24" y="18"/>
                      </a:cxn>
                      <a:cxn ang="0">
                        <a:pos x="30" y="12"/>
                      </a:cxn>
                      <a:cxn ang="0">
                        <a:pos x="30" y="6"/>
                      </a:cxn>
                      <a:cxn ang="0">
                        <a:pos x="24" y="0"/>
                      </a:cxn>
                      <a:cxn ang="0">
                        <a:pos x="18" y="0"/>
                      </a:cxn>
                      <a:cxn ang="0">
                        <a:pos x="12" y="0"/>
                      </a:cxn>
                    </a:cxnLst>
                    <a:rect l="0" t="0" r="r" b="b"/>
                    <a:pathLst>
                      <a:path w="30" h="18">
                        <a:moveTo>
                          <a:pt x="12" y="0"/>
                        </a:moveTo>
                        <a:lnTo>
                          <a:pt x="6" y="0"/>
                        </a:lnTo>
                        <a:lnTo>
                          <a:pt x="0" y="6"/>
                        </a:lnTo>
                        <a:lnTo>
                          <a:pt x="0" y="12"/>
                        </a:lnTo>
                        <a:lnTo>
                          <a:pt x="6" y="18"/>
                        </a:lnTo>
                        <a:lnTo>
                          <a:pt x="24" y="18"/>
                        </a:lnTo>
                        <a:lnTo>
                          <a:pt x="30" y="12"/>
                        </a:lnTo>
                        <a:lnTo>
                          <a:pt x="30" y="6"/>
                        </a:lnTo>
                        <a:lnTo>
                          <a:pt x="24" y="0"/>
                        </a:lnTo>
                        <a:lnTo>
                          <a:pt x="18" y="0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500" name="Freeform 127"/>
                  <p:cNvSpPr>
                    <a:spLocks/>
                  </p:cNvSpPr>
                  <p:nvPr/>
                </p:nvSpPr>
                <p:spPr bwMode="auto">
                  <a:xfrm>
                    <a:off x="2103470" y="4322835"/>
                    <a:ext cx="40632" cy="21184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1" y="0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2"/>
                      </a:cxn>
                      <a:cxn ang="0">
                        <a:pos x="1" y="3"/>
                      </a:cxn>
                      <a:cxn ang="0">
                        <a:pos x="3" y="3"/>
                      </a:cxn>
                      <a:cxn ang="0">
                        <a:pos x="2" y="3"/>
                      </a:cxn>
                      <a:cxn ang="0">
                        <a:pos x="4" y="3"/>
                      </a:cxn>
                      <a:cxn ang="0">
                        <a:pos x="5" y="2"/>
                      </a:cxn>
                      <a:cxn ang="0">
                        <a:pos x="5" y="1"/>
                      </a:cxn>
                      <a:cxn ang="0">
                        <a:pos x="5" y="1"/>
                      </a:cxn>
                      <a:cxn ang="0">
                        <a:pos x="4" y="0"/>
                      </a:cxn>
                      <a:cxn ang="0">
                        <a:pos x="3" y="0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5" h="3">
                        <a:moveTo>
                          <a:pt x="2" y="0"/>
                        </a:moveTo>
                        <a:lnTo>
                          <a:pt x="1" y="0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1" y="3"/>
                        </a:lnTo>
                        <a:lnTo>
                          <a:pt x="3" y="3"/>
                        </a:lnTo>
                        <a:lnTo>
                          <a:pt x="2" y="3"/>
                        </a:lnTo>
                        <a:lnTo>
                          <a:pt x="4" y="3"/>
                        </a:lnTo>
                        <a:lnTo>
                          <a:pt x="5" y="2"/>
                        </a:lnTo>
                        <a:lnTo>
                          <a:pt x="5" y="1"/>
                        </a:lnTo>
                        <a:lnTo>
                          <a:pt x="5" y="1"/>
                        </a:lnTo>
                        <a:lnTo>
                          <a:pt x="4" y="0"/>
                        </a:lnTo>
                        <a:lnTo>
                          <a:pt x="3" y="0"/>
                        </a:lnTo>
                        <a:lnTo>
                          <a:pt x="2" y="0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501" name="Freeform 128"/>
                  <p:cNvSpPr>
                    <a:spLocks/>
                  </p:cNvSpPr>
                  <p:nvPr/>
                </p:nvSpPr>
                <p:spPr bwMode="auto">
                  <a:xfrm>
                    <a:off x="2119722" y="4301650"/>
                    <a:ext cx="24379" cy="42369"/>
                  </a:xfrm>
                  <a:custGeom>
                    <a:avLst/>
                    <a:gdLst/>
                    <a:ahLst/>
                    <a:cxnLst>
                      <a:cxn ang="0">
                        <a:pos x="0" y="24"/>
                      </a:cxn>
                      <a:cxn ang="0">
                        <a:pos x="0" y="30"/>
                      </a:cxn>
                      <a:cxn ang="0">
                        <a:pos x="6" y="36"/>
                      </a:cxn>
                      <a:cxn ang="0">
                        <a:pos x="12" y="36"/>
                      </a:cxn>
                      <a:cxn ang="0">
                        <a:pos x="18" y="30"/>
                      </a:cxn>
                      <a:cxn ang="0">
                        <a:pos x="18" y="6"/>
                      </a:cxn>
                      <a:cxn ang="0">
                        <a:pos x="12" y="6"/>
                      </a:cxn>
                      <a:cxn ang="0">
                        <a:pos x="6" y="0"/>
                      </a:cxn>
                      <a:cxn ang="0">
                        <a:pos x="6" y="6"/>
                      </a:cxn>
                      <a:cxn ang="0">
                        <a:pos x="0" y="6"/>
                      </a:cxn>
                      <a:cxn ang="0">
                        <a:pos x="0" y="12"/>
                      </a:cxn>
                      <a:cxn ang="0">
                        <a:pos x="0" y="24"/>
                      </a:cxn>
                    </a:cxnLst>
                    <a:rect l="0" t="0" r="r" b="b"/>
                    <a:pathLst>
                      <a:path w="18" h="36">
                        <a:moveTo>
                          <a:pt x="0" y="24"/>
                        </a:moveTo>
                        <a:lnTo>
                          <a:pt x="0" y="30"/>
                        </a:lnTo>
                        <a:lnTo>
                          <a:pt x="6" y="36"/>
                        </a:lnTo>
                        <a:lnTo>
                          <a:pt x="12" y="36"/>
                        </a:lnTo>
                        <a:lnTo>
                          <a:pt x="18" y="30"/>
                        </a:lnTo>
                        <a:lnTo>
                          <a:pt x="18" y="6"/>
                        </a:lnTo>
                        <a:lnTo>
                          <a:pt x="12" y="6"/>
                        </a:lnTo>
                        <a:lnTo>
                          <a:pt x="6" y="0"/>
                        </a:lnTo>
                        <a:lnTo>
                          <a:pt x="6" y="6"/>
                        </a:lnTo>
                        <a:lnTo>
                          <a:pt x="0" y="6"/>
                        </a:lnTo>
                        <a:lnTo>
                          <a:pt x="0" y="12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502" name="Freeform 129"/>
                  <p:cNvSpPr>
                    <a:spLocks/>
                  </p:cNvSpPr>
                  <p:nvPr/>
                </p:nvSpPr>
                <p:spPr bwMode="auto">
                  <a:xfrm>
                    <a:off x="2119722" y="4301650"/>
                    <a:ext cx="24379" cy="42369"/>
                  </a:xfrm>
                  <a:custGeom>
                    <a:avLst/>
                    <a:gdLst/>
                    <a:ahLst/>
                    <a:cxnLst>
                      <a:cxn ang="0">
                        <a:pos x="0" y="4"/>
                      </a:cxn>
                      <a:cxn ang="0">
                        <a:pos x="0" y="5"/>
                      </a:cxn>
                      <a:cxn ang="0">
                        <a:pos x="1" y="6"/>
                      </a:cxn>
                      <a:cxn ang="0">
                        <a:pos x="1" y="6"/>
                      </a:cxn>
                      <a:cxn ang="0">
                        <a:pos x="2" y="6"/>
                      </a:cxn>
                      <a:cxn ang="0">
                        <a:pos x="3" y="5"/>
                      </a:cxn>
                      <a:cxn ang="0">
                        <a:pos x="3" y="2"/>
                      </a:cxn>
                      <a:cxn ang="0">
                        <a:pos x="3" y="4"/>
                      </a:cxn>
                      <a:cxn ang="0">
                        <a:pos x="3" y="1"/>
                      </a:cxn>
                      <a:cxn ang="0">
                        <a:pos x="2" y="1"/>
                      </a:cxn>
                      <a:cxn ang="0">
                        <a:pos x="1" y="0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0" y="2"/>
                      </a:cxn>
                      <a:cxn ang="0">
                        <a:pos x="0" y="4"/>
                      </a:cxn>
                    </a:cxnLst>
                    <a:rect l="0" t="0" r="r" b="b"/>
                    <a:pathLst>
                      <a:path w="3" h="6">
                        <a:moveTo>
                          <a:pt x="0" y="4"/>
                        </a:moveTo>
                        <a:lnTo>
                          <a:pt x="0" y="5"/>
                        </a:lnTo>
                        <a:lnTo>
                          <a:pt x="1" y="6"/>
                        </a:lnTo>
                        <a:lnTo>
                          <a:pt x="1" y="6"/>
                        </a:lnTo>
                        <a:lnTo>
                          <a:pt x="2" y="6"/>
                        </a:lnTo>
                        <a:lnTo>
                          <a:pt x="3" y="5"/>
                        </a:lnTo>
                        <a:lnTo>
                          <a:pt x="3" y="2"/>
                        </a:lnTo>
                        <a:lnTo>
                          <a:pt x="3" y="4"/>
                        </a:lnTo>
                        <a:lnTo>
                          <a:pt x="3" y="1"/>
                        </a:lnTo>
                        <a:lnTo>
                          <a:pt x="2" y="1"/>
                        </a:lnTo>
                        <a:lnTo>
                          <a:pt x="1" y="0"/>
                        </a:lnTo>
                        <a:lnTo>
                          <a:pt x="1" y="1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0" y="4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503" name="Freeform 130"/>
                  <p:cNvSpPr>
                    <a:spLocks/>
                  </p:cNvSpPr>
                  <p:nvPr/>
                </p:nvSpPr>
                <p:spPr bwMode="auto">
                  <a:xfrm>
                    <a:off x="2119722" y="4301650"/>
                    <a:ext cx="40632" cy="21184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6" y="6"/>
                      </a:cxn>
                      <a:cxn ang="0">
                        <a:pos x="0" y="6"/>
                      </a:cxn>
                      <a:cxn ang="0">
                        <a:pos x="0" y="18"/>
                      </a:cxn>
                      <a:cxn ang="0">
                        <a:pos x="30" y="18"/>
                      </a:cxn>
                      <a:cxn ang="0">
                        <a:pos x="30" y="6"/>
                      </a:cxn>
                      <a:cxn ang="0">
                        <a:pos x="24" y="6"/>
                      </a:cxn>
                      <a:cxn ang="0">
                        <a:pos x="24" y="0"/>
                      </a:cxn>
                      <a:cxn ang="0">
                        <a:pos x="6" y="0"/>
                      </a:cxn>
                    </a:cxnLst>
                    <a:rect l="0" t="0" r="r" b="b"/>
                    <a:pathLst>
                      <a:path w="30" h="18">
                        <a:moveTo>
                          <a:pt x="6" y="0"/>
                        </a:moveTo>
                        <a:lnTo>
                          <a:pt x="6" y="6"/>
                        </a:lnTo>
                        <a:lnTo>
                          <a:pt x="0" y="6"/>
                        </a:lnTo>
                        <a:lnTo>
                          <a:pt x="0" y="18"/>
                        </a:lnTo>
                        <a:lnTo>
                          <a:pt x="30" y="18"/>
                        </a:lnTo>
                        <a:lnTo>
                          <a:pt x="30" y="6"/>
                        </a:lnTo>
                        <a:lnTo>
                          <a:pt x="24" y="6"/>
                        </a:lnTo>
                        <a:lnTo>
                          <a:pt x="24" y="0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504" name="Freeform 131"/>
                  <p:cNvSpPr>
                    <a:spLocks/>
                  </p:cNvSpPr>
                  <p:nvPr/>
                </p:nvSpPr>
                <p:spPr bwMode="auto">
                  <a:xfrm>
                    <a:off x="2119722" y="4301650"/>
                    <a:ext cx="40632" cy="21184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0" y="2"/>
                      </a:cxn>
                      <a:cxn ang="0">
                        <a:pos x="0" y="3"/>
                      </a:cxn>
                      <a:cxn ang="0">
                        <a:pos x="1" y="3"/>
                      </a:cxn>
                      <a:cxn ang="0">
                        <a:pos x="4" y="3"/>
                      </a:cxn>
                      <a:cxn ang="0">
                        <a:pos x="1" y="3"/>
                      </a:cxn>
                      <a:cxn ang="0">
                        <a:pos x="4" y="3"/>
                      </a:cxn>
                      <a:cxn ang="0">
                        <a:pos x="5" y="3"/>
                      </a:cxn>
                      <a:cxn ang="0">
                        <a:pos x="5" y="2"/>
                      </a:cxn>
                      <a:cxn ang="0">
                        <a:pos x="5" y="1"/>
                      </a:cxn>
                      <a:cxn ang="0">
                        <a:pos x="4" y="1"/>
                      </a:cxn>
                      <a:cxn ang="0">
                        <a:pos x="4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5" h="3">
                        <a:moveTo>
                          <a:pt x="1" y="0"/>
                        </a:moveTo>
                        <a:lnTo>
                          <a:pt x="1" y="1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0" y="3"/>
                        </a:lnTo>
                        <a:lnTo>
                          <a:pt x="1" y="3"/>
                        </a:lnTo>
                        <a:lnTo>
                          <a:pt x="4" y="3"/>
                        </a:lnTo>
                        <a:lnTo>
                          <a:pt x="1" y="3"/>
                        </a:lnTo>
                        <a:lnTo>
                          <a:pt x="4" y="3"/>
                        </a:lnTo>
                        <a:lnTo>
                          <a:pt x="5" y="3"/>
                        </a:lnTo>
                        <a:lnTo>
                          <a:pt x="5" y="2"/>
                        </a:lnTo>
                        <a:lnTo>
                          <a:pt x="5" y="1"/>
                        </a:lnTo>
                        <a:lnTo>
                          <a:pt x="4" y="1"/>
                        </a:lnTo>
                        <a:lnTo>
                          <a:pt x="4" y="0"/>
                        </a:lnTo>
                        <a:lnTo>
                          <a:pt x="1" y="0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505" name="Freeform 132"/>
                  <p:cNvSpPr>
                    <a:spLocks/>
                  </p:cNvSpPr>
                  <p:nvPr/>
                </p:nvSpPr>
                <p:spPr bwMode="auto">
                  <a:xfrm>
                    <a:off x="2135975" y="4301650"/>
                    <a:ext cx="32505" cy="21184"/>
                  </a:xfrm>
                  <a:custGeom>
                    <a:avLst/>
                    <a:gdLst/>
                    <a:ahLst/>
                    <a:cxnLst>
                      <a:cxn ang="0">
                        <a:pos x="12" y="0"/>
                      </a:cxn>
                      <a:cxn ang="0">
                        <a:pos x="6" y="6"/>
                      </a:cxn>
                      <a:cxn ang="0">
                        <a:pos x="0" y="6"/>
                      </a:cxn>
                      <a:cxn ang="0">
                        <a:pos x="0" y="18"/>
                      </a:cxn>
                      <a:cxn ang="0">
                        <a:pos x="24" y="18"/>
                      </a:cxn>
                      <a:cxn ang="0">
                        <a:pos x="24" y="6"/>
                      </a:cxn>
                      <a:cxn ang="0">
                        <a:pos x="18" y="0"/>
                      </a:cxn>
                      <a:cxn ang="0">
                        <a:pos x="12" y="0"/>
                      </a:cxn>
                    </a:cxnLst>
                    <a:rect l="0" t="0" r="r" b="b"/>
                    <a:pathLst>
                      <a:path w="24" h="18">
                        <a:moveTo>
                          <a:pt x="12" y="0"/>
                        </a:moveTo>
                        <a:lnTo>
                          <a:pt x="6" y="6"/>
                        </a:lnTo>
                        <a:lnTo>
                          <a:pt x="0" y="6"/>
                        </a:lnTo>
                        <a:lnTo>
                          <a:pt x="0" y="18"/>
                        </a:lnTo>
                        <a:lnTo>
                          <a:pt x="24" y="18"/>
                        </a:lnTo>
                        <a:lnTo>
                          <a:pt x="24" y="6"/>
                        </a:lnTo>
                        <a:lnTo>
                          <a:pt x="18" y="0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506" name="Freeform 133"/>
                  <p:cNvSpPr>
                    <a:spLocks/>
                  </p:cNvSpPr>
                  <p:nvPr/>
                </p:nvSpPr>
                <p:spPr bwMode="auto">
                  <a:xfrm>
                    <a:off x="2135975" y="4301650"/>
                    <a:ext cx="32505" cy="21184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0" y="2"/>
                      </a:cxn>
                      <a:cxn ang="0">
                        <a:pos x="0" y="3"/>
                      </a:cxn>
                      <a:cxn ang="0">
                        <a:pos x="1" y="3"/>
                      </a:cxn>
                      <a:cxn ang="0">
                        <a:pos x="3" y="3"/>
                      </a:cxn>
                      <a:cxn ang="0">
                        <a:pos x="2" y="3"/>
                      </a:cxn>
                      <a:cxn ang="0">
                        <a:pos x="4" y="3"/>
                      </a:cxn>
                      <a:cxn ang="0">
                        <a:pos x="4" y="3"/>
                      </a:cxn>
                      <a:cxn ang="0">
                        <a:pos x="4" y="2"/>
                      </a:cxn>
                      <a:cxn ang="0">
                        <a:pos x="4" y="1"/>
                      </a:cxn>
                      <a:cxn ang="0">
                        <a:pos x="4" y="1"/>
                      </a:cxn>
                      <a:cxn ang="0">
                        <a:pos x="3" y="0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4" h="3">
                        <a:moveTo>
                          <a:pt x="2" y="0"/>
                        </a:moveTo>
                        <a:lnTo>
                          <a:pt x="1" y="1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0" y="3"/>
                        </a:lnTo>
                        <a:lnTo>
                          <a:pt x="1" y="3"/>
                        </a:lnTo>
                        <a:lnTo>
                          <a:pt x="3" y="3"/>
                        </a:lnTo>
                        <a:lnTo>
                          <a:pt x="2" y="3"/>
                        </a:lnTo>
                        <a:lnTo>
                          <a:pt x="4" y="3"/>
                        </a:lnTo>
                        <a:lnTo>
                          <a:pt x="4" y="3"/>
                        </a:lnTo>
                        <a:lnTo>
                          <a:pt x="4" y="2"/>
                        </a:lnTo>
                        <a:lnTo>
                          <a:pt x="4" y="1"/>
                        </a:lnTo>
                        <a:lnTo>
                          <a:pt x="4" y="1"/>
                        </a:lnTo>
                        <a:lnTo>
                          <a:pt x="3" y="0"/>
                        </a:lnTo>
                        <a:lnTo>
                          <a:pt x="2" y="0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507" name="Freeform 134"/>
                  <p:cNvSpPr>
                    <a:spLocks/>
                  </p:cNvSpPr>
                  <p:nvPr/>
                </p:nvSpPr>
                <p:spPr bwMode="auto">
                  <a:xfrm>
                    <a:off x="2144101" y="4301650"/>
                    <a:ext cx="40632" cy="21184"/>
                  </a:xfrm>
                  <a:custGeom>
                    <a:avLst/>
                    <a:gdLst/>
                    <a:ahLst/>
                    <a:cxnLst>
                      <a:cxn ang="0">
                        <a:pos x="12" y="0"/>
                      </a:cxn>
                      <a:cxn ang="0">
                        <a:pos x="6" y="6"/>
                      </a:cxn>
                      <a:cxn ang="0">
                        <a:pos x="0" y="12"/>
                      </a:cxn>
                      <a:cxn ang="0">
                        <a:pos x="6" y="18"/>
                      </a:cxn>
                      <a:cxn ang="0">
                        <a:pos x="30" y="18"/>
                      </a:cxn>
                      <a:cxn ang="0">
                        <a:pos x="30" y="6"/>
                      </a:cxn>
                      <a:cxn ang="0">
                        <a:pos x="24" y="6"/>
                      </a:cxn>
                      <a:cxn ang="0">
                        <a:pos x="24" y="0"/>
                      </a:cxn>
                      <a:cxn ang="0">
                        <a:pos x="12" y="0"/>
                      </a:cxn>
                    </a:cxnLst>
                    <a:rect l="0" t="0" r="r" b="b"/>
                    <a:pathLst>
                      <a:path w="30" h="18">
                        <a:moveTo>
                          <a:pt x="12" y="0"/>
                        </a:moveTo>
                        <a:lnTo>
                          <a:pt x="6" y="6"/>
                        </a:lnTo>
                        <a:lnTo>
                          <a:pt x="0" y="12"/>
                        </a:lnTo>
                        <a:lnTo>
                          <a:pt x="6" y="18"/>
                        </a:lnTo>
                        <a:lnTo>
                          <a:pt x="30" y="18"/>
                        </a:lnTo>
                        <a:lnTo>
                          <a:pt x="30" y="6"/>
                        </a:lnTo>
                        <a:lnTo>
                          <a:pt x="24" y="6"/>
                        </a:lnTo>
                        <a:lnTo>
                          <a:pt x="24" y="0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508" name="Freeform 135"/>
                  <p:cNvSpPr>
                    <a:spLocks/>
                  </p:cNvSpPr>
                  <p:nvPr/>
                </p:nvSpPr>
                <p:spPr bwMode="auto">
                  <a:xfrm>
                    <a:off x="2144101" y="4301650"/>
                    <a:ext cx="40632" cy="21184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2"/>
                      </a:cxn>
                      <a:cxn ang="0">
                        <a:pos x="1" y="3"/>
                      </a:cxn>
                      <a:cxn ang="0">
                        <a:pos x="1" y="3"/>
                      </a:cxn>
                      <a:cxn ang="0">
                        <a:pos x="4" y="3"/>
                      </a:cxn>
                      <a:cxn ang="0">
                        <a:pos x="2" y="3"/>
                      </a:cxn>
                      <a:cxn ang="0">
                        <a:pos x="4" y="3"/>
                      </a:cxn>
                      <a:cxn ang="0">
                        <a:pos x="5" y="3"/>
                      </a:cxn>
                      <a:cxn ang="0">
                        <a:pos x="5" y="2"/>
                      </a:cxn>
                      <a:cxn ang="0">
                        <a:pos x="5" y="1"/>
                      </a:cxn>
                      <a:cxn ang="0">
                        <a:pos x="4" y="1"/>
                      </a:cxn>
                      <a:cxn ang="0">
                        <a:pos x="4" y="0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5" h="3">
                        <a:moveTo>
                          <a:pt x="2" y="0"/>
                        </a:moveTo>
                        <a:lnTo>
                          <a:pt x="1" y="1"/>
                        </a:lnTo>
                        <a:lnTo>
                          <a:pt x="1" y="1"/>
                        </a:lnTo>
                        <a:lnTo>
                          <a:pt x="0" y="2"/>
                        </a:lnTo>
                        <a:lnTo>
                          <a:pt x="1" y="3"/>
                        </a:lnTo>
                        <a:lnTo>
                          <a:pt x="1" y="3"/>
                        </a:lnTo>
                        <a:lnTo>
                          <a:pt x="4" y="3"/>
                        </a:lnTo>
                        <a:lnTo>
                          <a:pt x="2" y="3"/>
                        </a:lnTo>
                        <a:lnTo>
                          <a:pt x="4" y="3"/>
                        </a:lnTo>
                        <a:lnTo>
                          <a:pt x="5" y="3"/>
                        </a:lnTo>
                        <a:lnTo>
                          <a:pt x="5" y="2"/>
                        </a:lnTo>
                        <a:lnTo>
                          <a:pt x="5" y="1"/>
                        </a:lnTo>
                        <a:lnTo>
                          <a:pt x="4" y="1"/>
                        </a:lnTo>
                        <a:lnTo>
                          <a:pt x="4" y="0"/>
                        </a:lnTo>
                        <a:lnTo>
                          <a:pt x="2" y="0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509" name="Freeform 136"/>
                  <p:cNvSpPr>
                    <a:spLocks/>
                  </p:cNvSpPr>
                  <p:nvPr/>
                </p:nvSpPr>
                <p:spPr bwMode="auto">
                  <a:xfrm>
                    <a:off x="2160354" y="4287527"/>
                    <a:ext cx="24379" cy="35307"/>
                  </a:xfrm>
                  <a:custGeom>
                    <a:avLst/>
                    <a:gdLst/>
                    <a:ahLst/>
                    <a:cxnLst>
                      <a:cxn ang="0">
                        <a:pos x="0" y="24"/>
                      </a:cxn>
                      <a:cxn ang="0">
                        <a:pos x="0" y="30"/>
                      </a:cxn>
                      <a:cxn ang="0">
                        <a:pos x="18" y="30"/>
                      </a:cxn>
                      <a:cxn ang="0">
                        <a:pos x="18" y="6"/>
                      </a:cxn>
                      <a:cxn ang="0">
                        <a:pos x="12" y="0"/>
                      </a:cxn>
                      <a:cxn ang="0">
                        <a:pos x="6" y="0"/>
                      </a:cxn>
                      <a:cxn ang="0">
                        <a:pos x="0" y="6"/>
                      </a:cxn>
                      <a:cxn ang="0">
                        <a:pos x="0" y="24"/>
                      </a:cxn>
                    </a:cxnLst>
                    <a:rect l="0" t="0" r="r" b="b"/>
                    <a:pathLst>
                      <a:path w="18" h="30">
                        <a:moveTo>
                          <a:pt x="0" y="24"/>
                        </a:moveTo>
                        <a:lnTo>
                          <a:pt x="0" y="30"/>
                        </a:lnTo>
                        <a:lnTo>
                          <a:pt x="18" y="30"/>
                        </a:lnTo>
                        <a:lnTo>
                          <a:pt x="18" y="6"/>
                        </a:lnTo>
                        <a:lnTo>
                          <a:pt x="12" y="0"/>
                        </a:lnTo>
                        <a:lnTo>
                          <a:pt x="6" y="0"/>
                        </a:lnTo>
                        <a:lnTo>
                          <a:pt x="0" y="6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510" name="Freeform 137"/>
                  <p:cNvSpPr>
                    <a:spLocks/>
                  </p:cNvSpPr>
                  <p:nvPr/>
                </p:nvSpPr>
                <p:spPr bwMode="auto">
                  <a:xfrm>
                    <a:off x="2160354" y="4287527"/>
                    <a:ext cx="24379" cy="35307"/>
                  </a:xfrm>
                  <a:custGeom>
                    <a:avLst/>
                    <a:gdLst/>
                    <a:ahLst/>
                    <a:cxnLst>
                      <a:cxn ang="0">
                        <a:pos x="0" y="4"/>
                      </a:cxn>
                      <a:cxn ang="0">
                        <a:pos x="0" y="5"/>
                      </a:cxn>
                      <a:cxn ang="0">
                        <a:pos x="1" y="5"/>
                      </a:cxn>
                      <a:cxn ang="0">
                        <a:pos x="2" y="5"/>
                      </a:cxn>
                      <a:cxn ang="0">
                        <a:pos x="2" y="5"/>
                      </a:cxn>
                      <a:cxn ang="0">
                        <a:pos x="3" y="5"/>
                      </a:cxn>
                      <a:cxn ang="0">
                        <a:pos x="3" y="1"/>
                      </a:cxn>
                      <a:cxn ang="0">
                        <a:pos x="3" y="4"/>
                      </a:cxn>
                      <a:cxn ang="0">
                        <a:pos x="3" y="1"/>
                      </a:cxn>
                      <a:cxn ang="0">
                        <a:pos x="2" y="0"/>
                      </a:cxn>
                      <a:cxn ang="0">
                        <a:pos x="2" y="0"/>
                      </a:cxn>
                      <a:cxn ang="0">
                        <a:pos x="1" y="0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4"/>
                      </a:cxn>
                    </a:cxnLst>
                    <a:rect l="0" t="0" r="r" b="b"/>
                    <a:pathLst>
                      <a:path w="3" h="5">
                        <a:moveTo>
                          <a:pt x="0" y="4"/>
                        </a:moveTo>
                        <a:lnTo>
                          <a:pt x="0" y="5"/>
                        </a:lnTo>
                        <a:lnTo>
                          <a:pt x="1" y="5"/>
                        </a:lnTo>
                        <a:lnTo>
                          <a:pt x="2" y="5"/>
                        </a:lnTo>
                        <a:lnTo>
                          <a:pt x="2" y="5"/>
                        </a:lnTo>
                        <a:lnTo>
                          <a:pt x="3" y="5"/>
                        </a:lnTo>
                        <a:lnTo>
                          <a:pt x="3" y="1"/>
                        </a:lnTo>
                        <a:lnTo>
                          <a:pt x="3" y="4"/>
                        </a:lnTo>
                        <a:lnTo>
                          <a:pt x="3" y="1"/>
                        </a:lnTo>
                        <a:lnTo>
                          <a:pt x="2" y="0"/>
                        </a:lnTo>
                        <a:lnTo>
                          <a:pt x="2" y="0"/>
                        </a:lnTo>
                        <a:lnTo>
                          <a:pt x="1" y="0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4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511" name="Freeform 138"/>
                  <p:cNvSpPr>
                    <a:spLocks/>
                  </p:cNvSpPr>
                  <p:nvPr/>
                </p:nvSpPr>
                <p:spPr bwMode="auto">
                  <a:xfrm>
                    <a:off x="2160354" y="4287527"/>
                    <a:ext cx="65010" cy="21184"/>
                  </a:xfrm>
                  <a:custGeom>
                    <a:avLst/>
                    <a:gdLst/>
                    <a:ahLst/>
                    <a:cxnLst>
                      <a:cxn ang="0">
                        <a:pos x="12" y="0"/>
                      </a:cxn>
                      <a:cxn ang="0">
                        <a:pos x="6" y="0"/>
                      </a:cxn>
                      <a:cxn ang="0">
                        <a:pos x="0" y="6"/>
                      </a:cxn>
                      <a:cxn ang="0">
                        <a:pos x="0" y="12"/>
                      </a:cxn>
                      <a:cxn ang="0">
                        <a:pos x="6" y="18"/>
                      </a:cxn>
                      <a:cxn ang="0">
                        <a:pos x="42" y="18"/>
                      </a:cxn>
                      <a:cxn ang="0">
                        <a:pos x="42" y="12"/>
                      </a:cxn>
                      <a:cxn ang="0">
                        <a:pos x="48" y="6"/>
                      </a:cxn>
                      <a:cxn ang="0">
                        <a:pos x="42" y="6"/>
                      </a:cxn>
                      <a:cxn ang="0">
                        <a:pos x="42" y="0"/>
                      </a:cxn>
                      <a:cxn ang="0">
                        <a:pos x="36" y="0"/>
                      </a:cxn>
                      <a:cxn ang="0">
                        <a:pos x="12" y="0"/>
                      </a:cxn>
                    </a:cxnLst>
                    <a:rect l="0" t="0" r="r" b="b"/>
                    <a:pathLst>
                      <a:path w="48" h="18">
                        <a:moveTo>
                          <a:pt x="12" y="0"/>
                        </a:moveTo>
                        <a:lnTo>
                          <a:pt x="6" y="0"/>
                        </a:lnTo>
                        <a:lnTo>
                          <a:pt x="0" y="6"/>
                        </a:lnTo>
                        <a:lnTo>
                          <a:pt x="0" y="12"/>
                        </a:lnTo>
                        <a:lnTo>
                          <a:pt x="6" y="18"/>
                        </a:lnTo>
                        <a:lnTo>
                          <a:pt x="42" y="18"/>
                        </a:lnTo>
                        <a:lnTo>
                          <a:pt x="42" y="12"/>
                        </a:lnTo>
                        <a:lnTo>
                          <a:pt x="48" y="6"/>
                        </a:lnTo>
                        <a:lnTo>
                          <a:pt x="42" y="6"/>
                        </a:lnTo>
                        <a:lnTo>
                          <a:pt x="42" y="0"/>
                        </a:lnTo>
                        <a:lnTo>
                          <a:pt x="36" y="0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512" name="Freeform 139"/>
                  <p:cNvSpPr>
                    <a:spLocks/>
                  </p:cNvSpPr>
                  <p:nvPr/>
                </p:nvSpPr>
                <p:spPr bwMode="auto">
                  <a:xfrm>
                    <a:off x="2160354" y="4287527"/>
                    <a:ext cx="65010" cy="21184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1" y="0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2"/>
                      </a:cxn>
                      <a:cxn ang="0">
                        <a:pos x="1" y="3"/>
                      </a:cxn>
                      <a:cxn ang="0">
                        <a:pos x="6" y="3"/>
                      </a:cxn>
                      <a:cxn ang="0">
                        <a:pos x="2" y="3"/>
                      </a:cxn>
                      <a:cxn ang="0">
                        <a:pos x="7" y="3"/>
                      </a:cxn>
                      <a:cxn ang="0">
                        <a:pos x="7" y="2"/>
                      </a:cxn>
                      <a:cxn ang="0">
                        <a:pos x="8" y="1"/>
                      </a:cxn>
                      <a:cxn ang="0">
                        <a:pos x="7" y="1"/>
                      </a:cxn>
                      <a:cxn ang="0">
                        <a:pos x="7" y="0"/>
                      </a:cxn>
                      <a:cxn ang="0">
                        <a:pos x="6" y="0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8" h="3">
                        <a:moveTo>
                          <a:pt x="2" y="0"/>
                        </a:moveTo>
                        <a:lnTo>
                          <a:pt x="1" y="0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1" y="3"/>
                        </a:lnTo>
                        <a:lnTo>
                          <a:pt x="6" y="3"/>
                        </a:lnTo>
                        <a:lnTo>
                          <a:pt x="2" y="3"/>
                        </a:lnTo>
                        <a:lnTo>
                          <a:pt x="7" y="3"/>
                        </a:lnTo>
                        <a:lnTo>
                          <a:pt x="7" y="2"/>
                        </a:lnTo>
                        <a:lnTo>
                          <a:pt x="8" y="1"/>
                        </a:lnTo>
                        <a:lnTo>
                          <a:pt x="7" y="1"/>
                        </a:lnTo>
                        <a:lnTo>
                          <a:pt x="7" y="0"/>
                        </a:lnTo>
                        <a:lnTo>
                          <a:pt x="6" y="0"/>
                        </a:lnTo>
                        <a:lnTo>
                          <a:pt x="2" y="0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513" name="Freeform 140"/>
                  <p:cNvSpPr>
                    <a:spLocks/>
                  </p:cNvSpPr>
                  <p:nvPr/>
                </p:nvSpPr>
                <p:spPr bwMode="auto">
                  <a:xfrm>
                    <a:off x="2200985" y="4287527"/>
                    <a:ext cx="56884" cy="21184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0"/>
                      </a:cxn>
                      <a:cxn ang="0">
                        <a:pos x="0" y="18"/>
                      </a:cxn>
                      <a:cxn ang="0">
                        <a:pos x="36" y="18"/>
                      </a:cxn>
                      <a:cxn ang="0">
                        <a:pos x="42" y="12"/>
                      </a:cxn>
                      <a:cxn ang="0">
                        <a:pos x="42" y="6"/>
                      </a:cxn>
                      <a:cxn ang="0">
                        <a:pos x="36" y="0"/>
                      </a:cxn>
                      <a:cxn ang="0">
                        <a:pos x="6" y="0"/>
                      </a:cxn>
                    </a:cxnLst>
                    <a:rect l="0" t="0" r="r" b="b"/>
                    <a:pathLst>
                      <a:path w="42" h="18">
                        <a:moveTo>
                          <a:pt x="6" y="0"/>
                        </a:moveTo>
                        <a:lnTo>
                          <a:pt x="0" y="0"/>
                        </a:lnTo>
                        <a:lnTo>
                          <a:pt x="0" y="18"/>
                        </a:lnTo>
                        <a:lnTo>
                          <a:pt x="36" y="18"/>
                        </a:lnTo>
                        <a:lnTo>
                          <a:pt x="42" y="12"/>
                        </a:lnTo>
                        <a:lnTo>
                          <a:pt x="42" y="6"/>
                        </a:lnTo>
                        <a:lnTo>
                          <a:pt x="36" y="0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514" name="Freeform 141"/>
                  <p:cNvSpPr>
                    <a:spLocks/>
                  </p:cNvSpPr>
                  <p:nvPr/>
                </p:nvSpPr>
                <p:spPr bwMode="auto">
                  <a:xfrm>
                    <a:off x="2200985" y="4287527"/>
                    <a:ext cx="56884" cy="21184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2"/>
                      </a:cxn>
                      <a:cxn ang="0">
                        <a:pos x="0" y="3"/>
                      </a:cxn>
                      <a:cxn ang="0">
                        <a:pos x="6" y="3"/>
                      </a:cxn>
                      <a:cxn ang="0">
                        <a:pos x="1" y="3"/>
                      </a:cxn>
                      <a:cxn ang="0">
                        <a:pos x="6" y="3"/>
                      </a:cxn>
                      <a:cxn ang="0">
                        <a:pos x="7" y="2"/>
                      </a:cxn>
                      <a:cxn ang="0">
                        <a:pos x="7" y="1"/>
                      </a:cxn>
                      <a:cxn ang="0">
                        <a:pos x="7" y="1"/>
                      </a:cxn>
                      <a:cxn ang="0">
                        <a:pos x="6" y="0"/>
                      </a:cxn>
                      <a:cxn ang="0">
                        <a:pos x="6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7" h="3">
                        <a:moveTo>
                          <a:pt x="1" y="0"/>
                        </a:move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0" y="3"/>
                        </a:lnTo>
                        <a:lnTo>
                          <a:pt x="6" y="3"/>
                        </a:lnTo>
                        <a:lnTo>
                          <a:pt x="1" y="3"/>
                        </a:lnTo>
                        <a:lnTo>
                          <a:pt x="6" y="3"/>
                        </a:lnTo>
                        <a:lnTo>
                          <a:pt x="7" y="2"/>
                        </a:lnTo>
                        <a:lnTo>
                          <a:pt x="7" y="1"/>
                        </a:lnTo>
                        <a:lnTo>
                          <a:pt x="7" y="1"/>
                        </a:lnTo>
                        <a:lnTo>
                          <a:pt x="6" y="0"/>
                        </a:lnTo>
                        <a:lnTo>
                          <a:pt x="6" y="0"/>
                        </a:lnTo>
                        <a:lnTo>
                          <a:pt x="1" y="0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515" name="Freeform 142"/>
                  <p:cNvSpPr>
                    <a:spLocks/>
                  </p:cNvSpPr>
                  <p:nvPr/>
                </p:nvSpPr>
                <p:spPr bwMode="auto">
                  <a:xfrm>
                    <a:off x="2233491" y="4273404"/>
                    <a:ext cx="24379" cy="35307"/>
                  </a:xfrm>
                  <a:custGeom>
                    <a:avLst/>
                    <a:gdLst/>
                    <a:ahLst/>
                    <a:cxnLst>
                      <a:cxn ang="0">
                        <a:pos x="0" y="18"/>
                      </a:cxn>
                      <a:cxn ang="0">
                        <a:pos x="0" y="24"/>
                      </a:cxn>
                      <a:cxn ang="0">
                        <a:pos x="6" y="30"/>
                      </a:cxn>
                      <a:cxn ang="0">
                        <a:pos x="12" y="30"/>
                      </a:cxn>
                      <a:cxn ang="0">
                        <a:pos x="18" y="24"/>
                      </a:cxn>
                      <a:cxn ang="0">
                        <a:pos x="18" y="0"/>
                      </a:cxn>
                      <a:cxn ang="0">
                        <a:pos x="0" y="0"/>
                      </a:cxn>
                      <a:cxn ang="0">
                        <a:pos x="0" y="6"/>
                      </a:cxn>
                      <a:cxn ang="0">
                        <a:pos x="0" y="18"/>
                      </a:cxn>
                    </a:cxnLst>
                    <a:rect l="0" t="0" r="r" b="b"/>
                    <a:pathLst>
                      <a:path w="18" h="30">
                        <a:moveTo>
                          <a:pt x="0" y="18"/>
                        </a:moveTo>
                        <a:lnTo>
                          <a:pt x="0" y="24"/>
                        </a:lnTo>
                        <a:lnTo>
                          <a:pt x="6" y="30"/>
                        </a:lnTo>
                        <a:lnTo>
                          <a:pt x="12" y="30"/>
                        </a:lnTo>
                        <a:lnTo>
                          <a:pt x="18" y="24"/>
                        </a:lnTo>
                        <a:lnTo>
                          <a:pt x="18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0" y="18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516" name="Freeform 143"/>
                  <p:cNvSpPr>
                    <a:spLocks/>
                  </p:cNvSpPr>
                  <p:nvPr/>
                </p:nvSpPr>
                <p:spPr bwMode="auto">
                  <a:xfrm>
                    <a:off x="2233491" y="4273404"/>
                    <a:ext cx="24379" cy="35307"/>
                  </a:xfrm>
                  <a:custGeom>
                    <a:avLst/>
                    <a:gdLst/>
                    <a:ahLst/>
                    <a:cxnLst>
                      <a:cxn ang="0">
                        <a:pos x="0" y="3"/>
                      </a:cxn>
                      <a:cxn ang="0">
                        <a:pos x="0" y="4"/>
                      </a:cxn>
                      <a:cxn ang="0">
                        <a:pos x="1" y="5"/>
                      </a:cxn>
                      <a:cxn ang="0">
                        <a:pos x="2" y="5"/>
                      </a:cxn>
                      <a:cxn ang="0">
                        <a:pos x="2" y="5"/>
                      </a:cxn>
                      <a:cxn ang="0">
                        <a:pos x="3" y="4"/>
                      </a:cxn>
                      <a:cxn ang="0">
                        <a:pos x="3" y="1"/>
                      </a:cxn>
                      <a:cxn ang="0">
                        <a:pos x="3" y="3"/>
                      </a:cxn>
                      <a:cxn ang="0">
                        <a:pos x="3" y="0"/>
                      </a:cxn>
                      <a:cxn ang="0">
                        <a:pos x="2" y="0"/>
                      </a:cxn>
                      <a:cxn ang="0">
                        <a:pos x="2" y="0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0" y="1"/>
                      </a:cxn>
                      <a:cxn ang="0">
                        <a:pos x="0" y="3"/>
                      </a:cxn>
                    </a:cxnLst>
                    <a:rect l="0" t="0" r="r" b="b"/>
                    <a:pathLst>
                      <a:path w="3" h="5">
                        <a:moveTo>
                          <a:pt x="0" y="3"/>
                        </a:moveTo>
                        <a:lnTo>
                          <a:pt x="0" y="4"/>
                        </a:lnTo>
                        <a:lnTo>
                          <a:pt x="1" y="5"/>
                        </a:lnTo>
                        <a:lnTo>
                          <a:pt x="2" y="5"/>
                        </a:lnTo>
                        <a:lnTo>
                          <a:pt x="2" y="5"/>
                        </a:lnTo>
                        <a:lnTo>
                          <a:pt x="3" y="4"/>
                        </a:lnTo>
                        <a:lnTo>
                          <a:pt x="3" y="1"/>
                        </a:lnTo>
                        <a:lnTo>
                          <a:pt x="3" y="3"/>
                        </a:lnTo>
                        <a:lnTo>
                          <a:pt x="3" y="0"/>
                        </a:lnTo>
                        <a:lnTo>
                          <a:pt x="2" y="0"/>
                        </a:lnTo>
                        <a:lnTo>
                          <a:pt x="2" y="0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0" y="3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517" name="Freeform 144"/>
                  <p:cNvSpPr>
                    <a:spLocks/>
                  </p:cNvSpPr>
                  <p:nvPr/>
                </p:nvSpPr>
                <p:spPr bwMode="auto">
                  <a:xfrm>
                    <a:off x="2233491" y="4273404"/>
                    <a:ext cx="56884" cy="21184"/>
                  </a:xfrm>
                  <a:custGeom>
                    <a:avLst/>
                    <a:gdLst/>
                    <a:ahLst/>
                    <a:cxnLst>
                      <a:cxn ang="0">
                        <a:pos x="12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6" y="12"/>
                      </a:cxn>
                      <a:cxn ang="0">
                        <a:pos x="36" y="18"/>
                      </a:cxn>
                      <a:cxn ang="0">
                        <a:pos x="12" y="18"/>
                      </a:cxn>
                      <a:cxn ang="0">
                        <a:pos x="42" y="12"/>
                      </a:cxn>
                      <a:cxn ang="0">
                        <a:pos x="42" y="0"/>
                      </a:cxn>
                      <a:cxn ang="0">
                        <a:pos x="36" y="0"/>
                      </a:cxn>
                      <a:cxn ang="0">
                        <a:pos x="12" y="0"/>
                      </a:cxn>
                    </a:cxnLst>
                    <a:rect l="0" t="0" r="r" b="b"/>
                    <a:pathLst>
                      <a:path w="42" h="18">
                        <a:moveTo>
                          <a:pt x="12" y="0"/>
                        </a:move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6" y="12"/>
                        </a:lnTo>
                        <a:lnTo>
                          <a:pt x="36" y="18"/>
                        </a:lnTo>
                        <a:lnTo>
                          <a:pt x="12" y="18"/>
                        </a:lnTo>
                        <a:lnTo>
                          <a:pt x="42" y="12"/>
                        </a:lnTo>
                        <a:lnTo>
                          <a:pt x="42" y="0"/>
                        </a:lnTo>
                        <a:lnTo>
                          <a:pt x="36" y="0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518" name="Freeform 145"/>
                  <p:cNvSpPr>
                    <a:spLocks/>
                  </p:cNvSpPr>
                  <p:nvPr/>
                </p:nvSpPr>
                <p:spPr bwMode="auto">
                  <a:xfrm>
                    <a:off x="2233491" y="4273404"/>
                    <a:ext cx="56884" cy="21184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0" y="1"/>
                      </a:cxn>
                      <a:cxn ang="0">
                        <a:pos x="0" y="2"/>
                      </a:cxn>
                      <a:cxn ang="0">
                        <a:pos x="1" y="2"/>
                      </a:cxn>
                      <a:cxn ang="0">
                        <a:pos x="6" y="3"/>
                      </a:cxn>
                      <a:cxn ang="0">
                        <a:pos x="2" y="3"/>
                      </a:cxn>
                      <a:cxn ang="0">
                        <a:pos x="7" y="2"/>
                      </a:cxn>
                      <a:cxn ang="0">
                        <a:pos x="7" y="2"/>
                      </a:cxn>
                      <a:cxn ang="0">
                        <a:pos x="7" y="1"/>
                      </a:cxn>
                      <a:cxn ang="0">
                        <a:pos x="7" y="0"/>
                      </a:cxn>
                      <a:cxn ang="0">
                        <a:pos x="7" y="0"/>
                      </a:cxn>
                      <a:cxn ang="0">
                        <a:pos x="6" y="0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7" h="3">
                        <a:moveTo>
                          <a:pt x="2" y="0"/>
                        </a:moveTo>
                        <a:lnTo>
                          <a:pt x="1" y="0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1" y="2"/>
                        </a:lnTo>
                        <a:lnTo>
                          <a:pt x="6" y="3"/>
                        </a:lnTo>
                        <a:lnTo>
                          <a:pt x="2" y="3"/>
                        </a:lnTo>
                        <a:lnTo>
                          <a:pt x="7" y="2"/>
                        </a:lnTo>
                        <a:lnTo>
                          <a:pt x="7" y="2"/>
                        </a:lnTo>
                        <a:lnTo>
                          <a:pt x="7" y="1"/>
                        </a:lnTo>
                        <a:lnTo>
                          <a:pt x="7" y="0"/>
                        </a:lnTo>
                        <a:lnTo>
                          <a:pt x="7" y="0"/>
                        </a:lnTo>
                        <a:lnTo>
                          <a:pt x="6" y="0"/>
                        </a:lnTo>
                        <a:lnTo>
                          <a:pt x="2" y="0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519" name="Freeform 146"/>
                  <p:cNvSpPr>
                    <a:spLocks/>
                  </p:cNvSpPr>
                  <p:nvPr/>
                </p:nvSpPr>
                <p:spPr bwMode="auto">
                  <a:xfrm>
                    <a:off x="2265996" y="4252220"/>
                    <a:ext cx="24379" cy="42369"/>
                  </a:xfrm>
                  <a:custGeom>
                    <a:avLst/>
                    <a:gdLst/>
                    <a:ahLst/>
                    <a:cxnLst>
                      <a:cxn ang="0">
                        <a:pos x="0" y="24"/>
                      </a:cxn>
                      <a:cxn ang="0">
                        <a:pos x="6" y="30"/>
                      </a:cxn>
                      <a:cxn ang="0">
                        <a:pos x="12" y="36"/>
                      </a:cxn>
                      <a:cxn ang="0">
                        <a:pos x="18" y="30"/>
                      </a:cxn>
                      <a:cxn ang="0">
                        <a:pos x="18" y="0"/>
                      </a:cxn>
                      <a:cxn ang="0">
                        <a:pos x="6" y="0"/>
                      </a:cxn>
                      <a:cxn ang="0">
                        <a:pos x="6" y="6"/>
                      </a:cxn>
                      <a:cxn ang="0">
                        <a:pos x="0" y="12"/>
                      </a:cxn>
                      <a:cxn ang="0">
                        <a:pos x="0" y="24"/>
                      </a:cxn>
                    </a:cxnLst>
                    <a:rect l="0" t="0" r="r" b="b"/>
                    <a:pathLst>
                      <a:path w="18" h="36">
                        <a:moveTo>
                          <a:pt x="0" y="24"/>
                        </a:moveTo>
                        <a:lnTo>
                          <a:pt x="6" y="30"/>
                        </a:lnTo>
                        <a:lnTo>
                          <a:pt x="12" y="36"/>
                        </a:lnTo>
                        <a:lnTo>
                          <a:pt x="18" y="30"/>
                        </a:lnTo>
                        <a:lnTo>
                          <a:pt x="18" y="0"/>
                        </a:lnTo>
                        <a:lnTo>
                          <a:pt x="6" y="0"/>
                        </a:lnTo>
                        <a:lnTo>
                          <a:pt x="6" y="6"/>
                        </a:lnTo>
                        <a:lnTo>
                          <a:pt x="0" y="12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520" name="Freeform 147"/>
                  <p:cNvSpPr>
                    <a:spLocks/>
                  </p:cNvSpPr>
                  <p:nvPr/>
                </p:nvSpPr>
                <p:spPr bwMode="auto">
                  <a:xfrm>
                    <a:off x="2265996" y="4252220"/>
                    <a:ext cx="24379" cy="42369"/>
                  </a:xfrm>
                  <a:custGeom>
                    <a:avLst/>
                    <a:gdLst/>
                    <a:ahLst/>
                    <a:cxnLst>
                      <a:cxn ang="0">
                        <a:pos x="0" y="4"/>
                      </a:cxn>
                      <a:cxn ang="0">
                        <a:pos x="1" y="5"/>
                      </a:cxn>
                      <a:cxn ang="0">
                        <a:pos x="1" y="5"/>
                      </a:cxn>
                      <a:cxn ang="0">
                        <a:pos x="2" y="6"/>
                      </a:cxn>
                      <a:cxn ang="0">
                        <a:pos x="3" y="5"/>
                      </a:cxn>
                      <a:cxn ang="0">
                        <a:pos x="3" y="5"/>
                      </a:cxn>
                      <a:cxn ang="0">
                        <a:pos x="3" y="2"/>
                      </a:cxn>
                      <a:cxn ang="0">
                        <a:pos x="3" y="4"/>
                      </a:cxn>
                      <a:cxn ang="0">
                        <a:pos x="3" y="1"/>
                      </a:cxn>
                      <a:cxn ang="0">
                        <a:pos x="3" y="0"/>
                      </a:cxn>
                      <a:cxn ang="0">
                        <a:pos x="2" y="0"/>
                      </a:cxn>
                      <a:cxn ang="0">
                        <a:pos x="1" y="0"/>
                      </a:cxn>
                      <a:cxn ang="0">
                        <a:pos x="1" y="1"/>
                      </a:cxn>
                      <a:cxn ang="0">
                        <a:pos x="0" y="2"/>
                      </a:cxn>
                      <a:cxn ang="0">
                        <a:pos x="0" y="4"/>
                      </a:cxn>
                    </a:cxnLst>
                    <a:rect l="0" t="0" r="r" b="b"/>
                    <a:pathLst>
                      <a:path w="3" h="6">
                        <a:moveTo>
                          <a:pt x="0" y="4"/>
                        </a:moveTo>
                        <a:lnTo>
                          <a:pt x="1" y="5"/>
                        </a:lnTo>
                        <a:lnTo>
                          <a:pt x="1" y="5"/>
                        </a:lnTo>
                        <a:lnTo>
                          <a:pt x="2" y="6"/>
                        </a:lnTo>
                        <a:lnTo>
                          <a:pt x="3" y="5"/>
                        </a:lnTo>
                        <a:lnTo>
                          <a:pt x="3" y="5"/>
                        </a:lnTo>
                        <a:lnTo>
                          <a:pt x="3" y="2"/>
                        </a:lnTo>
                        <a:lnTo>
                          <a:pt x="3" y="4"/>
                        </a:lnTo>
                        <a:lnTo>
                          <a:pt x="3" y="1"/>
                        </a:lnTo>
                        <a:lnTo>
                          <a:pt x="3" y="0"/>
                        </a:lnTo>
                        <a:lnTo>
                          <a:pt x="2" y="0"/>
                        </a:lnTo>
                        <a:lnTo>
                          <a:pt x="1" y="0"/>
                        </a:lnTo>
                        <a:lnTo>
                          <a:pt x="1" y="1"/>
                        </a:lnTo>
                        <a:lnTo>
                          <a:pt x="0" y="2"/>
                        </a:lnTo>
                        <a:lnTo>
                          <a:pt x="0" y="4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521" name="Freeform 148"/>
                  <p:cNvSpPr>
                    <a:spLocks/>
                  </p:cNvSpPr>
                  <p:nvPr/>
                </p:nvSpPr>
                <p:spPr bwMode="auto">
                  <a:xfrm>
                    <a:off x="2265996" y="4252220"/>
                    <a:ext cx="32505" cy="21184"/>
                  </a:xfrm>
                  <a:custGeom>
                    <a:avLst/>
                    <a:gdLst/>
                    <a:ahLst/>
                    <a:cxnLst>
                      <a:cxn ang="0">
                        <a:pos x="12" y="0"/>
                      </a:cxn>
                      <a:cxn ang="0">
                        <a:pos x="6" y="0"/>
                      </a:cxn>
                      <a:cxn ang="0">
                        <a:pos x="6" y="6"/>
                      </a:cxn>
                      <a:cxn ang="0">
                        <a:pos x="0" y="12"/>
                      </a:cxn>
                      <a:cxn ang="0">
                        <a:pos x="6" y="12"/>
                      </a:cxn>
                      <a:cxn ang="0">
                        <a:pos x="6" y="18"/>
                      </a:cxn>
                      <a:cxn ang="0">
                        <a:pos x="18" y="18"/>
                      </a:cxn>
                      <a:cxn ang="0">
                        <a:pos x="24" y="12"/>
                      </a:cxn>
                      <a:cxn ang="0">
                        <a:pos x="24" y="6"/>
                      </a:cxn>
                      <a:cxn ang="0">
                        <a:pos x="18" y="0"/>
                      </a:cxn>
                      <a:cxn ang="0">
                        <a:pos x="12" y="0"/>
                      </a:cxn>
                    </a:cxnLst>
                    <a:rect l="0" t="0" r="r" b="b"/>
                    <a:pathLst>
                      <a:path w="24" h="18">
                        <a:moveTo>
                          <a:pt x="12" y="0"/>
                        </a:moveTo>
                        <a:lnTo>
                          <a:pt x="6" y="0"/>
                        </a:lnTo>
                        <a:lnTo>
                          <a:pt x="6" y="6"/>
                        </a:lnTo>
                        <a:lnTo>
                          <a:pt x="0" y="12"/>
                        </a:lnTo>
                        <a:lnTo>
                          <a:pt x="6" y="12"/>
                        </a:lnTo>
                        <a:lnTo>
                          <a:pt x="6" y="18"/>
                        </a:lnTo>
                        <a:lnTo>
                          <a:pt x="18" y="18"/>
                        </a:lnTo>
                        <a:lnTo>
                          <a:pt x="24" y="12"/>
                        </a:lnTo>
                        <a:lnTo>
                          <a:pt x="24" y="6"/>
                        </a:lnTo>
                        <a:lnTo>
                          <a:pt x="18" y="0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522" name="Freeform 149"/>
                  <p:cNvSpPr>
                    <a:spLocks/>
                  </p:cNvSpPr>
                  <p:nvPr/>
                </p:nvSpPr>
                <p:spPr bwMode="auto">
                  <a:xfrm>
                    <a:off x="2265996" y="4252220"/>
                    <a:ext cx="32505" cy="21184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1" y="0"/>
                      </a:cxn>
                      <a:cxn ang="0">
                        <a:pos x="1" y="1"/>
                      </a:cxn>
                      <a:cxn ang="0">
                        <a:pos x="0" y="2"/>
                      </a:cxn>
                      <a:cxn ang="0">
                        <a:pos x="1" y="2"/>
                      </a:cxn>
                      <a:cxn ang="0">
                        <a:pos x="1" y="3"/>
                      </a:cxn>
                      <a:cxn ang="0">
                        <a:pos x="2" y="3"/>
                      </a:cxn>
                      <a:cxn ang="0">
                        <a:pos x="2" y="3"/>
                      </a:cxn>
                      <a:cxn ang="0">
                        <a:pos x="3" y="3"/>
                      </a:cxn>
                      <a:cxn ang="0">
                        <a:pos x="4" y="2"/>
                      </a:cxn>
                      <a:cxn ang="0">
                        <a:pos x="4" y="2"/>
                      </a:cxn>
                      <a:cxn ang="0">
                        <a:pos x="4" y="1"/>
                      </a:cxn>
                      <a:cxn ang="0">
                        <a:pos x="3" y="0"/>
                      </a:cxn>
                      <a:cxn ang="0">
                        <a:pos x="2" y="0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4" h="3">
                        <a:moveTo>
                          <a:pt x="2" y="0"/>
                        </a:moveTo>
                        <a:lnTo>
                          <a:pt x="1" y="0"/>
                        </a:lnTo>
                        <a:lnTo>
                          <a:pt x="1" y="1"/>
                        </a:lnTo>
                        <a:lnTo>
                          <a:pt x="0" y="2"/>
                        </a:lnTo>
                        <a:lnTo>
                          <a:pt x="1" y="2"/>
                        </a:lnTo>
                        <a:lnTo>
                          <a:pt x="1" y="3"/>
                        </a:lnTo>
                        <a:lnTo>
                          <a:pt x="2" y="3"/>
                        </a:lnTo>
                        <a:lnTo>
                          <a:pt x="2" y="3"/>
                        </a:lnTo>
                        <a:lnTo>
                          <a:pt x="3" y="3"/>
                        </a:lnTo>
                        <a:lnTo>
                          <a:pt x="4" y="2"/>
                        </a:lnTo>
                        <a:lnTo>
                          <a:pt x="4" y="2"/>
                        </a:lnTo>
                        <a:lnTo>
                          <a:pt x="4" y="1"/>
                        </a:lnTo>
                        <a:lnTo>
                          <a:pt x="3" y="0"/>
                        </a:lnTo>
                        <a:lnTo>
                          <a:pt x="2" y="0"/>
                        </a:lnTo>
                        <a:lnTo>
                          <a:pt x="2" y="0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523" name="Freeform 150"/>
                  <p:cNvSpPr>
                    <a:spLocks/>
                  </p:cNvSpPr>
                  <p:nvPr/>
                </p:nvSpPr>
                <p:spPr bwMode="auto">
                  <a:xfrm>
                    <a:off x="2274122" y="4238097"/>
                    <a:ext cx="24379" cy="35307"/>
                  </a:xfrm>
                  <a:custGeom>
                    <a:avLst/>
                    <a:gdLst/>
                    <a:ahLst/>
                    <a:cxnLst>
                      <a:cxn ang="0">
                        <a:pos x="0" y="24"/>
                      </a:cxn>
                      <a:cxn ang="0">
                        <a:pos x="6" y="30"/>
                      </a:cxn>
                      <a:cxn ang="0">
                        <a:pos x="12" y="30"/>
                      </a:cxn>
                      <a:cxn ang="0">
                        <a:pos x="18" y="24"/>
                      </a:cxn>
                      <a:cxn ang="0">
                        <a:pos x="18" y="0"/>
                      </a:cxn>
                      <a:cxn ang="0">
                        <a:pos x="0" y="0"/>
                      </a:cxn>
                      <a:cxn ang="0">
                        <a:pos x="0" y="6"/>
                      </a:cxn>
                      <a:cxn ang="0">
                        <a:pos x="0" y="24"/>
                      </a:cxn>
                    </a:cxnLst>
                    <a:rect l="0" t="0" r="r" b="b"/>
                    <a:pathLst>
                      <a:path w="18" h="30">
                        <a:moveTo>
                          <a:pt x="0" y="24"/>
                        </a:moveTo>
                        <a:lnTo>
                          <a:pt x="6" y="30"/>
                        </a:lnTo>
                        <a:lnTo>
                          <a:pt x="12" y="30"/>
                        </a:lnTo>
                        <a:lnTo>
                          <a:pt x="18" y="24"/>
                        </a:lnTo>
                        <a:lnTo>
                          <a:pt x="18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524" name="Freeform 151"/>
                  <p:cNvSpPr>
                    <a:spLocks/>
                  </p:cNvSpPr>
                  <p:nvPr/>
                </p:nvSpPr>
                <p:spPr bwMode="auto">
                  <a:xfrm>
                    <a:off x="2274122" y="4238097"/>
                    <a:ext cx="24379" cy="35307"/>
                  </a:xfrm>
                  <a:custGeom>
                    <a:avLst/>
                    <a:gdLst/>
                    <a:ahLst/>
                    <a:cxnLst>
                      <a:cxn ang="0">
                        <a:pos x="0" y="4"/>
                      </a:cxn>
                      <a:cxn ang="0">
                        <a:pos x="1" y="4"/>
                      </a:cxn>
                      <a:cxn ang="0">
                        <a:pos x="1" y="5"/>
                      </a:cxn>
                      <a:cxn ang="0">
                        <a:pos x="1" y="5"/>
                      </a:cxn>
                      <a:cxn ang="0">
                        <a:pos x="2" y="5"/>
                      </a:cxn>
                      <a:cxn ang="0">
                        <a:pos x="3" y="4"/>
                      </a:cxn>
                      <a:cxn ang="0">
                        <a:pos x="3" y="1"/>
                      </a:cxn>
                      <a:cxn ang="0">
                        <a:pos x="3" y="4"/>
                      </a:cxn>
                      <a:cxn ang="0">
                        <a:pos x="3" y="0"/>
                      </a:cxn>
                      <a:cxn ang="0">
                        <a:pos x="2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0" y="1"/>
                      </a:cxn>
                      <a:cxn ang="0">
                        <a:pos x="0" y="4"/>
                      </a:cxn>
                    </a:cxnLst>
                    <a:rect l="0" t="0" r="r" b="b"/>
                    <a:pathLst>
                      <a:path w="3" h="5">
                        <a:moveTo>
                          <a:pt x="0" y="4"/>
                        </a:moveTo>
                        <a:lnTo>
                          <a:pt x="1" y="4"/>
                        </a:lnTo>
                        <a:lnTo>
                          <a:pt x="1" y="5"/>
                        </a:lnTo>
                        <a:lnTo>
                          <a:pt x="1" y="5"/>
                        </a:lnTo>
                        <a:lnTo>
                          <a:pt x="2" y="5"/>
                        </a:lnTo>
                        <a:lnTo>
                          <a:pt x="3" y="4"/>
                        </a:lnTo>
                        <a:lnTo>
                          <a:pt x="3" y="1"/>
                        </a:lnTo>
                        <a:lnTo>
                          <a:pt x="3" y="4"/>
                        </a:lnTo>
                        <a:lnTo>
                          <a:pt x="3" y="0"/>
                        </a:lnTo>
                        <a:lnTo>
                          <a:pt x="2" y="0"/>
                        </a:lnTo>
                        <a:lnTo>
                          <a:pt x="1" y="0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0" y="4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525" name="Freeform 152"/>
                  <p:cNvSpPr>
                    <a:spLocks/>
                  </p:cNvSpPr>
                  <p:nvPr/>
                </p:nvSpPr>
                <p:spPr bwMode="auto">
                  <a:xfrm>
                    <a:off x="2274122" y="4238097"/>
                    <a:ext cx="73137" cy="21184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6" y="12"/>
                      </a:cxn>
                      <a:cxn ang="0">
                        <a:pos x="48" y="18"/>
                      </a:cxn>
                      <a:cxn ang="0">
                        <a:pos x="6" y="18"/>
                      </a:cxn>
                      <a:cxn ang="0">
                        <a:pos x="48" y="12"/>
                      </a:cxn>
                      <a:cxn ang="0">
                        <a:pos x="54" y="12"/>
                      </a:cxn>
                      <a:cxn ang="0">
                        <a:pos x="54" y="0"/>
                      </a:cxn>
                      <a:cxn ang="0">
                        <a:pos x="48" y="0"/>
                      </a:cxn>
                      <a:cxn ang="0">
                        <a:pos x="6" y="0"/>
                      </a:cxn>
                    </a:cxnLst>
                    <a:rect l="0" t="0" r="r" b="b"/>
                    <a:pathLst>
                      <a:path w="54" h="18">
                        <a:moveTo>
                          <a:pt x="6" y="0"/>
                        </a:move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6" y="12"/>
                        </a:lnTo>
                        <a:lnTo>
                          <a:pt x="48" y="18"/>
                        </a:lnTo>
                        <a:lnTo>
                          <a:pt x="6" y="18"/>
                        </a:lnTo>
                        <a:lnTo>
                          <a:pt x="48" y="12"/>
                        </a:lnTo>
                        <a:lnTo>
                          <a:pt x="54" y="12"/>
                        </a:lnTo>
                        <a:lnTo>
                          <a:pt x="54" y="0"/>
                        </a:lnTo>
                        <a:lnTo>
                          <a:pt x="48" y="0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526" name="Freeform 153"/>
                  <p:cNvSpPr>
                    <a:spLocks/>
                  </p:cNvSpPr>
                  <p:nvPr/>
                </p:nvSpPr>
                <p:spPr bwMode="auto">
                  <a:xfrm>
                    <a:off x="2274122" y="4238097"/>
                    <a:ext cx="73137" cy="21184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  <a:cxn ang="0">
                        <a:pos x="0" y="1"/>
                      </a:cxn>
                      <a:cxn ang="0">
                        <a:pos x="0" y="2"/>
                      </a:cxn>
                      <a:cxn ang="0">
                        <a:pos x="1" y="2"/>
                      </a:cxn>
                      <a:cxn ang="0">
                        <a:pos x="8" y="3"/>
                      </a:cxn>
                      <a:cxn ang="0">
                        <a:pos x="1" y="3"/>
                      </a:cxn>
                      <a:cxn ang="0">
                        <a:pos x="8" y="2"/>
                      </a:cxn>
                      <a:cxn ang="0">
                        <a:pos x="9" y="2"/>
                      </a:cxn>
                      <a:cxn ang="0">
                        <a:pos x="9" y="1"/>
                      </a:cxn>
                      <a:cxn ang="0">
                        <a:pos x="9" y="0"/>
                      </a:cxn>
                      <a:cxn ang="0">
                        <a:pos x="8" y="0"/>
                      </a:cxn>
                      <a:cxn ang="0">
                        <a:pos x="8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9" h="3">
                        <a:moveTo>
                          <a:pt x="1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1" y="2"/>
                        </a:lnTo>
                        <a:lnTo>
                          <a:pt x="8" y="3"/>
                        </a:lnTo>
                        <a:lnTo>
                          <a:pt x="1" y="3"/>
                        </a:lnTo>
                        <a:lnTo>
                          <a:pt x="8" y="2"/>
                        </a:lnTo>
                        <a:lnTo>
                          <a:pt x="9" y="2"/>
                        </a:lnTo>
                        <a:lnTo>
                          <a:pt x="9" y="1"/>
                        </a:lnTo>
                        <a:lnTo>
                          <a:pt x="9" y="0"/>
                        </a:lnTo>
                        <a:lnTo>
                          <a:pt x="8" y="0"/>
                        </a:lnTo>
                        <a:lnTo>
                          <a:pt x="8" y="0"/>
                        </a:lnTo>
                        <a:lnTo>
                          <a:pt x="1" y="0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13" name="Group 1437"/>
                <p:cNvGrpSpPr/>
                <p:nvPr/>
              </p:nvGrpSpPr>
              <p:grpSpPr>
                <a:xfrm>
                  <a:off x="2322880" y="4082745"/>
                  <a:ext cx="178779" cy="176537"/>
                  <a:chOff x="2322880" y="4082745"/>
                  <a:chExt cx="178779" cy="176537"/>
                </a:xfrm>
              </p:grpSpPr>
              <p:sp>
                <p:nvSpPr>
                  <p:cNvPr id="1439" name="Freeform 154"/>
                  <p:cNvSpPr>
                    <a:spLocks/>
                  </p:cNvSpPr>
                  <p:nvPr/>
                </p:nvSpPr>
                <p:spPr bwMode="auto">
                  <a:xfrm>
                    <a:off x="2322880" y="4216913"/>
                    <a:ext cx="24379" cy="42369"/>
                  </a:xfrm>
                  <a:custGeom>
                    <a:avLst/>
                    <a:gdLst/>
                    <a:ahLst/>
                    <a:cxnLst>
                      <a:cxn ang="0">
                        <a:pos x="0" y="24"/>
                      </a:cxn>
                      <a:cxn ang="0">
                        <a:pos x="0" y="30"/>
                      </a:cxn>
                      <a:cxn ang="0">
                        <a:pos x="6" y="30"/>
                      </a:cxn>
                      <a:cxn ang="0">
                        <a:pos x="12" y="36"/>
                      </a:cxn>
                      <a:cxn ang="0">
                        <a:pos x="12" y="30"/>
                      </a:cxn>
                      <a:cxn ang="0">
                        <a:pos x="18" y="30"/>
                      </a:cxn>
                      <a:cxn ang="0">
                        <a:pos x="18" y="6"/>
                      </a:cxn>
                      <a:cxn ang="0">
                        <a:pos x="12" y="0"/>
                      </a:cxn>
                      <a:cxn ang="0">
                        <a:pos x="6" y="0"/>
                      </a:cxn>
                      <a:cxn ang="0">
                        <a:pos x="0" y="6"/>
                      </a:cxn>
                      <a:cxn ang="0">
                        <a:pos x="0" y="12"/>
                      </a:cxn>
                      <a:cxn ang="0">
                        <a:pos x="0" y="24"/>
                      </a:cxn>
                    </a:cxnLst>
                    <a:rect l="0" t="0" r="r" b="b"/>
                    <a:pathLst>
                      <a:path w="18" h="36">
                        <a:moveTo>
                          <a:pt x="0" y="24"/>
                        </a:moveTo>
                        <a:lnTo>
                          <a:pt x="0" y="30"/>
                        </a:lnTo>
                        <a:lnTo>
                          <a:pt x="6" y="30"/>
                        </a:lnTo>
                        <a:lnTo>
                          <a:pt x="12" y="36"/>
                        </a:lnTo>
                        <a:lnTo>
                          <a:pt x="12" y="30"/>
                        </a:lnTo>
                        <a:lnTo>
                          <a:pt x="18" y="30"/>
                        </a:lnTo>
                        <a:lnTo>
                          <a:pt x="18" y="6"/>
                        </a:lnTo>
                        <a:lnTo>
                          <a:pt x="12" y="0"/>
                        </a:lnTo>
                        <a:lnTo>
                          <a:pt x="6" y="0"/>
                        </a:lnTo>
                        <a:lnTo>
                          <a:pt x="0" y="6"/>
                        </a:lnTo>
                        <a:lnTo>
                          <a:pt x="0" y="12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40" name="Freeform 155"/>
                  <p:cNvSpPr>
                    <a:spLocks/>
                  </p:cNvSpPr>
                  <p:nvPr/>
                </p:nvSpPr>
                <p:spPr bwMode="auto">
                  <a:xfrm>
                    <a:off x="2322880" y="4216913"/>
                    <a:ext cx="24379" cy="42369"/>
                  </a:xfrm>
                  <a:custGeom>
                    <a:avLst/>
                    <a:gdLst/>
                    <a:ahLst/>
                    <a:cxnLst>
                      <a:cxn ang="0">
                        <a:pos x="0" y="4"/>
                      </a:cxn>
                      <a:cxn ang="0">
                        <a:pos x="0" y="5"/>
                      </a:cxn>
                      <a:cxn ang="0">
                        <a:pos x="1" y="5"/>
                      </a:cxn>
                      <a:cxn ang="0">
                        <a:pos x="2" y="6"/>
                      </a:cxn>
                      <a:cxn ang="0">
                        <a:pos x="2" y="5"/>
                      </a:cxn>
                      <a:cxn ang="0">
                        <a:pos x="3" y="5"/>
                      </a:cxn>
                      <a:cxn ang="0">
                        <a:pos x="3" y="2"/>
                      </a:cxn>
                      <a:cxn ang="0">
                        <a:pos x="3" y="4"/>
                      </a:cxn>
                      <a:cxn ang="0">
                        <a:pos x="3" y="1"/>
                      </a:cxn>
                      <a:cxn ang="0">
                        <a:pos x="2" y="0"/>
                      </a:cxn>
                      <a:cxn ang="0">
                        <a:pos x="2" y="0"/>
                      </a:cxn>
                      <a:cxn ang="0">
                        <a:pos x="1" y="0"/>
                      </a:cxn>
                      <a:cxn ang="0">
                        <a:pos x="0" y="1"/>
                      </a:cxn>
                      <a:cxn ang="0">
                        <a:pos x="0" y="2"/>
                      </a:cxn>
                      <a:cxn ang="0">
                        <a:pos x="0" y="4"/>
                      </a:cxn>
                    </a:cxnLst>
                    <a:rect l="0" t="0" r="r" b="b"/>
                    <a:pathLst>
                      <a:path w="3" h="6">
                        <a:moveTo>
                          <a:pt x="0" y="4"/>
                        </a:moveTo>
                        <a:lnTo>
                          <a:pt x="0" y="5"/>
                        </a:lnTo>
                        <a:lnTo>
                          <a:pt x="1" y="5"/>
                        </a:lnTo>
                        <a:lnTo>
                          <a:pt x="2" y="6"/>
                        </a:lnTo>
                        <a:lnTo>
                          <a:pt x="2" y="5"/>
                        </a:lnTo>
                        <a:lnTo>
                          <a:pt x="3" y="5"/>
                        </a:lnTo>
                        <a:lnTo>
                          <a:pt x="3" y="2"/>
                        </a:lnTo>
                        <a:lnTo>
                          <a:pt x="3" y="4"/>
                        </a:lnTo>
                        <a:lnTo>
                          <a:pt x="3" y="1"/>
                        </a:lnTo>
                        <a:lnTo>
                          <a:pt x="2" y="0"/>
                        </a:lnTo>
                        <a:lnTo>
                          <a:pt x="2" y="0"/>
                        </a:lnTo>
                        <a:lnTo>
                          <a:pt x="1" y="0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0" y="4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41" name="Freeform 156"/>
                  <p:cNvSpPr>
                    <a:spLocks/>
                  </p:cNvSpPr>
                  <p:nvPr/>
                </p:nvSpPr>
                <p:spPr bwMode="auto">
                  <a:xfrm>
                    <a:off x="2322880" y="4216913"/>
                    <a:ext cx="89389" cy="21184"/>
                  </a:xfrm>
                  <a:custGeom>
                    <a:avLst/>
                    <a:gdLst/>
                    <a:ahLst/>
                    <a:cxnLst>
                      <a:cxn ang="0">
                        <a:pos x="12" y="0"/>
                      </a:cxn>
                      <a:cxn ang="0">
                        <a:pos x="6" y="0"/>
                      </a:cxn>
                      <a:cxn ang="0">
                        <a:pos x="0" y="6"/>
                      </a:cxn>
                      <a:cxn ang="0">
                        <a:pos x="0" y="18"/>
                      </a:cxn>
                      <a:cxn ang="0">
                        <a:pos x="60" y="18"/>
                      </a:cxn>
                      <a:cxn ang="0">
                        <a:pos x="66" y="12"/>
                      </a:cxn>
                      <a:cxn ang="0">
                        <a:pos x="60" y="6"/>
                      </a:cxn>
                      <a:cxn ang="0">
                        <a:pos x="60" y="0"/>
                      </a:cxn>
                      <a:cxn ang="0">
                        <a:pos x="54" y="0"/>
                      </a:cxn>
                      <a:cxn ang="0">
                        <a:pos x="12" y="0"/>
                      </a:cxn>
                    </a:cxnLst>
                    <a:rect l="0" t="0" r="r" b="b"/>
                    <a:pathLst>
                      <a:path w="66" h="18">
                        <a:moveTo>
                          <a:pt x="12" y="0"/>
                        </a:moveTo>
                        <a:lnTo>
                          <a:pt x="6" y="0"/>
                        </a:lnTo>
                        <a:lnTo>
                          <a:pt x="0" y="6"/>
                        </a:lnTo>
                        <a:lnTo>
                          <a:pt x="0" y="18"/>
                        </a:lnTo>
                        <a:lnTo>
                          <a:pt x="60" y="18"/>
                        </a:lnTo>
                        <a:lnTo>
                          <a:pt x="66" y="12"/>
                        </a:lnTo>
                        <a:lnTo>
                          <a:pt x="60" y="6"/>
                        </a:lnTo>
                        <a:lnTo>
                          <a:pt x="60" y="0"/>
                        </a:lnTo>
                        <a:lnTo>
                          <a:pt x="54" y="0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42" name="Freeform 157"/>
                  <p:cNvSpPr>
                    <a:spLocks/>
                  </p:cNvSpPr>
                  <p:nvPr/>
                </p:nvSpPr>
                <p:spPr bwMode="auto">
                  <a:xfrm>
                    <a:off x="2322880" y="4216913"/>
                    <a:ext cx="89389" cy="21184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1" y="0"/>
                      </a:cxn>
                      <a:cxn ang="0">
                        <a:pos x="0" y="1"/>
                      </a:cxn>
                      <a:cxn ang="0">
                        <a:pos x="0" y="2"/>
                      </a:cxn>
                      <a:cxn ang="0">
                        <a:pos x="0" y="3"/>
                      </a:cxn>
                      <a:cxn ang="0">
                        <a:pos x="1" y="3"/>
                      </a:cxn>
                      <a:cxn ang="0">
                        <a:pos x="9" y="3"/>
                      </a:cxn>
                      <a:cxn ang="0">
                        <a:pos x="2" y="3"/>
                      </a:cxn>
                      <a:cxn ang="0">
                        <a:pos x="10" y="3"/>
                      </a:cxn>
                      <a:cxn ang="0">
                        <a:pos x="10" y="3"/>
                      </a:cxn>
                      <a:cxn ang="0">
                        <a:pos x="11" y="2"/>
                      </a:cxn>
                      <a:cxn ang="0">
                        <a:pos x="10" y="1"/>
                      </a:cxn>
                      <a:cxn ang="0">
                        <a:pos x="10" y="0"/>
                      </a:cxn>
                      <a:cxn ang="0">
                        <a:pos x="9" y="0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11" h="3">
                        <a:moveTo>
                          <a:pt x="2" y="0"/>
                        </a:moveTo>
                        <a:lnTo>
                          <a:pt x="1" y="0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0" y="3"/>
                        </a:lnTo>
                        <a:lnTo>
                          <a:pt x="1" y="3"/>
                        </a:lnTo>
                        <a:lnTo>
                          <a:pt x="9" y="3"/>
                        </a:lnTo>
                        <a:lnTo>
                          <a:pt x="2" y="3"/>
                        </a:lnTo>
                        <a:lnTo>
                          <a:pt x="10" y="3"/>
                        </a:lnTo>
                        <a:lnTo>
                          <a:pt x="10" y="3"/>
                        </a:lnTo>
                        <a:lnTo>
                          <a:pt x="11" y="2"/>
                        </a:lnTo>
                        <a:lnTo>
                          <a:pt x="10" y="1"/>
                        </a:lnTo>
                        <a:lnTo>
                          <a:pt x="10" y="0"/>
                        </a:lnTo>
                        <a:lnTo>
                          <a:pt x="9" y="0"/>
                        </a:lnTo>
                        <a:lnTo>
                          <a:pt x="2" y="0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43" name="Freeform 158"/>
                  <p:cNvSpPr>
                    <a:spLocks/>
                  </p:cNvSpPr>
                  <p:nvPr/>
                </p:nvSpPr>
                <p:spPr bwMode="auto">
                  <a:xfrm>
                    <a:off x="2387890" y="4202790"/>
                    <a:ext cx="24379" cy="35307"/>
                  </a:xfrm>
                  <a:custGeom>
                    <a:avLst/>
                    <a:gdLst/>
                    <a:ahLst/>
                    <a:cxnLst>
                      <a:cxn ang="0">
                        <a:pos x="0" y="24"/>
                      </a:cxn>
                      <a:cxn ang="0">
                        <a:pos x="0" y="30"/>
                      </a:cxn>
                      <a:cxn ang="0">
                        <a:pos x="12" y="30"/>
                      </a:cxn>
                      <a:cxn ang="0">
                        <a:pos x="18" y="6"/>
                      </a:cxn>
                      <a:cxn ang="0">
                        <a:pos x="18" y="24"/>
                      </a:cxn>
                      <a:cxn ang="0">
                        <a:pos x="12" y="6"/>
                      </a:cxn>
                      <a:cxn ang="0">
                        <a:pos x="12" y="0"/>
                      </a:cxn>
                      <a:cxn ang="0">
                        <a:pos x="0" y="0"/>
                      </a:cxn>
                      <a:cxn ang="0">
                        <a:pos x="0" y="6"/>
                      </a:cxn>
                      <a:cxn ang="0">
                        <a:pos x="0" y="24"/>
                      </a:cxn>
                    </a:cxnLst>
                    <a:rect l="0" t="0" r="r" b="b"/>
                    <a:pathLst>
                      <a:path w="18" h="30">
                        <a:moveTo>
                          <a:pt x="0" y="24"/>
                        </a:moveTo>
                        <a:lnTo>
                          <a:pt x="0" y="30"/>
                        </a:lnTo>
                        <a:lnTo>
                          <a:pt x="12" y="30"/>
                        </a:lnTo>
                        <a:lnTo>
                          <a:pt x="18" y="6"/>
                        </a:lnTo>
                        <a:lnTo>
                          <a:pt x="18" y="24"/>
                        </a:lnTo>
                        <a:lnTo>
                          <a:pt x="12" y="6"/>
                        </a:lnTo>
                        <a:lnTo>
                          <a:pt x="12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44" name="Freeform 159"/>
                  <p:cNvSpPr>
                    <a:spLocks/>
                  </p:cNvSpPr>
                  <p:nvPr/>
                </p:nvSpPr>
                <p:spPr bwMode="auto">
                  <a:xfrm>
                    <a:off x="2387890" y="4202790"/>
                    <a:ext cx="24379" cy="35307"/>
                  </a:xfrm>
                  <a:custGeom>
                    <a:avLst/>
                    <a:gdLst/>
                    <a:ahLst/>
                    <a:cxnLst>
                      <a:cxn ang="0">
                        <a:pos x="0" y="4"/>
                      </a:cxn>
                      <a:cxn ang="0">
                        <a:pos x="0" y="5"/>
                      </a:cxn>
                      <a:cxn ang="0">
                        <a:pos x="0" y="5"/>
                      </a:cxn>
                      <a:cxn ang="0">
                        <a:pos x="1" y="5"/>
                      </a:cxn>
                      <a:cxn ang="0">
                        <a:pos x="2" y="5"/>
                      </a:cxn>
                      <a:cxn ang="0">
                        <a:pos x="2" y="5"/>
                      </a:cxn>
                      <a:cxn ang="0">
                        <a:pos x="3" y="1"/>
                      </a:cxn>
                      <a:cxn ang="0">
                        <a:pos x="3" y="4"/>
                      </a:cxn>
                      <a:cxn ang="0">
                        <a:pos x="2" y="1"/>
                      </a:cxn>
                      <a:cxn ang="0">
                        <a:pos x="2" y="0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4"/>
                      </a:cxn>
                    </a:cxnLst>
                    <a:rect l="0" t="0" r="r" b="b"/>
                    <a:pathLst>
                      <a:path w="3" h="5">
                        <a:moveTo>
                          <a:pt x="0" y="4"/>
                        </a:moveTo>
                        <a:lnTo>
                          <a:pt x="0" y="5"/>
                        </a:lnTo>
                        <a:lnTo>
                          <a:pt x="0" y="5"/>
                        </a:lnTo>
                        <a:lnTo>
                          <a:pt x="1" y="5"/>
                        </a:lnTo>
                        <a:lnTo>
                          <a:pt x="2" y="5"/>
                        </a:lnTo>
                        <a:lnTo>
                          <a:pt x="2" y="5"/>
                        </a:lnTo>
                        <a:lnTo>
                          <a:pt x="3" y="1"/>
                        </a:lnTo>
                        <a:lnTo>
                          <a:pt x="3" y="4"/>
                        </a:lnTo>
                        <a:lnTo>
                          <a:pt x="2" y="1"/>
                        </a:lnTo>
                        <a:lnTo>
                          <a:pt x="2" y="0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4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45" name="Freeform 160"/>
                  <p:cNvSpPr>
                    <a:spLocks/>
                  </p:cNvSpPr>
                  <p:nvPr/>
                </p:nvSpPr>
                <p:spPr bwMode="auto">
                  <a:xfrm>
                    <a:off x="2387890" y="4202790"/>
                    <a:ext cx="32505" cy="21184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0"/>
                      </a:cxn>
                      <a:cxn ang="0">
                        <a:pos x="0" y="18"/>
                      </a:cxn>
                      <a:cxn ang="0">
                        <a:pos x="18" y="18"/>
                      </a:cxn>
                      <a:cxn ang="0">
                        <a:pos x="18" y="12"/>
                      </a:cxn>
                      <a:cxn ang="0">
                        <a:pos x="24" y="6"/>
                      </a:cxn>
                      <a:cxn ang="0">
                        <a:pos x="18" y="6"/>
                      </a:cxn>
                      <a:cxn ang="0">
                        <a:pos x="18" y="0"/>
                      </a:cxn>
                      <a:cxn ang="0">
                        <a:pos x="12" y="0"/>
                      </a:cxn>
                      <a:cxn ang="0">
                        <a:pos x="6" y="0"/>
                      </a:cxn>
                    </a:cxnLst>
                    <a:rect l="0" t="0" r="r" b="b"/>
                    <a:pathLst>
                      <a:path w="24" h="18">
                        <a:moveTo>
                          <a:pt x="6" y="0"/>
                        </a:moveTo>
                        <a:lnTo>
                          <a:pt x="0" y="0"/>
                        </a:lnTo>
                        <a:lnTo>
                          <a:pt x="0" y="18"/>
                        </a:lnTo>
                        <a:lnTo>
                          <a:pt x="18" y="18"/>
                        </a:lnTo>
                        <a:lnTo>
                          <a:pt x="18" y="12"/>
                        </a:lnTo>
                        <a:lnTo>
                          <a:pt x="24" y="6"/>
                        </a:lnTo>
                        <a:lnTo>
                          <a:pt x="18" y="6"/>
                        </a:lnTo>
                        <a:lnTo>
                          <a:pt x="18" y="0"/>
                        </a:lnTo>
                        <a:lnTo>
                          <a:pt x="12" y="0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46" name="Freeform 161"/>
                  <p:cNvSpPr>
                    <a:spLocks/>
                  </p:cNvSpPr>
                  <p:nvPr/>
                </p:nvSpPr>
                <p:spPr bwMode="auto">
                  <a:xfrm>
                    <a:off x="2387890" y="4202790"/>
                    <a:ext cx="32505" cy="21184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2"/>
                      </a:cxn>
                      <a:cxn ang="0">
                        <a:pos x="0" y="3"/>
                      </a:cxn>
                      <a:cxn ang="0">
                        <a:pos x="2" y="3"/>
                      </a:cxn>
                      <a:cxn ang="0">
                        <a:pos x="1" y="3"/>
                      </a:cxn>
                      <a:cxn ang="0">
                        <a:pos x="3" y="3"/>
                      </a:cxn>
                      <a:cxn ang="0">
                        <a:pos x="3" y="2"/>
                      </a:cxn>
                      <a:cxn ang="0">
                        <a:pos x="4" y="1"/>
                      </a:cxn>
                      <a:cxn ang="0">
                        <a:pos x="3" y="1"/>
                      </a:cxn>
                      <a:cxn ang="0">
                        <a:pos x="3" y="0"/>
                      </a:cxn>
                      <a:cxn ang="0">
                        <a:pos x="2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4" h="3">
                        <a:moveTo>
                          <a:pt x="1" y="0"/>
                        </a:move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0" y="3"/>
                        </a:lnTo>
                        <a:lnTo>
                          <a:pt x="2" y="3"/>
                        </a:lnTo>
                        <a:lnTo>
                          <a:pt x="1" y="3"/>
                        </a:lnTo>
                        <a:lnTo>
                          <a:pt x="3" y="3"/>
                        </a:lnTo>
                        <a:lnTo>
                          <a:pt x="3" y="2"/>
                        </a:lnTo>
                        <a:lnTo>
                          <a:pt x="4" y="1"/>
                        </a:lnTo>
                        <a:lnTo>
                          <a:pt x="3" y="1"/>
                        </a:lnTo>
                        <a:lnTo>
                          <a:pt x="3" y="0"/>
                        </a:lnTo>
                        <a:lnTo>
                          <a:pt x="2" y="0"/>
                        </a:lnTo>
                        <a:lnTo>
                          <a:pt x="1" y="0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47" name="Freeform 162"/>
                  <p:cNvSpPr>
                    <a:spLocks/>
                  </p:cNvSpPr>
                  <p:nvPr/>
                </p:nvSpPr>
                <p:spPr bwMode="auto">
                  <a:xfrm>
                    <a:off x="2396017" y="4181605"/>
                    <a:ext cx="24379" cy="42369"/>
                  </a:xfrm>
                  <a:custGeom>
                    <a:avLst/>
                    <a:gdLst/>
                    <a:ahLst/>
                    <a:cxnLst>
                      <a:cxn ang="0">
                        <a:pos x="0" y="24"/>
                      </a:cxn>
                      <a:cxn ang="0">
                        <a:pos x="0" y="36"/>
                      </a:cxn>
                      <a:cxn ang="0">
                        <a:pos x="12" y="36"/>
                      </a:cxn>
                      <a:cxn ang="0">
                        <a:pos x="12" y="30"/>
                      </a:cxn>
                      <a:cxn ang="0">
                        <a:pos x="18" y="12"/>
                      </a:cxn>
                      <a:cxn ang="0">
                        <a:pos x="18" y="24"/>
                      </a:cxn>
                      <a:cxn ang="0">
                        <a:pos x="12" y="6"/>
                      </a:cxn>
                      <a:cxn ang="0">
                        <a:pos x="6" y="0"/>
                      </a:cxn>
                      <a:cxn ang="0">
                        <a:pos x="0" y="6"/>
                      </a:cxn>
                      <a:cxn ang="0">
                        <a:pos x="0" y="12"/>
                      </a:cxn>
                      <a:cxn ang="0">
                        <a:pos x="0" y="24"/>
                      </a:cxn>
                    </a:cxnLst>
                    <a:rect l="0" t="0" r="r" b="b"/>
                    <a:pathLst>
                      <a:path w="18" h="36">
                        <a:moveTo>
                          <a:pt x="0" y="24"/>
                        </a:moveTo>
                        <a:lnTo>
                          <a:pt x="0" y="36"/>
                        </a:lnTo>
                        <a:lnTo>
                          <a:pt x="12" y="36"/>
                        </a:lnTo>
                        <a:lnTo>
                          <a:pt x="12" y="30"/>
                        </a:lnTo>
                        <a:lnTo>
                          <a:pt x="18" y="12"/>
                        </a:lnTo>
                        <a:lnTo>
                          <a:pt x="18" y="24"/>
                        </a:lnTo>
                        <a:lnTo>
                          <a:pt x="12" y="6"/>
                        </a:lnTo>
                        <a:lnTo>
                          <a:pt x="6" y="0"/>
                        </a:lnTo>
                        <a:lnTo>
                          <a:pt x="0" y="6"/>
                        </a:lnTo>
                        <a:lnTo>
                          <a:pt x="0" y="12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48" name="Freeform 163"/>
                  <p:cNvSpPr>
                    <a:spLocks/>
                  </p:cNvSpPr>
                  <p:nvPr/>
                </p:nvSpPr>
                <p:spPr bwMode="auto">
                  <a:xfrm>
                    <a:off x="2396017" y="4181605"/>
                    <a:ext cx="24379" cy="42369"/>
                  </a:xfrm>
                  <a:custGeom>
                    <a:avLst/>
                    <a:gdLst/>
                    <a:ahLst/>
                    <a:cxnLst>
                      <a:cxn ang="0">
                        <a:pos x="0" y="4"/>
                      </a:cxn>
                      <a:cxn ang="0">
                        <a:pos x="0" y="5"/>
                      </a:cxn>
                      <a:cxn ang="0">
                        <a:pos x="0" y="6"/>
                      </a:cxn>
                      <a:cxn ang="0">
                        <a:pos x="1" y="6"/>
                      </a:cxn>
                      <a:cxn ang="0">
                        <a:pos x="2" y="6"/>
                      </a:cxn>
                      <a:cxn ang="0">
                        <a:pos x="2" y="5"/>
                      </a:cxn>
                      <a:cxn ang="0">
                        <a:pos x="3" y="2"/>
                      </a:cxn>
                      <a:cxn ang="0">
                        <a:pos x="3" y="4"/>
                      </a:cxn>
                      <a:cxn ang="0">
                        <a:pos x="2" y="1"/>
                      </a:cxn>
                      <a:cxn ang="0">
                        <a:pos x="2" y="1"/>
                      </a:cxn>
                      <a:cxn ang="0">
                        <a:pos x="1" y="0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2"/>
                      </a:cxn>
                      <a:cxn ang="0">
                        <a:pos x="0" y="4"/>
                      </a:cxn>
                    </a:cxnLst>
                    <a:rect l="0" t="0" r="r" b="b"/>
                    <a:pathLst>
                      <a:path w="3" h="6">
                        <a:moveTo>
                          <a:pt x="0" y="4"/>
                        </a:moveTo>
                        <a:lnTo>
                          <a:pt x="0" y="5"/>
                        </a:lnTo>
                        <a:lnTo>
                          <a:pt x="0" y="6"/>
                        </a:lnTo>
                        <a:lnTo>
                          <a:pt x="1" y="6"/>
                        </a:lnTo>
                        <a:lnTo>
                          <a:pt x="2" y="6"/>
                        </a:lnTo>
                        <a:lnTo>
                          <a:pt x="2" y="5"/>
                        </a:lnTo>
                        <a:lnTo>
                          <a:pt x="3" y="2"/>
                        </a:lnTo>
                        <a:lnTo>
                          <a:pt x="3" y="4"/>
                        </a:lnTo>
                        <a:lnTo>
                          <a:pt x="2" y="1"/>
                        </a:lnTo>
                        <a:lnTo>
                          <a:pt x="2" y="1"/>
                        </a:lnTo>
                        <a:lnTo>
                          <a:pt x="1" y="0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0" y="4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49" name="Freeform 164"/>
                  <p:cNvSpPr>
                    <a:spLocks/>
                  </p:cNvSpPr>
                  <p:nvPr/>
                </p:nvSpPr>
                <p:spPr bwMode="auto">
                  <a:xfrm>
                    <a:off x="2396017" y="4181605"/>
                    <a:ext cx="32505" cy="21184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6"/>
                      </a:cxn>
                      <a:cxn ang="0">
                        <a:pos x="0" y="18"/>
                      </a:cxn>
                      <a:cxn ang="0">
                        <a:pos x="24" y="18"/>
                      </a:cxn>
                      <a:cxn ang="0">
                        <a:pos x="24" y="6"/>
                      </a:cxn>
                      <a:cxn ang="0">
                        <a:pos x="18" y="6"/>
                      </a:cxn>
                      <a:cxn ang="0">
                        <a:pos x="12" y="0"/>
                      </a:cxn>
                      <a:cxn ang="0">
                        <a:pos x="6" y="0"/>
                      </a:cxn>
                    </a:cxnLst>
                    <a:rect l="0" t="0" r="r" b="b"/>
                    <a:pathLst>
                      <a:path w="24" h="18">
                        <a:moveTo>
                          <a:pt x="6" y="0"/>
                        </a:moveTo>
                        <a:lnTo>
                          <a:pt x="0" y="6"/>
                        </a:lnTo>
                        <a:lnTo>
                          <a:pt x="0" y="18"/>
                        </a:lnTo>
                        <a:lnTo>
                          <a:pt x="24" y="18"/>
                        </a:lnTo>
                        <a:lnTo>
                          <a:pt x="24" y="6"/>
                        </a:lnTo>
                        <a:lnTo>
                          <a:pt x="18" y="6"/>
                        </a:lnTo>
                        <a:lnTo>
                          <a:pt x="12" y="0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50" name="Freeform 165"/>
                  <p:cNvSpPr>
                    <a:spLocks/>
                  </p:cNvSpPr>
                  <p:nvPr/>
                </p:nvSpPr>
                <p:spPr bwMode="auto">
                  <a:xfrm>
                    <a:off x="2396017" y="4181605"/>
                    <a:ext cx="32505" cy="21184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2"/>
                      </a:cxn>
                      <a:cxn ang="0">
                        <a:pos x="0" y="3"/>
                      </a:cxn>
                      <a:cxn ang="0">
                        <a:pos x="0" y="3"/>
                      </a:cxn>
                      <a:cxn ang="0">
                        <a:pos x="2" y="3"/>
                      </a:cxn>
                      <a:cxn ang="0">
                        <a:pos x="1" y="3"/>
                      </a:cxn>
                      <a:cxn ang="0">
                        <a:pos x="3" y="3"/>
                      </a:cxn>
                      <a:cxn ang="0">
                        <a:pos x="4" y="3"/>
                      </a:cxn>
                      <a:cxn ang="0">
                        <a:pos x="4" y="2"/>
                      </a:cxn>
                      <a:cxn ang="0">
                        <a:pos x="4" y="1"/>
                      </a:cxn>
                      <a:cxn ang="0">
                        <a:pos x="3" y="1"/>
                      </a:cxn>
                      <a:cxn ang="0">
                        <a:pos x="2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4" h="3">
                        <a:moveTo>
                          <a:pt x="1" y="0"/>
                        </a:move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0" y="3"/>
                        </a:lnTo>
                        <a:lnTo>
                          <a:pt x="0" y="3"/>
                        </a:lnTo>
                        <a:lnTo>
                          <a:pt x="2" y="3"/>
                        </a:lnTo>
                        <a:lnTo>
                          <a:pt x="1" y="3"/>
                        </a:lnTo>
                        <a:lnTo>
                          <a:pt x="3" y="3"/>
                        </a:lnTo>
                        <a:lnTo>
                          <a:pt x="4" y="3"/>
                        </a:lnTo>
                        <a:lnTo>
                          <a:pt x="4" y="2"/>
                        </a:lnTo>
                        <a:lnTo>
                          <a:pt x="4" y="1"/>
                        </a:lnTo>
                        <a:lnTo>
                          <a:pt x="3" y="1"/>
                        </a:lnTo>
                        <a:lnTo>
                          <a:pt x="2" y="0"/>
                        </a:lnTo>
                        <a:lnTo>
                          <a:pt x="1" y="0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51" name="Freeform 166"/>
                  <p:cNvSpPr>
                    <a:spLocks/>
                  </p:cNvSpPr>
                  <p:nvPr/>
                </p:nvSpPr>
                <p:spPr bwMode="auto">
                  <a:xfrm>
                    <a:off x="2404143" y="4181605"/>
                    <a:ext cx="40632" cy="21184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6" y="6"/>
                      </a:cxn>
                      <a:cxn ang="0">
                        <a:pos x="0" y="6"/>
                      </a:cxn>
                      <a:cxn ang="0">
                        <a:pos x="0" y="18"/>
                      </a:cxn>
                      <a:cxn ang="0">
                        <a:pos x="24" y="18"/>
                      </a:cxn>
                      <a:cxn ang="0">
                        <a:pos x="30" y="12"/>
                      </a:cxn>
                      <a:cxn ang="0">
                        <a:pos x="24" y="6"/>
                      </a:cxn>
                      <a:cxn ang="0">
                        <a:pos x="18" y="0"/>
                      </a:cxn>
                      <a:cxn ang="0">
                        <a:pos x="6" y="0"/>
                      </a:cxn>
                    </a:cxnLst>
                    <a:rect l="0" t="0" r="r" b="b"/>
                    <a:pathLst>
                      <a:path w="30" h="18">
                        <a:moveTo>
                          <a:pt x="6" y="0"/>
                        </a:moveTo>
                        <a:lnTo>
                          <a:pt x="6" y="6"/>
                        </a:lnTo>
                        <a:lnTo>
                          <a:pt x="0" y="6"/>
                        </a:lnTo>
                        <a:lnTo>
                          <a:pt x="0" y="18"/>
                        </a:lnTo>
                        <a:lnTo>
                          <a:pt x="24" y="18"/>
                        </a:lnTo>
                        <a:lnTo>
                          <a:pt x="30" y="12"/>
                        </a:lnTo>
                        <a:lnTo>
                          <a:pt x="24" y="6"/>
                        </a:lnTo>
                        <a:lnTo>
                          <a:pt x="18" y="0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52" name="Freeform 167"/>
                  <p:cNvSpPr>
                    <a:spLocks/>
                  </p:cNvSpPr>
                  <p:nvPr/>
                </p:nvSpPr>
                <p:spPr bwMode="auto">
                  <a:xfrm>
                    <a:off x="2404143" y="4181605"/>
                    <a:ext cx="40632" cy="21184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0" y="2"/>
                      </a:cxn>
                      <a:cxn ang="0">
                        <a:pos x="0" y="3"/>
                      </a:cxn>
                      <a:cxn ang="0">
                        <a:pos x="1" y="3"/>
                      </a:cxn>
                      <a:cxn ang="0">
                        <a:pos x="3" y="3"/>
                      </a:cxn>
                      <a:cxn ang="0">
                        <a:pos x="1" y="3"/>
                      </a:cxn>
                      <a:cxn ang="0">
                        <a:pos x="4" y="3"/>
                      </a:cxn>
                      <a:cxn ang="0">
                        <a:pos x="4" y="3"/>
                      </a:cxn>
                      <a:cxn ang="0">
                        <a:pos x="5" y="2"/>
                      </a:cxn>
                      <a:cxn ang="0">
                        <a:pos x="4" y="1"/>
                      </a:cxn>
                      <a:cxn ang="0">
                        <a:pos x="4" y="1"/>
                      </a:cxn>
                      <a:cxn ang="0">
                        <a:pos x="3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5" h="3">
                        <a:moveTo>
                          <a:pt x="1" y="0"/>
                        </a:moveTo>
                        <a:lnTo>
                          <a:pt x="1" y="1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0" y="3"/>
                        </a:lnTo>
                        <a:lnTo>
                          <a:pt x="1" y="3"/>
                        </a:lnTo>
                        <a:lnTo>
                          <a:pt x="3" y="3"/>
                        </a:lnTo>
                        <a:lnTo>
                          <a:pt x="1" y="3"/>
                        </a:lnTo>
                        <a:lnTo>
                          <a:pt x="4" y="3"/>
                        </a:lnTo>
                        <a:lnTo>
                          <a:pt x="4" y="3"/>
                        </a:lnTo>
                        <a:lnTo>
                          <a:pt x="5" y="2"/>
                        </a:lnTo>
                        <a:lnTo>
                          <a:pt x="4" y="1"/>
                        </a:lnTo>
                        <a:lnTo>
                          <a:pt x="4" y="1"/>
                        </a:lnTo>
                        <a:lnTo>
                          <a:pt x="3" y="0"/>
                        </a:lnTo>
                        <a:lnTo>
                          <a:pt x="1" y="0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53" name="Freeform 168"/>
                  <p:cNvSpPr>
                    <a:spLocks/>
                  </p:cNvSpPr>
                  <p:nvPr/>
                </p:nvSpPr>
                <p:spPr bwMode="auto">
                  <a:xfrm>
                    <a:off x="2420396" y="4167482"/>
                    <a:ext cx="24379" cy="35307"/>
                  </a:xfrm>
                  <a:custGeom>
                    <a:avLst/>
                    <a:gdLst/>
                    <a:ahLst/>
                    <a:cxnLst>
                      <a:cxn ang="0">
                        <a:pos x="0" y="24"/>
                      </a:cxn>
                      <a:cxn ang="0">
                        <a:pos x="0" y="30"/>
                      </a:cxn>
                      <a:cxn ang="0">
                        <a:pos x="12" y="30"/>
                      </a:cxn>
                      <a:cxn ang="0">
                        <a:pos x="18" y="6"/>
                      </a:cxn>
                      <a:cxn ang="0">
                        <a:pos x="18" y="24"/>
                      </a:cxn>
                      <a:cxn ang="0">
                        <a:pos x="12" y="6"/>
                      </a:cxn>
                      <a:cxn ang="0">
                        <a:pos x="12" y="0"/>
                      </a:cxn>
                      <a:cxn ang="0">
                        <a:pos x="0" y="0"/>
                      </a:cxn>
                      <a:cxn ang="0">
                        <a:pos x="0" y="6"/>
                      </a:cxn>
                      <a:cxn ang="0">
                        <a:pos x="0" y="24"/>
                      </a:cxn>
                    </a:cxnLst>
                    <a:rect l="0" t="0" r="r" b="b"/>
                    <a:pathLst>
                      <a:path w="18" h="30">
                        <a:moveTo>
                          <a:pt x="0" y="24"/>
                        </a:moveTo>
                        <a:lnTo>
                          <a:pt x="0" y="30"/>
                        </a:lnTo>
                        <a:lnTo>
                          <a:pt x="12" y="30"/>
                        </a:lnTo>
                        <a:lnTo>
                          <a:pt x="18" y="6"/>
                        </a:lnTo>
                        <a:lnTo>
                          <a:pt x="18" y="24"/>
                        </a:lnTo>
                        <a:lnTo>
                          <a:pt x="12" y="6"/>
                        </a:lnTo>
                        <a:lnTo>
                          <a:pt x="12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54" name="Freeform 169"/>
                  <p:cNvSpPr>
                    <a:spLocks/>
                  </p:cNvSpPr>
                  <p:nvPr/>
                </p:nvSpPr>
                <p:spPr bwMode="auto">
                  <a:xfrm>
                    <a:off x="2420396" y="4167482"/>
                    <a:ext cx="24379" cy="35307"/>
                  </a:xfrm>
                  <a:custGeom>
                    <a:avLst/>
                    <a:gdLst/>
                    <a:ahLst/>
                    <a:cxnLst>
                      <a:cxn ang="0">
                        <a:pos x="0" y="4"/>
                      </a:cxn>
                      <a:cxn ang="0">
                        <a:pos x="0" y="5"/>
                      </a:cxn>
                      <a:cxn ang="0">
                        <a:pos x="0" y="5"/>
                      </a:cxn>
                      <a:cxn ang="0">
                        <a:pos x="1" y="5"/>
                      </a:cxn>
                      <a:cxn ang="0">
                        <a:pos x="2" y="5"/>
                      </a:cxn>
                      <a:cxn ang="0">
                        <a:pos x="2" y="5"/>
                      </a:cxn>
                      <a:cxn ang="0">
                        <a:pos x="3" y="1"/>
                      </a:cxn>
                      <a:cxn ang="0">
                        <a:pos x="3" y="4"/>
                      </a:cxn>
                      <a:cxn ang="0">
                        <a:pos x="2" y="1"/>
                      </a:cxn>
                      <a:cxn ang="0">
                        <a:pos x="2" y="0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4"/>
                      </a:cxn>
                    </a:cxnLst>
                    <a:rect l="0" t="0" r="r" b="b"/>
                    <a:pathLst>
                      <a:path w="3" h="5">
                        <a:moveTo>
                          <a:pt x="0" y="4"/>
                        </a:moveTo>
                        <a:lnTo>
                          <a:pt x="0" y="5"/>
                        </a:lnTo>
                        <a:lnTo>
                          <a:pt x="0" y="5"/>
                        </a:lnTo>
                        <a:lnTo>
                          <a:pt x="1" y="5"/>
                        </a:lnTo>
                        <a:lnTo>
                          <a:pt x="2" y="5"/>
                        </a:lnTo>
                        <a:lnTo>
                          <a:pt x="2" y="5"/>
                        </a:lnTo>
                        <a:lnTo>
                          <a:pt x="3" y="1"/>
                        </a:lnTo>
                        <a:lnTo>
                          <a:pt x="3" y="4"/>
                        </a:lnTo>
                        <a:lnTo>
                          <a:pt x="2" y="1"/>
                        </a:lnTo>
                        <a:lnTo>
                          <a:pt x="2" y="0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4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55" name="Freeform 170"/>
                  <p:cNvSpPr>
                    <a:spLocks/>
                  </p:cNvSpPr>
                  <p:nvPr/>
                </p:nvSpPr>
                <p:spPr bwMode="auto">
                  <a:xfrm>
                    <a:off x="2420396" y="4167482"/>
                    <a:ext cx="24379" cy="21184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0"/>
                      </a:cxn>
                      <a:cxn ang="0">
                        <a:pos x="0" y="18"/>
                      </a:cxn>
                      <a:cxn ang="0">
                        <a:pos x="12" y="18"/>
                      </a:cxn>
                      <a:cxn ang="0">
                        <a:pos x="18" y="12"/>
                      </a:cxn>
                      <a:cxn ang="0">
                        <a:pos x="18" y="6"/>
                      </a:cxn>
                      <a:cxn ang="0">
                        <a:pos x="12" y="0"/>
                      </a:cxn>
                      <a:cxn ang="0">
                        <a:pos x="6" y="0"/>
                      </a:cxn>
                    </a:cxnLst>
                    <a:rect l="0" t="0" r="r" b="b"/>
                    <a:pathLst>
                      <a:path w="18" h="18">
                        <a:moveTo>
                          <a:pt x="6" y="0"/>
                        </a:moveTo>
                        <a:lnTo>
                          <a:pt x="0" y="0"/>
                        </a:lnTo>
                        <a:lnTo>
                          <a:pt x="0" y="18"/>
                        </a:lnTo>
                        <a:lnTo>
                          <a:pt x="12" y="18"/>
                        </a:lnTo>
                        <a:lnTo>
                          <a:pt x="18" y="12"/>
                        </a:lnTo>
                        <a:lnTo>
                          <a:pt x="18" y="6"/>
                        </a:lnTo>
                        <a:lnTo>
                          <a:pt x="12" y="0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56" name="Freeform 171"/>
                  <p:cNvSpPr>
                    <a:spLocks/>
                  </p:cNvSpPr>
                  <p:nvPr/>
                </p:nvSpPr>
                <p:spPr bwMode="auto">
                  <a:xfrm>
                    <a:off x="2420396" y="4167482"/>
                    <a:ext cx="24379" cy="21184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2"/>
                      </a:cxn>
                      <a:cxn ang="0">
                        <a:pos x="0" y="3"/>
                      </a:cxn>
                      <a:cxn ang="0">
                        <a:pos x="2" y="3"/>
                      </a:cxn>
                      <a:cxn ang="0">
                        <a:pos x="1" y="3"/>
                      </a:cxn>
                      <a:cxn ang="0">
                        <a:pos x="2" y="3"/>
                      </a:cxn>
                      <a:cxn ang="0">
                        <a:pos x="3" y="2"/>
                      </a:cxn>
                      <a:cxn ang="0">
                        <a:pos x="3" y="1"/>
                      </a:cxn>
                      <a:cxn ang="0">
                        <a:pos x="3" y="1"/>
                      </a:cxn>
                      <a:cxn ang="0">
                        <a:pos x="2" y="0"/>
                      </a:cxn>
                      <a:cxn ang="0">
                        <a:pos x="2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3" h="3">
                        <a:moveTo>
                          <a:pt x="1" y="0"/>
                        </a:move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0" y="3"/>
                        </a:lnTo>
                        <a:lnTo>
                          <a:pt x="2" y="3"/>
                        </a:lnTo>
                        <a:lnTo>
                          <a:pt x="1" y="3"/>
                        </a:lnTo>
                        <a:lnTo>
                          <a:pt x="2" y="3"/>
                        </a:lnTo>
                        <a:lnTo>
                          <a:pt x="3" y="2"/>
                        </a:lnTo>
                        <a:lnTo>
                          <a:pt x="3" y="1"/>
                        </a:lnTo>
                        <a:lnTo>
                          <a:pt x="3" y="1"/>
                        </a:lnTo>
                        <a:lnTo>
                          <a:pt x="2" y="0"/>
                        </a:lnTo>
                        <a:lnTo>
                          <a:pt x="2" y="0"/>
                        </a:lnTo>
                        <a:lnTo>
                          <a:pt x="1" y="0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57" name="Freeform 172"/>
                  <p:cNvSpPr>
                    <a:spLocks/>
                  </p:cNvSpPr>
                  <p:nvPr/>
                </p:nvSpPr>
                <p:spPr bwMode="auto">
                  <a:xfrm>
                    <a:off x="2420396" y="4167482"/>
                    <a:ext cx="32505" cy="21184"/>
                  </a:xfrm>
                  <a:custGeom>
                    <a:avLst/>
                    <a:gdLst/>
                    <a:ahLst/>
                    <a:cxnLst>
                      <a:cxn ang="0">
                        <a:pos x="12" y="0"/>
                      </a:cxn>
                      <a:cxn ang="0">
                        <a:pos x="6" y="0"/>
                      </a:cxn>
                      <a:cxn ang="0">
                        <a:pos x="0" y="6"/>
                      </a:cxn>
                      <a:cxn ang="0">
                        <a:pos x="0" y="12"/>
                      </a:cxn>
                      <a:cxn ang="0">
                        <a:pos x="6" y="18"/>
                      </a:cxn>
                      <a:cxn ang="0">
                        <a:pos x="18" y="18"/>
                      </a:cxn>
                      <a:cxn ang="0">
                        <a:pos x="18" y="12"/>
                      </a:cxn>
                      <a:cxn ang="0">
                        <a:pos x="24" y="6"/>
                      </a:cxn>
                      <a:cxn ang="0">
                        <a:pos x="18" y="6"/>
                      </a:cxn>
                      <a:cxn ang="0">
                        <a:pos x="18" y="0"/>
                      </a:cxn>
                      <a:cxn ang="0">
                        <a:pos x="12" y="0"/>
                      </a:cxn>
                    </a:cxnLst>
                    <a:rect l="0" t="0" r="r" b="b"/>
                    <a:pathLst>
                      <a:path w="24" h="18">
                        <a:moveTo>
                          <a:pt x="12" y="0"/>
                        </a:moveTo>
                        <a:lnTo>
                          <a:pt x="6" y="0"/>
                        </a:lnTo>
                        <a:lnTo>
                          <a:pt x="0" y="6"/>
                        </a:lnTo>
                        <a:lnTo>
                          <a:pt x="0" y="12"/>
                        </a:lnTo>
                        <a:lnTo>
                          <a:pt x="6" y="18"/>
                        </a:lnTo>
                        <a:lnTo>
                          <a:pt x="18" y="18"/>
                        </a:lnTo>
                        <a:lnTo>
                          <a:pt x="18" y="12"/>
                        </a:lnTo>
                        <a:lnTo>
                          <a:pt x="24" y="6"/>
                        </a:lnTo>
                        <a:lnTo>
                          <a:pt x="18" y="6"/>
                        </a:lnTo>
                        <a:lnTo>
                          <a:pt x="18" y="0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58" name="Freeform 173"/>
                  <p:cNvSpPr>
                    <a:spLocks/>
                  </p:cNvSpPr>
                  <p:nvPr/>
                </p:nvSpPr>
                <p:spPr bwMode="auto">
                  <a:xfrm>
                    <a:off x="2420396" y="4167482"/>
                    <a:ext cx="32505" cy="21184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1" y="0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2"/>
                      </a:cxn>
                      <a:cxn ang="0">
                        <a:pos x="1" y="3"/>
                      </a:cxn>
                      <a:cxn ang="0">
                        <a:pos x="2" y="3"/>
                      </a:cxn>
                      <a:cxn ang="0">
                        <a:pos x="2" y="3"/>
                      </a:cxn>
                      <a:cxn ang="0">
                        <a:pos x="3" y="3"/>
                      </a:cxn>
                      <a:cxn ang="0">
                        <a:pos x="3" y="2"/>
                      </a:cxn>
                      <a:cxn ang="0">
                        <a:pos x="4" y="1"/>
                      </a:cxn>
                      <a:cxn ang="0">
                        <a:pos x="3" y="1"/>
                      </a:cxn>
                      <a:cxn ang="0">
                        <a:pos x="3" y="0"/>
                      </a:cxn>
                      <a:cxn ang="0">
                        <a:pos x="2" y="0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4" h="3">
                        <a:moveTo>
                          <a:pt x="2" y="0"/>
                        </a:moveTo>
                        <a:lnTo>
                          <a:pt x="1" y="0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1" y="3"/>
                        </a:lnTo>
                        <a:lnTo>
                          <a:pt x="2" y="3"/>
                        </a:lnTo>
                        <a:lnTo>
                          <a:pt x="2" y="3"/>
                        </a:lnTo>
                        <a:lnTo>
                          <a:pt x="3" y="3"/>
                        </a:lnTo>
                        <a:lnTo>
                          <a:pt x="3" y="2"/>
                        </a:lnTo>
                        <a:lnTo>
                          <a:pt x="4" y="1"/>
                        </a:lnTo>
                        <a:lnTo>
                          <a:pt x="3" y="1"/>
                        </a:lnTo>
                        <a:lnTo>
                          <a:pt x="3" y="0"/>
                        </a:lnTo>
                        <a:lnTo>
                          <a:pt x="2" y="0"/>
                        </a:lnTo>
                        <a:lnTo>
                          <a:pt x="2" y="0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59" name="Freeform 174"/>
                  <p:cNvSpPr>
                    <a:spLocks/>
                  </p:cNvSpPr>
                  <p:nvPr/>
                </p:nvSpPr>
                <p:spPr bwMode="auto">
                  <a:xfrm>
                    <a:off x="2428522" y="4153359"/>
                    <a:ext cx="24379" cy="35307"/>
                  </a:xfrm>
                  <a:custGeom>
                    <a:avLst/>
                    <a:gdLst/>
                    <a:ahLst/>
                    <a:cxnLst>
                      <a:cxn ang="0">
                        <a:pos x="0" y="18"/>
                      </a:cxn>
                      <a:cxn ang="0">
                        <a:pos x="0" y="30"/>
                      </a:cxn>
                      <a:cxn ang="0">
                        <a:pos x="12" y="30"/>
                      </a:cxn>
                      <a:cxn ang="0">
                        <a:pos x="12" y="24"/>
                      </a:cxn>
                      <a:cxn ang="0">
                        <a:pos x="18" y="6"/>
                      </a:cxn>
                      <a:cxn ang="0">
                        <a:pos x="18" y="18"/>
                      </a:cxn>
                      <a:cxn ang="0">
                        <a:pos x="12" y="0"/>
                      </a:cxn>
                      <a:cxn ang="0">
                        <a:pos x="0" y="0"/>
                      </a:cxn>
                      <a:cxn ang="0">
                        <a:pos x="0" y="6"/>
                      </a:cxn>
                      <a:cxn ang="0">
                        <a:pos x="0" y="18"/>
                      </a:cxn>
                    </a:cxnLst>
                    <a:rect l="0" t="0" r="r" b="b"/>
                    <a:pathLst>
                      <a:path w="18" h="30">
                        <a:moveTo>
                          <a:pt x="0" y="18"/>
                        </a:moveTo>
                        <a:lnTo>
                          <a:pt x="0" y="30"/>
                        </a:lnTo>
                        <a:lnTo>
                          <a:pt x="12" y="30"/>
                        </a:lnTo>
                        <a:lnTo>
                          <a:pt x="12" y="24"/>
                        </a:lnTo>
                        <a:lnTo>
                          <a:pt x="18" y="6"/>
                        </a:lnTo>
                        <a:lnTo>
                          <a:pt x="18" y="18"/>
                        </a:lnTo>
                        <a:lnTo>
                          <a:pt x="12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0" y="18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60" name="Freeform 175"/>
                  <p:cNvSpPr>
                    <a:spLocks/>
                  </p:cNvSpPr>
                  <p:nvPr/>
                </p:nvSpPr>
                <p:spPr bwMode="auto">
                  <a:xfrm>
                    <a:off x="2428522" y="4153359"/>
                    <a:ext cx="24379" cy="35307"/>
                  </a:xfrm>
                  <a:custGeom>
                    <a:avLst/>
                    <a:gdLst/>
                    <a:ahLst/>
                    <a:cxnLst>
                      <a:cxn ang="0">
                        <a:pos x="0" y="3"/>
                      </a:cxn>
                      <a:cxn ang="0">
                        <a:pos x="0" y="4"/>
                      </a:cxn>
                      <a:cxn ang="0">
                        <a:pos x="0" y="5"/>
                      </a:cxn>
                      <a:cxn ang="0">
                        <a:pos x="1" y="5"/>
                      </a:cxn>
                      <a:cxn ang="0">
                        <a:pos x="2" y="5"/>
                      </a:cxn>
                      <a:cxn ang="0">
                        <a:pos x="2" y="4"/>
                      </a:cxn>
                      <a:cxn ang="0">
                        <a:pos x="3" y="1"/>
                      </a:cxn>
                      <a:cxn ang="0">
                        <a:pos x="3" y="3"/>
                      </a:cxn>
                      <a:cxn ang="0">
                        <a:pos x="2" y="0"/>
                      </a:cxn>
                      <a:cxn ang="0">
                        <a:pos x="2" y="0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"/>
                      </a:cxn>
                      <a:cxn ang="0">
                        <a:pos x="0" y="3"/>
                      </a:cxn>
                    </a:cxnLst>
                    <a:rect l="0" t="0" r="r" b="b"/>
                    <a:pathLst>
                      <a:path w="3" h="5">
                        <a:moveTo>
                          <a:pt x="0" y="3"/>
                        </a:moveTo>
                        <a:lnTo>
                          <a:pt x="0" y="4"/>
                        </a:lnTo>
                        <a:lnTo>
                          <a:pt x="0" y="5"/>
                        </a:lnTo>
                        <a:lnTo>
                          <a:pt x="1" y="5"/>
                        </a:lnTo>
                        <a:lnTo>
                          <a:pt x="2" y="5"/>
                        </a:lnTo>
                        <a:lnTo>
                          <a:pt x="2" y="4"/>
                        </a:lnTo>
                        <a:lnTo>
                          <a:pt x="3" y="1"/>
                        </a:lnTo>
                        <a:lnTo>
                          <a:pt x="3" y="3"/>
                        </a:lnTo>
                        <a:lnTo>
                          <a:pt x="2" y="0"/>
                        </a:lnTo>
                        <a:lnTo>
                          <a:pt x="2" y="0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0" y="3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61" name="Freeform 176"/>
                  <p:cNvSpPr>
                    <a:spLocks/>
                  </p:cNvSpPr>
                  <p:nvPr/>
                </p:nvSpPr>
                <p:spPr bwMode="auto">
                  <a:xfrm>
                    <a:off x="2428522" y="4153359"/>
                    <a:ext cx="32505" cy="21184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12" y="18"/>
                      </a:cxn>
                      <a:cxn ang="0">
                        <a:pos x="6" y="18"/>
                      </a:cxn>
                      <a:cxn ang="0">
                        <a:pos x="18" y="12"/>
                      </a:cxn>
                      <a:cxn ang="0">
                        <a:pos x="24" y="12"/>
                      </a:cxn>
                      <a:cxn ang="0">
                        <a:pos x="24" y="0"/>
                      </a:cxn>
                      <a:cxn ang="0">
                        <a:pos x="12" y="0"/>
                      </a:cxn>
                      <a:cxn ang="0">
                        <a:pos x="6" y="0"/>
                      </a:cxn>
                    </a:cxnLst>
                    <a:rect l="0" t="0" r="r" b="b"/>
                    <a:pathLst>
                      <a:path w="24" h="18">
                        <a:moveTo>
                          <a:pt x="6" y="0"/>
                        </a:move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12" y="18"/>
                        </a:lnTo>
                        <a:lnTo>
                          <a:pt x="6" y="18"/>
                        </a:lnTo>
                        <a:lnTo>
                          <a:pt x="18" y="12"/>
                        </a:lnTo>
                        <a:lnTo>
                          <a:pt x="24" y="12"/>
                        </a:lnTo>
                        <a:lnTo>
                          <a:pt x="24" y="0"/>
                        </a:lnTo>
                        <a:lnTo>
                          <a:pt x="12" y="0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62" name="Freeform 177"/>
                  <p:cNvSpPr>
                    <a:spLocks/>
                  </p:cNvSpPr>
                  <p:nvPr/>
                </p:nvSpPr>
                <p:spPr bwMode="auto">
                  <a:xfrm>
                    <a:off x="2428522" y="4153359"/>
                    <a:ext cx="32505" cy="21184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"/>
                      </a:cxn>
                      <a:cxn ang="0">
                        <a:pos x="0" y="2"/>
                      </a:cxn>
                      <a:cxn ang="0">
                        <a:pos x="0" y="2"/>
                      </a:cxn>
                      <a:cxn ang="0">
                        <a:pos x="2" y="3"/>
                      </a:cxn>
                      <a:cxn ang="0">
                        <a:pos x="1" y="3"/>
                      </a:cxn>
                      <a:cxn ang="0">
                        <a:pos x="3" y="2"/>
                      </a:cxn>
                      <a:cxn ang="0">
                        <a:pos x="4" y="2"/>
                      </a:cxn>
                      <a:cxn ang="0">
                        <a:pos x="4" y="1"/>
                      </a:cxn>
                      <a:cxn ang="0">
                        <a:pos x="4" y="0"/>
                      </a:cxn>
                      <a:cxn ang="0">
                        <a:pos x="3" y="0"/>
                      </a:cxn>
                      <a:cxn ang="0">
                        <a:pos x="2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4" h="3">
                        <a:moveTo>
                          <a:pt x="1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0" y="2"/>
                        </a:lnTo>
                        <a:lnTo>
                          <a:pt x="2" y="3"/>
                        </a:lnTo>
                        <a:lnTo>
                          <a:pt x="1" y="3"/>
                        </a:lnTo>
                        <a:lnTo>
                          <a:pt x="3" y="2"/>
                        </a:lnTo>
                        <a:lnTo>
                          <a:pt x="4" y="2"/>
                        </a:lnTo>
                        <a:lnTo>
                          <a:pt x="4" y="1"/>
                        </a:lnTo>
                        <a:lnTo>
                          <a:pt x="4" y="0"/>
                        </a:lnTo>
                        <a:lnTo>
                          <a:pt x="3" y="0"/>
                        </a:lnTo>
                        <a:lnTo>
                          <a:pt x="2" y="0"/>
                        </a:lnTo>
                        <a:lnTo>
                          <a:pt x="1" y="0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63" name="Freeform 178"/>
                  <p:cNvSpPr>
                    <a:spLocks/>
                  </p:cNvSpPr>
                  <p:nvPr/>
                </p:nvSpPr>
                <p:spPr bwMode="auto">
                  <a:xfrm>
                    <a:off x="2436648" y="4132175"/>
                    <a:ext cx="24379" cy="42369"/>
                  </a:xfrm>
                  <a:custGeom>
                    <a:avLst/>
                    <a:gdLst/>
                    <a:ahLst/>
                    <a:cxnLst>
                      <a:cxn ang="0">
                        <a:pos x="0" y="24"/>
                      </a:cxn>
                      <a:cxn ang="0">
                        <a:pos x="0" y="30"/>
                      </a:cxn>
                      <a:cxn ang="0">
                        <a:pos x="6" y="30"/>
                      </a:cxn>
                      <a:cxn ang="0">
                        <a:pos x="6" y="36"/>
                      </a:cxn>
                      <a:cxn ang="0">
                        <a:pos x="12" y="30"/>
                      </a:cxn>
                      <a:cxn ang="0">
                        <a:pos x="18" y="30"/>
                      </a:cxn>
                      <a:cxn ang="0">
                        <a:pos x="18" y="6"/>
                      </a:cxn>
                      <a:cxn ang="0">
                        <a:pos x="12" y="0"/>
                      </a:cxn>
                      <a:cxn ang="0">
                        <a:pos x="6" y="0"/>
                      </a:cxn>
                      <a:cxn ang="0">
                        <a:pos x="0" y="6"/>
                      </a:cxn>
                      <a:cxn ang="0">
                        <a:pos x="0" y="12"/>
                      </a:cxn>
                      <a:cxn ang="0">
                        <a:pos x="0" y="24"/>
                      </a:cxn>
                    </a:cxnLst>
                    <a:rect l="0" t="0" r="r" b="b"/>
                    <a:pathLst>
                      <a:path w="18" h="36">
                        <a:moveTo>
                          <a:pt x="0" y="24"/>
                        </a:moveTo>
                        <a:lnTo>
                          <a:pt x="0" y="30"/>
                        </a:lnTo>
                        <a:lnTo>
                          <a:pt x="6" y="30"/>
                        </a:lnTo>
                        <a:lnTo>
                          <a:pt x="6" y="36"/>
                        </a:lnTo>
                        <a:lnTo>
                          <a:pt x="12" y="30"/>
                        </a:lnTo>
                        <a:lnTo>
                          <a:pt x="18" y="30"/>
                        </a:lnTo>
                        <a:lnTo>
                          <a:pt x="18" y="6"/>
                        </a:lnTo>
                        <a:lnTo>
                          <a:pt x="12" y="0"/>
                        </a:lnTo>
                        <a:lnTo>
                          <a:pt x="6" y="0"/>
                        </a:lnTo>
                        <a:lnTo>
                          <a:pt x="0" y="6"/>
                        </a:lnTo>
                        <a:lnTo>
                          <a:pt x="0" y="12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64" name="Freeform 179"/>
                  <p:cNvSpPr>
                    <a:spLocks/>
                  </p:cNvSpPr>
                  <p:nvPr/>
                </p:nvSpPr>
                <p:spPr bwMode="auto">
                  <a:xfrm>
                    <a:off x="2436648" y="4132175"/>
                    <a:ext cx="24379" cy="42369"/>
                  </a:xfrm>
                  <a:custGeom>
                    <a:avLst/>
                    <a:gdLst/>
                    <a:ahLst/>
                    <a:cxnLst>
                      <a:cxn ang="0">
                        <a:pos x="0" y="4"/>
                      </a:cxn>
                      <a:cxn ang="0">
                        <a:pos x="0" y="5"/>
                      </a:cxn>
                      <a:cxn ang="0">
                        <a:pos x="1" y="5"/>
                      </a:cxn>
                      <a:cxn ang="0">
                        <a:pos x="1" y="6"/>
                      </a:cxn>
                      <a:cxn ang="0">
                        <a:pos x="2" y="5"/>
                      </a:cxn>
                      <a:cxn ang="0">
                        <a:pos x="3" y="5"/>
                      </a:cxn>
                      <a:cxn ang="0">
                        <a:pos x="3" y="2"/>
                      </a:cxn>
                      <a:cxn ang="0">
                        <a:pos x="3" y="4"/>
                      </a:cxn>
                      <a:cxn ang="0">
                        <a:pos x="3" y="1"/>
                      </a:cxn>
                      <a:cxn ang="0">
                        <a:pos x="2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0" y="1"/>
                      </a:cxn>
                      <a:cxn ang="0">
                        <a:pos x="0" y="2"/>
                      </a:cxn>
                      <a:cxn ang="0">
                        <a:pos x="0" y="4"/>
                      </a:cxn>
                    </a:cxnLst>
                    <a:rect l="0" t="0" r="r" b="b"/>
                    <a:pathLst>
                      <a:path w="3" h="6">
                        <a:moveTo>
                          <a:pt x="0" y="4"/>
                        </a:moveTo>
                        <a:lnTo>
                          <a:pt x="0" y="5"/>
                        </a:lnTo>
                        <a:lnTo>
                          <a:pt x="1" y="5"/>
                        </a:lnTo>
                        <a:lnTo>
                          <a:pt x="1" y="6"/>
                        </a:lnTo>
                        <a:lnTo>
                          <a:pt x="2" y="5"/>
                        </a:lnTo>
                        <a:lnTo>
                          <a:pt x="3" y="5"/>
                        </a:lnTo>
                        <a:lnTo>
                          <a:pt x="3" y="2"/>
                        </a:lnTo>
                        <a:lnTo>
                          <a:pt x="3" y="4"/>
                        </a:lnTo>
                        <a:lnTo>
                          <a:pt x="3" y="1"/>
                        </a:lnTo>
                        <a:lnTo>
                          <a:pt x="2" y="0"/>
                        </a:lnTo>
                        <a:lnTo>
                          <a:pt x="1" y="0"/>
                        </a:lnTo>
                        <a:lnTo>
                          <a:pt x="1" y="0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0" y="4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65" name="Freeform 180"/>
                  <p:cNvSpPr>
                    <a:spLocks/>
                  </p:cNvSpPr>
                  <p:nvPr/>
                </p:nvSpPr>
                <p:spPr bwMode="auto">
                  <a:xfrm>
                    <a:off x="2436648" y="4132175"/>
                    <a:ext cx="40632" cy="21184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6"/>
                      </a:cxn>
                      <a:cxn ang="0">
                        <a:pos x="0" y="12"/>
                      </a:cxn>
                      <a:cxn ang="0">
                        <a:pos x="6" y="18"/>
                      </a:cxn>
                      <a:cxn ang="0">
                        <a:pos x="24" y="18"/>
                      </a:cxn>
                      <a:cxn ang="0">
                        <a:pos x="24" y="12"/>
                      </a:cxn>
                      <a:cxn ang="0">
                        <a:pos x="30" y="12"/>
                      </a:cxn>
                      <a:cxn ang="0">
                        <a:pos x="24" y="6"/>
                      </a:cxn>
                      <a:cxn ang="0">
                        <a:pos x="24" y="0"/>
                      </a:cxn>
                      <a:cxn ang="0">
                        <a:pos x="18" y="0"/>
                      </a:cxn>
                      <a:cxn ang="0">
                        <a:pos x="6" y="0"/>
                      </a:cxn>
                    </a:cxnLst>
                    <a:rect l="0" t="0" r="r" b="b"/>
                    <a:pathLst>
                      <a:path w="30" h="18">
                        <a:moveTo>
                          <a:pt x="6" y="0"/>
                        </a:moveTo>
                        <a:lnTo>
                          <a:pt x="0" y="6"/>
                        </a:lnTo>
                        <a:lnTo>
                          <a:pt x="0" y="12"/>
                        </a:lnTo>
                        <a:lnTo>
                          <a:pt x="6" y="18"/>
                        </a:lnTo>
                        <a:lnTo>
                          <a:pt x="24" y="18"/>
                        </a:lnTo>
                        <a:lnTo>
                          <a:pt x="24" y="12"/>
                        </a:lnTo>
                        <a:lnTo>
                          <a:pt x="30" y="12"/>
                        </a:lnTo>
                        <a:lnTo>
                          <a:pt x="24" y="6"/>
                        </a:lnTo>
                        <a:lnTo>
                          <a:pt x="24" y="0"/>
                        </a:lnTo>
                        <a:lnTo>
                          <a:pt x="18" y="0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66" name="Freeform 181"/>
                  <p:cNvSpPr>
                    <a:spLocks/>
                  </p:cNvSpPr>
                  <p:nvPr/>
                </p:nvSpPr>
                <p:spPr bwMode="auto">
                  <a:xfrm>
                    <a:off x="2436648" y="4132175"/>
                    <a:ext cx="40632" cy="21184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2" y="0"/>
                      </a:cxn>
                      <a:cxn ang="0">
                        <a:pos x="0" y="1"/>
                      </a:cxn>
                      <a:cxn ang="0">
                        <a:pos x="0" y="2"/>
                      </a:cxn>
                      <a:cxn ang="0">
                        <a:pos x="0" y="2"/>
                      </a:cxn>
                      <a:cxn ang="0">
                        <a:pos x="1" y="3"/>
                      </a:cxn>
                      <a:cxn ang="0">
                        <a:pos x="3" y="3"/>
                      </a:cxn>
                      <a:cxn ang="0">
                        <a:pos x="1" y="3"/>
                      </a:cxn>
                      <a:cxn ang="0">
                        <a:pos x="4" y="3"/>
                      </a:cxn>
                      <a:cxn ang="0">
                        <a:pos x="4" y="2"/>
                      </a:cxn>
                      <a:cxn ang="0">
                        <a:pos x="5" y="2"/>
                      </a:cxn>
                      <a:cxn ang="0">
                        <a:pos x="4" y="1"/>
                      </a:cxn>
                      <a:cxn ang="0">
                        <a:pos x="4" y="0"/>
                      </a:cxn>
                      <a:cxn ang="0">
                        <a:pos x="3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5" h="3">
                        <a:moveTo>
                          <a:pt x="1" y="0"/>
                        </a:moveTo>
                        <a:lnTo>
                          <a:pt x="2" y="0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0" y="2"/>
                        </a:lnTo>
                        <a:lnTo>
                          <a:pt x="1" y="3"/>
                        </a:lnTo>
                        <a:lnTo>
                          <a:pt x="3" y="3"/>
                        </a:lnTo>
                        <a:lnTo>
                          <a:pt x="1" y="3"/>
                        </a:lnTo>
                        <a:lnTo>
                          <a:pt x="4" y="3"/>
                        </a:lnTo>
                        <a:lnTo>
                          <a:pt x="4" y="2"/>
                        </a:lnTo>
                        <a:lnTo>
                          <a:pt x="5" y="2"/>
                        </a:lnTo>
                        <a:lnTo>
                          <a:pt x="4" y="1"/>
                        </a:lnTo>
                        <a:lnTo>
                          <a:pt x="4" y="0"/>
                        </a:lnTo>
                        <a:lnTo>
                          <a:pt x="3" y="0"/>
                        </a:lnTo>
                        <a:lnTo>
                          <a:pt x="1" y="0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67" name="Freeform 182"/>
                  <p:cNvSpPr>
                    <a:spLocks/>
                  </p:cNvSpPr>
                  <p:nvPr/>
                </p:nvSpPr>
                <p:spPr bwMode="auto">
                  <a:xfrm>
                    <a:off x="2452901" y="4118052"/>
                    <a:ext cx="24379" cy="35307"/>
                  </a:xfrm>
                  <a:custGeom>
                    <a:avLst/>
                    <a:gdLst/>
                    <a:ahLst/>
                    <a:cxnLst>
                      <a:cxn ang="0">
                        <a:pos x="0" y="24"/>
                      </a:cxn>
                      <a:cxn ang="0">
                        <a:pos x="0" y="30"/>
                      </a:cxn>
                      <a:cxn ang="0">
                        <a:pos x="12" y="30"/>
                      </a:cxn>
                      <a:cxn ang="0">
                        <a:pos x="12" y="24"/>
                      </a:cxn>
                      <a:cxn ang="0">
                        <a:pos x="18" y="6"/>
                      </a:cxn>
                      <a:cxn ang="0">
                        <a:pos x="18" y="24"/>
                      </a:cxn>
                      <a:cxn ang="0">
                        <a:pos x="12" y="0"/>
                      </a:cxn>
                      <a:cxn ang="0">
                        <a:pos x="0" y="0"/>
                      </a:cxn>
                      <a:cxn ang="0">
                        <a:pos x="0" y="6"/>
                      </a:cxn>
                      <a:cxn ang="0">
                        <a:pos x="0" y="24"/>
                      </a:cxn>
                    </a:cxnLst>
                    <a:rect l="0" t="0" r="r" b="b"/>
                    <a:pathLst>
                      <a:path w="18" h="30">
                        <a:moveTo>
                          <a:pt x="0" y="24"/>
                        </a:moveTo>
                        <a:lnTo>
                          <a:pt x="0" y="30"/>
                        </a:lnTo>
                        <a:lnTo>
                          <a:pt x="12" y="30"/>
                        </a:lnTo>
                        <a:lnTo>
                          <a:pt x="12" y="24"/>
                        </a:lnTo>
                        <a:lnTo>
                          <a:pt x="18" y="6"/>
                        </a:lnTo>
                        <a:lnTo>
                          <a:pt x="18" y="24"/>
                        </a:lnTo>
                        <a:lnTo>
                          <a:pt x="12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68" name="Freeform 183"/>
                  <p:cNvSpPr>
                    <a:spLocks/>
                  </p:cNvSpPr>
                  <p:nvPr/>
                </p:nvSpPr>
                <p:spPr bwMode="auto">
                  <a:xfrm>
                    <a:off x="2452901" y="4118052"/>
                    <a:ext cx="24379" cy="35307"/>
                  </a:xfrm>
                  <a:custGeom>
                    <a:avLst/>
                    <a:gdLst/>
                    <a:ahLst/>
                    <a:cxnLst>
                      <a:cxn ang="0">
                        <a:pos x="0" y="4"/>
                      </a:cxn>
                      <a:cxn ang="0">
                        <a:pos x="1" y="4"/>
                      </a:cxn>
                      <a:cxn ang="0">
                        <a:pos x="0" y="5"/>
                      </a:cxn>
                      <a:cxn ang="0">
                        <a:pos x="1" y="5"/>
                      </a:cxn>
                      <a:cxn ang="0">
                        <a:pos x="2" y="5"/>
                      </a:cxn>
                      <a:cxn ang="0">
                        <a:pos x="2" y="4"/>
                      </a:cxn>
                      <a:cxn ang="0">
                        <a:pos x="3" y="1"/>
                      </a:cxn>
                      <a:cxn ang="0">
                        <a:pos x="3" y="4"/>
                      </a:cxn>
                      <a:cxn ang="0">
                        <a:pos x="2" y="0"/>
                      </a:cxn>
                      <a:cxn ang="0">
                        <a:pos x="2" y="0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"/>
                      </a:cxn>
                      <a:cxn ang="0">
                        <a:pos x="0" y="4"/>
                      </a:cxn>
                    </a:cxnLst>
                    <a:rect l="0" t="0" r="r" b="b"/>
                    <a:pathLst>
                      <a:path w="3" h="5">
                        <a:moveTo>
                          <a:pt x="0" y="4"/>
                        </a:moveTo>
                        <a:lnTo>
                          <a:pt x="1" y="4"/>
                        </a:lnTo>
                        <a:lnTo>
                          <a:pt x="0" y="5"/>
                        </a:lnTo>
                        <a:lnTo>
                          <a:pt x="1" y="5"/>
                        </a:lnTo>
                        <a:lnTo>
                          <a:pt x="2" y="5"/>
                        </a:lnTo>
                        <a:lnTo>
                          <a:pt x="2" y="4"/>
                        </a:lnTo>
                        <a:lnTo>
                          <a:pt x="3" y="1"/>
                        </a:lnTo>
                        <a:lnTo>
                          <a:pt x="3" y="4"/>
                        </a:lnTo>
                        <a:lnTo>
                          <a:pt x="2" y="0"/>
                        </a:lnTo>
                        <a:lnTo>
                          <a:pt x="2" y="0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0" y="4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69" name="Freeform 184"/>
                  <p:cNvSpPr>
                    <a:spLocks/>
                  </p:cNvSpPr>
                  <p:nvPr/>
                </p:nvSpPr>
                <p:spPr bwMode="auto">
                  <a:xfrm>
                    <a:off x="2452901" y="4118052"/>
                    <a:ext cx="24379" cy="21184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0"/>
                      </a:cxn>
                      <a:cxn ang="0">
                        <a:pos x="0" y="18"/>
                      </a:cxn>
                      <a:cxn ang="0">
                        <a:pos x="18" y="18"/>
                      </a:cxn>
                      <a:cxn ang="0">
                        <a:pos x="18" y="0"/>
                      </a:cxn>
                      <a:cxn ang="0">
                        <a:pos x="12" y="0"/>
                      </a:cxn>
                      <a:cxn ang="0">
                        <a:pos x="6" y="0"/>
                      </a:cxn>
                    </a:cxnLst>
                    <a:rect l="0" t="0" r="r" b="b"/>
                    <a:pathLst>
                      <a:path w="18" h="18">
                        <a:moveTo>
                          <a:pt x="6" y="0"/>
                        </a:moveTo>
                        <a:lnTo>
                          <a:pt x="0" y="0"/>
                        </a:lnTo>
                        <a:lnTo>
                          <a:pt x="0" y="18"/>
                        </a:lnTo>
                        <a:lnTo>
                          <a:pt x="18" y="18"/>
                        </a:lnTo>
                        <a:lnTo>
                          <a:pt x="18" y="0"/>
                        </a:lnTo>
                        <a:lnTo>
                          <a:pt x="12" y="0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70" name="Freeform 185"/>
                  <p:cNvSpPr>
                    <a:spLocks/>
                  </p:cNvSpPr>
                  <p:nvPr/>
                </p:nvSpPr>
                <p:spPr bwMode="auto">
                  <a:xfrm>
                    <a:off x="2452901" y="4118052"/>
                    <a:ext cx="24379" cy="21184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"/>
                      </a:cxn>
                      <a:cxn ang="0">
                        <a:pos x="0" y="2"/>
                      </a:cxn>
                      <a:cxn ang="0">
                        <a:pos x="0" y="3"/>
                      </a:cxn>
                      <a:cxn ang="0">
                        <a:pos x="2" y="3"/>
                      </a:cxn>
                      <a:cxn ang="0">
                        <a:pos x="1" y="3"/>
                      </a:cxn>
                      <a:cxn ang="0">
                        <a:pos x="3" y="3"/>
                      </a:cxn>
                      <a:cxn ang="0">
                        <a:pos x="3" y="2"/>
                      </a:cxn>
                      <a:cxn ang="0">
                        <a:pos x="3" y="1"/>
                      </a:cxn>
                      <a:cxn ang="0">
                        <a:pos x="3" y="0"/>
                      </a:cxn>
                      <a:cxn ang="0">
                        <a:pos x="3" y="0"/>
                      </a:cxn>
                      <a:cxn ang="0">
                        <a:pos x="2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3" h="3">
                        <a:moveTo>
                          <a:pt x="1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0" y="3"/>
                        </a:lnTo>
                        <a:lnTo>
                          <a:pt x="2" y="3"/>
                        </a:lnTo>
                        <a:lnTo>
                          <a:pt x="1" y="3"/>
                        </a:lnTo>
                        <a:lnTo>
                          <a:pt x="3" y="3"/>
                        </a:lnTo>
                        <a:lnTo>
                          <a:pt x="3" y="2"/>
                        </a:lnTo>
                        <a:lnTo>
                          <a:pt x="3" y="1"/>
                        </a:lnTo>
                        <a:lnTo>
                          <a:pt x="3" y="0"/>
                        </a:lnTo>
                        <a:lnTo>
                          <a:pt x="3" y="0"/>
                        </a:lnTo>
                        <a:lnTo>
                          <a:pt x="2" y="0"/>
                        </a:lnTo>
                        <a:lnTo>
                          <a:pt x="1" y="0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71" name="Freeform 186"/>
                  <p:cNvSpPr>
                    <a:spLocks/>
                  </p:cNvSpPr>
                  <p:nvPr/>
                </p:nvSpPr>
                <p:spPr bwMode="auto">
                  <a:xfrm>
                    <a:off x="2452901" y="4118052"/>
                    <a:ext cx="40632" cy="21184"/>
                  </a:xfrm>
                  <a:custGeom>
                    <a:avLst/>
                    <a:gdLst/>
                    <a:ahLst/>
                    <a:cxnLst>
                      <a:cxn ang="0">
                        <a:pos x="12" y="0"/>
                      </a:cxn>
                      <a:cxn ang="0">
                        <a:pos x="6" y="0"/>
                      </a:cxn>
                      <a:cxn ang="0">
                        <a:pos x="0" y="6"/>
                      </a:cxn>
                      <a:cxn ang="0">
                        <a:pos x="6" y="12"/>
                      </a:cxn>
                      <a:cxn ang="0">
                        <a:pos x="6" y="18"/>
                      </a:cxn>
                      <a:cxn ang="0">
                        <a:pos x="30" y="18"/>
                      </a:cxn>
                      <a:cxn ang="0">
                        <a:pos x="30" y="0"/>
                      </a:cxn>
                      <a:cxn ang="0">
                        <a:pos x="24" y="0"/>
                      </a:cxn>
                      <a:cxn ang="0">
                        <a:pos x="12" y="0"/>
                      </a:cxn>
                    </a:cxnLst>
                    <a:rect l="0" t="0" r="r" b="b"/>
                    <a:pathLst>
                      <a:path w="30" h="18">
                        <a:moveTo>
                          <a:pt x="12" y="0"/>
                        </a:moveTo>
                        <a:lnTo>
                          <a:pt x="6" y="0"/>
                        </a:lnTo>
                        <a:lnTo>
                          <a:pt x="0" y="6"/>
                        </a:lnTo>
                        <a:lnTo>
                          <a:pt x="6" y="12"/>
                        </a:lnTo>
                        <a:lnTo>
                          <a:pt x="6" y="18"/>
                        </a:lnTo>
                        <a:lnTo>
                          <a:pt x="30" y="18"/>
                        </a:lnTo>
                        <a:lnTo>
                          <a:pt x="30" y="0"/>
                        </a:lnTo>
                        <a:lnTo>
                          <a:pt x="24" y="0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72" name="Freeform 187"/>
                  <p:cNvSpPr>
                    <a:spLocks/>
                  </p:cNvSpPr>
                  <p:nvPr/>
                </p:nvSpPr>
                <p:spPr bwMode="auto">
                  <a:xfrm>
                    <a:off x="2452901" y="4118052"/>
                    <a:ext cx="40632" cy="21184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0" y="1"/>
                      </a:cxn>
                      <a:cxn ang="0">
                        <a:pos x="1" y="2"/>
                      </a:cxn>
                      <a:cxn ang="0">
                        <a:pos x="1" y="3"/>
                      </a:cxn>
                      <a:cxn ang="0">
                        <a:pos x="4" y="3"/>
                      </a:cxn>
                      <a:cxn ang="0">
                        <a:pos x="2" y="3"/>
                      </a:cxn>
                      <a:cxn ang="0">
                        <a:pos x="5" y="3"/>
                      </a:cxn>
                      <a:cxn ang="0">
                        <a:pos x="5" y="2"/>
                      </a:cxn>
                      <a:cxn ang="0">
                        <a:pos x="5" y="1"/>
                      </a:cxn>
                      <a:cxn ang="0">
                        <a:pos x="5" y="0"/>
                      </a:cxn>
                      <a:cxn ang="0">
                        <a:pos x="5" y="0"/>
                      </a:cxn>
                      <a:cxn ang="0">
                        <a:pos x="4" y="0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5" h="3">
                        <a:moveTo>
                          <a:pt x="2" y="0"/>
                        </a:moveTo>
                        <a:lnTo>
                          <a:pt x="1" y="0"/>
                        </a:lnTo>
                        <a:lnTo>
                          <a:pt x="1" y="0"/>
                        </a:lnTo>
                        <a:lnTo>
                          <a:pt x="0" y="1"/>
                        </a:lnTo>
                        <a:lnTo>
                          <a:pt x="1" y="2"/>
                        </a:lnTo>
                        <a:lnTo>
                          <a:pt x="1" y="3"/>
                        </a:lnTo>
                        <a:lnTo>
                          <a:pt x="4" y="3"/>
                        </a:lnTo>
                        <a:lnTo>
                          <a:pt x="2" y="3"/>
                        </a:lnTo>
                        <a:lnTo>
                          <a:pt x="5" y="3"/>
                        </a:lnTo>
                        <a:lnTo>
                          <a:pt x="5" y="2"/>
                        </a:lnTo>
                        <a:lnTo>
                          <a:pt x="5" y="1"/>
                        </a:lnTo>
                        <a:lnTo>
                          <a:pt x="5" y="0"/>
                        </a:lnTo>
                        <a:lnTo>
                          <a:pt x="5" y="0"/>
                        </a:lnTo>
                        <a:lnTo>
                          <a:pt x="4" y="0"/>
                        </a:lnTo>
                        <a:lnTo>
                          <a:pt x="2" y="0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73" name="Freeform 188"/>
                  <p:cNvSpPr>
                    <a:spLocks/>
                  </p:cNvSpPr>
                  <p:nvPr/>
                </p:nvSpPr>
                <p:spPr bwMode="auto">
                  <a:xfrm>
                    <a:off x="2469154" y="4082745"/>
                    <a:ext cx="24379" cy="56492"/>
                  </a:xfrm>
                  <a:custGeom>
                    <a:avLst/>
                    <a:gdLst/>
                    <a:ahLst/>
                    <a:cxnLst>
                      <a:cxn ang="0">
                        <a:pos x="0" y="36"/>
                      </a:cxn>
                      <a:cxn ang="0">
                        <a:pos x="0" y="42"/>
                      </a:cxn>
                      <a:cxn ang="0">
                        <a:pos x="6" y="48"/>
                      </a:cxn>
                      <a:cxn ang="0">
                        <a:pos x="18" y="48"/>
                      </a:cxn>
                      <a:cxn ang="0">
                        <a:pos x="18" y="0"/>
                      </a:cxn>
                      <a:cxn ang="0">
                        <a:pos x="6" y="0"/>
                      </a:cxn>
                      <a:cxn ang="0">
                        <a:pos x="0" y="6"/>
                      </a:cxn>
                      <a:cxn ang="0">
                        <a:pos x="0" y="36"/>
                      </a:cxn>
                    </a:cxnLst>
                    <a:rect l="0" t="0" r="r" b="b"/>
                    <a:pathLst>
                      <a:path w="18" h="48">
                        <a:moveTo>
                          <a:pt x="0" y="36"/>
                        </a:moveTo>
                        <a:lnTo>
                          <a:pt x="0" y="42"/>
                        </a:lnTo>
                        <a:lnTo>
                          <a:pt x="6" y="48"/>
                        </a:lnTo>
                        <a:lnTo>
                          <a:pt x="18" y="48"/>
                        </a:lnTo>
                        <a:lnTo>
                          <a:pt x="18" y="0"/>
                        </a:lnTo>
                        <a:lnTo>
                          <a:pt x="6" y="0"/>
                        </a:lnTo>
                        <a:lnTo>
                          <a:pt x="0" y="6"/>
                        </a:lnTo>
                        <a:lnTo>
                          <a:pt x="0" y="36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74" name="Freeform 189"/>
                  <p:cNvSpPr>
                    <a:spLocks/>
                  </p:cNvSpPr>
                  <p:nvPr/>
                </p:nvSpPr>
                <p:spPr bwMode="auto">
                  <a:xfrm>
                    <a:off x="2469154" y="4082745"/>
                    <a:ext cx="24379" cy="56492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0" y="7"/>
                      </a:cxn>
                      <a:cxn ang="0">
                        <a:pos x="1" y="8"/>
                      </a:cxn>
                      <a:cxn ang="0">
                        <a:pos x="2" y="8"/>
                      </a:cxn>
                      <a:cxn ang="0">
                        <a:pos x="3" y="8"/>
                      </a:cxn>
                      <a:cxn ang="0">
                        <a:pos x="3" y="7"/>
                      </a:cxn>
                      <a:cxn ang="0">
                        <a:pos x="3" y="1"/>
                      </a:cxn>
                      <a:cxn ang="0">
                        <a:pos x="3" y="6"/>
                      </a:cxn>
                      <a:cxn ang="0">
                        <a:pos x="3" y="1"/>
                      </a:cxn>
                      <a:cxn ang="0">
                        <a:pos x="3" y="0"/>
                      </a:cxn>
                      <a:cxn ang="0">
                        <a:pos x="2" y="0"/>
                      </a:cxn>
                      <a:cxn ang="0">
                        <a:pos x="1" y="0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3" h="8">
                        <a:moveTo>
                          <a:pt x="0" y="6"/>
                        </a:moveTo>
                        <a:lnTo>
                          <a:pt x="0" y="7"/>
                        </a:lnTo>
                        <a:lnTo>
                          <a:pt x="1" y="8"/>
                        </a:lnTo>
                        <a:lnTo>
                          <a:pt x="2" y="8"/>
                        </a:lnTo>
                        <a:lnTo>
                          <a:pt x="3" y="8"/>
                        </a:lnTo>
                        <a:lnTo>
                          <a:pt x="3" y="7"/>
                        </a:lnTo>
                        <a:lnTo>
                          <a:pt x="3" y="1"/>
                        </a:lnTo>
                        <a:lnTo>
                          <a:pt x="3" y="6"/>
                        </a:lnTo>
                        <a:lnTo>
                          <a:pt x="3" y="1"/>
                        </a:lnTo>
                        <a:lnTo>
                          <a:pt x="3" y="0"/>
                        </a:lnTo>
                        <a:lnTo>
                          <a:pt x="2" y="0"/>
                        </a:lnTo>
                        <a:lnTo>
                          <a:pt x="1" y="0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6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75" name="Freeform 190"/>
                  <p:cNvSpPr>
                    <a:spLocks/>
                  </p:cNvSpPr>
                  <p:nvPr/>
                </p:nvSpPr>
                <p:spPr bwMode="auto">
                  <a:xfrm>
                    <a:off x="2469154" y="4082745"/>
                    <a:ext cx="32505" cy="21184"/>
                  </a:xfrm>
                  <a:custGeom>
                    <a:avLst/>
                    <a:gdLst/>
                    <a:ahLst/>
                    <a:cxnLst>
                      <a:cxn ang="0">
                        <a:pos x="12" y="0"/>
                      </a:cxn>
                      <a:cxn ang="0">
                        <a:pos x="6" y="0"/>
                      </a:cxn>
                      <a:cxn ang="0">
                        <a:pos x="0" y="6"/>
                      </a:cxn>
                      <a:cxn ang="0">
                        <a:pos x="0" y="12"/>
                      </a:cxn>
                      <a:cxn ang="0">
                        <a:pos x="6" y="18"/>
                      </a:cxn>
                      <a:cxn ang="0">
                        <a:pos x="18" y="18"/>
                      </a:cxn>
                      <a:cxn ang="0">
                        <a:pos x="18" y="12"/>
                      </a:cxn>
                      <a:cxn ang="0">
                        <a:pos x="24" y="6"/>
                      </a:cxn>
                      <a:cxn ang="0">
                        <a:pos x="18" y="6"/>
                      </a:cxn>
                      <a:cxn ang="0">
                        <a:pos x="18" y="0"/>
                      </a:cxn>
                      <a:cxn ang="0">
                        <a:pos x="12" y="0"/>
                      </a:cxn>
                    </a:cxnLst>
                    <a:rect l="0" t="0" r="r" b="b"/>
                    <a:pathLst>
                      <a:path w="24" h="18">
                        <a:moveTo>
                          <a:pt x="12" y="0"/>
                        </a:moveTo>
                        <a:lnTo>
                          <a:pt x="6" y="0"/>
                        </a:lnTo>
                        <a:lnTo>
                          <a:pt x="0" y="6"/>
                        </a:lnTo>
                        <a:lnTo>
                          <a:pt x="0" y="12"/>
                        </a:lnTo>
                        <a:lnTo>
                          <a:pt x="6" y="18"/>
                        </a:lnTo>
                        <a:lnTo>
                          <a:pt x="18" y="18"/>
                        </a:lnTo>
                        <a:lnTo>
                          <a:pt x="18" y="12"/>
                        </a:lnTo>
                        <a:lnTo>
                          <a:pt x="24" y="6"/>
                        </a:lnTo>
                        <a:lnTo>
                          <a:pt x="18" y="6"/>
                        </a:lnTo>
                        <a:lnTo>
                          <a:pt x="18" y="0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76" name="Freeform 191"/>
                  <p:cNvSpPr>
                    <a:spLocks/>
                  </p:cNvSpPr>
                  <p:nvPr/>
                </p:nvSpPr>
                <p:spPr bwMode="auto">
                  <a:xfrm>
                    <a:off x="2469154" y="4082745"/>
                    <a:ext cx="32505" cy="21184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1" y="0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2"/>
                      </a:cxn>
                      <a:cxn ang="0">
                        <a:pos x="1" y="3"/>
                      </a:cxn>
                      <a:cxn ang="0">
                        <a:pos x="2" y="3"/>
                      </a:cxn>
                      <a:cxn ang="0">
                        <a:pos x="2" y="3"/>
                      </a:cxn>
                      <a:cxn ang="0">
                        <a:pos x="3" y="3"/>
                      </a:cxn>
                      <a:cxn ang="0">
                        <a:pos x="3" y="2"/>
                      </a:cxn>
                      <a:cxn ang="0">
                        <a:pos x="4" y="1"/>
                      </a:cxn>
                      <a:cxn ang="0">
                        <a:pos x="3" y="1"/>
                      </a:cxn>
                      <a:cxn ang="0">
                        <a:pos x="3" y="0"/>
                      </a:cxn>
                      <a:cxn ang="0">
                        <a:pos x="2" y="0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4" h="3">
                        <a:moveTo>
                          <a:pt x="2" y="0"/>
                        </a:moveTo>
                        <a:lnTo>
                          <a:pt x="1" y="0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1" y="3"/>
                        </a:lnTo>
                        <a:lnTo>
                          <a:pt x="2" y="3"/>
                        </a:lnTo>
                        <a:lnTo>
                          <a:pt x="2" y="3"/>
                        </a:lnTo>
                        <a:lnTo>
                          <a:pt x="3" y="3"/>
                        </a:lnTo>
                        <a:lnTo>
                          <a:pt x="3" y="2"/>
                        </a:lnTo>
                        <a:lnTo>
                          <a:pt x="4" y="1"/>
                        </a:lnTo>
                        <a:lnTo>
                          <a:pt x="3" y="1"/>
                        </a:lnTo>
                        <a:lnTo>
                          <a:pt x="3" y="0"/>
                        </a:lnTo>
                        <a:lnTo>
                          <a:pt x="2" y="0"/>
                        </a:lnTo>
                        <a:lnTo>
                          <a:pt x="2" y="0"/>
                        </a:lnTo>
                      </a:path>
                    </a:pathLst>
                  </a:custGeom>
                  <a:noFill/>
                  <a:ln w="9525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FFFF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</p:grpSp>
        </p:grpSp>
      </p:grpSp>
      <p:sp>
        <p:nvSpPr>
          <p:cNvPr id="1554" name="Rectangle 561"/>
          <p:cNvSpPr>
            <a:spLocks noChangeArrowheads="1"/>
          </p:cNvSpPr>
          <p:nvPr/>
        </p:nvSpPr>
        <p:spPr bwMode="auto">
          <a:xfrm>
            <a:off x="2539966" y="4329994"/>
            <a:ext cx="46807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5.4%</a:t>
            </a:r>
            <a:endParaRPr lang="en-US" sz="1600" b="1" dirty="0">
              <a:solidFill>
                <a:srgbClr val="00FF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Group 22"/>
          <p:cNvGrpSpPr/>
          <p:nvPr/>
        </p:nvGrpSpPr>
        <p:grpSpPr>
          <a:xfrm>
            <a:off x="1492250" y="1987775"/>
            <a:ext cx="6842423" cy="2825248"/>
            <a:chOff x="1492250" y="1780022"/>
            <a:chExt cx="6842423" cy="2825248"/>
          </a:xfrm>
        </p:grpSpPr>
        <p:grpSp>
          <p:nvGrpSpPr>
            <p:cNvPr id="16" name="Group 1554"/>
            <p:cNvGrpSpPr/>
            <p:nvPr/>
          </p:nvGrpSpPr>
          <p:grpSpPr>
            <a:xfrm>
              <a:off x="1976408" y="1780022"/>
              <a:ext cx="2821504" cy="261610"/>
              <a:chOff x="1779456" y="1824574"/>
              <a:chExt cx="2821504" cy="261610"/>
            </a:xfrm>
          </p:grpSpPr>
          <p:sp>
            <p:nvSpPr>
              <p:cNvPr id="1556" name="Rectangle 2044"/>
              <p:cNvSpPr>
                <a:spLocks noChangeArrowheads="1"/>
              </p:cNvSpPr>
              <p:nvPr/>
            </p:nvSpPr>
            <p:spPr bwMode="auto">
              <a:xfrm>
                <a:off x="2196456" y="1824574"/>
                <a:ext cx="2404504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700" dirty="0" smtClean="0">
                    <a:solidFill>
                      <a:srgbClr val="FFFFFF"/>
                    </a:solidFill>
                    <a:latin typeface="Arial" pitchFamily="34" charset="0"/>
                    <a:cs typeface="Arial" pitchFamily="34" charset="0"/>
                  </a:rPr>
                  <a:t>Absorb BVS (theoretical)</a:t>
                </a:r>
                <a:endParaRPr lang="en-US" sz="160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57" name="Rectangle 2046"/>
              <p:cNvSpPr>
                <a:spLocks noChangeArrowheads="1"/>
              </p:cNvSpPr>
              <p:nvPr/>
            </p:nvSpPr>
            <p:spPr bwMode="auto">
              <a:xfrm>
                <a:off x="1779456" y="1937557"/>
                <a:ext cx="320040" cy="21184"/>
              </a:xfrm>
              <a:prstGeom prst="rect">
                <a:avLst/>
              </a:prstGeom>
              <a:noFill/>
              <a:ln w="381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i="1">
                  <a:solidFill>
                    <a:srgbClr val="FFCC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ヒラギノ角ゴ Pro W3" pitchFamily="-76" charset="-128"/>
                  <a:cs typeface="Arial" pitchFamily="34" charset="0"/>
                </a:endParaRPr>
              </a:p>
            </p:txBody>
          </p:sp>
        </p:grpSp>
        <p:grpSp>
          <p:nvGrpSpPr>
            <p:cNvPr id="17" name="Group 21"/>
            <p:cNvGrpSpPr/>
            <p:nvPr/>
          </p:nvGrpSpPr>
          <p:grpSpPr>
            <a:xfrm>
              <a:off x="1492250" y="3847381"/>
              <a:ext cx="6842423" cy="757889"/>
              <a:chOff x="1492250" y="3847381"/>
              <a:chExt cx="6842423" cy="757889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1492250" y="3847381"/>
                <a:ext cx="6556195" cy="756369"/>
                <a:chOff x="1492250" y="3847381"/>
                <a:chExt cx="6556195" cy="756369"/>
              </a:xfrm>
            </p:grpSpPr>
            <p:sp>
              <p:nvSpPr>
                <p:cNvPr id="14" name="Freeform 13"/>
                <p:cNvSpPr/>
                <p:nvPr/>
              </p:nvSpPr>
              <p:spPr bwMode="auto">
                <a:xfrm>
                  <a:off x="1492250" y="4038600"/>
                  <a:ext cx="1282700" cy="565150"/>
                </a:xfrm>
                <a:custGeom>
                  <a:avLst/>
                  <a:gdLst>
                    <a:gd name="connsiteX0" fmla="*/ 0 w 1282700"/>
                    <a:gd name="connsiteY0" fmla="*/ 565150 h 565150"/>
                    <a:gd name="connsiteX1" fmla="*/ 6350 w 1282700"/>
                    <a:gd name="connsiteY1" fmla="*/ 501650 h 565150"/>
                    <a:gd name="connsiteX2" fmla="*/ 12700 w 1282700"/>
                    <a:gd name="connsiteY2" fmla="*/ 482600 h 565150"/>
                    <a:gd name="connsiteX3" fmla="*/ 31750 w 1282700"/>
                    <a:gd name="connsiteY3" fmla="*/ 476250 h 565150"/>
                    <a:gd name="connsiteX4" fmla="*/ 50800 w 1282700"/>
                    <a:gd name="connsiteY4" fmla="*/ 463550 h 565150"/>
                    <a:gd name="connsiteX5" fmla="*/ 88900 w 1282700"/>
                    <a:gd name="connsiteY5" fmla="*/ 450850 h 565150"/>
                    <a:gd name="connsiteX6" fmla="*/ 127000 w 1282700"/>
                    <a:gd name="connsiteY6" fmla="*/ 438150 h 565150"/>
                    <a:gd name="connsiteX7" fmla="*/ 146050 w 1282700"/>
                    <a:gd name="connsiteY7" fmla="*/ 431800 h 565150"/>
                    <a:gd name="connsiteX8" fmla="*/ 190500 w 1282700"/>
                    <a:gd name="connsiteY8" fmla="*/ 425450 h 565150"/>
                    <a:gd name="connsiteX9" fmla="*/ 228600 w 1282700"/>
                    <a:gd name="connsiteY9" fmla="*/ 412750 h 565150"/>
                    <a:gd name="connsiteX10" fmla="*/ 247650 w 1282700"/>
                    <a:gd name="connsiteY10" fmla="*/ 406400 h 565150"/>
                    <a:gd name="connsiteX11" fmla="*/ 285750 w 1282700"/>
                    <a:gd name="connsiteY11" fmla="*/ 400050 h 565150"/>
                    <a:gd name="connsiteX12" fmla="*/ 355600 w 1282700"/>
                    <a:gd name="connsiteY12" fmla="*/ 387350 h 565150"/>
                    <a:gd name="connsiteX13" fmla="*/ 374650 w 1282700"/>
                    <a:gd name="connsiteY13" fmla="*/ 381000 h 565150"/>
                    <a:gd name="connsiteX14" fmla="*/ 400050 w 1282700"/>
                    <a:gd name="connsiteY14" fmla="*/ 374650 h 565150"/>
                    <a:gd name="connsiteX15" fmla="*/ 419100 w 1282700"/>
                    <a:gd name="connsiteY15" fmla="*/ 368300 h 565150"/>
                    <a:gd name="connsiteX16" fmla="*/ 444500 w 1282700"/>
                    <a:gd name="connsiteY16" fmla="*/ 361950 h 565150"/>
                    <a:gd name="connsiteX17" fmla="*/ 482600 w 1282700"/>
                    <a:gd name="connsiteY17" fmla="*/ 349250 h 565150"/>
                    <a:gd name="connsiteX18" fmla="*/ 558800 w 1282700"/>
                    <a:gd name="connsiteY18" fmla="*/ 323850 h 565150"/>
                    <a:gd name="connsiteX19" fmla="*/ 603250 w 1282700"/>
                    <a:gd name="connsiteY19" fmla="*/ 311150 h 565150"/>
                    <a:gd name="connsiteX20" fmla="*/ 622300 w 1282700"/>
                    <a:gd name="connsiteY20" fmla="*/ 304800 h 565150"/>
                    <a:gd name="connsiteX21" fmla="*/ 660400 w 1282700"/>
                    <a:gd name="connsiteY21" fmla="*/ 279400 h 565150"/>
                    <a:gd name="connsiteX22" fmla="*/ 679450 w 1282700"/>
                    <a:gd name="connsiteY22" fmla="*/ 266700 h 565150"/>
                    <a:gd name="connsiteX23" fmla="*/ 698500 w 1282700"/>
                    <a:gd name="connsiteY23" fmla="*/ 247650 h 565150"/>
                    <a:gd name="connsiteX24" fmla="*/ 736600 w 1282700"/>
                    <a:gd name="connsiteY24" fmla="*/ 234950 h 565150"/>
                    <a:gd name="connsiteX25" fmla="*/ 749300 w 1282700"/>
                    <a:gd name="connsiteY25" fmla="*/ 215900 h 565150"/>
                    <a:gd name="connsiteX26" fmla="*/ 787400 w 1282700"/>
                    <a:gd name="connsiteY26" fmla="*/ 203200 h 565150"/>
                    <a:gd name="connsiteX27" fmla="*/ 825500 w 1282700"/>
                    <a:gd name="connsiteY27" fmla="*/ 184150 h 565150"/>
                    <a:gd name="connsiteX28" fmla="*/ 863600 w 1282700"/>
                    <a:gd name="connsiteY28" fmla="*/ 171450 h 565150"/>
                    <a:gd name="connsiteX29" fmla="*/ 882650 w 1282700"/>
                    <a:gd name="connsiteY29" fmla="*/ 165100 h 565150"/>
                    <a:gd name="connsiteX30" fmla="*/ 901700 w 1282700"/>
                    <a:gd name="connsiteY30" fmla="*/ 158750 h 565150"/>
                    <a:gd name="connsiteX31" fmla="*/ 920750 w 1282700"/>
                    <a:gd name="connsiteY31" fmla="*/ 146050 h 565150"/>
                    <a:gd name="connsiteX32" fmla="*/ 958850 w 1282700"/>
                    <a:gd name="connsiteY32" fmla="*/ 114300 h 565150"/>
                    <a:gd name="connsiteX33" fmla="*/ 996950 w 1282700"/>
                    <a:gd name="connsiteY33" fmla="*/ 101600 h 565150"/>
                    <a:gd name="connsiteX34" fmla="*/ 1035050 w 1282700"/>
                    <a:gd name="connsiteY34" fmla="*/ 88900 h 565150"/>
                    <a:gd name="connsiteX35" fmla="*/ 1054100 w 1282700"/>
                    <a:gd name="connsiteY35" fmla="*/ 82550 h 565150"/>
                    <a:gd name="connsiteX36" fmla="*/ 1073150 w 1282700"/>
                    <a:gd name="connsiteY36" fmla="*/ 76200 h 565150"/>
                    <a:gd name="connsiteX37" fmla="*/ 1092200 w 1282700"/>
                    <a:gd name="connsiteY37" fmla="*/ 63500 h 565150"/>
                    <a:gd name="connsiteX38" fmla="*/ 1149350 w 1282700"/>
                    <a:gd name="connsiteY38" fmla="*/ 50800 h 565150"/>
                    <a:gd name="connsiteX39" fmla="*/ 1168400 w 1282700"/>
                    <a:gd name="connsiteY39" fmla="*/ 44450 h 565150"/>
                    <a:gd name="connsiteX40" fmla="*/ 1193800 w 1282700"/>
                    <a:gd name="connsiteY40" fmla="*/ 38100 h 565150"/>
                    <a:gd name="connsiteX41" fmla="*/ 1212850 w 1282700"/>
                    <a:gd name="connsiteY41" fmla="*/ 31750 h 565150"/>
                    <a:gd name="connsiteX42" fmla="*/ 1257300 w 1282700"/>
                    <a:gd name="connsiteY42" fmla="*/ 19050 h 565150"/>
                    <a:gd name="connsiteX43" fmla="*/ 1282700 w 1282700"/>
                    <a:gd name="connsiteY43" fmla="*/ 0 h 565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1282700" h="565150">
                      <a:moveTo>
                        <a:pt x="0" y="565150"/>
                      </a:moveTo>
                      <a:cubicBezTo>
                        <a:pt x="2117" y="543983"/>
                        <a:pt x="3115" y="522675"/>
                        <a:pt x="6350" y="501650"/>
                      </a:cubicBezTo>
                      <a:cubicBezTo>
                        <a:pt x="7368" y="495034"/>
                        <a:pt x="7967" y="487333"/>
                        <a:pt x="12700" y="482600"/>
                      </a:cubicBezTo>
                      <a:cubicBezTo>
                        <a:pt x="17433" y="477867"/>
                        <a:pt x="25763" y="479243"/>
                        <a:pt x="31750" y="476250"/>
                      </a:cubicBezTo>
                      <a:cubicBezTo>
                        <a:pt x="38576" y="472837"/>
                        <a:pt x="43826" y="466650"/>
                        <a:pt x="50800" y="463550"/>
                      </a:cubicBezTo>
                      <a:cubicBezTo>
                        <a:pt x="63033" y="458113"/>
                        <a:pt x="76200" y="455083"/>
                        <a:pt x="88900" y="450850"/>
                      </a:cubicBezTo>
                      <a:lnTo>
                        <a:pt x="127000" y="438150"/>
                      </a:lnTo>
                      <a:cubicBezTo>
                        <a:pt x="133350" y="436033"/>
                        <a:pt x="139424" y="432747"/>
                        <a:pt x="146050" y="431800"/>
                      </a:cubicBezTo>
                      <a:lnTo>
                        <a:pt x="190500" y="425450"/>
                      </a:lnTo>
                      <a:lnTo>
                        <a:pt x="228600" y="412750"/>
                      </a:lnTo>
                      <a:cubicBezTo>
                        <a:pt x="234950" y="410633"/>
                        <a:pt x="241048" y="407500"/>
                        <a:pt x="247650" y="406400"/>
                      </a:cubicBezTo>
                      <a:lnTo>
                        <a:pt x="285750" y="400050"/>
                      </a:lnTo>
                      <a:cubicBezTo>
                        <a:pt x="324722" y="394054"/>
                        <a:pt x="323912" y="396404"/>
                        <a:pt x="355600" y="387350"/>
                      </a:cubicBezTo>
                      <a:cubicBezTo>
                        <a:pt x="362036" y="385511"/>
                        <a:pt x="368214" y="382839"/>
                        <a:pt x="374650" y="381000"/>
                      </a:cubicBezTo>
                      <a:cubicBezTo>
                        <a:pt x="383041" y="378602"/>
                        <a:pt x="391659" y="377048"/>
                        <a:pt x="400050" y="374650"/>
                      </a:cubicBezTo>
                      <a:cubicBezTo>
                        <a:pt x="406486" y="372811"/>
                        <a:pt x="412664" y="370139"/>
                        <a:pt x="419100" y="368300"/>
                      </a:cubicBezTo>
                      <a:cubicBezTo>
                        <a:pt x="427491" y="365902"/>
                        <a:pt x="436141" y="364458"/>
                        <a:pt x="444500" y="361950"/>
                      </a:cubicBezTo>
                      <a:cubicBezTo>
                        <a:pt x="457322" y="358103"/>
                        <a:pt x="469900" y="353483"/>
                        <a:pt x="482600" y="349250"/>
                      </a:cubicBezTo>
                      <a:lnTo>
                        <a:pt x="558800" y="323850"/>
                      </a:lnTo>
                      <a:cubicBezTo>
                        <a:pt x="604475" y="308625"/>
                        <a:pt x="547436" y="327097"/>
                        <a:pt x="603250" y="311150"/>
                      </a:cubicBezTo>
                      <a:cubicBezTo>
                        <a:pt x="609686" y="309311"/>
                        <a:pt x="616449" y="308051"/>
                        <a:pt x="622300" y="304800"/>
                      </a:cubicBezTo>
                      <a:cubicBezTo>
                        <a:pt x="635643" y="297387"/>
                        <a:pt x="647700" y="287867"/>
                        <a:pt x="660400" y="279400"/>
                      </a:cubicBezTo>
                      <a:cubicBezTo>
                        <a:pt x="666750" y="275167"/>
                        <a:pt x="674054" y="272096"/>
                        <a:pt x="679450" y="266700"/>
                      </a:cubicBezTo>
                      <a:cubicBezTo>
                        <a:pt x="685800" y="260350"/>
                        <a:pt x="690650" y="252011"/>
                        <a:pt x="698500" y="247650"/>
                      </a:cubicBezTo>
                      <a:cubicBezTo>
                        <a:pt x="710202" y="241149"/>
                        <a:pt x="736600" y="234950"/>
                        <a:pt x="736600" y="234950"/>
                      </a:cubicBezTo>
                      <a:cubicBezTo>
                        <a:pt x="740833" y="228600"/>
                        <a:pt x="742828" y="219945"/>
                        <a:pt x="749300" y="215900"/>
                      </a:cubicBezTo>
                      <a:cubicBezTo>
                        <a:pt x="760652" y="208805"/>
                        <a:pt x="774700" y="207433"/>
                        <a:pt x="787400" y="203200"/>
                      </a:cubicBezTo>
                      <a:cubicBezTo>
                        <a:pt x="856875" y="180042"/>
                        <a:pt x="751642" y="216976"/>
                        <a:pt x="825500" y="184150"/>
                      </a:cubicBezTo>
                      <a:cubicBezTo>
                        <a:pt x="837733" y="178713"/>
                        <a:pt x="850900" y="175683"/>
                        <a:pt x="863600" y="171450"/>
                      </a:cubicBezTo>
                      <a:lnTo>
                        <a:pt x="882650" y="165100"/>
                      </a:lnTo>
                      <a:cubicBezTo>
                        <a:pt x="889000" y="162983"/>
                        <a:pt x="896131" y="162463"/>
                        <a:pt x="901700" y="158750"/>
                      </a:cubicBezTo>
                      <a:cubicBezTo>
                        <a:pt x="908050" y="154517"/>
                        <a:pt x="914887" y="150936"/>
                        <a:pt x="920750" y="146050"/>
                      </a:cubicBezTo>
                      <a:cubicBezTo>
                        <a:pt x="937840" y="131808"/>
                        <a:pt x="938580" y="123309"/>
                        <a:pt x="958850" y="114300"/>
                      </a:cubicBezTo>
                      <a:cubicBezTo>
                        <a:pt x="971083" y="108863"/>
                        <a:pt x="984250" y="105833"/>
                        <a:pt x="996950" y="101600"/>
                      </a:cubicBezTo>
                      <a:lnTo>
                        <a:pt x="1035050" y="88900"/>
                      </a:lnTo>
                      <a:lnTo>
                        <a:pt x="1054100" y="82550"/>
                      </a:lnTo>
                      <a:cubicBezTo>
                        <a:pt x="1060450" y="80433"/>
                        <a:pt x="1067581" y="79913"/>
                        <a:pt x="1073150" y="76200"/>
                      </a:cubicBezTo>
                      <a:cubicBezTo>
                        <a:pt x="1079500" y="71967"/>
                        <a:pt x="1085185" y="66506"/>
                        <a:pt x="1092200" y="63500"/>
                      </a:cubicBezTo>
                      <a:cubicBezTo>
                        <a:pt x="1101326" y="59589"/>
                        <a:pt x="1142117" y="52608"/>
                        <a:pt x="1149350" y="50800"/>
                      </a:cubicBezTo>
                      <a:cubicBezTo>
                        <a:pt x="1155844" y="49177"/>
                        <a:pt x="1161964" y="46289"/>
                        <a:pt x="1168400" y="44450"/>
                      </a:cubicBezTo>
                      <a:cubicBezTo>
                        <a:pt x="1176791" y="42052"/>
                        <a:pt x="1185409" y="40498"/>
                        <a:pt x="1193800" y="38100"/>
                      </a:cubicBezTo>
                      <a:cubicBezTo>
                        <a:pt x="1200236" y="36261"/>
                        <a:pt x="1206414" y="33589"/>
                        <a:pt x="1212850" y="31750"/>
                      </a:cubicBezTo>
                      <a:cubicBezTo>
                        <a:pt x="1222345" y="29037"/>
                        <a:pt x="1247150" y="24125"/>
                        <a:pt x="1257300" y="19050"/>
                      </a:cubicBezTo>
                      <a:cubicBezTo>
                        <a:pt x="1271660" y="11870"/>
                        <a:pt x="1273770" y="8930"/>
                        <a:pt x="1282700" y="0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 b="1" i="1" smtClean="0">
                    <a:solidFill>
                      <a:srgbClr val="FFCC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ea typeface="ヒラギノ角ゴ Pro W3" pitchFamily="-76" charset="-128"/>
                    <a:cs typeface="Arial" pitchFamily="34" charset="0"/>
                  </a:endParaRPr>
                </a:p>
              </p:txBody>
            </p:sp>
            <p:cxnSp>
              <p:nvCxnSpPr>
                <p:cNvPr id="19" name="Straight Connector 18"/>
                <p:cNvCxnSpPr>
                  <a:stCxn id="14" idx="43"/>
                </p:cNvCxnSpPr>
                <p:nvPr/>
              </p:nvCxnSpPr>
              <p:spPr bwMode="auto">
                <a:xfrm flipV="1">
                  <a:off x="2774950" y="3847381"/>
                  <a:ext cx="5273495" cy="191219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1558" name="Rectangle 561"/>
              <p:cNvSpPr>
                <a:spLocks noChangeArrowheads="1"/>
              </p:cNvSpPr>
              <p:nvPr/>
            </p:nvSpPr>
            <p:spPr bwMode="auto">
              <a:xfrm>
                <a:off x="7866596" y="3922949"/>
                <a:ext cx="468077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dirty="0" smtClean="0">
                    <a:solidFill>
                      <a:srgbClr val="00FF00"/>
                    </a:solidFill>
                    <a:latin typeface="Arial" pitchFamily="34" charset="0"/>
                    <a:cs typeface="Arial" pitchFamily="34" charset="0"/>
                  </a:rPr>
                  <a:t>7.2%</a:t>
                </a:r>
                <a:endParaRPr lang="en-US" sz="1600" b="1" dirty="0">
                  <a:solidFill>
                    <a:srgbClr val="00FF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59" name="Rectangle 561"/>
              <p:cNvSpPr>
                <a:spLocks noChangeArrowheads="1"/>
              </p:cNvSpPr>
              <p:nvPr/>
            </p:nvSpPr>
            <p:spPr bwMode="auto">
              <a:xfrm>
                <a:off x="2537618" y="4359049"/>
                <a:ext cx="468077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dirty="0" smtClean="0">
                    <a:solidFill>
                      <a:srgbClr val="00FF00"/>
                    </a:solidFill>
                    <a:latin typeface="Arial" pitchFamily="34" charset="0"/>
                    <a:cs typeface="Arial" pitchFamily="34" charset="0"/>
                  </a:rPr>
                  <a:t>5.3%</a:t>
                </a:r>
                <a:endParaRPr lang="en-US" sz="1600" b="1" dirty="0">
                  <a:solidFill>
                    <a:srgbClr val="00FF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2" name="Right Brace 1"/>
          <p:cNvSpPr/>
          <p:nvPr/>
        </p:nvSpPr>
        <p:spPr bwMode="auto">
          <a:xfrm>
            <a:off x="4967786" y="1481375"/>
            <a:ext cx="272955" cy="436728"/>
          </a:xfrm>
          <a:prstGeom prst="rightBrace">
            <a:avLst/>
          </a:prstGeom>
          <a:noFill/>
          <a:ln w="2857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600" b="1" i="1" smtClean="0"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ヒラギノ角ゴ Pro W3" pitchFamily="-76" charset="-128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86148" y="1535965"/>
            <a:ext cx="1072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DE25E">
                    <a:lumMod val="60000"/>
                    <a:lumOff val="40000"/>
                  </a:srgbClr>
                </a:solidFill>
                <a:latin typeface="Arial" pitchFamily="34" charset="0"/>
                <a:cs typeface="Arial" pitchFamily="34" charset="0"/>
              </a:rPr>
              <a:t>SPIRIT III</a:t>
            </a:r>
            <a:endParaRPr lang="en-US" sz="1600" b="1" dirty="0">
              <a:solidFill>
                <a:srgbClr val="FDE25E">
                  <a:lumMod val="60000"/>
                  <a:lumOff val="4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17" name="Group 4"/>
          <p:cNvGrpSpPr/>
          <p:nvPr/>
        </p:nvGrpSpPr>
        <p:grpSpPr>
          <a:xfrm>
            <a:off x="4841631" y="3723945"/>
            <a:ext cx="3875141" cy="580348"/>
            <a:chOff x="4841631" y="3880338"/>
            <a:chExt cx="3875141" cy="580348"/>
          </a:xfrm>
        </p:grpSpPr>
        <p:sp>
          <p:nvSpPr>
            <p:cNvPr id="1050" name="TextBox 1049"/>
            <p:cNvSpPr txBox="1"/>
            <p:nvPr/>
          </p:nvSpPr>
          <p:spPr>
            <a:xfrm>
              <a:off x="5486400" y="4091354"/>
              <a:ext cx="3230372" cy="369332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srgbClr val="FFFFFF"/>
                  </a:solidFill>
                  <a:latin typeface="Arial"/>
                  <a:cs typeface=""/>
                </a:rPr>
                <a:t>~</a:t>
              </a:r>
              <a:r>
                <a:rPr lang="en-US" sz="1800" dirty="0">
                  <a:solidFill>
                    <a:srgbClr val="FFFFFF"/>
                  </a:solidFill>
                  <a:latin typeface="Arial"/>
                  <a:cs typeface=""/>
                </a:rPr>
                <a:t>2</a:t>
              </a:r>
              <a:r>
                <a:rPr lang="en-US" sz="1800" dirty="0" smtClean="0">
                  <a:solidFill>
                    <a:srgbClr val="FFFFFF"/>
                  </a:solidFill>
                  <a:latin typeface="Arial"/>
                  <a:cs typeface=""/>
                </a:rPr>
                <a:t>%/</a:t>
              </a:r>
              <a:r>
                <a:rPr lang="en-US" sz="1800" dirty="0" err="1" smtClean="0">
                  <a:solidFill>
                    <a:srgbClr val="FFFFFF"/>
                  </a:solidFill>
                  <a:latin typeface="Arial"/>
                  <a:cs typeface=""/>
                </a:rPr>
                <a:t>yr</a:t>
              </a:r>
              <a:r>
                <a:rPr lang="en-US" sz="1800" dirty="0" smtClean="0">
                  <a:solidFill>
                    <a:srgbClr val="FFFFFF"/>
                  </a:solidFill>
                  <a:latin typeface="Arial"/>
                  <a:cs typeface=""/>
                </a:rPr>
                <a:t> event rate after year 1</a:t>
              </a:r>
              <a:endParaRPr lang="en-US" sz="1800" dirty="0">
                <a:solidFill>
                  <a:srgbClr val="FFFFFF"/>
                </a:solidFill>
                <a:latin typeface="Arial"/>
                <a:cs typeface=""/>
              </a:endParaRPr>
            </a:p>
          </p:txBody>
        </p:sp>
        <p:sp>
          <p:nvSpPr>
            <p:cNvPr id="1055" name="Bent Arrow 3"/>
            <p:cNvSpPr/>
            <p:nvPr/>
          </p:nvSpPr>
          <p:spPr bwMode="auto">
            <a:xfrm flipV="1">
              <a:off x="4841631" y="3880338"/>
              <a:ext cx="609600" cy="527538"/>
            </a:xfrm>
            <a:prstGeom prst="bentArrow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600" b="1" smtClean="0">
                <a:solidFill>
                  <a:srgbClr val="FFFF99"/>
                </a:solidFill>
                <a:latin typeface="Arial"/>
                <a:cs typeface="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176477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1"/>
          <p:cNvSpPr txBox="1">
            <a:spLocks/>
          </p:cNvSpPr>
          <p:nvPr/>
        </p:nvSpPr>
        <p:spPr>
          <a:xfrm>
            <a:off x="0" y="1287966"/>
            <a:ext cx="9144000" cy="80168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Clinical </a:t>
            </a:r>
          </a:p>
          <a:p>
            <a:pPr marL="0" marR="0" lvl="0" indent="0" algn="ctr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Evidences</a:t>
            </a:r>
            <a:endParaRPr kumimoji="1" lang="en-US" sz="40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83146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ChangeArrowheads="1"/>
          </p:cNvSpPr>
          <p:nvPr/>
        </p:nvSpPr>
        <p:spPr bwMode="hidden">
          <a:xfrm flipV="1">
            <a:off x="179388" y="1268413"/>
            <a:ext cx="8785225" cy="5041900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bg1">
                <a:lumMod val="90000"/>
                <a:lumOff val="10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rot="108000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altLang="ko-KR" sz="1600">
              <a:solidFill>
                <a:srgbClr val="FFFFFF"/>
              </a:solidFill>
            </a:endParaRPr>
          </a:p>
        </p:txBody>
      </p:sp>
      <p:sp>
        <p:nvSpPr>
          <p:cNvPr id="2052" name="제목 1"/>
          <p:cNvSpPr>
            <a:spLocks noGrp="1"/>
          </p:cNvSpPr>
          <p:nvPr>
            <p:ph type="title"/>
          </p:nvPr>
        </p:nvSpPr>
        <p:spPr>
          <a:xfrm>
            <a:off x="0" y="260350"/>
            <a:ext cx="9144000" cy="736600"/>
          </a:xfrm>
        </p:spPr>
        <p:txBody>
          <a:bodyPr/>
          <a:lstStyle/>
          <a:p>
            <a:pPr>
              <a:defRPr/>
            </a:pPr>
            <a:r>
              <a:rPr lang="en-US" altLang="ko-KR" sz="3600" dirty="0" smtClean="0">
                <a:latin typeface="Arial" pitchFamily="34" charset="0"/>
                <a:cs typeface="Arial" pitchFamily="34" charset="0"/>
              </a:rPr>
              <a:t>ABSORB II, 1-year  </a:t>
            </a:r>
            <a:endParaRPr lang="ko-KR" altLang="en-US" sz="36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074" name="내용 개체 틀 3"/>
          <p:cNvGraphicFramePr>
            <a:graphicFrameLocks noGrp="1"/>
          </p:cNvGraphicFramePr>
          <p:nvPr>
            <p:ph idx="1"/>
          </p:nvPr>
        </p:nvGraphicFramePr>
        <p:xfrm>
          <a:off x="711843" y="1528763"/>
          <a:ext cx="8165939" cy="4781550"/>
        </p:xfrm>
        <a:graphic>
          <a:graphicData uri="http://schemas.openxmlformats.org/presentationml/2006/ole">
            <p:oleObj spid="_x0000_s3076" r:id="rId3" imgW="8742422" imgH="4779678" progId="">
              <p:embed/>
            </p:oleObj>
          </a:graphicData>
        </a:graphic>
      </p:graphicFrame>
      <p:sp>
        <p:nvSpPr>
          <p:cNvPr id="3077" name="TextBox 5"/>
          <p:cNvSpPr txBox="1">
            <a:spLocks noChangeArrowheads="1"/>
          </p:cNvSpPr>
          <p:nvPr/>
        </p:nvSpPr>
        <p:spPr bwMode="auto">
          <a:xfrm>
            <a:off x="1653705" y="1557338"/>
            <a:ext cx="840295" cy="28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ko-KR" sz="1600" dirty="0" smtClean="0">
                <a:solidFill>
                  <a:srgbClr val="FFFFFF"/>
                </a:solidFill>
                <a:latin typeface="Arial" pitchFamily="34" charset="0"/>
              </a:rPr>
              <a:t>P=0.69</a:t>
            </a:r>
            <a:endParaRPr lang="ko-KR" altLang="en-US" sz="1600" dirty="0" smtClean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078" name="TextBox 6"/>
          <p:cNvSpPr txBox="1">
            <a:spLocks noChangeArrowheads="1"/>
          </p:cNvSpPr>
          <p:nvPr/>
        </p:nvSpPr>
        <p:spPr bwMode="auto">
          <a:xfrm>
            <a:off x="3597377" y="1557338"/>
            <a:ext cx="840295" cy="28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ko-KR" sz="1600" dirty="0" smtClean="0">
                <a:solidFill>
                  <a:srgbClr val="FFFFFF"/>
                </a:solidFill>
                <a:latin typeface="Arial" pitchFamily="34" charset="0"/>
              </a:rPr>
              <a:t>P=0.47</a:t>
            </a:r>
            <a:endParaRPr lang="ko-KR" altLang="en-US" sz="1600" dirty="0" smtClean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079" name="TextBox 7"/>
          <p:cNvSpPr txBox="1">
            <a:spLocks noChangeArrowheads="1"/>
          </p:cNvSpPr>
          <p:nvPr/>
        </p:nvSpPr>
        <p:spPr bwMode="auto">
          <a:xfrm>
            <a:off x="5468245" y="1557338"/>
            <a:ext cx="840295" cy="28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ko-KR" sz="1600" dirty="0" smtClean="0">
                <a:solidFill>
                  <a:srgbClr val="FFFFFF"/>
                </a:solidFill>
                <a:latin typeface="Arial" pitchFamily="34" charset="0"/>
              </a:rPr>
              <a:t>P=0.08</a:t>
            </a:r>
            <a:endParaRPr lang="ko-KR" altLang="en-US" sz="1600" dirty="0" smtClean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081" name="TextBox 10"/>
          <p:cNvSpPr txBox="1">
            <a:spLocks noChangeArrowheads="1"/>
          </p:cNvSpPr>
          <p:nvPr/>
        </p:nvSpPr>
        <p:spPr bwMode="auto">
          <a:xfrm>
            <a:off x="2916162" y="6603797"/>
            <a:ext cx="3424334" cy="24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ko-KR" sz="1200" smtClean="0">
                <a:solidFill>
                  <a:srgbClr val="FFFFFF"/>
                </a:solidFill>
                <a:latin typeface="Arial" pitchFamily="34" charset="0"/>
              </a:rPr>
              <a:t>Patrick W Serruys, et al, Lancet Sep 14, 2014   </a:t>
            </a:r>
            <a:endParaRPr lang="ko-KR" altLang="en-US" sz="1200" smtClean="0">
              <a:solidFill>
                <a:srgbClr val="FFFFFF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ChangeArrowheads="1"/>
          </p:cNvSpPr>
          <p:nvPr/>
        </p:nvSpPr>
        <p:spPr bwMode="hidden">
          <a:xfrm flipV="1">
            <a:off x="179388" y="1268413"/>
            <a:ext cx="8785225" cy="504190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39536E"/>
            </a:solidFill>
            <a:miter lim="800000"/>
            <a:headEnd type="none" w="sm" len="sm"/>
            <a:tailEnd type="none" w="sm" len="sm"/>
          </a:ln>
        </p:spPr>
        <p:txBody>
          <a:bodyPr rot="108000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altLang="ko-KR" sz="1600" smtClean="0">
              <a:solidFill>
                <a:srgbClr val="FFFFFF"/>
              </a:solidFill>
            </a:endParaRPr>
          </a:p>
        </p:txBody>
      </p:sp>
      <p:sp>
        <p:nvSpPr>
          <p:cNvPr id="13" name="제목 1"/>
          <p:cNvSpPr>
            <a:spLocks noGrp="1"/>
          </p:cNvSpPr>
          <p:nvPr>
            <p:ph type="title"/>
          </p:nvPr>
        </p:nvSpPr>
        <p:spPr>
          <a:xfrm>
            <a:off x="0" y="260350"/>
            <a:ext cx="9144000" cy="736600"/>
          </a:xfrm>
        </p:spPr>
        <p:txBody>
          <a:bodyPr/>
          <a:lstStyle/>
          <a:p>
            <a:pPr>
              <a:defRPr/>
            </a:pPr>
            <a:r>
              <a:rPr lang="en-US" altLang="ko-KR" sz="3600" dirty="0" smtClean="0">
                <a:latin typeface="Arial" pitchFamily="34" charset="0"/>
                <a:cs typeface="Arial" pitchFamily="34" charset="0"/>
              </a:rPr>
              <a:t>ABSORB III, 1-year  </a:t>
            </a:r>
            <a:endParaRPr lang="ko-KR" altLang="en-US" sz="3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01" name="TextBox 10"/>
          <p:cNvSpPr txBox="1">
            <a:spLocks noChangeArrowheads="1"/>
          </p:cNvSpPr>
          <p:nvPr/>
        </p:nvSpPr>
        <p:spPr bwMode="auto">
          <a:xfrm>
            <a:off x="3146425" y="6569075"/>
            <a:ext cx="3043238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ko-KR" sz="1400" smtClean="0">
                <a:solidFill>
                  <a:srgbClr val="FFFFFF"/>
                </a:solidFill>
                <a:latin typeface="Arial" pitchFamily="34" charset="0"/>
              </a:rPr>
              <a:t>Stephan G Ellis, et al. NEJM 2015   </a:t>
            </a:r>
            <a:endParaRPr lang="ko-KR" altLang="en-US" sz="1400" smtClean="0">
              <a:solidFill>
                <a:srgbClr val="FFFFFF"/>
              </a:solidFill>
              <a:latin typeface="Arial" pitchFamily="34" charset="0"/>
            </a:endParaRPr>
          </a:p>
        </p:txBody>
      </p:sp>
      <p:graphicFrame>
        <p:nvGraphicFramePr>
          <p:cNvPr id="4098" name="Content Placeholder 3"/>
          <p:cNvGraphicFramePr>
            <a:graphicFrameLocks/>
          </p:cNvGraphicFramePr>
          <p:nvPr/>
        </p:nvGraphicFramePr>
        <p:xfrm>
          <a:off x="488950" y="1217613"/>
          <a:ext cx="8251825" cy="5084762"/>
        </p:xfrm>
        <a:graphic>
          <a:graphicData uri="http://schemas.openxmlformats.org/presentationml/2006/ole">
            <p:oleObj spid="_x0000_s152580" r:id="rId4" imgW="8254699" imgH="5084505" progId="">
              <p:embed/>
            </p:oleObj>
          </a:graphicData>
        </a:graphic>
      </p:graphicFrame>
      <p:sp>
        <p:nvSpPr>
          <p:cNvPr id="4102" name="TextBox 10"/>
          <p:cNvSpPr txBox="1">
            <a:spLocks noChangeArrowheads="1"/>
          </p:cNvSpPr>
          <p:nvPr/>
        </p:nvSpPr>
        <p:spPr bwMode="auto">
          <a:xfrm>
            <a:off x="1979613" y="1773238"/>
            <a:ext cx="10033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ko-KR" sz="2000" smtClean="0">
                <a:solidFill>
                  <a:srgbClr val="FFFF00"/>
                </a:solidFill>
                <a:latin typeface="Arial" pitchFamily="34" charset="0"/>
              </a:rPr>
              <a:t>P=0.16</a:t>
            </a:r>
          </a:p>
        </p:txBody>
      </p:sp>
      <p:sp>
        <p:nvSpPr>
          <p:cNvPr id="4103" name="TextBox 11"/>
          <p:cNvSpPr txBox="1">
            <a:spLocks noChangeArrowheads="1"/>
          </p:cNvSpPr>
          <p:nvPr/>
        </p:nvSpPr>
        <p:spPr bwMode="auto">
          <a:xfrm>
            <a:off x="3541713" y="4513263"/>
            <a:ext cx="10048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ko-KR" sz="2000" smtClean="0">
                <a:solidFill>
                  <a:srgbClr val="FFFF00"/>
                </a:solidFill>
                <a:latin typeface="Arial" pitchFamily="34" charset="0"/>
              </a:rPr>
              <a:t>P=0.29</a:t>
            </a:r>
          </a:p>
        </p:txBody>
      </p:sp>
      <p:sp>
        <p:nvSpPr>
          <p:cNvPr id="4104" name="TextBox 13"/>
          <p:cNvSpPr txBox="1">
            <a:spLocks noChangeArrowheads="1"/>
          </p:cNvSpPr>
          <p:nvPr/>
        </p:nvSpPr>
        <p:spPr bwMode="auto">
          <a:xfrm>
            <a:off x="5210175" y="2049463"/>
            <a:ext cx="10048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ko-KR" sz="2000" smtClean="0">
                <a:solidFill>
                  <a:srgbClr val="FFFF00"/>
                </a:solidFill>
                <a:latin typeface="Arial" pitchFamily="34" charset="0"/>
              </a:rPr>
              <a:t>P=0.18</a:t>
            </a:r>
          </a:p>
        </p:txBody>
      </p:sp>
      <p:sp>
        <p:nvSpPr>
          <p:cNvPr id="4105" name="TextBox 14"/>
          <p:cNvSpPr txBox="1">
            <a:spLocks noChangeArrowheads="1"/>
          </p:cNvSpPr>
          <p:nvPr/>
        </p:nvSpPr>
        <p:spPr bwMode="auto">
          <a:xfrm>
            <a:off x="7081838" y="3308350"/>
            <a:ext cx="10033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ko-KR" sz="2000" smtClean="0">
                <a:solidFill>
                  <a:srgbClr val="FFFF00"/>
                </a:solidFill>
                <a:latin typeface="Arial" pitchFamily="34" charset="0"/>
              </a:rPr>
              <a:t>P=0.50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582906899"/>
              </p:ext>
            </p:extLst>
          </p:nvPr>
        </p:nvGraphicFramePr>
        <p:xfrm>
          <a:off x="423094" y="2090071"/>
          <a:ext cx="8297812" cy="3416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0612"/>
                <a:gridCol w="1461247"/>
                <a:gridCol w="1461247"/>
                <a:gridCol w="1344706"/>
              </a:tblGrid>
              <a:tr h="814091">
                <a:tc>
                  <a:txBody>
                    <a:bodyPr/>
                    <a:lstStyle/>
                    <a:p>
                      <a:endParaRPr lang="en-US" sz="2200" b="0" baseline="0" dirty="0" smtClean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>
                    <a:lnL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Absorb</a:t>
                      </a:r>
                    </a:p>
                    <a:p>
                      <a:pPr algn="ctr"/>
                      <a:r>
                        <a:rPr lang="en-US" sz="2200" b="0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(N=1322)</a:t>
                      </a:r>
                      <a:endParaRPr lang="en-US" sz="2200" b="0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>
                    <a:lnL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err="1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Xience</a:t>
                      </a:r>
                      <a:endParaRPr lang="en-US" sz="2200" b="0" dirty="0" smtClean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sz="2200" b="0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(N=686)</a:t>
                      </a:r>
                      <a:endParaRPr lang="en-US" sz="2200" b="0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>
                    <a:lnL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p-value</a:t>
                      </a:r>
                      <a:endParaRPr lang="en-US" sz="2200" b="0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>
                    <a:lnL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576793">
                <a:tc>
                  <a:txBody>
                    <a:bodyPr/>
                    <a:lstStyle/>
                    <a:p>
                      <a:pPr algn="l"/>
                      <a:r>
                        <a:rPr lang="en-US" sz="2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Device</a:t>
                      </a:r>
                      <a:r>
                        <a:rPr lang="en-US" sz="22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Thrombosis (def*/prob)</a:t>
                      </a:r>
                      <a:endParaRPr lang="en-US" sz="2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1.54%</a:t>
                      </a:r>
                      <a:endParaRPr lang="en-US" sz="2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0.74%</a:t>
                      </a:r>
                      <a:endParaRPr lang="en-US" sz="2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0.13</a:t>
                      </a:r>
                      <a:endParaRPr lang="en-US" sz="2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</a:tr>
              <a:tr h="4558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</a:t>
                      </a:r>
                      <a:r>
                        <a:rPr lang="en-US" sz="22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en-US" sz="2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Early (0 to 30 days)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1.06%</a:t>
                      </a:r>
                      <a:endParaRPr lang="en-US" sz="2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0.73%</a:t>
                      </a:r>
                      <a:endParaRPr lang="en-US" sz="2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0.46</a:t>
                      </a:r>
                      <a:endParaRPr lang="en-US" sz="2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</a:tr>
              <a:tr h="523099">
                <a:tc>
                  <a:txBody>
                    <a:bodyPr/>
                    <a:lstStyle/>
                    <a:p>
                      <a:pPr lvl="0" algn="l"/>
                      <a:r>
                        <a:rPr lang="en-US" sz="2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- Late </a:t>
                      </a:r>
                      <a:r>
                        <a:rPr lang="en-US" sz="22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(&gt; 30 to 1 year)</a:t>
                      </a:r>
                      <a:endParaRPr lang="en-US" sz="2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0.46%</a:t>
                      </a:r>
                      <a:endParaRPr lang="en-US" sz="2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0.00%</a:t>
                      </a:r>
                      <a:endParaRPr lang="en-US" sz="2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0.10</a:t>
                      </a:r>
                      <a:endParaRPr lang="en-US" sz="2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</a:tr>
              <a:tr h="523099">
                <a:tc>
                  <a:txBody>
                    <a:bodyPr/>
                    <a:lstStyle/>
                    <a:p>
                      <a:pPr lvl="0" algn="l"/>
                      <a:r>
                        <a:rPr lang="en-US" sz="2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-</a:t>
                      </a:r>
                      <a:r>
                        <a:rPr lang="en-US" sz="22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Definite* (</a:t>
                      </a:r>
                      <a:r>
                        <a:rPr lang="en-US" sz="22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 year</a:t>
                      </a:r>
                      <a:r>
                        <a:rPr lang="en-US" sz="2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n-US" sz="2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1.38%</a:t>
                      </a:r>
                      <a:endParaRPr lang="en-US" sz="2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0.74%</a:t>
                      </a:r>
                      <a:endParaRPr lang="en-US" sz="2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0.21</a:t>
                      </a:r>
                      <a:endParaRPr lang="en-US" sz="2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</a:tr>
              <a:tr h="523099">
                <a:tc>
                  <a:txBody>
                    <a:bodyPr/>
                    <a:lstStyle/>
                    <a:p>
                      <a:pPr lvl="0" algn="l"/>
                      <a:r>
                        <a:rPr lang="en-US" sz="2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-</a:t>
                      </a:r>
                      <a:r>
                        <a:rPr lang="en-US" sz="22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Probable (1 year )</a:t>
                      </a:r>
                      <a:endParaRPr lang="en-US" sz="2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0.15%</a:t>
                      </a:r>
                      <a:endParaRPr lang="en-US" sz="2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0.00%</a:t>
                      </a:r>
                      <a:endParaRPr lang="en-US" sz="2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0.55</a:t>
                      </a:r>
                      <a:endParaRPr lang="en-US" sz="2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23094" y="1332866"/>
            <a:ext cx="818515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3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 2" pitchFamily="18" charset="2"/>
              <a:buChar char="¡"/>
              <a:defRPr sz="28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3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3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3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3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Clr>
                <a:srgbClr val="FDE25E"/>
              </a:buClr>
              <a:buFontTx/>
              <a:buNone/>
            </a:pPr>
            <a:r>
              <a:rPr lang="en-US" sz="3600" i="1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Device Thrombosis </a:t>
            </a:r>
            <a:r>
              <a:rPr lang="en-US" sz="3600" i="1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en-US" sz="3600" i="1" kern="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148"/>
          <p:cNvSpPr txBox="1">
            <a:spLocks noChangeArrowheads="1"/>
          </p:cNvSpPr>
          <p:nvPr/>
        </p:nvSpPr>
        <p:spPr bwMode="auto">
          <a:xfrm>
            <a:off x="1462088" y="6550223"/>
            <a:ext cx="62198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kern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Ellis SG et al. </a:t>
            </a:r>
            <a:r>
              <a:rPr lang="is-IS" sz="1400" b="1" kern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 </a:t>
            </a:r>
            <a:r>
              <a:rPr lang="is-IS" sz="14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Engl J Med. </a:t>
            </a:r>
            <a:r>
              <a:rPr lang="is-IS" sz="1400" b="1" kern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2015;373:1905-15</a:t>
            </a:r>
            <a:endParaRPr lang="en-US" sz="1400" b="1" kern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0" y="260350"/>
            <a:ext cx="9144000" cy="736600"/>
          </a:xfrm>
        </p:spPr>
        <p:txBody>
          <a:bodyPr/>
          <a:lstStyle/>
          <a:p>
            <a:pPr>
              <a:defRPr/>
            </a:pPr>
            <a:r>
              <a:rPr lang="en-US" altLang="ko-KR" sz="3600" dirty="0" smtClean="0">
                <a:latin typeface="Arial" pitchFamily="34" charset="0"/>
                <a:cs typeface="Arial" pitchFamily="34" charset="0"/>
              </a:rPr>
              <a:t>ABSORB III, 1-year  </a:t>
            </a:r>
            <a:endParaRPr lang="ko-KR" altLang="en-US" sz="36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371432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6"/>
          <p:cNvSpPr txBox="1"/>
          <p:nvPr/>
        </p:nvSpPr>
        <p:spPr>
          <a:xfrm>
            <a:off x="3797059" y="4739268"/>
            <a:ext cx="479000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aseline="30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1.</a:t>
            </a:r>
            <a:r>
              <a:rPr lang="en-US" sz="9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Hernandez</a:t>
            </a:r>
            <a:r>
              <a:rPr lang="en-US" sz="9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, F</a:t>
            </a:r>
            <a:r>
              <a:rPr lang="en-US" sz="9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., </a:t>
            </a:r>
            <a:r>
              <a:rPr lang="en-US" sz="9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REPARA, EuroPCR 2015; </a:t>
            </a:r>
            <a:r>
              <a:rPr lang="en-US" sz="900" baseline="30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9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Hamm, C</a:t>
            </a:r>
            <a:r>
              <a:rPr lang="en-US" sz="9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., </a:t>
            </a:r>
            <a:r>
              <a:rPr lang="en-US" sz="9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GABI-R, EuroPCR </a:t>
            </a:r>
            <a:r>
              <a:rPr lang="en-US" sz="9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2016; </a:t>
            </a:r>
            <a:r>
              <a:rPr lang="en-US" sz="900" baseline="30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9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Cortese, B., RAI, EuroPCR 2016;   </a:t>
            </a:r>
            <a:r>
              <a:rPr lang="en-US" sz="900" baseline="30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9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Petronio A.S., IT-DISSAPEARS, EuroPCR 2016 </a:t>
            </a:r>
            <a:r>
              <a:rPr lang="en-US" sz="900" baseline="30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sz="9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Koning C., France ABSORB, EuroPCR 2016; </a:t>
            </a:r>
            <a:r>
              <a:rPr lang="en-US" sz="900" baseline="30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sz="9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Serruys</a:t>
            </a:r>
            <a:r>
              <a:rPr lang="en-US" sz="9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9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P.W.,TROFI </a:t>
            </a:r>
            <a:r>
              <a:rPr lang="en-US" sz="9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II, ESC2015; </a:t>
            </a:r>
            <a:r>
              <a:rPr lang="en-US" sz="900" baseline="30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en-US" sz="9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en-US" sz="9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La Torre Hernandez, J., ESTROFA BVS, EuroPCR 2015; </a:t>
            </a:r>
            <a:r>
              <a:rPr lang="en-US" sz="900" baseline="30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en-US" sz="9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Kereiakes</a:t>
            </a:r>
            <a:r>
              <a:rPr lang="en-US" sz="9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, D., ABSORB III, TCT 2015; </a:t>
            </a:r>
            <a:r>
              <a:rPr lang="en-US" sz="900" baseline="30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en-US" sz="9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Kimura</a:t>
            </a:r>
            <a:r>
              <a:rPr lang="en-US" sz="9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, T., ABSORB Japan, ESC 2015; </a:t>
            </a:r>
            <a:r>
              <a:rPr lang="en-US" sz="900" baseline="30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9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Gao</a:t>
            </a:r>
            <a:r>
              <a:rPr lang="en-US" sz="9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, R., ABSORB China, TCT 2015; </a:t>
            </a:r>
            <a:r>
              <a:rPr lang="en-US" sz="900" baseline="30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11</a:t>
            </a:r>
            <a:r>
              <a:rPr lang="en-US" sz="9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Seth</a:t>
            </a:r>
            <a:r>
              <a:rPr lang="en-US" sz="9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, A., ABSORB FIRST, TCT 2015; </a:t>
            </a:r>
            <a:r>
              <a:rPr lang="en-US" sz="900" baseline="30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12</a:t>
            </a:r>
            <a:r>
              <a:rPr lang="en-US" sz="9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Capadanno</a:t>
            </a:r>
            <a:r>
              <a:rPr lang="en-US" sz="9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, D., GHOST-EU Propensity Matched Analysis, TCT 2015; </a:t>
            </a:r>
            <a:r>
              <a:rPr lang="en-US" sz="900" baseline="30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13</a:t>
            </a:r>
            <a:r>
              <a:rPr lang="en-US" sz="9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Chevalier</a:t>
            </a:r>
            <a:r>
              <a:rPr lang="en-US" sz="9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, B., ABSORB II, TCT 2015;  </a:t>
            </a:r>
            <a:r>
              <a:rPr lang="en-US" sz="900" baseline="30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14</a:t>
            </a:r>
            <a:r>
              <a:rPr lang="en-US" sz="9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Schwencke</a:t>
            </a:r>
            <a:r>
              <a:rPr lang="en-US" sz="9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, C., ASSURE, TCT 2015; </a:t>
            </a:r>
            <a:r>
              <a:rPr lang="en-US" sz="900" baseline="30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15</a:t>
            </a:r>
            <a:r>
              <a:rPr lang="en-US" sz="9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Kocka V., PRAGUE-19, EuroPCR 2016  </a:t>
            </a:r>
            <a:r>
              <a:rPr lang="en-US" sz="900" baseline="30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16 </a:t>
            </a:r>
            <a:r>
              <a:rPr lang="en-US" sz="9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C.J., ABSORB EXTEND, TCT AP 2015; </a:t>
            </a:r>
            <a:r>
              <a:rPr lang="en-US" sz="900" baseline="30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17</a:t>
            </a:r>
            <a:r>
              <a:rPr lang="en-US" sz="9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Serruys</a:t>
            </a:r>
            <a:r>
              <a:rPr lang="en-US" sz="9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, P.W., ABSORB Cohort B, </a:t>
            </a:r>
            <a:r>
              <a:rPr lang="en-US" sz="9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TCT 2015. Cohort </a:t>
            </a:r>
            <a:r>
              <a:rPr lang="en-US" sz="9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 OCT images - courtesy of RJ van Geuns, Erasmus Medical Center, </a:t>
            </a:r>
            <a:r>
              <a:rPr lang="en-US" sz="9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Netherlands</a:t>
            </a:r>
            <a:r>
              <a:rPr lang="en-US" sz="9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9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</a:br>
            <a:endParaRPr lang="en-US" sz="9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259807"/>
            <a:ext cx="9144000" cy="80168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Clinical Evidences</a:t>
            </a:r>
            <a:endParaRPr kumimoji="1" lang="en-US" sz="3600" b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940107" y="1082160"/>
            <a:ext cx="275594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/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REPARA</a:t>
            </a:r>
            <a:r>
              <a:rPr lang="en-US" altLang="en-US" sz="2000" baseline="30000" dirty="0" smtClean="0">
                <a:latin typeface="Arial" pitchFamily="34" charset="0"/>
                <a:cs typeface="Arial" pitchFamily="34" charset="0"/>
              </a:rPr>
              <a:t>1</a:t>
            </a:r>
          </a:p>
          <a:p>
            <a:pPr marL="171450" indent="-171450"/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GABI-R</a:t>
            </a:r>
            <a:r>
              <a:rPr lang="en-US" altLang="en-US" sz="2000" baseline="30000" dirty="0" smtClean="0">
                <a:latin typeface="Arial" pitchFamily="34" charset="0"/>
                <a:cs typeface="Arial" pitchFamily="34" charset="0"/>
              </a:rPr>
              <a:t>2</a:t>
            </a:r>
            <a:endParaRPr lang="en-US" altLang="en-US" sz="2000" dirty="0" smtClean="0">
              <a:latin typeface="Arial" pitchFamily="34" charset="0"/>
              <a:cs typeface="Arial" pitchFamily="34" charset="0"/>
            </a:endParaRPr>
          </a:p>
          <a:p>
            <a:pPr marL="171450" indent="-171450"/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RAI</a:t>
            </a:r>
            <a:r>
              <a:rPr lang="en-US" altLang="ko-KR" sz="2000" baseline="30000" dirty="0" smtClean="0">
                <a:latin typeface="Arial" pitchFamily="34" charset="0"/>
                <a:cs typeface="Arial" pitchFamily="34" charset="0"/>
              </a:rPr>
              <a:t>3</a:t>
            </a:r>
            <a:endParaRPr lang="en-US" altLang="en-US" sz="2000" dirty="0" smtClean="0">
              <a:latin typeface="Arial" pitchFamily="34" charset="0"/>
              <a:cs typeface="Arial" pitchFamily="34" charset="0"/>
            </a:endParaRPr>
          </a:p>
          <a:p>
            <a:pPr marL="171450" indent="-171450"/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IT-DISAPPEARS</a:t>
            </a:r>
            <a:r>
              <a:rPr lang="en-US" altLang="en-US" sz="2000" baseline="30000" dirty="0" smtClean="0">
                <a:latin typeface="Arial" pitchFamily="34" charset="0"/>
                <a:cs typeface="Arial" pitchFamily="34" charset="0"/>
              </a:rPr>
              <a:t>4</a:t>
            </a:r>
            <a:endParaRPr lang="en-US" altLang="en-US" sz="2000" dirty="0" smtClean="0">
              <a:latin typeface="Arial" pitchFamily="34" charset="0"/>
              <a:cs typeface="Arial" pitchFamily="34" charset="0"/>
            </a:endParaRPr>
          </a:p>
          <a:p>
            <a:pPr marL="171450" indent="-171450"/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France ABSORB</a:t>
            </a:r>
            <a:r>
              <a:rPr lang="en-US" altLang="en-US" sz="2000" baseline="300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altLang="ko-KR" sz="2000" kern="800" dirty="0" smtClean="0">
                <a:latin typeface="Arial" pitchFamily="34" charset="0"/>
                <a:cs typeface="Arial" pitchFamily="34" charset="0"/>
              </a:rPr>
              <a:t>  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ABSORB III</a:t>
            </a:r>
            <a:r>
              <a:rPr lang="en-US" altLang="ko-KR" sz="2000" baseline="30000" dirty="0" smtClean="0">
                <a:latin typeface="Arial" pitchFamily="34" charset="0"/>
                <a:cs typeface="Arial" pitchFamily="34" charset="0"/>
              </a:rPr>
              <a:t>8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ABSORB Japan</a:t>
            </a:r>
            <a:r>
              <a:rPr lang="en-US" altLang="ko-KR" sz="2000" baseline="30000" dirty="0" smtClean="0">
                <a:latin typeface="Arial" pitchFamily="34" charset="0"/>
                <a:cs typeface="Arial" pitchFamily="34" charset="0"/>
              </a:rPr>
              <a:t>9</a:t>
            </a:r>
            <a:endParaRPr lang="en-US" altLang="ko-KR" sz="2000" dirty="0" smtClean="0">
              <a:latin typeface="Arial" pitchFamily="34" charset="0"/>
              <a:cs typeface="Arial" pitchFamily="34" charset="0"/>
            </a:endParaRP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ABSORB China</a:t>
            </a:r>
            <a:r>
              <a:rPr lang="en-US" altLang="ko-KR" sz="2000" baseline="30000" dirty="0" smtClean="0">
                <a:latin typeface="Arial" pitchFamily="34" charset="0"/>
                <a:cs typeface="Arial" pitchFamily="34" charset="0"/>
              </a:rPr>
              <a:t>10</a:t>
            </a:r>
            <a:endParaRPr lang="en-US" altLang="ko-KR" sz="2000" dirty="0" smtClean="0">
              <a:latin typeface="Arial" pitchFamily="34" charset="0"/>
              <a:cs typeface="Arial" pitchFamily="34" charset="0"/>
            </a:endParaRP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ABSORB-FIRST</a:t>
            </a:r>
            <a:r>
              <a:rPr lang="en-US" altLang="ko-KR" sz="2000" baseline="30000" dirty="0" smtClean="0">
                <a:latin typeface="Arial" pitchFamily="34" charset="0"/>
                <a:cs typeface="Arial" pitchFamily="34" charset="0"/>
              </a:rPr>
              <a:t>11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GHOST EU</a:t>
            </a:r>
            <a:r>
              <a:rPr lang="en-US" altLang="ko-KR" sz="2000" baseline="30000" dirty="0" smtClean="0">
                <a:latin typeface="Arial" pitchFamily="34" charset="0"/>
                <a:cs typeface="Arial" pitchFamily="34" charset="0"/>
              </a:rPr>
              <a:t>12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ABSORB II</a:t>
            </a:r>
            <a:r>
              <a:rPr lang="en-US" altLang="ko-KR" sz="2000" baseline="30000" dirty="0" smtClean="0">
                <a:latin typeface="Arial" pitchFamily="34" charset="0"/>
                <a:cs typeface="Arial" pitchFamily="34" charset="0"/>
              </a:rPr>
              <a:t>13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ASSURE</a:t>
            </a:r>
            <a:r>
              <a:rPr lang="en-US" altLang="ko-KR" sz="2000" baseline="30000" dirty="0" smtClean="0">
                <a:latin typeface="Arial" pitchFamily="34" charset="0"/>
                <a:cs typeface="Arial" pitchFamily="34" charset="0"/>
              </a:rPr>
              <a:t>14</a:t>
            </a:r>
            <a:endParaRPr lang="en-US" altLang="ko-KR" sz="2000" dirty="0" smtClean="0">
              <a:latin typeface="Arial" pitchFamily="34" charset="0"/>
              <a:cs typeface="Arial" pitchFamily="34" charset="0"/>
            </a:endParaRPr>
          </a:p>
          <a:p>
            <a:pPr marL="171450" indent="-171450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PRAGUE-9</a:t>
            </a:r>
            <a:r>
              <a:rPr lang="en-US" altLang="ko-KR" sz="2000" baseline="30000" dirty="0" smtClean="0">
                <a:latin typeface="Arial" pitchFamily="34" charset="0"/>
                <a:cs typeface="Arial" pitchFamily="34" charset="0"/>
              </a:rPr>
              <a:t>15</a:t>
            </a:r>
          </a:p>
          <a:p>
            <a:pPr marL="171450" indent="-171450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ABSORB Extend</a:t>
            </a:r>
            <a:r>
              <a:rPr lang="en-US" altLang="ko-KR" sz="2000" baseline="30000" dirty="0" smtClean="0">
                <a:latin typeface="Arial" pitchFamily="34" charset="0"/>
                <a:cs typeface="Arial" pitchFamily="34" charset="0"/>
              </a:rPr>
              <a:t>16</a:t>
            </a:r>
          </a:p>
          <a:p>
            <a:pPr marL="171450" indent="-171450"/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TROFI II</a:t>
            </a:r>
            <a:r>
              <a:rPr lang="en-US" altLang="ko-KR" sz="2000" baseline="30000" dirty="0" smtClean="0">
                <a:latin typeface="Arial" pitchFamily="34" charset="0"/>
                <a:cs typeface="Arial" pitchFamily="34" charset="0"/>
              </a:rPr>
              <a:t>6</a:t>
            </a:r>
          </a:p>
          <a:p>
            <a:pPr marL="171450" indent="-171450"/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ESTROFA-BVS</a:t>
            </a:r>
            <a:r>
              <a:rPr lang="en-US" altLang="ko-KR" sz="2000" baseline="30000" dirty="0" smtClean="0">
                <a:latin typeface="Arial" pitchFamily="34" charset="0"/>
                <a:cs typeface="Arial" pitchFamily="34" charset="0"/>
              </a:rPr>
              <a:t>7</a:t>
            </a:r>
          </a:p>
          <a:p>
            <a:pPr marL="171450" indent="-171450" defTabSz="914400" latinLnBrk="1">
              <a:defRPr/>
            </a:pPr>
            <a:r>
              <a:rPr lang="it-IT" altLang="ko-KR" sz="2000" dirty="0" smtClean="0">
                <a:latin typeface="Arial" pitchFamily="34" charset="0"/>
                <a:cs typeface="Arial" pitchFamily="34" charset="0"/>
                <a:sym typeface="Symbol"/>
              </a:rPr>
              <a:t>ABSORB Cohort B</a:t>
            </a:r>
            <a:r>
              <a:rPr lang="it-IT" altLang="ko-KR" sz="2000" baseline="30000" dirty="0" smtClean="0">
                <a:latin typeface="Arial" pitchFamily="34" charset="0"/>
                <a:cs typeface="Arial" pitchFamily="34" charset="0"/>
                <a:sym typeface="Symbol"/>
              </a:rPr>
              <a:t>17</a:t>
            </a:r>
            <a:endParaRPr lang="en-US" altLang="ko-KR" sz="2000" dirty="0" smtClean="0"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</a:pPr>
            <a:endParaRPr lang="en-US" altLang="ko-KR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774757" y="2090865"/>
            <a:ext cx="48445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chemeClr val="accent1"/>
              </a:buClr>
            </a:pPr>
            <a:r>
              <a:rPr lang="en-US" altLang="en-US" sz="2800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Efficacy and Safety </a:t>
            </a:r>
          </a:p>
          <a:p>
            <a:pPr marL="514350" indent="-514350">
              <a:buClr>
                <a:schemeClr val="accent1"/>
              </a:buClr>
            </a:pPr>
            <a:r>
              <a:rPr lang="en-US" altLang="en-US" sz="2800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of BVS is Comparable</a:t>
            </a:r>
          </a:p>
          <a:p>
            <a:pPr marL="514350" indent="-514350">
              <a:buClr>
                <a:schemeClr val="accent1"/>
              </a:buClr>
            </a:pPr>
            <a:r>
              <a:rPr lang="en-US" altLang="en-US" sz="2800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to 2</a:t>
            </a:r>
            <a:r>
              <a:rPr lang="en-US" altLang="en-US" sz="2800" b="1" i="1" baseline="30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nd</a:t>
            </a:r>
            <a:r>
              <a:rPr lang="en-US" altLang="en-US" sz="2800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Generation of DES.</a:t>
            </a:r>
            <a:r>
              <a:rPr lang="en-US" altLang="en-US" sz="2800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altLang="en-US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en-US" altLang="ko-KR" sz="2800" dirty="0" smtClean="0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/>
          <p:cNvSpPr/>
          <p:nvPr/>
        </p:nvSpPr>
        <p:spPr bwMode="auto">
          <a:xfrm>
            <a:off x="211946" y="2246777"/>
            <a:ext cx="8726240" cy="3869547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58373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Lipinski et al. JACC </a:t>
            </a:r>
            <a:r>
              <a:rPr lang="en-US" sz="1200" b="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Cardiovasc</a:t>
            </a:r>
            <a:r>
              <a:rPr lang="en-US" sz="1200" b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b="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Interv</a:t>
            </a:r>
            <a:r>
              <a:rPr lang="en-US" sz="1200" b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2016;9(</a:t>
            </a:r>
            <a:r>
              <a:rPr lang="en-US" sz="1200" b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200" b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):12-24</a:t>
            </a:r>
            <a:endParaRPr lang="en-US" sz="1200" b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" name="그룹 19"/>
          <p:cNvGrpSpPr/>
          <p:nvPr/>
        </p:nvGrpSpPr>
        <p:grpSpPr>
          <a:xfrm>
            <a:off x="211946" y="2943175"/>
            <a:ext cx="8726240" cy="2852201"/>
            <a:chOff x="211946" y="2367751"/>
            <a:chExt cx="8726240" cy="2852201"/>
          </a:xfrm>
        </p:grpSpPr>
        <p:pic>
          <p:nvPicPr>
            <p:cNvPr id="11" name="Picture 1" descr="Screen Shot 2016-11-01 at 3.52.46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946" y="2449613"/>
              <a:ext cx="4333797" cy="2770339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14" name="Picture 3" descr="Screen Shot 2016-11-01 at 3.53.02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5744" y="2449615"/>
              <a:ext cx="4392442" cy="2770337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19" name="직사각형 18"/>
            <p:cNvSpPr/>
            <p:nvPr/>
          </p:nvSpPr>
          <p:spPr bwMode="auto">
            <a:xfrm>
              <a:off x="211946" y="2367751"/>
              <a:ext cx="8726240" cy="248281"/>
            </a:xfrm>
            <a:prstGeom prst="rect">
              <a:avLst/>
            </a:prstGeom>
            <a:solidFill>
              <a:schemeClr val="tx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4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endParaRPr>
            </a:p>
          </p:txBody>
        </p:sp>
      </p:grpSp>
      <p:sp>
        <p:nvSpPr>
          <p:cNvPr id="12" name="CasellaDiTesto 12"/>
          <p:cNvSpPr txBox="1"/>
          <p:nvPr/>
        </p:nvSpPr>
        <p:spPr>
          <a:xfrm>
            <a:off x="0" y="28435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i="1" dirty="0" smtClean="0">
                <a:latin typeface="Arial" pitchFamily="34" charset="0"/>
                <a:cs typeface="Arial" pitchFamily="34" charset="0"/>
              </a:rPr>
              <a:t>1 Year Met-Analysis Suggest   </a:t>
            </a:r>
          </a:p>
          <a:p>
            <a:pPr algn="ctr"/>
            <a:r>
              <a:rPr lang="en-US" altLang="ko-KR" sz="3600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Increased Risk of ST with Absorb</a:t>
            </a:r>
          </a:p>
        </p:txBody>
      </p:sp>
      <p:sp>
        <p:nvSpPr>
          <p:cNvPr id="13" name="직사각형 12"/>
          <p:cNvSpPr/>
          <p:nvPr/>
        </p:nvSpPr>
        <p:spPr bwMode="auto">
          <a:xfrm>
            <a:off x="211946" y="2085637"/>
            <a:ext cx="8726240" cy="367783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83934" y="2297292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MI</a:t>
            </a:r>
            <a:endParaRPr lang="ko-KR" altLang="en-US" sz="32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13331" y="2297292"/>
            <a:ext cx="2531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Def/</a:t>
            </a:r>
            <a:r>
              <a:rPr lang="en-US" altLang="ko-KR" sz="32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Prob</a:t>
            </a:r>
            <a:r>
              <a:rPr lang="en-US" altLang="ko-KR" sz="32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ST</a:t>
            </a:r>
            <a:endParaRPr lang="ko-KR" altLang="en-US" sz="32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0" y="260350"/>
            <a:ext cx="9144000" cy="736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ABSORB II, 3-year  </a:t>
            </a:r>
            <a:endParaRPr kumimoji="1" lang="ko-KR" alt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56" name="그룹 55"/>
          <p:cNvGrpSpPr/>
          <p:nvPr/>
        </p:nvGrpSpPr>
        <p:grpSpPr>
          <a:xfrm>
            <a:off x="50701" y="2828491"/>
            <a:ext cx="9011554" cy="3323673"/>
            <a:chOff x="50701" y="2897191"/>
            <a:chExt cx="9011554" cy="3323673"/>
          </a:xfrm>
        </p:grpSpPr>
        <p:sp>
          <p:nvSpPr>
            <p:cNvPr id="55" name="직사각형 54"/>
            <p:cNvSpPr/>
            <p:nvPr/>
          </p:nvSpPr>
          <p:spPr bwMode="auto">
            <a:xfrm>
              <a:off x="50701" y="2897191"/>
              <a:ext cx="9011554" cy="3306968"/>
            </a:xfrm>
            <a:prstGeom prst="rect">
              <a:avLst/>
            </a:prstGeom>
            <a:solidFill>
              <a:schemeClr val="tx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4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endParaRPr>
            </a:p>
          </p:txBody>
        </p:sp>
        <p:grpSp>
          <p:nvGrpSpPr>
            <p:cNvPr id="4" name="図形グループ 42"/>
            <p:cNvGrpSpPr>
              <a:grpSpLocks noChangeAspect="1"/>
            </p:cNvGrpSpPr>
            <p:nvPr/>
          </p:nvGrpSpPr>
          <p:grpSpPr>
            <a:xfrm>
              <a:off x="4566504" y="3034212"/>
              <a:ext cx="4495751" cy="3169947"/>
              <a:chOff x="195198" y="1880342"/>
              <a:chExt cx="2831549" cy="1939379"/>
            </a:xfrm>
          </p:grpSpPr>
          <p:grpSp>
            <p:nvGrpSpPr>
              <p:cNvPr id="5" name="図形グループ 43"/>
              <p:cNvGrpSpPr/>
              <p:nvPr/>
            </p:nvGrpSpPr>
            <p:grpSpPr>
              <a:xfrm>
                <a:off x="195198" y="1880342"/>
                <a:ext cx="2831549" cy="1939379"/>
                <a:chOff x="2793" y="612695"/>
                <a:chExt cx="4291456" cy="2939294"/>
              </a:xfrm>
            </p:grpSpPr>
            <p:pic>
              <p:nvPicPr>
                <p:cNvPr id="10" name="Picture 4" descr="Plot of failed by days identified by armcd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13433" t="17960" r="13477" b="24429"/>
                <a:stretch/>
              </p:blipFill>
              <p:spPr bwMode="auto">
                <a:xfrm>
                  <a:off x="2793" y="672712"/>
                  <a:ext cx="4291456" cy="25368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="" xmlns:a14="http://schemas.microsoft.com/office/drawing/2010/main"/>
                  </a:ext>
                </a:extLst>
              </p:spPr>
            </p:pic>
            <p:sp>
              <p:nvSpPr>
                <p:cNvPr id="11" name="テキスト ボックス 49"/>
                <p:cNvSpPr txBox="1"/>
                <p:nvPr/>
              </p:nvSpPr>
              <p:spPr>
                <a:xfrm rot="16200000">
                  <a:off x="-936933" y="1692840"/>
                  <a:ext cx="2417135" cy="256845"/>
                </a:xfrm>
                <a:prstGeom prst="rect">
                  <a:avLst/>
                </a:prstGeom>
                <a:solidFill>
                  <a:sysClr val="window" lastClr="FFFFFF"/>
                </a:solidFill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defTabSz="914400">
                    <a:defRPr/>
                  </a:pPr>
                  <a:r>
                    <a:rPr lang="en-US" altLang="ja-JP" sz="1200" b="1" kern="0" dirty="0" smtClean="0">
                      <a:solidFill>
                        <a:schemeClr val="bg2"/>
                      </a:solidFill>
                      <a:latin typeface="Calibri"/>
                      <a:ea typeface="ＭＳ Ｐゴシック"/>
                      <a:cs typeface="Arial" charset="0"/>
                    </a:rPr>
                    <a:t>Patient oriented clinical endpoint (%) </a:t>
                  </a:r>
                  <a:endParaRPr lang="ja-JP" altLang="en-US" sz="1200" b="1" kern="0" dirty="0" smtClean="0">
                    <a:solidFill>
                      <a:schemeClr val="bg2"/>
                    </a:solidFill>
                    <a:latin typeface="Calibri"/>
                    <a:ea typeface="ＭＳ Ｐゴシック"/>
                    <a:cs typeface="Arial" charset="0"/>
                  </a:endParaRPr>
                </a:p>
              </p:txBody>
            </p:sp>
            <p:sp>
              <p:nvSpPr>
                <p:cNvPr id="12" name="テキスト ボックス 50"/>
                <p:cNvSpPr txBox="1"/>
                <p:nvPr/>
              </p:nvSpPr>
              <p:spPr>
                <a:xfrm>
                  <a:off x="1501817" y="3209529"/>
                  <a:ext cx="1992533" cy="3424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b="1" dirty="0" smtClean="0">
                      <a:solidFill>
                        <a:schemeClr val="bg2"/>
                      </a:solidFill>
                      <a:latin typeface="Calibri"/>
                      <a:ea typeface="ＭＳ Ｐゴシック"/>
                      <a:cs typeface="Arial" charset="0"/>
                    </a:rPr>
                    <a:t>Time to event (days)</a:t>
                  </a:r>
                  <a:endParaRPr lang="ja-JP" altLang="en-US" b="1" dirty="0">
                    <a:solidFill>
                      <a:schemeClr val="bg2"/>
                    </a:solidFill>
                    <a:latin typeface="Calibri"/>
                    <a:ea typeface="ＭＳ Ｐゴシック"/>
                    <a:cs typeface="Arial" charset="0"/>
                  </a:endParaRPr>
                </a:p>
              </p:txBody>
            </p:sp>
            <p:sp>
              <p:nvSpPr>
                <p:cNvPr id="13" name="テキスト ボックス 51"/>
                <p:cNvSpPr txBox="1"/>
                <p:nvPr/>
              </p:nvSpPr>
              <p:spPr>
                <a:xfrm>
                  <a:off x="1042770" y="742593"/>
                  <a:ext cx="677746" cy="285383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rtlCol="0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sz="1400" b="1" dirty="0" smtClean="0">
                      <a:solidFill>
                        <a:schemeClr val="bg2"/>
                      </a:solidFill>
                      <a:latin typeface="Calibri"/>
                      <a:ea typeface="ＭＳ Ｐゴシック"/>
                      <a:cs typeface="Arial" charset="0"/>
                    </a:rPr>
                    <a:t>Absorb</a:t>
                  </a:r>
                </a:p>
              </p:txBody>
            </p:sp>
            <p:sp>
              <p:nvSpPr>
                <p:cNvPr id="14" name="テキスト ボックス 52"/>
                <p:cNvSpPr txBox="1"/>
                <p:nvPr/>
              </p:nvSpPr>
              <p:spPr>
                <a:xfrm>
                  <a:off x="2006936" y="742593"/>
                  <a:ext cx="634978" cy="285383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rtlCol="0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sz="1400" b="1" dirty="0" smtClean="0">
                      <a:solidFill>
                        <a:schemeClr val="bg2"/>
                      </a:solidFill>
                      <a:latin typeface="Calibri"/>
                      <a:ea typeface="ＭＳ Ｐゴシック"/>
                      <a:cs typeface="Arial" charset="0"/>
                    </a:rPr>
                    <a:t>Xience</a:t>
                  </a:r>
                  <a:endParaRPr lang="ja-JP" altLang="en-US" sz="1400" b="1" dirty="0">
                    <a:solidFill>
                      <a:schemeClr val="bg2"/>
                    </a:solidFill>
                    <a:latin typeface="Calibri"/>
                    <a:ea typeface="ＭＳ Ｐゴシック"/>
                    <a:cs typeface="Arial" charset="0"/>
                  </a:endParaRPr>
                </a:p>
              </p:txBody>
            </p:sp>
            <p:sp>
              <p:nvSpPr>
                <p:cNvPr id="15" name="正方形/長方形 53"/>
                <p:cNvSpPr/>
                <p:nvPr/>
              </p:nvSpPr>
              <p:spPr>
                <a:xfrm>
                  <a:off x="437956" y="672712"/>
                  <a:ext cx="170546" cy="2429073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ja-JP" altLang="en-US" sz="1600" b="1" kern="0" smtClean="0">
                    <a:solidFill>
                      <a:schemeClr val="bg2"/>
                    </a:solidFill>
                    <a:latin typeface="Calibri"/>
                    <a:ea typeface="ＭＳ Ｐゴシック"/>
                    <a:cs typeface="Arial" charset="0"/>
                  </a:endParaRPr>
                </a:p>
              </p:txBody>
            </p:sp>
            <p:sp>
              <p:nvSpPr>
                <p:cNvPr id="16" name="テキスト ボックス 54"/>
                <p:cNvSpPr txBox="1"/>
                <p:nvPr/>
              </p:nvSpPr>
              <p:spPr>
                <a:xfrm>
                  <a:off x="345751" y="657676"/>
                  <a:ext cx="315872" cy="2568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sz="1200" b="1" dirty="0" smtClean="0">
                      <a:solidFill>
                        <a:schemeClr val="bg2"/>
                      </a:solidFill>
                      <a:latin typeface="Calibri"/>
                      <a:ea typeface="ＭＳ Ｐゴシック"/>
                      <a:cs typeface="Arial" charset="0"/>
                    </a:rPr>
                    <a:t>25</a:t>
                  </a:r>
                  <a:endParaRPr lang="ja-JP" altLang="en-US" sz="1200" b="1" dirty="0">
                    <a:solidFill>
                      <a:schemeClr val="bg2"/>
                    </a:solidFill>
                    <a:latin typeface="Calibri"/>
                    <a:ea typeface="ＭＳ Ｐゴシック"/>
                    <a:cs typeface="Arial" charset="0"/>
                  </a:endParaRPr>
                </a:p>
              </p:txBody>
            </p:sp>
            <p:sp>
              <p:nvSpPr>
                <p:cNvPr id="17" name="テキスト ボックス 55"/>
                <p:cNvSpPr txBox="1"/>
                <p:nvPr/>
              </p:nvSpPr>
              <p:spPr>
                <a:xfrm>
                  <a:off x="345751" y="1073933"/>
                  <a:ext cx="315872" cy="2568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sz="1200" b="1" dirty="0" smtClean="0">
                      <a:solidFill>
                        <a:schemeClr val="bg2"/>
                      </a:solidFill>
                      <a:latin typeface="Calibri"/>
                      <a:ea typeface="ＭＳ Ｐゴシック"/>
                      <a:cs typeface="Arial" charset="0"/>
                    </a:rPr>
                    <a:t>20</a:t>
                  </a:r>
                  <a:endParaRPr lang="ja-JP" altLang="en-US" sz="1200" b="1" dirty="0">
                    <a:solidFill>
                      <a:schemeClr val="bg2"/>
                    </a:solidFill>
                    <a:latin typeface="Calibri"/>
                    <a:ea typeface="ＭＳ Ｐゴシック"/>
                    <a:cs typeface="Arial" charset="0"/>
                  </a:endParaRPr>
                </a:p>
              </p:txBody>
            </p:sp>
            <p:sp>
              <p:nvSpPr>
                <p:cNvPr id="18" name="テキスト ボックス 56"/>
                <p:cNvSpPr txBox="1"/>
                <p:nvPr/>
              </p:nvSpPr>
              <p:spPr>
                <a:xfrm>
                  <a:off x="345751" y="1486385"/>
                  <a:ext cx="315872" cy="2568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sz="1200" b="1" dirty="0" smtClean="0">
                      <a:solidFill>
                        <a:schemeClr val="bg2"/>
                      </a:solidFill>
                      <a:latin typeface="Calibri"/>
                      <a:ea typeface="ＭＳ Ｐゴシック"/>
                      <a:cs typeface="Arial" charset="0"/>
                    </a:rPr>
                    <a:t>15</a:t>
                  </a:r>
                  <a:endParaRPr lang="ja-JP" altLang="en-US" sz="1200" b="1" dirty="0">
                    <a:solidFill>
                      <a:schemeClr val="bg2"/>
                    </a:solidFill>
                    <a:latin typeface="Calibri"/>
                    <a:ea typeface="ＭＳ Ｐゴシック"/>
                    <a:cs typeface="Arial" charset="0"/>
                  </a:endParaRPr>
                </a:p>
              </p:txBody>
            </p:sp>
            <p:sp>
              <p:nvSpPr>
                <p:cNvPr id="19" name="テキスト ボックス 57"/>
                <p:cNvSpPr txBox="1"/>
                <p:nvPr/>
              </p:nvSpPr>
              <p:spPr>
                <a:xfrm>
                  <a:off x="345751" y="1913364"/>
                  <a:ext cx="315872" cy="2568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sz="1200" b="1" dirty="0" smtClean="0">
                      <a:solidFill>
                        <a:schemeClr val="bg2"/>
                      </a:solidFill>
                      <a:latin typeface="Calibri"/>
                      <a:ea typeface="ＭＳ Ｐゴシック"/>
                      <a:cs typeface="Arial" charset="0"/>
                    </a:rPr>
                    <a:t>10</a:t>
                  </a:r>
                  <a:endParaRPr lang="ja-JP" altLang="en-US" sz="1200" b="1" dirty="0">
                    <a:solidFill>
                      <a:schemeClr val="bg2"/>
                    </a:solidFill>
                    <a:latin typeface="Calibri"/>
                    <a:ea typeface="ＭＳ Ｐゴシック"/>
                    <a:cs typeface="Arial" charset="0"/>
                  </a:endParaRPr>
                </a:p>
              </p:txBody>
            </p:sp>
            <p:sp>
              <p:nvSpPr>
                <p:cNvPr id="20" name="テキスト ボックス 58"/>
                <p:cNvSpPr txBox="1"/>
                <p:nvPr/>
              </p:nvSpPr>
              <p:spPr>
                <a:xfrm>
                  <a:off x="436745" y="2319619"/>
                  <a:ext cx="243551" cy="2568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sz="1200" b="1" dirty="0">
                      <a:solidFill>
                        <a:schemeClr val="bg2"/>
                      </a:solidFill>
                      <a:latin typeface="Calibri"/>
                      <a:ea typeface="ＭＳ Ｐゴシック"/>
                      <a:cs typeface="Arial" charset="0"/>
                    </a:rPr>
                    <a:t>5</a:t>
                  </a:r>
                  <a:endParaRPr lang="ja-JP" altLang="en-US" sz="1200" b="1" dirty="0">
                    <a:solidFill>
                      <a:schemeClr val="bg2"/>
                    </a:solidFill>
                    <a:latin typeface="Calibri"/>
                    <a:ea typeface="ＭＳ Ｐゴシック"/>
                    <a:cs typeface="Arial" charset="0"/>
                  </a:endParaRPr>
                </a:p>
              </p:txBody>
            </p:sp>
            <p:sp>
              <p:nvSpPr>
                <p:cNvPr id="21" name="テキスト ボックス 59"/>
                <p:cNvSpPr txBox="1"/>
                <p:nvPr/>
              </p:nvSpPr>
              <p:spPr>
                <a:xfrm>
                  <a:off x="436745" y="2755305"/>
                  <a:ext cx="243551" cy="2568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sz="1200" b="1" dirty="0" smtClean="0">
                      <a:solidFill>
                        <a:schemeClr val="bg2"/>
                      </a:solidFill>
                      <a:latin typeface="Calibri"/>
                      <a:ea typeface="ＭＳ Ｐゴシック"/>
                      <a:cs typeface="Arial" charset="0"/>
                    </a:rPr>
                    <a:t>0</a:t>
                  </a:r>
                  <a:endParaRPr lang="ja-JP" altLang="en-US" sz="1200" b="1" dirty="0">
                    <a:solidFill>
                      <a:schemeClr val="bg2"/>
                    </a:solidFill>
                    <a:latin typeface="Calibri"/>
                    <a:ea typeface="ＭＳ Ｐゴシック"/>
                    <a:cs typeface="Arial" charset="0"/>
                  </a:endParaRPr>
                </a:p>
              </p:txBody>
            </p:sp>
            <p:sp>
              <p:nvSpPr>
                <p:cNvPr id="22" name="テキスト ボックス 60"/>
                <p:cNvSpPr txBox="1"/>
                <p:nvPr/>
              </p:nvSpPr>
              <p:spPr>
                <a:xfrm>
                  <a:off x="1046669" y="980132"/>
                  <a:ext cx="1886967" cy="599302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sz="1200" b="1" dirty="0" smtClean="0">
                      <a:solidFill>
                        <a:schemeClr val="bg2"/>
                      </a:solidFill>
                      <a:latin typeface="Calibri"/>
                      <a:ea typeface="ＭＳ Ｐゴシック"/>
                      <a:cs typeface="Arial" charset="0"/>
                    </a:rPr>
                    <a:t>HR [95% CI]</a:t>
                  </a:r>
                </a:p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sz="1200" b="1" dirty="0" smtClean="0">
                      <a:solidFill>
                        <a:schemeClr val="bg2"/>
                      </a:solidFill>
                      <a:latin typeface="Calibri"/>
                      <a:ea typeface="ＭＳ Ｐゴシック"/>
                      <a:cs typeface="Arial" charset="0"/>
                    </a:rPr>
                    <a:t>0.86 [0.58, 1.27]</a:t>
                  </a:r>
                </a:p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sz="1200" b="1" dirty="0" smtClean="0">
                      <a:solidFill>
                        <a:schemeClr val="bg2"/>
                      </a:solidFill>
                      <a:latin typeface="Calibri"/>
                      <a:ea typeface="ＭＳ Ｐゴシック"/>
                      <a:cs typeface="Arial" charset="0"/>
                    </a:rPr>
                    <a:t>p=0.44</a:t>
                  </a:r>
                  <a:endParaRPr lang="ja-JP" altLang="en-US" sz="1200" b="1" dirty="0">
                    <a:solidFill>
                      <a:schemeClr val="bg2"/>
                    </a:solidFill>
                    <a:latin typeface="Calibri"/>
                    <a:ea typeface="ＭＳ Ｐゴシック"/>
                    <a:cs typeface="Arial" charset="0"/>
                  </a:endParaRPr>
                </a:p>
              </p:txBody>
            </p:sp>
          </p:grpSp>
          <p:sp>
            <p:nvSpPr>
              <p:cNvPr id="6" name="正方形/長方形 44"/>
              <p:cNvSpPr/>
              <p:nvPr/>
            </p:nvSpPr>
            <p:spPr bwMode="auto">
              <a:xfrm>
                <a:off x="2724908" y="1909264"/>
                <a:ext cx="260716" cy="134573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3200" b="1" i="1" smtClean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ヒラギノ角ゴ Pro W3" pitchFamily="-111" charset="-128"/>
                  <a:cs typeface="Arial" charset="0"/>
                </a:endParaRPr>
              </a:p>
            </p:txBody>
          </p:sp>
          <p:sp>
            <p:nvSpPr>
              <p:cNvPr id="7" name="正方形/長方形 45"/>
              <p:cNvSpPr/>
              <p:nvPr/>
            </p:nvSpPr>
            <p:spPr bwMode="auto">
              <a:xfrm>
                <a:off x="2740868" y="2271672"/>
                <a:ext cx="204848" cy="164723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3200" b="1" i="1" smtClean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ヒラギノ角ゴ Pro W3" pitchFamily="-111" charset="-128"/>
                  <a:cs typeface="Arial" charset="0"/>
                </a:endParaRPr>
              </a:p>
            </p:txBody>
          </p:sp>
          <p:sp>
            <p:nvSpPr>
              <p:cNvPr id="8" name="テキスト ボックス 46"/>
              <p:cNvSpPr txBox="1"/>
              <p:nvPr/>
            </p:nvSpPr>
            <p:spPr>
              <a:xfrm>
                <a:off x="2246165" y="2906249"/>
                <a:ext cx="468983" cy="2071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600" b="1" dirty="0" smtClean="0">
                    <a:solidFill>
                      <a:schemeClr val="bg2"/>
                    </a:solidFill>
                    <a:latin typeface="Arial" pitchFamily="34" charset="0"/>
                    <a:cs typeface="Arial" pitchFamily="34" charset="0"/>
                  </a:rPr>
                  <a:t>20.8%</a:t>
                </a:r>
                <a:endParaRPr kumimoji="1" lang="ja-JP" altLang="en-US" sz="1600" b="1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" name="テキスト ボックス 47"/>
              <p:cNvSpPr txBox="1"/>
              <p:nvPr/>
            </p:nvSpPr>
            <p:spPr>
              <a:xfrm>
                <a:off x="2195410" y="2024642"/>
                <a:ext cx="468983" cy="2071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600" b="1" dirty="0" smtClean="0">
                    <a:solidFill>
                      <a:schemeClr val="bg2"/>
                    </a:solidFill>
                    <a:latin typeface="Arial" pitchFamily="34" charset="0"/>
                    <a:cs typeface="Arial" pitchFamily="34" charset="0"/>
                  </a:rPr>
                  <a:t>24.0%</a:t>
                </a:r>
                <a:endParaRPr kumimoji="1" lang="ja-JP" altLang="en-US" sz="1600" b="1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29" name="Picture 1" descr="Plot of failed by days identified by armcd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2505" t="15693" r="11315" b="24433"/>
            <a:stretch/>
          </p:blipFill>
          <p:spPr bwMode="auto">
            <a:xfrm>
              <a:off x="50701" y="3034211"/>
              <a:ext cx="4662906" cy="279278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sp>
          <p:nvSpPr>
            <p:cNvPr id="30" name="テキスト ボックス 68"/>
            <p:cNvSpPr txBox="1"/>
            <p:nvPr/>
          </p:nvSpPr>
          <p:spPr>
            <a:xfrm rot="16200000">
              <a:off x="-944658" y="4287105"/>
              <a:ext cx="2571538" cy="27261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en-US" altLang="ja-JP" sz="1200" b="1" kern="0" dirty="0" smtClean="0">
                  <a:solidFill>
                    <a:schemeClr val="bg2"/>
                  </a:solidFill>
                  <a:latin typeface="Calibri"/>
                  <a:ea typeface="ＭＳ Ｐゴシック"/>
                  <a:cs typeface="Arial" charset="0"/>
                </a:rPr>
                <a:t>Device oriented clinical endpoint (%) </a:t>
              </a:r>
              <a:endParaRPr lang="ja-JP" altLang="en-US" sz="1200" b="1" kern="0" dirty="0" smtClean="0">
                <a:solidFill>
                  <a:schemeClr val="bg2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31" name="テキスト ボックス 69"/>
            <p:cNvSpPr txBox="1"/>
            <p:nvPr/>
          </p:nvSpPr>
          <p:spPr>
            <a:xfrm>
              <a:off x="1610360" y="5851532"/>
              <a:ext cx="21148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en-US" altLang="ja-JP" b="1" kern="0" dirty="0" smtClean="0">
                  <a:solidFill>
                    <a:schemeClr val="bg2"/>
                  </a:solidFill>
                  <a:latin typeface="Calibri"/>
                  <a:ea typeface="ＭＳ Ｐゴシック"/>
                  <a:cs typeface="Arial" charset="0"/>
                </a:rPr>
                <a:t>Time to event (days)</a:t>
              </a:r>
              <a:endParaRPr lang="ja-JP" altLang="en-US" b="1" kern="0" dirty="0" smtClean="0">
                <a:solidFill>
                  <a:schemeClr val="bg2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32" name="テキスト ボックス 70"/>
            <p:cNvSpPr txBox="1"/>
            <p:nvPr/>
          </p:nvSpPr>
          <p:spPr>
            <a:xfrm>
              <a:off x="1192065" y="3221220"/>
              <a:ext cx="719361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en-US" altLang="ja-JP" sz="1400" b="1" kern="0" dirty="0" smtClean="0">
                  <a:solidFill>
                    <a:schemeClr val="bg2"/>
                  </a:solidFill>
                  <a:latin typeface="Calibri"/>
                  <a:ea typeface="ＭＳ Ｐゴシック"/>
                  <a:cs typeface="Arial" charset="0"/>
                </a:rPr>
                <a:t>Absorb</a:t>
              </a:r>
            </a:p>
          </p:txBody>
        </p:sp>
        <p:sp>
          <p:nvSpPr>
            <p:cNvPr id="33" name="テキスト ボックス 71"/>
            <p:cNvSpPr txBox="1"/>
            <p:nvPr/>
          </p:nvSpPr>
          <p:spPr>
            <a:xfrm>
              <a:off x="2197006" y="3221220"/>
              <a:ext cx="673967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en-US" altLang="ja-JP" sz="1400" b="1" kern="0" dirty="0" smtClean="0">
                  <a:solidFill>
                    <a:schemeClr val="bg2"/>
                  </a:solidFill>
                  <a:latin typeface="Calibri"/>
                  <a:ea typeface="ＭＳ Ｐゴシック"/>
                  <a:cs typeface="Arial" charset="0"/>
                </a:rPr>
                <a:t>Xience</a:t>
              </a:r>
              <a:endParaRPr lang="ja-JP" altLang="en-US" sz="1400" b="1" kern="0" dirty="0" smtClean="0">
                <a:solidFill>
                  <a:schemeClr val="bg2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34" name="正方形/長方形 72"/>
            <p:cNvSpPr/>
            <p:nvPr/>
          </p:nvSpPr>
          <p:spPr>
            <a:xfrm>
              <a:off x="573708" y="3170144"/>
              <a:ext cx="177758" cy="257250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ja-JP" altLang="en-US" sz="1600" b="1" kern="0" smtClean="0">
                <a:solidFill>
                  <a:schemeClr val="bg2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grpSp>
          <p:nvGrpSpPr>
            <p:cNvPr id="35" name="図形グループ 73"/>
            <p:cNvGrpSpPr/>
            <p:nvPr/>
          </p:nvGrpSpPr>
          <p:grpSpPr>
            <a:xfrm>
              <a:off x="445341" y="3116156"/>
              <a:ext cx="353349" cy="2498488"/>
              <a:chOff x="345750" y="865486"/>
              <a:chExt cx="339013" cy="2359185"/>
            </a:xfrm>
          </p:grpSpPr>
          <p:sp>
            <p:nvSpPr>
              <p:cNvPr id="37" name="テキスト ボックス 75"/>
              <p:cNvSpPr txBox="1"/>
              <p:nvPr/>
            </p:nvSpPr>
            <p:spPr>
              <a:xfrm>
                <a:off x="345750" y="865486"/>
                <a:ext cx="321664" cy="261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>
                  <a:defRPr/>
                </a:pPr>
                <a:r>
                  <a:rPr lang="en-US" altLang="ja-JP" sz="1200" b="1" kern="0" dirty="0" smtClean="0">
                    <a:solidFill>
                      <a:schemeClr val="bg2"/>
                    </a:solidFill>
                    <a:latin typeface="Calibri"/>
                    <a:ea typeface="ＭＳ Ｐゴシック"/>
                    <a:cs typeface="Arial" charset="0"/>
                  </a:rPr>
                  <a:t>25</a:t>
                </a:r>
                <a:endParaRPr lang="ja-JP" altLang="en-US" sz="1200" b="1" kern="0" dirty="0" smtClean="0">
                  <a:solidFill>
                    <a:schemeClr val="bg2"/>
                  </a:solidFill>
                  <a:latin typeface="Calibri"/>
                  <a:ea typeface="ＭＳ Ｐゴシック"/>
                  <a:cs typeface="Arial" charset="0"/>
                </a:endParaRPr>
              </a:p>
            </p:txBody>
          </p:sp>
          <p:sp>
            <p:nvSpPr>
              <p:cNvPr id="38" name="テキスト ボックス 76"/>
              <p:cNvSpPr txBox="1"/>
              <p:nvPr/>
            </p:nvSpPr>
            <p:spPr>
              <a:xfrm>
                <a:off x="345750" y="1281743"/>
                <a:ext cx="321664" cy="261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>
                  <a:defRPr/>
                </a:pPr>
                <a:r>
                  <a:rPr lang="en-US" altLang="ja-JP" sz="1200" b="1" kern="0" dirty="0" smtClean="0">
                    <a:solidFill>
                      <a:schemeClr val="bg2"/>
                    </a:solidFill>
                    <a:latin typeface="Calibri"/>
                    <a:ea typeface="ＭＳ Ｐゴシック"/>
                    <a:cs typeface="Arial" charset="0"/>
                  </a:rPr>
                  <a:t>20</a:t>
                </a:r>
                <a:endParaRPr lang="ja-JP" altLang="en-US" sz="1200" b="1" kern="0" dirty="0" smtClean="0">
                  <a:solidFill>
                    <a:schemeClr val="bg2"/>
                  </a:solidFill>
                  <a:latin typeface="Calibri"/>
                  <a:ea typeface="ＭＳ Ｐゴシック"/>
                  <a:cs typeface="Arial" charset="0"/>
                </a:endParaRPr>
              </a:p>
            </p:txBody>
          </p:sp>
          <p:sp>
            <p:nvSpPr>
              <p:cNvPr id="39" name="テキスト ボックス 77"/>
              <p:cNvSpPr txBox="1"/>
              <p:nvPr/>
            </p:nvSpPr>
            <p:spPr>
              <a:xfrm>
                <a:off x="345750" y="1694193"/>
                <a:ext cx="321664" cy="261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>
                  <a:defRPr/>
                </a:pPr>
                <a:r>
                  <a:rPr lang="en-US" altLang="ja-JP" sz="1200" b="1" kern="0" dirty="0" smtClean="0">
                    <a:solidFill>
                      <a:schemeClr val="bg2"/>
                    </a:solidFill>
                    <a:latin typeface="Calibri"/>
                    <a:ea typeface="ＭＳ Ｐゴシック"/>
                    <a:cs typeface="Arial" charset="0"/>
                  </a:rPr>
                  <a:t>15</a:t>
                </a:r>
                <a:endParaRPr lang="ja-JP" altLang="en-US" sz="1200" b="1" kern="0" dirty="0" smtClean="0">
                  <a:solidFill>
                    <a:schemeClr val="bg2"/>
                  </a:solidFill>
                  <a:latin typeface="Calibri"/>
                  <a:ea typeface="ＭＳ Ｐゴシック"/>
                  <a:cs typeface="Arial" charset="0"/>
                </a:endParaRPr>
              </a:p>
            </p:txBody>
          </p:sp>
          <p:sp>
            <p:nvSpPr>
              <p:cNvPr id="40" name="テキスト ボックス 78"/>
              <p:cNvSpPr txBox="1"/>
              <p:nvPr/>
            </p:nvSpPr>
            <p:spPr>
              <a:xfrm>
                <a:off x="345750" y="2121170"/>
                <a:ext cx="321664" cy="261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>
                  <a:defRPr/>
                </a:pPr>
                <a:r>
                  <a:rPr lang="en-US" altLang="ja-JP" sz="1200" b="1" kern="0" dirty="0" smtClean="0">
                    <a:solidFill>
                      <a:schemeClr val="bg2"/>
                    </a:solidFill>
                    <a:latin typeface="Calibri"/>
                    <a:ea typeface="ＭＳ Ｐゴシック"/>
                    <a:cs typeface="Arial" charset="0"/>
                  </a:rPr>
                  <a:t>10</a:t>
                </a:r>
                <a:endParaRPr lang="ja-JP" altLang="en-US" sz="1200" b="1" kern="0" dirty="0" smtClean="0">
                  <a:solidFill>
                    <a:schemeClr val="bg2"/>
                  </a:solidFill>
                  <a:latin typeface="Calibri"/>
                  <a:ea typeface="ＭＳ Ｐゴシック"/>
                  <a:cs typeface="Arial" charset="0"/>
                </a:endParaRPr>
              </a:p>
            </p:txBody>
          </p:sp>
          <p:sp>
            <p:nvSpPr>
              <p:cNvPr id="41" name="テキスト ボックス 79"/>
              <p:cNvSpPr txBox="1"/>
              <p:nvPr/>
            </p:nvSpPr>
            <p:spPr>
              <a:xfrm>
                <a:off x="436746" y="2527428"/>
                <a:ext cx="248017" cy="261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>
                  <a:defRPr/>
                </a:pPr>
                <a:r>
                  <a:rPr lang="en-US" altLang="ja-JP" sz="1200" b="1" kern="0" dirty="0" smtClean="0">
                    <a:solidFill>
                      <a:schemeClr val="bg2"/>
                    </a:solidFill>
                    <a:latin typeface="Calibri"/>
                    <a:ea typeface="ＭＳ Ｐゴシック"/>
                    <a:cs typeface="Arial" charset="0"/>
                  </a:rPr>
                  <a:t>5</a:t>
                </a:r>
                <a:endParaRPr lang="ja-JP" altLang="en-US" sz="1200" b="1" kern="0" dirty="0" smtClean="0">
                  <a:solidFill>
                    <a:schemeClr val="bg2"/>
                  </a:solidFill>
                  <a:latin typeface="Calibri"/>
                  <a:ea typeface="ＭＳ Ｐゴシック"/>
                  <a:cs typeface="Arial" charset="0"/>
                </a:endParaRPr>
              </a:p>
            </p:txBody>
          </p:sp>
          <p:sp>
            <p:nvSpPr>
              <p:cNvPr id="42" name="テキスト ボックス 80"/>
              <p:cNvSpPr txBox="1"/>
              <p:nvPr/>
            </p:nvSpPr>
            <p:spPr>
              <a:xfrm>
                <a:off x="436746" y="2963116"/>
                <a:ext cx="248017" cy="261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>
                  <a:defRPr/>
                </a:pPr>
                <a:r>
                  <a:rPr lang="en-US" altLang="ja-JP" sz="1200" b="1" kern="0" dirty="0" smtClean="0">
                    <a:solidFill>
                      <a:schemeClr val="bg2"/>
                    </a:solidFill>
                    <a:latin typeface="Calibri"/>
                    <a:ea typeface="ＭＳ Ｐゴシック"/>
                    <a:cs typeface="Arial" charset="0"/>
                  </a:rPr>
                  <a:t>0</a:t>
                </a:r>
                <a:endParaRPr lang="ja-JP" altLang="en-US" sz="1200" b="1" kern="0" dirty="0" smtClean="0">
                  <a:solidFill>
                    <a:schemeClr val="bg2"/>
                  </a:solidFill>
                  <a:latin typeface="Calibri"/>
                  <a:ea typeface="ＭＳ Ｐゴシック"/>
                  <a:cs typeface="Arial" charset="0"/>
                </a:endParaRPr>
              </a:p>
            </p:txBody>
          </p:sp>
        </p:grpSp>
        <p:sp>
          <p:nvSpPr>
            <p:cNvPr id="36" name="テキスト ボックス 74"/>
            <p:cNvSpPr txBox="1"/>
            <p:nvPr/>
          </p:nvSpPr>
          <p:spPr>
            <a:xfrm>
              <a:off x="1238197" y="3498277"/>
              <a:ext cx="1917615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altLang="ja-JP" sz="1200" b="1" kern="0" dirty="0" smtClean="0">
                  <a:solidFill>
                    <a:schemeClr val="bg2"/>
                  </a:solidFill>
                  <a:latin typeface="Calibri"/>
                  <a:ea typeface="ＭＳ Ｐゴシック"/>
                  <a:cs typeface="Arial" charset="0"/>
                </a:rPr>
                <a:t>HR [95% CI]</a:t>
              </a:r>
            </a:p>
            <a:p>
              <a:pPr defTabSz="914400">
                <a:defRPr/>
              </a:pPr>
              <a:r>
                <a:rPr lang="en-US" altLang="ja-JP" sz="1200" b="1" kern="0" dirty="0" smtClean="0">
                  <a:solidFill>
                    <a:schemeClr val="bg2"/>
                  </a:solidFill>
                  <a:latin typeface="Calibri"/>
                  <a:ea typeface="ＭＳ Ｐゴシック"/>
                  <a:cs typeface="Arial" charset="0"/>
                </a:rPr>
                <a:t>2.17 [1.01, 4.69]</a:t>
              </a:r>
            </a:p>
            <a:p>
              <a:pPr defTabSz="914400">
                <a:defRPr/>
              </a:pPr>
              <a:r>
                <a:rPr lang="en-US" altLang="ja-JP" sz="1200" b="1" kern="0" dirty="0" smtClean="0">
                  <a:solidFill>
                    <a:schemeClr val="accent1"/>
                  </a:solidFill>
                  <a:latin typeface="Calibri"/>
                  <a:ea typeface="ＭＳ Ｐゴシック"/>
                  <a:cs typeface="Arial" charset="0"/>
                </a:rPr>
                <a:t>p=0.043</a:t>
              </a:r>
              <a:endParaRPr lang="ja-JP" altLang="en-US" sz="1200" b="1" kern="0" dirty="0" smtClean="0">
                <a:solidFill>
                  <a:schemeClr val="accent1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25" name="正方形/長方形 63"/>
            <p:cNvSpPr/>
            <p:nvPr/>
          </p:nvSpPr>
          <p:spPr bwMode="auto">
            <a:xfrm>
              <a:off x="4119670" y="4358753"/>
              <a:ext cx="411847" cy="2160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3200" b="1" i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ヒラギノ角ゴ Pro W3" pitchFamily="-111" charset="-128"/>
                <a:cs typeface="Arial" charset="0"/>
              </a:endParaRPr>
            </a:p>
          </p:txBody>
        </p:sp>
        <p:sp>
          <p:nvSpPr>
            <p:cNvPr id="26" name="正方形/長方形 64"/>
            <p:cNvSpPr/>
            <p:nvPr/>
          </p:nvSpPr>
          <p:spPr bwMode="auto">
            <a:xfrm>
              <a:off x="4107990" y="4832867"/>
              <a:ext cx="411847" cy="2160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3200" b="1" i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ヒラギノ角ゴ Pro W3" pitchFamily="-111" charset="-128"/>
                <a:cs typeface="Arial" charset="0"/>
              </a:endParaRPr>
            </a:p>
          </p:txBody>
        </p:sp>
        <p:sp>
          <p:nvSpPr>
            <p:cNvPr id="27" name="テキスト ボックス 65"/>
            <p:cNvSpPr txBox="1"/>
            <p:nvPr/>
          </p:nvSpPr>
          <p:spPr>
            <a:xfrm>
              <a:off x="3800416" y="4758303"/>
              <a:ext cx="6424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4.9%</a:t>
              </a:r>
              <a:endParaRPr kumimoji="1" lang="ja-JP" altLang="en-US" sz="16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テキスト ボックス 66"/>
            <p:cNvSpPr txBox="1"/>
            <p:nvPr/>
          </p:nvSpPr>
          <p:spPr>
            <a:xfrm>
              <a:off x="3700849" y="4171054"/>
              <a:ext cx="7544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10.4%</a:t>
              </a:r>
              <a:endParaRPr kumimoji="1" lang="ja-JP" altLang="en-US" sz="16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9" name="テキスト ボックス 40"/>
          <p:cNvSpPr txBox="1"/>
          <p:nvPr/>
        </p:nvSpPr>
        <p:spPr>
          <a:xfrm>
            <a:off x="-1" y="1179836"/>
            <a:ext cx="47885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400" b="1" dirty="0" smtClean="0">
                <a:latin typeface="Arial" pitchFamily="34" charset="0"/>
                <a:cs typeface="Arial" pitchFamily="34" charset="0"/>
              </a:rPr>
              <a:t>Device-Oriented</a:t>
            </a:r>
            <a:r>
              <a:rPr kumimoji="1" lang="ja-JP" alt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1" lang="en-US" altLang="ja-JP" sz="2400" b="1" dirty="0" smtClean="0">
              <a:latin typeface="Arial" pitchFamily="34" charset="0"/>
              <a:cs typeface="Arial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400" b="1" dirty="0" smtClean="0">
                <a:latin typeface="Arial" pitchFamily="34" charset="0"/>
                <a:cs typeface="Arial" pitchFamily="34" charset="0"/>
              </a:rPr>
              <a:t>Composite</a:t>
            </a:r>
            <a:r>
              <a:rPr kumimoji="1" lang="ja-JP" alt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1" lang="en-US" altLang="ja-JP" sz="2400" b="1" dirty="0" smtClean="0">
                <a:latin typeface="Arial" pitchFamily="34" charset="0"/>
                <a:cs typeface="Arial" pitchFamily="34" charset="0"/>
              </a:rPr>
              <a:t>Endpoints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(Cardiac Death, TV-MI, CI-TLR)</a:t>
            </a:r>
            <a:endParaRPr kumimoji="1" lang="ja-JP" altLang="en-US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テキスト ボックス 40"/>
          <p:cNvSpPr txBox="1"/>
          <p:nvPr/>
        </p:nvSpPr>
        <p:spPr>
          <a:xfrm>
            <a:off x="4788581" y="1179836"/>
            <a:ext cx="42013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400" b="1" dirty="0" smtClean="0">
                <a:latin typeface="Arial" pitchFamily="34" charset="0"/>
                <a:cs typeface="Arial" pitchFamily="34" charset="0"/>
              </a:rPr>
              <a:t>Patient-Oriented</a:t>
            </a:r>
            <a:r>
              <a:rPr kumimoji="1" lang="ja-JP" alt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1" lang="en-US" altLang="ja-JP" sz="2400" b="1" dirty="0" smtClean="0">
              <a:latin typeface="Arial" pitchFamily="34" charset="0"/>
              <a:cs typeface="Arial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400" b="1" dirty="0" smtClean="0">
                <a:latin typeface="Arial" pitchFamily="34" charset="0"/>
                <a:cs typeface="Arial" pitchFamily="34" charset="0"/>
              </a:rPr>
              <a:t>Composite</a:t>
            </a:r>
            <a:r>
              <a:rPr kumimoji="1" lang="ja-JP" alt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1" lang="en-US" altLang="ja-JP" sz="2400" b="1" dirty="0" smtClean="0">
                <a:latin typeface="Arial" pitchFamily="34" charset="0"/>
                <a:cs typeface="Arial" pitchFamily="34" charset="0"/>
              </a:rPr>
              <a:t>Endpoints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(Any Death, Any-MI,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Any Revascularization)</a:t>
            </a:r>
            <a:endParaRPr kumimoji="1" lang="ja-JP" altLang="en-US" sz="24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직사각형 56"/>
          <p:cNvSpPr/>
          <p:nvPr/>
        </p:nvSpPr>
        <p:spPr>
          <a:xfrm>
            <a:off x="0" y="6581001"/>
            <a:ext cx="9144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100" dirty="0" smtClean="0">
                <a:latin typeface="Arial" pitchFamily="34" charset="0"/>
                <a:cs typeface="Arial" pitchFamily="34" charset="0"/>
              </a:rPr>
              <a:t>Patrick W Serruys et al, Lancet 2016; http://dx.doi.org/10.1016/S0140-6736(16)32050-5 </a:t>
            </a:r>
            <a:endParaRPr lang="ko-KR" altLang="en-US" sz="11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1"/>
          <p:cNvSpPr txBox="1">
            <a:spLocks/>
          </p:cNvSpPr>
          <p:nvPr/>
        </p:nvSpPr>
        <p:spPr>
          <a:xfrm>
            <a:off x="0" y="1287966"/>
            <a:ext cx="9144000" cy="80168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Current DES Is Good !</a:t>
            </a:r>
          </a:p>
          <a:p>
            <a:pPr marL="0" marR="0" lvl="0" indent="0" algn="ctr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1" kern="0" dirty="0" smtClean="0">
                <a:latin typeface="Arial" pitchFamily="34" charset="0"/>
                <a:ea typeface="+mj-ea"/>
                <a:cs typeface="Arial" pitchFamily="34" charset="0"/>
              </a:rPr>
              <a:t>However…</a:t>
            </a:r>
            <a:endParaRPr kumimoji="1" lang="en-US" sz="4000" b="1" i="1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1" lang="en-US" sz="40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83146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0" y="260350"/>
            <a:ext cx="9144000" cy="736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ABSORB II, 3-year</a:t>
            </a:r>
            <a:endParaRPr kumimoji="1" lang="en-US" altLang="ko-KR" sz="4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lvl="0" algn="ctr" defTabSz="91440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3200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Scaffold or Stent Thrombosis </a:t>
            </a:r>
            <a:endParaRPr kumimoji="1" lang="ko-KR" altLang="en-US" sz="3200" b="1" i="1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3" name="表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60613454"/>
              </p:ext>
            </p:extLst>
          </p:nvPr>
        </p:nvGraphicFramePr>
        <p:xfrm>
          <a:off x="808464" y="1795346"/>
          <a:ext cx="7357642" cy="3579545"/>
        </p:xfrm>
        <a:graphic>
          <a:graphicData uri="http://schemas.openxmlformats.org/drawingml/2006/table">
            <a:tbl>
              <a:tblPr/>
              <a:tblGrid>
                <a:gridCol w="3139068"/>
                <a:gridCol w="1572322"/>
                <a:gridCol w="1479000"/>
                <a:gridCol w="1167252"/>
              </a:tblGrid>
              <a:tr h="611579">
                <a:tc>
                  <a:txBody>
                    <a:bodyPr/>
                    <a:lstStyle/>
                    <a:p>
                      <a:pPr algn="l" fontAlgn="ctr"/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Absorb </a:t>
                      </a:r>
                    </a:p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335 patients</a:t>
                      </a:r>
                      <a:r>
                        <a:rPr 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Xience </a:t>
                      </a:r>
                    </a:p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166 patients</a:t>
                      </a: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 value</a:t>
                      </a: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735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Definite</a:t>
                      </a:r>
                      <a:endParaRPr lang="ja-JP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2·5% </a:t>
                      </a:r>
                      <a:r>
                        <a:rPr lang="ja-JP" sz="16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altLang="ja-JP" sz="16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r>
                        <a:rPr lang="ja-JP" sz="16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ja-JP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0·0% </a:t>
                      </a:r>
                      <a:r>
                        <a:rPr lang="ja-JP" sz="16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altLang="ja-JP" sz="16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ja-JP" sz="16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ja-JP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0·06</a:t>
                      </a: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3401">
                <a:tc>
                  <a:txBody>
                    <a:bodyPr/>
                    <a:lstStyle/>
                    <a:p>
                      <a:pPr algn="l" fontAlgn="ctr"/>
                      <a:r>
                        <a:rPr lang="ja-JP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Acute (0–1 day) </a:t>
                      </a:r>
                    </a:p>
                  </a:txBody>
                  <a:tcPr marL="3048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0·3% </a:t>
                      </a:r>
                      <a:r>
                        <a:rPr 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0·0% </a:t>
                      </a:r>
                      <a:r>
                        <a:rPr 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1·0</a:t>
                      </a: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3401">
                <a:tc>
                  <a:txBody>
                    <a:bodyPr/>
                    <a:lstStyle/>
                    <a:p>
                      <a:pPr algn="l" fontAlgn="ctr"/>
                      <a:r>
                        <a:rPr lang="ja-JP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Sub-acute (2–30 days) </a:t>
                      </a:r>
                    </a:p>
                  </a:txBody>
                  <a:tcPr marL="3048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0·3% </a:t>
                      </a:r>
                      <a:r>
                        <a:rPr 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0·0% </a:t>
                      </a:r>
                      <a:r>
                        <a:rPr 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1·0</a:t>
                      </a: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3401">
                <a:tc>
                  <a:txBody>
                    <a:bodyPr/>
                    <a:lstStyle/>
                    <a:p>
                      <a:pPr algn="l" fontAlgn="ctr"/>
                      <a:r>
                        <a:rPr lang="ja-JP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Late (31–365 days) </a:t>
                      </a:r>
                    </a:p>
                  </a:txBody>
                  <a:tcPr marL="3048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0·0% </a:t>
                      </a:r>
                      <a:r>
                        <a:rPr 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0·0% </a:t>
                      </a:r>
                      <a:r>
                        <a:rPr 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1·0</a:t>
                      </a: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3401">
                <a:tc>
                  <a:txBody>
                    <a:bodyPr/>
                    <a:lstStyle/>
                    <a:p>
                      <a:pPr algn="l" fontAlgn="ctr"/>
                      <a:r>
                        <a:rPr lang="ja-JP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Very late (&gt;365 days)</a:t>
                      </a:r>
                    </a:p>
                  </a:txBody>
                  <a:tcPr marL="3048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1·8% </a:t>
                      </a:r>
                      <a:r>
                        <a:rPr 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r>
                        <a:rPr 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0·0% </a:t>
                      </a:r>
                      <a:r>
                        <a:rPr 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0·19</a:t>
                      </a: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340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Definite or probable</a:t>
                      </a:r>
                      <a:endParaRPr lang="ja-JP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2·</a:t>
                      </a:r>
                      <a:r>
                        <a:rPr lang="ja-JP" sz="16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8% </a:t>
                      </a:r>
                      <a:r>
                        <a:rPr lang="ja-JP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(9/320)</a:t>
                      </a: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6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ja-JP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·0% (0/159)</a:t>
                      </a: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6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ja-JP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·03</a:t>
                      </a: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3401">
                <a:tc>
                  <a:txBody>
                    <a:bodyPr/>
                    <a:lstStyle/>
                    <a:p>
                      <a:pPr algn="l" fontAlgn="ctr"/>
                      <a:r>
                        <a:rPr lang="ja-JP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Acute (0–1 day) </a:t>
                      </a:r>
                    </a:p>
                  </a:txBody>
                  <a:tcPr marL="3048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0·3% (</a:t>
                      </a:r>
                      <a:r>
                        <a:rPr 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1)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0·0% (</a:t>
                      </a:r>
                      <a:r>
                        <a:rPr 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0)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1·0</a:t>
                      </a: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3401">
                <a:tc>
                  <a:txBody>
                    <a:bodyPr/>
                    <a:lstStyle/>
                    <a:p>
                      <a:pPr algn="l" fontAlgn="ctr"/>
                      <a:r>
                        <a:rPr lang="ja-JP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Sub-acute (2–30 days) </a:t>
                      </a:r>
                    </a:p>
                  </a:txBody>
                  <a:tcPr marL="3048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0·3% (</a:t>
                      </a:r>
                      <a:r>
                        <a:rPr 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1)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0·0% (</a:t>
                      </a:r>
                      <a:r>
                        <a:rPr 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0)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1·0</a:t>
                      </a: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3401">
                <a:tc>
                  <a:txBody>
                    <a:bodyPr/>
                    <a:lstStyle/>
                    <a:p>
                      <a:pPr algn="l" fontAlgn="ctr"/>
                      <a:r>
                        <a:rPr lang="ja-JP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Late (31–365 days) </a:t>
                      </a:r>
                    </a:p>
                  </a:txBody>
                  <a:tcPr marL="3048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0·3% (</a:t>
                      </a:r>
                      <a:r>
                        <a:rPr 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1)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0·0% (</a:t>
                      </a:r>
                      <a:r>
                        <a:rPr 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0)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1·0</a:t>
                      </a: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3401">
                <a:tc>
                  <a:txBody>
                    <a:bodyPr/>
                    <a:lstStyle/>
                    <a:p>
                      <a:pPr algn="l" fontAlgn="ctr"/>
                      <a:r>
                        <a:rPr lang="ja-JP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Very late (&gt;365 days)</a:t>
                      </a:r>
                    </a:p>
                  </a:txBody>
                  <a:tcPr marL="3048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1·8% (</a:t>
                      </a:r>
                      <a:r>
                        <a:rPr 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6)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0·0% (</a:t>
                      </a:r>
                      <a:r>
                        <a:rPr 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0)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0·19</a:t>
                      </a: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직사각형 4"/>
          <p:cNvSpPr/>
          <p:nvPr/>
        </p:nvSpPr>
        <p:spPr>
          <a:xfrm>
            <a:off x="0" y="6551865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200" dirty="0" smtClean="0">
                <a:latin typeface="Arial" pitchFamily="34" charset="0"/>
                <a:cs typeface="Arial" pitchFamily="34" charset="0"/>
              </a:rPr>
              <a:t>Patrick W Serruys et al, Lancet 2016; http://dx.doi.org/10.1016/S0140-6736(16)32050-5 </a:t>
            </a:r>
            <a:endParaRPr lang="ko-KR" altLang="en-US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54310454"/>
              </p:ext>
            </p:extLst>
          </p:nvPr>
        </p:nvGraphicFramePr>
        <p:xfrm>
          <a:off x="167995" y="1795346"/>
          <a:ext cx="8847133" cy="4087856"/>
        </p:xfrm>
        <a:graphic>
          <a:graphicData uri="http://schemas.openxmlformats.org/drawingml/2006/table">
            <a:tbl>
              <a:tblPr/>
              <a:tblGrid>
                <a:gridCol w="3589966"/>
                <a:gridCol w="1321419"/>
                <a:gridCol w="1321224"/>
                <a:gridCol w="1835720"/>
                <a:gridCol w="778804"/>
              </a:tblGrid>
              <a:tr h="476344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ja-JP" alt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Absorb </a:t>
                      </a:r>
                    </a:p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325 patients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Xience</a:t>
                      </a:r>
                      <a:r>
                        <a:rPr 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altLang="ja-JP" sz="16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161 patients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Relative Risk</a:t>
                      </a: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 value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5084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ja-JP" sz="16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Device-oriented </a:t>
                      </a:r>
                    </a:p>
                    <a:p>
                      <a:pPr algn="l" fontAlgn="ctr"/>
                      <a:r>
                        <a:rPr lang="en-US" altLang="ja-JP" sz="16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composite endpoint [DOCE]</a:t>
                      </a:r>
                      <a:endParaRPr lang="ja-JP" sz="1600" b="1" i="0" u="none" strike="noStrike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10.5</a:t>
                      </a:r>
                      <a:r>
                        <a:rPr lang="ja-JP" sz="16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lang="ja-JP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5.0</a:t>
                      </a:r>
                      <a:r>
                        <a:rPr lang="ja-JP" sz="16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lang="ja-JP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2·11 [1·00, 4·44] </a:t>
                      </a:r>
                      <a:endParaRPr kumimoji="0" lang="en-US" altLang="ja-JP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0·04</a:t>
                      </a:r>
                      <a:endParaRPr kumimoji="0" lang="en-US" altLang="ja-JP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3193">
                <a:tc>
                  <a:txBody>
                    <a:bodyPr/>
                    <a:lstStyle/>
                    <a:p>
                      <a:pPr algn="l" fontAlgn="ctr"/>
                      <a:r>
                        <a:rPr lang="ja-JP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Cardiac death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524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0.9</a:t>
                      </a:r>
                      <a:r>
                        <a:rPr 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1.9</a:t>
                      </a:r>
                      <a:r>
                        <a:rPr 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0·50 [0·10, 2·43] </a:t>
                      </a:r>
                      <a:endParaRPr kumimoji="0" lang="en-US" altLang="ja-JP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0·40</a:t>
                      </a:r>
                      <a:endParaRPr kumimoji="0" lang="en-US" altLang="ja-JP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3193">
                <a:tc>
                  <a:txBody>
                    <a:bodyPr/>
                    <a:lstStyle/>
                    <a:p>
                      <a:pPr algn="l" fontAlgn="ctr"/>
                      <a:r>
                        <a:rPr lang="ja-JP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 </a:t>
                      </a:r>
                      <a:r>
                        <a:rPr lang="en-US" altLang="ja-JP" sz="16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Target vessel MI</a:t>
                      </a:r>
                    </a:p>
                  </a:txBody>
                  <a:tcPr marL="1524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7.1% (23)</a:t>
                      </a:r>
                      <a:endParaRPr lang="ja-JP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1.2% (2)</a:t>
                      </a:r>
                      <a:endParaRPr lang="ja-JP" altLang="ja-JP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altLang="ja-JP" sz="16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5.70 [1.36, 23.87] </a:t>
                      </a: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altLang="ja-JP" sz="16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0.0061</a:t>
                      </a: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3193"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Periprocedural MI (WHO)</a:t>
                      </a:r>
                    </a:p>
                  </a:txBody>
                  <a:tcPr marL="1524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3.9%(13)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1.2% (2)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3.22 [0.74, 14.11] </a:t>
                      </a: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0.16</a:t>
                      </a:r>
                      <a:endParaRPr lang="ja-JP" alt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5084"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Spontaneous MI </a:t>
                      </a:r>
                    </a:p>
                    <a:p>
                      <a:pPr lvl="1" algn="l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(WHO extended)</a:t>
                      </a:r>
                    </a:p>
                  </a:txBody>
                  <a:tcPr marL="1524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3.1% (10) 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0%</a:t>
                      </a:r>
                      <a:r>
                        <a:rPr lang="en-US" altLang="ja-JP" sz="16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(0)</a:t>
                      </a:r>
                      <a:endParaRPr lang="en-US" altLang="ja-JP" sz="16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NC [NC]</a:t>
                      </a: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0.06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3193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ja-JP" sz="16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ja-JP" altLang="en-US" sz="16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ja-JP" sz="16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Clinically indicated TLR</a:t>
                      </a:r>
                      <a:endParaRPr lang="ja-JP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524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6.2</a:t>
                      </a:r>
                      <a:r>
                        <a:rPr lang="ja-JP" sz="16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r>
                        <a:rPr lang="en-US" altLang="ja-JP" sz="16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(20)</a:t>
                      </a:r>
                      <a:endParaRPr lang="ja-JP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1.9</a:t>
                      </a:r>
                      <a:r>
                        <a:rPr lang="ja-JP" sz="16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</a:t>
                      </a:r>
                      <a:r>
                        <a:rPr lang="en-US" altLang="ja-JP" sz="16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(3)</a:t>
                      </a:r>
                      <a:endParaRPr lang="ja-JP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altLang="ja-JP" sz="16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3.30 [1.00, 10.95] </a:t>
                      </a: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altLang="ja-JP" sz="16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0.036</a:t>
                      </a:r>
                      <a:endParaRPr lang="ja-JP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208">
                <a:tc>
                  <a:txBody>
                    <a:bodyPr/>
                    <a:lstStyle/>
                    <a:p>
                      <a:pPr algn="l" fontAlgn="ctr"/>
                      <a:endParaRPr lang="ja-JP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524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sz="600" b="0" i="0" u="none" strike="noStrike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altLang="ja-JP" sz="1600" b="0" i="0" u="none" strike="noStrike" dirty="0" smtClean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5084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ja-JP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Patient-oriented </a:t>
                      </a:r>
                    </a:p>
                    <a:p>
                      <a:pPr algn="l" fontAlgn="ctr"/>
                      <a:r>
                        <a:rPr lang="en-US" altLang="ja-JP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composite endpoint [POCE]</a:t>
                      </a:r>
                      <a:endParaRPr lang="ja-JP" altLang="ja-JP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20.9</a:t>
                      </a:r>
                      <a:r>
                        <a:rPr 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24.2</a:t>
                      </a:r>
                      <a:r>
                        <a:rPr 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0·86 [0·61, 1·22] </a:t>
                      </a:r>
                      <a:endParaRPr kumimoji="0" lang="en-US" altLang="ja-JP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0·40</a:t>
                      </a:r>
                      <a:endParaRPr kumimoji="0" lang="en-US" altLang="ja-JP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3193">
                <a:tc>
                  <a:txBody>
                    <a:bodyPr/>
                    <a:lstStyle/>
                    <a:p>
                      <a:pPr algn="l" fontAlgn="ctr"/>
                      <a:r>
                        <a:rPr lang="ja-JP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All-cause death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524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2.5</a:t>
                      </a:r>
                      <a:r>
                        <a:rPr 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3.7</a:t>
                      </a:r>
                      <a:r>
                        <a:rPr 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0·66 [0·23, 1·87] </a:t>
                      </a:r>
                      <a:endParaRPr kumimoji="0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0·57</a:t>
                      </a:r>
                      <a:endParaRPr kumimoji="0" lang="en-US" altLang="ja-JP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3193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Any MI</a:t>
                      </a:r>
                      <a:endParaRPr lang="ja-JP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524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8.3</a:t>
                      </a:r>
                      <a:r>
                        <a:rPr lang="ja-JP" sz="16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</a:t>
                      </a:r>
                      <a:endParaRPr lang="ja-JP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3.1</a:t>
                      </a:r>
                      <a:r>
                        <a:rPr lang="ja-JP" sz="16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lang="ja-JP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altLang="ja-JP" sz="1600" b="0" i="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2.68 [1.05, 6.82] </a:t>
                      </a: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0.03</a:t>
                      </a:r>
                      <a:endParaRPr lang="ja-JP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0556">
                <a:tc>
                  <a:txBody>
                    <a:bodyPr/>
                    <a:lstStyle/>
                    <a:p>
                      <a:pPr algn="l" fontAlgn="ctr"/>
                      <a:r>
                        <a:rPr lang="ja-JP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Any revascularization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524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15.1</a:t>
                      </a:r>
                      <a:r>
                        <a:rPr 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20.5</a:t>
                      </a:r>
                      <a:r>
                        <a:rPr 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0.74 [0.49, 1.10] </a:t>
                      </a: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0.13 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직사각형 4"/>
          <p:cNvSpPr/>
          <p:nvPr/>
        </p:nvSpPr>
        <p:spPr>
          <a:xfrm>
            <a:off x="0" y="6551865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200" dirty="0" smtClean="0">
                <a:latin typeface="Arial" pitchFamily="34" charset="0"/>
                <a:cs typeface="Arial" pitchFamily="34" charset="0"/>
              </a:rPr>
              <a:t>Patrick W Serruys et al, Lancet 2016; http://dx.doi.org/10.1016/S0140-6736(16)32050-5 </a:t>
            </a:r>
            <a:endParaRPr lang="ko-KR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0" y="260350"/>
            <a:ext cx="9144000" cy="736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ABSORB II, 3-year</a:t>
            </a:r>
          </a:p>
          <a:p>
            <a:pPr lvl="0" algn="ctr" defTabSz="91440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3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Secondary Clinical Endpoints</a:t>
            </a:r>
            <a:r>
              <a:rPr kumimoji="1" lang="en-US" altLang="ko-KR" sz="3200" b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</a:t>
            </a:r>
            <a:endParaRPr kumimoji="1" lang="ko-KR" altLang="en-US" sz="3200" b="1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 bwMode="auto">
          <a:xfrm>
            <a:off x="277792" y="2314947"/>
            <a:ext cx="8669438" cy="277792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>
                <a:lumMod val="90000"/>
                <a:lumOff val="1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돋움" pitchFamily="50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5034" y="2708486"/>
            <a:ext cx="81485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1"/>
              </a:buClr>
              <a:buFont typeface="+mj-lt"/>
              <a:buAutoNum type="arabicPeriod"/>
            </a:pPr>
            <a:r>
              <a:rPr lang="en-US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Scaffold VLST continues to occur 1-3 years out (1.8%)</a:t>
            </a:r>
          </a:p>
          <a:p>
            <a:pPr marL="457200" indent="-457200">
              <a:buClr>
                <a:schemeClr val="accent1"/>
              </a:buClr>
              <a:buFont typeface="+mj-lt"/>
              <a:buAutoNum type="arabicPeriod"/>
            </a:pPr>
            <a:r>
              <a:rPr lang="en-US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DOCE somewhat worse (10.4% vs 4.9%, p=0.043)</a:t>
            </a:r>
          </a:p>
          <a:p>
            <a:pPr marL="457200" indent="-457200">
              <a:buClr>
                <a:schemeClr val="accent1"/>
              </a:buClr>
              <a:buFont typeface="+mj-lt"/>
              <a:buAutoNum type="arabicPeriod"/>
            </a:pPr>
            <a:r>
              <a:rPr lang="en-US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Angiographic late loss is similar or slightly worse </a:t>
            </a:r>
            <a:endParaRPr lang="en-US" sz="2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Clr>
                <a:schemeClr val="accent1"/>
              </a:buClr>
              <a:buFont typeface="+mj-lt"/>
              <a:buAutoNum type="arabicPeriod"/>
            </a:pPr>
            <a:r>
              <a:rPr lang="en-US" sz="2400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Vasomotion</a:t>
            </a:r>
            <a:r>
              <a:rPr lang="en-US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occurs with </a:t>
            </a:r>
            <a:r>
              <a:rPr lang="en-US" sz="2400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Xience</a:t>
            </a:r>
            <a:r>
              <a:rPr lang="en-US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(between struts)??</a:t>
            </a:r>
          </a:p>
          <a:p>
            <a:pPr marL="457200" indent="-457200">
              <a:buClr>
                <a:schemeClr val="accent1"/>
              </a:buClr>
              <a:buFont typeface="+mj-lt"/>
              <a:buAutoNum type="arabicPeriod"/>
            </a:pPr>
            <a:r>
              <a:rPr lang="en-US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Late CSA increases somewhat more (IVUS) </a:t>
            </a:r>
            <a:endParaRPr lang="en-US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0" y="260350"/>
            <a:ext cx="9144000" cy="736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굴림"/>
                <a:cs typeface="Arial" pitchFamily="34" charset="0"/>
              </a:rPr>
              <a:t>ABSORB II, 3-year</a:t>
            </a:r>
          </a:p>
          <a:p>
            <a:pPr marL="0" marR="0" lvl="0" indent="0" algn="ctr" defTabSz="91440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DE25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What We’ve Learned from These Data  </a:t>
            </a:r>
            <a:endParaRPr kumimoji="1" lang="ko-KR" alt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FDE25E"/>
              </a:solidFill>
              <a:effectLst/>
              <a:uLnTx/>
              <a:uFillTx/>
              <a:latin typeface="Arial" pitchFamily="34" charset="0"/>
              <a:ea typeface="굴림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73654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itle 1"/>
          <p:cNvSpPr txBox="1">
            <a:spLocks/>
          </p:cNvSpPr>
          <p:nvPr/>
        </p:nvSpPr>
        <p:spPr>
          <a:xfrm>
            <a:off x="1524228" y="2397967"/>
            <a:ext cx="6709637" cy="801687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 defTabSz="914400" eaLnBrk="0" fontAlgn="base" latinLnBrk="1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4000" b="1" i="1" kern="0" dirty="0" smtClean="0">
                <a:latin typeface="Arial" pitchFamily="34" charset="0"/>
                <a:ea typeface="+mj-ea"/>
                <a:cs typeface="Arial" pitchFamily="34" charset="0"/>
              </a:rPr>
              <a:t>Is  BVS Thrombosis </a:t>
            </a:r>
          </a:p>
          <a:p>
            <a:pPr lvl="0" algn="ctr" defTabSz="914400" eaLnBrk="0" fontAlgn="base" latinLnBrk="1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4000" b="1" i="1" kern="0" dirty="0" smtClean="0">
                <a:latin typeface="Arial" pitchFamily="34" charset="0"/>
                <a:ea typeface="+mj-ea"/>
                <a:cs typeface="Arial" pitchFamily="34" charset="0"/>
              </a:rPr>
              <a:t>the Real Achilles Heel ?</a:t>
            </a:r>
          </a:p>
          <a:p>
            <a:pPr lvl="0" algn="ctr" defTabSz="914400" eaLnBrk="0" fontAlgn="base" latinLnBrk="1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4000" b="1" i="1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</a:t>
            </a:r>
          </a:p>
          <a:p>
            <a:pPr lvl="0" algn="ctr" defTabSz="914400" eaLnBrk="0" fontAlgn="base" latinLnBrk="1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4000" b="1" kern="0" dirty="0" smtClean="0"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83146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 bwMode="auto">
          <a:xfrm>
            <a:off x="46301" y="775504"/>
            <a:ext cx="9067799" cy="6006296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90000"/>
                <a:lumOff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graphicFrame>
        <p:nvGraphicFramePr>
          <p:cNvPr id="5" name="Grafico 4"/>
          <p:cNvGraphicFramePr/>
          <p:nvPr>
            <p:extLst>
              <p:ext uri="{D42A27DB-BD31-4B8C-83A1-F6EECF244321}">
                <p14:modId xmlns="" xmlns:p14="http://schemas.microsoft.com/office/powerpoint/2010/main" val="1580433878"/>
              </p:ext>
            </p:extLst>
          </p:nvPr>
        </p:nvGraphicFramePr>
        <p:xfrm>
          <a:off x="157396" y="119921"/>
          <a:ext cx="8829208" cy="6160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1" y="194871"/>
            <a:ext cx="9143999" cy="398040"/>
          </a:xfrm>
          <a:prstGeom prst="rect">
            <a:avLst/>
          </a:prstGeom>
          <a:noFill/>
        </p:spPr>
        <p:txBody>
          <a:bodyPr vert="horz" lIns="109723" tIns="54862" rIns="109723" bIns="54862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BVS Thrombosis Rate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377924" y="5586699"/>
            <a:ext cx="1650787" cy="1058351"/>
          </a:xfrm>
          <a:prstGeom prst="rect">
            <a:avLst/>
          </a:prstGeom>
        </p:spPr>
        <p:txBody>
          <a:bodyPr vert="horz" lIns="109723" tIns="54862" rIns="109723" bIns="54862" rtlCol="0" anchor="ctr">
            <a:normAutofit fontScale="6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EVERBIO II</a:t>
            </a:r>
          </a:p>
          <a:p>
            <a:pPr algn="ctr">
              <a:lnSpc>
                <a:spcPct val="120000"/>
              </a:lnSpc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ABSORB CHINA</a:t>
            </a:r>
          </a:p>
          <a:p>
            <a:pPr algn="ctr">
              <a:lnSpc>
                <a:spcPct val="120000"/>
              </a:lnSpc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ABSORB II</a:t>
            </a:r>
          </a:p>
          <a:p>
            <a:pPr algn="ctr">
              <a:lnSpc>
                <a:spcPct val="120000"/>
              </a:lnSpc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ABSORB JAPAN</a:t>
            </a:r>
          </a:p>
          <a:p>
            <a:pPr algn="ctr">
              <a:lnSpc>
                <a:spcPct val="120000"/>
              </a:lnSpc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ABSORB III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504809" y="5387975"/>
            <a:ext cx="1949654" cy="1193262"/>
          </a:xfrm>
          <a:prstGeom prst="rect">
            <a:avLst/>
          </a:prstGeom>
        </p:spPr>
        <p:txBody>
          <a:bodyPr vert="horz" lIns="109723" tIns="54862" rIns="109723" bIns="54862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Tamburino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et al.</a:t>
            </a:r>
          </a:p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EXTEND Registry</a:t>
            </a:r>
          </a:p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GABI-R Registry</a:t>
            </a:r>
          </a:p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FRANCE Registry</a:t>
            </a:r>
          </a:p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REPARA Registry</a:t>
            </a:r>
          </a:p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RAI Registry</a:t>
            </a:r>
          </a:p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EXPAND Registry</a:t>
            </a:r>
          </a:p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GHOST-EU Registry</a:t>
            </a:r>
          </a:p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AMC Registry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009290" y="5352207"/>
            <a:ext cx="2011017" cy="1379094"/>
          </a:xfrm>
          <a:prstGeom prst="rect">
            <a:avLst/>
          </a:prstGeom>
        </p:spPr>
        <p:txBody>
          <a:bodyPr vert="horz" lIns="109723" tIns="54862" rIns="109723" bIns="54862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Ielasi et al.</a:t>
            </a:r>
          </a:p>
          <a:p>
            <a:pPr algn="ctr"/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Vaquerizo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et al.</a:t>
            </a:r>
          </a:p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IT-DISAPPEARS</a:t>
            </a:r>
          </a:p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UNDERDOGS</a:t>
            </a:r>
          </a:p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Ortega-Paz et al.</a:t>
            </a:r>
          </a:p>
          <a:p>
            <a:pPr algn="ctr"/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Naganuma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et al.</a:t>
            </a:r>
          </a:p>
          <a:p>
            <a:pPr algn="ctr"/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Wiebe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et al.</a:t>
            </a:r>
          </a:p>
          <a:p>
            <a:pPr algn="ctr"/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Gori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et al.</a:t>
            </a:r>
          </a:p>
          <a:p>
            <a:pPr algn="ctr"/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Lesiak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et al.</a:t>
            </a:r>
          </a:p>
        </p:txBody>
      </p:sp>
    </p:spTree>
    <p:extLst>
      <p:ext uri="{BB962C8B-B14F-4D97-AF65-F5344CB8AC3E}">
        <p14:creationId xmlns="" xmlns:p14="http://schemas.microsoft.com/office/powerpoint/2010/main" val="37236647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 bwMode="auto">
          <a:xfrm>
            <a:off x="46301" y="775504"/>
            <a:ext cx="9067799" cy="6006296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90000"/>
                <a:lumOff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graphicFrame>
        <p:nvGraphicFramePr>
          <p:cNvPr id="5" name="Grafico 4"/>
          <p:cNvGraphicFramePr/>
          <p:nvPr>
            <p:extLst>
              <p:ext uri="{D42A27DB-BD31-4B8C-83A1-F6EECF244321}">
                <p14:modId xmlns="" xmlns:p14="http://schemas.microsoft.com/office/powerpoint/2010/main" val="3421582007"/>
              </p:ext>
            </p:extLst>
          </p:nvPr>
        </p:nvGraphicFramePr>
        <p:xfrm>
          <a:off x="157396" y="119921"/>
          <a:ext cx="8829208" cy="6160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itle 1"/>
          <p:cNvSpPr txBox="1">
            <a:spLocks/>
          </p:cNvSpPr>
          <p:nvPr/>
        </p:nvSpPr>
        <p:spPr>
          <a:xfrm>
            <a:off x="1" y="194871"/>
            <a:ext cx="9143999" cy="398040"/>
          </a:xfrm>
          <a:prstGeom prst="rect">
            <a:avLst/>
          </a:prstGeom>
          <a:noFill/>
        </p:spPr>
        <p:txBody>
          <a:bodyPr vert="horz" lIns="109723" tIns="54862" rIns="109723" bIns="54862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BVS Thrombosis Rate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377924" y="5586699"/>
            <a:ext cx="1650787" cy="1058351"/>
          </a:xfrm>
          <a:prstGeom prst="rect">
            <a:avLst/>
          </a:prstGeom>
        </p:spPr>
        <p:txBody>
          <a:bodyPr vert="horz" lIns="109723" tIns="54862" rIns="109723" bIns="54862" rtlCol="0" anchor="ctr">
            <a:normAutofit fontScale="6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EVERBIO II</a:t>
            </a:r>
          </a:p>
          <a:p>
            <a:pPr algn="ctr">
              <a:lnSpc>
                <a:spcPct val="120000"/>
              </a:lnSpc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ABSORB CHINA</a:t>
            </a:r>
          </a:p>
          <a:p>
            <a:pPr algn="ctr">
              <a:lnSpc>
                <a:spcPct val="120000"/>
              </a:lnSpc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ABSORB II</a:t>
            </a:r>
          </a:p>
          <a:p>
            <a:pPr algn="ctr">
              <a:lnSpc>
                <a:spcPct val="120000"/>
              </a:lnSpc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ABSORB JAPAN</a:t>
            </a:r>
          </a:p>
          <a:p>
            <a:pPr algn="ctr">
              <a:lnSpc>
                <a:spcPct val="120000"/>
              </a:lnSpc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ABSORB III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504809" y="5387975"/>
            <a:ext cx="1949654" cy="1193262"/>
          </a:xfrm>
          <a:prstGeom prst="rect">
            <a:avLst/>
          </a:prstGeom>
        </p:spPr>
        <p:txBody>
          <a:bodyPr vert="horz" lIns="109723" tIns="54862" rIns="109723" bIns="54862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Tamburino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et al.</a:t>
            </a:r>
          </a:p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EXTEND Registry</a:t>
            </a:r>
          </a:p>
          <a:p>
            <a:pPr algn="ctr"/>
            <a:r>
              <a:rPr lang="en-US" sz="100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GABI-R Registry</a:t>
            </a:r>
          </a:p>
          <a:p>
            <a:pPr algn="ctr"/>
            <a:r>
              <a:rPr lang="en-US" sz="100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FRANCE Registry</a:t>
            </a:r>
          </a:p>
          <a:p>
            <a:pPr algn="ctr"/>
            <a:r>
              <a:rPr lang="en-US" sz="100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REPARA Registry</a:t>
            </a:r>
          </a:p>
          <a:p>
            <a:pPr algn="ctr"/>
            <a:r>
              <a:rPr lang="en-US" sz="100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RAI Registry</a:t>
            </a:r>
          </a:p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EXPAND Registry</a:t>
            </a:r>
          </a:p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GHOST-EU Registry</a:t>
            </a:r>
          </a:p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AMC Registry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009290" y="5352207"/>
            <a:ext cx="2011017" cy="1379094"/>
          </a:xfrm>
          <a:prstGeom prst="rect">
            <a:avLst/>
          </a:prstGeom>
        </p:spPr>
        <p:txBody>
          <a:bodyPr vert="horz" lIns="109723" tIns="54862" rIns="109723" bIns="54862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Ielasi et al.</a:t>
            </a:r>
          </a:p>
          <a:p>
            <a:pPr algn="ctr"/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Vaquerizo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et al.</a:t>
            </a:r>
          </a:p>
          <a:p>
            <a:pPr algn="ctr"/>
            <a:r>
              <a:rPr lang="en-US" sz="100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IT-DISAPPEARS</a:t>
            </a:r>
          </a:p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UNDERDOGS</a:t>
            </a:r>
          </a:p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Ortega-Paz et al.</a:t>
            </a:r>
          </a:p>
          <a:p>
            <a:pPr algn="ctr"/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Naganuma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et al.</a:t>
            </a:r>
          </a:p>
          <a:p>
            <a:pPr algn="ctr"/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Wiebe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et al.</a:t>
            </a:r>
          </a:p>
          <a:p>
            <a:pPr algn="ctr"/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Gori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et al.</a:t>
            </a:r>
          </a:p>
          <a:p>
            <a:pPr algn="ctr"/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Lesiak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et al.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200712" y="838377"/>
            <a:ext cx="2183093" cy="869373"/>
          </a:xfrm>
          <a:prstGeom prst="rect">
            <a:avLst/>
          </a:prstGeom>
        </p:spPr>
        <p:txBody>
          <a:bodyPr vert="horz" lIns="109723" tIns="54862" rIns="109723" bIns="54862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Real world registry</a:t>
            </a:r>
            <a:endParaRPr lang="en-US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5639112" y="838377"/>
            <a:ext cx="2526087" cy="869373"/>
          </a:xfrm>
          <a:prstGeom prst="rect">
            <a:avLst/>
          </a:prstGeom>
        </p:spPr>
        <p:txBody>
          <a:bodyPr vert="horz" lIns="109723" tIns="54862" rIns="109723" bIns="54862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Complex </a:t>
            </a:r>
          </a:p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Lesion</a:t>
            </a:r>
            <a:endParaRPr lang="en-US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990912" y="838377"/>
            <a:ext cx="2183093" cy="869373"/>
          </a:xfrm>
          <a:prstGeom prst="rect">
            <a:avLst/>
          </a:prstGeom>
        </p:spPr>
        <p:txBody>
          <a:bodyPr vert="horz" lIns="109723" tIns="54862" rIns="109723" bIns="54862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RCT</a:t>
            </a:r>
            <a:endParaRPr lang="en-US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65080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itle 1"/>
          <p:cNvSpPr txBox="1">
            <a:spLocks/>
          </p:cNvSpPr>
          <p:nvPr/>
        </p:nvSpPr>
        <p:spPr>
          <a:xfrm>
            <a:off x="1160333" y="2286000"/>
            <a:ext cx="7181234" cy="801687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 defTabSz="914400" eaLnBrk="0" fontAlgn="base" latinLnBrk="1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4000" b="1" i="1" kern="0" dirty="0" smtClean="0">
                <a:latin typeface="Arial" pitchFamily="34" charset="0"/>
                <a:cs typeface="Arial" pitchFamily="34" charset="0"/>
              </a:rPr>
              <a:t>Who Is </a:t>
            </a:r>
            <a:r>
              <a:rPr kumimoji="1" lang="en-US" altLang="ko-KR" sz="4000" b="1" i="1" kern="0" dirty="0" err="1" smtClean="0">
                <a:latin typeface="Arial" pitchFamily="34" charset="0"/>
                <a:cs typeface="Arial" pitchFamily="34" charset="0"/>
              </a:rPr>
              <a:t>Thrombogenic</a:t>
            </a:r>
            <a:r>
              <a:rPr kumimoji="1" lang="en-US" altLang="ko-KR" sz="4000" b="1" i="1" kern="0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pPr lvl="0" algn="ctr" defTabSz="914400" eaLnBrk="0" fontAlgn="base" latinLnBrk="1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4000" b="1" i="1" kern="0" dirty="0" smtClean="0">
                <a:latin typeface="Arial" pitchFamily="34" charset="0"/>
                <a:cs typeface="Arial" pitchFamily="34" charset="0"/>
              </a:rPr>
              <a:t>The Scaffold or the Doctor ?  </a:t>
            </a:r>
          </a:p>
          <a:p>
            <a:pPr lvl="0" algn="ctr" defTabSz="914400" eaLnBrk="0" fontAlgn="base" latinLnBrk="1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4000" b="1" i="1" kern="0" dirty="0" smtClean="0"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83146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직사각형 46"/>
          <p:cNvSpPr/>
          <p:nvPr/>
        </p:nvSpPr>
        <p:spPr bwMode="auto">
          <a:xfrm>
            <a:off x="763929" y="1539433"/>
            <a:ext cx="7766613" cy="4768770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90000"/>
                <a:lumOff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185190"/>
            <a:ext cx="9144000" cy="801687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 defTabSz="914400" eaLnBrk="0" fontAlgn="base" latinLnBrk="1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3200" b="1" i="1" kern="0" dirty="0" smtClean="0">
                <a:latin typeface="Arial" pitchFamily="34" charset="0"/>
                <a:cs typeface="Arial" pitchFamily="34" charset="0"/>
              </a:rPr>
              <a:t>BVS Thrombosis Reduced </a:t>
            </a:r>
          </a:p>
          <a:p>
            <a:pPr lvl="0" algn="ctr" defTabSz="914400" eaLnBrk="0" fontAlgn="base" latinLnBrk="1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3200" b="1" i="1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with Improved Technique !</a:t>
            </a:r>
            <a:r>
              <a:rPr kumimoji="1" lang="en-US" sz="3200" b="1" i="1" kern="0" dirty="0" smtClean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</a:p>
          <a:p>
            <a:pPr lvl="0" algn="ctr" defTabSz="914400" eaLnBrk="0" fontAlgn="base" latinLnBrk="1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i="1" kern="0" dirty="0" smtClean="0">
                <a:latin typeface="Arial" pitchFamily="34" charset="0"/>
                <a:ea typeface="+mj-ea"/>
                <a:cs typeface="Arial" pitchFamily="34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2826" y="2749504"/>
            <a:ext cx="1970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Arial"/>
                <a:ea typeface="ＭＳ Ｐゴシック"/>
              </a:rPr>
              <a:t>Thrombosis, </a:t>
            </a:r>
            <a:br>
              <a:rPr lang="en-US" dirty="0" smtClean="0">
                <a:solidFill>
                  <a:srgbClr val="FFFFFF"/>
                </a:solidFill>
                <a:latin typeface="Arial"/>
                <a:ea typeface="ＭＳ Ｐゴシック"/>
              </a:rPr>
            </a:br>
            <a:r>
              <a:rPr lang="en-US" dirty="0" smtClean="0">
                <a:solidFill>
                  <a:srgbClr val="FFFFFF"/>
                </a:solidFill>
                <a:latin typeface="Arial"/>
                <a:ea typeface="ＭＳ Ｐゴシック"/>
              </a:rPr>
              <a:t>KM Estimate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Arial"/>
                <a:ea typeface="ＭＳ Ｐゴシック"/>
              </a:rPr>
              <a:t>(%)</a:t>
            </a:r>
          </a:p>
        </p:txBody>
      </p:sp>
      <p:graphicFrame>
        <p:nvGraphicFramePr>
          <p:cNvPr id="10" name="Table 155"/>
          <p:cNvGraphicFramePr>
            <a:graphicFrameLocks noGrp="1"/>
          </p:cNvGraphicFramePr>
          <p:nvPr>
            <p:extLst/>
          </p:nvPr>
        </p:nvGraphicFramePr>
        <p:xfrm>
          <a:off x="1981200" y="5410200"/>
          <a:ext cx="5494989" cy="671853"/>
        </p:xfrm>
        <a:graphic>
          <a:graphicData uri="http://schemas.openxmlformats.org/drawingml/2006/table">
            <a:tbl>
              <a:tblPr firstRow="1" bandRow="1"/>
              <a:tblGrid>
                <a:gridCol w="1357780"/>
                <a:gridCol w="532041"/>
                <a:gridCol w="1166648"/>
                <a:gridCol w="614856"/>
                <a:gridCol w="922372"/>
                <a:gridCol w="901292"/>
              </a:tblGrid>
              <a:tr h="223951"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r>
                        <a:rPr lang="en-US" sz="1200" dirty="0" smtClean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Patients</a:t>
                      </a:r>
                      <a:endParaRPr lang="en-US" sz="1200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51435" marR="51435" marT="0" marB="0" anchor="b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239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r>
                        <a:rPr lang="en-US" sz="1200" b="1" dirty="0" smtClean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Early Experience</a:t>
                      </a:r>
                      <a:endParaRPr lang="en-US" sz="1200" b="1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369</a:t>
                      </a:r>
                      <a:endParaRPr lang="en-US" sz="1200" b="1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   369</a:t>
                      </a:r>
                      <a:endParaRPr lang="en-US" sz="1200" b="1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369</a:t>
                      </a:r>
                      <a:endParaRPr lang="en-US" sz="1200" b="1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lvl="1" algn="l"/>
                      <a:r>
                        <a:rPr lang="en-US" sz="1200" b="1" dirty="0" smtClean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369</a:t>
                      </a:r>
                      <a:endParaRPr lang="en-US" sz="1200" b="1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   369</a:t>
                      </a:r>
                      <a:endParaRPr lang="en-US" sz="1200" b="1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39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r>
                        <a:rPr lang="en-US" sz="1200" b="1" dirty="0" smtClean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Absorb-specific</a:t>
                      </a:r>
                      <a:endParaRPr lang="en-US" sz="1200" b="1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292</a:t>
                      </a:r>
                      <a:endParaRPr lang="en-US" sz="1200" b="1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   292</a:t>
                      </a:r>
                      <a:endParaRPr lang="en-US" sz="1200" b="1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281</a:t>
                      </a:r>
                      <a:endParaRPr lang="en-US" sz="1200" b="1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lvl="1" algn="l"/>
                      <a:r>
                        <a:rPr lang="en-US" sz="1200" b="1" dirty="0" smtClean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217</a:t>
                      </a:r>
                      <a:endParaRPr lang="en-US" sz="1200" b="1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   155</a:t>
                      </a:r>
                      <a:endParaRPr lang="en-US" sz="1200" b="1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014076" y="5021750"/>
            <a:ext cx="796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FF"/>
                </a:solidFill>
                <a:latin typeface="Arial"/>
                <a:ea typeface="ＭＳ Ｐゴシック"/>
              </a:rPr>
              <a:t>Days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40097" y="4339443"/>
            <a:ext cx="3017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ea typeface="ＭＳ Ｐゴシック"/>
              </a:rPr>
              <a:t>Log Rank p=0.023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64166" y="1956309"/>
            <a:ext cx="3050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tx2"/>
                </a:solidFill>
                <a:latin typeface="Arial"/>
                <a:ea typeface="ＭＳ Ｐゴシック"/>
              </a:rPr>
              <a:t>BVS-specific Protocol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27803" y="3618112"/>
            <a:ext cx="3050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FFFFFF"/>
                </a:solidFill>
                <a:latin typeface="Arial"/>
                <a:ea typeface="ＭＳ Ｐゴシック"/>
              </a:rPr>
              <a:t>Early Experience</a:t>
            </a:r>
          </a:p>
        </p:txBody>
      </p:sp>
      <p:grpSp>
        <p:nvGrpSpPr>
          <p:cNvPr id="2" name="Group 160"/>
          <p:cNvGrpSpPr/>
          <p:nvPr/>
        </p:nvGrpSpPr>
        <p:grpSpPr>
          <a:xfrm>
            <a:off x="2873233" y="1734706"/>
            <a:ext cx="4338353" cy="3403788"/>
            <a:chOff x="4326610" y="1521271"/>
            <a:chExt cx="4810051" cy="3877907"/>
          </a:xfrm>
        </p:grpSpPr>
        <p:sp>
          <p:nvSpPr>
            <p:cNvPr id="16" name="Freeform 161"/>
            <p:cNvSpPr/>
            <p:nvPr/>
          </p:nvSpPr>
          <p:spPr>
            <a:xfrm>
              <a:off x="4733362" y="1704380"/>
              <a:ext cx="3966272" cy="663227"/>
            </a:xfrm>
            <a:custGeom>
              <a:avLst/>
              <a:gdLst>
                <a:gd name="connsiteX0" fmla="*/ 0 w 6057900"/>
                <a:gd name="connsiteY0" fmla="*/ 0 h 676275"/>
                <a:gd name="connsiteX1" fmla="*/ 0 w 6057900"/>
                <a:gd name="connsiteY1" fmla="*/ 485775 h 676275"/>
                <a:gd name="connsiteX2" fmla="*/ 352425 w 6057900"/>
                <a:gd name="connsiteY2" fmla="*/ 485775 h 676275"/>
                <a:gd name="connsiteX3" fmla="*/ 352425 w 6057900"/>
                <a:gd name="connsiteY3" fmla="*/ 676275 h 676275"/>
                <a:gd name="connsiteX4" fmla="*/ 6057900 w 6057900"/>
                <a:gd name="connsiteY4" fmla="*/ 676275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76275">
                  <a:moveTo>
                    <a:pt x="0" y="0"/>
                  </a:moveTo>
                  <a:lnTo>
                    <a:pt x="0" y="485775"/>
                  </a:lnTo>
                  <a:lnTo>
                    <a:pt x="352425" y="485775"/>
                  </a:lnTo>
                  <a:lnTo>
                    <a:pt x="352425" y="676275"/>
                  </a:lnTo>
                  <a:lnTo>
                    <a:pt x="6057900" y="676275"/>
                  </a:lnTo>
                </a:path>
              </a:pathLst>
            </a:custGeom>
            <a:noFill/>
            <a:ln w="38100">
              <a:solidFill>
                <a:srgbClr val="FE9B03"/>
              </a:solidFill>
            </a:ln>
          </p:spPr>
          <p:txBody>
            <a:bodyPr rtlCol="0" anchor="ctr"/>
            <a:lstStyle/>
            <a:p>
              <a:pPr algn="ctr" defTabSz="914400">
                <a:defRPr/>
              </a:pPr>
              <a:endParaRPr lang="en-US" kern="0" smtClea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7" name="Freeform 162"/>
            <p:cNvSpPr/>
            <p:nvPr/>
          </p:nvSpPr>
          <p:spPr>
            <a:xfrm>
              <a:off x="4733362" y="1695038"/>
              <a:ext cx="3972509" cy="2120457"/>
            </a:xfrm>
            <a:custGeom>
              <a:avLst/>
              <a:gdLst>
                <a:gd name="connsiteX0" fmla="*/ 0 w 6067425"/>
                <a:gd name="connsiteY0" fmla="*/ 0 h 2162175"/>
                <a:gd name="connsiteX1" fmla="*/ 0 w 6067425"/>
                <a:gd name="connsiteY1" fmla="*/ 762000 h 2162175"/>
                <a:gd name="connsiteX2" fmla="*/ 76200 w 6067425"/>
                <a:gd name="connsiteY2" fmla="*/ 762000 h 2162175"/>
                <a:gd name="connsiteX3" fmla="*/ 76200 w 6067425"/>
                <a:gd name="connsiteY3" fmla="*/ 914400 h 2162175"/>
                <a:gd name="connsiteX4" fmla="*/ 123825 w 6067425"/>
                <a:gd name="connsiteY4" fmla="*/ 914400 h 2162175"/>
                <a:gd name="connsiteX5" fmla="*/ 123825 w 6067425"/>
                <a:gd name="connsiteY5" fmla="*/ 1238250 h 2162175"/>
                <a:gd name="connsiteX6" fmla="*/ 276225 w 6067425"/>
                <a:gd name="connsiteY6" fmla="*/ 1238250 h 2162175"/>
                <a:gd name="connsiteX7" fmla="*/ 276225 w 6067425"/>
                <a:gd name="connsiteY7" fmla="*/ 1371600 h 2162175"/>
                <a:gd name="connsiteX8" fmla="*/ 419100 w 6067425"/>
                <a:gd name="connsiteY8" fmla="*/ 1371600 h 2162175"/>
                <a:gd name="connsiteX9" fmla="*/ 419100 w 6067425"/>
                <a:gd name="connsiteY9" fmla="*/ 1552575 h 2162175"/>
                <a:gd name="connsiteX10" fmla="*/ 1171575 w 6067425"/>
                <a:gd name="connsiteY10" fmla="*/ 1552575 h 2162175"/>
                <a:gd name="connsiteX11" fmla="*/ 1171575 w 6067425"/>
                <a:gd name="connsiteY11" fmla="*/ 1704975 h 2162175"/>
                <a:gd name="connsiteX12" fmla="*/ 2505075 w 6067425"/>
                <a:gd name="connsiteY12" fmla="*/ 1704975 h 2162175"/>
                <a:gd name="connsiteX13" fmla="*/ 2505075 w 6067425"/>
                <a:gd name="connsiteY13" fmla="*/ 1857375 h 2162175"/>
                <a:gd name="connsiteX14" fmla="*/ 5267325 w 6067425"/>
                <a:gd name="connsiteY14" fmla="*/ 1857375 h 2162175"/>
                <a:gd name="connsiteX15" fmla="*/ 5267325 w 6067425"/>
                <a:gd name="connsiteY15" fmla="*/ 2038350 h 2162175"/>
                <a:gd name="connsiteX16" fmla="*/ 6000750 w 6067425"/>
                <a:gd name="connsiteY16" fmla="*/ 2038350 h 2162175"/>
                <a:gd name="connsiteX17" fmla="*/ 6000750 w 6067425"/>
                <a:gd name="connsiteY17" fmla="*/ 2162175 h 2162175"/>
                <a:gd name="connsiteX18" fmla="*/ 6067425 w 6067425"/>
                <a:gd name="connsiteY18" fmla="*/ 2162175 h 216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067425" h="2162175">
                  <a:moveTo>
                    <a:pt x="0" y="0"/>
                  </a:moveTo>
                  <a:lnTo>
                    <a:pt x="0" y="762000"/>
                  </a:lnTo>
                  <a:lnTo>
                    <a:pt x="76200" y="762000"/>
                  </a:lnTo>
                  <a:lnTo>
                    <a:pt x="76200" y="914400"/>
                  </a:lnTo>
                  <a:lnTo>
                    <a:pt x="123825" y="914400"/>
                  </a:lnTo>
                  <a:lnTo>
                    <a:pt x="123825" y="1238250"/>
                  </a:lnTo>
                  <a:lnTo>
                    <a:pt x="276225" y="1238250"/>
                  </a:lnTo>
                  <a:lnTo>
                    <a:pt x="276225" y="1371600"/>
                  </a:lnTo>
                  <a:lnTo>
                    <a:pt x="419100" y="1371600"/>
                  </a:lnTo>
                  <a:lnTo>
                    <a:pt x="419100" y="1552575"/>
                  </a:lnTo>
                  <a:lnTo>
                    <a:pt x="1171575" y="1552575"/>
                  </a:lnTo>
                  <a:lnTo>
                    <a:pt x="1171575" y="1704975"/>
                  </a:lnTo>
                  <a:lnTo>
                    <a:pt x="2505075" y="1704975"/>
                  </a:lnTo>
                  <a:lnTo>
                    <a:pt x="2505075" y="1857375"/>
                  </a:lnTo>
                  <a:lnTo>
                    <a:pt x="5267325" y="1857375"/>
                  </a:lnTo>
                  <a:lnTo>
                    <a:pt x="5267325" y="2038350"/>
                  </a:lnTo>
                  <a:lnTo>
                    <a:pt x="6000750" y="2038350"/>
                  </a:lnTo>
                  <a:lnTo>
                    <a:pt x="6000750" y="2162175"/>
                  </a:lnTo>
                  <a:lnTo>
                    <a:pt x="6067425" y="2162175"/>
                  </a:lnTo>
                </a:path>
              </a:pathLst>
            </a:custGeom>
            <a:noFill/>
            <a:ln w="38100">
              <a:solidFill>
                <a:srgbClr val="FFFFFF">
                  <a:lumMod val="65000"/>
                  <a:lumOff val="35000"/>
                </a:srgbClr>
              </a:solidFill>
              <a:prstDash val="sysDash"/>
            </a:ln>
          </p:spPr>
          <p:txBody>
            <a:bodyPr rtlCol="0" anchor="ctr"/>
            <a:lstStyle/>
            <a:p>
              <a:pPr algn="ctr" defTabSz="914400">
                <a:defRPr/>
              </a:pPr>
              <a:endParaRPr lang="en-US" kern="0" smtClea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grpSp>
          <p:nvGrpSpPr>
            <p:cNvPr id="3" name="Group 163"/>
            <p:cNvGrpSpPr/>
            <p:nvPr/>
          </p:nvGrpSpPr>
          <p:grpSpPr>
            <a:xfrm>
              <a:off x="4326610" y="1521271"/>
              <a:ext cx="4810051" cy="3877907"/>
              <a:chOff x="1093246" y="1527789"/>
              <a:chExt cx="7346649" cy="3954201"/>
            </a:xfrm>
          </p:grpSpPr>
          <p:grpSp>
            <p:nvGrpSpPr>
              <p:cNvPr id="4" name="Group 164"/>
              <p:cNvGrpSpPr/>
              <p:nvPr/>
            </p:nvGrpSpPr>
            <p:grpSpPr>
              <a:xfrm>
                <a:off x="1555750" y="1704975"/>
                <a:ext cx="6242050" cy="3394202"/>
                <a:chOff x="1555750" y="1704975"/>
                <a:chExt cx="6242050" cy="3394202"/>
              </a:xfrm>
            </p:grpSpPr>
            <p:grpSp>
              <p:nvGrpSpPr>
                <p:cNvPr id="5" name="Group 176"/>
                <p:cNvGrpSpPr/>
                <p:nvPr/>
              </p:nvGrpSpPr>
              <p:grpSpPr>
                <a:xfrm>
                  <a:off x="1562100" y="5026025"/>
                  <a:ext cx="6235700" cy="73152"/>
                  <a:chOff x="1562100" y="5026025"/>
                  <a:chExt cx="6235700" cy="73152"/>
                </a:xfrm>
              </p:grpSpPr>
              <p:cxnSp>
                <p:nvCxnSpPr>
                  <p:cNvPr id="39" name="Straight Connector 184"/>
                  <p:cNvCxnSpPr/>
                  <p:nvPr/>
                </p:nvCxnSpPr>
                <p:spPr bwMode="auto">
                  <a:xfrm>
                    <a:off x="3168650" y="5026025"/>
                    <a:ext cx="0" cy="73152"/>
                  </a:xfrm>
                  <a:prstGeom prst="line">
                    <a:avLst/>
                  </a:prstGeom>
                  <a:solidFill>
                    <a:srgbClr val="00FF00"/>
                  </a:solidFill>
                  <a:ln w="2857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40" name="Straight Connector 185"/>
                  <p:cNvCxnSpPr/>
                  <p:nvPr/>
                </p:nvCxnSpPr>
                <p:spPr bwMode="auto">
                  <a:xfrm>
                    <a:off x="4711700" y="5026025"/>
                    <a:ext cx="0" cy="73152"/>
                  </a:xfrm>
                  <a:prstGeom prst="line">
                    <a:avLst/>
                  </a:prstGeom>
                  <a:solidFill>
                    <a:srgbClr val="00FF00"/>
                  </a:solidFill>
                  <a:ln w="2857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41" name="Straight Connector 186"/>
                  <p:cNvCxnSpPr/>
                  <p:nvPr/>
                </p:nvCxnSpPr>
                <p:spPr bwMode="auto">
                  <a:xfrm>
                    <a:off x="6254750" y="5026025"/>
                    <a:ext cx="0" cy="73152"/>
                  </a:xfrm>
                  <a:prstGeom prst="line">
                    <a:avLst/>
                  </a:prstGeom>
                  <a:solidFill>
                    <a:srgbClr val="00FF00"/>
                  </a:solidFill>
                  <a:ln w="2857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42" name="Straight Connector 187"/>
                  <p:cNvCxnSpPr/>
                  <p:nvPr/>
                </p:nvCxnSpPr>
                <p:spPr bwMode="auto">
                  <a:xfrm>
                    <a:off x="7797800" y="5026025"/>
                    <a:ext cx="0" cy="73152"/>
                  </a:xfrm>
                  <a:prstGeom prst="line">
                    <a:avLst/>
                  </a:prstGeom>
                  <a:solidFill>
                    <a:srgbClr val="00FF00"/>
                  </a:solidFill>
                  <a:ln w="2857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43" name="Straight Connector 188"/>
                  <p:cNvCxnSpPr/>
                  <p:nvPr/>
                </p:nvCxnSpPr>
                <p:spPr bwMode="auto">
                  <a:xfrm>
                    <a:off x="1562100" y="5026025"/>
                    <a:ext cx="6235700" cy="0"/>
                  </a:xfrm>
                  <a:prstGeom prst="line">
                    <a:avLst/>
                  </a:prstGeom>
                  <a:solidFill>
                    <a:srgbClr val="00FF00"/>
                  </a:solidFill>
                  <a:ln w="2857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7" name="Group 177"/>
                <p:cNvGrpSpPr/>
                <p:nvPr/>
              </p:nvGrpSpPr>
              <p:grpSpPr>
                <a:xfrm>
                  <a:off x="1555750" y="1704975"/>
                  <a:ext cx="73152" cy="3382455"/>
                  <a:chOff x="1555750" y="1704975"/>
                  <a:chExt cx="73152" cy="3382455"/>
                </a:xfrm>
              </p:grpSpPr>
              <p:cxnSp>
                <p:nvCxnSpPr>
                  <p:cNvPr id="33" name="Straight Connector 178"/>
                  <p:cNvCxnSpPr/>
                  <p:nvPr/>
                </p:nvCxnSpPr>
                <p:spPr bwMode="auto">
                  <a:xfrm>
                    <a:off x="1628902" y="1704975"/>
                    <a:ext cx="0" cy="3382455"/>
                  </a:xfrm>
                  <a:prstGeom prst="line">
                    <a:avLst/>
                  </a:prstGeom>
                  <a:solidFill>
                    <a:srgbClr val="00FF00"/>
                  </a:solidFill>
                  <a:ln w="2857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34" name="Straight Connector 179"/>
                  <p:cNvCxnSpPr/>
                  <p:nvPr/>
                </p:nvCxnSpPr>
                <p:spPr bwMode="auto">
                  <a:xfrm>
                    <a:off x="1555750" y="4352925"/>
                    <a:ext cx="73152" cy="0"/>
                  </a:xfrm>
                  <a:prstGeom prst="line">
                    <a:avLst/>
                  </a:prstGeom>
                  <a:solidFill>
                    <a:srgbClr val="00FF00"/>
                  </a:solidFill>
                  <a:ln w="2857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35" name="Straight Connector 180"/>
                  <p:cNvCxnSpPr/>
                  <p:nvPr/>
                </p:nvCxnSpPr>
                <p:spPr bwMode="auto">
                  <a:xfrm>
                    <a:off x="1555750" y="3686175"/>
                    <a:ext cx="73152" cy="0"/>
                  </a:xfrm>
                  <a:prstGeom prst="line">
                    <a:avLst/>
                  </a:prstGeom>
                  <a:solidFill>
                    <a:srgbClr val="00FF00"/>
                  </a:solidFill>
                  <a:ln w="2857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36" name="Straight Connector 181"/>
                  <p:cNvCxnSpPr/>
                  <p:nvPr/>
                </p:nvCxnSpPr>
                <p:spPr bwMode="auto">
                  <a:xfrm>
                    <a:off x="1555750" y="3025775"/>
                    <a:ext cx="73152" cy="0"/>
                  </a:xfrm>
                  <a:prstGeom prst="line">
                    <a:avLst/>
                  </a:prstGeom>
                  <a:solidFill>
                    <a:srgbClr val="00FF00"/>
                  </a:solidFill>
                  <a:ln w="2857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37" name="Straight Connector 182"/>
                  <p:cNvCxnSpPr/>
                  <p:nvPr/>
                </p:nvCxnSpPr>
                <p:spPr bwMode="auto">
                  <a:xfrm>
                    <a:off x="1555750" y="2365375"/>
                    <a:ext cx="73152" cy="0"/>
                  </a:xfrm>
                  <a:prstGeom prst="line">
                    <a:avLst/>
                  </a:prstGeom>
                  <a:solidFill>
                    <a:srgbClr val="00FF00"/>
                  </a:solidFill>
                  <a:ln w="2857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38" name="Straight Connector 183"/>
                  <p:cNvCxnSpPr/>
                  <p:nvPr/>
                </p:nvCxnSpPr>
                <p:spPr bwMode="auto">
                  <a:xfrm>
                    <a:off x="1555750" y="1704975"/>
                    <a:ext cx="73152" cy="0"/>
                  </a:xfrm>
                  <a:prstGeom prst="line">
                    <a:avLst/>
                  </a:prstGeom>
                  <a:solidFill>
                    <a:srgbClr val="00FF00"/>
                  </a:solidFill>
                  <a:ln w="2857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</p:grpSp>
          <p:sp>
            <p:nvSpPr>
              <p:cNvPr id="20" name="TextBox 19"/>
              <p:cNvSpPr txBox="1"/>
              <p:nvPr/>
            </p:nvSpPr>
            <p:spPr>
              <a:xfrm>
                <a:off x="1093246" y="1527789"/>
                <a:ext cx="425450" cy="3610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914400">
                  <a:defRPr/>
                </a:pPr>
                <a:r>
                  <a:rPr lang="en-US" sz="1600" kern="0" dirty="0" smtClean="0">
                    <a:solidFill>
                      <a:srgbClr val="FFFFFF"/>
                    </a:solidFill>
                    <a:latin typeface="Arial"/>
                    <a:ea typeface="ＭＳ Ｐゴシック"/>
                  </a:rPr>
                  <a:t>0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093246" y="2188189"/>
                <a:ext cx="425450" cy="3610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914400">
                  <a:defRPr/>
                </a:pPr>
                <a:r>
                  <a:rPr lang="en-US" sz="1600" kern="0" dirty="0" smtClean="0">
                    <a:solidFill>
                      <a:srgbClr val="FFFFFF"/>
                    </a:solidFill>
                    <a:latin typeface="Arial"/>
                    <a:ea typeface="ＭＳ Ｐゴシック"/>
                  </a:rPr>
                  <a:t>1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093246" y="2860589"/>
                <a:ext cx="425450" cy="3610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914400">
                  <a:defRPr/>
                </a:pPr>
                <a:r>
                  <a:rPr lang="en-US" sz="1600" kern="0" dirty="0" smtClean="0">
                    <a:solidFill>
                      <a:srgbClr val="FFFFFF"/>
                    </a:solidFill>
                    <a:latin typeface="Arial"/>
                    <a:ea typeface="ＭＳ Ｐゴシック"/>
                  </a:rPr>
                  <a:t>2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093246" y="3520289"/>
                <a:ext cx="425450" cy="3610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914400">
                  <a:defRPr/>
                </a:pPr>
                <a:r>
                  <a:rPr lang="en-US" sz="1600" kern="0" dirty="0" smtClean="0">
                    <a:solidFill>
                      <a:srgbClr val="FFFFFF"/>
                    </a:solidFill>
                    <a:latin typeface="Arial"/>
                    <a:ea typeface="ＭＳ Ｐゴシック"/>
                  </a:rPr>
                  <a:t>3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093246" y="4192689"/>
                <a:ext cx="425450" cy="3610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914400">
                  <a:defRPr/>
                </a:pPr>
                <a:r>
                  <a:rPr lang="en-US" sz="1600" kern="0" dirty="0" smtClean="0">
                    <a:solidFill>
                      <a:srgbClr val="FFFFFF"/>
                    </a:solidFill>
                    <a:latin typeface="Arial"/>
                    <a:ea typeface="ＭＳ Ｐゴシック"/>
                  </a:rPr>
                  <a:t>4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093246" y="4858739"/>
                <a:ext cx="425450" cy="3610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914400">
                  <a:defRPr/>
                </a:pPr>
                <a:r>
                  <a:rPr lang="en-US" sz="1600" kern="0" dirty="0" smtClean="0">
                    <a:solidFill>
                      <a:srgbClr val="FFFFFF"/>
                    </a:solidFill>
                    <a:latin typeface="Arial"/>
                    <a:ea typeface="ＭＳ Ｐゴシック"/>
                  </a:rPr>
                  <a:t>5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416177" y="5120952"/>
                <a:ext cx="425450" cy="3610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>
                  <a:defRPr/>
                </a:pPr>
                <a:r>
                  <a:rPr lang="en-US" sz="1600" kern="0" dirty="0" smtClean="0">
                    <a:solidFill>
                      <a:srgbClr val="FFFFFF"/>
                    </a:solidFill>
                    <a:latin typeface="Arial"/>
                    <a:ea typeface="ＭＳ Ｐゴシック"/>
                  </a:rPr>
                  <a:t>0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771311" y="5120952"/>
                <a:ext cx="984725" cy="320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>
                  <a:defRPr/>
                </a:pPr>
                <a:r>
                  <a:rPr lang="en-US" sz="1400" kern="0" dirty="0" smtClean="0">
                    <a:solidFill>
                      <a:srgbClr val="FFFFFF"/>
                    </a:solidFill>
                    <a:latin typeface="Arial"/>
                    <a:ea typeface="ＭＳ Ｐゴシック"/>
                  </a:rPr>
                  <a:t>100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270853" y="5120951"/>
                <a:ext cx="1083197" cy="320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>
                  <a:defRPr/>
                </a:pPr>
                <a:r>
                  <a:rPr lang="en-US" sz="1400" kern="0" dirty="0" smtClean="0">
                    <a:solidFill>
                      <a:srgbClr val="FFFFFF"/>
                    </a:solidFill>
                    <a:latin typeface="Arial"/>
                    <a:ea typeface="ＭＳ Ｐゴシック"/>
                  </a:rPr>
                  <a:t>200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816948" y="5120951"/>
                <a:ext cx="1083197" cy="320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>
                  <a:defRPr/>
                </a:pPr>
                <a:r>
                  <a:rPr lang="en-US" sz="1400" kern="0" dirty="0" smtClean="0">
                    <a:solidFill>
                      <a:srgbClr val="FFFFFF"/>
                    </a:solidFill>
                    <a:latin typeface="Arial"/>
                    <a:ea typeface="ＭＳ Ｐゴシック"/>
                  </a:rPr>
                  <a:t>300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7356698" y="5120951"/>
                <a:ext cx="1083197" cy="320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>
                  <a:defRPr/>
                </a:pPr>
                <a:r>
                  <a:rPr lang="en-US" sz="1400" kern="0" dirty="0" smtClean="0">
                    <a:solidFill>
                      <a:srgbClr val="FFFFFF"/>
                    </a:solidFill>
                    <a:latin typeface="Arial"/>
                    <a:ea typeface="ＭＳ Ｐゴシック"/>
                  </a:rPr>
                  <a:t>400</a:t>
                </a:r>
              </a:p>
            </p:txBody>
          </p:sp>
        </p:grpSp>
      </p:grpSp>
      <p:sp>
        <p:nvSpPr>
          <p:cNvPr id="45" name="TextBox 44"/>
          <p:cNvSpPr txBox="1"/>
          <p:nvPr/>
        </p:nvSpPr>
        <p:spPr>
          <a:xfrm>
            <a:off x="1992775" y="6553904"/>
            <a:ext cx="5637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latin typeface="Arial"/>
              </a:rPr>
              <a:t>Puricel</a:t>
            </a:r>
            <a:r>
              <a:rPr lang="en-US" sz="1400" dirty="0">
                <a:latin typeface="Arial"/>
              </a:rPr>
              <a:t>, S. et </a:t>
            </a:r>
            <a:r>
              <a:rPr lang="en-US" sz="1400" dirty="0" smtClean="0">
                <a:latin typeface="Arial"/>
              </a:rPr>
              <a:t>l</a:t>
            </a:r>
            <a:r>
              <a:rPr lang="en-US" sz="1400" dirty="0">
                <a:latin typeface="Arial"/>
              </a:rPr>
              <a:t>. J Am </a:t>
            </a:r>
            <a:r>
              <a:rPr lang="en-US" sz="1400" dirty="0" err="1">
                <a:latin typeface="Arial"/>
              </a:rPr>
              <a:t>Coll</a:t>
            </a:r>
            <a:r>
              <a:rPr lang="en-US" sz="1400" dirty="0">
                <a:latin typeface="Arial"/>
              </a:rPr>
              <a:t> </a:t>
            </a:r>
            <a:r>
              <a:rPr lang="en-US" sz="1400" dirty="0" err="1">
                <a:latin typeface="Arial"/>
              </a:rPr>
              <a:t>Cardiol</a:t>
            </a:r>
            <a:r>
              <a:rPr lang="en-US" sz="1400" dirty="0">
                <a:latin typeface="Arial"/>
              </a:rPr>
              <a:t>. 2016; 67(8):</a:t>
            </a:r>
            <a:r>
              <a:rPr lang="en-US" sz="1400" dirty="0" smtClean="0">
                <a:latin typeface="Arial"/>
              </a:rPr>
              <a:t>921–31</a:t>
            </a:r>
          </a:p>
        </p:txBody>
      </p:sp>
    </p:spTree>
    <p:extLst>
      <p:ext uri="{BB962C8B-B14F-4D97-AF65-F5344CB8AC3E}">
        <p14:creationId xmlns="" xmlns:p14="http://schemas.microsoft.com/office/powerpoint/2010/main" val="13096480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/>
          <p:cNvSpPr/>
          <p:nvPr/>
        </p:nvSpPr>
        <p:spPr bwMode="auto">
          <a:xfrm>
            <a:off x="3556187" y="1754155"/>
            <a:ext cx="5455561" cy="3920209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3694928" y="2034100"/>
            <a:ext cx="53168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/>
              </a:buClr>
            </a:pPr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Pre-dilation with noncompliant balloon, 1:1 with the RVD.  </a:t>
            </a:r>
          </a:p>
          <a:p>
            <a:pPr marL="342900" indent="-342900">
              <a:buClr>
                <a:schemeClr val="accent1"/>
              </a:buClr>
            </a:pPr>
            <a:endParaRPr lang="en-US" altLang="ko-KR" sz="24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Clr>
                <a:schemeClr val="accent1"/>
              </a:buClr>
            </a:pPr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BVS of the same size </a:t>
            </a:r>
          </a:p>
          <a:p>
            <a:pPr marL="342900" indent="-342900">
              <a:buClr>
                <a:schemeClr val="accent1"/>
              </a:buClr>
            </a:pPr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	as the RVD at 10 to 12 atm.</a:t>
            </a:r>
          </a:p>
          <a:p>
            <a:pPr marL="342900" indent="-342900">
              <a:buClr>
                <a:schemeClr val="accent1"/>
              </a:buClr>
            </a:pPr>
            <a:endParaRPr lang="en-US" altLang="ko-KR" sz="24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Clr>
                <a:schemeClr val="accent1"/>
              </a:buClr>
            </a:pPr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Post-dilation with noncompliant balloon with a maximum of 0.5mm larger at 14 to 16 atm.</a:t>
            </a:r>
            <a:endParaRPr lang="ko-KR" alt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latin typeface="Arial"/>
              </a:rPr>
              <a:t>Puricel</a:t>
            </a:r>
            <a:r>
              <a:rPr lang="en-US" sz="1400" dirty="0">
                <a:latin typeface="Arial"/>
              </a:rPr>
              <a:t>, S. et </a:t>
            </a:r>
            <a:r>
              <a:rPr lang="en-US" sz="1400" dirty="0" smtClean="0">
                <a:latin typeface="Arial"/>
              </a:rPr>
              <a:t>l</a:t>
            </a:r>
            <a:r>
              <a:rPr lang="en-US" sz="1400" dirty="0">
                <a:latin typeface="Arial"/>
              </a:rPr>
              <a:t>. J Am </a:t>
            </a:r>
            <a:r>
              <a:rPr lang="en-US" sz="1400" dirty="0" err="1">
                <a:latin typeface="Arial"/>
              </a:rPr>
              <a:t>Coll</a:t>
            </a:r>
            <a:r>
              <a:rPr lang="en-US" sz="1400" dirty="0">
                <a:latin typeface="Arial"/>
              </a:rPr>
              <a:t> </a:t>
            </a:r>
            <a:r>
              <a:rPr lang="en-US" sz="1400" dirty="0" err="1">
                <a:latin typeface="Arial"/>
              </a:rPr>
              <a:t>Cardiol</a:t>
            </a:r>
            <a:r>
              <a:rPr lang="en-US" sz="1400" dirty="0">
                <a:latin typeface="Arial"/>
              </a:rPr>
              <a:t>. 2016; 67(8):</a:t>
            </a:r>
            <a:r>
              <a:rPr lang="en-US" sz="1400" dirty="0" smtClean="0">
                <a:latin typeface="Arial"/>
              </a:rPr>
              <a:t>921–31,</a:t>
            </a:r>
            <a:r>
              <a:rPr lang="en-US" altLang="ko-KR" sz="1400" i="1" dirty="0" smtClean="0">
                <a:latin typeface="Arial"/>
                <a:ea typeface="Arial" charset="0"/>
              </a:rPr>
              <a:t> </a:t>
            </a:r>
          </a:p>
          <a:p>
            <a:pPr algn="ctr"/>
            <a:r>
              <a:rPr lang="en-US" altLang="ko-KR" sz="1400" i="1" dirty="0" smtClean="0">
                <a:latin typeface="Arial"/>
                <a:ea typeface="Arial" charset="0"/>
              </a:rPr>
              <a:t>4 German and Swiss centers </a:t>
            </a:r>
            <a:r>
              <a:rPr lang="en-US" altLang="ko-KR" sz="1400" i="1" dirty="0" smtClean="0">
                <a:latin typeface="Arial"/>
                <a:cs typeface="Arial" pitchFamily="34" charset="0"/>
              </a:rPr>
              <a:t>-BVS specific protocol </a:t>
            </a:r>
            <a:endParaRPr lang="en-US" sz="1400" dirty="0" smtClean="0">
              <a:latin typeface="Arial"/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205282" y="1754155"/>
            <a:ext cx="3655943" cy="3920209"/>
            <a:chOff x="205282" y="1754155"/>
            <a:chExt cx="3655943" cy="3920209"/>
          </a:xfrm>
        </p:grpSpPr>
        <p:sp>
          <p:nvSpPr>
            <p:cNvPr id="19" name="직사각형 18"/>
            <p:cNvSpPr/>
            <p:nvPr/>
          </p:nvSpPr>
          <p:spPr bwMode="auto">
            <a:xfrm>
              <a:off x="205282" y="1754155"/>
              <a:ext cx="3247053" cy="3920209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4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endParaRPr>
            </a:p>
          </p:txBody>
        </p:sp>
        <p:sp>
          <p:nvSpPr>
            <p:cNvPr id="6" name="Oval 18"/>
            <p:cNvSpPr/>
            <p:nvPr/>
          </p:nvSpPr>
          <p:spPr>
            <a:xfrm>
              <a:off x="356780" y="2073534"/>
              <a:ext cx="458787" cy="458788"/>
            </a:xfrm>
            <a:prstGeom prst="ellipse">
              <a:avLst/>
            </a:prstGeom>
            <a:solidFill>
              <a:srgbClr val="DD52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sz="3200" b="1" dirty="0" smtClean="0">
                  <a:solidFill>
                    <a:prstClr val="white"/>
                  </a:solidFill>
                  <a:latin typeface="Arial" pitchFamily="34" charset="0"/>
                  <a:ea typeface="Adobe Song Std L" pitchFamily="18" charset="-128"/>
                  <a:cs typeface="Arial" pitchFamily="34" charset="0"/>
                </a:rPr>
                <a:t>P</a:t>
              </a:r>
              <a:endParaRPr lang="en-US" sz="3200" b="1" dirty="0">
                <a:solidFill>
                  <a:prstClr val="white"/>
                </a:solidFill>
                <a:latin typeface="Arial" pitchFamily="34" charset="0"/>
                <a:ea typeface="Adobe Song Std L" pitchFamily="18" charset="-128"/>
                <a:cs typeface="Arial" pitchFamily="34" charset="0"/>
              </a:endParaRPr>
            </a:p>
          </p:txBody>
        </p:sp>
        <p:sp>
          <p:nvSpPr>
            <p:cNvPr id="8" name="Oval 19"/>
            <p:cNvSpPr/>
            <p:nvPr/>
          </p:nvSpPr>
          <p:spPr>
            <a:xfrm>
              <a:off x="346465" y="3093594"/>
              <a:ext cx="458787" cy="45878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Arial" pitchFamily="34" charset="0"/>
                  <a:ea typeface="Adobe Song Std L" pitchFamily="18" charset="-128"/>
                  <a:cs typeface="Arial" pitchFamily="34" charset="0"/>
                </a:rPr>
                <a:t>S</a:t>
              </a:r>
            </a:p>
          </p:txBody>
        </p:sp>
        <p:sp>
          <p:nvSpPr>
            <p:cNvPr id="9" name="Oval 20"/>
            <p:cNvSpPr/>
            <p:nvPr/>
          </p:nvSpPr>
          <p:spPr>
            <a:xfrm>
              <a:off x="374789" y="4206181"/>
              <a:ext cx="458788" cy="458788"/>
            </a:xfrm>
            <a:prstGeom prst="ellipse">
              <a:avLst/>
            </a:prstGeom>
            <a:solidFill>
              <a:srgbClr val="009A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Arial" pitchFamily="34" charset="0"/>
                  <a:ea typeface="Adobe Song Std L" pitchFamily="18" charset="-128"/>
                  <a:cs typeface="Arial" pitchFamily="34" charset="0"/>
                </a:rPr>
                <a:t>P</a:t>
              </a:r>
            </a:p>
          </p:txBody>
        </p:sp>
        <p:sp>
          <p:nvSpPr>
            <p:cNvPr id="11" name="CasellaDiTesto 17"/>
            <p:cNvSpPr txBox="1"/>
            <p:nvPr/>
          </p:nvSpPr>
          <p:spPr>
            <a:xfrm>
              <a:off x="825580" y="3010829"/>
              <a:ext cx="303564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b="1" i="1" dirty="0" smtClean="0">
                  <a:latin typeface="Arial" pitchFamily="34" charset="0"/>
                  <a:cs typeface="Arial" pitchFamily="34" charset="0"/>
                </a:rPr>
                <a:t>Sizing </a:t>
              </a:r>
            </a:p>
            <a:p>
              <a:r>
                <a:rPr lang="it-IT" sz="2800" b="1" i="1" dirty="0" smtClean="0">
                  <a:latin typeface="Arial" pitchFamily="34" charset="0"/>
                  <a:cs typeface="Arial" pitchFamily="34" charset="0"/>
                </a:rPr>
                <a:t>Appropriately</a:t>
              </a:r>
            </a:p>
          </p:txBody>
        </p:sp>
        <p:sp>
          <p:nvSpPr>
            <p:cNvPr id="12" name="CasellaDiTesto 18"/>
            <p:cNvSpPr txBox="1"/>
            <p:nvPr/>
          </p:nvSpPr>
          <p:spPr>
            <a:xfrm>
              <a:off x="814583" y="2034100"/>
              <a:ext cx="27136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b="1" i="1" dirty="0" smtClean="0">
                  <a:latin typeface="Arial" pitchFamily="34" charset="0"/>
                  <a:cs typeface="Arial" pitchFamily="34" charset="0"/>
                </a:rPr>
                <a:t>Pre-Dilation  </a:t>
              </a:r>
            </a:p>
          </p:txBody>
        </p:sp>
        <p:sp>
          <p:nvSpPr>
            <p:cNvPr id="13" name="CasellaDiTesto 19"/>
            <p:cNvSpPr txBox="1"/>
            <p:nvPr/>
          </p:nvSpPr>
          <p:spPr>
            <a:xfrm>
              <a:off x="825579" y="4198113"/>
              <a:ext cx="30356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b="1" i="1" dirty="0" smtClean="0">
                  <a:latin typeface="Arial" pitchFamily="34" charset="0"/>
                  <a:cs typeface="Arial" pitchFamily="34" charset="0"/>
                </a:rPr>
                <a:t>Post-Dilation</a:t>
              </a:r>
              <a:r>
                <a:rPr lang="it-IT" sz="2800" i="1" dirty="0" smtClean="0">
                  <a:latin typeface="Arial" pitchFamily="34" charset="0"/>
                  <a:cs typeface="Arial" pitchFamily="34" charset="0"/>
                </a:rPr>
                <a:t> </a:t>
              </a:r>
              <a:endParaRPr lang="it-IT" sz="2800" i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0" y="289239"/>
            <a:ext cx="9144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latin typeface="Arial"/>
                <a:ea typeface="Arial" charset="0"/>
              </a:rPr>
              <a:t>Recommended </a:t>
            </a:r>
            <a:r>
              <a:rPr lang="en-US" sz="3600" b="1" i="1" dirty="0" smtClean="0">
                <a:latin typeface="Arial"/>
                <a:cs typeface="Arial" pitchFamily="34" charset="0"/>
              </a:rPr>
              <a:t>Technique</a:t>
            </a:r>
          </a:p>
          <a:p>
            <a:pPr algn="ctr"/>
            <a:r>
              <a:rPr lang="en-US" sz="3200" b="1" i="1" dirty="0" smtClean="0">
                <a:solidFill>
                  <a:schemeClr val="tx2"/>
                </a:solidFill>
                <a:latin typeface="Arial"/>
                <a:cs typeface="Arial" pitchFamily="34" charset="0"/>
              </a:rPr>
              <a:t>BVS Specific Protocol</a:t>
            </a:r>
            <a:endParaRPr lang="en-US" sz="3200" b="1" i="1" dirty="0">
              <a:solidFill>
                <a:schemeClr val="tx2"/>
              </a:solidFill>
              <a:latin typeface="Arial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0294"/>
            <a:ext cx="9144000" cy="993392"/>
          </a:xfrm>
        </p:spPr>
        <p:txBody>
          <a:bodyPr/>
          <a:lstStyle/>
          <a:p>
            <a:r>
              <a:rPr lang="en-US" sz="3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PSP Use </a:t>
            </a:r>
            <a:r>
              <a:rPr lang="en-US" sz="3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by </a:t>
            </a:r>
            <a:r>
              <a:rPr lang="en-US" sz="3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Trial </a:t>
            </a:r>
            <a:br>
              <a:rPr lang="en-US" sz="3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en-US" sz="3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(As-Treated Population)</a:t>
            </a:r>
            <a:endParaRPr lang="en-US" sz="3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Slide Number Placeholder 11"/>
          <p:cNvSpPr txBox="1">
            <a:spLocks/>
          </p:cNvSpPr>
          <p:nvPr/>
        </p:nvSpPr>
        <p:spPr>
          <a:xfrm>
            <a:off x="4591315" y="6538892"/>
            <a:ext cx="549227" cy="3191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6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6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6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6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+mn-cs"/>
              </a:defRPr>
            </a:lvl9pPr>
          </a:lstStyle>
          <a:p>
            <a:fld id="{A2885E78-1F86-4A3D-9EE1-B0103B1CEF15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4731" y="2672472"/>
            <a:ext cx="6984604" cy="224676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EXTEND				108/772			(14.0%)</a:t>
            </a:r>
          </a:p>
          <a:p>
            <a:r>
              <a:rPr lang="en-US" sz="28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ABSORB-II			  	21/324		 	(6.5%)</a:t>
            </a:r>
          </a:p>
          <a:p>
            <a:r>
              <a:rPr lang="en-US" sz="28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ABSORB-Japan		35/258			(13.6%)</a:t>
            </a:r>
          </a:p>
          <a:p>
            <a:r>
              <a:rPr lang="en-US" sz="28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ABSORB-China		32/237			(13.5%)</a:t>
            </a:r>
          </a:p>
          <a:p>
            <a:r>
              <a:rPr lang="en-US" sz="28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ABSORB-III			96/1224		 	(7.8%)</a:t>
            </a:r>
            <a:endParaRPr lang="en-US" sz="28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직사각형 7"/>
          <p:cNvSpPr/>
          <p:nvPr/>
        </p:nvSpPr>
        <p:spPr bwMode="auto">
          <a:xfrm>
            <a:off x="6018835" y="2047439"/>
            <a:ext cx="2129742" cy="3333509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40957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3" name="TextBox 3"/>
          <p:cNvSpPr txBox="1">
            <a:spLocks noChangeArrowheads="1"/>
          </p:cNvSpPr>
          <p:nvPr/>
        </p:nvSpPr>
        <p:spPr bwMode="auto">
          <a:xfrm>
            <a:off x="192667" y="1219199"/>
            <a:ext cx="8736012" cy="5208741"/>
          </a:xfrm>
          <a:prstGeom prst="rect">
            <a:avLst/>
          </a:prstGeom>
          <a:solidFill>
            <a:srgbClr val="001B32">
              <a:alpha val="87057"/>
            </a:srgbClr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07" name="Group 454"/>
          <p:cNvGraphicFramePr>
            <a:graphicFrameLocks noGrp="1"/>
          </p:cNvGraphicFramePr>
          <p:nvPr>
            <p:extLst/>
          </p:nvPr>
        </p:nvGraphicFramePr>
        <p:xfrm>
          <a:off x="326016" y="5533790"/>
          <a:ext cx="8095185" cy="830580"/>
        </p:xfrm>
        <a:graphic>
          <a:graphicData uri="http://schemas.openxmlformats.org/drawingml/2006/table">
            <a:tbl>
              <a:tblPr/>
              <a:tblGrid>
                <a:gridCol w="932267"/>
                <a:gridCol w="521528"/>
                <a:gridCol w="627487"/>
                <a:gridCol w="706613"/>
                <a:gridCol w="622169"/>
                <a:gridCol w="650450"/>
                <a:gridCol w="659876"/>
                <a:gridCol w="669303"/>
                <a:gridCol w="575035"/>
                <a:gridCol w="650449"/>
                <a:gridCol w="791852"/>
                <a:gridCol w="688156"/>
              </a:tblGrid>
              <a:tr h="220663">
                <a:tc gridSpan="1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FFFF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9E"/>
                          </a:solidFill>
                          <a:effectLst/>
                          <a:latin typeface="Arial" charset="0"/>
                          <a:cs typeface="Arial" charset="0"/>
                        </a:rPr>
                        <a:t>Number at risk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78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FFFF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XIENCE V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669 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646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FFFF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616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601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582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571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565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548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537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529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521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6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FFFF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TAXUS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+mj-lt"/>
                          <a:ea typeface="Times New Roman"/>
                          <a:cs typeface="Times New Roman"/>
                        </a:rPr>
                        <a:t>332 </a:t>
                      </a: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310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FFFF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288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274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269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262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255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248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243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231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223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22" name="Rectangle 59"/>
          <p:cNvSpPr>
            <a:spLocks noChangeArrowheads="1"/>
          </p:cNvSpPr>
          <p:nvPr/>
        </p:nvSpPr>
        <p:spPr bwMode="auto">
          <a:xfrm>
            <a:off x="1355449" y="5437807"/>
            <a:ext cx="67945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sz="1800" b="1" dirty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Months</a:t>
            </a:r>
          </a:p>
        </p:txBody>
      </p:sp>
      <p:sp>
        <p:nvSpPr>
          <p:cNvPr id="109576" name="Rectangle 3"/>
          <p:cNvSpPr txBox="1">
            <a:spLocks noChangeArrowheads="1"/>
          </p:cNvSpPr>
          <p:nvPr/>
        </p:nvSpPr>
        <p:spPr bwMode="auto">
          <a:xfrm>
            <a:off x="2374383" y="1076760"/>
            <a:ext cx="5026123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SPIRIT III: </a:t>
            </a:r>
            <a:r>
              <a:rPr lang="en-US" sz="2800" b="1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TLF at 5 </a:t>
            </a:r>
            <a:r>
              <a:rPr lang="en-US" sz="2800" b="1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years</a:t>
            </a:r>
            <a:endParaRPr lang="en-US" sz="2800" b="1" dirty="0">
              <a:solidFill>
                <a:schemeClr val="bg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 rot="16200000">
            <a:off x="-1240718" y="3023185"/>
            <a:ext cx="341312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TLF (%)</a:t>
            </a:r>
          </a:p>
        </p:txBody>
      </p:sp>
      <p:sp>
        <p:nvSpPr>
          <p:cNvPr id="109579" name="Rectangle 554"/>
          <p:cNvSpPr>
            <a:spLocks noChangeArrowheads="1"/>
          </p:cNvSpPr>
          <p:nvPr/>
        </p:nvSpPr>
        <p:spPr bwMode="auto">
          <a:xfrm>
            <a:off x="2359104" y="2439219"/>
            <a:ext cx="81592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1-year HR</a:t>
            </a:r>
          </a:p>
        </p:txBody>
      </p:sp>
      <p:sp>
        <p:nvSpPr>
          <p:cNvPr id="109580" name="Rectangle 555"/>
          <p:cNvSpPr>
            <a:spLocks noChangeArrowheads="1"/>
          </p:cNvSpPr>
          <p:nvPr/>
        </p:nvSpPr>
        <p:spPr bwMode="auto">
          <a:xfrm>
            <a:off x="2121058" y="2683076"/>
            <a:ext cx="129202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0.56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[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0.34, 0.90]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9581" name="Rectangle 556"/>
          <p:cNvSpPr>
            <a:spLocks noChangeArrowheads="1"/>
          </p:cNvSpPr>
          <p:nvPr/>
        </p:nvSpPr>
        <p:spPr bwMode="auto">
          <a:xfrm>
            <a:off x="2491351" y="2919190"/>
            <a:ext cx="5514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p=0.01</a:t>
            </a:r>
          </a:p>
        </p:txBody>
      </p:sp>
      <p:sp>
        <p:nvSpPr>
          <p:cNvPr id="109582" name="Rectangle 557"/>
          <p:cNvSpPr>
            <a:spLocks noChangeArrowheads="1"/>
          </p:cNvSpPr>
          <p:nvPr/>
        </p:nvSpPr>
        <p:spPr bwMode="auto">
          <a:xfrm>
            <a:off x="7592759" y="3983782"/>
            <a:ext cx="81592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5-year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HR</a:t>
            </a:r>
          </a:p>
        </p:txBody>
      </p:sp>
      <p:sp>
        <p:nvSpPr>
          <p:cNvPr id="109583" name="Rectangle 558"/>
          <p:cNvSpPr>
            <a:spLocks noChangeArrowheads="1"/>
          </p:cNvSpPr>
          <p:nvPr/>
        </p:nvSpPr>
        <p:spPr bwMode="auto">
          <a:xfrm>
            <a:off x="7354714" y="4202821"/>
            <a:ext cx="129202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0.64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[0.46,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0.89]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9584" name="Rectangle 559"/>
          <p:cNvSpPr>
            <a:spLocks noChangeArrowheads="1"/>
          </p:cNvSpPr>
          <p:nvPr/>
        </p:nvSpPr>
        <p:spPr bwMode="auto">
          <a:xfrm>
            <a:off x="7675314" y="4402394"/>
            <a:ext cx="65082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p=0.008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9585" name="Rectangle 560"/>
          <p:cNvSpPr>
            <a:spLocks noChangeArrowheads="1"/>
          </p:cNvSpPr>
          <p:nvPr/>
        </p:nvSpPr>
        <p:spPr bwMode="auto">
          <a:xfrm>
            <a:off x="2504337" y="3380939"/>
            <a:ext cx="52546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9.2%</a:t>
            </a:r>
            <a:endParaRPr lang="en-US" sz="1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9586" name="Rectangle 561"/>
          <p:cNvSpPr>
            <a:spLocks noChangeArrowheads="1"/>
          </p:cNvSpPr>
          <p:nvPr/>
        </p:nvSpPr>
        <p:spPr bwMode="auto">
          <a:xfrm>
            <a:off x="2504337" y="4487424"/>
            <a:ext cx="5254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5.4%</a:t>
            </a:r>
            <a:endParaRPr lang="en-US" sz="1800" b="1" dirty="0">
              <a:solidFill>
                <a:srgbClr val="00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9587" name="Rectangle 562"/>
          <p:cNvSpPr>
            <a:spLocks noChangeArrowheads="1"/>
          </p:cNvSpPr>
          <p:nvPr/>
        </p:nvSpPr>
        <p:spPr bwMode="auto">
          <a:xfrm>
            <a:off x="2504337" y="4016111"/>
            <a:ext cx="69249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l-GR" sz="1800" b="1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Δ</a:t>
            </a:r>
            <a:r>
              <a:rPr lang="en-US" sz="1800" b="1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3.8%</a:t>
            </a:r>
            <a:endParaRPr lang="en-US" sz="1800" b="1" dirty="0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9588" name="Rectangle 563"/>
          <p:cNvSpPr>
            <a:spLocks noChangeArrowheads="1"/>
          </p:cNvSpPr>
          <p:nvPr/>
        </p:nvSpPr>
        <p:spPr bwMode="auto">
          <a:xfrm>
            <a:off x="7673712" y="2499465"/>
            <a:ext cx="6540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19.0%</a:t>
            </a:r>
            <a:endParaRPr lang="en-US" sz="1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9589" name="Rectangle 564"/>
          <p:cNvSpPr>
            <a:spLocks noChangeArrowheads="1"/>
          </p:cNvSpPr>
          <p:nvPr/>
        </p:nvSpPr>
        <p:spPr bwMode="auto">
          <a:xfrm>
            <a:off x="7673712" y="3600308"/>
            <a:ext cx="6540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12.7%</a:t>
            </a:r>
            <a:endParaRPr lang="en-US" sz="1800" b="1" dirty="0">
              <a:solidFill>
                <a:srgbClr val="00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9590" name="Rectangle 565"/>
          <p:cNvSpPr>
            <a:spLocks noChangeArrowheads="1"/>
          </p:cNvSpPr>
          <p:nvPr/>
        </p:nvSpPr>
        <p:spPr bwMode="auto">
          <a:xfrm>
            <a:off x="7654649" y="3030592"/>
            <a:ext cx="6921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l-GR" sz="1800" b="1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Δ</a:t>
            </a:r>
            <a:r>
              <a:rPr lang="en-US" sz="1800" b="1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6.3%</a:t>
            </a:r>
            <a:endParaRPr lang="en-US" sz="1800" b="1" dirty="0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8" name="Rectangle 6"/>
          <p:cNvSpPr>
            <a:spLocks noChangeArrowheads="1"/>
          </p:cNvSpPr>
          <p:nvPr/>
        </p:nvSpPr>
        <p:spPr bwMode="auto">
          <a:xfrm>
            <a:off x="1445074" y="1556368"/>
            <a:ext cx="16253" cy="3385972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9" name="Rectangle 7"/>
          <p:cNvSpPr>
            <a:spLocks noChangeArrowheads="1"/>
          </p:cNvSpPr>
          <p:nvPr/>
        </p:nvSpPr>
        <p:spPr bwMode="auto">
          <a:xfrm>
            <a:off x="1445074" y="1556368"/>
            <a:ext cx="16253" cy="3385972"/>
          </a:xfrm>
          <a:prstGeom prst="rect">
            <a:avLst/>
          </a:prstGeom>
          <a:noFill/>
          <a:ln w="9525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10" name="Line 8"/>
          <p:cNvSpPr>
            <a:spLocks noChangeShapeType="1"/>
          </p:cNvSpPr>
          <p:nvPr/>
        </p:nvSpPr>
        <p:spPr bwMode="auto">
          <a:xfrm flipH="1">
            <a:off x="1298801" y="4942340"/>
            <a:ext cx="162526" cy="1177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11" name="Line 9"/>
          <p:cNvSpPr>
            <a:spLocks noChangeShapeType="1"/>
          </p:cNvSpPr>
          <p:nvPr/>
        </p:nvSpPr>
        <p:spPr bwMode="auto">
          <a:xfrm flipH="1">
            <a:off x="1298801" y="4377423"/>
            <a:ext cx="162526" cy="1177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12" name="Line 10"/>
          <p:cNvSpPr>
            <a:spLocks noChangeShapeType="1"/>
          </p:cNvSpPr>
          <p:nvPr/>
        </p:nvSpPr>
        <p:spPr bwMode="auto">
          <a:xfrm flipH="1">
            <a:off x="1298801" y="3811329"/>
            <a:ext cx="162526" cy="1177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13" name="Line 11"/>
          <p:cNvSpPr>
            <a:spLocks noChangeShapeType="1"/>
          </p:cNvSpPr>
          <p:nvPr/>
        </p:nvSpPr>
        <p:spPr bwMode="auto">
          <a:xfrm flipH="1">
            <a:off x="1298801" y="3245235"/>
            <a:ext cx="162526" cy="1177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14" name="Line 12"/>
          <p:cNvSpPr>
            <a:spLocks noChangeShapeType="1"/>
          </p:cNvSpPr>
          <p:nvPr/>
        </p:nvSpPr>
        <p:spPr bwMode="auto">
          <a:xfrm flipH="1">
            <a:off x="1298801" y="2680318"/>
            <a:ext cx="162526" cy="1177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15" name="Line 13"/>
          <p:cNvSpPr>
            <a:spLocks noChangeShapeType="1"/>
          </p:cNvSpPr>
          <p:nvPr/>
        </p:nvSpPr>
        <p:spPr bwMode="auto">
          <a:xfrm flipH="1">
            <a:off x="1298801" y="2121285"/>
            <a:ext cx="162526" cy="1177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16" name="Line 14"/>
          <p:cNvSpPr>
            <a:spLocks noChangeShapeType="1"/>
          </p:cNvSpPr>
          <p:nvPr/>
        </p:nvSpPr>
        <p:spPr bwMode="auto">
          <a:xfrm flipH="1">
            <a:off x="1298801" y="1556368"/>
            <a:ext cx="162526" cy="1177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18" name="Rectangle 16"/>
          <p:cNvSpPr>
            <a:spLocks noChangeArrowheads="1"/>
          </p:cNvSpPr>
          <p:nvPr/>
        </p:nvSpPr>
        <p:spPr bwMode="auto">
          <a:xfrm>
            <a:off x="461655" y="4803649"/>
            <a:ext cx="7822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     0%</a:t>
            </a:r>
            <a:endParaRPr lang="en-US" sz="140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19" name="Rectangle 17"/>
          <p:cNvSpPr>
            <a:spLocks noChangeArrowheads="1"/>
          </p:cNvSpPr>
          <p:nvPr/>
        </p:nvSpPr>
        <p:spPr bwMode="auto">
          <a:xfrm>
            <a:off x="461655" y="4238732"/>
            <a:ext cx="7822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     5%</a:t>
            </a:r>
            <a:endParaRPr lang="en-US" sz="140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0" name="Rectangle 18"/>
          <p:cNvSpPr>
            <a:spLocks noChangeArrowheads="1"/>
          </p:cNvSpPr>
          <p:nvPr/>
        </p:nvSpPr>
        <p:spPr bwMode="auto">
          <a:xfrm>
            <a:off x="396645" y="3672638"/>
            <a:ext cx="8463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    10%</a:t>
            </a:r>
            <a:endParaRPr lang="en-US" sz="140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1" name="Rectangle 19"/>
          <p:cNvSpPr>
            <a:spLocks noChangeArrowheads="1"/>
          </p:cNvSpPr>
          <p:nvPr/>
        </p:nvSpPr>
        <p:spPr bwMode="auto">
          <a:xfrm>
            <a:off x="396645" y="3107721"/>
            <a:ext cx="8463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    15%</a:t>
            </a:r>
            <a:endParaRPr lang="en-US" sz="1400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2" name="Rectangle 20"/>
          <p:cNvSpPr>
            <a:spLocks noChangeArrowheads="1"/>
          </p:cNvSpPr>
          <p:nvPr/>
        </p:nvSpPr>
        <p:spPr bwMode="auto">
          <a:xfrm>
            <a:off x="396645" y="2541627"/>
            <a:ext cx="8463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    20%</a:t>
            </a:r>
            <a:endParaRPr lang="en-US" sz="1400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3" name="Rectangle 21"/>
          <p:cNvSpPr>
            <a:spLocks noChangeArrowheads="1"/>
          </p:cNvSpPr>
          <p:nvPr/>
        </p:nvSpPr>
        <p:spPr bwMode="auto">
          <a:xfrm>
            <a:off x="396645" y="1982594"/>
            <a:ext cx="8463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    25%</a:t>
            </a:r>
            <a:endParaRPr lang="en-US" sz="140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4" name="Rectangle 22"/>
          <p:cNvSpPr>
            <a:spLocks noChangeArrowheads="1"/>
          </p:cNvSpPr>
          <p:nvPr/>
        </p:nvSpPr>
        <p:spPr bwMode="auto">
          <a:xfrm>
            <a:off x="396645" y="1417677"/>
            <a:ext cx="8463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    30%</a:t>
            </a:r>
            <a:endParaRPr lang="en-US" sz="1400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5" name="Rectangle 23"/>
          <p:cNvSpPr>
            <a:spLocks noChangeArrowheads="1"/>
          </p:cNvSpPr>
          <p:nvPr/>
        </p:nvSpPr>
        <p:spPr bwMode="auto">
          <a:xfrm>
            <a:off x="1461327" y="4942340"/>
            <a:ext cx="6831519" cy="1412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4"/>
          <p:cNvSpPr>
            <a:spLocks noChangeArrowheads="1"/>
          </p:cNvSpPr>
          <p:nvPr/>
        </p:nvSpPr>
        <p:spPr bwMode="auto">
          <a:xfrm>
            <a:off x="1461327" y="4942340"/>
            <a:ext cx="6831519" cy="14123"/>
          </a:xfrm>
          <a:prstGeom prst="rect">
            <a:avLst/>
          </a:prstGeom>
          <a:noFill/>
          <a:ln w="9525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Line 25"/>
          <p:cNvSpPr>
            <a:spLocks noChangeShapeType="1"/>
          </p:cNvSpPr>
          <p:nvPr/>
        </p:nvSpPr>
        <p:spPr bwMode="auto">
          <a:xfrm>
            <a:off x="1461327" y="4949402"/>
            <a:ext cx="1354" cy="141229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Line 26"/>
          <p:cNvSpPr>
            <a:spLocks noChangeShapeType="1"/>
          </p:cNvSpPr>
          <p:nvPr/>
        </p:nvSpPr>
        <p:spPr bwMode="auto">
          <a:xfrm>
            <a:off x="2120912" y="4949402"/>
            <a:ext cx="1354" cy="141229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Line 27"/>
          <p:cNvSpPr>
            <a:spLocks noChangeShapeType="1"/>
          </p:cNvSpPr>
          <p:nvPr/>
        </p:nvSpPr>
        <p:spPr bwMode="auto">
          <a:xfrm>
            <a:off x="2779144" y="4949402"/>
            <a:ext cx="1354" cy="141229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Line 28"/>
          <p:cNvSpPr>
            <a:spLocks noChangeShapeType="1"/>
          </p:cNvSpPr>
          <p:nvPr/>
        </p:nvSpPr>
        <p:spPr bwMode="auto">
          <a:xfrm>
            <a:off x="3437375" y="4949402"/>
            <a:ext cx="1354" cy="141229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1" name="Line 29"/>
          <p:cNvSpPr>
            <a:spLocks noChangeShapeType="1"/>
          </p:cNvSpPr>
          <p:nvPr/>
        </p:nvSpPr>
        <p:spPr bwMode="auto">
          <a:xfrm>
            <a:off x="4096961" y="4949402"/>
            <a:ext cx="1354" cy="141229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Line 30"/>
          <p:cNvSpPr>
            <a:spLocks noChangeShapeType="1"/>
          </p:cNvSpPr>
          <p:nvPr/>
        </p:nvSpPr>
        <p:spPr bwMode="auto">
          <a:xfrm>
            <a:off x="4747065" y="4949402"/>
            <a:ext cx="1354" cy="141229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3" name="Line 31"/>
          <p:cNvSpPr>
            <a:spLocks noChangeShapeType="1"/>
          </p:cNvSpPr>
          <p:nvPr/>
        </p:nvSpPr>
        <p:spPr bwMode="auto">
          <a:xfrm>
            <a:off x="5405297" y="4949402"/>
            <a:ext cx="1354" cy="141229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4" name="Line 32"/>
          <p:cNvSpPr>
            <a:spLocks noChangeShapeType="1"/>
          </p:cNvSpPr>
          <p:nvPr/>
        </p:nvSpPr>
        <p:spPr bwMode="auto">
          <a:xfrm>
            <a:off x="6064882" y="4949402"/>
            <a:ext cx="1354" cy="141229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5" name="Line 33"/>
          <p:cNvSpPr>
            <a:spLocks noChangeShapeType="1"/>
          </p:cNvSpPr>
          <p:nvPr/>
        </p:nvSpPr>
        <p:spPr bwMode="auto">
          <a:xfrm>
            <a:off x="6723114" y="4949402"/>
            <a:ext cx="1354" cy="141229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6" name="Line 34"/>
          <p:cNvSpPr>
            <a:spLocks noChangeShapeType="1"/>
          </p:cNvSpPr>
          <p:nvPr/>
        </p:nvSpPr>
        <p:spPr bwMode="auto">
          <a:xfrm>
            <a:off x="7381345" y="4949402"/>
            <a:ext cx="1354" cy="141229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7" name="Line 35"/>
          <p:cNvSpPr>
            <a:spLocks noChangeShapeType="1"/>
          </p:cNvSpPr>
          <p:nvPr/>
        </p:nvSpPr>
        <p:spPr bwMode="auto">
          <a:xfrm>
            <a:off x="8032804" y="4949402"/>
            <a:ext cx="1354" cy="141229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9" name="Rectangle 37"/>
          <p:cNvSpPr>
            <a:spLocks noChangeArrowheads="1"/>
          </p:cNvSpPr>
          <p:nvPr/>
        </p:nvSpPr>
        <p:spPr bwMode="auto">
          <a:xfrm>
            <a:off x="1410237" y="5139115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0</a:t>
            </a:r>
            <a:endParaRPr lang="en-US" sz="120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0" name="Rectangle 38"/>
          <p:cNvSpPr>
            <a:spLocks noChangeArrowheads="1"/>
          </p:cNvSpPr>
          <p:nvPr/>
        </p:nvSpPr>
        <p:spPr bwMode="auto">
          <a:xfrm>
            <a:off x="2069822" y="5139115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120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1" name="Rectangle 39"/>
          <p:cNvSpPr>
            <a:spLocks noChangeArrowheads="1"/>
          </p:cNvSpPr>
          <p:nvPr/>
        </p:nvSpPr>
        <p:spPr bwMode="auto">
          <a:xfrm>
            <a:off x="2663043" y="5139115"/>
            <a:ext cx="2564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12</a:t>
            </a:r>
            <a:endParaRPr lang="en-US" sz="120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2" name="Rectangle 40"/>
          <p:cNvSpPr>
            <a:spLocks noChangeArrowheads="1"/>
          </p:cNvSpPr>
          <p:nvPr/>
        </p:nvSpPr>
        <p:spPr bwMode="auto">
          <a:xfrm>
            <a:off x="3313148" y="5139115"/>
            <a:ext cx="2564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18</a:t>
            </a:r>
            <a:endParaRPr lang="en-US" sz="120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3" name="Rectangle 41"/>
          <p:cNvSpPr>
            <a:spLocks noChangeArrowheads="1"/>
          </p:cNvSpPr>
          <p:nvPr/>
        </p:nvSpPr>
        <p:spPr bwMode="auto">
          <a:xfrm>
            <a:off x="3972734" y="5139115"/>
            <a:ext cx="2564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24</a:t>
            </a:r>
            <a:endParaRPr lang="en-US" sz="120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4" name="Rectangle 42"/>
          <p:cNvSpPr>
            <a:spLocks noChangeArrowheads="1"/>
          </p:cNvSpPr>
          <p:nvPr/>
        </p:nvSpPr>
        <p:spPr bwMode="auto">
          <a:xfrm>
            <a:off x="4630965" y="5139115"/>
            <a:ext cx="2564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30</a:t>
            </a:r>
            <a:endParaRPr lang="en-US" sz="120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5" name="Rectangle 43"/>
          <p:cNvSpPr>
            <a:spLocks noChangeArrowheads="1"/>
          </p:cNvSpPr>
          <p:nvPr/>
        </p:nvSpPr>
        <p:spPr bwMode="auto">
          <a:xfrm>
            <a:off x="5289196" y="5139115"/>
            <a:ext cx="2564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36</a:t>
            </a:r>
            <a:endParaRPr lang="en-US" sz="120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6" name="Rectangle 44"/>
          <p:cNvSpPr>
            <a:spLocks noChangeArrowheads="1"/>
          </p:cNvSpPr>
          <p:nvPr/>
        </p:nvSpPr>
        <p:spPr bwMode="auto">
          <a:xfrm>
            <a:off x="5940655" y="5139115"/>
            <a:ext cx="2564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42</a:t>
            </a:r>
            <a:endParaRPr lang="en-US" sz="120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7" name="Rectangle 45"/>
          <p:cNvSpPr>
            <a:spLocks noChangeArrowheads="1"/>
          </p:cNvSpPr>
          <p:nvPr/>
        </p:nvSpPr>
        <p:spPr bwMode="auto">
          <a:xfrm>
            <a:off x="6598886" y="5139115"/>
            <a:ext cx="2564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48</a:t>
            </a:r>
            <a:endParaRPr lang="en-US" sz="120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8" name="Rectangle 46"/>
          <p:cNvSpPr>
            <a:spLocks noChangeArrowheads="1"/>
          </p:cNvSpPr>
          <p:nvPr/>
        </p:nvSpPr>
        <p:spPr bwMode="auto">
          <a:xfrm>
            <a:off x="7257118" y="5139115"/>
            <a:ext cx="2564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54</a:t>
            </a:r>
            <a:endParaRPr lang="en-US" sz="120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9" name="Rectangle 47"/>
          <p:cNvSpPr>
            <a:spLocks noChangeArrowheads="1"/>
          </p:cNvSpPr>
          <p:nvPr/>
        </p:nvSpPr>
        <p:spPr bwMode="auto">
          <a:xfrm>
            <a:off x="7916703" y="5139115"/>
            <a:ext cx="2564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60</a:t>
            </a:r>
            <a:endParaRPr lang="en-US" sz="1200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66" name="Freeform 64"/>
          <p:cNvSpPr>
            <a:spLocks/>
          </p:cNvSpPr>
          <p:nvPr/>
        </p:nvSpPr>
        <p:spPr bwMode="auto">
          <a:xfrm>
            <a:off x="1453201" y="4878787"/>
            <a:ext cx="24379" cy="70615"/>
          </a:xfrm>
          <a:custGeom>
            <a:avLst/>
            <a:gdLst/>
            <a:ahLst/>
            <a:cxnLst>
              <a:cxn ang="0">
                <a:pos x="0" y="54"/>
              </a:cxn>
              <a:cxn ang="0">
                <a:pos x="6" y="60"/>
              </a:cxn>
              <a:cxn ang="0">
                <a:pos x="12" y="60"/>
              </a:cxn>
              <a:cxn ang="0">
                <a:pos x="18" y="54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54"/>
              </a:cxn>
            </a:cxnLst>
            <a:rect l="0" t="0" r="r" b="b"/>
            <a:pathLst>
              <a:path w="18" h="60">
                <a:moveTo>
                  <a:pt x="0" y="54"/>
                </a:moveTo>
                <a:lnTo>
                  <a:pt x="6" y="60"/>
                </a:lnTo>
                <a:lnTo>
                  <a:pt x="12" y="60"/>
                </a:lnTo>
                <a:lnTo>
                  <a:pt x="18" y="54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5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67" name="Freeform 65"/>
          <p:cNvSpPr>
            <a:spLocks/>
          </p:cNvSpPr>
          <p:nvPr/>
        </p:nvSpPr>
        <p:spPr bwMode="auto">
          <a:xfrm>
            <a:off x="1453201" y="4878787"/>
            <a:ext cx="24379" cy="70615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1" y="9"/>
              </a:cxn>
              <a:cxn ang="0">
                <a:pos x="1" y="10"/>
              </a:cxn>
              <a:cxn ang="0">
                <a:pos x="1" y="10"/>
              </a:cxn>
              <a:cxn ang="0">
                <a:pos x="2" y="10"/>
              </a:cxn>
              <a:cxn ang="0">
                <a:pos x="3" y="9"/>
              </a:cxn>
              <a:cxn ang="0">
                <a:pos x="3" y="1"/>
              </a:cxn>
              <a:cxn ang="0">
                <a:pos x="3" y="9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9"/>
              </a:cxn>
            </a:cxnLst>
            <a:rect l="0" t="0" r="r" b="b"/>
            <a:pathLst>
              <a:path w="3" h="10">
                <a:moveTo>
                  <a:pt x="0" y="9"/>
                </a:moveTo>
                <a:lnTo>
                  <a:pt x="1" y="9"/>
                </a:lnTo>
                <a:lnTo>
                  <a:pt x="1" y="10"/>
                </a:lnTo>
                <a:lnTo>
                  <a:pt x="1" y="10"/>
                </a:lnTo>
                <a:lnTo>
                  <a:pt x="2" y="10"/>
                </a:lnTo>
                <a:lnTo>
                  <a:pt x="3" y="9"/>
                </a:lnTo>
                <a:lnTo>
                  <a:pt x="3" y="1"/>
                </a:lnTo>
                <a:lnTo>
                  <a:pt x="3" y="9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9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68" name="Freeform 66"/>
          <p:cNvSpPr>
            <a:spLocks/>
          </p:cNvSpPr>
          <p:nvPr/>
        </p:nvSpPr>
        <p:spPr bwMode="auto">
          <a:xfrm>
            <a:off x="1453201" y="4878787"/>
            <a:ext cx="24379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18" y="18"/>
              </a:cxn>
              <a:cxn ang="0">
                <a:pos x="18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18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18" y="18"/>
                </a:lnTo>
                <a:lnTo>
                  <a:pt x="18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69" name="Freeform 67"/>
          <p:cNvSpPr>
            <a:spLocks/>
          </p:cNvSpPr>
          <p:nvPr/>
        </p:nvSpPr>
        <p:spPr bwMode="auto">
          <a:xfrm>
            <a:off x="1453201" y="4878787"/>
            <a:ext cx="24379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2" y="3"/>
              </a:cxn>
              <a:cxn ang="0">
                <a:pos x="1" y="3"/>
              </a:cxn>
              <a:cxn ang="0">
                <a:pos x="3" y="3"/>
              </a:cxn>
              <a:cxn ang="0">
                <a:pos x="3" y="2"/>
              </a:cxn>
              <a:cxn ang="0">
                <a:pos x="3" y="1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3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2" y="3"/>
                </a:lnTo>
                <a:lnTo>
                  <a:pt x="1" y="3"/>
                </a:lnTo>
                <a:lnTo>
                  <a:pt x="3" y="3"/>
                </a:lnTo>
                <a:lnTo>
                  <a:pt x="3" y="2"/>
                </a:lnTo>
                <a:lnTo>
                  <a:pt x="3" y="1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70" name="Freeform 68"/>
          <p:cNvSpPr>
            <a:spLocks/>
          </p:cNvSpPr>
          <p:nvPr/>
        </p:nvSpPr>
        <p:spPr bwMode="auto">
          <a:xfrm>
            <a:off x="1453201" y="4843480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6" y="42"/>
              </a:cxn>
              <a:cxn ang="0">
                <a:pos x="6" y="48"/>
              </a:cxn>
              <a:cxn ang="0">
                <a:pos x="18" y="48"/>
              </a:cxn>
              <a:cxn ang="0">
                <a:pos x="18" y="0"/>
              </a:cxn>
              <a:cxn ang="0">
                <a:pos x="6" y="0"/>
              </a:cxn>
              <a:cxn ang="0">
                <a:pos x="6" y="6"/>
              </a:cxn>
              <a:cxn ang="0">
                <a:pos x="0" y="12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6" y="42"/>
                </a:lnTo>
                <a:lnTo>
                  <a:pt x="6" y="48"/>
                </a:lnTo>
                <a:lnTo>
                  <a:pt x="18" y="48"/>
                </a:lnTo>
                <a:lnTo>
                  <a:pt x="18" y="0"/>
                </a:lnTo>
                <a:lnTo>
                  <a:pt x="6" y="0"/>
                </a:lnTo>
                <a:lnTo>
                  <a:pt x="6" y="6"/>
                </a:lnTo>
                <a:lnTo>
                  <a:pt x="0" y="12"/>
                </a:lnTo>
                <a:lnTo>
                  <a:pt x="0" y="36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71" name="Freeform 69"/>
          <p:cNvSpPr>
            <a:spLocks/>
          </p:cNvSpPr>
          <p:nvPr/>
        </p:nvSpPr>
        <p:spPr bwMode="auto">
          <a:xfrm>
            <a:off x="1453201" y="4843480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1" y="7"/>
              </a:cxn>
              <a:cxn ang="0">
                <a:pos x="1" y="8"/>
              </a:cxn>
              <a:cxn ang="0">
                <a:pos x="2" y="8"/>
              </a:cxn>
              <a:cxn ang="0">
                <a:pos x="3" y="8"/>
              </a:cxn>
              <a:cxn ang="0">
                <a:pos x="3" y="7"/>
              </a:cxn>
              <a:cxn ang="0">
                <a:pos x="3" y="2"/>
              </a:cxn>
              <a:cxn ang="0">
                <a:pos x="3" y="6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1" y="7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3" y="7"/>
                </a:lnTo>
                <a:lnTo>
                  <a:pt x="3" y="2"/>
                </a:lnTo>
                <a:lnTo>
                  <a:pt x="3" y="6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72" name="Freeform 70"/>
          <p:cNvSpPr>
            <a:spLocks/>
          </p:cNvSpPr>
          <p:nvPr/>
        </p:nvSpPr>
        <p:spPr bwMode="auto">
          <a:xfrm>
            <a:off x="1453201" y="4843480"/>
            <a:ext cx="325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6" y="6"/>
              </a:cxn>
              <a:cxn ang="0">
                <a:pos x="0" y="12"/>
              </a:cxn>
              <a:cxn ang="0">
                <a:pos x="6" y="12"/>
              </a:cxn>
              <a:cxn ang="0">
                <a:pos x="6" y="18"/>
              </a:cxn>
              <a:cxn ang="0">
                <a:pos x="24" y="18"/>
              </a:cxn>
              <a:cxn ang="0">
                <a:pos x="24" y="0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24" h="18">
                <a:moveTo>
                  <a:pt x="12" y="0"/>
                </a:moveTo>
                <a:lnTo>
                  <a:pt x="6" y="0"/>
                </a:lnTo>
                <a:lnTo>
                  <a:pt x="6" y="6"/>
                </a:lnTo>
                <a:lnTo>
                  <a:pt x="0" y="12"/>
                </a:lnTo>
                <a:lnTo>
                  <a:pt x="6" y="12"/>
                </a:lnTo>
                <a:lnTo>
                  <a:pt x="6" y="18"/>
                </a:lnTo>
                <a:lnTo>
                  <a:pt x="24" y="18"/>
                </a:lnTo>
                <a:lnTo>
                  <a:pt x="24" y="0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73" name="Freeform 71"/>
          <p:cNvSpPr>
            <a:spLocks/>
          </p:cNvSpPr>
          <p:nvPr/>
        </p:nvSpPr>
        <p:spPr bwMode="auto">
          <a:xfrm>
            <a:off x="1453201" y="4843480"/>
            <a:ext cx="325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1" y="2"/>
              </a:cxn>
              <a:cxn ang="0">
                <a:pos x="1" y="3"/>
              </a:cxn>
              <a:cxn ang="0">
                <a:pos x="3" y="3"/>
              </a:cxn>
              <a:cxn ang="0">
                <a:pos x="2" y="3"/>
              </a:cxn>
              <a:cxn ang="0">
                <a:pos x="4" y="3"/>
              </a:cxn>
              <a:cxn ang="0">
                <a:pos x="4" y="2"/>
              </a:cxn>
              <a:cxn ang="0">
                <a:pos x="4" y="2"/>
              </a:cxn>
              <a:cxn ang="0">
                <a:pos x="4" y="1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1" y="2"/>
                </a:lnTo>
                <a:lnTo>
                  <a:pt x="1" y="3"/>
                </a:lnTo>
                <a:lnTo>
                  <a:pt x="3" y="3"/>
                </a:lnTo>
                <a:lnTo>
                  <a:pt x="2" y="3"/>
                </a:lnTo>
                <a:lnTo>
                  <a:pt x="4" y="3"/>
                </a:lnTo>
                <a:lnTo>
                  <a:pt x="4" y="2"/>
                </a:lnTo>
                <a:lnTo>
                  <a:pt x="4" y="2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74" name="Freeform 72"/>
          <p:cNvSpPr>
            <a:spLocks/>
          </p:cNvSpPr>
          <p:nvPr/>
        </p:nvSpPr>
        <p:spPr bwMode="auto">
          <a:xfrm>
            <a:off x="1461327" y="4829357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6" y="30"/>
              </a:cxn>
              <a:cxn ang="0">
                <a:pos x="18" y="30"/>
              </a:cxn>
              <a:cxn ang="0">
                <a:pos x="18" y="0"/>
              </a:cxn>
              <a:cxn ang="0">
                <a:pos x="6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6" y="30"/>
                </a:lnTo>
                <a:lnTo>
                  <a:pt x="18" y="30"/>
                </a:lnTo>
                <a:lnTo>
                  <a:pt x="18" y="0"/>
                </a:lnTo>
                <a:lnTo>
                  <a:pt x="6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75" name="Freeform 73"/>
          <p:cNvSpPr>
            <a:spLocks/>
          </p:cNvSpPr>
          <p:nvPr/>
        </p:nvSpPr>
        <p:spPr bwMode="auto">
          <a:xfrm>
            <a:off x="1461327" y="4829357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4"/>
              </a:cxn>
              <a:cxn ang="0">
                <a:pos x="1" y="5"/>
              </a:cxn>
              <a:cxn ang="0">
                <a:pos x="2" y="5"/>
              </a:cxn>
              <a:cxn ang="0">
                <a:pos x="3" y="5"/>
              </a:cxn>
              <a:cxn ang="0">
                <a:pos x="3" y="4"/>
              </a:cxn>
              <a:cxn ang="0">
                <a:pos x="3" y="1"/>
              </a:cxn>
              <a:cxn ang="0">
                <a:pos x="3" y="4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1" y="4"/>
                </a:lnTo>
                <a:lnTo>
                  <a:pt x="1" y="5"/>
                </a:lnTo>
                <a:lnTo>
                  <a:pt x="2" y="5"/>
                </a:lnTo>
                <a:lnTo>
                  <a:pt x="3" y="5"/>
                </a:lnTo>
                <a:lnTo>
                  <a:pt x="3" y="4"/>
                </a:lnTo>
                <a:lnTo>
                  <a:pt x="3" y="1"/>
                </a:lnTo>
                <a:lnTo>
                  <a:pt x="3" y="4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76" name="Freeform 74"/>
          <p:cNvSpPr>
            <a:spLocks/>
          </p:cNvSpPr>
          <p:nvPr/>
        </p:nvSpPr>
        <p:spPr bwMode="auto">
          <a:xfrm>
            <a:off x="1461327" y="4829357"/>
            <a:ext cx="325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18" y="18"/>
              </a:cxn>
              <a:cxn ang="0">
                <a:pos x="24" y="12"/>
              </a:cxn>
              <a:cxn ang="0">
                <a:pos x="24" y="6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24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18" y="18"/>
                </a:lnTo>
                <a:lnTo>
                  <a:pt x="24" y="12"/>
                </a:lnTo>
                <a:lnTo>
                  <a:pt x="24" y="6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77" name="Freeform 75"/>
          <p:cNvSpPr>
            <a:spLocks/>
          </p:cNvSpPr>
          <p:nvPr/>
        </p:nvSpPr>
        <p:spPr bwMode="auto">
          <a:xfrm>
            <a:off x="1461327" y="4829357"/>
            <a:ext cx="325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2" y="3"/>
              </a:cxn>
              <a:cxn ang="0">
                <a:pos x="2" y="3"/>
              </a:cxn>
              <a:cxn ang="0">
                <a:pos x="3" y="3"/>
              </a:cxn>
              <a:cxn ang="0">
                <a:pos x="4" y="2"/>
              </a:cxn>
              <a:cxn ang="0">
                <a:pos x="4" y="1"/>
              </a:cxn>
              <a:cxn ang="0">
                <a:pos x="4" y="1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2" y="3"/>
                </a:lnTo>
                <a:lnTo>
                  <a:pt x="2" y="3"/>
                </a:lnTo>
                <a:lnTo>
                  <a:pt x="3" y="3"/>
                </a:lnTo>
                <a:lnTo>
                  <a:pt x="4" y="2"/>
                </a:lnTo>
                <a:lnTo>
                  <a:pt x="4" y="1"/>
                </a:lnTo>
                <a:lnTo>
                  <a:pt x="4" y="1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78" name="Freeform 76"/>
          <p:cNvSpPr>
            <a:spLocks/>
          </p:cNvSpPr>
          <p:nvPr/>
        </p:nvSpPr>
        <p:spPr bwMode="auto">
          <a:xfrm>
            <a:off x="1469453" y="4808172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6"/>
              </a:cxn>
              <a:cxn ang="0">
                <a:pos x="12" y="36"/>
              </a:cxn>
              <a:cxn ang="0">
                <a:pos x="18" y="30"/>
              </a:cxn>
              <a:cxn ang="0">
                <a:pos x="18" y="6"/>
              </a:cxn>
              <a:cxn ang="0">
                <a:pos x="12" y="6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6"/>
                </a:lnTo>
                <a:lnTo>
                  <a:pt x="12" y="36"/>
                </a:lnTo>
                <a:lnTo>
                  <a:pt x="18" y="30"/>
                </a:lnTo>
                <a:lnTo>
                  <a:pt x="18" y="6"/>
                </a:lnTo>
                <a:lnTo>
                  <a:pt x="12" y="6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79" name="Freeform 77"/>
          <p:cNvSpPr>
            <a:spLocks/>
          </p:cNvSpPr>
          <p:nvPr/>
        </p:nvSpPr>
        <p:spPr bwMode="auto">
          <a:xfrm>
            <a:off x="1469453" y="4808172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0" y="6"/>
              </a:cxn>
              <a:cxn ang="0">
                <a:pos x="1" y="6"/>
              </a:cxn>
              <a:cxn ang="0">
                <a:pos x="2" y="6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2" y="1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0" y="6"/>
                </a:lnTo>
                <a:lnTo>
                  <a:pt x="1" y="6"/>
                </a:lnTo>
                <a:lnTo>
                  <a:pt x="2" y="6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2" y="1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80" name="Freeform 78"/>
          <p:cNvSpPr>
            <a:spLocks/>
          </p:cNvSpPr>
          <p:nvPr/>
        </p:nvSpPr>
        <p:spPr bwMode="auto">
          <a:xfrm>
            <a:off x="1469453" y="4808172"/>
            <a:ext cx="56884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42" y="18"/>
              </a:cxn>
              <a:cxn ang="0">
                <a:pos x="42" y="6"/>
              </a:cxn>
              <a:cxn ang="0">
                <a:pos x="36" y="6"/>
              </a:cxn>
              <a:cxn ang="0">
                <a:pos x="30" y="0"/>
              </a:cxn>
              <a:cxn ang="0">
                <a:pos x="6" y="0"/>
              </a:cxn>
            </a:cxnLst>
            <a:rect l="0" t="0" r="r" b="b"/>
            <a:pathLst>
              <a:path w="42" h="18">
                <a:moveTo>
                  <a:pt x="6" y="0"/>
                </a:moveTo>
                <a:lnTo>
                  <a:pt x="0" y="6"/>
                </a:lnTo>
                <a:lnTo>
                  <a:pt x="0" y="18"/>
                </a:lnTo>
                <a:lnTo>
                  <a:pt x="42" y="18"/>
                </a:lnTo>
                <a:lnTo>
                  <a:pt x="42" y="6"/>
                </a:lnTo>
                <a:lnTo>
                  <a:pt x="36" y="6"/>
                </a:lnTo>
                <a:lnTo>
                  <a:pt x="30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81" name="Freeform 79"/>
          <p:cNvSpPr>
            <a:spLocks/>
          </p:cNvSpPr>
          <p:nvPr/>
        </p:nvSpPr>
        <p:spPr bwMode="auto">
          <a:xfrm>
            <a:off x="1469453" y="4808172"/>
            <a:ext cx="56884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5" y="3"/>
              </a:cxn>
              <a:cxn ang="0">
                <a:pos x="1" y="3"/>
              </a:cxn>
              <a:cxn ang="0">
                <a:pos x="6" y="3"/>
              </a:cxn>
              <a:cxn ang="0">
                <a:pos x="7" y="3"/>
              </a:cxn>
              <a:cxn ang="0">
                <a:pos x="7" y="2"/>
              </a:cxn>
              <a:cxn ang="0">
                <a:pos x="7" y="1"/>
              </a:cxn>
              <a:cxn ang="0">
                <a:pos x="6" y="1"/>
              </a:cxn>
              <a:cxn ang="0">
                <a:pos x="5" y="0"/>
              </a:cxn>
              <a:cxn ang="0">
                <a:pos x="1" y="0"/>
              </a:cxn>
            </a:cxnLst>
            <a:rect l="0" t="0" r="r" b="b"/>
            <a:pathLst>
              <a:path w="7" h="3">
                <a:moveTo>
                  <a:pt x="1" y="0"/>
                </a:move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5" y="3"/>
                </a:lnTo>
                <a:lnTo>
                  <a:pt x="1" y="3"/>
                </a:lnTo>
                <a:lnTo>
                  <a:pt x="6" y="3"/>
                </a:lnTo>
                <a:lnTo>
                  <a:pt x="7" y="3"/>
                </a:lnTo>
                <a:lnTo>
                  <a:pt x="7" y="2"/>
                </a:lnTo>
                <a:lnTo>
                  <a:pt x="7" y="1"/>
                </a:lnTo>
                <a:lnTo>
                  <a:pt x="6" y="1"/>
                </a:lnTo>
                <a:lnTo>
                  <a:pt x="5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82" name="Freeform 80"/>
          <p:cNvSpPr>
            <a:spLocks/>
          </p:cNvSpPr>
          <p:nvPr/>
        </p:nvSpPr>
        <p:spPr bwMode="auto">
          <a:xfrm>
            <a:off x="1501958" y="4794049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0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0" y="30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0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83" name="Freeform 81"/>
          <p:cNvSpPr>
            <a:spLocks/>
          </p:cNvSpPr>
          <p:nvPr/>
        </p:nvSpPr>
        <p:spPr bwMode="auto">
          <a:xfrm>
            <a:off x="1501958" y="4794049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0" y="5"/>
              </a:cxn>
              <a:cxn ang="0">
                <a:pos x="1" y="5"/>
              </a:cxn>
              <a:cxn ang="0">
                <a:pos x="2" y="5"/>
              </a:cxn>
              <a:cxn ang="0">
                <a:pos x="3" y="5"/>
              </a:cxn>
              <a:cxn ang="0">
                <a:pos x="3" y="1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0" y="5"/>
                </a:lnTo>
                <a:lnTo>
                  <a:pt x="0" y="5"/>
                </a:lnTo>
                <a:lnTo>
                  <a:pt x="1" y="5"/>
                </a:lnTo>
                <a:lnTo>
                  <a:pt x="2" y="5"/>
                </a:lnTo>
                <a:lnTo>
                  <a:pt x="3" y="5"/>
                </a:lnTo>
                <a:lnTo>
                  <a:pt x="3" y="1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84" name="Freeform 82"/>
          <p:cNvSpPr>
            <a:spLocks/>
          </p:cNvSpPr>
          <p:nvPr/>
        </p:nvSpPr>
        <p:spPr bwMode="auto">
          <a:xfrm>
            <a:off x="1501958" y="4794049"/>
            <a:ext cx="325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18" y="18"/>
              </a:cxn>
              <a:cxn ang="0">
                <a:pos x="18" y="12"/>
              </a:cxn>
              <a:cxn ang="0">
                <a:pos x="24" y="6"/>
              </a:cxn>
              <a:cxn ang="0">
                <a:pos x="18" y="6"/>
              </a:cxn>
              <a:cxn ang="0">
                <a:pos x="18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24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18" y="18"/>
                </a:lnTo>
                <a:lnTo>
                  <a:pt x="18" y="12"/>
                </a:lnTo>
                <a:lnTo>
                  <a:pt x="24" y="6"/>
                </a:lnTo>
                <a:lnTo>
                  <a:pt x="18" y="6"/>
                </a:lnTo>
                <a:lnTo>
                  <a:pt x="18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85" name="Freeform 83"/>
          <p:cNvSpPr>
            <a:spLocks/>
          </p:cNvSpPr>
          <p:nvPr/>
        </p:nvSpPr>
        <p:spPr bwMode="auto">
          <a:xfrm>
            <a:off x="1501958" y="4794049"/>
            <a:ext cx="325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2" y="3"/>
              </a:cxn>
              <a:cxn ang="0">
                <a:pos x="1" y="3"/>
              </a:cxn>
              <a:cxn ang="0">
                <a:pos x="3" y="3"/>
              </a:cxn>
              <a:cxn ang="0">
                <a:pos x="3" y="2"/>
              </a:cxn>
              <a:cxn ang="0">
                <a:pos x="4" y="1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2" y="3"/>
                </a:lnTo>
                <a:lnTo>
                  <a:pt x="1" y="3"/>
                </a:lnTo>
                <a:lnTo>
                  <a:pt x="3" y="3"/>
                </a:lnTo>
                <a:lnTo>
                  <a:pt x="3" y="2"/>
                </a:lnTo>
                <a:lnTo>
                  <a:pt x="4" y="1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86" name="Freeform 84"/>
          <p:cNvSpPr>
            <a:spLocks/>
          </p:cNvSpPr>
          <p:nvPr/>
        </p:nvSpPr>
        <p:spPr bwMode="auto">
          <a:xfrm>
            <a:off x="1510085" y="4779927"/>
            <a:ext cx="24379" cy="35307"/>
          </a:xfrm>
          <a:custGeom>
            <a:avLst/>
            <a:gdLst/>
            <a:ahLst/>
            <a:cxnLst>
              <a:cxn ang="0">
                <a:pos x="0" y="18"/>
              </a:cxn>
              <a:cxn ang="0">
                <a:pos x="0" y="30"/>
              </a:cxn>
              <a:cxn ang="0">
                <a:pos x="12" y="30"/>
              </a:cxn>
              <a:cxn ang="0">
                <a:pos x="12" y="24"/>
              </a:cxn>
              <a:cxn ang="0">
                <a:pos x="18" y="6"/>
              </a:cxn>
              <a:cxn ang="0">
                <a:pos x="18" y="18"/>
              </a:cxn>
              <a:cxn ang="0">
                <a:pos x="12" y="0"/>
              </a:cxn>
              <a:cxn ang="0">
                <a:pos x="0" y="0"/>
              </a:cxn>
              <a:cxn ang="0">
                <a:pos x="0" y="6"/>
              </a:cxn>
              <a:cxn ang="0">
                <a:pos x="0" y="18"/>
              </a:cxn>
            </a:cxnLst>
            <a:rect l="0" t="0" r="r" b="b"/>
            <a:pathLst>
              <a:path w="18" h="30">
                <a:moveTo>
                  <a:pt x="0" y="18"/>
                </a:moveTo>
                <a:lnTo>
                  <a:pt x="0" y="30"/>
                </a:lnTo>
                <a:lnTo>
                  <a:pt x="12" y="30"/>
                </a:lnTo>
                <a:lnTo>
                  <a:pt x="12" y="24"/>
                </a:lnTo>
                <a:lnTo>
                  <a:pt x="18" y="6"/>
                </a:lnTo>
                <a:lnTo>
                  <a:pt x="18" y="18"/>
                </a:lnTo>
                <a:lnTo>
                  <a:pt x="12" y="0"/>
                </a:lnTo>
                <a:lnTo>
                  <a:pt x="0" y="0"/>
                </a:lnTo>
                <a:lnTo>
                  <a:pt x="0" y="6"/>
                </a:lnTo>
                <a:lnTo>
                  <a:pt x="0" y="18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87" name="Freeform 85"/>
          <p:cNvSpPr>
            <a:spLocks/>
          </p:cNvSpPr>
          <p:nvPr/>
        </p:nvSpPr>
        <p:spPr bwMode="auto">
          <a:xfrm>
            <a:off x="1510085" y="4779927"/>
            <a:ext cx="24379" cy="35307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2" y="5"/>
              </a:cxn>
              <a:cxn ang="0">
                <a:pos x="2" y="4"/>
              </a:cxn>
              <a:cxn ang="0">
                <a:pos x="3" y="1"/>
              </a:cxn>
              <a:cxn ang="0">
                <a:pos x="3" y="3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3"/>
              </a:cxn>
            </a:cxnLst>
            <a:rect l="0" t="0" r="r" b="b"/>
            <a:pathLst>
              <a:path w="3" h="5">
                <a:moveTo>
                  <a:pt x="0" y="3"/>
                </a:moveTo>
                <a:lnTo>
                  <a:pt x="0" y="4"/>
                </a:lnTo>
                <a:lnTo>
                  <a:pt x="0" y="5"/>
                </a:lnTo>
                <a:lnTo>
                  <a:pt x="1" y="5"/>
                </a:lnTo>
                <a:lnTo>
                  <a:pt x="2" y="5"/>
                </a:lnTo>
                <a:lnTo>
                  <a:pt x="2" y="4"/>
                </a:lnTo>
                <a:lnTo>
                  <a:pt x="3" y="1"/>
                </a:lnTo>
                <a:lnTo>
                  <a:pt x="3" y="3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3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88" name="Freeform 86"/>
          <p:cNvSpPr>
            <a:spLocks/>
          </p:cNvSpPr>
          <p:nvPr/>
        </p:nvSpPr>
        <p:spPr bwMode="auto">
          <a:xfrm>
            <a:off x="1510085" y="4779927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24" y="18"/>
              </a:cxn>
              <a:cxn ang="0">
                <a:pos x="6" y="18"/>
              </a:cxn>
              <a:cxn ang="0">
                <a:pos x="24" y="12"/>
              </a:cxn>
              <a:cxn ang="0">
                <a:pos x="30" y="12"/>
              </a:cxn>
              <a:cxn ang="0">
                <a:pos x="30" y="0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24" y="18"/>
                </a:lnTo>
                <a:lnTo>
                  <a:pt x="6" y="18"/>
                </a:lnTo>
                <a:lnTo>
                  <a:pt x="24" y="12"/>
                </a:lnTo>
                <a:lnTo>
                  <a:pt x="30" y="12"/>
                </a:lnTo>
                <a:lnTo>
                  <a:pt x="30" y="0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89" name="Freeform 87"/>
          <p:cNvSpPr>
            <a:spLocks/>
          </p:cNvSpPr>
          <p:nvPr/>
        </p:nvSpPr>
        <p:spPr bwMode="auto">
          <a:xfrm>
            <a:off x="1510085" y="4779927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4" y="3"/>
              </a:cxn>
              <a:cxn ang="0">
                <a:pos x="1" y="3"/>
              </a:cxn>
              <a:cxn ang="0">
                <a:pos x="4" y="2"/>
              </a:cxn>
              <a:cxn ang="0">
                <a:pos x="5" y="2"/>
              </a:cxn>
              <a:cxn ang="0">
                <a:pos x="5" y="1"/>
              </a:cxn>
              <a:cxn ang="0">
                <a:pos x="5" y="0"/>
              </a:cxn>
              <a:cxn ang="0">
                <a:pos x="4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4" y="3"/>
                </a:lnTo>
                <a:lnTo>
                  <a:pt x="1" y="3"/>
                </a:lnTo>
                <a:lnTo>
                  <a:pt x="4" y="2"/>
                </a:lnTo>
                <a:lnTo>
                  <a:pt x="5" y="2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90" name="Freeform 88"/>
          <p:cNvSpPr>
            <a:spLocks/>
          </p:cNvSpPr>
          <p:nvPr/>
        </p:nvSpPr>
        <p:spPr bwMode="auto">
          <a:xfrm>
            <a:off x="1526337" y="4779927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24" y="18"/>
              </a:cxn>
              <a:cxn ang="0">
                <a:pos x="12" y="18"/>
              </a:cxn>
              <a:cxn ang="0">
                <a:pos x="30" y="12"/>
              </a:cxn>
              <a:cxn ang="0">
                <a:pos x="30" y="0"/>
              </a:cxn>
              <a:cxn ang="0">
                <a:pos x="24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24" y="18"/>
                </a:lnTo>
                <a:lnTo>
                  <a:pt x="12" y="18"/>
                </a:lnTo>
                <a:lnTo>
                  <a:pt x="30" y="12"/>
                </a:lnTo>
                <a:lnTo>
                  <a:pt x="30" y="0"/>
                </a:lnTo>
                <a:lnTo>
                  <a:pt x="24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91" name="Freeform 89"/>
          <p:cNvSpPr>
            <a:spLocks/>
          </p:cNvSpPr>
          <p:nvPr/>
        </p:nvSpPr>
        <p:spPr bwMode="auto">
          <a:xfrm>
            <a:off x="1526337" y="4779927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4" y="3"/>
              </a:cxn>
              <a:cxn ang="0">
                <a:pos x="2" y="3"/>
              </a:cxn>
              <a:cxn ang="0">
                <a:pos x="5" y="2"/>
              </a:cxn>
              <a:cxn ang="0">
                <a:pos x="5" y="2"/>
              </a:cxn>
              <a:cxn ang="0">
                <a:pos x="5" y="1"/>
              </a:cxn>
              <a:cxn ang="0">
                <a:pos x="5" y="0"/>
              </a:cxn>
              <a:cxn ang="0">
                <a:pos x="5" y="0"/>
              </a:cxn>
              <a:cxn ang="0">
                <a:pos x="4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4" y="3"/>
                </a:lnTo>
                <a:lnTo>
                  <a:pt x="2" y="3"/>
                </a:lnTo>
                <a:lnTo>
                  <a:pt x="5" y="2"/>
                </a:lnTo>
                <a:lnTo>
                  <a:pt x="5" y="2"/>
                </a:lnTo>
                <a:lnTo>
                  <a:pt x="5" y="1"/>
                </a:lnTo>
                <a:lnTo>
                  <a:pt x="5" y="0"/>
                </a:lnTo>
                <a:lnTo>
                  <a:pt x="5" y="0"/>
                </a:lnTo>
                <a:lnTo>
                  <a:pt x="4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92" name="Freeform 90"/>
          <p:cNvSpPr>
            <a:spLocks/>
          </p:cNvSpPr>
          <p:nvPr/>
        </p:nvSpPr>
        <p:spPr bwMode="auto">
          <a:xfrm>
            <a:off x="1542590" y="4779927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18" y="18"/>
              </a:cxn>
              <a:cxn ang="0">
                <a:pos x="12" y="18"/>
              </a:cxn>
              <a:cxn ang="0">
                <a:pos x="24" y="12"/>
              </a:cxn>
              <a:cxn ang="0">
                <a:pos x="30" y="12"/>
              </a:cxn>
              <a:cxn ang="0">
                <a:pos x="30" y="0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18" y="18"/>
                </a:lnTo>
                <a:lnTo>
                  <a:pt x="12" y="18"/>
                </a:lnTo>
                <a:lnTo>
                  <a:pt x="24" y="12"/>
                </a:lnTo>
                <a:lnTo>
                  <a:pt x="30" y="12"/>
                </a:lnTo>
                <a:lnTo>
                  <a:pt x="30" y="0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93" name="Freeform 91"/>
          <p:cNvSpPr>
            <a:spLocks/>
          </p:cNvSpPr>
          <p:nvPr/>
        </p:nvSpPr>
        <p:spPr bwMode="auto">
          <a:xfrm>
            <a:off x="1542590" y="4779927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  <a:cxn ang="0">
                <a:pos x="3" y="3"/>
              </a:cxn>
              <a:cxn ang="0">
                <a:pos x="2" y="3"/>
              </a:cxn>
              <a:cxn ang="0">
                <a:pos x="4" y="2"/>
              </a:cxn>
              <a:cxn ang="0">
                <a:pos x="5" y="2"/>
              </a:cxn>
              <a:cxn ang="0">
                <a:pos x="5" y="1"/>
              </a:cxn>
              <a:cxn ang="0">
                <a:pos x="5" y="0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lnTo>
                  <a:pt x="3" y="3"/>
                </a:lnTo>
                <a:lnTo>
                  <a:pt x="2" y="3"/>
                </a:lnTo>
                <a:lnTo>
                  <a:pt x="4" y="2"/>
                </a:lnTo>
                <a:lnTo>
                  <a:pt x="5" y="2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94" name="Freeform 92"/>
          <p:cNvSpPr>
            <a:spLocks/>
          </p:cNvSpPr>
          <p:nvPr/>
        </p:nvSpPr>
        <p:spPr bwMode="auto">
          <a:xfrm>
            <a:off x="1558843" y="4779927"/>
            <a:ext cx="65010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42" y="18"/>
              </a:cxn>
              <a:cxn ang="0">
                <a:pos x="6" y="18"/>
              </a:cxn>
              <a:cxn ang="0">
                <a:pos x="42" y="12"/>
              </a:cxn>
              <a:cxn ang="0">
                <a:pos x="48" y="12"/>
              </a:cxn>
              <a:cxn ang="0">
                <a:pos x="48" y="0"/>
              </a:cxn>
              <a:cxn ang="0">
                <a:pos x="42" y="0"/>
              </a:cxn>
              <a:cxn ang="0">
                <a:pos x="6" y="0"/>
              </a:cxn>
            </a:cxnLst>
            <a:rect l="0" t="0" r="r" b="b"/>
            <a:pathLst>
              <a:path w="48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42" y="18"/>
                </a:lnTo>
                <a:lnTo>
                  <a:pt x="6" y="18"/>
                </a:lnTo>
                <a:lnTo>
                  <a:pt x="42" y="12"/>
                </a:lnTo>
                <a:lnTo>
                  <a:pt x="48" y="12"/>
                </a:lnTo>
                <a:lnTo>
                  <a:pt x="48" y="0"/>
                </a:lnTo>
                <a:lnTo>
                  <a:pt x="4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95" name="Freeform 93"/>
          <p:cNvSpPr>
            <a:spLocks/>
          </p:cNvSpPr>
          <p:nvPr/>
        </p:nvSpPr>
        <p:spPr bwMode="auto">
          <a:xfrm>
            <a:off x="1558843" y="4779927"/>
            <a:ext cx="65010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7" y="3"/>
              </a:cxn>
              <a:cxn ang="0">
                <a:pos x="1" y="3"/>
              </a:cxn>
              <a:cxn ang="0">
                <a:pos x="7" y="2"/>
              </a:cxn>
              <a:cxn ang="0">
                <a:pos x="8" y="2"/>
              </a:cxn>
              <a:cxn ang="0">
                <a:pos x="8" y="1"/>
              </a:cxn>
              <a:cxn ang="0">
                <a:pos x="8" y="0"/>
              </a:cxn>
              <a:cxn ang="0">
                <a:pos x="7" y="0"/>
              </a:cxn>
              <a:cxn ang="0">
                <a:pos x="7" y="0"/>
              </a:cxn>
              <a:cxn ang="0">
                <a:pos x="1" y="0"/>
              </a:cxn>
            </a:cxnLst>
            <a:rect l="0" t="0" r="r" b="b"/>
            <a:pathLst>
              <a:path w="8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7" y="3"/>
                </a:lnTo>
                <a:lnTo>
                  <a:pt x="1" y="3"/>
                </a:lnTo>
                <a:lnTo>
                  <a:pt x="7" y="2"/>
                </a:lnTo>
                <a:lnTo>
                  <a:pt x="8" y="2"/>
                </a:lnTo>
                <a:lnTo>
                  <a:pt x="8" y="1"/>
                </a:lnTo>
                <a:lnTo>
                  <a:pt x="8" y="0"/>
                </a:lnTo>
                <a:lnTo>
                  <a:pt x="7" y="0"/>
                </a:lnTo>
                <a:lnTo>
                  <a:pt x="7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96" name="Freeform 94"/>
          <p:cNvSpPr>
            <a:spLocks/>
          </p:cNvSpPr>
          <p:nvPr/>
        </p:nvSpPr>
        <p:spPr bwMode="auto">
          <a:xfrm>
            <a:off x="1599474" y="4779927"/>
            <a:ext cx="325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18" y="18"/>
              </a:cxn>
              <a:cxn ang="0">
                <a:pos x="12" y="18"/>
              </a:cxn>
              <a:cxn ang="0">
                <a:pos x="24" y="12"/>
              </a:cxn>
              <a:cxn ang="0">
                <a:pos x="24" y="0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24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18" y="18"/>
                </a:lnTo>
                <a:lnTo>
                  <a:pt x="12" y="18"/>
                </a:lnTo>
                <a:lnTo>
                  <a:pt x="24" y="12"/>
                </a:lnTo>
                <a:lnTo>
                  <a:pt x="24" y="0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97" name="Freeform 95"/>
          <p:cNvSpPr>
            <a:spLocks/>
          </p:cNvSpPr>
          <p:nvPr/>
        </p:nvSpPr>
        <p:spPr bwMode="auto">
          <a:xfrm>
            <a:off x="1599474" y="4779927"/>
            <a:ext cx="325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3" y="3"/>
              </a:cxn>
              <a:cxn ang="0">
                <a:pos x="2" y="3"/>
              </a:cxn>
              <a:cxn ang="0">
                <a:pos x="4" y="2"/>
              </a:cxn>
              <a:cxn ang="0">
                <a:pos x="4" y="2"/>
              </a:cxn>
              <a:cxn ang="0">
                <a:pos x="4" y="1"/>
              </a:cxn>
              <a:cxn ang="0">
                <a:pos x="4" y="0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3" y="3"/>
                </a:lnTo>
                <a:lnTo>
                  <a:pt x="2" y="3"/>
                </a:lnTo>
                <a:lnTo>
                  <a:pt x="4" y="2"/>
                </a:lnTo>
                <a:lnTo>
                  <a:pt x="4" y="2"/>
                </a:lnTo>
                <a:lnTo>
                  <a:pt x="4" y="1"/>
                </a:lnTo>
                <a:lnTo>
                  <a:pt x="4" y="0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98" name="Freeform 96"/>
          <p:cNvSpPr>
            <a:spLocks/>
          </p:cNvSpPr>
          <p:nvPr/>
        </p:nvSpPr>
        <p:spPr bwMode="auto">
          <a:xfrm>
            <a:off x="1607600" y="4758742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6" y="30"/>
              </a:cxn>
              <a:cxn ang="0">
                <a:pos x="12" y="36"/>
              </a:cxn>
              <a:cxn ang="0">
                <a:pos x="18" y="30"/>
              </a:cxn>
              <a:cxn ang="0">
                <a:pos x="18" y="0"/>
              </a:cxn>
              <a:cxn ang="0">
                <a:pos x="6" y="0"/>
              </a:cxn>
              <a:cxn ang="0">
                <a:pos x="6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6" y="30"/>
                </a:lnTo>
                <a:lnTo>
                  <a:pt x="12" y="36"/>
                </a:lnTo>
                <a:lnTo>
                  <a:pt x="18" y="30"/>
                </a:lnTo>
                <a:lnTo>
                  <a:pt x="18" y="0"/>
                </a:lnTo>
                <a:lnTo>
                  <a:pt x="6" y="0"/>
                </a:lnTo>
                <a:lnTo>
                  <a:pt x="6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99" name="Freeform 97"/>
          <p:cNvSpPr>
            <a:spLocks/>
          </p:cNvSpPr>
          <p:nvPr/>
        </p:nvSpPr>
        <p:spPr bwMode="auto">
          <a:xfrm>
            <a:off x="1607600" y="4758742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5"/>
              </a:cxn>
              <a:cxn ang="0">
                <a:pos x="1" y="5"/>
              </a:cxn>
              <a:cxn ang="0">
                <a:pos x="2" y="6"/>
              </a:cxn>
              <a:cxn ang="0">
                <a:pos x="3" y="5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1" y="5"/>
                </a:lnTo>
                <a:lnTo>
                  <a:pt x="1" y="5"/>
                </a:lnTo>
                <a:lnTo>
                  <a:pt x="2" y="6"/>
                </a:lnTo>
                <a:lnTo>
                  <a:pt x="3" y="5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00" name="Freeform 98"/>
          <p:cNvSpPr>
            <a:spLocks/>
          </p:cNvSpPr>
          <p:nvPr/>
        </p:nvSpPr>
        <p:spPr bwMode="auto">
          <a:xfrm>
            <a:off x="1607600" y="4758742"/>
            <a:ext cx="325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6" y="6"/>
              </a:cxn>
              <a:cxn ang="0">
                <a:pos x="0" y="12"/>
              </a:cxn>
              <a:cxn ang="0">
                <a:pos x="6" y="12"/>
              </a:cxn>
              <a:cxn ang="0">
                <a:pos x="6" y="18"/>
              </a:cxn>
              <a:cxn ang="0">
                <a:pos x="18" y="18"/>
              </a:cxn>
              <a:cxn ang="0">
                <a:pos x="24" y="12"/>
              </a:cxn>
              <a:cxn ang="0">
                <a:pos x="24" y="6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24" h="18">
                <a:moveTo>
                  <a:pt x="12" y="0"/>
                </a:moveTo>
                <a:lnTo>
                  <a:pt x="6" y="0"/>
                </a:lnTo>
                <a:lnTo>
                  <a:pt x="6" y="6"/>
                </a:lnTo>
                <a:lnTo>
                  <a:pt x="0" y="12"/>
                </a:lnTo>
                <a:lnTo>
                  <a:pt x="6" y="12"/>
                </a:lnTo>
                <a:lnTo>
                  <a:pt x="6" y="18"/>
                </a:lnTo>
                <a:lnTo>
                  <a:pt x="18" y="18"/>
                </a:lnTo>
                <a:lnTo>
                  <a:pt x="24" y="12"/>
                </a:lnTo>
                <a:lnTo>
                  <a:pt x="24" y="6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01" name="Freeform 99"/>
          <p:cNvSpPr>
            <a:spLocks/>
          </p:cNvSpPr>
          <p:nvPr/>
        </p:nvSpPr>
        <p:spPr bwMode="auto">
          <a:xfrm>
            <a:off x="1607600" y="4758742"/>
            <a:ext cx="325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1" y="2"/>
              </a:cxn>
              <a:cxn ang="0">
                <a:pos x="1" y="3"/>
              </a:cxn>
              <a:cxn ang="0">
                <a:pos x="2" y="3"/>
              </a:cxn>
              <a:cxn ang="0">
                <a:pos x="2" y="3"/>
              </a:cxn>
              <a:cxn ang="0">
                <a:pos x="3" y="3"/>
              </a:cxn>
              <a:cxn ang="0">
                <a:pos x="4" y="2"/>
              </a:cxn>
              <a:cxn ang="0">
                <a:pos x="4" y="2"/>
              </a:cxn>
              <a:cxn ang="0">
                <a:pos x="4" y="1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1" y="2"/>
                </a:lnTo>
                <a:lnTo>
                  <a:pt x="1" y="3"/>
                </a:lnTo>
                <a:lnTo>
                  <a:pt x="2" y="3"/>
                </a:lnTo>
                <a:lnTo>
                  <a:pt x="2" y="3"/>
                </a:lnTo>
                <a:lnTo>
                  <a:pt x="3" y="3"/>
                </a:lnTo>
                <a:lnTo>
                  <a:pt x="4" y="2"/>
                </a:lnTo>
                <a:lnTo>
                  <a:pt x="4" y="2"/>
                </a:lnTo>
                <a:lnTo>
                  <a:pt x="4" y="1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02" name="Freeform 100"/>
          <p:cNvSpPr>
            <a:spLocks/>
          </p:cNvSpPr>
          <p:nvPr/>
        </p:nvSpPr>
        <p:spPr bwMode="auto">
          <a:xfrm>
            <a:off x="1615727" y="4744619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6" y="30"/>
              </a:cxn>
              <a:cxn ang="0">
                <a:pos x="12" y="30"/>
              </a:cxn>
              <a:cxn ang="0">
                <a:pos x="18" y="24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6" y="30"/>
                </a:lnTo>
                <a:lnTo>
                  <a:pt x="12" y="30"/>
                </a:lnTo>
                <a:lnTo>
                  <a:pt x="18" y="24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03" name="Freeform 101"/>
          <p:cNvSpPr>
            <a:spLocks/>
          </p:cNvSpPr>
          <p:nvPr/>
        </p:nvSpPr>
        <p:spPr bwMode="auto">
          <a:xfrm>
            <a:off x="1615727" y="4744619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4"/>
              </a:cxn>
              <a:cxn ang="0">
                <a:pos x="1" y="5"/>
              </a:cxn>
              <a:cxn ang="0">
                <a:pos x="1" y="5"/>
              </a:cxn>
              <a:cxn ang="0">
                <a:pos x="2" y="5"/>
              </a:cxn>
              <a:cxn ang="0">
                <a:pos x="3" y="4"/>
              </a:cxn>
              <a:cxn ang="0">
                <a:pos x="3" y="1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1" y="4"/>
                </a:lnTo>
                <a:lnTo>
                  <a:pt x="1" y="5"/>
                </a:lnTo>
                <a:lnTo>
                  <a:pt x="1" y="5"/>
                </a:lnTo>
                <a:lnTo>
                  <a:pt x="2" y="5"/>
                </a:lnTo>
                <a:lnTo>
                  <a:pt x="3" y="4"/>
                </a:lnTo>
                <a:lnTo>
                  <a:pt x="3" y="1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04" name="Freeform 102"/>
          <p:cNvSpPr>
            <a:spLocks/>
          </p:cNvSpPr>
          <p:nvPr/>
        </p:nvSpPr>
        <p:spPr bwMode="auto">
          <a:xfrm>
            <a:off x="1615727" y="4744619"/>
            <a:ext cx="284421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204" y="18"/>
              </a:cxn>
              <a:cxn ang="0">
                <a:pos x="210" y="12"/>
              </a:cxn>
              <a:cxn ang="0">
                <a:pos x="210" y="6"/>
              </a:cxn>
              <a:cxn ang="0">
                <a:pos x="204" y="0"/>
              </a:cxn>
              <a:cxn ang="0">
                <a:pos x="198" y="0"/>
              </a:cxn>
              <a:cxn ang="0">
                <a:pos x="6" y="0"/>
              </a:cxn>
            </a:cxnLst>
            <a:rect l="0" t="0" r="r" b="b"/>
            <a:pathLst>
              <a:path w="210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204" y="18"/>
                </a:lnTo>
                <a:lnTo>
                  <a:pt x="210" y="12"/>
                </a:lnTo>
                <a:lnTo>
                  <a:pt x="210" y="6"/>
                </a:lnTo>
                <a:lnTo>
                  <a:pt x="204" y="0"/>
                </a:lnTo>
                <a:lnTo>
                  <a:pt x="198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05" name="Freeform 103"/>
          <p:cNvSpPr>
            <a:spLocks/>
          </p:cNvSpPr>
          <p:nvPr/>
        </p:nvSpPr>
        <p:spPr bwMode="auto">
          <a:xfrm>
            <a:off x="1615727" y="4744619"/>
            <a:ext cx="284421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33" y="3"/>
              </a:cxn>
              <a:cxn ang="0">
                <a:pos x="1" y="3"/>
              </a:cxn>
              <a:cxn ang="0">
                <a:pos x="34" y="3"/>
              </a:cxn>
              <a:cxn ang="0">
                <a:pos x="35" y="2"/>
              </a:cxn>
              <a:cxn ang="0">
                <a:pos x="35" y="1"/>
              </a:cxn>
              <a:cxn ang="0">
                <a:pos x="35" y="1"/>
              </a:cxn>
              <a:cxn ang="0">
                <a:pos x="34" y="0"/>
              </a:cxn>
              <a:cxn ang="0">
                <a:pos x="33" y="0"/>
              </a:cxn>
              <a:cxn ang="0">
                <a:pos x="1" y="0"/>
              </a:cxn>
            </a:cxnLst>
            <a:rect l="0" t="0" r="r" b="b"/>
            <a:pathLst>
              <a:path w="35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33" y="3"/>
                </a:lnTo>
                <a:lnTo>
                  <a:pt x="1" y="3"/>
                </a:lnTo>
                <a:lnTo>
                  <a:pt x="34" y="3"/>
                </a:lnTo>
                <a:lnTo>
                  <a:pt x="35" y="2"/>
                </a:lnTo>
                <a:lnTo>
                  <a:pt x="35" y="1"/>
                </a:lnTo>
                <a:lnTo>
                  <a:pt x="35" y="1"/>
                </a:lnTo>
                <a:lnTo>
                  <a:pt x="34" y="0"/>
                </a:lnTo>
                <a:lnTo>
                  <a:pt x="3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06" name="Freeform 104"/>
          <p:cNvSpPr>
            <a:spLocks/>
          </p:cNvSpPr>
          <p:nvPr/>
        </p:nvSpPr>
        <p:spPr bwMode="auto">
          <a:xfrm>
            <a:off x="1875769" y="4723435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6"/>
              </a:cxn>
              <a:cxn ang="0">
                <a:pos x="12" y="36"/>
              </a:cxn>
              <a:cxn ang="0">
                <a:pos x="18" y="30"/>
              </a:cxn>
              <a:cxn ang="0">
                <a:pos x="18" y="6"/>
              </a:cxn>
              <a:cxn ang="0">
                <a:pos x="12" y="6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6"/>
                </a:lnTo>
                <a:lnTo>
                  <a:pt x="12" y="36"/>
                </a:lnTo>
                <a:lnTo>
                  <a:pt x="18" y="30"/>
                </a:lnTo>
                <a:lnTo>
                  <a:pt x="18" y="6"/>
                </a:lnTo>
                <a:lnTo>
                  <a:pt x="12" y="6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07" name="Freeform 105"/>
          <p:cNvSpPr>
            <a:spLocks/>
          </p:cNvSpPr>
          <p:nvPr/>
        </p:nvSpPr>
        <p:spPr bwMode="auto">
          <a:xfrm>
            <a:off x="1875769" y="4723435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0" y="6"/>
              </a:cxn>
              <a:cxn ang="0">
                <a:pos x="1" y="6"/>
              </a:cxn>
              <a:cxn ang="0">
                <a:pos x="2" y="6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2" y="1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0" y="6"/>
                </a:lnTo>
                <a:lnTo>
                  <a:pt x="1" y="6"/>
                </a:lnTo>
                <a:lnTo>
                  <a:pt x="2" y="6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2" y="1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08" name="Freeform 106"/>
          <p:cNvSpPr>
            <a:spLocks/>
          </p:cNvSpPr>
          <p:nvPr/>
        </p:nvSpPr>
        <p:spPr bwMode="auto">
          <a:xfrm>
            <a:off x="1875769" y="4723435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30" y="18"/>
              </a:cxn>
              <a:cxn ang="0">
                <a:pos x="30" y="6"/>
              </a:cxn>
              <a:cxn ang="0">
                <a:pos x="24" y="6"/>
              </a:cxn>
              <a:cxn ang="0">
                <a:pos x="18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0" y="6"/>
                </a:lnTo>
                <a:lnTo>
                  <a:pt x="0" y="18"/>
                </a:lnTo>
                <a:lnTo>
                  <a:pt x="30" y="18"/>
                </a:lnTo>
                <a:lnTo>
                  <a:pt x="30" y="6"/>
                </a:lnTo>
                <a:lnTo>
                  <a:pt x="24" y="6"/>
                </a:lnTo>
                <a:lnTo>
                  <a:pt x="18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09" name="Freeform 107"/>
          <p:cNvSpPr>
            <a:spLocks/>
          </p:cNvSpPr>
          <p:nvPr/>
        </p:nvSpPr>
        <p:spPr bwMode="auto">
          <a:xfrm>
            <a:off x="1875769" y="4723435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3" y="3"/>
              </a:cxn>
              <a:cxn ang="0">
                <a:pos x="1" y="3"/>
              </a:cxn>
              <a:cxn ang="0">
                <a:pos x="4" y="3"/>
              </a:cxn>
              <a:cxn ang="0">
                <a:pos x="5" y="3"/>
              </a:cxn>
              <a:cxn ang="0">
                <a:pos x="5" y="2"/>
              </a:cxn>
              <a:cxn ang="0">
                <a:pos x="5" y="1"/>
              </a:cxn>
              <a:cxn ang="0">
                <a:pos x="4" y="1"/>
              </a:cxn>
              <a:cxn ang="0">
                <a:pos x="3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3" y="3"/>
                </a:lnTo>
                <a:lnTo>
                  <a:pt x="1" y="3"/>
                </a:lnTo>
                <a:lnTo>
                  <a:pt x="4" y="3"/>
                </a:lnTo>
                <a:lnTo>
                  <a:pt x="5" y="3"/>
                </a:lnTo>
                <a:lnTo>
                  <a:pt x="5" y="2"/>
                </a:lnTo>
                <a:lnTo>
                  <a:pt x="5" y="1"/>
                </a:lnTo>
                <a:lnTo>
                  <a:pt x="4" y="1"/>
                </a:lnTo>
                <a:lnTo>
                  <a:pt x="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10" name="Freeform 108"/>
          <p:cNvSpPr>
            <a:spLocks/>
          </p:cNvSpPr>
          <p:nvPr/>
        </p:nvSpPr>
        <p:spPr bwMode="auto">
          <a:xfrm>
            <a:off x="1892021" y="4709312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0" y="30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11" name="Freeform 109"/>
          <p:cNvSpPr>
            <a:spLocks/>
          </p:cNvSpPr>
          <p:nvPr/>
        </p:nvSpPr>
        <p:spPr bwMode="auto">
          <a:xfrm>
            <a:off x="1892021" y="4709312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1" y="5"/>
              </a:cxn>
              <a:cxn ang="0">
                <a:pos x="2" y="5"/>
              </a:cxn>
              <a:cxn ang="0">
                <a:pos x="3" y="5"/>
              </a:cxn>
              <a:cxn ang="0">
                <a:pos x="3" y="1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1" y="5"/>
                </a:lnTo>
                <a:lnTo>
                  <a:pt x="2" y="5"/>
                </a:lnTo>
                <a:lnTo>
                  <a:pt x="3" y="5"/>
                </a:lnTo>
                <a:lnTo>
                  <a:pt x="3" y="1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12" name="Freeform 110"/>
          <p:cNvSpPr>
            <a:spLocks/>
          </p:cNvSpPr>
          <p:nvPr/>
        </p:nvSpPr>
        <p:spPr bwMode="auto">
          <a:xfrm>
            <a:off x="1892021" y="4709312"/>
            <a:ext cx="113768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84" y="18"/>
              </a:cxn>
              <a:cxn ang="0">
                <a:pos x="84" y="0"/>
              </a:cxn>
              <a:cxn ang="0">
                <a:pos x="78" y="0"/>
              </a:cxn>
              <a:cxn ang="0">
                <a:pos x="6" y="0"/>
              </a:cxn>
            </a:cxnLst>
            <a:rect l="0" t="0" r="r" b="b"/>
            <a:pathLst>
              <a:path w="84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84" y="18"/>
                </a:lnTo>
                <a:lnTo>
                  <a:pt x="84" y="0"/>
                </a:lnTo>
                <a:lnTo>
                  <a:pt x="78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13" name="Freeform 111"/>
          <p:cNvSpPr>
            <a:spLocks/>
          </p:cNvSpPr>
          <p:nvPr/>
        </p:nvSpPr>
        <p:spPr bwMode="auto">
          <a:xfrm>
            <a:off x="1892021" y="4709312"/>
            <a:ext cx="113768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13" y="3"/>
              </a:cxn>
              <a:cxn ang="0">
                <a:pos x="1" y="3"/>
              </a:cxn>
              <a:cxn ang="0">
                <a:pos x="14" y="3"/>
              </a:cxn>
              <a:cxn ang="0">
                <a:pos x="14" y="2"/>
              </a:cxn>
              <a:cxn ang="0">
                <a:pos x="14" y="1"/>
              </a:cxn>
              <a:cxn ang="0">
                <a:pos x="14" y="1"/>
              </a:cxn>
              <a:cxn ang="0">
                <a:pos x="14" y="0"/>
              </a:cxn>
              <a:cxn ang="0">
                <a:pos x="13" y="0"/>
              </a:cxn>
              <a:cxn ang="0">
                <a:pos x="1" y="0"/>
              </a:cxn>
            </a:cxnLst>
            <a:rect l="0" t="0" r="r" b="b"/>
            <a:pathLst>
              <a:path w="14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13" y="3"/>
                </a:lnTo>
                <a:lnTo>
                  <a:pt x="1" y="3"/>
                </a:lnTo>
                <a:lnTo>
                  <a:pt x="14" y="3"/>
                </a:lnTo>
                <a:lnTo>
                  <a:pt x="14" y="2"/>
                </a:lnTo>
                <a:lnTo>
                  <a:pt x="14" y="1"/>
                </a:lnTo>
                <a:lnTo>
                  <a:pt x="14" y="1"/>
                </a:lnTo>
                <a:lnTo>
                  <a:pt x="14" y="0"/>
                </a:lnTo>
                <a:lnTo>
                  <a:pt x="1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14" name="Freeform 112"/>
          <p:cNvSpPr>
            <a:spLocks/>
          </p:cNvSpPr>
          <p:nvPr/>
        </p:nvSpPr>
        <p:spPr bwMode="auto">
          <a:xfrm>
            <a:off x="1981411" y="4695189"/>
            <a:ext cx="24379" cy="35307"/>
          </a:xfrm>
          <a:custGeom>
            <a:avLst/>
            <a:gdLst/>
            <a:ahLst/>
            <a:cxnLst>
              <a:cxn ang="0">
                <a:pos x="0" y="18"/>
              </a:cxn>
              <a:cxn ang="0">
                <a:pos x="6" y="24"/>
              </a:cxn>
              <a:cxn ang="0">
                <a:pos x="6" y="30"/>
              </a:cxn>
              <a:cxn ang="0">
                <a:pos x="18" y="30"/>
              </a:cxn>
              <a:cxn ang="0">
                <a:pos x="18" y="0"/>
              </a:cxn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</a:cxnLst>
            <a:rect l="0" t="0" r="r" b="b"/>
            <a:pathLst>
              <a:path w="18" h="30">
                <a:moveTo>
                  <a:pt x="0" y="18"/>
                </a:moveTo>
                <a:lnTo>
                  <a:pt x="6" y="24"/>
                </a:lnTo>
                <a:lnTo>
                  <a:pt x="6" y="30"/>
                </a:lnTo>
                <a:lnTo>
                  <a:pt x="18" y="30"/>
                </a:lnTo>
                <a:lnTo>
                  <a:pt x="18" y="0"/>
                </a:lnTo>
                <a:lnTo>
                  <a:pt x="6" y="0"/>
                </a:lnTo>
                <a:lnTo>
                  <a:pt x="0" y="6"/>
                </a:lnTo>
                <a:lnTo>
                  <a:pt x="0" y="18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15" name="Freeform 113"/>
          <p:cNvSpPr>
            <a:spLocks/>
          </p:cNvSpPr>
          <p:nvPr/>
        </p:nvSpPr>
        <p:spPr bwMode="auto">
          <a:xfrm>
            <a:off x="1981411" y="4695189"/>
            <a:ext cx="24379" cy="35307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1" y="4"/>
              </a:cxn>
              <a:cxn ang="0">
                <a:pos x="1" y="5"/>
              </a:cxn>
              <a:cxn ang="0">
                <a:pos x="2" y="5"/>
              </a:cxn>
              <a:cxn ang="0">
                <a:pos x="3" y="5"/>
              </a:cxn>
              <a:cxn ang="0">
                <a:pos x="3" y="4"/>
              </a:cxn>
              <a:cxn ang="0">
                <a:pos x="3" y="1"/>
              </a:cxn>
              <a:cxn ang="0">
                <a:pos x="3" y="3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3"/>
              </a:cxn>
            </a:cxnLst>
            <a:rect l="0" t="0" r="r" b="b"/>
            <a:pathLst>
              <a:path w="3" h="5">
                <a:moveTo>
                  <a:pt x="0" y="3"/>
                </a:moveTo>
                <a:lnTo>
                  <a:pt x="1" y="4"/>
                </a:lnTo>
                <a:lnTo>
                  <a:pt x="1" y="5"/>
                </a:lnTo>
                <a:lnTo>
                  <a:pt x="2" y="5"/>
                </a:lnTo>
                <a:lnTo>
                  <a:pt x="3" y="5"/>
                </a:lnTo>
                <a:lnTo>
                  <a:pt x="3" y="4"/>
                </a:lnTo>
                <a:lnTo>
                  <a:pt x="3" y="1"/>
                </a:lnTo>
                <a:lnTo>
                  <a:pt x="3" y="3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3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16" name="Freeform 114"/>
          <p:cNvSpPr>
            <a:spLocks/>
          </p:cNvSpPr>
          <p:nvPr/>
        </p:nvSpPr>
        <p:spPr bwMode="auto">
          <a:xfrm>
            <a:off x="1981411" y="4695189"/>
            <a:ext cx="325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12" y="18"/>
              </a:cxn>
              <a:cxn ang="0">
                <a:pos x="18" y="12"/>
              </a:cxn>
              <a:cxn ang="0">
                <a:pos x="24" y="12"/>
              </a:cxn>
              <a:cxn ang="0">
                <a:pos x="24" y="0"/>
              </a:cxn>
              <a:cxn ang="0">
                <a:pos x="12" y="0"/>
              </a:cxn>
            </a:cxnLst>
            <a:rect l="0" t="0" r="r" b="b"/>
            <a:pathLst>
              <a:path w="24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12" y="18"/>
                </a:lnTo>
                <a:lnTo>
                  <a:pt x="18" y="12"/>
                </a:lnTo>
                <a:lnTo>
                  <a:pt x="24" y="12"/>
                </a:lnTo>
                <a:lnTo>
                  <a:pt x="24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17" name="Freeform 115"/>
          <p:cNvSpPr>
            <a:spLocks/>
          </p:cNvSpPr>
          <p:nvPr/>
        </p:nvSpPr>
        <p:spPr bwMode="auto">
          <a:xfrm>
            <a:off x="1981411" y="4695189"/>
            <a:ext cx="325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  <a:cxn ang="0">
                <a:pos x="2" y="3"/>
              </a:cxn>
              <a:cxn ang="0">
                <a:pos x="2" y="3"/>
              </a:cxn>
              <a:cxn ang="0">
                <a:pos x="3" y="2"/>
              </a:cxn>
              <a:cxn ang="0">
                <a:pos x="4" y="2"/>
              </a:cxn>
              <a:cxn ang="0">
                <a:pos x="4" y="1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lnTo>
                  <a:pt x="2" y="3"/>
                </a:lnTo>
                <a:lnTo>
                  <a:pt x="2" y="3"/>
                </a:lnTo>
                <a:lnTo>
                  <a:pt x="3" y="2"/>
                </a:lnTo>
                <a:lnTo>
                  <a:pt x="4" y="2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18" name="Freeform 116"/>
          <p:cNvSpPr>
            <a:spLocks/>
          </p:cNvSpPr>
          <p:nvPr/>
        </p:nvSpPr>
        <p:spPr bwMode="auto">
          <a:xfrm>
            <a:off x="1989537" y="4674005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6" y="30"/>
              </a:cxn>
              <a:cxn ang="0">
                <a:pos x="6" y="36"/>
              </a:cxn>
              <a:cxn ang="0">
                <a:pos x="12" y="30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0"/>
                </a:lnTo>
                <a:lnTo>
                  <a:pt x="6" y="30"/>
                </a:lnTo>
                <a:lnTo>
                  <a:pt x="6" y="36"/>
                </a:lnTo>
                <a:lnTo>
                  <a:pt x="12" y="30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19" name="Freeform 117"/>
          <p:cNvSpPr>
            <a:spLocks/>
          </p:cNvSpPr>
          <p:nvPr/>
        </p:nvSpPr>
        <p:spPr bwMode="auto">
          <a:xfrm>
            <a:off x="1989537" y="4674005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1" y="6"/>
              </a:cxn>
              <a:cxn ang="0">
                <a:pos x="2" y="5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1" y="6"/>
                </a:lnTo>
                <a:lnTo>
                  <a:pt x="2" y="5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0" name="Freeform 118"/>
          <p:cNvSpPr>
            <a:spLocks/>
          </p:cNvSpPr>
          <p:nvPr/>
        </p:nvSpPr>
        <p:spPr bwMode="auto">
          <a:xfrm>
            <a:off x="1989537" y="4674005"/>
            <a:ext cx="82617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55" y="18"/>
              </a:cxn>
              <a:cxn ang="0">
                <a:pos x="55" y="12"/>
              </a:cxn>
              <a:cxn ang="0">
                <a:pos x="61" y="12"/>
              </a:cxn>
              <a:cxn ang="0">
                <a:pos x="55" y="6"/>
              </a:cxn>
              <a:cxn ang="0">
                <a:pos x="55" y="0"/>
              </a:cxn>
              <a:cxn ang="0">
                <a:pos x="48" y="0"/>
              </a:cxn>
              <a:cxn ang="0">
                <a:pos x="6" y="0"/>
              </a:cxn>
            </a:cxnLst>
            <a:rect l="0" t="0" r="r" b="b"/>
            <a:pathLst>
              <a:path w="61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55" y="18"/>
                </a:lnTo>
                <a:lnTo>
                  <a:pt x="55" y="12"/>
                </a:lnTo>
                <a:lnTo>
                  <a:pt x="61" y="12"/>
                </a:lnTo>
                <a:lnTo>
                  <a:pt x="55" y="6"/>
                </a:lnTo>
                <a:lnTo>
                  <a:pt x="55" y="0"/>
                </a:lnTo>
                <a:lnTo>
                  <a:pt x="48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1" name="Freeform 119"/>
          <p:cNvSpPr>
            <a:spLocks/>
          </p:cNvSpPr>
          <p:nvPr/>
        </p:nvSpPr>
        <p:spPr bwMode="auto">
          <a:xfrm>
            <a:off x="1989537" y="4674005"/>
            <a:ext cx="82617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8" y="3"/>
              </a:cxn>
              <a:cxn ang="0">
                <a:pos x="1" y="3"/>
              </a:cxn>
              <a:cxn ang="0">
                <a:pos x="9" y="3"/>
              </a:cxn>
              <a:cxn ang="0">
                <a:pos x="9" y="2"/>
              </a:cxn>
              <a:cxn ang="0">
                <a:pos x="10" y="2"/>
              </a:cxn>
              <a:cxn ang="0">
                <a:pos x="9" y="1"/>
              </a:cxn>
              <a:cxn ang="0">
                <a:pos x="9" y="0"/>
              </a:cxn>
              <a:cxn ang="0">
                <a:pos x="8" y="0"/>
              </a:cxn>
              <a:cxn ang="0">
                <a:pos x="1" y="0"/>
              </a:cxn>
            </a:cxnLst>
            <a:rect l="0" t="0" r="r" b="b"/>
            <a:pathLst>
              <a:path w="10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8" y="3"/>
                </a:lnTo>
                <a:lnTo>
                  <a:pt x="1" y="3"/>
                </a:lnTo>
                <a:lnTo>
                  <a:pt x="9" y="3"/>
                </a:lnTo>
                <a:lnTo>
                  <a:pt x="9" y="2"/>
                </a:lnTo>
                <a:lnTo>
                  <a:pt x="10" y="2"/>
                </a:lnTo>
                <a:lnTo>
                  <a:pt x="9" y="1"/>
                </a:lnTo>
                <a:lnTo>
                  <a:pt x="9" y="0"/>
                </a:lnTo>
                <a:lnTo>
                  <a:pt x="8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2" name="Freeform 120"/>
          <p:cNvSpPr>
            <a:spLocks/>
          </p:cNvSpPr>
          <p:nvPr/>
        </p:nvSpPr>
        <p:spPr bwMode="auto">
          <a:xfrm>
            <a:off x="2038295" y="4659882"/>
            <a:ext cx="33860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6" y="24"/>
              </a:cxn>
              <a:cxn ang="0">
                <a:pos x="6" y="30"/>
              </a:cxn>
              <a:cxn ang="0">
                <a:pos x="19" y="30"/>
              </a:cxn>
              <a:cxn ang="0">
                <a:pos x="19" y="24"/>
              </a:cxn>
              <a:cxn ang="0">
                <a:pos x="25" y="6"/>
              </a:cxn>
              <a:cxn ang="0">
                <a:pos x="25" y="24"/>
              </a:cxn>
              <a:cxn ang="0">
                <a:pos x="19" y="6"/>
              </a:cxn>
              <a:cxn ang="0">
                <a:pos x="19" y="0"/>
              </a:cxn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25" h="30">
                <a:moveTo>
                  <a:pt x="0" y="24"/>
                </a:moveTo>
                <a:lnTo>
                  <a:pt x="6" y="24"/>
                </a:lnTo>
                <a:lnTo>
                  <a:pt x="6" y="30"/>
                </a:lnTo>
                <a:lnTo>
                  <a:pt x="19" y="30"/>
                </a:lnTo>
                <a:lnTo>
                  <a:pt x="19" y="24"/>
                </a:lnTo>
                <a:lnTo>
                  <a:pt x="25" y="6"/>
                </a:lnTo>
                <a:lnTo>
                  <a:pt x="25" y="24"/>
                </a:lnTo>
                <a:lnTo>
                  <a:pt x="19" y="6"/>
                </a:lnTo>
                <a:lnTo>
                  <a:pt x="19" y="0"/>
                </a:ln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3" name="Freeform 121"/>
          <p:cNvSpPr>
            <a:spLocks/>
          </p:cNvSpPr>
          <p:nvPr/>
        </p:nvSpPr>
        <p:spPr bwMode="auto">
          <a:xfrm>
            <a:off x="2038295" y="4659882"/>
            <a:ext cx="33860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4"/>
              </a:cxn>
              <a:cxn ang="0">
                <a:pos x="1" y="5"/>
              </a:cxn>
              <a:cxn ang="0">
                <a:pos x="2" y="5"/>
              </a:cxn>
              <a:cxn ang="0">
                <a:pos x="3" y="5"/>
              </a:cxn>
              <a:cxn ang="0">
                <a:pos x="3" y="4"/>
              </a:cxn>
              <a:cxn ang="0">
                <a:pos x="4" y="1"/>
              </a:cxn>
              <a:cxn ang="0">
                <a:pos x="4" y="4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4" h="5">
                <a:moveTo>
                  <a:pt x="0" y="4"/>
                </a:moveTo>
                <a:lnTo>
                  <a:pt x="1" y="4"/>
                </a:lnTo>
                <a:lnTo>
                  <a:pt x="1" y="5"/>
                </a:lnTo>
                <a:lnTo>
                  <a:pt x="2" y="5"/>
                </a:lnTo>
                <a:lnTo>
                  <a:pt x="3" y="5"/>
                </a:lnTo>
                <a:lnTo>
                  <a:pt x="3" y="4"/>
                </a:lnTo>
                <a:lnTo>
                  <a:pt x="4" y="1"/>
                </a:lnTo>
                <a:lnTo>
                  <a:pt x="4" y="4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4" name="Freeform 122"/>
          <p:cNvSpPr>
            <a:spLocks/>
          </p:cNvSpPr>
          <p:nvPr/>
        </p:nvSpPr>
        <p:spPr bwMode="auto">
          <a:xfrm>
            <a:off x="2038295" y="4659882"/>
            <a:ext cx="6636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6" y="12"/>
              </a:cxn>
              <a:cxn ang="0">
                <a:pos x="6" y="18"/>
              </a:cxn>
              <a:cxn ang="0">
                <a:pos x="43" y="18"/>
              </a:cxn>
              <a:cxn ang="0">
                <a:pos x="49" y="12"/>
              </a:cxn>
              <a:cxn ang="0">
                <a:pos x="49" y="6"/>
              </a:cxn>
              <a:cxn ang="0">
                <a:pos x="43" y="0"/>
              </a:cxn>
              <a:cxn ang="0">
                <a:pos x="37" y="0"/>
              </a:cxn>
              <a:cxn ang="0">
                <a:pos x="12" y="0"/>
              </a:cxn>
            </a:cxnLst>
            <a:rect l="0" t="0" r="r" b="b"/>
            <a:pathLst>
              <a:path w="49" h="18">
                <a:moveTo>
                  <a:pt x="12" y="0"/>
                </a:move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6" y="12"/>
                </a:lnTo>
                <a:lnTo>
                  <a:pt x="6" y="18"/>
                </a:lnTo>
                <a:lnTo>
                  <a:pt x="43" y="18"/>
                </a:lnTo>
                <a:lnTo>
                  <a:pt x="49" y="12"/>
                </a:lnTo>
                <a:lnTo>
                  <a:pt x="49" y="6"/>
                </a:lnTo>
                <a:lnTo>
                  <a:pt x="43" y="0"/>
                </a:lnTo>
                <a:lnTo>
                  <a:pt x="37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5" name="Freeform 123"/>
          <p:cNvSpPr>
            <a:spLocks/>
          </p:cNvSpPr>
          <p:nvPr/>
        </p:nvSpPr>
        <p:spPr bwMode="auto">
          <a:xfrm>
            <a:off x="2038295" y="4659882"/>
            <a:ext cx="6636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1" y="2"/>
              </a:cxn>
              <a:cxn ang="0">
                <a:pos x="1" y="3"/>
              </a:cxn>
              <a:cxn ang="0">
                <a:pos x="6" y="3"/>
              </a:cxn>
              <a:cxn ang="0">
                <a:pos x="2" y="3"/>
              </a:cxn>
              <a:cxn ang="0">
                <a:pos x="7" y="3"/>
              </a:cxn>
              <a:cxn ang="0">
                <a:pos x="8" y="2"/>
              </a:cxn>
              <a:cxn ang="0">
                <a:pos x="8" y="1"/>
              </a:cxn>
              <a:cxn ang="0">
                <a:pos x="8" y="1"/>
              </a:cxn>
              <a:cxn ang="0">
                <a:pos x="7" y="0"/>
              </a:cxn>
              <a:cxn ang="0">
                <a:pos x="6" y="0"/>
              </a:cxn>
              <a:cxn ang="0">
                <a:pos x="2" y="0"/>
              </a:cxn>
            </a:cxnLst>
            <a:rect l="0" t="0" r="r" b="b"/>
            <a:pathLst>
              <a:path w="8" h="3">
                <a:moveTo>
                  <a:pt x="2" y="0"/>
                </a:move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1" y="2"/>
                </a:lnTo>
                <a:lnTo>
                  <a:pt x="1" y="3"/>
                </a:lnTo>
                <a:lnTo>
                  <a:pt x="6" y="3"/>
                </a:lnTo>
                <a:lnTo>
                  <a:pt x="2" y="3"/>
                </a:lnTo>
                <a:lnTo>
                  <a:pt x="7" y="3"/>
                </a:lnTo>
                <a:lnTo>
                  <a:pt x="8" y="2"/>
                </a:lnTo>
                <a:lnTo>
                  <a:pt x="8" y="1"/>
                </a:lnTo>
                <a:lnTo>
                  <a:pt x="8" y="1"/>
                </a:lnTo>
                <a:lnTo>
                  <a:pt x="7" y="0"/>
                </a:lnTo>
                <a:lnTo>
                  <a:pt x="6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6" name="Freeform 124"/>
          <p:cNvSpPr>
            <a:spLocks/>
          </p:cNvSpPr>
          <p:nvPr/>
        </p:nvSpPr>
        <p:spPr bwMode="auto">
          <a:xfrm>
            <a:off x="2080281" y="4659882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24" y="18"/>
              </a:cxn>
              <a:cxn ang="0">
                <a:pos x="30" y="12"/>
              </a:cxn>
              <a:cxn ang="0">
                <a:pos x="30" y="6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24" y="18"/>
                </a:lnTo>
                <a:lnTo>
                  <a:pt x="30" y="12"/>
                </a:lnTo>
                <a:lnTo>
                  <a:pt x="30" y="6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7" name="Freeform 125"/>
          <p:cNvSpPr>
            <a:spLocks/>
          </p:cNvSpPr>
          <p:nvPr/>
        </p:nvSpPr>
        <p:spPr bwMode="auto">
          <a:xfrm>
            <a:off x="2080281" y="4659882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4" y="3"/>
              </a:cxn>
              <a:cxn ang="0">
                <a:pos x="1" y="3"/>
              </a:cxn>
              <a:cxn ang="0">
                <a:pos x="4" y="3"/>
              </a:cxn>
              <a:cxn ang="0">
                <a:pos x="5" y="2"/>
              </a:cxn>
              <a:cxn ang="0">
                <a:pos x="5" y="1"/>
              </a:cxn>
              <a:cxn ang="0">
                <a:pos x="5" y="1"/>
              </a:cxn>
              <a:cxn ang="0">
                <a:pos x="4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4" y="3"/>
                </a:lnTo>
                <a:lnTo>
                  <a:pt x="1" y="3"/>
                </a:lnTo>
                <a:lnTo>
                  <a:pt x="4" y="3"/>
                </a:lnTo>
                <a:lnTo>
                  <a:pt x="5" y="2"/>
                </a:lnTo>
                <a:lnTo>
                  <a:pt x="5" y="1"/>
                </a:lnTo>
                <a:lnTo>
                  <a:pt x="5" y="1"/>
                </a:lnTo>
                <a:lnTo>
                  <a:pt x="4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8" name="Freeform 126"/>
          <p:cNvSpPr>
            <a:spLocks/>
          </p:cNvSpPr>
          <p:nvPr/>
        </p:nvSpPr>
        <p:spPr bwMode="auto">
          <a:xfrm>
            <a:off x="2096534" y="4659882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24" y="18"/>
              </a:cxn>
              <a:cxn ang="0">
                <a:pos x="30" y="12"/>
              </a:cxn>
              <a:cxn ang="0">
                <a:pos x="30" y="6"/>
              </a:cxn>
              <a:cxn ang="0">
                <a:pos x="24" y="0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24" y="18"/>
                </a:lnTo>
                <a:lnTo>
                  <a:pt x="30" y="12"/>
                </a:lnTo>
                <a:lnTo>
                  <a:pt x="30" y="6"/>
                </a:lnTo>
                <a:lnTo>
                  <a:pt x="24" y="0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9" name="Freeform 127"/>
          <p:cNvSpPr>
            <a:spLocks/>
          </p:cNvSpPr>
          <p:nvPr/>
        </p:nvSpPr>
        <p:spPr bwMode="auto">
          <a:xfrm>
            <a:off x="2096534" y="4659882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3" y="3"/>
              </a:cxn>
              <a:cxn ang="0">
                <a:pos x="2" y="3"/>
              </a:cxn>
              <a:cxn ang="0">
                <a:pos x="4" y="3"/>
              </a:cxn>
              <a:cxn ang="0">
                <a:pos x="5" y="2"/>
              </a:cxn>
              <a:cxn ang="0">
                <a:pos x="5" y="1"/>
              </a:cxn>
              <a:cxn ang="0">
                <a:pos x="5" y="1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3" y="3"/>
                </a:lnTo>
                <a:lnTo>
                  <a:pt x="2" y="3"/>
                </a:lnTo>
                <a:lnTo>
                  <a:pt x="4" y="3"/>
                </a:lnTo>
                <a:lnTo>
                  <a:pt x="5" y="2"/>
                </a:lnTo>
                <a:lnTo>
                  <a:pt x="5" y="1"/>
                </a:lnTo>
                <a:lnTo>
                  <a:pt x="5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30" name="Freeform 128"/>
          <p:cNvSpPr>
            <a:spLocks/>
          </p:cNvSpPr>
          <p:nvPr/>
        </p:nvSpPr>
        <p:spPr bwMode="auto">
          <a:xfrm>
            <a:off x="2112786" y="4638697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6" y="36"/>
              </a:cxn>
              <a:cxn ang="0">
                <a:pos x="12" y="36"/>
              </a:cxn>
              <a:cxn ang="0">
                <a:pos x="18" y="30"/>
              </a:cxn>
              <a:cxn ang="0">
                <a:pos x="18" y="6"/>
              </a:cxn>
              <a:cxn ang="0">
                <a:pos x="12" y="6"/>
              </a:cxn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0"/>
                </a:lnTo>
                <a:lnTo>
                  <a:pt x="6" y="36"/>
                </a:lnTo>
                <a:lnTo>
                  <a:pt x="12" y="36"/>
                </a:lnTo>
                <a:lnTo>
                  <a:pt x="18" y="30"/>
                </a:lnTo>
                <a:lnTo>
                  <a:pt x="18" y="6"/>
                </a:lnTo>
                <a:lnTo>
                  <a:pt x="12" y="6"/>
                </a:ln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31" name="Freeform 129"/>
          <p:cNvSpPr>
            <a:spLocks/>
          </p:cNvSpPr>
          <p:nvPr/>
        </p:nvSpPr>
        <p:spPr bwMode="auto">
          <a:xfrm>
            <a:off x="2112786" y="4638697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6"/>
              </a:cxn>
              <a:cxn ang="0">
                <a:pos x="1" y="6"/>
              </a:cxn>
              <a:cxn ang="0">
                <a:pos x="2" y="6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2" y="1"/>
              </a:cxn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1" y="6"/>
                </a:lnTo>
                <a:lnTo>
                  <a:pt x="1" y="6"/>
                </a:lnTo>
                <a:lnTo>
                  <a:pt x="2" y="6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2" y="1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32" name="Freeform 130"/>
          <p:cNvSpPr>
            <a:spLocks/>
          </p:cNvSpPr>
          <p:nvPr/>
        </p:nvSpPr>
        <p:spPr bwMode="auto">
          <a:xfrm>
            <a:off x="2112786" y="4638697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18"/>
              </a:cxn>
              <a:cxn ang="0">
                <a:pos x="30" y="18"/>
              </a:cxn>
              <a:cxn ang="0">
                <a:pos x="30" y="6"/>
              </a:cxn>
              <a:cxn ang="0">
                <a:pos x="24" y="6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6" y="6"/>
                </a:lnTo>
                <a:lnTo>
                  <a:pt x="0" y="6"/>
                </a:lnTo>
                <a:lnTo>
                  <a:pt x="0" y="18"/>
                </a:lnTo>
                <a:lnTo>
                  <a:pt x="30" y="18"/>
                </a:lnTo>
                <a:lnTo>
                  <a:pt x="30" y="6"/>
                </a:lnTo>
                <a:lnTo>
                  <a:pt x="24" y="6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33" name="Freeform 131"/>
          <p:cNvSpPr>
            <a:spLocks/>
          </p:cNvSpPr>
          <p:nvPr/>
        </p:nvSpPr>
        <p:spPr bwMode="auto">
          <a:xfrm>
            <a:off x="2112786" y="4638697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4" y="3"/>
              </a:cxn>
              <a:cxn ang="0">
                <a:pos x="1" y="3"/>
              </a:cxn>
              <a:cxn ang="0">
                <a:pos x="4" y="3"/>
              </a:cxn>
              <a:cxn ang="0">
                <a:pos x="5" y="3"/>
              </a:cxn>
              <a:cxn ang="0">
                <a:pos x="5" y="2"/>
              </a:cxn>
              <a:cxn ang="0">
                <a:pos x="5" y="1"/>
              </a:cxn>
              <a:cxn ang="0">
                <a:pos x="4" y="1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4" y="3"/>
                </a:lnTo>
                <a:lnTo>
                  <a:pt x="1" y="3"/>
                </a:lnTo>
                <a:lnTo>
                  <a:pt x="4" y="3"/>
                </a:lnTo>
                <a:lnTo>
                  <a:pt x="5" y="3"/>
                </a:lnTo>
                <a:lnTo>
                  <a:pt x="5" y="2"/>
                </a:lnTo>
                <a:lnTo>
                  <a:pt x="5" y="1"/>
                </a:lnTo>
                <a:lnTo>
                  <a:pt x="4" y="1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34" name="Freeform 132"/>
          <p:cNvSpPr>
            <a:spLocks/>
          </p:cNvSpPr>
          <p:nvPr/>
        </p:nvSpPr>
        <p:spPr bwMode="auto">
          <a:xfrm>
            <a:off x="2129039" y="4638697"/>
            <a:ext cx="325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6"/>
              </a:cxn>
              <a:cxn ang="0">
                <a:pos x="0" y="6"/>
              </a:cxn>
              <a:cxn ang="0">
                <a:pos x="0" y="18"/>
              </a:cxn>
              <a:cxn ang="0">
                <a:pos x="24" y="18"/>
              </a:cxn>
              <a:cxn ang="0">
                <a:pos x="24" y="6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24" h="18">
                <a:moveTo>
                  <a:pt x="12" y="0"/>
                </a:moveTo>
                <a:lnTo>
                  <a:pt x="6" y="6"/>
                </a:lnTo>
                <a:lnTo>
                  <a:pt x="0" y="6"/>
                </a:lnTo>
                <a:lnTo>
                  <a:pt x="0" y="18"/>
                </a:lnTo>
                <a:lnTo>
                  <a:pt x="24" y="18"/>
                </a:lnTo>
                <a:lnTo>
                  <a:pt x="24" y="6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35" name="Freeform 133"/>
          <p:cNvSpPr>
            <a:spLocks/>
          </p:cNvSpPr>
          <p:nvPr/>
        </p:nvSpPr>
        <p:spPr bwMode="auto">
          <a:xfrm>
            <a:off x="2129039" y="4638697"/>
            <a:ext cx="325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3" y="3"/>
              </a:cxn>
              <a:cxn ang="0">
                <a:pos x="2" y="3"/>
              </a:cxn>
              <a:cxn ang="0">
                <a:pos x="4" y="3"/>
              </a:cxn>
              <a:cxn ang="0">
                <a:pos x="4" y="3"/>
              </a:cxn>
              <a:cxn ang="0">
                <a:pos x="4" y="2"/>
              </a:cxn>
              <a:cxn ang="0">
                <a:pos x="4" y="1"/>
              </a:cxn>
              <a:cxn ang="0">
                <a:pos x="4" y="1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3" y="3"/>
                </a:lnTo>
                <a:lnTo>
                  <a:pt x="2" y="3"/>
                </a:lnTo>
                <a:lnTo>
                  <a:pt x="4" y="3"/>
                </a:lnTo>
                <a:lnTo>
                  <a:pt x="4" y="3"/>
                </a:lnTo>
                <a:lnTo>
                  <a:pt x="4" y="2"/>
                </a:lnTo>
                <a:lnTo>
                  <a:pt x="4" y="1"/>
                </a:lnTo>
                <a:lnTo>
                  <a:pt x="4" y="1"/>
                </a:lnTo>
                <a:lnTo>
                  <a:pt x="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36" name="Freeform 134"/>
          <p:cNvSpPr>
            <a:spLocks/>
          </p:cNvSpPr>
          <p:nvPr/>
        </p:nvSpPr>
        <p:spPr bwMode="auto">
          <a:xfrm>
            <a:off x="2137165" y="4638697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6"/>
              </a:cxn>
              <a:cxn ang="0">
                <a:pos x="0" y="12"/>
              </a:cxn>
              <a:cxn ang="0">
                <a:pos x="6" y="18"/>
              </a:cxn>
              <a:cxn ang="0">
                <a:pos x="30" y="18"/>
              </a:cxn>
              <a:cxn ang="0">
                <a:pos x="30" y="6"/>
              </a:cxn>
              <a:cxn ang="0">
                <a:pos x="24" y="6"/>
              </a:cxn>
              <a:cxn ang="0">
                <a:pos x="24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6" y="6"/>
                </a:lnTo>
                <a:lnTo>
                  <a:pt x="0" y="12"/>
                </a:lnTo>
                <a:lnTo>
                  <a:pt x="6" y="18"/>
                </a:lnTo>
                <a:lnTo>
                  <a:pt x="30" y="18"/>
                </a:lnTo>
                <a:lnTo>
                  <a:pt x="30" y="6"/>
                </a:lnTo>
                <a:lnTo>
                  <a:pt x="24" y="6"/>
                </a:lnTo>
                <a:lnTo>
                  <a:pt x="24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37" name="Freeform 135"/>
          <p:cNvSpPr>
            <a:spLocks/>
          </p:cNvSpPr>
          <p:nvPr/>
        </p:nvSpPr>
        <p:spPr bwMode="auto">
          <a:xfrm>
            <a:off x="2137165" y="4638697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1"/>
              </a:cxn>
              <a:cxn ang="0">
                <a:pos x="1" y="1"/>
              </a:cxn>
              <a:cxn ang="0">
                <a:pos x="0" y="2"/>
              </a:cxn>
              <a:cxn ang="0">
                <a:pos x="1" y="3"/>
              </a:cxn>
              <a:cxn ang="0">
                <a:pos x="1" y="3"/>
              </a:cxn>
              <a:cxn ang="0">
                <a:pos x="4" y="3"/>
              </a:cxn>
              <a:cxn ang="0">
                <a:pos x="2" y="3"/>
              </a:cxn>
              <a:cxn ang="0">
                <a:pos x="4" y="3"/>
              </a:cxn>
              <a:cxn ang="0">
                <a:pos x="5" y="3"/>
              </a:cxn>
              <a:cxn ang="0">
                <a:pos x="5" y="2"/>
              </a:cxn>
              <a:cxn ang="0">
                <a:pos x="5" y="1"/>
              </a:cxn>
              <a:cxn ang="0">
                <a:pos x="4" y="1"/>
              </a:cxn>
              <a:cxn ang="0">
                <a:pos x="4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1"/>
                </a:lnTo>
                <a:lnTo>
                  <a:pt x="1" y="1"/>
                </a:lnTo>
                <a:lnTo>
                  <a:pt x="0" y="2"/>
                </a:lnTo>
                <a:lnTo>
                  <a:pt x="1" y="3"/>
                </a:lnTo>
                <a:lnTo>
                  <a:pt x="1" y="3"/>
                </a:lnTo>
                <a:lnTo>
                  <a:pt x="4" y="3"/>
                </a:lnTo>
                <a:lnTo>
                  <a:pt x="2" y="3"/>
                </a:lnTo>
                <a:lnTo>
                  <a:pt x="4" y="3"/>
                </a:lnTo>
                <a:lnTo>
                  <a:pt x="5" y="3"/>
                </a:lnTo>
                <a:lnTo>
                  <a:pt x="5" y="2"/>
                </a:lnTo>
                <a:lnTo>
                  <a:pt x="5" y="1"/>
                </a:lnTo>
                <a:lnTo>
                  <a:pt x="4" y="1"/>
                </a:lnTo>
                <a:lnTo>
                  <a:pt x="4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38" name="Freeform 136"/>
          <p:cNvSpPr>
            <a:spLocks/>
          </p:cNvSpPr>
          <p:nvPr/>
        </p:nvSpPr>
        <p:spPr bwMode="auto">
          <a:xfrm>
            <a:off x="2153418" y="4624574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0" y="30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39" name="Freeform 137"/>
          <p:cNvSpPr>
            <a:spLocks/>
          </p:cNvSpPr>
          <p:nvPr/>
        </p:nvSpPr>
        <p:spPr bwMode="auto">
          <a:xfrm>
            <a:off x="2153418" y="4624574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2" y="5"/>
              </a:cxn>
              <a:cxn ang="0">
                <a:pos x="2" y="5"/>
              </a:cxn>
              <a:cxn ang="0">
                <a:pos x="3" y="5"/>
              </a:cxn>
              <a:cxn ang="0">
                <a:pos x="3" y="1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2" y="5"/>
                </a:lnTo>
                <a:lnTo>
                  <a:pt x="2" y="5"/>
                </a:lnTo>
                <a:lnTo>
                  <a:pt x="3" y="5"/>
                </a:lnTo>
                <a:lnTo>
                  <a:pt x="3" y="1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40" name="Freeform 138"/>
          <p:cNvSpPr>
            <a:spLocks/>
          </p:cNvSpPr>
          <p:nvPr/>
        </p:nvSpPr>
        <p:spPr bwMode="auto">
          <a:xfrm>
            <a:off x="2153418" y="4624574"/>
            <a:ext cx="65010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42" y="18"/>
              </a:cxn>
              <a:cxn ang="0">
                <a:pos x="42" y="12"/>
              </a:cxn>
              <a:cxn ang="0">
                <a:pos x="48" y="6"/>
              </a:cxn>
              <a:cxn ang="0">
                <a:pos x="42" y="6"/>
              </a:cxn>
              <a:cxn ang="0">
                <a:pos x="42" y="0"/>
              </a:cxn>
              <a:cxn ang="0">
                <a:pos x="36" y="0"/>
              </a:cxn>
              <a:cxn ang="0">
                <a:pos x="12" y="0"/>
              </a:cxn>
            </a:cxnLst>
            <a:rect l="0" t="0" r="r" b="b"/>
            <a:pathLst>
              <a:path w="48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42" y="18"/>
                </a:lnTo>
                <a:lnTo>
                  <a:pt x="42" y="12"/>
                </a:lnTo>
                <a:lnTo>
                  <a:pt x="48" y="6"/>
                </a:lnTo>
                <a:lnTo>
                  <a:pt x="42" y="6"/>
                </a:lnTo>
                <a:lnTo>
                  <a:pt x="42" y="0"/>
                </a:lnTo>
                <a:lnTo>
                  <a:pt x="36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41" name="Freeform 139"/>
          <p:cNvSpPr>
            <a:spLocks/>
          </p:cNvSpPr>
          <p:nvPr/>
        </p:nvSpPr>
        <p:spPr bwMode="auto">
          <a:xfrm>
            <a:off x="2153418" y="4624574"/>
            <a:ext cx="65010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6" y="3"/>
              </a:cxn>
              <a:cxn ang="0">
                <a:pos x="2" y="3"/>
              </a:cxn>
              <a:cxn ang="0">
                <a:pos x="7" y="3"/>
              </a:cxn>
              <a:cxn ang="0">
                <a:pos x="7" y="2"/>
              </a:cxn>
              <a:cxn ang="0">
                <a:pos x="8" y="1"/>
              </a:cxn>
              <a:cxn ang="0">
                <a:pos x="7" y="1"/>
              </a:cxn>
              <a:cxn ang="0">
                <a:pos x="7" y="0"/>
              </a:cxn>
              <a:cxn ang="0">
                <a:pos x="6" y="0"/>
              </a:cxn>
              <a:cxn ang="0">
                <a:pos x="2" y="0"/>
              </a:cxn>
            </a:cxnLst>
            <a:rect l="0" t="0" r="r" b="b"/>
            <a:pathLst>
              <a:path w="8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6" y="3"/>
                </a:lnTo>
                <a:lnTo>
                  <a:pt x="2" y="3"/>
                </a:lnTo>
                <a:lnTo>
                  <a:pt x="7" y="3"/>
                </a:lnTo>
                <a:lnTo>
                  <a:pt x="7" y="2"/>
                </a:lnTo>
                <a:lnTo>
                  <a:pt x="8" y="1"/>
                </a:lnTo>
                <a:lnTo>
                  <a:pt x="7" y="1"/>
                </a:lnTo>
                <a:lnTo>
                  <a:pt x="7" y="0"/>
                </a:lnTo>
                <a:lnTo>
                  <a:pt x="6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42" name="Freeform 140"/>
          <p:cNvSpPr>
            <a:spLocks/>
          </p:cNvSpPr>
          <p:nvPr/>
        </p:nvSpPr>
        <p:spPr bwMode="auto">
          <a:xfrm>
            <a:off x="2194049" y="4624574"/>
            <a:ext cx="56884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36" y="18"/>
              </a:cxn>
              <a:cxn ang="0">
                <a:pos x="42" y="12"/>
              </a:cxn>
              <a:cxn ang="0">
                <a:pos x="42" y="6"/>
              </a:cxn>
              <a:cxn ang="0">
                <a:pos x="36" y="0"/>
              </a:cxn>
              <a:cxn ang="0">
                <a:pos x="6" y="0"/>
              </a:cxn>
            </a:cxnLst>
            <a:rect l="0" t="0" r="r" b="b"/>
            <a:pathLst>
              <a:path w="42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36" y="18"/>
                </a:lnTo>
                <a:lnTo>
                  <a:pt x="42" y="12"/>
                </a:lnTo>
                <a:lnTo>
                  <a:pt x="42" y="6"/>
                </a:lnTo>
                <a:lnTo>
                  <a:pt x="36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43" name="Freeform 141"/>
          <p:cNvSpPr>
            <a:spLocks/>
          </p:cNvSpPr>
          <p:nvPr/>
        </p:nvSpPr>
        <p:spPr bwMode="auto">
          <a:xfrm>
            <a:off x="2194049" y="4624574"/>
            <a:ext cx="56884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6" y="3"/>
              </a:cxn>
              <a:cxn ang="0">
                <a:pos x="1" y="3"/>
              </a:cxn>
              <a:cxn ang="0">
                <a:pos x="6" y="3"/>
              </a:cxn>
              <a:cxn ang="0">
                <a:pos x="7" y="2"/>
              </a:cxn>
              <a:cxn ang="0">
                <a:pos x="7" y="1"/>
              </a:cxn>
              <a:cxn ang="0">
                <a:pos x="7" y="1"/>
              </a:cxn>
              <a:cxn ang="0">
                <a:pos x="6" y="0"/>
              </a:cxn>
              <a:cxn ang="0">
                <a:pos x="6" y="0"/>
              </a:cxn>
              <a:cxn ang="0">
                <a:pos x="1" y="0"/>
              </a:cxn>
            </a:cxnLst>
            <a:rect l="0" t="0" r="r" b="b"/>
            <a:pathLst>
              <a:path w="7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6" y="3"/>
                </a:lnTo>
                <a:lnTo>
                  <a:pt x="1" y="3"/>
                </a:lnTo>
                <a:lnTo>
                  <a:pt x="6" y="3"/>
                </a:lnTo>
                <a:lnTo>
                  <a:pt x="7" y="2"/>
                </a:lnTo>
                <a:lnTo>
                  <a:pt x="7" y="1"/>
                </a:lnTo>
                <a:lnTo>
                  <a:pt x="7" y="1"/>
                </a:lnTo>
                <a:lnTo>
                  <a:pt x="6" y="0"/>
                </a:lnTo>
                <a:lnTo>
                  <a:pt x="6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44" name="Freeform 142"/>
          <p:cNvSpPr>
            <a:spLocks/>
          </p:cNvSpPr>
          <p:nvPr/>
        </p:nvSpPr>
        <p:spPr bwMode="auto">
          <a:xfrm>
            <a:off x="2226555" y="4610451"/>
            <a:ext cx="24379" cy="35307"/>
          </a:xfrm>
          <a:custGeom>
            <a:avLst/>
            <a:gdLst/>
            <a:ahLst/>
            <a:cxnLst>
              <a:cxn ang="0">
                <a:pos x="0" y="18"/>
              </a:cxn>
              <a:cxn ang="0">
                <a:pos x="0" y="24"/>
              </a:cxn>
              <a:cxn ang="0">
                <a:pos x="6" y="30"/>
              </a:cxn>
              <a:cxn ang="0">
                <a:pos x="12" y="30"/>
              </a:cxn>
              <a:cxn ang="0">
                <a:pos x="18" y="24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18"/>
              </a:cxn>
            </a:cxnLst>
            <a:rect l="0" t="0" r="r" b="b"/>
            <a:pathLst>
              <a:path w="18" h="30">
                <a:moveTo>
                  <a:pt x="0" y="18"/>
                </a:moveTo>
                <a:lnTo>
                  <a:pt x="0" y="24"/>
                </a:lnTo>
                <a:lnTo>
                  <a:pt x="6" y="30"/>
                </a:lnTo>
                <a:lnTo>
                  <a:pt x="12" y="30"/>
                </a:lnTo>
                <a:lnTo>
                  <a:pt x="18" y="24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18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45" name="Freeform 143"/>
          <p:cNvSpPr>
            <a:spLocks/>
          </p:cNvSpPr>
          <p:nvPr/>
        </p:nvSpPr>
        <p:spPr bwMode="auto">
          <a:xfrm>
            <a:off x="2226555" y="4610451"/>
            <a:ext cx="24379" cy="35307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4"/>
              </a:cxn>
              <a:cxn ang="0">
                <a:pos x="1" y="5"/>
              </a:cxn>
              <a:cxn ang="0">
                <a:pos x="2" y="5"/>
              </a:cxn>
              <a:cxn ang="0">
                <a:pos x="2" y="5"/>
              </a:cxn>
              <a:cxn ang="0">
                <a:pos x="3" y="4"/>
              </a:cxn>
              <a:cxn ang="0">
                <a:pos x="3" y="1"/>
              </a:cxn>
              <a:cxn ang="0">
                <a:pos x="3" y="3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3"/>
              </a:cxn>
            </a:cxnLst>
            <a:rect l="0" t="0" r="r" b="b"/>
            <a:pathLst>
              <a:path w="3" h="5">
                <a:moveTo>
                  <a:pt x="0" y="3"/>
                </a:moveTo>
                <a:lnTo>
                  <a:pt x="0" y="4"/>
                </a:lnTo>
                <a:lnTo>
                  <a:pt x="1" y="5"/>
                </a:lnTo>
                <a:lnTo>
                  <a:pt x="2" y="5"/>
                </a:lnTo>
                <a:lnTo>
                  <a:pt x="2" y="5"/>
                </a:lnTo>
                <a:lnTo>
                  <a:pt x="3" y="4"/>
                </a:lnTo>
                <a:lnTo>
                  <a:pt x="3" y="1"/>
                </a:lnTo>
                <a:lnTo>
                  <a:pt x="3" y="3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3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46" name="Freeform 144"/>
          <p:cNvSpPr>
            <a:spLocks/>
          </p:cNvSpPr>
          <p:nvPr/>
        </p:nvSpPr>
        <p:spPr bwMode="auto">
          <a:xfrm>
            <a:off x="2226555" y="4610451"/>
            <a:ext cx="56884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36" y="18"/>
              </a:cxn>
              <a:cxn ang="0">
                <a:pos x="12" y="18"/>
              </a:cxn>
              <a:cxn ang="0">
                <a:pos x="42" y="12"/>
              </a:cxn>
              <a:cxn ang="0">
                <a:pos x="42" y="0"/>
              </a:cxn>
              <a:cxn ang="0">
                <a:pos x="36" y="0"/>
              </a:cxn>
              <a:cxn ang="0">
                <a:pos x="12" y="0"/>
              </a:cxn>
            </a:cxnLst>
            <a:rect l="0" t="0" r="r" b="b"/>
            <a:pathLst>
              <a:path w="42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36" y="18"/>
                </a:lnTo>
                <a:lnTo>
                  <a:pt x="12" y="18"/>
                </a:lnTo>
                <a:lnTo>
                  <a:pt x="42" y="12"/>
                </a:lnTo>
                <a:lnTo>
                  <a:pt x="42" y="0"/>
                </a:lnTo>
                <a:lnTo>
                  <a:pt x="36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47" name="Freeform 145"/>
          <p:cNvSpPr>
            <a:spLocks/>
          </p:cNvSpPr>
          <p:nvPr/>
        </p:nvSpPr>
        <p:spPr bwMode="auto">
          <a:xfrm>
            <a:off x="2226555" y="4610451"/>
            <a:ext cx="56884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6" y="3"/>
              </a:cxn>
              <a:cxn ang="0">
                <a:pos x="2" y="3"/>
              </a:cxn>
              <a:cxn ang="0">
                <a:pos x="7" y="2"/>
              </a:cxn>
              <a:cxn ang="0">
                <a:pos x="7" y="2"/>
              </a:cxn>
              <a:cxn ang="0">
                <a:pos x="7" y="1"/>
              </a:cxn>
              <a:cxn ang="0">
                <a:pos x="7" y="0"/>
              </a:cxn>
              <a:cxn ang="0">
                <a:pos x="7" y="0"/>
              </a:cxn>
              <a:cxn ang="0">
                <a:pos x="6" y="0"/>
              </a:cxn>
              <a:cxn ang="0">
                <a:pos x="2" y="0"/>
              </a:cxn>
            </a:cxnLst>
            <a:rect l="0" t="0" r="r" b="b"/>
            <a:pathLst>
              <a:path w="7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6" y="3"/>
                </a:lnTo>
                <a:lnTo>
                  <a:pt x="2" y="3"/>
                </a:lnTo>
                <a:lnTo>
                  <a:pt x="7" y="2"/>
                </a:lnTo>
                <a:lnTo>
                  <a:pt x="7" y="2"/>
                </a:lnTo>
                <a:lnTo>
                  <a:pt x="7" y="1"/>
                </a:lnTo>
                <a:lnTo>
                  <a:pt x="7" y="0"/>
                </a:lnTo>
                <a:lnTo>
                  <a:pt x="7" y="0"/>
                </a:lnTo>
                <a:lnTo>
                  <a:pt x="6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48" name="Freeform 146"/>
          <p:cNvSpPr>
            <a:spLocks/>
          </p:cNvSpPr>
          <p:nvPr/>
        </p:nvSpPr>
        <p:spPr bwMode="auto">
          <a:xfrm>
            <a:off x="2259060" y="4589267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6" y="30"/>
              </a:cxn>
              <a:cxn ang="0">
                <a:pos x="12" y="36"/>
              </a:cxn>
              <a:cxn ang="0">
                <a:pos x="18" y="30"/>
              </a:cxn>
              <a:cxn ang="0">
                <a:pos x="18" y="0"/>
              </a:cxn>
              <a:cxn ang="0">
                <a:pos x="6" y="0"/>
              </a:cxn>
              <a:cxn ang="0">
                <a:pos x="6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6" y="30"/>
                </a:lnTo>
                <a:lnTo>
                  <a:pt x="12" y="36"/>
                </a:lnTo>
                <a:lnTo>
                  <a:pt x="18" y="30"/>
                </a:lnTo>
                <a:lnTo>
                  <a:pt x="18" y="0"/>
                </a:lnTo>
                <a:lnTo>
                  <a:pt x="6" y="0"/>
                </a:lnTo>
                <a:lnTo>
                  <a:pt x="6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49" name="Freeform 147"/>
          <p:cNvSpPr>
            <a:spLocks/>
          </p:cNvSpPr>
          <p:nvPr/>
        </p:nvSpPr>
        <p:spPr bwMode="auto">
          <a:xfrm>
            <a:off x="2259060" y="4589267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5"/>
              </a:cxn>
              <a:cxn ang="0">
                <a:pos x="1" y="5"/>
              </a:cxn>
              <a:cxn ang="0">
                <a:pos x="2" y="6"/>
              </a:cxn>
              <a:cxn ang="0">
                <a:pos x="3" y="5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1" y="5"/>
                </a:lnTo>
                <a:lnTo>
                  <a:pt x="1" y="5"/>
                </a:lnTo>
                <a:lnTo>
                  <a:pt x="2" y="6"/>
                </a:lnTo>
                <a:lnTo>
                  <a:pt x="3" y="5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50" name="Freeform 148"/>
          <p:cNvSpPr>
            <a:spLocks/>
          </p:cNvSpPr>
          <p:nvPr/>
        </p:nvSpPr>
        <p:spPr bwMode="auto">
          <a:xfrm>
            <a:off x="2259060" y="4589267"/>
            <a:ext cx="325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6" y="6"/>
              </a:cxn>
              <a:cxn ang="0">
                <a:pos x="0" y="12"/>
              </a:cxn>
              <a:cxn ang="0">
                <a:pos x="6" y="12"/>
              </a:cxn>
              <a:cxn ang="0">
                <a:pos x="6" y="18"/>
              </a:cxn>
              <a:cxn ang="0">
                <a:pos x="18" y="18"/>
              </a:cxn>
              <a:cxn ang="0">
                <a:pos x="24" y="12"/>
              </a:cxn>
              <a:cxn ang="0">
                <a:pos x="24" y="6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24" h="18">
                <a:moveTo>
                  <a:pt x="12" y="0"/>
                </a:moveTo>
                <a:lnTo>
                  <a:pt x="6" y="0"/>
                </a:lnTo>
                <a:lnTo>
                  <a:pt x="6" y="6"/>
                </a:lnTo>
                <a:lnTo>
                  <a:pt x="0" y="12"/>
                </a:lnTo>
                <a:lnTo>
                  <a:pt x="6" y="12"/>
                </a:lnTo>
                <a:lnTo>
                  <a:pt x="6" y="18"/>
                </a:lnTo>
                <a:lnTo>
                  <a:pt x="18" y="18"/>
                </a:lnTo>
                <a:lnTo>
                  <a:pt x="24" y="12"/>
                </a:lnTo>
                <a:lnTo>
                  <a:pt x="24" y="6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51" name="Freeform 149"/>
          <p:cNvSpPr>
            <a:spLocks/>
          </p:cNvSpPr>
          <p:nvPr/>
        </p:nvSpPr>
        <p:spPr bwMode="auto">
          <a:xfrm>
            <a:off x="2259060" y="4589267"/>
            <a:ext cx="325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1" y="2"/>
              </a:cxn>
              <a:cxn ang="0">
                <a:pos x="1" y="3"/>
              </a:cxn>
              <a:cxn ang="0">
                <a:pos x="2" y="3"/>
              </a:cxn>
              <a:cxn ang="0">
                <a:pos x="2" y="3"/>
              </a:cxn>
              <a:cxn ang="0">
                <a:pos x="3" y="3"/>
              </a:cxn>
              <a:cxn ang="0">
                <a:pos x="4" y="2"/>
              </a:cxn>
              <a:cxn ang="0">
                <a:pos x="4" y="2"/>
              </a:cxn>
              <a:cxn ang="0">
                <a:pos x="4" y="1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1" y="2"/>
                </a:lnTo>
                <a:lnTo>
                  <a:pt x="1" y="3"/>
                </a:lnTo>
                <a:lnTo>
                  <a:pt x="2" y="3"/>
                </a:lnTo>
                <a:lnTo>
                  <a:pt x="2" y="3"/>
                </a:lnTo>
                <a:lnTo>
                  <a:pt x="3" y="3"/>
                </a:lnTo>
                <a:lnTo>
                  <a:pt x="4" y="2"/>
                </a:lnTo>
                <a:lnTo>
                  <a:pt x="4" y="2"/>
                </a:lnTo>
                <a:lnTo>
                  <a:pt x="4" y="1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52" name="Freeform 150"/>
          <p:cNvSpPr>
            <a:spLocks/>
          </p:cNvSpPr>
          <p:nvPr/>
        </p:nvSpPr>
        <p:spPr bwMode="auto">
          <a:xfrm>
            <a:off x="2267186" y="4575144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6" y="30"/>
              </a:cxn>
              <a:cxn ang="0">
                <a:pos x="12" y="30"/>
              </a:cxn>
              <a:cxn ang="0">
                <a:pos x="18" y="24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6" y="30"/>
                </a:lnTo>
                <a:lnTo>
                  <a:pt x="12" y="30"/>
                </a:lnTo>
                <a:lnTo>
                  <a:pt x="18" y="24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53" name="Freeform 151"/>
          <p:cNvSpPr>
            <a:spLocks/>
          </p:cNvSpPr>
          <p:nvPr/>
        </p:nvSpPr>
        <p:spPr bwMode="auto">
          <a:xfrm>
            <a:off x="2267186" y="4575144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4"/>
              </a:cxn>
              <a:cxn ang="0">
                <a:pos x="1" y="5"/>
              </a:cxn>
              <a:cxn ang="0">
                <a:pos x="1" y="5"/>
              </a:cxn>
              <a:cxn ang="0">
                <a:pos x="2" y="5"/>
              </a:cxn>
              <a:cxn ang="0">
                <a:pos x="3" y="4"/>
              </a:cxn>
              <a:cxn ang="0">
                <a:pos x="3" y="1"/>
              </a:cxn>
              <a:cxn ang="0">
                <a:pos x="3" y="4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1" y="4"/>
                </a:lnTo>
                <a:lnTo>
                  <a:pt x="1" y="5"/>
                </a:lnTo>
                <a:lnTo>
                  <a:pt x="1" y="5"/>
                </a:lnTo>
                <a:lnTo>
                  <a:pt x="2" y="5"/>
                </a:lnTo>
                <a:lnTo>
                  <a:pt x="3" y="4"/>
                </a:lnTo>
                <a:lnTo>
                  <a:pt x="3" y="1"/>
                </a:lnTo>
                <a:lnTo>
                  <a:pt x="3" y="4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54" name="Freeform 152"/>
          <p:cNvSpPr>
            <a:spLocks/>
          </p:cNvSpPr>
          <p:nvPr/>
        </p:nvSpPr>
        <p:spPr bwMode="auto">
          <a:xfrm>
            <a:off x="2267186" y="4575144"/>
            <a:ext cx="73137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48" y="18"/>
              </a:cxn>
              <a:cxn ang="0">
                <a:pos x="6" y="18"/>
              </a:cxn>
              <a:cxn ang="0">
                <a:pos x="48" y="12"/>
              </a:cxn>
              <a:cxn ang="0">
                <a:pos x="54" y="12"/>
              </a:cxn>
              <a:cxn ang="0">
                <a:pos x="54" y="0"/>
              </a:cxn>
              <a:cxn ang="0">
                <a:pos x="48" y="0"/>
              </a:cxn>
              <a:cxn ang="0">
                <a:pos x="6" y="0"/>
              </a:cxn>
            </a:cxnLst>
            <a:rect l="0" t="0" r="r" b="b"/>
            <a:pathLst>
              <a:path w="54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48" y="18"/>
                </a:lnTo>
                <a:lnTo>
                  <a:pt x="6" y="18"/>
                </a:lnTo>
                <a:lnTo>
                  <a:pt x="48" y="12"/>
                </a:lnTo>
                <a:lnTo>
                  <a:pt x="54" y="12"/>
                </a:lnTo>
                <a:lnTo>
                  <a:pt x="54" y="0"/>
                </a:lnTo>
                <a:lnTo>
                  <a:pt x="48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55" name="Freeform 153"/>
          <p:cNvSpPr>
            <a:spLocks/>
          </p:cNvSpPr>
          <p:nvPr/>
        </p:nvSpPr>
        <p:spPr bwMode="auto">
          <a:xfrm>
            <a:off x="2267186" y="4575144"/>
            <a:ext cx="73137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8" y="3"/>
              </a:cxn>
              <a:cxn ang="0">
                <a:pos x="1" y="3"/>
              </a:cxn>
              <a:cxn ang="0">
                <a:pos x="8" y="2"/>
              </a:cxn>
              <a:cxn ang="0">
                <a:pos x="9" y="2"/>
              </a:cxn>
              <a:cxn ang="0">
                <a:pos x="9" y="1"/>
              </a:cxn>
              <a:cxn ang="0">
                <a:pos x="9" y="0"/>
              </a:cxn>
              <a:cxn ang="0">
                <a:pos x="8" y="0"/>
              </a:cxn>
              <a:cxn ang="0">
                <a:pos x="8" y="0"/>
              </a:cxn>
              <a:cxn ang="0">
                <a:pos x="1" y="0"/>
              </a:cxn>
            </a:cxnLst>
            <a:rect l="0" t="0" r="r" b="b"/>
            <a:pathLst>
              <a:path w="9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8" y="3"/>
                </a:lnTo>
                <a:lnTo>
                  <a:pt x="1" y="3"/>
                </a:lnTo>
                <a:lnTo>
                  <a:pt x="8" y="2"/>
                </a:lnTo>
                <a:lnTo>
                  <a:pt x="9" y="2"/>
                </a:lnTo>
                <a:lnTo>
                  <a:pt x="9" y="1"/>
                </a:lnTo>
                <a:lnTo>
                  <a:pt x="9" y="0"/>
                </a:lnTo>
                <a:lnTo>
                  <a:pt x="8" y="0"/>
                </a:lnTo>
                <a:lnTo>
                  <a:pt x="8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56" name="Freeform 154"/>
          <p:cNvSpPr>
            <a:spLocks/>
          </p:cNvSpPr>
          <p:nvPr/>
        </p:nvSpPr>
        <p:spPr bwMode="auto">
          <a:xfrm>
            <a:off x="2315944" y="4553960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6" y="30"/>
              </a:cxn>
              <a:cxn ang="0">
                <a:pos x="12" y="36"/>
              </a:cxn>
              <a:cxn ang="0">
                <a:pos x="12" y="30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0"/>
                </a:lnTo>
                <a:lnTo>
                  <a:pt x="6" y="30"/>
                </a:lnTo>
                <a:lnTo>
                  <a:pt x="12" y="36"/>
                </a:lnTo>
                <a:lnTo>
                  <a:pt x="12" y="30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57" name="Freeform 155"/>
          <p:cNvSpPr>
            <a:spLocks/>
          </p:cNvSpPr>
          <p:nvPr/>
        </p:nvSpPr>
        <p:spPr bwMode="auto">
          <a:xfrm>
            <a:off x="2315944" y="4553960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2" y="6"/>
              </a:cxn>
              <a:cxn ang="0">
                <a:pos x="2" y="5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2" y="6"/>
                </a:lnTo>
                <a:lnTo>
                  <a:pt x="2" y="5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58" name="Freeform 156"/>
          <p:cNvSpPr>
            <a:spLocks/>
          </p:cNvSpPr>
          <p:nvPr/>
        </p:nvSpPr>
        <p:spPr bwMode="auto">
          <a:xfrm>
            <a:off x="2315944" y="4553960"/>
            <a:ext cx="89389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60" y="18"/>
              </a:cxn>
              <a:cxn ang="0">
                <a:pos x="66" y="12"/>
              </a:cxn>
              <a:cxn ang="0">
                <a:pos x="60" y="6"/>
              </a:cxn>
              <a:cxn ang="0">
                <a:pos x="60" y="0"/>
              </a:cxn>
              <a:cxn ang="0">
                <a:pos x="54" y="0"/>
              </a:cxn>
              <a:cxn ang="0">
                <a:pos x="12" y="0"/>
              </a:cxn>
            </a:cxnLst>
            <a:rect l="0" t="0" r="r" b="b"/>
            <a:pathLst>
              <a:path w="66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8"/>
                </a:lnTo>
                <a:lnTo>
                  <a:pt x="60" y="18"/>
                </a:lnTo>
                <a:lnTo>
                  <a:pt x="66" y="12"/>
                </a:lnTo>
                <a:lnTo>
                  <a:pt x="60" y="6"/>
                </a:lnTo>
                <a:lnTo>
                  <a:pt x="60" y="0"/>
                </a:lnTo>
                <a:lnTo>
                  <a:pt x="54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59" name="Freeform 157"/>
          <p:cNvSpPr>
            <a:spLocks/>
          </p:cNvSpPr>
          <p:nvPr/>
        </p:nvSpPr>
        <p:spPr bwMode="auto">
          <a:xfrm>
            <a:off x="2315944" y="4553960"/>
            <a:ext cx="89389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9" y="3"/>
              </a:cxn>
              <a:cxn ang="0">
                <a:pos x="2" y="3"/>
              </a:cxn>
              <a:cxn ang="0">
                <a:pos x="10" y="3"/>
              </a:cxn>
              <a:cxn ang="0">
                <a:pos x="10" y="3"/>
              </a:cxn>
              <a:cxn ang="0">
                <a:pos x="11" y="2"/>
              </a:cxn>
              <a:cxn ang="0">
                <a:pos x="10" y="1"/>
              </a:cxn>
              <a:cxn ang="0">
                <a:pos x="10" y="0"/>
              </a:cxn>
              <a:cxn ang="0">
                <a:pos x="9" y="0"/>
              </a:cxn>
              <a:cxn ang="0">
                <a:pos x="2" y="0"/>
              </a:cxn>
            </a:cxnLst>
            <a:rect l="0" t="0" r="r" b="b"/>
            <a:pathLst>
              <a:path w="11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9" y="3"/>
                </a:lnTo>
                <a:lnTo>
                  <a:pt x="2" y="3"/>
                </a:lnTo>
                <a:lnTo>
                  <a:pt x="10" y="3"/>
                </a:lnTo>
                <a:lnTo>
                  <a:pt x="10" y="3"/>
                </a:lnTo>
                <a:lnTo>
                  <a:pt x="11" y="2"/>
                </a:lnTo>
                <a:lnTo>
                  <a:pt x="10" y="1"/>
                </a:lnTo>
                <a:lnTo>
                  <a:pt x="10" y="0"/>
                </a:lnTo>
                <a:lnTo>
                  <a:pt x="9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60" name="Freeform 158"/>
          <p:cNvSpPr>
            <a:spLocks/>
          </p:cNvSpPr>
          <p:nvPr/>
        </p:nvSpPr>
        <p:spPr bwMode="auto">
          <a:xfrm>
            <a:off x="2380954" y="4539837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12" y="30"/>
              </a:cxn>
              <a:cxn ang="0">
                <a:pos x="18" y="6"/>
              </a:cxn>
              <a:cxn ang="0">
                <a:pos x="18" y="24"/>
              </a:cxn>
              <a:cxn ang="0">
                <a:pos x="12" y="6"/>
              </a:cxn>
              <a:cxn ang="0">
                <a:pos x="12" y="0"/>
              </a:cxn>
              <a:cxn ang="0">
                <a:pos x="0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0" y="30"/>
                </a:lnTo>
                <a:lnTo>
                  <a:pt x="12" y="30"/>
                </a:lnTo>
                <a:lnTo>
                  <a:pt x="18" y="6"/>
                </a:lnTo>
                <a:lnTo>
                  <a:pt x="18" y="24"/>
                </a:lnTo>
                <a:lnTo>
                  <a:pt x="12" y="6"/>
                </a:lnTo>
                <a:lnTo>
                  <a:pt x="12" y="0"/>
                </a:lnTo>
                <a:lnTo>
                  <a:pt x="0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61" name="Freeform 159"/>
          <p:cNvSpPr>
            <a:spLocks/>
          </p:cNvSpPr>
          <p:nvPr/>
        </p:nvSpPr>
        <p:spPr bwMode="auto">
          <a:xfrm>
            <a:off x="2380954" y="4539837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0" y="5"/>
              </a:cxn>
              <a:cxn ang="0">
                <a:pos x="1" y="5"/>
              </a:cxn>
              <a:cxn ang="0">
                <a:pos x="2" y="5"/>
              </a:cxn>
              <a:cxn ang="0">
                <a:pos x="2" y="5"/>
              </a:cxn>
              <a:cxn ang="0">
                <a:pos x="3" y="1"/>
              </a:cxn>
              <a:cxn ang="0">
                <a:pos x="3" y="4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0" y="5"/>
                </a:lnTo>
                <a:lnTo>
                  <a:pt x="0" y="5"/>
                </a:lnTo>
                <a:lnTo>
                  <a:pt x="1" y="5"/>
                </a:lnTo>
                <a:lnTo>
                  <a:pt x="2" y="5"/>
                </a:lnTo>
                <a:lnTo>
                  <a:pt x="2" y="5"/>
                </a:lnTo>
                <a:lnTo>
                  <a:pt x="3" y="1"/>
                </a:lnTo>
                <a:lnTo>
                  <a:pt x="3" y="4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62" name="Freeform 160"/>
          <p:cNvSpPr>
            <a:spLocks/>
          </p:cNvSpPr>
          <p:nvPr/>
        </p:nvSpPr>
        <p:spPr bwMode="auto">
          <a:xfrm>
            <a:off x="2380954" y="4539837"/>
            <a:ext cx="325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18" y="18"/>
              </a:cxn>
              <a:cxn ang="0">
                <a:pos x="18" y="12"/>
              </a:cxn>
              <a:cxn ang="0">
                <a:pos x="24" y="6"/>
              </a:cxn>
              <a:cxn ang="0">
                <a:pos x="18" y="6"/>
              </a:cxn>
              <a:cxn ang="0">
                <a:pos x="18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24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18" y="18"/>
                </a:lnTo>
                <a:lnTo>
                  <a:pt x="18" y="12"/>
                </a:lnTo>
                <a:lnTo>
                  <a:pt x="24" y="6"/>
                </a:lnTo>
                <a:lnTo>
                  <a:pt x="18" y="6"/>
                </a:lnTo>
                <a:lnTo>
                  <a:pt x="18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63" name="Freeform 161"/>
          <p:cNvSpPr>
            <a:spLocks/>
          </p:cNvSpPr>
          <p:nvPr/>
        </p:nvSpPr>
        <p:spPr bwMode="auto">
          <a:xfrm>
            <a:off x="2380954" y="4539837"/>
            <a:ext cx="325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2" y="3"/>
              </a:cxn>
              <a:cxn ang="0">
                <a:pos x="1" y="3"/>
              </a:cxn>
              <a:cxn ang="0">
                <a:pos x="3" y="3"/>
              </a:cxn>
              <a:cxn ang="0">
                <a:pos x="3" y="2"/>
              </a:cxn>
              <a:cxn ang="0">
                <a:pos x="4" y="1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2" y="3"/>
                </a:lnTo>
                <a:lnTo>
                  <a:pt x="1" y="3"/>
                </a:lnTo>
                <a:lnTo>
                  <a:pt x="3" y="3"/>
                </a:lnTo>
                <a:lnTo>
                  <a:pt x="3" y="2"/>
                </a:lnTo>
                <a:lnTo>
                  <a:pt x="4" y="1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64" name="Freeform 162"/>
          <p:cNvSpPr>
            <a:spLocks/>
          </p:cNvSpPr>
          <p:nvPr/>
        </p:nvSpPr>
        <p:spPr bwMode="auto">
          <a:xfrm>
            <a:off x="2389081" y="4518652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6"/>
              </a:cxn>
              <a:cxn ang="0">
                <a:pos x="12" y="36"/>
              </a:cxn>
              <a:cxn ang="0">
                <a:pos x="12" y="30"/>
              </a:cxn>
              <a:cxn ang="0">
                <a:pos x="18" y="12"/>
              </a:cxn>
              <a:cxn ang="0">
                <a:pos x="18" y="24"/>
              </a:cxn>
              <a:cxn ang="0">
                <a:pos x="12" y="6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6"/>
                </a:lnTo>
                <a:lnTo>
                  <a:pt x="12" y="36"/>
                </a:lnTo>
                <a:lnTo>
                  <a:pt x="12" y="30"/>
                </a:lnTo>
                <a:lnTo>
                  <a:pt x="18" y="12"/>
                </a:lnTo>
                <a:lnTo>
                  <a:pt x="18" y="24"/>
                </a:lnTo>
                <a:lnTo>
                  <a:pt x="12" y="6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65" name="Freeform 163"/>
          <p:cNvSpPr>
            <a:spLocks/>
          </p:cNvSpPr>
          <p:nvPr/>
        </p:nvSpPr>
        <p:spPr bwMode="auto">
          <a:xfrm>
            <a:off x="2389081" y="4518652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0" y="6"/>
              </a:cxn>
              <a:cxn ang="0">
                <a:pos x="1" y="6"/>
              </a:cxn>
              <a:cxn ang="0">
                <a:pos x="2" y="6"/>
              </a:cxn>
              <a:cxn ang="0">
                <a:pos x="2" y="5"/>
              </a:cxn>
              <a:cxn ang="0">
                <a:pos x="3" y="2"/>
              </a:cxn>
              <a:cxn ang="0">
                <a:pos x="3" y="4"/>
              </a:cxn>
              <a:cxn ang="0">
                <a:pos x="2" y="1"/>
              </a:cxn>
              <a:cxn ang="0">
                <a:pos x="2" y="1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0" y="6"/>
                </a:lnTo>
                <a:lnTo>
                  <a:pt x="1" y="6"/>
                </a:lnTo>
                <a:lnTo>
                  <a:pt x="2" y="6"/>
                </a:lnTo>
                <a:lnTo>
                  <a:pt x="2" y="5"/>
                </a:lnTo>
                <a:lnTo>
                  <a:pt x="3" y="2"/>
                </a:lnTo>
                <a:lnTo>
                  <a:pt x="3" y="4"/>
                </a:lnTo>
                <a:lnTo>
                  <a:pt x="2" y="1"/>
                </a:lnTo>
                <a:lnTo>
                  <a:pt x="2" y="1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66" name="Freeform 164"/>
          <p:cNvSpPr>
            <a:spLocks/>
          </p:cNvSpPr>
          <p:nvPr/>
        </p:nvSpPr>
        <p:spPr bwMode="auto">
          <a:xfrm>
            <a:off x="2389081" y="4518652"/>
            <a:ext cx="325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24" y="18"/>
              </a:cxn>
              <a:cxn ang="0">
                <a:pos x="24" y="6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24" h="18">
                <a:moveTo>
                  <a:pt x="6" y="0"/>
                </a:moveTo>
                <a:lnTo>
                  <a:pt x="0" y="6"/>
                </a:lnTo>
                <a:lnTo>
                  <a:pt x="0" y="18"/>
                </a:lnTo>
                <a:lnTo>
                  <a:pt x="24" y="18"/>
                </a:lnTo>
                <a:lnTo>
                  <a:pt x="24" y="6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67" name="Freeform 165"/>
          <p:cNvSpPr>
            <a:spLocks/>
          </p:cNvSpPr>
          <p:nvPr/>
        </p:nvSpPr>
        <p:spPr bwMode="auto">
          <a:xfrm>
            <a:off x="2389081" y="4518652"/>
            <a:ext cx="325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2" y="3"/>
              </a:cxn>
              <a:cxn ang="0">
                <a:pos x="1" y="3"/>
              </a:cxn>
              <a:cxn ang="0">
                <a:pos x="3" y="3"/>
              </a:cxn>
              <a:cxn ang="0">
                <a:pos x="4" y="3"/>
              </a:cxn>
              <a:cxn ang="0">
                <a:pos x="4" y="2"/>
              </a:cxn>
              <a:cxn ang="0">
                <a:pos x="4" y="1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2" y="3"/>
                </a:lnTo>
                <a:lnTo>
                  <a:pt x="1" y="3"/>
                </a:lnTo>
                <a:lnTo>
                  <a:pt x="3" y="3"/>
                </a:lnTo>
                <a:lnTo>
                  <a:pt x="4" y="3"/>
                </a:lnTo>
                <a:lnTo>
                  <a:pt x="4" y="2"/>
                </a:lnTo>
                <a:lnTo>
                  <a:pt x="4" y="1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68" name="Freeform 166"/>
          <p:cNvSpPr>
            <a:spLocks/>
          </p:cNvSpPr>
          <p:nvPr/>
        </p:nvSpPr>
        <p:spPr bwMode="auto">
          <a:xfrm>
            <a:off x="2397207" y="4518652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18"/>
              </a:cxn>
              <a:cxn ang="0">
                <a:pos x="24" y="18"/>
              </a:cxn>
              <a:cxn ang="0">
                <a:pos x="30" y="12"/>
              </a:cxn>
              <a:cxn ang="0">
                <a:pos x="24" y="6"/>
              </a:cxn>
              <a:cxn ang="0">
                <a:pos x="18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6" y="6"/>
                </a:lnTo>
                <a:lnTo>
                  <a:pt x="0" y="6"/>
                </a:lnTo>
                <a:lnTo>
                  <a:pt x="0" y="18"/>
                </a:lnTo>
                <a:lnTo>
                  <a:pt x="24" y="18"/>
                </a:lnTo>
                <a:lnTo>
                  <a:pt x="30" y="12"/>
                </a:lnTo>
                <a:lnTo>
                  <a:pt x="24" y="6"/>
                </a:lnTo>
                <a:lnTo>
                  <a:pt x="18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69" name="Freeform 167"/>
          <p:cNvSpPr>
            <a:spLocks/>
          </p:cNvSpPr>
          <p:nvPr/>
        </p:nvSpPr>
        <p:spPr bwMode="auto">
          <a:xfrm>
            <a:off x="2397207" y="4518652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3" y="3"/>
              </a:cxn>
              <a:cxn ang="0">
                <a:pos x="1" y="3"/>
              </a:cxn>
              <a:cxn ang="0">
                <a:pos x="4" y="3"/>
              </a:cxn>
              <a:cxn ang="0">
                <a:pos x="4" y="3"/>
              </a:cxn>
              <a:cxn ang="0">
                <a:pos x="5" y="2"/>
              </a:cxn>
              <a:cxn ang="0">
                <a:pos x="4" y="1"/>
              </a:cxn>
              <a:cxn ang="0">
                <a:pos x="4" y="1"/>
              </a:cxn>
              <a:cxn ang="0">
                <a:pos x="3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3" y="3"/>
                </a:lnTo>
                <a:lnTo>
                  <a:pt x="1" y="3"/>
                </a:lnTo>
                <a:lnTo>
                  <a:pt x="4" y="3"/>
                </a:lnTo>
                <a:lnTo>
                  <a:pt x="4" y="3"/>
                </a:lnTo>
                <a:lnTo>
                  <a:pt x="5" y="2"/>
                </a:lnTo>
                <a:lnTo>
                  <a:pt x="4" y="1"/>
                </a:lnTo>
                <a:lnTo>
                  <a:pt x="4" y="1"/>
                </a:lnTo>
                <a:lnTo>
                  <a:pt x="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70" name="Freeform 168"/>
          <p:cNvSpPr>
            <a:spLocks/>
          </p:cNvSpPr>
          <p:nvPr/>
        </p:nvSpPr>
        <p:spPr bwMode="auto">
          <a:xfrm>
            <a:off x="2413460" y="4504529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12" y="30"/>
              </a:cxn>
              <a:cxn ang="0">
                <a:pos x="18" y="6"/>
              </a:cxn>
              <a:cxn ang="0">
                <a:pos x="18" y="24"/>
              </a:cxn>
              <a:cxn ang="0">
                <a:pos x="12" y="6"/>
              </a:cxn>
              <a:cxn ang="0">
                <a:pos x="12" y="0"/>
              </a:cxn>
              <a:cxn ang="0">
                <a:pos x="0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0" y="30"/>
                </a:lnTo>
                <a:lnTo>
                  <a:pt x="12" y="30"/>
                </a:lnTo>
                <a:lnTo>
                  <a:pt x="18" y="6"/>
                </a:lnTo>
                <a:lnTo>
                  <a:pt x="18" y="24"/>
                </a:lnTo>
                <a:lnTo>
                  <a:pt x="12" y="6"/>
                </a:lnTo>
                <a:lnTo>
                  <a:pt x="12" y="0"/>
                </a:lnTo>
                <a:lnTo>
                  <a:pt x="0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71" name="Freeform 169"/>
          <p:cNvSpPr>
            <a:spLocks/>
          </p:cNvSpPr>
          <p:nvPr/>
        </p:nvSpPr>
        <p:spPr bwMode="auto">
          <a:xfrm>
            <a:off x="2413460" y="4504529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0" y="5"/>
              </a:cxn>
              <a:cxn ang="0">
                <a:pos x="1" y="5"/>
              </a:cxn>
              <a:cxn ang="0">
                <a:pos x="2" y="5"/>
              </a:cxn>
              <a:cxn ang="0">
                <a:pos x="2" y="5"/>
              </a:cxn>
              <a:cxn ang="0">
                <a:pos x="3" y="1"/>
              </a:cxn>
              <a:cxn ang="0">
                <a:pos x="3" y="4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0" y="5"/>
                </a:lnTo>
                <a:lnTo>
                  <a:pt x="0" y="5"/>
                </a:lnTo>
                <a:lnTo>
                  <a:pt x="1" y="5"/>
                </a:lnTo>
                <a:lnTo>
                  <a:pt x="2" y="5"/>
                </a:lnTo>
                <a:lnTo>
                  <a:pt x="2" y="5"/>
                </a:lnTo>
                <a:lnTo>
                  <a:pt x="3" y="1"/>
                </a:lnTo>
                <a:lnTo>
                  <a:pt x="3" y="4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72" name="Freeform 170"/>
          <p:cNvSpPr>
            <a:spLocks/>
          </p:cNvSpPr>
          <p:nvPr/>
        </p:nvSpPr>
        <p:spPr bwMode="auto">
          <a:xfrm>
            <a:off x="2413460" y="4504529"/>
            <a:ext cx="24379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12" y="18"/>
              </a:cxn>
              <a:cxn ang="0">
                <a:pos x="18" y="12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18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12" y="18"/>
                </a:lnTo>
                <a:lnTo>
                  <a:pt x="18" y="12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73" name="Freeform 171"/>
          <p:cNvSpPr>
            <a:spLocks/>
          </p:cNvSpPr>
          <p:nvPr/>
        </p:nvSpPr>
        <p:spPr bwMode="auto">
          <a:xfrm>
            <a:off x="2413460" y="4504529"/>
            <a:ext cx="24379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2" y="3"/>
              </a:cxn>
              <a:cxn ang="0">
                <a:pos x="1" y="3"/>
              </a:cxn>
              <a:cxn ang="0">
                <a:pos x="2" y="3"/>
              </a:cxn>
              <a:cxn ang="0">
                <a:pos x="3" y="2"/>
              </a:cxn>
              <a:cxn ang="0">
                <a:pos x="3" y="1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3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2" y="3"/>
                </a:lnTo>
                <a:lnTo>
                  <a:pt x="1" y="3"/>
                </a:lnTo>
                <a:lnTo>
                  <a:pt x="2" y="3"/>
                </a:lnTo>
                <a:lnTo>
                  <a:pt x="3" y="2"/>
                </a:lnTo>
                <a:lnTo>
                  <a:pt x="3" y="1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74" name="Freeform 172"/>
          <p:cNvSpPr>
            <a:spLocks/>
          </p:cNvSpPr>
          <p:nvPr/>
        </p:nvSpPr>
        <p:spPr bwMode="auto">
          <a:xfrm>
            <a:off x="2413460" y="4504529"/>
            <a:ext cx="325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18" y="18"/>
              </a:cxn>
              <a:cxn ang="0">
                <a:pos x="18" y="12"/>
              </a:cxn>
              <a:cxn ang="0">
                <a:pos x="24" y="6"/>
              </a:cxn>
              <a:cxn ang="0">
                <a:pos x="18" y="6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24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18" y="18"/>
                </a:lnTo>
                <a:lnTo>
                  <a:pt x="18" y="12"/>
                </a:lnTo>
                <a:lnTo>
                  <a:pt x="24" y="6"/>
                </a:lnTo>
                <a:lnTo>
                  <a:pt x="18" y="6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75" name="Freeform 173"/>
          <p:cNvSpPr>
            <a:spLocks/>
          </p:cNvSpPr>
          <p:nvPr/>
        </p:nvSpPr>
        <p:spPr bwMode="auto">
          <a:xfrm>
            <a:off x="2413460" y="4504529"/>
            <a:ext cx="325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2" y="3"/>
              </a:cxn>
              <a:cxn ang="0">
                <a:pos x="2" y="3"/>
              </a:cxn>
              <a:cxn ang="0">
                <a:pos x="3" y="3"/>
              </a:cxn>
              <a:cxn ang="0">
                <a:pos x="3" y="2"/>
              </a:cxn>
              <a:cxn ang="0">
                <a:pos x="4" y="1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2" y="3"/>
                </a:lnTo>
                <a:lnTo>
                  <a:pt x="2" y="3"/>
                </a:lnTo>
                <a:lnTo>
                  <a:pt x="3" y="3"/>
                </a:lnTo>
                <a:lnTo>
                  <a:pt x="3" y="2"/>
                </a:lnTo>
                <a:lnTo>
                  <a:pt x="4" y="1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76" name="Freeform 174"/>
          <p:cNvSpPr>
            <a:spLocks/>
          </p:cNvSpPr>
          <p:nvPr/>
        </p:nvSpPr>
        <p:spPr bwMode="auto">
          <a:xfrm>
            <a:off x="2421586" y="4490406"/>
            <a:ext cx="24379" cy="35307"/>
          </a:xfrm>
          <a:custGeom>
            <a:avLst/>
            <a:gdLst/>
            <a:ahLst/>
            <a:cxnLst>
              <a:cxn ang="0">
                <a:pos x="0" y="18"/>
              </a:cxn>
              <a:cxn ang="0">
                <a:pos x="0" y="30"/>
              </a:cxn>
              <a:cxn ang="0">
                <a:pos x="12" y="30"/>
              </a:cxn>
              <a:cxn ang="0">
                <a:pos x="12" y="24"/>
              </a:cxn>
              <a:cxn ang="0">
                <a:pos x="18" y="6"/>
              </a:cxn>
              <a:cxn ang="0">
                <a:pos x="18" y="18"/>
              </a:cxn>
              <a:cxn ang="0">
                <a:pos x="12" y="0"/>
              </a:cxn>
              <a:cxn ang="0">
                <a:pos x="0" y="0"/>
              </a:cxn>
              <a:cxn ang="0">
                <a:pos x="0" y="6"/>
              </a:cxn>
              <a:cxn ang="0">
                <a:pos x="0" y="18"/>
              </a:cxn>
            </a:cxnLst>
            <a:rect l="0" t="0" r="r" b="b"/>
            <a:pathLst>
              <a:path w="18" h="30">
                <a:moveTo>
                  <a:pt x="0" y="18"/>
                </a:moveTo>
                <a:lnTo>
                  <a:pt x="0" y="30"/>
                </a:lnTo>
                <a:lnTo>
                  <a:pt x="12" y="30"/>
                </a:lnTo>
                <a:lnTo>
                  <a:pt x="12" y="24"/>
                </a:lnTo>
                <a:lnTo>
                  <a:pt x="18" y="6"/>
                </a:lnTo>
                <a:lnTo>
                  <a:pt x="18" y="18"/>
                </a:lnTo>
                <a:lnTo>
                  <a:pt x="12" y="0"/>
                </a:lnTo>
                <a:lnTo>
                  <a:pt x="0" y="0"/>
                </a:lnTo>
                <a:lnTo>
                  <a:pt x="0" y="6"/>
                </a:lnTo>
                <a:lnTo>
                  <a:pt x="0" y="18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77" name="Freeform 175"/>
          <p:cNvSpPr>
            <a:spLocks/>
          </p:cNvSpPr>
          <p:nvPr/>
        </p:nvSpPr>
        <p:spPr bwMode="auto">
          <a:xfrm>
            <a:off x="2421586" y="4490406"/>
            <a:ext cx="24379" cy="35307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2" y="5"/>
              </a:cxn>
              <a:cxn ang="0">
                <a:pos x="2" y="4"/>
              </a:cxn>
              <a:cxn ang="0">
                <a:pos x="3" y="1"/>
              </a:cxn>
              <a:cxn ang="0">
                <a:pos x="3" y="3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3"/>
              </a:cxn>
            </a:cxnLst>
            <a:rect l="0" t="0" r="r" b="b"/>
            <a:pathLst>
              <a:path w="3" h="5">
                <a:moveTo>
                  <a:pt x="0" y="3"/>
                </a:moveTo>
                <a:lnTo>
                  <a:pt x="0" y="4"/>
                </a:lnTo>
                <a:lnTo>
                  <a:pt x="0" y="5"/>
                </a:lnTo>
                <a:lnTo>
                  <a:pt x="1" y="5"/>
                </a:lnTo>
                <a:lnTo>
                  <a:pt x="2" y="5"/>
                </a:lnTo>
                <a:lnTo>
                  <a:pt x="2" y="4"/>
                </a:lnTo>
                <a:lnTo>
                  <a:pt x="3" y="1"/>
                </a:lnTo>
                <a:lnTo>
                  <a:pt x="3" y="3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3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78" name="Freeform 176"/>
          <p:cNvSpPr>
            <a:spLocks/>
          </p:cNvSpPr>
          <p:nvPr/>
        </p:nvSpPr>
        <p:spPr bwMode="auto">
          <a:xfrm>
            <a:off x="2421586" y="4490406"/>
            <a:ext cx="325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12" y="18"/>
              </a:cxn>
              <a:cxn ang="0">
                <a:pos x="6" y="18"/>
              </a:cxn>
              <a:cxn ang="0">
                <a:pos x="18" y="12"/>
              </a:cxn>
              <a:cxn ang="0">
                <a:pos x="24" y="12"/>
              </a:cxn>
              <a:cxn ang="0">
                <a:pos x="24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24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12" y="18"/>
                </a:lnTo>
                <a:lnTo>
                  <a:pt x="6" y="18"/>
                </a:lnTo>
                <a:lnTo>
                  <a:pt x="18" y="12"/>
                </a:lnTo>
                <a:lnTo>
                  <a:pt x="24" y="12"/>
                </a:lnTo>
                <a:lnTo>
                  <a:pt x="24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79" name="Freeform 177"/>
          <p:cNvSpPr>
            <a:spLocks/>
          </p:cNvSpPr>
          <p:nvPr/>
        </p:nvSpPr>
        <p:spPr bwMode="auto">
          <a:xfrm>
            <a:off x="2421586" y="4490406"/>
            <a:ext cx="325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2" y="3"/>
              </a:cxn>
              <a:cxn ang="0">
                <a:pos x="1" y="3"/>
              </a:cxn>
              <a:cxn ang="0">
                <a:pos x="3" y="2"/>
              </a:cxn>
              <a:cxn ang="0">
                <a:pos x="4" y="2"/>
              </a:cxn>
              <a:cxn ang="0">
                <a:pos x="4" y="1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2" y="3"/>
                </a:lnTo>
                <a:lnTo>
                  <a:pt x="1" y="3"/>
                </a:lnTo>
                <a:lnTo>
                  <a:pt x="3" y="2"/>
                </a:lnTo>
                <a:lnTo>
                  <a:pt x="4" y="2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80" name="Freeform 178"/>
          <p:cNvSpPr>
            <a:spLocks/>
          </p:cNvSpPr>
          <p:nvPr/>
        </p:nvSpPr>
        <p:spPr bwMode="auto">
          <a:xfrm>
            <a:off x="2429712" y="4469222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6" y="30"/>
              </a:cxn>
              <a:cxn ang="0">
                <a:pos x="6" y="36"/>
              </a:cxn>
              <a:cxn ang="0">
                <a:pos x="12" y="30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0"/>
                </a:lnTo>
                <a:lnTo>
                  <a:pt x="6" y="30"/>
                </a:lnTo>
                <a:lnTo>
                  <a:pt x="6" y="36"/>
                </a:lnTo>
                <a:lnTo>
                  <a:pt x="12" y="30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81" name="Freeform 179"/>
          <p:cNvSpPr>
            <a:spLocks/>
          </p:cNvSpPr>
          <p:nvPr/>
        </p:nvSpPr>
        <p:spPr bwMode="auto">
          <a:xfrm>
            <a:off x="2429712" y="4469222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1" y="6"/>
              </a:cxn>
              <a:cxn ang="0">
                <a:pos x="2" y="5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1" y="6"/>
                </a:lnTo>
                <a:lnTo>
                  <a:pt x="2" y="5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82" name="Freeform 180"/>
          <p:cNvSpPr>
            <a:spLocks/>
          </p:cNvSpPr>
          <p:nvPr/>
        </p:nvSpPr>
        <p:spPr bwMode="auto">
          <a:xfrm>
            <a:off x="2429712" y="4469222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24" y="18"/>
              </a:cxn>
              <a:cxn ang="0">
                <a:pos x="24" y="12"/>
              </a:cxn>
              <a:cxn ang="0">
                <a:pos x="30" y="12"/>
              </a:cxn>
              <a:cxn ang="0">
                <a:pos x="24" y="6"/>
              </a:cxn>
              <a:cxn ang="0">
                <a:pos x="24" y="0"/>
              </a:cxn>
              <a:cxn ang="0">
                <a:pos x="18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24" y="18"/>
                </a:lnTo>
                <a:lnTo>
                  <a:pt x="24" y="12"/>
                </a:lnTo>
                <a:lnTo>
                  <a:pt x="30" y="12"/>
                </a:lnTo>
                <a:lnTo>
                  <a:pt x="24" y="6"/>
                </a:lnTo>
                <a:lnTo>
                  <a:pt x="24" y="0"/>
                </a:lnTo>
                <a:lnTo>
                  <a:pt x="18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83" name="Freeform 181"/>
          <p:cNvSpPr>
            <a:spLocks/>
          </p:cNvSpPr>
          <p:nvPr/>
        </p:nvSpPr>
        <p:spPr bwMode="auto">
          <a:xfrm>
            <a:off x="2429712" y="4469222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3" y="3"/>
              </a:cxn>
              <a:cxn ang="0">
                <a:pos x="1" y="3"/>
              </a:cxn>
              <a:cxn ang="0">
                <a:pos x="4" y="3"/>
              </a:cxn>
              <a:cxn ang="0">
                <a:pos x="4" y="2"/>
              </a:cxn>
              <a:cxn ang="0">
                <a:pos x="5" y="2"/>
              </a:cxn>
              <a:cxn ang="0">
                <a:pos x="4" y="1"/>
              </a:cxn>
              <a:cxn ang="0">
                <a:pos x="4" y="0"/>
              </a:cxn>
              <a:cxn ang="0">
                <a:pos x="3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3" y="3"/>
                </a:lnTo>
                <a:lnTo>
                  <a:pt x="1" y="3"/>
                </a:lnTo>
                <a:lnTo>
                  <a:pt x="4" y="3"/>
                </a:lnTo>
                <a:lnTo>
                  <a:pt x="4" y="2"/>
                </a:lnTo>
                <a:lnTo>
                  <a:pt x="5" y="2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84" name="Freeform 182"/>
          <p:cNvSpPr>
            <a:spLocks/>
          </p:cNvSpPr>
          <p:nvPr/>
        </p:nvSpPr>
        <p:spPr bwMode="auto">
          <a:xfrm>
            <a:off x="2445965" y="4455099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12" y="30"/>
              </a:cxn>
              <a:cxn ang="0">
                <a:pos x="12" y="24"/>
              </a:cxn>
              <a:cxn ang="0">
                <a:pos x="18" y="6"/>
              </a:cxn>
              <a:cxn ang="0">
                <a:pos x="18" y="24"/>
              </a:cxn>
              <a:cxn ang="0">
                <a:pos x="12" y="0"/>
              </a:cxn>
              <a:cxn ang="0">
                <a:pos x="0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0" y="30"/>
                </a:lnTo>
                <a:lnTo>
                  <a:pt x="12" y="30"/>
                </a:lnTo>
                <a:lnTo>
                  <a:pt x="12" y="24"/>
                </a:lnTo>
                <a:lnTo>
                  <a:pt x="18" y="6"/>
                </a:lnTo>
                <a:lnTo>
                  <a:pt x="18" y="24"/>
                </a:lnTo>
                <a:lnTo>
                  <a:pt x="12" y="0"/>
                </a:lnTo>
                <a:lnTo>
                  <a:pt x="0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85" name="Freeform 183"/>
          <p:cNvSpPr>
            <a:spLocks/>
          </p:cNvSpPr>
          <p:nvPr/>
        </p:nvSpPr>
        <p:spPr bwMode="auto">
          <a:xfrm>
            <a:off x="2445965" y="4455099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4"/>
              </a:cxn>
              <a:cxn ang="0">
                <a:pos x="0" y="5"/>
              </a:cxn>
              <a:cxn ang="0">
                <a:pos x="1" y="5"/>
              </a:cxn>
              <a:cxn ang="0">
                <a:pos x="2" y="5"/>
              </a:cxn>
              <a:cxn ang="0">
                <a:pos x="2" y="4"/>
              </a:cxn>
              <a:cxn ang="0">
                <a:pos x="3" y="1"/>
              </a:cxn>
              <a:cxn ang="0">
                <a:pos x="3" y="4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1" y="4"/>
                </a:lnTo>
                <a:lnTo>
                  <a:pt x="0" y="5"/>
                </a:lnTo>
                <a:lnTo>
                  <a:pt x="1" y="5"/>
                </a:lnTo>
                <a:lnTo>
                  <a:pt x="2" y="5"/>
                </a:lnTo>
                <a:lnTo>
                  <a:pt x="2" y="4"/>
                </a:lnTo>
                <a:lnTo>
                  <a:pt x="3" y="1"/>
                </a:lnTo>
                <a:lnTo>
                  <a:pt x="3" y="4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86" name="Freeform 184"/>
          <p:cNvSpPr>
            <a:spLocks/>
          </p:cNvSpPr>
          <p:nvPr/>
        </p:nvSpPr>
        <p:spPr bwMode="auto">
          <a:xfrm>
            <a:off x="2445965" y="4455099"/>
            <a:ext cx="24379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18" y="18"/>
              </a:cxn>
              <a:cxn ang="0">
                <a:pos x="18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18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18" y="18"/>
                </a:lnTo>
                <a:lnTo>
                  <a:pt x="18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87" name="Freeform 185"/>
          <p:cNvSpPr>
            <a:spLocks/>
          </p:cNvSpPr>
          <p:nvPr/>
        </p:nvSpPr>
        <p:spPr bwMode="auto">
          <a:xfrm>
            <a:off x="2445965" y="4455099"/>
            <a:ext cx="24379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2" y="3"/>
              </a:cxn>
              <a:cxn ang="0">
                <a:pos x="1" y="3"/>
              </a:cxn>
              <a:cxn ang="0">
                <a:pos x="3" y="3"/>
              </a:cxn>
              <a:cxn ang="0">
                <a:pos x="3" y="2"/>
              </a:cxn>
              <a:cxn ang="0">
                <a:pos x="3" y="1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3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2" y="3"/>
                </a:lnTo>
                <a:lnTo>
                  <a:pt x="1" y="3"/>
                </a:lnTo>
                <a:lnTo>
                  <a:pt x="3" y="3"/>
                </a:lnTo>
                <a:lnTo>
                  <a:pt x="3" y="2"/>
                </a:lnTo>
                <a:lnTo>
                  <a:pt x="3" y="1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88" name="Freeform 186"/>
          <p:cNvSpPr>
            <a:spLocks/>
          </p:cNvSpPr>
          <p:nvPr/>
        </p:nvSpPr>
        <p:spPr bwMode="auto">
          <a:xfrm>
            <a:off x="2445965" y="4455099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6" y="18"/>
              </a:cxn>
              <a:cxn ang="0">
                <a:pos x="30" y="18"/>
              </a:cxn>
              <a:cxn ang="0">
                <a:pos x="30" y="0"/>
              </a:cxn>
              <a:cxn ang="0">
                <a:pos x="24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6" y="18"/>
                </a:lnTo>
                <a:lnTo>
                  <a:pt x="30" y="18"/>
                </a:lnTo>
                <a:lnTo>
                  <a:pt x="30" y="0"/>
                </a:lnTo>
                <a:lnTo>
                  <a:pt x="24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89" name="Freeform 187"/>
          <p:cNvSpPr>
            <a:spLocks/>
          </p:cNvSpPr>
          <p:nvPr/>
        </p:nvSpPr>
        <p:spPr bwMode="auto">
          <a:xfrm>
            <a:off x="2445965" y="4455099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3"/>
              </a:cxn>
              <a:cxn ang="0">
                <a:pos x="4" y="3"/>
              </a:cxn>
              <a:cxn ang="0">
                <a:pos x="2" y="3"/>
              </a:cxn>
              <a:cxn ang="0">
                <a:pos x="5" y="3"/>
              </a:cxn>
              <a:cxn ang="0">
                <a:pos x="5" y="2"/>
              </a:cxn>
              <a:cxn ang="0">
                <a:pos x="5" y="1"/>
              </a:cxn>
              <a:cxn ang="0">
                <a:pos x="5" y="0"/>
              </a:cxn>
              <a:cxn ang="0">
                <a:pos x="5" y="0"/>
              </a:cxn>
              <a:cxn ang="0">
                <a:pos x="4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3"/>
                </a:lnTo>
                <a:lnTo>
                  <a:pt x="4" y="3"/>
                </a:lnTo>
                <a:lnTo>
                  <a:pt x="2" y="3"/>
                </a:lnTo>
                <a:lnTo>
                  <a:pt x="5" y="3"/>
                </a:lnTo>
                <a:lnTo>
                  <a:pt x="5" y="2"/>
                </a:lnTo>
                <a:lnTo>
                  <a:pt x="5" y="1"/>
                </a:lnTo>
                <a:lnTo>
                  <a:pt x="5" y="0"/>
                </a:lnTo>
                <a:lnTo>
                  <a:pt x="5" y="0"/>
                </a:lnTo>
                <a:lnTo>
                  <a:pt x="4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90" name="Freeform 188"/>
          <p:cNvSpPr>
            <a:spLocks/>
          </p:cNvSpPr>
          <p:nvPr/>
        </p:nvSpPr>
        <p:spPr bwMode="auto">
          <a:xfrm>
            <a:off x="2462218" y="4419792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0" y="42"/>
              </a:cxn>
              <a:cxn ang="0">
                <a:pos x="6" y="48"/>
              </a:cxn>
              <a:cxn ang="0">
                <a:pos x="18" y="48"/>
              </a:cxn>
              <a:cxn ang="0">
                <a:pos x="18" y="0"/>
              </a:cxn>
              <a:cxn ang="0">
                <a:pos x="6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0" y="42"/>
                </a:lnTo>
                <a:lnTo>
                  <a:pt x="6" y="48"/>
                </a:lnTo>
                <a:lnTo>
                  <a:pt x="18" y="48"/>
                </a:lnTo>
                <a:lnTo>
                  <a:pt x="18" y="0"/>
                </a:lnTo>
                <a:lnTo>
                  <a:pt x="6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91" name="Freeform 189"/>
          <p:cNvSpPr>
            <a:spLocks/>
          </p:cNvSpPr>
          <p:nvPr/>
        </p:nvSpPr>
        <p:spPr bwMode="auto">
          <a:xfrm>
            <a:off x="2462218" y="4419792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1" y="8"/>
              </a:cxn>
              <a:cxn ang="0">
                <a:pos x="2" y="8"/>
              </a:cxn>
              <a:cxn ang="0">
                <a:pos x="3" y="8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0" y="7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92" name="Freeform 190"/>
          <p:cNvSpPr>
            <a:spLocks/>
          </p:cNvSpPr>
          <p:nvPr/>
        </p:nvSpPr>
        <p:spPr bwMode="auto">
          <a:xfrm>
            <a:off x="2462218" y="4419792"/>
            <a:ext cx="325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18" y="18"/>
              </a:cxn>
              <a:cxn ang="0">
                <a:pos x="18" y="12"/>
              </a:cxn>
              <a:cxn ang="0">
                <a:pos x="24" y="6"/>
              </a:cxn>
              <a:cxn ang="0">
                <a:pos x="18" y="6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24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18" y="18"/>
                </a:lnTo>
                <a:lnTo>
                  <a:pt x="18" y="12"/>
                </a:lnTo>
                <a:lnTo>
                  <a:pt x="24" y="6"/>
                </a:lnTo>
                <a:lnTo>
                  <a:pt x="18" y="6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93" name="Freeform 191"/>
          <p:cNvSpPr>
            <a:spLocks/>
          </p:cNvSpPr>
          <p:nvPr/>
        </p:nvSpPr>
        <p:spPr bwMode="auto">
          <a:xfrm>
            <a:off x="2462218" y="4419792"/>
            <a:ext cx="325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2" y="3"/>
              </a:cxn>
              <a:cxn ang="0">
                <a:pos x="2" y="3"/>
              </a:cxn>
              <a:cxn ang="0">
                <a:pos x="3" y="3"/>
              </a:cxn>
              <a:cxn ang="0">
                <a:pos x="3" y="2"/>
              </a:cxn>
              <a:cxn ang="0">
                <a:pos x="4" y="1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2" y="3"/>
                </a:lnTo>
                <a:lnTo>
                  <a:pt x="2" y="3"/>
                </a:lnTo>
                <a:lnTo>
                  <a:pt x="3" y="3"/>
                </a:lnTo>
                <a:lnTo>
                  <a:pt x="3" y="2"/>
                </a:lnTo>
                <a:lnTo>
                  <a:pt x="4" y="1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94" name="Freeform 192"/>
          <p:cNvSpPr>
            <a:spLocks/>
          </p:cNvSpPr>
          <p:nvPr/>
        </p:nvSpPr>
        <p:spPr bwMode="auto">
          <a:xfrm>
            <a:off x="2470344" y="4398607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6"/>
              </a:cxn>
              <a:cxn ang="0">
                <a:pos x="12" y="36"/>
              </a:cxn>
              <a:cxn ang="0">
                <a:pos x="12" y="30"/>
              </a:cxn>
              <a:cxn ang="0">
                <a:pos x="18" y="12"/>
              </a:cxn>
              <a:cxn ang="0">
                <a:pos x="18" y="24"/>
              </a:cxn>
              <a:cxn ang="0">
                <a:pos x="12" y="6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6"/>
                </a:lnTo>
                <a:lnTo>
                  <a:pt x="12" y="36"/>
                </a:lnTo>
                <a:lnTo>
                  <a:pt x="12" y="30"/>
                </a:lnTo>
                <a:lnTo>
                  <a:pt x="18" y="12"/>
                </a:lnTo>
                <a:lnTo>
                  <a:pt x="18" y="24"/>
                </a:lnTo>
                <a:lnTo>
                  <a:pt x="12" y="6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95" name="Freeform 193"/>
          <p:cNvSpPr>
            <a:spLocks/>
          </p:cNvSpPr>
          <p:nvPr/>
        </p:nvSpPr>
        <p:spPr bwMode="auto">
          <a:xfrm>
            <a:off x="2470344" y="4398607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0" y="6"/>
              </a:cxn>
              <a:cxn ang="0">
                <a:pos x="1" y="6"/>
              </a:cxn>
              <a:cxn ang="0">
                <a:pos x="2" y="6"/>
              </a:cxn>
              <a:cxn ang="0">
                <a:pos x="2" y="5"/>
              </a:cxn>
              <a:cxn ang="0">
                <a:pos x="3" y="2"/>
              </a:cxn>
              <a:cxn ang="0">
                <a:pos x="3" y="4"/>
              </a:cxn>
              <a:cxn ang="0">
                <a:pos x="2" y="1"/>
              </a:cxn>
              <a:cxn ang="0">
                <a:pos x="2" y="1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0" y="6"/>
                </a:lnTo>
                <a:lnTo>
                  <a:pt x="1" y="6"/>
                </a:lnTo>
                <a:lnTo>
                  <a:pt x="2" y="6"/>
                </a:lnTo>
                <a:lnTo>
                  <a:pt x="2" y="5"/>
                </a:lnTo>
                <a:lnTo>
                  <a:pt x="3" y="2"/>
                </a:lnTo>
                <a:lnTo>
                  <a:pt x="3" y="4"/>
                </a:lnTo>
                <a:lnTo>
                  <a:pt x="2" y="1"/>
                </a:lnTo>
                <a:lnTo>
                  <a:pt x="2" y="1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96" name="Freeform 194"/>
          <p:cNvSpPr>
            <a:spLocks/>
          </p:cNvSpPr>
          <p:nvPr/>
        </p:nvSpPr>
        <p:spPr bwMode="auto">
          <a:xfrm>
            <a:off x="2470344" y="4398607"/>
            <a:ext cx="325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24" y="18"/>
              </a:cxn>
              <a:cxn ang="0">
                <a:pos x="24" y="6"/>
              </a:cxn>
              <a:cxn ang="0">
                <a:pos x="18" y="6"/>
              </a:cxn>
              <a:cxn ang="0">
                <a:pos x="18" y="0"/>
              </a:cxn>
              <a:cxn ang="0">
                <a:pos x="6" y="0"/>
              </a:cxn>
            </a:cxnLst>
            <a:rect l="0" t="0" r="r" b="b"/>
            <a:pathLst>
              <a:path w="24" h="18">
                <a:moveTo>
                  <a:pt x="6" y="0"/>
                </a:moveTo>
                <a:lnTo>
                  <a:pt x="0" y="6"/>
                </a:lnTo>
                <a:lnTo>
                  <a:pt x="0" y="18"/>
                </a:lnTo>
                <a:lnTo>
                  <a:pt x="24" y="18"/>
                </a:lnTo>
                <a:lnTo>
                  <a:pt x="24" y="6"/>
                </a:lnTo>
                <a:lnTo>
                  <a:pt x="18" y="6"/>
                </a:lnTo>
                <a:lnTo>
                  <a:pt x="18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97" name="Freeform 195"/>
          <p:cNvSpPr>
            <a:spLocks/>
          </p:cNvSpPr>
          <p:nvPr/>
        </p:nvSpPr>
        <p:spPr bwMode="auto">
          <a:xfrm>
            <a:off x="2470344" y="4398607"/>
            <a:ext cx="325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3" y="3"/>
              </a:cxn>
              <a:cxn ang="0">
                <a:pos x="1" y="3"/>
              </a:cxn>
              <a:cxn ang="0">
                <a:pos x="3" y="3"/>
              </a:cxn>
              <a:cxn ang="0">
                <a:pos x="4" y="3"/>
              </a:cxn>
              <a:cxn ang="0">
                <a:pos x="4" y="2"/>
              </a:cxn>
              <a:cxn ang="0">
                <a:pos x="4" y="1"/>
              </a:cxn>
              <a:cxn ang="0">
                <a:pos x="3" y="1"/>
              </a:cxn>
              <a:cxn ang="0">
                <a:pos x="3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3" y="3"/>
                </a:lnTo>
                <a:lnTo>
                  <a:pt x="1" y="3"/>
                </a:lnTo>
                <a:lnTo>
                  <a:pt x="3" y="3"/>
                </a:lnTo>
                <a:lnTo>
                  <a:pt x="4" y="3"/>
                </a:lnTo>
                <a:lnTo>
                  <a:pt x="4" y="2"/>
                </a:lnTo>
                <a:lnTo>
                  <a:pt x="4" y="1"/>
                </a:lnTo>
                <a:lnTo>
                  <a:pt x="3" y="1"/>
                </a:lnTo>
                <a:lnTo>
                  <a:pt x="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98" name="Freeform 196"/>
          <p:cNvSpPr>
            <a:spLocks/>
          </p:cNvSpPr>
          <p:nvPr/>
        </p:nvSpPr>
        <p:spPr bwMode="auto">
          <a:xfrm>
            <a:off x="2478470" y="4384485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0" y="30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99" name="Freeform 197"/>
          <p:cNvSpPr>
            <a:spLocks/>
          </p:cNvSpPr>
          <p:nvPr/>
        </p:nvSpPr>
        <p:spPr bwMode="auto">
          <a:xfrm>
            <a:off x="2478470" y="4384485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2" y="5"/>
              </a:cxn>
              <a:cxn ang="0">
                <a:pos x="2" y="5"/>
              </a:cxn>
              <a:cxn ang="0">
                <a:pos x="3" y="5"/>
              </a:cxn>
              <a:cxn ang="0">
                <a:pos x="3" y="1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2" y="5"/>
                </a:lnTo>
                <a:lnTo>
                  <a:pt x="2" y="5"/>
                </a:lnTo>
                <a:lnTo>
                  <a:pt x="3" y="5"/>
                </a:lnTo>
                <a:lnTo>
                  <a:pt x="3" y="1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00" name="Freeform 198"/>
          <p:cNvSpPr>
            <a:spLocks/>
          </p:cNvSpPr>
          <p:nvPr/>
        </p:nvSpPr>
        <p:spPr bwMode="auto">
          <a:xfrm>
            <a:off x="2478470" y="4384485"/>
            <a:ext cx="130021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96" y="18"/>
              </a:cxn>
              <a:cxn ang="0">
                <a:pos x="96" y="0"/>
              </a:cxn>
              <a:cxn ang="0">
                <a:pos x="90" y="0"/>
              </a:cxn>
              <a:cxn ang="0">
                <a:pos x="12" y="0"/>
              </a:cxn>
            </a:cxnLst>
            <a:rect l="0" t="0" r="r" b="b"/>
            <a:pathLst>
              <a:path w="96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96" y="18"/>
                </a:lnTo>
                <a:lnTo>
                  <a:pt x="96" y="0"/>
                </a:lnTo>
                <a:lnTo>
                  <a:pt x="90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01" name="Freeform 199"/>
          <p:cNvSpPr>
            <a:spLocks/>
          </p:cNvSpPr>
          <p:nvPr/>
        </p:nvSpPr>
        <p:spPr bwMode="auto">
          <a:xfrm>
            <a:off x="2478470" y="4384485"/>
            <a:ext cx="130021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15" y="3"/>
              </a:cxn>
              <a:cxn ang="0">
                <a:pos x="2" y="3"/>
              </a:cxn>
              <a:cxn ang="0">
                <a:pos x="16" y="3"/>
              </a:cxn>
              <a:cxn ang="0">
                <a:pos x="16" y="2"/>
              </a:cxn>
              <a:cxn ang="0">
                <a:pos x="16" y="1"/>
              </a:cxn>
              <a:cxn ang="0">
                <a:pos x="16" y="1"/>
              </a:cxn>
              <a:cxn ang="0">
                <a:pos x="16" y="0"/>
              </a:cxn>
              <a:cxn ang="0">
                <a:pos x="15" y="0"/>
              </a:cxn>
              <a:cxn ang="0">
                <a:pos x="2" y="0"/>
              </a:cxn>
            </a:cxnLst>
            <a:rect l="0" t="0" r="r" b="b"/>
            <a:pathLst>
              <a:path w="16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15" y="3"/>
                </a:lnTo>
                <a:lnTo>
                  <a:pt x="2" y="3"/>
                </a:lnTo>
                <a:lnTo>
                  <a:pt x="16" y="3"/>
                </a:lnTo>
                <a:lnTo>
                  <a:pt x="16" y="2"/>
                </a:lnTo>
                <a:lnTo>
                  <a:pt x="16" y="1"/>
                </a:lnTo>
                <a:lnTo>
                  <a:pt x="16" y="1"/>
                </a:lnTo>
                <a:lnTo>
                  <a:pt x="16" y="0"/>
                </a:lnTo>
                <a:lnTo>
                  <a:pt x="15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02" name="Freeform 200"/>
          <p:cNvSpPr>
            <a:spLocks/>
          </p:cNvSpPr>
          <p:nvPr/>
        </p:nvSpPr>
        <p:spPr bwMode="auto">
          <a:xfrm>
            <a:off x="2584112" y="4370362"/>
            <a:ext cx="24379" cy="35307"/>
          </a:xfrm>
          <a:custGeom>
            <a:avLst/>
            <a:gdLst/>
            <a:ahLst/>
            <a:cxnLst>
              <a:cxn ang="0">
                <a:pos x="0" y="18"/>
              </a:cxn>
              <a:cxn ang="0">
                <a:pos x="0" y="24"/>
              </a:cxn>
              <a:cxn ang="0">
                <a:pos x="6" y="30"/>
              </a:cxn>
              <a:cxn ang="0">
                <a:pos x="18" y="30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18"/>
              </a:cxn>
            </a:cxnLst>
            <a:rect l="0" t="0" r="r" b="b"/>
            <a:pathLst>
              <a:path w="18" h="30">
                <a:moveTo>
                  <a:pt x="0" y="18"/>
                </a:moveTo>
                <a:lnTo>
                  <a:pt x="0" y="24"/>
                </a:lnTo>
                <a:lnTo>
                  <a:pt x="6" y="30"/>
                </a:lnTo>
                <a:lnTo>
                  <a:pt x="18" y="30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18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03" name="Freeform 201"/>
          <p:cNvSpPr>
            <a:spLocks/>
          </p:cNvSpPr>
          <p:nvPr/>
        </p:nvSpPr>
        <p:spPr bwMode="auto">
          <a:xfrm>
            <a:off x="2584112" y="4370362"/>
            <a:ext cx="24379" cy="35307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4"/>
              </a:cxn>
              <a:cxn ang="0">
                <a:pos x="1" y="5"/>
              </a:cxn>
              <a:cxn ang="0">
                <a:pos x="2" y="5"/>
              </a:cxn>
              <a:cxn ang="0">
                <a:pos x="3" y="5"/>
              </a:cxn>
              <a:cxn ang="0">
                <a:pos x="3" y="4"/>
              </a:cxn>
              <a:cxn ang="0">
                <a:pos x="3" y="1"/>
              </a:cxn>
              <a:cxn ang="0">
                <a:pos x="3" y="3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3"/>
              </a:cxn>
            </a:cxnLst>
            <a:rect l="0" t="0" r="r" b="b"/>
            <a:pathLst>
              <a:path w="3" h="5">
                <a:moveTo>
                  <a:pt x="0" y="3"/>
                </a:moveTo>
                <a:lnTo>
                  <a:pt x="0" y="4"/>
                </a:lnTo>
                <a:lnTo>
                  <a:pt x="1" y="5"/>
                </a:lnTo>
                <a:lnTo>
                  <a:pt x="2" y="5"/>
                </a:lnTo>
                <a:lnTo>
                  <a:pt x="3" y="5"/>
                </a:lnTo>
                <a:lnTo>
                  <a:pt x="3" y="4"/>
                </a:lnTo>
                <a:lnTo>
                  <a:pt x="3" y="1"/>
                </a:lnTo>
                <a:lnTo>
                  <a:pt x="3" y="3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3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04" name="Freeform 202"/>
          <p:cNvSpPr>
            <a:spLocks/>
          </p:cNvSpPr>
          <p:nvPr/>
        </p:nvSpPr>
        <p:spPr bwMode="auto">
          <a:xfrm>
            <a:off x="2584112" y="4370362"/>
            <a:ext cx="325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12" y="18"/>
              </a:cxn>
              <a:cxn ang="0">
                <a:pos x="18" y="12"/>
              </a:cxn>
              <a:cxn ang="0">
                <a:pos x="24" y="12"/>
              </a:cxn>
              <a:cxn ang="0">
                <a:pos x="24" y="0"/>
              </a:cxn>
              <a:cxn ang="0">
                <a:pos x="12" y="0"/>
              </a:cxn>
            </a:cxnLst>
            <a:rect l="0" t="0" r="r" b="b"/>
            <a:pathLst>
              <a:path w="24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12" y="18"/>
                </a:lnTo>
                <a:lnTo>
                  <a:pt x="18" y="12"/>
                </a:lnTo>
                <a:lnTo>
                  <a:pt x="24" y="12"/>
                </a:lnTo>
                <a:lnTo>
                  <a:pt x="24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05" name="Freeform 203"/>
          <p:cNvSpPr>
            <a:spLocks/>
          </p:cNvSpPr>
          <p:nvPr/>
        </p:nvSpPr>
        <p:spPr bwMode="auto">
          <a:xfrm>
            <a:off x="2584112" y="4370362"/>
            <a:ext cx="325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2" y="3"/>
              </a:cxn>
              <a:cxn ang="0">
                <a:pos x="2" y="3"/>
              </a:cxn>
              <a:cxn ang="0">
                <a:pos x="3" y="2"/>
              </a:cxn>
              <a:cxn ang="0">
                <a:pos x="4" y="2"/>
              </a:cxn>
              <a:cxn ang="0">
                <a:pos x="4" y="1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2" y="3"/>
                </a:lnTo>
                <a:lnTo>
                  <a:pt x="2" y="3"/>
                </a:lnTo>
                <a:lnTo>
                  <a:pt x="3" y="2"/>
                </a:lnTo>
                <a:lnTo>
                  <a:pt x="4" y="2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06" name="Freeform 204"/>
          <p:cNvSpPr>
            <a:spLocks/>
          </p:cNvSpPr>
          <p:nvPr/>
        </p:nvSpPr>
        <p:spPr bwMode="auto">
          <a:xfrm>
            <a:off x="2592239" y="4370362"/>
            <a:ext cx="48758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24" y="18"/>
              </a:cxn>
              <a:cxn ang="0">
                <a:pos x="6" y="18"/>
              </a:cxn>
              <a:cxn ang="0">
                <a:pos x="30" y="12"/>
              </a:cxn>
              <a:cxn ang="0">
                <a:pos x="36" y="12"/>
              </a:cxn>
              <a:cxn ang="0">
                <a:pos x="36" y="0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6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24" y="18"/>
                </a:lnTo>
                <a:lnTo>
                  <a:pt x="6" y="18"/>
                </a:lnTo>
                <a:lnTo>
                  <a:pt x="30" y="12"/>
                </a:lnTo>
                <a:lnTo>
                  <a:pt x="36" y="12"/>
                </a:lnTo>
                <a:lnTo>
                  <a:pt x="36" y="0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8" name="Freeform 206"/>
          <p:cNvSpPr>
            <a:spLocks/>
          </p:cNvSpPr>
          <p:nvPr/>
        </p:nvSpPr>
        <p:spPr bwMode="auto">
          <a:xfrm>
            <a:off x="2592239" y="4370362"/>
            <a:ext cx="48758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4" y="3"/>
              </a:cxn>
              <a:cxn ang="0">
                <a:pos x="1" y="3"/>
              </a:cxn>
              <a:cxn ang="0">
                <a:pos x="5" y="2"/>
              </a:cxn>
              <a:cxn ang="0">
                <a:pos x="6" y="2"/>
              </a:cxn>
              <a:cxn ang="0">
                <a:pos x="6" y="1"/>
              </a:cxn>
              <a:cxn ang="0">
                <a:pos x="6" y="0"/>
              </a:cxn>
              <a:cxn ang="0">
                <a:pos x="5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6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4" y="3"/>
                </a:lnTo>
                <a:lnTo>
                  <a:pt x="1" y="3"/>
                </a:lnTo>
                <a:lnTo>
                  <a:pt x="5" y="2"/>
                </a:lnTo>
                <a:lnTo>
                  <a:pt x="6" y="2"/>
                </a:lnTo>
                <a:lnTo>
                  <a:pt x="6" y="1"/>
                </a:lnTo>
                <a:lnTo>
                  <a:pt x="6" y="0"/>
                </a:lnTo>
                <a:lnTo>
                  <a:pt x="5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" name="Freeform 207"/>
          <p:cNvSpPr>
            <a:spLocks/>
          </p:cNvSpPr>
          <p:nvPr/>
        </p:nvSpPr>
        <p:spPr bwMode="auto">
          <a:xfrm>
            <a:off x="2616618" y="4349177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6" y="30"/>
              </a:cxn>
              <a:cxn ang="0">
                <a:pos x="6" y="36"/>
              </a:cxn>
              <a:cxn ang="0">
                <a:pos x="12" y="30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0"/>
                </a:lnTo>
                <a:lnTo>
                  <a:pt x="6" y="30"/>
                </a:lnTo>
                <a:lnTo>
                  <a:pt x="6" y="36"/>
                </a:lnTo>
                <a:lnTo>
                  <a:pt x="12" y="30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0" name="Freeform 208"/>
          <p:cNvSpPr>
            <a:spLocks/>
          </p:cNvSpPr>
          <p:nvPr/>
        </p:nvSpPr>
        <p:spPr bwMode="auto">
          <a:xfrm>
            <a:off x="2616618" y="4349177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1" y="6"/>
              </a:cxn>
              <a:cxn ang="0">
                <a:pos x="2" y="5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1" y="6"/>
                </a:lnTo>
                <a:lnTo>
                  <a:pt x="2" y="5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1" name="Freeform 209"/>
          <p:cNvSpPr>
            <a:spLocks/>
          </p:cNvSpPr>
          <p:nvPr/>
        </p:nvSpPr>
        <p:spPr bwMode="auto">
          <a:xfrm>
            <a:off x="2616618" y="4349177"/>
            <a:ext cx="81263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54" y="18"/>
              </a:cxn>
              <a:cxn ang="0">
                <a:pos x="60" y="12"/>
              </a:cxn>
              <a:cxn ang="0">
                <a:pos x="60" y="6"/>
              </a:cxn>
              <a:cxn ang="0">
                <a:pos x="54" y="0"/>
              </a:cxn>
              <a:cxn ang="0">
                <a:pos x="48" y="0"/>
              </a:cxn>
              <a:cxn ang="0">
                <a:pos x="6" y="0"/>
              </a:cxn>
            </a:cxnLst>
            <a:rect l="0" t="0" r="r" b="b"/>
            <a:pathLst>
              <a:path w="60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54" y="18"/>
                </a:lnTo>
                <a:lnTo>
                  <a:pt x="60" y="12"/>
                </a:lnTo>
                <a:lnTo>
                  <a:pt x="60" y="6"/>
                </a:lnTo>
                <a:lnTo>
                  <a:pt x="54" y="0"/>
                </a:lnTo>
                <a:lnTo>
                  <a:pt x="48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2" name="Freeform 210"/>
          <p:cNvSpPr>
            <a:spLocks/>
          </p:cNvSpPr>
          <p:nvPr/>
        </p:nvSpPr>
        <p:spPr bwMode="auto">
          <a:xfrm>
            <a:off x="2616618" y="4349177"/>
            <a:ext cx="81263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8" y="3"/>
              </a:cxn>
              <a:cxn ang="0">
                <a:pos x="1" y="3"/>
              </a:cxn>
              <a:cxn ang="0">
                <a:pos x="9" y="3"/>
              </a:cxn>
              <a:cxn ang="0">
                <a:pos x="10" y="2"/>
              </a:cxn>
              <a:cxn ang="0">
                <a:pos x="10" y="2"/>
              </a:cxn>
              <a:cxn ang="0">
                <a:pos x="10" y="1"/>
              </a:cxn>
              <a:cxn ang="0">
                <a:pos x="9" y="0"/>
              </a:cxn>
              <a:cxn ang="0">
                <a:pos x="8" y="0"/>
              </a:cxn>
              <a:cxn ang="0">
                <a:pos x="1" y="0"/>
              </a:cxn>
            </a:cxnLst>
            <a:rect l="0" t="0" r="r" b="b"/>
            <a:pathLst>
              <a:path w="10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8" y="3"/>
                </a:lnTo>
                <a:lnTo>
                  <a:pt x="1" y="3"/>
                </a:lnTo>
                <a:lnTo>
                  <a:pt x="9" y="3"/>
                </a:lnTo>
                <a:lnTo>
                  <a:pt x="10" y="2"/>
                </a:lnTo>
                <a:lnTo>
                  <a:pt x="10" y="2"/>
                </a:lnTo>
                <a:lnTo>
                  <a:pt x="10" y="1"/>
                </a:lnTo>
                <a:lnTo>
                  <a:pt x="9" y="0"/>
                </a:lnTo>
                <a:lnTo>
                  <a:pt x="8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3" name="Freeform 211"/>
          <p:cNvSpPr>
            <a:spLocks/>
          </p:cNvSpPr>
          <p:nvPr/>
        </p:nvSpPr>
        <p:spPr bwMode="auto">
          <a:xfrm>
            <a:off x="2673502" y="4349177"/>
            <a:ext cx="65010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42" y="18"/>
              </a:cxn>
              <a:cxn ang="0">
                <a:pos x="48" y="12"/>
              </a:cxn>
              <a:cxn ang="0">
                <a:pos x="48" y="6"/>
              </a:cxn>
              <a:cxn ang="0">
                <a:pos x="42" y="0"/>
              </a:cxn>
              <a:cxn ang="0">
                <a:pos x="6" y="0"/>
              </a:cxn>
            </a:cxnLst>
            <a:rect l="0" t="0" r="r" b="b"/>
            <a:pathLst>
              <a:path w="48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42" y="18"/>
                </a:lnTo>
                <a:lnTo>
                  <a:pt x="48" y="12"/>
                </a:lnTo>
                <a:lnTo>
                  <a:pt x="48" y="6"/>
                </a:lnTo>
                <a:lnTo>
                  <a:pt x="4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4" name="Freeform 212"/>
          <p:cNvSpPr>
            <a:spLocks/>
          </p:cNvSpPr>
          <p:nvPr/>
        </p:nvSpPr>
        <p:spPr bwMode="auto">
          <a:xfrm>
            <a:off x="2673502" y="4349177"/>
            <a:ext cx="65010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7" y="3"/>
              </a:cxn>
              <a:cxn ang="0">
                <a:pos x="1" y="3"/>
              </a:cxn>
              <a:cxn ang="0">
                <a:pos x="7" y="3"/>
              </a:cxn>
              <a:cxn ang="0">
                <a:pos x="8" y="2"/>
              </a:cxn>
              <a:cxn ang="0">
                <a:pos x="8" y="2"/>
              </a:cxn>
              <a:cxn ang="0">
                <a:pos x="8" y="1"/>
              </a:cxn>
              <a:cxn ang="0">
                <a:pos x="7" y="0"/>
              </a:cxn>
              <a:cxn ang="0">
                <a:pos x="7" y="0"/>
              </a:cxn>
              <a:cxn ang="0">
                <a:pos x="1" y="0"/>
              </a:cxn>
            </a:cxnLst>
            <a:rect l="0" t="0" r="r" b="b"/>
            <a:pathLst>
              <a:path w="8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7" y="3"/>
                </a:lnTo>
                <a:lnTo>
                  <a:pt x="1" y="3"/>
                </a:lnTo>
                <a:lnTo>
                  <a:pt x="7" y="3"/>
                </a:lnTo>
                <a:lnTo>
                  <a:pt x="8" y="2"/>
                </a:lnTo>
                <a:lnTo>
                  <a:pt x="8" y="2"/>
                </a:lnTo>
                <a:lnTo>
                  <a:pt x="8" y="1"/>
                </a:lnTo>
                <a:lnTo>
                  <a:pt x="7" y="0"/>
                </a:lnTo>
                <a:lnTo>
                  <a:pt x="7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5" name="Freeform 213"/>
          <p:cNvSpPr>
            <a:spLocks/>
          </p:cNvSpPr>
          <p:nvPr/>
        </p:nvSpPr>
        <p:spPr bwMode="auto">
          <a:xfrm>
            <a:off x="2714134" y="4349177"/>
            <a:ext cx="48758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36" y="18"/>
              </a:cxn>
              <a:cxn ang="0">
                <a:pos x="36" y="0"/>
              </a:cxn>
              <a:cxn ang="0">
                <a:pos x="30" y="0"/>
              </a:cxn>
              <a:cxn ang="0">
                <a:pos x="12" y="0"/>
              </a:cxn>
            </a:cxnLst>
            <a:rect l="0" t="0" r="r" b="b"/>
            <a:pathLst>
              <a:path w="36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36" y="18"/>
                </a:lnTo>
                <a:lnTo>
                  <a:pt x="36" y="0"/>
                </a:lnTo>
                <a:lnTo>
                  <a:pt x="30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6" name="Freeform 214"/>
          <p:cNvSpPr>
            <a:spLocks/>
          </p:cNvSpPr>
          <p:nvPr/>
        </p:nvSpPr>
        <p:spPr bwMode="auto">
          <a:xfrm>
            <a:off x="2714134" y="4349177"/>
            <a:ext cx="48758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5" y="3"/>
              </a:cxn>
              <a:cxn ang="0">
                <a:pos x="2" y="3"/>
              </a:cxn>
              <a:cxn ang="0">
                <a:pos x="6" y="3"/>
              </a:cxn>
              <a:cxn ang="0">
                <a:pos x="6" y="2"/>
              </a:cxn>
              <a:cxn ang="0">
                <a:pos x="6" y="2"/>
              </a:cxn>
              <a:cxn ang="0">
                <a:pos x="6" y="1"/>
              </a:cxn>
              <a:cxn ang="0">
                <a:pos x="6" y="0"/>
              </a:cxn>
              <a:cxn ang="0">
                <a:pos x="5" y="0"/>
              </a:cxn>
              <a:cxn ang="0">
                <a:pos x="2" y="0"/>
              </a:cxn>
            </a:cxnLst>
            <a:rect l="0" t="0" r="r" b="b"/>
            <a:pathLst>
              <a:path w="6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5" y="3"/>
                </a:lnTo>
                <a:lnTo>
                  <a:pt x="2" y="3"/>
                </a:lnTo>
                <a:lnTo>
                  <a:pt x="6" y="3"/>
                </a:lnTo>
                <a:lnTo>
                  <a:pt x="6" y="2"/>
                </a:lnTo>
                <a:lnTo>
                  <a:pt x="6" y="2"/>
                </a:lnTo>
                <a:lnTo>
                  <a:pt x="6" y="1"/>
                </a:lnTo>
                <a:lnTo>
                  <a:pt x="6" y="0"/>
                </a:lnTo>
                <a:lnTo>
                  <a:pt x="5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7" name="Freeform 215"/>
          <p:cNvSpPr>
            <a:spLocks/>
          </p:cNvSpPr>
          <p:nvPr/>
        </p:nvSpPr>
        <p:spPr bwMode="auto">
          <a:xfrm>
            <a:off x="2738513" y="4335054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6" y="24"/>
              </a:cxn>
              <a:cxn ang="0">
                <a:pos x="6" y="30"/>
              </a:cxn>
              <a:cxn ang="0">
                <a:pos x="18" y="30"/>
              </a:cxn>
              <a:cxn ang="0">
                <a:pos x="18" y="0"/>
              </a:cxn>
              <a:cxn ang="0">
                <a:pos x="6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6" y="24"/>
                </a:lnTo>
                <a:lnTo>
                  <a:pt x="6" y="30"/>
                </a:lnTo>
                <a:lnTo>
                  <a:pt x="18" y="30"/>
                </a:lnTo>
                <a:lnTo>
                  <a:pt x="18" y="0"/>
                </a:lnTo>
                <a:lnTo>
                  <a:pt x="6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8" name="Freeform 216"/>
          <p:cNvSpPr>
            <a:spLocks/>
          </p:cNvSpPr>
          <p:nvPr/>
        </p:nvSpPr>
        <p:spPr bwMode="auto">
          <a:xfrm>
            <a:off x="2738513" y="4335054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4"/>
              </a:cxn>
              <a:cxn ang="0">
                <a:pos x="1" y="5"/>
              </a:cxn>
              <a:cxn ang="0">
                <a:pos x="2" y="5"/>
              </a:cxn>
              <a:cxn ang="0">
                <a:pos x="3" y="5"/>
              </a:cxn>
              <a:cxn ang="0">
                <a:pos x="3" y="4"/>
              </a:cxn>
              <a:cxn ang="0">
                <a:pos x="3" y="1"/>
              </a:cxn>
              <a:cxn ang="0">
                <a:pos x="3" y="4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1" y="4"/>
                </a:lnTo>
                <a:lnTo>
                  <a:pt x="1" y="5"/>
                </a:lnTo>
                <a:lnTo>
                  <a:pt x="2" y="5"/>
                </a:lnTo>
                <a:lnTo>
                  <a:pt x="3" y="5"/>
                </a:lnTo>
                <a:lnTo>
                  <a:pt x="3" y="4"/>
                </a:lnTo>
                <a:lnTo>
                  <a:pt x="3" y="1"/>
                </a:lnTo>
                <a:lnTo>
                  <a:pt x="3" y="4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" name="Freeform 217"/>
          <p:cNvSpPr>
            <a:spLocks/>
          </p:cNvSpPr>
          <p:nvPr/>
        </p:nvSpPr>
        <p:spPr bwMode="auto">
          <a:xfrm>
            <a:off x="2738513" y="4335054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24" y="18"/>
              </a:cxn>
              <a:cxn ang="0">
                <a:pos x="12" y="18"/>
              </a:cxn>
              <a:cxn ang="0">
                <a:pos x="24" y="12"/>
              </a:cxn>
              <a:cxn ang="0">
                <a:pos x="30" y="12"/>
              </a:cxn>
              <a:cxn ang="0">
                <a:pos x="30" y="0"/>
              </a:cxn>
              <a:cxn ang="0">
                <a:pos x="24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24" y="18"/>
                </a:lnTo>
                <a:lnTo>
                  <a:pt x="12" y="18"/>
                </a:lnTo>
                <a:lnTo>
                  <a:pt x="24" y="12"/>
                </a:lnTo>
                <a:lnTo>
                  <a:pt x="30" y="12"/>
                </a:lnTo>
                <a:lnTo>
                  <a:pt x="30" y="0"/>
                </a:lnTo>
                <a:lnTo>
                  <a:pt x="24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0" name="Freeform 218"/>
          <p:cNvSpPr>
            <a:spLocks/>
          </p:cNvSpPr>
          <p:nvPr/>
        </p:nvSpPr>
        <p:spPr bwMode="auto">
          <a:xfrm>
            <a:off x="2738513" y="4335054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  <a:cxn ang="0">
                <a:pos x="4" y="3"/>
              </a:cxn>
              <a:cxn ang="0">
                <a:pos x="2" y="3"/>
              </a:cxn>
              <a:cxn ang="0">
                <a:pos x="4" y="2"/>
              </a:cxn>
              <a:cxn ang="0">
                <a:pos x="5" y="2"/>
              </a:cxn>
              <a:cxn ang="0">
                <a:pos x="5" y="1"/>
              </a:cxn>
              <a:cxn ang="0">
                <a:pos x="5" y="0"/>
              </a:cxn>
              <a:cxn ang="0">
                <a:pos x="4" y="0"/>
              </a:cxn>
              <a:cxn ang="0">
                <a:pos x="4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lnTo>
                  <a:pt x="4" y="3"/>
                </a:lnTo>
                <a:lnTo>
                  <a:pt x="2" y="3"/>
                </a:lnTo>
                <a:lnTo>
                  <a:pt x="4" y="2"/>
                </a:lnTo>
                <a:lnTo>
                  <a:pt x="5" y="2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4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1" name="Freeform 219"/>
          <p:cNvSpPr>
            <a:spLocks/>
          </p:cNvSpPr>
          <p:nvPr/>
        </p:nvSpPr>
        <p:spPr bwMode="auto">
          <a:xfrm>
            <a:off x="2754765" y="4313870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6" y="30"/>
              </a:cxn>
              <a:cxn ang="0">
                <a:pos x="12" y="36"/>
              </a:cxn>
              <a:cxn ang="0">
                <a:pos x="12" y="30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0"/>
                </a:lnTo>
                <a:lnTo>
                  <a:pt x="6" y="30"/>
                </a:lnTo>
                <a:lnTo>
                  <a:pt x="12" y="36"/>
                </a:lnTo>
                <a:lnTo>
                  <a:pt x="12" y="30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2" name="Freeform 220"/>
          <p:cNvSpPr>
            <a:spLocks/>
          </p:cNvSpPr>
          <p:nvPr/>
        </p:nvSpPr>
        <p:spPr bwMode="auto">
          <a:xfrm>
            <a:off x="2754765" y="4313870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2" y="6"/>
              </a:cxn>
              <a:cxn ang="0">
                <a:pos x="2" y="5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2" y="6"/>
                </a:lnTo>
                <a:lnTo>
                  <a:pt x="2" y="5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3" name="Freeform 221"/>
          <p:cNvSpPr>
            <a:spLocks/>
          </p:cNvSpPr>
          <p:nvPr/>
        </p:nvSpPr>
        <p:spPr bwMode="auto">
          <a:xfrm>
            <a:off x="2754765" y="4313870"/>
            <a:ext cx="65010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42" y="18"/>
              </a:cxn>
              <a:cxn ang="0">
                <a:pos x="42" y="12"/>
              </a:cxn>
              <a:cxn ang="0">
                <a:pos x="48" y="12"/>
              </a:cxn>
              <a:cxn ang="0">
                <a:pos x="42" y="6"/>
              </a:cxn>
              <a:cxn ang="0">
                <a:pos x="42" y="0"/>
              </a:cxn>
              <a:cxn ang="0">
                <a:pos x="36" y="0"/>
              </a:cxn>
              <a:cxn ang="0">
                <a:pos x="12" y="0"/>
              </a:cxn>
            </a:cxnLst>
            <a:rect l="0" t="0" r="r" b="b"/>
            <a:pathLst>
              <a:path w="48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42" y="18"/>
                </a:lnTo>
                <a:lnTo>
                  <a:pt x="42" y="12"/>
                </a:lnTo>
                <a:lnTo>
                  <a:pt x="48" y="12"/>
                </a:lnTo>
                <a:lnTo>
                  <a:pt x="42" y="6"/>
                </a:lnTo>
                <a:lnTo>
                  <a:pt x="42" y="0"/>
                </a:lnTo>
                <a:lnTo>
                  <a:pt x="36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4" name="Freeform 222"/>
          <p:cNvSpPr>
            <a:spLocks/>
          </p:cNvSpPr>
          <p:nvPr/>
        </p:nvSpPr>
        <p:spPr bwMode="auto">
          <a:xfrm>
            <a:off x="2754765" y="4313870"/>
            <a:ext cx="65010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6" y="3"/>
              </a:cxn>
              <a:cxn ang="0">
                <a:pos x="2" y="3"/>
              </a:cxn>
              <a:cxn ang="0">
                <a:pos x="7" y="3"/>
              </a:cxn>
              <a:cxn ang="0">
                <a:pos x="7" y="2"/>
              </a:cxn>
              <a:cxn ang="0">
                <a:pos x="8" y="2"/>
              </a:cxn>
              <a:cxn ang="0">
                <a:pos x="7" y="1"/>
              </a:cxn>
              <a:cxn ang="0">
                <a:pos x="7" y="0"/>
              </a:cxn>
              <a:cxn ang="0">
                <a:pos x="6" y="0"/>
              </a:cxn>
              <a:cxn ang="0">
                <a:pos x="2" y="0"/>
              </a:cxn>
            </a:cxnLst>
            <a:rect l="0" t="0" r="r" b="b"/>
            <a:pathLst>
              <a:path w="8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6" y="3"/>
                </a:lnTo>
                <a:lnTo>
                  <a:pt x="2" y="3"/>
                </a:lnTo>
                <a:lnTo>
                  <a:pt x="7" y="3"/>
                </a:lnTo>
                <a:lnTo>
                  <a:pt x="7" y="2"/>
                </a:lnTo>
                <a:lnTo>
                  <a:pt x="8" y="2"/>
                </a:lnTo>
                <a:lnTo>
                  <a:pt x="7" y="1"/>
                </a:lnTo>
                <a:lnTo>
                  <a:pt x="7" y="0"/>
                </a:lnTo>
                <a:lnTo>
                  <a:pt x="6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5" name="Freeform 223"/>
          <p:cNvSpPr>
            <a:spLocks/>
          </p:cNvSpPr>
          <p:nvPr/>
        </p:nvSpPr>
        <p:spPr bwMode="auto">
          <a:xfrm>
            <a:off x="2795397" y="4313870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24" y="18"/>
              </a:cxn>
              <a:cxn ang="0">
                <a:pos x="30" y="12"/>
              </a:cxn>
              <a:cxn ang="0">
                <a:pos x="30" y="6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24" y="18"/>
                </a:lnTo>
                <a:lnTo>
                  <a:pt x="30" y="12"/>
                </a:lnTo>
                <a:lnTo>
                  <a:pt x="30" y="6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6" name="Freeform 224"/>
          <p:cNvSpPr>
            <a:spLocks/>
          </p:cNvSpPr>
          <p:nvPr/>
        </p:nvSpPr>
        <p:spPr bwMode="auto">
          <a:xfrm>
            <a:off x="2795397" y="4313870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4" y="3"/>
              </a:cxn>
              <a:cxn ang="0">
                <a:pos x="1" y="3"/>
              </a:cxn>
              <a:cxn ang="0">
                <a:pos x="4" y="3"/>
              </a:cxn>
              <a:cxn ang="0">
                <a:pos x="5" y="2"/>
              </a:cxn>
              <a:cxn ang="0">
                <a:pos x="5" y="2"/>
              </a:cxn>
              <a:cxn ang="0">
                <a:pos x="5" y="1"/>
              </a:cxn>
              <a:cxn ang="0">
                <a:pos x="4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4" y="3"/>
                </a:lnTo>
                <a:lnTo>
                  <a:pt x="1" y="3"/>
                </a:lnTo>
                <a:lnTo>
                  <a:pt x="4" y="3"/>
                </a:lnTo>
                <a:lnTo>
                  <a:pt x="5" y="2"/>
                </a:lnTo>
                <a:lnTo>
                  <a:pt x="5" y="2"/>
                </a:lnTo>
                <a:lnTo>
                  <a:pt x="5" y="1"/>
                </a:lnTo>
                <a:lnTo>
                  <a:pt x="4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7" name="Freeform 225"/>
          <p:cNvSpPr>
            <a:spLocks/>
          </p:cNvSpPr>
          <p:nvPr/>
        </p:nvSpPr>
        <p:spPr bwMode="auto">
          <a:xfrm>
            <a:off x="2811649" y="4313870"/>
            <a:ext cx="325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18" y="18"/>
              </a:cxn>
              <a:cxn ang="0">
                <a:pos x="18" y="12"/>
              </a:cxn>
              <a:cxn ang="0">
                <a:pos x="24" y="12"/>
              </a:cxn>
              <a:cxn ang="0">
                <a:pos x="18" y="6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24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18" y="18"/>
                </a:lnTo>
                <a:lnTo>
                  <a:pt x="18" y="12"/>
                </a:lnTo>
                <a:lnTo>
                  <a:pt x="24" y="12"/>
                </a:lnTo>
                <a:lnTo>
                  <a:pt x="18" y="6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8" name="Freeform 226"/>
          <p:cNvSpPr>
            <a:spLocks/>
          </p:cNvSpPr>
          <p:nvPr/>
        </p:nvSpPr>
        <p:spPr bwMode="auto">
          <a:xfrm>
            <a:off x="2811649" y="4313870"/>
            <a:ext cx="325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2" y="3"/>
              </a:cxn>
              <a:cxn ang="0">
                <a:pos x="2" y="3"/>
              </a:cxn>
              <a:cxn ang="0">
                <a:pos x="3" y="3"/>
              </a:cxn>
              <a:cxn ang="0">
                <a:pos x="3" y="2"/>
              </a:cxn>
              <a:cxn ang="0">
                <a:pos x="4" y="2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2" y="3"/>
                </a:lnTo>
                <a:lnTo>
                  <a:pt x="2" y="3"/>
                </a:lnTo>
                <a:lnTo>
                  <a:pt x="3" y="3"/>
                </a:lnTo>
                <a:lnTo>
                  <a:pt x="3" y="2"/>
                </a:lnTo>
                <a:lnTo>
                  <a:pt x="4" y="2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" name="Freeform 227"/>
          <p:cNvSpPr>
            <a:spLocks/>
          </p:cNvSpPr>
          <p:nvPr/>
        </p:nvSpPr>
        <p:spPr bwMode="auto">
          <a:xfrm>
            <a:off x="2819776" y="4313870"/>
            <a:ext cx="325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18" y="18"/>
              </a:cxn>
              <a:cxn ang="0">
                <a:pos x="24" y="12"/>
              </a:cxn>
              <a:cxn ang="0">
                <a:pos x="24" y="6"/>
              </a:cxn>
              <a:cxn ang="0">
                <a:pos x="18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24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18" y="18"/>
                </a:lnTo>
                <a:lnTo>
                  <a:pt x="24" y="12"/>
                </a:lnTo>
                <a:lnTo>
                  <a:pt x="24" y="6"/>
                </a:lnTo>
                <a:lnTo>
                  <a:pt x="18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" name="Freeform 228"/>
          <p:cNvSpPr>
            <a:spLocks/>
          </p:cNvSpPr>
          <p:nvPr/>
        </p:nvSpPr>
        <p:spPr bwMode="auto">
          <a:xfrm>
            <a:off x="2819776" y="4313870"/>
            <a:ext cx="325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2" y="3"/>
              </a:cxn>
              <a:cxn ang="0">
                <a:pos x="1" y="3"/>
              </a:cxn>
              <a:cxn ang="0">
                <a:pos x="3" y="3"/>
              </a:cxn>
              <a:cxn ang="0">
                <a:pos x="4" y="2"/>
              </a:cxn>
              <a:cxn ang="0">
                <a:pos x="4" y="2"/>
              </a:cxn>
              <a:cxn ang="0">
                <a:pos x="4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2" y="3"/>
                </a:lnTo>
                <a:lnTo>
                  <a:pt x="1" y="3"/>
                </a:lnTo>
                <a:lnTo>
                  <a:pt x="3" y="3"/>
                </a:lnTo>
                <a:lnTo>
                  <a:pt x="4" y="2"/>
                </a:lnTo>
                <a:lnTo>
                  <a:pt x="4" y="2"/>
                </a:lnTo>
                <a:lnTo>
                  <a:pt x="4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1" name="Freeform 229"/>
          <p:cNvSpPr>
            <a:spLocks/>
          </p:cNvSpPr>
          <p:nvPr/>
        </p:nvSpPr>
        <p:spPr bwMode="auto">
          <a:xfrm>
            <a:off x="2827902" y="4313870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24" y="18"/>
              </a:cxn>
              <a:cxn ang="0">
                <a:pos x="30" y="12"/>
              </a:cxn>
              <a:cxn ang="0">
                <a:pos x="30" y="6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24" y="18"/>
                </a:lnTo>
                <a:lnTo>
                  <a:pt x="30" y="12"/>
                </a:lnTo>
                <a:lnTo>
                  <a:pt x="30" y="6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2" name="Freeform 230"/>
          <p:cNvSpPr>
            <a:spLocks/>
          </p:cNvSpPr>
          <p:nvPr/>
        </p:nvSpPr>
        <p:spPr bwMode="auto">
          <a:xfrm>
            <a:off x="2827902" y="4313870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4" y="3"/>
              </a:cxn>
              <a:cxn ang="0">
                <a:pos x="1" y="3"/>
              </a:cxn>
              <a:cxn ang="0">
                <a:pos x="4" y="3"/>
              </a:cxn>
              <a:cxn ang="0">
                <a:pos x="5" y="2"/>
              </a:cxn>
              <a:cxn ang="0">
                <a:pos x="5" y="2"/>
              </a:cxn>
              <a:cxn ang="0">
                <a:pos x="5" y="1"/>
              </a:cxn>
              <a:cxn ang="0">
                <a:pos x="4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4" y="3"/>
                </a:lnTo>
                <a:lnTo>
                  <a:pt x="1" y="3"/>
                </a:lnTo>
                <a:lnTo>
                  <a:pt x="4" y="3"/>
                </a:lnTo>
                <a:lnTo>
                  <a:pt x="5" y="2"/>
                </a:lnTo>
                <a:lnTo>
                  <a:pt x="5" y="2"/>
                </a:lnTo>
                <a:lnTo>
                  <a:pt x="5" y="1"/>
                </a:lnTo>
                <a:lnTo>
                  <a:pt x="4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3" name="Freeform 231"/>
          <p:cNvSpPr>
            <a:spLocks/>
          </p:cNvSpPr>
          <p:nvPr/>
        </p:nvSpPr>
        <p:spPr bwMode="auto">
          <a:xfrm>
            <a:off x="2844155" y="4313870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24" y="18"/>
              </a:cxn>
              <a:cxn ang="0">
                <a:pos x="30" y="12"/>
              </a:cxn>
              <a:cxn ang="0">
                <a:pos x="30" y="6"/>
              </a:cxn>
              <a:cxn ang="0">
                <a:pos x="24" y="0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24" y="18"/>
                </a:lnTo>
                <a:lnTo>
                  <a:pt x="30" y="12"/>
                </a:lnTo>
                <a:lnTo>
                  <a:pt x="30" y="6"/>
                </a:lnTo>
                <a:lnTo>
                  <a:pt x="24" y="0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4" name="Freeform 232"/>
          <p:cNvSpPr>
            <a:spLocks/>
          </p:cNvSpPr>
          <p:nvPr/>
        </p:nvSpPr>
        <p:spPr bwMode="auto">
          <a:xfrm>
            <a:off x="2844155" y="4313870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3" y="3"/>
              </a:cxn>
              <a:cxn ang="0">
                <a:pos x="2" y="3"/>
              </a:cxn>
              <a:cxn ang="0">
                <a:pos x="4" y="3"/>
              </a:cxn>
              <a:cxn ang="0">
                <a:pos x="5" y="2"/>
              </a:cxn>
              <a:cxn ang="0">
                <a:pos x="5" y="2"/>
              </a:cxn>
              <a:cxn ang="0">
                <a:pos x="5" y="1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3" y="3"/>
                </a:lnTo>
                <a:lnTo>
                  <a:pt x="2" y="3"/>
                </a:lnTo>
                <a:lnTo>
                  <a:pt x="4" y="3"/>
                </a:lnTo>
                <a:lnTo>
                  <a:pt x="5" y="2"/>
                </a:lnTo>
                <a:lnTo>
                  <a:pt x="5" y="2"/>
                </a:lnTo>
                <a:lnTo>
                  <a:pt x="5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5" name="Freeform 233"/>
          <p:cNvSpPr>
            <a:spLocks/>
          </p:cNvSpPr>
          <p:nvPr/>
        </p:nvSpPr>
        <p:spPr bwMode="auto">
          <a:xfrm>
            <a:off x="2860407" y="4313870"/>
            <a:ext cx="24379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18" y="18"/>
              </a:cxn>
              <a:cxn ang="0">
                <a:pos x="18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18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18" y="18"/>
                </a:lnTo>
                <a:lnTo>
                  <a:pt x="18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6" name="Freeform 234"/>
          <p:cNvSpPr>
            <a:spLocks/>
          </p:cNvSpPr>
          <p:nvPr/>
        </p:nvSpPr>
        <p:spPr bwMode="auto">
          <a:xfrm>
            <a:off x="2860407" y="4313870"/>
            <a:ext cx="24379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2" y="3"/>
              </a:cxn>
              <a:cxn ang="0">
                <a:pos x="1" y="3"/>
              </a:cxn>
              <a:cxn ang="0">
                <a:pos x="3" y="3"/>
              </a:cxn>
              <a:cxn ang="0">
                <a:pos x="3" y="2"/>
              </a:cxn>
              <a:cxn ang="0">
                <a:pos x="3" y="2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3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2" y="3"/>
                </a:lnTo>
                <a:lnTo>
                  <a:pt x="1" y="3"/>
                </a:lnTo>
                <a:lnTo>
                  <a:pt x="3" y="3"/>
                </a:lnTo>
                <a:lnTo>
                  <a:pt x="3" y="2"/>
                </a:lnTo>
                <a:lnTo>
                  <a:pt x="3" y="2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7" name="Freeform 235"/>
          <p:cNvSpPr>
            <a:spLocks/>
          </p:cNvSpPr>
          <p:nvPr/>
        </p:nvSpPr>
        <p:spPr bwMode="auto">
          <a:xfrm>
            <a:off x="2860407" y="4313870"/>
            <a:ext cx="56884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6" y="6"/>
              </a:cxn>
              <a:cxn ang="0">
                <a:pos x="0" y="12"/>
              </a:cxn>
              <a:cxn ang="0">
                <a:pos x="6" y="12"/>
              </a:cxn>
              <a:cxn ang="0">
                <a:pos x="6" y="18"/>
              </a:cxn>
              <a:cxn ang="0">
                <a:pos x="42" y="18"/>
              </a:cxn>
              <a:cxn ang="0">
                <a:pos x="42" y="0"/>
              </a:cxn>
              <a:cxn ang="0">
                <a:pos x="36" y="0"/>
              </a:cxn>
              <a:cxn ang="0">
                <a:pos x="12" y="0"/>
              </a:cxn>
            </a:cxnLst>
            <a:rect l="0" t="0" r="r" b="b"/>
            <a:pathLst>
              <a:path w="42" h="18">
                <a:moveTo>
                  <a:pt x="12" y="0"/>
                </a:moveTo>
                <a:lnTo>
                  <a:pt x="6" y="0"/>
                </a:lnTo>
                <a:lnTo>
                  <a:pt x="6" y="6"/>
                </a:lnTo>
                <a:lnTo>
                  <a:pt x="0" y="12"/>
                </a:lnTo>
                <a:lnTo>
                  <a:pt x="6" y="12"/>
                </a:lnTo>
                <a:lnTo>
                  <a:pt x="6" y="18"/>
                </a:lnTo>
                <a:lnTo>
                  <a:pt x="42" y="18"/>
                </a:lnTo>
                <a:lnTo>
                  <a:pt x="42" y="0"/>
                </a:lnTo>
                <a:lnTo>
                  <a:pt x="36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8" name="Freeform 236"/>
          <p:cNvSpPr>
            <a:spLocks/>
          </p:cNvSpPr>
          <p:nvPr/>
        </p:nvSpPr>
        <p:spPr bwMode="auto">
          <a:xfrm>
            <a:off x="2860407" y="4313870"/>
            <a:ext cx="56884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1" y="2"/>
              </a:cxn>
              <a:cxn ang="0">
                <a:pos x="1" y="3"/>
              </a:cxn>
              <a:cxn ang="0">
                <a:pos x="6" y="3"/>
              </a:cxn>
              <a:cxn ang="0">
                <a:pos x="2" y="3"/>
              </a:cxn>
              <a:cxn ang="0">
                <a:pos x="7" y="3"/>
              </a:cxn>
              <a:cxn ang="0">
                <a:pos x="7" y="2"/>
              </a:cxn>
              <a:cxn ang="0">
                <a:pos x="7" y="2"/>
              </a:cxn>
              <a:cxn ang="0">
                <a:pos x="7" y="1"/>
              </a:cxn>
              <a:cxn ang="0">
                <a:pos x="7" y="0"/>
              </a:cxn>
              <a:cxn ang="0">
                <a:pos x="6" y="0"/>
              </a:cxn>
              <a:cxn ang="0">
                <a:pos x="2" y="0"/>
              </a:cxn>
            </a:cxnLst>
            <a:rect l="0" t="0" r="r" b="b"/>
            <a:pathLst>
              <a:path w="7" h="3">
                <a:moveTo>
                  <a:pt x="2" y="0"/>
                </a:move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1" y="2"/>
                </a:lnTo>
                <a:lnTo>
                  <a:pt x="1" y="3"/>
                </a:lnTo>
                <a:lnTo>
                  <a:pt x="6" y="3"/>
                </a:lnTo>
                <a:lnTo>
                  <a:pt x="2" y="3"/>
                </a:lnTo>
                <a:lnTo>
                  <a:pt x="7" y="3"/>
                </a:lnTo>
                <a:lnTo>
                  <a:pt x="7" y="2"/>
                </a:lnTo>
                <a:lnTo>
                  <a:pt x="7" y="2"/>
                </a:lnTo>
                <a:lnTo>
                  <a:pt x="7" y="1"/>
                </a:lnTo>
                <a:lnTo>
                  <a:pt x="7" y="0"/>
                </a:lnTo>
                <a:lnTo>
                  <a:pt x="6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" name="Freeform 237"/>
          <p:cNvSpPr>
            <a:spLocks/>
          </p:cNvSpPr>
          <p:nvPr/>
        </p:nvSpPr>
        <p:spPr bwMode="auto">
          <a:xfrm>
            <a:off x="2892913" y="4313870"/>
            <a:ext cx="48758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6" y="6"/>
              </a:cxn>
              <a:cxn ang="0">
                <a:pos x="0" y="12"/>
              </a:cxn>
              <a:cxn ang="0">
                <a:pos x="6" y="12"/>
              </a:cxn>
              <a:cxn ang="0">
                <a:pos x="6" y="18"/>
              </a:cxn>
              <a:cxn ang="0">
                <a:pos x="30" y="18"/>
              </a:cxn>
              <a:cxn ang="0">
                <a:pos x="30" y="12"/>
              </a:cxn>
              <a:cxn ang="0">
                <a:pos x="36" y="12"/>
              </a:cxn>
              <a:cxn ang="0">
                <a:pos x="30" y="6"/>
              </a:cxn>
              <a:cxn ang="0">
                <a:pos x="30" y="0"/>
              </a:cxn>
              <a:cxn ang="0">
                <a:pos x="24" y="0"/>
              </a:cxn>
              <a:cxn ang="0">
                <a:pos x="12" y="0"/>
              </a:cxn>
            </a:cxnLst>
            <a:rect l="0" t="0" r="r" b="b"/>
            <a:pathLst>
              <a:path w="36" h="18">
                <a:moveTo>
                  <a:pt x="12" y="0"/>
                </a:moveTo>
                <a:lnTo>
                  <a:pt x="6" y="0"/>
                </a:lnTo>
                <a:lnTo>
                  <a:pt x="6" y="6"/>
                </a:lnTo>
                <a:lnTo>
                  <a:pt x="0" y="12"/>
                </a:lnTo>
                <a:lnTo>
                  <a:pt x="6" y="12"/>
                </a:lnTo>
                <a:lnTo>
                  <a:pt x="6" y="18"/>
                </a:lnTo>
                <a:lnTo>
                  <a:pt x="30" y="18"/>
                </a:lnTo>
                <a:lnTo>
                  <a:pt x="30" y="12"/>
                </a:lnTo>
                <a:lnTo>
                  <a:pt x="36" y="12"/>
                </a:lnTo>
                <a:lnTo>
                  <a:pt x="30" y="6"/>
                </a:lnTo>
                <a:lnTo>
                  <a:pt x="30" y="0"/>
                </a:lnTo>
                <a:lnTo>
                  <a:pt x="24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" name="Freeform 238"/>
          <p:cNvSpPr>
            <a:spLocks/>
          </p:cNvSpPr>
          <p:nvPr/>
        </p:nvSpPr>
        <p:spPr bwMode="auto">
          <a:xfrm>
            <a:off x="2892913" y="4313870"/>
            <a:ext cx="48758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1" y="2"/>
              </a:cxn>
              <a:cxn ang="0">
                <a:pos x="1" y="3"/>
              </a:cxn>
              <a:cxn ang="0">
                <a:pos x="4" y="3"/>
              </a:cxn>
              <a:cxn ang="0">
                <a:pos x="2" y="3"/>
              </a:cxn>
              <a:cxn ang="0">
                <a:pos x="5" y="3"/>
              </a:cxn>
              <a:cxn ang="0">
                <a:pos x="5" y="2"/>
              </a:cxn>
              <a:cxn ang="0">
                <a:pos x="6" y="2"/>
              </a:cxn>
              <a:cxn ang="0">
                <a:pos x="5" y="1"/>
              </a:cxn>
              <a:cxn ang="0">
                <a:pos x="5" y="0"/>
              </a:cxn>
              <a:cxn ang="0">
                <a:pos x="4" y="0"/>
              </a:cxn>
              <a:cxn ang="0">
                <a:pos x="2" y="0"/>
              </a:cxn>
            </a:cxnLst>
            <a:rect l="0" t="0" r="r" b="b"/>
            <a:pathLst>
              <a:path w="6" h="3">
                <a:moveTo>
                  <a:pt x="2" y="0"/>
                </a:move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1" y="2"/>
                </a:lnTo>
                <a:lnTo>
                  <a:pt x="1" y="3"/>
                </a:lnTo>
                <a:lnTo>
                  <a:pt x="4" y="3"/>
                </a:lnTo>
                <a:lnTo>
                  <a:pt x="2" y="3"/>
                </a:lnTo>
                <a:lnTo>
                  <a:pt x="5" y="3"/>
                </a:lnTo>
                <a:lnTo>
                  <a:pt x="5" y="2"/>
                </a:lnTo>
                <a:lnTo>
                  <a:pt x="6" y="2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1" name="Freeform 239"/>
          <p:cNvSpPr>
            <a:spLocks/>
          </p:cNvSpPr>
          <p:nvPr/>
        </p:nvSpPr>
        <p:spPr bwMode="auto">
          <a:xfrm>
            <a:off x="2917291" y="4299747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12" y="30"/>
              </a:cxn>
              <a:cxn ang="0">
                <a:pos x="12" y="24"/>
              </a:cxn>
              <a:cxn ang="0">
                <a:pos x="18" y="6"/>
              </a:cxn>
              <a:cxn ang="0">
                <a:pos x="18" y="24"/>
              </a:cxn>
              <a:cxn ang="0">
                <a:pos x="12" y="0"/>
              </a:cxn>
              <a:cxn ang="0">
                <a:pos x="0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0" y="30"/>
                </a:lnTo>
                <a:lnTo>
                  <a:pt x="12" y="30"/>
                </a:lnTo>
                <a:lnTo>
                  <a:pt x="12" y="24"/>
                </a:lnTo>
                <a:lnTo>
                  <a:pt x="18" y="6"/>
                </a:lnTo>
                <a:lnTo>
                  <a:pt x="18" y="24"/>
                </a:lnTo>
                <a:lnTo>
                  <a:pt x="12" y="0"/>
                </a:lnTo>
                <a:lnTo>
                  <a:pt x="0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2" name="Freeform 240"/>
          <p:cNvSpPr>
            <a:spLocks/>
          </p:cNvSpPr>
          <p:nvPr/>
        </p:nvSpPr>
        <p:spPr bwMode="auto">
          <a:xfrm>
            <a:off x="2917291" y="4299747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4"/>
              </a:cxn>
              <a:cxn ang="0">
                <a:pos x="0" y="5"/>
              </a:cxn>
              <a:cxn ang="0">
                <a:pos x="1" y="5"/>
              </a:cxn>
              <a:cxn ang="0">
                <a:pos x="2" y="5"/>
              </a:cxn>
              <a:cxn ang="0">
                <a:pos x="2" y="4"/>
              </a:cxn>
              <a:cxn ang="0">
                <a:pos x="3" y="1"/>
              </a:cxn>
              <a:cxn ang="0">
                <a:pos x="3" y="4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1" y="4"/>
                </a:lnTo>
                <a:lnTo>
                  <a:pt x="0" y="5"/>
                </a:lnTo>
                <a:lnTo>
                  <a:pt x="1" y="5"/>
                </a:lnTo>
                <a:lnTo>
                  <a:pt x="2" y="5"/>
                </a:lnTo>
                <a:lnTo>
                  <a:pt x="2" y="4"/>
                </a:lnTo>
                <a:lnTo>
                  <a:pt x="3" y="1"/>
                </a:lnTo>
                <a:lnTo>
                  <a:pt x="3" y="4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3" name="Freeform 241"/>
          <p:cNvSpPr>
            <a:spLocks/>
          </p:cNvSpPr>
          <p:nvPr/>
        </p:nvSpPr>
        <p:spPr bwMode="auto">
          <a:xfrm>
            <a:off x="2917291" y="4299747"/>
            <a:ext cx="73137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48" y="18"/>
              </a:cxn>
              <a:cxn ang="0">
                <a:pos x="54" y="12"/>
              </a:cxn>
              <a:cxn ang="0">
                <a:pos x="54" y="0"/>
              </a:cxn>
              <a:cxn ang="0">
                <a:pos x="42" y="0"/>
              </a:cxn>
              <a:cxn ang="0">
                <a:pos x="6" y="0"/>
              </a:cxn>
            </a:cxnLst>
            <a:rect l="0" t="0" r="r" b="b"/>
            <a:pathLst>
              <a:path w="54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48" y="18"/>
                </a:lnTo>
                <a:lnTo>
                  <a:pt x="54" y="12"/>
                </a:lnTo>
                <a:lnTo>
                  <a:pt x="54" y="0"/>
                </a:lnTo>
                <a:lnTo>
                  <a:pt x="4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4" name="Freeform 242"/>
          <p:cNvSpPr>
            <a:spLocks/>
          </p:cNvSpPr>
          <p:nvPr/>
        </p:nvSpPr>
        <p:spPr bwMode="auto">
          <a:xfrm>
            <a:off x="2917291" y="4299747"/>
            <a:ext cx="73137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7" y="3"/>
              </a:cxn>
              <a:cxn ang="0">
                <a:pos x="1" y="3"/>
              </a:cxn>
              <a:cxn ang="0">
                <a:pos x="8" y="3"/>
              </a:cxn>
              <a:cxn ang="0">
                <a:pos x="9" y="2"/>
              </a:cxn>
              <a:cxn ang="0">
                <a:pos x="9" y="1"/>
              </a:cxn>
              <a:cxn ang="0">
                <a:pos x="9" y="0"/>
              </a:cxn>
              <a:cxn ang="0">
                <a:pos x="8" y="0"/>
              </a:cxn>
              <a:cxn ang="0">
                <a:pos x="7" y="0"/>
              </a:cxn>
              <a:cxn ang="0">
                <a:pos x="1" y="0"/>
              </a:cxn>
            </a:cxnLst>
            <a:rect l="0" t="0" r="r" b="b"/>
            <a:pathLst>
              <a:path w="9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7" y="3"/>
                </a:lnTo>
                <a:lnTo>
                  <a:pt x="1" y="3"/>
                </a:lnTo>
                <a:lnTo>
                  <a:pt x="8" y="3"/>
                </a:lnTo>
                <a:lnTo>
                  <a:pt x="9" y="2"/>
                </a:lnTo>
                <a:lnTo>
                  <a:pt x="9" y="1"/>
                </a:lnTo>
                <a:lnTo>
                  <a:pt x="9" y="0"/>
                </a:lnTo>
                <a:lnTo>
                  <a:pt x="8" y="0"/>
                </a:lnTo>
                <a:lnTo>
                  <a:pt x="7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5" name="Freeform 243"/>
          <p:cNvSpPr>
            <a:spLocks/>
          </p:cNvSpPr>
          <p:nvPr/>
        </p:nvSpPr>
        <p:spPr bwMode="auto">
          <a:xfrm>
            <a:off x="2966049" y="4299747"/>
            <a:ext cx="146274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102" y="18"/>
              </a:cxn>
              <a:cxn ang="0">
                <a:pos x="108" y="12"/>
              </a:cxn>
              <a:cxn ang="0">
                <a:pos x="108" y="0"/>
              </a:cxn>
              <a:cxn ang="0">
                <a:pos x="102" y="0"/>
              </a:cxn>
              <a:cxn ang="0">
                <a:pos x="6" y="0"/>
              </a:cxn>
            </a:cxnLst>
            <a:rect l="0" t="0" r="r" b="b"/>
            <a:pathLst>
              <a:path w="108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102" y="18"/>
                </a:lnTo>
                <a:lnTo>
                  <a:pt x="108" y="12"/>
                </a:lnTo>
                <a:lnTo>
                  <a:pt x="108" y="0"/>
                </a:lnTo>
                <a:lnTo>
                  <a:pt x="10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6" name="Freeform 244"/>
          <p:cNvSpPr>
            <a:spLocks/>
          </p:cNvSpPr>
          <p:nvPr/>
        </p:nvSpPr>
        <p:spPr bwMode="auto">
          <a:xfrm>
            <a:off x="2966049" y="4299747"/>
            <a:ext cx="146274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7" y="3"/>
              </a:cxn>
              <a:cxn ang="0">
                <a:pos x="1" y="3"/>
              </a:cxn>
              <a:cxn ang="0">
                <a:pos x="17" y="3"/>
              </a:cxn>
              <a:cxn ang="0">
                <a:pos x="18" y="2"/>
              </a:cxn>
              <a:cxn ang="0">
                <a:pos x="18" y="1"/>
              </a:cxn>
              <a:cxn ang="0">
                <a:pos x="18" y="0"/>
              </a:cxn>
              <a:cxn ang="0">
                <a:pos x="17" y="0"/>
              </a:cxn>
              <a:cxn ang="0">
                <a:pos x="17" y="0"/>
              </a:cxn>
              <a:cxn ang="0">
                <a:pos x="1" y="0"/>
              </a:cxn>
            </a:cxnLst>
            <a:rect l="0" t="0" r="r" b="b"/>
            <a:pathLst>
              <a:path w="18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7" y="3"/>
                </a:lnTo>
                <a:lnTo>
                  <a:pt x="1" y="3"/>
                </a:lnTo>
                <a:lnTo>
                  <a:pt x="17" y="3"/>
                </a:lnTo>
                <a:lnTo>
                  <a:pt x="18" y="2"/>
                </a:lnTo>
                <a:lnTo>
                  <a:pt x="18" y="1"/>
                </a:lnTo>
                <a:lnTo>
                  <a:pt x="18" y="0"/>
                </a:lnTo>
                <a:lnTo>
                  <a:pt x="17" y="0"/>
                </a:lnTo>
                <a:lnTo>
                  <a:pt x="17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7" name="Freeform 245"/>
          <p:cNvSpPr>
            <a:spLocks/>
          </p:cNvSpPr>
          <p:nvPr/>
        </p:nvSpPr>
        <p:spPr bwMode="auto">
          <a:xfrm>
            <a:off x="3087944" y="4278563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6" y="36"/>
              </a:cxn>
              <a:cxn ang="0">
                <a:pos x="12" y="36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0"/>
                </a:lnTo>
                <a:lnTo>
                  <a:pt x="6" y="36"/>
                </a:lnTo>
                <a:lnTo>
                  <a:pt x="12" y="36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8" name="Freeform 246"/>
          <p:cNvSpPr>
            <a:spLocks/>
          </p:cNvSpPr>
          <p:nvPr/>
        </p:nvSpPr>
        <p:spPr bwMode="auto">
          <a:xfrm>
            <a:off x="3087944" y="4278563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6"/>
              </a:cxn>
              <a:cxn ang="0">
                <a:pos x="2" y="6"/>
              </a:cxn>
              <a:cxn ang="0">
                <a:pos x="2" y="6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1" y="6"/>
                </a:lnTo>
                <a:lnTo>
                  <a:pt x="2" y="6"/>
                </a:lnTo>
                <a:lnTo>
                  <a:pt x="2" y="6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9" name="Freeform 247"/>
          <p:cNvSpPr>
            <a:spLocks/>
          </p:cNvSpPr>
          <p:nvPr/>
        </p:nvSpPr>
        <p:spPr bwMode="auto">
          <a:xfrm>
            <a:off x="3087944" y="4278563"/>
            <a:ext cx="65010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42" y="18"/>
              </a:cxn>
              <a:cxn ang="0">
                <a:pos x="48" y="12"/>
              </a:cxn>
              <a:cxn ang="0">
                <a:pos x="48" y="6"/>
              </a:cxn>
              <a:cxn ang="0">
                <a:pos x="42" y="0"/>
              </a:cxn>
              <a:cxn ang="0">
                <a:pos x="12" y="0"/>
              </a:cxn>
            </a:cxnLst>
            <a:rect l="0" t="0" r="r" b="b"/>
            <a:pathLst>
              <a:path w="48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42" y="18"/>
                </a:lnTo>
                <a:lnTo>
                  <a:pt x="48" y="12"/>
                </a:lnTo>
                <a:lnTo>
                  <a:pt x="48" y="6"/>
                </a:lnTo>
                <a:lnTo>
                  <a:pt x="42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" name="Freeform 248"/>
          <p:cNvSpPr>
            <a:spLocks/>
          </p:cNvSpPr>
          <p:nvPr/>
        </p:nvSpPr>
        <p:spPr bwMode="auto">
          <a:xfrm>
            <a:off x="3087944" y="4278563"/>
            <a:ext cx="65010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7" y="3"/>
              </a:cxn>
              <a:cxn ang="0">
                <a:pos x="2" y="3"/>
              </a:cxn>
              <a:cxn ang="0">
                <a:pos x="7" y="3"/>
              </a:cxn>
              <a:cxn ang="0">
                <a:pos x="8" y="2"/>
              </a:cxn>
              <a:cxn ang="0">
                <a:pos x="8" y="2"/>
              </a:cxn>
              <a:cxn ang="0">
                <a:pos x="8" y="1"/>
              </a:cxn>
              <a:cxn ang="0">
                <a:pos x="7" y="0"/>
              </a:cxn>
              <a:cxn ang="0">
                <a:pos x="7" y="0"/>
              </a:cxn>
              <a:cxn ang="0">
                <a:pos x="2" y="0"/>
              </a:cxn>
            </a:cxnLst>
            <a:rect l="0" t="0" r="r" b="b"/>
            <a:pathLst>
              <a:path w="8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7" y="3"/>
                </a:lnTo>
                <a:lnTo>
                  <a:pt x="2" y="3"/>
                </a:lnTo>
                <a:lnTo>
                  <a:pt x="7" y="3"/>
                </a:lnTo>
                <a:lnTo>
                  <a:pt x="8" y="2"/>
                </a:lnTo>
                <a:lnTo>
                  <a:pt x="8" y="2"/>
                </a:lnTo>
                <a:lnTo>
                  <a:pt x="8" y="1"/>
                </a:lnTo>
                <a:lnTo>
                  <a:pt x="7" y="0"/>
                </a:lnTo>
                <a:lnTo>
                  <a:pt x="7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1" name="Freeform 249"/>
          <p:cNvSpPr>
            <a:spLocks/>
          </p:cNvSpPr>
          <p:nvPr/>
        </p:nvSpPr>
        <p:spPr bwMode="auto">
          <a:xfrm>
            <a:off x="3128576" y="4264440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6" y="30"/>
              </a:cxn>
              <a:cxn ang="0">
                <a:pos x="12" y="30"/>
              </a:cxn>
              <a:cxn ang="0">
                <a:pos x="18" y="24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6" y="30"/>
                </a:lnTo>
                <a:lnTo>
                  <a:pt x="12" y="30"/>
                </a:lnTo>
                <a:lnTo>
                  <a:pt x="18" y="24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2" name="Freeform 250"/>
          <p:cNvSpPr>
            <a:spLocks/>
          </p:cNvSpPr>
          <p:nvPr/>
        </p:nvSpPr>
        <p:spPr bwMode="auto">
          <a:xfrm>
            <a:off x="3128576" y="4264440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4"/>
              </a:cxn>
              <a:cxn ang="0">
                <a:pos x="1" y="5"/>
              </a:cxn>
              <a:cxn ang="0">
                <a:pos x="2" y="5"/>
              </a:cxn>
              <a:cxn ang="0">
                <a:pos x="2" y="5"/>
              </a:cxn>
              <a:cxn ang="0">
                <a:pos x="3" y="4"/>
              </a:cxn>
              <a:cxn ang="0">
                <a:pos x="3" y="1"/>
              </a:cxn>
              <a:cxn ang="0">
                <a:pos x="3" y="4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1" y="4"/>
                </a:lnTo>
                <a:lnTo>
                  <a:pt x="1" y="5"/>
                </a:lnTo>
                <a:lnTo>
                  <a:pt x="2" y="5"/>
                </a:lnTo>
                <a:lnTo>
                  <a:pt x="2" y="5"/>
                </a:lnTo>
                <a:lnTo>
                  <a:pt x="3" y="4"/>
                </a:lnTo>
                <a:lnTo>
                  <a:pt x="3" y="1"/>
                </a:lnTo>
                <a:lnTo>
                  <a:pt x="3" y="4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3" name="Freeform 251"/>
          <p:cNvSpPr>
            <a:spLocks/>
          </p:cNvSpPr>
          <p:nvPr/>
        </p:nvSpPr>
        <p:spPr bwMode="auto">
          <a:xfrm>
            <a:off x="3128576" y="4264440"/>
            <a:ext cx="65010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8"/>
              </a:cxn>
              <a:cxn ang="0">
                <a:pos x="42" y="18"/>
              </a:cxn>
              <a:cxn ang="0">
                <a:pos x="48" y="12"/>
              </a:cxn>
              <a:cxn ang="0">
                <a:pos x="48" y="0"/>
              </a:cxn>
              <a:cxn ang="0">
                <a:pos x="36" y="0"/>
              </a:cxn>
              <a:cxn ang="0">
                <a:pos x="12" y="0"/>
              </a:cxn>
            </a:cxnLst>
            <a:rect l="0" t="0" r="r" b="b"/>
            <a:pathLst>
              <a:path w="48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8"/>
                </a:lnTo>
                <a:lnTo>
                  <a:pt x="42" y="18"/>
                </a:lnTo>
                <a:lnTo>
                  <a:pt x="48" y="12"/>
                </a:lnTo>
                <a:lnTo>
                  <a:pt x="48" y="0"/>
                </a:lnTo>
                <a:lnTo>
                  <a:pt x="36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4" name="Freeform 252"/>
          <p:cNvSpPr>
            <a:spLocks/>
          </p:cNvSpPr>
          <p:nvPr/>
        </p:nvSpPr>
        <p:spPr bwMode="auto">
          <a:xfrm>
            <a:off x="3128576" y="4264440"/>
            <a:ext cx="65010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6" y="3"/>
              </a:cxn>
              <a:cxn ang="0">
                <a:pos x="2" y="3"/>
              </a:cxn>
              <a:cxn ang="0">
                <a:pos x="7" y="3"/>
              </a:cxn>
              <a:cxn ang="0">
                <a:pos x="8" y="2"/>
              </a:cxn>
              <a:cxn ang="0">
                <a:pos x="8" y="1"/>
              </a:cxn>
              <a:cxn ang="0">
                <a:pos x="8" y="0"/>
              </a:cxn>
              <a:cxn ang="0">
                <a:pos x="7" y="0"/>
              </a:cxn>
              <a:cxn ang="0">
                <a:pos x="6" y="0"/>
              </a:cxn>
              <a:cxn ang="0">
                <a:pos x="2" y="0"/>
              </a:cxn>
            </a:cxnLst>
            <a:rect l="0" t="0" r="r" b="b"/>
            <a:pathLst>
              <a:path w="8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6" y="3"/>
                </a:lnTo>
                <a:lnTo>
                  <a:pt x="2" y="3"/>
                </a:lnTo>
                <a:lnTo>
                  <a:pt x="7" y="3"/>
                </a:lnTo>
                <a:lnTo>
                  <a:pt x="8" y="2"/>
                </a:lnTo>
                <a:lnTo>
                  <a:pt x="8" y="1"/>
                </a:lnTo>
                <a:lnTo>
                  <a:pt x="8" y="0"/>
                </a:lnTo>
                <a:lnTo>
                  <a:pt x="7" y="0"/>
                </a:lnTo>
                <a:lnTo>
                  <a:pt x="6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5" name="Freeform 253"/>
          <p:cNvSpPr>
            <a:spLocks/>
          </p:cNvSpPr>
          <p:nvPr/>
        </p:nvSpPr>
        <p:spPr bwMode="auto">
          <a:xfrm>
            <a:off x="3169207" y="4264440"/>
            <a:ext cx="284421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8"/>
              </a:cxn>
              <a:cxn ang="0">
                <a:pos x="204" y="18"/>
              </a:cxn>
              <a:cxn ang="0">
                <a:pos x="210" y="12"/>
              </a:cxn>
              <a:cxn ang="0">
                <a:pos x="210" y="0"/>
              </a:cxn>
              <a:cxn ang="0">
                <a:pos x="204" y="0"/>
              </a:cxn>
              <a:cxn ang="0">
                <a:pos x="6" y="0"/>
              </a:cxn>
            </a:cxnLst>
            <a:rect l="0" t="0" r="r" b="b"/>
            <a:pathLst>
              <a:path w="210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8"/>
                </a:lnTo>
                <a:lnTo>
                  <a:pt x="204" y="18"/>
                </a:lnTo>
                <a:lnTo>
                  <a:pt x="210" y="12"/>
                </a:lnTo>
                <a:lnTo>
                  <a:pt x="210" y="0"/>
                </a:lnTo>
                <a:lnTo>
                  <a:pt x="204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6" name="Freeform 254"/>
          <p:cNvSpPr>
            <a:spLocks/>
          </p:cNvSpPr>
          <p:nvPr/>
        </p:nvSpPr>
        <p:spPr bwMode="auto">
          <a:xfrm>
            <a:off x="3169207" y="4264440"/>
            <a:ext cx="284421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34" y="3"/>
              </a:cxn>
              <a:cxn ang="0">
                <a:pos x="1" y="3"/>
              </a:cxn>
              <a:cxn ang="0">
                <a:pos x="34" y="3"/>
              </a:cxn>
              <a:cxn ang="0">
                <a:pos x="35" y="2"/>
              </a:cxn>
              <a:cxn ang="0">
                <a:pos x="35" y="1"/>
              </a:cxn>
              <a:cxn ang="0">
                <a:pos x="35" y="0"/>
              </a:cxn>
              <a:cxn ang="0">
                <a:pos x="34" y="0"/>
              </a:cxn>
              <a:cxn ang="0">
                <a:pos x="34" y="0"/>
              </a:cxn>
              <a:cxn ang="0">
                <a:pos x="1" y="0"/>
              </a:cxn>
            </a:cxnLst>
            <a:rect l="0" t="0" r="r" b="b"/>
            <a:pathLst>
              <a:path w="35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34" y="3"/>
                </a:lnTo>
                <a:lnTo>
                  <a:pt x="1" y="3"/>
                </a:lnTo>
                <a:lnTo>
                  <a:pt x="34" y="3"/>
                </a:lnTo>
                <a:lnTo>
                  <a:pt x="35" y="2"/>
                </a:lnTo>
                <a:lnTo>
                  <a:pt x="35" y="1"/>
                </a:lnTo>
                <a:lnTo>
                  <a:pt x="35" y="0"/>
                </a:lnTo>
                <a:lnTo>
                  <a:pt x="34" y="0"/>
                </a:lnTo>
                <a:lnTo>
                  <a:pt x="3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7" name="Freeform 255"/>
          <p:cNvSpPr>
            <a:spLocks/>
          </p:cNvSpPr>
          <p:nvPr/>
        </p:nvSpPr>
        <p:spPr bwMode="auto">
          <a:xfrm>
            <a:off x="3429249" y="4243255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6" y="36"/>
              </a:cxn>
              <a:cxn ang="0">
                <a:pos x="12" y="36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0"/>
                </a:lnTo>
                <a:lnTo>
                  <a:pt x="6" y="36"/>
                </a:lnTo>
                <a:lnTo>
                  <a:pt x="12" y="36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8" name="Freeform 256"/>
          <p:cNvSpPr>
            <a:spLocks/>
          </p:cNvSpPr>
          <p:nvPr/>
        </p:nvSpPr>
        <p:spPr bwMode="auto">
          <a:xfrm>
            <a:off x="3429249" y="4243255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6"/>
              </a:cxn>
              <a:cxn ang="0">
                <a:pos x="2" y="6"/>
              </a:cxn>
              <a:cxn ang="0">
                <a:pos x="2" y="6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1" y="6"/>
                </a:lnTo>
                <a:lnTo>
                  <a:pt x="2" y="6"/>
                </a:lnTo>
                <a:lnTo>
                  <a:pt x="2" y="6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9" name="Freeform 257"/>
          <p:cNvSpPr>
            <a:spLocks/>
          </p:cNvSpPr>
          <p:nvPr/>
        </p:nvSpPr>
        <p:spPr bwMode="auto">
          <a:xfrm>
            <a:off x="3429249" y="4243255"/>
            <a:ext cx="73137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48" y="18"/>
              </a:cxn>
              <a:cxn ang="0">
                <a:pos x="54" y="12"/>
              </a:cxn>
              <a:cxn ang="0">
                <a:pos x="54" y="6"/>
              </a:cxn>
              <a:cxn ang="0">
                <a:pos x="48" y="0"/>
              </a:cxn>
              <a:cxn ang="0">
                <a:pos x="42" y="0"/>
              </a:cxn>
              <a:cxn ang="0">
                <a:pos x="12" y="0"/>
              </a:cxn>
            </a:cxnLst>
            <a:rect l="0" t="0" r="r" b="b"/>
            <a:pathLst>
              <a:path w="54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48" y="18"/>
                </a:lnTo>
                <a:lnTo>
                  <a:pt x="54" y="12"/>
                </a:lnTo>
                <a:lnTo>
                  <a:pt x="54" y="6"/>
                </a:lnTo>
                <a:lnTo>
                  <a:pt x="48" y="0"/>
                </a:lnTo>
                <a:lnTo>
                  <a:pt x="42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" name="Freeform 258"/>
          <p:cNvSpPr>
            <a:spLocks/>
          </p:cNvSpPr>
          <p:nvPr/>
        </p:nvSpPr>
        <p:spPr bwMode="auto">
          <a:xfrm>
            <a:off x="3429249" y="4243255"/>
            <a:ext cx="73137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7" y="3"/>
              </a:cxn>
              <a:cxn ang="0">
                <a:pos x="2" y="3"/>
              </a:cxn>
              <a:cxn ang="0">
                <a:pos x="8" y="3"/>
              </a:cxn>
              <a:cxn ang="0">
                <a:pos x="9" y="2"/>
              </a:cxn>
              <a:cxn ang="0">
                <a:pos x="9" y="2"/>
              </a:cxn>
              <a:cxn ang="0">
                <a:pos x="9" y="1"/>
              </a:cxn>
              <a:cxn ang="0">
                <a:pos x="8" y="0"/>
              </a:cxn>
              <a:cxn ang="0">
                <a:pos x="7" y="0"/>
              </a:cxn>
              <a:cxn ang="0">
                <a:pos x="2" y="0"/>
              </a:cxn>
            </a:cxnLst>
            <a:rect l="0" t="0" r="r" b="b"/>
            <a:pathLst>
              <a:path w="9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7" y="3"/>
                </a:lnTo>
                <a:lnTo>
                  <a:pt x="2" y="3"/>
                </a:lnTo>
                <a:lnTo>
                  <a:pt x="8" y="3"/>
                </a:lnTo>
                <a:lnTo>
                  <a:pt x="9" y="2"/>
                </a:lnTo>
                <a:lnTo>
                  <a:pt x="9" y="2"/>
                </a:lnTo>
                <a:lnTo>
                  <a:pt x="9" y="1"/>
                </a:lnTo>
                <a:lnTo>
                  <a:pt x="8" y="0"/>
                </a:lnTo>
                <a:lnTo>
                  <a:pt x="7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1" name="Freeform 259"/>
          <p:cNvSpPr>
            <a:spLocks/>
          </p:cNvSpPr>
          <p:nvPr/>
        </p:nvSpPr>
        <p:spPr bwMode="auto">
          <a:xfrm>
            <a:off x="3478007" y="4229132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6" y="30"/>
              </a:cxn>
              <a:cxn ang="0">
                <a:pos x="12" y="30"/>
              </a:cxn>
              <a:cxn ang="0">
                <a:pos x="18" y="24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6" y="30"/>
                </a:lnTo>
                <a:lnTo>
                  <a:pt x="12" y="30"/>
                </a:lnTo>
                <a:lnTo>
                  <a:pt x="18" y="24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2" name="Freeform 260"/>
          <p:cNvSpPr>
            <a:spLocks/>
          </p:cNvSpPr>
          <p:nvPr/>
        </p:nvSpPr>
        <p:spPr bwMode="auto">
          <a:xfrm>
            <a:off x="3478007" y="4229132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4"/>
              </a:cxn>
              <a:cxn ang="0">
                <a:pos x="1" y="5"/>
              </a:cxn>
              <a:cxn ang="0">
                <a:pos x="1" y="5"/>
              </a:cxn>
              <a:cxn ang="0">
                <a:pos x="2" y="5"/>
              </a:cxn>
              <a:cxn ang="0">
                <a:pos x="3" y="4"/>
              </a:cxn>
              <a:cxn ang="0">
                <a:pos x="3" y="1"/>
              </a:cxn>
              <a:cxn ang="0">
                <a:pos x="3" y="4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1" y="4"/>
                </a:lnTo>
                <a:lnTo>
                  <a:pt x="1" y="5"/>
                </a:lnTo>
                <a:lnTo>
                  <a:pt x="1" y="5"/>
                </a:lnTo>
                <a:lnTo>
                  <a:pt x="2" y="5"/>
                </a:lnTo>
                <a:lnTo>
                  <a:pt x="3" y="4"/>
                </a:lnTo>
                <a:lnTo>
                  <a:pt x="3" y="1"/>
                </a:lnTo>
                <a:lnTo>
                  <a:pt x="3" y="4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3" name="Freeform 261"/>
          <p:cNvSpPr>
            <a:spLocks/>
          </p:cNvSpPr>
          <p:nvPr/>
        </p:nvSpPr>
        <p:spPr bwMode="auto">
          <a:xfrm>
            <a:off x="3478007" y="4229132"/>
            <a:ext cx="97516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8"/>
              </a:cxn>
              <a:cxn ang="0">
                <a:pos x="66" y="18"/>
              </a:cxn>
              <a:cxn ang="0">
                <a:pos x="72" y="12"/>
              </a:cxn>
              <a:cxn ang="0">
                <a:pos x="72" y="0"/>
              </a:cxn>
              <a:cxn ang="0">
                <a:pos x="60" y="0"/>
              </a:cxn>
              <a:cxn ang="0">
                <a:pos x="6" y="0"/>
              </a:cxn>
            </a:cxnLst>
            <a:rect l="0" t="0" r="r" b="b"/>
            <a:pathLst>
              <a:path w="72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8"/>
                </a:lnTo>
                <a:lnTo>
                  <a:pt x="66" y="18"/>
                </a:lnTo>
                <a:lnTo>
                  <a:pt x="72" y="12"/>
                </a:lnTo>
                <a:lnTo>
                  <a:pt x="72" y="0"/>
                </a:lnTo>
                <a:lnTo>
                  <a:pt x="60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4" name="Freeform 262"/>
          <p:cNvSpPr>
            <a:spLocks/>
          </p:cNvSpPr>
          <p:nvPr/>
        </p:nvSpPr>
        <p:spPr bwMode="auto">
          <a:xfrm>
            <a:off x="3478007" y="4229132"/>
            <a:ext cx="97516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10" y="3"/>
              </a:cxn>
              <a:cxn ang="0">
                <a:pos x="1" y="3"/>
              </a:cxn>
              <a:cxn ang="0">
                <a:pos x="11" y="3"/>
              </a:cxn>
              <a:cxn ang="0">
                <a:pos x="12" y="2"/>
              </a:cxn>
              <a:cxn ang="0">
                <a:pos x="12" y="1"/>
              </a:cxn>
              <a:cxn ang="0">
                <a:pos x="12" y="0"/>
              </a:cxn>
              <a:cxn ang="0">
                <a:pos x="11" y="0"/>
              </a:cxn>
              <a:cxn ang="0">
                <a:pos x="10" y="0"/>
              </a:cxn>
              <a:cxn ang="0">
                <a:pos x="1" y="0"/>
              </a:cxn>
            </a:cxnLst>
            <a:rect l="0" t="0" r="r" b="b"/>
            <a:pathLst>
              <a:path w="12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10" y="3"/>
                </a:lnTo>
                <a:lnTo>
                  <a:pt x="1" y="3"/>
                </a:lnTo>
                <a:lnTo>
                  <a:pt x="11" y="3"/>
                </a:lnTo>
                <a:lnTo>
                  <a:pt x="12" y="2"/>
                </a:lnTo>
                <a:lnTo>
                  <a:pt x="12" y="1"/>
                </a:lnTo>
                <a:lnTo>
                  <a:pt x="12" y="0"/>
                </a:lnTo>
                <a:lnTo>
                  <a:pt x="11" y="0"/>
                </a:lnTo>
                <a:lnTo>
                  <a:pt x="10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5" name="Freeform 263"/>
          <p:cNvSpPr>
            <a:spLocks/>
          </p:cNvSpPr>
          <p:nvPr/>
        </p:nvSpPr>
        <p:spPr bwMode="auto">
          <a:xfrm>
            <a:off x="3551144" y="4206771"/>
            <a:ext cx="24379" cy="43546"/>
          </a:xfrm>
          <a:custGeom>
            <a:avLst/>
            <a:gdLst/>
            <a:ahLst/>
            <a:cxnLst>
              <a:cxn ang="0">
                <a:pos x="0" y="25"/>
              </a:cxn>
              <a:cxn ang="0">
                <a:pos x="0" y="31"/>
              </a:cxn>
              <a:cxn ang="0">
                <a:pos x="6" y="37"/>
              </a:cxn>
              <a:cxn ang="0">
                <a:pos x="12" y="37"/>
              </a:cxn>
              <a:cxn ang="0">
                <a:pos x="18" y="31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25"/>
              </a:cxn>
            </a:cxnLst>
            <a:rect l="0" t="0" r="r" b="b"/>
            <a:pathLst>
              <a:path w="18" h="37">
                <a:moveTo>
                  <a:pt x="0" y="25"/>
                </a:moveTo>
                <a:lnTo>
                  <a:pt x="0" y="31"/>
                </a:lnTo>
                <a:lnTo>
                  <a:pt x="6" y="37"/>
                </a:lnTo>
                <a:lnTo>
                  <a:pt x="12" y="37"/>
                </a:lnTo>
                <a:lnTo>
                  <a:pt x="18" y="31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25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6" name="Freeform 264"/>
          <p:cNvSpPr>
            <a:spLocks/>
          </p:cNvSpPr>
          <p:nvPr/>
        </p:nvSpPr>
        <p:spPr bwMode="auto">
          <a:xfrm>
            <a:off x="3551144" y="4206771"/>
            <a:ext cx="24379" cy="43546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6"/>
              </a:cxn>
              <a:cxn ang="0">
                <a:pos x="1" y="6"/>
              </a:cxn>
              <a:cxn ang="0">
                <a:pos x="2" y="6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1" y="6"/>
                </a:lnTo>
                <a:lnTo>
                  <a:pt x="1" y="6"/>
                </a:lnTo>
                <a:lnTo>
                  <a:pt x="2" y="6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7" name="Freeform 265"/>
          <p:cNvSpPr>
            <a:spLocks/>
          </p:cNvSpPr>
          <p:nvPr/>
        </p:nvSpPr>
        <p:spPr bwMode="auto">
          <a:xfrm>
            <a:off x="3551144" y="4206771"/>
            <a:ext cx="73137" cy="22361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9"/>
              </a:cxn>
              <a:cxn ang="0">
                <a:pos x="54" y="19"/>
              </a:cxn>
              <a:cxn ang="0">
                <a:pos x="54" y="0"/>
              </a:cxn>
              <a:cxn ang="0">
                <a:pos x="48" y="0"/>
              </a:cxn>
              <a:cxn ang="0">
                <a:pos x="6" y="0"/>
              </a:cxn>
            </a:cxnLst>
            <a:rect l="0" t="0" r="r" b="b"/>
            <a:pathLst>
              <a:path w="54" h="19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9"/>
                </a:lnTo>
                <a:lnTo>
                  <a:pt x="54" y="19"/>
                </a:lnTo>
                <a:lnTo>
                  <a:pt x="54" y="0"/>
                </a:lnTo>
                <a:lnTo>
                  <a:pt x="48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8" name="Freeform 266"/>
          <p:cNvSpPr>
            <a:spLocks/>
          </p:cNvSpPr>
          <p:nvPr/>
        </p:nvSpPr>
        <p:spPr bwMode="auto">
          <a:xfrm>
            <a:off x="3551144" y="4206771"/>
            <a:ext cx="73137" cy="22361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8" y="3"/>
              </a:cxn>
              <a:cxn ang="0">
                <a:pos x="1" y="3"/>
              </a:cxn>
              <a:cxn ang="0">
                <a:pos x="9" y="3"/>
              </a:cxn>
              <a:cxn ang="0">
                <a:pos x="9" y="2"/>
              </a:cxn>
              <a:cxn ang="0">
                <a:pos x="9" y="2"/>
              </a:cxn>
              <a:cxn ang="0">
                <a:pos x="9" y="1"/>
              </a:cxn>
              <a:cxn ang="0">
                <a:pos x="9" y="0"/>
              </a:cxn>
              <a:cxn ang="0">
                <a:pos x="8" y="0"/>
              </a:cxn>
              <a:cxn ang="0">
                <a:pos x="1" y="0"/>
              </a:cxn>
            </a:cxnLst>
            <a:rect l="0" t="0" r="r" b="b"/>
            <a:pathLst>
              <a:path w="9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8" y="3"/>
                </a:lnTo>
                <a:lnTo>
                  <a:pt x="1" y="3"/>
                </a:lnTo>
                <a:lnTo>
                  <a:pt x="9" y="3"/>
                </a:lnTo>
                <a:lnTo>
                  <a:pt x="9" y="2"/>
                </a:lnTo>
                <a:lnTo>
                  <a:pt x="9" y="2"/>
                </a:lnTo>
                <a:lnTo>
                  <a:pt x="9" y="1"/>
                </a:lnTo>
                <a:lnTo>
                  <a:pt x="9" y="0"/>
                </a:lnTo>
                <a:lnTo>
                  <a:pt x="8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9" name="Freeform 267"/>
          <p:cNvSpPr>
            <a:spLocks/>
          </p:cNvSpPr>
          <p:nvPr/>
        </p:nvSpPr>
        <p:spPr bwMode="auto">
          <a:xfrm>
            <a:off x="3599902" y="4206771"/>
            <a:ext cx="162526" cy="22361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6" y="6"/>
              </a:cxn>
              <a:cxn ang="0">
                <a:pos x="0" y="12"/>
              </a:cxn>
              <a:cxn ang="0">
                <a:pos x="6" y="12"/>
              </a:cxn>
              <a:cxn ang="0">
                <a:pos x="6" y="19"/>
              </a:cxn>
              <a:cxn ang="0">
                <a:pos x="114" y="19"/>
              </a:cxn>
              <a:cxn ang="0">
                <a:pos x="120" y="12"/>
              </a:cxn>
              <a:cxn ang="0">
                <a:pos x="120" y="6"/>
              </a:cxn>
              <a:cxn ang="0">
                <a:pos x="114" y="0"/>
              </a:cxn>
              <a:cxn ang="0">
                <a:pos x="108" y="0"/>
              </a:cxn>
              <a:cxn ang="0">
                <a:pos x="12" y="0"/>
              </a:cxn>
            </a:cxnLst>
            <a:rect l="0" t="0" r="r" b="b"/>
            <a:pathLst>
              <a:path w="120" h="19">
                <a:moveTo>
                  <a:pt x="12" y="0"/>
                </a:moveTo>
                <a:lnTo>
                  <a:pt x="6" y="0"/>
                </a:lnTo>
                <a:lnTo>
                  <a:pt x="6" y="6"/>
                </a:lnTo>
                <a:lnTo>
                  <a:pt x="0" y="12"/>
                </a:lnTo>
                <a:lnTo>
                  <a:pt x="6" y="12"/>
                </a:lnTo>
                <a:lnTo>
                  <a:pt x="6" y="19"/>
                </a:lnTo>
                <a:lnTo>
                  <a:pt x="114" y="19"/>
                </a:lnTo>
                <a:lnTo>
                  <a:pt x="120" y="12"/>
                </a:lnTo>
                <a:lnTo>
                  <a:pt x="120" y="6"/>
                </a:lnTo>
                <a:lnTo>
                  <a:pt x="114" y="0"/>
                </a:lnTo>
                <a:lnTo>
                  <a:pt x="10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70" name="Freeform 268"/>
          <p:cNvSpPr>
            <a:spLocks/>
          </p:cNvSpPr>
          <p:nvPr/>
        </p:nvSpPr>
        <p:spPr bwMode="auto">
          <a:xfrm>
            <a:off x="3599902" y="4206771"/>
            <a:ext cx="162526" cy="22361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1" y="2"/>
              </a:cxn>
              <a:cxn ang="0">
                <a:pos x="1" y="3"/>
              </a:cxn>
              <a:cxn ang="0">
                <a:pos x="18" y="3"/>
              </a:cxn>
              <a:cxn ang="0">
                <a:pos x="2" y="3"/>
              </a:cxn>
              <a:cxn ang="0">
                <a:pos x="19" y="3"/>
              </a:cxn>
              <a:cxn ang="0">
                <a:pos x="20" y="2"/>
              </a:cxn>
              <a:cxn ang="0">
                <a:pos x="20" y="2"/>
              </a:cxn>
              <a:cxn ang="0">
                <a:pos x="20" y="1"/>
              </a:cxn>
              <a:cxn ang="0">
                <a:pos x="19" y="0"/>
              </a:cxn>
              <a:cxn ang="0">
                <a:pos x="18" y="0"/>
              </a:cxn>
              <a:cxn ang="0">
                <a:pos x="2" y="0"/>
              </a:cxn>
            </a:cxnLst>
            <a:rect l="0" t="0" r="r" b="b"/>
            <a:pathLst>
              <a:path w="20" h="3">
                <a:moveTo>
                  <a:pt x="2" y="0"/>
                </a:move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1" y="2"/>
                </a:lnTo>
                <a:lnTo>
                  <a:pt x="1" y="3"/>
                </a:lnTo>
                <a:lnTo>
                  <a:pt x="18" y="3"/>
                </a:lnTo>
                <a:lnTo>
                  <a:pt x="2" y="3"/>
                </a:lnTo>
                <a:lnTo>
                  <a:pt x="19" y="3"/>
                </a:lnTo>
                <a:lnTo>
                  <a:pt x="20" y="2"/>
                </a:lnTo>
                <a:lnTo>
                  <a:pt x="20" y="2"/>
                </a:lnTo>
                <a:lnTo>
                  <a:pt x="20" y="1"/>
                </a:lnTo>
                <a:lnTo>
                  <a:pt x="19" y="0"/>
                </a:lnTo>
                <a:lnTo>
                  <a:pt x="18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71" name="Freeform 269"/>
          <p:cNvSpPr>
            <a:spLocks/>
          </p:cNvSpPr>
          <p:nvPr/>
        </p:nvSpPr>
        <p:spPr bwMode="auto">
          <a:xfrm>
            <a:off x="3738049" y="4206771"/>
            <a:ext cx="73137" cy="22361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9"/>
              </a:cxn>
              <a:cxn ang="0">
                <a:pos x="48" y="19"/>
              </a:cxn>
              <a:cxn ang="0">
                <a:pos x="54" y="12"/>
              </a:cxn>
              <a:cxn ang="0">
                <a:pos x="54" y="6"/>
              </a:cxn>
              <a:cxn ang="0">
                <a:pos x="48" y="0"/>
              </a:cxn>
              <a:cxn ang="0">
                <a:pos x="6" y="0"/>
              </a:cxn>
            </a:cxnLst>
            <a:rect l="0" t="0" r="r" b="b"/>
            <a:pathLst>
              <a:path w="54" h="19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9"/>
                </a:lnTo>
                <a:lnTo>
                  <a:pt x="48" y="19"/>
                </a:lnTo>
                <a:lnTo>
                  <a:pt x="54" y="12"/>
                </a:lnTo>
                <a:lnTo>
                  <a:pt x="54" y="6"/>
                </a:lnTo>
                <a:lnTo>
                  <a:pt x="48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72" name="Freeform 270"/>
          <p:cNvSpPr>
            <a:spLocks/>
          </p:cNvSpPr>
          <p:nvPr/>
        </p:nvSpPr>
        <p:spPr bwMode="auto">
          <a:xfrm>
            <a:off x="3738049" y="4206771"/>
            <a:ext cx="73137" cy="22361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8" y="3"/>
              </a:cxn>
              <a:cxn ang="0">
                <a:pos x="1" y="3"/>
              </a:cxn>
              <a:cxn ang="0">
                <a:pos x="8" y="3"/>
              </a:cxn>
              <a:cxn ang="0">
                <a:pos x="9" y="2"/>
              </a:cxn>
              <a:cxn ang="0">
                <a:pos x="9" y="2"/>
              </a:cxn>
              <a:cxn ang="0">
                <a:pos x="9" y="1"/>
              </a:cxn>
              <a:cxn ang="0">
                <a:pos x="8" y="0"/>
              </a:cxn>
              <a:cxn ang="0">
                <a:pos x="8" y="0"/>
              </a:cxn>
              <a:cxn ang="0">
                <a:pos x="1" y="0"/>
              </a:cxn>
            </a:cxnLst>
            <a:rect l="0" t="0" r="r" b="b"/>
            <a:pathLst>
              <a:path w="9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8" y="3"/>
                </a:lnTo>
                <a:lnTo>
                  <a:pt x="1" y="3"/>
                </a:lnTo>
                <a:lnTo>
                  <a:pt x="8" y="3"/>
                </a:lnTo>
                <a:lnTo>
                  <a:pt x="9" y="2"/>
                </a:lnTo>
                <a:lnTo>
                  <a:pt x="9" y="2"/>
                </a:lnTo>
                <a:lnTo>
                  <a:pt x="9" y="1"/>
                </a:lnTo>
                <a:lnTo>
                  <a:pt x="8" y="0"/>
                </a:lnTo>
                <a:lnTo>
                  <a:pt x="8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73" name="Freeform 271"/>
          <p:cNvSpPr>
            <a:spLocks/>
          </p:cNvSpPr>
          <p:nvPr/>
        </p:nvSpPr>
        <p:spPr bwMode="auto">
          <a:xfrm>
            <a:off x="3786807" y="4206771"/>
            <a:ext cx="81263" cy="22361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9"/>
              </a:cxn>
              <a:cxn ang="0">
                <a:pos x="54" y="19"/>
              </a:cxn>
              <a:cxn ang="0">
                <a:pos x="54" y="12"/>
              </a:cxn>
              <a:cxn ang="0">
                <a:pos x="60" y="12"/>
              </a:cxn>
              <a:cxn ang="0">
                <a:pos x="54" y="6"/>
              </a:cxn>
              <a:cxn ang="0">
                <a:pos x="54" y="0"/>
              </a:cxn>
              <a:cxn ang="0">
                <a:pos x="48" y="0"/>
              </a:cxn>
              <a:cxn ang="0">
                <a:pos x="12" y="0"/>
              </a:cxn>
            </a:cxnLst>
            <a:rect l="0" t="0" r="r" b="b"/>
            <a:pathLst>
              <a:path w="60" h="19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9"/>
                </a:lnTo>
                <a:lnTo>
                  <a:pt x="54" y="19"/>
                </a:lnTo>
                <a:lnTo>
                  <a:pt x="54" y="12"/>
                </a:lnTo>
                <a:lnTo>
                  <a:pt x="60" y="12"/>
                </a:lnTo>
                <a:lnTo>
                  <a:pt x="54" y="6"/>
                </a:lnTo>
                <a:lnTo>
                  <a:pt x="54" y="0"/>
                </a:lnTo>
                <a:lnTo>
                  <a:pt x="4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74" name="Freeform 272"/>
          <p:cNvSpPr>
            <a:spLocks/>
          </p:cNvSpPr>
          <p:nvPr/>
        </p:nvSpPr>
        <p:spPr bwMode="auto">
          <a:xfrm>
            <a:off x="3786807" y="4206771"/>
            <a:ext cx="81263" cy="22361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8" y="3"/>
              </a:cxn>
              <a:cxn ang="0">
                <a:pos x="2" y="3"/>
              </a:cxn>
              <a:cxn ang="0">
                <a:pos x="9" y="3"/>
              </a:cxn>
              <a:cxn ang="0">
                <a:pos x="9" y="2"/>
              </a:cxn>
              <a:cxn ang="0">
                <a:pos x="10" y="2"/>
              </a:cxn>
              <a:cxn ang="0">
                <a:pos x="9" y="1"/>
              </a:cxn>
              <a:cxn ang="0">
                <a:pos x="9" y="0"/>
              </a:cxn>
              <a:cxn ang="0">
                <a:pos x="8" y="0"/>
              </a:cxn>
              <a:cxn ang="0">
                <a:pos x="2" y="0"/>
              </a:cxn>
            </a:cxnLst>
            <a:rect l="0" t="0" r="r" b="b"/>
            <a:pathLst>
              <a:path w="10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8" y="3"/>
                </a:lnTo>
                <a:lnTo>
                  <a:pt x="2" y="3"/>
                </a:lnTo>
                <a:lnTo>
                  <a:pt x="9" y="3"/>
                </a:lnTo>
                <a:lnTo>
                  <a:pt x="9" y="2"/>
                </a:lnTo>
                <a:lnTo>
                  <a:pt x="10" y="2"/>
                </a:lnTo>
                <a:lnTo>
                  <a:pt x="9" y="1"/>
                </a:lnTo>
                <a:lnTo>
                  <a:pt x="9" y="0"/>
                </a:lnTo>
                <a:lnTo>
                  <a:pt x="8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75" name="Freeform 273"/>
          <p:cNvSpPr>
            <a:spLocks/>
          </p:cNvSpPr>
          <p:nvPr/>
        </p:nvSpPr>
        <p:spPr bwMode="auto">
          <a:xfrm>
            <a:off x="3843691" y="4192648"/>
            <a:ext cx="24379" cy="36484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1"/>
              </a:cxn>
              <a:cxn ang="0">
                <a:pos x="12" y="31"/>
              </a:cxn>
              <a:cxn ang="0">
                <a:pos x="12" y="24"/>
              </a:cxn>
              <a:cxn ang="0">
                <a:pos x="18" y="6"/>
              </a:cxn>
              <a:cxn ang="0">
                <a:pos x="18" y="24"/>
              </a:cxn>
              <a:cxn ang="0">
                <a:pos x="12" y="0"/>
              </a:cxn>
              <a:cxn ang="0">
                <a:pos x="0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1">
                <a:moveTo>
                  <a:pt x="0" y="24"/>
                </a:moveTo>
                <a:lnTo>
                  <a:pt x="0" y="31"/>
                </a:lnTo>
                <a:lnTo>
                  <a:pt x="12" y="31"/>
                </a:lnTo>
                <a:lnTo>
                  <a:pt x="12" y="24"/>
                </a:lnTo>
                <a:lnTo>
                  <a:pt x="18" y="6"/>
                </a:lnTo>
                <a:lnTo>
                  <a:pt x="18" y="24"/>
                </a:lnTo>
                <a:lnTo>
                  <a:pt x="12" y="0"/>
                </a:lnTo>
                <a:lnTo>
                  <a:pt x="0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76" name="Freeform 274"/>
          <p:cNvSpPr>
            <a:spLocks/>
          </p:cNvSpPr>
          <p:nvPr/>
        </p:nvSpPr>
        <p:spPr bwMode="auto">
          <a:xfrm>
            <a:off x="3843691" y="4192648"/>
            <a:ext cx="24379" cy="36484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4"/>
              </a:cxn>
              <a:cxn ang="0">
                <a:pos x="0" y="5"/>
              </a:cxn>
              <a:cxn ang="0">
                <a:pos x="1" y="5"/>
              </a:cxn>
              <a:cxn ang="0">
                <a:pos x="2" y="5"/>
              </a:cxn>
              <a:cxn ang="0">
                <a:pos x="2" y="4"/>
              </a:cxn>
              <a:cxn ang="0">
                <a:pos x="3" y="1"/>
              </a:cxn>
              <a:cxn ang="0">
                <a:pos x="3" y="4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1" y="4"/>
                </a:lnTo>
                <a:lnTo>
                  <a:pt x="0" y="5"/>
                </a:lnTo>
                <a:lnTo>
                  <a:pt x="1" y="5"/>
                </a:lnTo>
                <a:lnTo>
                  <a:pt x="2" y="5"/>
                </a:lnTo>
                <a:lnTo>
                  <a:pt x="2" y="4"/>
                </a:lnTo>
                <a:lnTo>
                  <a:pt x="3" y="1"/>
                </a:lnTo>
                <a:lnTo>
                  <a:pt x="3" y="4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77" name="Freeform 275"/>
          <p:cNvSpPr>
            <a:spLocks/>
          </p:cNvSpPr>
          <p:nvPr/>
        </p:nvSpPr>
        <p:spPr bwMode="auto">
          <a:xfrm>
            <a:off x="3843691" y="4192648"/>
            <a:ext cx="325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18" y="18"/>
              </a:cxn>
              <a:cxn ang="0">
                <a:pos x="24" y="12"/>
              </a:cxn>
              <a:cxn ang="0">
                <a:pos x="24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24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18" y="18"/>
                </a:lnTo>
                <a:lnTo>
                  <a:pt x="24" y="12"/>
                </a:lnTo>
                <a:lnTo>
                  <a:pt x="24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78" name="Freeform 276"/>
          <p:cNvSpPr>
            <a:spLocks/>
          </p:cNvSpPr>
          <p:nvPr/>
        </p:nvSpPr>
        <p:spPr bwMode="auto">
          <a:xfrm>
            <a:off x="3843691" y="4192648"/>
            <a:ext cx="325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2" y="3"/>
              </a:cxn>
              <a:cxn ang="0">
                <a:pos x="1" y="3"/>
              </a:cxn>
              <a:cxn ang="0">
                <a:pos x="3" y="3"/>
              </a:cxn>
              <a:cxn ang="0">
                <a:pos x="4" y="2"/>
              </a:cxn>
              <a:cxn ang="0">
                <a:pos x="4" y="1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2" y="3"/>
                </a:lnTo>
                <a:lnTo>
                  <a:pt x="1" y="3"/>
                </a:lnTo>
                <a:lnTo>
                  <a:pt x="3" y="3"/>
                </a:lnTo>
                <a:lnTo>
                  <a:pt x="4" y="2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79" name="Freeform 277"/>
          <p:cNvSpPr>
            <a:spLocks/>
          </p:cNvSpPr>
          <p:nvPr/>
        </p:nvSpPr>
        <p:spPr bwMode="auto">
          <a:xfrm>
            <a:off x="3851817" y="4171464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6" y="36"/>
              </a:cxn>
              <a:cxn ang="0">
                <a:pos x="12" y="36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0"/>
                </a:lnTo>
                <a:lnTo>
                  <a:pt x="6" y="36"/>
                </a:lnTo>
                <a:lnTo>
                  <a:pt x="12" y="36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80" name="Freeform 278"/>
          <p:cNvSpPr>
            <a:spLocks/>
          </p:cNvSpPr>
          <p:nvPr/>
        </p:nvSpPr>
        <p:spPr bwMode="auto">
          <a:xfrm>
            <a:off x="3851817" y="4171464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6"/>
              </a:cxn>
              <a:cxn ang="0">
                <a:pos x="1" y="6"/>
              </a:cxn>
              <a:cxn ang="0">
                <a:pos x="2" y="6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1" y="6"/>
                </a:lnTo>
                <a:lnTo>
                  <a:pt x="1" y="6"/>
                </a:lnTo>
                <a:lnTo>
                  <a:pt x="2" y="6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81" name="Freeform 279"/>
          <p:cNvSpPr>
            <a:spLocks/>
          </p:cNvSpPr>
          <p:nvPr/>
        </p:nvSpPr>
        <p:spPr bwMode="auto">
          <a:xfrm>
            <a:off x="3851817" y="4171464"/>
            <a:ext cx="113768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84" y="18"/>
              </a:cxn>
              <a:cxn ang="0">
                <a:pos x="84" y="0"/>
              </a:cxn>
              <a:cxn ang="0">
                <a:pos x="78" y="0"/>
              </a:cxn>
              <a:cxn ang="0">
                <a:pos x="6" y="0"/>
              </a:cxn>
            </a:cxnLst>
            <a:rect l="0" t="0" r="r" b="b"/>
            <a:pathLst>
              <a:path w="84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84" y="18"/>
                </a:lnTo>
                <a:lnTo>
                  <a:pt x="84" y="0"/>
                </a:lnTo>
                <a:lnTo>
                  <a:pt x="78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82" name="Freeform 280"/>
          <p:cNvSpPr>
            <a:spLocks/>
          </p:cNvSpPr>
          <p:nvPr/>
        </p:nvSpPr>
        <p:spPr bwMode="auto">
          <a:xfrm>
            <a:off x="3851817" y="4171464"/>
            <a:ext cx="113768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13" y="3"/>
              </a:cxn>
              <a:cxn ang="0">
                <a:pos x="1" y="3"/>
              </a:cxn>
              <a:cxn ang="0">
                <a:pos x="14" y="3"/>
              </a:cxn>
              <a:cxn ang="0">
                <a:pos x="14" y="2"/>
              </a:cxn>
              <a:cxn ang="0">
                <a:pos x="14" y="2"/>
              </a:cxn>
              <a:cxn ang="0">
                <a:pos x="14" y="1"/>
              </a:cxn>
              <a:cxn ang="0">
                <a:pos x="14" y="0"/>
              </a:cxn>
              <a:cxn ang="0">
                <a:pos x="13" y="0"/>
              </a:cxn>
              <a:cxn ang="0">
                <a:pos x="1" y="0"/>
              </a:cxn>
            </a:cxnLst>
            <a:rect l="0" t="0" r="r" b="b"/>
            <a:pathLst>
              <a:path w="14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13" y="3"/>
                </a:lnTo>
                <a:lnTo>
                  <a:pt x="1" y="3"/>
                </a:lnTo>
                <a:lnTo>
                  <a:pt x="14" y="3"/>
                </a:lnTo>
                <a:lnTo>
                  <a:pt x="14" y="2"/>
                </a:lnTo>
                <a:lnTo>
                  <a:pt x="14" y="2"/>
                </a:lnTo>
                <a:lnTo>
                  <a:pt x="14" y="1"/>
                </a:lnTo>
                <a:lnTo>
                  <a:pt x="14" y="0"/>
                </a:lnTo>
                <a:lnTo>
                  <a:pt x="1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83" name="Freeform 281"/>
          <p:cNvSpPr>
            <a:spLocks/>
          </p:cNvSpPr>
          <p:nvPr/>
        </p:nvSpPr>
        <p:spPr bwMode="auto">
          <a:xfrm>
            <a:off x="3941207" y="4157341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6" y="24"/>
              </a:cxn>
              <a:cxn ang="0">
                <a:pos x="6" y="30"/>
              </a:cxn>
              <a:cxn ang="0">
                <a:pos x="18" y="30"/>
              </a:cxn>
              <a:cxn ang="0">
                <a:pos x="18" y="0"/>
              </a:cxn>
              <a:cxn ang="0">
                <a:pos x="6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6" y="24"/>
                </a:lnTo>
                <a:lnTo>
                  <a:pt x="6" y="30"/>
                </a:lnTo>
                <a:lnTo>
                  <a:pt x="18" y="30"/>
                </a:lnTo>
                <a:lnTo>
                  <a:pt x="18" y="0"/>
                </a:lnTo>
                <a:lnTo>
                  <a:pt x="6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84" name="Freeform 282"/>
          <p:cNvSpPr>
            <a:spLocks/>
          </p:cNvSpPr>
          <p:nvPr/>
        </p:nvSpPr>
        <p:spPr bwMode="auto">
          <a:xfrm>
            <a:off x="3941207" y="4157341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4"/>
              </a:cxn>
              <a:cxn ang="0">
                <a:pos x="1" y="5"/>
              </a:cxn>
              <a:cxn ang="0">
                <a:pos x="2" y="5"/>
              </a:cxn>
              <a:cxn ang="0">
                <a:pos x="3" y="5"/>
              </a:cxn>
              <a:cxn ang="0">
                <a:pos x="3" y="4"/>
              </a:cxn>
              <a:cxn ang="0">
                <a:pos x="3" y="1"/>
              </a:cxn>
              <a:cxn ang="0">
                <a:pos x="3" y="4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1" y="4"/>
                </a:lnTo>
                <a:lnTo>
                  <a:pt x="1" y="5"/>
                </a:lnTo>
                <a:lnTo>
                  <a:pt x="2" y="5"/>
                </a:lnTo>
                <a:lnTo>
                  <a:pt x="3" y="5"/>
                </a:lnTo>
                <a:lnTo>
                  <a:pt x="3" y="4"/>
                </a:lnTo>
                <a:lnTo>
                  <a:pt x="3" y="1"/>
                </a:lnTo>
                <a:lnTo>
                  <a:pt x="3" y="4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85" name="Freeform 283"/>
          <p:cNvSpPr>
            <a:spLocks/>
          </p:cNvSpPr>
          <p:nvPr/>
        </p:nvSpPr>
        <p:spPr bwMode="auto">
          <a:xfrm>
            <a:off x="3941207" y="4157341"/>
            <a:ext cx="6636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43" y="18"/>
              </a:cxn>
              <a:cxn ang="0">
                <a:pos x="12" y="18"/>
              </a:cxn>
              <a:cxn ang="0">
                <a:pos x="49" y="12"/>
              </a:cxn>
              <a:cxn ang="0">
                <a:pos x="49" y="0"/>
              </a:cxn>
              <a:cxn ang="0">
                <a:pos x="43" y="0"/>
              </a:cxn>
              <a:cxn ang="0">
                <a:pos x="12" y="0"/>
              </a:cxn>
            </a:cxnLst>
            <a:rect l="0" t="0" r="r" b="b"/>
            <a:pathLst>
              <a:path w="49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43" y="18"/>
                </a:lnTo>
                <a:lnTo>
                  <a:pt x="12" y="18"/>
                </a:lnTo>
                <a:lnTo>
                  <a:pt x="49" y="12"/>
                </a:lnTo>
                <a:lnTo>
                  <a:pt x="49" y="0"/>
                </a:lnTo>
                <a:lnTo>
                  <a:pt x="43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86" name="Freeform 284"/>
          <p:cNvSpPr>
            <a:spLocks/>
          </p:cNvSpPr>
          <p:nvPr/>
        </p:nvSpPr>
        <p:spPr bwMode="auto">
          <a:xfrm>
            <a:off x="3941207" y="4157341"/>
            <a:ext cx="6636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  <a:cxn ang="0">
                <a:pos x="7" y="3"/>
              </a:cxn>
              <a:cxn ang="0">
                <a:pos x="2" y="3"/>
              </a:cxn>
              <a:cxn ang="0">
                <a:pos x="8" y="2"/>
              </a:cxn>
              <a:cxn ang="0">
                <a:pos x="8" y="2"/>
              </a:cxn>
              <a:cxn ang="0">
                <a:pos x="8" y="1"/>
              </a:cxn>
              <a:cxn ang="0">
                <a:pos x="8" y="0"/>
              </a:cxn>
              <a:cxn ang="0">
                <a:pos x="8" y="0"/>
              </a:cxn>
              <a:cxn ang="0">
                <a:pos x="7" y="0"/>
              </a:cxn>
              <a:cxn ang="0">
                <a:pos x="2" y="0"/>
              </a:cxn>
            </a:cxnLst>
            <a:rect l="0" t="0" r="r" b="b"/>
            <a:pathLst>
              <a:path w="8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lnTo>
                  <a:pt x="7" y="3"/>
                </a:lnTo>
                <a:lnTo>
                  <a:pt x="2" y="3"/>
                </a:lnTo>
                <a:lnTo>
                  <a:pt x="8" y="2"/>
                </a:lnTo>
                <a:lnTo>
                  <a:pt x="8" y="2"/>
                </a:lnTo>
                <a:lnTo>
                  <a:pt x="8" y="1"/>
                </a:lnTo>
                <a:lnTo>
                  <a:pt x="8" y="0"/>
                </a:lnTo>
                <a:lnTo>
                  <a:pt x="8" y="0"/>
                </a:lnTo>
                <a:lnTo>
                  <a:pt x="7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87" name="Freeform 285"/>
          <p:cNvSpPr>
            <a:spLocks/>
          </p:cNvSpPr>
          <p:nvPr/>
        </p:nvSpPr>
        <p:spPr bwMode="auto">
          <a:xfrm>
            <a:off x="3981838" y="4157341"/>
            <a:ext cx="33860" cy="21184"/>
          </a:xfrm>
          <a:custGeom>
            <a:avLst/>
            <a:gdLst/>
            <a:ahLst/>
            <a:cxnLst>
              <a:cxn ang="0">
                <a:pos x="13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13" y="18"/>
              </a:cxn>
              <a:cxn ang="0">
                <a:pos x="19" y="12"/>
              </a:cxn>
              <a:cxn ang="0">
                <a:pos x="25" y="12"/>
              </a:cxn>
              <a:cxn ang="0">
                <a:pos x="25" y="0"/>
              </a:cxn>
              <a:cxn ang="0">
                <a:pos x="13" y="0"/>
              </a:cxn>
            </a:cxnLst>
            <a:rect l="0" t="0" r="r" b="b"/>
            <a:pathLst>
              <a:path w="25" h="18">
                <a:moveTo>
                  <a:pt x="13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13" y="18"/>
                </a:lnTo>
                <a:lnTo>
                  <a:pt x="19" y="12"/>
                </a:lnTo>
                <a:lnTo>
                  <a:pt x="25" y="12"/>
                </a:lnTo>
                <a:lnTo>
                  <a:pt x="25" y="0"/>
                </a:lnTo>
                <a:lnTo>
                  <a:pt x="13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88" name="Freeform 286"/>
          <p:cNvSpPr>
            <a:spLocks/>
          </p:cNvSpPr>
          <p:nvPr/>
        </p:nvSpPr>
        <p:spPr bwMode="auto">
          <a:xfrm>
            <a:off x="3981838" y="4157341"/>
            <a:ext cx="33860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  <a:cxn ang="0">
                <a:pos x="2" y="3"/>
              </a:cxn>
              <a:cxn ang="0">
                <a:pos x="2" y="3"/>
              </a:cxn>
              <a:cxn ang="0">
                <a:pos x="3" y="2"/>
              </a:cxn>
              <a:cxn ang="0">
                <a:pos x="4" y="2"/>
              </a:cxn>
              <a:cxn ang="0">
                <a:pos x="4" y="1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lnTo>
                  <a:pt x="2" y="3"/>
                </a:lnTo>
                <a:lnTo>
                  <a:pt x="2" y="3"/>
                </a:lnTo>
                <a:lnTo>
                  <a:pt x="3" y="2"/>
                </a:lnTo>
                <a:lnTo>
                  <a:pt x="4" y="2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89" name="Freeform 287"/>
          <p:cNvSpPr>
            <a:spLocks/>
          </p:cNvSpPr>
          <p:nvPr/>
        </p:nvSpPr>
        <p:spPr bwMode="auto">
          <a:xfrm>
            <a:off x="3989965" y="4157341"/>
            <a:ext cx="33860" cy="21184"/>
          </a:xfrm>
          <a:custGeom>
            <a:avLst/>
            <a:gdLst/>
            <a:ahLst/>
            <a:cxnLst>
              <a:cxn ang="0">
                <a:pos x="7" y="0"/>
              </a:cxn>
              <a:cxn ang="0">
                <a:pos x="0" y="0"/>
              </a:cxn>
              <a:cxn ang="0">
                <a:pos x="0" y="12"/>
              </a:cxn>
              <a:cxn ang="0">
                <a:pos x="7" y="12"/>
              </a:cxn>
              <a:cxn ang="0">
                <a:pos x="13" y="18"/>
              </a:cxn>
              <a:cxn ang="0">
                <a:pos x="7" y="18"/>
              </a:cxn>
              <a:cxn ang="0">
                <a:pos x="19" y="12"/>
              </a:cxn>
              <a:cxn ang="0">
                <a:pos x="25" y="6"/>
              </a:cxn>
              <a:cxn ang="0">
                <a:pos x="19" y="0"/>
              </a:cxn>
              <a:cxn ang="0">
                <a:pos x="13" y="0"/>
              </a:cxn>
              <a:cxn ang="0">
                <a:pos x="7" y="0"/>
              </a:cxn>
            </a:cxnLst>
            <a:rect l="0" t="0" r="r" b="b"/>
            <a:pathLst>
              <a:path w="25" h="18">
                <a:moveTo>
                  <a:pt x="7" y="0"/>
                </a:moveTo>
                <a:lnTo>
                  <a:pt x="0" y="0"/>
                </a:lnTo>
                <a:lnTo>
                  <a:pt x="0" y="12"/>
                </a:lnTo>
                <a:lnTo>
                  <a:pt x="7" y="12"/>
                </a:lnTo>
                <a:lnTo>
                  <a:pt x="13" y="18"/>
                </a:lnTo>
                <a:lnTo>
                  <a:pt x="7" y="18"/>
                </a:lnTo>
                <a:lnTo>
                  <a:pt x="19" y="12"/>
                </a:lnTo>
                <a:lnTo>
                  <a:pt x="25" y="6"/>
                </a:lnTo>
                <a:lnTo>
                  <a:pt x="19" y="0"/>
                </a:lnTo>
                <a:lnTo>
                  <a:pt x="13" y="0"/>
                </a:lnTo>
                <a:lnTo>
                  <a:pt x="7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90" name="Freeform 288"/>
          <p:cNvSpPr>
            <a:spLocks/>
          </p:cNvSpPr>
          <p:nvPr/>
        </p:nvSpPr>
        <p:spPr bwMode="auto">
          <a:xfrm>
            <a:off x="3989965" y="4157341"/>
            <a:ext cx="33860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2" y="3"/>
              </a:cxn>
              <a:cxn ang="0">
                <a:pos x="1" y="3"/>
              </a:cxn>
              <a:cxn ang="0">
                <a:pos x="3" y="2"/>
              </a:cxn>
              <a:cxn ang="0">
                <a:pos x="3" y="2"/>
              </a:cxn>
              <a:cxn ang="0">
                <a:pos x="4" y="1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2" y="3"/>
                </a:lnTo>
                <a:lnTo>
                  <a:pt x="1" y="3"/>
                </a:lnTo>
                <a:lnTo>
                  <a:pt x="3" y="2"/>
                </a:lnTo>
                <a:lnTo>
                  <a:pt x="3" y="2"/>
                </a:lnTo>
                <a:lnTo>
                  <a:pt x="4" y="1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91" name="Freeform 289"/>
          <p:cNvSpPr>
            <a:spLocks/>
          </p:cNvSpPr>
          <p:nvPr/>
        </p:nvSpPr>
        <p:spPr bwMode="auto">
          <a:xfrm>
            <a:off x="3999445" y="4157341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18" y="18"/>
              </a:cxn>
              <a:cxn ang="0">
                <a:pos x="6" y="18"/>
              </a:cxn>
              <a:cxn ang="0">
                <a:pos x="24" y="12"/>
              </a:cxn>
              <a:cxn ang="0">
                <a:pos x="30" y="12"/>
              </a:cxn>
              <a:cxn ang="0">
                <a:pos x="30" y="0"/>
              </a:cxn>
              <a:cxn ang="0">
                <a:pos x="18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18" y="18"/>
                </a:lnTo>
                <a:lnTo>
                  <a:pt x="6" y="18"/>
                </a:lnTo>
                <a:lnTo>
                  <a:pt x="24" y="12"/>
                </a:lnTo>
                <a:lnTo>
                  <a:pt x="30" y="12"/>
                </a:lnTo>
                <a:lnTo>
                  <a:pt x="30" y="0"/>
                </a:lnTo>
                <a:lnTo>
                  <a:pt x="18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92" name="Freeform 290"/>
          <p:cNvSpPr>
            <a:spLocks/>
          </p:cNvSpPr>
          <p:nvPr/>
        </p:nvSpPr>
        <p:spPr bwMode="auto">
          <a:xfrm>
            <a:off x="3999445" y="4157341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3" y="3"/>
              </a:cxn>
              <a:cxn ang="0">
                <a:pos x="1" y="3"/>
              </a:cxn>
              <a:cxn ang="0">
                <a:pos x="4" y="2"/>
              </a:cxn>
              <a:cxn ang="0">
                <a:pos x="5" y="2"/>
              </a:cxn>
              <a:cxn ang="0">
                <a:pos x="5" y="1"/>
              </a:cxn>
              <a:cxn ang="0">
                <a:pos x="5" y="0"/>
              </a:cxn>
              <a:cxn ang="0">
                <a:pos x="4" y="0"/>
              </a:cxn>
              <a:cxn ang="0">
                <a:pos x="3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3" y="3"/>
                </a:lnTo>
                <a:lnTo>
                  <a:pt x="1" y="3"/>
                </a:lnTo>
                <a:lnTo>
                  <a:pt x="4" y="2"/>
                </a:lnTo>
                <a:lnTo>
                  <a:pt x="5" y="2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93" name="Freeform 291"/>
          <p:cNvSpPr>
            <a:spLocks/>
          </p:cNvSpPr>
          <p:nvPr/>
        </p:nvSpPr>
        <p:spPr bwMode="auto">
          <a:xfrm>
            <a:off x="4015698" y="4157341"/>
            <a:ext cx="48758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24" y="18"/>
              </a:cxn>
              <a:cxn ang="0">
                <a:pos x="6" y="18"/>
              </a:cxn>
              <a:cxn ang="0">
                <a:pos x="30" y="12"/>
              </a:cxn>
              <a:cxn ang="0">
                <a:pos x="36" y="6"/>
              </a:cxn>
              <a:cxn ang="0">
                <a:pos x="30" y="0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6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24" y="18"/>
                </a:lnTo>
                <a:lnTo>
                  <a:pt x="6" y="18"/>
                </a:lnTo>
                <a:lnTo>
                  <a:pt x="30" y="12"/>
                </a:lnTo>
                <a:lnTo>
                  <a:pt x="36" y="6"/>
                </a:lnTo>
                <a:lnTo>
                  <a:pt x="30" y="0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94" name="Freeform 292"/>
          <p:cNvSpPr>
            <a:spLocks/>
          </p:cNvSpPr>
          <p:nvPr/>
        </p:nvSpPr>
        <p:spPr bwMode="auto">
          <a:xfrm>
            <a:off x="4015698" y="4157341"/>
            <a:ext cx="48758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4" y="3"/>
              </a:cxn>
              <a:cxn ang="0">
                <a:pos x="1" y="3"/>
              </a:cxn>
              <a:cxn ang="0">
                <a:pos x="5" y="2"/>
              </a:cxn>
              <a:cxn ang="0">
                <a:pos x="5" y="2"/>
              </a:cxn>
              <a:cxn ang="0">
                <a:pos x="6" y="1"/>
              </a:cxn>
              <a:cxn ang="0">
                <a:pos x="5" y="0"/>
              </a:cxn>
              <a:cxn ang="0">
                <a:pos x="5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6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4" y="3"/>
                </a:lnTo>
                <a:lnTo>
                  <a:pt x="1" y="3"/>
                </a:lnTo>
                <a:lnTo>
                  <a:pt x="5" y="2"/>
                </a:lnTo>
                <a:lnTo>
                  <a:pt x="5" y="2"/>
                </a:lnTo>
                <a:lnTo>
                  <a:pt x="6" y="1"/>
                </a:lnTo>
                <a:lnTo>
                  <a:pt x="5" y="0"/>
                </a:lnTo>
                <a:lnTo>
                  <a:pt x="5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95" name="Freeform 293"/>
          <p:cNvSpPr>
            <a:spLocks/>
          </p:cNvSpPr>
          <p:nvPr/>
        </p:nvSpPr>
        <p:spPr bwMode="auto">
          <a:xfrm>
            <a:off x="4040077" y="4157341"/>
            <a:ext cx="24379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12" y="18"/>
              </a:cxn>
              <a:cxn ang="0">
                <a:pos x="6" y="18"/>
              </a:cxn>
              <a:cxn ang="0">
                <a:pos x="18" y="12"/>
              </a:cxn>
              <a:cxn ang="0">
                <a:pos x="18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18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12" y="18"/>
                </a:lnTo>
                <a:lnTo>
                  <a:pt x="6" y="18"/>
                </a:lnTo>
                <a:lnTo>
                  <a:pt x="18" y="12"/>
                </a:lnTo>
                <a:lnTo>
                  <a:pt x="18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96" name="Freeform 294"/>
          <p:cNvSpPr>
            <a:spLocks/>
          </p:cNvSpPr>
          <p:nvPr/>
        </p:nvSpPr>
        <p:spPr bwMode="auto">
          <a:xfrm>
            <a:off x="4040077" y="4157341"/>
            <a:ext cx="24379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2" y="3"/>
              </a:cxn>
              <a:cxn ang="0">
                <a:pos x="1" y="3"/>
              </a:cxn>
              <a:cxn ang="0">
                <a:pos x="3" y="2"/>
              </a:cxn>
              <a:cxn ang="0">
                <a:pos x="3" y="2"/>
              </a:cxn>
              <a:cxn ang="0">
                <a:pos x="3" y="1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3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2" y="3"/>
                </a:lnTo>
                <a:lnTo>
                  <a:pt x="1" y="3"/>
                </a:lnTo>
                <a:lnTo>
                  <a:pt x="3" y="2"/>
                </a:lnTo>
                <a:lnTo>
                  <a:pt x="3" y="2"/>
                </a:lnTo>
                <a:lnTo>
                  <a:pt x="3" y="1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97" name="Freeform 295"/>
          <p:cNvSpPr>
            <a:spLocks/>
          </p:cNvSpPr>
          <p:nvPr/>
        </p:nvSpPr>
        <p:spPr bwMode="auto">
          <a:xfrm>
            <a:off x="4040077" y="4157341"/>
            <a:ext cx="325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12" y="18"/>
              </a:cxn>
              <a:cxn ang="0">
                <a:pos x="18" y="12"/>
              </a:cxn>
              <a:cxn ang="0">
                <a:pos x="24" y="12"/>
              </a:cxn>
              <a:cxn ang="0">
                <a:pos x="24" y="0"/>
              </a:cxn>
              <a:cxn ang="0">
                <a:pos x="12" y="0"/>
              </a:cxn>
            </a:cxnLst>
            <a:rect l="0" t="0" r="r" b="b"/>
            <a:pathLst>
              <a:path w="24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12" y="18"/>
                </a:lnTo>
                <a:lnTo>
                  <a:pt x="18" y="12"/>
                </a:lnTo>
                <a:lnTo>
                  <a:pt x="24" y="12"/>
                </a:lnTo>
                <a:lnTo>
                  <a:pt x="24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98" name="Freeform 296"/>
          <p:cNvSpPr>
            <a:spLocks/>
          </p:cNvSpPr>
          <p:nvPr/>
        </p:nvSpPr>
        <p:spPr bwMode="auto">
          <a:xfrm>
            <a:off x="4040077" y="4157341"/>
            <a:ext cx="325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  <a:cxn ang="0">
                <a:pos x="2" y="3"/>
              </a:cxn>
              <a:cxn ang="0">
                <a:pos x="2" y="3"/>
              </a:cxn>
              <a:cxn ang="0">
                <a:pos x="3" y="2"/>
              </a:cxn>
              <a:cxn ang="0">
                <a:pos x="4" y="2"/>
              </a:cxn>
              <a:cxn ang="0">
                <a:pos x="4" y="1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lnTo>
                  <a:pt x="2" y="3"/>
                </a:lnTo>
                <a:lnTo>
                  <a:pt x="2" y="3"/>
                </a:lnTo>
                <a:lnTo>
                  <a:pt x="3" y="2"/>
                </a:lnTo>
                <a:lnTo>
                  <a:pt x="4" y="2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99" name="Freeform 297"/>
          <p:cNvSpPr>
            <a:spLocks/>
          </p:cNvSpPr>
          <p:nvPr/>
        </p:nvSpPr>
        <p:spPr bwMode="auto">
          <a:xfrm>
            <a:off x="4048203" y="4157341"/>
            <a:ext cx="48758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24" y="18"/>
              </a:cxn>
              <a:cxn ang="0">
                <a:pos x="6" y="18"/>
              </a:cxn>
              <a:cxn ang="0">
                <a:pos x="30" y="12"/>
              </a:cxn>
              <a:cxn ang="0">
                <a:pos x="36" y="12"/>
              </a:cxn>
              <a:cxn ang="0">
                <a:pos x="36" y="0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6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24" y="18"/>
                </a:lnTo>
                <a:lnTo>
                  <a:pt x="6" y="18"/>
                </a:lnTo>
                <a:lnTo>
                  <a:pt x="30" y="12"/>
                </a:lnTo>
                <a:lnTo>
                  <a:pt x="36" y="12"/>
                </a:lnTo>
                <a:lnTo>
                  <a:pt x="36" y="0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00" name="Freeform 298"/>
          <p:cNvSpPr>
            <a:spLocks/>
          </p:cNvSpPr>
          <p:nvPr/>
        </p:nvSpPr>
        <p:spPr bwMode="auto">
          <a:xfrm>
            <a:off x="4048203" y="4157341"/>
            <a:ext cx="48758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4" y="3"/>
              </a:cxn>
              <a:cxn ang="0">
                <a:pos x="1" y="3"/>
              </a:cxn>
              <a:cxn ang="0">
                <a:pos x="5" y="2"/>
              </a:cxn>
              <a:cxn ang="0">
                <a:pos x="6" y="2"/>
              </a:cxn>
              <a:cxn ang="0">
                <a:pos x="6" y="1"/>
              </a:cxn>
              <a:cxn ang="0">
                <a:pos x="6" y="0"/>
              </a:cxn>
              <a:cxn ang="0">
                <a:pos x="5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6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4" y="3"/>
                </a:lnTo>
                <a:lnTo>
                  <a:pt x="1" y="3"/>
                </a:lnTo>
                <a:lnTo>
                  <a:pt x="5" y="2"/>
                </a:lnTo>
                <a:lnTo>
                  <a:pt x="6" y="2"/>
                </a:lnTo>
                <a:lnTo>
                  <a:pt x="6" y="1"/>
                </a:lnTo>
                <a:lnTo>
                  <a:pt x="6" y="0"/>
                </a:lnTo>
                <a:lnTo>
                  <a:pt x="5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01" name="Freeform 299"/>
          <p:cNvSpPr>
            <a:spLocks/>
          </p:cNvSpPr>
          <p:nvPr/>
        </p:nvSpPr>
        <p:spPr bwMode="auto">
          <a:xfrm>
            <a:off x="4072582" y="4157341"/>
            <a:ext cx="325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12" y="18"/>
              </a:cxn>
              <a:cxn ang="0">
                <a:pos x="6" y="18"/>
              </a:cxn>
              <a:cxn ang="0">
                <a:pos x="18" y="12"/>
              </a:cxn>
              <a:cxn ang="0">
                <a:pos x="24" y="12"/>
              </a:cxn>
              <a:cxn ang="0">
                <a:pos x="24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24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12" y="18"/>
                </a:lnTo>
                <a:lnTo>
                  <a:pt x="6" y="18"/>
                </a:lnTo>
                <a:lnTo>
                  <a:pt x="18" y="12"/>
                </a:lnTo>
                <a:lnTo>
                  <a:pt x="24" y="12"/>
                </a:lnTo>
                <a:lnTo>
                  <a:pt x="24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02" name="Freeform 300"/>
          <p:cNvSpPr>
            <a:spLocks/>
          </p:cNvSpPr>
          <p:nvPr/>
        </p:nvSpPr>
        <p:spPr bwMode="auto">
          <a:xfrm>
            <a:off x="4072582" y="4157341"/>
            <a:ext cx="325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2" y="3"/>
              </a:cxn>
              <a:cxn ang="0">
                <a:pos x="1" y="3"/>
              </a:cxn>
              <a:cxn ang="0">
                <a:pos x="3" y="2"/>
              </a:cxn>
              <a:cxn ang="0">
                <a:pos x="4" y="2"/>
              </a:cxn>
              <a:cxn ang="0">
                <a:pos x="4" y="1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2" y="3"/>
                </a:lnTo>
                <a:lnTo>
                  <a:pt x="1" y="3"/>
                </a:lnTo>
                <a:lnTo>
                  <a:pt x="3" y="2"/>
                </a:lnTo>
                <a:lnTo>
                  <a:pt x="4" y="2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03" name="Freeform 301"/>
          <p:cNvSpPr>
            <a:spLocks/>
          </p:cNvSpPr>
          <p:nvPr/>
        </p:nvSpPr>
        <p:spPr bwMode="auto">
          <a:xfrm>
            <a:off x="4080708" y="4136156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6" y="30"/>
              </a:cxn>
              <a:cxn ang="0">
                <a:pos x="6" y="36"/>
              </a:cxn>
              <a:cxn ang="0">
                <a:pos x="12" y="30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0"/>
                </a:lnTo>
                <a:lnTo>
                  <a:pt x="6" y="30"/>
                </a:lnTo>
                <a:lnTo>
                  <a:pt x="6" y="36"/>
                </a:lnTo>
                <a:lnTo>
                  <a:pt x="12" y="30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04" name="Freeform 302"/>
          <p:cNvSpPr>
            <a:spLocks/>
          </p:cNvSpPr>
          <p:nvPr/>
        </p:nvSpPr>
        <p:spPr bwMode="auto">
          <a:xfrm>
            <a:off x="4080708" y="4136156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1" y="6"/>
              </a:cxn>
              <a:cxn ang="0">
                <a:pos x="2" y="5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1" y="6"/>
                </a:lnTo>
                <a:lnTo>
                  <a:pt x="2" y="5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05" name="Freeform 303"/>
          <p:cNvSpPr>
            <a:spLocks/>
          </p:cNvSpPr>
          <p:nvPr/>
        </p:nvSpPr>
        <p:spPr bwMode="auto">
          <a:xfrm>
            <a:off x="4080708" y="4136156"/>
            <a:ext cx="325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18" y="18"/>
              </a:cxn>
              <a:cxn ang="0">
                <a:pos x="24" y="12"/>
              </a:cxn>
              <a:cxn ang="0">
                <a:pos x="24" y="6"/>
              </a:cxn>
              <a:cxn ang="0">
                <a:pos x="18" y="0"/>
              </a:cxn>
              <a:cxn ang="0">
                <a:pos x="6" y="0"/>
              </a:cxn>
            </a:cxnLst>
            <a:rect l="0" t="0" r="r" b="b"/>
            <a:pathLst>
              <a:path w="24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18" y="18"/>
                </a:lnTo>
                <a:lnTo>
                  <a:pt x="24" y="12"/>
                </a:lnTo>
                <a:lnTo>
                  <a:pt x="24" y="6"/>
                </a:lnTo>
                <a:lnTo>
                  <a:pt x="18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06" name="Freeform 304"/>
          <p:cNvSpPr>
            <a:spLocks/>
          </p:cNvSpPr>
          <p:nvPr/>
        </p:nvSpPr>
        <p:spPr bwMode="auto">
          <a:xfrm>
            <a:off x="4080708" y="4136156"/>
            <a:ext cx="325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3" y="3"/>
              </a:cxn>
              <a:cxn ang="0">
                <a:pos x="1" y="3"/>
              </a:cxn>
              <a:cxn ang="0">
                <a:pos x="3" y="3"/>
              </a:cxn>
              <a:cxn ang="0">
                <a:pos x="4" y="2"/>
              </a:cxn>
              <a:cxn ang="0">
                <a:pos x="4" y="2"/>
              </a:cxn>
              <a:cxn ang="0">
                <a:pos x="4" y="1"/>
              </a:cxn>
              <a:cxn ang="0">
                <a:pos x="3" y="0"/>
              </a:cxn>
              <a:cxn ang="0">
                <a:pos x="3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3" y="3"/>
                </a:lnTo>
                <a:lnTo>
                  <a:pt x="1" y="3"/>
                </a:lnTo>
                <a:lnTo>
                  <a:pt x="3" y="3"/>
                </a:lnTo>
                <a:lnTo>
                  <a:pt x="4" y="2"/>
                </a:lnTo>
                <a:lnTo>
                  <a:pt x="4" y="2"/>
                </a:lnTo>
                <a:lnTo>
                  <a:pt x="4" y="1"/>
                </a:lnTo>
                <a:lnTo>
                  <a:pt x="3" y="0"/>
                </a:lnTo>
                <a:lnTo>
                  <a:pt x="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07" name="Freeform 305"/>
          <p:cNvSpPr>
            <a:spLocks/>
          </p:cNvSpPr>
          <p:nvPr/>
        </p:nvSpPr>
        <p:spPr bwMode="auto">
          <a:xfrm>
            <a:off x="4088835" y="4136156"/>
            <a:ext cx="325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18" y="18"/>
              </a:cxn>
              <a:cxn ang="0">
                <a:pos x="18" y="12"/>
              </a:cxn>
              <a:cxn ang="0">
                <a:pos x="24" y="12"/>
              </a:cxn>
              <a:cxn ang="0">
                <a:pos x="18" y="6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24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18" y="18"/>
                </a:lnTo>
                <a:lnTo>
                  <a:pt x="18" y="12"/>
                </a:lnTo>
                <a:lnTo>
                  <a:pt x="24" y="12"/>
                </a:lnTo>
                <a:lnTo>
                  <a:pt x="18" y="6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08" name="Freeform 306"/>
          <p:cNvSpPr>
            <a:spLocks/>
          </p:cNvSpPr>
          <p:nvPr/>
        </p:nvSpPr>
        <p:spPr bwMode="auto">
          <a:xfrm>
            <a:off x="4088835" y="4136156"/>
            <a:ext cx="325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2" y="3"/>
              </a:cxn>
              <a:cxn ang="0">
                <a:pos x="2" y="3"/>
              </a:cxn>
              <a:cxn ang="0">
                <a:pos x="3" y="3"/>
              </a:cxn>
              <a:cxn ang="0">
                <a:pos x="3" y="2"/>
              </a:cxn>
              <a:cxn ang="0">
                <a:pos x="4" y="2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2" y="3"/>
                </a:lnTo>
                <a:lnTo>
                  <a:pt x="2" y="3"/>
                </a:lnTo>
                <a:lnTo>
                  <a:pt x="3" y="3"/>
                </a:lnTo>
                <a:lnTo>
                  <a:pt x="3" y="2"/>
                </a:lnTo>
                <a:lnTo>
                  <a:pt x="4" y="2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09" name="Freeform 307"/>
          <p:cNvSpPr>
            <a:spLocks/>
          </p:cNvSpPr>
          <p:nvPr/>
        </p:nvSpPr>
        <p:spPr bwMode="auto">
          <a:xfrm>
            <a:off x="4096961" y="4136156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30" y="18"/>
              </a:cxn>
              <a:cxn ang="0">
                <a:pos x="30" y="0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30" y="18"/>
                </a:lnTo>
                <a:lnTo>
                  <a:pt x="30" y="0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10" name="Freeform 308"/>
          <p:cNvSpPr>
            <a:spLocks/>
          </p:cNvSpPr>
          <p:nvPr/>
        </p:nvSpPr>
        <p:spPr bwMode="auto">
          <a:xfrm>
            <a:off x="4096961" y="4136156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4" y="3"/>
              </a:cxn>
              <a:cxn ang="0">
                <a:pos x="1" y="3"/>
              </a:cxn>
              <a:cxn ang="0">
                <a:pos x="5" y="3"/>
              </a:cxn>
              <a:cxn ang="0">
                <a:pos x="5" y="2"/>
              </a:cxn>
              <a:cxn ang="0">
                <a:pos x="5" y="2"/>
              </a:cxn>
              <a:cxn ang="0">
                <a:pos x="5" y="1"/>
              </a:cxn>
              <a:cxn ang="0">
                <a:pos x="5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4" y="3"/>
                </a:lnTo>
                <a:lnTo>
                  <a:pt x="1" y="3"/>
                </a:lnTo>
                <a:lnTo>
                  <a:pt x="5" y="3"/>
                </a:lnTo>
                <a:lnTo>
                  <a:pt x="5" y="2"/>
                </a:lnTo>
                <a:lnTo>
                  <a:pt x="5" y="2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11" name="Freeform 309"/>
          <p:cNvSpPr>
            <a:spLocks/>
          </p:cNvSpPr>
          <p:nvPr/>
        </p:nvSpPr>
        <p:spPr bwMode="auto">
          <a:xfrm>
            <a:off x="4113214" y="4100849"/>
            <a:ext cx="24379" cy="56492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6" y="48"/>
              </a:cxn>
              <a:cxn ang="0">
                <a:pos x="18" y="48"/>
              </a:cxn>
              <a:cxn ang="0">
                <a:pos x="18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42"/>
              </a:cxn>
            </a:cxnLst>
            <a:rect l="0" t="0" r="r" b="b"/>
            <a:pathLst>
              <a:path w="18" h="48">
                <a:moveTo>
                  <a:pt x="0" y="42"/>
                </a:moveTo>
                <a:lnTo>
                  <a:pt x="6" y="48"/>
                </a:lnTo>
                <a:lnTo>
                  <a:pt x="18" y="48"/>
                </a:lnTo>
                <a:lnTo>
                  <a:pt x="18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42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12" name="Freeform 310"/>
          <p:cNvSpPr>
            <a:spLocks/>
          </p:cNvSpPr>
          <p:nvPr/>
        </p:nvSpPr>
        <p:spPr bwMode="auto">
          <a:xfrm>
            <a:off x="4113214" y="4100849"/>
            <a:ext cx="24379" cy="56492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1" y="7"/>
              </a:cxn>
              <a:cxn ang="0">
                <a:pos x="1" y="8"/>
              </a:cxn>
              <a:cxn ang="0">
                <a:pos x="2" y="8"/>
              </a:cxn>
              <a:cxn ang="0">
                <a:pos x="3" y="8"/>
              </a:cxn>
              <a:cxn ang="0">
                <a:pos x="3" y="7"/>
              </a:cxn>
              <a:cxn ang="0">
                <a:pos x="3" y="2"/>
              </a:cxn>
              <a:cxn ang="0">
                <a:pos x="3" y="7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7"/>
              </a:cxn>
            </a:cxnLst>
            <a:rect l="0" t="0" r="r" b="b"/>
            <a:pathLst>
              <a:path w="3" h="8">
                <a:moveTo>
                  <a:pt x="0" y="7"/>
                </a:moveTo>
                <a:lnTo>
                  <a:pt x="1" y="7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3" y="7"/>
                </a:lnTo>
                <a:lnTo>
                  <a:pt x="3" y="2"/>
                </a:lnTo>
                <a:lnTo>
                  <a:pt x="3" y="7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13" name="Freeform 311"/>
          <p:cNvSpPr>
            <a:spLocks/>
          </p:cNvSpPr>
          <p:nvPr/>
        </p:nvSpPr>
        <p:spPr bwMode="auto">
          <a:xfrm>
            <a:off x="4113214" y="4100849"/>
            <a:ext cx="325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18" y="18"/>
              </a:cxn>
              <a:cxn ang="0">
                <a:pos x="24" y="12"/>
              </a:cxn>
              <a:cxn ang="0">
                <a:pos x="24" y="6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24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18" y="18"/>
                </a:lnTo>
                <a:lnTo>
                  <a:pt x="24" y="12"/>
                </a:lnTo>
                <a:lnTo>
                  <a:pt x="24" y="6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14" name="Freeform 312"/>
          <p:cNvSpPr>
            <a:spLocks/>
          </p:cNvSpPr>
          <p:nvPr/>
        </p:nvSpPr>
        <p:spPr bwMode="auto">
          <a:xfrm>
            <a:off x="4113214" y="4100849"/>
            <a:ext cx="325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2" y="3"/>
              </a:cxn>
              <a:cxn ang="0">
                <a:pos x="2" y="3"/>
              </a:cxn>
              <a:cxn ang="0">
                <a:pos x="3" y="3"/>
              </a:cxn>
              <a:cxn ang="0">
                <a:pos x="4" y="2"/>
              </a:cxn>
              <a:cxn ang="0">
                <a:pos x="4" y="2"/>
              </a:cxn>
              <a:cxn ang="0">
                <a:pos x="4" y="1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2" y="3"/>
                </a:lnTo>
                <a:lnTo>
                  <a:pt x="2" y="3"/>
                </a:lnTo>
                <a:lnTo>
                  <a:pt x="3" y="3"/>
                </a:lnTo>
                <a:lnTo>
                  <a:pt x="4" y="2"/>
                </a:lnTo>
                <a:lnTo>
                  <a:pt x="4" y="2"/>
                </a:lnTo>
                <a:lnTo>
                  <a:pt x="4" y="1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15" name="Freeform 313"/>
          <p:cNvSpPr>
            <a:spLocks/>
          </p:cNvSpPr>
          <p:nvPr/>
        </p:nvSpPr>
        <p:spPr bwMode="auto">
          <a:xfrm>
            <a:off x="4121340" y="4100849"/>
            <a:ext cx="65010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42" y="18"/>
              </a:cxn>
              <a:cxn ang="0">
                <a:pos x="48" y="12"/>
              </a:cxn>
              <a:cxn ang="0">
                <a:pos x="48" y="6"/>
              </a:cxn>
              <a:cxn ang="0">
                <a:pos x="42" y="0"/>
              </a:cxn>
              <a:cxn ang="0">
                <a:pos x="6" y="0"/>
              </a:cxn>
            </a:cxnLst>
            <a:rect l="0" t="0" r="r" b="b"/>
            <a:pathLst>
              <a:path w="48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42" y="18"/>
                </a:lnTo>
                <a:lnTo>
                  <a:pt x="48" y="12"/>
                </a:lnTo>
                <a:lnTo>
                  <a:pt x="48" y="6"/>
                </a:lnTo>
                <a:lnTo>
                  <a:pt x="4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16" name="Freeform 314"/>
          <p:cNvSpPr>
            <a:spLocks/>
          </p:cNvSpPr>
          <p:nvPr/>
        </p:nvSpPr>
        <p:spPr bwMode="auto">
          <a:xfrm>
            <a:off x="4121340" y="4100849"/>
            <a:ext cx="65010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7" y="3"/>
              </a:cxn>
              <a:cxn ang="0">
                <a:pos x="1" y="3"/>
              </a:cxn>
              <a:cxn ang="0">
                <a:pos x="7" y="3"/>
              </a:cxn>
              <a:cxn ang="0">
                <a:pos x="8" y="2"/>
              </a:cxn>
              <a:cxn ang="0">
                <a:pos x="8" y="2"/>
              </a:cxn>
              <a:cxn ang="0">
                <a:pos x="8" y="1"/>
              </a:cxn>
              <a:cxn ang="0">
                <a:pos x="7" y="0"/>
              </a:cxn>
              <a:cxn ang="0">
                <a:pos x="7" y="0"/>
              </a:cxn>
              <a:cxn ang="0">
                <a:pos x="1" y="0"/>
              </a:cxn>
            </a:cxnLst>
            <a:rect l="0" t="0" r="r" b="b"/>
            <a:pathLst>
              <a:path w="8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7" y="3"/>
                </a:lnTo>
                <a:lnTo>
                  <a:pt x="1" y="3"/>
                </a:lnTo>
                <a:lnTo>
                  <a:pt x="7" y="3"/>
                </a:lnTo>
                <a:lnTo>
                  <a:pt x="8" y="2"/>
                </a:lnTo>
                <a:lnTo>
                  <a:pt x="8" y="2"/>
                </a:lnTo>
                <a:lnTo>
                  <a:pt x="8" y="1"/>
                </a:lnTo>
                <a:lnTo>
                  <a:pt x="7" y="0"/>
                </a:lnTo>
                <a:lnTo>
                  <a:pt x="7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17" name="Freeform 315"/>
          <p:cNvSpPr>
            <a:spLocks/>
          </p:cNvSpPr>
          <p:nvPr/>
        </p:nvSpPr>
        <p:spPr bwMode="auto">
          <a:xfrm>
            <a:off x="4161972" y="4100849"/>
            <a:ext cx="48758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30" y="18"/>
              </a:cxn>
              <a:cxn ang="0">
                <a:pos x="30" y="12"/>
              </a:cxn>
              <a:cxn ang="0">
                <a:pos x="36" y="12"/>
              </a:cxn>
              <a:cxn ang="0">
                <a:pos x="30" y="6"/>
              </a:cxn>
              <a:cxn ang="0">
                <a:pos x="30" y="0"/>
              </a:cxn>
              <a:cxn ang="0">
                <a:pos x="24" y="0"/>
              </a:cxn>
              <a:cxn ang="0">
                <a:pos x="12" y="0"/>
              </a:cxn>
            </a:cxnLst>
            <a:rect l="0" t="0" r="r" b="b"/>
            <a:pathLst>
              <a:path w="36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30" y="18"/>
                </a:lnTo>
                <a:lnTo>
                  <a:pt x="30" y="12"/>
                </a:lnTo>
                <a:lnTo>
                  <a:pt x="36" y="12"/>
                </a:lnTo>
                <a:lnTo>
                  <a:pt x="30" y="6"/>
                </a:lnTo>
                <a:lnTo>
                  <a:pt x="30" y="0"/>
                </a:lnTo>
                <a:lnTo>
                  <a:pt x="24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18" name="Freeform 316"/>
          <p:cNvSpPr>
            <a:spLocks/>
          </p:cNvSpPr>
          <p:nvPr/>
        </p:nvSpPr>
        <p:spPr bwMode="auto">
          <a:xfrm>
            <a:off x="4161972" y="4100849"/>
            <a:ext cx="48758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4" y="3"/>
              </a:cxn>
              <a:cxn ang="0">
                <a:pos x="2" y="3"/>
              </a:cxn>
              <a:cxn ang="0">
                <a:pos x="5" y="3"/>
              </a:cxn>
              <a:cxn ang="0">
                <a:pos x="5" y="2"/>
              </a:cxn>
              <a:cxn ang="0">
                <a:pos x="6" y="2"/>
              </a:cxn>
              <a:cxn ang="0">
                <a:pos x="5" y="1"/>
              </a:cxn>
              <a:cxn ang="0">
                <a:pos x="5" y="0"/>
              </a:cxn>
              <a:cxn ang="0">
                <a:pos x="4" y="0"/>
              </a:cxn>
              <a:cxn ang="0">
                <a:pos x="2" y="0"/>
              </a:cxn>
            </a:cxnLst>
            <a:rect l="0" t="0" r="r" b="b"/>
            <a:pathLst>
              <a:path w="6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4" y="3"/>
                </a:lnTo>
                <a:lnTo>
                  <a:pt x="2" y="3"/>
                </a:lnTo>
                <a:lnTo>
                  <a:pt x="5" y="3"/>
                </a:lnTo>
                <a:lnTo>
                  <a:pt x="5" y="2"/>
                </a:lnTo>
                <a:lnTo>
                  <a:pt x="6" y="2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19" name="Freeform 317"/>
          <p:cNvSpPr>
            <a:spLocks/>
          </p:cNvSpPr>
          <p:nvPr/>
        </p:nvSpPr>
        <p:spPr bwMode="auto">
          <a:xfrm>
            <a:off x="4186350" y="4079665"/>
            <a:ext cx="24379" cy="42369"/>
          </a:xfrm>
          <a:custGeom>
            <a:avLst/>
            <a:gdLst/>
            <a:ahLst/>
            <a:cxnLst>
              <a:cxn ang="0">
                <a:pos x="0" y="30"/>
              </a:cxn>
              <a:cxn ang="0">
                <a:pos x="0" y="36"/>
              </a:cxn>
              <a:cxn ang="0">
                <a:pos x="12" y="36"/>
              </a:cxn>
              <a:cxn ang="0">
                <a:pos x="12" y="30"/>
              </a:cxn>
              <a:cxn ang="0">
                <a:pos x="18" y="12"/>
              </a:cxn>
              <a:cxn ang="0">
                <a:pos x="18" y="30"/>
              </a:cxn>
              <a:cxn ang="0">
                <a:pos x="12" y="6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30"/>
              </a:cxn>
            </a:cxnLst>
            <a:rect l="0" t="0" r="r" b="b"/>
            <a:pathLst>
              <a:path w="18" h="36">
                <a:moveTo>
                  <a:pt x="0" y="30"/>
                </a:moveTo>
                <a:lnTo>
                  <a:pt x="0" y="36"/>
                </a:lnTo>
                <a:lnTo>
                  <a:pt x="12" y="36"/>
                </a:lnTo>
                <a:lnTo>
                  <a:pt x="12" y="30"/>
                </a:lnTo>
                <a:lnTo>
                  <a:pt x="18" y="12"/>
                </a:lnTo>
                <a:lnTo>
                  <a:pt x="18" y="30"/>
                </a:lnTo>
                <a:lnTo>
                  <a:pt x="12" y="6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3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0" name="Freeform 318"/>
          <p:cNvSpPr>
            <a:spLocks/>
          </p:cNvSpPr>
          <p:nvPr/>
        </p:nvSpPr>
        <p:spPr bwMode="auto">
          <a:xfrm>
            <a:off x="4186350" y="4079665"/>
            <a:ext cx="24379" cy="42369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1" y="5"/>
              </a:cxn>
              <a:cxn ang="0">
                <a:pos x="0" y="6"/>
              </a:cxn>
              <a:cxn ang="0">
                <a:pos x="1" y="6"/>
              </a:cxn>
              <a:cxn ang="0">
                <a:pos x="2" y="6"/>
              </a:cxn>
              <a:cxn ang="0">
                <a:pos x="2" y="5"/>
              </a:cxn>
              <a:cxn ang="0">
                <a:pos x="3" y="2"/>
              </a:cxn>
              <a:cxn ang="0">
                <a:pos x="3" y="5"/>
              </a:cxn>
              <a:cxn ang="0">
                <a:pos x="2" y="1"/>
              </a:cxn>
              <a:cxn ang="0">
                <a:pos x="2" y="1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5"/>
              </a:cxn>
            </a:cxnLst>
            <a:rect l="0" t="0" r="r" b="b"/>
            <a:pathLst>
              <a:path w="3" h="6">
                <a:moveTo>
                  <a:pt x="0" y="5"/>
                </a:moveTo>
                <a:lnTo>
                  <a:pt x="1" y="5"/>
                </a:lnTo>
                <a:lnTo>
                  <a:pt x="0" y="6"/>
                </a:lnTo>
                <a:lnTo>
                  <a:pt x="1" y="6"/>
                </a:lnTo>
                <a:lnTo>
                  <a:pt x="2" y="6"/>
                </a:lnTo>
                <a:lnTo>
                  <a:pt x="2" y="5"/>
                </a:lnTo>
                <a:lnTo>
                  <a:pt x="3" y="2"/>
                </a:lnTo>
                <a:lnTo>
                  <a:pt x="3" y="5"/>
                </a:lnTo>
                <a:lnTo>
                  <a:pt x="2" y="1"/>
                </a:lnTo>
                <a:lnTo>
                  <a:pt x="2" y="1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5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1" name="Freeform 319"/>
          <p:cNvSpPr>
            <a:spLocks/>
          </p:cNvSpPr>
          <p:nvPr/>
        </p:nvSpPr>
        <p:spPr bwMode="auto">
          <a:xfrm>
            <a:off x="4186350" y="4079665"/>
            <a:ext cx="73137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54" y="18"/>
              </a:cxn>
              <a:cxn ang="0">
                <a:pos x="54" y="6"/>
              </a:cxn>
              <a:cxn ang="0">
                <a:pos x="48" y="0"/>
              </a:cxn>
              <a:cxn ang="0">
                <a:pos x="6" y="0"/>
              </a:cxn>
            </a:cxnLst>
            <a:rect l="0" t="0" r="r" b="b"/>
            <a:pathLst>
              <a:path w="54" h="18">
                <a:moveTo>
                  <a:pt x="6" y="0"/>
                </a:moveTo>
                <a:lnTo>
                  <a:pt x="0" y="6"/>
                </a:lnTo>
                <a:lnTo>
                  <a:pt x="0" y="18"/>
                </a:lnTo>
                <a:lnTo>
                  <a:pt x="54" y="18"/>
                </a:lnTo>
                <a:lnTo>
                  <a:pt x="54" y="6"/>
                </a:lnTo>
                <a:lnTo>
                  <a:pt x="48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2" name="Freeform 320"/>
          <p:cNvSpPr>
            <a:spLocks/>
          </p:cNvSpPr>
          <p:nvPr/>
        </p:nvSpPr>
        <p:spPr bwMode="auto">
          <a:xfrm>
            <a:off x="4186350" y="4079665"/>
            <a:ext cx="73137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8" y="3"/>
              </a:cxn>
              <a:cxn ang="0">
                <a:pos x="1" y="3"/>
              </a:cxn>
              <a:cxn ang="0">
                <a:pos x="9" y="3"/>
              </a:cxn>
              <a:cxn ang="0">
                <a:pos x="9" y="3"/>
              </a:cxn>
              <a:cxn ang="0">
                <a:pos x="9" y="2"/>
              </a:cxn>
              <a:cxn ang="0">
                <a:pos x="9" y="1"/>
              </a:cxn>
              <a:cxn ang="0">
                <a:pos x="9" y="1"/>
              </a:cxn>
              <a:cxn ang="0">
                <a:pos x="8" y="0"/>
              </a:cxn>
              <a:cxn ang="0">
                <a:pos x="1" y="0"/>
              </a:cxn>
            </a:cxnLst>
            <a:rect l="0" t="0" r="r" b="b"/>
            <a:pathLst>
              <a:path w="9" h="3">
                <a:moveTo>
                  <a:pt x="1" y="0"/>
                </a:move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8" y="3"/>
                </a:lnTo>
                <a:lnTo>
                  <a:pt x="1" y="3"/>
                </a:lnTo>
                <a:lnTo>
                  <a:pt x="9" y="3"/>
                </a:lnTo>
                <a:lnTo>
                  <a:pt x="9" y="3"/>
                </a:lnTo>
                <a:lnTo>
                  <a:pt x="9" y="2"/>
                </a:lnTo>
                <a:lnTo>
                  <a:pt x="9" y="1"/>
                </a:lnTo>
                <a:lnTo>
                  <a:pt x="9" y="1"/>
                </a:lnTo>
                <a:lnTo>
                  <a:pt x="8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3" name="Freeform 321"/>
          <p:cNvSpPr>
            <a:spLocks/>
          </p:cNvSpPr>
          <p:nvPr/>
        </p:nvSpPr>
        <p:spPr bwMode="auto">
          <a:xfrm>
            <a:off x="4235108" y="4079665"/>
            <a:ext cx="10564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6"/>
              </a:cxn>
              <a:cxn ang="0">
                <a:pos x="0" y="12"/>
              </a:cxn>
              <a:cxn ang="0">
                <a:pos x="6" y="18"/>
              </a:cxn>
              <a:cxn ang="0">
                <a:pos x="72" y="18"/>
              </a:cxn>
              <a:cxn ang="0">
                <a:pos x="78" y="12"/>
              </a:cxn>
              <a:cxn ang="0">
                <a:pos x="72" y="6"/>
              </a:cxn>
              <a:cxn ang="0">
                <a:pos x="66" y="0"/>
              </a:cxn>
              <a:cxn ang="0">
                <a:pos x="12" y="0"/>
              </a:cxn>
            </a:cxnLst>
            <a:rect l="0" t="0" r="r" b="b"/>
            <a:pathLst>
              <a:path w="78" h="18">
                <a:moveTo>
                  <a:pt x="12" y="0"/>
                </a:moveTo>
                <a:lnTo>
                  <a:pt x="6" y="6"/>
                </a:lnTo>
                <a:lnTo>
                  <a:pt x="0" y="12"/>
                </a:lnTo>
                <a:lnTo>
                  <a:pt x="6" y="18"/>
                </a:lnTo>
                <a:lnTo>
                  <a:pt x="72" y="18"/>
                </a:lnTo>
                <a:lnTo>
                  <a:pt x="78" y="12"/>
                </a:lnTo>
                <a:lnTo>
                  <a:pt x="72" y="6"/>
                </a:lnTo>
                <a:lnTo>
                  <a:pt x="66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4" name="Freeform 322"/>
          <p:cNvSpPr>
            <a:spLocks/>
          </p:cNvSpPr>
          <p:nvPr/>
        </p:nvSpPr>
        <p:spPr bwMode="auto">
          <a:xfrm>
            <a:off x="4235108" y="4079665"/>
            <a:ext cx="10564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1"/>
              </a:cxn>
              <a:cxn ang="0">
                <a:pos x="1" y="1"/>
              </a:cxn>
              <a:cxn ang="0">
                <a:pos x="0" y="2"/>
              </a:cxn>
              <a:cxn ang="0">
                <a:pos x="1" y="3"/>
              </a:cxn>
              <a:cxn ang="0">
                <a:pos x="1" y="3"/>
              </a:cxn>
              <a:cxn ang="0">
                <a:pos x="11" y="3"/>
              </a:cxn>
              <a:cxn ang="0">
                <a:pos x="2" y="3"/>
              </a:cxn>
              <a:cxn ang="0">
                <a:pos x="12" y="3"/>
              </a:cxn>
              <a:cxn ang="0">
                <a:pos x="12" y="3"/>
              </a:cxn>
              <a:cxn ang="0">
                <a:pos x="13" y="2"/>
              </a:cxn>
              <a:cxn ang="0">
                <a:pos x="12" y="1"/>
              </a:cxn>
              <a:cxn ang="0">
                <a:pos x="12" y="1"/>
              </a:cxn>
              <a:cxn ang="0">
                <a:pos x="11" y="0"/>
              </a:cxn>
              <a:cxn ang="0">
                <a:pos x="2" y="0"/>
              </a:cxn>
            </a:cxnLst>
            <a:rect l="0" t="0" r="r" b="b"/>
            <a:pathLst>
              <a:path w="13" h="3">
                <a:moveTo>
                  <a:pt x="2" y="0"/>
                </a:moveTo>
                <a:lnTo>
                  <a:pt x="1" y="1"/>
                </a:lnTo>
                <a:lnTo>
                  <a:pt x="1" y="1"/>
                </a:lnTo>
                <a:lnTo>
                  <a:pt x="0" y="2"/>
                </a:lnTo>
                <a:lnTo>
                  <a:pt x="1" y="3"/>
                </a:lnTo>
                <a:lnTo>
                  <a:pt x="1" y="3"/>
                </a:lnTo>
                <a:lnTo>
                  <a:pt x="11" y="3"/>
                </a:lnTo>
                <a:lnTo>
                  <a:pt x="2" y="3"/>
                </a:lnTo>
                <a:lnTo>
                  <a:pt x="12" y="3"/>
                </a:lnTo>
                <a:lnTo>
                  <a:pt x="12" y="3"/>
                </a:lnTo>
                <a:lnTo>
                  <a:pt x="13" y="2"/>
                </a:lnTo>
                <a:lnTo>
                  <a:pt x="12" y="1"/>
                </a:lnTo>
                <a:lnTo>
                  <a:pt x="12" y="1"/>
                </a:lnTo>
                <a:lnTo>
                  <a:pt x="11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5" name="Freeform 323"/>
          <p:cNvSpPr>
            <a:spLocks/>
          </p:cNvSpPr>
          <p:nvPr/>
        </p:nvSpPr>
        <p:spPr bwMode="auto">
          <a:xfrm>
            <a:off x="4316371" y="4065542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12" y="30"/>
              </a:cxn>
              <a:cxn ang="0">
                <a:pos x="18" y="6"/>
              </a:cxn>
              <a:cxn ang="0">
                <a:pos x="18" y="24"/>
              </a:cxn>
              <a:cxn ang="0">
                <a:pos x="12" y="6"/>
              </a:cxn>
              <a:cxn ang="0">
                <a:pos x="12" y="0"/>
              </a:cxn>
              <a:cxn ang="0">
                <a:pos x="0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0" y="30"/>
                </a:lnTo>
                <a:lnTo>
                  <a:pt x="12" y="30"/>
                </a:lnTo>
                <a:lnTo>
                  <a:pt x="18" y="6"/>
                </a:lnTo>
                <a:lnTo>
                  <a:pt x="18" y="24"/>
                </a:lnTo>
                <a:lnTo>
                  <a:pt x="12" y="6"/>
                </a:lnTo>
                <a:lnTo>
                  <a:pt x="12" y="0"/>
                </a:lnTo>
                <a:lnTo>
                  <a:pt x="0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6" name="Freeform 324"/>
          <p:cNvSpPr>
            <a:spLocks/>
          </p:cNvSpPr>
          <p:nvPr/>
        </p:nvSpPr>
        <p:spPr bwMode="auto">
          <a:xfrm>
            <a:off x="4316371" y="4065542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0" y="5"/>
              </a:cxn>
              <a:cxn ang="0">
                <a:pos x="1" y="5"/>
              </a:cxn>
              <a:cxn ang="0">
                <a:pos x="2" y="5"/>
              </a:cxn>
              <a:cxn ang="0">
                <a:pos x="2" y="5"/>
              </a:cxn>
              <a:cxn ang="0">
                <a:pos x="3" y="1"/>
              </a:cxn>
              <a:cxn ang="0">
                <a:pos x="3" y="4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0" y="5"/>
                </a:lnTo>
                <a:lnTo>
                  <a:pt x="0" y="5"/>
                </a:lnTo>
                <a:lnTo>
                  <a:pt x="1" y="5"/>
                </a:lnTo>
                <a:lnTo>
                  <a:pt x="2" y="5"/>
                </a:lnTo>
                <a:lnTo>
                  <a:pt x="2" y="5"/>
                </a:lnTo>
                <a:lnTo>
                  <a:pt x="3" y="1"/>
                </a:lnTo>
                <a:lnTo>
                  <a:pt x="3" y="4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7" name="Freeform 325"/>
          <p:cNvSpPr>
            <a:spLocks/>
          </p:cNvSpPr>
          <p:nvPr/>
        </p:nvSpPr>
        <p:spPr bwMode="auto">
          <a:xfrm>
            <a:off x="4316371" y="4065542"/>
            <a:ext cx="138147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96" y="18"/>
              </a:cxn>
              <a:cxn ang="0">
                <a:pos x="102" y="12"/>
              </a:cxn>
              <a:cxn ang="0">
                <a:pos x="102" y="6"/>
              </a:cxn>
              <a:cxn ang="0">
                <a:pos x="96" y="0"/>
              </a:cxn>
              <a:cxn ang="0">
                <a:pos x="90" y="0"/>
              </a:cxn>
              <a:cxn ang="0">
                <a:pos x="6" y="0"/>
              </a:cxn>
            </a:cxnLst>
            <a:rect l="0" t="0" r="r" b="b"/>
            <a:pathLst>
              <a:path w="102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96" y="18"/>
                </a:lnTo>
                <a:lnTo>
                  <a:pt x="102" y="12"/>
                </a:lnTo>
                <a:lnTo>
                  <a:pt x="102" y="6"/>
                </a:lnTo>
                <a:lnTo>
                  <a:pt x="96" y="0"/>
                </a:lnTo>
                <a:lnTo>
                  <a:pt x="90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8" name="Freeform 326"/>
          <p:cNvSpPr>
            <a:spLocks/>
          </p:cNvSpPr>
          <p:nvPr/>
        </p:nvSpPr>
        <p:spPr bwMode="auto">
          <a:xfrm>
            <a:off x="4316371" y="4065542"/>
            <a:ext cx="138147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5" y="3"/>
              </a:cxn>
              <a:cxn ang="0">
                <a:pos x="1" y="3"/>
              </a:cxn>
              <a:cxn ang="0">
                <a:pos x="16" y="3"/>
              </a:cxn>
              <a:cxn ang="0">
                <a:pos x="17" y="2"/>
              </a:cxn>
              <a:cxn ang="0">
                <a:pos x="17" y="1"/>
              </a:cxn>
              <a:cxn ang="0">
                <a:pos x="17" y="1"/>
              </a:cxn>
              <a:cxn ang="0">
                <a:pos x="16" y="0"/>
              </a:cxn>
              <a:cxn ang="0">
                <a:pos x="15" y="0"/>
              </a:cxn>
              <a:cxn ang="0">
                <a:pos x="1" y="0"/>
              </a:cxn>
            </a:cxnLst>
            <a:rect l="0" t="0" r="r" b="b"/>
            <a:pathLst>
              <a:path w="17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5" y="3"/>
                </a:lnTo>
                <a:lnTo>
                  <a:pt x="1" y="3"/>
                </a:lnTo>
                <a:lnTo>
                  <a:pt x="16" y="3"/>
                </a:lnTo>
                <a:lnTo>
                  <a:pt x="17" y="2"/>
                </a:lnTo>
                <a:lnTo>
                  <a:pt x="17" y="1"/>
                </a:lnTo>
                <a:lnTo>
                  <a:pt x="17" y="1"/>
                </a:lnTo>
                <a:lnTo>
                  <a:pt x="16" y="0"/>
                </a:lnTo>
                <a:lnTo>
                  <a:pt x="15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9" name="Freeform 327"/>
          <p:cNvSpPr>
            <a:spLocks/>
          </p:cNvSpPr>
          <p:nvPr/>
        </p:nvSpPr>
        <p:spPr bwMode="auto">
          <a:xfrm>
            <a:off x="4430140" y="4044357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6" y="36"/>
              </a:cxn>
              <a:cxn ang="0">
                <a:pos x="12" y="36"/>
              </a:cxn>
              <a:cxn ang="0">
                <a:pos x="18" y="30"/>
              </a:cxn>
              <a:cxn ang="0">
                <a:pos x="18" y="6"/>
              </a:cxn>
              <a:cxn ang="0">
                <a:pos x="12" y="6"/>
              </a:cxn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0"/>
                </a:lnTo>
                <a:lnTo>
                  <a:pt x="6" y="36"/>
                </a:lnTo>
                <a:lnTo>
                  <a:pt x="12" y="36"/>
                </a:lnTo>
                <a:lnTo>
                  <a:pt x="18" y="30"/>
                </a:lnTo>
                <a:lnTo>
                  <a:pt x="18" y="6"/>
                </a:lnTo>
                <a:lnTo>
                  <a:pt x="12" y="6"/>
                </a:ln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30" name="Freeform 328"/>
          <p:cNvSpPr>
            <a:spLocks/>
          </p:cNvSpPr>
          <p:nvPr/>
        </p:nvSpPr>
        <p:spPr bwMode="auto">
          <a:xfrm>
            <a:off x="4430140" y="4044357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6"/>
              </a:cxn>
              <a:cxn ang="0">
                <a:pos x="1" y="6"/>
              </a:cxn>
              <a:cxn ang="0">
                <a:pos x="2" y="6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2" y="1"/>
              </a:cxn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1" y="6"/>
                </a:lnTo>
                <a:lnTo>
                  <a:pt x="1" y="6"/>
                </a:lnTo>
                <a:lnTo>
                  <a:pt x="2" y="6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2" y="1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31" name="Freeform 329"/>
          <p:cNvSpPr>
            <a:spLocks/>
          </p:cNvSpPr>
          <p:nvPr/>
        </p:nvSpPr>
        <p:spPr bwMode="auto">
          <a:xfrm>
            <a:off x="4430140" y="4044357"/>
            <a:ext cx="235663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18"/>
              </a:cxn>
              <a:cxn ang="0">
                <a:pos x="174" y="18"/>
              </a:cxn>
              <a:cxn ang="0">
                <a:pos x="174" y="6"/>
              </a:cxn>
              <a:cxn ang="0">
                <a:pos x="168" y="6"/>
              </a:cxn>
              <a:cxn ang="0">
                <a:pos x="162" y="0"/>
              </a:cxn>
              <a:cxn ang="0">
                <a:pos x="6" y="0"/>
              </a:cxn>
            </a:cxnLst>
            <a:rect l="0" t="0" r="r" b="b"/>
            <a:pathLst>
              <a:path w="174" h="18">
                <a:moveTo>
                  <a:pt x="6" y="0"/>
                </a:moveTo>
                <a:lnTo>
                  <a:pt x="6" y="6"/>
                </a:lnTo>
                <a:lnTo>
                  <a:pt x="0" y="6"/>
                </a:lnTo>
                <a:lnTo>
                  <a:pt x="0" y="18"/>
                </a:lnTo>
                <a:lnTo>
                  <a:pt x="174" y="18"/>
                </a:lnTo>
                <a:lnTo>
                  <a:pt x="174" y="6"/>
                </a:lnTo>
                <a:lnTo>
                  <a:pt x="168" y="6"/>
                </a:lnTo>
                <a:lnTo>
                  <a:pt x="16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32" name="Freeform 330"/>
          <p:cNvSpPr>
            <a:spLocks/>
          </p:cNvSpPr>
          <p:nvPr/>
        </p:nvSpPr>
        <p:spPr bwMode="auto">
          <a:xfrm>
            <a:off x="4430140" y="4044357"/>
            <a:ext cx="235663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27" y="3"/>
              </a:cxn>
              <a:cxn ang="0">
                <a:pos x="1" y="3"/>
              </a:cxn>
              <a:cxn ang="0">
                <a:pos x="28" y="3"/>
              </a:cxn>
              <a:cxn ang="0">
                <a:pos x="29" y="3"/>
              </a:cxn>
              <a:cxn ang="0">
                <a:pos x="29" y="2"/>
              </a:cxn>
              <a:cxn ang="0">
                <a:pos x="29" y="1"/>
              </a:cxn>
              <a:cxn ang="0">
                <a:pos x="28" y="1"/>
              </a:cxn>
              <a:cxn ang="0">
                <a:pos x="27" y="0"/>
              </a:cxn>
              <a:cxn ang="0">
                <a:pos x="1" y="0"/>
              </a:cxn>
            </a:cxnLst>
            <a:rect l="0" t="0" r="r" b="b"/>
            <a:pathLst>
              <a:path w="29" h="3">
                <a:moveTo>
                  <a:pt x="1" y="0"/>
                </a:move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27" y="3"/>
                </a:lnTo>
                <a:lnTo>
                  <a:pt x="1" y="3"/>
                </a:lnTo>
                <a:lnTo>
                  <a:pt x="28" y="3"/>
                </a:lnTo>
                <a:lnTo>
                  <a:pt x="29" y="3"/>
                </a:lnTo>
                <a:lnTo>
                  <a:pt x="29" y="2"/>
                </a:lnTo>
                <a:lnTo>
                  <a:pt x="29" y="1"/>
                </a:lnTo>
                <a:lnTo>
                  <a:pt x="28" y="1"/>
                </a:lnTo>
                <a:lnTo>
                  <a:pt x="27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33" name="Freeform 331"/>
          <p:cNvSpPr>
            <a:spLocks/>
          </p:cNvSpPr>
          <p:nvPr/>
        </p:nvSpPr>
        <p:spPr bwMode="auto">
          <a:xfrm>
            <a:off x="4641424" y="4030234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18" y="30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0" y="30"/>
                </a:lnTo>
                <a:lnTo>
                  <a:pt x="18" y="30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34" name="Freeform 332"/>
          <p:cNvSpPr>
            <a:spLocks/>
          </p:cNvSpPr>
          <p:nvPr/>
        </p:nvSpPr>
        <p:spPr bwMode="auto">
          <a:xfrm>
            <a:off x="4641424" y="4030234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1" y="5"/>
              </a:cxn>
              <a:cxn ang="0">
                <a:pos x="2" y="5"/>
              </a:cxn>
              <a:cxn ang="0">
                <a:pos x="3" y="5"/>
              </a:cxn>
              <a:cxn ang="0">
                <a:pos x="3" y="1"/>
              </a:cxn>
              <a:cxn ang="0">
                <a:pos x="3" y="4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1" y="5"/>
                </a:lnTo>
                <a:lnTo>
                  <a:pt x="2" y="5"/>
                </a:lnTo>
                <a:lnTo>
                  <a:pt x="3" y="5"/>
                </a:lnTo>
                <a:lnTo>
                  <a:pt x="3" y="1"/>
                </a:lnTo>
                <a:lnTo>
                  <a:pt x="3" y="4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35" name="Freeform 333"/>
          <p:cNvSpPr>
            <a:spLocks/>
          </p:cNvSpPr>
          <p:nvPr/>
        </p:nvSpPr>
        <p:spPr bwMode="auto">
          <a:xfrm>
            <a:off x="4641424" y="4030234"/>
            <a:ext cx="178779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8"/>
              </a:cxn>
              <a:cxn ang="0">
                <a:pos x="132" y="18"/>
              </a:cxn>
              <a:cxn ang="0">
                <a:pos x="132" y="0"/>
              </a:cxn>
              <a:cxn ang="0">
                <a:pos x="126" y="0"/>
              </a:cxn>
              <a:cxn ang="0">
                <a:pos x="6" y="0"/>
              </a:cxn>
            </a:cxnLst>
            <a:rect l="0" t="0" r="r" b="b"/>
            <a:pathLst>
              <a:path w="132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8"/>
                </a:lnTo>
                <a:lnTo>
                  <a:pt x="132" y="18"/>
                </a:lnTo>
                <a:lnTo>
                  <a:pt x="132" y="0"/>
                </a:lnTo>
                <a:lnTo>
                  <a:pt x="126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36" name="Freeform 334"/>
          <p:cNvSpPr>
            <a:spLocks/>
          </p:cNvSpPr>
          <p:nvPr/>
        </p:nvSpPr>
        <p:spPr bwMode="auto">
          <a:xfrm>
            <a:off x="4641424" y="4030234"/>
            <a:ext cx="178779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21" y="3"/>
              </a:cxn>
              <a:cxn ang="0">
                <a:pos x="1" y="3"/>
              </a:cxn>
              <a:cxn ang="0">
                <a:pos x="22" y="3"/>
              </a:cxn>
              <a:cxn ang="0">
                <a:pos x="22" y="2"/>
              </a:cxn>
              <a:cxn ang="0">
                <a:pos x="22" y="1"/>
              </a:cxn>
              <a:cxn ang="0">
                <a:pos x="22" y="0"/>
              </a:cxn>
              <a:cxn ang="0">
                <a:pos x="22" y="0"/>
              </a:cxn>
              <a:cxn ang="0">
                <a:pos x="21" y="0"/>
              </a:cxn>
              <a:cxn ang="0">
                <a:pos x="1" y="0"/>
              </a:cxn>
            </a:cxnLst>
            <a:rect l="0" t="0" r="r" b="b"/>
            <a:pathLst>
              <a:path w="22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21" y="3"/>
                </a:lnTo>
                <a:lnTo>
                  <a:pt x="1" y="3"/>
                </a:lnTo>
                <a:lnTo>
                  <a:pt x="22" y="3"/>
                </a:lnTo>
                <a:lnTo>
                  <a:pt x="22" y="2"/>
                </a:lnTo>
                <a:lnTo>
                  <a:pt x="22" y="1"/>
                </a:lnTo>
                <a:lnTo>
                  <a:pt x="22" y="0"/>
                </a:lnTo>
                <a:lnTo>
                  <a:pt x="22" y="0"/>
                </a:lnTo>
                <a:lnTo>
                  <a:pt x="21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37" name="Freeform 335"/>
          <p:cNvSpPr>
            <a:spLocks/>
          </p:cNvSpPr>
          <p:nvPr/>
        </p:nvSpPr>
        <p:spPr bwMode="auto">
          <a:xfrm>
            <a:off x="4795824" y="4009050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6" y="30"/>
              </a:cxn>
              <a:cxn ang="0">
                <a:pos x="6" y="36"/>
              </a:cxn>
              <a:cxn ang="0">
                <a:pos x="18" y="36"/>
              </a:cxn>
              <a:cxn ang="0">
                <a:pos x="18" y="0"/>
              </a:cxn>
              <a:cxn ang="0">
                <a:pos x="6" y="0"/>
              </a:cxn>
              <a:cxn ang="0">
                <a:pos x="6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6" y="30"/>
                </a:lnTo>
                <a:lnTo>
                  <a:pt x="6" y="36"/>
                </a:lnTo>
                <a:lnTo>
                  <a:pt x="18" y="36"/>
                </a:lnTo>
                <a:lnTo>
                  <a:pt x="18" y="0"/>
                </a:lnTo>
                <a:lnTo>
                  <a:pt x="6" y="0"/>
                </a:lnTo>
                <a:lnTo>
                  <a:pt x="6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38" name="Freeform 336"/>
          <p:cNvSpPr>
            <a:spLocks/>
          </p:cNvSpPr>
          <p:nvPr/>
        </p:nvSpPr>
        <p:spPr bwMode="auto">
          <a:xfrm>
            <a:off x="4795824" y="4009050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5"/>
              </a:cxn>
              <a:cxn ang="0">
                <a:pos x="1" y="6"/>
              </a:cxn>
              <a:cxn ang="0">
                <a:pos x="2" y="6"/>
              </a:cxn>
              <a:cxn ang="0">
                <a:pos x="3" y="6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1" y="5"/>
                </a:lnTo>
                <a:lnTo>
                  <a:pt x="1" y="6"/>
                </a:lnTo>
                <a:lnTo>
                  <a:pt x="2" y="6"/>
                </a:lnTo>
                <a:lnTo>
                  <a:pt x="3" y="6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39" name="Freeform 337"/>
          <p:cNvSpPr>
            <a:spLocks/>
          </p:cNvSpPr>
          <p:nvPr/>
        </p:nvSpPr>
        <p:spPr bwMode="auto">
          <a:xfrm>
            <a:off x="4795824" y="4009050"/>
            <a:ext cx="178779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6" y="6"/>
              </a:cxn>
              <a:cxn ang="0">
                <a:pos x="0" y="12"/>
              </a:cxn>
              <a:cxn ang="0">
                <a:pos x="6" y="12"/>
              </a:cxn>
              <a:cxn ang="0">
                <a:pos x="6" y="18"/>
              </a:cxn>
              <a:cxn ang="0">
                <a:pos x="132" y="18"/>
              </a:cxn>
              <a:cxn ang="0">
                <a:pos x="132" y="0"/>
              </a:cxn>
              <a:cxn ang="0">
                <a:pos x="126" y="0"/>
              </a:cxn>
              <a:cxn ang="0">
                <a:pos x="12" y="0"/>
              </a:cxn>
            </a:cxnLst>
            <a:rect l="0" t="0" r="r" b="b"/>
            <a:pathLst>
              <a:path w="132" h="18">
                <a:moveTo>
                  <a:pt x="12" y="0"/>
                </a:moveTo>
                <a:lnTo>
                  <a:pt x="6" y="0"/>
                </a:lnTo>
                <a:lnTo>
                  <a:pt x="6" y="6"/>
                </a:lnTo>
                <a:lnTo>
                  <a:pt x="0" y="12"/>
                </a:lnTo>
                <a:lnTo>
                  <a:pt x="6" y="12"/>
                </a:lnTo>
                <a:lnTo>
                  <a:pt x="6" y="18"/>
                </a:lnTo>
                <a:lnTo>
                  <a:pt x="132" y="18"/>
                </a:lnTo>
                <a:lnTo>
                  <a:pt x="132" y="0"/>
                </a:lnTo>
                <a:lnTo>
                  <a:pt x="126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40" name="Freeform 338"/>
          <p:cNvSpPr>
            <a:spLocks/>
          </p:cNvSpPr>
          <p:nvPr/>
        </p:nvSpPr>
        <p:spPr bwMode="auto">
          <a:xfrm>
            <a:off x="4795824" y="4009050"/>
            <a:ext cx="178779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1" y="2"/>
              </a:cxn>
              <a:cxn ang="0">
                <a:pos x="1" y="3"/>
              </a:cxn>
              <a:cxn ang="0">
                <a:pos x="21" y="3"/>
              </a:cxn>
              <a:cxn ang="0">
                <a:pos x="2" y="3"/>
              </a:cxn>
              <a:cxn ang="0">
                <a:pos x="22" y="3"/>
              </a:cxn>
              <a:cxn ang="0">
                <a:pos x="22" y="2"/>
              </a:cxn>
              <a:cxn ang="0">
                <a:pos x="22" y="2"/>
              </a:cxn>
              <a:cxn ang="0">
                <a:pos x="22" y="1"/>
              </a:cxn>
              <a:cxn ang="0">
                <a:pos x="22" y="0"/>
              </a:cxn>
              <a:cxn ang="0">
                <a:pos x="21" y="0"/>
              </a:cxn>
              <a:cxn ang="0">
                <a:pos x="2" y="0"/>
              </a:cxn>
            </a:cxnLst>
            <a:rect l="0" t="0" r="r" b="b"/>
            <a:pathLst>
              <a:path w="22" h="3">
                <a:moveTo>
                  <a:pt x="2" y="0"/>
                </a:move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1" y="2"/>
                </a:lnTo>
                <a:lnTo>
                  <a:pt x="1" y="3"/>
                </a:lnTo>
                <a:lnTo>
                  <a:pt x="21" y="3"/>
                </a:lnTo>
                <a:lnTo>
                  <a:pt x="2" y="3"/>
                </a:lnTo>
                <a:lnTo>
                  <a:pt x="22" y="3"/>
                </a:lnTo>
                <a:lnTo>
                  <a:pt x="22" y="2"/>
                </a:lnTo>
                <a:lnTo>
                  <a:pt x="22" y="2"/>
                </a:lnTo>
                <a:lnTo>
                  <a:pt x="22" y="1"/>
                </a:lnTo>
                <a:lnTo>
                  <a:pt x="22" y="0"/>
                </a:lnTo>
                <a:lnTo>
                  <a:pt x="21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41" name="Freeform 339"/>
          <p:cNvSpPr>
            <a:spLocks/>
          </p:cNvSpPr>
          <p:nvPr/>
        </p:nvSpPr>
        <p:spPr bwMode="auto">
          <a:xfrm>
            <a:off x="4950224" y="3994927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6" y="24"/>
              </a:cxn>
              <a:cxn ang="0">
                <a:pos x="6" y="30"/>
              </a:cxn>
              <a:cxn ang="0">
                <a:pos x="18" y="30"/>
              </a:cxn>
              <a:cxn ang="0">
                <a:pos x="18" y="0"/>
              </a:cxn>
              <a:cxn ang="0">
                <a:pos x="6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6" y="24"/>
                </a:lnTo>
                <a:lnTo>
                  <a:pt x="6" y="30"/>
                </a:lnTo>
                <a:lnTo>
                  <a:pt x="18" y="30"/>
                </a:lnTo>
                <a:lnTo>
                  <a:pt x="18" y="0"/>
                </a:lnTo>
                <a:lnTo>
                  <a:pt x="6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42" name="Freeform 340"/>
          <p:cNvSpPr>
            <a:spLocks/>
          </p:cNvSpPr>
          <p:nvPr/>
        </p:nvSpPr>
        <p:spPr bwMode="auto">
          <a:xfrm>
            <a:off x="4950224" y="3994927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4"/>
              </a:cxn>
              <a:cxn ang="0">
                <a:pos x="1" y="5"/>
              </a:cxn>
              <a:cxn ang="0">
                <a:pos x="2" y="5"/>
              </a:cxn>
              <a:cxn ang="0">
                <a:pos x="3" y="5"/>
              </a:cxn>
              <a:cxn ang="0">
                <a:pos x="3" y="4"/>
              </a:cxn>
              <a:cxn ang="0">
                <a:pos x="3" y="1"/>
              </a:cxn>
              <a:cxn ang="0">
                <a:pos x="3" y="4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1" y="4"/>
                </a:lnTo>
                <a:lnTo>
                  <a:pt x="1" y="5"/>
                </a:lnTo>
                <a:lnTo>
                  <a:pt x="2" y="5"/>
                </a:lnTo>
                <a:lnTo>
                  <a:pt x="3" y="5"/>
                </a:lnTo>
                <a:lnTo>
                  <a:pt x="3" y="4"/>
                </a:lnTo>
                <a:lnTo>
                  <a:pt x="3" y="1"/>
                </a:lnTo>
                <a:lnTo>
                  <a:pt x="3" y="4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43" name="Freeform 341"/>
          <p:cNvSpPr>
            <a:spLocks/>
          </p:cNvSpPr>
          <p:nvPr/>
        </p:nvSpPr>
        <p:spPr bwMode="auto">
          <a:xfrm>
            <a:off x="4950224" y="3994927"/>
            <a:ext cx="162526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114" y="18"/>
              </a:cxn>
              <a:cxn ang="0">
                <a:pos x="12" y="18"/>
              </a:cxn>
              <a:cxn ang="0">
                <a:pos x="114" y="12"/>
              </a:cxn>
              <a:cxn ang="0">
                <a:pos x="120" y="12"/>
              </a:cxn>
              <a:cxn ang="0">
                <a:pos x="120" y="0"/>
              </a:cxn>
              <a:cxn ang="0">
                <a:pos x="114" y="0"/>
              </a:cxn>
              <a:cxn ang="0">
                <a:pos x="12" y="0"/>
              </a:cxn>
            </a:cxnLst>
            <a:rect l="0" t="0" r="r" b="b"/>
            <a:pathLst>
              <a:path w="120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114" y="18"/>
                </a:lnTo>
                <a:lnTo>
                  <a:pt x="12" y="18"/>
                </a:lnTo>
                <a:lnTo>
                  <a:pt x="114" y="12"/>
                </a:lnTo>
                <a:lnTo>
                  <a:pt x="120" y="12"/>
                </a:lnTo>
                <a:lnTo>
                  <a:pt x="120" y="0"/>
                </a:lnTo>
                <a:lnTo>
                  <a:pt x="114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44" name="Freeform 342"/>
          <p:cNvSpPr>
            <a:spLocks/>
          </p:cNvSpPr>
          <p:nvPr/>
        </p:nvSpPr>
        <p:spPr bwMode="auto">
          <a:xfrm>
            <a:off x="4950224" y="3994927"/>
            <a:ext cx="162526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  <a:cxn ang="0">
                <a:pos x="19" y="3"/>
              </a:cxn>
              <a:cxn ang="0">
                <a:pos x="2" y="3"/>
              </a:cxn>
              <a:cxn ang="0">
                <a:pos x="19" y="2"/>
              </a:cxn>
              <a:cxn ang="0">
                <a:pos x="20" y="2"/>
              </a:cxn>
              <a:cxn ang="0">
                <a:pos x="20" y="1"/>
              </a:cxn>
              <a:cxn ang="0">
                <a:pos x="20" y="0"/>
              </a:cxn>
              <a:cxn ang="0">
                <a:pos x="19" y="0"/>
              </a:cxn>
              <a:cxn ang="0">
                <a:pos x="19" y="0"/>
              </a:cxn>
              <a:cxn ang="0">
                <a:pos x="2" y="0"/>
              </a:cxn>
            </a:cxnLst>
            <a:rect l="0" t="0" r="r" b="b"/>
            <a:pathLst>
              <a:path w="20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lnTo>
                  <a:pt x="19" y="3"/>
                </a:lnTo>
                <a:lnTo>
                  <a:pt x="2" y="3"/>
                </a:lnTo>
                <a:lnTo>
                  <a:pt x="19" y="2"/>
                </a:lnTo>
                <a:lnTo>
                  <a:pt x="20" y="2"/>
                </a:lnTo>
                <a:lnTo>
                  <a:pt x="20" y="1"/>
                </a:lnTo>
                <a:lnTo>
                  <a:pt x="20" y="0"/>
                </a:lnTo>
                <a:lnTo>
                  <a:pt x="19" y="0"/>
                </a:lnTo>
                <a:lnTo>
                  <a:pt x="19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45" name="Freeform 343"/>
          <p:cNvSpPr>
            <a:spLocks/>
          </p:cNvSpPr>
          <p:nvPr/>
        </p:nvSpPr>
        <p:spPr bwMode="auto">
          <a:xfrm>
            <a:off x="5088371" y="3973743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6" y="30"/>
              </a:cxn>
              <a:cxn ang="0">
                <a:pos x="12" y="36"/>
              </a:cxn>
              <a:cxn ang="0">
                <a:pos x="12" y="30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0"/>
                </a:lnTo>
                <a:lnTo>
                  <a:pt x="6" y="30"/>
                </a:lnTo>
                <a:lnTo>
                  <a:pt x="12" y="36"/>
                </a:lnTo>
                <a:lnTo>
                  <a:pt x="12" y="30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46" name="Freeform 344"/>
          <p:cNvSpPr>
            <a:spLocks/>
          </p:cNvSpPr>
          <p:nvPr/>
        </p:nvSpPr>
        <p:spPr bwMode="auto">
          <a:xfrm>
            <a:off x="5088371" y="3973743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2" y="6"/>
              </a:cxn>
              <a:cxn ang="0">
                <a:pos x="2" y="5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2" y="6"/>
                </a:lnTo>
                <a:lnTo>
                  <a:pt x="2" y="5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47" name="Freeform 345"/>
          <p:cNvSpPr>
            <a:spLocks/>
          </p:cNvSpPr>
          <p:nvPr/>
        </p:nvSpPr>
        <p:spPr bwMode="auto">
          <a:xfrm>
            <a:off x="5088371" y="3973743"/>
            <a:ext cx="113768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78" y="18"/>
              </a:cxn>
              <a:cxn ang="0">
                <a:pos x="84" y="12"/>
              </a:cxn>
              <a:cxn ang="0">
                <a:pos x="84" y="6"/>
              </a:cxn>
              <a:cxn ang="0">
                <a:pos x="78" y="0"/>
              </a:cxn>
              <a:cxn ang="0">
                <a:pos x="72" y="0"/>
              </a:cxn>
              <a:cxn ang="0">
                <a:pos x="12" y="0"/>
              </a:cxn>
            </a:cxnLst>
            <a:rect l="0" t="0" r="r" b="b"/>
            <a:pathLst>
              <a:path w="84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78" y="18"/>
                </a:lnTo>
                <a:lnTo>
                  <a:pt x="84" y="12"/>
                </a:lnTo>
                <a:lnTo>
                  <a:pt x="84" y="6"/>
                </a:lnTo>
                <a:lnTo>
                  <a:pt x="78" y="0"/>
                </a:lnTo>
                <a:lnTo>
                  <a:pt x="72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48" name="Freeform 346"/>
          <p:cNvSpPr>
            <a:spLocks/>
          </p:cNvSpPr>
          <p:nvPr/>
        </p:nvSpPr>
        <p:spPr bwMode="auto">
          <a:xfrm>
            <a:off x="5088371" y="3973743"/>
            <a:ext cx="113768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12" y="3"/>
              </a:cxn>
              <a:cxn ang="0">
                <a:pos x="2" y="3"/>
              </a:cxn>
              <a:cxn ang="0">
                <a:pos x="13" y="3"/>
              </a:cxn>
              <a:cxn ang="0">
                <a:pos x="14" y="2"/>
              </a:cxn>
              <a:cxn ang="0">
                <a:pos x="14" y="2"/>
              </a:cxn>
              <a:cxn ang="0">
                <a:pos x="14" y="1"/>
              </a:cxn>
              <a:cxn ang="0">
                <a:pos x="13" y="0"/>
              </a:cxn>
              <a:cxn ang="0">
                <a:pos x="12" y="0"/>
              </a:cxn>
              <a:cxn ang="0">
                <a:pos x="2" y="0"/>
              </a:cxn>
            </a:cxnLst>
            <a:rect l="0" t="0" r="r" b="b"/>
            <a:pathLst>
              <a:path w="14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12" y="3"/>
                </a:lnTo>
                <a:lnTo>
                  <a:pt x="2" y="3"/>
                </a:lnTo>
                <a:lnTo>
                  <a:pt x="13" y="3"/>
                </a:lnTo>
                <a:lnTo>
                  <a:pt x="14" y="2"/>
                </a:lnTo>
                <a:lnTo>
                  <a:pt x="14" y="2"/>
                </a:lnTo>
                <a:lnTo>
                  <a:pt x="14" y="1"/>
                </a:lnTo>
                <a:lnTo>
                  <a:pt x="13" y="0"/>
                </a:lnTo>
                <a:lnTo>
                  <a:pt x="1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49" name="Freeform 347"/>
          <p:cNvSpPr>
            <a:spLocks/>
          </p:cNvSpPr>
          <p:nvPr/>
        </p:nvSpPr>
        <p:spPr bwMode="auto">
          <a:xfrm>
            <a:off x="5177761" y="3952558"/>
            <a:ext cx="24379" cy="42369"/>
          </a:xfrm>
          <a:custGeom>
            <a:avLst/>
            <a:gdLst/>
            <a:ahLst/>
            <a:cxnLst>
              <a:cxn ang="0">
                <a:pos x="0" y="30"/>
              </a:cxn>
              <a:cxn ang="0">
                <a:pos x="6" y="36"/>
              </a:cxn>
              <a:cxn ang="0">
                <a:pos x="12" y="36"/>
              </a:cxn>
              <a:cxn ang="0">
                <a:pos x="18" y="30"/>
              </a:cxn>
              <a:cxn ang="0">
                <a:pos x="18" y="6"/>
              </a:cxn>
              <a:cxn ang="0">
                <a:pos x="12" y="6"/>
              </a:cxn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12"/>
              </a:cxn>
              <a:cxn ang="0">
                <a:pos x="0" y="30"/>
              </a:cxn>
            </a:cxnLst>
            <a:rect l="0" t="0" r="r" b="b"/>
            <a:pathLst>
              <a:path w="18" h="36">
                <a:moveTo>
                  <a:pt x="0" y="30"/>
                </a:moveTo>
                <a:lnTo>
                  <a:pt x="6" y="36"/>
                </a:lnTo>
                <a:lnTo>
                  <a:pt x="12" y="36"/>
                </a:lnTo>
                <a:lnTo>
                  <a:pt x="18" y="30"/>
                </a:lnTo>
                <a:lnTo>
                  <a:pt x="18" y="6"/>
                </a:lnTo>
                <a:lnTo>
                  <a:pt x="12" y="6"/>
                </a:ln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0" y="12"/>
                </a:lnTo>
                <a:lnTo>
                  <a:pt x="0" y="3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50" name="Freeform 348"/>
          <p:cNvSpPr>
            <a:spLocks/>
          </p:cNvSpPr>
          <p:nvPr/>
        </p:nvSpPr>
        <p:spPr bwMode="auto">
          <a:xfrm>
            <a:off x="5177761" y="3952558"/>
            <a:ext cx="24379" cy="42369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1" y="5"/>
              </a:cxn>
              <a:cxn ang="0">
                <a:pos x="1" y="6"/>
              </a:cxn>
              <a:cxn ang="0">
                <a:pos x="1" y="6"/>
              </a:cxn>
              <a:cxn ang="0">
                <a:pos x="2" y="6"/>
              </a:cxn>
              <a:cxn ang="0">
                <a:pos x="3" y="5"/>
              </a:cxn>
              <a:cxn ang="0">
                <a:pos x="3" y="2"/>
              </a:cxn>
              <a:cxn ang="0">
                <a:pos x="3" y="5"/>
              </a:cxn>
              <a:cxn ang="0">
                <a:pos x="3" y="1"/>
              </a:cxn>
              <a:cxn ang="0">
                <a:pos x="2" y="1"/>
              </a:cxn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5"/>
              </a:cxn>
            </a:cxnLst>
            <a:rect l="0" t="0" r="r" b="b"/>
            <a:pathLst>
              <a:path w="3" h="6">
                <a:moveTo>
                  <a:pt x="0" y="5"/>
                </a:moveTo>
                <a:lnTo>
                  <a:pt x="1" y="5"/>
                </a:lnTo>
                <a:lnTo>
                  <a:pt x="1" y="6"/>
                </a:lnTo>
                <a:lnTo>
                  <a:pt x="1" y="6"/>
                </a:lnTo>
                <a:lnTo>
                  <a:pt x="2" y="6"/>
                </a:lnTo>
                <a:lnTo>
                  <a:pt x="3" y="5"/>
                </a:lnTo>
                <a:lnTo>
                  <a:pt x="3" y="2"/>
                </a:lnTo>
                <a:lnTo>
                  <a:pt x="3" y="5"/>
                </a:lnTo>
                <a:lnTo>
                  <a:pt x="3" y="1"/>
                </a:lnTo>
                <a:lnTo>
                  <a:pt x="2" y="1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5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51" name="Freeform 349"/>
          <p:cNvSpPr>
            <a:spLocks/>
          </p:cNvSpPr>
          <p:nvPr/>
        </p:nvSpPr>
        <p:spPr bwMode="auto">
          <a:xfrm>
            <a:off x="5177761" y="3952558"/>
            <a:ext cx="325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18"/>
              </a:cxn>
              <a:cxn ang="0">
                <a:pos x="18" y="18"/>
              </a:cxn>
              <a:cxn ang="0">
                <a:pos x="24" y="12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24" h="18">
                <a:moveTo>
                  <a:pt x="6" y="0"/>
                </a:moveTo>
                <a:lnTo>
                  <a:pt x="6" y="6"/>
                </a:lnTo>
                <a:lnTo>
                  <a:pt x="0" y="6"/>
                </a:lnTo>
                <a:lnTo>
                  <a:pt x="0" y="18"/>
                </a:lnTo>
                <a:lnTo>
                  <a:pt x="18" y="18"/>
                </a:lnTo>
                <a:lnTo>
                  <a:pt x="24" y="12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52" name="Freeform 350"/>
          <p:cNvSpPr>
            <a:spLocks/>
          </p:cNvSpPr>
          <p:nvPr/>
        </p:nvSpPr>
        <p:spPr bwMode="auto">
          <a:xfrm>
            <a:off x="5177761" y="3952558"/>
            <a:ext cx="325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2" y="3"/>
              </a:cxn>
              <a:cxn ang="0">
                <a:pos x="1" y="3"/>
              </a:cxn>
              <a:cxn ang="0">
                <a:pos x="3" y="3"/>
              </a:cxn>
              <a:cxn ang="0">
                <a:pos x="3" y="3"/>
              </a:cxn>
              <a:cxn ang="0">
                <a:pos x="4" y="2"/>
              </a:cxn>
              <a:cxn ang="0">
                <a:pos x="3" y="1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2" y="3"/>
                </a:lnTo>
                <a:lnTo>
                  <a:pt x="1" y="3"/>
                </a:lnTo>
                <a:lnTo>
                  <a:pt x="3" y="3"/>
                </a:lnTo>
                <a:lnTo>
                  <a:pt x="3" y="3"/>
                </a:lnTo>
                <a:lnTo>
                  <a:pt x="4" y="2"/>
                </a:lnTo>
                <a:lnTo>
                  <a:pt x="3" y="1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53" name="Freeform 351"/>
          <p:cNvSpPr>
            <a:spLocks/>
          </p:cNvSpPr>
          <p:nvPr/>
        </p:nvSpPr>
        <p:spPr bwMode="auto">
          <a:xfrm>
            <a:off x="5185887" y="3952558"/>
            <a:ext cx="1869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138" y="18"/>
              </a:cxn>
              <a:cxn ang="0">
                <a:pos x="138" y="6"/>
              </a:cxn>
              <a:cxn ang="0">
                <a:pos x="132" y="0"/>
              </a:cxn>
              <a:cxn ang="0">
                <a:pos x="6" y="0"/>
              </a:cxn>
            </a:cxnLst>
            <a:rect l="0" t="0" r="r" b="b"/>
            <a:pathLst>
              <a:path w="138" h="18">
                <a:moveTo>
                  <a:pt x="6" y="0"/>
                </a:moveTo>
                <a:lnTo>
                  <a:pt x="0" y="6"/>
                </a:lnTo>
                <a:lnTo>
                  <a:pt x="0" y="18"/>
                </a:lnTo>
                <a:lnTo>
                  <a:pt x="138" y="18"/>
                </a:lnTo>
                <a:lnTo>
                  <a:pt x="138" y="6"/>
                </a:lnTo>
                <a:lnTo>
                  <a:pt x="13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54" name="Freeform 352"/>
          <p:cNvSpPr>
            <a:spLocks/>
          </p:cNvSpPr>
          <p:nvPr/>
        </p:nvSpPr>
        <p:spPr bwMode="auto">
          <a:xfrm>
            <a:off x="5185887" y="3952558"/>
            <a:ext cx="1869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22" y="3"/>
              </a:cxn>
              <a:cxn ang="0">
                <a:pos x="1" y="3"/>
              </a:cxn>
              <a:cxn ang="0">
                <a:pos x="23" y="3"/>
              </a:cxn>
              <a:cxn ang="0">
                <a:pos x="23" y="3"/>
              </a:cxn>
              <a:cxn ang="0">
                <a:pos x="23" y="2"/>
              </a:cxn>
              <a:cxn ang="0">
                <a:pos x="23" y="1"/>
              </a:cxn>
              <a:cxn ang="0">
                <a:pos x="23" y="1"/>
              </a:cxn>
              <a:cxn ang="0">
                <a:pos x="22" y="0"/>
              </a:cxn>
              <a:cxn ang="0">
                <a:pos x="1" y="0"/>
              </a:cxn>
            </a:cxnLst>
            <a:rect l="0" t="0" r="r" b="b"/>
            <a:pathLst>
              <a:path w="23" h="3">
                <a:moveTo>
                  <a:pt x="1" y="0"/>
                </a:move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22" y="3"/>
                </a:lnTo>
                <a:lnTo>
                  <a:pt x="1" y="3"/>
                </a:lnTo>
                <a:lnTo>
                  <a:pt x="23" y="3"/>
                </a:lnTo>
                <a:lnTo>
                  <a:pt x="23" y="3"/>
                </a:lnTo>
                <a:lnTo>
                  <a:pt x="23" y="2"/>
                </a:lnTo>
                <a:lnTo>
                  <a:pt x="23" y="1"/>
                </a:lnTo>
                <a:lnTo>
                  <a:pt x="23" y="1"/>
                </a:lnTo>
                <a:lnTo>
                  <a:pt x="2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55" name="Freeform 353"/>
          <p:cNvSpPr>
            <a:spLocks/>
          </p:cNvSpPr>
          <p:nvPr/>
        </p:nvSpPr>
        <p:spPr bwMode="auto">
          <a:xfrm>
            <a:off x="5348413" y="3952558"/>
            <a:ext cx="12189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6"/>
              </a:cxn>
              <a:cxn ang="0">
                <a:pos x="0" y="12"/>
              </a:cxn>
              <a:cxn ang="0">
                <a:pos x="6" y="18"/>
              </a:cxn>
              <a:cxn ang="0">
                <a:pos x="90" y="18"/>
              </a:cxn>
              <a:cxn ang="0">
                <a:pos x="90" y="6"/>
              </a:cxn>
              <a:cxn ang="0">
                <a:pos x="84" y="6"/>
              </a:cxn>
              <a:cxn ang="0">
                <a:pos x="78" y="0"/>
              </a:cxn>
              <a:cxn ang="0">
                <a:pos x="12" y="0"/>
              </a:cxn>
            </a:cxnLst>
            <a:rect l="0" t="0" r="r" b="b"/>
            <a:pathLst>
              <a:path w="90" h="18">
                <a:moveTo>
                  <a:pt x="12" y="0"/>
                </a:moveTo>
                <a:lnTo>
                  <a:pt x="6" y="6"/>
                </a:lnTo>
                <a:lnTo>
                  <a:pt x="0" y="12"/>
                </a:lnTo>
                <a:lnTo>
                  <a:pt x="6" y="18"/>
                </a:lnTo>
                <a:lnTo>
                  <a:pt x="90" y="18"/>
                </a:lnTo>
                <a:lnTo>
                  <a:pt x="90" y="6"/>
                </a:lnTo>
                <a:lnTo>
                  <a:pt x="84" y="6"/>
                </a:lnTo>
                <a:lnTo>
                  <a:pt x="7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56" name="Freeform 354"/>
          <p:cNvSpPr>
            <a:spLocks/>
          </p:cNvSpPr>
          <p:nvPr/>
        </p:nvSpPr>
        <p:spPr bwMode="auto">
          <a:xfrm>
            <a:off x="5348413" y="3952558"/>
            <a:ext cx="12189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1"/>
              </a:cxn>
              <a:cxn ang="0">
                <a:pos x="1" y="1"/>
              </a:cxn>
              <a:cxn ang="0">
                <a:pos x="0" y="2"/>
              </a:cxn>
              <a:cxn ang="0">
                <a:pos x="1" y="3"/>
              </a:cxn>
              <a:cxn ang="0">
                <a:pos x="1" y="3"/>
              </a:cxn>
              <a:cxn ang="0">
                <a:pos x="13" y="3"/>
              </a:cxn>
              <a:cxn ang="0">
                <a:pos x="2" y="3"/>
              </a:cxn>
              <a:cxn ang="0">
                <a:pos x="14" y="3"/>
              </a:cxn>
              <a:cxn ang="0">
                <a:pos x="15" y="3"/>
              </a:cxn>
              <a:cxn ang="0">
                <a:pos x="15" y="2"/>
              </a:cxn>
              <a:cxn ang="0">
                <a:pos x="15" y="1"/>
              </a:cxn>
              <a:cxn ang="0">
                <a:pos x="14" y="1"/>
              </a:cxn>
              <a:cxn ang="0">
                <a:pos x="13" y="0"/>
              </a:cxn>
              <a:cxn ang="0">
                <a:pos x="2" y="0"/>
              </a:cxn>
            </a:cxnLst>
            <a:rect l="0" t="0" r="r" b="b"/>
            <a:pathLst>
              <a:path w="15" h="3">
                <a:moveTo>
                  <a:pt x="2" y="0"/>
                </a:moveTo>
                <a:lnTo>
                  <a:pt x="1" y="1"/>
                </a:lnTo>
                <a:lnTo>
                  <a:pt x="1" y="1"/>
                </a:lnTo>
                <a:lnTo>
                  <a:pt x="0" y="2"/>
                </a:lnTo>
                <a:lnTo>
                  <a:pt x="1" y="3"/>
                </a:lnTo>
                <a:lnTo>
                  <a:pt x="1" y="3"/>
                </a:lnTo>
                <a:lnTo>
                  <a:pt x="13" y="3"/>
                </a:lnTo>
                <a:lnTo>
                  <a:pt x="2" y="3"/>
                </a:lnTo>
                <a:lnTo>
                  <a:pt x="14" y="3"/>
                </a:lnTo>
                <a:lnTo>
                  <a:pt x="15" y="3"/>
                </a:lnTo>
                <a:lnTo>
                  <a:pt x="15" y="2"/>
                </a:lnTo>
                <a:lnTo>
                  <a:pt x="15" y="1"/>
                </a:lnTo>
                <a:lnTo>
                  <a:pt x="14" y="1"/>
                </a:lnTo>
                <a:lnTo>
                  <a:pt x="1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57" name="Freeform 355"/>
          <p:cNvSpPr>
            <a:spLocks/>
          </p:cNvSpPr>
          <p:nvPr/>
        </p:nvSpPr>
        <p:spPr bwMode="auto">
          <a:xfrm>
            <a:off x="5445929" y="3952558"/>
            <a:ext cx="48758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18"/>
              </a:cxn>
              <a:cxn ang="0">
                <a:pos x="30" y="18"/>
              </a:cxn>
              <a:cxn ang="0">
                <a:pos x="36" y="12"/>
              </a:cxn>
              <a:cxn ang="0">
                <a:pos x="30" y="6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6" h="18">
                <a:moveTo>
                  <a:pt x="6" y="0"/>
                </a:moveTo>
                <a:lnTo>
                  <a:pt x="6" y="6"/>
                </a:lnTo>
                <a:lnTo>
                  <a:pt x="0" y="6"/>
                </a:lnTo>
                <a:lnTo>
                  <a:pt x="0" y="18"/>
                </a:lnTo>
                <a:lnTo>
                  <a:pt x="30" y="18"/>
                </a:lnTo>
                <a:lnTo>
                  <a:pt x="36" y="12"/>
                </a:lnTo>
                <a:lnTo>
                  <a:pt x="30" y="6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58" name="Freeform 356"/>
          <p:cNvSpPr>
            <a:spLocks/>
          </p:cNvSpPr>
          <p:nvPr/>
        </p:nvSpPr>
        <p:spPr bwMode="auto">
          <a:xfrm>
            <a:off x="5445929" y="3952558"/>
            <a:ext cx="48758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4" y="3"/>
              </a:cxn>
              <a:cxn ang="0">
                <a:pos x="1" y="3"/>
              </a:cxn>
              <a:cxn ang="0">
                <a:pos x="5" y="3"/>
              </a:cxn>
              <a:cxn ang="0">
                <a:pos x="5" y="3"/>
              </a:cxn>
              <a:cxn ang="0">
                <a:pos x="6" y="2"/>
              </a:cxn>
              <a:cxn ang="0">
                <a:pos x="5" y="1"/>
              </a:cxn>
              <a:cxn ang="0">
                <a:pos x="5" y="1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6" h="3">
                <a:moveTo>
                  <a:pt x="1" y="0"/>
                </a:move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4" y="3"/>
                </a:lnTo>
                <a:lnTo>
                  <a:pt x="1" y="3"/>
                </a:lnTo>
                <a:lnTo>
                  <a:pt x="5" y="3"/>
                </a:lnTo>
                <a:lnTo>
                  <a:pt x="5" y="3"/>
                </a:lnTo>
                <a:lnTo>
                  <a:pt x="6" y="2"/>
                </a:lnTo>
                <a:lnTo>
                  <a:pt x="5" y="1"/>
                </a:lnTo>
                <a:lnTo>
                  <a:pt x="5" y="1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59" name="Freeform 357"/>
          <p:cNvSpPr>
            <a:spLocks/>
          </p:cNvSpPr>
          <p:nvPr/>
        </p:nvSpPr>
        <p:spPr bwMode="auto">
          <a:xfrm>
            <a:off x="5470308" y="3938435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12" y="30"/>
              </a:cxn>
              <a:cxn ang="0">
                <a:pos x="18" y="6"/>
              </a:cxn>
              <a:cxn ang="0">
                <a:pos x="18" y="24"/>
              </a:cxn>
              <a:cxn ang="0">
                <a:pos x="12" y="6"/>
              </a:cxn>
              <a:cxn ang="0">
                <a:pos x="12" y="0"/>
              </a:cxn>
              <a:cxn ang="0">
                <a:pos x="0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0" y="30"/>
                </a:lnTo>
                <a:lnTo>
                  <a:pt x="12" y="30"/>
                </a:lnTo>
                <a:lnTo>
                  <a:pt x="18" y="6"/>
                </a:lnTo>
                <a:lnTo>
                  <a:pt x="18" y="24"/>
                </a:lnTo>
                <a:lnTo>
                  <a:pt x="12" y="6"/>
                </a:lnTo>
                <a:lnTo>
                  <a:pt x="12" y="0"/>
                </a:lnTo>
                <a:lnTo>
                  <a:pt x="0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60" name="Freeform 358"/>
          <p:cNvSpPr>
            <a:spLocks/>
          </p:cNvSpPr>
          <p:nvPr/>
        </p:nvSpPr>
        <p:spPr bwMode="auto">
          <a:xfrm>
            <a:off x="5470308" y="3938435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0" y="5"/>
              </a:cxn>
              <a:cxn ang="0">
                <a:pos x="1" y="5"/>
              </a:cxn>
              <a:cxn ang="0">
                <a:pos x="2" y="5"/>
              </a:cxn>
              <a:cxn ang="0">
                <a:pos x="2" y="5"/>
              </a:cxn>
              <a:cxn ang="0">
                <a:pos x="3" y="1"/>
              </a:cxn>
              <a:cxn ang="0">
                <a:pos x="3" y="4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0" y="5"/>
                </a:lnTo>
                <a:lnTo>
                  <a:pt x="0" y="5"/>
                </a:lnTo>
                <a:lnTo>
                  <a:pt x="1" y="5"/>
                </a:lnTo>
                <a:lnTo>
                  <a:pt x="2" y="5"/>
                </a:lnTo>
                <a:lnTo>
                  <a:pt x="2" y="5"/>
                </a:lnTo>
                <a:lnTo>
                  <a:pt x="3" y="1"/>
                </a:lnTo>
                <a:lnTo>
                  <a:pt x="3" y="4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61" name="Freeform 359"/>
          <p:cNvSpPr>
            <a:spLocks/>
          </p:cNvSpPr>
          <p:nvPr/>
        </p:nvSpPr>
        <p:spPr bwMode="auto">
          <a:xfrm>
            <a:off x="5470308" y="3938435"/>
            <a:ext cx="24379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12" y="18"/>
              </a:cxn>
              <a:cxn ang="0">
                <a:pos x="18" y="12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18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12" y="18"/>
                </a:lnTo>
                <a:lnTo>
                  <a:pt x="18" y="12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62" name="Freeform 360"/>
          <p:cNvSpPr>
            <a:spLocks/>
          </p:cNvSpPr>
          <p:nvPr/>
        </p:nvSpPr>
        <p:spPr bwMode="auto">
          <a:xfrm>
            <a:off x="5470308" y="3938435"/>
            <a:ext cx="24379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2" y="3"/>
              </a:cxn>
              <a:cxn ang="0">
                <a:pos x="1" y="3"/>
              </a:cxn>
              <a:cxn ang="0">
                <a:pos x="2" y="3"/>
              </a:cxn>
              <a:cxn ang="0">
                <a:pos x="3" y="2"/>
              </a:cxn>
              <a:cxn ang="0">
                <a:pos x="3" y="1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3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2" y="3"/>
                </a:lnTo>
                <a:lnTo>
                  <a:pt x="1" y="3"/>
                </a:lnTo>
                <a:lnTo>
                  <a:pt x="2" y="3"/>
                </a:lnTo>
                <a:lnTo>
                  <a:pt x="3" y="2"/>
                </a:lnTo>
                <a:lnTo>
                  <a:pt x="3" y="1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63" name="Freeform 361"/>
          <p:cNvSpPr>
            <a:spLocks/>
          </p:cNvSpPr>
          <p:nvPr/>
        </p:nvSpPr>
        <p:spPr bwMode="auto">
          <a:xfrm>
            <a:off x="5470308" y="3917251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6" y="36"/>
              </a:cxn>
              <a:cxn ang="0">
                <a:pos x="12" y="36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0"/>
                </a:lnTo>
                <a:lnTo>
                  <a:pt x="6" y="36"/>
                </a:lnTo>
                <a:lnTo>
                  <a:pt x="12" y="36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64" name="Freeform 362"/>
          <p:cNvSpPr>
            <a:spLocks/>
          </p:cNvSpPr>
          <p:nvPr/>
        </p:nvSpPr>
        <p:spPr bwMode="auto">
          <a:xfrm>
            <a:off x="5470308" y="3917251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6"/>
              </a:cxn>
              <a:cxn ang="0">
                <a:pos x="2" y="6"/>
              </a:cxn>
              <a:cxn ang="0">
                <a:pos x="2" y="6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1" y="6"/>
                </a:lnTo>
                <a:lnTo>
                  <a:pt x="2" y="6"/>
                </a:lnTo>
                <a:lnTo>
                  <a:pt x="2" y="6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65" name="Freeform 363"/>
          <p:cNvSpPr>
            <a:spLocks/>
          </p:cNvSpPr>
          <p:nvPr/>
        </p:nvSpPr>
        <p:spPr bwMode="auto">
          <a:xfrm>
            <a:off x="5470308" y="3917251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30" y="18"/>
              </a:cxn>
              <a:cxn ang="0">
                <a:pos x="30" y="6"/>
              </a:cxn>
              <a:cxn ang="0">
                <a:pos x="24" y="0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8"/>
                </a:lnTo>
                <a:lnTo>
                  <a:pt x="30" y="18"/>
                </a:lnTo>
                <a:lnTo>
                  <a:pt x="30" y="6"/>
                </a:lnTo>
                <a:lnTo>
                  <a:pt x="24" y="0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66" name="Freeform 364"/>
          <p:cNvSpPr>
            <a:spLocks/>
          </p:cNvSpPr>
          <p:nvPr/>
        </p:nvSpPr>
        <p:spPr bwMode="auto">
          <a:xfrm>
            <a:off x="5470308" y="3917251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3" y="3"/>
              </a:cxn>
              <a:cxn ang="0">
                <a:pos x="2" y="3"/>
              </a:cxn>
              <a:cxn ang="0">
                <a:pos x="4" y="3"/>
              </a:cxn>
              <a:cxn ang="0">
                <a:pos x="5" y="3"/>
              </a:cxn>
              <a:cxn ang="0">
                <a:pos x="5" y="2"/>
              </a:cxn>
              <a:cxn ang="0">
                <a:pos x="5" y="1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3" y="3"/>
                </a:lnTo>
                <a:lnTo>
                  <a:pt x="2" y="3"/>
                </a:lnTo>
                <a:lnTo>
                  <a:pt x="4" y="3"/>
                </a:lnTo>
                <a:lnTo>
                  <a:pt x="5" y="3"/>
                </a:lnTo>
                <a:lnTo>
                  <a:pt x="5" y="2"/>
                </a:lnTo>
                <a:lnTo>
                  <a:pt x="5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67" name="Freeform 365"/>
          <p:cNvSpPr>
            <a:spLocks/>
          </p:cNvSpPr>
          <p:nvPr/>
        </p:nvSpPr>
        <p:spPr bwMode="auto">
          <a:xfrm>
            <a:off x="5486560" y="3917251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30" y="18"/>
              </a:cxn>
              <a:cxn ang="0">
                <a:pos x="30" y="6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0" y="6"/>
                </a:lnTo>
                <a:lnTo>
                  <a:pt x="0" y="18"/>
                </a:lnTo>
                <a:lnTo>
                  <a:pt x="30" y="18"/>
                </a:lnTo>
                <a:lnTo>
                  <a:pt x="30" y="6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68" name="Freeform 366"/>
          <p:cNvSpPr>
            <a:spLocks/>
          </p:cNvSpPr>
          <p:nvPr/>
        </p:nvSpPr>
        <p:spPr bwMode="auto">
          <a:xfrm>
            <a:off x="5486560" y="3917251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4" y="3"/>
              </a:cxn>
              <a:cxn ang="0">
                <a:pos x="1" y="3"/>
              </a:cxn>
              <a:cxn ang="0">
                <a:pos x="4" y="3"/>
              </a:cxn>
              <a:cxn ang="0">
                <a:pos x="5" y="3"/>
              </a:cxn>
              <a:cxn ang="0">
                <a:pos x="5" y="2"/>
              </a:cxn>
              <a:cxn ang="0">
                <a:pos x="5" y="1"/>
              </a:cxn>
              <a:cxn ang="0">
                <a:pos x="4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4" y="3"/>
                </a:lnTo>
                <a:lnTo>
                  <a:pt x="1" y="3"/>
                </a:lnTo>
                <a:lnTo>
                  <a:pt x="4" y="3"/>
                </a:lnTo>
                <a:lnTo>
                  <a:pt x="5" y="3"/>
                </a:lnTo>
                <a:lnTo>
                  <a:pt x="5" y="2"/>
                </a:lnTo>
                <a:lnTo>
                  <a:pt x="5" y="1"/>
                </a:lnTo>
                <a:lnTo>
                  <a:pt x="4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69" name="Freeform 367"/>
          <p:cNvSpPr>
            <a:spLocks/>
          </p:cNvSpPr>
          <p:nvPr/>
        </p:nvSpPr>
        <p:spPr bwMode="auto">
          <a:xfrm>
            <a:off x="5502813" y="3903128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18" y="30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0" y="30"/>
                </a:lnTo>
                <a:lnTo>
                  <a:pt x="18" y="30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70" name="Freeform 368"/>
          <p:cNvSpPr>
            <a:spLocks/>
          </p:cNvSpPr>
          <p:nvPr/>
        </p:nvSpPr>
        <p:spPr bwMode="auto">
          <a:xfrm>
            <a:off x="5502813" y="3903128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2" y="5"/>
              </a:cxn>
              <a:cxn ang="0">
                <a:pos x="2" y="5"/>
              </a:cxn>
              <a:cxn ang="0">
                <a:pos x="3" y="5"/>
              </a:cxn>
              <a:cxn ang="0">
                <a:pos x="3" y="1"/>
              </a:cxn>
              <a:cxn ang="0">
                <a:pos x="3" y="4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2" y="5"/>
                </a:lnTo>
                <a:lnTo>
                  <a:pt x="2" y="5"/>
                </a:lnTo>
                <a:lnTo>
                  <a:pt x="3" y="5"/>
                </a:lnTo>
                <a:lnTo>
                  <a:pt x="3" y="1"/>
                </a:lnTo>
                <a:lnTo>
                  <a:pt x="3" y="4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71" name="Freeform 369"/>
          <p:cNvSpPr>
            <a:spLocks/>
          </p:cNvSpPr>
          <p:nvPr/>
        </p:nvSpPr>
        <p:spPr bwMode="auto">
          <a:xfrm>
            <a:off x="5502813" y="3903128"/>
            <a:ext cx="24379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12" y="18"/>
              </a:cxn>
              <a:cxn ang="0">
                <a:pos x="18" y="12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18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12" y="18"/>
                </a:lnTo>
                <a:lnTo>
                  <a:pt x="18" y="12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72" name="Freeform 370"/>
          <p:cNvSpPr>
            <a:spLocks/>
          </p:cNvSpPr>
          <p:nvPr/>
        </p:nvSpPr>
        <p:spPr bwMode="auto">
          <a:xfrm>
            <a:off x="5502813" y="3903128"/>
            <a:ext cx="24379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2" y="3"/>
              </a:cxn>
              <a:cxn ang="0">
                <a:pos x="2" y="3"/>
              </a:cxn>
              <a:cxn ang="0">
                <a:pos x="3" y="2"/>
              </a:cxn>
              <a:cxn ang="0">
                <a:pos x="3" y="2"/>
              </a:cxn>
              <a:cxn ang="0">
                <a:pos x="3" y="1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3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2" y="3"/>
                </a:lnTo>
                <a:lnTo>
                  <a:pt x="2" y="3"/>
                </a:lnTo>
                <a:lnTo>
                  <a:pt x="3" y="2"/>
                </a:lnTo>
                <a:lnTo>
                  <a:pt x="3" y="2"/>
                </a:lnTo>
                <a:lnTo>
                  <a:pt x="3" y="1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73" name="Freeform 371"/>
          <p:cNvSpPr>
            <a:spLocks/>
          </p:cNvSpPr>
          <p:nvPr/>
        </p:nvSpPr>
        <p:spPr bwMode="auto">
          <a:xfrm>
            <a:off x="5502813" y="3903128"/>
            <a:ext cx="48758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24" y="18"/>
              </a:cxn>
              <a:cxn ang="0">
                <a:pos x="12" y="18"/>
              </a:cxn>
              <a:cxn ang="0">
                <a:pos x="30" y="12"/>
              </a:cxn>
              <a:cxn ang="0">
                <a:pos x="36" y="6"/>
              </a:cxn>
              <a:cxn ang="0">
                <a:pos x="30" y="0"/>
              </a:cxn>
              <a:cxn ang="0">
                <a:pos x="24" y="0"/>
              </a:cxn>
              <a:cxn ang="0">
                <a:pos x="12" y="0"/>
              </a:cxn>
            </a:cxnLst>
            <a:rect l="0" t="0" r="r" b="b"/>
            <a:pathLst>
              <a:path w="36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24" y="18"/>
                </a:lnTo>
                <a:lnTo>
                  <a:pt x="12" y="18"/>
                </a:lnTo>
                <a:lnTo>
                  <a:pt x="30" y="12"/>
                </a:lnTo>
                <a:lnTo>
                  <a:pt x="36" y="6"/>
                </a:lnTo>
                <a:lnTo>
                  <a:pt x="30" y="0"/>
                </a:lnTo>
                <a:lnTo>
                  <a:pt x="24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74" name="Freeform 372"/>
          <p:cNvSpPr>
            <a:spLocks/>
          </p:cNvSpPr>
          <p:nvPr/>
        </p:nvSpPr>
        <p:spPr bwMode="auto">
          <a:xfrm>
            <a:off x="5502813" y="3903128"/>
            <a:ext cx="48758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  <a:cxn ang="0">
                <a:pos x="4" y="3"/>
              </a:cxn>
              <a:cxn ang="0">
                <a:pos x="2" y="3"/>
              </a:cxn>
              <a:cxn ang="0">
                <a:pos x="5" y="2"/>
              </a:cxn>
              <a:cxn ang="0">
                <a:pos x="5" y="2"/>
              </a:cxn>
              <a:cxn ang="0">
                <a:pos x="6" y="1"/>
              </a:cxn>
              <a:cxn ang="0">
                <a:pos x="5" y="0"/>
              </a:cxn>
              <a:cxn ang="0">
                <a:pos x="5" y="0"/>
              </a:cxn>
              <a:cxn ang="0">
                <a:pos x="4" y="0"/>
              </a:cxn>
              <a:cxn ang="0">
                <a:pos x="2" y="0"/>
              </a:cxn>
            </a:cxnLst>
            <a:rect l="0" t="0" r="r" b="b"/>
            <a:pathLst>
              <a:path w="6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lnTo>
                  <a:pt x="4" y="3"/>
                </a:lnTo>
                <a:lnTo>
                  <a:pt x="2" y="3"/>
                </a:lnTo>
                <a:lnTo>
                  <a:pt x="5" y="2"/>
                </a:lnTo>
                <a:lnTo>
                  <a:pt x="5" y="2"/>
                </a:lnTo>
                <a:lnTo>
                  <a:pt x="6" y="1"/>
                </a:lnTo>
                <a:lnTo>
                  <a:pt x="5" y="0"/>
                </a:lnTo>
                <a:lnTo>
                  <a:pt x="5" y="0"/>
                </a:lnTo>
                <a:lnTo>
                  <a:pt x="4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75" name="Freeform 373"/>
          <p:cNvSpPr>
            <a:spLocks/>
          </p:cNvSpPr>
          <p:nvPr/>
        </p:nvSpPr>
        <p:spPr bwMode="auto">
          <a:xfrm>
            <a:off x="5527192" y="3881943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6" y="36"/>
              </a:cxn>
              <a:cxn ang="0">
                <a:pos x="12" y="30"/>
              </a:cxn>
              <a:cxn ang="0">
                <a:pos x="18" y="12"/>
              </a:cxn>
              <a:cxn ang="0">
                <a:pos x="18" y="24"/>
              </a:cxn>
              <a:cxn ang="0">
                <a:pos x="12" y="6"/>
              </a:cxn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0"/>
                </a:lnTo>
                <a:lnTo>
                  <a:pt x="6" y="36"/>
                </a:lnTo>
                <a:lnTo>
                  <a:pt x="12" y="30"/>
                </a:lnTo>
                <a:lnTo>
                  <a:pt x="18" y="12"/>
                </a:lnTo>
                <a:lnTo>
                  <a:pt x="18" y="24"/>
                </a:lnTo>
                <a:lnTo>
                  <a:pt x="12" y="6"/>
                </a:lnTo>
                <a:lnTo>
                  <a:pt x="12" y="0"/>
                </a:lnTo>
                <a:lnTo>
                  <a:pt x="0" y="0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76" name="Freeform 374"/>
          <p:cNvSpPr>
            <a:spLocks/>
          </p:cNvSpPr>
          <p:nvPr/>
        </p:nvSpPr>
        <p:spPr bwMode="auto">
          <a:xfrm>
            <a:off x="5527192" y="3881943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0" y="5"/>
              </a:cxn>
              <a:cxn ang="0">
                <a:pos x="1" y="6"/>
              </a:cxn>
              <a:cxn ang="0">
                <a:pos x="2" y="5"/>
              </a:cxn>
              <a:cxn ang="0">
                <a:pos x="2" y="5"/>
              </a:cxn>
              <a:cxn ang="0">
                <a:pos x="3" y="2"/>
              </a:cxn>
              <a:cxn ang="0">
                <a:pos x="3" y="4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0" y="5"/>
                </a:lnTo>
                <a:lnTo>
                  <a:pt x="1" y="6"/>
                </a:lnTo>
                <a:lnTo>
                  <a:pt x="2" y="5"/>
                </a:lnTo>
                <a:lnTo>
                  <a:pt x="2" y="5"/>
                </a:lnTo>
                <a:lnTo>
                  <a:pt x="3" y="2"/>
                </a:lnTo>
                <a:lnTo>
                  <a:pt x="3" y="4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77" name="Freeform 375"/>
          <p:cNvSpPr>
            <a:spLocks/>
          </p:cNvSpPr>
          <p:nvPr/>
        </p:nvSpPr>
        <p:spPr bwMode="auto">
          <a:xfrm>
            <a:off x="5527192" y="3881943"/>
            <a:ext cx="325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18" y="18"/>
              </a:cxn>
              <a:cxn ang="0">
                <a:pos x="24" y="12"/>
              </a:cxn>
              <a:cxn ang="0">
                <a:pos x="24" y="6"/>
              </a:cxn>
              <a:cxn ang="0">
                <a:pos x="18" y="0"/>
              </a:cxn>
              <a:cxn ang="0">
                <a:pos x="6" y="0"/>
              </a:cxn>
            </a:cxnLst>
            <a:rect l="0" t="0" r="r" b="b"/>
            <a:pathLst>
              <a:path w="24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18" y="18"/>
                </a:lnTo>
                <a:lnTo>
                  <a:pt x="24" y="12"/>
                </a:lnTo>
                <a:lnTo>
                  <a:pt x="24" y="6"/>
                </a:lnTo>
                <a:lnTo>
                  <a:pt x="18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78" name="Freeform 376"/>
          <p:cNvSpPr>
            <a:spLocks/>
          </p:cNvSpPr>
          <p:nvPr/>
        </p:nvSpPr>
        <p:spPr bwMode="auto">
          <a:xfrm>
            <a:off x="5527192" y="3881943"/>
            <a:ext cx="325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3" y="3"/>
              </a:cxn>
              <a:cxn ang="0">
                <a:pos x="1" y="3"/>
              </a:cxn>
              <a:cxn ang="0">
                <a:pos x="3" y="3"/>
              </a:cxn>
              <a:cxn ang="0">
                <a:pos x="4" y="2"/>
              </a:cxn>
              <a:cxn ang="0">
                <a:pos x="4" y="2"/>
              </a:cxn>
              <a:cxn ang="0">
                <a:pos x="4" y="1"/>
              </a:cxn>
              <a:cxn ang="0">
                <a:pos x="3" y="0"/>
              </a:cxn>
              <a:cxn ang="0">
                <a:pos x="3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3" y="3"/>
                </a:lnTo>
                <a:lnTo>
                  <a:pt x="1" y="3"/>
                </a:lnTo>
                <a:lnTo>
                  <a:pt x="3" y="3"/>
                </a:lnTo>
                <a:lnTo>
                  <a:pt x="4" y="2"/>
                </a:lnTo>
                <a:lnTo>
                  <a:pt x="4" y="2"/>
                </a:lnTo>
                <a:lnTo>
                  <a:pt x="4" y="1"/>
                </a:lnTo>
                <a:lnTo>
                  <a:pt x="3" y="0"/>
                </a:lnTo>
                <a:lnTo>
                  <a:pt x="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79" name="Freeform 377"/>
          <p:cNvSpPr>
            <a:spLocks/>
          </p:cNvSpPr>
          <p:nvPr/>
        </p:nvSpPr>
        <p:spPr bwMode="auto">
          <a:xfrm>
            <a:off x="5535318" y="3881943"/>
            <a:ext cx="113768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78" y="18"/>
              </a:cxn>
              <a:cxn ang="0">
                <a:pos x="78" y="12"/>
              </a:cxn>
              <a:cxn ang="0">
                <a:pos x="84" y="12"/>
              </a:cxn>
              <a:cxn ang="0">
                <a:pos x="78" y="6"/>
              </a:cxn>
              <a:cxn ang="0">
                <a:pos x="78" y="0"/>
              </a:cxn>
              <a:cxn ang="0">
                <a:pos x="72" y="0"/>
              </a:cxn>
              <a:cxn ang="0">
                <a:pos x="12" y="0"/>
              </a:cxn>
            </a:cxnLst>
            <a:rect l="0" t="0" r="r" b="b"/>
            <a:pathLst>
              <a:path w="84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78" y="18"/>
                </a:lnTo>
                <a:lnTo>
                  <a:pt x="78" y="12"/>
                </a:lnTo>
                <a:lnTo>
                  <a:pt x="84" y="12"/>
                </a:lnTo>
                <a:lnTo>
                  <a:pt x="78" y="6"/>
                </a:lnTo>
                <a:lnTo>
                  <a:pt x="78" y="0"/>
                </a:lnTo>
                <a:lnTo>
                  <a:pt x="72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80" name="Freeform 378"/>
          <p:cNvSpPr>
            <a:spLocks/>
          </p:cNvSpPr>
          <p:nvPr/>
        </p:nvSpPr>
        <p:spPr bwMode="auto">
          <a:xfrm>
            <a:off x="5535318" y="3881943"/>
            <a:ext cx="113768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12" y="3"/>
              </a:cxn>
              <a:cxn ang="0">
                <a:pos x="2" y="3"/>
              </a:cxn>
              <a:cxn ang="0">
                <a:pos x="13" y="3"/>
              </a:cxn>
              <a:cxn ang="0">
                <a:pos x="13" y="2"/>
              </a:cxn>
              <a:cxn ang="0">
                <a:pos x="14" y="2"/>
              </a:cxn>
              <a:cxn ang="0">
                <a:pos x="13" y="1"/>
              </a:cxn>
              <a:cxn ang="0">
                <a:pos x="13" y="0"/>
              </a:cxn>
              <a:cxn ang="0">
                <a:pos x="12" y="0"/>
              </a:cxn>
              <a:cxn ang="0">
                <a:pos x="2" y="0"/>
              </a:cxn>
            </a:cxnLst>
            <a:rect l="0" t="0" r="r" b="b"/>
            <a:pathLst>
              <a:path w="14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12" y="3"/>
                </a:lnTo>
                <a:lnTo>
                  <a:pt x="2" y="3"/>
                </a:lnTo>
                <a:lnTo>
                  <a:pt x="13" y="3"/>
                </a:lnTo>
                <a:lnTo>
                  <a:pt x="13" y="2"/>
                </a:lnTo>
                <a:lnTo>
                  <a:pt x="14" y="2"/>
                </a:lnTo>
                <a:lnTo>
                  <a:pt x="13" y="1"/>
                </a:lnTo>
                <a:lnTo>
                  <a:pt x="13" y="0"/>
                </a:lnTo>
                <a:lnTo>
                  <a:pt x="1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81" name="Freeform 379"/>
          <p:cNvSpPr>
            <a:spLocks/>
          </p:cNvSpPr>
          <p:nvPr/>
        </p:nvSpPr>
        <p:spPr bwMode="auto">
          <a:xfrm>
            <a:off x="5624708" y="3881943"/>
            <a:ext cx="24379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12" y="18"/>
              </a:cxn>
              <a:cxn ang="0">
                <a:pos x="18" y="12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18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12" y="18"/>
                </a:lnTo>
                <a:lnTo>
                  <a:pt x="18" y="12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82" name="Freeform 380"/>
          <p:cNvSpPr>
            <a:spLocks/>
          </p:cNvSpPr>
          <p:nvPr/>
        </p:nvSpPr>
        <p:spPr bwMode="auto">
          <a:xfrm>
            <a:off x="5624708" y="3881943"/>
            <a:ext cx="24379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2" y="3"/>
              </a:cxn>
              <a:cxn ang="0">
                <a:pos x="1" y="3"/>
              </a:cxn>
              <a:cxn ang="0">
                <a:pos x="2" y="3"/>
              </a:cxn>
              <a:cxn ang="0">
                <a:pos x="3" y="2"/>
              </a:cxn>
              <a:cxn ang="0">
                <a:pos x="3" y="2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3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2" y="3"/>
                </a:lnTo>
                <a:lnTo>
                  <a:pt x="1" y="3"/>
                </a:lnTo>
                <a:lnTo>
                  <a:pt x="2" y="3"/>
                </a:lnTo>
                <a:lnTo>
                  <a:pt x="3" y="2"/>
                </a:lnTo>
                <a:lnTo>
                  <a:pt x="3" y="2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83" name="Freeform 381"/>
          <p:cNvSpPr>
            <a:spLocks/>
          </p:cNvSpPr>
          <p:nvPr/>
        </p:nvSpPr>
        <p:spPr bwMode="auto">
          <a:xfrm>
            <a:off x="5624708" y="3881943"/>
            <a:ext cx="1869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132" y="18"/>
              </a:cxn>
              <a:cxn ang="0">
                <a:pos x="138" y="12"/>
              </a:cxn>
              <a:cxn ang="0">
                <a:pos x="138" y="6"/>
              </a:cxn>
              <a:cxn ang="0">
                <a:pos x="132" y="0"/>
              </a:cxn>
              <a:cxn ang="0">
                <a:pos x="126" y="0"/>
              </a:cxn>
              <a:cxn ang="0">
                <a:pos x="12" y="0"/>
              </a:cxn>
            </a:cxnLst>
            <a:rect l="0" t="0" r="r" b="b"/>
            <a:pathLst>
              <a:path w="138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132" y="18"/>
                </a:lnTo>
                <a:lnTo>
                  <a:pt x="138" y="12"/>
                </a:lnTo>
                <a:lnTo>
                  <a:pt x="138" y="6"/>
                </a:lnTo>
                <a:lnTo>
                  <a:pt x="132" y="0"/>
                </a:lnTo>
                <a:lnTo>
                  <a:pt x="126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84" name="Freeform 382"/>
          <p:cNvSpPr>
            <a:spLocks/>
          </p:cNvSpPr>
          <p:nvPr/>
        </p:nvSpPr>
        <p:spPr bwMode="auto">
          <a:xfrm>
            <a:off x="5624708" y="3881943"/>
            <a:ext cx="1869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21" y="3"/>
              </a:cxn>
              <a:cxn ang="0">
                <a:pos x="2" y="3"/>
              </a:cxn>
              <a:cxn ang="0">
                <a:pos x="22" y="3"/>
              </a:cxn>
              <a:cxn ang="0">
                <a:pos x="23" y="2"/>
              </a:cxn>
              <a:cxn ang="0">
                <a:pos x="23" y="2"/>
              </a:cxn>
              <a:cxn ang="0">
                <a:pos x="23" y="1"/>
              </a:cxn>
              <a:cxn ang="0">
                <a:pos x="22" y="0"/>
              </a:cxn>
              <a:cxn ang="0">
                <a:pos x="21" y="0"/>
              </a:cxn>
              <a:cxn ang="0">
                <a:pos x="2" y="0"/>
              </a:cxn>
            </a:cxnLst>
            <a:rect l="0" t="0" r="r" b="b"/>
            <a:pathLst>
              <a:path w="23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21" y="3"/>
                </a:lnTo>
                <a:lnTo>
                  <a:pt x="2" y="3"/>
                </a:lnTo>
                <a:lnTo>
                  <a:pt x="22" y="3"/>
                </a:lnTo>
                <a:lnTo>
                  <a:pt x="23" y="2"/>
                </a:lnTo>
                <a:lnTo>
                  <a:pt x="23" y="2"/>
                </a:lnTo>
                <a:lnTo>
                  <a:pt x="23" y="1"/>
                </a:lnTo>
                <a:lnTo>
                  <a:pt x="22" y="0"/>
                </a:lnTo>
                <a:lnTo>
                  <a:pt x="21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85" name="Freeform 383"/>
          <p:cNvSpPr>
            <a:spLocks/>
          </p:cNvSpPr>
          <p:nvPr/>
        </p:nvSpPr>
        <p:spPr bwMode="auto">
          <a:xfrm>
            <a:off x="5787234" y="3860759"/>
            <a:ext cx="24379" cy="42369"/>
          </a:xfrm>
          <a:custGeom>
            <a:avLst/>
            <a:gdLst/>
            <a:ahLst/>
            <a:cxnLst>
              <a:cxn ang="0">
                <a:pos x="0" y="30"/>
              </a:cxn>
              <a:cxn ang="0">
                <a:pos x="6" y="36"/>
              </a:cxn>
              <a:cxn ang="0">
                <a:pos x="12" y="36"/>
              </a:cxn>
              <a:cxn ang="0">
                <a:pos x="18" y="30"/>
              </a:cxn>
              <a:cxn ang="0">
                <a:pos x="18" y="6"/>
              </a:cxn>
              <a:cxn ang="0">
                <a:pos x="12" y="6"/>
              </a:cxn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12"/>
              </a:cxn>
              <a:cxn ang="0">
                <a:pos x="0" y="30"/>
              </a:cxn>
            </a:cxnLst>
            <a:rect l="0" t="0" r="r" b="b"/>
            <a:pathLst>
              <a:path w="18" h="36">
                <a:moveTo>
                  <a:pt x="0" y="30"/>
                </a:moveTo>
                <a:lnTo>
                  <a:pt x="6" y="36"/>
                </a:lnTo>
                <a:lnTo>
                  <a:pt x="12" y="36"/>
                </a:lnTo>
                <a:lnTo>
                  <a:pt x="18" y="30"/>
                </a:lnTo>
                <a:lnTo>
                  <a:pt x="18" y="6"/>
                </a:lnTo>
                <a:lnTo>
                  <a:pt x="12" y="6"/>
                </a:ln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0" y="12"/>
                </a:lnTo>
                <a:lnTo>
                  <a:pt x="0" y="3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86" name="Freeform 384"/>
          <p:cNvSpPr>
            <a:spLocks/>
          </p:cNvSpPr>
          <p:nvPr/>
        </p:nvSpPr>
        <p:spPr bwMode="auto">
          <a:xfrm>
            <a:off x="5787234" y="3860759"/>
            <a:ext cx="24379" cy="42369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1" y="5"/>
              </a:cxn>
              <a:cxn ang="0">
                <a:pos x="1" y="6"/>
              </a:cxn>
              <a:cxn ang="0">
                <a:pos x="1" y="6"/>
              </a:cxn>
              <a:cxn ang="0">
                <a:pos x="2" y="6"/>
              </a:cxn>
              <a:cxn ang="0">
                <a:pos x="3" y="5"/>
              </a:cxn>
              <a:cxn ang="0">
                <a:pos x="3" y="2"/>
              </a:cxn>
              <a:cxn ang="0">
                <a:pos x="3" y="5"/>
              </a:cxn>
              <a:cxn ang="0">
                <a:pos x="3" y="1"/>
              </a:cxn>
              <a:cxn ang="0">
                <a:pos x="2" y="1"/>
              </a:cxn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5"/>
              </a:cxn>
            </a:cxnLst>
            <a:rect l="0" t="0" r="r" b="b"/>
            <a:pathLst>
              <a:path w="3" h="6">
                <a:moveTo>
                  <a:pt x="0" y="5"/>
                </a:moveTo>
                <a:lnTo>
                  <a:pt x="1" y="5"/>
                </a:lnTo>
                <a:lnTo>
                  <a:pt x="1" y="6"/>
                </a:lnTo>
                <a:lnTo>
                  <a:pt x="1" y="6"/>
                </a:lnTo>
                <a:lnTo>
                  <a:pt x="2" y="6"/>
                </a:lnTo>
                <a:lnTo>
                  <a:pt x="3" y="5"/>
                </a:lnTo>
                <a:lnTo>
                  <a:pt x="3" y="2"/>
                </a:lnTo>
                <a:lnTo>
                  <a:pt x="3" y="5"/>
                </a:lnTo>
                <a:lnTo>
                  <a:pt x="3" y="1"/>
                </a:lnTo>
                <a:lnTo>
                  <a:pt x="2" y="1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5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87" name="Freeform 385"/>
          <p:cNvSpPr>
            <a:spLocks/>
          </p:cNvSpPr>
          <p:nvPr/>
        </p:nvSpPr>
        <p:spPr bwMode="auto">
          <a:xfrm>
            <a:off x="5787234" y="3860759"/>
            <a:ext cx="73137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18"/>
              </a:cxn>
              <a:cxn ang="0">
                <a:pos x="54" y="18"/>
              </a:cxn>
              <a:cxn ang="0">
                <a:pos x="54" y="6"/>
              </a:cxn>
              <a:cxn ang="0">
                <a:pos x="48" y="6"/>
              </a:cxn>
              <a:cxn ang="0">
                <a:pos x="48" y="0"/>
              </a:cxn>
              <a:cxn ang="0">
                <a:pos x="6" y="0"/>
              </a:cxn>
            </a:cxnLst>
            <a:rect l="0" t="0" r="r" b="b"/>
            <a:pathLst>
              <a:path w="54" h="18">
                <a:moveTo>
                  <a:pt x="6" y="0"/>
                </a:moveTo>
                <a:lnTo>
                  <a:pt x="6" y="6"/>
                </a:lnTo>
                <a:lnTo>
                  <a:pt x="0" y="6"/>
                </a:lnTo>
                <a:lnTo>
                  <a:pt x="0" y="18"/>
                </a:lnTo>
                <a:lnTo>
                  <a:pt x="54" y="18"/>
                </a:lnTo>
                <a:lnTo>
                  <a:pt x="54" y="6"/>
                </a:lnTo>
                <a:lnTo>
                  <a:pt x="48" y="6"/>
                </a:lnTo>
                <a:lnTo>
                  <a:pt x="48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88" name="Freeform 386"/>
          <p:cNvSpPr>
            <a:spLocks/>
          </p:cNvSpPr>
          <p:nvPr/>
        </p:nvSpPr>
        <p:spPr bwMode="auto">
          <a:xfrm>
            <a:off x="5787234" y="3860759"/>
            <a:ext cx="73137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8" y="3"/>
              </a:cxn>
              <a:cxn ang="0">
                <a:pos x="1" y="3"/>
              </a:cxn>
              <a:cxn ang="0">
                <a:pos x="8" y="3"/>
              </a:cxn>
              <a:cxn ang="0">
                <a:pos x="9" y="3"/>
              </a:cxn>
              <a:cxn ang="0">
                <a:pos x="9" y="2"/>
              </a:cxn>
              <a:cxn ang="0">
                <a:pos x="9" y="1"/>
              </a:cxn>
              <a:cxn ang="0">
                <a:pos x="8" y="1"/>
              </a:cxn>
              <a:cxn ang="0">
                <a:pos x="8" y="0"/>
              </a:cxn>
              <a:cxn ang="0">
                <a:pos x="1" y="0"/>
              </a:cxn>
            </a:cxnLst>
            <a:rect l="0" t="0" r="r" b="b"/>
            <a:pathLst>
              <a:path w="9" h="3">
                <a:moveTo>
                  <a:pt x="1" y="0"/>
                </a:move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8" y="3"/>
                </a:lnTo>
                <a:lnTo>
                  <a:pt x="1" y="3"/>
                </a:lnTo>
                <a:lnTo>
                  <a:pt x="8" y="3"/>
                </a:lnTo>
                <a:lnTo>
                  <a:pt x="9" y="3"/>
                </a:lnTo>
                <a:lnTo>
                  <a:pt x="9" y="2"/>
                </a:lnTo>
                <a:lnTo>
                  <a:pt x="9" y="1"/>
                </a:lnTo>
                <a:lnTo>
                  <a:pt x="8" y="1"/>
                </a:lnTo>
                <a:lnTo>
                  <a:pt x="8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89" name="Freeform 387"/>
          <p:cNvSpPr>
            <a:spLocks/>
          </p:cNvSpPr>
          <p:nvPr/>
        </p:nvSpPr>
        <p:spPr bwMode="auto">
          <a:xfrm>
            <a:off x="5835992" y="3846636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0" y="30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90" name="Freeform 388"/>
          <p:cNvSpPr>
            <a:spLocks/>
          </p:cNvSpPr>
          <p:nvPr/>
        </p:nvSpPr>
        <p:spPr bwMode="auto">
          <a:xfrm>
            <a:off x="5835992" y="3846636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2" y="5"/>
              </a:cxn>
              <a:cxn ang="0">
                <a:pos x="2" y="5"/>
              </a:cxn>
              <a:cxn ang="0">
                <a:pos x="3" y="5"/>
              </a:cxn>
              <a:cxn ang="0">
                <a:pos x="3" y="1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2" y="5"/>
                </a:lnTo>
                <a:lnTo>
                  <a:pt x="2" y="5"/>
                </a:lnTo>
                <a:lnTo>
                  <a:pt x="3" y="5"/>
                </a:lnTo>
                <a:lnTo>
                  <a:pt x="3" y="1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91" name="Freeform 389"/>
          <p:cNvSpPr>
            <a:spLocks/>
          </p:cNvSpPr>
          <p:nvPr/>
        </p:nvSpPr>
        <p:spPr bwMode="auto">
          <a:xfrm>
            <a:off x="5835992" y="3846636"/>
            <a:ext cx="48758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30" y="18"/>
              </a:cxn>
              <a:cxn ang="0">
                <a:pos x="36" y="12"/>
              </a:cxn>
              <a:cxn ang="0">
                <a:pos x="36" y="6"/>
              </a:cxn>
              <a:cxn ang="0">
                <a:pos x="30" y="0"/>
              </a:cxn>
              <a:cxn ang="0">
                <a:pos x="24" y="0"/>
              </a:cxn>
              <a:cxn ang="0">
                <a:pos x="12" y="0"/>
              </a:cxn>
            </a:cxnLst>
            <a:rect l="0" t="0" r="r" b="b"/>
            <a:pathLst>
              <a:path w="36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30" y="18"/>
                </a:lnTo>
                <a:lnTo>
                  <a:pt x="36" y="12"/>
                </a:lnTo>
                <a:lnTo>
                  <a:pt x="36" y="6"/>
                </a:lnTo>
                <a:lnTo>
                  <a:pt x="30" y="0"/>
                </a:lnTo>
                <a:lnTo>
                  <a:pt x="24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92" name="Freeform 390"/>
          <p:cNvSpPr>
            <a:spLocks/>
          </p:cNvSpPr>
          <p:nvPr/>
        </p:nvSpPr>
        <p:spPr bwMode="auto">
          <a:xfrm>
            <a:off x="5835992" y="3846636"/>
            <a:ext cx="48758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4" y="3"/>
              </a:cxn>
              <a:cxn ang="0">
                <a:pos x="2" y="3"/>
              </a:cxn>
              <a:cxn ang="0">
                <a:pos x="5" y="3"/>
              </a:cxn>
              <a:cxn ang="0">
                <a:pos x="6" y="2"/>
              </a:cxn>
              <a:cxn ang="0">
                <a:pos x="6" y="1"/>
              </a:cxn>
              <a:cxn ang="0">
                <a:pos x="6" y="1"/>
              </a:cxn>
              <a:cxn ang="0">
                <a:pos x="5" y="0"/>
              </a:cxn>
              <a:cxn ang="0">
                <a:pos x="4" y="0"/>
              </a:cxn>
              <a:cxn ang="0">
                <a:pos x="2" y="0"/>
              </a:cxn>
            </a:cxnLst>
            <a:rect l="0" t="0" r="r" b="b"/>
            <a:pathLst>
              <a:path w="6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4" y="3"/>
                </a:lnTo>
                <a:lnTo>
                  <a:pt x="2" y="3"/>
                </a:lnTo>
                <a:lnTo>
                  <a:pt x="5" y="3"/>
                </a:lnTo>
                <a:lnTo>
                  <a:pt x="6" y="2"/>
                </a:lnTo>
                <a:lnTo>
                  <a:pt x="6" y="1"/>
                </a:lnTo>
                <a:lnTo>
                  <a:pt x="6" y="1"/>
                </a:lnTo>
                <a:lnTo>
                  <a:pt x="5" y="0"/>
                </a:lnTo>
                <a:lnTo>
                  <a:pt x="4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93" name="Freeform 391"/>
          <p:cNvSpPr>
            <a:spLocks/>
          </p:cNvSpPr>
          <p:nvPr/>
        </p:nvSpPr>
        <p:spPr bwMode="auto">
          <a:xfrm>
            <a:off x="5860371" y="3825452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6" y="36"/>
              </a:cxn>
              <a:cxn ang="0">
                <a:pos x="12" y="36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0"/>
                </a:lnTo>
                <a:lnTo>
                  <a:pt x="6" y="36"/>
                </a:lnTo>
                <a:lnTo>
                  <a:pt x="12" y="36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94" name="Freeform 392"/>
          <p:cNvSpPr>
            <a:spLocks/>
          </p:cNvSpPr>
          <p:nvPr/>
        </p:nvSpPr>
        <p:spPr bwMode="auto">
          <a:xfrm>
            <a:off x="5860371" y="3825452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6"/>
              </a:cxn>
              <a:cxn ang="0">
                <a:pos x="1" y="6"/>
              </a:cxn>
              <a:cxn ang="0">
                <a:pos x="2" y="6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1" y="6"/>
                </a:lnTo>
                <a:lnTo>
                  <a:pt x="1" y="6"/>
                </a:lnTo>
                <a:lnTo>
                  <a:pt x="2" y="6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95" name="Freeform 393"/>
          <p:cNvSpPr>
            <a:spLocks/>
          </p:cNvSpPr>
          <p:nvPr/>
        </p:nvSpPr>
        <p:spPr bwMode="auto">
          <a:xfrm>
            <a:off x="5860371" y="3825452"/>
            <a:ext cx="56884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42" y="18"/>
              </a:cxn>
              <a:cxn ang="0">
                <a:pos x="42" y="6"/>
              </a:cxn>
              <a:cxn ang="0">
                <a:pos x="36" y="0"/>
              </a:cxn>
              <a:cxn ang="0">
                <a:pos x="6" y="0"/>
              </a:cxn>
            </a:cxnLst>
            <a:rect l="0" t="0" r="r" b="b"/>
            <a:pathLst>
              <a:path w="42" h="18">
                <a:moveTo>
                  <a:pt x="6" y="0"/>
                </a:moveTo>
                <a:lnTo>
                  <a:pt x="0" y="6"/>
                </a:lnTo>
                <a:lnTo>
                  <a:pt x="0" y="18"/>
                </a:lnTo>
                <a:lnTo>
                  <a:pt x="42" y="18"/>
                </a:lnTo>
                <a:lnTo>
                  <a:pt x="42" y="6"/>
                </a:lnTo>
                <a:lnTo>
                  <a:pt x="36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96" name="Freeform 394"/>
          <p:cNvSpPr>
            <a:spLocks/>
          </p:cNvSpPr>
          <p:nvPr/>
        </p:nvSpPr>
        <p:spPr bwMode="auto">
          <a:xfrm>
            <a:off x="5860371" y="3825452"/>
            <a:ext cx="56884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6" y="3"/>
              </a:cxn>
              <a:cxn ang="0">
                <a:pos x="1" y="3"/>
              </a:cxn>
              <a:cxn ang="0">
                <a:pos x="6" y="3"/>
              </a:cxn>
              <a:cxn ang="0">
                <a:pos x="7" y="3"/>
              </a:cxn>
              <a:cxn ang="0">
                <a:pos x="7" y="2"/>
              </a:cxn>
              <a:cxn ang="0">
                <a:pos x="7" y="1"/>
              </a:cxn>
              <a:cxn ang="0">
                <a:pos x="6" y="0"/>
              </a:cxn>
              <a:cxn ang="0">
                <a:pos x="6" y="0"/>
              </a:cxn>
              <a:cxn ang="0">
                <a:pos x="1" y="0"/>
              </a:cxn>
            </a:cxnLst>
            <a:rect l="0" t="0" r="r" b="b"/>
            <a:pathLst>
              <a:path w="7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6" y="3"/>
                </a:lnTo>
                <a:lnTo>
                  <a:pt x="1" y="3"/>
                </a:lnTo>
                <a:lnTo>
                  <a:pt x="6" y="3"/>
                </a:lnTo>
                <a:lnTo>
                  <a:pt x="7" y="3"/>
                </a:lnTo>
                <a:lnTo>
                  <a:pt x="7" y="2"/>
                </a:lnTo>
                <a:lnTo>
                  <a:pt x="7" y="1"/>
                </a:lnTo>
                <a:lnTo>
                  <a:pt x="6" y="0"/>
                </a:lnTo>
                <a:lnTo>
                  <a:pt x="6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97" name="Freeform 395"/>
          <p:cNvSpPr>
            <a:spLocks/>
          </p:cNvSpPr>
          <p:nvPr/>
        </p:nvSpPr>
        <p:spPr bwMode="auto">
          <a:xfrm>
            <a:off x="5892876" y="3811329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18" y="30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0" y="30"/>
                </a:lnTo>
                <a:lnTo>
                  <a:pt x="18" y="30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98" name="Freeform 396"/>
          <p:cNvSpPr>
            <a:spLocks/>
          </p:cNvSpPr>
          <p:nvPr/>
        </p:nvSpPr>
        <p:spPr bwMode="auto">
          <a:xfrm>
            <a:off x="5892876" y="3811329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2" y="5"/>
              </a:cxn>
              <a:cxn ang="0">
                <a:pos x="2" y="5"/>
              </a:cxn>
              <a:cxn ang="0">
                <a:pos x="3" y="5"/>
              </a:cxn>
              <a:cxn ang="0">
                <a:pos x="3" y="1"/>
              </a:cxn>
              <a:cxn ang="0">
                <a:pos x="3" y="4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2" y="5"/>
                </a:lnTo>
                <a:lnTo>
                  <a:pt x="2" y="5"/>
                </a:lnTo>
                <a:lnTo>
                  <a:pt x="3" y="5"/>
                </a:lnTo>
                <a:lnTo>
                  <a:pt x="3" y="1"/>
                </a:lnTo>
                <a:lnTo>
                  <a:pt x="3" y="4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99" name="Freeform 397"/>
          <p:cNvSpPr>
            <a:spLocks/>
          </p:cNvSpPr>
          <p:nvPr/>
        </p:nvSpPr>
        <p:spPr bwMode="auto">
          <a:xfrm>
            <a:off x="5892876" y="3811329"/>
            <a:ext cx="98870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61" y="18"/>
              </a:cxn>
              <a:cxn ang="0">
                <a:pos x="12" y="18"/>
              </a:cxn>
              <a:cxn ang="0">
                <a:pos x="67" y="12"/>
              </a:cxn>
              <a:cxn ang="0">
                <a:pos x="73" y="6"/>
              </a:cxn>
              <a:cxn ang="0">
                <a:pos x="67" y="0"/>
              </a:cxn>
              <a:cxn ang="0">
                <a:pos x="61" y="0"/>
              </a:cxn>
              <a:cxn ang="0">
                <a:pos x="12" y="0"/>
              </a:cxn>
            </a:cxnLst>
            <a:rect l="0" t="0" r="r" b="b"/>
            <a:pathLst>
              <a:path w="73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61" y="18"/>
                </a:lnTo>
                <a:lnTo>
                  <a:pt x="12" y="18"/>
                </a:lnTo>
                <a:lnTo>
                  <a:pt x="67" y="12"/>
                </a:lnTo>
                <a:lnTo>
                  <a:pt x="73" y="6"/>
                </a:lnTo>
                <a:lnTo>
                  <a:pt x="67" y="0"/>
                </a:lnTo>
                <a:lnTo>
                  <a:pt x="61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0" name="Freeform 398"/>
          <p:cNvSpPr>
            <a:spLocks/>
          </p:cNvSpPr>
          <p:nvPr/>
        </p:nvSpPr>
        <p:spPr bwMode="auto">
          <a:xfrm>
            <a:off x="5892876" y="3811329"/>
            <a:ext cx="98870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10" y="3"/>
              </a:cxn>
              <a:cxn ang="0">
                <a:pos x="2" y="3"/>
              </a:cxn>
              <a:cxn ang="0">
                <a:pos x="11" y="2"/>
              </a:cxn>
              <a:cxn ang="0">
                <a:pos x="11" y="2"/>
              </a:cxn>
              <a:cxn ang="0">
                <a:pos x="12" y="1"/>
              </a:cxn>
              <a:cxn ang="0">
                <a:pos x="11" y="0"/>
              </a:cxn>
              <a:cxn ang="0">
                <a:pos x="11" y="0"/>
              </a:cxn>
              <a:cxn ang="0">
                <a:pos x="10" y="0"/>
              </a:cxn>
              <a:cxn ang="0">
                <a:pos x="2" y="0"/>
              </a:cxn>
            </a:cxnLst>
            <a:rect l="0" t="0" r="r" b="b"/>
            <a:pathLst>
              <a:path w="12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10" y="3"/>
                </a:lnTo>
                <a:lnTo>
                  <a:pt x="2" y="3"/>
                </a:lnTo>
                <a:lnTo>
                  <a:pt x="11" y="2"/>
                </a:lnTo>
                <a:lnTo>
                  <a:pt x="11" y="2"/>
                </a:lnTo>
                <a:lnTo>
                  <a:pt x="12" y="1"/>
                </a:lnTo>
                <a:lnTo>
                  <a:pt x="11" y="0"/>
                </a:lnTo>
                <a:lnTo>
                  <a:pt x="11" y="0"/>
                </a:lnTo>
                <a:lnTo>
                  <a:pt x="10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1" name="Freeform 399"/>
          <p:cNvSpPr>
            <a:spLocks/>
          </p:cNvSpPr>
          <p:nvPr/>
        </p:nvSpPr>
        <p:spPr bwMode="auto">
          <a:xfrm>
            <a:off x="5967367" y="3790144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6" y="36"/>
              </a:cxn>
              <a:cxn ang="0">
                <a:pos x="12" y="30"/>
              </a:cxn>
              <a:cxn ang="0">
                <a:pos x="18" y="12"/>
              </a:cxn>
              <a:cxn ang="0">
                <a:pos x="18" y="24"/>
              </a:cxn>
              <a:cxn ang="0">
                <a:pos x="12" y="6"/>
              </a:cxn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0"/>
                </a:lnTo>
                <a:lnTo>
                  <a:pt x="6" y="36"/>
                </a:lnTo>
                <a:lnTo>
                  <a:pt x="12" y="30"/>
                </a:lnTo>
                <a:lnTo>
                  <a:pt x="18" y="12"/>
                </a:lnTo>
                <a:lnTo>
                  <a:pt x="18" y="24"/>
                </a:lnTo>
                <a:lnTo>
                  <a:pt x="12" y="6"/>
                </a:lnTo>
                <a:lnTo>
                  <a:pt x="12" y="0"/>
                </a:lnTo>
                <a:lnTo>
                  <a:pt x="0" y="0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2" name="Freeform 400"/>
          <p:cNvSpPr>
            <a:spLocks/>
          </p:cNvSpPr>
          <p:nvPr/>
        </p:nvSpPr>
        <p:spPr bwMode="auto">
          <a:xfrm>
            <a:off x="5967367" y="3790144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0" y="5"/>
              </a:cxn>
              <a:cxn ang="0">
                <a:pos x="1" y="6"/>
              </a:cxn>
              <a:cxn ang="0">
                <a:pos x="2" y="5"/>
              </a:cxn>
              <a:cxn ang="0">
                <a:pos x="2" y="5"/>
              </a:cxn>
              <a:cxn ang="0">
                <a:pos x="3" y="2"/>
              </a:cxn>
              <a:cxn ang="0">
                <a:pos x="3" y="4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0" y="5"/>
                </a:lnTo>
                <a:lnTo>
                  <a:pt x="1" y="6"/>
                </a:lnTo>
                <a:lnTo>
                  <a:pt x="2" y="5"/>
                </a:lnTo>
                <a:lnTo>
                  <a:pt x="2" y="5"/>
                </a:lnTo>
                <a:lnTo>
                  <a:pt x="3" y="2"/>
                </a:lnTo>
                <a:lnTo>
                  <a:pt x="3" y="4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3" name="Freeform 401"/>
          <p:cNvSpPr>
            <a:spLocks/>
          </p:cNvSpPr>
          <p:nvPr/>
        </p:nvSpPr>
        <p:spPr bwMode="auto">
          <a:xfrm>
            <a:off x="5967367" y="3790144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24" y="18"/>
              </a:cxn>
              <a:cxn ang="0">
                <a:pos x="30" y="12"/>
              </a:cxn>
              <a:cxn ang="0">
                <a:pos x="30" y="6"/>
              </a:cxn>
              <a:cxn ang="0">
                <a:pos x="24" y="0"/>
              </a:cxn>
              <a:cxn ang="0">
                <a:pos x="18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24" y="18"/>
                </a:lnTo>
                <a:lnTo>
                  <a:pt x="30" y="12"/>
                </a:lnTo>
                <a:lnTo>
                  <a:pt x="30" y="6"/>
                </a:lnTo>
                <a:lnTo>
                  <a:pt x="24" y="0"/>
                </a:lnTo>
                <a:lnTo>
                  <a:pt x="18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4" name="Freeform 402"/>
          <p:cNvSpPr>
            <a:spLocks/>
          </p:cNvSpPr>
          <p:nvPr/>
        </p:nvSpPr>
        <p:spPr bwMode="auto">
          <a:xfrm>
            <a:off x="5967367" y="3790144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3" y="3"/>
              </a:cxn>
              <a:cxn ang="0">
                <a:pos x="1" y="3"/>
              </a:cxn>
              <a:cxn ang="0">
                <a:pos x="4" y="3"/>
              </a:cxn>
              <a:cxn ang="0">
                <a:pos x="5" y="2"/>
              </a:cxn>
              <a:cxn ang="0">
                <a:pos x="5" y="2"/>
              </a:cxn>
              <a:cxn ang="0">
                <a:pos x="5" y="1"/>
              </a:cxn>
              <a:cxn ang="0">
                <a:pos x="4" y="0"/>
              </a:cxn>
              <a:cxn ang="0">
                <a:pos x="3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3" y="3"/>
                </a:lnTo>
                <a:lnTo>
                  <a:pt x="1" y="3"/>
                </a:lnTo>
                <a:lnTo>
                  <a:pt x="4" y="3"/>
                </a:lnTo>
                <a:lnTo>
                  <a:pt x="5" y="2"/>
                </a:lnTo>
                <a:lnTo>
                  <a:pt x="5" y="2"/>
                </a:lnTo>
                <a:lnTo>
                  <a:pt x="5" y="1"/>
                </a:lnTo>
                <a:lnTo>
                  <a:pt x="4" y="0"/>
                </a:lnTo>
                <a:lnTo>
                  <a:pt x="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5" name="Freeform 403"/>
          <p:cNvSpPr>
            <a:spLocks/>
          </p:cNvSpPr>
          <p:nvPr/>
        </p:nvSpPr>
        <p:spPr bwMode="auto">
          <a:xfrm>
            <a:off x="5983620" y="3768960"/>
            <a:ext cx="24379" cy="42369"/>
          </a:xfrm>
          <a:custGeom>
            <a:avLst/>
            <a:gdLst/>
            <a:ahLst/>
            <a:cxnLst>
              <a:cxn ang="0">
                <a:pos x="0" y="30"/>
              </a:cxn>
              <a:cxn ang="0">
                <a:pos x="6" y="36"/>
              </a:cxn>
              <a:cxn ang="0">
                <a:pos x="12" y="36"/>
              </a:cxn>
              <a:cxn ang="0">
                <a:pos x="18" y="30"/>
              </a:cxn>
              <a:cxn ang="0">
                <a:pos x="18" y="6"/>
              </a:cxn>
              <a:cxn ang="0">
                <a:pos x="12" y="6"/>
              </a:cxn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12"/>
              </a:cxn>
              <a:cxn ang="0">
                <a:pos x="0" y="30"/>
              </a:cxn>
            </a:cxnLst>
            <a:rect l="0" t="0" r="r" b="b"/>
            <a:pathLst>
              <a:path w="18" h="36">
                <a:moveTo>
                  <a:pt x="0" y="30"/>
                </a:moveTo>
                <a:lnTo>
                  <a:pt x="6" y="36"/>
                </a:lnTo>
                <a:lnTo>
                  <a:pt x="12" y="36"/>
                </a:lnTo>
                <a:lnTo>
                  <a:pt x="18" y="30"/>
                </a:lnTo>
                <a:lnTo>
                  <a:pt x="18" y="6"/>
                </a:lnTo>
                <a:lnTo>
                  <a:pt x="12" y="6"/>
                </a:ln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0" y="12"/>
                </a:lnTo>
                <a:lnTo>
                  <a:pt x="0" y="3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6" name="Freeform 404"/>
          <p:cNvSpPr>
            <a:spLocks/>
          </p:cNvSpPr>
          <p:nvPr/>
        </p:nvSpPr>
        <p:spPr bwMode="auto">
          <a:xfrm>
            <a:off x="5983620" y="3768960"/>
            <a:ext cx="24379" cy="42369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1" y="5"/>
              </a:cxn>
              <a:cxn ang="0">
                <a:pos x="1" y="6"/>
              </a:cxn>
              <a:cxn ang="0">
                <a:pos x="1" y="6"/>
              </a:cxn>
              <a:cxn ang="0">
                <a:pos x="2" y="6"/>
              </a:cxn>
              <a:cxn ang="0">
                <a:pos x="3" y="5"/>
              </a:cxn>
              <a:cxn ang="0">
                <a:pos x="3" y="2"/>
              </a:cxn>
              <a:cxn ang="0">
                <a:pos x="3" y="5"/>
              </a:cxn>
              <a:cxn ang="0">
                <a:pos x="3" y="1"/>
              </a:cxn>
              <a:cxn ang="0">
                <a:pos x="2" y="1"/>
              </a:cxn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5"/>
              </a:cxn>
            </a:cxnLst>
            <a:rect l="0" t="0" r="r" b="b"/>
            <a:pathLst>
              <a:path w="3" h="6">
                <a:moveTo>
                  <a:pt x="0" y="5"/>
                </a:moveTo>
                <a:lnTo>
                  <a:pt x="1" y="5"/>
                </a:lnTo>
                <a:lnTo>
                  <a:pt x="1" y="6"/>
                </a:lnTo>
                <a:lnTo>
                  <a:pt x="1" y="6"/>
                </a:lnTo>
                <a:lnTo>
                  <a:pt x="2" y="6"/>
                </a:lnTo>
                <a:lnTo>
                  <a:pt x="3" y="5"/>
                </a:lnTo>
                <a:lnTo>
                  <a:pt x="3" y="2"/>
                </a:lnTo>
                <a:lnTo>
                  <a:pt x="3" y="5"/>
                </a:lnTo>
                <a:lnTo>
                  <a:pt x="3" y="1"/>
                </a:lnTo>
                <a:lnTo>
                  <a:pt x="2" y="1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5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7" name="Freeform 405"/>
          <p:cNvSpPr>
            <a:spLocks/>
          </p:cNvSpPr>
          <p:nvPr/>
        </p:nvSpPr>
        <p:spPr bwMode="auto">
          <a:xfrm>
            <a:off x="5983620" y="3768960"/>
            <a:ext cx="325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18"/>
              </a:cxn>
              <a:cxn ang="0">
                <a:pos x="24" y="18"/>
              </a:cxn>
              <a:cxn ang="0">
                <a:pos x="24" y="6"/>
              </a:cxn>
              <a:cxn ang="0">
                <a:pos x="18" y="6"/>
              </a:cxn>
              <a:cxn ang="0">
                <a:pos x="18" y="0"/>
              </a:cxn>
              <a:cxn ang="0">
                <a:pos x="6" y="0"/>
              </a:cxn>
            </a:cxnLst>
            <a:rect l="0" t="0" r="r" b="b"/>
            <a:pathLst>
              <a:path w="24" h="18">
                <a:moveTo>
                  <a:pt x="6" y="0"/>
                </a:moveTo>
                <a:lnTo>
                  <a:pt x="6" y="6"/>
                </a:lnTo>
                <a:lnTo>
                  <a:pt x="0" y="6"/>
                </a:lnTo>
                <a:lnTo>
                  <a:pt x="0" y="18"/>
                </a:lnTo>
                <a:lnTo>
                  <a:pt x="24" y="18"/>
                </a:lnTo>
                <a:lnTo>
                  <a:pt x="24" y="6"/>
                </a:lnTo>
                <a:lnTo>
                  <a:pt x="18" y="6"/>
                </a:lnTo>
                <a:lnTo>
                  <a:pt x="18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7" name="Freeform 407"/>
          <p:cNvSpPr>
            <a:spLocks/>
          </p:cNvSpPr>
          <p:nvPr/>
        </p:nvSpPr>
        <p:spPr bwMode="auto">
          <a:xfrm>
            <a:off x="5983620" y="3768960"/>
            <a:ext cx="325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3" y="3"/>
              </a:cxn>
              <a:cxn ang="0">
                <a:pos x="1" y="3"/>
              </a:cxn>
              <a:cxn ang="0">
                <a:pos x="3" y="3"/>
              </a:cxn>
              <a:cxn ang="0">
                <a:pos x="4" y="3"/>
              </a:cxn>
              <a:cxn ang="0">
                <a:pos x="4" y="2"/>
              </a:cxn>
              <a:cxn ang="0">
                <a:pos x="4" y="1"/>
              </a:cxn>
              <a:cxn ang="0">
                <a:pos x="3" y="1"/>
              </a:cxn>
              <a:cxn ang="0">
                <a:pos x="3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3" y="3"/>
                </a:lnTo>
                <a:lnTo>
                  <a:pt x="1" y="3"/>
                </a:lnTo>
                <a:lnTo>
                  <a:pt x="3" y="3"/>
                </a:lnTo>
                <a:lnTo>
                  <a:pt x="4" y="3"/>
                </a:lnTo>
                <a:lnTo>
                  <a:pt x="4" y="2"/>
                </a:lnTo>
                <a:lnTo>
                  <a:pt x="4" y="1"/>
                </a:lnTo>
                <a:lnTo>
                  <a:pt x="3" y="1"/>
                </a:lnTo>
                <a:lnTo>
                  <a:pt x="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8" name="Freeform 408"/>
          <p:cNvSpPr>
            <a:spLocks/>
          </p:cNvSpPr>
          <p:nvPr/>
        </p:nvSpPr>
        <p:spPr bwMode="auto">
          <a:xfrm>
            <a:off x="5991746" y="3754837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0" y="30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9" name="Freeform 409"/>
          <p:cNvSpPr>
            <a:spLocks/>
          </p:cNvSpPr>
          <p:nvPr/>
        </p:nvSpPr>
        <p:spPr bwMode="auto">
          <a:xfrm>
            <a:off x="5991746" y="3754837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2" y="5"/>
              </a:cxn>
              <a:cxn ang="0">
                <a:pos x="2" y="5"/>
              </a:cxn>
              <a:cxn ang="0">
                <a:pos x="3" y="5"/>
              </a:cxn>
              <a:cxn ang="0">
                <a:pos x="3" y="1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2" y="5"/>
                </a:lnTo>
                <a:lnTo>
                  <a:pt x="2" y="5"/>
                </a:lnTo>
                <a:lnTo>
                  <a:pt x="3" y="5"/>
                </a:lnTo>
                <a:lnTo>
                  <a:pt x="3" y="1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0" name="Freeform 410"/>
          <p:cNvSpPr>
            <a:spLocks/>
          </p:cNvSpPr>
          <p:nvPr/>
        </p:nvSpPr>
        <p:spPr bwMode="auto">
          <a:xfrm>
            <a:off x="5991746" y="3754837"/>
            <a:ext cx="130021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90" y="18"/>
              </a:cxn>
              <a:cxn ang="0">
                <a:pos x="90" y="12"/>
              </a:cxn>
              <a:cxn ang="0">
                <a:pos x="96" y="6"/>
              </a:cxn>
              <a:cxn ang="0">
                <a:pos x="90" y="6"/>
              </a:cxn>
              <a:cxn ang="0">
                <a:pos x="90" y="0"/>
              </a:cxn>
              <a:cxn ang="0">
                <a:pos x="84" y="0"/>
              </a:cxn>
              <a:cxn ang="0">
                <a:pos x="12" y="0"/>
              </a:cxn>
            </a:cxnLst>
            <a:rect l="0" t="0" r="r" b="b"/>
            <a:pathLst>
              <a:path w="96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90" y="18"/>
                </a:lnTo>
                <a:lnTo>
                  <a:pt x="90" y="12"/>
                </a:lnTo>
                <a:lnTo>
                  <a:pt x="96" y="6"/>
                </a:lnTo>
                <a:lnTo>
                  <a:pt x="90" y="6"/>
                </a:lnTo>
                <a:lnTo>
                  <a:pt x="90" y="0"/>
                </a:lnTo>
                <a:lnTo>
                  <a:pt x="84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1" name="Freeform 411"/>
          <p:cNvSpPr>
            <a:spLocks/>
          </p:cNvSpPr>
          <p:nvPr/>
        </p:nvSpPr>
        <p:spPr bwMode="auto">
          <a:xfrm>
            <a:off x="5991746" y="3754837"/>
            <a:ext cx="130021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14" y="3"/>
              </a:cxn>
              <a:cxn ang="0">
                <a:pos x="2" y="3"/>
              </a:cxn>
              <a:cxn ang="0">
                <a:pos x="15" y="3"/>
              </a:cxn>
              <a:cxn ang="0">
                <a:pos x="15" y="2"/>
              </a:cxn>
              <a:cxn ang="0">
                <a:pos x="16" y="1"/>
              </a:cxn>
              <a:cxn ang="0">
                <a:pos x="15" y="1"/>
              </a:cxn>
              <a:cxn ang="0">
                <a:pos x="15" y="0"/>
              </a:cxn>
              <a:cxn ang="0">
                <a:pos x="14" y="0"/>
              </a:cxn>
              <a:cxn ang="0">
                <a:pos x="2" y="0"/>
              </a:cxn>
            </a:cxnLst>
            <a:rect l="0" t="0" r="r" b="b"/>
            <a:pathLst>
              <a:path w="16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14" y="3"/>
                </a:lnTo>
                <a:lnTo>
                  <a:pt x="2" y="3"/>
                </a:lnTo>
                <a:lnTo>
                  <a:pt x="15" y="3"/>
                </a:lnTo>
                <a:lnTo>
                  <a:pt x="15" y="2"/>
                </a:lnTo>
                <a:lnTo>
                  <a:pt x="16" y="1"/>
                </a:lnTo>
                <a:lnTo>
                  <a:pt x="15" y="1"/>
                </a:lnTo>
                <a:lnTo>
                  <a:pt x="15" y="0"/>
                </a:lnTo>
                <a:lnTo>
                  <a:pt x="14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2" name="Freeform 412"/>
          <p:cNvSpPr>
            <a:spLocks/>
          </p:cNvSpPr>
          <p:nvPr/>
        </p:nvSpPr>
        <p:spPr bwMode="auto">
          <a:xfrm>
            <a:off x="6097388" y="3733653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6"/>
              </a:cxn>
              <a:cxn ang="0">
                <a:pos x="12" y="36"/>
              </a:cxn>
              <a:cxn ang="0">
                <a:pos x="12" y="30"/>
              </a:cxn>
              <a:cxn ang="0">
                <a:pos x="18" y="12"/>
              </a:cxn>
              <a:cxn ang="0">
                <a:pos x="18" y="24"/>
              </a:cxn>
              <a:cxn ang="0">
                <a:pos x="12" y="6"/>
              </a:cxn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6"/>
                </a:lnTo>
                <a:lnTo>
                  <a:pt x="12" y="36"/>
                </a:lnTo>
                <a:lnTo>
                  <a:pt x="12" y="30"/>
                </a:lnTo>
                <a:lnTo>
                  <a:pt x="18" y="12"/>
                </a:lnTo>
                <a:lnTo>
                  <a:pt x="18" y="24"/>
                </a:lnTo>
                <a:lnTo>
                  <a:pt x="12" y="6"/>
                </a:lnTo>
                <a:lnTo>
                  <a:pt x="12" y="0"/>
                </a:lnTo>
                <a:lnTo>
                  <a:pt x="0" y="0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3" name="Freeform 413"/>
          <p:cNvSpPr>
            <a:spLocks/>
          </p:cNvSpPr>
          <p:nvPr/>
        </p:nvSpPr>
        <p:spPr bwMode="auto">
          <a:xfrm>
            <a:off x="6097388" y="3733653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0" y="6"/>
              </a:cxn>
              <a:cxn ang="0">
                <a:pos x="1" y="6"/>
              </a:cxn>
              <a:cxn ang="0">
                <a:pos x="2" y="6"/>
              </a:cxn>
              <a:cxn ang="0">
                <a:pos x="2" y="5"/>
              </a:cxn>
              <a:cxn ang="0">
                <a:pos x="3" y="2"/>
              </a:cxn>
              <a:cxn ang="0">
                <a:pos x="3" y="4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0" y="6"/>
                </a:lnTo>
                <a:lnTo>
                  <a:pt x="1" y="6"/>
                </a:lnTo>
                <a:lnTo>
                  <a:pt x="2" y="6"/>
                </a:lnTo>
                <a:lnTo>
                  <a:pt x="2" y="5"/>
                </a:lnTo>
                <a:lnTo>
                  <a:pt x="3" y="2"/>
                </a:lnTo>
                <a:lnTo>
                  <a:pt x="3" y="4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4" name="Freeform 414"/>
          <p:cNvSpPr>
            <a:spLocks/>
          </p:cNvSpPr>
          <p:nvPr/>
        </p:nvSpPr>
        <p:spPr bwMode="auto">
          <a:xfrm>
            <a:off x="6097388" y="3733653"/>
            <a:ext cx="56884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36" y="18"/>
              </a:cxn>
              <a:cxn ang="0">
                <a:pos x="42" y="12"/>
              </a:cxn>
              <a:cxn ang="0">
                <a:pos x="42" y="6"/>
              </a:cxn>
              <a:cxn ang="0">
                <a:pos x="36" y="0"/>
              </a:cxn>
              <a:cxn ang="0">
                <a:pos x="30" y="0"/>
              </a:cxn>
              <a:cxn ang="0">
                <a:pos x="6" y="0"/>
              </a:cxn>
            </a:cxnLst>
            <a:rect l="0" t="0" r="r" b="b"/>
            <a:pathLst>
              <a:path w="42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36" y="18"/>
                </a:lnTo>
                <a:lnTo>
                  <a:pt x="42" y="12"/>
                </a:lnTo>
                <a:lnTo>
                  <a:pt x="42" y="6"/>
                </a:lnTo>
                <a:lnTo>
                  <a:pt x="36" y="0"/>
                </a:lnTo>
                <a:lnTo>
                  <a:pt x="30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5" name="Freeform 415"/>
          <p:cNvSpPr>
            <a:spLocks/>
          </p:cNvSpPr>
          <p:nvPr/>
        </p:nvSpPr>
        <p:spPr bwMode="auto">
          <a:xfrm>
            <a:off x="6097388" y="3733653"/>
            <a:ext cx="56884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5" y="3"/>
              </a:cxn>
              <a:cxn ang="0">
                <a:pos x="1" y="3"/>
              </a:cxn>
              <a:cxn ang="0">
                <a:pos x="6" y="3"/>
              </a:cxn>
              <a:cxn ang="0">
                <a:pos x="7" y="2"/>
              </a:cxn>
              <a:cxn ang="0">
                <a:pos x="7" y="2"/>
              </a:cxn>
              <a:cxn ang="0">
                <a:pos x="7" y="1"/>
              </a:cxn>
              <a:cxn ang="0">
                <a:pos x="6" y="0"/>
              </a:cxn>
              <a:cxn ang="0">
                <a:pos x="5" y="0"/>
              </a:cxn>
              <a:cxn ang="0">
                <a:pos x="1" y="0"/>
              </a:cxn>
            </a:cxnLst>
            <a:rect l="0" t="0" r="r" b="b"/>
            <a:pathLst>
              <a:path w="7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5" y="3"/>
                </a:lnTo>
                <a:lnTo>
                  <a:pt x="1" y="3"/>
                </a:lnTo>
                <a:lnTo>
                  <a:pt x="6" y="3"/>
                </a:lnTo>
                <a:lnTo>
                  <a:pt x="7" y="2"/>
                </a:lnTo>
                <a:lnTo>
                  <a:pt x="7" y="2"/>
                </a:lnTo>
                <a:lnTo>
                  <a:pt x="7" y="1"/>
                </a:lnTo>
                <a:lnTo>
                  <a:pt x="6" y="0"/>
                </a:lnTo>
                <a:lnTo>
                  <a:pt x="5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6" name="Freeform 416"/>
          <p:cNvSpPr>
            <a:spLocks/>
          </p:cNvSpPr>
          <p:nvPr/>
        </p:nvSpPr>
        <p:spPr bwMode="auto">
          <a:xfrm>
            <a:off x="6129893" y="3719530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6" y="30"/>
              </a:cxn>
              <a:cxn ang="0">
                <a:pos x="12" y="30"/>
              </a:cxn>
              <a:cxn ang="0">
                <a:pos x="18" y="24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6" y="30"/>
                </a:lnTo>
                <a:lnTo>
                  <a:pt x="12" y="30"/>
                </a:lnTo>
                <a:lnTo>
                  <a:pt x="18" y="24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7" name="Freeform 417"/>
          <p:cNvSpPr>
            <a:spLocks/>
          </p:cNvSpPr>
          <p:nvPr/>
        </p:nvSpPr>
        <p:spPr bwMode="auto">
          <a:xfrm>
            <a:off x="6129893" y="3719530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4"/>
              </a:cxn>
              <a:cxn ang="0">
                <a:pos x="1" y="5"/>
              </a:cxn>
              <a:cxn ang="0">
                <a:pos x="1" y="5"/>
              </a:cxn>
              <a:cxn ang="0">
                <a:pos x="2" y="5"/>
              </a:cxn>
              <a:cxn ang="0">
                <a:pos x="3" y="4"/>
              </a:cxn>
              <a:cxn ang="0">
                <a:pos x="3" y="1"/>
              </a:cxn>
              <a:cxn ang="0">
                <a:pos x="3" y="4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1" y="4"/>
                </a:lnTo>
                <a:lnTo>
                  <a:pt x="1" y="5"/>
                </a:lnTo>
                <a:lnTo>
                  <a:pt x="1" y="5"/>
                </a:lnTo>
                <a:lnTo>
                  <a:pt x="2" y="5"/>
                </a:lnTo>
                <a:lnTo>
                  <a:pt x="3" y="4"/>
                </a:lnTo>
                <a:lnTo>
                  <a:pt x="3" y="1"/>
                </a:lnTo>
                <a:lnTo>
                  <a:pt x="3" y="4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8" name="Freeform 418"/>
          <p:cNvSpPr>
            <a:spLocks/>
          </p:cNvSpPr>
          <p:nvPr/>
        </p:nvSpPr>
        <p:spPr bwMode="auto">
          <a:xfrm>
            <a:off x="6129893" y="3719530"/>
            <a:ext cx="56884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36" y="18"/>
              </a:cxn>
              <a:cxn ang="0">
                <a:pos x="6" y="18"/>
              </a:cxn>
              <a:cxn ang="0">
                <a:pos x="42" y="12"/>
              </a:cxn>
              <a:cxn ang="0">
                <a:pos x="42" y="0"/>
              </a:cxn>
              <a:cxn ang="0">
                <a:pos x="36" y="0"/>
              </a:cxn>
              <a:cxn ang="0">
                <a:pos x="6" y="0"/>
              </a:cxn>
            </a:cxnLst>
            <a:rect l="0" t="0" r="r" b="b"/>
            <a:pathLst>
              <a:path w="42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36" y="18"/>
                </a:lnTo>
                <a:lnTo>
                  <a:pt x="6" y="18"/>
                </a:lnTo>
                <a:lnTo>
                  <a:pt x="42" y="12"/>
                </a:lnTo>
                <a:lnTo>
                  <a:pt x="42" y="0"/>
                </a:lnTo>
                <a:lnTo>
                  <a:pt x="36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9" name="Freeform 419"/>
          <p:cNvSpPr>
            <a:spLocks/>
          </p:cNvSpPr>
          <p:nvPr/>
        </p:nvSpPr>
        <p:spPr bwMode="auto">
          <a:xfrm>
            <a:off x="6129893" y="3719530"/>
            <a:ext cx="56884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6" y="3"/>
              </a:cxn>
              <a:cxn ang="0">
                <a:pos x="1" y="3"/>
              </a:cxn>
              <a:cxn ang="0">
                <a:pos x="7" y="2"/>
              </a:cxn>
              <a:cxn ang="0">
                <a:pos x="7" y="2"/>
              </a:cxn>
              <a:cxn ang="0">
                <a:pos x="7" y="1"/>
              </a:cxn>
              <a:cxn ang="0">
                <a:pos x="7" y="0"/>
              </a:cxn>
              <a:cxn ang="0">
                <a:pos x="7" y="0"/>
              </a:cxn>
              <a:cxn ang="0">
                <a:pos x="6" y="0"/>
              </a:cxn>
              <a:cxn ang="0">
                <a:pos x="1" y="0"/>
              </a:cxn>
            </a:cxnLst>
            <a:rect l="0" t="0" r="r" b="b"/>
            <a:pathLst>
              <a:path w="7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6" y="3"/>
                </a:lnTo>
                <a:lnTo>
                  <a:pt x="1" y="3"/>
                </a:lnTo>
                <a:lnTo>
                  <a:pt x="7" y="2"/>
                </a:lnTo>
                <a:lnTo>
                  <a:pt x="7" y="2"/>
                </a:lnTo>
                <a:lnTo>
                  <a:pt x="7" y="1"/>
                </a:lnTo>
                <a:lnTo>
                  <a:pt x="7" y="0"/>
                </a:lnTo>
                <a:lnTo>
                  <a:pt x="7" y="0"/>
                </a:lnTo>
                <a:lnTo>
                  <a:pt x="6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0" name="Freeform 420"/>
          <p:cNvSpPr>
            <a:spLocks/>
          </p:cNvSpPr>
          <p:nvPr/>
        </p:nvSpPr>
        <p:spPr bwMode="auto">
          <a:xfrm>
            <a:off x="6162398" y="3698346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6" y="30"/>
              </a:cxn>
              <a:cxn ang="0">
                <a:pos x="12" y="36"/>
              </a:cxn>
              <a:cxn ang="0">
                <a:pos x="18" y="30"/>
              </a:cxn>
              <a:cxn ang="0">
                <a:pos x="18" y="0"/>
              </a:cxn>
              <a:cxn ang="0">
                <a:pos x="6" y="0"/>
              </a:cxn>
              <a:cxn ang="0">
                <a:pos x="6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6" y="30"/>
                </a:lnTo>
                <a:lnTo>
                  <a:pt x="12" y="36"/>
                </a:lnTo>
                <a:lnTo>
                  <a:pt x="18" y="30"/>
                </a:lnTo>
                <a:lnTo>
                  <a:pt x="18" y="0"/>
                </a:lnTo>
                <a:lnTo>
                  <a:pt x="6" y="0"/>
                </a:lnTo>
                <a:lnTo>
                  <a:pt x="6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1" name="Freeform 421"/>
          <p:cNvSpPr>
            <a:spLocks/>
          </p:cNvSpPr>
          <p:nvPr/>
        </p:nvSpPr>
        <p:spPr bwMode="auto">
          <a:xfrm>
            <a:off x="6162398" y="3698346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5"/>
              </a:cxn>
              <a:cxn ang="0">
                <a:pos x="1" y="5"/>
              </a:cxn>
              <a:cxn ang="0">
                <a:pos x="2" y="6"/>
              </a:cxn>
              <a:cxn ang="0">
                <a:pos x="3" y="5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1" y="5"/>
                </a:lnTo>
                <a:lnTo>
                  <a:pt x="1" y="5"/>
                </a:lnTo>
                <a:lnTo>
                  <a:pt x="2" y="6"/>
                </a:lnTo>
                <a:lnTo>
                  <a:pt x="3" y="5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2" name="Freeform 422"/>
          <p:cNvSpPr>
            <a:spLocks/>
          </p:cNvSpPr>
          <p:nvPr/>
        </p:nvSpPr>
        <p:spPr bwMode="auto">
          <a:xfrm>
            <a:off x="6162398" y="3698346"/>
            <a:ext cx="73137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6" y="6"/>
              </a:cxn>
              <a:cxn ang="0">
                <a:pos x="0" y="12"/>
              </a:cxn>
              <a:cxn ang="0">
                <a:pos x="6" y="12"/>
              </a:cxn>
              <a:cxn ang="0">
                <a:pos x="6" y="18"/>
              </a:cxn>
              <a:cxn ang="0">
                <a:pos x="48" y="18"/>
              </a:cxn>
              <a:cxn ang="0">
                <a:pos x="54" y="12"/>
              </a:cxn>
              <a:cxn ang="0">
                <a:pos x="54" y="6"/>
              </a:cxn>
              <a:cxn ang="0">
                <a:pos x="48" y="0"/>
              </a:cxn>
              <a:cxn ang="0">
                <a:pos x="12" y="0"/>
              </a:cxn>
            </a:cxnLst>
            <a:rect l="0" t="0" r="r" b="b"/>
            <a:pathLst>
              <a:path w="54" h="18">
                <a:moveTo>
                  <a:pt x="12" y="0"/>
                </a:moveTo>
                <a:lnTo>
                  <a:pt x="6" y="0"/>
                </a:lnTo>
                <a:lnTo>
                  <a:pt x="6" y="6"/>
                </a:lnTo>
                <a:lnTo>
                  <a:pt x="0" y="12"/>
                </a:lnTo>
                <a:lnTo>
                  <a:pt x="6" y="12"/>
                </a:lnTo>
                <a:lnTo>
                  <a:pt x="6" y="18"/>
                </a:lnTo>
                <a:lnTo>
                  <a:pt x="48" y="18"/>
                </a:lnTo>
                <a:lnTo>
                  <a:pt x="54" y="12"/>
                </a:lnTo>
                <a:lnTo>
                  <a:pt x="54" y="6"/>
                </a:lnTo>
                <a:lnTo>
                  <a:pt x="4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3" name="Freeform 423"/>
          <p:cNvSpPr>
            <a:spLocks/>
          </p:cNvSpPr>
          <p:nvPr/>
        </p:nvSpPr>
        <p:spPr bwMode="auto">
          <a:xfrm>
            <a:off x="6162398" y="3698346"/>
            <a:ext cx="73137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1" y="2"/>
              </a:cxn>
              <a:cxn ang="0">
                <a:pos x="1" y="3"/>
              </a:cxn>
              <a:cxn ang="0">
                <a:pos x="8" y="3"/>
              </a:cxn>
              <a:cxn ang="0">
                <a:pos x="2" y="3"/>
              </a:cxn>
              <a:cxn ang="0">
                <a:pos x="8" y="3"/>
              </a:cxn>
              <a:cxn ang="0">
                <a:pos x="9" y="2"/>
              </a:cxn>
              <a:cxn ang="0">
                <a:pos x="9" y="2"/>
              </a:cxn>
              <a:cxn ang="0">
                <a:pos x="9" y="1"/>
              </a:cxn>
              <a:cxn ang="0">
                <a:pos x="8" y="0"/>
              </a:cxn>
              <a:cxn ang="0">
                <a:pos x="8" y="0"/>
              </a:cxn>
              <a:cxn ang="0">
                <a:pos x="2" y="0"/>
              </a:cxn>
            </a:cxnLst>
            <a:rect l="0" t="0" r="r" b="b"/>
            <a:pathLst>
              <a:path w="9" h="3">
                <a:moveTo>
                  <a:pt x="2" y="0"/>
                </a:move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1" y="2"/>
                </a:lnTo>
                <a:lnTo>
                  <a:pt x="1" y="3"/>
                </a:lnTo>
                <a:lnTo>
                  <a:pt x="8" y="3"/>
                </a:lnTo>
                <a:lnTo>
                  <a:pt x="2" y="3"/>
                </a:lnTo>
                <a:lnTo>
                  <a:pt x="8" y="3"/>
                </a:lnTo>
                <a:lnTo>
                  <a:pt x="9" y="2"/>
                </a:lnTo>
                <a:lnTo>
                  <a:pt x="9" y="2"/>
                </a:lnTo>
                <a:lnTo>
                  <a:pt x="9" y="1"/>
                </a:lnTo>
                <a:lnTo>
                  <a:pt x="8" y="0"/>
                </a:lnTo>
                <a:lnTo>
                  <a:pt x="8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4" name="Freeform 424"/>
          <p:cNvSpPr>
            <a:spLocks/>
          </p:cNvSpPr>
          <p:nvPr/>
        </p:nvSpPr>
        <p:spPr bwMode="auto">
          <a:xfrm>
            <a:off x="6211156" y="3677161"/>
            <a:ext cx="24379" cy="42369"/>
          </a:xfrm>
          <a:custGeom>
            <a:avLst/>
            <a:gdLst/>
            <a:ahLst/>
            <a:cxnLst>
              <a:cxn ang="0">
                <a:pos x="0" y="30"/>
              </a:cxn>
              <a:cxn ang="0">
                <a:pos x="6" y="36"/>
              </a:cxn>
              <a:cxn ang="0">
                <a:pos x="12" y="36"/>
              </a:cxn>
              <a:cxn ang="0">
                <a:pos x="18" y="30"/>
              </a:cxn>
              <a:cxn ang="0">
                <a:pos x="18" y="6"/>
              </a:cxn>
              <a:cxn ang="0">
                <a:pos x="12" y="6"/>
              </a:cxn>
              <a:cxn ang="0">
                <a:pos x="12" y="0"/>
              </a:cxn>
              <a:cxn ang="0">
                <a:pos x="6" y="6"/>
              </a:cxn>
              <a:cxn ang="0">
                <a:pos x="0" y="6"/>
              </a:cxn>
              <a:cxn ang="0">
                <a:pos x="0" y="12"/>
              </a:cxn>
              <a:cxn ang="0">
                <a:pos x="0" y="30"/>
              </a:cxn>
            </a:cxnLst>
            <a:rect l="0" t="0" r="r" b="b"/>
            <a:pathLst>
              <a:path w="18" h="36">
                <a:moveTo>
                  <a:pt x="0" y="30"/>
                </a:moveTo>
                <a:lnTo>
                  <a:pt x="6" y="36"/>
                </a:lnTo>
                <a:lnTo>
                  <a:pt x="12" y="36"/>
                </a:lnTo>
                <a:lnTo>
                  <a:pt x="18" y="30"/>
                </a:lnTo>
                <a:lnTo>
                  <a:pt x="18" y="6"/>
                </a:lnTo>
                <a:lnTo>
                  <a:pt x="12" y="6"/>
                </a:lnTo>
                <a:lnTo>
                  <a:pt x="12" y="0"/>
                </a:lnTo>
                <a:lnTo>
                  <a:pt x="6" y="6"/>
                </a:lnTo>
                <a:lnTo>
                  <a:pt x="0" y="6"/>
                </a:lnTo>
                <a:lnTo>
                  <a:pt x="0" y="12"/>
                </a:lnTo>
                <a:lnTo>
                  <a:pt x="0" y="3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5" name="Freeform 425"/>
          <p:cNvSpPr>
            <a:spLocks/>
          </p:cNvSpPr>
          <p:nvPr/>
        </p:nvSpPr>
        <p:spPr bwMode="auto">
          <a:xfrm>
            <a:off x="6211156" y="3677161"/>
            <a:ext cx="24379" cy="42369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1" y="5"/>
              </a:cxn>
              <a:cxn ang="0">
                <a:pos x="1" y="6"/>
              </a:cxn>
              <a:cxn ang="0">
                <a:pos x="2" y="6"/>
              </a:cxn>
              <a:cxn ang="0">
                <a:pos x="2" y="6"/>
              </a:cxn>
              <a:cxn ang="0">
                <a:pos x="3" y="5"/>
              </a:cxn>
              <a:cxn ang="0">
                <a:pos x="3" y="2"/>
              </a:cxn>
              <a:cxn ang="0">
                <a:pos x="3" y="5"/>
              </a:cxn>
              <a:cxn ang="0">
                <a:pos x="3" y="1"/>
              </a:cxn>
              <a:cxn ang="0">
                <a:pos x="2" y="1"/>
              </a:cxn>
              <a:cxn ang="0">
                <a:pos x="2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5"/>
              </a:cxn>
            </a:cxnLst>
            <a:rect l="0" t="0" r="r" b="b"/>
            <a:pathLst>
              <a:path w="3" h="6">
                <a:moveTo>
                  <a:pt x="0" y="5"/>
                </a:moveTo>
                <a:lnTo>
                  <a:pt x="1" y="5"/>
                </a:lnTo>
                <a:lnTo>
                  <a:pt x="1" y="6"/>
                </a:lnTo>
                <a:lnTo>
                  <a:pt x="2" y="6"/>
                </a:lnTo>
                <a:lnTo>
                  <a:pt x="2" y="6"/>
                </a:lnTo>
                <a:lnTo>
                  <a:pt x="3" y="5"/>
                </a:lnTo>
                <a:lnTo>
                  <a:pt x="3" y="2"/>
                </a:lnTo>
                <a:lnTo>
                  <a:pt x="3" y="5"/>
                </a:lnTo>
                <a:lnTo>
                  <a:pt x="3" y="1"/>
                </a:lnTo>
                <a:lnTo>
                  <a:pt x="2" y="1"/>
                </a:lnTo>
                <a:lnTo>
                  <a:pt x="2" y="0"/>
                </a:ln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5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6" name="Freeform 426"/>
          <p:cNvSpPr>
            <a:spLocks/>
          </p:cNvSpPr>
          <p:nvPr/>
        </p:nvSpPr>
        <p:spPr bwMode="auto">
          <a:xfrm>
            <a:off x="6211156" y="3677161"/>
            <a:ext cx="154400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6"/>
              </a:cxn>
              <a:cxn ang="0">
                <a:pos x="0" y="6"/>
              </a:cxn>
              <a:cxn ang="0">
                <a:pos x="0" y="18"/>
              </a:cxn>
              <a:cxn ang="0">
                <a:pos x="108" y="18"/>
              </a:cxn>
              <a:cxn ang="0">
                <a:pos x="114" y="12"/>
              </a:cxn>
              <a:cxn ang="0">
                <a:pos x="108" y="6"/>
              </a:cxn>
              <a:cxn ang="0">
                <a:pos x="102" y="0"/>
              </a:cxn>
              <a:cxn ang="0">
                <a:pos x="12" y="0"/>
              </a:cxn>
            </a:cxnLst>
            <a:rect l="0" t="0" r="r" b="b"/>
            <a:pathLst>
              <a:path w="114" h="18">
                <a:moveTo>
                  <a:pt x="12" y="0"/>
                </a:moveTo>
                <a:lnTo>
                  <a:pt x="6" y="6"/>
                </a:lnTo>
                <a:lnTo>
                  <a:pt x="0" y="6"/>
                </a:lnTo>
                <a:lnTo>
                  <a:pt x="0" y="18"/>
                </a:lnTo>
                <a:lnTo>
                  <a:pt x="108" y="18"/>
                </a:lnTo>
                <a:lnTo>
                  <a:pt x="114" y="12"/>
                </a:lnTo>
                <a:lnTo>
                  <a:pt x="108" y="6"/>
                </a:lnTo>
                <a:lnTo>
                  <a:pt x="102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7" name="Freeform 427"/>
          <p:cNvSpPr>
            <a:spLocks/>
          </p:cNvSpPr>
          <p:nvPr/>
        </p:nvSpPr>
        <p:spPr bwMode="auto">
          <a:xfrm>
            <a:off x="6211156" y="3677161"/>
            <a:ext cx="154400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17" y="3"/>
              </a:cxn>
              <a:cxn ang="0">
                <a:pos x="2" y="3"/>
              </a:cxn>
              <a:cxn ang="0">
                <a:pos x="18" y="3"/>
              </a:cxn>
              <a:cxn ang="0">
                <a:pos x="18" y="3"/>
              </a:cxn>
              <a:cxn ang="0">
                <a:pos x="19" y="2"/>
              </a:cxn>
              <a:cxn ang="0">
                <a:pos x="18" y="1"/>
              </a:cxn>
              <a:cxn ang="0">
                <a:pos x="18" y="1"/>
              </a:cxn>
              <a:cxn ang="0">
                <a:pos x="17" y="0"/>
              </a:cxn>
              <a:cxn ang="0">
                <a:pos x="2" y="0"/>
              </a:cxn>
            </a:cxnLst>
            <a:rect l="0" t="0" r="r" b="b"/>
            <a:pathLst>
              <a:path w="19" h="3">
                <a:moveTo>
                  <a:pt x="2" y="0"/>
                </a:move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17" y="3"/>
                </a:lnTo>
                <a:lnTo>
                  <a:pt x="2" y="3"/>
                </a:lnTo>
                <a:lnTo>
                  <a:pt x="18" y="3"/>
                </a:lnTo>
                <a:lnTo>
                  <a:pt x="18" y="3"/>
                </a:lnTo>
                <a:lnTo>
                  <a:pt x="19" y="2"/>
                </a:lnTo>
                <a:lnTo>
                  <a:pt x="18" y="1"/>
                </a:lnTo>
                <a:lnTo>
                  <a:pt x="18" y="1"/>
                </a:lnTo>
                <a:lnTo>
                  <a:pt x="17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8" name="Freeform 428"/>
          <p:cNvSpPr>
            <a:spLocks/>
          </p:cNvSpPr>
          <p:nvPr/>
        </p:nvSpPr>
        <p:spPr bwMode="auto">
          <a:xfrm>
            <a:off x="6341177" y="3677161"/>
            <a:ext cx="56884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42" y="18"/>
              </a:cxn>
              <a:cxn ang="0">
                <a:pos x="42" y="6"/>
              </a:cxn>
              <a:cxn ang="0">
                <a:pos x="36" y="6"/>
              </a:cxn>
              <a:cxn ang="0">
                <a:pos x="36" y="0"/>
              </a:cxn>
              <a:cxn ang="0">
                <a:pos x="6" y="0"/>
              </a:cxn>
            </a:cxnLst>
            <a:rect l="0" t="0" r="r" b="b"/>
            <a:pathLst>
              <a:path w="42" h="18">
                <a:moveTo>
                  <a:pt x="6" y="0"/>
                </a:moveTo>
                <a:lnTo>
                  <a:pt x="0" y="6"/>
                </a:lnTo>
                <a:lnTo>
                  <a:pt x="0" y="18"/>
                </a:lnTo>
                <a:lnTo>
                  <a:pt x="42" y="18"/>
                </a:lnTo>
                <a:lnTo>
                  <a:pt x="42" y="6"/>
                </a:lnTo>
                <a:lnTo>
                  <a:pt x="36" y="6"/>
                </a:lnTo>
                <a:lnTo>
                  <a:pt x="36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9" name="Freeform 429"/>
          <p:cNvSpPr>
            <a:spLocks/>
          </p:cNvSpPr>
          <p:nvPr/>
        </p:nvSpPr>
        <p:spPr bwMode="auto">
          <a:xfrm>
            <a:off x="6341177" y="3677161"/>
            <a:ext cx="56884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6" y="3"/>
              </a:cxn>
              <a:cxn ang="0">
                <a:pos x="1" y="3"/>
              </a:cxn>
              <a:cxn ang="0">
                <a:pos x="6" y="3"/>
              </a:cxn>
              <a:cxn ang="0">
                <a:pos x="7" y="3"/>
              </a:cxn>
              <a:cxn ang="0">
                <a:pos x="7" y="2"/>
              </a:cxn>
              <a:cxn ang="0">
                <a:pos x="7" y="1"/>
              </a:cxn>
              <a:cxn ang="0">
                <a:pos x="6" y="1"/>
              </a:cxn>
              <a:cxn ang="0">
                <a:pos x="6" y="0"/>
              </a:cxn>
              <a:cxn ang="0">
                <a:pos x="1" y="0"/>
              </a:cxn>
            </a:cxnLst>
            <a:rect l="0" t="0" r="r" b="b"/>
            <a:pathLst>
              <a:path w="7" h="3">
                <a:moveTo>
                  <a:pt x="1" y="0"/>
                </a:move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6" y="3"/>
                </a:lnTo>
                <a:lnTo>
                  <a:pt x="1" y="3"/>
                </a:lnTo>
                <a:lnTo>
                  <a:pt x="6" y="3"/>
                </a:lnTo>
                <a:lnTo>
                  <a:pt x="7" y="3"/>
                </a:lnTo>
                <a:lnTo>
                  <a:pt x="7" y="2"/>
                </a:lnTo>
                <a:lnTo>
                  <a:pt x="7" y="1"/>
                </a:lnTo>
                <a:lnTo>
                  <a:pt x="6" y="1"/>
                </a:lnTo>
                <a:lnTo>
                  <a:pt x="6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0" name="Freeform 430"/>
          <p:cNvSpPr>
            <a:spLocks/>
          </p:cNvSpPr>
          <p:nvPr/>
        </p:nvSpPr>
        <p:spPr bwMode="auto">
          <a:xfrm>
            <a:off x="6373682" y="3663038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0" y="30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1" name="Freeform 431"/>
          <p:cNvSpPr>
            <a:spLocks/>
          </p:cNvSpPr>
          <p:nvPr/>
        </p:nvSpPr>
        <p:spPr bwMode="auto">
          <a:xfrm>
            <a:off x="6373682" y="3663038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2" y="5"/>
              </a:cxn>
              <a:cxn ang="0">
                <a:pos x="2" y="5"/>
              </a:cxn>
              <a:cxn ang="0">
                <a:pos x="3" y="5"/>
              </a:cxn>
              <a:cxn ang="0">
                <a:pos x="3" y="1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2" y="5"/>
                </a:lnTo>
                <a:lnTo>
                  <a:pt x="2" y="5"/>
                </a:lnTo>
                <a:lnTo>
                  <a:pt x="3" y="5"/>
                </a:lnTo>
                <a:lnTo>
                  <a:pt x="3" y="1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2" name="Freeform 432"/>
          <p:cNvSpPr>
            <a:spLocks/>
          </p:cNvSpPr>
          <p:nvPr/>
        </p:nvSpPr>
        <p:spPr bwMode="auto">
          <a:xfrm>
            <a:off x="6373682" y="3663038"/>
            <a:ext cx="56884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36" y="18"/>
              </a:cxn>
              <a:cxn ang="0">
                <a:pos x="36" y="12"/>
              </a:cxn>
              <a:cxn ang="0">
                <a:pos x="42" y="6"/>
              </a:cxn>
              <a:cxn ang="0">
                <a:pos x="36" y="6"/>
              </a:cxn>
              <a:cxn ang="0">
                <a:pos x="36" y="0"/>
              </a:cxn>
              <a:cxn ang="0">
                <a:pos x="30" y="0"/>
              </a:cxn>
              <a:cxn ang="0">
                <a:pos x="12" y="0"/>
              </a:cxn>
            </a:cxnLst>
            <a:rect l="0" t="0" r="r" b="b"/>
            <a:pathLst>
              <a:path w="42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36" y="18"/>
                </a:lnTo>
                <a:lnTo>
                  <a:pt x="36" y="12"/>
                </a:lnTo>
                <a:lnTo>
                  <a:pt x="42" y="6"/>
                </a:lnTo>
                <a:lnTo>
                  <a:pt x="36" y="6"/>
                </a:lnTo>
                <a:lnTo>
                  <a:pt x="36" y="0"/>
                </a:lnTo>
                <a:lnTo>
                  <a:pt x="30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3" name="Freeform 433"/>
          <p:cNvSpPr>
            <a:spLocks/>
          </p:cNvSpPr>
          <p:nvPr/>
        </p:nvSpPr>
        <p:spPr bwMode="auto">
          <a:xfrm>
            <a:off x="6373682" y="3663038"/>
            <a:ext cx="56884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5" y="3"/>
              </a:cxn>
              <a:cxn ang="0">
                <a:pos x="2" y="3"/>
              </a:cxn>
              <a:cxn ang="0">
                <a:pos x="6" y="3"/>
              </a:cxn>
              <a:cxn ang="0">
                <a:pos x="6" y="2"/>
              </a:cxn>
              <a:cxn ang="0">
                <a:pos x="7" y="1"/>
              </a:cxn>
              <a:cxn ang="0">
                <a:pos x="6" y="1"/>
              </a:cxn>
              <a:cxn ang="0">
                <a:pos x="6" y="0"/>
              </a:cxn>
              <a:cxn ang="0">
                <a:pos x="5" y="0"/>
              </a:cxn>
              <a:cxn ang="0">
                <a:pos x="2" y="0"/>
              </a:cxn>
            </a:cxnLst>
            <a:rect l="0" t="0" r="r" b="b"/>
            <a:pathLst>
              <a:path w="7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5" y="3"/>
                </a:lnTo>
                <a:lnTo>
                  <a:pt x="2" y="3"/>
                </a:lnTo>
                <a:lnTo>
                  <a:pt x="6" y="3"/>
                </a:lnTo>
                <a:lnTo>
                  <a:pt x="6" y="2"/>
                </a:lnTo>
                <a:lnTo>
                  <a:pt x="7" y="1"/>
                </a:lnTo>
                <a:lnTo>
                  <a:pt x="6" y="1"/>
                </a:lnTo>
                <a:lnTo>
                  <a:pt x="6" y="0"/>
                </a:lnTo>
                <a:lnTo>
                  <a:pt x="5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4" name="Freeform 434"/>
          <p:cNvSpPr>
            <a:spLocks/>
          </p:cNvSpPr>
          <p:nvPr/>
        </p:nvSpPr>
        <p:spPr bwMode="auto">
          <a:xfrm>
            <a:off x="6406188" y="3641854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6"/>
              </a:cxn>
              <a:cxn ang="0">
                <a:pos x="12" y="36"/>
              </a:cxn>
              <a:cxn ang="0">
                <a:pos x="12" y="30"/>
              </a:cxn>
              <a:cxn ang="0">
                <a:pos x="18" y="12"/>
              </a:cxn>
              <a:cxn ang="0">
                <a:pos x="18" y="24"/>
              </a:cxn>
              <a:cxn ang="0">
                <a:pos x="12" y="6"/>
              </a:cxn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6"/>
                </a:lnTo>
                <a:lnTo>
                  <a:pt x="12" y="36"/>
                </a:lnTo>
                <a:lnTo>
                  <a:pt x="12" y="30"/>
                </a:lnTo>
                <a:lnTo>
                  <a:pt x="18" y="12"/>
                </a:lnTo>
                <a:lnTo>
                  <a:pt x="18" y="24"/>
                </a:lnTo>
                <a:lnTo>
                  <a:pt x="12" y="6"/>
                </a:lnTo>
                <a:lnTo>
                  <a:pt x="12" y="0"/>
                </a:lnTo>
                <a:lnTo>
                  <a:pt x="0" y="0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5" name="Freeform 435"/>
          <p:cNvSpPr>
            <a:spLocks/>
          </p:cNvSpPr>
          <p:nvPr/>
        </p:nvSpPr>
        <p:spPr bwMode="auto">
          <a:xfrm>
            <a:off x="6406188" y="3641854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0" y="6"/>
              </a:cxn>
              <a:cxn ang="0">
                <a:pos x="1" y="6"/>
              </a:cxn>
              <a:cxn ang="0">
                <a:pos x="2" y="6"/>
              </a:cxn>
              <a:cxn ang="0">
                <a:pos x="2" y="5"/>
              </a:cxn>
              <a:cxn ang="0">
                <a:pos x="3" y="2"/>
              </a:cxn>
              <a:cxn ang="0">
                <a:pos x="3" y="4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0" y="6"/>
                </a:lnTo>
                <a:lnTo>
                  <a:pt x="1" y="6"/>
                </a:lnTo>
                <a:lnTo>
                  <a:pt x="2" y="6"/>
                </a:lnTo>
                <a:lnTo>
                  <a:pt x="2" y="5"/>
                </a:lnTo>
                <a:lnTo>
                  <a:pt x="3" y="2"/>
                </a:lnTo>
                <a:lnTo>
                  <a:pt x="3" y="4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6" name="Freeform 436"/>
          <p:cNvSpPr>
            <a:spLocks/>
          </p:cNvSpPr>
          <p:nvPr/>
        </p:nvSpPr>
        <p:spPr bwMode="auto">
          <a:xfrm>
            <a:off x="6406188" y="3641854"/>
            <a:ext cx="48758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30" y="18"/>
              </a:cxn>
              <a:cxn ang="0">
                <a:pos x="36" y="12"/>
              </a:cxn>
              <a:cxn ang="0">
                <a:pos x="36" y="6"/>
              </a:cxn>
              <a:cxn ang="0">
                <a:pos x="30" y="0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6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30" y="18"/>
                </a:lnTo>
                <a:lnTo>
                  <a:pt x="36" y="12"/>
                </a:lnTo>
                <a:lnTo>
                  <a:pt x="36" y="6"/>
                </a:lnTo>
                <a:lnTo>
                  <a:pt x="30" y="0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7" name="Freeform 437"/>
          <p:cNvSpPr>
            <a:spLocks/>
          </p:cNvSpPr>
          <p:nvPr/>
        </p:nvSpPr>
        <p:spPr bwMode="auto">
          <a:xfrm>
            <a:off x="6406188" y="3641854"/>
            <a:ext cx="48758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4" y="3"/>
              </a:cxn>
              <a:cxn ang="0">
                <a:pos x="1" y="3"/>
              </a:cxn>
              <a:cxn ang="0">
                <a:pos x="5" y="3"/>
              </a:cxn>
              <a:cxn ang="0">
                <a:pos x="6" y="2"/>
              </a:cxn>
              <a:cxn ang="0">
                <a:pos x="6" y="2"/>
              </a:cxn>
              <a:cxn ang="0">
                <a:pos x="6" y="1"/>
              </a:cxn>
              <a:cxn ang="0">
                <a:pos x="5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6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4" y="3"/>
                </a:lnTo>
                <a:lnTo>
                  <a:pt x="1" y="3"/>
                </a:lnTo>
                <a:lnTo>
                  <a:pt x="5" y="3"/>
                </a:lnTo>
                <a:lnTo>
                  <a:pt x="6" y="2"/>
                </a:lnTo>
                <a:lnTo>
                  <a:pt x="6" y="2"/>
                </a:lnTo>
                <a:lnTo>
                  <a:pt x="6" y="1"/>
                </a:lnTo>
                <a:lnTo>
                  <a:pt x="5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8" name="Freeform 438"/>
          <p:cNvSpPr>
            <a:spLocks/>
          </p:cNvSpPr>
          <p:nvPr/>
        </p:nvSpPr>
        <p:spPr bwMode="auto">
          <a:xfrm>
            <a:off x="6430567" y="3641854"/>
            <a:ext cx="89389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60" y="18"/>
              </a:cxn>
              <a:cxn ang="0">
                <a:pos x="66" y="12"/>
              </a:cxn>
              <a:cxn ang="0">
                <a:pos x="66" y="6"/>
              </a:cxn>
              <a:cxn ang="0">
                <a:pos x="60" y="0"/>
              </a:cxn>
              <a:cxn ang="0">
                <a:pos x="6" y="0"/>
              </a:cxn>
            </a:cxnLst>
            <a:rect l="0" t="0" r="r" b="b"/>
            <a:pathLst>
              <a:path w="66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60" y="18"/>
                </a:lnTo>
                <a:lnTo>
                  <a:pt x="66" y="12"/>
                </a:lnTo>
                <a:lnTo>
                  <a:pt x="66" y="6"/>
                </a:lnTo>
                <a:lnTo>
                  <a:pt x="60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9" name="Freeform 439"/>
          <p:cNvSpPr>
            <a:spLocks/>
          </p:cNvSpPr>
          <p:nvPr/>
        </p:nvSpPr>
        <p:spPr bwMode="auto">
          <a:xfrm>
            <a:off x="6430567" y="3641854"/>
            <a:ext cx="89389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10" y="3"/>
              </a:cxn>
              <a:cxn ang="0">
                <a:pos x="1" y="3"/>
              </a:cxn>
              <a:cxn ang="0">
                <a:pos x="10" y="3"/>
              </a:cxn>
              <a:cxn ang="0">
                <a:pos x="11" y="2"/>
              </a:cxn>
              <a:cxn ang="0">
                <a:pos x="11" y="2"/>
              </a:cxn>
              <a:cxn ang="0">
                <a:pos x="11" y="1"/>
              </a:cxn>
              <a:cxn ang="0">
                <a:pos x="10" y="0"/>
              </a:cxn>
              <a:cxn ang="0">
                <a:pos x="10" y="0"/>
              </a:cxn>
              <a:cxn ang="0">
                <a:pos x="1" y="0"/>
              </a:cxn>
            </a:cxnLst>
            <a:rect l="0" t="0" r="r" b="b"/>
            <a:pathLst>
              <a:path w="11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10" y="3"/>
                </a:lnTo>
                <a:lnTo>
                  <a:pt x="1" y="3"/>
                </a:lnTo>
                <a:lnTo>
                  <a:pt x="10" y="3"/>
                </a:lnTo>
                <a:lnTo>
                  <a:pt x="11" y="2"/>
                </a:lnTo>
                <a:lnTo>
                  <a:pt x="11" y="2"/>
                </a:lnTo>
                <a:lnTo>
                  <a:pt x="11" y="1"/>
                </a:lnTo>
                <a:lnTo>
                  <a:pt x="10" y="0"/>
                </a:lnTo>
                <a:lnTo>
                  <a:pt x="10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0" name="Freeform 440"/>
          <p:cNvSpPr>
            <a:spLocks/>
          </p:cNvSpPr>
          <p:nvPr/>
        </p:nvSpPr>
        <p:spPr bwMode="auto">
          <a:xfrm>
            <a:off x="6495577" y="3641854"/>
            <a:ext cx="195031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138" y="18"/>
              </a:cxn>
              <a:cxn ang="0">
                <a:pos x="144" y="12"/>
              </a:cxn>
              <a:cxn ang="0">
                <a:pos x="144" y="6"/>
              </a:cxn>
              <a:cxn ang="0">
                <a:pos x="138" y="0"/>
              </a:cxn>
              <a:cxn ang="0">
                <a:pos x="132" y="0"/>
              </a:cxn>
              <a:cxn ang="0">
                <a:pos x="12" y="0"/>
              </a:cxn>
            </a:cxnLst>
            <a:rect l="0" t="0" r="r" b="b"/>
            <a:pathLst>
              <a:path w="144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138" y="18"/>
                </a:lnTo>
                <a:lnTo>
                  <a:pt x="144" y="12"/>
                </a:lnTo>
                <a:lnTo>
                  <a:pt x="144" y="6"/>
                </a:lnTo>
                <a:lnTo>
                  <a:pt x="138" y="0"/>
                </a:lnTo>
                <a:lnTo>
                  <a:pt x="132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1" name="Freeform 441"/>
          <p:cNvSpPr>
            <a:spLocks/>
          </p:cNvSpPr>
          <p:nvPr/>
        </p:nvSpPr>
        <p:spPr bwMode="auto">
          <a:xfrm>
            <a:off x="6495577" y="3641854"/>
            <a:ext cx="195031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22" y="3"/>
              </a:cxn>
              <a:cxn ang="0">
                <a:pos x="2" y="3"/>
              </a:cxn>
              <a:cxn ang="0">
                <a:pos x="23" y="3"/>
              </a:cxn>
              <a:cxn ang="0">
                <a:pos x="24" y="2"/>
              </a:cxn>
              <a:cxn ang="0">
                <a:pos x="24" y="2"/>
              </a:cxn>
              <a:cxn ang="0">
                <a:pos x="24" y="1"/>
              </a:cxn>
              <a:cxn ang="0">
                <a:pos x="23" y="0"/>
              </a:cxn>
              <a:cxn ang="0">
                <a:pos x="22" y="0"/>
              </a:cxn>
              <a:cxn ang="0">
                <a:pos x="2" y="0"/>
              </a:cxn>
            </a:cxnLst>
            <a:rect l="0" t="0" r="r" b="b"/>
            <a:pathLst>
              <a:path w="24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22" y="3"/>
                </a:lnTo>
                <a:lnTo>
                  <a:pt x="2" y="3"/>
                </a:lnTo>
                <a:lnTo>
                  <a:pt x="23" y="3"/>
                </a:lnTo>
                <a:lnTo>
                  <a:pt x="24" y="2"/>
                </a:lnTo>
                <a:lnTo>
                  <a:pt x="24" y="2"/>
                </a:lnTo>
                <a:lnTo>
                  <a:pt x="24" y="1"/>
                </a:lnTo>
                <a:lnTo>
                  <a:pt x="23" y="0"/>
                </a:lnTo>
                <a:lnTo>
                  <a:pt x="2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2" name="Freeform 442"/>
          <p:cNvSpPr>
            <a:spLocks/>
          </p:cNvSpPr>
          <p:nvPr/>
        </p:nvSpPr>
        <p:spPr bwMode="auto">
          <a:xfrm>
            <a:off x="6666230" y="3627731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6" y="30"/>
              </a:cxn>
              <a:cxn ang="0">
                <a:pos x="12" y="30"/>
              </a:cxn>
              <a:cxn ang="0">
                <a:pos x="18" y="24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6" y="30"/>
                </a:lnTo>
                <a:lnTo>
                  <a:pt x="12" y="30"/>
                </a:lnTo>
                <a:lnTo>
                  <a:pt x="18" y="24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3" name="Freeform 443"/>
          <p:cNvSpPr>
            <a:spLocks/>
          </p:cNvSpPr>
          <p:nvPr/>
        </p:nvSpPr>
        <p:spPr bwMode="auto">
          <a:xfrm>
            <a:off x="6666230" y="3627731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4"/>
              </a:cxn>
              <a:cxn ang="0">
                <a:pos x="1" y="5"/>
              </a:cxn>
              <a:cxn ang="0">
                <a:pos x="1" y="5"/>
              </a:cxn>
              <a:cxn ang="0">
                <a:pos x="2" y="5"/>
              </a:cxn>
              <a:cxn ang="0">
                <a:pos x="3" y="4"/>
              </a:cxn>
              <a:cxn ang="0">
                <a:pos x="3" y="1"/>
              </a:cxn>
              <a:cxn ang="0">
                <a:pos x="3" y="4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1" y="4"/>
                </a:lnTo>
                <a:lnTo>
                  <a:pt x="1" y="5"/>
                </a:lnTo>
                <a:lnTo>
                  <a:pt x="1" y="5"/>
                </a:lnTo>
                <a:lnTo>
                  <a:pt x="2" y="5"/>
                </a:lnTo>
                <a:lnTo>
                  <a:pt x="3" y="4"/>
                </a:lnTo>
                <a:lnTo>
                  <a:pt x="3" y="1"/>
                </a:lnTo>
                <a:lnTo>
                  <a:pt x="3" y="4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4" name="Freeform 444"/>
          <p:cNvSpPr>
            <a:spLocks/>
          </p:cNvSpPr>
          <p:nvPr/>
        </p:nvSpPr>
        <p:spPr bwMode="auto">
          <a:xfrm>
            <a:off x="6666230" y="3627731"/>
            <a:ext cx="24379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12" y="18"/>
              </a:cxn>
              <a:cxn ang="0">
                <a:pos x="6" y="18"/>
              </a:cxn>
              <a:cxn ang="0">
                <a:pos x="18" y="12"/>
              </a:cxn>
              <a:cxn ang="0">
                <a:pos x="18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18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12" y="18"/>
                </a:lnTo>
                <a:lnTo>
                  <a:pt x="6" y="18"/>
                </a:lnTo>
                <a:lnTo>
                  <a:pt x="18" y="12"/>
                </a:lnTo>
                <a:lnTo>
                  <a:pt x="18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5" name="Freeform 445"/>
          <p:cNvSpPr>
            <a:spLocks/>
          </p:cNvSpPr>
          <p:nvPr/>
        </p:nvSpPr>
        <p:spPr bwMode="auto">
          <a:xfrm>
            <a:off x="6666230" y="3627731"/>
            <a:ext cx="24379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2" y="3"/>
              </a:cxn>
              <a:cxn ang="0">
                <a:pos x="1" y="3"/>
              </a:cxn>
              <a:cxn ang="0">
                <a:pos x="3" y="2"/>
              </a:cxn>
              <a:cxn ang="0">
                <a:pos x="3" y="2"/>
              </a:cxn>
              <a:cxn ang="0">
                <a:pos x="3" y="1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3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2" y="3"/>
                </a:lnTo>
                <a:lnTo>
                  <a:pt x="1" y="3"/>
                </a:lnTo>
                <a:lnTo>
                  <a:pt x="3" y="2"/>
                </a:lnTo>
                <a:lnTo>
                  <a:pt x="3" y="2"/>
                </a:lnTo>
                <a:lnTo>
                  <a:pt x="3" y="1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6" name="Freeform 446"/>
          <p:cNvSpPr>
            <a:spLocks/>
          </p:cNvSpPr>
          <p:nvPr/>
        </p:nvSpPr>
        <p:spPr bwMode="auto">
          <a:xfrm>
            <a:off x="6666230" y="3627731"/>
            <a:ext cx="113768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78" y="18"/>
              </a:cxn>
              <a:cxn ang="0">
                <a:pos x="12" y="18"/>
              </a:cxn>
              <a:cxn ang="0">
                <a:pos x="84" y="12"/>
              </a:cxn>
              <a:cxn ang="0">
                <a:pos x="84" y="0"/>
              </a:cxn>
              <a:cxn ang="0">
                <a:pos x="78" y="0"/>
              </a:cxn>
              <a:cxn ang="0">
                <a:pos x="12" y="0"/>
              </a:cxn>
            </a:cxnLst>
            <a:rect l="0" t="0" r="r" b="b"/>
            <a:pathLst>
              <a:path w="84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78" y="18"/>
                </a:lnTo>
                <a:lnTo>
                  <a:pt x="12" y="18"/>
                </a:lnTo>
                <a:lnTo>
                  <a:pt x="84" y="12"/>
                </a:lnTo>
                <a:lnTo>
                  <a:pt x="84" y="0"/>
                </a:lnTo>
                <a:lnTo>
                  <a:pt x="7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7" name="Freeform 447"/>
          <p:cNvSpPr>
            <a:spLocks/>
          </p:cNvSpPr>
          <p:nvPr/>
        </p:nvSpPr>
        <p:spPr bwMode="auto">
          <a:xfrm>
            <a:off x="6666230" y="3627731"/>
            <a:ext cx="113768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  <a:cxn ang="0">
                <a:pos x="13" y="3"/>
              </a:cxn>
              <a:cxn ang="0">
                <a:pos x="2" y="3"/>
              </a:cxn>
              <a:cxn ang="0">
                <a:pos x="14" y="2"/>
              </a:cxn>
              <a:cxn ang="0">
                <a:pos x="14" y="2"/>
              </a:cxn>
              <a:cxn ang="0">
                <a:pos x="14" y="1"/>
              </a:cxn>
              <a:cxn ang="0">
                <a:pos x="14" y="0"/>
              </a:cxn>
              <a:cxn ang="0">
                <a:pos x="14" y="0"/>
              </a:cxn>
              <a:cxn ang="0">
                <a:pos x="13" y="0"/>
              </a:cxn>
              <a:cxn ang="0">
                <a:pos x="2" y="0"/>
              </a:cxn>
            </a:cxnLst>
            <a:rect l="0" t="0" r="r" b="b"/>
            <a:pathLst>
              <a:path w="14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lnTo>
                  <a:pt x="13" y="3"/>
                </a:lnTo>
                <a:lnTo>
                  <a:pt x="2" y="3"/>
                </a:lnTo>
                <a:lnTo>
                  <a:pt x="14" y="2"/>
                </a:lnTo>
                <a:lnTo>
                  <a:pt x="14" y="2"/>
                </a:lnTo>
                <a:lnTo>
                  <a:pt x="14" y="1"/>
                </a:lnTo>
                <a:lnTo>
                  <a:pt x="14" y="0"/>
                </a:lnTo>
                <a:lnTo>
                  <a:pt x="14" y="0"/>
                </a:lnTo>
                <a:lnTo>
                  <a:pt x="1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8" name="Freeform 448"/>
          <p:cNvSpPr>
            <a:spLocks/>
          </p:cNvSpPr>
          <p:nvPr/>
        </p:nvSpPr>
        <p:spPr bwMode="auto">
          <a:xfrm>
            <a:off x="6755619" y="3627731"/>
            <a:ext cx="325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18" y="18"/>
              </a:cxn>
              <a:cxn ang="0">
                <a:pos x="12" y="18"/>
              </a:cxn>
              <a:cxn ang="0">
                <a:pos x="24" y="12"/>
              </a:cxn>
              <a:cxn ang="0">
                <a:pos x="24" y="0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24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18" y="18"/>
                </a:lnTo>
                <a:lnTo>
                  <a:pt x="12" y="18"/>
                </a:lnTo>
                <a:lnTo>
                  <a:pt x="24" y="12"/>
                </a:lnTo>
                <a:lnTo>
                  <a:pt x="24" y="0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9" name="Freeform 449"/>
          <p:cNvSpPr>
            <a:spLocks/>
          </p:cNvSpPr>
          <p:nvPr/>
        </p:nvSpPr>
        <p:spPr bwMode="auto">
          <a:xfrm>
            <a:off x="6755619" y="3627731"/>
            <a:ext cx="325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  <a:cxn ang="0">
                <a:pos x="3" y="3"/>
              </a:cxn>
              <a:cxn ang="0">
                <a:pos x="2" y="3"/>
              </a:cxn>
              <a:cxn ang="0">
                <a:pos x="4" y="2"/>
              </a:cxn>
              <a:cxn ang="0">
                <a:pos x="4" y="2"/>
              </a:cxn>
              <a:cxn ang="0">
                <a:pos x="4" y="1"/>
              </a:cxn>
              <a:cxn ang="0">
                <a:pos x="4" y="0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lnTo>
                  <a:pt x="3" y="3"/>
                </a:lnTo>
                <a:lnTo>
                  <a:pt x="2" y="3"/>
                </a:lnTo>
                <a:lnTo>
                  <a:pt x="4" y="2"/>
                </a:lnTo>
                <a:lnTo>
                  <a:pt x="4" y="2"/>
                </a:lnTo>
                <a:lnTo>
                  <a:pt x="4" y="1"/>
                </a:lnTo>
                <a:lnTo>
                  <a:pt x="4" y="0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0" name="Freeform 450"/>
          <p:cNvSpPr>
            <a:spLocks/>
          </p:cNvSpPr>
          <p:nvPr/>
        </p:nvSpPr>
        <p:spPr bwMode="auto">
          <a:xfrm>
            <a:off x="6763745" y="3627731"/>
            <a:ext cx="325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12" y="18"/>
              </a:cxn>
              <a:cxn ang="0">
                <a:pos x="18" y="12"/>
              </a:cxn>
              <a:cxn ang="0">
                <a:pos x="24" y="12"/>
              </a:cxn>
              <a:cxn ang="0">
                <a:pos x="24" y="0"/>
              </a:cxn>
              <a:cxn ang="0">
                <a:pos x="12" y="0"/>
              </a:cxn>
            </a:cxnLst>
            <a:rect l="0" t="0" r="r" b="b"/>
            <a:pathLst>
              <a:path w="24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12" y="18"/>
                </a:lnTo>
                <a:lnTo>
                  <a:pt x="18" y="12"/>
                </a:lnTo>
                <a:lnTo>
                  <a:pt x="24" y="12"/>
                </a:lnTo>
                <a:lnTo>
                  <a:pt x="24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1" name="Freeform 451"/>
          <p:cNvSpPr>
            <a:spLocks/>
          </p:cNvSpPr>
          <p:nvPr/>
        </p:nvSpPr>
        <p:spPr bwMode="auto">
          <a:xfrm>
            <a:off x="6763745" y="3627731"/>
            <a:ext cx="325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2" y="3"/>
              </a:cxn>
              <a:cxn ang="0">
                <a:pos x="2" y="3"/>
              </a:cxn>
              <a:cxn ang="0">
                <a:pos x="3" y="2"/>
              </a:cxn>
              <a:cxn ang="0">
                <a:pos x="4" y="2"/>
              </a:cxn>
              <a:cxn ang="0">
                <a:pos x="4" y="1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2" y="3"/>
                </a:lnTo>
                <a:lnTo>
                  <a:pt x="2" y="3"/>
                </a:lnTo>
                <a:lnTo>
                  <a:pt x="3" y="2"/>
                </a:lnTo>
                <a:lnTo>
                  <a:pt x="4" y="2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2" name="Freeform 452"/>
          <p:cNvSpPr>
            <a:spLocks/>
          </p:cNvSpPr>
          <p:nvPr/>
        </p:nvSpPr>
        <p:spPr bwMode="auto">
          <a:xfrm>
            <a:off x="6771872" y="3606546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6" y="36"/>
              </a:cxn>
              <a:cxn ang="0">
                <a:pos x="12" y="30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0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0"/>
                </a:lnTo>
                <a:lnTo>
                  <a:pt x="6" y="36"/>
                </a:lnTo>
                <a:lnTo>
                  <a:pt x="12" y="30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0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3" name="Freeform 453"/>
          <p:cNvSpPr>
            <a:spLocks/>
          </p:cNvSpPr>
          <p:nvPr/>
        </p:nvSpPr>
        <p:spPr bwMode="auto">
          <a:xfrm>
            <a:off x="6771872" y="3606546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0" y="5"/>
              </a:cxn>
              <a:cxn ang="0">
                <a:pos x="1" y="6"/>
              </a:cxn>
              <a:cxn ang="0">
                <a:pos x="2" y="5"/>
              </a:cxn>
              <a:cxn ang="0">
                <a:pos x="3" y="5"/>
              </a:cxn>
              <a:cxn ang="0">
                <a:pos x="3" y="1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0" y="5"/>
                </a:lnTo>
                <a:lnTo>
                  <a:pt x="1" y="6"/>
                </a:lnTo>
                <a:lnTo>
                  <a:pt x="2" y="5"/>
                </a:lnTo>
                <a:lnTo>
                  <a:pt x="3" y="5"/>
                </a:lnTo>
                <a:lnTo>
                  <a:pt x="3" y="1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4" name="Freeform 454"/>
          <p:cNvSpPr>
            <a:spLocks/>
          </p:cNvSpPr>
          <p:nvPr/>
        </p:nvSpPr>
        <p:spPr bwMode="auto">
          <a:xfrm>
            <a:off x="6771872" y="3606546"/>
            <a:ext cx="48758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36" y="18"/>
              </a:cxn>
              <a:cxn ang="0">
                <a:pos x="36" y="0"/>
              </a:cxn>
              <a:cxn ang="0">
                <a:pos x="30" y="0"/>
              </a:cxn>
              <a:cxn ang="0">
                <a:pos x="6" y="0"/>
              </a:cxn>
            </a:cxnLst>
            <a:rect l="0" t="0" r="r" b="b"/>
            <a:pathLst>
              <a:path w="36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36" y="18"/>
                </a:lnTo>
                <a:lnTo>
                  <a:pt x="36" y="0"/>
                </a:lnTo>
                <a:lnTo>
                  <a:pt x="30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5" name="Freeform 455"/>
          <p:cNvSpPr>
            <a:spLocks/>
          </p:cNvSpPr>
          <p:nvPr/>
        </p:nvSpPr>
        <p:spPr bwMode="auto">
          <a:xfrm>
            <a:off x="6771872" y="3606546"/>
            <a:ext cx="48758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5" y="3"/>
              </a:cxn>
              <a:cxn ang="0">
                <a:pos x="1" y="3"/>
              </a:cxn>
              <a:cxn ang="0">
                <a:pos x="6" y="3"/>
              </a:cxn>
              <a:cxn ang="0">
                <a:pos x="6" y="2"/>
              </a:cxn>
              <a:cxn ang="0">
                <a:pos x="6" y="1"/>
              </a:cxn>
              <a:cxn ang="0">
                <a:pos x="6" y="1"/>
              </a:cxn>
              <a:cxn ang="0">
                <a:pos x="6" y="0"/>
              </a:cxn>
              <a:cxn ang="0">
                <a:pos x="5" y="0"/>
              </a:cxn>
              <a:cxn ang="0">
                <a:pos x="1" y="0"/>
              </a:cxn>
            </a:cxnLst>
            <a:rect l="0" t="0" r="r" b="b"/>
            <a:pathLst>
              <a:path w="6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5" y="3"/>
                </a:lnTo>
                <a:lnTo>
                  <a:pt x="1" y="3"/>
                </a:lnTo>
                <a:lnTo>
                  <a:pt x="6" y="3"/>
                </a:lnTo>
                <a:lnTo>
                  <a:pt x="6" y="2"/>
                </a:lnTo>
                <a:lnTo>
                  <a:pt x="6" y="1"/>
                </a:lnTo>
                <a:lnTo>
                  <a:pt x="6" y="1"/>
                </a:lnTo>
                <a:lnTo>
                  <a:pt x="6" y="0"/>
                </a:lnTo>
                <a:lnTo>
                  <a:pt x="5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6" name="Freeform 456"/>
          <p:cNvSpPr>
            <a:spLocks/>
          </p:cNvSpPr>
          <p:nvPr/>
        </p:nvSpPr>
        <p:spPr bwMode="auto">
          <a:xfrm>
            <a:off x="6796251" y="3606546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24" y="18"/>
              </a:cxn>
              <a:cxn ang="0">
                <a:pos x="24" y="12"/>
              </a:cxn>
              <a:cxn ang="0">
                <a:pos x="30" y="6"/>
              </a:cxn>
              <a:cxn ang="0">
                <a:pos x="24" y="6"/>
              </a:cxn>
              <a:cxn ang="0">
                <a:pos x="24" y="0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24" y="18"/>
                </a:lnTo>
                <a:lnTo>
                  <a:pt x="24" y="12"/>
                </a:lnTo>
                <a:lnTo>
                  <a:pt x="30" y="6"/>
                </a:lnTo>
                <a:lnTo>
                  <a:pt x="24" y="6"/>
                </a:lnTo>
                <a:lnTo>
                  <a:pt x="24" y="0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7" name="Freeform 457"/>
          <p:cNvSpPr>
            <a:spLocks/>
          </p:cNvSpPr>
          <p:nvPr/>
        </p:nvSpPr>
        <p:spPr bwMode="auto">
          <a:xfrm>
            <a:off x="6796251" y="3606546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3" y="3"/>
              </a:cxn>
              <a:cxn ang="0">
                <a:pos x="2" y="3"/>
              </a:cxn>
              <a:cxn ang="0">
                <a:pos x="4" y="3"/>
              </a:cxn>
              <a:cxn ang="0">
                <a:pos x="4" y="2"/>
              </a:cxn>
              <a:cxn ang="0">
                <a:pos x="5" y="1"/>
              </a:cxn>
              <a:cxn ang="0">
                <a:pos x="4" y="1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3" y="3"/>
                </a:lnTo>
                <a:lnTo>
                  <a:pt x="2" y="3"/>
                </a:lnTo>
                <a:lnTo>
                  <a:pt x="4" y="3"/>
                </a:lnTo>
                <a:lnTo>
                  <a:pt x="4" y="2"/>
                </a:lnTo>
                <a:lnTo>
                  <a:pt x="5" y="1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8" name="Freeform 458"/>
          <p:cNvSpPr>
            <a:spLocks/>
          </p:cNvSpPr>
          <p:nvPr/>
        </p:nvSpPr>
        <p:spPr bwMode="auto">
          <a:xfrm>
            <a:off x="6812503" y="3606546"/>
            <a:ext cx="3413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246" y="18"/>
              </a:cxn>
              <a:cxn ang="0">
                <a:pos x="252" y="12"/>
              </a:cxn>
              <a:cxn ang="0">
                <a:pos x="252" y="6"/>
              </a:cxn>
              <a:cxn ang="0">
                <a:pos x="246" y="0"/>
              </a:cxn>
              <a:cxn ang="0">
                <a:pos x="240" y="0"/>
              </a:cxn>
              <a:cxn ang="0">
                <a:pos x="6" y="0"/>
              </a:cxn>
            </a:cxnLst>
            <a:rect l="0" t="0" r="r" b="b"/>
            <a:pathLst>
              <a:path w="252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246" y="18"/>
                </a:lnTo>
                <a:lnTo>
                  <a:pt x="252" y="12"/>
                </a:lnTo>
                <a:lnTo>
                  <a:pt x="252" y="6"/>
                </a:lnTo>
                <a:lnTo>
                  <a:pt x="246" y="0"/>
                </a:lnTo>
                <a:lnTo>
                  <a:pt x="240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9" name="Freeform 459"/>
          <p:cNvSpPr>
            <a:spLocks/>
          </p:cNvSpPr>
          <p:nvPr/>
        </p:nvSpPr>
        <p:spPr bwMode="auto">
          <a:xfrm>
            <a:off x="6812503" y="3606546"/>
            <a:ext cx="3413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40" y="3"/>
              </a:cxn>
              <a:cxn ang="0">
                <a:pos x="1" y="3"/>
              </a:cxn>
              <a:cxn ang="0">
                <a:pos x="41" y="3"/>
              </a:cxn>
              <a:cxn ang="0">
                <a:pos x="42" y="2"/>
              </a:cxn>
              <a:cxn ang="0">
                <a:pos x="42" y="1"/>
              </a:cxn>
              <a:cxn ang="0">
                <a:pos x="42" y="1"/>
              </a:cxn>
              <a:cxn ang="0">
                <a:pos x="41" y="0"/>
              </a:cxn>
              <a:cxn ang="0">
                <a:pos x="40" y="0"/>
              </a:cxn>
              <a:cxn ang="0">
                <a:pos x="1" y="0"/>
              </a:cxn>
            </a:cxnLst>
            <a:rect l="0" t="0" r="r" b="b"/>
            <a:pathLst>
              <a:path w="42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40" y="3"/>
                </a:lnTo>
                <a:lnTo>
                  <a:pt x="1" y="3"/>
                </a:lnTo>
                <a:lnTo>
                  <a:pt x="41" y="3"/>
                </a:lnTo>
                <a:lnTo>
                  <a:pt x="42" y="2"/>
                </a:lnTo>
                <a:lnTo>
                  <a:pt x="42" y="1"/>
                </a:lnTo>
                <a:lnTo>
                  <a:pt x="42" y="1"/>
                </a:lnTo>
                <a:lnTo>
                  <a:pt x="41" y="0"/>
                </a:lnTo>
                <a:lnTo>
                  <a:pt x="40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0" name="Freeform 460"/>
          <p:cNvSpPr>
            <a:spLocks/>
          </p:cNvSpPr>
          <p:nvPr/>
        </p:nvSpPr>
        <p:spPr bwMode="auto">
          <a:xfrm>
            <a:off x="7129429" y="3606546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24" y="18"/>
              </a:cxn>
              <a:cxn ang="0">
                <a:pos x="30" y="12"/>
              </a:cxn>
              <a:cxn ang="0">
                <a:pos x="30" y="6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24" y="18"/>
                </a:lnTo>
                <a:lnTo>
                  <a:pt x="30" y="12"/>
                </a:lnTo>
                <a:lnTo>
                  <a:pt x="30" y="6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1" name="Freeform 461"/>
          <p:cNvSpPr>
            <a:spLocks/>
          </p:cNvSpPr>
          <p:nvPr/>
        </p:nvSpPr>
        <p:spPr bwMode="auto">
          <a:xfrm>
            <a:off x="7129429" y="3606546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4" y="3"/>
              </a:cxn>
              <a:cxn ang="0">
                <a:pos x="1" y="3"/>
              </a:cxn>
              <a:cxn ang="0">
                <a:pos x="4" y="3"/>
              </a:cxn>
              <a:cxn ang="0">
                <a:pos x="5" y="2"/>
              </a:cxn>
              <a:cxn ang="0">
                <a:pos x="5" y="1"/>
              </a:cxn>
              <a:cxn ang="0">
                <a:pos x="5" y="1"/>
              </a:cxn>
              <a:cxn ang="0">
                <a:pos x="4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4" y="3"/>
                </a:lnTo>
                <a:lnTo>
                  <a:pt x="1" y="3"/>
                </a:lnTo>
                <a:lnTo>
                  <a:pt x="4" y="3"/>
                </a:lnTo>
                <a:lnTo>
                  <a:pt x="5" y="2"/>
                </a:lnTo>
                <a:lnTo>
                  <a:pt x="5" y="1"/>
                </a:lnTo>
                <a:lnTo>
                  <a:pt x="5" y="1"/>
                </a:lnTo>
                <a:lnTo>
                  <a:pt x="4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2" name="Freeform 462"/>
          <p:cNvSpPr>
            <a:spLocks/>
          </p:cNvSpPr>
          <p:nvPr/>
        </p:nvSpPr>
        <p:spPr bwMode="auto">
          <a:xfrm>
            <a:off x="7145682" y="3606546"/>
            <a:ext cx="195031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138" y="18"/>
              </a:cxn>
              <a:cxn ang="0">
                <a:pos x="138" y="12"/>
              </a:cxn>
              <a:cxn ang="0">
                <a:pos x="144" y="6"/>
              </a:cxn>
              <a:cxn ang="0">
                <a:pos x="138" y="6"/>
              </a:cxn>
              <a:cxn ang="0">
                <a:pos x="138" y="0"/>
              </a:cxn>
              <a:cxn ang="0">
                <a:pos x="132" y="0"/>
              </a:cxn>
              <a:cxn ang="0">
                <a:pos x="12" y="0"/>
              </a:cxn>
            </a:cxnLst>
            <a:rect l="0" t="0" r="r" b="b"/>
            <a:pathLst>
              <a:path w="144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138" y="18"/>
                </a:lnTo>
                <a:lnTo>
                  <a:pt x="138" y="12"/>
                </a:lnTo>
                <a:lnTo>
                  <a:pt x="144" y="6"/>
                </a:lnTo>
                <a:lnTo>
                  <a:pt x="138" y="6"/>
                </a:lnTo>
                <a:lnTo>
                  <a:pt x="138" y="0"/>
                </a:lnTo>
                <a:lnTo>
                  <a:pt x="132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3" name="Freeform 463"/>
          <p:cNvSpPr>
            <a:spLocks/>
          </p:cNvSpPr>
          <p:nvPr/>
        </p:nvSpPr>
        <p:spPr bwMode="auto">
          <a:xfrm>
            <a:off x="7145682" y="3606546"/>
            <a:ext cx="195031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22" y="3"/>
              </a:cxn>
              <a:cxn ang="0">
                <a:pos x="2" y="3"/>
              </a:cxn>
              <a:cxn ang="0">
                <a:pos x="23" y="3"/>
              </a:cxn>
              <a:cxn ang="0">
                <a:pos x="23" y="2"/>
              </a:cxn>
              <a:cxn ang="0">
                <a:pos x="24" y="1"/>
              </a:cxn>
              <a:cxn ang="0">
                <a:pos x="23" y="1"/>
              </a:cxn>
              <a:cxn ang="0">
                <a:pos x="23" y="0"/>
              </a:cxn>
              <a:cxn ang="0">
                <a:pos x="22" y="0"/>
              </a:cxn>
              <a:cxn ang="0">
                <a:pos x="2" y="0"/>
              </a:cxn>
            </a:cxnLst>
            <a:rect l="0" t="0" r="r" b="b"/>
            <a:pathLst>
              <a:path w="24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22" y="3"/>
                </a:lnTo>
                <a:lnTo>
                  <a:pt x="2" y="3"/>
                </a:lnTo>
                <a:lnTo>
                  <a:pt x="23" y="3"/>
                </a:lnTo>
                <a:lnTo>
                  <a:pt x="23" y="2"/>
                </a:lnTo>
                <a:lnTo>
                  <a:pt x="24" y="1"/>
                </a:lnTo>
                <a:lnTo>
                  <a:pt x="23" y="1"/>
                </a:lnTo>
                <a:lnTo>
                  <a:pt x="23" y="0"/>
                </a:lnTo>
                <a:lnTo>
                  <a:pt x="2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4" name="Freeform 464"/>
          <p:cNvSpPr>
            <a:spLocks/>
          </p:cNvSpPr>
          <p:nvPr/>
        </p:nvSpPr>
        <p:spPr bwMode="auto">
          <a:xfrm>
            <a:off x="7316335" y="3585362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6"/>
              </a:cxn>
              <a:cxn ang="0">
                <a:pos x="12" y="36"/>
              </a:cxn>
              <a:cxn ang="0">
                <a:pos x="12" y="30"/>
              </a:cxn>
              <a:cxn ang="0">
                <a:pos x="18" y="12"/>
              </a:cxn>
              <a:cxn ang="0">
                <a:pos x="18" y="24"/>
              </a:cxn>
              <a:cxn ang="0">
                <a:pos x="12" y="6"/>
              </a:cxn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6"/>
                </a:lnTo>
                <a:lnTo>
                  <a:pt x="12" y="36"/>
                </a:lnTo>
                <a:lnTo>
                  <a:pt x="12" y="30"/>
                </a:lnTo>
                <a:lnTo>
                  <a:pt x="18" y="12"/>
                </a:lnTo>
                <a:lnTo>
                  <a:pt x="18" y="24"/>
                </a:lnTo>
                <a:lnTo>
                  <a:pt x="12" y="6"/>
                </a:lnTo>
                <a:lnTo>
                  <a:pt x="12" y="0"/>
                </a:lnTo>
                <a:lnTo>
                  <a:pt x="0" y="0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5" name="Freeform 465"/>
          <p:cNvSpPr>
            <a:spLocks/>
          </p:cNvSpPr>
          <p:nvPr/>
        </p:nvSpPr>
        <p:spPr bwMode="auto">
          <a:xfrm>
            <a:off x="7316335" y="3585362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0" y="6"/>
              </a:cxn>
              <a:cxn ang="0">
                <a:pos x="1" y="6"/>
              </a:cxn>
              <a:cxn ang="0">
                <a:pos x="2" y="6"/>
              </a:cxn>
              <a:cxn ang="0">
                <a:pos x="2" y="5"/>
              </a:cxn>
              <a:cxn ang="0">
                <a:pos x="3" y="2"/>
              </a:cxn>
              <a:cxn ang="0">
                <a:pos x="3" y="4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0" y="6"/>
                </a:lnTo>
                <a:lnTo>
                  <a:pt x="1" y="6"/>
                </a:lnTo>
                <a:lnTo>
                  <a:pt x="2" y="6"/>
                </a:lnTo>
                <a:lnTo>
                  <a:pt x="2" y="5"/>
                </a:lnTo>
                <a:lnTo>
                  <a:pt x="3" y="2"/>
                </a:lnTo>
                <a:lnTo>
                  <a:pt x="3" y="4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6" name="Freeform 466"/>
          <p:cNvSpPr>
            <a:spLocks/>
          </p:cNvSpPr>
          <p:nvPr/>
        </p:nvSpPr>
        <p:spPr bwMode="auto">
          <a:xfrm>
            <a:off x="7316335" y="3585362"/>
            <a:ext cx="97516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72" y="18"/>
              </a:cxn>
              <a:cxn ang="0">
                <a:pos x="72" y="0"/>
              </a:cxn>
              <a:cxn ang="0">
                <a:pos x="66" y="0"/>
              </a:cxn>
              <a:cxn ang="0">
                <a:pos x="6" y="0"/>
              </a:cxn>
            </a:cxnLst>
            <a:rect l="0" t="0" r="r" b="b"/>
            <a:pathLst>
              <a:path w="72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72" y="18"/>
                </a:lnTo>
                <a:lnTo>
                  <a:pt x="72" y="0"/>
                </a:lnTo>
                <a:lnTo>
                  <a:pt x="66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7" name="Freeform 467"/>
          <p:cNvSpPr>
            <a:spLocks/>
          </p:cNvSpPr>
          <p:nvPr/>
        </p:nvSpPr>
        <p:spPr bwMode="auto">
          <a:xfrm>
            <a:off x="7316335" y="3585362"/>
            <a:ext cx="97516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11" y="3"/>
              </a:cxn>
              <a:cxn ang="0">
                <a:pos x="1" y="3"/>
              </a:cxn>
              <a:cxn ang="0">
                <a:pos x="12" y="3"/>
              </a:cxn>
              <a:cxn ang="0">
                <a:pos x="12" y="3"/>
              </a:cxn>
              <a:cxn ang="0">
                <a:pos x="12" y="2"/>
              </a:cxn>
              <a:cxn ang="0">
                <a:pos x="12" y="1"/>
              </a:cxn>
              <a:cxn ang="0">
                <a:pos x="12" y="0"/>
              </a:cxn>
              <a:cxn ang="0">
                <a:pos x="11" y="0"/>
              </a:cxn>
              <a:cxn ang="0">
                <a:pos x="1" y="0"/>
              </a:cxn>
            </a:cxnLst>
            <a:rect l="0" t="0" r="r" b="b"/>
            <a:pathLst>
              <a:path w="12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11" y="3"/>
                </a:lnTo>
                <a:lnTo>
                  <a:pt x="1" y="3"/>
                </a:lnTo>
                <a:lnTo>
                  <a:pt x="12" y="3"/>
                </a:lnTo>
                <a:lnTo>
                  <a:pt x="12" y="3"/>
                </a:lnTo>
                <a:lnTo>
                  <a:pt x="12" y="2"/>
                </a:lnTo>
                <a:lnTo>
                  <a:pt x="12" y="1"/>
                </a:lnTo>
                <a:lnTo>
                  <a:pt x="12" y="0"/>
                </a:lnTo>
                <a:lnTo>
                  <a:pt x="11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8" name="Freeform 468"/>
          <p:cNvSpPr>
            <a:spLocks/>
          </p:cNvSpPr>
          <p:nvPr/>
        </p:nvSpPr>
        <p:spPr bwMode="auto">
          <a:xfrm>
            <a:off x="7389471" y="3571239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18" y="30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0" y="30"/>
                </a:lnTo>
                <a:lnTo>
                  <a:pt x="18" y="30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9" name="Freeform 469"/>
          <p:cNvSpPr>
            <a:spLocks/>
          </p:cNvSpPr>
          <p:nvPr/>
        </p:nvSpPr>
        <p:spPr bwMode="auto">
          <a:xfrm>
            <a:off x="7389471" y="3571239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2" y="5"/>
              </a:cxn>
              <a:cxn ang="0">
                <a:pos x="3" y="5"/>
              </a:cxn>
              <a:cxn ang="0">
                <a:pos x="3" y="5"/>
              </a:cxn>
              <a:cxn ang="0">
                <a:pos x="3" y="1"/>
              </a:cxn>
              <a:cxn ang="0">
                <a:pos x="3" y="4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2" y="5"/>
                </a:lnTo>
                <a:lnTo>
                  <a:pt x="3" y="5"/>
                </a:lnTo>
                <a:lnTo>
                  <a:pt x="3" y="5"/>
                </a:lnTo>
                <a:lnTo>
                  <a:pt x="3" y="1"/>
                </a:lnTo>
                <a:lnTo>
                  <a:pt x="3" y="4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0" name="Freeform 470"/>
          <p:cNvSpPr>
            <a:spLocks/>
          </p:cNvSpPr>
          <p:nvPr/>
        </p:nvSpPr>
        <p:spPr bwMode="auto">
          <a:xfrm>
            <a:off x="7389471" y="3571239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24" y="18"/>
              </a:cxn>
              <a:cxn ang="0">
                <a:pos x="12" y="18"/>
              </a:cxn>
              <a:cxn ang="0">
                <a:pos x="30" y="12"/>
              </a:cxn>
              <a:cxn ang="0">
                <a:pos x="30" y="0"/>
              </a:cxn>
              <a:cxn ang="0">
                <a:pos x="24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24" y="18"/>
                </a:lnTo>
                <a:lnTo>
                  <a:pt x="12" y="18"/>
                </a:lnTo>
                <a:lnTo>
                  <a:pt x="30" y="12"/>
                </a:lnTo>
                <a:lnTo>
                  <a:pt x="30" y="0"/>
                </a:lnTo>
                <a:lnTo>
                  <a:pt x="24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1" name="Freeform 471"/>
          <p:cNvSpPr>
            <a:spLocks/>
          </p:cNvSpPr>
          <p:nvPr/>
        </p:nvSpPr>
        <p:spPr bwMode="auto">
          <a:xfrm>
            <a:off x="7389471" y="3571239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4" y="3"/>
              </a:cxn>
              <a:cxn ang="0">
                <a:pos x="2" y="3"/>
              </a:cxn>
              <a:cxn ang="0">
                <a:pos x="5" y="2"/>
              </a:cxn>
              <a:cxn ang="0">
                <a:pos x="5" y="2"/>
              </a:cxn>
              <a:cxn ang="0">
                <a:pos x="5" y="1"/>
              </a:cxn>
              <a:cxn ang="0">
                <a:pos x="5" y="0"/>
              </a:cxn>
              <a:cxn ang="0">
                <a:pos x="5" y="0"/>
              </a:cxn>
              <a:cxn ang="0">
                <a:pos x="4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4" y="3"/>
                </a:lnTo>
                <a:lnTo>
                  <a:pt x="2" y="3"/>
                </a:lnTo>
                <a:lnTo>
                  <a:pt x="5" y="2"/>
                </a:lnTo>
                <a:lnTo>
                  <a:pt x="5" y="2"/>
                </a:lnTo>
                <a:lnTo>
                  <a:pt x="5" y="1"/>
                </a:lnTo>
                <a:lnTo>
                  <a:pt x="5" y="0"/>
                </a:lnTo>
                <a:lnTo>
                  <a:pt x="5" y="0"/>
                </a:lnTo>
                <a:lnTo>
                  <a:pt x="4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2" name="Freeform 472"/>
          <p:cNvSpPr>
            <a:spLocks/>
          </p:cNvSpPr>
          <p:nvPr/>
        </p:nvSpPr>
        <p:spPr bwMode="auto">
          <a:xfrm>
            <a:off x="7405724" y="3550055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6" y="30"/>
              </a:cxn>
              <a:cxn ang="0">
                <a:pos x="12" y="36"/>
              </a:cxn>
              <a:cxn ang="0">
                <a:pos x="18" y="30"/>
              </a:cxn>
              <a:cxn ang="0">
                <a:pos x="18" y="0"/>
              </a:cxn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6" y="30"/>
                </a:lnTo>
                <a:lnTo>
                  <a:pt x="12" y="36"/>
                </a:lnTo>
                <a:lnTo>
                  <a:pt x="18" y="30"/>
                </a:lnTo>
                <a:lnTo>
                  <a:pt x="18" y="0"/>
                </a:ln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3" name="Freeform 473"/>
          <p:cNvSpPr>
            <a:spLocks/>
          </p:cNvSpPr>
          <p:nvPr/>
        </p:nvSpPr>
        <p:spPr bwMode="auto">
          <a:xfrm>
            <a:off x="7405724" y="3550055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5"/>
              </a:cxn>
              <a:cxn ang="0">
                <a:pos x="1" y="5"/>
              </a:cxn>
              <a:cxn ang="0">
                <a:pos x="2" y="6"/>
              </a:cxn>
              <a:cxn ang="0">
                <a:pos x="3" y="5"/>
              </a:cxn>
              <a:cxn ang="0">
                <a:pos x="3" y="5"/>
              </a:cxn>
              <a:cxn ang="0">
                <a:pos x="3" y="1"/>
              </a:cxn>
              <a:cxn ang="0">
                <a:pos x="3" y="4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1" y="5"/>
                </a:lnTo>
                <a:lnTo>
                  <a:pt x="1" y="5"/>
                </a:lnTo>
                <a:lnTo>
                  <a:pt x="2" y="6"/>
                </a:lnTo>
                <a:lnTo>
                  <a:pt x="3" y="5"/>
                </a:lnTo>
                <a:lnTo>
                  <a:pt x="3" y="5"/>
                </a:lnTo>
                <a:lnTo>
                  <a:pt x="3" y="1"/>
                </a:lnTo>
                <a:lnTo>
                  <a:pt x="3" y="4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4" name="Freeform 474"/>
          <p:cNvSpPr>
            <a:spLocks/>
          </p:cNvSpPr>
          <p:nvPr/>
        </p:nvSpPr>
        <p:spPr bwMode="auto">
          <a:xfrm>
            <a:off x="7405724" y="3550055"/>
            <a:ext cx="56884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6" y="12"/>
              </a:cxn>
              <a:cxn ang="0">
                <a:pos x="6" y="18"/>
              </a:cxn>
              <a:cxn ang="0">
                <a:pos x="36" y="18"/>
              </a:cxn>
              <a:cxn ang="0">
                <a:pos x="42" y="12"/>
              </a:cxn>
              <a:cxn ang="0">
                <a:pos x="42" y="6"/>
              </a:cxn>
              <a:cxn ang="0">
                <a:pos x="36" y="0"/>
              </a:cxn>
              <a:cxn ang="0">
                <a:pos x="12" y="0"/>
              </a:cxn>
            </a:cxnLst>
            <a:rect l="0" t="0" r="r" b="b"/>
            <a:pathLst>
              <a:path w="42" h="18">
                <a:moveTo>
                  <a:pt x="12" y="0"/>
                </a:move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6" y="12"/>
                </a:lnTo>
                <a:lnTo>
                  <a:pt x="6" y="18"/>
                </a:lnTo>
                <a:lnTo>
                  <a:pt x="36" y="18"/>
                </a:lnTo>
                <a:lnTo>
                  <a:pt x="42" y="12"/>
                </a:lnTo>
                <a:lnTo>
                  <a:pt x="42" y="6"/>
                </a:lnTo>
                <a:lnTo>
                  <a:pt x="36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5" name="Freeform 475"/>
          <p:cNvSpPr>
            <a:spLocks/>
          </p:cNvSpPr>
          <p:nvPr/>
        </p:nvSpPr>
        <p:spPr bwMode="auto">
          <a:xfrm>
            <a:off x="7405724" y="3550055"/>
            <a:ext cx="56884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1" y="2"/>
              </a:cxn>
              <a:cxn ang="0">
                <a:pos x="1" y="3"/>
              </a:cxn>
              <a:cxn ang="0">
                <a:pos x="6" y="3"/>
              </a:cxn>
              <a:cxn ang="0">
                <a:pos x="2" y="3"/>
              </a:cxn>
              <a:cxn ang="0">
                <a:pos x="6" y="3"/>
              </a:cxn>
              <a:cxn ang="0">
                <a:pos x="7" y="2"/>
              </a:cxn>
              <a:cxn ang="0">
                <a:pos x="7" y="1"/>
              </a:cxn>
              <a:cxn ang="0">
                <a:pos x="7" y="1"/>
              </a:cxn>
              <a:cxn ang="0">
                <a:pos x="6" y="0"/>
              </a:cxn>
              <a:cxn ang="0">
                <a:pos x="6" y="0"/>
              </a:cxn>
              <a:cxn ang="0">
                <a:pos x="2" y="0"/>
              </a:cxn>
            </a:cxnLst>
            <a:rect l="0" t="0" r="r" b="b"/>
            <a:pathLst>
              <a:path w="7" h="3">
                <a:moveTo>
                  <a:pt x="2" y="0"/>
                </a:move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1" y="2"/>
                </a:lnTo>
                <a:lnTo>
                  <a:pt x="1" y="3"/>
                </a:lnTo>
                <a:lnTo>
                  <a:pt x="6" y="3"/>
                </a:lnTo>
                <a:lnTo>
                  <a:pt x="2" y="3"/>
                </a:lnTo>
                <a:lnTo>
                  <a:pt x="6" y="3"/>
                </a:lnTo>
                <a:lnTo>
                  <a:pt x="7" y="2"/>
                </a:lnTo>
                <a:lnTo>
                  <a:pt x="7" y="1"/>
                </a:lnTo>
                <a:lnTo>
                  <a:pt x="7" y="1"/>
                </a:lnTo>
                <a:lnTo>
                  <a:pt x="6" y="0"/>
                </a:lnTo>
                <a:lnTo>
                  <a:pt x="6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6" name="Freeform 476"/>
          <p:cNvSpPr>
            <a:spLocks/>
          </p:cNvSpPr>
          <p:nvPr/>
        </p:nvSpPr>
        <p:spPr bwMode="auto">
          <a:xfrm>
            <a:off x="7438229" y="3528870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6" y="36"/>
              </a:cxn>
              <a:cxn ang="0">
                <a:pos x="12" y="36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0"/>
                </a:lnTo>
                <a:lnTo>
                  <a:pt x="6" y="36"/>
                </a:lnTo>
                <a:lnTo>
                  <a:pt x="12" y="36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7" name="Freeform 477"/>
          <p:cNvSpPr>
            <a:spLocks/>
          </p:cNvSpPr>
          <p:nvPr/>
        </p:nvSpPr>
        <p:spPr bwMode="auto">
          <a:xfrm>
            <a:off x="7438229" y="3528870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6"/>
              </a:cxn>
              <a:cxn ang="0">
                <a:pos x="2" y="6"/>
              </a:cxn>
              <a:cxn ang="0">
                <a:pos x="2" y="6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1" y="6"/>
                </a:lnTo>
                <a:lnTo>
                  <a:pt x="2" y="6"/>
                </a:lnTo>
                <a:lnTo>
                  <a:pt x="2" y="6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8" name="Freeform 478"/>
          <p:cNvSpPr>
            <a:spLocks/>
          </p:cNvSpPr>
          <p:nvPr/>
        </p:nvSpPr>
        <p:spPr bwMode="auto">
          <a:xfrm>
            <a:off x="7438229" y="3528870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30" y="18"/>
              </a:cxn>
              <a:cxn ang="0">
                <a:pos x="30" y="6"/>
              </a:cxn>
              <a:cxn ang="0">
                <a:pos x="24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8"/>
                </a:lnTo>
                <a:lnTo>
                  <a:pt x="30" y="18"/>
                </a:lnTo>
                <a:lnTo>
                  <a:pt x="30" y="6"/>
                </a:lnTo>
                <a:lnTo>
                  <a:pt x="24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9" name="Freeform 479"/>
          <p:cNvSpPr>
            <a:spLocks/>
          </p:cNvSpPr>
          <p:nvPr/>
        </p:nvSpPr>
        <p:spPr bwMode="auto">
          <a:xfrm>
            <a:off x="7438229" y="3528870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4" y="3"/>
              </a:cxn>
              <a:cxn ang="0">
                <a:pos x="2" y="3"/>
              </a:cxn>
              <a:cxn ang="0">
                <a:pos x="4" y="3"/>
              </a:cxn>
              <a:cxn ang="0">
                <a:pos x="5" y="3"/>
              </a:cxn>
              <a:cxn ang="0">
                <a:pos x="5" y="2"/>
              </a:cxn>
              <a:cxn ang="0">
                <a:pos x="5" y="1"/>
              </a:cxn>
              <a:cxn ang="0">
                <a:pos x="4" y="0"/>
              </a:cxn>
              <a:cxn ang="0">
                <a:pos x="4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4" y="3"/>
                </a:lnTo>
                <a:lnTo>
                  <a:pt x="2" y="3"/>
                </a:lnTo>
                <a:lnTo>
                  <a:pt x="4" y="3"/>
                </a:lnTo>
                <a:lnTo>
                  <a:pt x="5" y="3"/>
                </a:lnTo>
                <a:lnTo>
                  <a:pt x="5" y="2"/>
                </a:lnTo>
                <a:lnTo>
                  <a:pt x="5" y="1"/>
                </a:lnTo>
                <a:lnTo>
                  <a:pt x="4" y="0"/>
                </a:lnTo>
                <a:lnTo>
                  <a:pt x="4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0" name="Freeform 480"/>
          <p:cNvSpPr>
            <a:spLocks/>
          </p:cNvSpPr>
          <p:nvPr/>
        </p:nvSpPr>
        <p:spPr bwMode="auto">
          <a:xfrm>
            <a:off x="7454482" y="3514747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18" y="30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0" y="30"/>
                </a:lnTo>
                <a:lnTo>
                  <a:pt x="18" y="30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1" name="Freeform 481"/>
          <p:cNvSpPr>
            <a:spLocks/>
          </p:cNvSpPr>
          <p:nvPr/>
        </p:nvSpPr>
        <p:spPr bwMode="auto">
          <a:xfrm>
            <a:off x="7454482" y="3514747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2" y="5"/>
              </a:cxn>
              <a:cxn ang="0">
                <a:pos x="2" y="5"/>
              </a:cxn>
              <a:cxn ang="0">
                <a:pos x="3" y="5"/>
              </a:cxn>
              <a:cxn ang="0">
                <a:pos x="3" y="1"/>
              </a:cxn>
              <a:cxn ang="0">
                <a:pos x="3" y="4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2" y="5"/>
                </a:lnTo>
                <a:lnTo>
                  <a:pt x="2" y="5"/>
                </a:lnTo>
                <a:lnTo>
                  <a:pt x="3" y="5"/>
                </a:lnTo>
                <a:lnTo>
                  <a:pt x="3" y="1"/>
                </a:lnTo>
                <a:lnTo>
                  <a:pt x="3" y="4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2" name="Freeform 482"/>
          <p:cNvSpPr>
            <a:spLocks/>
          </p:cNvSpPr>
          <p:nvPr/>
        </p:nvSpPr>
        <p:spPr bwMode="auto">
          <a:xfrm>
            <a:off x="7454482" y="3514747"/>
            <a:ext cx="390063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276" y="18"/>
              </a:cxn>
              <a:cxn ang="0">
                <a:pos x="12" y="18"/>
              </a:cxn>
              <a:cxn ang="0">
                <a:pos x="282" y="12"/>
              </a:cxn>
              <a:cxn ang="0">
                <a:pos x="288" y="12"/>
              </a:cxn>
              <a:cxn ang="0">
                <a:pos x="288" y="0"/>
              </a:cxn>
              <a:cxn ang="0">
                <a:pos x="276" y="0"/>
              </a:cxn>
              <a:cxn ang="0">
                <a:pos x="12" y="0"/>
              </a:cxn>
            </a:cxnLst>
            <a:rect l="0" t="0" r="r" b="b"/>
            <a:pathLst>
              <a:path w="288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276" y="18"/>
                </a:lnTo>
                <a:lnTo>
                  <a:pt x="12" y="18"/>
                </a:lnTo>
                <a:lnTo>
                  <a:pt x="282" y="12"/>
                </a:lnTo>
                <a:lnTo>
                  <a:pt x="288" y="12"/>
                </a:lnTo>
                <a:lnTo>
                  <a:pt x="288" y="0"/>
                </a:lnTo>
                <a:lnTo>
                  <a:pt x="276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3" name="Freeform 483"/>
          <p:cNvSpPr>
            <a:spLocks/>
          </p:cNvSpPr>
          <p:nvPr/>
        </p:nvSpPr>
        <p:spPr bwMode="auto">
          <a:xfrm>
            <a:off x="7454482" y="3514747"/>
            <a:ext cx="390063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46" y="3"/>
              </a:cxn>
              <a:cxn ang="0">
                <a:pos x="2" y="3"/>
              </a:cxn>
              <a:cxn ang="0">
                <a:pos x="47" y="2"/>
              </a:cxn>
              <a:cxn ang="0">
                <a:pos x="48" y="2"/>
              </a:cxn>
              <a:cxn ang="0">
                <a:pos x="48" y="1"/>
              </a:cxn>
              <a:cxn ang="0">
                <a:pos x="48" y="0"/>
              </a:cxn>
              <a:cxn ang="0">
                <a:pos x="47" y="0"/>
              </a:cxn>
              <a:cxn ang="0">
                <a:pos x="46" y="0"/>
              </a:cxn>
              <a:cxn ang="0">
                <a:pos x="2" y="0"/>
              </a:cxn>
            </a:cxnLst>
            <a:rect l="0" t="0" r="r" b="b"/>
            <a:pathLst>
              <a:path w="48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46" y="3"/>
                </a:lnTo>
                <a:lnTo>
                  <a:pt x="2" y="3"/>
                </a:lnTo>
                <a:lnTo>
                  <a:pt x="47" y="2"/>
                </a:lnTo>
                <a:lnTo>
                  <a:pt x="48" y="2"/>
                </a:lnTo>
                <a:lnTo>
                  <a:pt x="48" y="1"/>
                </a:lnTo>
                <a:lnTo>
                  <a:pt x="48" y="0"/>
                </a:lnTo>
                <a:lnTo>
                  <a:pt x="47" y="0"/>
                </a:lnTo>
                <a:lnTo>
                  <a:pt x="46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4" name="Freeform 484"/>
          <p:cNvSpPr>
            <a:spLocks/>
          </p:cNvSpPr>
          <p:nvPr/>
        </p:nvSpPr>
        <p:spPr bwMode="auto">
          <a:xfrm>
            <a:off x="7820166" y="3493563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6" y="30"/>
              </a:cxn>
              <a:cxn ang="0">
                <a:pos x="6" y="36"/>
              </a:cxn>
              <a:cxn ang="0">
                <a:pos x="12" y="30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0"/>
                </a:lnTo>
                <a:lnTo>
                  <a:pt x="6" y="30"/>
                </a:lnTo>
                <a:lnTo>
                  <a:pt x="6" y="36"/>
                </a:lnTo>
                <a:lnTo>
                  <a:pt x="12" y="30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5" name="Freeform 485"/>
          <p:cNvSpPr>
            <a:spLocks/>
          </p:cNvSpPr>
          <p:nvPr/>
        </p:nvSpPr>
        <p:spPr bwMode="auto">
          <a:xfrm>
            <a:off x="7820166" y="3493563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1" y="6"/>
              </a:cxn>
              <a:cxn ang="0">
                <a:pos x="2" y="5"/>
              </a:cxn>
              <a:cxn ang="0">
                <a:pos x="3" y="5"/>
              </a:cxn>
              <a:cxn ang="0">
                <a:pos x="3" y="1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1" y="6"/>
                </a:lnTo>
                <a:lnTo>
                  <a:pt x="2" y="5"/>
                </a:lnTo>
                <a:lnTo>
                  <a:pt x="3" y="5"/>
                </a:lnTo>
                <a:lnTo>
                  <a:pt x="3" y="1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6" name="Freeform 486"/>
          <p:cNvSpPr>
            <a:spLocks/>
          </p:cNvSpPr>
          <p:nvPr/>
        </p:nvSpPr>
        <p:spPr bwMode="auto">
          <a:xfrm>
            <a:off x="7820166" y="3493563"/>
            <a:ext cx="5011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30" y="18"/>
              </a:cxn>
              <a:cxn ang="0">
                <a:pos x="37" y="12"/>
              </a:cxn>
              <a:cxn ang="0">
                <a:pos x="37" y="6"/>
              </a:cxn>
              <a:cxn ang="0">
                <a:pos x="30" y="0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7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30" y="18"/>
                </a:lnTo>
                <a:lnTo>
                  <a:pt x="37" y="12"/>
                </a:lnTo>
                <a:lnTo>
                  <a:pt x="37" y="6"/>
                </a:lnTo>
                <a:lnTo>
                  <a:pt x="30" y="0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" name="Freeform 487"/>
          <p:cNvSpPr>
            <a:spLocks/>
          </p:cNvSpPr>
          <p:nvPr/>
        </p:nvSpPr>
        <p:spPr bwMode="auto">
          <a:xfrm>
            <a:off x="7820166" y="3493563"/>
            <a:ext cx="5011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4" y="3"/>
              </a:cxn>
              <a:cxn ang="0">
                <a:pos x="1" y="3"/>
              </a:cxn>
              <a:cxn ang="0">
                <a:pos x="5" y="3"/>
              </a:cxn>
              <a:cxn ang="0">
                <a:pos x="6" y="2"/>
              </a:cxn>
              <a:cxn ang="0">
                <a:pos x="6" y="1"/>
              </a:cxn>
              <a:cxn ang="0">
                <a:pos x="6" y="1"/>
              </a:cxn>
              <a:cxn ang="0">
                <a:pos x="5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6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4" y="3"/>
                </a:lnTo>
                <a:lnTo>
                  <a:pt x="1" y="3"/>
                </a:lnTo>
                <a:lnTo>
                  <a:pt x="5" y="3"/>
                </a:lnTo>
                <a:lnTo>
                  <a:pt x="6" y="2"/>
                </a:lnTo>
                <a:lnTo>
                  <a:pt x="6" y="1"/>
                </a:lnTo>
                <a:lnTo>
                  <a:pt x="6" y="1"/>
                </a:lnTo>
                <a:lnTo>
                  <a:pt x="5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8" name="Freeform 488"/>
          <p:cNvSpPr>
            <a:spLocks/>
          </p:cNvSpPr>
          <p:nvPr/>
        </p:nvSpPr>
        <p:spPr bwMode="auto">
          <a:xfrm>
            <a:off x="7844545" y="3493563"/>
            <a:ext cx="13137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91" y="18"/>
              </a:cxn>
              <a:cxn ang="0">
                <a:pos x="97" y="12"/>
              </a:cxn>
              <a:cxn ang="0">
                <a:pos x="97" y="6"/>
              </a:cxn>
              <a:cxn ang="0">
                <a:pos x="91" y="0"/>
              </a:cxn>
              <a:cxn ang="0">
                <a:pos x="85" y="0"/>
              </a:cxn>
              <a:cxn ang="0">
                <a:pos x="6" y="0"/>
              </a:cxn>
            </a:cxnLst>
            <a:rect l="0" t="0" r="r" b="b"/>
            <a:pathLst>
              <a:path w="97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91" y="18"/>
                </a:lnTo>
                <a:lnTo>
                  <a:pt x="97" y="12"/>
                </a:lnTo>
                <a:lnTo>
                  <a:pt x="97" y="6"/>
                </a:lnTo>
                <a:lnTo>
                  <a:pt x="91" y="0"/>
                </a:lnTo>
                <a:lnTo>
                  <a:pt x="85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9" name="Freeform 489"/>
          <p:cNvSpPr>
            <a:spLocks/>
          </p:cNvSpPr>
          <p:nvPr/>
        </p:nvSpPr>
        <p:spPr bwMode="auto">
          <a:xfrm>
            <a:off x="7844545" y="3493563"/>
            <a:ext cx="13137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14" y="3"/>
              </a:cxn>
              <a:cxn ang="0">
                <a:pos x="1" y="3"/>
              </a:cxn>
              <a:cxn ang="0">
                <a:pos x="15" y="3"/>
              </a:cxn>
              <a:cxn ang="0">
                <a:pos x="16" y="2"/>
              </a:cxn>
              <a:cxn ang="0">
                <a:pos x="16" y="1"/>
              </a:cxn>
              <a:cxn ang="0">
                <a:pos x="16" y="1"/>
              </a:cxn>
              <a:cxn ang="0">
                <a:pos x="15" y="0"/>
              </a:cxn>
              <a:cxn ang="0">
                <a:pos x="14" y="0"/>
              </a:cxn>
              <a:cxn ang="0">
                <a:pos x="1" y="0"/>
              </a:cxn>
            </a:cxnLst>
            <a:rect l="0" t="0" r="r" b="b"/>
            <a:pathLst>
              <a:path w="16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14" y="3"/>
                </a:lnTo>
                <a:lnTo>
                  <a:pt x="1" y="3"/>
                </a:lnTo>
                <a:lnTo>
                  <a:pt x="15" y="3"/>
                </a:lnTo>
                <a:lnTo>
                  <a:pt x="16" y="2"/>
                </a:lnTo>
                <a:lnTo>
                  <a:pt x="16" y="1"/>
                </a:lnTo>
                <a:lnTo>
                  <a:pt x="16" y="1"/>
                </a:lnTo>
                <a:lnTo>
                  <a:pt x="15" y="0"/>
                </a:lnTo>
                <a:lnTo>
                  <a:pt x="1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0" name="Freeform 490"/>
          <p:cNvSpPr>
            <a:spLocks/>
          </p:cNvSpPr>
          <p:nvPr/>
        </p:nvSpPr>
        <p:spPr bwMode="auto">
          <a:xfrm>
            <a:off x="7951541" y="3493563"/>
            <a:ext cx="97516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66" y="18"/>
              </a:cxn>
              <a:cxn ang="0">
                <a:pos x="72" y="12"/>
              </a:cxn>
              <a:cxn ang="0">
                <a:pos x="72" y="6"/>
              </a:cxn>
              <a:cxn ang="0">
                <a:pos x="66" y="0"/>
              </a:cxn>
              <a:cxn ang="0">
                <a:pos x="60" y="0"/>
              </a:cxn>
              <a:cxn ang="0">
                <a:pos x="6" y="0"/>
              </a:cxn>
            </a:cxnLst>
            <a:rect l="0" t="0" r="r" b="b"/>
            <a:pathLst>
              <a:path w="72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66" y="18"/>
                </a:lnTo>
                <a:lnTo>
                  <a:pt x="72" y="12"/>
                </a:lnTo>
                <a:lnTo>
                  <a:pt x="72" y="6"/>
                </a:lnTo>
                <a:lnTo>
                  <a:pt x="66" y="0"/>
                </a:lnTo>
                <a:lnTo>
                  <a:pt x="60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1" name="Freeform 491"/>
          <p:cNvSpPr>
            <a:spLocks/>
          </p:cNvSpPr>
          <p:nvPr/>
        </p:nvSpPr>
        <p:spPr bwMode="auto">
          <a:xfrm>
            <a:off x="7951541" y="3493563"/>
            <a:ext cx="97516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10" y="3"/>
              </a:cxn>
              <a:cxn ang="0">
                <a:pos x="1" y="3"/>
              </a:cxn>
              <a:cxn ang="0">
                <a:pos x="11" y="3"/>
              </a:cxn>
              <a:cxn ang="0">
                <a:pos x="12" y="2"/>
              </a:cxn>
              <a:cxn ang="0">
                <a:pos x="12" y="1"/>
              </a:cxn>
              <a:cxn ang="0">
                <a:pos x="12" y="1"/>
              </a:cxn>
              <a:cxn ang="0">
                <a:pos x="11" y="0"/>
              </a:cxn>
              <a:cxn ang="0">
                <a:pos x="10" y="0"/>
              </a:cxn>
              <a:cxn ang="0">
                <a:pos x="1" y="0"/>
              </a:cxn>
            </a:cxnLst>
            <a:rect l="0" t="0" r="r" b="b"/>
            <a:pathLst>
              <a:path w="12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10" y="3"/>
                </a:lnTo>
                <a:lnTo>
                  <a:pt x="1" y="3"/>
                </a:lnTo>
                <a:lnTo>
                  <a:pt x="11" y="3"/>
                </a:lnTo>
                <a:lnTo>
                  <a:pt x="12" y="2"/>
                </a:lnTo>
                <a:lnTo>
                  <a:pt x="12" y="1"/>
                </a:lnTo>
                <a:lnTo>
                  <a:pt x="12" y="1"/>
                </a:lnTo>
                <a:lnTo>
                  <a:pt x="11" y="0"/>
                </a:lnTo>
                <a:lnTo>
                  <a:pt x="10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2" name="Freeform 492"/>
          <p:cNvSpPr>
            <a:spLocks/>
          </p:cNvSpPr>
          <p:nvPr/>
        </p:nvSpPr>
        <p:spPr bwMode="auto">
          <a:xfrm>
            <a:off x="1453201" y="4829357"/>
            <a:ext cx="24379" cy="120045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6" y="102"/>
              </a:cxn>
              <a:cxn ang="0">
                <a:pos x="12" y="102"/>
              </a:cxn>
              <a:cxn ang="0">
                <a:pos x="18" y="96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96"/>
              </a:cxn>
            </a:cxnLst>
            <a:rect l="0" t="0" r="r" b="b"/>
            <a:pathLst>
              <a:path w="18" h="102">
                <a:moveTo>
                  <a:pt x="0" y="96"/>
                </a:moveTo>
                <a:lnTo>
                  <a:pt x="6" y="102"/>
                </a:lnTo>
                <a:lnTo>
                  <a:pt x="12" y="102"/>
                </a:lnTo>
                <a:lnTo>
                  <a:pt x="18" y="96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9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3" name="Freeform 493"/>
          <p:cNvSpPr>
            <a:spLocks/>
          </p:cNvSpPr>
          <p:nvPr/>
        </p:nvSpPr>
        <p:spPr bwMode="auto">
          <a:xfrm>
            <a:off x="1453201" y="4829357"/>
            <a:ext cx="24379" cy="120045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1" y="16"/>
              </a:cxn>
              <a:cxn ang="0">
                <a:pos x="1" y="17"/>
              </a:cxn>
              <a:cxn ang="0">
                <a:pos x="1" y="17"/>
              </a:cxn>
              <a:cxn ang="0">
                <a:pos x="2" y="17"/>
              </a:cxn>
              <a:cxn ang="0">
                <a:pos x="3" y="16"/>
              </a:cxn>
              <a:cxn ang="0">
                <a:pos x="3" y="1"/>
              </a:cxn>
              <a:cxn ang="0">
                <a:pos x="3" y="16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6"/>
              </a:cxn>
            </a:cxnLst>
            <a:rect l="0" t="0" r="r" b="b"/>
            <a:pathLst>
              <a:path w="3" h="17">
                <a:moveTo>
                  <a:pt x="0" y="16"/>
                </a:moveTo>
                <a:lnTo>
                  <a:pt x="1" y="16"/>
                </a:lnTo>
                <a:lnTo>
                  <a:pt x="1" y="17"/>
                </a:lnTo>
                <a:lnTo>
                  <a:pt x="1" y="17"/>
                </a:lnTo>
                <a:lnTo>
                  <a:pt x="2" y="17"/>
                </a:lnTo>
                <a:lnTo>
                  <a:pt x="3" y="16"/>
                </a:lnTo>
                <a:lnTo>
                  <a:pt x="3" y="1"/>
                </a:lnTo>
                <a:lnTo>
                  <a:pt x="3" y="16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1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4" name="Freeform 494"/>
          <p:cNvSpPr>
            <a:spLocks/>
          </p:cNvSpPr>
          <p:nvPr/>
        </p:nvSpPr>
        <p:spPr bwMode="auto">
          <a:xfrm>
            <a:off x="1453201" y="4829357"/>
            <a:ext cx="24379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12" y="18"/>
              </a:cxn>
              <a:cxn ang="0">
                <a:pos x="6" y="18"/>
              </a:cxn>
              <a:cxn ang="0">
                <a:pos x="18" y="12"/>
              </a:cxn>
              <a:cxn ang="0">
                <a:pos x="18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18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12" y="18"/>
                </a:lnTo>
                <a:lnTo>
                  <a:pt x="6" y="18"/>
                </a:lnTo>
                <a:lnTo>
                  <a:pt x="18" y="12"/>
                </a:lnTo>
                <a:lnTo>
                  <a:pt x="18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5" name="Freeform 495"/>
          <p:cNvSpPr>
            <a:spLocks/>
          </p:cNvSpPr>
          <p:nvPr/>
        </p:nvSpPr>
        <p:spPr bwMode="auto">
          <a:xfrm>
            <a:off x="1453201" y="4829357"/>
            <a:ext cx="24379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2" y="3"/>
              </a:cxn>
              <a:cxn ang="0">
                <a:pos x="1" y="3"/>
              </a:cxn>
              <a:cxn ang="0">
                <a:pos x="3" y="2"/>
              </a:cxn>
              <a:cxn ang="0">
                <a:pos x="3" y="2"/>
              </a:cxn>
              <a:cxn ang="0">
                <a:pos x="3" y="1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3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2" y="3"/>
                </a:lnTo>
                <a:lnTo>
                  <a:pt x="1" y="3"/>
                </a:lnTo>
                <a:lnTo>
                  <a:pt x="3" y="2"/>
                </a:lnTo>
                <a:lnTo>
                  <a:pt x="3" y="2"/>
                </a:lnTo>
                <a:lnTo>
                  <a:pt x="3" y="1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6" name="Freeform 496"/>
          <p:cNvSpPr>
            <a:spLocks/>
          </p:cNvSpPr>
          <p:nvPr/>
        </p:nvSpPr>
        <p:spPr bwMode="auto">
          <a:xfrm>
            <a:off x="1453201" y="4659882"/>
            <a:ext cx="24379" cy="19066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6" y="156"/>
              </a:cxn>
              <a:cxn ang="0">
                <a:pos x="12" y="162"/>
              </a:cxn>
              <a:cxn ang="0">
                <a:pos x="18" y="156"/>
              </a:cxn>
              <a:cxn ang="0">
                <a:pos x="18" y="0"/>
              </a:cxn>
              <a:cxn ang="0">
                <a:pos x="6" y="0"/>
              </a:cxn>
              <a:cxn ang="0">
                <a:pos x="0" y="6"/>
              </a:cxn>
              <a:cxn ang="0">
                <a:pos x="0" y="150"/>
              </a:cxn>
            </a:cxnLst>
            <a:rect l="0" t="0" r="r" b="b"/>
            <a:pathLst>
              <a:path w="18" h="162">
                <a:moveTo>
                  <a:pt x="0" y="150"/>
                </a:moveTo>
                <a:lnTo>
                  <a:pt x="6" y="156"/>
                </a:lnTo>
                <a:lnTo>
                  <a:pt x="12" y="162"/>
                </a:lnTo>
                <a:lnTo>
                  <a:pt x="18" y="156"/>
                </a:lnTo>
                <a:lnTo>
                  <a:pt x="18" y="0"/>
                </a:lnTo>
                <a:lnTo>
                  <a:pt x="6" y="0"/>
                </a:lnTo>
                <a:lnTo>
                  <a:pt x="0" y="6"/>
                </a:lnTo>
                <a:lnTo>
                  <a:pt x="0" y="15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7" name="Freeform 497"/>
          <p:cNvSpPr>
            <a:spLocks/>
          </p:cNvSpPr>
          <p:nvPr/>
        </p:nvSpPr>
        <p:spPr bwMode="auto">
          <a:xfrm>
            <a:off x="1453201" y="4659882"/>
            <a:ext cx="24379" cy="190660"/>
          </a:xfrm>
          <a:custGeom>
            <a:avLst/>
            <a:gdLst/>
            <a:ahLst/>
            <a:cxnLst>
              <a:cxn ang="0">
                <a:pos x="0" y="25"/>
              </a:cxn>
              <a:cxn ang="0">
                <a:pos x="1" y="26"/>
              </a:cxn>
              <a:cxn ang="0">
                <a:pos x="1" y="26"/>
              </a:cxn>
              <a:cxn ang="0">
                <a:pos x="2" y="27"/>
              </a:cxn>
              <a:cxn ang="0">
                <a:pos x="3" y="26"/>
              </a:cxn>
              <a:cxn ang="0">
                <a:pos x="3" y="26"/>
              </a:cxn>
              <a:cxn ang="0">
                <a:pos x="3" y="1"/>
              </a:cxn>
              <a:cxn ang="0">
                <a:pos x="3" y="25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25"/>
              </a:cxn>
            </a:cxnLst>
            <a:rect l="0" t="0" r="r" b="b"/>
            <a:pathLst>
              <a:path w="3" h="27">
                <a:moveTo>
                  <a:pt x="0" y="25"/>
                </a:moveTo>
                <a:lnTo>
                  <a:pt x="1" y="26"/>
                </a:lnTo>
                <a:lnTo>
                  <a:pt x="1" y="26"/>
                </a:lnTo>
                <a:lnTo>
                  <a:pt x="2" y="27"/>
                </a:lnTo>
                <a:lnTo>
                  <a:pt x="3" y="26"/>
                </a:lnTo>
                <a:lnTo>
                  <a:pt x="3" y="26"/>
                </a:lnTo>
                <a:lnTo>
                  <a:pt x="3" y="1"/>
                </a:lnTo>
                <a:lnTo>
                  <a:pt x="3" y="25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25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8" name="Freeform 498"/>
          <p:cNvSpPr>
            <a:spLocks/>
          </p:cNvSpPr>
          <p:nvPr/>
        </p:nvSpPr>
        <p:spPr bwMode="auto">
          <a:xfrm>
            <a:off x="1453201" y="4659882"/>
            <a:ext cx="48758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30" y="18"/>
              </a:cxn>
              <a:cxn ang="0">
                <a:pos x="12" y="18"/>
              </a:cxn>
              <a:cxn ang="0">
                <a:pos x="36" y="12"/>
              </a:cxn>
              <a:cxn ang="0">
                <a:pos x="36" y="0"/>
              </a:cxn>
              <a:cxn ang="0">
                <a:pos x="30" y="0"/>
              </a:cxn>
              <a:cxn ang="0">
                <a:pos x="12" y="0"/>
              </a:cxn>
            </a:cxnLst>
            <a:rect l="0" t="0" r="r" b="b"/>
            <a:pathLst>
              <a:path w="36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30" y="18"/>
                </a:lnTo>
                <a:lnTo>
                  <a:pt x="12" y="18"/>
                </a:lnTo>
                <a:lnTo>
                  <a:pt x="36" y="12"/>
                </a:lnTo>
                <a:lnTo>
                  <a:pt x="36" y="0"/>
                </a:lnTo>
                <a:lnTo>
                  <a:pt x="3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9" name="Freeform 499"/>
          <p:cNvSpPr>
            <a:spLocks/>
          </p:cNvSpPr>
          <p:nvPr/>
        </p:nvSpPr>
        <p:spPr bwMode="auto">
          <a:xfrm>
            <a:off x="1453201" y="4659882"/>
            <a:ext cx="48758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  <a:cxn ang="0">
                <a:pos x="5" y="3"/>
              </a:cxn>
              <a:cxn ang="0">
                <a:pos x="2" y="3"/>
              </a:cxn>
              <a:cxn ang="0">
                <a:pos x="6" y="2"/>
              </a:cxn>
              <a:cxn ang="0">
                <a:pos x="6" y="2"/>
              </a:cxn>
              <a:cxn ang="0">
                <a:pos x="6" y="1"/>
              </a:cxn>
              <a:cxn ang="0">
                <a:pos x="6" y="0"/>
              </a:cxn>
              <a:cxn ang="0">
                <a:pos x="6" y="0"/>
              </a:cxn>
              <a:cxn ang="0">
                <a:pos x="5" y="0"/>
              </a:cxn>
              <a:cxn ang="0">
                <a:pos x="2" y="0"/>
              </a:cxn>
            </a:cxnLst>
            <a:rect l="0" t="0" r="r" b="b"/>
            <a:pathLst>
              <a:path w="6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lnTo>
                  <a:pt x="5" y="3"/>
                </a:lnTo>
                <a:lnTo>
                  <a:pt x="2" y="3"/>
                </a:lnTo>
                <a:lnTo>
                  <a:pt x="6" y="2"/>
                </a:lnTo>
                <a:lnTo>
                  <a:pt x="6" y="2"/>
                </a:lnTo>
                <a:lnTo>
                  <a:pt x="6" y="1"/>
                </a:lnTo>
                <a:lnTo>
                  <a:pt x="6" y="0"/>
                </a:lnTo>
                <a:lnTo>
                  <a:pt x="6" y="0"/>
                </a:lnTo>
                <a:lnTo>
                  <a:pt x="5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0" name="Freeform 500"/>
          <p:cNvSpPr>
            <a:spLocks/>
          </p:cNvSpPr>
          <p:nvPr/>
        </p:nvSpPr>
        <p:spPr bwMode="auto">
          <a:xfrm>
            <a:off x="1477580" y="4624575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6" y="42"/>
              </a:cxn>
              <a:cxn ang="0">
                <a:pos x="12" y="48"/>
              </a:cxn>
              <a:cxn ang="0">
                <a:pos x="18" y="42"/>
              </a:cxn>
              <a:cxn ang="0">
                <a:pos x="18" y="0"/>
              </a:cxn>
              <a:cxn ang="0">
                <a:pos x="6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6" y="42"/>
                </a:lnTo>
                <a:lnTo>
                  <a:pt x="12" y="48"/>
                </a:lnTo>
                <a:lnTo>
                  <a:pt x="18" y="42"/>
                </a:lnTo>
                <a:lnTo>
                  <a:pt x="18" y="0"/>
                </a:lnTo>
                <a:lnTo>
                  <a:pt x="6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1" name="Freeform 501"/>
          <p:cNvSpPr>
            <a:spLocks/>
          </p:cNvSpPr>
          <p:nvPr/>
        </p:nvSpPr>
        <p:spPr bwMode="auto">
          <a:xfrm>
            <a:off x="1477580" y="4624575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1" y="7"/>
              </a:cxn>
              <a:cxn ang="0">
                <a:pos x="1" y="7"/>
              </a:cxn>
              <a:cxn ang="0">
                <a:pos x="2" y="8"/>
              </a:cxn>
              <a:cxn ang="0">
                <a:pos x="3" y="7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1" y="7"/>
                </a:lnTo>
                <a:lnTo>
                  <a:pt x="1" y="7"/>
                </a:lnTo>
                <a:lnTo>
                  <a:pt x="2" y="8"/>
                </a:lnTo>
                <a:lnTo>
                  <a:pt x="3" y="7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2" name="Freeform 502"/>
          <p:cNvSpPr>
            <a:spLocks/>
          </p:cNvSpPr>
          <p:nvPr/>
        </p:nvSpPr>
        <p:spPr bwMode="auto">
          <a:xfrm>
            <a:off x="1477580" y="4624575"/>
            <a:ext cx="12189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6" y="18"/>
              </a:cxn>
              <a:cxn ang="0">
                <a:pos x="90" y="18"/>
              </a:cxn>
              <a:cxn ang="0">
                <a:pos x="90" y="0"/>
              </a:cxn>
              <a:cxn ang="0">
                <a:pos x="84" y="0"/>
              </a:cxn>
              <a:cxn ang="0">
                <a:pos x="12" y="0"/>
              </a:cxn>
            </a:cxnLst>
            <a:rect l="0" t="0" r="r" b="b"/>
            <a:pathLst>
              <a:path w="90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6" y="18"/>
                </a:lnTo>
                <a:lnTo>
                  <a:pt x="90" y="18"/>
                </a:lnTo>
                <a:lnTo>
                  <a:pt x="90" y="0"/>
                </a:lnTo>
                <a:lnTo>
                  <a:pt x="84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3" name="Freeform 503"/>
          <p:cNvSpPr>
            <a:spLocks/>
          </p:cNvSpPr>
          <p:nvPr/>
        </p:nvSpPr>
        <p:spPr bwMode="auto">
          <a:xfrm>
            <a:off x="1477580" y="4624575"/>
            <a:ext cx="12189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3"/>
              </a:cxn>
              <a:cxn ang="0">
                <a:pos x="14" y="3"/>
              </a:cxn>
              <a:cxn ang="0">
                <a:pos x="2" y="3"/>
              </a:cxn>
              <a:cxn ang="0">
                <a:pos x="15" y="3"/>
              </a:cxn>
              <a:cxn ang="0">
                <a:pos x="15" y="2"/>
              </a:cxn>
              <a:cxn ang="0">
                <a:pos x="15" y="1"/>
              </a:cxn>
              <a:cxn ang="0">
                <a:pos x="15" y="0"/>
              </a:cxn>
              <a:cxn ang="0">
                <a:pos x="15" y="0"/>
              </a:cxn>
              <a:cxn ang="0">
                <a:pos x="14" y="0"/>
              </a:cxn>
              <a:cxn ang="0">
                <a:pos x="2" y="0"/>
              </a:cxn>
            </a:cxnLst>
            <a:rect l="0" t="0" r="r" b="b"/>
            <a:pathLst>
              <a:path w="15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3"/>
                </a:lnTo>
                <a:lnTo>
                  <a:pt x="14" y="3"/>
                </a:lnTo>
                <a:lnTo>
                  <a:pt x="2" y="3"/>
                </a:lnTo>
                <a:lnTo>
                  <a:pt x="15" y="3"/>
                </a:lnTo>
                <a:lnTo>
                  <a:pt x="15" y="2"/>
                </a:lnTo>
                <a:lnTo>
                  <a:pt x="15" y="1"/>
                </a:lnTo>
                <a:lnTo>
                  <a:pt x="15" y="0"/>
                </a:lnTo>
                <a:lnTo>
                  <a:pt x="15" y="0"/>
                </a:lnTo>
                <a:lnTo>
                  <a:pt x="14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4" name="Freeform 504"/>
          <p:cNvSpPr>
            <a:spLocks/>
          </p:cNvSpPr>
          <p:nvPr/>
        </p:nvSpPr>
        <p:spPr bwMode="auto">
          <a:xfrm>
            <a:off x="1575096" y="4624575"/>
            <a:ext cx="48758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6" y="18"/>
              </a:cxn>
              <a:cxn ang="0">
                <a:pos x="30" y="18"/>
              </a:cxn>
              <a:cxn ang="0">
                <a:pos x="36" y="12"/>
              </a:cxn>
              <a:cxn ang="0">
                <a:pos x="36" y="0"/>
              </a:cxn>
              <a:cxn ang="0">
                <a:pos x="30" y="0"/>
              </a:cxn>
              <a:cxn ang="0">
                <a:pos x="12" y="0"/>
              </a:cxn>
            </a:cxnLst>
            <a:rect l="0" t="0" r="r" b="b"/>
            <a:pathLst>
              <a:path w="36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6" y="18"/>
                </a:lnTo>
                <a:lnTo>
                  <a:pt x="30" y="18"/>
                </a:lnTo>
                <a:lnTo>
                  <a:pt x="36" y="12"/>
                </a:lnTo>
                <a:lnTo>
                  <a:pt x="36" y="0"/>
                </a:lnTo>
                <a:lnTo>
                  <a:pt x="3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5" name="Freeform 505"/>
          <p:cNvSpPr>
            <a:spLocks/>
          </p:cNvSpPr>
          <p:nvPr/>
        </p:nvSpPr>
        <p:spPr bwMode="auto">
          <a:xfrm>
            <a:off x="1575096" y="4624575"/>
            <a:ext cx="48758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3"/>
              </a:cxn>
              <a:cxn ang="0">
                <a:pos x="5" y="3"/>
              </a:cxn>
              <a:cxn ang="0">
                <a:pos x="2" y="3"/>
              </a:cxn>
              <a:cxn ang="0">
                <a:pos x="5" y="3"/>
              </a:cxn>
              <a:cxn ang="0">
                <a:pos x="6" y="2"/>
              </a:cxn>
              <a:cxn ang="0">
                <a:pos x="6" y="1"/>
              </a:cxn>
              <a:cxn ang="0">
                <a:pos x="6" y="0"/>
              </a:cxn>
              <a:cxn ang="0">
                <a:pos x="5" y="0"/>
              </a:cxn>
              <a:cxn ang="0">
                <a:pos x="5" y="0"/>
              </a:cxn>
              <a:cxn ang="0">
                <a:pos x="2" y="0"/>
              </a:cxn>
            </a:cxnLst>
            <a:rect l="0" t="0" r="r" b="b"/>
            <a:pathLst>
              <a:path w="6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3"/>
                </a:lnTo>
                <a:lnTo>
                  <a:pt x="5" y="3"/>
                </a:lnTo>
                <a:lnTo>
                  <a:pt x="2" y="3"/>
                </a:lnTo>
                <a:lnTo>
                  <a:pt x="5" y="3"/>
                </a:lnTo>
                <a:lnTo>
                  <a:pt x="6" y="2"/>
                </a:lnTo>
                <a:lnTo>
                  <a:pt x="6" y="1"/>
                </a:lnTo>
                <a:lnTo>
                  <a:pt x="6" y="0"/>
                </a:lnTo>
                <a:lnTo>
                  <a:pt x="5" y="0"/>
                </a:lnTo>
                <a:lnTo>
                  <a:pt x="5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6" name="Freeform 506"/>
          <p:cNvSpPr>
            <a:spLocks/>
          </p:cNvSpPr>
          <p:nvPr/>
        </p:nvSpPr>
        <p:spPr bwMode="auto">
          <a:xfrm>
            <a:off x="1599475" y="4624575"/>
            <a:ext cx="81263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8"/>
              </a:cxn>
              <a:cxn ang="0">
                <a:pos x="54" y="18"/>
              </a:cxn>
              <a:cxn ang="0">
                <a:pos x="60" y="12"/>
              </a:cxn>
              <a:cxn ang="0">
                <a:pos x="60" y="0"/>
              </a:cxn>
              <a:cxn ang="0">
                <a:pos x="48" y="0"/>
              </a:cxn>
              <a:cxn ang="0">
                <a:pos x="12" y="0"/>
              </a:cxn>
            </a:cxnLst>
            <a:rect l="0" t="0" r="r" b="b"/>
            <a:pathLst>
              <a:path w="60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8"/>
                </a:lnTo>
                <a:lnTo>
                  <a:pt x="54" y="18"/>
                </a:lnTo>
                <a:lnTo>
                  <a:pt x="60" y="12"/>
                </a:lnTo>
                <a:lnTo>
                  <a:pt x="60" y="0"/>
                </a:lnTo>
                <a:lnTo>
                  <a:pt x="48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7" name="Freeform 507"/>
          <p:cNvSpPr>
            <a:spLocks/>
          </p:cNvSpPr>
          <p:nvPr/>
        </p:nvSpPr>
        <p:spPr bwMode="auto">
          <a:xfrm>
            <a:off x="1599475" y="4624575"/>
            <a:ext cx="81263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8" y="3"/>
              </a:cxn>
              <a:cxn ang="0">
                <a:pos x="2" y="3"/>
              </a:cxn>
              <a:cxn ang="0">
                <a:pos x="9" y="3"/>
              </a:cxn>
              <a:cxn ang="0">
                <a:pos x="10" y="2"/>
              </a:cxn>
              <a:cxn ang="0">
                <a:pos x="10" y="1"/>
              </a:cxn>
              <a:cxn ang="0">
                <a:pos x="10" y="0"/>
              </a:cxn>
              <a:cxn ang="0">
                <a:pos x="9" y="0"/>
              </a:cxn>
              <a:cxn ang="0">
                <a:pos x="8" y="0"/>
              </a:cxn>
              <a:cxn ang="0">
                <a:pos x="2" y="0"/>
              </a:cxn>
            </a:cxnLst>
            <a:rect l="0" t="0" r="r" b="b"/>
            <a:pathLst>
              <a:path w="10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8" y="3"/>
                </a:lnTo>
                <a:lnTo>
                  <a:pt x="2" y="3"/>
                </a:lnTo>
                <a:lnTo>
                  <a:pt x="9" y="3"/>
                </a:lnTo>
                <a:lnTo>
                  <a:pt x="10" y="2"/>
                </a:lnTo>
                <a:lnTo>
                  <a:pt x="10" y="1"/>
                </a:lnTo>
                <a:lnTo>
                  <a:pt x="10" y="0"/>
                </a:lnTo>
                <a:lnTo>
                  <a:pt x="9" y="0"/>
                </a:lnTo>
                <a:lnTo>
                  <a:pt x="8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8" name="Freeform 508"/>
          <p:cNvSpPr>
            <a:spLocks/>
          </p:cNvSpPr>
          <p:nvPr/>
        </p:nvSpPr>
        <p:spPr bwMode="auto">
          <a:xfrm>
            <a:off x="1656359" y="4624575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30" y="18"/>
              </a:cxn>
              <a:cxn ang="0">
                <a:pos x="30" y="0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30" y="18"/>
                </a:lnTo>
                <a:lnTo>
                  <a:pt x="30" y="0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9" name="Freeform 509"/>
          <p:cNvSpPr>
            <a:spLocks/>
          </p:cNvSpPr>
          <p:nvPr/>
        </p:nvSpPr>
        <p:spPr bwMode="auto">
          <a:xfrm>
            <a:off x="1656359" y="4624575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4" y="3"/>
              </a:cxn>
              <a:cxn ang="0">
                <a:pos x="1" y="3"/>
              </a:cxn>
              <a:cxn ang="0">
                <a:pos x="5" y="3"/>
              </a:cxn>
              <a:cxn ang="0">
                <a:pos x="5" y="2"/>
              </a:cxn>
              <a:cxn ang="0">
                <a:pos x="5" y="1"/>
              </a:cxn>
              <a:cxn ang="0">
                <a:pos x="5" y="0"/>
              </a:cxn>
              <a:cxn ang="0">
                <a:pos x="5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4" y="3"/>
                </a:lnTo>
                <a:lnTo>
                  <a:pt x="1" y="3"/>
                </a:lnTo>
                <a:lnTo>
                  <a:pt x="5" y="3"/>
                </a:lnTo>
                <a:lnTo>
                  <a:pt x="5" y="2"/>
                </a:lnTo>
                <a:lnTo>
                  <a:pt x="5" y="1"/>
                </a:lnTo>
                <a:lnTo>
                  <a:pt x="5" y="0"/>
                </a:lnTo>
                <a:lnTo>
                  <a:pt x="5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0" name="Freeform 510"/>
          <p:cNvSpPr>
            <a:spLocks/>
          </p:cNvSpPr>
          <p:nvPr/>
        </p:nvSpPr>
        <p:spPr bwMode="auto">
          <a:xfrm>
            <a:off x="1672611" y="4589267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6" y="42"/>
              </a:cxn>
              <a:cxn ang="0">
                <a:pos x="6" y="48"/>
              </a:cxn>
              <a:cxn ang="0">
                <a:pos x="18" y="48"/>
              </a:cxn>
              <a:cxn ang="0">
                <a:pos x="18" y="0"/>
              </a:cxn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6" y="42"/>
                </a:lnTo>
                <a:lnTo>
                  <a:pt x="6" y="48"/>
                </a:lnTo>
                <a:lnTo>
                  <a:pt x="18" y="48"/>
                </a:lnTo>
                <a:lnTo>
                  <a:pt x="18" y="0"/>
                </a:ln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1" name="Freeform 511"/>
          <p:cNvSpPr>
            <a:spLocks/>
          </p:cNvSpPr>
          <p:nvPr/>
        </p:nvSpPr>
        <p:spPr bwMode="auto">
          <a:xfrm>
            <a:off x="1672611" y="4589267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1" y="7"/>
              </a:cxn>
              <a:cxn ang="0">
                <a:pos x="1" y="8"/>
              </a:cxn>
              <a:cxn ang="0">
                <a:pos x="2" y="8"/>
              </a:cxn>
              <a:cxn ang="0">
                <a:pos x="3" y="8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1" y="7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2" name="Freeform 512"/>
          <p:cNvSpPr>
            <a:spLocks/>
          </p:cNvSpPr>
          <p:nvPr/>
        </p:nvSpPr>
        <p:spPr bwMode="auto">
          <a:xfrm>
            <a:off x="1672611" y="4589267"/>
            <a:ext cx="65010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6" y="12"/>
              </a:cxn>
              <a:cxn ang="0">
                <a:pos x="6" y="18"/>
              </a:cxn>
              <a:cxn ang="0">
                <a:pos x="42" y="18"/>
              </a:cxn>
              <a:cxn ang="0">
                <a:pos x="48" y="12"/>
              </a:cxn>
              <a:cxn ang="0">
                <a:pos x="48" y="6"/>
              </a:cxn>
              <a:cxn ang="0">
                <a:pos x="42" y="0"/>
              </a:cxn>
              <a:cxn ang="0">
                <a:pos x="12" y="0"/>
              </a:cxn>
            </a:cxnLst>
            <a:rect l="0" t="0" r="r" b="b"/>
            <a:pathLst>
              <a:path w="48" h="18">
                <a:moveTo>
                  <a:pt x="12" y="0"/>
                </a:move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6" y="12"/>
                </a:lnTo>
                <a:lnTo>
                  <a:pt x="6" y="18"/>
                </a:lnTo>
                <a:lnTo>
                  <a:pt x="42" y="18"/>
                </a:lnTo>
                <a:lnTo>
                  <a:pt x="48" y="12"/>
                </a:lnTo>
                <a:lnTo>
                  <a:pt x="48" y="6"/>
                </a:lnTo>
                <a:lnTo>
                  <a:pt x="42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3" name="Freeform 513"/>
          <p:cNvSpPr>
            <a:spLocks/>
          </p:cNvSpPr>
          <p:nvPr/>
        </p:nvSpPr>
        <p:spPr bwMode="auto">
          <a:xfrm>
            <a:off x="1672611" y="4589267"/>
            <a:ext cx="65010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1" y="2"/>
              </a:cxn>
              <a:cxn ang="0">
                <a:pos x="1" y="3"/>
              </a:cxn>
              <a:cxn ang="0">
                <a:pos x="7" y="3"/>
              </a:cxn>
              <a:cxn ang="0">
                <a:pos x="2" y="3"/>
              </a:cxn>
              <a:cxn ang="0">
                <a:pos x="7" y="3"/>
              </a:cxn>
              <a:cxn ang="0">
                <a:pos x="8" y="2"/>
              </a:cxn>
              <a:cxn ang="0">
                <a:pos x="8" y="1"/>
              </a:cxn>
              <a:cxn ang="0">
                <a:pos x="8" y="1"/>
              </a:cxn>
              <a:cxn ang="0">
                <a:pos x="7" y="0"/>
              </a:cxn>
              <a:cxn ang="0">
                <a:pos x="7" y="0"/>
              </a:cxn>
              <a:cxn ang="0">
                <a:pos x="2" y="0"/>
              </a:cxn>
            </a:cxnLst>
            <a:rect l="0" t="0" r="r" b="b"/>
            <a:pathLst>
              <a:path w="8" h="3">
                <a:moveTo>
                  <a:pt x="2" y="0"/>
                </a:move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1" y="2"/>
                </a:lnTo>
                <a:lnTo>
                  <a:pt x="1" y="3"/>
                </a:lnTo>
                <a:lnTo>
                  <a:pt x="7" y="3"/>
                </a:lnTo>
                <a:lnTo>
                  <a:pt x="2" y="3"/>
                </a:lnTo>
                <a:lnTo>
                  <a:pt x="7" y="3"/>
                </a:lnTo>
                <a:lnTo>
                  <a:pt x="8" y="2"/>
                </a:lnTo>
                <a:lnTo>
                  <a:pt x="8" y="1"/>
                </a:lnTo>
                <a:lnTo>
                  <a:pt x="8" y="1"/>
                </a:lnTo>
                <a:lnTo>
                  <a:pt x="7" y="0"/>
                </a:lnTo>
                <a:lnTo>
                  <a:pt x="7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4" name="Freeform 514"/>
          <p:cNvSpPr>
            <a:spLocks/>
          </p:cNvSpPr>
          <p:nvPr/>
        </p:nvSpPr>
        <p:spPr bwMode="auto">
          <a:xfrm>
            <a:off x="1713243" y="4553960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0" y="42"/>
              </a:cxn>
              <a:cxn ang="0">
                <a:pos x="6" y="48"/>
              </a:cxn>
              <a:cxn ang="0">
                <a:pos x="12" y="48"/>
              </a:cxn>
              <a:cxn ang="0">
                <a:pos x="18" y="42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0" y="42"/>
                </a:lnTo>
                <a:lnTo>
                  <a:pt x="6" y="48"/>
                </a:lnTo>
                <a:lnTo>
                  <a:pt x="12" y="48"/>
                </a:lnTo>
                <a:lnTo>
                  <a:pt x="18" y="42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5" name="Freeform 515"/>
          <p:cNvSpPr>
            <a:spLocks/>
          </p:cNvSpPr>
          <p:nvPr/>
        </p:nvSpPr>
        <p:spPr bwMode="auto">
          <a:xfrm>
            <a:off x="1713243" y="4553960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1" y="8"/>
              </a:cxn>
              <a:cxn ang="0">
                <a:pos x="2" y="8"/>
              </a:cxn>
              <a:cxn ang="0">
                <a:pos x="2" y="8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0" y="7"/>
                </a:lnTo>
                <a:lnTo>
                  <a:pt x="1" y="8"/>
                </a:lnTo>
                <a:lnTo>
                  <a:pt x="2" y="8"/>
                </a:lnTo>
                <a:lnTo>
                  <a:pt x="2" y="8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6" name="Freeform 516"/>
          <p:cNvSpPr>
            <a:spLocks/>
          </p:cNvSpPr>
          <p:nvPr/>
        </p:nvSpPr>
        <p:spPr bwMode="auto">
          <a:xfrm>
            <a:off x="1713243" y="4553960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24" y="18"/>
              </a:cxn>
              <a:cxn ang="0">
                <a:pos x="24" y="12"/>
              </a:cxn>
              <a:cxn ang="0">
                <a:pos x="30" y="6"/>
              </a:cxn>
              <a:cxn ang="0">
                <a:pos x="24" y="6"/>
              </a:cxn>
              <a:cxn ang="0">
                <a:pos x="24" y="0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24" y="18"/>
                </a:lnTo>
                <a:lnTo>
                  <a:pt x="24" y="12"/>
                </a:lnTo>
                <a:lnTo>
                  <a:pt x="30" y="6"/>
                </a:lnTo>
                <a:lnTo>
                  <a:pt x="24" y="6"/>
                </a:lnTo>
                <a:lnTo>
                  <a:pt x="24" y="0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7" name="Freeform 517"/>
          <p:cNvSpPr>
            <a:spLocks/>
          </p:cNvSpPr>
          <p:nvPr/>
        </p:nvSpPr>
        <p:spPr bwMode="auto">
          <a:xfrm>
            <a:off x="1713243" y="4553960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3" y="3"/>
              </a:cxn>
              <a:cxn ang="0">
                <a:pos x="2" y="3"/>
              </a:cxn>
              <a:cxn ang="0">
                <a:pos x="4" y="3"/>
              </a:cxn>
              <a:cxn ang="0">
                <a:pos x="4" y="2"/>
              </a:cxn>
              <a:cxn ang="0">
                <a:pos x="5" y="1"/>
              </a:cxn>
              <a:cxn ang="0">
                <a:pos x="4" y="1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3" y="3"/>
                </a:lnTo>
                <a:lnTo>
                  <a:pt x="2" y="3"/>
                </a:lnTo>
                <a:lnTo>
                  <a:pt x="4" y="3"/>
                </a:lnTo>
                <a:lnTo>
                  <a:pt x="4" y="2"/>
                </a:lnTo>
                <a:lnTo>
                  <a:pt x="5" y="1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8" name="Freeform 518"/>
          <p:cNvSpPr>
            <a:spLocks/>
          </p:cNvSpPr>
          <p:nvPr/>
        </p:nvSpPr>
        <p:spPr bwMode="auto">
          <a:xfrm>
            <a:off x="1729496" y="4518653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0" y="48"/>
              </a:cxn>
              <a:cxn ang="0">
                <a:pos x="12" y="48"/>
              </a:cxn>
              <a:cxn ang="0">
                <a:pos x="12" y="42"/>
              </a:cxn>
              <a:cxn ang="0">
                <a:pos x="18" y="12"/>
              </a:cxn>
              <a:cxn ang="0">
                <a:pos x="18" y="36"/>
              </a:cxn>
              <a:cxn ang="0">
                <a:pos x="12" y="6"/>
              </a:cxn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0" y="48"/>
                </a:lnTo>
                <a:lnTo>
                  <a:pt x="12" y="48"/>
                </a:lnTo>
                <a:lnTo>
                  <a:pt x="12" y="42"/>
                </a:lnTo>
                <a:lnTo>
                  <a:pt x="18" y="12"/>
                </a:lnTo>
                <a:lnTo>
                  <a:pt x="18" y="36"/>
                </a:lnTo>
                <a:lnTo>
                  <a:pt x="12" y="6"/>
                </a:lnTo>
                <a:lnTo>
                  <a:pt x="12" y="0"/>
                </a:lnTo>
                <a:lnTo>
                  <a:pt x="0" y="0"/>
                </a:lnTo>
                <a:lnTo>
                  <a:pt x="0" y="12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9" name="Freeform 519"/>
          <p:cNvSpPr>
            <a:spLocks/>
          </p:cNvSpPr>
          <p:nvPr/>
        </p:nvSpPr>
        <p:spPr bwMode="auto">
          <a:xfrm>
            <a:off x="1729496" y="4518653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0" y="8"/>
              </a:cxn>
              <a:cxn ang="0">
                <a:pos x="1" y="8"/>
              </a:cxn>
              <a:cxn ang="0">
                <a:pos x="2" y="8"/>
              </a:cxn>
              <a:cxn ang="0">
                <a:pos x="2" y="7"/>
              </a:cxn>
              <a:cxn ang="0">
                <a:pos x="3" y="2"/>
              </a:cxn>
              <a:cxn ang="0">
                <a:pos x="3" y="6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0" y="7"/>
                </a:lnTo>
                <a:lnTo>
                  <a:pt x="0" y="8"/>
                </a:lnTo>
                <a:lnTo>
                  <a:pt x="1" y="8"/>
                </a:lnTo>
                <a:lnTo>
                  <a:pt x="2" y="8"/>
                </a:lnTo>
                <a:lnTo>
                  <a:pt x="2" y="7"/>
                </a:lnTo>
                <a:lnTo>
                  <a:pt x="3" y="2"/>
                </a:lnTo>
                <a:lnTo>
                  <a:pt x="3" y="6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20" name="Freeform 520"/>
          <p:cNvSpPr>
            <a:spLocks/>
          </p:cNvSpPr>
          <p:nvPr/>
        </p:nvSpPr>
        <p:spPr bwMode="auto">
          <a:xfrm>
            <a:off x="1729496" y="4518653"/>
            <a:ext cx="56884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36" y="18"/>
              </a:cxn>
              <a:cxn ang="0">
                <a:pos x="36" y="12"/>
              </a:cxn>
              <a:cxn ang="0">
                <a:pos x="42" y="12"/>
              </a:cxn>
              <a:cxn ang="0">
                <a:pos x="36" y="6"/>
              </a:cxn>
              <a:cxn ang="0">
                <a:pos x="36" y="0"/>
              </a:cxn>
              <a:cxn ang="0">
                <a:pos x="30" y="0"/>
              </a:cxn>
              <a:cxn ang="0">
                <a:pos x="6" y="0"/>
              </a:cxn>
            </a:cxnLst>
            <a:rect l="0" t="0" r="r" b="b"/>
            <a:pathLst>
              <a:path w="42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36" y="18"/>
                </a:lnTo>
                <a:lnTo>
                  <a:pt x="36" y="12"/>
                </a:lnTo>
                <a:lnTo>
                  <a:pt x="42" y="12"/>
                </a:lnTo>
                <a:lnTo>
                  <a:pt x="36" y="6"/>
                </a:lnTo>
                <a:lnTo>
                  <a:pt x="36" y="0"/>
                </a:lnTo>
                <a:lnTo>
                  <a:pt x="30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21" name="Freeform 521"/>
          <p:cNvSpPr>
            <a:spLocks/>
          </p:cNvSpPr>
          <p:nvPr/>
        </p:nvSpPr>
        <p:spPr bwMode="auto">
          <a:xfrm>
            <a:off x="1729496" y="4518653"/>
            <a:ext cx="56884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5" y="3"/>
              </a:cxn>
              <a:cxn ang="0">
                <a:pos x="1" y="3"/>
              </a:cxn>
              <a:cxn ang="0">
                <a:pos x="6" y="3"/>
              </a:cxn>
              <a:cxn ang="0">
                <a:pos x="6" y="2"/>
              </a:cxn>
              <a:cxn ang="0">
                <a:pos x="7" y="2"/>
              </a:cxn>
              <a:cxn ang="0">
                <a:pos x="6" y="1"/>
              </a:cxn>
              <a:cxn ang="0">
                <a:pos x="6" y="0"/>
              </a:cxn>
              <a:cxn ang="0">
                <a:pos x="5" y="0"/>
              </a:cxn>
              <a:cxn ang="0">
                <a:pos x="1" y="0"/>
              </a:cxn>
            </a:cxnLst>
            <a:rect l="0" t="0" r="r" b="b"/>
            <a:pathLst>
              <a:path w="7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5" y="3"/>
                </a:lnTo>
                <a:lnTo>
                  <a:pt x="1" y="3"/>
                </a:lnTo>
                <a:lnTo>
                  <a:pt x="6" y="3"/>
                </a:lnTo>
                <a:lnTo>
                  <a:pt x="6" y="2"/>
                </a:lnTo>
                <a:lnTo>
                  <a:pt x="7" y="2"/>
                </a:lnTo>
                <a:lnTo>
                  <a:pt x="6" y="1"/>
                </a:lnTo>
                <a:lnTo>
                  <a:pt x="6" y="0"/>
                </a:lnTo>
                <a:lnTo>
                  <a:pt x="5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23" name="Freeform 522"/>
          <p:cNvSpPr>
            <a:spLocks/>
          </p:cNvSpPr>
          <p:nvPr/>
        </p:nvSpPr>
        <p:spPr bwMode="auto">
          <a:xfrm>
            <a:off x="1762001" y="4483345"/>
            <a:ext cx="24379" cy="56492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0" y="48"/>
              </a:cxn>
              <a:cxn ang="0">
                <a:pos x="12" y="48"/>
              </a:cxn>
              <a:cxn ang="0">
                <a:pos x="12" y="42"/>
              </a:cxn>
              <a:cxn ang="0">
                <a:pos x="18" y="12"/>
              </a:cxn>
              <a:cxn ang="0">
                <a:pos x="18" y="42"/>
              </a:cxn>
              <a:cxn ang="0">
                <a:pos x="12" y="6"/>
              </a:cxn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0" y="42"/>
              </a:cxn>
            </a:cxnLst>
            <a:rect l="0" t="0" r="r" b="b"/>
            <a:pathLst>
              <a:path w="18" h="48">
                <a:moveTo>
                  <a:pt x="0" y="42"/>
                </a:moveTo>
                <a:lnTo>
                  <a:pt x="0" y="48"/>
                </a:lnTo>
                <a:lnTo>
                  <a:pt x="12" y="48"/>
                </a:lnTo>
                <a:lnTo>
                  <a:pt x="12" y="42"/>
                </a:lnTo>
                <a:lnTo>
                  <a:pt x="18" y="12"/>
                </a:lnTo>
                <a:lnTo>
                  <a:pt x="18" y="42"/>
                </a:lnTo>
                <a:lnTo>
                  <a:pt x="12" y="6"/>
                </a:lnTo>
                <a:lnTo>
                  <a:pt x="12" y="0"/>
                </a:lnTo>
                <a:lnTo>
                  <a:pt x="0" y="0"/>
                </a:lnTo>
                <a:lnTo>
                  <a:pt x="0" y="12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24" name="Freeform 523"/>
          <p:cNvSpPr>
            <a:spLocks/>
          </p:cNvSpPr>
          <p:nvPr/>
        </p:nvSpPr>
        <p:spPr bwMode="auto">
          <a:xfrm>
            <a:off x="1762001" y="4483345"/>
            <a:ext cx="24379" cy="56492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1" y="7"/>
              </a:cxn>
              <a:cxn ang="0">
                <a:pos x="0" y="8"/>
              </a:cxn>
              <a:cxn ang="0">
                <a:pos x="1" y="8"/>
              </a:cxn>
              <a:cxn ang="0">
                <a:pos x="2" y="8"/>
              </a:cxn>
              <a:cxn ang="0">
                <a:pos x="2" y="7"/>
              </a:cxn>
              <a:cxn ang="0">
                <a:pos x="3" y="2"/>
              </a:cxn>
              <a:cxn ang="0">
                <a:pos x="3" y="7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7"/>
              </a:cxn>
            </a:cxnLst>
            <a:rect l="0" t="0" r="r" b="b"/>
            <a:pathLst>
              <a:path w="3" h="8">
                <a:moveTo>
                  <a:pt x="0" y="7"/>
                </a:moveTo>
                <a:lnTo>
                  <a:pt x="1" y="7"/>
                </a:lnTo>
                <a:lnTo>
                  <a:pt x="0" y="8"/>
                </a:lnTo>
                <a:lnTo>
                  <a:pt x="1" y="8"/>
                </a:lnTo>
                <a:lnTo>
                  <a:pt x="2" y="8"/>
                </a:lnTo>
                <a:lnTo>
                  <a:pt x="2" y="7"/>
                </a:lnTo>
                <a:lnTo>
                  <a:pt x="3" y="2"/>
                </a:lnTo>
                <a:lnTo>
                  <a:pt x="3" y="7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25" name="Freeform 524"/>
          <p:cNvSpPr>
            <a:spLocks/>
          </p:cNvSpPr>
          <p:nvPr/>
        </p:nvSpPr>
        <p:spPr bwMode="auto">
          <a:xfrm>
            <a:off x="1762001" y="4483345"/>
            <a:ext cx="219410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162" y="18"/>
              </a:cxn>
              <a:cxn ang="0">
                <a:pos x="162" y="0"/>
              </a:cxn>
              <a:cxn ang="0">
                <a:pos x="156" y="0"/>
              </a:cxn>
              <a:cxn ang="0">
                <a:pos x="6" y="0"/>
              </a:cxn>
            </a:cxnLst>
            <a:rect l="0" t="0" r="r" b="b"/>
            <a:pathLst>
              <a:path w="162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162" y="18"/>
                </a:lnTo>
                <a:lnTo>
                  <a:pt x="162" y="0"/>
                </a:lnTo>
                <a:lnTo>
                  <a:pt x="156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26" name="Freeform 525"/>
          <p:cNvSpPr>
            <a:spLocks/>
          </p:cNvSpPr>
          <p:nvPr/>
        </p:nvSpPr>
        <p:spPr bwMode="auto">
          <a:xfrm>
            <a:off x="1762001" y="4483345"/>
            <a:ext cx="219410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26" y="3"/>
              </a:cxn>
              <a:cxn ang="0">
                <a:pos x="1" y="3"/>
              </a:cxn>
              <a:cxn ang="0">
                <a:pos x="27" y="3"/>
              </a:cxn>
              <a:cxn ang="0">
                <a:pos x="27" y="2"/>
              </a:cxn>
              <a:cxn ang="0">
                <a:pos x="27" y="2"/>
              </a:cxn>
              <a:cxn ang="0">
                <a:pos x="27" y="1"/>
              </a:cxn>
              <a:cxn ang="0">
                <a:pos x="27" y="0"/>
              </a:cxn>
              <a:cxn ang="0">
                <a:pos x="26" y="0"/>
              </a:cxn>
              <a:cxn ang="0">
                <a:pos x="1" y="0"/>
              </a:cxn>
            </a:cxnLst>
            <a:rect l="0" t="0" r="r" b="b"/>
            <a:pathLst>
              <a:path w="27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26" y="3"/>
                </a:lnTo>
                <a:lnTo>
                  <a:pt x="1" y="3"/>
                </a:lnTo>
                <a:lnTo>
                  <a:pt x="27" y="3"/>
                </a:lnTo>
                <a:lnTo>
                  <a:pt x="27" y="2"/>
                </a:lnTo>
                <a:lnTo>
                  <a:pt x="27" y="2"/>
                </a:lnTo>
                <a:lnTo>
                  <a:pt x="27" y="1"/>
                </a:lnTo>
                <a:lnTo>
                  <a:pt x="27" y="0"/>
                </a:lnTo>
                <a:lnTo>
                  <a:pt x="26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27" name="Freeform 526"/>
          <p:cNvSpPr>
            <a:spLocks/>
          </p:cNvSpPr>
          <p:nvPr/>
        </p:nvSpPr>
        <p:spPr bwMode="auto">
          <a:xfrm>
            <a:off x="1957032" y="4448038"/>
            <a:ext cx="24379" cy="56492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6" y="42"/>
              </a:cxn>
              <a:cxn ang="0">
                <a:pos x="6" y="48"/>
              </a:cxn>
              <a:cxn ang="0">
                <a:pos x="18" y="48"/>
              </a:cxn>
              <a:cxn ang="0">
                <a:pos x="18" y="6"/>
              </a:cxn>
              <a:cxn ang="0">
                <a:pos x="12" y="0"/>
              </a:cxn>
              <a:cxn ang="0">
                <a:pos x="6" y="6"/>
              </a:cxn>
              <a:cxn ang="0">
                <a:pos x="0" y="12"/>
              </a:cxn>
              <a:cxn ang="0">
                <a:pos x="0" y="42"/>
              </a:cxn>
            </a:cxnLst>
            <a:rect l="0" t="0" r="r" b="b"/>
            <a:pathLst>
              <a:path w="18" h="48">
                <a:moveTo>
                  <a:pt x="0" y="42"/>
                </a:moveTo>
                <a:lnTo>
                  <a:pt x="6" y="42"/>
                </a:lnTo>
                <a:lnTo>
                  <a:pt x="6" y="48"/>
                </a:lnTo>
                <a:lnTo>
                  <a:pt x="18" y="48"/>
                </a:lnTo>
                <a:lnTo>
                  <a:pt x="18" y="6"/>
                </a:lnTo>
                <a:lnTo>
                  <a:pt x="12" y="0"/>
                </a:lnTo>
                <a:lnTo>
                  <a:pt x="6" y="6"/>
                </a:lnTo>
                <a:lnTo>
                  <a:pt x="0" y="12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28" name="Freeform 527"/>
          <p:cNvSpPr>
            <a:spLocks/>
          </p:cNvSpPr>
          <p:nvPr/>
        </p:nvSpPr>
        <p:spPr bwMode="auto">
          <a:xfrm>
            <a:off x="1957032" y="4448038"/>
            <a:ext cx="24379" cy="56492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1" y="7"/>
              </a:cxn>
              <a:cxn ang="0">
                <a:pos x="1" y="8"/>
              </a:cxn>
              <a:cxn ang="0">
                <a:pos x="2" y="8"/>
              </a:cxn>
              <a:cxn ang="0">
                <a:pos x="3" y="8"/>
              </a:cxn>
              <a:cxn ang="0">
                <a:pos x="3" y="7"/>
              </a:cxn>
              <a:cxn ang="0">
                <a:pos x="3" y="2"/>
              </a:cxn>
              <a:cxn ang="0">
                <a:pos x="3" y="7"/>
              </a:cxn>
              <a:cxn ang="0">
                <a:pos x="3" y="1"/>
              </a:cxn>
              <a:cxn ang="0">
                <a:pos x="3" y="1"/>
              </a:cxn>
              <a:cxn ang="0">
                <a:pos x="2" y="0"/>
              </a:cxn>
              <a:cxn ang="0">
                <a:pos x="1" y="1"/>
              </a:cxn>
              <a:cxn ang="0">
                <a:pos x="1" y="1"/>
              </a:cxn>
              <a:cxn ang="0">
                <a:pos x="0" y="2"/>
              </a:cxn>
              <a:cxn ang="0">
                <a:pos x="0" y="7"/>
              </a:cxn>
            </a:cxnLst>
            <a:rect l="0" t="0" r="r" b="b"/>
            <a:pathLst>
              <a:path w="3" h="8">
                <a:moveTo>
                  <a:pt x="0" y="7"/>
                </a:moveTo>
                <a:lnTo>
                  <a:pt x="1" y="7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3" y="7"/>
                </a:lnTo>
                <a:lnTo>
                  <a:pt x="3" y="2"/>
                </a:lnTo>
                <a:lnTo>
                  <a:pt x="3" y="7"/>
                </a:lnTo>
                <a:lnTo>
                  <a:pt x="3" y="1"/>
                </a:lnTo>
                <a:lnTo>
                  <a:pt x="3" y="1"/>
                </a:lnTo>
                <a:lnTo>
                  <a:pt x="2" y="0"/>
                </a:lnTo>
                <a:lnTo>
                  <a:pt x="1" y="1"/>
                </a:lnTo>
                <a:lnTo>
                  <a:pt x="1" y="1"/>
                </a:lnTo>
                <a:lnTo>
                  <a:pt x="0" y="2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29" name="Freeform 528"/>
          <p:cNvSpPr>
            <a:spLocks/>
          </p:cNvSpPr>
          <p:nvPr/>
        </p:nvSpPr>
        <p:spPr bwMode="auto">
          <a:xfrm>
            <a:off x="1957032" y="4448038"/>
            <a:ext cx="81263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6"/>
              </a:cxn>
              <a:cxn ang="0">
                <a:pos x="0" y="12"/>
              </a:cxn>
              <a:cxn ang="0">
                <a:pos x="6" y="18"/>
              </a:cxn>
              <a:cxn ang="0">
                <a:pos x="54" y="18"/>
              </a:cxn>
              <a:cxn ang="0">
                <a:pos x="60" y="12"/>
              </a:cxn>
              <a:cxn ang="0">
                <a:pos x="54" y="6"/>
              </a:cxn>
              <a:cxn ang="0">
                <a:pos x="48" y="0"/>
              </a:cxn>
              <a:cxn ang="0">
                <a:pos x="12" y="0"/>
              </a:cxn>
            </a:cxnLst>
            <a:rect l="0" t="0" r="r" b="b"/>
            <a:pathLst>
              <a:path w="60" h="18">
                <a:moveTo>
                  <a:pt x="12" y="0"/>
                </a:moveTo>
                <a:lnTo>
                  <a:pt x="6" y="6"/>
                </a:lnTo>
                <a:lnTo>
                  <a:pt x="0" y="12"/>
                </a:lnTo>
                <a:lnTo>
                  <a:pt x="6" y="18"/>
                </a:lnTo>
                <a:lnTo>
                  <a:pt x="54" y="18"/>
                </a:lnTo>
                <a:lnTo>
                  <a:pt x="60" y="12"/>
                </a:lnTo>
                <a:lnTo>
                  <a:pt x="54" y="6"/>
                </a:lnTo>
                <a:lnTo>
                  <a:pt x="48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0" name="Freeform 529"/>
          <p:cNvSpPr>
            <a:spLocks/>
          </p:cNvSpPr>
          <p:nvPr/>
        </p:nvSpPr>
        <p:spPr bwMode="auto">
          <a:xfrm>
            <a:off x="1957032" y="4448038"/>
            <a:ext cx="81263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1"/>
              </a:cxn>
              <a:cxn ang="0">
                <a:pos x="1" y="1"/>
              </a:cxn>
              <a:cxn ang="0">
                <a:pos x="0" y="2"/>
              </a:cxn>
              <a:cxn ang="0">
                <a:pos x="1" y="3"/>
              </a:cxn>
              <a:cxn ang="0">
                <a:pos x="1" y="3"/>
              </a:cxn>
              <a:cxn ang="0">
                <a:pos x="8" y="3"/>
              </a:cxn>
              <a:cxn ang="0">
                <a:pos x="2" y="3"/>
              </a:cxn>
              <a:cxn ang="0">
                <a:pos x="9" y="3"/>
              </a:cxn>
              <a:cxn ang="0">
                <a:pos x="9" y="3"/>
              </a:cxn>
              <a:cxn ang="0">
                <a:pos x="10" y="2"/>
              </a:cxn>
              <a:cxn ang="0">
                <a:pos x="9" y="1"/>
              </a:cxn>
              <a:cxn ang="0">
                <a:pos x="9" y="1"/>
              </a:cxn>
              <a:cxn ang="0">
                <a:pos x="8" y="0"/>
              </a:cxn>
              <a:cxn ang="0">
                <a:pos x="2" y="0"/>
              </a:cxn>
            </a:cxnLst>
            <a:rect l="0" t="0" r="r" b="b"/>
            <a:pathLst>
              <a:path w="10" h="3">
                <a:moveTo>
                  <a:pt x="2" y="0"/>
                </a:moveTo>
                <a:lnTo>
                  <a:pt x="1" y="1"/>
                </a:lnTo>
                <a:lnTo>
                  <a:pt x="1" y="1"/>
                </a:lnTo>
                <a:lnTo>
                  <a:pt x="0" y="2"/>
                </a:lnTo>
                <a:lnTo>
                  <a:pt x="1" y="3"/>
                </a:lnTo>
                <a:lnTo>
                  <a:pt x="1" y="3"/>
                </a:lnTo>
                <a:lnTo>
                  <a:pt x="8" y="3"/>
                </a:lnTo>
                <a:lnTo>
                  <a:pt x="2" y="3"/>
                </a:lnTo>
                <a:lnTo>
                  <a:pt x="9" y="3"/>
                </a:lnTo>
                <a:lnTo>
                  <a:pt x="9" y="3"/>
                </a:lnTo>
                <a:lnTo>
                  <a:pt x="10" y="2"/>
                </a:lnTo>
                <a:lnTo>
                  <a:pt x="9" y="1"/>
                </a:lnTo>
                <a:lnTo>
                  <a:pt x="9" y="1"/>
                </a:lnTo>
                <a:lnTo>
                  <a:pt x="8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1" name="Freeform 530"/>
          <p:cNvSpPr>
            <a:spLocks/>
          </p:cNvSpPr>
          <p:nvPr/>
        </p:nvSpPr>
        <p:spPr bwMode="auto">
          <a:xfrm>
            <a:off x="2013916" y="4412731"/>
            <a:ext cx="24379" cy="56492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0" y="48"/>
              </a:cxn>
              <a:cxn ang="0">
                <a:pos x="12" y="48"/>
              </a:cxn>
              <a:cxn ang="0">
                <a:pos x="18" y="12"/>
              </a:cxn>
              <a:cxn ang="0">
                <a:pos x="18" y="42"/>
              </a:cxn>
              <a:cxn ang="0">
                <a:pos x="12" y="6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42"/>
              </a:cxn>
            </a:cxnLst>
            <a:rect l="0" t="0" r="r" b="b"/>
            <a:pathLst>
              <a:path w="18" h="48">
                <a:moveTo>
                  <a:pt x="0" y="42"/>
                </a:moveTo>
                <a:lnTo>
                  <a:pt x="0" y="48"/>
                </a:lnTo>
                <a:lnTo>
                  <a:pt x="12" y="48"/>
                </a:lnTo>
                <a:lnTo>
                  <a:pt x="18" y="12"/>
                </a:lnTo>
                <a:lnTo>
                  <a:pt x="18" y="42"/>
                </a:lnTo>
                <a:lnTo>
                  <a:pt x="12" y="6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2" name="Freeform 531"/>
          <p:cNvSpPr>
            <a:spLocks/>
          </p:cNvSpPr>
          <p:nvPr/>
        </p:nvSpPr>
        <p:spPr bwMode="auto">
          <a:xfrm>
            <a:off x="2013916" y="4412731"/>
            <a:ext cx="24379" cy="56492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8"/>
              </a:cxn>
              <a:cxn ang="0">
                <a:pos x="0" y="8"/>
              </a:cxn>
              <a:cxn ang="0">
                <a:pos x="1" y="8"/>
              </a:cxn>
              <a:cxn ang="0">
                <a:pos x="2" y="8"/>
              </a:cxn>
              <a:cxn ang="0">
                <a:pos x="2" y="8"/>
              </a:cxn>
              <a:cxn ang="0">
                <a:pos x="3" y="2"/>
              </a:cxn>
              <a:cxn ang="0">
                <a:pos x="3" y="7"/>
              </a:cxn>
              <a:cxn ang="0">
                <a:pos x="2" y="1"/>
              </a:cxn>
              <a:cxn ang="0">
                <a:pos x="2" y="1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7"/>
              </a:cxn>
            </a:cxnLst>
            <a:rect l="0" t="0" r="r" b="b"/>
            <a:pathLst>
              <a:path w="3" h="8">
                <a:moveTo>
                  <a:pt x="0" y="7"/>
                </a:moveTo>
                <a:lnTo>
                  <a:pt x="0" y="8"/>
                </a:lnTo>
                <a:lnTo>
                  <a:pt x="0" y="8"/>
                </a:lnTo>
                <a:lnTo>
                  <a:pt x="1" y="8"/>
                </a:lnTo>
                <a:lnTo>
                  <a:pt x="2" y="8"/>
                </a:lnTo>
                <a:lnTo>
                  <a:pt x="2" y="8"/>
                </a:lnTo>
                <a:lnTo>
                  <a:pt x="3" y="2"/>
                </a:lnTo>
                <a:lnTo>
                  <a:pt x="3" y="7"/>
                </a:lnTo>
                <a:lnTo>
                  <a:pt x="2" y="1"/>
                </a:lnTo>
                <a:lnTo>
                  <a:pt x="2" y="1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3" name="Freeform 532"/>
          <p:cNvSpPr>
            <a:spLocks/>
          </p:cNvSpPr>
          <p:nvPr/>
        </p:nvSpPr>
        <p:spPr bwMode="auto">
          <a:xfrm>
            <a:off x="2013916" y="4412731"/>
            <a:ext cx="115123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79" y="18"/>
              </a:cxn>
              <a:cxn ang="0">
                <a:pos x="85" y="12"/>
              </a:cxn>
              <a:cxn ang="0">
                <a:pos x="79" y="6"/>
              </a:cxn>
              <a:cxn ang="0">
                <a:pos x="73" y="0"/>
              </a:cxn>
              <a:cxn ang="0">
                <a:pos x="6" y="0"/>
              </a:cxn>
            </a:cxnLst>
            <a:rect l="0" t="0" r="r" b="b"/>
            <a:pathLst>
              <a:path w="85" h="18">
                <a:moveTo>
                  <a:pt x="6" y="0"/>
                </a:moveTo>
                <a:lnTo>
                  <a:pt x="0" y="6"/>
                </a:lnTo>
                <a:lnTo>
                  <a:pt x="0" y="18"/>
                </a:lnTo>
                <a:lnTo>
                  <a:pt x="79" y="18"/>
                </a:lnTo>
                <a:lnTo>
                  <a:pt x="85" y="12"/>
                </a:lnTo>
                <a:lnTo>
                  <a:pt x="79" y="6"/>
                </a:lnTo>
                <a:lnTo>
                  <a:pt x="73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4" name="Freeform 533"/>
          <p:cNvSpPr>
            <a:spLocks/>
          </p:cNvSpPr>
          <p:nvPr/>
        </p:nvSpPr>
        <p:spPr bwMode="auto">
          <a:xfrm>
            <a:off x="2013916" y="4412731"/>
            <a:ext cx="115123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12" y="3"/>
              </a:cxn>
              <a:cxn ang="0">
                <a:pos x="1" y="3"/>
              </a:cxn>
              <a:cxn ang="0">
                <a:pos x="13" y="3"/>
              </a:cxn>
              <a:cxn ang="0">
                <a:pos x="13" y="3"/>
              </a:cxn>
              <a:cxn ang="0">
                <a:pos x="14" y="2"/>
              </a:cxn>
              <a:cxn ang="0">
                <a:pos x="13" y="1"/>
              </a:cxn>
              <a:cxn ang="0">
                <a:pos x="13" y="1"/>
              </a:cxn>
              <a:cxn ang="0">
                <a:pos x="12" y="0"/>
              </a:cxn>
              <a:cxn ang="0">
                <a:pos x="1" y="0"/>
              </a:cxn>
            </a:cxnLst>
            <a:rect l="0" t="0" r="r" b="b"/>
            <a:pathLst>
              <a:path w="14" h="3">
                <a:moveTo>
                  <a:pt x="1" y="0"/>
                </a:move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12" y="3"/>
                </a:lnTo>
                <a:lnTo>
                  <a:pt x="1" y="3"/>
                </a:lnTo>
                <a:lnTo>
                  <a:pt x="13" y="3"/>
                </a:lnTo>
                <a:lnTo>
                  <a:pt x="13" y="3"/>
                </a:lnTo>
                <a:lnTo>
                  <a:pt x="14" y="2"/>
                </a:lnTo>
                <a:lnTo>
                  <a:pt x="13" y="1"/>
                </a:lnTo>
                <a:lnTo>
                  <a:pt x="13" y="1"/>
                </a:lnTo>
                <a:lnTo>
                  <a:pt x="1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5" name="Freeform 534"/>
          <p:cNvSpPr>
            <a:spLocks/>
          </p:cNvSpPr>
          <p:nvPr/>
        </p:nvSpPr>
        <p:spPr bwMode="auto">
          <a:xfrm>
            <a:off x="2104660" y="4412731"/>
            <a:ext cx="24379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18" y="18"/>
              </a:cxn>
              <a:cxn ang="0">
                <a:pos x="18" y="6"/>
              </a:cxn>
              <a:cxn ang="0">
                <a:pos x="12" y="6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18" h="18">
                <a:moveTo>
                  <a:pt x="6" y="0"/>
                </a:moveTo>
                <a:lnTo>
                  <a:pt x="0" y="6"/>
                </a:lnTo>
                <a:lnTo>
                  <a:pt x="0" y="18"/>
                </a:lnTo>
                <a:lnTo>
                  <a:pt x="18" y="18"/>
                </a:lnTo>
                <a:lnTo>
                  <a:pt x="18" y="6"/>
                </a:lnTo>
                <a:lnTo>
                  <a:pt x="12" y="6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6" name="Freeform 535"/>
          <p:cNvSpPr>
            <a:spLocks/>
          </p:cNvSpPr>
          <p:nvPr/>
        </p:nvSpPr>
        <p:spPr bwMode="auto">
          <a:xfrm>
            <a:off x="2104660" y="4412731"/>
            <a:ext cx="24379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2" y="3"/>
              </a:cxn>
              <a:cxn ang="0">
                <a:pos x="1" y="3"/>
              </a:cxn>
              <a:cxn ang="0">
                <a:pos x="2" y="3"/>
              </a:cxn>
              <a:cxn ang="0">
                <a:pos x="3" y="3"/>
              </a:cxn>
              <a:cxn ang="0">
                <a:pos x="3" y="2"/>
              </a:cxn>
              <a:cxn ang="0">
                <a:pos x="3" y="1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3" h="3">
                <a:moveTo>
                  <a:pt x="1" y="0"/>
                </a:move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2" y="3"/>
                </a:lnTo>
                <a:lnTo>
                  <a:pt x="1" y="3"/>
                </a:lnTo>
                <a:lnTo>
                  <a:pt x="2" y="3"/>
                </a:lnTo>
                <a:lnTo>
                  <a:pt x="3" y="3"/>
                </a:lnTo>
                <a:lnTo>
                  <a:pt x="3" y="2"/>
                </a:lnTo>
                <a:lnTo>
                  <a:pt x="3" y="1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7" name="Freeform 536"/>
          <p:cNvSpPr>
            <a:spLocks/>
          </p:cNvSpPr>
          <p:nvPr/>
        </p:nvSpPr>
        <p:spPr bwMode="auto">
          <a:xfrm>
            <a:off x="2104660" y="4412731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6"/>
              </a:cxn>
              <a:cxn ang="0">
                <a:pos x="0" y="6"/>
              </a:cxn>
              <a:cxn ang="0">
                <a:pos x="0" y="18"/>
              </a:cxn>
              <a:cxn ang="0">
                <a:pos x="30" y="18"/>
              </a:cxn>
              <a:cxn ang="0">
                <a:pos x="30" y="6"/>
              </a:cxn>
              <a:cxn ang="0">
                <a:pos x="24" y="6"/>
              </a:cxn>
              <a:cxn ang="0">
                <a:pos x="24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6" y="6"/>
                </a:lnTo>
                <a:lnTo>
                  <a:pt x="0" y="6"/>
                </a:lnTo>
                <a:lnTo>
                  <a:pt x="0" y="18"/>
                </a:lnTo>
                <a:lnTo>
                  <a:pt x="30" y="18"/>
                </a:lnTo>
                <a:lnTo>
                  <a:pt x="30" y="6"/>
                </a:lnTo>
                <a:lnTo>
                  <a:pt x="24" y="6"/>
                </a:lnTo>
                <a:lnTo>
                  <a:pt x="24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8" name="Freeform 537"/>
          <p:cNvSpPr>
            <a:spLocks/>
          </p:cNvSpPr>
          <p:nvPr/>
        </p:nvSpPr>
        <p:spPr bwMode="auto">
          <a:xfrm>
            <a:off x="2104660" y="4412731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4" y="3"/>
              </a:cxn>
              <a:cxn ang="0">
                <a:pos x="2" y="3"/>
              </a:cxn>
              <a:cxn ang="0">
                <a:pos x="4" y="3"/>
              </a:cxn>
              <a:cxn ang="0">
                <a:pos x="5" y="3"/>
              </a:cxn>
              <a:cxn ang="0">
                <a:pos x="5" y="2"/>
              </a:cxn>
              <a:cxn ang="0">
                <a:pos x="5" y="1"/>
              </a:cxn>
              <a:cxn ang="0">
                <a:pos x="4" y="1"/>
              </a:cxn>
              <a:cxn ang="0">
                <a:pos x="4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4" y="3"/>
                </a:lnTo>
                <a:lnTo>
                  <a:pt x="2" y="3"/>
                </a:lnTo>
                <a:lnTo>
                  <a:pt x="4" y="3"/>
                </a:lnTo>
                <a:lnTo>
                  <a:pt x="5" y="3"/>
                </a:lnTo>
                <a:lnTo>
                  <a:pt x="5" y="2"/>
                </a:lnTo>
                <a:lnTo>
                  <a:pt x="5" y="1"/>
                </a:lnTo>
                <a:lnTo>
                  <a:pt x="4" y="1"/>
                </a:lnTo>
                <a:lnTo>
                  <a:pt x="4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9" name="Freeform 538"/>
          <p:cNvSpPr>
            <a:spLocks/>
          </p:cNvSpPr>
          <p:nvPr/>
        </p:nvSpPr>
        <p:spPr bwMode="auto">
          <a:xfrm>
            <a:off x="2120913" y="4384485"/>
            <a:ext cx="24379" cy="49430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0" y="42"/>
              </a:cxn>
              <a:cxn ang="0">
                <a:pos x="18" y="42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2">
                <a:moveTo>
                  <a:pt x="0" y="36"/>
                </a:moveTo>
                <a:lnTo>
                  <a:pt x="0" y="42"/>
                </a:lnTo>
                <a:lnTo>
                  <a:pt x="18" y="42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40" name="Freeform 539"/>
          <p:cNvSpPr>
            <a:spLocks/>
          </p:cNvSpPr>
          <p:nvPr/>
        </p:nvSpPr>
        <p:spPr bwMode="auto">
          <a:xfrm>
            <a:off x="2120913" y="4384485"/>
            <a:ext cx="24379" cy="49430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1" y="7"/>
              </a:cxn>
              <a:cxn ang="0">
                <a:pos x="2" y="7"/>
              </a:cxn>
              <a:cxn ang="0">
                <a:pos x="2" y="7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7">
                <a:moveTo>
                  <a:pt x="0" y="6"/>
                </a:moveTo>
                <a:lnTo>
                  <a:pt x="0" y="7"/>
                </a:lnTo>
                <a:lnTo>
                  <a:pt x="1" y="7"/>
                </a:lnTo>
                <a:lnTo>
                  <a:pt x="2" y="7"/>
                </a:lnTo>
                <a:lnTo>
                  <a:pt x="2" y="7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41" name="Freeform 540"/>
          <p:cNvSpPr>
            <a:spLocks/>
          </p:cNvSpPr>
          <p:nvPr/>
        </p:nvSpPr>
        <p:spPr bwMode="auto">
          <a:xfrm>
            <a:off x="2120913" y="4384485"/>
            <a:ext cx="56884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36" y="18"/>
              </a:cxn>
              <a:cxn ang="0">
                <a:pos x="12" y="18"/>
              </a:cxn>
              <a:cxn ang="0">
                <a:pos x="36" y="12"/>
              </a:cxn>
              <a:cxn ang="0">
                <a:pos x="42" y="12"/>
              </a:cxn>
              <a:cxn ang="0">
                <a:pos x="42" y="0"/>
              </a:cxn>
              <a:cxn ang="0">
                <a:pos x="36" y="0"/>
              </a:cxn>
              <a:cxn ang="0">
                <a:pos x="12" y="0"/>
              </a:cxn>
            </a:cxnLst>
            <a:rect l="0" t="0" r="r" b="b"/>
            <a:pathLst>
              <a:path w="42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36" y="18"/>
                </a:lnTo>
                <a:lnTo>
                  <a:pt x="12" y="18"/>
                </a:lnTo>
                <a:lnTo>
                  <a:pt x="36" y="12"/>
                </a:lnTo>
                <a:lnTo>
                  <a:pt x="42" y="12"/>
                </a:lnTo>
                <a:lnTo>
                  <a:pt x="42" y="0"/>
                </a:lnTo>
                <a:lnTo>
                  <a:pt x="36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42" name="Freeform 541"/>
          <p:cNvSpPr>
            <a:spLocks/>
          </p:cNvSpPr>
          <p:nvPr/>
        </p:nvSpPr>
        <p:spPr bwMode="auto">
          <a:xfrm>
            <a:off x="2120913" y="4384485"/>
            <a:ext cx="56884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6" y="3"/>
              </a:cxn>
              <a:cxn ang="0">
                <a:pos x="2" y="3"/>
              </a:cxn>
              <a:cxn ang="0">
                <a:pos x="6" y="2"/>
              </a:cxn>
              <a:cxn ang="0">
                <a:pos x="7" y="2"/>
              </a:cxn>
              <a:cxn ang="0">
                <a:pos x="7" y="1"/>
              </a:cxn>
              <a:cxn ang="0">
                <a:pos x="7" y="0"/>
              </a:cxn>
              <a:cxn ang="0">
                <a:pos x="6" y="0"/>
              </a:cxn>
              <a:cxn ang="0">
                <a:pos x="6" y="0"/>
              </a:cxn>
              <a:cxn ang="0">
                <a:pos x="2" y="0"/>
              </a:cxn>
            </a:cxnLst>
            <a:rect l="0" t="0" r="r" b="b"/>
            <a:pathLst>
              <a:path w="7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6" y="3"/>
                </a:lnTo>
                <a:lnTo>
                  <a:pt x="2" y="3"/>
                </a:lnTo>
                <a:lnTo>
                  <a:pt x="6" y="2"/>
                </a:lnTo>
                <a:lnTo>
                  <a:pt x="7" y="2"/>
                </a:lnTo>
                <a:lnTo>
                  <a:pt x="7" y="1"/>
                </a:lnTo>
                <a:lnTo>
                  <a:pt x="7" y="0"/>
                </a:lnTo>
                <a:lnTo>
                  <a:pt x="6" y="0"/>
                </a:lnTo>
                <a:lnTo>
                  <a:pt x="6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43" name="Freeform 542"/>
          <p:cNvSpPr>
            <a:spLocks/>
          </p:cNvSpPr>
          <p:nvPr/>
        </p:nvSpPr>
        <p:spPr bwMode="auto">
          <a:xfrm>
            <a:off x="2153418" y="4384485"/>
            <a:ext cx="73137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42" y="18"/>
              </a:cxn>
              <a:cxn ang="0">
                <a:pos x="12" y="18"/>
              </a:cxn>
              <a:cxn ang="0">
                <a:pos x="48" y="12"/>
              </a:cxn>
              <a:cxn ang="0">
                <a:pos x="54" y="6"/>
              </a:cxn>
              <a:cxn ang="0">
                <a:pos x="48" y="0"/>
              </a:cxn>
              <a:cxn ang="0">
                <a:pos x="42" y="0"/>
              </a:cxn>
              <a:cxn ang="0">
                <a:pos x="12" y="0"/>
              </a:cxn>
            </a:cxnLst>
            <a:rect l="0" t="0" r="r" b="b"/>
            <a:pathLst>
              <a:path w="54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42" y="18"/>
                </a:lnTo>
                <a:lnTo>
                  <a:pt x="12" y="18"/>
                </a:lnTo>
                <a:lnTo>
                  <a:pt x="48" y="12"/>
                </a:lnTo>
                <a:lnTo>
                  <a:pt x="54" y="6"/>
                </a:lnTo>
                <a:lnTo>
                  <a:pt x="48" y="0"/>
                </a:lnTo>
                <a:lnTo>
                  <a:pt x="42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44" name="Freeform 543"/>
          <p:cNvSpPr>
            <a:spLocks/>
          </p:cNvSpPr>
          <p:nvPr/>
        </p:nvSpPr>
        <p:spPr bwMode="auto">
          <a:xfrm>
            <a:off x="2153418" y="4384485"/>
            <a:ext cx="73137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7" y="3"/>
              </a:cxn>
              <a:cxn ang="0">
                <a:pos x="2" y="3"/>
              </a:cxn>
              <a:cxn ang="0">
                <a:pos x="8" y="2"/>
              </a:cxn>
              <a:cxn ang="0">
                <a:pos x="8" y="2"/>
              </a:cxn>
              <a:cxn ang="0">
                <a:pos x="9" y="1"/>
              </a:cxn>
              <a:cxn ang="0">
                <a:pos x="8" y="0"/>
              </a:cxn>
              <a:cxn ang="0">
                <a:pos x="8" y="0"/>
              </a:cxn>
              <a:cxn ang="0">
                <a:pos x="7" y="0"/>
              </a:cxn>
              <a:cxn ang="0">
                <a:pos x="2" y="0"/>
              </a:cxn>
            </a:cxnLst>
            <a:rect l="0" t="0" r="r" b="b"/>
            <a:pathLst>
              <a:path w="9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7" y="3"/>
                </a:lnTo>
                <a:lnTo>
                  <a:pt x="2" y="3"/>
                </a:lnTo>
                <a:lnTo>
                  <a:pt x="8" y="2"/>
                </a:lnTo>
                <a:lnTo>
                  <a:pt x="8" y="2"/>
                </a:lnTo>
                <a:lnTo>
                  <a:pt x="9" y="1"/>
                </a:lnTo>
                <a:lnTo>
                  <a:pt x="8" y="0"/>
                </a:lnTo>
                <a:lnTo>
                  <a:pt x="8" y="0"/>
                </a:lnTo>
                <a:lnTo>
                  <a:pt x="7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45" name="Freeform 544"/>
          <p:cNvSpPr>
            <a:spLocks/>
          </p:cNvSpPr>
          <p:nvPr/>
        </p:nvSpPr>
        <p:spPr bwMode="auto">
          <a:xfrm>
            <a:off x="2202176" y="4384485"/>
            <a:ext cx="325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18" y="18"/>
              </a:cxn>
              <a:cxn ang="0">
                <a:pos x="6" y="18"/>
              </a:cxn>
              <a:cxn ang="0">
                <a:pos x="24" y="12"/>
              </a:cxn>
              <a:cxn ang="0">
                <a:pos x="24" y="0"/>
              </a:cxn>
              <a:cxn ang="0">
                <a:pos x="18" y="0"/>
              </a:cxn>
              <a:cxn ang="0">
                <a:pos x="6" y="0"/>
              </a:cxn>
            </a:cxnLst>
            <a:rect l="0" t="0" r="r" b="b"/>
            <a:pathLst>
              <a:path w="24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18" y="18"/>
                </a:lnTo>
                <a:lnTo>
                  <a:pt x="6" y="18"/>
                </a:lnTo>
                <a:lnTo>
                  <a:pt x="24" y="12"/>
                </a:lnTo>
                <a:lnTo>
                  <a:pt x="24" y="0"/>
                </a:lnTo>
                <a:lnTo>
                  <a:pt x="18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46" name="Freeform 545"/>
          <p:cNvSpPr>
            <a:spLocks/>
          </p:cNvSpPr>
          <p:nvPr/>
        </p:nvSpPr>
        <p:spPr bwMode="auto">
          <a:xfrm>
            <a:off x="2202176" y="4384485"/>
            <a:ext cx="325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3" y="3"/>
              </a:cxn>
              <a:cxn ang="0">
                <a:pos x="1" y="3"/>
              </a:cxn>
              <a:cxn ang="0">
                <a:pos x="4" y="2"/>
              </a:cxn>
              <a:cxn ang="0">
                <a:pos x="4" y="2"/>
              </a:cxn>
              <a:cxn ang="0">
                <a:pos x="4" y="1"/>
              </a:cxn>
              <a:cxn ang="0">
                <a:pos x="4" y="0"/>
              </a:cxn>
              <a:cxn ang="0">
                <a:pos x="4" y="0"/>
              </a:cxn>
              <a:cxn ang="0">
                <a:pos x="3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3" y="3"/>
                </a:lnTo>
                <a:lnTo>
                  <a:pt x="1" y="3"/>
                </a:lnTo>
                <a:lnTo>
                  <a:pt x="4" y="2"/>
                </a:lnTo>
                <a:lnTo>
                  <a:pt x="4" y="2"/>
                </a:lnTo>
                <a:lnTo>
                  <a:pt x="4" y="1"/>
                </a:lnTo>
                <a:lnTo>
                  <a:pt x="4" y="0"/>
                </a:lnTo>
                <a:lnTo>
                  <a:pt x="4" y="0"/>
                </a:lnTo>
                <a:lnTo>
                  <a:pt x="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47" name="Freeform 546"/>
          <p:cNvSpPr>
            <a:spLocks/>
          </p:cNvSpPr>
          <p:nvPr/>
        </p:nvSpPr>
        <p:spPr bwMode="auto">
          <a:xfrm>
            <a:off x="2210302" y="4349177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0" y="42"/>
              </a:cxn>
              <a:cxn ang="0">
                <a:pos x="6" y="42"/>
              </a:cxn>
              <a:cxn ang="0">
                <a:pos x="12" y="48"/>
              </a:cxn>
              <a:cxn ang="0">
                <a:pos x="18" y="42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0" y="42"/>
                </a:lnTo>
                <a:lnTo>
                  <a:pt x="6" y="42"/>
                </a:lnTo>
                <a:lnTo>
                  <a:pt x="12" y="48"/>
                </a:lnTo>
                <a:lnTo>
                  <a:pt x="18" y="42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48" name="Freeform 547"/>
          <p:cNvSpPr>
            <a:spLocks/>
          </p:cNvSpPr>
          <p:nvPr/>
        </p:nvSpPr>
        <p:spPr bwMode="auto">
          <a:xfrm>
            <a:off x="2210302" y="4349177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1" y="7"/>
              </a:cxn>
              <a:cxn ang="0">
                <a:pos x="2" y="8"/>
              </a:cxn>
              <a:cxn ang="0">
                <a:pos x="3" y="7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0" y="7"/>
                </a:lnTo>
                <a:lnTo>
                  <a:pt x="1" y="7"/>
                </a:lnTo>
                <a:lnTo>
                  <a:pt x="2" y="8"/>
                </a:lnTo>
                <a:lnTo>
                  <a:pt x="3" y="7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49" name="Freeform 548"/>
          <p:cNvSpPr>
            <a:spLocks/>
          </p:cNvSpPr>
          <p:nvPr/>
        </p:nvSpPr>
        <p:spPr bwMode="auto">
          <a:xfrm>
            <a:off x="2210302" y="4349177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18" y="18"/>
              </a:cxn>
              <a:cxn ang="0">
                <a:pos x="12" y="18"/>
              </a:cxn>
              <a:cxn ang="0">
                <a:pos x="24" y="12"/>
              </a:cxn>
              <a:cxn ang="0">
                <a:pos x="30" y="6"/>
              </a:cxn>
              <a:cxn ang="0">
                <a:pos x="24" y="0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18" y="18"/>
                </a:lnTo>
                <a:lnTo>
                  <a:pt x="12" y="18"/>
                </a:lnTo>
                <a:lnTo>
                  <a:pt x="24" y="12"/>
                </a:lnTo>
                <a:lnTo>
                  <a:pt x="30" y="6"/>
                </a:lnTo>
                <a:lnTo>
                  <a:pt x="24" y="0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0" name="Freeform 549"/>
          <p:cNvSpPr>
            <a:spLocks/>
          </p:cNvSpPr>
          <p:nvPr/>
        </p:nvSpPr>
        <p:spPr bwMode="auto">
          <a:xfrm>
            <a:off x="2210302" y="4349177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3" y="3"/>
              </a:cxn>
              <a:cxn ang="0">
                <a:pos x="2" y="3"/>
              </a:cxn>
              <a:cxn ang="0">
                <a:pos x="4" y="2"/>
              </a:cxn>
              <a:cxn ang="0">
                <a:pos x="4" y="2"/>
              </a:cxn>
              <a:cxn ang="0">
                <a:pos x="5" y="1"/>
              </a:cxn>
              <a:cxn ang="0">
                <a:pos x="4" y="0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3" y="3"/>
                </a:lnTo>
                <a:lnTo>
                  <a:pt x="2" y="3"/>
                </a:lnTo>
                <a:lnTo>
                  <a:pt x="4" y="2"/>
                </a:lnTo>
                <a:lnTo>
                  <a:pt x="4" y="2"/>
                </a:lnTo>
                <a:lnTo>
                  <a:pt x="5" y="1"/>
                </a:lnTo>
                <a:lnTo>
                  <a:pt x="4" y="0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1" name="Freeform 550"/>
          <p:cNvSpPr>
            <a:spLocks/>
          </p:cNvSpPr>
          <p:nvPr/>
        </p:nvSpPr>
        <p:spPr bwMode="auto">
          <a:xfrm>
            <a:off x="2226555" y="4349177"/>
            <a:ext cx="48758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24" y="18"/>
              </a:cxn>
              <a:cxn ang="0">
                <a:pos x="6" y="18"/>
              </a:cxn>
              <a:cxn ang="0">
                <a:pos x="30" y="12"/>
              </a:cxn>
              <a:cxn ang="0">
                <a:pos x="36" y="12"/>
              </a:cxn>
              <a:cxn ang="0">
                <a:pos x="36" y="0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6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24" y="18"/>
                </a:lnTo>
                <a:lnTo>
                  <a:pt x="6" y="18"/>
                </a:lnTo>
                <a:lnTo>
                  <a:pt x="30" y="12"/>
                </a:lnTo>
                <a:lnTo>
                  <a:pt x="36" y="12"/>
                </a:lnTo>
                <a:lnTo>
                  <a:pt x="36" y="0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2" name="Freeform 551"/>
          <p:cNvSpPr>
            <a:spLocks/>
          </p:cNvSpPr>
          <p:nvPr/>
        </p:nvSpPr>
        <p:spPr bwMode="auto">
          <a:xfrm>
            <a:off x="2226555" y="4349177"/>
            <a:ext cx="48758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4" y="3"/>
              </a:cxn>
              <a:cxn ang="0">
                <a:pos x="1" y="3"/>
              </a:cxn>
              <a:cxn ang="0">
                <a:pos x="5" y="2"/>
              </a:cxn>
              <a:cxn ang="0">
                <a:pos x="6" y="2"/>
              </a:cxn>
              <a:cxn ang="0">
                <a:pos x="6" y="1"/>
              </a:cxn>
              <a:cxn ang="0">
                <a:pos x="6" y="0"/>
              </a:cxn>
              <a:cxn ang="0">
                <a:pos x="5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6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4" y="3"/>
                </a:lnTo>
                <a:lnTo>
                  <a:pt x="1" y="3"/>
                </a:lnTo>
                <a:lnTo>
                  <a:pt x="5" y="2"/>
                </a:lnTo>
                <a:lnTo>
                  <a:pt x="6" y="2"/>
                </a:lnTo>
                <a:lnTo>
                  <a:pt x="6" y="1"/>
                </a:lnTo>
                <a:lnTo>
                  <a:pt x="6" y="0"/>
                </a:lnTo>
                <a:lnTo>
                  <a:pt x="5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3" name="Freeform 552"/>
          <p:cNvSpPr>
            <a:spLocks/>
          </p:cNvSpPr>
          <p:nvPr/>
        </p:nvSpPr>
        <p:spPr bwMode="auto">
          <a:xfrm>
            <a:off x="2250934" y="4313870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0" y="42"/>
              </a:cxn>
              <a:cxn ang="0">
                <a:pos x="6" y="48"/>
              </a:cxn>
              <a:cxn ang="0">
                <a:pos x="12" y="42"/>
              </a:cxn>
              <a:cxn ang="0">
                <a:pos x="18" y="42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0" y="42"/>
                </a:lnTo>
                <a:lnTo>
                  <a:pt x="6" y="48"/>
                </a:lnTo>
                <a:lnTo>
                  <a:pt x="12" y="42"/>
                </a:lnTo>
                <a:lnTo>
                  <a:pt x="18" y="42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4" name="Freeform 553"/>
          <p:cNvSpPr>
            <a:spLocks/>
          </p:cNvSpPr>
          <p:nvPr/>
        </p:nvSpPr>
        <p:spPr bwMode="auto">
          <a:xfrm>
            <a:off x="2250934" y="4313870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0" y="7"/>
              </a:cxn>
              <a:cxn ang="0">
                <a:pos x="1" y="8"/>
              </a:cxn>
              <a:cxn ang="0">
                <a:pos x="2" y="7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0" y="7"/>
                </a:lnTo>
                <a:lnTo>
                  <a:pt x="0" y="7"/>
                </a:lnTo>
                <a:lnTo>
                  <a:pt x="1" y="8"/>
                </a:lnTo>
                <a:lnTo>
                  <a:pt x="2" y="7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5" name="Freeform 554"/>
          <p:cNvSpPr>
            <a:spLocks/>
          </p:cNvSpPr>
          <p:nvPr/>
        </p:nvSpPr>
        <p:spPr bwMode="auto">
          <a:xfrm>
            <a:off x="2250934" y="4313870"/>
            <a:ext cx="56884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36" y="18"/>
              </a:cxn>
              <a:cxn ang="0">
                <a:pos x="6" y="18"/>
              </a:cxn>
              <a:cxn ang="0">
                <a:pos x="36" y="12"/>
              </a:cxn>
              <a:cxn ang="0">
                <a:pos x="42" y="12"/>
              </a:cxn>
              <a:cxn ang="0">
                <a:pos x="42" y="0"/>
              </a:cxn>
              <a:cxn ang="0">
                <a:pos x="36" y="0"/>
              </a:cxn>
              <a:cxn ang="0">
                <a:pos x="6" y="0"/>
              </a:cxn>
            </a:cxnLst>
            <a:rect l="0" t="0" r="r" b="b"/>
            <a:pathLst>
              <a:path w="42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36" y="18"/>
                </a:lnTo>
                <a:lnTo>
                  <a:pt x="6" y="18"/>
                </a:lnTo>
                <a:lnTo>
                  <a:pt x="36" y="12"/>
                </a:lnTo>
                <a:lnTo>
                  <a:pt x="42" y="12"/>
                </a:lnTo>
                <a:lnTo>
                  <a:pt x="42" y="0"/>
                </a:lnTo>
                <a:lnTo>
                  <a:pt x="36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6" name="Freeform 555"/>
          <p:cNvSpPr>
            <a:spLocks/>
          </p:cNvSpPr>
          <p:nvPr/>
        </p:nvSpPr>
        <p:spPr bwMode="auto">
          <a:xfrm>
            <a:off x="2250934" y="4313870"/>
            <a:ext cx="56884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6" y="3"/>
              </a:cxn>
              <a:cxn ang="0">
                <a:pos x="1" y="3"/>
              </a:cxn>
              <a:cxn ang="0">
                <a:pos x="6" y="2"/>
              </a:cxn>
              <a:cxn ang="0">
                <a:pos x="7" y="2"/>
              </a:cxn>
              <a:cxn ang="0">
                <a:pos x="7" y="1"/>
              </a:cxn>
              <a:cxn ang="0">
                <a:pos x="7" y="0"/>
              </a:cxn>
              <a:cxn ang="0">
                <a:pos x="6" y="0"/>
              </a:cxn>
              <a:cxn ang="0">
                <a:pos x="6" y="0"/>
              </a:cxn>
              <a:cxn ang="0">
                <a:pos x="1" y="0"/>
              </a:cxn>
            </a:cxnLst>
            <a:rect l="0" t="0" r="r" b="b"/>
            <a:pathLst>
              <a:path w="7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6" y="3"/>
                </a:lnTo>
                <a:lnTo>
                  <a:pt x="1" y="3"/>
                </a:lnTo>
                <a:lnTo>
                  <a:pt x="6" y="2"/>
                </a:lnTo>
                <a:lnTo>
                  <a:pt x="7" y="2"/>
                </a:lnTo>
                <a:lnTo>
                  <a:pt x="7" y="1"/>
                </a:lnTo>
                <a:lnTo>
                  <a:pt x="7" y="0"/>
                </a:lnTo>
                <a:lnTo>
                  <a:pt x="6" y="0"/>
                </a:lnTo>
                <a:lnTo>
                  <a:pt x="6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7" name="Freeform 556"/>
          <p:cNvSpPr>
            <a:spLocks/>
          </p:cNvSpPr>
          <p:nvPr/>
        </p:nvSpPr>
        <p:spPr bwMode="auto">
          <a:xfrm>
            <a:off x="2283439" y="4278563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0" y="42"/>
              </a:cxn>
              <a:cxn ang="0">
                <a:pos x="6" y="42"/>
              </a:cxn>
              <a:cxn ang="0">
                <a:pos x="12" y="48"/>
              </a:cxn>
              <a:cxn ang="0">
                <a:pos x="12" y="42"/>
              </a:cxn>
              <a:cxn ang="0">
                <a:pos x="18" y="42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0" y="42"/>
                </a:lnTo>
                <a:lnTo>
                  <a:pt x="6" y="42"/>
                </a:lnTo>
                <a:lnTo>
                  <a:pt x="12" y="48"/>
                </a:lnTo>
                <a:lnTo>
                  <a:pt x="12" y="42"/>
                </a:lnTo>
                <a:lnTo>
                  <a:pt x="18" y="42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8" name="Freeform 557"/>
          <p:cNvSpPr>
            <a:spLocks/>
          </p:cNvSpPr>
          <p:nvPr/>
        </p:nvSpPr>
        <p:spPr bwMode="auto">
          <a:xfrm>
            <a:off x="2283439" y="4278563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1" y="7"/>
              </a:cxn>
              <a:cxn ang="0">
                <a:pos x="2" y="8"/>
              </a:cxn>
              <a:cxn ang="0">
                <a:pos x="2" y="7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0" y="7"/>
                </a:lnTo>
                <a:lnTo>
                  <a:pt x="1" y="7"/>
                </a:lnTo>
                <a:lnTo>
                  <a:pt x="2" y="8"/>
                </a:lnTo>
                <a:lnTo>
                  <a:pt x="2" y="7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9" name="Freeform 558"/>
          <p:cNvSpPr>
            <a:spLocks/>
          </p:cNvSpPr>
          <p:nvPr/>
        </p:nvSpPr>
        <p:spPr bwMode="auto">
          <a:xfrm>
            <a:off x="2283439" y="4278563"/>
            <a:ext cx="48758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30" y="18"/>
              </a:cxn>
              <a:cxn ang="0">
                <a:pos x="12" y="18"/>
              </a:cxn>
              <a:cxn ang="0">
                <a:pos x="30" y="12"/>
              </a:cxn>
              <a:cxn ang="0">
                <a:pos x="36" y="12"/>
              </a:cxn>
              <a:cxn ang="0">
                <a:pos x="36" y="0"/>
              </a:cxn>
              <a:cxn ang="0">
                <a:pos x="30" y="0"/>
              </a:cxn>
              <a:cxn ang="0">
                <a:pos x="12" y="0"/>
              </a:cxn>
            </a:cxnLst>
            <a:rect l="0" t="0" r="r" b="b"/>
            <a:pathLst>
              <a:path w="36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30" y="18"/>
                </a:lnTo>
                <a:lnTo>
                  <a:pt x="12" y="18"/>
                </a:lnTo>
                <a:lnTo>
                  <a:pt x="30" y="12"/>
                </a:lnTo>
                <a:lnTo>
                  <a:pt x="36" y="12"/>
                </a:lnTo>
                <a:lnTo>
                  <a:pt x="36" y="0"/>
                </a:lnTo>
                <a:lnTo>
                  <a:pt x="3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0" name="Freeform 559"/>
          <p:cNvSpPr>
            <a:spLocks/>
          </p:cNvSpPr>
          <p:nvPr/>
        </p:nvSpPr>
        <p:spPr bwMode="auto">
          <a:xfrm>
            <a:off x="2283439" y="4278563"/>
            <a:ext cx="48758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5" y="3"/>
              </a:cxn>
              <a:cxn ang="0">
                <a:pos x="2" y="3"/>
              </a:cxn>
              <a:cxn ang="0">
                <a:pos x="5" y="2"/>
              </a:cxn>
              <a:cxn ang="0">
                <a:pos x="6" y="2"/>
              </a:cxn>
              <a:cxn ang="0">
                <a:pos x="6" y="1"/>
              </a:cxn>
              <a:cxn ang="0">
                <a:pos x="6" y="0"/>
              </a:cxn>
              <a:cxn ang="0">
                <a:pos x="5" y="0"/>
              </a:cxn>
              <a:cxn ang="0">
                <a:pos x="5" y="0"/>
              </a:cxn>
              <a:cxn ang="0">
                <a:pos x="2" y="0"/>
              </a:cxn>
            </a:cxnLst>
            <a:rect l="0" t="0" r="r" b="b"/>
            <a:pathLst>
              <a:path w="6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5" y="3"/>
                </a:lnTo>
                <a:lnTo>
                  <a:pt x="2" y="3"/>
                </a:lnTo>
                <a:lnTo>
                  <a:pt x="5" y="2"/>
                </a:lnTo>
                <a:lnTo>
                  <a:pt x="6" y="2"/>
                </a:lnTo>
                <a:lnTo>
                  <a:pt x="6" y="1"/>
                </a:lnTo>
                <a:lnTo>
                  <a:pt x="6" y="0"/>
                </a:lnTo>
                <a:lnTo>
                  <a:pt x="5" y="0"/>
                </a:lnTo>
                <a:lnTo>
                  <a:pt x="5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1" name="Freeform 560"/>
          <p:cNvSpPr>
            <a:spLocks/>
          </p:cNvSpPr>
          <p:nvPr/>
        </p:nvSpPr>
        <p:spPr bwMode="auto">
          <a:xfrm>
            <a:off x="2307818" y="4243255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0" y="42"/>
              </a:cxn>
              <a:cxn ang="0">
                <a:pos x="6" y="42"/>
              </a:cxn>
              <a:cxn ang="0">
                <a:pos x="12" y="48"/>
              </a:cxn>
              <a:cxn ang="0">
                <a:pos x="12" y="42"/>
              </a:cxn>
              <a:cxn ang="0">
                <a:pos x="18" y="42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0" y="42"/>
                </a:lnTo>
                <a:lnTo>
                  <a:pt x="6" y="42"/>
                </a:lnTo>
                <a:lnTo>
                  <a:pt x="12" y="48"/>
                </a:lnTo>
                <a:lnTo>
                  <a:pt x="12" y="42"/>
                </a:lnTo>
                <a:lnTo>
                  <a:pt x="18" y="42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2" name="Freeform 561"/>
          <p:cNvSpPr>
            <a:spLocks/>
          </p:cNvSpPr>
          <p:nvPr/>
        </p:nvSpPr>
        <p:spPr bwMode="auto">
          <a:xfrm>
            <a:off x="2307818" y="4243255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1" y="7"/>
              </a:cxn>
              <a:cxn ang="0">
                <a:pos x="2" y="8"/>
              </a:cxn>
              <a:cxn ang="0">
                <a:pos x="2" y="7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0" y="7"/>
                </a:lnTo>
                <a:lnTo>
                  <a:pt x="1" y="7"/>
                </a:lnTo>
                <a:lnTo>
                  <a:pt x="2" y="8"/>
                </a:lnTo>
                <a:lnTo>
                  <a:pt x="2" y="7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3" name="Freeform 562"/>
          <p:cNvSpPr>
            <a:spLocks/>
          </p:cNvSpPr>
          <p:nvPr/>
        </p:nvSpPr>
        <p:spPr bwMode="auto">
          <a:xfrm>
            <a:off x="2307818" y="4243255"/>
            <a:ext cx="325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18" y="18"/>
              </a:cxn>
              <a:cxn ang="0">
                <a:pos x="12" y="18"/>
              </a:cxn>
              <a:cxn ang="0">
                <a:pos x="18" y="12"/>
              </a:cxn>
              <a:cxn ang="0">
                <a:pos x="24" y="12"/>
              </a:cxn>
              <a:cxn ang="0">
                <a:pos x="24" y="0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24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18" y="18"/>
                </a:lnTo>
                <a:lnTo>
                  <a:pt x="12" y="18"/>
                </a:lnTo>
                <a:lnTo>
                  <a:pt x="18" y="12"/>
                </a:lnTo>
                <a:lnTo>
                  <a:pt x="24" y="12"/>
                </a:lnTo>
                <a:lnTo>
                  <a:pt x="24" y="0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4" name="Freeform 563"/>
          <p:cNvSpPr>
            <a:spLocks/>
          </p:cNvSpPr>
          <p:nvPr/>
        </p:nvSpPr>
        <p:spPr bwMode="auto">
          <a:xfrm>
            <a:off x="2307818" y="4243255"/>
            <a:ext cx="325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3" y="3"/>
              </a:cxn>
              <a:cxn ang="0">
                <a:pos x="2" y="3"/>
              </a:cxn>
              <a:cxn ang="0">
                <a:pos x="3" y="2"/>
              </a:cxn>
              <a:cxn ang="0">
                <a:pos x="4" y="2"/>
              </a:cxn>
              <a:cxn ang="0">
                <a:pos x="4" y="1"/>
              </a:cxn>
              <a:cxn ang="0">
                <a:pos x="4" y="0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3" y="3"/>
                </a:lnTo>
                <a:lnTo>
                  <a:pt x="2" y="3"/>
                </a:lnTo>
                <a:lnTo>
                  <a:pt x="3" y="2"/>
                </a:lnTo>
                <a:lnTo>
                  <a:pt x="4" y="2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5" name="Freeform 564"/>
          <p:cNvSpPr>
            <a:spLocks/>
          </p:cNvSpPr>
          <p:nvPr/>
        </p:nvSpPr>
        <p:spPr bwMode="auto">
          <a:xfrm>
            <a:off x="2315944" y="4243255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18" y="18"/>
              </a:cxn>
              <a:cxn ang="0">
                <a:pos x="12" y="18"/>
              </a:cxn>
              <a:cxn ang="0">
                <a:pos x="24" y="12"/>
              </a:cxn>
              <a:cxn ang="0">
                <a:pos x="30" y="12"/>
              </a:cxn>
              <a:cxn ang="0">
                <a:pos x="30" y="0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18" y="18"/>
                </a:lnTo>
                <a:lnTo>
                  <a:pt x="12" y="18"/>
                </a:lnTo>
                <a:lnTo>
                  <a:pt x="24" y="12"/>
                </a:lnTo>
                <a:lnTo>
                  <a:pt x="30" y="12"/>
                </a:lnTo>
                <a:lnTo>
                  <a:pt x="30" y="0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6" name="Freeform 565"/>
          <p:cNvSpPr>
            <a:spLocks/>
          </p:cNvSpPr>
          <p:nvPr/>
        </p:nvSpPr>
        <p:spPr bwMode="auto">
          <a:xfrm>
            <a:off x="2315944" y="4243255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3" y="3"/>
              </a:cxn>
              <a:cxn ang="0">
                <a:pos x="2" y="3"/>
              </a:cxn>
              <a:cxn ang="0">
                <a:pos x="4" y="2"/>
              </a:cxn>
              <a:cxn ang="0">
                <a:pos x="5" y="2"/>
              </a:cxn>
              <a:cxn ang="0">
                <a:pos x="5" y="1"/>
              </a:cxn>
              <a:cxn ang="0">
                <a:pos x="5" y="0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3" y="3"/>
                </a:lnTo>
                <a:lnTo>
                  <a:pt x="2" y="3"/>
                </a:lnTo>
                <a:lnTo>
                  <a:pt x="4" y="2"/>
                </a:lnTo>
                <a:lnTo>
                  <a:pt x="5" y="2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7" name="Freeform 566"/>
          <p:cNvSpPr>
            <a:spLocks/>
          </p:cNvSpPr>
          <p:nvPr/>
        </p:nvSpPr>
        <p:spPr bwMode="auto">
          <a:xfrm>
            <a:off x="2332197" y="4206771"/>
            <a:ext cx="24379" cy="57669"/>
          </a:xfrm>
          <a:custGeom>
            <a:avLst/>
            <a:gdLst/>
            <a:ahLst/>
            <a:cxnLst>
              <a:cxn ang="0">
                <a:pos x="0" y="37"/>
              </a:cxn>
              <a:cxn ang="0">
                <a:pos x="0" y="43"/>
              </a:cxn>
              <a:cxn ang="0">
                <a:pos x="6" y="43"/>
              </a:cxn>
              <a:cxn ang="0">
                <a:pos x="6" y="49"/>
              </a:cxn>
              <a:cxn ang="0">
                <a:pos x="12" y="43"/>
              </a:cxn>
              <a:cxn ang="0">
                <a:pos x="18" y="43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37"/>
              </a:cxn>
            </a:cxnLst>
            <a:rect l="0" t="0" r="r" b="b"/>
            <a:pathLst>
              <a:path w="18" h="49">
                <a:moveTo>
                  <a:pt x="0" y="37"/>
                </a:moveTo>
                <a:lnTo>
                  <a:pt x="0" y="43"/>
                </a:lnTo>
                <a:lnTo>
                  <a:pt x="6" y="43"/>
                </a:lnTo>
                <a:lnTo>
                  <a:pt x="6" y="49"/>
                </a:lnTo>
                <a:lnTo>
                  <a:pt x="12" y="43"/>
                </a:lnTo>
                <a:lnTo>
                  <a:pt x="18" y="43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3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8" name="Freeform 567"/>
          <p:cNvSpPr>
            <a:spLocks/>
          </p:cNvSpPr>
          <p:nvPr/>
        </p:nvSpPr>
        <p:spPr bwMode="auto">
          <a:xfrm>
            <a:off x="2332197" y="4206771"/>
            <a:ext cx="24379" cy="57669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1" y="7"/>
              </a:cxn>
              <a:cxn ang="0">
                <a:pos x="1" y="8"/>
              </a:cxn>
              <a:cxn ang="0">
                <a:pos x="2" y="7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0" y="7"/>
                </a:lnTo>
                <a:lnTo>
                  <a:pt x="1" y="7"/>
                </a:lnTo>
                <a:lnTo>
                  <a:pt x="1" y="8"/>
                </a:lnTo>
                <a:lnTo>
                  <a:pt x="2" y="7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9" name="Freeform 568"/>
          <p:cNvSpPr>
            <a:spLocks/>
          </p:cNvSpPr>
          <p:nvPr/>
        </p:nvSpPr>
        <p:spPr bwMode="auto">
          <a:xfrm>
            <a:off x="2332197" y="4206771"/>
            <a:ext cx="32505" cy="22361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12" y="19"/>
              </a:cxn>
              <a:cxn ang="0">
                <a:pos x="6" y="19"/>
              </a:cxn>
              <a:cxn ang="0">
                <a:pos x="18" y="12"/>
              </a:cxn>
              <a:cxn ang="0">
                <a:pos x="24" y="12"/>
              </a:cxn>
              <a:cxn ang="0">
                <a:pos x="24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24" h="19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12" y="19"/>
                </a:lnTo>
                <a:lnTo>
                  <a:pt x="6" y="19"/>
                </a:lnTo>
                <a:lnTo>
                  <a:pt x="18" y="12"/>
                </a:lnTo>
                <a:lnTo>
                  <a:pt x="24" y="12"/>
                </a:lnTo>
                <a:lnTo>
                  <a:pt x="24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0" name="Freeform 569"/>
          <p:cNvSpPr>
            <a:spLocks/>
          </p:cNvSpPr>
          <p:nvPr/>
        </p:nvSpPr>
        <p:spPr bwMode="auto">
          <a:xfrm>
            <a:off x="2332197" y="4206771"/>
            <a:ext cx="32505" cy="22361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2" y="3"/>
              </a:cxn>
              <a:cxn ang="0">
                <a:pos x="1" y="3"/>
              </a:cxn>
              <a:cxn ang="0">
                <a:pos x="3" y="2"/>
              </a:cxn>
              <a:cxn ang="0">
                <a:pos x="4" y="2"/>
              </a:cxn>
              <a:cxn ang="0">
                <a:pos x="4" y="1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2" y="3"/>
                </a:lnTo>
                <a:lnTo>
                  <a:pt x="1" y="3"/>
                </a:lnTo>
                <a:lnTo>
                  <a:pt x="3" y="2"/>
                </a:lnTo>
                <a:lnTo>
                  <a:pt x="4" y="2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1" name="Freeform 570"/>
          <p:cNvSpPr>
            <a:spLocks/>
          </p:cNvSpPr>
          <p:nvPr/>
        </p:nvSpPr>
        <p:spPr bwMode="auto">
          <a:xfrm>
            <a:off x="2340323" y="4171464"/>
            <a:ext cx="24379" cy="57669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0" y="42"/>
              </a:cxn>
              <a:cxn ang="0">
                <a:pos x="6" y="42"/>
              </a:cxn>
              <a:cxn ang="0">
                <a:pos x="6" y="49"/>
              </a:cxn>
              <a:cxn ang="0">
                <a:pos x="12" y="42"/>
              </a:cxn>
              <a:cxn ang="0">
                <a:pos x="18" y="42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9">
                <a:moveTo>
                  <a:pt x="0" y="36"/>
                </a:moveTo>
                <a:lnTo>
                  <a:pt x="0" y="42"/>
                </a:lnTo>
                <a:lnTo>
                  <a:pt x="6" y="42"/>
                </a:lnTo>
                <a:lnTo>
                  <a:pt x="6" y="49"/>
                </a:lnTo>
                <a:lnTo>
                  <a:pt x="12" y="42"/>
                </a:lnTo>
                <a:lnTo>
                  <a:pt x="18" y="42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2" name="Freeform 571"/>
          <p:cNvSpPr>
            <a:spLocks/>
          </p:cNvSpPr>
          <p:nvPr/>
        </p:nvSpPr>
        <p:spPr bwMode="auto">
          <a:xfrm>
            <a:off x="2340323" y="4171464"/>
            <a:ext cx="24379" cy="57669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1" y="7"/>
              </a:cxn>
              <a:cxn ang="0">
                <a:pos x="1" y="8"/>
              </a:cxn>
              <a:cxn ang="0">
                <a:pos x="2" y="7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0" y="7"/>
                </a:lnTo>
                <a:lnTo>
                  <a:pt x="1" y="7"/>
                </a:lnTo>
                <a:lnTo>
                  <a:pt x="1" y="8"/>
                </a:lnTo>
                <a:lnTo>
                  <a:pt x="2" y="7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3" name="Freeform 572"/>
          <p:cNvSpPr>
            <a:spLocks/>
          </p:cNvSpPr>
          <p:nvPr/>
        </p:nvSpPr>
        <p:spPr bwMode="auto">
          <a:xfrm>
            <a:off x="2340323" y="4171464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24" y="18"/>
              </a:cxn>
              <a:cxn ang="0">
                <a:pos x="6" y="18"/>
              </a:cxn>
              <a:cxn ang="0">
                <a:pos x="30" y="12"/>
              </a:cxn>
              <a:cxn ang="0">
                <a:pos x="30" y="0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24" y="18"/>
                </a:lnTo>
                <a:lnTo>
                  <a:pt x="6" y="18"/>
                </a:lnTo>
                <a:lnTo>
                  <a:pt x="30" y="12"/>
                </a:lnTo>
                <a:lnTo>
                  <a:pt x="30" y="0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4" name="Freeform 573"/>
          <p:cNvSpPr>
            <a:spLocks/>
          </p:cNvSpPr>
          <p:nvPr/>
        </p:nvSpPr>
        <p:spPr bwMode="auto">
          <a:xfrm>
            <a:off x="2340323" y="4171464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4" y="3"/>
              </a:cxn>
              <a:cxn ang="0">
                <a:pos x="1" y="3"/>
              </a:cxn>
              <a:cxn ang="0">
                <a:pos x="5" y="2"/>
              </a:cxn>
              <a:cxn ang="0">
                <a:pos x="5" y="2"/>
              </a:cxn>
              <a:cxn ang="0">
                <a:pos x="5" y="1"/>
              </a:cxn>
              <a:cxn ang="0">
                <a:pos x="5" y="0"/>
              </a:cxn>
              <a:cxn ang="0">
                <a:pos x="5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4" y="3"/>
                </a:lnTo>
                <a:lnTo>
                  <a:pt x="1" y="3"/>
                </a:lnTo>
                <a:lnTo>
                  <a:pt x="5" y="2"/>
                </a:lnTo>
                <a:lnTo>
                  <a:pt x="5" y="2"/>
                </a:lnTo>
                <a:lnTo>
                  <a:pt x="5" y="1"/>
                </a:lnTo>
                <a:lnTo>
                  <a:pt x="5" y="0"/>
                </a:lnTo>
                <a:lnTo>
                  <a:pt x="5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5" name="Freeform 574"/>
          <p:cNvSpPr>
            <a:spLocks/>
          </p:cNvSpPr>
          <p:nvPr/>
        </p:nvSpPr>
        <p:spPr bwMode="auto">
          <a:xfrm>
            <a:off x="2356576" y="4136156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6" y="42"/>
              </a:cxn>
              <a:cxn ang="0">
                <a:pos x="12" y="48"/>
              </a:cxn>
              <a:cxn ang="0">
                <a:pos x="18" y="42"/>
              </a:cxn>
              <a:cxn ang="0">
                <a:pos x="18" y="0"/>
              </a:cxn>
              <a:cxn ang="0">
                <a:pos x="6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6" y="42"/>
                </a:lnTo>
                <a:lnTo>
                  <a:pt x="12" y="48"/>
                </a:lnTo>
                <a:lnTo>
                  <a:pt x="18" y="42"/>
                </a:lnTo>
                <a:lnTo>
                  <a:pt x="18" y="0"/>
                </a:lnTo>
                <a:lnTo>
                  <a:pt x="6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6" name="Freeform 575"/>
          <p:cNvSpPr>
            <a:spLocks/>
          </p:cNvSpPr>
          <p:nvPr/>
        </p:nvSpPr>
        <p:spPr bwMode="auto">
          <a:xfrm>
            <a:off x="2356576" y="4136156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1" y="7"/>
              </a:cxn>
              <a:cxn ang="0">
                <a:pos x="1" y="7"/>
              </a:cxn>
              <a:cxn ang="0">
                <a:pos x="2" y="8"/>
              </a:cxn>
              <a:cxn ang="0">
                <a:pos x="3" y="7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1" y="7"/>
                </a:lnTo>
                <a:lnTo>
                  <a:pt x="1" y="7"/>
                </a:lnTo>
                <a:lnTo>
                  <a:pt x="2" y="8"/>
                </a:lnTo>
                <a:lnTo>
                  <a:pt x="3" y="7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7" name="Freeform 576"/>
          <p:cNvSpPr>
            <a:spLocks/>
          </p:cNvSpPr>
          <p:nvPr/>
        </p:nvSpPr>
        <p:spPr bwMode="auto">
          <a:xfrm>
            <a:off x="2356576" y="4136156"/>
            <a:ext cx="56884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36" y="18"/>
              </a:cxn>
              <a:cxn ang="0">
                <a:pos x="12" y="18"/>
              </a:cxn>
              <a:cxn ang="0">
                <a:pos x="42" y="12"/>
              </a:cxn>
              <a:cxn ang="0">
                <a:pos x="42" y="0"/>
              </a:cxn>
              <a:cxn ang="0">
                <a:pos x="36" y="0"/>
              </a:cxn>
              <a:cxn ang="0">
                <a:pos x="12" y="0"/>
              </a:cxn>
            </a:cxnLst>
            <a:rect l="0" t="0" r="r" b="b"/>
            <a:pathLst>
              <a:path w="42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36" y="18"/>
                </a:lnTo>
                <a:lnTo>
                  <a:pt x="12" y="18"/>
                </a:lnTo>
                <a:lnTo>
                  <a:pt x="42" y="12"/>
                </a:lnTo>
                <a:lnTo>
                  <a:pt x="42" y="0"/>
                </a:lnTo>
                <a:lnTo>
                  <a:pt x="36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8" name="Freeform 577"/>
          <p:cNvSpPr>
            <a:spLocks/>
          </p:cNvSpPr>
          <p:nvPr/>
        </p:nvSpPr>
        <p:spPr bwMode="auto">
          <a:xfrm>
            <a:off x="2356576" y="4136156"/>
            <a:ext cx="56884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  <a:cxn ang="0">
                <a:pos x="6" y="3"/>
              </a:cxn>
              <a:cxn ang="0">
                <a:pos x="2" y="3"/>
              </a:cxn>
              <a:cxn ang="0">
                <a:pos x="7" y="2"/>
              </a:cxn>
              <a:cxn ang="0">
                <a:pos x="7" y="2"/>
              </a:cxn>
              <a:cxn ang="0">
                <a:pos x="7" y="1"/>
              </a:cxn>
              <a:cxn ang="0">
                <a:pos x="7" y="0"/>
              </a:cxn>
              <a:cxn ang="0">
                <a:pos x="7" y="0"/>
              </a:cxn>
              <a:cxn ang="0">
                <a:pos x="6" y="0"/>
              </a:cxn>
              <a:cxn ang="0">
                <a:pos x="2" y="0"/>
              </a:cxn>
            </a:cxnLst>
            <a:rect l="0" t="0" r="r" b="b"/>
            <a:pathLst>
              <a:path w="7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lnTo>
                  <a:pt x="6" y="3"/>
                </a:lnTo>
                <a:lnTo>
                  <a:pt x="2" y="3"/>
                </a:lnTo>
                <a:lnTo>
                  <a:pt x="7" y="2"/>
                </a:lnTo>
                <a:lnTo>
                  <a:pt x="7" y="2"/>
                </a:lnTo>
                <a:lnTo>
                  <a:pt x="7" y="1"/>
                </a:lnTo>
                <a:lnTo>
                  <a:pt x="7" y="0"/>
                </a:lnTo>
                <a:lnTo>
                  <a:pt x="7" y="0"/>
                </a:lnTo>
                <a:lnTo>
                  <a:pt x="6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9" name="Freeform 578"/>
          <p:cNvSpPr>
            <a:spLocks/>
          </p:cNvSpPr>
          <p:nvPr/>
        </p:nvSpPr>
        <p:spPr bwMode="auto">
          <a:xfrm>
            <a:off x="2389081" y="4136156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18" y="18"/>
              </a:cxn>
              <a:cxn ang="0">
                <a:pos x="12" y="18"/>
              </a:cxn>
              <a:cxn ang="0">
                <a:pos x="24" y="12"/>
              </a:cxn>
              <a:cxn ang="0">
                <a:pos x="30" y="12"/>
              </a:cxn>
              <a:cxn ang="0">
                <a:pos x="30" y="0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18" y="18"/>
                </a:lnTo>
                <a:lnTo>
                  <a:pt x="12" y="18"/>
                </a:lnTo>
                <a:lnTo>
                  <a:pt x="24" y="12"/>
                </a:lnTo>
                <a:lnTo>
                  <a:pt x="30" y="12"/>
                </a:lnTo>
                <a:lnTo>
                  <a:pt x="30" y="0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80" name="Freeform 579"/>
          <p:cNvSpPr>
            <a:spLocks/>
          </p:cNvSpPr>
          <p:nvPr/>
        </p:nvSpPr>
        <p:spPr bwMode="auto">
          <a:xfrm>
            <a:off x="2389081" y="4136156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  <a:cxn ang="0">
                <a:pos x="3" y="3"/>
              </a:cxn>
              <a:cxn ang="0">
                <a:pos x="2" y="3"/>
              </a:cxn>
              <a:cxn ang="0">
                <a:pos x="4" y="2"/>
              </a:cxn>
              <a:cxn ang="0">
                <a:pos x="5" y="2"/>
              </a:cxn>
              <a:cxn ang="0">
                <a:pos x="5" y="1"/>
              </a:cxn>
              <a:cxn ang="0">
                <a:pos x="5" y="0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lnTo>
                  <a:pt x="3" y="3"/>
                </a:lnTo>
                <a:lnTo>
                  <a:pt x="2" y="3"/>
                </a:lnTo>
                <a:lnTo>
                  <a:pt x="4" y="2"/>
                </a:lnTo>
                <a:lnTo>
                  <a:pt x="5" y="2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81" name="Freeform 580"/>
          <p:cNvSpPr>
            <a:spLocks/>
          </p:cNvSpPr>
          <p:nvPr/>
        </p:nvSpPr>
        <p:spPr bwMode="auto">
          <a:xfrm>
            <a:off x="2405334" y="4100849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0" y="42"/>
              </a:cxn>
              <a:cxn ang="0">
                <a:pos x="6" y="48"/>
              </a:cxn>
              <a:cxn ang="0">
                <a:pos x="12" y="42"/>
              </a:cxn>
              <a:cxn ang="0">
                <a:pos x="18" y="42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0" y="42"/>
                </a:lnTo>
                <a:lnTo>
                  <a:pt x="6" y="48"/>
                </a:lnTo>
                <a:lnTo>
                  <a:pt x="12" y="42"/>
                </a:lnTo>
                <a:lnTo>
                  <a:pt x="18" y="42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82" name="Freeform 581"/>
          <p:cNvSpPr>
            <a:spLocks/>
          </p:cNvSpPr>
          <p:nvPr/>
        </p:nvSpPr>
        <p:spPr bwMode="auto">
          <a:xfrm>
            <a:off x="2405334" y="4100849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0" y="7"/>
              </a:cxn>
              <a:cxn ang="0">
                <a:pos x="1" y="8"/>
              </a:cxn>
              <a:cxn ang="0">
                <a:pos x="2" y="7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0" y="7"/>
                </a:lnTo>
                <a:lnTo>
                  <a:pt x="0" y="7"/>
                </a:lnTo>
                <a:lnTo>
                  <a:pt x="1" y="8"/>
                </a:lnTo>
                <a:lnTo>
                  <a:pt x="2" y="7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83" name="Freeform 582"/>
          <p:cNvSpPr>
            <a:spLocks/>
          </p:cNvSpPr>
          <p:nvPr/>
        </p:nvSpPr>
        <p:spPr bwMode="auto">
          <a:xfrm>
            <a:off x="2405334" y="4100849"/>
            <a:ext cx="325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12" y="18"/>
              </a:cxn>
              <a:cxn ang="0">
                <a:pos x="6" y="18"/>
              </a:cxn>
              <a:cxn ang="0">
                <a:pos x="18" y="12"/>
              </a:cxn>
              <a:cxn ang="0">
                <a:pos x="24" y="6"/>
              </a:cxn>
              <a:cxn ang="0">
                <a:pos x="18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24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12" y="18"/>
                </a:lnTo>
                <a:lnTo>
                  <a:pt x="6" y="18"/>
                </a:lnTo>
                <a:lnTo>
                  <a:pt x="18" y="12"/>
                </a:lnTo>
                <a:lnTo>
                  <a:pt x="24" y="6"/>
                </a:lnTo>
                <a:lnTo>
                  <a:pt x="18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84" name="Freeform 583"/>
          <p:cNvSpPr>
            <a:spLocks/>
          </p:cNvSpPr>
          <p:nvPr/>
        </p:nvSpPr>
        <p:spPr bwMode="auto">
          <a:xfrm>
            <a:off x="2405334" y="4100849"/>
            <a:ext cx="325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2" y="3"/>
              </a:cxn>
              <a:cxn ang="0">
                <a:pos x="1" y="3"/>
              </a:cxn>
              <a:cxn ang="0">
                <a:pos x="3" y="2"/>
              </a:cxn>
              <a:cxn ang="0">
                <a:pos x="3" y="2"/>
              </a:cxn>
              <a:cxn ang="0">
                <a:pos x="4" y="1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2" y="3"/>
                </a:lnTo>
                <a:lnTo>
                  <a:pt x="1" y="3"/>
                </a:lnTo>
                <a:lnTo>
                  <a:pt x="3" y="2"/>
                </a:lnTo>
                <a:lnTo>
                  <a:pt x="3" y="2"/>
                </a:lnTo>
                <a:lnTo>
                  <a:pt x="4" y="1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85" name="Freeform 584"/>
          <p:cNvSpPr>
            <a:spLocks/>
          </p:cNvSpPr>
          <p:nvPr/>
        </p:nvSpPr>
        <p:spPr bwMode="auto">
          <a:xfrm>
            <a:off x="2413460" y="4030234"/>
            <a:ext cx="24379" cy="91799"/>
          </a:xfrm>
          <a:custGeom>
            <a:avLst/>
            <a:gdLst/>
            <a:ahLst/>
            <a:cxnLst>
              <a:cxn ang="0">
                <a:pos x="0" y="66"/>
              </a:cxn>
              <a:cxn ang="0">
                <a:pos x="0" y="72"/>
              </a:cxn>
              <a:cxn ang="0">
                <a:pos x="6" y="78"/>
              </a:cxn>
              <a:cxn ang="0">
                <a:pos x="12" y="72"/>
              </a:cxn>
              <a:cxn ang="0">
                <a:pos x="18" y="6"/>
              </a:cxn>
              <a:cxn ang="0">
                <a:pos x="18" y="66"/>
              </a:cxn>
              <a:cxn ang="0">
                <a:pos x="12" y="0"/>
              </a:cxn>
              <a:cxn ang="0">
                <a:pos x="0" y="0"/>
              </a:cxn>
              <a:cxn ang="0">
                <a:pos x="0" y="6"/>
              </a:cxn>
              <a:cxn ang="0">
                <a:pos x="0" y="66"/>
              </a:cxn>
            </a:cxnLst>
            <a:rect l="0" t="0" r="r" b="b"/>
            <a:pathLst>
              <a:path w="18" h="78">
                <a:moveTo>
                  <a:pt x="0" y="66"/>
                </a:moveTo>
                <a:lnTo>
                  <a:pt x="0" y="72"/>
                </a:lnTo>
                <a:lnTo>
                  <a:pt x="6" y="78"/>
                </a:lnTo>
                <a:lnTo>
                  <a:pt x="12" y="72"/>
                </a:lnTo>
                <a:lnTo>
                  <a:pt x="18" y="6"/>
                </a:lnTo>
                <a:lnTo>
                  <a:pt x="18" y="66"/>
                </a:lnTo>
                <a:lnTo>
                  <a:pt x="12" y="0"/>
                </a:lnTo>
                <a:lnTo>
                  <a:pt x="0" y="0"/>
                </a:lnTo>
                <a:lnTo>
                  <a:pt x="0" y="6"/>
                </a:lnTo>
                <a:lnTo>
                  <a:pt x="0" y="6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86" name="Freeform 585"/>
          <p:cNvSpPr>
            <a:spLocks/>
          </p:cNvSpPr>
          <p:nvPr/>
        </p:nvSpPr>
        <p:spPr bwMode="auto">
          <a:xfrm>
            <a:off x="2413460" y="4030234"/>
            <a:ext cx="24379" cy="91799"/>
          </a:xfrm>
          <a:custGeom>
            <a:avLst/>
            <a:gdLst/>
            <a:ahLst/>
            <a:cxnLst>
              <a:cxn ang="0">
                <a:pos x="0" y="11"/>
              </a:cxn>
              <a:cxn ang="0">
                <a:pos x="0" y="12"/>
              </a:cxn>
              <a:cxn ang="0">
                <a:pos x="0" y="12"/>
              </a:cxn>
              <a:cxn ang="0">
                <a:pos x="1" y="13"/>
              </a:cxn>
              <a:cxn ang="0">
                <a:pos x="2" y="12"/>
              </a:cxn>
              <a:cxn ang="0">
                <a:pos x="2" y="12"/>
              </a:cxn>
              <a:cxn ang="0">
                <a:pos x="3" y="1"/>
              </a:cxn>
              <a:cxn ang="0">
                <a:pos x="3" y="1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11"/>
              </a:cxn>
            </a:cxnLst>
            <a:rect l="0" t="0" r="r" b="b"/>
            <a:pathLst>
              <a:path w="3" h="13">
                <a:moveTo>
                  <a:pt x="0" y="11"/>
                </a:moveTo>
                <a:lnTo>
                  <a:pt x="0" y="12"/>
                </a:lnTo>
                <a:lnTo>
                  <a:pt x="0" y="12"/>
                </a:lnTo>
                <a:lnTo>
                  <a:pt x="1" y="13"/>
                </a:lnTo>
                <a:lnTo>
                  <a:pt x="2" y="12"/>
                </a:lnTo>
                <a:lnTo>
                  <a:pt x="2" y="12"/>
                </a:lnTo>
                <a:lnTo>
                  <a:pt x="3" y="1"/>
                </a:lnTo>
                <a:lnTo>
                  <a:pt x="3" y="1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11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87" name="Freeform 586"/>
          <p:cNvSpPr>
            <a:spLocks/>
          </p:cNvSpPr>
          <p:nvPr/>
        </p:nvSpPr>
        <p:spPr bwMode="auto">
          <a:xfrm>
            <a:off x="2413460" y="4030234"/>
            <a:ext cx="24379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12" y="18"/>
              </a:cxn>
              <a:cxn ang="0">
                <a:pos x="6" y="18"/>
              </a:cxn>
              <a:cxn ang="0">
                <a:pos x="12" y="12"/>
              </a:cxn>
              <a:cxn ang="0">
                <a:pos x="18" y="12"/>
              </a:cxn>
              <a:cxn ang="0">
                <a:pos x="18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18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12" y="18"/>
                </a:lnTo>
                <a:lnTo>
                  <a:pt x="6" y="18"/>
                </a:lnTo>
                <a:lnTo>
                  <a:pt x="12" y="12"/>
                </a:lnTo>
                <a:lnTo>
                  <a:pt x="18" y="12"/>
                </a:lnTo>
                <a:lnTo>
                  <a:pt x="18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88" name="Freeform 587"/>
          <p:cNvSpPr>
            <a:spLocks/>
          </p:cNvSpPr>
          <p:nvPr/>
        </p:nvSpPr>
        <p:spPr bwMode="auto">
          <a:xfrm>
            <a:off x="2413460" y="4030234"/>
            <a:ext cx="24379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2" y="3"/>
              </a:cxn>
              <a:cxn ang="0">
                <a:pos x="1" y="3"/>
              </a:cxn>
              <a:cxn ang="0">
                <a:pos x="2" y="2"/>
              </a:cxn>
              <a:cxn ang="0">
                <a:pos x="3" y="2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3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2" y="3"/>
                </a:lnTo>
                <a:lnTo>
                  <a:pt x="1" y="3"/>
                </a:lnTo>
                <a:lnTo>
                  <a:pt x="2" y="2"/>
                </a:lnTo>
                <a:lnTo>
                  <a:pt x="3" y="2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89" name="Freeform 588"/>
          <p:cNvSpPr>
            <a:spLocks/>
          </p:cNvSpPr>
          <p:nvPr/>
        </p:nvSpPr>
        <p:spPr bwMode="auto">
          <a:xfrm>
            <a:off x="2413460" y="3994927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0" y="42"/>
              </a:cxn>
              <a:cxn ang="0">
                <a:pos x="6" y="42"/>
              </a:cxn>
              <a:cxn ang="0">
                <a:pos x="12" y="48"/>
              </a:cxn>
              <a:cxn ang="0">
                <a:pos x="12" y="42"/>
              </a:cxn>
              <a:cxn ang="0">
                <a:pos x="18" y="42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0" y="42"/>
                </a:lnTo>
                <a:lnTo>
                  <a:pt x="6" y="42"/>
                </a:lnTo>
                <a:lnTo>
                  <a:pt x="12" y="48"/>
                </a:lnTo>
                <a:lnTo>
                  <a:pt x="12" y="42"/>
                </a:lnTo>
                <a:lnTo>
                  <a:pt x="18" y="42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0" name="Freeform 589"/>
          <p:cNvSpPr>
            <a:spLocks/>
          </p:cNvSpPr>
          <p:nvPr/>
        </p:nvSpPr>
        <p:spPr bwMode="auto">
          <a:xfrm>
            <a:off x="2413460" y="3994927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1" y="7"/>
              </a:cxn>
              <a:cxn ang="0">
                <a:pos x="2" y="8"/>
              </a:cxn>
              <a:cxn ang="0">
                <a:pos x="2" y="7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0" y="7"/>
                </a:lnTo>
                <a:lnTo>
                  <a:pt x="1" y="7"/>
                </a:lnTo>
                <a:lnTo>
                  <a:pt x="2" y="8"/>
                </a:lnTo>
                <a:lnTo>
                  <a:pt x="2" y="7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1" name="Freeform 590"/>
          <p:cNvSpPr>
            <a:spLocks/>
          </p:cNvSpPr>
          <p:nvPr/>
        </p:nvSpPr>
        <p:spPr bwMode="auto">
          <a:xfrm>
            <a:off x="2413460" y="3994927"/>
            <a:ext cx="138147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90" y="18"/>
              </a:cxn>
              <a:cxn ang="0">
                <a:pos x="12" y="18"/>
              </a:cxn>
              <a:cxn ang="0">
                <a:pos x="96" y="12"/>
              </a:cxn>
              <a:cxn ang="0">
                <a:pos x="102" y="12"/>
              </a:cxn>
              <a:cxn ang="0">
                <a:pos x="102" y="0"/>
              </a:cxn>
              <a:cxn ang="0">
                <a:pos x="90" y="0"/>
              </a:cxn>
              <a:cxn ang="0">
                <a:pos x="12" y="0"/>
              </a:cxn>
            </a:cxnLst>
            <a:rect l="0" t="0" r="r" b="b"/>
            <a:pathLst>
              <a:path w="102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90" y="18"/>
                </a:lnTo>
                <a:lnTo>
                  <a:pt x="12" y="18"/>
                </a:lnTo>
                <a:lnTo>
                  <a:pt x="96" y="12"/>
                </a:lnTo>
                <a:lnTo>
                  <a:pt x="102" y="12"/>
                </a:lnTo>
                <a:lnTo>
                  <a:pt x="102" y="0"/>
                </a:lnTo>
                <a:lnTo>
                  <a:pt x="9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2" name="Freeform 591"/>
          <p:cNvSpPr>
            <a:spLocks/>
          </p:cNvSpPr>
          <p:nvPr/>
        </p:nvSpPr>
        <p:spPr bwMode="auto">
          <a:xfrm>
            <a:off x="2413460" y="3994927"/>
            <a:ext cx="138147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15" y="3"/>
              </a:cxn>
              <a:cxn ang="0">
                <a:pos x="2" y="3"/>
              </a:cxn>
              <a:cxn ang="0">
                <a:pos x="16" y="2"/>
              </a:cxn>
              <a:cxn ang="0">
                <a:pos x="17" y="2"/>
              </a:cxn>
              <a:cxn ang="0">
                <a:pos x="17" y="1"/>
              </a:cxn>
              <a:cxn ang="0">
                <a:pos x="17" y="0"/>
              </a:cxn>
              <a:cxn ang="0">
                <a:pos x="16" y="0"/>
              </a:cxn>
              <a:cxn ang="0">
                <a:pos x="15" y="0"/>
              </a:cxn>
              <a:cxn ang="0">
                <a:pos x="2" y="0"/>
              </a:cxn>
            </a:cxnLst>
            <a:rect l="0" t="0" r="r" b="b"/>
            <a:pathLst>
              <a:path w="17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15" y="3"/>
                </a:lnTo>
                <a:lnTo>
                  <a:pt x="2" y="3"/>
                </a:lnTo>
                <a:lnTo>
                  <a:pt x="16" y="2"/>
                </a:lnTo>
                <a:lnTo>
                  <a:pt x="17" y="2"/>
                </a:lnTo>
                <a:lnTo>
                  <a:pt x="17" y="1"/>
                </a:lnTo>
                <a:lnTo>
                  <a:pt x="17" y="0"/>
                </a:lnTo>
                <a:lnTo>
                  <a:pt x="16" y="0"/>
                </a:lnTo>
                <a:lnTo>
                  <a:pt x="15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3" name="Freeform 592"/>
          <p:cNvSpPr>
            <a:spLocks/>
          </p:cNvSpPr>
          <p:nvPr/>
        </p:nvSpPr>
        <p:spPr bwMode="auto">
          <a:xfrm>
            <a:off x="2527228" y="3959620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0" y="42"/>
              </a:cxn>
              <a:cxn ang="0">
                <a:pos x="6" y="42"/>
              </a:cxn>
              <a:cxn ang="0">
                <a:pos x="6" y="48"/>
              </a:cxn>
              <a:cxn ang="0">
                <a:pos x="12" y="42"/>
              </a:cxn>
              <a:cxn ang="0">
                <a:pos x="18" y="42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0" y="42"/>
                </a:lnTo>
                <a:lnTo>
                  <a:pt x="6" y="42"/>
                </a:lnTo>
                <a:lnTo>
                  <a:pt x="6" y="48"/>
                </a:lnTo>
                <a:lnTo>
                  <a:pt x="12" y="42"/>
                </a:lnTo>
                <a:lnTo>
                  <a:pt x="18" y="42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4" name="Freeform 593"/>
          <p:cNvSpPr>
            <a:spLocks/>
          </p:cNvSpPr>
          <p:nvPr/>
        </p:nvSpPr>
        <p:spPr bwMode="auto">
          <a:xfrm>
            <a:off x="2527228" y="3959620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1" y="7"/>
              </a:cxn>
              <a:cxn ang="0">
                <a:pos x="1" y="8"/>
              </a:cxn>
              <a:cxn ang="0">
                <a:pos x="2" y="7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0" y="7"/>
                </a:lnTo>
                <a:lnTo>
                  <a:pt x="1" y="7"/>
                </a:lnTo>
                <a:lnTo>
                  <a:pt x="1" y="8"/>
                </a:lnTo>
                <a:lnTo>
                  <a:pt x="2" y="7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5" name="Freeform 594"/>
          <p:cNvSpPr>
            <a:spLocks/>
          </p:cNvSpPr>
          <p:nvPr/>
        </p:nvSpPr>
        <p:spPr bwMode="auto">
          <a:xfrm>
            <a:off x="2527228" y="3959620"/>
            <a:ext cx="24379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12" y="18"/>
              </a:cxn>
              <a:cxn ang="0">
                <a:pos x="6" y="18"/>
              </a:cxn>
              <a:cxn ang="0">
                <a:pos x="12" y="12"/>
              </a:cxn>
              <a:cxn ang="0">
                <a:pos x="18" y="12"/>
              </a:cxn>
              <a:cxn ang="0">
                <a:pos x="18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18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12" y="18"/>
                </a:lnTo>
                <a:lnTo>
                  <a:pt x="6" y="18"/>
                </a:lnTo>
                <a:lnTo>
                  <a:pt x="12" y="12"/>
                </a:lnTo>
                <a:lnTo>
                  <a:pt x="18" y="12"/>
                </a:lnTo>
                <a:lnTo>
                  <a:pt x="18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6" name="Freeform 595"/>
          <p:cNvSpPr>
            <a:spLocks/>
          </p:cNvSpPr>
          <p:nvPr/>
        </p:nvSpPr>
        <p:spPr bwMode="auto">
          <a:xfrm>
            <a:off x="2527228" y="3959620"/>
            <a:ext cx="24379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2" y="3"/>
              </a:cxn>
              <a:cxn ang="0">
                <a:pos x="1" y="3"/>
              </a:cxn>
              <a:cxn ang="0">
                <a:pos x="2" y="2"/>
              </a:cxn>
              <a:cxn ang="0">
                <a:pos x="3" y="2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3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2" y="3"/>
                </a:lnTo>
                <a:lnTo>
                  <a:pt x="1" y="3"/>
                </a:lnTo>
                <a:lnTo>
                  <a:pt x="2" y="2"/>
                </a:lnTo>
                <a:lnTo>
                  <a:pt x="3" y="2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7" name="Freeform 596"/>
          <p:cNvSpPr>
            <a:spLocks/>
          </p:cNvSpPr>
          <p:nvPr/>
        </p:nvSpPr>
        <p:spPr bwMode="auto">
          <a:xfrm>
            <a:off x="2527228" y="3924312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0" y="42"/>
              </a:cxn>
              <a:cxn ang="0">
                <a:pos x="6" y="42"/>
              </a:cxn>
              <a:cxn ang="0">
                <a:pos x="12" y="48"/>
              </a:cxn>
              <a:cxn ang="0">
                <a:pos x="12" y="42"/>
              </a:cxn>
              <a:cxn ang="0">
                <a:pos x="18" y="42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0" y="42"/>
                </a:lnTo>
                <a:lnTo>
                  <a:pt x="6" y="42"/>
                </a:lnTo>
                <a:lnTo>
                  <a:pt x="12" y="48"/>
                </a:lnTo>
                <a:lnTo>
                  <a:pt x="12" y="42"/>
                </a:lnTo>
                <a:lnTo>
                  <a:pt x="18" y="42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" name="Freeform 597"/>
          <p:cNvSpPr>
            <a:spLocks/>
          </p:cNvSpPr>
          <p:nvPr/>
        </p:nvSpPr>
        <p:spPr bwMode="auto">
          <a:xfrm>
            <a:off x="2527228" y="3924312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1" y="7"/>
              </a:cxn>
              <a:cxn ang="0">
                <a:pos x="2" y="8"/>
              </a:cxn>
              <a:cxn ang="0">
                <a:pos x="2" y="7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0" y="7"/>
                </a:lnTo>
                <a:lnTo>
                  <a:pt x="1" y="7"/>
                </a:lnTo>
                <a:lnTo>
                  <a:pt x="2" y="8"/>
                </a:lnTo>
                <a:lnTo>
                  <a:pt x="2" y="7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" name="Freeform 598"/>
          <p:cNvSpPr>
            <a:spLocks/>
          </p:cNvSpPr>
          <p:nvPr/>
        </p:nvSpPr>
        <p:spPr bwMode="auto">
          <a:xfrm>
            <a:off x="2527228" y="3924312"/>
            <a:ext cx="146274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96" y="18"/>
              </a:cxn>
              <a:cxn ang="0">
                <a:pos x="12" y="18"/>
              </a:cxn>
              <a:cxn ang="0">
                <a:pos x="102" y="12"/>
              </a:cxn>
              <a:cxn ang="0">
                <a:pos x="108" y="12"/>
              </a:cxn>
              <a:cxn ang="0">
                <a:pos x="108" y="0"/>
              </a:cxn>
              <a:cxn ang="0">
                <a:pos x="96" y="0"/>
              </a:cxn>
              <a:cxn ang="0">
                <a:pos x="12" y="0"/>
              </a:cxn>
            </a:cxnLst>
            <a:rect l="0" t="0" r="r" b="b"/>
            <a:pathLst>
              <a:path w="108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96" y="18"/>
                </a:lnTo>
                <a:lnTo>
                  <a:pt x="12" y="18"/>
                </a:lnTo>
                <a:lnTo>
                  <a:pt x="102" y="12"/>
                </a:lnTo>
                <a:lnTo>
                  <a:pt x="108" y="12"/>
                </a:lnTo>
                <a:lnTo>
                  <a:pt x="108" y="0"/>
                </a:lnTo>
                <a:lnTo>
                  <a:pt x="96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0" name="Freeform 599"/>
          <p:cNvSpPr>
            <a:spLocks/>
          </p:cNvSpPr>
          <p:nvPr/>
        </p:nvSpPr>
        <p:spPr bwMode="auto">
          <a:xfrm>
            <a:off x="2527228" y="3924312"/>
            <a:ext cx="146274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16" y="3"/>
              </a:cxn>
              <a:cxn ang="0">
                <a:pos x="2" y="3"/>
              </a:cxn>
              <a:cxn ang="0">
                <a:pos x="17" y="2"/>
              </a:cxn>
              <a:cxn ang="0">
                <a:pos x="18" y="2"/>
              </a:cxn>
              <a:cxn ang="0">
                <a:pos x="18" y="1"/>
              </a:cxn>
              <a:cxn ang="0">
                <a:pos x="18" y="0"/>
              </a:cxn>
              <a:cxn ang="0">
                <a:pos x="17" y="0"/>
              </a:cxn>
              <a:cxn ang="0">
                <a:pos x="16" y="0"/>
              </a:cxn>
              <a:cxn ang="0">
                <a:pos x="2" y="0"/>
              </a:cxn>
            </a:cxnLst>
            <a:rect l="0" t="0" r="r" b="b"/>
            <a:pathLst>
              <a:path w="18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16" y="3"/>
                </a:lnTo>
                <a:lnTo>
                  <a:pt x="2" y="3"/>
                </a:lnTo>
                <a:lnTo>
                  <a:pt x="17" y="2"/>
                </a:lnTo>
                <a:lnTo>
                  <a:pt x="18" y="2"/>
                </a:lnTo>
                <a:lnTo>
                  <a:pt x="18" y="1"/>
                </a:lnTo>
                <a:lnTo>
                  <a:pt x="18" y="0"/>
                </a:lnTo>
                <a:lnTo>
                  <a:pt x="17" y="0"/>
                </a:lnTo>
                <a:lnTo>
                  <a:pt x="16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1" name="Freeform 600"/>
          <p:cNvSpPr>
            <a:spLocks/>
          </p:cNvSpPr>
          <p:nvPr/>
        </p:nvSpPr>
        <p:spPr bwMode="auto">
          <a:xfrm>
            <a:off x="2649123" y="3889005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0" y="42"/>
              </a:cxn>
              <a:cxn ang="0">
                <a:pos x="6" y="42"/>
              </a:cxn>
              <a:cxn ang="0">
                <a:pos x="6" y="48"/>
              </a:cxn>
              <a:cxn ang="0">
                <a:pos x="12" y="42"/>
              </a:cxn>
              <a:cxn ang="0">
                <a:pos x="18" y="42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0" y="42"/>
                </a:lnTo>
                <a:lnTo>
                  <a:pt x="6" y="42"/>
                </a:lnTo>
                <a:lnTo>
                  <a:pt x="6" y="48"/>
                </a:lnTo>
                <a:lnTo>
                  <a:pt x="12" y="42"/>
                </a:lnTo>
                <a:lnTo>
                  <a:pt x="18" y="42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2" name="Freeform 601"/>
          <p:cNvSpPr>
            <a:spLocks/>
          </p:cNvSpPr>
          <p:nvPr/>
        </p:nvSpPr>
        <p:spPr bwMode="auto">
          <a:xfrm>
            <a:off x="2649123" y="3889005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1" y="7"/>
              </a:cxn>
              <a:cxn ang="0">
                <a:pos x="1" y="8"/>
              </a:cxn>
              <a:cxn ang="0">
                <a:pos x="2" y="7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0" y="7"/>
                </a:lnTo>
                <a:lnTo>
                  <a:pt x="1" y="7"/>
                </a:lnTo>
                <a:lnTo>
                  <a:pt x="1" y="8"/>
                </a:lnTo>
                <a:lnTo>
                  <a:pt x="2" y="7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3" name="Freeform 602"/>
          <p:cNvSpPr>
            <a:spLocks/>
          </p:cNvSpPr>
          <p:nvPr/>
        </p:nvSpPr>
        <p:spPr bwMode="auto">
          <a:xfrm>
            <a:off x="2649123" y="3889005"/>
            <a:ext cx="138147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96" y="18"/>
              </a:cxn>
              <a:cxn ang="0">
                <a:pos x="6" y="18"/>
              </a:cxn>
              <a:cxn ang="0">
                <a:pos x="102" y="12"/>
              </a:cxn>
              <a:cxn ang="0">
                <a:pos x="102" y="0"/>
              </a:cxn>
              <a:cxn ang="0">
                <a:pos x="96" y="0"/>
              </a:cxn>
              <a:cxn ang="0">
                <a:pos x="6" y="0"/>
              </a:cxn>
            </a:cxnLst>
            <a:rect l="0" t="0" r="r" b="b"/>
            <a:pathLst>
              <a:path w="102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96" y="18"/>
                </a:lnTo>
                <a:lnTo>
                  <a:pt x="6" y="18"/>
                </a:lnTo>
                <a:lnTo>
                  <a:pt x="102" y="12"/>
                </a:lnTo>
                <a:lnTo>
                  <a:pt x="102" y="0"/>
                </a:lnTo>
                <a:lnTo>
                  <a:pt x="96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4" name="Freeform 603"/>
          <p:cNvSpPr>
            <a:spLocks/>
          </p:cNvSpPr>
          <p:nvPr/>
        </p:nvSpPr>
        <p:spPr bwMode="auto">
          <a:xfrm>
            <a:off x="2649123" y="3889005"/>
            <a:ext cx="138147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16" y="3"/>
              </a:cxn>
              <a:cxn ang="0">
                <a:pos x="1" y="3"/>
              </a:cxn>
              <a:cxn ang="0">
                <a:pos x="17" y="2"/>
              </a:cxn>
              <a:cxn ang="0">
                <a:pos x="17" y="2"/>
              </a:cxn>
              <a:cxn ang="0">
                <a:pos x="17" y="1"/>
              </a:cxn>
              <a:cxn ang="0">
                <a:pos x="17" y="0"/>
              </a:cxn>
              <a:cxn ang="0">
                <a:pos x="17" y="0"/>
              </a:cxn>
              <a:cxn ang="0">
                <a:pos x="16" y="0"/>
              </a:cxn>
              <a:cxn ang="0">
                <a:pos x="1" y="0"/>
              </a:cxn>
            </a:cxnLst>
            <a:rect l="0" t="0" r="r" b="b"/>
            <a:pathLst>
              <a:path w="17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16" y="3"/>
                </a:lnTo>
                <a:lnTo>
                  <a:pt x="1" y="3"/>
                </a:lnTo>
                <a:lnTo>
                  <a:pt x="17" y="2"/>
                </a:lnTo>
                <a:lnTo>
                  <a:pt x="17" y="2"/>
                </a:lnTo>
                <a:lnTo>
                  <a:pt x="17" y="1"/>
                </a:lnTo>
                <a:lnTo>
                  <a:pt x="17" y="0"/>
                </a:lnTo>
                <a:lnTo>
                  <a:pt x="17" y="0"/>
                </a:lnTo>
                <a:lnTo>
                  <a:pt x="16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5" name="Freeform 604"/>
          <p:cNvSpPr>
            <a:spLocks/>
          </p:cNvSpPr>
          <p:nvPr/>
        </p:nvSpPr>
        <p:spPr bwMode="auto">
          <a:xfrm>
            <a:off x="2762892" y="3889005"/>
            <a:ext cx="48758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24" y="18"/>
              </a:cxn>
              <a:cxn ang="0">
                <a:pos x="12" y="18"/>
              </a:cxn>
              <a:cxn ang="0">
                <a:pos x="30" y="12"/>
              </a:cxn>
              <a:cxn ang="0">
                <a:pos x="36" y="6"/>
              </a:cxn>
              <a:cxn ang="0">
                <a:pos x="30" y="0"/>
              </a:cxn>
              <a:cxn ang="0">
                <a:pos x="24" y="0"/>
              </a:cxn>
              <a:cxn ang="0">
                <a:pos x="12" y="0"/>
              </a:cxn>
            </a:cxnLst>
            <a:rect l="0" t="0" r="r" b="b"/>
            <a:pathLst>
              <a:path w="36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24" y="18"/>
                </a:lnTo>
                <a:lnTo>
                  <a:pt x="12" y="18"/>
                </a:lnTo>
                <a:lnTo>
                  <a:pt x="30" y="12"/>
                </a:lnTo>
                <a:lnTo>
                  <a:pt x="36" y="6"/>
                </a:lnTo>
                <a:lnTo>
                  <a:pt x="30" y="0"/>
                </a:lnTo>
                <a:lnTo>
                  <a:pt x="24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6" name="Freeform 605"/>
          <p:cNvSpPr>
            <a:spLocks/>
          </p:cNvSpPr>
          <p:nvPr/>
        </p:nvSpPr>
        <p:spPr bwMode="auto">
          <a:xfrm>
            <a:off x="2762892" y="3889005"/>
            <a:ext cx="48758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  <a:cxn ang="0">
                <a:pos x="4" y="3"/>
              </a:cxn>
              <a:cxn ang="0">
                <a:pos x="2" y="3"/>
              </a:cxn>
              <a:cxn ang="0">
                <a:pos x="5" y="2"/>
              </a:cxn>
              <a:cxn ang="0">
                <a:pos x="5" y="2"/>
              </a:cxn>
              <a:cxn ang="0">
                <a:pos x="6" y="1"/>
              </a:cxn>
              <a:cxn ang="0">
                <a:pos x="5" y="0"/>
              </a:cxn>
              <a:cxn ang="0">
                <a:pos x="5" y="0"/>
              </a:cxn>
              <a:cxn ang="0">
                <a:pos x="4" y="0"/>
              </a:cxn>
              <a:cxn ang="0">
                <a:pos x="2" y="0"/>
              </a:cxn>
            </a:cxnLst>
            <a:rect l="0" t="0" r="r" b="b"/>
            <a:pathLst>
              <a:path w="6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lnTo>
                  <a:pt x="4" y="3"/>
                </a:lnTo>
                <a:lnTo>
                  <a:pt x="2" y="3"/>
                </a:lnTo>
                <a:lnTo>
                  <a:pt x="5" y="2"/>
                </a:lnTo>
                <a:lnTo>
                  <a:pt x="5" y="2"/>
                </a:lnTo>
                <a:lnTo>
                  <a:pt x="6" y="1"/>
                </a:lnTo>
                <a:lnTo>
                  <a:pt x="5" y="0"/>
                </a:lnTo>
                <a:lnTo>
                  <a:pt x="5" y="0"/>
                </a:lnTo>
                <a:lnTo>
                  <a:pt x="4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7" name="Freeform 606"/>
          <p:cNvSpPr>
            <a:spLocks/>
          </p:cNvSpPr>
          <p:nvPr/>
        </p:nvSpPr>
        <p:spPr bwMode="auto">
          <a:xfrm>
            <a:off x="2787270" y="3853698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0" y="42"/>
              </a:cxn>
              <a:cxn ang="0">
                <a:pos x="6" y="48"/>
              </a:cxn>
              <a:cxn ang="0">
                <a:pos x="12" y="42"/>
              </a:cxn>
              <a:cxn ang="0">
                <a:pos x="18" y="6"/>
              </a:cxn>
              <a:cxn ang="0">
                <a:pos x="18" y="36"/>
              </a:cxn>
              <a:cxn ang="0">
                <a:pos x="12" y="0"/>
              </a:cxn>
              <a:cxn ang="0">
                <a:pos x="0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0" y="42"/>
                </a:lnTo>
                <a:lnTo>
                  <a:pt x="6" y="48"/>
                </a:lnTo>
                <a:lnTo>
                  <a:pt x="12" y="42"/>
                </a:lnTo>
                <a:lnTo>
                  <a:pt x="18" y="6"/>
                </a:lnTo>
                <a:lnTo>
                  <a:pt x="18" y="36"/>
                </a:lnTo>
                <a:lnTo>
                  <a:pt x="12" y="0"/>
                </a:lnTo>
                <a:lnTo>
                  <a:pt x="0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5" name="Freeform 608"/>
          <p:cNvSpPr>
            <a:spLocks/>
          </p:cNvSpPr>
          <p:nvPr/>
        </p:nvSpPr>
        <p:spPr bwMode="auto">
          <a:xfrm>
            <a:off x="2787270" y="3853698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0" y="7"/>
              </a:cxn>
              <a:cxn ang="0">
                <a:pos x="1" y="8"/>
              </a:cxn>
              <a:cxn ang="0">
                <a:pos x="2" y="7"/>
              </a:cxn>
              <a:cxn ang="0">
                <a:pos x="2" y="7"/>
              </a:cxn>
              <a:cxn ang="0">
                <a:pos x="3" y="1"/>
              </a:cxn>
              <a:cxn ang="0">
                <a:pos x="3" y="6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0" y="7"/>
                </a:lnTo>
                <a:lnTo>
                  <a:pt x="0" y="7"/>
                </a:lnTo>
                <a:lnTo>
                  <a:pt x="1" y="8"/>
                </a:lnTo>
                <a:lnTo>
                  <a:pt x="2" y="7"/>
                </a:lnTo>
                <a:lnTo>
                  <a:pt x="2" y="7"/>
                </a:lnTo>
                <a:lnTo>
                  <a:pt x="3" y="1"/>
                </a:lnTo>
                <a:lnTo>
                  <a:pt x="3" y="6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6" name="Freeform 609"/>
          <p:cNvSpPr>
            <a:spLocks/>
          </p:cNvSpPr>
          <p:nvPr/>
        </p:nvSpPr>
        <p:spPr bwMode="auto">
          <a:xfrm>
            <a:off x="2787270" y="3853698"/>
            <a:ext cx="325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12" y="18"/>
              </a:cxn>
              <a:cxn ang="0">
                <a:pos x="6" y="18"/>
              </a:cxn>
              <a:cxn ang="0">
                <a:pos x="18" y="12"/>
              </a:cxn>
              <a:cxn ang="0">
                <a:pos x="24" y="6"/>
              </a:cxn>
              <a:cxn ang="0">
                <a:pos x="18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24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12" y="18"/>
                </a:lnTo>
                <a:lnTo>
                  <a:pt x="6" y="18"/>
                </a:lnTo>
                <a:lnTo>
                  <a:pt x="18" y="12"/>
                </a:lnTo>
                <a:lnTo>
                  <a:pt x="24" y="6"/>
                </a:lnTo>
                <a:lnTo>
                  <a:pt x="18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7" name="Freeform 610"/>
          <p:cNvSpPr>
            <a:spLocks/>
          </p:cNvSpPr>
          <p:nvPr/>
        </p:nvSpPr>
        <p:spPr bwMode="auto">
          <a:xfrm>
            <a:off x="2787270" y="3853698"/>
            <a:ext cx="325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2" y="3"/>
              </a:cxn>
              <a:cxn ang="0">
                <a:pos x="1" y="3"/>
              </a:cxn>
              <a:cxn ang="0">
                <a:pos x="3" y="2"/>
              </a:cxn>
              <a:cxn ang="0">
                <a:pos x="3" y="2"/>
              </a:cxn>
              <a:cxn ang="0">
                <a:pos x="4" y="1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2" y="3"/>
                </a:lnTo>
                <a:lnTo>
                  <a:pt x="1" y="3"/>
                </a:lnTo>
                <a:lnTo>
                  <a:pt x="3" y="2"/>
                </a:lnTo>
                <a:lnTo>
                  <a:pt x="3" y="2"/>
                </a:lnTo>
                <a:lnTo>
                  <a:pt x="4" y="1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8" name="Freeform 611"/>
          <p:cNvSpPr>
            <a:spLocks/>
          </p:cNvSpPr>
          <p:nvPr/>
        </p:nvSpPr>
        <p:spPr bwMode="auto">
          <a:xfrm>
            <a:off x="2795396" y="3853698"/>
            <a:ext cx="73137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48" y="18"/>
              </a:cxn>
              <a:cxn ang="0">
                <a:pos x="6" y="18"/>
              </a:cxn>
              <a:cxn ang="0">
                <a:pos x="48" y="12"/>
              </a:cxn>
              <a:cxn ang="0">
                <a:pos x="54" y="12"/>
              </a:cxn>
              <a:cxn ang="0">
                <a:pos x="54" y="0"/>
              </a:cxn>
              <a:cxn ang="0">
                <a:pos x="48" y="0"/>
              </a:cxn>
              <a:cxn ang="0">
                <a:pos x="6" y="0"/>
              </a:cxn>
            </a:cxnLst>
            <a:rect l="0" t="0" r="r" b="b"/>
            <a:pathLst>
              <a:path w="54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48" y="18"/>
                </a:lnTo>
                <a:lnTo>
                  <a:pt x="6" y="18"/>
                </a:lnTo>
                <a:lnTo>
                  <a:pt x="48" y="12"/>
                </a:lnTo>
                <a:lnTo>
                  <a:pt x="54" y="12"/>
                </a:lnTo>
                <a:lnTo>
                  <a:pt x="54" y="0"/>
                </a:lnTo>
                <a:lnTo>
                  <a:pt x="48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9" name="Freeform 612"/>
          <p:cNvSpPr>
            <a:spLocks/>
          </p:cNvSpPr>
          <p:nvPr/>
        </p:nvSpPr>
        <p:spPr bwMode="auto">
          <a:xfrm>
            <a:off x="2795396" y="3853698"/>
            <a:ext cx="73137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8" y="3"/>
              </a:cxn>
              <a:cxn ang="0">
                <a:pos x="1" y="3"/>
              </a:cxn>
              <a:cxn ang="0">
                <a:pos x="8" y="2"/>
              </a:cxn>
              <a:cxn ang="0">
                <a:pos x="9" y="2"/>
              </a:cxn>
              <a:cxn ang="0">
                <a:pos x="9" y="1"/>
              </a:cxn>
              <a:cxn ang="0">
                <a:pos x="9" y="0"/>
              </a:cxn>
              <a:cxn ang="0">
                <a:pos x="8" y="0"/>
              </a:cxn>
              <a:cxn ang="0">
                <a:pos x="8" y="0"/>
              </a:cxn>
              <a:cxn ang="0">
                <a:pos x="1" y="0"/>
              </a:cxn>
            </a:cxnLst>
            <a:rect l="0" t="0" r="r" b="b"/>
            <a:pathLst>
              <a:path w="9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8" y="3"/>
                </a:lnTo>
                <a:lnTo>
                  <a:pt x="1" y="3"/>
                </a:lnTo>
                <a:lnTo>
                  <a:pt x="8" y="2"/>
                </a:lnTo>
                <a:lnTo>
                  <a:pt x="9" y="2"/>
                </a:lnTo>
                <a:lnTo>
                  <a:pt x="9" y="1"/>
                </a:lnTo>
                <a:lnTo>
                  <a:pt x="9" y="0"/>
                </a:lnTo>
                <a:lnTo>
                  <a:pt x="8" y="0"/>
                </a:lnTo>
                <a:lnTo>
                  <a:pt x="8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0" name="Freeform 613"/>
          <p:cNvSpPr>
            <a:spLocks/>
          </p:cNvSpPr>
          <p:nvPr/>
        </p:nvSpPr>
        <p:spPr bwMode="auto">
          <a:xfrm>
            <a:off x="2844154" y="3853698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18" y="18"/>
              </a:cxn>
              <a:cxn ang="0">
                <a:pos x="12" y="18"/>
              </a:cxn>
              <a:cxn ang="0">
                <a:pos x="24" y="12"/>
              </a:cxn>
              <a:cxn ang="0">
                <a:pos x="30" y="12"/>
              </a:cxn>
              <a:cxn ang="0">
                <a:pos x="30" y="0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18" y="18"/>
                </a:lnTo>
                <a:lnTo>
                  <a:pt x="12" y="18"/>
                </a:lnTo>
                <a:lnTo>
                  <a:pt x="24" y="12"/>
                </a:lnTo>
                <a:lnTo>
                  <a:pt x="30" y="12"/>
                </a:lnTo>
                <a:lnTo>
                  <a:pt x="30" y="0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1" name="Freeform 614"/>
          <p:cNvSpPr>
            <a:spLocks/>
          </p:cNvSpPr>
          <p:nvPr/>
        </p:nvSpPr>
        <p:spPr bwMode="auto">
          <a:xfrm>
            <a:off x="2844154" y="3853698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3" y="3"/>
              </a:cxn>
              <a:cxn ang="0">
                <a:pos x="2" y="3"/>
              </a:cxn>
              <a:cxn ang="0">
                <a:pos x="4" y="2"/>
              </a:cxn>
              <a:cxn ang="0">
                <a:pos x="5" y="2"/>
              </a:cxn>
              <a:cxn ang="0">
                <a:pos x="5" y="1"/>
              </a:cxn>
              <a:cxn ang="0">
                <a:pos x="5" y="0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3" y="3"/>
                </a:lnTo>
                <a:lnTo>
                  <a:pt x="2" y="3"/>
                </a:lnTo>
                <a:lnTo>
                  <a:pt x="4" y="2"/>
                </a:lnTo>
                <a:lnTo>
                  <a:pt x="5" y="2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2" name="Freeform 615"/>
          <p:cNvSpPr>
            <a:spLocks/>
          </p:cNvSpPr>
          <p:nvPr/>
        </p:nvSpPr>
        <p:spPr bwMode="auto">
          <a:xfrm>
            <a:off x="2860407" y="3853698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24" y="18"/>
              </a:cxn>
              <a:cxn ang="0">
                <a:pos x="6" y="18"/>
              </a:cxn>
              <a:cxn ang="0">
                <a:pos x="24" y="12"/>
              </a:cxn>
              <a:cxn ang="0">
                <a:pos x="30" y="12"/>
              </a:cxn>
              <a:cxn ang="0">
                <a:pos x="30" y="0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24" y="18"/>
                </a:lnTo>
                <a:lnTo>
                  <a:pt x="6" y="18"/>
                </a:lnTo>
                <a:lnTo>
                  <a:pt x="24" y="12"/>
                </a:lnTo>
                <a:lnTo>
                  <a:pt x="30" y="12"/>
                </a:lnTo>
                <a:lnTo>
                  <a:pt x="30" y="0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3" name="Freeform 616"/>
          <p:cNvSpPr>
            <a:spLocks/>
          </p:cNvSpPr>
          <p:nvPr/>
        </p:nvSpPr>
        <p:spPr bwMode="auto">
          <a:xfrm>
            <a:off x="2860407" y="3853698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4" y="3"/>
              </a:cxn>
              <a:cxn ang="0">
                <a:pos x="1" y="3"/>
              </a:cxn>
              <a:cxn ang="0">
                <a:pos x="4" y="2"/>
              </a:cxn>
              <a:cxn ang="0">
                <a:pos x="5" y="2"/>
              </a:cxn>
              <a:cxn ang="0">
                <a:pos x="5" y="1"/>
              </a:cxn>
              <a:cxn ang="0">
                <a:pos x="5" y="0"/>
              </a:cxn>
              <a:cxn ang="0">
                <a:pos x="4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4" y="3"/>
                </a:lnTo>
                <a:lnTo>
                  <a:pt x="1" y="3"/>
                </a:lnTo>
                <a:lnTo>
                  <a:pt x="4" y="2"/>
                </a:lnTo>
                <a:lnTo>
                  <a:pt x="5" y="2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4" name="Freeform 617"/>
          <p:cNvSpPr>
            <a:spLocks/>
          </p:cNvSpPr>
          <p:nvPr/>
        </p:nvSpPr>
        <p:spPr bwMode="auto">
          <a:xfrm>
            <a:off x="2876659" y="3811329"/>
            <a:ext cx="24379" cy="63553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0" y="48"/>
              </a:cxn>
              <a:cxn ang="0">
                <a:pos x="6" y="48"/>
              </a:cxn>
              <a:cxn ang="0">
                <a:pos x="12" y="54"/>
              </a:cxn>
              <a:cxn ang="0">
                <a:pos x="12" y="48"/>
              </a:cxn>
              <a:cxn ang="0">
                <a:pos x="18" y="48"/>
              </a:cxn>
              <a:cxn ang="0">
                <a:pos x="18" y="6"/>
              </a:cxn>
              <a:cxn ang="0">
                <a:pos x="12" y="6"/>
              </a:cxn>
              <a:cxn ang="0">
                <a:pos x="12" y="0"/>
              </a:cxn>
              <a:cxn ang="0">
                <a:pos x="6" y="6"/>
              </a:cxn>
              <a:cxn ang="0">
                <a:pos x="0" y="6"/>
              </a:cxn>
              <a:cxn ang="0">
                <a:pos x="0" y="12"/>
              </a:cxn>
              <a:cxn ang="0">
                <a:pos x="0" y="42"/>
              </a:cxn>
            </a:cxnLst>
            <a:rect l="0" t="0" r="r" b="b"/>
            <a:pathLst>
              <a:path w="18" h="54">
                <a:moveTo>
                  <a:pt x="0" y="42"/>
                </a:moveTo>
                <a:lnTo>
                  <a:pt x="0" y="48"/>
                </a:lnTo>
                <a:lnTo>
                  <a:pt x="6" y="48"/>
                </a:lnTo>
                <a:lnTo>
                  <a:pt x="12" y="54"/>
                </a:lnTo>
                <a:lnTo>
                  <a:pt x="12" y="48"/>
                </a:lnTo>
                <a:lnTo>
                  <a:pt x="18" y="48"/>
                </a:lnTo>
                <a:lnTo>
                  <a:pt x="18" y="6"/>
                </a:lnTo>
                <a:lnTo>
                  <a:pt x="12" y="6"/>
                </a:lnTo>
                <a:lnTo>
                  <a:pt x="12" y="0"/>
                </a:lnTo>
                <a:lnTo>
                  <a:pt x="6" y="6"/>
                </a:lnTo>
                <a:lnTo>
                  <a:pt x="0" y="6"/>
                </a:lnTo>
                <a:lnTo>
                  <a:pt x="0" y="12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5" name="Freeform 618"/>
          <p:cNvSpPr>
            <a:spLocks/>
          </p:cNvSpPr>
          <p:nvPr/>
        </p:nvSpPr>
        <p:spPr bwMode="auto">
          <a:xfrm>
            <a:off x="2876659" y="3811329"/>
            <a:ext cx="24379" cy="63553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8"/>
              </a:cxn>
              <a:cxn ang="0">
                <a:pos x="1" y="8"/>
              </a:cxn>
              <a:cxn ang="0">
                <a:pos x="2" y="9"/>
              </a:cxn>
              <a:cxn ang="0">
                <a:pos x="2" y="8"/>
              </a:cxn>
              <a:cxn ang="0">
                <a:pos x="3" y="8"/>
              </a:cxn>
              <a:cxn ang="0">
                <a:pos x="3" y="2"/>
              </a:cxn>
              <a:cxn ang="0">
                <a:pos x="3" y="7"/>
              </a:cxn>
              <a:cxn ang="0">
                <a:pos x="3" y="1"/>
              </a:cxn>
              <a:cxn ang="0">
                <a:pos x="2" y="1"/>
              </a:cxn>
              <a:cxn ang="0">
                <a:pos x="2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7"/>
              </a:cxn>
            </a:cxnLst>
            <a:rect l="0" t="0" r="r" b="b"/>
            <a:pathLst>
              <a:path w="3" h="9">
                <a:moveTo>
                  <a:pt x="0" y="7"/>
                </a:moveTo>
                <a:lnTo>
                  <a:pt x="0" y="8"/>
                </a:lnTo>
                <a:lnTo>
                  <a:pt x="1" y="8"/>
                </a:lnTo>
                <a:lnTo>
                  <a:pt x="2" y="9"/>
                </a:lnTo>
                <a:lnTo>
                  <a:pt x="2" y="8"/>
                </a:lnTo>
                <a:lnTo>
                  <a:pt x="3" y="8"/>
                </a:lnTo>
                <a:lnTo>
                  <a:pt x="3" y="2"/>
                </a:lnTo>
                <a:lnTo>
                  <a:pt x="3" y="7"/>
                </a:lnTo>
                <a:lnTo>
                  <a:pt x="3" y="1"/>
                </a:lnTo>
                <a:lnTo>
                  <a:pt x="2" y="1"/>
                </a:lnTo>
                <a:lnTo>
                  <a:pt x="2" y="0"/>
                </a:ln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6" name="Freeform 619"/>
          <p:cNvSpPr>
            <a:spLocks/>
          </p:cNvSpPr>
          <p:nvPr/>
        </p:nvSpPr>
        <p:spPr bwMode="auto">
          <a:xfrm>
            <a:off x="2876659" y="3811329"/>
            <a:ext cx="325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6"/>
              </a:cxn>
              <a:cxn ang="0">
                <a:pos x="0" y="6"/>
              </a:cxn>
              <a:cxn ang="0">
                <a:pos x="0" y="18"/>
              </a:cxn>
              <a:cxn ang="0">
                <a:pos x="18" y="18"/>
              </a:cxn>
              <a:cxn ang="0">
                <a:pos x="24" y="12"/>
              </a:cxn>
              <a:cxn ang="0">
                <a:pos x="18" y="6"/>
              </a:cxn>
              <a:cxn ang="0">
                <a:pos x="12" y="0"/>
              </a:cxn>
            </a:cxnLst>
            <a:rect l="0" t="0" r="r" b="b"/>
            <a:pathLst>
              <a:path w="24" h="18">
                <a:moveTo>
                  <a:pt x="12" y="0"/>
                </a:moveTo>
                <a:lnTo>
                  <a:pt x="6" y="6"/>
                </a:lnTo>
                <a:lnTo>
                  <a:pt x="0" y="6"/>
                </a:lnTo>
                <a:lnTo>
                  <a:pt x="0" y="18"/>
                </a:lnTo>
                <a:lnTo>
                  <a:pt x="18" y="18"/>
                </a:lnTo>
                <a:lnTo>
                  <a:pt x="24" y="12"/>
                </a:lnTo>
                <a:lnTo>
                  <a:pt x="18" y="6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7" name="Freeform 620"/>
          <p:cNvSpPr>
            <a:spLocks/>
          </p:cNvSpPr>
          <p:nvPr/>
        </p:nvSpPr>
        <p:spPr bwMode="auto">
          <a:xfrm>
            <a:off x="2876659" y="3811329"/>
            <a:ext cx="325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2" y="3"/>
              </a:cxn>
              <a:cxn ang="0">
                <a:pos x="2" y="3"/>
              </a:cxn>
              <a:cxn ang="0">
                <a:pos x="3" y="3"/>
              </a:cxn>
              <a:cxn ang="0">
                <a:pos x="3" y="3"/>
              </a:cxn>
              <a:cxn ang="0">
                <a:pos x="4" y="2"/>
              </a:cxn>
              <a:cxn ang="0">
                <a:pos x="3" y="1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2" y="3"/>
                </a:lnTo>
                <a:lnTo>
                  <a:pt x="2" y="3"/>
                </a:lnTo>
                <a:lnTo>
                  <a:pt x="3" y="3"/>
                </a:lnTo>
                <a:lnTo>
                  <a:pt x="3" y="3"/>
                </a:lnTo>
                <a:lnTo>
                  <a:pt x="4" y="2"/>
                </a:lnTo>
                <a:lnTo>
                  <a:pt x="3" y="1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8" name="Freeform 621"/>
          <p:cNvSpPr>
            <a:spLocks/>
          </p:cNvSpPr>
          <p:nvPr/>
        </p:nvSpPr>
        <p:spPr bwMode="auto">
          <a:xfrm>
            <a:off x="2884786" y="3776022"/>
            <a:ext cx="24379" cy="56492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0" y="48"/>
              </a:cxn>
              <a:cxn ang="0">
                <a:pos x="12" y="48"/>
              </a:cxn>
              <a:cxn ang="0">
                <a:pos x="18" y="12"/>
              </a:cxn>
              <a:cxn ang="0">
                <a:pos x="18" y="42"/>
              </a:cxn>
              <a:cxn ang="0">
                <a:pos x="12" y="6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42"/>
              </a:cxn>
            </a:cxnLst>
            <a:rect l="0" t="0" r="r" b="b"/>
            <a:pathLst>
              <a:path w="18" h="48">
                <a:moveTo>
                  <a:pt x="0" y="42"/>
                </a:moveTo>
                <a:lnTo>
                  <a:pt x="0" y="48"/>
                </a:lnTo>
                <a:lnTo>
                  <a:pt x="12" y="48"/>
                </a:lnTo>
                <a:lnTo>
                  <a:pt x="18" y="12"/>
                </a:lnTo>
                <a:lnTo>
                  <a:pt x="18" y="42"/>
                </a:lnTo>
                <a:lnTo>
                  <a:pt x="12" y="6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9" name="Freeform 622"/>
          <p:cNvSpPr>
            <a:spLocks/>
          </p:cNvSpPr>
          <p:nvPr/>
        </p:nvSpPr>
        <p:spPr bwMode="auto">
          <a:xfrm>
            <a:off x="2884786" y="3776022"/>
            <a:ext cx="24379" cy="56492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8"/>
              </a:cxn>
              <a:cxn ang="0">
                <a:pos x="0" y="8"/>
              </a:cxn>
              <a:cxn ang="0">
                <a:pos x="1" y="8"/>
              </a:cxn>
              <a:cxn ang="0">
                <a:pos x="2" y="8"/>
              </a:cxn>
              <a:cxn ang="0">
                <a:pos x="2" y="8"/>
              </a:cxn>
              <a:cxn ang="0">
                <a:pos x="3" y="2"/>
              </a:cxn>
              <a:cxn ang="0">
                <a:pos x="3" y="7"/>
              </a:cxn>
              <a:cxn ang="0">
                <a:pos x="2" y="1"/>
              </a:cxn>
              <a:cxn ang="0">
                <a:pos x="2" y="1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7"/>
              </a:cxn>
            </a:cxnLst>
            <a:rect l="0" t="0" r="r" b="b"/>
            <a:pathLst>
              <a:path w="3" h="8">
                <a:moveTo>
                  <a:pt x="0" y="7"/>
                </a:moveTo>
                <a:lnTo>
                  <a:pt x="0" y="8"/>
                </a:lnTo>
                <a:lnTo>
                  <a:pt x="0" y="8"/>
                </a:lnTo>
                <a:lnTo>
                  <a:pt x="1" y="8"/>
                </a:lnTo>
                <a:lnTo>
                  <a:pt x="2" y="8"/>
                </a:lnTo>
                <a:lnTo>
                  <a:pt x="2" y="8"/>
                </a:lnTo>
                <a:lnTo>
                  <a:pt x="3" y="2"/>
                </a:lnTo>
                <a:lnTo>
                  <a:pt x="3" y="7"/>
                </a:lnTo>
                <a:lnTo>
                  <a:pt x="2" y="1"/>
                </a:lnTo>
                <a:lnTo>
                  <a:pt x="2" y="1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0" name="Freeform 623"/>
          <p:cNvSpPr>
            <a:spLocks/>
          </p:cNvSpPr>
          <p:nvPr/>
        </p:nvSpPr>
        <p:spPr bwMode="auto">
          <a:xfrm>
            <a:off x="2884786" y="3776022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30" y="18"/>
              </a:cxn>
              <a:cxn ang="0">
                <a:pos x="30" y="6"/>
              </a:cxn>
              <a:cxn ang="0">
                <a:pos x="24" y="6"/>
              </a:cxn>
              <a:cxn ang="0">
                <a:pos x="18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0" y="6"/>
                </a:lnTo>
                <a:lnTo>
                  <a:pt x="0" y="18"/>
                </a:lnTo>
                <a:lnTo>
                  <a:pt x="30" y="18"/>
                </a:lnTo>
                <a:lnTo>
                  <a:pt x="30" y="6"/>
                </a:lnTo>
                <a:lnTo>
                  <a:pt x="24" y="6"/>
                </a:lnTo>
                <a:lnTo>
                  <a:pt x="18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1" name="Freeform 624"/>
          <p:cNvSpPr>
            <a:spLocks/>
          </p:cNvSpPr>
          <p:nvPr/>
        </p:nvSpPr>
        <p:spPr bwMode="auto">
          <a:xfrm>
            <a:off x="2884786" y="3776022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3" y="3"/>
              </a:cxn>
              <a:cxn ang="0">
                <a:pos x="1" y="3"/>
              </a:cxn>
              <a:cxn ang="0">
                <a:pos x="4" y="3"/>
              </a:cxn>
              <a:cxn ang="0">
                <a:pos x="5" y="3"/>
              </a:cxn>
              <a:cxn ang="0">
                <a:pos x="5" y="2"/>
              </a:cxn>
              <a:cxn ang="0">
                <a:pos x="5" y="1"/>
              </a:cxn>
              <a:cxn ang="0">
                <a:pos x="4" y="1"/>
              </a:cxn>
              <a:cxn ang="0">
                <a:pos x="3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3" y="3"/>
                </a:lnTo>
                <a:lnTo>
                  <a:pt x="1" y="3"/>
                </a:lnTo>
                <a:lnTo>
                  <a:pt x="4" y="3"/>
                </a:lnTo>
                <a:lnTo>
                  <a:pt x="5" y="3"/>
                </a:lnTo>
                <a:lnTo>
                  <a:pt x="5" y="2"/>
                </a:lnTo>
                <a:lnTo>
                  <a:pt x="5" y="1"/>
                </a:lnTo>
                <a:lnTo>
                  <a:pt x="4" y="1"/>
                </a:lnTo>
                <a:lnTo>
                  <a:pt x="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2" name="Freeform 625"/>
          <p:cNvSpPr>
            <a:spLocks/>
          </p:cNvSpPr>
          <p:nvPr/>
        </p:nvSpPr>
        <p:spPr bwMode="auto">
          <a:xfrm>
            <a:off x="2901038" y="3740714"/>
            <a:ext cx="24379" cy="56492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0" y="48"/>
              </a:cxn>
              <a:cxn ang="0">
                <a:pos x="18" y="48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42"/>
              </a:cxn>
            </a:cxnLst>
            <a:rect l="0" t="0" r="r" b="b"/>
            <a:pathLst>
              <a:path w="18" h="48">
                <a:moveTo>
                  <a:pt x="0" y="42"/>
                </a:moveTo>
                <a:lnTo>
                  <a:pt x="0" y="48"/>
                </a:lnTo>
                <a:lnTo>
                  <a:pt x="18" y="48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3" name="Freeform 626"/>
          <p:cNvSpPr>
            <a:spLocks/>
          </p:cNvSpPr>
          <p:nvPr/>
        </p:nvSpPr>
        <p:spPr bwMode="auto">
          <a:xfrm>
            <a:off x="2901038" y="3740714"/>
            <a:ext cx="24379" cy="56492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8"/>
              </a:cxn>
              <a:cxn ang="0">
                <a:pos x="1" y="8"/>
              </a:cxn>
              <a:cxn ang="0">
                <a:pos x="1" y="8"/>
              </a:cxn>
              <a:cxn ang="0">
                <a:pos x="2" y="8"/>
              </a:cxn>
              <a:cxn ang="0">
                <a:pos x="3" y="8"/>
              </a:cxn>
              <a:cxn ang="0">
                <a:pos x="3" y="2"/>
              </a:cxn>
              <a:cxn ang="0">
                <a:pos x="3" y="7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7"/>
              </a:cxn>
            </a:cxnLst>
            <a:rect l="0" t="0" r="r" b="b"/>
            <a:pathLst>
              <a:path w="3" h="8">
                <a:moveTo>
                  <a:pt x="0" y="7"/>
                </a:moveTo>
                <a:lnTo>
                  <a:pt x="0" y="8"/>
                </a:lnTo>
                <a:lnTo>
                  <a:pt x="1" y="8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3" y="2"/>
                </a:lnTo>
                <a:lnTo>
                  <a:pt x="3" y="7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4" name="Freeform 627"/>
          <p:cNvSpPr>
            <a:spLocks/>
          </p:cNvSpPr>
          <p:nvPr/>
        </p:nvSpPr>
        <p:spPr bwMode="auto">
          <a:xfrm>
            <a:off x="2901038" y="3740714"/>
            <a:ext cx="65010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42" y="18"/>
              </a:cxn>
              <a:cxn ang="0">
                <a:pos x="42" y="12"/>
              </a:cxn>
              <a:cxn ang="0">
                <a:pos x="48" y="12"/>
              </a:cxn>
              <a:cxn ang="0">
                <a:pos x="42" y="6"/>
              </a:cxn>
              <a:cxn ang="0">
                <a:pos x="42" y="0"/>
              </a:cxn>
              <a:cxn ang="0">
                <a:pos x="36" y="0"/>
              </a:cxn>
              <a:cxn ang="0">
                <a:pos x="6" y="0"/>
              </a:cxn>
            </a:cxnLst>
            <a:rect l="0" t="0" r="r" b="b"/>
            <a:pathLst>
              <a:path w="48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42" y="18"/>
                </a:lnTo>
                <a:lnTo>
                  <a:pt x="42" y="12"/>
                </a:lnTo>
                <a:lnTo>
                  <a:pt x="48" y="12"/>
                </a:lnTo>
                <a:lnTo>
                  <a:pt x="42" y="6"/>
                </a:lnTo>
                <a:lnTo>
                  <a:pt x="42" y="0"/>
                </a:lnTo>
                <a:lnTo>
                  <a:pt x="36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5" name="Freeform 628"/>
          <p:cNvSpPr>
            <a:spLocks/>
          </p:cNvSpPr>
          <p:nvPr/>
        </p:nvSpPr>
        <p:spPr bwMode="auto">
          <a:xfrm>
            <a:off x="2901038" y="3740714"/>
            <a:ext cx="65010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6" y="3"/>
              </a:cxn>
              <a:cxn ang="0">
                <a:pos x="1" y="3"/>
              </a:cxn>
              <a:cxn ang="0">
                <a:pos x="7" y="3"/>
              </a:cxn>
              <a:cxn ang="0">
                <a:pos x="7" y="2"/>
              </a:cxn>
              <a:cxn ang="0">
                <a:pos x="8" y="2"/>
              </a:cxn>
              <a:cxn ang="0">
                <a:pos x="7" y="1"/>
              </a:cxn>
              <a:cxn ang="0">
                <a:pos x="7" y="0"/>
              </a:cxn>
              <a:cxn ang="0">
                <a:pos x="6" y="0"/>
              </a:cxn>
              <a:cxn ang="0">
                <a:pos x="1" y="0"/>
              </a:cxn>
            </a:cxnLst>
            <a:rect l="0" t="0" r="r" b="b"/>
            <a:pathLst>
              <a:path w="8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6" y="3"/>
                </a:lnTo>
                <a:lnTo>
                  <a:pt x="1" y="3"/>
                </a:lnTo>
                <a:lnTo>
                  <a:pt x="7" y="3"/>
                </a:lnTo>
                <a:lnTo>
                  <a:pt x="7" y="2"/>
                </a:lnTo>
                <a:lnTo>
                  <a:pt x="8" y="2"/>
                </a:lnTo>
                <a:lnTo>
                  <a:pt x="7" y="1"/>
                </a:lnTo>
                <a:lnTo>
                  <a:pt x="7" y="0"/>
                </a:lnTo>
                <a:lnTo>
                  <a:pt x="6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6" name="Freeform 629"/>
          <p:cNvSpPr>
            <a:spLocks/>
          </p:cNvSpPr>
          <p:nvPr/>
        </p:nvSpPr>
        <p:spPr bwMode="auto">
          <a:xfrm>
            <a:off x="2941670" y="3740714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24" y="18"/>
              </a:cxn>
              <a:cxn ang="0">
                <a:pos x="30" y="12"/>
              </a:cxn>
              <a:cxn ang="0">
                <a:pos x="30" y="6"/>
              </a:cxn>
              <a:cxn ang="0">
                <a:pos x="24" y="0"/>
              </a:cxn>
              <a:cxn ang="0">
                <a:pos x="18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24" y="18"/>
                </a:lnTo>
                <a:lnTo>
                  <a:pt x="30" y="12"/>
                </a:lnTo>
                <a:lnTo>
                  <a:pt x="30" y="6"/>
                </a:lnTo>
                <a:lnTo>
                  <a:pt x="24" y="0"/>
                </a:lnTo>
                <a:lnTo>
                  <a:pt x="18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7" name="Freeform 630"/>
          <p:cNvSpPr>
            <a:spLocks/>
          </p:cNvSpPr>
          <p:nvPr/>
        </p:nvSpPr>
        <p:spPr bwMode="auto">
          <a:xfrm>
            <a:off x="2941670" y="3740714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3" y="3"/>
              </a:cxn>
              <a:cxn ang="0">
                <a:pos x="1" y="3"/>
              </a:cxn>
              <a:cxn ang="0">
                <a:pos x="4" y="3"/>
              </a:cxn>
              <a:cxn ang="0">
                <a:pos x="5" y="2"/>
              </a:cxn>
              <a:cxn ang="0">
                <a:pos x="5" y="2"/>
              </a:cxn>
              <a:cxn ang="0">
                <a:pos x="5" y="1"/>
              </a:cxn>
              <a:cxn ang="0">
                <a:pos x="4" y="0"/>
              </a:cxn>
              <a:cxn ang="0">
                <a:pos x="3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3" y="3"/>
                </a:lnTo>
                <a:lnTo>
                  <a:pt x="1" y="3"/>
                </a:lnTo>
                <a:lnTo>
                  <a:pt x="4" y="3"/>
                </a:lnTo>
                <a:lnTo>
                  <a:pt x="5" y="2"/>
                </a:lnTo>
                <a:lnTo>
                  <a:pt x="5" y="2"/>
                </a:lnTo>
                <a:lnTo>
                  <a:pt x="5" y="1"/>
                </a:lnTo>
                <a:lnTo>
                  <a:pt x="4" y="0"/>
                </a:lnTo>
                <a:lnTo>
                  <a:pt x="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8" name="Freeform 631"/>
          <p:cNvSpPr>
            <a:spLocks/>
          </p:cNvSpPr>
          <p:nvPr/>
        </p:nvSpPr>
        <p:spPr bwMode="auto">
          <a:xfrm>
            <a:off x="2957923" y="3740714"/>
            <a:ext cx="113768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84" y="18"/>
              </a:cxn>
              <a:cxn ang="0">
                <a:pos x="84" y="0"/>
              </a:cxn>
              <a:cxn ang="0">
                <a:pos x="78" y="0"/>
              </a:cxn>
              <a:cxn ang="0">
                <a:pos x="6" y="0"/>
              </a:cxn>
            </a:cxnLst>
            <a:rect l="0" t="0" r="r" b="b"/>
            <a:pathLst>
              <a:path w="84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84" y="18"/>
                </a:lnTo>
                <a:lnTo>
                  <a:pt x="84" y="0"/>
                </a:lnTo>
                <a:lnTo>
                  <a:pt x="78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9" name="Freeform 632"/>
          <p:cNvSpPr>
            <a:spLocks/>
          </p:cNvSpPr>
          <p:nvPr/>
        </p:nvSpPr>
        <p:spPr bwMode="auto">
          <a:xfrm>
            <a:off x="2957923" y="3740714"/>
            <a:ext cx="113768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13" y="3"/>
              </a:cxn>
              <a:cxn ang="0">
                <a:pos x="1" y="3"/>
              </a:cxn>
              <a:cxn ang="0">
                <a:pos x="14" y="3"/>
              </a:cxn>
              <a:cxn ang="0">
                <a:pos x="14" y="2"/>
              </a:cxn>
              <a:cxn ang="0">
                <a:pos x="14" y="2"/>
              </a:cxn>
              <a:cxn ang="0">
                <a:pos x="14" y="1"/>
              </a:cxn>
              <a:cxn ang="0">
                <a:pos x="14" y="0"/>
              </a:cxn>
              <a:cxn ang="0">
                <a:pos x="13" y="0"/>
              </a:cxn>
              <a:cxn ang="0">
                <a:pos x="1" y="0"/>
              </a:cxn>
            </a:cxnLst>
            <a:rect l="0" t="0" r="r" b="b"/>
            <a:pathLst>
              <a:path w="14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13" y="3"/>
                </a:lnTo>
                <a:lnTo>
                  <a:pt x="1" y="3"/>
                </a:lnTo>
                <a:lnTo>
                  <a:pt x="14" y="3"/>
                </a:lnTo>
                <a:lnTo>
                  <a:pt x="14" y="2"/>
                </a:lnTo>
                <a:lnTo>
                  <a:pt x="14" y="2"/>
                </a:lnTo>
                <a:lnTo>
                  <a:pt x="14" y="1"/>
                </a:lnTo>
                <a:lnTo>
                  <a:pt x="14" y="0"/>
                </a:lnTo>
                <a:lnTo>
                  <a:pt x="1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0" name="Freeform 633"/>
          <p:cNvSpPr>
            <a:spLocks/>
          </p:cNvSpPr>
          <p:nvPr/>
        </p:nvSpPr>
        <p:spPr bwMode="auto">
          <a:xfrm>
            <a:off x="3047312" y="3705407"/>
            <a:ext cx="24379" cy="56492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6" y="42"/>
              </a:cxn>
              <a:cxn ang="0">
                <a:pos x="6" y="48"/>
              </a:cxn>
              <a:cxn ang="0">
                <a:pos x="18" y="48"/>
              </a:cxn>
              <a:cxn ang="0">
                <a:pos x="18" y="0"/>
              </a:cxn>
              <a:cxn ang="0">
                <a:pos x="6" y="0"/>
              </a:cxn>
              <a:cxn ang="0">
                <a:pos x="6" y="6"/>
              </a:cxn>
              <a:cxn ang="0">
                <a:pos x="0" y="12"/>
              </a:cxn>
              <a:cxn ang="0">
                <a:pos x="0" y="42"/>
              </a:cxn>
            </a:cxnLst>
            <a:rect l="0" t="0" r="r" b="b"/>
            <a:pathLst>
              <a:path w="18" h="48">
                <a:moveTo>
                  <a:pt x="0" y="42"/>
                </a:moveTo>
                <a:lnTo>
                  <a:pt x="6" y="42"/>
                </a:lnTo>
                <a:lnTo>
                  <a:pt x="6" y="48"/>
                </a:lnTo>
                <a:lnTo>
                  <a:pt x="18" y="48"/>
                </a:lnTo>
                <a:lnTo>
                  <a:pt x="18" y="0"/>
                </a:lnTo>
                <a:lnTo>
                  <a:pt x="6" y="0"/>
                </a:lnTo>
                <a:lnTo>
                  <a:pt x="6" y="6"/>
                </a:lnTo>
                <a:lnTo>
                  <a:pt x="0" y="12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1" name="Freeform 634"/>
          <p:cNvSpPr>
            <a:spLocks/>
          </p:cNvSpPr>
          <p:nvPr/>
        </p:nvSpPr>
        <p:spPr bwMode="auto">
          <a:xfrm>
            <a:off x="3047312" y="3705407"/>
            <a:ext cx="24379" cy="56492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1" y="7"/>
              </a:cxn>
              <a:cxn ang="0">
                <a:pos x="1" y="8"/>
              </a:cxn>
              <a:cxn ang="0">
                <a:pos x="2" y="8"/>
              </a:cxn>
              <a:cxn ang="0">
                <a:pos x="3" y="8"/>
              </a:cxn>
              <a:cxn ang="0">
                <a:pos x="3" y="7"/>
              </a:cxn>
              <a:cxn ang="0">
                <a:pos x="3" y="2"/>
              </a:cxn>
              <a:cxn ang="0">
                <a:pos x="3" y="7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0" y="7"/>
              </a:cxn>
            </a:cxnLst>
            <a:rect l="0" t="0" r="r" b="b"/>
            <a:pathLst>
              <a:path w="3" h="8">
                <a:moveTo>
                  <a:pt x="0" y="7"/>
                </a:moveTo>
                <a:lnTo>
                  <a:pt x="1" y="7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3" y="7"/>
                </a:lnTo>
                <a:lnTo>
                  <a:pt x="3" y="2"/>
                </a:lnTo>
                <a:lnTo>
                  <a:pt x="3" y="7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2" name="Freeform 635"/>
          <p:cNvSpPr>
            <a:spLocks/>
          </p:cNvSpPr>
          <p:nvPr/>
        </p:nvSpPr>
        <p:spPr bwMode="auto">
          <a:xfrm>
            <a:off x="3047312" y="3705407"/>
            <a:ext cx="89389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6" y="6"/>
              </a:cxn>
              <a:cxn ang="0">
                <a:pos x="0" y="12"/>
              </a:cxn>
              <a:cxn ang="0">
                <a:pos x="6" y="12"/>
              </a:cxn>
              <a:cxn ang="0">
                <a:pos x="6" y="18"/>
              </a:cxn>
              <a:cxn ang="0">
                <a:pos x="60" y="18"/>
              </a:cxn>
              <a:cxn ang="0">
                <a:pos x="66" y="12"/>
              </a:cxn>
              <a:cxn ang="0">
                <a:pos x="66" y="6"/>
              </a:cxn>
              <a:cxn ang="0">
                <a:pos x="60" y="0"/>
              </a:cxn>
              <a:cxn ang="0">
                <a:pos x="54" y="0"/>
              </a:cxn>
              <a:cxn ang="0">
                <a:pos x="12" y="0"/>
              </a:cxn>
            </a:cxnLst>
            <a:rect l="0" t="0" r="r" b="b"/>
            <a:pathLst>
              <a:path w="66" h="18">
                <a:moveTo>
                  <a:pt x="12" y="0"/>
                </a:moveTo>
                <a:lnTo>
                  <a:pt x="6" y="0"/>
                </a:lnTo>
                <a:lnTo>
                  <a:pt x="6" y="6"/>
                </a:lnTo>
                <a:lnTo>
                  <a:pt x="0" y="12"/>
                </a:lnTo>
                <a:lnTo>
                  <a:pt x="6" y="12"/>
                </a:lnTo>
                <a:lnTo>
                  <a:pt x="6" y="18"/>
                </a:lnTo>
                <a:lnTo>
                  <a:pt x="60" y="18"/>
                </a:lnTo>
                <a:lnTo>
                  <a:pt x="66" y="12"/>
                </a:lnTo>
                <a:lnTo>
                  <a:pt x="66" y="6"/>
                </a:lnTo>
                <a:lnTo>
                  <a:pt x="60" y="0"/>
                </a:lnTo>
                <a:lnTo>
                  <a:pt x="54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" name="Freeform 636"/>
          <p:cNvSpPr>
            <a:spLocks/>
          </p:cNvSpPr>
          <p:nvPr/>
        </p:nvSpPr>
        <p:spPr bwMode="auto">
          <a:xfrm>
            <a:off x="3047312" y="3705407"/>
            <a:ext cx="89389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1" y="2"/>
              </a:cxn>
              <a:cxn ang="0">
                <a:pos x="1" y="3"/>
              </a:cxn>
              <a:cxn ang="0">
                <a:pos x="9" y="3"/>
              </a:cxn>
              <a:cxn ang="0">
                <a:pos x="2" y="3"/>
              </a:cxn>
              <a:cxn ang="0">
                <a:pos x="10" y="3"/>
              </a:cxn>
              <a:cxn ang="0">
                <a:pos x="11" y="2"/>
              </a:cxn>
              <a:cxn ang="0">
                <a:pos x="11" y="2"/>
              </a:cxn>
              <a:cxn ang="0">
                <a:pos x="11" y="1"/>
              </a:cxn>
              <a:cxn ang="0">
                <a:pos x="10" y="0"/>
              </a:cxn>
              <a:cxn ang="0">
                <a:pos x="9" y="0"/>
              </a:cxn>
              <a:cxn ang="0">
                <a:pos x="2" y="0"/>
              </a:cxn>
            </a:cxnLst>
            <a:rect l="0" t="0" r="r" b="b"/>
            <a:pathLst>
              <a:path w="11" h="3">
                <a:moveTo>
                  <a:pt x="2" y="0"/>
                </a:move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1" y="2"/>
                </a:lnTo>
                <a:lnTo>
                  <a:pt x="1" y="3"/>
                </a:lnTo>
                <a:lnTo>
                  <a:pt x="9" y="3"/>
                </a:lnTo>
                <a:lnTo>
                  <a:pt x="2" y="3"/>
                </a:lnTo>
                <a:lnTo>
                  <a:pt x="10" y="3"/>
                </a:lnTo>
                <a:lnTo>
                  <a:pt x="11" y="2"/>
                </a:lnTo>
                <a:lnTo>
                  <a:pt x="11" y="2"/>
                </a:lnTo>
                <a:lnTo>
                  <a:pt x="11" y="1"/>
                </a:lnTo>
                <a:lnTo>
                  <a:pt x="10" y="0"/>
                </a:lnTo>
                <a:lnTo>
                  <a:pt x="9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4" name="Freeform 637"/>
          <p:cNvSpPr>
            <a:spLocks/>
          </p:cNvSpPr>
          <p:nvPr/>
        </p:nvSpPr>
        <p:spPr bwMode="auto">
          <a:xfrm>
            <a:off x="3112322" y="3705407"/>
            <a:ext cx="292547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216" y="18"/>
              </a:cxn>
              <a:cxn ang="0">
                <a:pos x="216" y="0"/>
              </a:cxn>
              <a:cxn ang="0">
                <a:pos x="210" y="0"/>
              </a:cxn>
              <a:cxn ang="0">
                <a:pos x="6" y="0"/>
              </a:cxn>
            </a:cxnLst>
            <a:rect l="0" t="0" r="r" b="b"/>
            <a:pathLst>
              <a:path w="216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216" y="18"/>
                </a:lnTo>
                <a:lnTo>
                  <a:pt x="216" y="0"/>
                </a:lnTo>
                <a:lnTo>
                  <a:pt x="210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5" name="Freeform 638"/>
          <p:cNvSpPr>
            <a:spLocks/>
          </p:cNvSpPr>
          <p:nvPr/>
        </p:nvSpPr>
        <p:spPr bwMode="auto">
          <a:xfrm>
            <a:off x="3112322" y="3705407"/>
            <a:ext cx="292547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35" y="3"/>
              </a:cxn>
              <a:cxn ang="0">
                <a:pos x="1" y="3"/>
              </a:cxn>
              <a:cxn ang="0">
                <a:pos x="36" y="3"/>
              </a:cxn>
              <a:cxn ang="0">
                <a:pos x="36" y="2"/>
              </a:cxn>
              <a:cxn ang="0">
                <a:pos x="36" y="2"/>
              </a:cxn>
              <a:cxn ang="0">
                <a:pos x="36" y="1"/>
              </a:cxn>
              <a:cxn ang="0">
                <a:pos x="36" y="0"/>
              </a:cxn>
              <a:cxn ang="0">
                <a:pos x="35" y="0"/>
              </a:cxn>
              <a:cxn ang="0">
                <a:pos x="1" y="0"/>
              </a:cxn>
            </a:cxnLst>
            <a:rect l="0" t="0" r="r" b="b"/>
            <a:pathLst>
              <a:path w="36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35" y="3"/>
                </a:lnTo>
                <a:lnTo>
                  <a:pt x="1" y="3"/>
                </a:lnTo>
                <a:lnTo>
                  <a:pt x="36" y="3"/>
                </a:lnTo>
                <a:lnTo>
                  <a:pt x="36" y="2"/>
                </a:lnTo>
                <a:lnTo>
                  <a:pt x="36" y="2"/>
                </a:lnTo>
                <a:lnTo>
                  <a:pt x="36" y="1"/>
                </a:lnTo>
                <a:lnTo>
                  <a:pt x="36" y="0"/>
                </a:lnTo>
                <a:lnTo>
                  <a:pt x="35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6" name="Freeform 639"/>
          <p:cNvSpPr>
            <a:spLocks/>
          </p:cNvSpPr>
          <p:nvPr/>
        </p:nvSpPr>
        <p:spPr bwMode="auto">
          <a:xfrm>
            <a:off x="3380491" y="3670100"/>
            <a:ext cx="24379" cy="56492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6" y="42"/>
              </a:cxn>
              <a:cxn ang="0">
                <a:pos x="6" y="48"/>
              </a:cxn>
              <a:cxn ang="0">
                <a:pos x="18" y="48"/>
              </a:cxn>
              <a:cxn ang="0">
                <a:pos x="18" y="0"/>
              </a:cxn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42"/>
              </a:cxn>
            </a:cxnLst>
            <a:rect l="0" t="0" r="r" b="b"/>
            <a:pathLst>
              <a:path w="18" h="48">
                <a:moveTo>
                  <a:pt x="0" y="42"/>
                </a:moveTo>
                <a:lnTo>
                  <a:pt x="6" y="42"/>
                </a:lnTo>
                <a:lnTo>
                  <a:pt x="6" y="48"/>
                </a:lnTo>
                <a:lnTo>
                  <a:pt x="18" y="48"/>
                </a:lnTo>
                <a:lnTo>
                  <a:pt x="18" y="0"/>
                </a:ln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7" name="Freeform 640"/>
          <p:cNvSpPr>
            <a:spLocks/>
          </p:cNvSpPr>
          <p:nvPr/>
        </p:nvSpPr>
        <p:spPr bwMode="auto">
          <a:xfrm>
            <a:off x="3380491" y="3670100"/>
            <a:ext cx="24379" cy="56492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1" y="7"/>
              </a:cxn>
              <a:cxn ang="0">
                <a:pos x="1" y="8"/>
              </a:cxn>
              <a:cxn ang="0">
                <a:pos x="2" y="8"/>
              </a:cxn>
              <a:cxn ang="0">
                <a:pos x="3" y="8"/>
              </a:cxn>
              <a:cxn ang="0">
                <a:pos x="3" y="7"/>
              </a:cxn>
              <a:cxn ang="0">
                <a:pos x="3" y="1"/>
              </a:cxn>
              <a:cxn ang="0">
                <a:pos x="3" y="7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7"/>
              </a:cxn>
            </a:cxnLst>
            <a:rect l="0" t="0" r="r" b="b"/>
            <a:pathLst>
              <a:path w="3" h="8">
                <a:moveTo>
                  <a:pt x="0" y="7"/>
                </a:moveTo>
                <a:lnTo>
                  <a:pt x="1" y="7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3" y="7"/>
                </a:lnTo>
                <a:lnTo>
                  <a:pt x="3" y="1"/>
                </a:lnTo>
                <a:lnTo>
                  <a:pt x="3" y="7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8" name="Freeform 641"/>
          <p:cNvSpPr>
            <a:spLocks/>
          </p:cNvSpPr>
          <p:nvPr/>
        </p:nvSpPr>
        <p:spPr bwMode="auto">
          <a:xfrm>
            <a:off x="3380491" y="3670100"/>
            <a:ext cx="56884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6" y="12"/>
              </a:cxn>
              <a:cxn ang="0">
                <a:pos x="6" y="18"/>
              </a:cxn>
              <a:cxn ang="0">
                <a:pos x="42" y="18"/>
              </a:cxn>
              <a:cxn ang="0">
                <a:pos x="42" y="0"/>
              </a:cxn>
              <a:cxn ang="0">
                <a:pos x="36" y="0"/>
              </a:cxn>
              <a:cxn ang="0">
                <a:pos x="12" y="0"/>
              </a:cxn>
            </a:cxnLst>
            <a:rect l="0" t="0" r="r" b="b"/>
            <a:pathLst>
              <a:path w="42" h="18">
                <a:moveTo>
                  <a:pt x="12" y="0"/>
                </a:move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6" y="12"/>
                </a:lnTo>
                <a:lnTo>
                  <a:pt x="6" y="18"/>
                </a:lnTo>
                <a:lnTo>
                  <a:pt x="42" y="18"/>
                </a:lnTo>
                <a:lnTo>
                  <a:pt x="42" y="0"/>
                </a:lnTo>
                <a:lnTo>
                  <a:pt x="36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9" name="Freeform 642"/>
          <p:cNvSpPr>
            <a:spLocks/>
          </p:cNvSpPr>
          <p:nvPr/>
        </p:nvSpPr>
        <p:spPr bwMode="auto">
          <a:xfrm>
            <a:off x="3380491" y="3670100"/>
            <a:ext cx="56884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1" y="2"/>
              </a:cxn>
              <a:cxn ang="0">
                <a:pos x="1" y="3"/>
              </a:cxn>
              <a:cxn ang="0">
                <a:pos x="6" y="3"/>
              </a:cxn>
              <a:cxn ang="0">
                <a:pos x="2" y="3"/>
              </a:cxn>
              <a:cxn ang="0">
                <a:pos x="7" y="3"/>
              </a:cxn>
              <a:cxn ang="0">
                <a:pos x="7" y="2"/>
              </a:cxn>
              <a:cxn ang="0">
                <a:pos x="7" y="1"/>
              </a:cxn>
              <a:cxn ang="0">
                <a:pos x="7" y="1"/>
              </a:cxn>
              <a:cxn ang="0">
                <a:pos x="7" y="0"/>
              </a:cxn>
              <a:cxn ang="0">
                <a:pos x="6" y="0"/>
              </a:cxn>
              <a:cxn ang="0">
                <a:pos x="2" y="0"/>
              </a:cxn>
            </a:cxnLst>
            <a:rect l="0" t="0" r="r" b="b"/>
            <a:pathLst>
              <a:path w="7" h="3">
                <a:moveTo>
                  <a:pt x="2" y="0"/>
                </a:move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1" y="2"/>
                </a:lnTo>
                <a:lnTo>
                  <a:pt x="1" y="3"/>
                </a:lnTo>
                <a:lnTo>
                  <a:pt x="6" y="3"/>
                </a:lnTo>
                <a:lnTo>
                  <a:pt x="2" y="3"/>
                </a:lnTo>
                <a:lnTo>
                  <a:pt x="7" y="3"/>
                </a:lnTo>
                <a:lnTo>
                  <a:pt x="7" y="2"/>
                </a:lnTo>
                <a:lnTo>
                  <a:pt x="7" y="1"/>
                </a:lnTo>
                <a:lnTo>
                  <a:pt x="7" y="1"/>
                </a:lnTo>
                <a:lnTo>
                  <a:pt x="7" y="0"/>
                </a:lnTo>
                <a:lnTo>
                  <a:pt x="6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0" name="Freeform 643"/>
          <p:cNvSpPr>
            <a:spLocks/>
          </p:cNvSpPr>
          <p:nvPr/>
        </p:nvSpPr>
        <p:spPr bwMode="auto">
          <a:xfrm>
            <a:off x="3412996" y="3634792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6" y="42"/>
              </a:cxn>
              <a:cxn ang="0">
                <a:pos x="6" y="48"/>
              </a:cxn>
              <a:cxn ang="0">
                <a:pos x="18" y="48"/>
              </a:cxn>
              <a:cxn ang="0">
                <a:pos x="18" y="0"/>
              </a:cxn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6" y="42"/>
                </a:lnTo>
                <a:lnTo>
                  <a:pt x="6" y="48"/>
                </a:lnTo>
                <a:lnTo>
                  <a:pt x="18" y="48"/>
                </a:lnTo>
                <a:lnTo>
                  <a:pt x="18" y="0"/>
                </a:ln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1" name="Freeform 644"/>
          <p:cNvSpPr>
            <a:spLocks/>
          </p:cNvSpPr>
          <p:nvPr/>
        </p:nvSpPr>
        <p:spPr bwMode="auto">
          <a:xfrm>
            <a:off x="3412996" y="3634792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1" y="7"/>
              </a:cxn>
              <a:cxn ang="0">
                <a:pos x="1" y="8"/>
              </a:cxn>
              <a:cxn ang="0">
                <a:pos x="2" y="8"/>
              </a:cxn>
              <a:cxn ang="0">
                <a:pos x="3" y="8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1" y="7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2" name="Freeform 645"/>
          <p:cNvSpPr>
            <a:spLocks/>
          </p:cNvSpPr>
          <p:nvPr/>
        </p:nvSpPr>
        <p:spPr bwMode="auto">
          <a:xfrm>
            <a:off x="3412996" y="3634792"/>
            <a:ext cx="73137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6" y="12"/>
              </a:cxn>
              <a:cxn ang="0">
                <a:pos x="6" y="18"/>
              </a:cxn>
              <a:cxn ang="0">
                <a:pos x="48" y="18"/>
              </a:cxn>
              <a:cxn ang="0">
                <a:pos x="54" y="12"/>
              </a:cxn>
              <a:cxn ang="0">
                <a:pos x="54" y="6"/>
              </a:cxn>
              <a:cxn ang="0">
                <a:pos x="48" y="0"/>
              </a:cxn>
              <a:cxn ang="0">
                <a:pos x="42" y="0"/>
              </a:cxn>
              <a:cxn ang="0">
                <a:pos x="12" y="0"/>
              </a:cxn>
            </a:cxnLst>
            <a:rect l="0" t="0" r="r" b="b"/>
            <a:pathLst>
              <a:path w="54" h="18">
                <a:moveTo>
                  <a:pt x="12" y="0"/>
                </a:move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6" y="12"/>
                </a:lnTo>
                <a:lnTo>
                  <a:pt x="6" y="18"/>
                </a:lnTo>
                <a:lnTo>
                  <a:pt x="48" y="18"/>
                </a:lnTo>
                <a:lnTo>
                  <a:pt x="54" y="12"/>
                </a:lnTo>
                <a:lnTo>
                  <a:pt x="54" y="6"/>
                </a:lnTo>
                <a:lnTo>
                  <a:pt x="48" y="0"/>
                </a:lnTo>
                <a:lnTo>
                  <a:pt x="42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3" name="Freeform 646"/>
          <p:cNvSpPr>
            <a:spLocks/>
          </p:cNvSpPr>
          <p:nvPr/>
        </p:nvSpPr>
        <p:spPr bwMode="auto">
          <a:xfrm>
            <a:off x="3412996" y="3634792"/>
            <a:ext cx="73137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1" y="2"/>
              </a:cxn>
              <a:cxn ang="0">
                <a:pos x="1" y="3"/>
              </a:cxn>
              <a:cxn ang="0">
                <a:pos x="7" y="3"/>
              </a:cxn>
              <a:cxn ang="0">
                <a:pos x="2" y="3"/>
              </a:cxn>
              <a:cxn ang="0">
                <a:pos x="8" y="3"/>
              </a:cxn>
              <a:cxn ang="0">
                <a:pos x="9" y="2"/>
              </a:cxn>
              <a:cxn ang="0">
                <a:pos x="9" y="1"/>
              </a:cxn>
              <a:cxn ang="0">
                <a:pos x="9" y="1"/>
              </a:cxn>
              <a:cxn ang="0">
                <a:pos x="8" y="0"/>
              </a:cxn>
              <a:cxn ang="0">
                <a:pos x="7" y="0"/>
              </a:cxn>
              <a:cxn ang="0">
                <a:pos x="2" y="0"/>
              </a:cxn>
            </a:cxnLst>
            <a:rect l="0" t="0" r="r" b="b"/>
            <a:pathLst>
              <a:path w="9" h="3">
                <a:moveTo>
                  <a:pt x="2" y="0"/>
                </a:move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1" y="2"/>
                </a:lnTo>
                <a:lnTo>
                  <a:pt x="1" y="3"/>
                </a:lnTo>
                <a:lnTo>
                  <a:pt x="7" y="3"/>
                </a:lnTo>
                <a:lnTo>
                  <a:pt x="2" y="3"/>
                </a:lnTo>
                <a:lnTo>
                  <a:pt x="8" y="3"/>
                </a:lnTo>
                <a:lnTo>
                  <a:pt x="9" y="2"/>
                </a:lnTo>
                <a:lnTo>
                  <a:pt x="9" y="1"/>
                </a:lnTo>
                <a:lnTo>
                  <a:pt x="9" y="1"/>
                </a:lnTo>
                <a:lnTo>
                  <a:pt x="8" y="0"/>
                </a:lnTo>
                <a:lnTo>
                  <a:pt x="7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4" name="Freeform 647"/>
          <p:cNvSpPr>
            <a:spLocks/>
          </p:cNvSpPr>
          <p:nvPr/>
        </p:nvSpPr>
        <p:spPr bwMode="auto">
          <a:xfrm>
            <a:off x="3461754" y="3599485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0" y="42"/>
              </a:cxn>
              <a:cxn ang="0">
                <a:pos x="6" y="48"/>
              </a:cxn>
              <a:cxn ang="0">
                <a:pos x="12" y="48"/>
              </a:cxn>
              <a:cxn ang="0">
                <a:pos x="18" y="42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0" y="42"/>
                </a:lnTo>
                <a:lnTo>
                  <a:pt x="6" y="48"/>
                </a:lnTo>
                <a:lnTo>
                  <a:pt x="12" y="48"/>
                </a:lnTo>
                <a:lnTo>
                  <a:pt x="18" y="42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5" name="Freeform 648"/>
          <p:cNvSpPr>
            <a:spLocks/>
          </p:cNvSpPr>
          <p:nvPr/>
        </p:nvSpPr>
        <p:spPr bwMode="auto">
          <a:xfrm>
            <a:off x="3461754" y="3599485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1" y="8"/>
              </a:cxn>
              <a:cxn ang="0">
                <a:pos x="1" y="8"/>
              </a:cxn>
              <a:cxn ang="0">
                <a:pos x="2" y="8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0" y="7"/>
                </a:lnTo>
                <a:lnTo>
                  <a:pt x="1" y="8"/>
                </a:lnTo>
                <a:lnTo>
                  <a:pt x="1" y="8"/>
                </a:lnTo>
                <a:lnTo>
                  <a:pt x="2" y="8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6" name="Freeform 649"/>
          <p:cNvSpPr>
            <a:spLocks/>
          </p:cNvSpPr>
          <p:nvPr/>
        </p:nvSpPr>
        <p:spPr bwMode="auto">
          <a:xfrm>
            <a:off x="3461754" y="3599485"/>
            <a:ext cx="251916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174" y="18"/>
              </a:cxn>
              <a:cxn ang="0">
                <a:pos x="6" y="18"/>
              </a:cxn>
              <a:cxn ang="0">
                <a:pos x="180" y="12"/>
              </a:cxn>
              <a:cxn ang="0">
                <a:pos x="186" y="6"/>
              </a:cxn>
              <a:cxn ang="0">
                <a:pos x="180" y="0"/>
              </a:cxn>
              <a:cxn ang="0">
                <a:pos x="174" y="0"/>
              </a:cxn>
              <a:cxn ang="0">
                <a:pos x="6" y="0"/>
              </a:cxn>
            </a:cxnLst>
            <a:rect l="0" t="0" r="r" b="b"/>
            <a:pathLst>
              <a:path w="186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174" y="18"/>
                </a:lnTo>
                <a:lnTo>
                  <a:pt x="6" y="18"/>
                </a:lnTo>
                <a:lnTo>
                  <a:pt x="180" y="12"/>
                </a:lnTo>
                <a:lnTo>
                  <a:pt x="186" y="6"/>
                </a:lnTo>
                <a:lnTo>
                  <a:pt x="180" y="0"/>
                </a:lnTo>
                <a:lnTo>
                  <a:pt x="174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7" name="Freeform 650"/>
          <p:cNvSpPr>
            <a:spLocks/>
          </p:cNvSpPr>
          <p:nvPr/>
        </p:nvSpPr>
        <p:spPr bwMode="auto">
          <a:xfrm>
            <a:off x="3461754" y="3599485"/>
            <a:ext cx="251916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29" y="3"/>
              </a:cxn>
              <a:cxn ang="0">
                <a:pos x="1" y="3"/>
              </a:cxn>
              <a:cxn ang="0">
                <a:pos x="30" y="2"/>
              </a:cxn>
              <a:cxn ang="0">
                <a:pos x="30" y="2"/>
              </a:cxn>
              <a:cxn ang="0">
                <a:pos x="31" y="1"/>
              </a:cxn>
              <a:cxn ang="0">
                <a:pos x="30" y="0"/>
              </a:cxn>
              <a:cxn ang="0">
                <a:pos x="30" y="0"/>
              </a:cxn>
              <a:cxn ang="0">
                <a:pos x="29" y="0"/>
              </a:cxn>
              <a:cxn ang="0">
                <a:pos x="1" y="0"/>
              </a:cxn>
            </a:cxnLst>
            <a:rect l="0" t="0" r="r" b="b"/>
            <a:pathLst>
              <a:path w="31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29" y="3"/>
                </a:lnTo>
                <a:lnTo>
                  <a:pt x="1" y="3"/>
                </a:lnTo>
                <a:lnTo>
                  <a:pt x="30" y="2"/>
                </a:lnTo>
                <a:lnTo>
                  <a:pt x="30" y="2"/>
                </a:lnTo>
                <a:lnTo>
                  <a:pt x="31" y="1"/>
                </a:lnTo>
                <a:lnTo>
                  <a:pt x="30" y="0"/>
                </a:lnTo>
                <a:lnTo>
                  <a:pt x="30" y="0"/>
                </a:lnTo>
                <a:lnTo>
                  <a:pt x="29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8" name="Freeform 651"/>
          <p:cNvSpPr>
            <a:spLocks/>
          </p:cNvSpPr>
          <p:nvPr/>
        </p:nvSpPr>
        <p:spPr bwMode="auto">
          <a:xfrm>
            <a:off x="3689291" y="3557116"/>
            <a:ext cx="24379" cy="63553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0" y="48"/>
              </a:cxn>
              <a:cxn ang="0">
                <a:pos x="6" y="54"/>
              </a:cxn>
              <a:cxn ang="0">
                <a:pos x="12" y="48"/>
              </a:cxn>
              <a:cxn ang="0">
                <a:pos x="18" y="12"/>
              </a:cxn>
              <a:cxn ang="0">
                <a:pos x="18" y="42"/>
              </a:cxn>
              <a:cxn ang="0">
                <a:pos x="12" y="6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42"/>
              </a:cxn>
            </a:cxnLst>
            <a:rect l="0" t="0" r="r" b="b"/>
            <a:pathLst>
              <a:path w="18" h="54">
                <a:moveTo>
                  <a:pt x="0" y="42"/>
                </a:moveTo>
                <a:lnTo>
                  <a:pt x="0" y="48"/>
                </a:lnTo>
                <a:lnTo>
                  <a:pt x="6" y="54"/>
                </a:lnTo>
                <a:lnTo>
                  <a:pt x="12" y="48"/>
                </a:lnTo>
                <a:lnTo>
                  <a:pt x="18" y="12"/>
                </a:lnTo>
                <a:lnTo>
                  <a:pt x="18" y="42"/>
                </a:lnTo>
                <a:lnTo>
                  <a:pt x="12" y="6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9" name="Freeform 652"/>
          <p:cNvSpPr>
            <a:spLocks/>
          </p:cNvSpPr>
          <p:nvPr/>
        </p:nvSpPr>
        <p:spPr bwMode="auto">
          <a:xfrm>
            <a:off x="3689291" y="3557116"/>
            <a:ext cx="24379" cy="63553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8"/>
              </a:cxn>
              <a:cxn ang="0">
                <a:pos x="0" y="8"/>
              </a:cxn>
              <a:cxn ang="0">
                <a:pos x="1" y="9"/>
              </a:cxn>
              <a:cxn ang="0">
                <a:pos x="2" y="8"/>
              </a:cxn>
              <a:cxn ang="0">
                <a:pos x="2" y="8"/>
              </a:cxn>
              <a:cxn ang="0">
                <a:pos x="3" y="2"/>
              </a:cxn>
              <a:cxn ang="0">
                <a:pos x="3" y="7"/>
              </a:cxn>
              <a:cxn ang="0">
                <a:pos x="2" y="1"/>
              </a:cxn>
              <a:cxn ang="0">
                <a:pos x="2" y="1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7"/>
              </a:cxn>
            </a:cxnLst>
            <a:rect l="0" t="0" r="r" b="b"/>
            <a:pathLst>
              <a:path w="3" h="9">
                <a:moveTo>
                  <a:pt x="0" y="7"/>
                </a:moveTo>
                <a:lnTo>
                  <a:pt x="0" y="8"/>
                </a:lnTo>
                <a:lnTo>
                  <a:pt x="0" y="8"/>
                </a:lnTo>
                <a:lnTo>
                  <a:pt x="1" y="9"/>
                </a:lnTo>
                <a:lnTo>
                  <a:pt x="2" y="8"/>
                </a:lnTo>
                <a:lnTo>
                  <a:pt x="2" y="8"/>
                </a:lnTo>
                <a:lnTo>
                  <a:pt x="3" y="2"/>
                </a:lnTo>
                <a:lnTo>
                  <a:pt x="3" y="7"/>
                </a:lnTo>
                <a:lnTo>
                  <a:pt x="2" y="1"/>
                </a:lnTo>
                <a:lnTo>
                  <a:pt x="2" y="1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0" name="Freeform 653"/>
          <p:cNvSpPr>
            <a:spLocks/>
          </p:cNvSpPr>
          <p:nvPr/>
        </p:nvSpPr>
        <p:spPr bwMode="auto">
          <a:xfrm>
            <a:off x="3689291" y="3557116"/>
            <a:ext cx="12189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84" y="18"/>
              </a:cxn>
              <a:cxn ang="0">
                <a:pos x="90" y="12"/>
              </a:cxn>
              <a:cxn ang="0">
                <a:pos x="84" y="6"/>
              </a:cxn>
              <a:cxn ang="0">
                <a:pos x="78" y="0"/>
              </a:cxn>
              <a:cxn ang="0">
                <a:pos x="6" y="0"/>
              </a:cxn>
            </a:cxnLst>
            <a:rect l="0" t="0" r="r" b="b"/>
            <a:pathLst>
              <a:path w="90" h="18">
                <a:moveTo>
                  <a:pt x="6" y="0"/>
                </a:moveTo>
                <a:lnTo>
                  <a:pt x="0" y="6"/>
                </a:lnTo>
                <a:lnTo>
                  <a:pt x="0" y="18"/>
                </a:lnTo>
                <a:lnTo>
                  <a:pt x="84" y="18"/>
                </a:lnTo>
                <a:lnTo>
                  <a:pt x="90" y="12"/>
                </a:lnTo>
                <a:lnTo>
                  <a:pt x="84" y="6"/>
                </a:lnTo>
                <a:lnTo>
                  <a:pt x="78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1" name="Freeform 654"/>
          <p:cNvSpPr>
            <a:spLocks/>
          </p:cNvSpPr>
          <p:nvPr/>
        </p:nvSpPr>
        <p:spPr bwMode="auto">
          <a:xfrm>
            <a:off x="3689291" y="3557116"/>
            <a:ext cx="12189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13" y="3"/>
              </a:cxn>
              <a:cxn ang="0">
                <a:pos x="1" y="3"/>
              </a:cxn>
              <a:cxn ang="0">
                <a:pos x="14" y="3"/>
              </a:cxn>
              <a:cxn ang="0">
                <a:pos x="14" y="3"/>
              </a:cxn>
              <a:cxn ang="0">
                <a:pos x="15" y="2"/>
              </a:cxn>
              <a:cxn ang="0">
                <a:pos x="14" y="1"/>
              </a:cxn>
              <a:cxn ang="0">
                <a:pos x="14" y="1"/>
              </a:cxn>
              <a:cxn ang="0">
                <a:pos x="13" y="0"/>
              </a:cxn>
              <a:cxn ang="0">
                <a:pos x="1" y="0"/>
              </a:cxn>
            </a:cxnLst>
            <a:rect l="0" t="0" r="r" b="b"/>
            <a:pathLst>
              <a:path w="15" h="3">
                <a:moveTo>
                  <a:pt x="1" y="0"/>
                </a:move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13" y="3"/>
                </a:lnTo>
                <a:lnTo>
                  <a:pt x="1" y="3"/>
                </a:lnTo>
                <a:lnTo>
                  <a:pt x="14" y="3"/>
                </a:lnTo>
                <a:lnTo>
                  <a:pt x="14" y="3"/>
                </a:lnTo>
                <a:lnTo>
                  <a:pt x="15" y="2"/>
                </a:lnTo>
                <a:lnTo>
                  <a:pt x="14" y="1"/>
                </a:lnTo>
                <a:lnTo>
                  <a:pt x="14" y="1"/>
                </a:lnTo>
                <a:lnTo>
                  <a:pt x="1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2" name="Freeform 655"/>
          <p:cNvSpPr>
            <a:spLocks/>
          </p:cNvSpPr>
          <p:nvPr/>
        </p:nvSpPr>
        <p:spPr bwMode="auto">
          <a:xfrm>
            <a:off x="3786806" y="3557116"/>
            <a:ext cx="162526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120" y="18"/>
              </a:cxn>
              <a:cxn ang="0">
                <a:pos x="120" y="6"/>
              </a:cxn>
              <a:cxn ang="0">
                <a:pos x="114" y="0"/>
              </a:cxn>
              <a:cxn ang="0">
                <a:pos x="6" y="0"/>
              </a:cxn>
            </a:cxnLst>
            <a:rect l="0" t="0" r="r" b="b"/>
            <a:pathLst>
              <a:path w="120" h="18">
                <a:moveTo>
                  <a:pt x="6" y="0"/>
                </a:moveTo>
                <a:lnTo>
                  <a:pt x="0" y="6"/>
                </a:lnTo>
                <a:lnTo>
                  <a:pt x="0" y="18"/>
                </a:lnTo>
                <a:lnTo>
                  <a:pt x="120" y="18"/>
                </a:lnTo>
                <a:lnTo>
                  <a:pt x="120" y="6"/>
                </a:lnTo>
                <a:lnTo>
                  <a:pt x="114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4" name="Freeform 656"/>
          <p:cNvSpPr>
            <a:spLocks/>
          </p:cNvSpPr>
          <p:nvPr/>
        </p:nvSpPr>
        <p:spPr bwMode="auto">
          <a:xfrm>
            <a:off x="3786806" y="3557116"/>
            <a:ext cx="162526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19" y="3"/>
              </a:cxn>
              <a:cxn ang="0">
                <a:pos x="1" y="3"/>
              </a:cxn>
              <a:cxn ang="0">
                <a:pos x="20" y="3"/>
              </a:cxn>
              <a:cxn ang="0">
                <a:pos x="20" y="3"/>
              </a:cxn>
              <a:cxn ang="0">
                <a:pos x="20" y="2"/>
              </a:cxn>
              <a:cxn ang="0">
                <a:pos x="20" y="1"/>
              </a:cxn>
              <a:cxn ang="0">
                <a:pos x="20" y="1"/>
              </a:cxn>
              <a:cxn ang="0">
                <a:pos x="19" y="0"/>
              </a:cxn>
              <a:cxn ang="0">
                <a:pos x="1" y="0"/>
              </a:cxn>
            </a:cxnLst>
            <a:rect l="0" t="0" r="r" b="b"/>
            <a:pathLst>
              <a:path w="20" h="3">
                <a:moveTo>
                  <a:pt x="1" y="0"/>
                </a:move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19" y="3"/>
                </a:lnTo>
                <a:lnTo>
                  <a:pt x="1" y="3"/>
                </a:lnTo>
                <a:lnTo>
                  <a:pt x="20" y="3"/>
                </a:lnTo>
                <a:lnTo>
                  <a:pt x="20" y="3"/>
                </a:lnTo>
                <a:lnTo>
                  <a:pt x="20" y="2"/>
                </a:lnTo>
                <a:lnTo>
                  <a:pt x="20" y="1"/>
                </a:lnTo>
                <a:lnTo>
                  <a:pt x="20" y="1"/>
                </a:lnTo>
                <a:lnTo>
                  <a:pt x="19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5" name="Freeform 657"/>
          <p:cNvSpPr>
            <a:spLocks/>
          </p:cNvSpPr>
          <p:nvPr/>
        </p:nvSpPr>
        <p:spPr bwMode="auto">
          <a:xfrm>
            <a:off x="3924954" y="3557116"/>
            <a:ext cx="172007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6"/>
              </a:cxn>
              <a:cxn ang="0">
                <a:pos x="0" y="6"/>
              </a:cxn>
              <a:cxn ang="0">
                <a:pos x="0" y="18"/>
              </a:cxn>
              <a:cxn ang="0">
                <a:pos x="127" y="18"/>
              </a:cxn>
              <a:cxn ang="0">
                <a:pos x="127" y="6"/>
              </a:cxn>
              <a:cxn ang="0">
                <a:pos x="121" y="6"/>
              </a:cxn>
              <a:cxn ang="0">
                <a:pos x="115" y="0"/>
              </a:cxn>
              <a:cxn ang="0">
                <a:pos x="12" y="0"/>
              </a:cxn>
            </a:cxnLst>
            <a:rect l="0" t="0" r="r" b="b"/>
            <a:pathLst>
              <a:path w="127" h="18">
                <a:moveTo>
                  <a:pt x="12" y="0"/>
                </a:moveTo>
                <a:lnTo>
                  <a:pt x="6" y="6"/>
                </a:lnTo>
                <a:lnTo>
                  <a:pt x="0" y="6"/>
                </a:lnTo>
                <a:lnTo>
                  <a:pt x="0" y="18"/>
                </a:lnTo>
                <a:lnTo>
                  <a:pt x="127" y="18"/>
                </a:lnTo>
                <a:lnTo>
                  <a:pt x="127" y="6"/>
                </a:lnTo>
                <a:lnTo>
                  <a:pt x="121" y="6"/>
                </a:lnTo>
                <a:lnTo>
                  <a:pt x="115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6" name="Freeform 658"/>
          <p:cNvSpPr>
            <a:spLocks/>
          </p:cNvSpPr>
          <p:nvPr/>
        </p:nvSpPr>
        <p:spPr bwMode="auto">
          <a:xfrm>
            <a:off x="3924954" y="3557116"/>
            <a:ext cx="172007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19" y="3"/>
              </a:cxn>
              <a:cxn ang="0">
                <a:pos x="2" y="3"/>
              </a:cxn>
              <a:cxn ang="0">
                <a:pos x="20" y="3"/>
              </a:cxn>
              <a:cxn ang="0">
                <a:pos x="21" y="3"/>
              </a:cxn>
              <a:cxn ang="0">
                <a:pos x="21" y="2"/>
              </a:cxn>
              <a:cxn ang="0">
                <a:pos x="21" y="1"/>
              </a:cxn>
              <a:cxn ang="0">
                <a:pos x="20" y="1"/>
              </a:cxn>
              <a:cxn ang="0">
                <a:pos x="19" y="0"/>
              </a:cxn>
              <a:cxn ang="0">
                <a:pos x="2" y="0"/>
              </a:cxn>
            </a:cxnLst>
            <a:rect l="0" t="0" r="r" b="b"/>
            <a:pathLst>
              <a:path w="21" h="3">
                <a:moveTo>
                  <a:pt x="2" y="0"/>
                </a:move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19" y="3"/>
                </a:lnTo>
                <a:lnTo>
                  <a:pt x="2" y="3"/>
                </a:lnTo>
                <a:lnTo>
                  <a:pt x="20" y="3"/>
                </a:lnTo>
                <a:lnTo>
                  <a:pt x="21" y="3"/>
                </a:lnTo>
                <a:lnTo>
                  <a:pt x="21" y="2"/>
                </a:lnTo>
                <a:lnTo>
                  <a:pt x="21" y="1"/>
                </a:lnTo>
                <a:lnTo>
                  <a:pt x="20" y="1"/>
                </a:lnTo>
                <a:lnTo>
                  <a:pt x="19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7" name="Freeform 659"/>
          <p:cNvSpPr>
            <a:spLocks/>
          </p:cNvSpPr>
          <p:nvPr/>
        </p:nvSpPr>
        <p:spPr bwMode="auto">
          <a:xfrm>
            <a:off x="4072582" y="3557116"/>
            <a:ext cx="48758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18"/>
              </a:cxn>
              <a:cxn ang="0">
                <a:pos x="36" y="18"/>
              </a:cxn>
              <a:cxn ang="0">
                <a:pos x="36" y="6"/>
              </a:cxn>
              <a:cxn ang="0">
                <a:pos x="30" y="6"/>
              </a:cxn>
              <a:cxn ang="0">
                <a:pos x="30" y="0"/>
              </a:cxn>
              <a:cxn ang="0">
                <a:pos x="6" y="0"/>
              </a:cxn>
            </a:cxnLst>
            <a:rect l="0" t="0" r="r" b="b"/>
            <a:pathLst>
              <a:path w="36" h="18">
                <a:moveTo>
                  <a:pt x="6" y="0"/>
                </a:moveTo>
                <a:lnTo>
                  <a:pt x="6" y="6"/>
                </a:lnTo>
                <a:lnTo>
                  <a:pt x="0" y="6"/>
                </a:lnTo>
                <a:lnTo>
                  <a:pt x="0" y="18"/>
                </a:lnTo>
                <a:lnTo>
                  <a:pt x="36" y="18"/>
                </a:lnTo>
                <a:lnTo>
                  <a:pt x="36" y="6"/>
                </a:lnTo>
                <a:lnTo>
                  <a:pt x="30" y="6"/>
                </a:lnTo>
                <a:lnTo>
                  <a:pt x="30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8" name="Freeform 660"/>
          <p:cNvSpPr>
            <a:spLocks/>
          </p:cNvSpPr>
          <p:nvPr/>
        </p:nvSpPr>
        <p:spPr bwMode="auto">
          <a:xfrm>
            <a:off x="4072582" y="3557116"/>
            <a:ext cx="48758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5" y="3"/>
              </a:cxn>
              <a:cxn ang="0">
                <a:pos x="1" y="3"/>
              </a:cxn>
              <a:cxn ang="0">
                <a:pos x="5" y="3"/>
              </a:cxn>
              <a:cxn ang="0">
                <a:pos x="6" y="3"/>
              </a:cxn>
              <a:cxn ang="0">
                <a:pos x="6" y="2"/>
              </a:cxn>
              <a:cxn ang="0">
                <a:pos x="6" y="1"/>
              </a:cxn>
              <a:cxn ang="0">
                <a:pos x="5" y="1"/>
              </a:cxn>
              <a:cxn ang="0">
                <a:pos x="5" y="0"/>
              </a:cxn>
              <a:cxn ang="0">
                <a:pos x="1" y="0"/>
              </a:cxn>
            </a:cxnLst>
            <a:rect l="0" t="0" r="r" b="b"/>
            <a:pathLst>
              <a:path w="6" h="3">
                <a:moveTo>
                  <a:pt x="1" y="0"/>
                </a:move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5" y="3"/>
                </a:lnTo>
                <a:lnTo>
                  <a:pt x="1" y="3"/>
                </a:lnTo>
                <a:lnTo>
                  <a:pt x="5" y="3"/>
                </a:lnTo>
                <a:lnTo>
                  <a:pt x="6" y="3"/>
                </a:lnTo>
                <a:lnTo>
                  <a:pt x="6" y="2"/>
                </a:lnTo>
                <a:lnTo>
                  <a:pt x="6" y="1"/>
                </a:lnTo>
                <a:lnTo>
                  <a:pt x="5" y="1"/>
                </a:lnTo>
                <a:lnTo>
                  <a:pt x="5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9" name="Freeform 661"/>
          <p:cNvSpPr>
            <a:spLocks/>
          </p:cNvSpPr>
          <p:nvPr/>
        </p:nvSpPr>
        <p:spPr bwMode="auto">
          <a:xfrm>
            <a:off x="4096961" y="3521809"/>
            <a:ext cx="24379" cy="56492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0" y="48"/>
              </a:cxn>
              <a:cxn ang="0">
                <a:pos x="18" y="48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42"/>
              </a:cxn>
            </a:cxnLst>
            <a:rect l="0" t="0" r="r" b="b"/>
            <a:pathLst>
              <a:path w="18" h="48">
                <a:moveTo>
                  <a:pt x="0" y="42"/>
                </a:moveTo>
                <a:lnTo>
                  <a:pt x="0" y="48"/>
                </a:lnTo>
                <a:lnTo>
                  <a:pt x="18" y="48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0" name="Freeform 662"/>
          <p:cNvSpPr>
            <a:spLocks/>
          </p:cNvSpPr>
          <p:nvPr/>
        </p:nvSpPr>
        <p:spPr bwMode="auto">
          <a:xfrm>
            <a:off x="4096961" y="3521809"/>
            <a:ext cx="24379" cy="56492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8"/>
              </a:cxn>
              <a:cxn ang="0">
                <a:pos x="1" y="8"/>
              </a:cxn>
              <a:cxn ang="0">
                <a:pos x="2" y="8"/>
              </a:cxn>
              <a:cxn ang="0">
                <a:pos x="2" y="8"/>
              </a:cxn>
              <a:cxn ang="0">
                <a:pos x="3" y="8"/>
              </a:cxn>
              <a:cxn ang="0">
                <a:pos x="3" y="2"/>
              </a:cxn>
              <a:cxn ang="0">
                <a:pos x="3" y="7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7"/>
              </a:cxn>
            </a:cxnLst>
            <a:rect l="0" t="0" r="r" b="b"/>
            <a:pathLst>
              <a:path w="3" h="8">
                <a:moveTo>
                  <a:pt x="0" y="7"/>
                </a:moveTo>
                <a:lnTo>
                  <a:pt x="0" y="8"/>
                </a:lnTo>
                <a:lnTo>
                  <a:pt x="1" y="8"/>
                </a:lnTo>
                <a:lnTo>
                  <a:pt x="2" y="8"/>
                </a:lnTo>
                <a:lnTo>
                  <a:pt x="2" y="8"/>
                </a:lnTo>
                <a:lnTo>
                  <a:pt x="3" y="8"/>
                </a:lnTo>
                <a:lnTo>
                  <a:pt x="3" y="2"/>
                </a:lnTo>
                <a:lnTo>
                  <a:pt x="3" y="7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1" name="Freeform 663"/>
          <p:cNvSpPr>
            <a:spLocks/>
          </p:cNvSpPr>
          <p:nvPr/>
        </p:nvSpPr>
        <p:spPr bwMode="auto">
          <a:xfrm>
            <a:off x="4096961" y="3521809"/>
            <a:ext cx="48758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36" y="18"/>
              </a:cxn>
              <a:cxn ang="0">
                <a:pos x="36" y="6"/>
              </a:cxn>
              <a:cxn ang="0">
                <a:pos x="30" y="0"/>
              </a:cxn>
              <a:cxn ang="0">
                <a:pos x="24" y="0"/>
              </a:cxn>
              <a:cxn ang="0">
                <a:pos x="12" y="0"/>
              </a:cxn>
            </a:cxnLst>
            <a:rect l="0" t="0" r="r" b="b"/>
            <a:pathLst>
              <a:path w="36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8"/>
                </a:lnTo>
                <a:lnTo>
                  <a:pt x="36" y="18"/>
                </a:lnTo>
                <a:lnTo>
                  <a:pt x="36" y="6"/>
                </a:lnTo>
                <a:lnTo>
                  <a:pt x="30" y="0"/>
                </a:lnTo>
                <a:lnTo>
                  <a:pt x="24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2" name="Freeform 664"/>
          <p:cNvSpPr>
            <a:spLocks/>
          </p:cNvSpPr>
          <p:nvPr/>
        </p:nvSpPr>
        <p:spPr bwMode="auto">
          <a:xfrm>
            <a:off x="4096961" y="3521809"/>
            <a:ext cx="48758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4" y="3"/>
              </a:cxn>
              <a:cxn ang="0">
                <a:pos x="2" y="3"/>
              </a:cxn>
              <a:cxn ang="0">
                <a:pos x="5" y="3"/>
              </a:cxn>
              <a:cxn ang="0">
                <a:pos x="6" y="3"/>
              </a:cxn>
              <a:cxn ang="0">
                <a:pos x="6" y="2"/>
              </a:cxn>
              <a:cxn ang="0">
                <a:pos x="6" y="1"/>
              </a:cxn>
              <a:cxn ang="0">
                <a:pos x="5" y="0"/>
              </a:cxn>
              <a:cxn ang="0">
                <a:pos x="4" y="0"/>
              </a:cxn>
              <a:cxn ang="0">
                <a:pos x="2" y="0"/>
              </a:cxn>
            </a:cxnLst>
            <a:rect l="0" t="0" r="r" b="b"/>
            <a:pathLst>
              <a:path w="6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4" y="3"/>
                </a:lnTo>
                <a:lnTo>
                  <a:pt x="2" y="3"/>
                </a:lnTo>
                <a:lnTo>
                  <a:pt x="5" y="3"/>
                </a:lnTo>
                <a:lnTo>
                  <a:pt x="6" y="3"/>
                </a:lnTo>
                <a:lnTo>
                  <a:pt x="6" y="2"/>
                </a:lnTo>
                <a:lnTo>
                  <a:pt x="6" y="1"/>
                </a:lnTo>
                <a:lnTo>
                  <a:pt x="5" y="0"/>
                </a:lnTo>
                <a:lnTo>
                  <a:pt x="4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3" name="Freeform 665"/>
          <p:cNvSpPr>
            <a:spLocks/>
          </p:cNvSpPr>
          <p:nvPr/>
        </p:nvSpPr>
        <p:spPr bwMode="auto">
          <a:xfrm>
            <a:off x="4121339" y="3521809"/>
            <a:ext cx="325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18" y="18"/>
              </a:cxn>
              <a:cxn ang="0">
                <a:pos x="24" y="12"/>
              </a:cxn>
              <a:cxn ang="0">
                <a:pos x="18" y="6"/>
              </a:cxn>
              <a:cxn ang="0">
                <a:pos x="18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24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18" y="18"/>
                </a:lnTo>
                <a:lnTo>
                  <a:pt x="24" y="12"/>
                </a:lnTo>
                <a:lnTo>
                  <a:pt x="18" y="6"/>
                </a:lnTo>
                <a:lnTo>
                  <a:pt x="18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4" name="Freeform 666"/>
          <p:cNvSpPr>
            <a:spLocks/>
          </p:cNvSpPr>
          <p:nvPr/>
        </p:nvSpPr>
        <p:spPr bwMode="auto">
          <a:xfrm>
            <a:off x="4121339" y="3521809"/>
            <a:ext cx="325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2" y="3"/>
              </a:cxn>
              <a:cxn ang="0">
                <a:pos x="1" y="3"/>
              </a:cxn>
              <a:cxn ang="0">
                <a:pos x="3" y="3"/>
              </a:cxn>
              <a:cxn ang="0">
                <a:pos x="3" y="3"/>
              </a:cxn>
              <a:cxn ang="0">
                <a:pos x="4" y="2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2" y="3"/>
                </a:lnTo>
                <a:lnTo>
                  <a:pt x="1" y="3"/>
                </a:lnTo>
                <a:lnTo>
                  <a:pt x="3" y="3"/>
                </a:lnTo>
                <a:lnTo>
                  <a:pt x="3" y="3"/>
                </a:lnTo>
                <a:lnTo>
                  <a:pt x="4" y="2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5" name="Freeform 667"/>
          <p:cNvSpPr>
            <a:spLocks/>
          </p:cNvSpPr>
          <p:nvPr/>
        </p:nvSpPr>
        <p:spPr bwMode="auto">
          <a:xfrm>
            <a:off x="4129466" y="3521809"/>
            <a:ext cx="48758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36" y="18"/>
              </a:cxn>
              <a:cxn ang="0">
                <a:pos x="36" y="6"/>
              </a:cxn>
              <a:cxn ang="0">
                <a:pos x="30" y="0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6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36" y="18"/>
                </a:lnTo>
                <a:lnTo>
                  <a:pt x="36" y="6"/>
                </a:lnTo>
                <a:lnTo>
                  <a:pt x="30" y="0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6" name="Freeform 668"/>
          <p:cNvSpPr>
            <a:spLocks/>
          </p:cNvSpPr>
          <p:nvPr/>
        </p:nvSpPr>
        <p:spPr bwMode="auto">
          <a:xfrm>
            <a:off x="4129466" y="3521809"/>
            <a:ext cx="48758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4" y="3"/>
              </a:cxn>
              <a:cxn ang="0">
                <a:pos x="1" y="3"/>
              </a:cxn>
              <a:cxn ang="0">
                <a:pos x="5" y="3"/>
              </a:cxn>
              <a:cxn ang="0">
                <a:pos x="6" y="3"/>
              </a:cxn>
              <a:cxn ang="0">
                <a:pos x="6" y="2"/>
              </a:cxn>
              <a:cxn ang="0">
                <a:pos x="6" y="1"/>
              </a:cxn>
              <a:cxn ang="0">
                <a:pos x="5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6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4" y="3"/>
                </a:lnTo>
                <a:lnTo>
                  <a:pt x="1" y="3"/>
                </a:lnTo>
                <a:lnTo>
                  <a:pt x="5" y="3"/>
                </a:lnTo>
                <a:lnTo>
                  <a:pt x="6" y="3"/>
                </a:lnTo>
                <a:lnTo>
                  <a:pt x="6" y="2"/>
                </a:lnTo>
                <a:lnTo>
                  <a:pt x="6" y="1"/>
                </a:lnTo>
                <a:lnTo>
                  <a:pt x="5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7" name="Freeform 669"/>
          <p:cNvSpPr>
            <a:spLocks/>
          </p:cNvSpPr>
          <p:nvPr/>
        </p:nvSpPr>
        <p:spPr bwMode="auto">
          <a:xfrm>
            <a:off x="4153845" y="3486502"/>
            <a:ext cx="24379" cy="56492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0" y="48"/>
              </a:cxn>
              <a:cxn ang="0">
                <a:pos x="18" y="48"/>
              </a:cxn>
              <a:cxn ang="0">
                <a:pos x="18" y="6"/>
              </a:cxn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0" y="42"/>
              </a:cxn>
            </a:cxnLst>
            <a:rect l="0" t="0" r="r" b="b"/>
            <a:pathLst>
              <a:path w="18" h="48">
                <a:moveTo>
                  <a:pt x="0" y="42"/>
                </a:moveTo>
                <a:lnTo>
                  <a:pt x="0" y="48"/>
                </a:lnTo>
                <a:lnTo>
                  <a:pt x="18" y="48"/>
                </a:lnTo>
                <a:lnTo>
                  <a:pt x="18" y="6"/>
                </a:lnTo>
                <a:lnTo>
                  <a:pt x="12" y="0"/>
                </a:lnTo>
                <a:lnTo>
                  <a:pt x="0" y="0"/>
                </a:lnTo>
                <a:lnTo>
                  <a:pt x="0" y="12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8" name="Freeform 670"/>
          <p:cNvSpPr>
            <a:spLocks/>
          </p:cNvSpPr>
          <p:nvPr/>
        </p:nvSpPr>
        <p:spPr bwMode="auto">
          <a:xfrm>
            <a:off x="4153845" y="3486502"/>
            <a:ext cx="24379" cy="56492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8"/>
              </a:cxn>
              <a:cxn ang="0">
                <a:pos x="0" y="8"/>
              </a:cxn>
              <a:cxn ang="0">
                <a:pos x="1" y="8"/>
              </a:cxn>
              <a:cxn ang="0">
                <a:pos x="2" y="8"/>
              </a:cxn>
              <a:cxn ang="0">
                <a:pos x="3" y="8"/>
              </a:cxn>
              <a:cxn ang="0">
                <a:pos x="3" y="2"/>
              </a:cxn>
              <a:cxn ang="0">
                <a:pos x="3" y="7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7"/>
              </a:cxn>
            </a:cxnLst>
            <a:rect l="0" t="0" r="r" b="b"/>
            <a:pathLst>
              <a:path w="3" h="8">
                <a:moveTo>
                  <a:pt x="0" y="7"/>
                </a:moveTo>
                <a:lnTo>
                  <a:pt x="0" y="8"/>
                </a:lnTo>
                <a:lnTo>
                  <a:pt x="0" y="8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3" y="2"/>
                </a:lnTo>
                <a:lnTo>
                  <a:pt x="3" y="7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9" name="Freeform 671"/>
          <p:cNvSpPr>
            <a:spLocks/>
          </p:cNvSpPr>
          <p:nvPr/>
        </p:nvSpPr>
        <p:spPr bwMode="auto">
          <a:xfrm>
            <a:off x="4153845" y="3486502"/>
            <a:ext cx="463200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336" y="18"/>
              </a:cxn>
              <a:cxn ang="0">
                <a:pos x="336" y="12"/>
              </a:cxn>
              <a:cxn ang="0">
                <a:pos x="342" y="12"/>
              </a:cxn>
              <a:cxn ang="0">
                <a:pos x="336" y="6"/>
              </a:cxn>
              <a:cxn ang="0">
                <a:pos x="336" y="0"/>
              </a:cxn>
              <a:cxn ang="0">
                <a:pos x="330" y="0"/>
              </a:cxn>
              <a:cxn ang="0">
                <a:pos x="6" y="0"/>
              </a:cxn>
            </a:cxnLst>
            <a:rect l="0" t="0" r="r" b="b"/>
            <a:pathLst>
              <a:path w="342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336" y="18"/>
                </a:lnTo>
                <a:lnTo>
                  <a:pt x="336" y="12"/>
                </a:lnTo>
                <a:lnTo>
                  <a:pt x="342" y="12"/>
                </a:lnTo>
                <a:lnTo>
                  <a:pt x="336" y="6"/>
                </a:lnTo>
                <a:lnTo>
                  <a:pt x="336" y="0"/>
                </a:lnTo>
                <a:lnTo>
                  <a:pt x="330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0" name="Freeform 672"/>
          <p:cNvSpPr>
            <a:spLocks/>
          </p:cNvSpPr>
          <p:nvPr/>
        </p:nvSpPr>
        <p:spPr bwMode="auto">
          <a:xfrm>
            <a:off x="4153845" y="3486502"/>
            <a:ext cx="463200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55" y="3"/>
              </a:cxn>
              <a:cxn ang="0">
                <a:pos x="1" y="3"/>
              </a:cxn>
              <a:cxn ang="0">
                <a:pos x="56" y="3"/>
              </a:cxn>
              <a:cxn ang="0">
                <a:pos x="56" y="2"/>
              </a:cxn>
              <a:cxn ang="0">
                <a:pos x="57" y="2"/>
              </a:cxn>
              <a:cxn ang="0">
                <a:pos x="56" y="1"/>
              </a:cxn>
              <a:cxn ang="0">
                <a:pos x="56" y="0"/>
              </a:cxn>
              <a:cxn ang="0">
                <a:pos x="55" y="0"/>
              </a:cxn>
              <a:cxn ang="0">
                <a:pos x="1" y="0"/>
              </a:cxn>
            </a:cxnLst>
            <a:rect l="0" t="0" r="r" b="b"/>
            <a:pathLst>
              <a:path w="57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55" y="3"/>
                </a:lnTo>
                <a:lnTo>
                  <a:pt x="1" y="3"/>
                </a:lnTo>
                <a:lnTo>
                  <a:pt x="56" y="3"/>
                </a:lnTo>
                <a:lnTo>
                  <a:pt x="56" y="2"/>
                </a:lnTo>
                <a:lnTo>
                  <a:pt x="57" y="2"/>
                </a:lnTo>
                <a:lnTo>
                  <a:pt x="56" y="1"/>
                </a:lnTo>
                <a:lnTo>
                  <a:pt x="56" y="0"/>
                </a:lnTo>
                <a:lnTo>
                  <a:pt x="55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1" name="Freeform 673"/>
          <p:cNvSpPr>
            <a:spLocks/>
          </p:cNvSpPr>
          <p:nvPr/>
        </p:nvSpPr>
        <p:spPr bwMode="auto">
          <a:xfrm>
            <a:off x="4592666" y="3451194"/>
            <a:ext cx="24379" cy="56492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0" y="48"/>
              </a:cxn>
              <a:cxn ang="0">
                <a:pos x="12" y="48"/>
              </a:cxn>
              <a:cxn ang="0">
                <a:pos x="12" y="42"/>
              </a:cxn>
              <a:cxn ang="0">
                <a:pos x="18" y="6"/>
              </a:cxn>
              <a:cxn ang="0">
                <a:pos x="18" y="42"/>
              </a:cxn>
              <a:cxn ang="0">
                <a:pos x="12" y="6"/>
              </a:cxn>
              <a:cxn ang="0">
                <a:pos x="12" y="0"/>
              </a:cxn>
              <a:cxn ang="0">
                <a:pos x="0" y="0"/>
              </a:cxn>
              <a:cxn ang="0">
                <a:pos x="0" y="6"/>
              </a:cxn>
              <a:cxn ang="0">
                <a:pos x="0" y="42"/>
              </a:cxn>
            </a:cxnLst>
            <a:rect l="0" t="0" r="r" b="b"/>
            <a:pathLst>
              <a:path w="18" h="48">
                <a:moveTo>
                  <a:pt x="0" y="42"/>
                </a:moveTo>
                <a:lnTo>
                  <a:pt x="0" y="48"/>
                </a:lnTo>
                <a:lnTo>
                  <a:pt x="12" y="48"/>
                </a:lnTo>
                <a:lnTo>
                  <a:pt x="12" y="42"/>
                </a:lnTo>
                <a:lnTo>
                  <a:pt x="18" y="6"/>
                </a:lnTo>
                <a:lnTo>
                  <a:pt x="18" y="42"/>
                </a:lnTo>
                <a:lnTo>
                  <a:pt x="12" y="6"/>
                </a:lnTo>
                <a:lnTo>
                  <a:pt x="12" y="0"/>
                </a:lnTo>
                <a:lnTo>
                  <a:pt x="0" y="0"/>
                </a:lnTo>
                <a:lnTo>
                  <a:pt x="0" y="6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2" name="Freeform 674"/>
          <p:cNvSpPr>
            <a:spLocks/>
          </p:cNvSpPr>
          <p:nvPr/>
        </p:nvSpPr>
        <p:spPr bwMode="auto">
          <a:xfrm>
            <a:off x="4592666" y="3451194"/>
            <a:ext cx="24379" cy="56492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1" y="7"/>
              </a:cxn>
              <a:cxn ang="0">
                <a:pos x="0" y="8"/>
              </a:cxn>
              <a:cxn ang="0">
                <a:pos x="1" y="8"/>
              </a:cxn>
              <a:cxn ang="0">
                <a:pos x="2" y="8"/>
              </a:cxn>
              <a:cxn ang="0">
                <a:pos x="2" y="7"/>
              </a:cxn>
              <a:cxn ang="0">
                <a:pos x="3" y="1"/>
              </a:cxn>
              <a:cxn ang="0">
                <a:pos x="3" y="7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7"/>
              </a:cxn>
            </a:cxnLst>
            <a:rect l="0" t="0" r="r" b="b"/>
            <a:pathLst>
              <a:path w="3" h="8">
                <a:moveTo>
                  <a:pt x="0" y="7"/>
                </a:moveTo>
                <a:lnTo>
                  <a:pt x="1" y="7"/>
                </a:lnTo>
                <a:lnTo>
                  <a:pt x="0" y="8"/>
                </a:lnTo>
                <a:lnTo>
                  <a:pt x="1" y="8"/>
                </a:lnTo>
                <a:lnTo>
                  <a:pt x="2" y="8"/>
                </a:lnTo>
                <a:lnTo>
                  <a:pt x="2" y="7"/>
                </a:lnTo>
                <a:lnTo>
                  <a:pt x="3" y="1"/>
                </a:lnTo>
                <a:lnTo>
                  <a:pt x="3" y="7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3" name="Freeform 675"/>
          <p:cNvSpPr>
            <a:spLocks/>
          </p:cNvSpPr>
          <p:nvPr/>
        </p:nvSpPr>
        <p:spPr bwMode="auto">
          <a:xfrm>
            <a:off x="4592666" y="3451194"/>
            <a:ext cx="73137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54" y="18"/>
              </a:cxn>
              <a:cxn ang="0">
                <a:pos x="54" y="0"/>
              </a:cxn>
              <a:cxn ang="0">
                <a:pos x="48" y="0"/>
              </a:cxn>
              <a:cxn ang="0">
                <a:pos x="6" y="0"/>
              </a:cxn>
            </a:cxnLst>
            <a:rect l="0" t="0" r="r" b="b"/>
            <a:pathLst>
              <a:path w="54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54" y="18"/>
                </a:lnTo>
                <a:lnTo>
                  <a:pt x="54" y="0"/>
                </a:lnTo>
                <a:lnTo>
                  <a:pt x="48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4" name="Freeform 676"/>
          <p:cNvSpPr>
            <a:spLocks/>
          </p:cNvSpPr>
          <p:nvPr/>
        </p:nvSpPr>
        <p:spPr bwMode="auto">
          <a:xfrm>
            <a:off x="4592666" y="3451194"/>
            <a:ext cx="73137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8" y="3"/>
              </a:cxn>
              <a:cxn ang="0">
                <a:pos x="1" y="3"/>
              </a:cxn>
              <a:cxn ang="0">
                <a:pos x="9" y="3"/>
              </a:cxn>
              <a:cxn ang="0">
                <a:pos x="9" y="2"/>
              </a:cxn>
              <a:cxn ang="0">
                <a:pos x="9" y="1"/>
              </a:cxn>
              <a:cxn ang="0">
                <a:pos x="9" y="1"/>
              </a:cxn>
              <a:cxn ang="0">
                <a:pos x="9" y="0"/>
              </a:cxn>
              <a:cxn ang="0">
                <a:pos x="8" y="0"/>
              </a:cxn>
              <a:cxn ang="0">
                <a:pos x="1" y="0"/>
              </a:cxn>
            </a:cxnLst>
            <a:rect l="0" t="0" r="r" b="b"/>
            <a:pathLst>
              <a:path w="9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8" y="3"/>
                </a:lnTo>
                <a:lnTo>
                  <a:pt x="1" y="3"/>
                </a:lnTo>
                <a:lnTo>
                  <a:pt x="9" y="3"/>
                </a:lnTo>
                <a:lnTo>
                  <a:pt x="9" y="2"/>
                </a:lnTo>
                <a:lnTo>
                  <a:pt x="9" y="1"/>
                </a:lnTo>
                <a:lnTo>
                  <a:pt x="9" y="1"/>
                </a:lnTo>
                <a:lnTo>
                  <a:pt x="9" y="0"/>
                </a:lnTo>
                <a:lnTo>
                  <a:pt x="8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5" name="Freeform 677"/>
          <p:cNvSpPr>
            <a:spLocks/>
          </p:cNvSpPr>
          <p:nvPr/>
        </p:nvSpPr>
        <p:spPr bwMode="auto">
          <a:xfrm>
            <a:off x="4641423" y="3415887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6" y="42"/>
              </a:cxn>
              <a:cxn ang="0">
                <a:pos x="6" y="48"/>
              </a:cxn>
              <a:cxn ang="0">
                <a:pos x="18" y="48"/>
              </a:cxn>
              <a:cxn ang="0">
                <a:pos x="18" y="0"/>
              </a:cxn>
              <a:cxn ang="0">
                <a:pos x="6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6" y="42"/>
                </a:lnTo>
                <a:lnTo>
                  <a:pt x="6" y="48"/>
                </a:lnTo>
                <a:lnTo>
                  <a:pt x="18" y="48"/>
                </a:lnTo>
                <a:lnTo>
                  <a:pt x="18" y="0"/>
                </a:lnTo>
                <a:lnTo>
                  <a:pt x="6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6" name="Freeform 678"/>
          <p:cNvSpPr>
            <a:spLocks/>
          </p:cNvSpPr>
          <p:nvPr/>
        </p:nvSpPr>
        <p:spPr bwMode="auto">
          <a:xfrm>
            <a:off x="4641423" y="3415887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1" y="7"/>
              </a:cxn>
              <a:cxn ang="0">
                <a:pos x="1" y="8"/>
              </a:cxn>
              <a:cxn ang="0">
                <a:pos x="2" y="8"/>
              </a:cxn>
              <a:cxn ang="0">
                <a:pos x="3" y="8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1" y="7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7" name="Freeform 679"/>
          <p:cNvSpPr>
            <a:spLocks/>
          </p:cNvSpPr>
          <p:nvPr/>
        </p:nvSpPr>
        <p:spPr bwMode="auto">
          <a:xfrm>
            <a:off x="4641423" y="3415887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24" y="18"/>
              </a:cxn>
              <a:cxn ang="0">
                <a:pos x="12" y="18"/>
              </a:cxn>
              <a:cxn ang="0">
                <a:pos x="24" y="12"/>
              </a:cxn>
              <a:cxn ang="0">
                <a:pos x="30" y="12"/>
              </a:cxn>
              <a:cxn ang="0">
                <a:pos x="30" y="0"/>
              </a:cxn>
              <a:cxn ang="0">
                <a:pos x="24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24" y="18"/>
                </a:lnTo>
                <a:lnTo>
                  <a:pt x="12" y="18"/>
                </a:lnTo>
                <a:lnTo>
                  <a:pt x="24" y="12"/>
                </a:lnTo>
                <a:lnTo>
                  <a:pt x="30" y="12"/>
                </a:lnTo>
                <a:lnTo>
                  <a:pt x="30" y="0"/>
                </a:lnTo>
                <a:lnTo>
                  <a:pt x="24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8" name="Freeform 680"/>
          <p:cNvSpPr>
            <a:spLocks/>
          </p:cNvSpPr>
          <p:nvPr/>
        </p:nvSpPr>
        <p:spPr bwMode="auto">
          <a:xfrm>
            <a:off x="4641423" y="3415887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  <a:cxn ang="0">
                <a:pos x="4" y="3"/>
              </a:cxn>
              <a:cxn ang="0">
                <a:pos x="2" y="3"/>
              </a:cxn>
              <a:cxn ang="0">
                <a:pos x="4" y="2"/>
              </a:cxn>
              <a:cxn ang="0">
                <a:pos x="5" y="2"/>
              </a:cxn>
              <a:cxn ang="0">
                <a:pos x="5" y="1"/>
              </a:cxn>
              <a:cxn ang="0">
                <a:pos x="5" y="0"/>
              </a:cxn>
              <a:cxn ang="0">
                <a:pos x="4" y="0"/>
              </a:cxn>
              <a:cxn ang="0">
                <a:pos x="4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lnTo>
                  <a:pt x="4" y="3"/>
                </a:lnTo>
                <a:lnTo>
                  <a:pt x="2" y="3"/>
                </a:lnTo>
                <a:lnTo>
                  <a:pt x="4" y="2"/>
                </a:lnTo>
                <a:lnTo>
                  <a:pt x="5" y="2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4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9" name="Freeform 681"/>
          <p:cNvSpPr>
            <a:spLocks/>
          </p:cNvSpPr>
          <p:nvPr/>
        </p:nvSpPr>
        <p:spPr bwMode="auto">
          <a:xfrm>
            <a:off x="4657676" y="3415887"/>
            <a:ext cx="146274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96" y="18"/>
              </a:cxn>
              <a:cxn ang="0">
                <a:pos x="12" y="18"/>
              </a:cxn>
              <a:cxn ang="0">
                <a:pos x="102" y="12"/>
              </a:cxn>
              <a:cxn ang="0">
                <a:pos x="108" y="6"/>
              </a:cxn>
              <a:cxn ang="0">
                <a:pos x="102" y="0"/>
              </a:cxn>
              <a:cxn ang="0">
                <a:pos x="96" y="0"/>
              </a:cxn>
              <a:cxn ang="0">
                <a:pos x="12" y="0"/>
              </a:cxn>
            </a:cxnLst>
            <a:rect l="0" t="0" r="r" b="b"/>
            <a:pathLst>
              <a:path w="108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96" y="18"/>
                </a:lnTo>
                <a:lnTo>
                  <a:pt x="12" y="18"/>
                </a:lnTo>
                <a:lnTo>
                  <a:pt x="102" y="12"/>
                </a:lnTo>
                <a:lnTo>
                  <a:pt x="108" y="6"/>
                </a:lnTo>
                <a:lnTo>
                  <a:pt x="102" y="0"/>
                </a:lnTo>
                <a:lnTo>
                  <a:pt x="96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0" name="Freeform 682"/>
          <p:cNvSpPr>
            <a:spLocks/>
          </p:cNvSpPr>
          <p:nvPr/>
        </p:nvSpPr>
        <p:spPr bwMode="auto">
          <a:xfrm>
            <a:off x="4657676" y="3415887"/>
            <a:ext cx="146274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16" y="3"/>
              </a:cxn>
              <a:cxn ang="0">
                <a:pos x="2" y="3"/>
              </a:cxn>
              <a:cxn ang="0">
                <a:pos x="17" y="2"/>
              </a:cxn>
              <a:cxn ang="0">
                <a:pos x="17" y="2"/>
              </a:cxn>
              <a:cxn ang="0">
                <a:pos x="18" y="1"/>
              </a:cxn>
              <a:cxn ang="0">
                <a:pos x="17" y="0"/>
              </a:cxn>
              <a:cxn ang="0">
                <a:pos x="17" y="0"/>
              </a:cxn>
              <a:cxn ang="0">
                <a:pos x="16" y="0"/>
              </a:cxn>
              <a:cxn ang="0">
                <a:pos x="2" y="0"/>
              </a:cxn>
            </a:cxnLst>
            <a:rect l="0" t="0" r="r" b="b"/>
            <a:pathLst>
              <a:path w="18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16" y="3"/>
                </a:lnTo>
                <a:lnTo>
                  <a:pt x="2" y="3"/>
                </a:lnTo>
                <a:lnTo>
                  <a:pt x="17" y="2"/>
                </a:lnTo>
                <a:lnTo>
                  <a:pt x="17" y="2"/>
                </a:lnTo>
                <a:lnTo>
                  <a:pt x="18" y="1"/>
                </a:lnTo>
                <a:lnTo>
                  <a:pt x="17" y="0"/>
                </a:lnTo>
                <a:lnTo>
                  <a:pt x="17" y="0"/>
                </a:lnTo>
                <a:lnTo>
                  <a:pt x="16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1" name="Freeform 683"/>
          <p:cNvSpPr>
            <a:spLocks/>
          </p:cNvSpPr>
          <p:nvPr/>
        </p:nvSpPr>
        <p:spPr bwMode="auto">
          <a:xfrm>
            <a:off x="4779571" y="3373518"/>
            <a:ext cx="24379" cy="63553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0" y="48"/>
              </a:cxn>
              <a:cxn ang="0">
                <a:pos x="6" y="54"/>
              </a:cxn>
              <a:cxn ang="0">
                <a:pos x="12" y="48"/>
              </a:cxn>
              <a:cxn ang="0">
                <a:pos x="18" y="12"/>
              </a:cxn>
              <a:cxn ang="0">
                <a:pos x="18" y="42"/>
              </a:cxn>
              <a:cxn ang="0">
                <a:pos x="12" y="6"/>
              </a:cxn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0" y="42"/>
              </a:cxn>
            </a:cxnLst>
            <a:rect l="0" t="0" r="r" b="b"/>
            <a:pathLst>
              <a:path w="18" h="54">
                <a:moveTo>
                  <a:pt x="0" y="42"/>
                </a:moveTo>
                <a:lnTo>
                  <a:pt x="0" y="48"/>
                </a:lnTo>
                <a:lnTo>
                  <a:pt x="6" y="54"/>
                </a:lnTo>
                <a:lnTo>
                  <a:pt x="12" y="48"/>
                </a:lnTo>
                <a:lnTo>
                  <a:pt x="18" y="12"/>
                </a:lnTo>
                <a:lnTo>
                  <a:pt x="18" y="42"/>
                </a:lnTo>
                <a:lnTo>
                  <a:pt x="12" y="6"/>
                </a:lnTo>
                <a:lnTo>
                  <a:pt x="12" y="0"/>
                </a:lnTo>
                <a:lnTo>
                  <a:pt x="0" y="0"/>
                </a:lnTo>
                <a:lnTo>
                  <a:pt x="0" y="12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2" name="Freeform 684"/>
          <p:cNvSpPr>
            <a:spLocks/>
          </p:cNvSpPr>
          <p:nvPr/>
        </p:nvSpPr>
        <p:spPr bwMode="auto">
          <a:xfrm>
            <a:off x="4779571" y="3373518"/>
            <a:ext cx="24379" cy="63553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8"/>
              </a:cxn>
              <a:cxn ang="0">
                <a:pos x="0" y="8"/>
              </a:cxn>
              <a:cxn ang="0">
                <a:pos x="1" y="9"/>
              </a:cxn>
              <a:cxn ang="0">
                <a:pos x="2" y="8"/>
              </a:cxn>
              <a:cxn ang="0">
                <a:pos x="2" y="8"/>
              </a:cxn>
              <a:cxn ang="0">
                <a:pos x="3" y="2"/>
              </a:cxn>
              <a:cxn ang="0">
                <a:pos x="3" y="7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7"/>
              </a:cxn>
            </a:cxnLst>
            <a:rect l="0" t="0" r="r" b="b"/>
            <a:pathLst>
              <a:path w="3" h="9">
                <a:moveTo>
                  <a:pt x="0" y="7"/>
                </a:moveTo>
                <a:lnTo>
                  <a:pt x="0" y="8"/>
                </a:lnTo>
                <a:lnTo>
                  <a:pt x="0" y="8"/>
                </a:lnTo>
                <a:lnTo>
                  <a:pt x="1" y="9"/>
                </a:lnTo>
                <a:lnTo>
                  <a:pt x="2" y="8"/>
                </a:lnTo>
                <a:lnTo>
                  <a:pt x="2" y="8"/>
                </a:lnTo>
                <a:lnTo>
                  <a:pt x="3" y="2"/>
                </a:lnTo>
                <a:lnTo>
                  <a:pt x="3" y="7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3" name="Freeform 685"/>
          <p:cNvSpPr>
            <a:spLocks/>
          </p:cNvSpPr>
          <p:nvPr/>
        </p:nvSpPr>
        <p:spPr bwMode="auto">
          <a:xfrm>
            <a:off x="4779571" y="3373518"/>
            <a:ext cx="162526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120" y="18"/>
              </a:cxn>
              <a:cxn ang="0">
                <a:pos x="120" y="0"/>
              </a:cxn>
              <a:cxn ang="0">
                <a:pos x="114" y="0"/>
              </a:cxn>
              <a:cxn ang="0">
                <a:pos x="6" y="0"/>
              </a:cxn>
            </a:cxnLst>
            <a:rect l="0" t="0" r="r" b="b"/>
            <a:pathLst>
              <a:path w="120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120" y="18"/>
                </a:lnTo>
                <a:lnTo>
                  <a:pt x="120" y="0"/>
                </a:lnTo>
                <a:lnTo>
                  <a:pt x="114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4" name="Freeform 686"/>
          <p:cNvSpPr>
            <a:spLocks/>
          </p:cNvSpPr>
          <p:nvPr/>
        </p:nvSpPr>
        <p:spPr bwMode="auto">
          <a:xfrm>
            <a:off x="4779571" y="3373518"/>
            <a:ext cx="162526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19" y="3"/>
              </a:cxn>
              <a:cxn ang="0">
                <a:pos x="1" y="3"/>
              </a:cxn>
              <a:cxn ang="0">
                <a:pos x="20" y="3"/>
              </a:cxn>
              <a:cxn ang="0">
                <a:pos x="20" y="2"/>
              </a:cxn>
              <a:cxn ang="0">
                <a:pos x="20" y="2"/>
              </a:cxn>
              <a:cxn ang="0">
                <a:pos x="20" y="1"/>
              </a:cxn>
              <a:cxn ang="0">
                <a:pos x="20" y="0"/>
              </a:cxn>
              <a:cxn ang="0">
                <a:pos x="19" y="0"/>
              </a:cxn>
              <a:cxn ang="0">
                <a:pos x="1" y="0"/>
              </a:cxn>
            </a:cxnLst>
            <a:rect l="0" t="0" r="r" b="b"/>
            <a:pathLst>
              <a:path w="20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19" y="3"/>
                </a:lnTo>
                <a:lnTo>
                  <a:pt x="1" y="3"/>
                </a:lnTo>
                <a:lnTo>
                  <a:pt x="20" y="3"/>
                </a:lnTo>
                <a:lnTo>
                  <a:pt x="20" y="2"/>
                </a:lnTo>
                <a:lnTo>
                  <a:pt x="20" y="2"/>
                </a:lnTo>
                <a:lnTo>
                  <a:pt x="20" y="1"/>
                </a:lnTo>
                <a:lnTo>
                  <a:pt x="20" y="0"/>
                </a:lnTo>
                <a:lnTo>
                  <a:pt x="19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5" name="Freeform 687"/>
          <p:cNvSpPr>
            <a:spLocks/>
          </p:cNvSpPr>
          <p:nvPr/>
        </p:nvSpPr>
        <p:spPr bwMode="auto">
          <a:xfrm>
            <a:off x="4917718" y="3338211"/>
            <a:ext cx="24379" cy="56492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6" y="42"/>
              </a:cxn>
              <a:cxn ang="0">
                <a:pos x="6" y="48"/>
              </a:cxn>
              <a:cxn ang="0">
                <a:pos x="18" y="48"/>
              </a:cxn>
              <a:cxn ang="0">
                <a:pos x="18" y="0"/>
              </a:cxn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42"/>
              </a:cxn>
            </a:cxnLst>
            <a:rect l="0" t="0" r="r" b="b"/>
            <a:pathLst>
              <a:path w="18" h="48">
                <a:moveTo>
                  <a:pt x="0" y="42"/>
                </a:moveTo>
                <a:lnTo>
                  <a:pt x="6" y="42"/>
                </a:lnTo>
                <a:lnTo>
                  <a:pt x="6" y="48"/>
                </a:lnTo>
                <a:lnTo>
                  <a:pt x="18" y="48"/>
                </a:lnTo>
                <a:lnTo>
                  <a:pt x="18" y="0"/>
                </a:ln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6" name="Freeform 688"/>
          <p:cNvSpPr>
            <a:spLocks/>
          </p:cNvSpPr>
          <p:nvPr/>
        </p:nvSpPr>
        <p:spPr bwMode="auto">
          <a:xfrm>
            <a:off x="4917718" y="3338211"/>
            <a:ext cx="24379" cy="56492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1" y="7"/>
              </a:cxn>
              <a:cxn ang="0">
                <a:pos x="1" y="8"/>
              </a:cxn>
              <a:cxn ang="0">
                <a:pos x="2" y="8"/>
              </a:cxn>
              <a:cxn ang="0">
                <a:pos x="3" y="8"/>
              </a:cxn>
              <a:cxn ang="0">
                <a:pos x="3" y="7"/>
              </a:cxn>
              <a:cxn ang="0">
                <a:pos x="3" y="1"/>
              </a:cxn>
              <a:cxn ang="0">
                <a:pos x="3" y="7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7"/>
              </a:cxn>
            </a:cxnLst>
            <a:rect l="0" t="0" r="r" b="b"/>
            <a:pathLst>
              <a:path w="3" h="8">
                <a:moveTo>
                  <a:pt x="0" y="7"/>
                </a:moveTo>
                <a:lnTo>
                  <a:pt x="1" y="7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3" y="7"/>
                </a:lnTo>
                <a:lnTo>
                  <a:pt x="3" y="1"/>
                </a:lnTo>
                <a:lnTo>
                  <a:pt x="3" y="7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7" name="Freeform 689"/>
          <p:cNvSpPr>
            <a:spLocks/>
          </p:cNvSpPr>
          <p:nvPr/>
        </p:nvSpPr>
        <p:spPr bwMode="auto">
          <a:xfrm>
            <a:off x="4917718" y="3338211"/>
            <a:ext cx="195031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6" y="12"/>
              </a:cxn>
              <a:cxn ang="0">
                <a:pos x="6" y="18"/>
              </a:cxn>
              <a:cxn ang="0">
                <a:pos x="138" y="18"/>
              </a:cxn>
              <a:cxn ang="0">
                <a:pos x="144" y="12"/>
              </a:cxn>
              <a:cxn ang="0">
                <a:pos x="144" y="6"/>
              </a:cxn>
              <a:cxn ang="0">
                <a:pos x="138" y="0"/>
              </a:cxn>
              <a:cxn ang="0">
                <a:pos x="132" y="0"/>
              </a:cxn>
              <a:cxn ang="0">
                <a:pos x="12" y="0"/>
              </a:cxn>
            </a:cxnLst>
            <a:rect l="0" t="0" r="r" b="b"/>
            <a:pathLst>
              <a:path w="144" h="18">
                <a:moveTo>
                  <a:pt x="12" y="0"/>
                </a:move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6" y="12"/>
                </a:lnTo>
                <a:lnTo>
                  <a:pt x="6" y="18"/>
                </a:lnTo>
                <a:lnTo>
                  <a:pt x="138" y="18"/>
                </a:lnTo>
                <a:lnTo>
                  <a:pt x="144" y="12"/>
                </a:lnTo>
                <a:lnTo>
                  <a:pt x="144" y="6"/>
                </a:lnTo>
                <a:lnTo>
                  <a:pt x="138" y="0"/>
                </a:lnTo>
                <a:lnTo>
                  <a:pt x="132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8" name="Freeform 690"/>
          <p:cNvSpPr>
            <a:spLocks/>
          </p:cNvSpPr>
          <p:nvPr/>
        </p:nvSpPr>
        <p:spPr bwMode="auto">
          <a:xfrm>
            <a:off x="4917718" y="3338211"/>
            <a:ext cx="195031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1" y="2"/>
              </a:cxn>
              <a:cxn ang="0">
                <a:pos x="1" y="3"/>
              </a:cxn>
              <a:cxn ang="0">
                <a:pos x="22" y="3"/>
              </a:cxn>
              <a:cxn ang="0">
                <a:pos x="2" y="3"/>
              </a:cxn>
              <a:cxn ang="0">
                <a:pos x="23" y="3"/>
              </a:cxn>
              <a:cxn ang="0">
                <a:pos x="24" y="2"/>
              </a:cxn>
              <a:cxn ang="0">
                <a:pos x="24" y="1"/>
              </a:cxn>
              <a:cxn ang="0">
                <a:pos x="24" y="1"/>
              </a:cxn>
              <a:cxn ang="0">
                <a:pos x="23" y="0"/>
              </a:cxn>
              <a:cxn ang="0">
                <a:pos x="22" y="0"/>
              </a:cxn>
              <a:cxn ang="0">
                <a:pos x="2" y="0"/>
              </a:cxn>
            </a:cxnLst>
            <a:rect l="0" t="0" r="r" b="b"/>
            <a:pathLst>
              <a:path w="24" h="3">
                <a:moveTo>
                  <a:pt x="2" y="0"/>
                </a:move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1" y="2"/>
                </a:lnTo>
                <a:lnTo>
                  <a:pt x="1" y="3"/>
                </a:lnTo>
                <a:lnTo>
                  <a:pt x="22" y="3"/>
                </a:lnTo>
                <a:lnTo>
                  <a:pt x="2" y="3"/>
                </a:lnTo>
                <a:lnTo>
                  <a:pt x="23" y="3"/>
                </a:lnTo>
                <a:lnTo>
                  <a:pt x="24" y="2"/>
                </a:lnTo>
                <a:lnTo>
                  <a:pt x="24" y="1"/>
                </a:lnTo>
                <a:lnTo>
                  <a:pt x="24" y="1"/>
                </a:lnTo>
                <a:lnTo>
                  <a:pt x="23" y="0"/>
                </a:lnTo>
                <a:lnTo>
                  <a:pt x="2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9" name="Freeform 691"/>
          <p:cNvSpPr>
            <a:spLocks/>
          </p:cNvSpPr>
          <p:nvPr/>
        </p:nvSpPr>
        <p:spPr bwMode="auto">
          <a:xfrm>
            <a:off x="5088371" y="3338211"/>
            <a:ext cx="113768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78" y="18"/>
              </a:cxn>
              <a:cxn ang="0">
                <a:pos x="84" y="12"/>
              </a:cxn>
              <a:cxn ang="0">
                <a:pos x="84" y="6"/>
              </a:cxn>
              <a:cxn ang="0">
                <a:pos x="78" y="0"/>
              </a:cxn>
              <a:cxn ang="0">
                <a:pos x="72" y="0"/>
              </a:cxn>
              <a:cxn ang="0">
                <a:pos x="6" y="0"/>
              </a:cxn>
            </a:cxnLst>
            <a:rect l="0" t="0" r="r" b="b"/>
            <a:pathLst>
              <a:path w="84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78" y="18"/>
                </a:lnTo>
                <a:lnTo>
                  <a:pt x="84" y="12"/>
                </a:lnTo>
                <a:lnTo>
                  <a:pt x="84" y="6"/>
                </a:lnTo>
                <a:lnTo>
                  <a:pt x="78" y="0"/>
                </a:lnTo>
                <a:lnTo>
                  <a:pt x="72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0" name="Freeform 692"/>
          <p:cNvSpPr>
            <a:spLocks/>
          </p:cNvSpPr>
          <p:nvPr/>
        </p:nvSpPr>
        <p:spPr bwMode="auto">
          <a:xfrm>
            <a:off x="5088371" y="3338211"/>
            <a:ext cx="113768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2" y="3"/>
              </a:cxn>
              <a:cxn ang="0">
                <a:pos x="1" y="3"/>
              </a:cxn>
              <a:cxn ang="0">
                <a:pos x="13" y="3"/>
              </a:cxn>
              <a:cxn ang="0">
                <a:pos x="14" y="2"/>
              </a:cxn>
              <a:cxn ang="0">
                <a:pos x="14" y="1"/>
              </a:cxn>
              <a:cxn ang="0">
                <a:pos x="14" y="1"/>
              </a:cxn>
              <a:cxn ang="0">
                <a:pos x="13" y="0"/>
              </a:cxn>
              <a:cxn ang="0">
                <a:pos x="12" y="0"/>
              </a:cxn>
              <a:cxn ang="0">
                <a:pos x="1" y="0"/>
              </a:cxn>
            </a:cxnLst>
            <a:rect l="0" t="0" r="r" b="b"/>
            <a:pathLst>
              <a:path w="14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2" y="3"/>
                </a:lnTo>
                <a:lnTo>
                  <a:pt x="1" y="3"/>
                </a:lnTo>
                <a:lnTo>
                  <a:pt x="13" y="3"/>
                </a:lnTo>
                <a:lnTo>
                  <a:pt x="14" y="2"/>
                </a:lnTo>
                <a:lnTo>
                  <a:pt x="14" y="1"/>
                </a:lnTo>
                <a:lnTo>
                  <a:pt x="14" y="1"/>
                </a:lnTo>
                <a:lnTo>
                  <a:pt x="13" y="0"/>
                </a:lnTo>
                <a:lnTo>
                  <a:pt x="1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1" name="Freeform 693"/>
          <p:cNvSpPr>
            <a:spLocks/>
          </p:cNvSpPr>
          <p:nvPr/>
        </p:nvSpPr>
        <p:spPr bwMode="auto">
          <a:xfrm>
            <a:off x="5177760" y="3302904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0" y="42"/>
              </a:cxn>
              <a:cxn ang="0">
                <a:pos x="6" y="48"/>
              </a:cxn>
              <a:cxn ang="0">
                <a:pos x="12" y="48"/>
              </a:cxn>
              <a:cxn ang="0">
                <a:pos x="18" y="42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0" y="42"/>
                </a:lnTo>
                <a:lnTo>
                  <a:pt x="6" y="48"/>
                </a:lnTo>
                <a:lnTo>
                  <a:pt x="12" y="48"/>
                </a:lnTo>
                <a:lnTo>
                  <a:pt x="18" y="42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" name="Freeform 694"/>
          <p:cNvSpPr>
            <a:spLocks/>
          </p:cNvSpPr>
          <p:nvPr/>
        </p:nvSpPr>
        <p:spPr bwMode="auto">
          <a:xfrm>
            <a:off x="5177760" y="3302904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1" y="8"/>
              </a:cxn>
              <a:cxn ang="0">
                <a:pos x="1" y="8"/>
              </a:cxn>
              <a:cxn ang="0">
                <a:pos x="2" y="8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0" y="7"/>
                </a:lnTo>
                <a:lnTo>
                  <a:pt x="1" y="8"/>
                </a:lnTo>
                <a:lnTo>
                  <a:pt x="1" y="8"/>
                </a:lnTo>
                <a:lnTo>
                  <a:pt x="2" y="8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3" name="Freeform 695"/>
          <p:cNvSpPr>
            <a:spLocks/>
          </p:cNvSpPr>
          <p:nvPr/>
        </p:nvSpPr>
        <p:spPr bwMode="auto">
          <a:xfrm>
            <a:off x="5177760" y="3302904"/>
            <a:ext cx="56884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36" y="18"/>
              </a:cxn>
              <a:cxn ang="0">
                <a:pos x="6" y="18"/>
              </a:cxn>
              <a:cxn ang="0">
                <a:pos x="36" y="12"/>
              </a:cxn>
              <a:cxn ang="0">
                <a:pos x="42" y="12"/>
              </a:cxn>
              <a:cxn ang="0">
                <a:pos x="42" y="0"/>
              </a:cxn>
              <a:cxn ang="0">
                <a:pos x="36" y="0"/>
              </a:cxn>
              <a:cxn ang="0">
                <a:pos x="6" y="0"/>
              </a:cxn>
            </a:cxnLst>
            <a:rect l="0" t="0" r="r" b="b"/>
            <a:pathLst>
              <a:path w="42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36" y="18"/>
                </a:lnTo>
                <a:lnTo>
                  <a:pt x="6" y="18"/>
                </a:lnTo>
                <a:lnTo>
                  <a:pt x="36" y="12"/>
                </a:lnTo>
                <a:lnTo>
                  <a:pt x="42" y="12"/>
                </a:lnTo>
                <a:lnTo>
                  <a:pt x="42" y="0"/>
                </a:lnTo>
                <a:lnTo>
                  <a:pt x="36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4" name="Freeform 696"/>
          <p:cNvSpPr>
            <a:spLocks/>
          </p:cNvSpPr>
          <p:nvPr/>
        </p:nvSpPr>
        <p:spPr bwMode="auto">
          <a:xfrm>
            <a:off x="5177760" y="3302904"/>
            <a:ext cx="56884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6" y="3"/>
              </a:cxn>
              <a:cxn ang="0">
                <a:pos x="1" y="3"/>
              </a:cxn>
              <a:cxn ang="0">
                <a:pos x="6" y="2"/>
              </a:cxn>
              <a:cxn ang="0">
                <a:pos x="7" y="2"/>
              </a:cxn>
              <a:cxn ang="0">
                <a:pos x="7" y="1"/>
              </a:cxn>
              <a:cxn ang="0">
                <a:pos x="7" y="0"/>
              </a:cxn>
              <a:cxn ang="0">
                <a:pos x="6" y="0"/>
              </a:cxn>
              <a:cxn ang="0">
                <a:pos x="6" y="0"/>
              </a:cxn>
              <a:cxn ang="0">
                <a:pos x="1" y="0"/>
              </a:cxn>
            </a:cxnLst>
            <a:rect l="0" t="0" r="r" b="b"/>
            <a:pathLst>
              <a:path w="7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6" y="3"/>
                </a:lnTo>
                <a:lnTo>
                  <a:pt x="1" y="3"/>
                </a:lnTo>
                <a:lnTo>
                  <a:pt x="6" y="2"/>
                </a:lnTo>
                <a:lnTo>
                  <a:pt x="7" y="2"/>
                </a:lnTo>
                <a:lnTo>
                  <a:pt x="7" y="1"/>
                </a:lnTo>
                <a:lnTo>
                  <a:pt x="7" y="0"/>
                </a:lnTo>
                <a:lnTo>
                  <a:pt x="6" y="0"/>
                </a:lnTo>
                <a:lnTo>
                  <a:pt x="6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5" name="Freeform 697"/>
          <p:cNvSpPr>
            <a:spLocks/>
          </p:cNvSpPr>
          <p:nvPr/>
        </p:nvSpPr>
        <p:spPr bwMode="auto">
          <a:xfrm>
            <a:off x="5210265" y="3302904"/>
            <a:ext cx="1869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126" y="18"/>
              </a:cxn>
              <a:cxn ang="0">
                <a:pos x="12" y="18"/>
              </a:cxn>
              <a:cxn ang="0">
                <a:pos x="132" y="12"/>
              </a:cxn>
              <a:cxn ang="0">
                <a:pos x="138" y="6"/>
              </a:cxn>
              <a:cxn ang="0">
                <a:pos x="132" y="0"/>
              </a:cxn>
              <a:cxn ang="0">
                <a:pos x="126" y="0"/>
              </a:cxn>
              <a:cxn ang="0">
                <a:pos x="12" y="0"/>
              </a:cxn>
            </a:cxnLst>
            <a:rect l="0" t="0" r="r" b="b"/>
            <a:pathLst>
              <a:path w="138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126" y="18"/>
                </a:lnTo>
                <a:lnTo>
                  <a:pt x="12" y="18"/>
                </a:lnTo>
                <a:lnTo>
                  <a:pt x="132" y="12"/>
                </a:lnTo>
                <a:lnTo>
                  <a:pt x="138" y="6"/>
                </a:lnTo>
                <a:lnTo>
                  <a:pt x="132" y="0"/>
                </a:lnTo>
                <a:lnTo>
                  <a:pt x="126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6" name="Freeform 698"/>
          <p:cNvSpPr>
            <a:spLocks/>
          </p:cNvSpPr>
          <p:nvPr/>
        </p:nvSpPr>
        <p:spPr bwMode="auto">
          <a:xfrm>
            <a:off x="5210265" y="3302904"/>
            <a:ext cx="1869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21" y="3"/>
              </a:cxn>
              <a:cxn ang="0">
                <a:pos x="2" y="3"/>
              </a:cxn>
              <a:cxn ang="0">
                <a:pos x="22" y="2"/>
              </a:cxn>
              <a:cxn ang="0">
                <a:pos x="22" y="2"/>
              </a:cxn>
              <a:cxn ang="0">
                <a:pos x="23" y="1"/>
              </a:cxn>
              <a:cxn ang="0">
                <a:pos x="22" y="0"/>
              </a:cxn>
              <a:cxn ang="0">
                <a:pos x="22" y="0"/>
              </a:cxn>
              <a:cxn ang="0">
                <a:pos x="21" y="0"/>
              </a:cxn>
              <a:cxn ang="0">
                <a:pos x="2" y="0"/>
              </a:cxn>
            </a:cxnLst>
            <a:rect l="0" t="0" r="r" b="b"/>
            <a:pathLst>
              <a:path w="23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21" y="3"/>
                </a:lnTo>
                <a:lnTo>
                  <a:pt x="2" y="3"/>
                </a:lnTo>
                <a:lnTo>
                  <a:pt x="22" y="2"/>
                </a:lnTo>
                <a:lnTo>
                  <a:pt x="22" y="2"/>
                </a:lnTo>
                <a:lnTo>
                  <a:pt x="23" y="1"/>
                </a:lnTo>
                <a:lnTo>
                  <a:pt x="22" y="0"/>
                </a:lnTo>
                <a:lnTo>
                  <a:pt x="22" y="0"/>
                </a:lnTo>
                <a:lnTo>
                  <a:pt x="21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7" name="Freeform 699"/>
          <p:cNvSpPr>
            <a:spLocks/>
          </p:cNvSpPr>
          <p:nvPr/>
        </p:nvSpPr>
        <p:spPr bwMode="auto">
          <a:xfrm>
            <a:off x="5372791" y="3259358"/>
            <a:ext cx="24379" cy="64730"/>
          </a:xfrm>
          <a:custGeom>
            <a:avLst/>
            <a:gdLst/>
            <a:ahLst/>
            <a:cxnLst>
              <a:cxn ang="0">
                <a:pos x="0" y="43"/>
              </a:cxn>
              <a:cxn ang="0">
                <a:pos x="0" y="49"/>
              </a:cxn>
              <a:cxn ang="0">
                <a:pos x="6" y="55"/>
              </a:cxn>
              <a:cxn ang="0">
                <a:pos x="12" y="49"/>
              </a:cxn>
              <a:cxn ang="0">
                <a:pos x="18" y="12"/>
              </a:cxn>
              <a:cxn ang="0">
                <a:pos x="18" y="43"/>
              </a:cxn>
              <a:cxn ang="0">
                <a:pos x="12" y="6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43"/>
              </a:cxn>
            </a:cxnLst>
            <a:rect l="0" t="0" r="r" b="b"/>
            <a:pathLst>
              <a:path w="18" h="55">
                <a:moveTo>
                  <a:pt x="0" y="43"/>
                </a:moveTo>
                <a:lnTo>
                  <a:pt x="0" y="49"/>
                </a:lnTo>
                <a:lnTo>
                  <a:pt x="6" y="55"/>
                </a:lnTo>
                <a:lnTo>
                  <a:pt x="12" y="49"/>
                </a:lnTo>
                <a:lnTo>
                  <a:pt x="18" y="12"/>
                </a:lnTo>
                <a:lnTo>
                  <a:pt x="18" y="43"/>
                </a:lnTo>
                <a:lnTo>
                  <a:pt x="12" y="6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43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8" name="Freeform 700"/>
          <p:cNvSpPr>
            <a:spLocks/>
          </p:cNvSpPr>
          <p:nvPr/>
        </p:nvSpPr>
        <p:spPr bwMode="auto">
          <a:xfrm>
            <a:off x="5372791" y="3259358"/>
            <a:ext cx="24379" cy="6473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8"/>
              </a:cxn>
              <a:cxn ang="0">
                <a:pos x="0" y="8"/>
              </a:cxn>
              <a:cxn ang="0">
                <a:pos x="1" y="9"/>
              </a:cxn>
              <a:cxn ang="0">
                <a:pos x="2" y="8"/>
              </a:cxn>
              <a:cxn ang="0">
                <a:pos x="2" y="8"/>
              </a:cxn>
              <a:cxn ang="0">
                <a:pos x="3" y="2"/>
              </a:cxn>
              <a:cxn ang="0">
                <a:pos x="3" y="7"/>
              </a:cxn>
              <a:cxn ang="0">
                <a:pos x="2" y="1"/>
              </a:cxn>
              <a:cxn ang="0">
                <a:pos x="2" y="1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7"/>
              </a:cxn>
            </a:cxnLst>
            <a:rect l="0" t="0" r="r" b="b"/>
            <a:pathLst>
              <a:path w="3" h="9">
                <a:moveTo>
                  <a:pt x="0" y="7"/>
                </a:moveTo>
                <a:lnTo>
                  <a:pt x="0" y="8"/>
                </a:lnTo>
                <a:lnTo>
                  <a:pt x="0" y="8"/>
                </a:lnTo>
                <a:lnTo>
                  <a:pt x="1" y="9"/>
                </a:lnTo>
                <a:lnTo>
                  <a:pt x="2" y="8"/>
                </a:lnTo>
                <a:lnTo>
                  <a:pt x="2" y="8"/>
                </a:lnTo>
                <a:lnTo>
                  <a:pt x="3" y="2"/>
                </a:lnTo>
                <a:lnTo>
                  <a:pt x="3" y="7"/>
                </a:lnTo>
                <a:lnTo>
                  <a:pt x="2" y="1"/>
                </a:lnTo>
                <a:lnTo>
                  <a:pt x="2" y="1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9" name="Freeform 701"/>
          <p:cNvSpPr>
            <a:spLocks/>
          </p:cNvSpPr>
          <p:nvPr/>
        </p:nvSpPr>
        <p:spPr bwMode="auto">
          <a:xfrm>
            <a:off x="5372791" y="3259358"/>
            <a:ext cx="325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18" y="18"/>
              </a:cxn>
              <a:cxn ang="0">
                <a:pos x="24" y="12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24" h="18">
                <a:moveTo>
                  <a:pt x="6" y="0"/>
                </a:moveTo>
                <a:lnTo>
                  <a:pt x="0" y="6"/>
                </a:lnTo>
                <a:lnTo>
                  <a:pt x="0" y="18"/>
                </a:lnTo>
                <a:lnTo>
                  <a:pt x="18" y="18"/>
                </a:lnTo>
                <a:lnTo>
                  <a:pt x="24" y="12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0" name="Freeform 702"/>
          <p:cNvSpPr>
            <a:spLocks/>
          </p:cNvSpPr>
          <p:nvPr/>
        </p:nvSpPr>
        <p:spPr bwMode="auto">
          <a:xfrm>
            <a:off x="5372791" y="3259358"/>
            <a:ext cx="325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2" y="3"/>
              </a:cxn>
              <a:cxn ang="0">
                <a:pos x="1" y="3"/>
              </a:cxn>
              <a:cxn ang="0">
                <a:pos x="3" y="3"/>
              </a:cxn>
              <a:cxn ang="0">
                <a:pos x="3" y="3"/>
              </a:cxn>
              <a:cxn ang="0">
                <a:pos x="4" y="2"/>
              </a:cxn>
              <a:cxn ang="0">
                <a:pos x="3" y="1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2" y="3"/>
                </a:lnTo>
                <a:lnTo>
                  <a:pt x="1" y="3"/>
                </a:lnTo>
                <a:lnTo>
                  <a:pt x="3" y="3"/>
                </a:lnTo>
                <a:lnTo>
                  <a:pt x="3" y="3"/>
                </a:lnTo>
                <a:lnTo>
                  <a:pt x="4" y="2"/>
                </a:lnTo>
                <a:lnTo>
                  <a:pt x="3" y="1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1" name="Freeform 703"/>
          <p:cNvSpPr>
            <a:spLocks/>
          </p:cNvSpPr>
          <p:nvPr/>
        </p:nvSpPr>
        <p:spPr bwMode="auto">
          <a:xfrm>
            <a:off x="5380918" y="3259358"/>
            <a:ext cx="113768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84" y="18"/>
              </a:cxn>
              <a:cxn ang="0">
                <a:pos x="84" y="6"/>
              </a:cxn>
              <a:cxn ang="0">
                <a:pos x="78" y="6"/>
              </a:cxn>
              <a:cxn ang="0">
                <a:pos x="78" y="0"/>
              </a:cxn>
              <a:cxn ang="0">
                <a:pos x="6" y="0"/>
              </a:cxn>
            </a:cxnLst>
            <a:rect l="0" t="0" r="r" b="b"/>
            <a:pathLst>
              <a:path w="84" h="18">
                <a:moveTo>
                  <a:pt x="6" y="0"/>
                </a:moveTo>
                <a:lnTo>
                  <a:pt x="0" y="6"/>
                </a:lnTo>
                <a:lnTo>
                  <a:pt x="0" y="18"/>
                </a:lnTo>
                <a:lnTo>
                  <a:pt x="84" y="18"/>
                </a:lnTo>
                <a:lnTo>
                  <a:pt x="84" y="6"/>
                </a:lnTo>
                <a:lnTo>
                  <a:pt x="78" y="6"/>
                </a:lnTo>
                <a:lnTo>
                  <a:pt x="78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2" name="Freeform 704"/>
          <p:cNvSpPr>
            <a:spLocks/>
          </p:cNvSpPr>
          <p:nvPr/>
        </p:nvSpPr>
        <p:spPr bwMode="auto">
          <a:xfrm>
            <a:off x="5380918" y="3259358"/>
            <a:ext cx="113768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13" y="3"/>
              </a:cxn>
              <a:cxn ang="0">
                <a:pos x="1" y="3"/>
              </a:cxn>
              <a:cxn ang="0">
                <a:pos x="13" y="3"/>
              </a:cxn>
              <a:cxn ang="0">
                <a:pos x="14" y="3"/>
              </a:cxn>
              <a:cxn ang="0">
                <a:pos x="14" y="2"/>
              </a:cxn>
              <a:cxn ang="0">
                <a:pos x="14" y="1"/>
              </a:cxn>
              <a:cxn ang="0">
                <a:pos x="13" y="1"/>
              </a:cxn>
              <a:cxn ang="0">
                <a:pos x="13" y="0"/>
              </a:cxn>
              <a:cxn ang="0">
                <a:pos x="1" y="0"/>
              </a:cxn>
            </a:cxnLst>
            <a:rect l="0" t="0" r="r" b="b"/>
            <a:pathLst>
              <a:path w="14" h="3">
                <a:moveTo>
                  <a:pt x="1" y="0"/>
                </a:move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13" y="3"/>
                </a:lnTo>
                <a:lnTo>
                  <a:pt x="1" y="3"/>
                </a:lnTo>
                <a:lnTo>
                  <a:pt x="13" y="3"/>
                </a:lnTo>
                <a:lnTo>
                  <a:pt x="14" y="3"/>
                </a:lnTo>
                <a:lnTo>
                  <a:pt x="14" y="2"/>
                </a:lnTo>
                <a:lnTo>
                  <a:pt x="14" y="1"/>
                </a:lnTo>
                <a:lnTo>
                  <a:pt x="13" y="1"/>
                </a:lnTo>
                <a:lnTo>
                  <a:pt x="1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3" name="Freeform 705"/>
          <p:cNvSpPr>
            <a:spLocks/>
          </p:cNvSpPr>
          <p:nvPr/>
        </p:nvSpPr>
        <p:spPr bwMode="auto">
          <a:xfrm>
            <a:off x="5470307" y="3259358"/>
            <a:ext cx="178779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6"/>
              </a:cxn>
              <a:cxn ang="0">
                <a:pos x="0" y="6"/>
              </a:cxn>
              <a:cxn ang="0">
                <a:pos x="0" y="18"/>
              </a:cxn>
              <a:cxn ang="0">
                <a:pos x="132" y="18"/>
              </a:cxn>
              <a:cxn ang="0">
                <a:pos x="132" y="6"/>
              </a:cxn>
              <a:cxn ang="0">
                <a:pos x="126" y="6"/>
              </a:cxn>
              <a:cxn ang="0">
                <a:pos x="126" y="0"/>
              </a:cxn>
              <a:cxn ang="0">
                <a:pos x="12" y="0"/>
              </a:cxn>
            </a:cxnLst>
            <a:rect l="0" t="0" r="r" b="b"/>
            <a:pathLst>
              <a:path w="132" h="18">
                <a:moveTo>
                  <a:pt x="12" y="0"/>
                </a:moveTo>
                <a:lnTo>
                  <a:pt x="6" y="6"/>
                </a:lnTo>
                <a:lnTo>
                  <a:pt x="0" y="6"/>
                </a:lnTo>
                <a:lnTo>
                  <a:pt x="0" y="18"/>
                </a:lnTo>
                <a:lnTo>
                  <a:pt x="132" y="18"/>
                </a:lnTo>
                <a:lnTo>
                  <a:pt x="132" y="6"/>
                </a:lnTo>
                <a:lnTo>
                  <a:pt x="126" y="6"/>
                </a:lnTo>
                <a:lnTo>
                  <a:pt x="126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4" name="Freeform 706"/>
          <p:cNvSpPr>
            <a:spLocks/>
          </p:cNvSpPr>
          <p:nvPr/>
        </p:nvSpPr>
        <p:spPr bwMode="auto">
          <a:xfrm>
            <a:off x="5470307" y="3259358"/>
            <a:ext cx="178779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21" y="3"/>
              </a:cxn>
              <a:cxn ang="0">
                <a:pos x="2" y="3"/>
              </a:cxn>
              <a:cxn ang="0">
                <a:pos x="21" y="3"/>
              </a:cxn>
              <a:cxn ang="0">
                <a:pos x="22" y="3"/>
              </a:cxn>
              <a:cxn ang="0">
                <a:pos x="22" y="2"/>
              </a:cxn>
              <a:cxn ang="0">
                <a:pos x="22" y="1"/>
              </a:cxn>
              <a:cxn ang="0">
                <a:pos x="21" y="1"/>
              </a:cxn>
              <a:cxn ang="0">
                <a:pos x="21" y="0"/>
              </a:cxn>
              <a:cxn ang="0">
                <a:pos x="2" y="0"/>
              </a:cxn>
            </a:cxnLst>
            <a:rect l="0" t="0" r="r" b="b"/>
            <a:pathLst>
              <a:path w="22" h="3">
                <a:moveTo>
                  <a:pt x="2" y="0"/>
                </a:move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21" y="3"/>
                </a:lnTo>
                <a:lnTo>
                  <a:pt x="2" y="3"/>
                </a:lnTo>
                <a:lnTo>
                  <a:pt x="21" y="3"/>
                </a:lnTo>
                <a:lnTo>
                  <a:pt x="22" y="3"/>
                </a:lnTo>
                <a:lnTo>
                  <a:pt x="22" y="2"/>
                </a:lnTo>
                <a:lnTo>
                  <a:pt x="22" y="1"/>
                </a:lnTo>
                <a:lnTo>
                  <a:pt x="21" y="1"/>
                </a:lnTo>
                <a:lnTo>
                  <a:pt x="21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5" name="Freeform 707"/>
          <p:cNvSpPr>
            <a:spLocks/>
          </p:cNvSpPr>
          <p:nvPr/>
        </p:nvSpPr>
        <p:spPr bwMode="auto">
          <a:xfrm>
            <a:off x="5624707" y="3259358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6"/>
              </a:cxn>
              <a:cxn ang="0">
                <a:pos x="0" y="6"/>
              </a:cxn>
              <a:cxn ang="0">
                <a:pos x="0" y="18"/>
              </a:cxn>
              <a:cxn ang="0">
                <a:pos x="30" y="18"/>
              </a:cxn>
              <a:cxn ang="0">
                <a:pos x="30" y="6"/>
              </a:cxn>
              <a:cxn ang="0">
                <a:pos x="24" y="6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6" y="6"/>
                </a:lnTo>
                <a:lnTo>
                  <a:pt x="0" y="6"/>
                </a:lnTo>
                <a:lnTo>
                  <a:pt x="0" y="18"/>
                </a:lnTo>
                <a:lnTo>
                  <a:pt x="30" y="18"/>
                </a:lnTo>
                <a:lnTo>
                  <a:pt x="30" y="6"/>
                </a:lnTo>
                <a:lnTo>
                  <a:pt x="24" y="6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6" name="Freeform 708"/>
          <p:cNvSpPr>
            <a:spLocks/>
          </p:cNvSpPr>
          <p:nvPr/>
        </p:nvSpPr>
        <p:spPr bwMode="auto">
          <a:xfrm>
            <a:off x="5624707" y="3259358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3" y="3"/>
              </a:cxn>
              <a:cxn ang="0">
                <a:pos x="2" y="3"/>
              </a:cxn>
              <a:cxn ang="0">
                <a:pos x="4" y="3"/>
              </a:cxn>
              <a:cxn ang="0">
                <a:pos x="5" y="3"/>
              </a:cxn>
              <a:cxn ang="0">
                <a:pos x="5" y="2"/>
              </a:cxn>
              <a:cxn ang="0">
                <a:pos x="5" y="1"/>
              </a:cxn>
              <a:cxn ang="0">
                <a:pos x="4" y="1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3" y="3"/>
                </a:lnTo>
                <a:lnTo>
                  <a:pt x="2" y="3"/>
                </a:lnTo>
                <a:lnTo>
                  <a:pt x="4" y="3"/>
                </a:lnTo>
                <a:lnTo>
                  <a:pt x="5" y="3"/>
                </a:lnTo>
                <a:lnTo>
                  <a:pt x="5" y="2"/>
                </a:lnTo>
                <a:lnTo>
                  <a:pt x="5" y="1"/>
                </a:lnTo>
                <a:lnTo>
                  <a:pt x="4" y="1"/>
                </a:lnTo>
                <a:lnTo>
                  <a:pt x="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7" name="Freeform 709"/>
          <p:cNvSpPr>
            <a:spLocks/>
          </p:cNvSpPr>
          <p:nvPr/>
        </p:nvSpPr>
        <p:spPr bwMode="auto">
          <a:xfrm>
            <a:off x="5640960" y="3259358"/>
            <a:ext cx="48758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18"/>
              </a:cxn>
              <a:cxn ang="0">
                <a:pos x="36" y="18"/>
              </a:cxn>
              <a:cxn ang="0">
                <a:pos x="36" y="6"/>
              </a:cxn>
              <a:cxn ang="0">
                <a:pos x="30" y="6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6" h="18">
                <a:moveTo>
                  <a:pt x="6" y="0"/>
                </a:moveTo>
                <a:lnTo>
                  <a:pt x="6" y="6"/>
                </a:lnTo>
                <a:lnTo>
                  <a:pt x="0" y="6"/>
                </a:lnTo>
                <a:lnTo>
                  <a:pt x="0" y="18"/>
                </a:lnTo>
                <a:lnTo>
                  <a:pt x="36" y="18"/>
                </a:lnTo>
                <a:lnTo>
                  <a:pt x="36" y="6"/>
                </a:lnTo>
                <a:lnTo>
                  <a:pt x="30" y="6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8" name="Freeform 710"/>
          <p:cNvSpPr>
            <a:spLocks/>
          </p:cNvSpPr>
          <p:nvPr/>
        </p:nvSpPr>
        <p:spPr bwMode="auto">
          <a:xfrm>
            <a:off x="5640960" y="3259358"/>
            <a:ext cx="48758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4" y="3"/>
              </a:cxn>
              <a:cxn ang="0">
                <a:pos x="1" y="3"/>
              </a:cxn>
              <a:cxn ang="0">
                <a:pos x="5" y="3"/>
              </a:cxn>
              <a:cxn ang="0">
                <a:pos x="6" y="3"/>
              </a:cxn>
              <a:cxn ang="0">
                <a:pos x="6" y="2"/>
              </a:cxn>
              <a:cxn ang="0">
                <a:pos x="6" y="1"/>
              </a:cxn>
              <a:cxn ang="0">
                <a:pos x="5" y="1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6" h="3">
                <a:moveTo>
                  <a:pt x="1" y="0"/>
                </a:move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4" y="3"/>
                </a:lnTo>
                <a:lnTo>
                  <a:pt x="1" y="3"/>
                </a:lnTo>
                <a:lnTo>
                  <a:pt x="5" y="3"/>
                </a:lnTo>
                <a:lnTo>
                  <a:pt x="6" y="3"/>
                </a:lnTo>
                <a:lnTo>
                  <a:pt x="6" y="2"/>
                </a:lnTo>
                <a:lnTo>
                  <a:pt x="6" y="1"/>
                </a:lnTo>
                <a:lnTo>
                  <a:pt x="5" y="1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9" name="Freeform 711"/>
          <p:cNvSpPr>
            <a:spLocks/>
          </p:cNvSpPr>
          <p:nvPr/>
        </p:nvSpPr>
        <p:spPr bwMode="auto">
          <a:xfrm>
            <a:off x="5665339" y="3224051"/>
            <a:ext cx="24379" cy="56492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0" y="48"/>
              </a:cxn>
              <a:cxn ang="0">
                <a:pos x="18" y="48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42"/>
              </a:cxn>
            </a:cxnLst>
            <a:rect l="0" t="0" r="r" b="b"/>
            <a:pathLst>
              <a:path w="18" h="48">
                <a:moveTo>
                  <a:pt x="0" y="42"/>
                </a:moveTo>
                <a:lnTo>
                  <a:pt x="0" y="48"/>
                </a:lnTo>
                <a:lnTo>
                  <a:pt x="18" y="48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0" name="Freeform 712"/>
          <p:cNvSpPr>
            <a:spLocks/>
          </p:cNvSpPr>
          <p:nvPr/>
        </p:nvSpPr>
        <p:spPr bwMode="auto">
          <a:xfrm>
            <a:off x="5665339" y="3224051"/>
            <a:ext cx="24379" cy="56492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8"/>
              </a:cxn>
              <a:cxn ang="0">
                <a:pos x="1" y="8"/>
              </a:cxn>
              <a:cxn ang="0">
                <a:pos x="1" y="8"/>
              </a:cxn>
              <a:cxn ang="0">
                <a:pos x="2" y="8"/>
              </a:cxn>
              <a:cxn ang="0">
                <a:pos x="3" y="8"/>
              </a:cxn>
              <a:cxn ang="0">
                <a:pos x="3" y="1"/>
              </a:cxn>
              <a:cxn ang="0">
                <a:pos x="3" y="7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7"/>
              </a:cxn>
            </a:cxnLst>
            <a:rect l="0" t="0" r="r" b="b"/>
            <a:pathLst>
              <a:path w="3" h="8">
                <a:moveTo>
                  <a:pt x="0" y="7"/>
                </a:moveTo>
                <a:lnTo>
                  <a:pt x="0" y="8"/>
                </a:lnTo>
                <a:lnTo>
                  <a:pt x="1" y="8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3" y="1"/>
                </a:lnTo>
                <a:lnTo>
                  <a:pt x="3" y="7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1" name="Freeform 713"/>
          <p:cNvSpPr>
            <a:spLocks/>
          </p:cNvSpPr>
          <p:nvPr/>
        </p:nvSpPr>
        <p:spPr bwMode="auto">
          <a:xfrm>
            <a:off x="5665339" y="3224051"/>
            <a:ext cx="203158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144" y="18"/>
              </a:cxn>
              <a:cxn ang="0">
                <a:pos x="144" y="12"/>
              </a:cxn>
              <a:cxn ang="0">
                <a:pos x="150" y="6"/>
              </a:cxn>
              <a:cxn ang="0">
                <a:pos x="144" y="6"/>
              </a:cxn>
              <a:cxn ang="0">
                <a:pos x="144" y="0"/>
              </a:cxn>
              <a:cxn ang="0">
                <a:pos x="138" y="0"/>
              </a:cxn>
              <a:cxn ang="0">
                <a:pos x="6" y="0"/>
              </a:cxn>
            </a:cxnLst>
            <a:rect l="0" t="0" r="r" b="b"/>
            <a:pathLst>
              <a:path w="150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144" y="18"/>
                </a:lnTo>
                <a:lnTo>
                  <a:pt x="144" y="12"/>
                </a:lnTo>
                <a:lnTo>
                  <a:pt x="150" y="6"/>
                </a:lnTo>
                <a:lnTo>
                  <a:pt x="144" y="6"/>
                </a:lnTo>
                <a:lnTo>
                  <a:pt x="144" y="0"/>
                </a:lnTo>
                <a:lnTo>
                  <a:pt x="138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2" name="Freeform 714"/>
          <p:cNvSpPr>
            <a:spLocks/>
          </p:cNvSpPr>
          <p:nvPr/>
        </p:nvSpPr>
        <p:spPr bwMode="auto">
          <a:xfrm>
            <a:off x="5665339" y="3224051"/>
            <a:ext cx="203158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23" y="3"/>
              </a:cxn>
              <a:cxn ang="0">
                <a:pos x="1" y="3"/>
              </a:cxn>
              <a:cxn ang="0">
                <a:pos x="24" y="3"/>
              </a:cxn>
              <a:cxn ang="0">
                <a:pos x="24" y="2"/>
              </a:cxn>
              <a:cxn ang="0">
                <a:pos x="25" y="1"/>
              </a:cxn>
              <a:cxn ang="0">
                <a:pos x="24" y="1"/>
              </a:cxn>
              <a:cxn ang="0">
                <a:pos x="24" y="0"/>
              </a:cxn>
              <a:cxn ang="0">
                <a:pos x="23" y="0"/>
              </a:cxn>
              <a:cxn ang="0">
                <a:pos x="1" y="0"/>
              </a:cxn>
            </a:cxnLst>
            <a:rect l="0" t="0" r="r" b="b"/>
            <a:pathLst>
              <a:path w="25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23" y="3"/>
                </a:lnTo>
                <a:lnTo>
                  <a:pt x="1" y="3"/>
                </a:lnTo>
                <a:lnTo>
                  <a:pt x="24" y="3"/>
                </a:lnTo>
                <a:lnTo>
                  <a:pt x="24" y="2"/>
                </a:lnTo>
                <a:lnTo>
                  <a:pt x="25" y="1"/>
                </a:lnTo>
                <a:lnTo>
                  <a:pt x="24" y="1"/>
                </a:lnTo>
                <a:lnTo>
                  <a:pt x="24" y="0"/>
                </a:lnTo>
                <a:lnTo>
                  <a:pt x="2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3" name="Freeform 715"/>
          <p:cNvSpPr>
            <a:spLocks/>
          </p:cNvSpPr>
          <p:nvPr/>
        </p:nvSpPr>
        <p:spPr bwMode="auto">
          <a:xfrm>
            <a:off x="5844117" y="3188743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0" y="48"/>
              </a:cxn>
              <a:cxn ang="0">
                <a:pos x="12" y="48"/>
              </a:cxn>
              <a:cxn ang="0">
                <a:pos x="12" y="42"/>
              </a:cxn>
              <a:cxn ang="0">
                <a:pos x="18" y="6"/>
              </a:cxn>
              <a:cxn ang="0">
                <a:pos x="18" y="36"/>
              </a:cxn>
              <a:cxn ang="0">
                <a:pos x="12" y="0"/>
              </a:cxn>
              <a:cxn ang="0">
                <a:pos x="0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0" y="48"/>
                </a:lnTo>
                <a:lnTo>
                  <a:pt x="12" y="48"/>
                </a:lnTo>
                <a:lnTo>
                  <a:pt x="12" y="42"/>
                </a:lnTo>
                <a:lnTo>
                  <a:pt x="18" y="6"/>
                </a:lnTo>
                <a:lnTo>
                  <a:pt x="18" y="36"/>
                </a:lnTo>
                <a:lnTo>
                  <a:pt x="12" y="0"/>
                </a:lnTo>
                <a:lnTo>
                  <a:pt x="0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4" name="Freeform 716"/>
          <p:cNvSpPr>
            <a:spLocks/>
          </p:cNvSpPr>
          <p:nvPr/>
        </p:nvSpPr>
        <p:spPr bwMode="auto">
          <a:xfrm>
            <a:off x="5844117" y="3188743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0" y="8"/>
              </a:cxn>
              <a:cxn ang="0">
                <a:pos x="1" y="8"/>
              </a:cxn>
              <a:cxn ang="0">
                <a:pos x="2" y="8"/>
              </a:cxn>
              <a:cxn ang="0">
                <a:pos x="2" y="7"/>
              </a:cxn>
              <a:cxn ang="0">
                <a:pos x="3" y="1"/>
              </a:cxn>
              <a:cxn ang="0">
                <a:pos x="3" y="6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0" y="7"/>
                </a:lnTo>
                <a:lnTo>
                  <a:pt x="0" y="8"/>
                </a:lnTo>
                <a:lnTo>
                  <a:pt x="1" y="8"/>
                </a:lnTo>
                <a:lnTo>
                  <a:pt x="2" y="8"/>
                </a:lnTo>
                <a:lnTo>
                  <a:pt x="2" y="7"/>
                </a:lnTo>
                <a:lnTo>
                  <a:pt x="3" y="1"/>
                </a:lnTo>
                <a:lnTo>
                  <a:pt x="3" y="6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5" name="Freeform 717"/>
          <p:cNvSpPr>
            <a:spLocks/>
          </p:cNvSpPr>
          <p:nvPr/>
        </p:nvSpPr>
        <p:spPr bwMode="auto">
          <a:xfrm>
            <a:off x="5844117" y="3188743"/>
            <a:ext cx="325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18" y="18"/>
              </a:cxn>
              <a:cxn ang="0">
                <a:pos x="6" y="18"/>
              </a:cxn>
              <a:cxn ang="0">
                <a:pos x="24" y="12"/>
              </a:cxn>
              <a:cxn ang="0">
                <a:pos x="24" y="0"/>
              </a:cxn>
              <a:cxn ang="0">
                <a:pos x="18" y="0"/>
              </a:cxn>
              <a:cxn ang="0">
                <a:pos x="6" y="0"/>
              </a:cxn>
            </a:cxnLst>
            <a:rect l="0" t="0" r="r" b="b"/>
            <a:pathLst>
              <a:path w="24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18" y="18"/>
                </a:lnTo>
                <a:lnTo>
                  <a:pt x="6" y="18"/>
                </a:lnTo>
                <a:lnTo>
                  <a:pt x="24" y="12"/>
                </a:lnTo>
                <a:lnTo>
                  <a:pt x="24" y="0"/>
                </a:lnTo>
                <a:lnTo>
                  <a:pt x="18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6" name="Freeform 718"/>
          <p:cNvSpPr>
            <a:spLocks/>
          </p:cNvSpPr>
          <p:nvPr/>
        </p:nvSpPr>
        <p:spPr bwMode="auto">
          <a:xfrm>
            <a:off x="5844117" y="3188743"/>
            <a:ext cx="325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3" y="3"/>
              </a:cxn>
              <a:cxn ang="0">
                <a:pos x="1" y="3"/>
              </a:cxn>
              <a:cxn ang="0">
                <a:pos x="4" y="2"/>
              </a:cxn>
              <a:cxn ang="0">
                <a:pos x="4" y="2"/>
              </a:cxn>
              <a:cxn ang="0">
                <a:pos x="4" y="1"/>
              </a:cxn>
              <a:cxn ang="0">
                <a:pos x="4" y="0"/>
              </a:cxn>
              <a:cxn ang="0">
                <a:pos x="4" y="0"/>
              </a:cxn>
              <a:cxn ang="0">
                <a:pos x="3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3" y="3"/>
                </a:lnTo>
                <a:lnTo>
                  <a:pt x="1" y="3"/>
                </a:lnTo>
                <a:lnTo>
                  <a:pt x="4" y="2"/>
                </a:lnTo>
                <a:lnTo>
                  <a:pt x="4" y="2"/>
                </a:lnTo>
                <a:lnTo>
                  <a:pt x="4" y="1"/>
                </a:lnTo>
                <a:lnTo>
                  <a:pt x="4" y="0"/>
                </a:lnTo>
                <a:lnTo>
                  <a:pt x="4" y="0"/>
                </a:lnTo>
                <a:lnTo>
                  <a:pt x="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7" name="Freeform 719"/>
          <p:cNvSpPr>
            <a:spLocks/>
          </p:cNvSpPr>
          <p:nvPr/>
        </p:nvSpPr>
        <p:spPr bwMode="auto">
          <a:xfrm>
            <a:off x="5852244" y="3188743"/>
            <a:ext cx="123249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79" y="18"/>
              </a:cxn>
              <a:cxn ang="0">
                <a:pos x="12" y="18"/>
              </a:cxn>
              <a:cxn ang="0">
                <a:pos x="85" y="12"/>
              </a:cxn>
              <a:cxn ang="0">
                <a:pos x="91" y="12"/>
              </a:cxn>
              <a:cxn ang="0">
                <a:pos x="91" y="0"/>
              </a:cxn>
              <a:cxn ang="0">
                <a:pos x="79" y="0"/>
              </a:cxn>
              <a:cxn ang="0">
                <a:pos x="12" y="0"/>
              </a:cxn>
            </a:cxnLst>
            <a:rect l="0" t="0" r="r" b="b"/>
            <a:pathLst>
              <a:path w="91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79" y="18"/>
                </a:lnTo>
                <a:lnTo>
                  <a:pt x="12" y="18"/>
                </a:lnTo>
                <a:lnTo>
                  <a:pt x="85" y="12"/>
                </a:lnTo>
                <a:lnTo>
                  <a:pt x="91" y="12"/>
                </a:lnTo>
                <a:lnTo>
                  <a:pt x="91" y="0"/>
                </a:lnTo>
                <a:lnTo>
                  <a:pt x="79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8" name="Freeform 720"/>
          <p:cNvSpPr>
            <a:spLocks/>
          </p:cNvSpPr>
          <p:nvPr/>
        </p:nvSpPr>
        <p:spPr bwMode="auto">
          <a:xfrm>
            <a:off x="5852244" y="3188743"/>
            <a:ext cx="123249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  <a:cxn ang="0">
                <a:pos x="13" y="3"/>
              </a:cxn>
              <a:cxn ang="0">
                <a:pos x="2" y="3"/>
              </a:cxn>
              <a:cxn ang="0">
                <a:pos x="14" y="2"/>
              </a:cxn>
              <a:cxn ang="0">
                <a:pos x="15" y="2"/>
              </a:cxn>
              <a:cxn ang="0">
                <a:pos x="15" y="1"/>
              </a:cxn>
              <a:cxn ang="0">
                <a:pos x="15" y="0"/>
              </a:cxn>
              <a:cxn ang="0">
                <a:pos x="14" y="0"/>
              </a:cxn>
              <a:cxn ang="0">
                <a:pos x="13" y="0"/>
              </a:cxn>
              <a:cxn ang="0">
                <a:pos x="2" y="0"/>
              </a:cxn>
            </a:cxnLst>
            <a:rect l="0" t="0" r="r" b="b"/>
            <a:pathLst>
              <a:path w="15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lnTo>
                  <a:pt x="13" y="3"/>
                </a:lnTo>
                <a:lnTo>
                  <a:pt x="2" y="3"/>
                </a:lnTo>
                <a:lnTo>
                  <a:pt x="14" y="2"/>
                </a:lnTo>
                <a:lnTo>
                  <a:pt x="15" y="2"/>
                </a:lnTo>
                <a:lnTo>
                  <a:pt x="15" y="1"/>
                </a:lnTo>
                <a:lnTo>
                  <a:pt x="15" y="0"/>
                </a:lnTo>
                <a:lnTo>
                  <a:pt x="14" y="0"/>
                </a:lnTo>
                <a:lnTo>
                  <a:pt x="1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9" name="Freeform 721"/>
          <p:cNvSpPr>
            <a:spLocks/>
          </p:cNvSpPr>
          <p:nvPr/>
        </p:nvSpPr>
        <p:spPr bwMode="auto">
          <a:xfrm>
            <a:off x="5951114" y="3188743"/>
            <a:ext cx="170653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114" y="18"/>
              </a:cxn>
              <a:cxn ang="0">
                <a:pos x="6" y="18"/>
              </a:cxn>
              <a:cxn ang="0">
                <a:pos x="120" y="12"/>
              </a:cxn>
              <a:cxn ang="0">
                <a:pos x="126" y="6"/>
              </a:cxn>
              <a:cxn ang="0">
                <a:pos x="120" y="0"/>
              </a:cxn>
              <a:cxn ang="0">
                <a:pos x="114" y="0"/>
              </a:cxn>
              <a:cxn ang="0">
                <a:pos x="6" y="0"/>
              </a:cxn>
            </a:cxnLst>
            <a:rect l="0" t="0" r="r" b="b"/>
            <a:pathLst>
              <a:path w="126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114" y="18"/>
                </a:lnTo>
                <a:lnTo>
                  <a:pt x="6" y="18"/>
                </a:lnTo>
                <a:lnTo>
                  <a:pt x="120" y="12"/>
                </a:lnTo>
                <a:lnTo>
                  <a:pt x="126" y="6"/>
                </a:lnTo>
                <a:lnTo>
                  <a:pt x="120" y="0"/>
                </a:lnTo>
                <a:lnTo>
                  <a:pt x="114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0" name="Freeform 722"/>
          <p:cNvSpPr>
            <a:spLocks/>
          </p:cNvSpPr>
          <p:nvPr/>
        </p:nvSpPr>
        <p:spPr bwMode="auto">
          <a:xfrm>
            <a:off x="5951114" y="3188743"/>
            <a:ext cx="170653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19" y="3"/>
              </a:cxn>
              <a:cxn ang="0">
                <a:pos x="1" y="3"/>
              </a:cxn>
              <a:cxn ang="0">
                <a:pos x="20" y="2"/>
              </a:cxn>
              <a:cxn ang="0">
                <a:pos x="20" y="2"/>
              </a:cxn>
              <a:cxn ang="0">
                <a:pos x="21" y="1"/>
              </a:cxn>
              <a:cxn ang="0">
                <a:pos x="20" y="0"/>
              </a:cxn>
              <a:cxn ang="0">
                <a:pos x="20" y="0"/>
              </a:cxn>
              <a:cxn ang="0">
                <a:pos x="19" y="0"/>
              </a:cxn>
              <a:cxn ang="0">
                <a:pos x="1" y="0"/>
              </a:cxn>
            </a:cxnLst>
            <a:rect l="0" t="0" r="r" b="b"/>
            <a:pathLst>
              <a:path w="21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19" y="3"/>
                </a:lnTo>
                <a:lnTo>
                  <a:pt x="1" y="3"/>
                </a:lnTo>
                <a:lnTo>
                  <a:pt x="20" y="2"/>
                </a:lnTo>
                <a:lnTo>
                  <a:pt x="20" y="2"/>
                </a:lnTo>
                <a:lnTo>
                  <a:pt x="21" y="1"/>
                </a:lnTo>
                <a:lnTo>
                  <a:pt x="20" y="0"/>
                </a:lnTo>
                <a:lnTo>
                  <a:pt x="20" y="0"/>
                </a:lnTo>
                <a:lnTo>
                  <a:pt x="19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1" name="Freeform 723"/>
          <p:cNvSpPr>
            <a:spLocks/>
          </p:cNvSpPr>
          <p:nvPr/>
        </p:nvSpPr>
        <p:spPr bwMode="auto">
          <a:xfrm>
            <a:off x="6097388" y="3146374"/>
            <a:ext cx="24379" cy="63553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0" y="48"/>
              </a:cxn>
              <a:cxn ang="0">
                <a:pos x="6" y="54"/>
              </a:cxn>
              <a:cxn ang="0">
                <a:pos x="12" y="48"/>
              </a:cxn>
              <a:cxn ang="0">
                <a:pos x="18" y="12"/>
              </a:cxn>
              <a:cxn ang="0">
                <a:pos x="18" y="42"/>
              </a:cxn>
              <a:cxn ang="0">
                <a:pos x="12" y="6"/>
              </a:cxn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0" y="42"/>
              </a:cxn>
            </a:cxnLst>
            <a:rect l="0" t="0" r="r" b="b"/>
            <a:pathLst>
              <a:path w="18" h="54">
                <a:moveTo>
                  <a:pt x="0" y="42"/>
                </a:moveTo>
                <a:lnTo>
                  <a:pt x="0" y="48"/>
                </a:lnTo>
                <a:lnTo>
                  <a:pt x="6" y="54"/>
                </a:lnTo>
                <a:lnTo>
                  <a:pt x="12" y="48"/>
                </a:lnTo>
                <a:lnTo>
                  <a:pt x="18" y="12"/>
                </a:lnTo>
                <a:lnTo>
                  <a:pt x="18" y="42"/>
                </a:lnTo>
                <a:lnTo>
                  <a:pt x="12" y="6"/>
                </a:lnTo>
                <a:lnTo>
                  <a:pt x="12" y="0"/>
                </a:lnTo>
                <a:lnTo>
                  <a:pt x="0" y="0"/>
                </a:lnTo>
                <a:lnTo>
                  <a:pt x="0" y="12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2" name="Freeform 724"/>
          <p:cNvSpPr>
            <a:spLocks/>
          </p:cNvSpPr>
          <p:nvPr/>
        </p:nvSpPr>
        <p:spPr bwMode="auto">
          <a:xfrm>
            <a:off x="6097388" y="3146374"/>
            <a:ext cx="24379" cy="63553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8"/>
              </a:cxn>
              <a:cxn ang="0">
                <a:pos x="0" y="8"/>
              </a:cxn>
              <a:cxn ang="0">
                <a:pos x="1" y="9"/>
              </a:cxn>
              <a:cxn ang="0">
                <a:pos x="2" y="8"/>
              </a:cxn>
              <a:cxn ang="0">
                <a:pos x="2" y="8"/>
              </a:cxn>
              <a:cxn ang="0">
                <a:pos x="3" y="2"/>
              </a:cxn>
              <a:cxn ang="0">
                <a:pos x="3" y="7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7"/>
              </a:cxn>
            </a:cxnLst>
            <a:rect l="0" t="0" r="r" b="b"/>
            <a:pathLst>
              <a:path w="3" h="9">
                <a:moveTo>
                  <a:pt x="0" y="7"/>
                </a:moveTo>
                <a:lnTo>
                  <a:pt x="0" y="8"/>
                </a:lnTo>
                <a:lnTo>
                  <a:pt x="0" y="8"/>
                </a:lnTo>
                <a:lnTo>
                  <a:pt x="1" y="9"/>
                </a:lnTo>
                <a:lnTo>
                  <a:pt x="2" y="8"/>
                </a:lnTo>
                <a:lnTo>
                  <a:pt x="2" y="8"/>
                </a:lnTo>
                <a:lnTo>
                  <a:pt x="3" y="2"/>
                </a:lnTo>
                <a:lnTo>
                  <a:pt x="3" y="7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3" name="Freeform 725"/>
          <p:cNvSpPr>
            <a:spLocks/>
          </p:cNvSpPr>
          <p:nvPr/>
        </p:nvSpPr>
        <p:spPr bwMode="auto">
          <a:xfrm>
            <a:off x="6097388" y="3146374"/>
            <a:ext cx="97516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72" y="18"/>
              </a:cxn>
              <a:cxn ang="0">
                <a:pos x="72" y="0"/>
              </a:cxn>
              <a:cxn ang="0">
                <a:pos x="66" y="0"/>
              </a:cxn>
              <a:cxn ang="0">
                <a:pos x="6" y="0"/>
              </a:cxn>
            </a:cxnLst>
            <a:rect l="0" t="0" r="r" b="b"/>
            <a:pathLst>
              <a:path w="72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72" y="18"/>
                </a:lnTo>
                <a:lnTo>
                  <a:pt x="72" y="0"/>
                </a:lnTo>
                <a:lnTo>
                  <a:pt x="66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4" name="Freeform 726"/>
          <p:cNvSpPr>
            <a:spLocks/>
          </p:cNvSpPr>
          <p:nvPr/>
        </p:nvSpPr>
        <p:spPr bwMode="auto">
          <a:xfrm>
            <a:off x="6097388" y="3146374"/>
            <a:ext cx="97516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11" y="3"/>
              </a:cxn>
              <a:cxn ang="0">
                <a:pos x="1" y="3"/>
              </a:cxn>
              <a:cxn ang="0">
                <a:pos x="12" y="3"/>
              </a:cxn>
              <a:cxn ang="0">
                <a:pos x="12" y="2"/>
              </a:cxn>
              <a:cxn ang="0">
                <a:pos x="12" y="2"/>
              </a:cxn>
              <a:cxn ang="0">
                <a:pos x="12" y="1"/>
              </a:cxn>
              <a:cxn ang="0">
                <a:pos x="12" y="0"/>
              </a:cxn>
              <a:cxn ang="0">
                <a:pos x="11" y="0"/>
              </a:cxn>
              <a:cxn ang="0">
                <a:pos x="1" y="0"/>
              </a:cxn>
            </a:cxnLst>
            <a:rect l="0" t="0" r="r" b="b"/>
            <a:pathLst>
              <a:path w="12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11" y="3"/>
                </a:lnTo>
                <a:lnTo>
                  <a:pt x="1" y="3"/>
                </a:lnTo>
                <a:lnTo>
                  <a:pt x="12" y="3"/>
                </a:lnTo>
                <a:lnTo>
                  <a:pt x="12" y="2"/>
                </a:lnTo>
                <a:lnTo>
                  <a:pt x="12" y="2"/>
                </a:lnTo>
                <a:lnTo>
                  <a:pt x="12" y="1"/>
                </a:lnTo>
                <a:lnTo>
                  <a:pt x="12" y="0"/>
                </a:lnTo>
                <a:lnTo>
                  <a:pt x="11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5" name="Freeform 727"/>
          <p:cNvSpPr>
            <a:spLocks/>
          </p:cNvSpPr>
          <p:nvPr/>
        </p:nvSpPr>
        <p:spPr bwMode="auto">
          <a:xfrm>
            <a:off x="6170524" y="3111067"/>
            <a:ext cx="24379" cy="56492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6" y="42"/>
              </a:cxn>
              <a:cxn ang="0">
                <a:pos x="6" y="48"/>
              </a:cxn>
              <a:cxn ang="0">
                <a:pos x="18" y="48"/>
              </a:cxn>
              <a:cxn ang="0">
                <a:pos x="18" y="0"/>
              </a:cxn>
              <a:cxn ang="0">
                <a:pos x="6" y="0"/>
              </a:cxn>
              <a:cxn ang="0">
                <a:pos x="0" y="6"/>
              </a:cxn>
              <a:cxn ang="0">
                <a:pos x="0" y="42"/>
              </a:cxn>
            </a:cxnLst>
            <a:rect l="0" t="0" r="r" b="b"/>
            <a:pathLst>
              <a:path w="18" h="48">
                <a:moveTo>
                  <a:pt x="0" y="42"/>
                </a:moveTo>
                <a:lnTo>
                  <a:pt x="6" y="42"/>
                </a:lnTo>
                <a:lnTo>
                  <a:pt x="6" y="48"/>
                </a:lnTo>
                <a:lnTo>
                  <a:pt x="18" y="48"/>
                </a:lnTo>
                <a:lnTo>
                  <a:pt x="18" y="0"/>
                </a:lnTo>
                <a:lnTo>
                  <a:pt x="6" y="0"/>
                </a:lnTo>
                <a:lnTo>
                  <a:pt x="0" y="6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6" name="Freeform 728"/>
          <p:cNvSpPr>
            <a:spLocks/>
          </p:cNvSpPr>
          <p:nvPr/>
        </p:nvSpPr>
        <p:spPr bwMode="auto">
          <a:xfrm>
            <a:off x="6170524" y="3111067"/>
            <a:ext cx="24379" cy="56492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1" y="7"/>
              </a:cxn>
              <a:cxn ang="0">
                <a:pos x="1" y="8"/>
              </a:cxn>
              <a:cxn ang="0">
                <a:pos x="2" y="8"/>
              </a:cxn>
              <a:cxn ang="0">
                <a:pos x="3" y="8"/>
              </a:cxn>
              <a:cxn ang="0">
                <a:pos x="3" y="7"/>
              </a:cxn>
              <a:cxn ang="0">
                <a:pos x="3" y="1"/>
              </a:cxn>
              <a:cxn ang="0">
                <a:pos x="3" y="7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7"/>
              </a:cxn>
            </a:cxnLst>
            <a:rect l="0" t="0" r="r" b="b"/>
            <a:pathLst>
              <a:path w="3" h="8">
                <a:moveTo>
                  <a:pt x="0" y="7"/>
                </a:moveTo>
                <a:lnTo>
                  <a:pt x="1" y="7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3" y="7"/>
                </a:lnTo>
                <a:lnTo>
                  <a:pt x="3" y="1"/>
                </a:lnTo>
                <a:lnTo>
                  <a:pt x="3" y="7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7" name="Freeform 729"/>
          <p:cNvSpPr>
            <a:spLocks/>
          </p:cNvSpPr>
          <p:nvPr/>
        </p:nvSpPr>
        <p:spPr bwMode="auto">
          <a:xfrm>
            <a:off x="6170524" y="3111067"/>
            <a:ext cx="349431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246" y="18"/>
              </a:cxn>
              <a:cxn ang="0">
                <a:pos x="12" y="18"/>
              </a:cxn>
              <a:cxn ang="0">
                <a:pos x="252" y="12"/>
              </a:cxn>
              <a:cxn ang="0">
                <a:pos x="258" y="6"/>
              </a:cxn>
              <a:cxn ang="0">
                <a:pos x="252" y="0"/>
              </a:cxn>
              <a:cxn ang="0">
                <a:pos x="246" y="0"/>
              </a:cxn>
              <a:cxn ang="0">
                <a:pos x="12" y="0"/>
              </a:cxn>
            </a:cxnLst>
            <a:rect l="0" t="0" r="r" b="b"/>
            <a:pathLst>
              <a:path w="258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246" y="18"/>
                </a:lnTo>
                <a:lnTo>
                  <a:pt x="12" y="18"/>
                </a:lnTo>
                <a:lnTo>
                  <a:pt x="252" y="12"/>
                </a:lnTo>
                <a:lnTo>
                  <a:pt x="258" y="6"/>
                </a:lnTo>
                <a:lnTo>
                  <a:pt x="252" y="0"/>
                </a:lnTo>
                <a:lnTo>
                  <a:pt x="246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8" name="Freeform 730"/>
          <p:cNvSpPr>
            <a:spLocks/>
          </p:cNvSpPr>
          <p:nvPr/>
        </p:nvSpPr>
        <p:spPr bwMode="auto">
          <a:xfrm>
            <a:off x="6170524" y="3111067"/>
            <a:ext cx="349431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  <a:cxn ang="0">
                <a:pos x="41" y="3"/>
              </a:cxn>
              <a:cxn ang="0">
                <a:pos x="2" y="3"/>
              </a:cxn>
              <a:cxn ang="0">
                <a:pos x="42" y="2"/>
              </a:cxn>
              <a:cxn ang="0">
                <a:pos x="42" y="2"/>
              </a:cxn>
              <a:cxn ang="0">
                <a:pos x="43" y="1"/>
              </a:cxn>
              <a:cxn ang="0">
                <a:pos x="42" y="0"/>
              </a:cxn>
              <a:cxn ang="0">
                <a:pos x="42" y="0"/>
              </a:cxn>
              <a:cxn ang="0">
                <a:pos x="41" y="0"/>
              </a:cxn>
              <a:cxn ang="0">
                <a:pos x="2" y="0"/>
              </a:cxn>
            </a:cxnLst>
            <a:rect l="0" t="0" r="r" b="b"/>
            <a:pathLst>
              <a:path w="43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lnTo>
                  <a:pt x="41" y="3"/>
                </a:lnTo>
                <a:lnTo>
                  <a:pt x="2" y="3"/>
                </a:lnTo>
                <a:lnTo>
                  <a:pt x="42" y="2"/>
                </a:lnTo>
                <a:lnTo>
                  <a:pt x="42" y="2"/>
                </a:lnTo>
                <a:lnTo>
                  <a:pt x="43" y="1"/>
                </a:lnTo>
                <a:lnTo>
                  <a:pt x="42" y="0"/>
                </a:lnTo>
                <a:lnTo>
                  <a:pt x="42" y="0"/>
                </a:lnTo>
                <a:lnTo>
                  <a:pt x="41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9" name="Freeform 731"/>
          <p:cNvSpPr>
            <a:spLocks/>
          </p:cNvSpPr>
          <p:nvPr/>
        </p:nvSpPr>
        <p:spPr bwMode="auto">
          <a:xfrm>
            <a:off x="6495577" y="3111067"/>
            <a:ext cx="73137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42" y="18"/>
              </a:cxn>
              <a:cxn ang="0">
                <a:pos x="6" y="18"/>
              </a:cxn>
              <a:cxn ang="0">
                <a:pos x="48" y="12"/>
              </a:cxn>
              <a:cxn ang="0">
                <a:pos x="54" y="12"/>
              </a:cxn>
              <a:cxn ang="0">
                <a:pos x="54" y="0"/>
              </a:cxn>
              <a:cxn ang="0">
                <a:pos x="42" y="0"/>
              </a:cxn>
              <a:cxn ang="0">
                <a:pos x="6" y="0"/>
              </a:cxn>
            </a:cxnLst>
            <a:rect l="0" t="0" r="r" b="b"/>
            <a:pathLst>
              <a:path w="54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42" y="18"/>
                </a:lnTo>
                <a:lnTo>
                  <a:pt x="6" y="18"/>
                </a:lnTo>
                <a:lnTo>
                  <a:pt x="48" y="12"/>
                </a:lnTo>
                <a:lnTo>
                  <a:pt x="54" y="12"/>
                </a:lnTo>
                <a:lnTo>
                  <a:pt x="54" y="0"/>
                </a:lnTo>
                <a:lnTo>
                  <a:pt x="42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0" name="Freeform 732"/>
          <p:cNvSpPr>
            <a:spLocks/>
          </p:cNvSpPr>
          <p:nvPr/>
        </p:nvSpPr>
        <p:spPr bwMode="auto">
          <a:xfrm>
            <a:off x="6495577" y="3111067"/>
            <a:ext cx="73137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7" y="3"/>
              </a:cxn>
              <a:cxn ang="0">
                <a:pos x="1" y="3"/>
              </a:cxn>
              <a:cxn ang="0">
                <a:pos x="8" y="2"/>
              </a:cxn>
              <a:cxn ang="0">
                <a:pos x="9" y="2"/>
              </a:cxn>
              <a:cxn ang="0">
                <a:pos x="9" y="1"/>
              </a:cxn>
              <a:cxn ang="0">
                <a:pos x="9" y="0"/>
              </a:cxn>
              <a:cxn ang="0">
                <a:pos x="8" y="0"/>
              </a:cxn>
              <a:cxn ang="0">
                <a:pos x="7" y="0"/>
              </a:cxn>
              <a:cxn ang="0">
                <a:pos x="1" y="0"/>
              </a:cxn>
            </a:cxnLst>
            <a:rect l="0" t="0" r="r" b="b"/>
            <a:pathLst>
              <a:path w="9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7" y="3"/>
                </a:lnTo>
                <a:lnTo>
                  <a:pt x="1" y="3"/>
                </a:lnTo>
                <a:lnTo>
                  <a:pt x="8" y="2"/>
                </a:lnTo>
                <a:lnTo>
                  <a:pt x="9" y="2"/>
                </a:lnTo>
                <a:lnTo>
                  <a:pt x="9" y="1"/>
                </a:lnTo>
                <a:lnTo>
                  <a:pt x="9" y="0"/>
                </a:lnTo>
                <a:lnTo>
                  <a:pt x="8" y="0"/>
                </a:lnTo>
                <a:lnTo>
                  <a:pt x="7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1" name="Freeform 733"/>
          <p:cNvSpPr>
            <a:spLocks/>
          </p:cNvSpPr>
          <p:nvPr/>
        </p:nvSpPr>
        <p:spPr bwMode="auto">
          <a:xfrm>
            <a:off x="6544335" y="3111067"/>
            <a:ext cx="138147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90" y="18"/>
              </a:cxn>
              <a:cxn ang="0">
                <a:pos x="6" y="18"/>
              </a:cxn>
              <a:cxn ang="0">
                <a:pos x="96" y="12"/>
              </a:cxn>
              <a:cxn ang="0">
                <a:pos x="102" y="6"/>
              </a:cxn>
              <a:cxn ang="0">
                <a:pos x="96" y="0"/>
              </a:cxn>
              <a:cxn ang="0">
                <a:pos x="90" y="0"/>
              </a:cxn>
              <a:cxn ang="0">
                <a:pos x="6" y="0"/>
              </a:cxn>
            </a:cxnLst>
            <a:rect l="0" t="0" r="r" b="b"/>
            <a:pathLst>
              <a:path w="102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90" y="18"/>
                </a:lnTo>
                <a:lnTo>
                  <a:pt x="6" y="18"/>
                </a:lnTo>
                <a:lnTo>
                  <a:pt x="96" y="12"/>
                </a:lnTo>
                <a:lnTo>
                  <a:pt x="102" y="6"/>
                </a:lnTo>
                <a:lnTo>
                  <a:pt x="96" y="0"/>
                </a:lnTo>
                <a:lnTo>
                  <a:pt x="90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2" name="Freeform 734"/>
          <p:cNvSpPr>
            <a:spLocks/>
          </p:cNvSpPr>
          <p:nvPr/>
        </p:nvSpPr>
        <p:spPr bwMode="auto">
          <a:xfrm>
            <a:off x="6544335" y="3111067"/>
            <a:ext cx="138147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15" y="3"/>
              </a:cxn>
              <a:cxn ang="0">
                <a:pos x="1" y="3"/>
              </a:cxn>
              <a:cxn ang="0">
                <a:pos x="16" y="2"/>
              </a:cxn>
              <a:cxn ang="0">
                <a:pos x="16" y="2"/>
              </a:cxn>
              <a:cxn ang="0">
                <a:pos x="17" y="1"/>
              </a:cxn>
              <a:cxn ang="0">
                <a:pos x="16" y="0"/>
              </a:cxn>
              <a:cxn ang="0">
                <a:pos x="16" y="0"/>
              </a:cxn>
              <a:cxn ang="0">
                <a:pos x="15" y="0"/>
              </a:cxn>
              <a:cxn ang="0">
                <a:pos x="1" y="0"/>
              </a:cxn>
            </a:cxnLst>
            <a:rect l="0" t="0" r="r" b="b"/>
            <a:pathLst>
              <a:path w="17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15" y="3"/>
                </a:lnTo>
                <a:lnTo>
                  <a:pt x="1" y="3"/>
                </a:lnTo>
                <a:lnTo>
                  <a:pt x="16" y="2"/>
                </a:lnTo>
                <a:lnTo>
                  <a:pt x="16" y="2"/>
                </a:lnTo>
                <a:lnTo>
                  <a:pt x="17" y="1"/>
                </a:lnTo>
                <a:lnTo>
                  <a:pt x="16" y="0"/>
                </a:lnTo>
                <a:lnTo>
                  <a:pt x="16" y="0"/>
                </a:lnTo>
                <a:lnTo>
                  <a:pt x="15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3" name="Freeform 735"/>
          <p:cNvSpPr>
            <a:spLocks/>
          </p:cNvSpPr>
          <p:nvPr/>
        </p:nvSpPr>
        <p:spPr bwMode="auto">
          <a:xfrm>
            <a:off x="6658103" y="3111067"/>
            <a:ext cx="89389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54" y="18"/>
              </a:cxn>
              <a:cxn ang="0">
                <a:pos x="6" y="18"/>
              </a:cxn>
              <a:cxn ang="0">
                <a:pos x="60" y="12"/>
              </a:cxn>
              <a:cxn ang="0">
                <a:pos x="66" y="12"/>
              </a:cxn>
              <a:cxn ang="0">
                <a:pos x="66" y="0"/>
              </a:cxn>
              <a:cxn ang="0">
                <a:pos x="54" y="0"/>
              </a:cxn>
              <a:cxn ang="0">
                <a:pos x="6" y="0"/>
              </a:cxn>
            </a:cxnLst>
            <a:rect l="0" t="0" r="r" b="b"/>
            <a:pathLst>
              <a:path w="66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54" y="18"/>
                </a:lnTo>
                <a:lnTo>
                  <a:pt x="6" y="18"/>
                </a:lnTo>
                <a:lnTo>
                  <a:pt x="60" y="12"/>
                </a:lnTo>
                <a:lnTo>
                  <a:pt x="66" y="12"/>
                </a:lnTo>
                <a:lnTo>
                  <a:pt x="66" y="0"/>
                </a:lnTo>
                <a:lnTo>
                  <a:pt x="54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4" name="Freeform 736"/>
          <p:cNvSpPr>
            <a:spLocks/>
          </p:cNvSpPr>
          <p:nvPr/>
        </p:nvSpPr>
        <p:spPr bwMode="auto">
          <a:xfrm>
            <a:off x="6658103" y="3111067"/>
            <a:ext cx="89389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9" y="3"/>
              </a:cxn>
              <a:cxn ang="0">
                <a:pos x="1" y="3"/>
              </a:cxn>
              <a:cxn ang="0">
                <a:pos x="10" y="2"/>
              </a:cxn>
              <a:cxn ang="0">
                <a:pos x="11" y="2"/>
              </a:cxn>
              <a:cxn ang="0">
                <a:pos x="11" y="1"/>
              </a:cxn>
              <a:cxn ang="0">
                <a:pos x="11" y="0"/>
              </a:cxn>
              <a:cxn ang="0">
                <a:pos x="10" y="0"/>
              </a:cxn>
              <a:cxn ang="0">
                <a:pos x="9" y="0"/>
              </a:cxn>
              <a:cxn ang="0">
                <a:pos x="1" y="0"/>
              </a:cxn>
            </a:cxnLst>
            <a:rect l="0" t="0" r="r" b="b"/>
            <a:pathLst>
              <a:path w="11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9" y="3"/>
                </a:lnTo>
                <a:lnTo>
                  <a:pt x="1" y="3"/>
                </a:lnTo>
                <a:lnTo>
                  <a:pt x="10" y="2"/>
                </a:lnTo>
                <a:lnTo>
                  <a:pt x="11" y="2"/>
                </a:lnTo>
                <a:lnTo>
                  <a:pt x="11" y="1"/>
                </a:lnTo>
                <a:lnTo>
                  <a:pt x="11" y="0"/>
                </a:lnTo>
                <a:lnTo>
                  <a:pt x="10" y="0"/>
                </a:lnTo>
                <a:lnTo>
                  <a:pt x="9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5" name="Freeform 737"/>
          <p:cNvSpPr>
            <a:spLocks/>
          </p:cNvSpPr>
          <p:nvPr/>
        </p:nvSpPr>
        <p:spPr bwMode="auto">
          <a:xfrm>
            <a:off x="6723114" y="3111067"/>
            <a:ext cx="325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12" y="18"/>
              </a:cxn>
              <a:cxn ang="0">
                <a:pos x="6" y="18"/>
              </a:cxn>
              <a:cxn ang="0">
                <a:pos x="18" y="12"/>
              </a:cxn>
              <a:cxn ang="0">
                <a:pos x="24" y="12"/>
              </a:cxn>
              <a:cxn ang="0">
                <a:pos x="24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24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12" y="18"/>
                </a:lnTo>
                <a:lnTo>
                  <a:pt x="6" y="18"/>
                </a:lnTo>
                <a:lnTo>
                  <a:pt x="18" y="12"/>
                </a:lnTo>
                <a:lnTo>
                  <a:pt x="24" y="12"/>
                </a:lnTo>
                <a:lnTo>
                  <a:pt x="24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6" name="Freeform 738"/>
          <p:cNvSpPr>
            <a:spLocks/>
          </p:cNvSpPr>
          <p:nvPr/>
        </p:nvSpPr>
        <p:spPr bwMode="auto">
          <a:xfrm>
            <a:off x="6723114" y="3111067"/>
            <a:ext cx="325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2" y="3"/>
              </a:cxn>
              <a:cxn ang="0">
                <a:pos x="1" y="3"/>
              </a:cxn>
              <a:cxn ang="0">
                <a:pos x="3" y="2"/>
              </a:cxn>
              <a:cxn ang="0">
                <a:pos x="4" y="2"/>
              </a:cxn>
              <a:cxn ang="0">
                <a:pos x="4" y="1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2" y="3"/>
                </a:lnTo>
                <a:lnTo>
                  <a:pt x="1" y="3"/>
                </a:lnTo>
                <a:lnTo>
                  <a:pt x="3" y="2"/>
                </a:lnTo>
                <a:lnTo>
                  <a:pt x="4" y="2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7" name="Freeform 739"/>
          <p:cNvSpPr>
            <a:spLocks/>
          </p:cNvSpPr>
          <p:nvPr/>
        </p:nvSpPr>
        <p:spPr bwMode="auto">
          <a:xfrm>
            <a:off x="6731240" y="3111067"/>
            <a:ext cx="48758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24" y="18"/>
              </a:cxn>
              <a:cxn ang="0">
                <a:pos x="6" y="18"/>
              </a:cxn>
              <a:cxn ang="0">
                <a:pos x="30" y="12"/>
              </a:cxn>
              <a:cxn ang="0">
                <a:pos x="36" y="6"/>
              </a:cxn>
              <a:cxn ang="0">
                <a:pos x="30" y="0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6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24" y="18"/>
                </a:lnTo>
                <a:lnTo>
                  <a:pt x="6" y="18"/>
                </a:lnTo>
                <a:lnTo>
                  <a:pt x="30" y="12"/>
                </a:lnTo>
                <a:lnTo>
                  <a:pt x="36" y="6"/>
                </a:lnTo>
                <a:lnTo>
                  <a:pt x="30" y="0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8" name="Freeform 740"/>
          <p:cNvSpPr>
            <a:spLocks/>
          </p:cNvSpPr>
          <p:nvPr/>
        </p:nvSpPr>
        <p:spPr bwMode="auto">
          <a:xfrm>
            <a:off x="6731240" y="3111067"/>
            <a:ext cx="48758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4" y="3"/>
              </a:cxn>
              <a:cxn ang="0">
                <a:pos x="1" y="3"/>
              </a:cxn>
              <a:cxn ang="0">
                <a:pos x="5" y="2"/>
              </a:cxn>
              <a:cxn ang="0">
                <a:pos x="5" y="2"/>
              </a:cxn>
              <a:cxn ang="0">
                <a:pos x="6" y="1"/>
              </a:cxn>
              <a:cxn ang="0">
                <a:pos x="5" y="0"/>
              </a:cxn>
              <a:cxn ang="0">
                <a:pos x="5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6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4" y="3"/>
                </a:lnTo>
                <a:lnTo>
                  <a:pt x="1" y="3"/>
                </a:lnTo>
                <a:lnTo>
                  <a:pt x="5" y="2"/>
                </a:lnTo>
                <a:lnTo>
                  <a:pt x="5" y="2"/>
                </a:lnTo>
                <a:lnTo>
                  <a:pt x="6" y="1"/>
                </a:lnTo>
                <a:lnTo>
                  <a:pt x="5" y="0"/>
                </a:lnTo>
                <a:lnTo>
                  <a:pt x="5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9" name="Freeform 741"/>
          <p:cNvSpPr>
            <a:spLocks/>
          </p:cNvSpPr>
          <p:nvPr/>
        </p:nvSpPr>
        <p:spPr bwMode="auto">
          <a:xfrm>
            <a:off x="6755619" y="3111067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24" y="18"/>
              </a:cxn>
              <a:cxn ang="0">
                <a:pos x="6" y="18"/>
              </a:cxn>
              <a:cxn ang="0">
                <a:pos x="24" y="12"/>
              </a:cxn>
              <a:cxn ang="0">
                <a:pos x="30" y="12"/>
              </a:cxn>
              <a:cxn ang="0">
                <a:pos x="30" y="0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24" y="18"/>
                </a:lnTo>
                <a:lnTo>
                  <a:pt x="6" y="18"/>
                </a:lnTo>
                <a:lnTo>
                  <a:pt x="24" y="12"/>
                </a:lnTo>
                <a:lnTo>
                  <a:pt x="30" y="12"/>
                </a:lnTo>
                <a:lnTo>
                  <a:pt x="30" y="0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0" name="Freeform 742"/>
          <p:cNvSpPr>
            <a:spLocks/>
          </p:cNvSpPr>
          <p:nvPr/>
        </p:nvSpPr>
        <p:spPr bwMode="auto">
          <a:xfrm>
            <a:off x="6755619" y="3111067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4" y="3"/>
              </a:cxn>
              <a:cxn ang="0">
                <a:pos x="1" y="3"/>
              </a:cxn>
              <a:cxn ang="0">
                <a:pos x="4" y="2"/>
              </a:cxn>
              <a:cxn ang="0">
                <a:pos x="5" y="2"/>
              </a:cxn>
              <a:cxn ang="0">
                <a:pos x="5" y="1"/>
              </a:cxn>
              <a:cxn ang="0">
                <a:pos x="5" y="0"/>
              </a:cxn>
              <a:cxn ang="0">
                <a:pos x="4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4" y="3"/>
                </a:lnTo>
                <a:lnTo>
                  <a:pt x="1" y="3"/>
                </a:lnTo>
                <a:lnTo>
                  <a:pt x="4" y="2"/>
                </a:lnTo>
                <a:lnTo>
                  <a:pt x="5" y="2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1" name="Freeform 743"/>
          <p:cNvSpPr>
            <a:spLocks/>
          </p:cNvSpPr>
          <p:nvPr/>
        </p:nvSpPr>
        <p:spPr bwMode="auto">
          <a:xfrm>
            <a:off x="6771871" y="3068698"/>
            <a:ext cx="24379" cy="63553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0" y="48"/>
              </a:cxn>
              <a:cxn ang="0">
                <a:pos x="6" y="48"/>
              </a:cxn>
              <a:cxn ang="0">
                <a:pos x="12" y="54"/>
              </a:cxn>
              <a:cxn ang="0">
                <a:pos x="12" y="48"/>
              </a:cxn>
              <a:cxn ang="0">
                <a:pos x="18" y="48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42"/>
              </a:cxn>
            </a:cxnLst>
            <a:rect l="0" t="0" r="r" b="b"/>
            <a:pathLst>
              <a:path w="18" h="54">
                <a:moveTo>
                  <a:pt x="0" y="42"/>
                </a:moveTo>
                <a:lnTo>
                  <a:pt x="0" y="48"/>
                </a:lnTo>
                <a:lnTo>
                  <a:pt x="6" y="48"/>
                </a:lnTo>
                <a:lnTo>
                  <a:pt x="12" y="54"/>
                </a:lnTo>
                <a:lnTo>
                  <a:pt x="12" y="48"/>
                </a:lnTo>
                <a:lnTo>
                  <a:pt x="18" y="48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2" name="Freeform 744"/>
          <p:cNvSpPr>
            <a:spLocks/>
          </p:cNvSpPr>
          <p:nvPr/>
        </p:nvSpPr>
        <p:spPr bwMode="auto">
          <a:xfrm>
            <a:off x="6771871" y="3068698"/>
            <a:ext cx="24379" cy="63553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8"/>
              </a:cxn>
              <a:cxn ang="0">
                <a:pos x="1" y="8"/>
              </a:cxn>
              <a:cxn ang="0">
                <a:pos x="2" y="9"/>
              </a:cxn>
              <a:cxn ang="0">
                <a:pos x="2" y="8"/>
              </a:cxn>
              <a:cxn ang="0">
                <a:pos x="3" y="8"/>
              </a:cxn>
              <a:cxn ang="0">
                <a:pos x="3" y="2"/>
              </a:cxn>
              <a:cxn ang="0">
                <a:pos x="3" y="7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7"/>
              </a:cxn>
            </a:cxnLst>
            <a:rect l="0" t="0" r="r" b="b"/>
            <a:pathLst>
              <a:path w="3" h="9">
                <a:moveTo>
                  <a:pt x="0" y="7"/>
                </a:moveTo>
                <a:lnTo>
                  <a:pt x="0" y="8"/>
                </a:lnTo>
                <a:lnTo>
                  <a:pt x="1" y="8"/>
                </a:lnTo>
                <a:lnTo>
                  <a:pt x="2" y="9"/>
                </a:lnTo>
                <a:lnTo>
                  <a:pt x="2" y="8"/>
                </a:lnTo>
                <a:lnTo>
                  <a:pt x="3" y="8"/>
                </a:lnTo>
                <a:lnTo>
                  <a:pt x="3" y="2"/>
                </a:lnTo>
                <a:lnTo>
                  <a:pt x="3" y="7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3" name="Freeform 745"/>
          <p:cNvSpPr>
            <a:spLocks/>
          </p:cNvSpPr>
          <p:nvPr/>
        </p:nvSpPr>
        <p:spPr bwMode="auto">
          <a:xfrm>
            <a:off x="6771871" y="3068698"/>
            <a:ext cx="325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18" y="18"/>
              </a:cxn>
              <a:cxn ang="0">
                <a:pos x="18" y="12"/>
              </a:cxn>
              <a:cxn ang="0">
                <a:pos x="24" y="12"/>
              </a:cxn>
              <a:cxn ang="0">
                <a:pos x="18" y="6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24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18" y="18"/>
                </a:lnTo>
                <a:lnTo>
                  <a:pt x="18" y="12"/>
                </a:lnTo>
                <a:lnTo>
                  <a:pt x="24" y="12"/>
                </a:lnTo>
                <a:lnTo>
                  <a:pt x="18" y="6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4" name="Freeform 746"/>
          <p:cNvSpPr>
            <a:spLocks/>
          </p:cNvSpPr>
          <p:nvPr/>
        </p:nvSpPr>
        <p:spPr bwMode="auto">
          <a:xfrm>
            <a:off x="6771871" y="3068698"/>
            <a:ext cx="325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2" y="3"/>
              </a:cxn>
              <a:cxn ang="0">
                <a:pos x="2" y="3"/>
              </a:cxn>
              <a:cxn ang="0">
                <a:pos x="3" y="3"/>
              </a:cxn>
              <a:cxn ang="0">
                <a:pos x="3" y="2"/>
              </a:cxn>
              <a:cxn ang="0">
                <a:pos x="4" y="2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2" y="3"/>
                </a:lnTo>
                <a:lnTo>
                  <a:pt x="2" y="3"/>
                </a:lnTo>
                <a:lnTo>
                  <a:pt x="3" y="3"/>
                </a:lnTo>
                <a:lnTo>
                  <a:pt x="3" y="2"/>
                </a:lnTo>
                <a:lnTo>
                  <a:pt x="4" y="2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5" name="Freeform 747"/>
          <p:cNvSpPr>
            <a:spLocks/>
          </p:cNvSpPr>
          <p:nvPr/>
        </p:nvSpPr>
        <p:spPr bwMode="auto">
          <a:xfrm>
            <a:off x="6779998" y="3068698"/>
            <a:ext cx="65010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48" y="18"/>
              </a:cxn>
              <a:cxn ang="0">
                <a:pos x="48" y="0"/>
              </a:cxn>
              <a:cxn ang="0">
                <a:pos x="42" y="0"/>
              </a:cxn>
              <a:cxn ang="0">
                <a:pos x="6" y="0"/>
              </a:cxn>
            </a:cxnLst>
            <a:rect l="0" t="0" r="r" b="b"/>
            <a:pathLst>
              <a:path w="48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48" y="18"/>
                </a:lnTo>
                <a:lnTo>
                  <a:pt x="48" y="0"/>
                </a:lnTo>
                <a:lnTo>
                  <a:pt x="42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6" name="Freeform 748"/>
          <p:cNvSpPr>
            <a:spLocks/>
          </p:cNvSpPr>
          <p:nvPr/>
        </p:nvSpPr>
        <p:spPr bwMode="auto">
          <a:xfrm>
            <a:off x="6779998" y="3068698"/>
            <a:ext cx="65010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7" y="3"/>
              </a:cxn>
              <a:cxn ang="0">
                <a:pos x="1" y="3"/>
              </a:cxn>
              <a:cxn ang="0">
                <a:pos x="8" y="3"/>
              </a:cxn>
              <a:cxn ang="0">
                <a:pos x="8" y="2"/>
              </a:cxn>
              <a:cxn ang="0">
                <a:pos x="8" y="2"/>
              </a:cxn>
              <a:cxn ang="0">
                <a:pos x="8" y="1"/>
              </a:cxn>
              <a:cxn ang="0">
                <a:pos x="8" y="0"/>
              </a:cxn>
              <a:cxn ang="0">
                <a:pos x="7" y="0"/>
              </a:cxn>
              <a:cxn ang="0">
                <a:pos x="1" y="0"/>
              </a:cxn>
            </a:cxnLst>
            <a:rect l="0" t="0" r="r" b="b"/>
            <a:pathLst>
              <a:path w="8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7" y="3"/>
                </a:lnTo>
                <a:lnTo>
                  <a:pt x="1" y="3"/>
                </a:lnTo>
                <a:lnTo>
                  <a:pt x="8" y="3"/>
                </a:lnTo>
                <a:lnTo>
                  <a:pt x="8" y="2"/>
                </a:lnTo>
                <a:lnTo>
                  <a:pt x="8" y="2"/>
                </a:lnTo>
                <a:lnTo>
                  <a:pt x="8" y="1"/>
                </a:lnTo>
                <a:lnTo>
                  <a:pt x="8" y="0"/>
                </a:lnTo>
                <a:lnTo>
                  <a:pt x="7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7" name="Freeform 749"/>
          <p:cNvSpPr>
            <a:spLocks/>
          </p:cNvSpPr>
          <p:nvPr/>
        </p:nvSpPr>
        <p:spPr bwMode="auto">
          <a:xfrm>
            <a:off x="6820629" y="3068698"/>
            <a:ext cx="73137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6" y="6"/>
              </a:cxn>
              <a:cxn ang="0">
                <a:pos x="0" y="12"/>
              </a:cxn>
              <a:cxn ang="0">
                <a:pos x="6" y="12"/>
              </a:cxn>
              <a:cxn ang="0">
                <a:pos x="6" y="18"/>
              </a:cxn>
              <a:cxn ang="0">
                <a:pos x="48" y="18"/>
              </a:cxn>
              <a:cxn ang="0">
                <a:pos x="54" y="12"/>
              </a:cxn>
              <a:cxn ang="0">
                <a:pos x="54" y="6"/>
              </a:cxn>
              <a:cxn ang="0">
                <a:pos x="48" y="0"/>
              </a:cxn>
              <a:cxn ang="0">
                <a:pos x="12" y="0"/>
              </a:cxn>
            </a:cxnLst>
            <a:rect l="0" t="0" r="r" b="b"/>
            <a:pathLst>
              <a:path w="54" h="18">
                <a:moveTo>
                  <a:pt x="12" y="0"/>
                </a:moveTo>
                <a:lnTo>
                  <a:pt x="6" y="0"/>
                </a:lnTo>
                <a:lnTo>
                  <a:pt x="6" y="6"/>
                </a:lnTo>
                <a:lnTo>
                  <a:pt x="0" y="12"/>
                </a:lnTo>
                <a:lnTo>
                  <a:pt x="6" y="12"/>
                </a:lnTo>
                <a:lnTo>
                  <a:pt x="6" y="18"/>
                </a:lnTo>
                <a:lnTo>
                  <a:pt x="48" y="18"/>
                </a:lnTo>
                <a:lnTo>
                  <a:pt x="54" y="12"/>
                </a:lnTo>
                <a:lnTo>
                  <a:pt x="54" y="6"/>
                </a:lnTo>
                <a:lnTo>
                  <a:pt x="48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8" name="Freeform 750"/>
          <p:cNvSpPr>
            <a:spLocks/>
          </p:cNvSpPr>
          <p:nvPr/>
        </p:nvSpPr>
        <p:spPr bwMode="auto">
          <a:xfrm>
            <a:off x="6820629" y="3068698"/>
            <a:ext cx="73137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1" y="2"/>
              </a:cxn>
              <a:cxn ang="0">
                <a:pos x="1" y="3"/>
              </a:cxn>
              <a:cxn ang="0">
                <a:pos x="8" y="3"/>
              </a:cxn>
              <a:cxn ang="0">
                <a:pos x="2" y="3"/>
              </a:cxn>
              <a:cxn ang="0">
                <a:pos x="8" y="3"/>
              </a:cxn>
              <a:cxn ang="0">
                <a:pos x="9" y="2"/>
              </a:cxn>
              <a:cxn ang="0">
                <a:pos x="9" y="2"/>
              </a:cxn>
              <a:cxn ang="0">
                <a:pos x="9" y="1"/>
              </a:cxn>
              <a:cxn ang="0">
                <a:pos x="8" y="0"/>
              </a:cxn>
              <a:cxn ang="0">
                <a:pos x="8" y="0"/>
              </a:cxn>
              <a:cxn ang="0">
                <a:pos x="2" y="0"/>
              </a:cxn>
            </a:cxnLst>
            <a:rect l="0" t="0" r="r" b="b"/>
            <a:pathLst>
              <a:path w="9" h="3">
                <a:moveTo>
                  <a:pt x="2" y="0"/>
                </a:move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1" y="2"/>
                </a:lnTo>
                <a:lnTo>
                  <a:pt x="1" y="3"/>
                </a:lnTo>
                <a:lnTo>
                  <a:pt x="8" y="3"/>
                </a:lnTo>
                <a:lnTo>
                  <a:pt x="2" y="3"/>
                </a:lnTo>
                <a:lnTo>
                  <a:pt x="8" y="3"/>
                </a:lnTo>
                <a:lnTo>
                  <a:pt x="9" y="2"/>
                </a:lnTo>
                <a:lnTo>
                  <a:pt x="9" y="2"/>
                </a:lnTo>
                <a:lnTo>
                  <a:pt x="9" y="1"/>
                </a:lnTo>
                <a:lnTo>
                  <a:pt x="8" y="0"/>
                </a:lnTo>
                <a:lnTo>
                  <a:pt x="8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9" name="Freeform 751"/>
          <p:cNvSpPr>
            <a:spLocks/>
          </p:cNvSpPr>
          <p:nvPr/>
        </p:nvSpPr>
        <p:spPr bwMode="auto">
          <a:xfrm>
            <a:off x="6869387" y="3068698"/>
            <a:ext cx="56884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36" y="18"/>
              </a:cxn>
              <a:cxn ang="0">
                <a:pos x="42" y="12"/>
              </a:cxn>
              <a:cxn ang="0">
                <a:pos x="42" y="6"/>
              </a:cxn>
              <a:cxn ang="0">
                <a:pos x="36" y="0"/>
              </a:cxn>
              <a:cxn ang="0">
                <a:pos x="12" y="0"/>
              </a:cxn>
            </a:cxnLst>
            <a:rect l="0" t="0" r="r" b="b"/>
            <a:pathLst>
              <a:path w="42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36" y="18"/>
                </a:lnTo>
                <a:lnTo>
                  <a:pt x="42" y="12"/>
                </a:lnTo>
                <a:lnTo>
                  <a:pt x="42" y="6"/>
                </a:lnTo>
                <a:lnTo>
                  <a:pt x="36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0" name="Freeform 752"/>
          <p:cNvSpPr>
            <a:spLocks/>
          </p:cNvSpPr>
          <p:nvPr/>
        </p:nvSpPr>
        <p:spPr bwMode="auto">
          <a:xfrm>
            <a:off x="6869387" y="3068698"/>
            <a:ext cx="56884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6" y="3"/>
              </a:cxn>
              <a:cxn ang="0">
                <a:pos x="2" y="3"/>
              </a:cxn>
              <a:cxn ang="0">
                <a:pos x="6" y="3"/>
              </a:cxn>
              <a:cxn ang="0">
                <a:pos x="7" y="2"/>
              </a:cxn>
              <a:cxn ang="0">
                <a:pos x="7" y="2"/>
              </a:cxn>
              <a:cxn ang="0">
                <a:pos x="7" y="1"/>
              </a:cxn>
              <a:cxn ang="0">
                <a:pos x="6" y="0"/>
              </a:cxn>
              <a:cxn ang="0">
                <a:pos x="6" y="0"/>
              </a:cxn>
              <a:cxn ang="0">
                <a:pos x="2" y="0"/>
              </a:cxn>
            </a:cxnLst>
            <a:rect l="0" t="0" r="r" b="b"/>
            <a:pathLst>
              <a:path w="7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6" y="3"/>
                </a:lnTo>
                <a:lnTo>
                  <a:pt x="2" y="3"/>
                </a:lnTo>
                <a:lnTo>
                  <a:pt x="6" y="3"/>
                </a:lnTo>
                <a:lnTo>
                  <a:pt x="7" y="2"/>
                </a:lnTo>
                <a:lnTo>
                  <a:pt x="7" y="2"/>
                </a:lnTo>
                <a:lnTo>
                  <a:pt x="7" y="1"/>
                </a:lnTo>
                <a:lnTo>
                  <a:pt x="6" y="0"/>
                </a:lnTo>
                <a:lnTo>
                  <a:pt x="6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1" name="Freeform 753"/>
          <p:cNvSpPr>
            <a:spLocks/>
          </p:cNvSpPr>
          <p:nvPr/>
        </p:nvSpPr>
        <p:spPr bwMode="auto">
          <a:xfrm>
            <a:off x="6901892" y="3068698"/>
            <a:ext cx="10564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78" y="18"/>
              </a:cxn>
              <a:cxn ang="0">
                <a:pos x="78" y="0"/>
              </a:cxn>
              <a:cxn ang="0">
                <a:pos x="72" y="0"/>
              </a:cxn>
              <a:cxn ang="0">
                <a:pos x="12" y="0"/>
              </a:cxn>
            </a:cxnLst>
            <a:rect l="0" t="0" r="r" b="b"/>
            <a:pathLst>
              <a:path w="78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78" y="18"/>
                </a:lnTo>
                <a:lnTo>
                  <a:pt x="78" y="0"/>
                </a:lnTo>
                <a:lnTo>
                  <a:pt x="72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2" name="Freeform 754"/>
          <p:cNvSpPr>
            <a:spLocks/>
          </p:cNvSpPr>
          <p:nvPr/>
        </p:nvSpPr>
        <p:spPr bwMode="auto">
          <a:xfrm>
            <a:off x="6901892" y="3068698"/>
            <a:ext cx="10564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12" y="3"/>
              </a:cxn>
              <a:cxn ang="0">
                <a:pos x="2" y="3"/>
              </a:cxn>
              <a:cxn ang="0">
                <a:pos x="13" y="3"/>
              </a:cxn>
              <a:cxn ang="0">
                <a:pos x="13" y="2"/>
              </a:cxn>
              <a:cxn ang="0">
                <a:pos x="13" y="2"/>
              </a:cxn>
              <a:cxn ang="0">
                <a:pos x="13" y="1"/>
              </a:cxn>
              <a:cxn ang="0">
                <a:pos x="13" y="0"/>
              </a:cxn>
              <a:cxn ang="0">
                <a:pos x="12" y="0"/>
              </a:cxn>
              <a:cxn ang="0">
                <a:pos x="2" y="0"/>
              </a:cxn>
            </a:cxnLst>
            <a:rect l="0" t="0" r="r" b="b"/>
            <a:pathLst>
              <a:path w="13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12" y="3"/>
                </a:lnTo>
                <a:lnTo>
                  <a:pt x="2" y="3"/>
                </a:lnTo>
                <a:lnTo>
                  <a:pt x="13" y="3"/>
                </a:lnTo>
                <a:lnTo>
                  <a:pt x="13" y="2"/>
                </a:lnTo>
                <a:lnTo>
                  <a:pt x="13" y="2"/>
                </a:lnTo>
                <a:lnTo>
                  <a:pt x="13" y="1"/>
                </a:lnTo>
                <a:lnTo>
                  <a:pt x="13" y="0"/>
                </a:lnTo>
                <a:lnTo>
                  <a:pt x="1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3" name="Freeform 755"/>
          <p:cNvSpPr>
            <a:spLocks/>
          </p:cNvSpPr>
          <p:nvPr/>
        </p:nvSpPr>
        <p:spPr bwMode="auto">
          <a:xfrm>
            <a:off x="6983155" y="3026330"/>
            <a:ext cx="24379" cy="63553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6" y="54"/>
              </a:cxn>
              <a:cxn ang="0">
                <a:pos x="18" y="54"/>
              </a:cxn>
              <a:cxn ang="0">
                <a:pos x="18" y="6"/>
              </a:cxn>
              <a:cxn ang="0">
                <a:pos x="12" y="0"/>
              </a:cxn>
              <a:cxn ang="0">
                <a:pos x="6" y="6"/>
              </a:cxn>
              <a:cxn ang="0">
                <a:pos x="0" y="6"/>
              </a:cxn>
              <a:cxn ang="0">
                <a:pos x="0" y="12"/>
              </a:cxn>
              <a:cxn ang="0">
                <a:pos x="0" y="48"/>
              </a:cxn>
            </a:cxnLst>
            <a:rect l="0" t="0" r="r" b="b"/>
            <a:pathLst>
              <a:path w="18" h="54">
                <a:moveTo>
                  <a:pt x="0" y="48"/>
                </a:moveTo>
                <a:lnTo>
                  <a:pt x="6" y="54"/>
                </a:lnTo>
                <a:lnTo>
                  <a:pt x="18" y="54"/>
                </a:lnTo>
                <a:lnTo>
                  <a:pt x="18" y="6"/>
                </a:lnTo>
                <a:lnTo>
                  <a:pt x="12" y="0"/>
                </a:lnTo>
                <a:lnTo>
                  <a:pt x="6" y="6"/>
                </a:lnTo>
                <a:lnTo>
                  <a:pt x="0" y="6"/>
                </a:lnTo>
                <a:lnTo>
                  <a:pt x="0" y="12"/>
                </a:lnTo>
                <a:lnTo>
                  <a:pt x="0" y="48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4" name="Freeform 756"/>
          <p:cNvSpPr>
            <a:spLocks/>
          </p:cNvSpPr>
          <p:nvPr/>
        </p:nvSpPr>
        <p:spPr bwMode="auto">
          <a:xfrm>
            <a:off x="6983155" y="3026330"/>
            <a:ext cx="24379" cy="63553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1" y="8"/>
              </a:cxn>
              <a:cxn ang="0">
                <a:pos x="1" y="9"/>
              </a:cxn>
              <a:cxn ang="0">
                <a:pos x="2" y="9"/>
              </a:cxn>
              <a:cxn ang="0">
                <a:pos x="3" y="9"/>
              </a:cxn>
              <a:cxn ang="0">
                <a:pos x="3" y="8"/>
              </a:cxn>
              <a:cxn ang="0">
                <a:pos x="3" y="2"/>
              </a:cxn>
              <a:cxn ang="0">
                <a:pos x="3" y="8"/>
              </a:cxn>
              <a:cxn ang="0">
                <a:pos x="3" y="1"/>
              </a:cxn>
              <a:cxn ang="0">
                <a:pos x="3" y="1"/>
              </a:cxn>
              <a:cxn ang="0">
                <a:pos x="2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8"/>
              </a:cxn>
            </a:cxnLst>
            <a:rect l="0" t="0" r="r" b="b"/>
            <a:pathLst>
              <a:path w="3" h="9">
                <a:moveTo>
                  <a:pt x="0" y="8"/>
                </a:moveTo>
                <a:lnTo>
                  <a:pt x="1" y="8"/>
                </a:lnTo>
                <a:lnTo>
                  <a:pt x="1" y="9"/>
                </a:lnTo>
                <a:lnTo>
                  <a:pt x="2" y="9"/>
                </a:lnTo>
                <a:lnTo>
                  <a:pt x="3" y="9"/>
                </a:lnTo>
                <a:lnTo>
                  <a:pt x="3" y="8"/>
                </a:lnTo>
                <a:lnTo>
                  <a:pt x="3" y="2"/>
                </a:lnTo>
                <a:lnTo>
                  <a:pt x="3" y="8"/>
                </a:lnTo>
                <a:lnTo>
                  <a:pt x="3" y="1"/>
                </a:lnTo>
                <a:lnTo>
                  <a:pt x="3" y="1"/>
                </a:lnTo>
                <a:lnTo>
                  <a:pt x="2" y="0"/>
                </a:ln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8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5" name="Freeform 757"/>
          <p:cNvSpPr>
            <a:spLocks/>
          </p:cNvSpPr>
          <p:nvPr/>
        </p:nvSpPr>
        <p:spPr bwMode="auto">
          <a:xfrm>
            <a:off x="6983155" y="3026330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6"/>
              </a:cxn>
              <a:cxn ang="0">
                <a:pos x="0" y="6"/>
              </a:cxn>
              <a:cxn ang="0">
                <a:pos x="0" y="18"/>
              </a:cxn>
              <a:cxn ang="0">
                <a:pos x="24" y="18"/>
              </a:cxn>
              <a:cxn ang="0">
                <a:pos x="30" y="12"/>
              </a:cxn>
              <a:cxn ang="0">
                <a:pos x="24" y="6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6" y="6"/>
                </a:lnTo>
                <a:lnTo>
                  <a:pt x="0" y="6"/>
                </a:lnTo>
                <a:lnTo>
                  <a:pt x="0" y="18"/>
                </a:lnTo>
                <a:lnTo>
                  <a:pt x="24" y="18"/>
                </a:lnTo>
                <a:lnTo>
                  <a:pt x="30" y="12"/>
                </a:lnTo>
                <a:lnTo>
                  <a:pt x="24" y="6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6" name="Freeform 758"/>
          <p:cNvSpPr>
            <a:spLocks/>
          </p:cNvSpPr>
          <p:nvPr/>
        </p:nvSpPr>
        <p:spPr bwMode="auto">
          <a:xfrm>
            <a:off x="6983155" y="3026330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3" y="3"/>
              </a:cxn>
              <a:cxn ang="0">
                <a:pos x="2" y="3"/>
              </a:cxn>
              <a:cxn ang="0">
                <a:pos x="4" y="3"/>
              </a:cxn>
              <a:cxn ang="0">
                <a:pos x="4" y="3"/>
              </a:cxn>
              <a:cxn ang="0">
                <a:pos x="5" y="2"/>
              </a:cxn>
              <a:cxn ang="0">
                <a:pos x="4" y="1"/>
              </a:cxn>
              <a:cxn ang="0">
                <a:pos x="4" y="1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3" y="3"/>
                </a:lnTo>
                <a:lnTo>
                  <a:pt x="2" y="3"/>
                </a:lnTo>
                <a:lnTo>
                  <a:pt x="4" y="3"/>
                </a:lnTo>
                <a:lnTo>
                  <a:pt x="4" y="3"/>
                </a:lnTo>
                <a:lnTo>
                  <a:pt x="5" y="2"/>
                </a:lnTo>
                <a:lnTo>
                  <a:pt x="4" y="1"/>
                </a:lnTo>
                <a:lnTo>
                  <a:pt x="4" y="1"/>
                </a:lnTo>
                <a:lnTo>
                  <a:pt x="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7" name="Freeform 759"/>
          <p:cNvSpPr>
            <a:spLocks/>
          </p:cNvSpPr>
          <p:nvPr/>
        </p:nvSpPr>
        <p:spPr bwMode="auto">
          <a:xfrm>
            <a:off x="6999408" y="2991022"/>
            <a:ext cx="24379" cy="56492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0" y="48"/>
              </a:cxn>
              <a:cxn ang="0">
                <a:pos x="12" y="48"/>
              </a:cxn>
              <a:cxn ang="0">
                <a:pos x="18" y="6"/>
              </a:cxn>
              <a:cxn ang="0">
                <a:pos x="18" y="42"/>
              </a:cxn>
              <a:cxn ang="0">
                <a:pos x="12" y="6"/>
              </a:cxn>
              <a:cxn ang="0">
                <a:pos x="12" y="0"/>
              </a:cxn>
              <a:cxn ang="0">
                <a:pos x="0" y="0"/>
              </a:cxn>
              <a:cxn ang="0">
                <a:pos x="0" y="6"/>
              </a:cxn>
              <a:cxn ang="0">
                <a:pos x="0" y="42"/>
              </a:cxn>
            </a:cxnLst>
            <a:rect l="0" t="0" r="r" b="b"/>
            <a:pathLst>
              <a:path w="18" h="48">
                <a:moveTo>
                  <a:pt x="0" y="42"/>
                </a:moveTo>
                <a:lnTo>
                  <a:pt x="0" y="48"/>
                </a:lnTo>
                <a:lnTo>
                  <a:pt x="12" y="48"/>
                </a:lnTo>
                <a:lnTo>
                  <a:pt x="18" y="6"/>
                </a:lnTo>
                <a:lnTo>
                  <a:pt x="18" y="42"/>
                </a:lnTo>
                <a:lnTo>
                  <a:pt x="12" y="6"/>
                </a:lnTo>
                <a:lnTo>
                  <a:pt x="12" y="0"/>
                </a:lnTo>
                <a:lnTo>
                  <a:pt x="0" y="0"/>
                </a:lnTo>
                <a:lnTo>
                  <a:pt x="0" y="6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8" name="Freeform 760"/>
          <p:cNvSpPr>
            <a:spLocks/>
          </p:cNvSpPr>
          <p:nvPr/>
        </p:nvSpPr>
        <p:spPr bwMode="auto">
          <a:xfrm>
            <a:off x="6999408" y="2991022"/>
            <a:ext cx="24379" cy="56492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8"/>
              </a:cxn>
              <a:cxn ang="0">
                <a:pos x="0" y="8"/>
              </a:cxn>
              <a:cxn ang="0">
                <a:pos x="1" y="8"/>
              </a:cxn>
              <a:cxn ang="0">
                <a:pos x="2" y="8"/>
              </a:cxn>
              <a:cxn ang="0">
                <a:pos x="2" y="8"/>
              </a:cxn>
              <a:cxn ang="0">
                <a:pos x="3" y="1"/>
              </a:cxn>
              <a:cxn ang="0">
                <a:pos x="3" y="7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7"/>
              </a:cxn>
            </a:cxnLst>
            <a:rect l="0" t="0" r="r" b="b"/>
            <a:pathLst>
              <a:path w="3" h="8">
                <a:moveTo>
                  <a:pt x="0" y="7"/>
                </a:moveTo>
                <a:lnTo>
                  <a:pt x="0" y="8"/>
                </a:lnTo>
                <a:lnTo>
                  <a:pt x="0" y="8"/>
                </a:lnTo>
                <a:lnTo>
                  <a:pt x="1" y="8"/>
                </a:lnTo>
                <a:lnTo>
                  <a:pt x="2" y="8"/>
                </a:lnTo>
                <a:lnTo>
                  <a:pt x="2" y="8"/>
                </a:lnTo>
                <a:lnTo>
                  <a:pt x="3" y="1"/>
                </a:lnTo>
                <a:lnTo>
                  <a:pt x="3" y="7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9" name="Freeform 761"/>
          <p:cNvSpPr>
            <a:spLocks/>
          </p:cNvSpPr>
          <p:nvPr/>
        </p:nvSpPr>
        <p:spPr bwMode="auto">
          <a:xfrm>
            <a:off x="6999408" y="2991022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30" y="18"/>
              </a:cxn>
              <a:cxn ang="0">
                <a:pos x="30" y="0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30" y="18"/>
                </a:lnTo>
                <a:lnTo>
                  <a:pt x="30" y="0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0" name="Freeform 762"/>
          <p:cNvSpPr>
            <a:spLocks/>
          </p:cNvSpPr>
          <p:nvPr/>
        </p:nvSpPr>
        <p:spPr bwMode="auto">
          <a:xfrm>
            <a:off x="6999408" y="2991022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4" y="3"/>
              </a:cxn>
              <a:cxn ang="0">
                <a:pos x="1" y="3"/>
              </a:cxn>
              <a:cxn ang="0">
                <a:pos x="5" y="3"/>
              </a:cxn>
              <a:cxn ang="0">
                <a:pos x="5" y="2"/>
              </a:cxn>
              <a:cxn ang="0">
                <a:pos x="5" y="1"/>
              </a:cxn>
              <a:cxn ang="0">
                <a:pos x="5" y="1"/>
              </a:cxn>
              <a:cxn ang="0">
                <a:pos x="5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4" y="3"/>
                </a:lnTo>
                <a:lnTo>
                  <a:pt x="1" y="3"/>
                </a:lnTo>
                <a:lnTo>
                  <a:pt x="5" y="3"/>
                </a:lnTo>
                <a:lnTo>
                  <a:pt x="5" y="2"/>
                </a:lnTo>
                <a:lnTo>
                  <a:pt x="5" y="1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1" name="Freeform 763"/>
          <p:cNvSpPr>
            <a:spLocks/>
          </p:cNvSpPr>
          <p:nvPr/>
        </p:nvSpPr>
        <p:spPr bwMode="auto">
          <a:xfrm>
            <a:off x="7015661" y="2991022"/>
            <a:ext cx="227537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168" y="18"/>
              </a:cxn>
              <a:cxn ang="0">
                <a:pos x="168" y="0"/>
              </a:cxn>
              <a:cxn ang="0">
                <a:pos x="162" y="0"/>
              </a:cxn>
              <a:cxn ang="0">
                <a:pos x="12" y="0"/>
              </a:cxn>
            </a:cxnLst>
            <a:rect l="0" t="0" r="r" b="b"/>
            <a:pathLst>
              <a:path w="168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168" y="18"/>
                </a:lnTo>
                <a:lnTo>
                  <a:pt x="168" y="0"/>
                </a:lnTo>
                <a:lnTo>
                  <a:pt x="162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2" name="Freeform 764"/>
          <p:cNvSpPr>
            <a:spLocks/>
          </p:cNvSpPr>
          <p:nvPr/>
        </p:nvSpPr>
        <p:spPr bwMode="auto">
          <a:xfrm>
            <a:off x="7015661" y="2991022"/>
            <a:ext cx="227537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27" y="3"/>
              </a:cxn>
              <a:cxn ang="0">
                <a:pos x="2" y="3"/>
              </a:cxn>
              <a:cxn ang="0">
                <a:pos x="28" y="3"/>
              </a:cxn>
              <a:cxn ang="0">
                <a:pos x="28" y="2"/>
              </a:cxn>
              <a:cxn ang="0">
                <a:pos x="28" y="1"/>
              </a:cxn>
              <a:cxn ang="0">
                <a:pos x="28" y="1"/>
              </a:cxn>
              <a:cxn ang="0">
                <a:pos x="28" y="0"/>
              </a:cxn>
              <a:cxn ang="0">
                <a:pos x="27" y="0"/>
              </a:cxn>
              <a:cxn ang="0">
                <a:pos x="2" y="0"/>
              </a:cxn>
            </a:cxnLst>
            <a:rect l="0" t="0" r="r" b="b"/>
            <a:pathLst>
              <a:path w="28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27" y="3"/>
                </a:lnTo>
                <a:lnTo>
                  <a:pt x="2" y="3"/>
                </a:lnTo>
                <a:lnTo>
                  <a:pt x="28" y="3"/>
                </a:lnTo>
                <a:lnTo>
                  <a:pt x="28" y="2"/>
                </a:lnTo>
                <a:lnTo>
                  <a:pt x="28" y="1"/>
                </a:lnTo>
                <a:lnTo>
                  <a:pt x="28" y="1"/>
                </a:lnTo>
                <a:lnTo>
                  <a:pt x="28" y="0"/>
                </a:lnTo>
                <a:lnTo>
                  <a:pt x="27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3" name="Freeform 765"/>
          <p:cNvSpPr>
            <a:spLocks/>
          </p:cNvSpPr>
          <p:nvPr/>
        </p:nvSpPr>
        <p:spPr bwMode="auto">
          <a:xfrm>
            <a:off x="7218819" y="2948653"/>
            <a:ext cx="24379" cy="63553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6" y="48"/>
              </a:cxn>
              <a:cxn ang="0">
                <a:pos x="6" y="54"/>
              </a:cxn>
              <a:cxn ang="0">
                <a:pos x="18" y="54"/>
              </a:cxn>
              <a:cxn ang="0">
                <a:pos x="18" y="0"/>
              </a:cxn>
              <a:cxn ang="0">
                <a:pos x="6" y="0"/>
              </a:cxn>
              <a:cxn ang="0">
                <a:pos x="6" y="6"/>
              </a:cxn>
              <a:cxn ang="0">
                <a:pos x="0" y="12"/>
              </a:cxn>
              <a:cxn ang="0">
                <a:pos x="0" y="42"/>
              </a:cxn>
            </a:cxnLst>
            <a:rect l="0" t="0" r="r" b="b"/>
            <a:pathLst>
              <a:path w="18" h="54">
                <a:moveTo>
                  <a:pt x="0" y="42"/>
                </a:moveTo>
                <a:lnTo>
                  <a:pt x="6" y="48"/>
                </a:lnTo>
                <a:lnTo>
                  <a:pt x="6" y="54"/>
                </a:lnTo>
                <a:lnTo>
                  <a:pt x="18" y="54"/>
                </a:lnTo>
                <a:lnTo>
                  <a:pt x="18" y="0"/>
                </a:lnTo>
                <a:lnTo>
                  <a:pt x="6" y="0"/>
                </a:lnTo>
                <a:lnTo>
                  <a:pt x="6" y="6"/>
                </a:lnTo>
                <a:lnTo>
                  <a:pt x="0" y="12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4" name="Freeform 766"/>
          <p:cNvSpPr>
            <a:spLocks/>
          </p:cNvSpPr>
          <p:nvPr/>
        </p:nvSpPr>
        <p:spPr bwMode="auto">
          <a:xfrm>
            <a:off x="7218819" y="2948653"/>
            <a:ext cx="24379" cy="63553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1" y="8"/>
              </a:cxn>
              <a:cxn ang="0">
                <a:pos x="1" y="9"/>
              </a:cxn>
              <a:cxn ang="0">
                <a:pos x="2" y="9"/>
              </a:cxn>
              <a:cxn ang="0">
                <a:pos x="3" y="9"/>
              </a:cxn>
              <a:cxn ang="0">
                <a:pos x="3" y="8"/>
              </a:cxn>
              <a:cxn ang="0">
                <a:pos x="3" y="2"/>
              </a:cxn>
              <a:cxn ang="0">
                <a:pos x="3" y="7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0" y="7"/>
              </a:cxn>
            </a:cxnLst>
            <a:rect l="0" t="0" r="r" b="b"/>
            <a:pathLst>
              <a:path w="3" h="9">
                <a:moveTo>
                  <a:pt x="0" y="7"/>
                </a:moveTo>
                <a:lnTo>
                  <a:pt x="1" y="8"/>
                </a:lnTo>
                <a:lnTo>
                  <a:pt x="1" y="9"/>
                </a:lnTo>
                <a:lnTo>
                  <a:pt x="2" y="9"/>
                </a:lnTo>
                <a:lnTo>
                  <a:pt x="3" y="9"/>
                </a:lnTo>
                <a:lnTo>
                  <a:pt x="3" y="8"/>
                </a:lnTo>
                <a:lnTo>
                  <a:pt x="3" y="2"/>
                </a:lnTo>
                <a:lnTo>
                  <a:pt x="3" y="7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5" name="Freeform 767"/>
          <p:cNvSpPr>
            <a:spLocks/>
          </p:cNvSpPr>
          <p:nvPr/>
        </p:nvSpPr>
        <p:spPr bwMode="auto">
          <a:xfrm>
            <a:off x="7218819" y="2948653"/>
            <a:ext cx="195031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6" y="6"/>
              </a:cxn>
              <a:cxn ang="0">
                <a:pos x="0" y="12"/>
              </a:cxn>
              <a:cxn ang="0">
                <a:pos x="6" y="12"/>
              </a:cxn>
              <a:cxn ang="0">
                <a:pos x="6" y="18"/>
              </a:cxn>
              <a:cxn ang="0">
                <a:pos x="138" y="18"/>
              </a:cxn>
              <a:cxn ang="0">
                <a:pos x="144" y="12"/>
              </a:cxn>
              <a:cxn ang="0">
                <a:pos x="144" y="6"/>
              </a:cxn>
              <a:cxn ang="0">
                <a:pos x="138" y="0"/>
              </a:cxn>
              <a:cxn ang="0">
                <a:pos x="132" y="0"/>
              </a:cxn>
              <a:cxn ang="0">
                <a:pos x="12" y="0"/>
              </a:cxn>
            </a:cxnLst>
            <a:rect l="0" t="0" r="r" b="b"/>
            <a:pathLst>
              <a:path w="144" h="18">
                <a:moveTo>
                  <a:pt x="12" y="0"/>
                </a:moveTo>
                <a:lnTo>
                  <a:pt x="6" y="0"/>
                </a:lnTo>
                <a:lnTo>
                  <a:pt x="6" y="6"/>
                </a:lnTo>
                <a:lnTo>
                  <a:pt x="0" y="12"/>
                </a:lnTo>
                <a:lnTo>
                  <a:pt x="6" y="12"/>
                </a:lnTo>
                <a:lnTo>
                  <a:pt x="6" y="18"/>
                </a:lnTo>
                <a:lnTo>
                  <a:pt x="138" y="18"/>
                </a:lnTo>
                <a:lnTo>
                  <a:pt x="144" y="12"/>
                </a:lnTo>
                <a:lnTo>
                  <a:pt x="144" y="6"/>
                </a:lnTo>
                <a:lnTo>
                  <a:pt x="138" y="0"/>
                </a:lnTo>
                <a:lnTo>
                  <a:pt x="132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6" name="Freeform 768"/>
          <p:cNvSpPr>
            <a:spLocks/>
          </p:cNvSpPr>
          <p:nvPr/>
        </p:nvSpPr>
        <p:spPr bwMode="auto">
          <a:xfrm>
            <a:off x="7218819" y="2948653"/>
            <a:ext cx="195031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1" y="2"/>
              </a:cxn>
              <a:cxn ang="0">
                <a:pos x="1" y="3"/>
              </a:cxn>
              <a:cxn ang="0">
                <a:pos x="22" y="3"/>
              </a:cxn>
              <a:cxn ang="0">
                <a:pos x="2" y="3"/>
              </a:cxn>
              <a:cxn ang="0">
                <a:pos x="23" y="3"/>
              </a:cxn>
              <a:cxn ang="0">
                <a:pos x="24" y="2"/>
              </a:cxn>
              <a:cxn ang="0">
                <a:pos x="24" y="2"/>
              </a:cxn>
              <a:cxn ang="0">
                <a:pos x="24" y="1"/>
              </a:cxn>
              <a:cxn ang="0">
                <a:pos x="23" y="0"/>
              </a:cxn>
              <a:cxn ang="0">
                <a:pos x="22" y="0"/>
              </a:cxn>
              <a:cxn ang="0">
                <a:pos x="2" y="0"/>
              </a:cxn>
            </a:cxnLst>
            <a:rect l="0" t="0" r="r" b="b"/>
            <a:pathLst>
              <a:path w="24" h="3">
                <a:moveTo>
                  <a:pt x="2" y="0"/>
                </a:move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1" y="2"/>
                </a:lnTo>
                <a:lnTo>
                  <a:pt x="1" y="3"/>
                </a:lnTo>
                <a:lnTo>
                  <a:pt x="22" y="3"/>
                </a:lnTo>
                <a:lnTo>
                  <a:pt x="2" y="3"/>
                </a:lnTo>
                <a:lnTo>
                  <a:pt x="23" y="3"/>
                </a:lnTo>
                <a:lnTo>
                  <a:pt x="24" y="2"/>
                </a:lnTo>
                <a:lnTo>
                  <a:pt x="24" y="2"/>
                </a:lnTo>
                <a:lnTo>
                  <a:pt x="24" y="1"/>
                </a:lnTo>
                <a:lnTo>
                  <a:pt x="23" y="0"/>
                </a:lnTo>
                <a:lnTo>
                  <a:pt x="2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7" name="Freeform 769"/>
          <p:cNvSpPr>
            <a:spLocks/>
          </p:cNvSpPr>
          <p:nvPr/>
        </p:nvSpPr>
        <p:spPr bwMode="auto">
          <a:xfrm>
            <a:off x="7389471" y="2948653"/>
            <a:ext cx="24379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18" y="18"/>
              </a:cxn>
              <a:cxn ang="0">
                <a:pos x="18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18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18" y="18"/>
                </a:lnTo>
                <a:lnTo>
                  <a:pt x="18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8" name="Freeform 770"/>
          <p:cNvSpPr>
            <a:spLocks/>
          </p:cNvSpPr>
          <p:nvPr/>
        </p:nvSpPr>
        <p:spPr bwMode="auto">
          <a:xfrm>
            <a:off x="7389471" y="2948653"/>
            <a:ext cx="24379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2" y="3"/>
              </a:cxn>
              <a:cxn ang="0">
                <a:pos x="1" y="3"/>
              </a:cxn>
              <a:cxn ang="0">
                <a:pos x="3" y="3"/>
              </a:cxn>
              <a:cxn ang="0">
                <a:pos x="3" y="2"/>
              </a:cxn>
              <a:cxn ang="0">
                <a:pos x="3" y="2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3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2" y="3"/>
                </a:lnTo>
                <a:lnTo>
                  <a:pt x="1" y="3"/>
                </a:lnTo>
                <a:lnTo>
                  <a:pt x="3" y="3"/>
                </a:lnTo>
                <a:lnTo>
                  <a:pt x="3" y="2"/>
                </a:lnTo>
                <a:lnTo>
                  <a:pt x="3" y="2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9" name="Freeform 771"/>
          <p:cNvSpPr>
            <a:spLocks/>
          </p:cNvSpPr>
          <p:nvPr/>
        </p:nvSpPr>
        <p:spPr bwMode="auto">
          <a:xfrm>
            <a:off x="7389471" y="2948653"/>
            <a:ext cx="48758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30" y="18"/>
              </a:cxn>
              <a:cxn ang="0">
                <a:pos x="36" y="12"/>
              </a:cxn>
              <a:cxn ang="0">
                <a:pos x="36" y="6"/>
              </a:cxn>
              <a:cxn ang="0">
                <a:pos x="30" y="0"/>
              </a:cxn>
              <a:cxn ang="0">
                <a:pos x="24" y="0"/>
              </a:cxn>
              <a:cxn ang="0">
                <a:pos x="12" y="0"/>
              </a:cxn>
            </a:cxnLst>
            <a:rect l="0" t="0" r="r" b="b"/>
            <a:pathLst>
              <a:path w="36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30" y="18"/>
                </a:lnTo>
                <a:lnTo>
                  <a:pt x="36" y="12"/>
                </a:lnTo>
                <a:lnTo>
                  <a:pt x="36" y="6"/>
                </a:lnTo>
                <a:lnTo>
                  <a:pt x="30" y="0"/>
                </a:lnTo>
                <a:lnTo>
                  <a:pt x="24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0" name="Freeform 772"/>
          <p:cNvSpPr>
            <a:spLocks/>
          </p:cNvSpPr>
          <p:nvPr/>
        </p:nvSpPr>
        <p:spPr bwMode="auto">
          <a:xfrm>
            <a:off x="7389471" y="2948653"/>
            <a:ext cx="48758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4" y="3"/>
              </a:cxn>
              <a:cxn ang="0">
                <a:pos x="2" y="3"/>
              </a:cxn>
              <a:cxn ang="0">
                <a:pos x="5" y="3"/>
              </a:cxn>
              <a:cxn ang="0">
                <a:pos x="6" y="2"/>
              </a:cxn>
              <a:cxn ang="0">
                <a:pos x="6" y="2"/>
              </a:cxn>
              <a:cxn ang="0">
                <a:pos x="6" y="1"/>
              </a:cxn>
              <a:cxn ang="0">
                <a:pos x="5" y="0"/>
              </a:cxn>
              <a:cxn ang="0">
                <a:pos x="4" y="0"/>
              </a:cxn>
              <a:cxn ang="0">
                <a:pos x="2" y="0"/>
              </a:cxn>
            </a:cxnLst>
            <a:rect l="0" t="0" r="r" b="b"/>
            <a:pathLst>
              <a:path w="6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4" y="3"/>
                </a:lnTo>
                <a:lnTo>
                  <a:pt x="2" y="3"/>
                </a:lnTo>
                <a:lnTo>
                  <a:pt x="5" y="3"/>
                </a:lnTo>
                <a:lnTo>
                  <a:pt x="6" y="2"/>
                </a:lnTo>
                <a:lnTo>
                  <a:pt x="6" y="2"/>
                </a:lnTo>
                <a:lnTo>
                  <a:pt x="6" y="1"/>
                </a:lnTo>
                <a:lnTo>
                  <a:pt x="5" y="0"/>
                </a:lnTo>
                <a:lnTo>
                  <a:pt x="4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1" name="Freeform 773"/>
          <p:cNvSpPr>
            <a:spLocks/>
          </p:cNvSpPr>
          <p:nvPr/>
        </p:nvSpPr>
        <p:spPr bwMode="auto">
          <a:xfrm>
            <a:off x="7413850" y="2870977"/>
            <a:ext cx="24379" cy="98861"/>
          </a:xfrm>
          <a:custGeom>
            <a:avLst/>
            <a:gdLst/>
            <a:ahLst/>
            <a:cxnLst>
              <a:cxn ang="0">
                <a:pos x="0" y="78"/>
              </a:cxn>
              <a:cxn ang="0">
                <a:pos x="6" y="84"/>
              </a:cxn>
              <a:cxn ang="0">
                <a:pos x="12" y="84"/>
              </a:cxn>
              <a:cxn ang="0">
                <a:pos x="18" y="78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78"/>
              </a:cxn>
            </a:cxnLst>
            <a:rect l="0" t="0" r="r" b="b"/>
            <a:pathLst>
              <a:path w="18" h="84">
                <a:moveTo>
                  <a:pt x="0" y="78"/>
                </a:moveTo>
                <a:lnTo>
                  <a:pt x="6" y="84"/>
                </a:lnTo>
                <a:lnTo>
                  <a:pt x="12" y="84"/>
                </a:lnTo>
                <a:lnTo>
                  <a:pt x="18" y="78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78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2" name="Freeform 774"/>
          <p:cNvSpPr>
            <a:spLocks/>
          </p:cNvSpPr>
          <p:nvPr/>
        </p:nvSpPr>
        <p:spPr bwMode="auto">
          <a:xfrm>
            <a:off x="7413850" y="2870977"/>
            <a:ext cx="24379" cy="98861"/>
          </a:xfrm>
          <a:custGeom>
            <a:avLst/>
            <a:gdLst/>
            <a:ahLst/>
            <a:cxnLst>
              <a:cxn ang="0">
                <a:pos x="0" y="13"/>
              </a:cxn>
              <a:cxn ang="0">
                <a:pos x="1" y="13"/>
              </a:cxn>
              <a:cxn ang="0">
                <a:pos x="1" y="14"/>
              </a:cxn>
              <a:cxn ang="0">
                <a:pos x="1" y="14"/>
              </a:cxn>
              <a:cxn ang="0">
                <a:pos x="2" y="14"/>
              </a:cxn>
              <a:cxn ang="0">
                <a:pos x="3" y="13"/>
              </a:cxn>
              <a:cxn ang="0">
                <a:pos x="3" y="1"/>
              </a:cxn>
              <a:cxn ang="0">
                <a:pos x="3" y="13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3"/>
              </a:cxn>
            </a:cxnLst>
            <a:rect l="0" t="0" r="r" b="b"/>
            <a:pathLst>
              <a:path w="3" h="14">
                <a:moveTo>
                  <a:pt x="0" y="13"/>
                </a:moveTo>
                <a:lnTo>
                  <a:pt x="1" y="13"/>
                </a:lnTo>
                <a:lnTo>
                  <a:pt x="1" y="14"/>
                </a:lnTo>
                <a:lnTo>
                  <a:pt x="1" y="14"/>
                </a:lnTo>
                <a:lnTo>
                  <a:pt x="2" y="14"/>
                </a:lnTo>
                <a:lnTo>
                  <a:pt x="3" y="13"/>
                </a:lnTo>
                <a:lnTo>
                  <a:pt x="3" y="1"/>
                </a:lnTo>
                <a:lnTo>
                  <a:pt x="3" y="13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13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3" name="Freeform 775"/>
          <p:cNvSpPr>
            <a:spLocks/>
          </p:cNvSpPr>
          <p:nvPr/>
        </p:nvSpPr>
        <p:spPr bwMode="auto">
          <a:xfrm>
            <a:off x="7413850" y="2870977"/>
            <a:ext cx="251916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174" y="18"/>
              </a:cxn>
              <a:cxn ang="0">
                <a:pos x="6" y="18"/>
              </a:cxn>
              <a:cxn ang="0">
                <a:pos x="180" y="12"/>
              </a:cxn>
              <a:cxn ang="0">
                <a:pos x="186" y="12"/>
              </a:cxn>
              <a:cxn ang="0">
                <a:pos x="186" y="0"/>
              </a:cxn>
              <a:cxn ang="0">
                <a:pos x="174" y="0"/>
              </a:cxn>
              <a:cxn ang="0">
                <a:pos x="6" y="0"/>
              </a:cxn>
            </a:cxnLst>
            <a:rect l="0" t="0" r="r" b="b"/>
            <a:pathLst>
              <a:path w="186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174" y="18"/>
                </a:lnTo>
                <a:lnTo>
                  <a:pt x="6" y="18"/>
                </a:lnTo>
                <a:lnTo>
                  <a:pt x="180" y="12"/>
                </a:lnTo>
                <a:lnTo>
                  <a:pt x="186" y="12"/>
                </a:lnTo>
                <a:lnTo>
                  <a:pt x="186" y="0"/>
                </a:lnTo>
                <a:lnTo>
                  <a:pt x="174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4" name="Freeform 776"/>
          <p:cNvSpPr>
            <a:spLocks/>
          </p:cNvSpPr>
          <p:nvPr/>
        </p:nvSpPr>
        <p:spPr bwMode="auto">
          <a:xfrm>
            <a:off x="7413850" y="2870977"/>
            <a:ext cx="251916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29" y="3"/>
              </a:cxn>
              <a:cxn ang="0">
                <a:pos x="1" y="3"/>
              </a:cxn>
              <a:cxn ang="0">
                <a:pos x="30" y="2"/>
              </a:cxn>
              <a:cxn ang="0">
                <a:pos x="31" y="2"/>
              </a:cxn>
              <a:cxn ang="0">
                <a:pos x="31" y="1"/>
              </a:cxn>
              <a:cxn ang="0">
                <a:pos x="31" y="0"/>
              </a:cxn>
              <a:cxn ang="0">
                <a:pos x="30" y="0"/>
              </a:cxn>
              <a:cxn ang="0">
                <a:pos x="29" y="0"/>
              </a:cxn>
              <a:cxn ang="0">
                <a:pos x="1" y="0"/>
              </a:cxn>
            </a:cxnLst>
            <a:rect l="0" t="0" r="r" b="b"/>
            <a:pathLst>
              <a:path w="31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29" y="3"/>
                </a:lnTo>
                <a:lnTo>
                  <a:pt x="1" y="3"/>
                </a:lnTo>
                <a:lnTo>
                  <a:pt x="30" y="2"/>
                </a:lnTo>
                <a:lnTo>
                  <a:pt x="31" y="2"/>
                </a:lnTo>
                <a:lnTo>
                  <a:pt x="31" y="1"/>
                </a:lnTo>
                <a:lnTo>
                  <a:pt x="31" y="0"/>
                </a:lnTo>
                <a:lnTo>
                  <a:pt x="30" y="0"/>
                </a:lnTo>
                <a:lnTo>
                  <a:pt x="29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5" name="Freeform 777"/>
          <p:cNvSpPr>
            <a:spLocks/>
          </p:cNvSpPr>
          <p:nvPr/>
        </p:nvSpPr>
        <p:spPr bwMode="auto">
          <a:xfrm>
            <a:off x="7641387" y="2828609"/>
            <a:ext cx="24379" cy="63553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0" y="48"/>
              </a:cxn>
              <a:cxn ang="0">
                <a:pos x="6" y="48"/>
              </a:cxn>
              <a:cxn ang="0">
                <a:pos x="6" y="54"/>
              </a:cxn>
              <a:cxn ang="0">
                <a:pos x="12" y="48"/>
              </a:cxn>
              <a:cxn ang="0">
                <a:pos x="18" y="48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42"/>
              </a:cxn>
            </a:cxnLst>
            <a:rect l="0" t="0" r="r" b="b"/>
            <a:pathLst>
              <a:path w="18" h="54">
                <a:moveTo>
                  <a:pt x="0" y="42"/>
                </a:moveTo>
                <a:lnTo>
                  <a:pt x="0" y="48"/>
                </a:lnTo>
                <a:lnTo>
                  <a:pt x="6" y="48"/>
                </a:lnTo>
                <a:lnTo>
                  <a:pt x="6" y="54"/>
                </a:lnTo>
                <a:lnTo>
                  <a:pt x="12" y="48"/>
                </a:lnTo>
                <a:lnTo>
                  <a:pt x="18" y="48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6" name="Freeform 778"/>
          <p:cNvSpPr>
            <a:spLocks/>
          </p:cNvSpPr>
          <p:nvPr/>
        </p:nvSpPr>
        <p:spPr bwMode="auto">
          <a:xfrm>
            <a:off x="7641387" y="2828609"/>
            <a:ext cx="24379" cy="63553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8"/>
              </a:cxn>
              <a:cxn ang="0">
                <a:pos x="1" y="8"/>
              </a:cxn>
              <a:cxn ang="0">
                <a:pos x="1" y="9"/>
              </a:cxn>
              <a:cxn ang="0">
                <a:pos x="2" y="8"/>
              </a:cxn>
              <a:cxn ang="0">
                <a:pos x="3" y="8"/>
              </a:cxn>
              <a:cxn ang="0">
                <a:pos x="3" y="1"/>
              </a:cxn>
              <a:cxn ang="0">
                <a:pos x="3" y="7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7"/>
              </a:cxn>
            </a:cxnLst>
            <a:rect l="0" t="0" r="r" b="b"/>
            <a:pathLst>
              <a:path w="3" h="9">
                <a:moveTo>
                  <a:pt x="0" y="7"/>
                </a:moveTo>
                <a:lnTo>
                  <a:pt x="0" y="8"/>
                </a:lnTo>
                <a:lnTo>
                  <a:pt x="1" y="8"/>
                </a:lnTo>
                <a:lnTo>
                  <a:pt x="1" y="9"/>
                </a:lnTo>
                <a:lnTo>
                  <a:pt x="2" y="8"/>
                </a:lnTo>
                <a:lnTo>
                  <a:pt x="3" y="8"/>
                </a:lnTo>
                <a:lnTo>
                  <a:pt x="3" y="1"/>
                </a:lnTo>
                <a:lnTo>
                  <a:pt x="3" y="7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7" name="Freeform 779"/>
          <p:cNvSpPr>
            <a:spLocks/>
          </p:cNvSpPr>
          <p:nvPr/>
        </p:nvSpPr>
        <p:spPr bwMode="auto">
          <a:xfrm>
            <a:off x="7641387" y="2828609"/>
            <a:ext cx="56884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36" y="18"/>
              </a:cxn>
              <a:cxn ang="0">
                <a:pos x="42" y="12"/>
              </a:cxn>
              <a:cxn ang="0">
                <a:pos x="42" y="6"/>
              </a:cxn>
              <a:cxn ang="0">
                <a:pos x="36" y="0"/>
              </a:cxn>
              <a:cxn ang="0">
                <a:pos x="30" y="0"/>
              </a:cxn>
              <a:cxn ang="0">
                <a:pos x="6" y="0"/>
              </a:cxn>
            </a:cxnLst>
            <a:rect l="0" t="0" r="r" b="b"/>
            <a:pathLst>
              <a:path w="42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36" y="18"/>
                </a:lnTo>
                <a:lnTo>
                  <a:pt x="42" y="12"/>
                </a:lnTo>
                <a:lnTo>
                  <a:pt x="42" y="6"/>
                </a:lnTo>
                <a:lnTo>
                  <a:pt x="36" y="0"/>
                </a:lnTo>
                <a:lnTo>
                  <a:pt x="30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8" name="Freeform 780"/>
          <p:cNvSpPr>
            <a:spLocks/>
          </p:cNvSpPr>
          <p:nvPr/>
        </p:nvSpPr>
        <p:spPr bwMode="auto">
          <a:xfrm>
            <a:off x="7641387" y="2828609"/>
            <a:ext cx="56884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5" y="3"/>
              </a:cxn>
              <a:cxn ang="0">
                <a:pos x="1" y="3"/>
              </a:cxn>
              <a:cxn ang="0">
                <a:pos x="6" y="3"/>
              </a:cxn>
              <a:cxn ang="0">
                <a:pos x="7" y="2"/>
              </a:cxn>
              <a:cxn ang="0">
                <a:pos x="7" y="1"/>
              </a:cxn>
              <a:cxn ang="0">
                <a:pos x="7" y="1"/>
              </a:cxn>
              <a:cxn ang="0">
                <a:pos x="6" y="0"/>
              </a:cxn>
              <a:cxn ang="0">
                <a:pos x="5" y="0"/>
              </a:cxn>
              <a:cxn ang="0">
                <a:pos x="1" y="0"/>
              </a:cxn>
            </a:cxnLst>
            <a:rect l="0" t="0" r="r" b="b"/>
            <a:pathLst>
              <a:path w="7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5" y="3"/>
                </a:lnTo>
                <a:lnTo>
                  <a:pt x="1" y="3"/>
                </a:lnTo>
                <a:lnTo>
                  <a:pt x="6" y="3"/>
                </a:lnTo>
                <a:lnTo>
                  <a:pt x="7" y="2"/>
                </a:lnTo>
                <a:lnTo>
                  <a:pt x="7" y="1"/>
                </a:lnTo>
                <a:lnTo>
                  <a:pt x="7" y="1"/>
                </a:lnTo>
                <a:lnTo>
                  <a:pt x="6" y="0"/>
                </a:lnTo>
                <a:lnTo>
                  <a:pt x="5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9" name="Freeform 781"/>
          <p:cNvSpPr>
            <a:spLocks/>
          </p:cNvSpPr>
          <p:nvPr/>
        </p:nvSpPr>
        <p:spPr bwMode="auto">
          <a:xfrm>
            <a:off x="7673892" y="2828609"/>
            <a:ext cx="48758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30" y="18"/>
              </a:cxn>
              <a:cxn ang="0">
                <a:pos x="36" y="12"/>
              </a:cxn>
              <a:cxn ang="0">
                <a:pos x="36" y="6"/>
              </a:cxn>
              <a:cxn ang="0">
                <a:pos x="30" y="0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6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30" y="18"/>
                </a:lnTo>
                <a:lnTo>
                  <a:pt x="36" y="12"/>
                </a:lnTo>
                <a:lnTo>
                  <a:pt x="36" y="6"/>
                </a:lnTo>
                <a:lnTo>
                  <a:pt x="30" y="0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0" name="Freeform 782"/>
          <p:cNvSpPr>
            <a:spLocks/>
          </p:cNvSpPr>
          <p:nvPr/>
        </p:nvSpPr>
        <p:spPr bwMode="auto">
          <a:xfrm>
            <a:off x="7673892" y="2828609"/>
            <a:ext cx="48758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4" y="3"/>
              </a:cxn>
              <a:cxn ang="0">
                <a:pos x="1" y="3"/>
              </a:cxn>
              <a:cxn ang="0">
                <a:pos x="5" y="3"/>
              </a:cxn>
              <a:cxn ang="0">
                <a:pos x="6" y="2"/>
              </a:cxn>
              <a:cxn ang="0">
                <a:pos x="6" y="1"/>
              </a:cxn>
              <a:cxn ang="0">
                <a:pos x="6" y="1"/>
              </a:cxn>
              <a:cxn ang="0">
                <a:pos x="5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6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4" y="3"/>
                </a:lnTo>
                <a:lnTo>
                  <a:pt x="1" y="3"/>
                </a:lnTo>
                <a:lnTo>
                  <a:pt x="5" y="3"/>
                </a:lnTo>
                <a:lnTo>
                  <a:pt x="6" y="2"/>
                </a:lnTo>
                <a:lnTo>
                  <a:pt x="6" y="1"/>
                </a:lnTo>
                <a:lnTo>
                  <a:pt x="6" y="1"/>
                </a:lnTo>
                <a:lnTo>
                  <a:pt x="5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1" name="Freeform 783"/>
          <p:cNvSpPr>
            <a:spLocks/>
          </p:cNvSpPr>
          <p:nvPr/>
        </p:nvSpPr>
        <p:spPr bwMode="auto">
          <a:xfrm>
            <a:off x="7698271" y="2786240"/>
            <a:ext cx="24379" cy="63553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0" y="48"/>
              </a:cxn>
              <a:cxn ang="0">
                <a:pos x="6" y="54"/>
              </a:cxn>
              <a:cxn ang="0">
                <a:pos x="12" y="54"/>
              </a:cxn>
              <a:cxn ang="0">
                <a:pos x="18" y="48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42"/>
              </a:cxn>
            </a:cxnLst>
            <a:rect l="0" t="0" r="r" b="b"/>
            <a:pathLst>
              <a:path w="18" h="54">
                <a:moveTo>
                  <a:pt x="0" y="42"/>
                </a:moveTo>
                <a:lnTo>
                  <a:pt x="0" y="48"/>
                </a:lnTo>
                <a:lnTo>
                  <a:pt x="6" y="54"/>
                </a:lnTo>
                <a:lnTo>
                  <a:pt x="12" y="54"/>
                </a:lnTo>
                <a:lnTo>
                  <a:pt x="18" y="48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2" name="Freeform 784"/>
          <p:cNvSpPr>
            <a:spLocks/>
          </p:cNvSpPr>
          <p:nvPr/>
        </p:nvSpPr>
        <p:spPr bwMode="auto">
          <a:xfrm>
            <a:off x="7698271" y="2786240"/>
            <a:ext cx="24379" cy="63553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8"/>
              </a:cxn>
              <a:cxn ang="0">
                <a:pos x="1" y="9"/>
              </a:cxn>
              <a:cxn ang="0">
                <a:pos x="1" y="9"/>
              </a:cxn>
              <a:cxn ang="0">
                <a:pos x="2" y="9"/>
              </a:cxn>
              <a:cxn ang="0">
                <a:pos x="3" y="8"/>
              </a:cxn>
              <a:cxn ang="0">
                <a:pos x="3" y="2"/>
              </a:cxn>
              <a:cxn ang="0">
                <a:pos x="3" y="7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7"/>
              </a:cxn>
            </a:cxnLst>
            <a:rect l="0" t="0" r="r" b="b"/>
            <a:pathLst>
              <a:path w="3" h="9">
                <a:moveTo>
                  <a:pt x="0" y="7"/>
                </a:moveTo>
                <a:lnTo>
                  <a:pt x="0" y="8"/>
                </a:lnTo>
                <a:lnTo>
                  <a:pt x="1" y="9"/>
                </a:lnTo>
                <a:lnTo>
                  <a:pt x="1" y="9"/>
                </a:lnTo>
                <a:lnTo>
                  <a:pt x="2" y="9"/>
                </a:lnTo>
                <a:lnTo>
                  <a:pt x="3" y="8"/>
                </a:lnTo>
                <a:lnTo>
                  <a:pt x="3" y="2"/>
                </a:lnTo>
                <a:lnTo>
                  <a:pt x="3" y="7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3" name="Freeform 785"/>
          <p:cNvSpPr>
            <a:spLocks/>
          </p:cNvSpPr>
          <p:nvPr/>
        </p:nvSpPr>
        <p:spPr bwMode="auto">
          <a:xfrm>
            <a:off x="7698271" y="2786240"/>
            <a:ext cx="20451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145" y="18"/>
              </a:cxn>
              <a:cxn ang="0">
                <a:pos x="151" y="12"/>
              </a:cxn>
              <a:cxn ang="0">
                <a:pos x="151" y="6"/>
              </a:cxn>
              <a:cxn ang="0">
                <a:pos x="145" y="0"/>
              </a:cxn>
              <a:cxn ang="0">
                <a:pos x="139" y="0"/>
              </a:cxn>
              <a:cxn ang="0">
                <a:pos x="6" y="0"/>
              </a:cxn>
            </a:cxnLst>
            <a:rect l="0" t="0" r="r" b="b"/>
            <a:pathLst>
              <a:path w="151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145" y="18"/>
                </a:lnTo>
                <a:lnTo>
                  <a:pt x="151" y="12"/>
                </a:lnTo>
                <a:lnTo>
                  <a:pt x="151" y="6"/>
                </a:lnTo>
                <a:lnTo>
                  <a:pt x="145" y="0"/>
                </a:lnTo>
                <a:lnTo>
                  <a:pt x="139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4" name="Freeform 786"/>
          <p:cNvSpPr>
            <a:spLocks/>
          </p:cNvSpPr>
          <p:nvPr/>
        </p:nvSpPr>
        <p:spPr bwMode="auto">
          <a:xfrm>
            <a:off x="7698271" y="2786240"/>
            <a:ext cx="20451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23" y="3"/>
              </a:cxn>
              <a:cxn ang="0">
                <a:pos x="1" y="3"/>
              </a:cxn>
              <a:cxn ang="0">
                <a:pos x="24" y="3"/>
              </a:cxn>
              <a:cxn ang="0">
                <a:pos x="25" y="2"/>
              </a:cxn>
              <a:cxn ang="0">
                <a:pos x="25" y="2"/>
              </a:cxn>
              <a:cxn ang="0">
                <a:pos x="25" y="1"/>
              </a:cxn>
              <a:cxn ang="0">
                <a:pos x="24" y="0"/>
              </a:cxn>
              <a:cxn ang="0">
                <a:pos x="23" y="0"/>
              </a:cxn>
              <a:cxn ang="0">
                <a:pos x="1" y="0"/>
              </a:cxn>
            </a:cxnLst>
            <a:rect l="0" t="0" r="r" b="b"/>
            <a:pathLst>
              <a:path w="25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23" y="3"/>
                </a:lnTo>
                <a:lnTo>
                  <a:pt x="1" y="3"/>
                </a:lnTo>
                <a:lnTo>
                  <a:pt x="24" y="3"/>
                </a:lnTo>
                <a:lnTo>
                  <a:pt x="25" y="2"/>
                </a:lnTo>
                <a:lnTo>
                  <a:pt x="25" y="2"/>
                </a:lnTo>
                <a:lnTo>
                  <a:pt x="25" y="1"/>
                </a:lnTo>
                <a:lnTo>
                  <a:pt x="24" y="0"/>
                </a:lnTo>
                <a:lnTo>
                  <a:pt x="2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5" name="Freeform 787"/>
          <p:cNvSpPr>
            <a:spLocks/>
          </p:cNvSpPr>
          <p:nvPr/>
        </p:nvSpPr>
        <p:spPr bwMode="auto">
          <a:xfrm>
            <a:off x="7878404" y="2786240"/>
            <a:ext cx="170653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120" y="18"/>
              </a:cxn>
              <a:cxn ang="0">
                <a:pos x="126" y="12"/>
              </a:cxn>
              <a:cxn ang="0">
                <a:pos x="126" y="6"/>
              </a:cxn>
              <a:cxn ang="0">
                <a:pos x="120" y="0"/>
              </a:cxn>
              <a:cxn ang="0">
                <a:pos x="114" y="0"/>
              </a:cxn>
              <a:cxn ang="0">
                <a:pos x="6" y="0"/>
              </a:cxn>
            </a:cxnLst>
            <a:rect l="0" t="0" r="r" b="b"/>
            <a:pathLst>
              <a:path w="126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120" y="18"/>
                </a:lnTo>
                <a:lnTo>
                  <a:pt x="126" y="12"/>
                </a:lnTo>
                <a:lnTo>
                  <a:pt x="126" y="6"/>
                </a:lnTo>
                <a:lnTo>
                  <a:pt x="120" y="0"/>
                </a:lnTo>
                <a:lnTo>
                  <a:pt x="114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55" name="그룹 1054"/>
          <p:cNvGrpSpPr/>
          <p:nvPr/>
        </p:nvGrpSpPr>
        <p:grpSpPr>
          <a:xfrm>
            <a:off x="3843691" y="2362216"/>
            <a:ext cx="2785609" cy="487577"/>
            <a:chOff x="3843691" y="2362216"/>
            <a:chExt cx="2785609" cy="487577"/>
          </a:xfrm>
        </p:grpSpPr>
        <p:sp>
          <p:nvSpPr>
            <p:cNvPr id="1038" name="Rectangle 2045"/>
            <p:cNvSpPr>
              <a:spLocks noChangeArrowheads="1"/>
            </p:cNvSpPr>
            <p:nvPr/>
          </p:nvSpPr>
          <p:spPr bwMode="auto">
            <a:xfrm>
              <a:off x="4248968" y="2588183"/>
              <a:ext cx="2380332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70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TAXUS Express (n=332)</a:t>
              </a:r>
              <a:endParaRPr lang="en-US" sz="18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5" name="Group 1049"/>
            <p:cNvGrpSpPr/>
            <p:nvPr/>
          </p:nvGrpSpPr>
          <p:grpSpPr>
            <a:xfrm>
              <a:off x="3843691" y="2362216"/>
              <a:ext cx="2297323" cy="362258"/>
              <a:chOff x="1823719" y="1383998"/>
              <a:chExt cx="2297323" cy="362258"/>
            </a:xfrm>
          </p:grpSpPr>
          <p:sp>
            <p:nvSpPr>
              <p:cNvPr id="1051" name="Rectangle 2044"/>
              <p:cNvSpPr>
                <a:spLocks noChangeArrowheads="1"/>
              </p:cNvSpPr>
              <p:nvPr/>
            </p:nvSpPr>
            <p:spPr bwMode="auto">
              <a:xfrm>
                <a:off x="2240719" y="1383998"/>
                <a:ext cx="1880323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700" dirty="0" smtClean="0">
                    <a:solidFill>
                      <a:srgbClr val="FFFFFF"/>
                    </a:solidFill>
                    <a:latin typeface="Arial" pitchFamily="34" charset="0"/>
                    <a:cs typeface="Arial" pitchFamily="34" charset="0"/>
                  </a:rPr>
                  <a:t>XIENCE V (n=669)</a:t>
                </a:r>
                <a:endParaRPr lang="en-US" sz="180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52" name="Rectangle 2046"/>
              <p:cNvSpPr>
                <a:spLocks noChangeArrowheads="1"/>
              </p:cNvSpPr>
              <p:nvPr/>
            </p:nvSpPr>
            <p:spPr bwMode="auto">
              <a:xfrm>
                <a:off x="1823719" y="1496981"/>
                <a:ext cx="320040" cy="21184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00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600" b="1">
                  <a:solidFill>
                    <a:srgbClr val="FFFF99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53" name="Rectangle 2047"/>
              <p:cNvSpPr>
                <a:spLocks noChangeArrowheads="1"/>
              </p:cNvSpPr>
              <p:nvPr/>
            </p:nvSpPr>
            <p:spPr bwMode="auto">
              <a:xfrm>
                <a:off x="1823719" y="1725072"/>
                <a:ext cx="320040" cy="21184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600" b="1">
                  <a:solidFill>
                    <a:srgbClr val="FFFF99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1054" name="TextBox 148"/>
          <p:cNvSpPr txBox="1">
            <a:spLocks noChangeArrowheads="1"/>
          </p:cNvSpPr>
          <p:nvPr/>
        </p:nvSpPr>
        <p:spPr bwMode="auto">
          <a:xfrm>
            <a:off x="1462088" y="6533496"/>
            <a:ext cx="62198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Stone GW et al. JACC 2011 (abstract)</a:t>
            </a:r>
            <a:endParaRPr lang="en-US" sz="1400" kern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17" name="TextBox 1016"/>
          <p:cNvSpPr txBox="1"/>
          <p:nvPr/>
        </p:nvSpPr>
        <p:spPr>
          <a:xfrm>
            <a:off x="0" y="15862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Remaining Issues of Metallic </a:t>
            </a:r>
            <a:r>
              <a:rPr lang="en-US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Stent </a:t>
            </a:r>
            <a:r>
              <a:rPr lang="en-US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Events</a:t>
            </a:r>
            <a:endParaRPr lang="en-US" sz="30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Very Late Thrombosis / </a:t>
            </a:r>
            <a:r>
              <a:rPr lang="en-US" sz="3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Restenosis</a:t>
            </a:r>
            <a:endParaRPr lang="en-US" sz="30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98566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484668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Brugaletta, S., GHOST-EU PSP Analysis, TCT 2016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5962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Significant Improvement of Outcomes</a:t>
            </a:r>
          </a:p>
          <a:p>
            <a:pPr algn="ctr"/>
            <a:r>
              <a:rPr lang="en-US" sz="2800" dirty="0" smtClean="0">
                <a:latin typeface="Arial" pitchFamily="34" charset="0"/>
                <a:cs typeface="Arial" pitchFamily="34" charset="0"/>
              </a:rPr>
              <a:t>In GHOST-EU At 1 Year </a:t>
            </a:r>
            <a:r>
              <a:rPr lang="en-US" sz="2800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With Completed PSP</a:t>
            </a:r>
            <a:endParaRPr lang="en-US" sz="2800" i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113696" y="1759352"/>
            <a:ext cx="8902979" cy="4294209"/>
            <a:chOff x="113696" y="1713052"/>
            <a:chExt cx="8902979" cy="4294209"/>
          </a:xfrm>
        </p:grpSpPr>
        <p:sp>
          <p:nvSpPr>
            <p:cNvPr id="9" name="Rectangle 10"/>
            <p:cNvSpPr>
              <a:spLocks noChangeArrowheads="1"/>
            </p:cNvSpPr>
            <p:nvPr/>
          </p:nvSpPr>
          <p:spPr bwMode="hidden">
            <a:xfrm>
              <a:off x="138770" y="1713052"/>
              <a:ext cx="8877905" cy="4294209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bg1">
                  <a:lumMod val="90000"/>
                  <a:lumOff val="10000"/>
                </a:schemeClr>
              </a:solidFill>
              <a:miter lim="800000"/>
              <a:headEnd type="none" w="sm" len="sm"/>
              <a:tailEnd type="none" w="sm" len="sm"/>
            </a:ln>
            <a:effectLst>
              <a:outerShdw dist="17961" dir="2700000" algn="ctr" rotWithShape="0">
                <a:srgbClr val="1C1C1C"/>
              </a:outerShdw>
            </a:effec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i="1">
                <a:solidFill>
                  <a:srgbClr val="FFFFFF"/>
                </a:solidFill>
                <a:ea typeface="ヒラギノ角ゴ Pro W3" pitchFamily="-111" charset="-128"/>
                <a:cs typeface="Arial" charset="0"/>
              </a:endParaRPr>
            </a:p>
          </p:txBody>
        </p:sp>
        <p:graphicFrame>
          <p:nvGraphicFramePr>
            <p:cNvPr id="11" name="Chart 10"/>
            <p:cNvGraphicFramePr/>
            <p:nvPr>
              <p:extLst>
                <p:ext uri="{D42A27DB-BD31-4B8C-83A1-F6EECF244321}">
                  <p14:modId xmlns="" xmlns:p14="http://schemas.microsoft.com/office/powerpoint/2010/main" val="337350702"/>
                </p:ext>
              </p:extLst>
            </p:nvPr>
          </p:nvGraphicFramePr>
          <p:xfrm>
            <a:off x="483028" y="1911925"/>
            <a:ext cx="8458200" cy="3886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4" name="TextBox 3"/>
            <p:cNvSpPr txBox="1"/>
            <p:nvPr/>
          </p:nvSpPr>
          <p:spPr>
            <a:xfrm rot="16200000">
              <a:off x="-783444" y="3674982"/>
              <a:ext cx="2163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Event Rate %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255043" y="2389174"/>
              <a:ext cx="22671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PSP (n=156)</a:t>
              </a:r>
            </a:p>
            <a:p>
              <a:r>
                <a:rPr lang="en-US" sz="2000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No PSP (n=1071) </a:t>
              </a:r>
              <a:endParaRPr lang="en-US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" name="직사각형 12"/>
          <p:cNvSpPr/>
          <p:nvPr/>
        </p:nvSpPr>
        <p:spPr bwMode="auto">
          <a:xfrm>
            <a:off x="5741043" y="2470199"/>
            <a:ext cx="431157" cy="273001"/>
          </a:xfrm>
          <a:prstGeom prst="rect">
            <a:avLst/>
          </a:prstGeom>
          <a:solidFill>
            <a:srgbClr val="92D05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14" name="직사각형 13"/>
          <p:cNvSpPr/>
          <p:nvPr/>
        </p:nvSpPr>
        <p:spPr bwMode="auto">
          <a:xfrm>
            <a:off x="5741043" y="2824142"/>
            <a:ext cx="431157" cy="273001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74540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Rectangle 10"/>
          <p:cNvSpPr>
            <a:spLocks noChangeArrowheads="1"/>
          </p:cNvSpPr>
          <p:nvPr/>
        </p:nvSpPr>
        <p:spPr bwMode="hidden">
          <a:xfrm>
            <a:off x="457200" y="1143000"/>
            <a:ext cx="8229600" cy="502920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39536E"/>
            </a:solidFill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rgbClr val="1C1C1C"/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i="1">
              <a:latin typeface="Arial" pitchFamily="34" charset="0"/>
              <a:ea typeface="ヒラギノ角ゴ Pro W3" pitchFamily="-111" charset="-128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575"/>
            <a:ext cx="9143999" cy="75565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PSP Analysis - </a:t>
            </a:r>
            <a:r>
              <a:rPr lang="en-US" sz="2800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TLF </a:t>
            </a:r>
            <a:r>
              <a:rPr lang="en-US" sz="2800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At 3-Years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>
                <a:latin typeface="Arial" pitchFamily="34" charset="0"/>
                <a:cs typeface="Arial" pitchFamily="34" charset="0"/>
              </a:rPr>
            </a:br>
            <a:r>
              <a:rPr lang="en-US" sz="2800" b="0" dirty="0" smtClean="0">
                <a:latin typeface="Arial" pitchFamily="34" charset="0"/>
                <a:cs typeface="Arial" pitchFamily="34" charset="0"/>
              </a:rPr>
              <a:t>(Absorb Patients, As-Treated </a:t>
            </a:r>
            <a:r>
              <a:rPr lang="en-US" sz="2800" b="0" dirty="0">
                <a:latin typeface="Arial" pitchFamily="34" charset="0"/>
                <a:cs typeface="Arial" pitchFamily="34" charset="0"/>
              </a:rPr>
              <a:t>Population)</a:t>
            </a:r>
          </a:p>
        </p:txBody>
      </p:sp>
      <p:sp>
        <p:nvSpPr>
          <p:cNvPr id="337" name="Rectangle 39"/>
          <p:cNvSpPr>
            <a:spLocks noChangeArrowheads="1"/>
          </p:cNvSpPr>
          <p:nvPr/>
        </p:nvSpPr>
        <p:spPr bwMode="auto">
          <a:xfrm>
            <a:off x="7459726" y="2780963"/>
            <a:ext cx="6540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2000" dirty="0" smtClean="0"/>
              <a:t>6.3 %</a:t>
            </a:r>
            <a:endParaRPr lang="en-US" altLang="en-US" sz="6600" dirty="0" smtClean="0"/>
          </a:p>
        </p:txBody>
      </p:sp>
      <p:sp>
        <p:nvSpPr>
          <p:cNvPr id="338" name="Rectangle 37"/>
          <p:cNvSpPr>
            <a:spLocks noChangeArrowheads="1"/>
          </p:cNvSpPr>
          <p:nvPr/>
        </p:nvSpPr>
        <p:spPr bwMode="auto">
          <a:xfrm>
            <a:off x="7467600" y="1714624"/>
            <a:ext cx="8481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2000" dirty="0" smtClean="0"/>
              <a:t>11.9 % </a:t>
            </a:r>
            <a:endParaRPr lang="en-US" altLang="en-US" sz="6600" dirty="0" smtClean="0"/>
          </a:p>
        </p:txBody>
      </p:sp>
      <p:sp>
        <p:nvSpPr>
          <p:cNvPr id="342" name="Rectangle 40"/>
          <p:cNvSpPr>
            <a:spLocks noChangeArrowheads="1"/>
          </p:cNvSpPr>
          <p:nvPr/>
        </p:nvSpPr>
        <p:spPr bwMode="auto">
          <a:xfrm>
            <a:off x="7459726" y="3066887"/>
            <a:ext cx="6540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2000" dirty="0" smtClean="0"/>
              <a:t>5.4 %</a:t>
            </a:r>
            <a:endParaRPr lang="en-US" altLang="en-US" sz="6600" dirty="0" smtClean="0"/>
          </a:p>
        </p:txBody>
      </p:sp>
      <p:sp>
        <p:nvSpPr>
          <p:cNvPr id="344" name="Rectangle 38"/>
          <p:cNvSpPr>
            <a:spLocks noChangeArrowheads="1"/>
          </p:cNvSpPr>
          <p:nvPr/>
        </p:nvSpPr>
        <p:spPr bwMode="auto">
          <a:xfrm>
            <a:off x="7459726" y="1992827"/>
            <a:ext cx="7776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2000" dirty="0" smtClean="0"/>
              <a:t>11.1 %</a:t>
            </a:r>
            <a:endParaRPr lang="en-US" altLang="en-US" sz="6600" dirty="0" smtClean="0"/>
          </a:p>
        </p:txBody>
      </p:sp>
      <p:graphicFrame>
        <p:nvGraphicFramePr>
          <p:cNvPr id="348" name="Table 34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16303646"/>
              </p:ext>
            </p:extLst>
          </p:nvPr>
        </p:nvGraphicFramePr>
        <p:xfrm>
          <a:off x="2810166" y="5069711"/>
          <a:ext cx="4161858" cy="962025"/>
        </p:xfrm>
        <a:graphic>
          <a:graphicData uri="http://schemas.openxmlformats.org/drawingml/2006/table">
            <a:tbl>
              <a:tblPr/>
              <a:tblGrid>
                <a:gridCol w="1180230"/>
                <a:gridCol w="745407"/>
                <a:gridCol w="745407"/>
                <a:gridCol w="745407"/>
                <a:gridCol w="745407"/>
              </a:tblGrid>
              <a:tr h="122957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365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730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1095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Non-PSP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2549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2375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1289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268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Proper Sizing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2261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2125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1195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223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Proper post-</a:t>
                      </a:r>
                      <a:r>
                        <a:rPr lang="en-US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dil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365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341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219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24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PSP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297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280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186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4" name="Group 348"/>
          <p:cNvGrpSpPr/>
          <p:nvPr/>
        </p:nvGrpSpPr>
        <p:grpSpPr>
          <a:xfrm>
            <a:off x="2946365" y="1336875"/>
            <a:ext cx="1830685" cy="966472"/>
            <a:chOff x="3048000" y="1794075"/>
            <a:chExt cx="1830685" cy="966472"/>
          </a:xfrm>
        </p:grpSpPr>
        <p:grpSp>
          <p:nvGrpSpPr>
            <p:cNvPr id="5" name="Group 349"/>
            <p:cNvGrpSpPr/>
            <p:nvPr/>
          </p:nvGrpSpPr>
          <p:grpSpPr>
            <a:xfrm>
              <a:off x="3048000" y="1794075"/>
              <a:ext cx="1769288" cy="966472"/>
              <a:chOff x="3048000" y="1808877"/>
              <a:chExt cx="1769288" cy="966472"/>
            </a:xfrm>
          </p:grpSpPr>
          <p:grpSp>
            <p:nvGrpSpPr>
              <p:cNvPr id="6" name="Group 351"/>
              <p:cNvGrpSpPr/>
              <p:nvPr/>
            </p:nvGrpSpPr>
            <p:grpSpPr>
              <a:xfrm>
                <a:off x="3058087" y="1808877"/>
                <a:ext cx="1430972" cy="246221"/>
                <a:chOff x="3379788" y="2337061"/>
                <a:chExt cx="678366" cy="178234"/>
              </a:xfrm>
            </p:grpSpPr>
            <p:sp>
              <p:nvSpPr>
                <p:cNvPr id="364" name="Rectangle 37"/>
                <p:cNvSpPr>
                  <a:spLocks noChangeArrowheads="1"/>
                </p:cNvSpPr>
                <p:nvPr/>
              </p:nvSpPr>
              <p:spPr bwMode="auto">
                <a:xfrm>
                  <a:off x="3619498" y="2337061"/>
                  <a:ext cx="438656" cy="1782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r>
                    <a:rPr lang="en-US" altLang="en-US" sz="1600" dirty="0" smtClean="0"/>
                    <a:t>Non-PSP </a:t>
                  </a:r>
                </a:p>
              </p:txBody>
            </p:sp>
            <p:sp>
              <p:nvSpPr>
                <p:cNvPr id="365" name="Rectangle 41"/>
                <p:cNvSpPr>
                  <a:spLocks noChangeArrowheads="1"/>
                </p:cNvSpPr>
                <p:nvPr/>
              </p:nvSpPr>
              <p:spPr bwMode="auto">
                <a:xfrm>
                  <a:off x="3379788" y="2417360"/>
                  <a:ext cx="192088" cy="12700"/>
                </a:xfrm>
                <a:prstGeom prst="rect">
                  <a:avLst/>
                </a:prstGeom>
                <a:solidFill>
                  <a:srgbClr val="FFFF00"/>
                </a:solidFill>
                <a:ln w="6350">
                  <a:solidFill>
                    <a:srgbClr val="FFFF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353" name="Rectangle 43"/>
              <p:cNvSpPr>
                <a:spLocks noChangeArrowheads="1"/>
              </p:cNvSpPr>
              <p:nvPr/>
            </p:nvSpPr>
            <p:spPr bwMode="auto">
              <a:xfrm>
                <a:off x="3058082" y="2362200"/>
                <a:ext cx="70324" cy="17545"/>
              </a:xfrm>
              <a:prstGeom prst="rect">
                <a:avLst/>
              </a:prstGeom>
              <a:solidFill>
                <a:srgbClr val="A9A9A9"/>
              </a:solidFill>
              <a:ln w="6350">
                <a:solidFill>
                  <a:srgbClr val="A9A9A9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4" name="Rectangle 44"/>
              <p:cNvSpPr>
                <a:spLocks noChangeArrowheads="1"/>
              </p:cNvSpPr>
              <p:nvPr/>
            </p:nvSpPr>
            <p:spPr bwMode="auto">
              <a:xfrm>
                <a:off x="3200400" y="2362200"/>
                <a:ext cx="73672" cy="17545"/>
              </a:xfrm>
              <a:prstGeom prst="rect">
                <a:avLst/>
              </a:prstGeom>
              <a:solidFill>
                <a:srgbClr val="A9A9A9"/>
              </a:solidFill>
              <a:ln w="6350">
                <a:solidFill>
                  <a:srgbClr val="A9A9A9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7" name="Group 354"/>
              <p:cNvGrpSpPr/>
              <p:nvPr/>
            </p:nvGrpSpPr>
            <p:grpSpPr>
              <a:xfrm>
                <a:off x="3058083" y="2529128"/>
                <a:ext cx="914422" cy="246221"/>
                <a:chOff x="3379780" y="2782234"/>
                <a:chExt cx="433490" cy="178234"/>
              </a:xfrm>
            </p:grpSpPr>
            <p:sp>
              <p:nvSpPr>
                <p:cNvPr id="362" name="Rectangle 40"/>
                <p:cNvSpPr>
                  <a:spLocks noChangeArrowheads="1"/>
                </p:cNvSpPr>
                <p:nvPr/>
              </p:nvSpPr>
              <p:spPr bwMode="auto">
                <a:xfrm>
                  <a:off x="3619491" y="2782234"/>
                  <a:ext cx="193779" cy="1782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r>
                    <a:rPr lang="en-US" altLang="en-US" sz="1600" dirty="0" smtClean="0"/>
                    <a:t>PSP</a:t>
                  </a:r>
                </a:p>
              </p:txBody>
            </p:sp>
            <p:sp>
              <p:nvSpPr>
                <p:cNvPr id="363" name="Rectangle 45"/>
                <p:cNvSpPr>
                  <a:spLocks noChangeArrowheads="1"/>
                </p:cNvSpPr>
                <p:nvPr/>
              </p:nvSpPr>
              <p:spPr bwMode="auto">
                <a:xfrm>
                  <a:off x="3379780" y="2850029"/>
                  <a:ext cx="192088" cy="12700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rgbClr val="00FF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8" name="Group 355"/>
              <p:cNvGrpSpPr/>
              <p:nvPr/>
            </p:nvGrpSpPr>
            <p:grpSpPr>
              <a:xfrm>
                <a:off x="3048000" y="2054135"/>
                <a:ext cx="1769288" cy="246221"/>
                <a:chOff x="3048000" y="2054135"/>
                <a:chExt cx="1769288" cy="246221"/>
              </a:xfrm>
            </p:grpSpPr>
            <p:sp>
              <p:nvSpPr>
                <p:cNvPr id="358" name="Rectangle 38"/>
                <p:cNvSpPr>
                  <a:spLocks noChangeArrowheads="1"/>
                </p:cNvSpPr>
                <p:nvPr/>
              </p:nvSpPr>
              <p:spPr bwMode="auto">
                <a:xfrm>
                  <a:off x="3563740" y="2054135"/>
                  <a:ext cx="1253548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r>
                    <a:rPr lang="en-US" altLang="en-US" sz="1600" dirty="0" smtClean="0"/>
                    <a:t>Proper sizing </a:t>
                  </a:r>
                </a:p>
              </p:txBody>
            </p:sp>
            <p:grpSp>
              <p:nvGrpSpPr>
                <p:cNvPr id="9" name="Group 358"/>
                <p:cNvGrpSpPr/>
                <p:nvPr/>
              </p:nvGrpSpPr>
              <p:grpSpPr>
                <a:xfrm>
                  <a:off x="3048000" y="2133600"/>
                  <a:ext cx="408952" cy="17545"/>
                  <a:chOff x="5488928" y="2438400"/>
                  <a:chExt cx="408952" cy="17545"/>
                </a:xfrm>
              </p:grpSpPr>
              <p:sp>
                <p:nvSpPr>
                  <p:cNvPr id="360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5488928" y="2438400"/>
                    <a:ext cx="182880" cy="17545"/>
                  </a:xfrm>
                  <a:prstGeom prst="rect">
                    <a:avLst/>
                  </a:prstGeom>
                  <a:solidFill>
                    <a:srgbClr val="A9A9A9"/>
                  </a:solidFill>
                  <a:ln w="6350">
                    <a:solidFill>
                      <a:srgbClr val="A9A9A9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61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5715000" y="2438400"/>
                    <a:ext cx="182880" cy="17545"/>
                  </a:xfrm>
                  <a:prstGeom prst="rect">
                    <a:avLst/>
                  </a:prstGeom>
                  <a:solidFill>
                    <a:srgbClr val="A9A9A9"/>
                  </a:solidFill>
                  <a:ln w="6350">
                    <a:solidFill>
                      <a:srgbClr val="A9A9A9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</p:grpSp>
          <p:sp>
            <p:nvSpPr>
              <p:cNvPr id="357" name="Rectangle 44"/>
              <p:cNvSpPr>
                <a:spLocks noChangeArrowheads="1"/>
              </p:cNvSpPr>
              <p:nvPr/>
            </p:nvSpPr>
            <p:spPr bwMode="auto">
              <a:xfrm>
                <a:off x="3352800" y="2362200"/>
                <a:ext cx="73672" cy="17545"/>
              </a:xfrm>
              <a:prstGeom prst="rect">
                <a:avLst/>
              </a:prstGeom>
              <a:solidFill>
                <a:srgbClr val="A9A9A9"/>
              </a:solidFill>
              <a:ln w="6350">
                <a:solidFill>
                  <a:srgbClr val="A9A9A9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51" name="Rectangle 38"/>
            <p:cNvSpPr>
              <a:spLocks noChangeArrowheads="1"/>
            </p:cNvSpPr>
            <p:nvPr/>
          </p:nvSpPr>
          <p:spPr bwMode="auto">
            <a:xfrm>
              <a:off x="3544987" y="2262850"/>
              <a:ext cx="133369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1600" dirty="0" smtClean="0"/>
                <a:t>Proper post-</a:t>
              </a:r>
              <a:r>
                <a:rPr lang="en-US" altLang="en-US" sz="1600" dirty="0" err="1" smtClean="0"/>
                <a:t>dil</a:t>
              </a:r>
              <a:endParaRPr lang="en-US" altLang="en-US" sz="1600" dirty="0" smtClean="0"/>
            </a:p>
          </p:txBody>
        </p:sp>
      </p:grpSp>
      <p:grpSp>
        <p:nvGrpSpPr>
          <p:cNvPr id="10" name="Group 4085"/>
          <p:cNvGrpSpPr/>
          <p:nvPr/>
        </p:nvGrpSpPr>
        <p:grpSpPr>
          <a:xfrm>
            <a:off x="1469202" y="1371600"/>
            <a:ext cx="5743866" cy="3491967"/>
            <a:chOff x="1571989" y="1770063"/>
            <a:chExt cx="5568660" cy="3390536"/>
          </a:xfrm>
        </p:grpSpPr>
        <p:sp>
          <p:nvSpPr>
            <p:cNvPr id="3887" name="Line 7"/>
            <p:cNvSpPr>
              <a:spLocks noChangeShapeType="1"/>
            </p:cNvSpPr>
            <p:nvPr/>
          </p:nvSpPr>
          <p:spPr bwMode="auto">
            <a:xfrm>
              <a:off x="2798763" y="1781175"/>
              <a:ext cx="0" cy="272415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88" name="Line 8"/>
            <p:cNvSpPr>
              <a:spLocks noChangeShapeType="1"/>
            </p:cNvSpPr>
            <p:nvPr/>
          </p:nvSpPr>
          <p:spPr bwMode="auto">
            <a:xfrm flipH="1">
              <a:off x="2703513" y="4449763"/>
              <a:ext cx="95250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89" name="Line 9"/>
            <p:cNvSpPr>
              <a:spLocks noChangeShapeType="1"/>
            </p:cNvSpPr>
            <p:nvPr/>
          </p:nvSpPr>
          <p:spPr bwMode="auto">
            <a:xfrm flipH="1">
              <a:off x="2703513" y="3927475"/>
              <a:ext cx="95250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90" name="Line 10"/>
            <p:cNvSpPr>
              <a:spLocks noChangeShapeType="1"/>
            </p:cNvSpPr>
            <p:nvPr/>
          </p:nvSpPr>
          <p:spPr bwMode="auto">
            <a:xfrm flipH="1">
              <a:off x="2703513" y="3405188"/>
              <a:ext cx="95250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91" name="Line 11"/>
            <p:cNvSpPr>
              <a:spLocks noChangeShapeType="1"/>
            </p:cNvSpPr>
            <p:nvPr/>
          </p:nvSpPr>
          <p:spPr bwMode="auto">
            <a:xfrm flipH="1">
              <a:off x="2703513" y="2882900"/>
              <a:ext cx="95250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92" name="Line 12"/>
            <p:cNvSpPr>
              <a:spLocks noChangeShapeType="1"/>
            </p:cNvSpPr>
            <p:nvPr/>
          </p:nvSpPr>
          <p:spPr bwMode="auto">
            <a:xfrm flipH="1">
              <a:off x="2703513" y="2360613"/>
              <a:ext cx="95250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93" name="Line 13"/>
            <p:cNvSpPr>
              <a:spLocks noChangeShapeType="1"/>
            </p:cNvSpPr>
            <p:nvPr/>
          </p:nvSpPr>
          <p:spPr bwMode="auto">
            <a:xfrm flipH="1">
              <a:off x="2703513" y="1838325"/>
              <a:ext cx="95250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94" name="Rectangle 14"/>
            <p:cNvSpPr>
              <a:spLocks noChangeArrowheads="1"/>
            </p:cNvSpPr>
            <p:nvPr/>
          </p:nvSpPr>
          <p:spPr bwMode="auto">
            <a:xfrm rot="16200000">
              <a:off x="960862" y="3144923"/>
              <a:ext cx="1520643" cy="298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2000" b="1" dirty="0" smtClean="0"/>
                <a:t>TLF Rate (%)</a:t>
              </a:r>
              <a:endParaRPr lang="en-US" altLang="en-US" sz="3200" b="1" dirty="0" smtClean="0"/>
            </a:p>
          </p:txBody>
        </p:sp>
        <p:sp>
          <p:nvSpPr>
            <p:cNvPr id="3895" name="Rectangle 15"/>
            <p:cNvSpPr>
              <a:spLocks noChangeArrowheads="1"/>
            </p:cNvSpPr>
            <p:nvPr/>
          </p:nvSpPr>
          <p:spPr bwMode="auto">
            <a:xfrm>
              <a:off x="2085976" y="4391025"/>
              <a:ext cx="439812" cy="156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1050" smtClean="0"/>
                <a:t>       0%</a:t>
              </a:r>
              <a:endParaRPr lang="en-US" altLang="en-US" sz="1400" smtClean="0"/>
            </a:p>
          </p:txBody>
        </p:sp>
        <p:sp>
          <p:nvSpPr>
            <p:cNvPr id="3896" name="Rectangle 16"/>
            <p:cNvSpPr>
              <a:spLocks noChangeArrowheads="1"/>
            </p:cNvSpPr>
            <p:nvPr/>
          </p:nvSpPr>
          <p:spPr bwMode="auto">
            <a:xfrm>
              <a:off x="2085976" y="3868738"/>
              <a:ext cx="439812" cy="156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1050" smtClean="0"/>
                <a:t>       3%</a:t>
              </a:r>
              <a:endParaRPr lang="en-US" altLang="en-US" sz="1400" smtClean="0"/>
            </a:p>
          </p:txBody>
        </p:sp>
        <p:sp>
          <p:nvSpPr>
            <p:cNvPr id="3897" name="Rectangle 17"/>
            <p:cNvSpPr>
              <a:spLocks noChangeArrowheads="1"/>
            </p:cNvSpPr>
            <p:nvPr/>
          </p:nvSpPr>
          <p:spPr bwMode="auto">
            <a:xfrm>
              <a:off x="2085976" y="3346450"/>
              <a:ext cx="439812" cy="156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1050" smtClean="0"/>
                <a:t>       6%</a:t>
              </a:r>
              <a:endParaRPr lang="en-US" altLang="en-US" sz="1400" smtClean="0"/>
            </a:p>
          </p:txBody>
        </p:sp>
        <p:sp>
          <p:nvSpPr>
            <p:cNvPr id="3898" name="Rectangle 18"/>
            <p:cNvSpPr>
              <a:spLocks noChangeArrowheads="1"/>
            </p:cNvSpPr>
            <p:nvPr/>
          </p:nvSpPr>
          <p:spPr bwMode="auto">
            <a:xfrm>
              <a:off x="2085976" y="2814638"/>
              <a:ext cx="439812" cy="156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1050" smtClean="0"/>
                <a:t>       9%</a:t>
              </a:r>
              <a:endParaRPr lang="en-US" altLang="en-US" sz="1400" smtClean="0"/>
            </a:p>
          </p:txBody>
        </p:sp>
        <p:sp>
          <p:nvSpPr>
            <p:cNvPr id="3899" name="Rectangle 19"/>
            <p:cNvSpPr>
              <a:spLocks noChangeArrowheads="1"/>
            </p:cNvSpPr>
            <p:nvPr/>
          </p:nvSpPr>
          <p:spPr bwMode="auto">
            <a:xfrm>
              <a:off x="2047876" y="2292350"/>
              <a:ext cx="477110" cy="156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1050" smtClean="0"/>
                <a:t>      12%</a:t>
              </a:r>
              <a:endParaRPr lang="en-US" altLang="en-US" sz="1400" smtClean="0"/>
            </a:p>
          </p:txBody>
        </p:sp>
        <p:sp>
          <p:nvSpPr>
            <p:cNvPr id="3900" name="Rectangle 20"/>
            <p:cNvSpPr>
              <a:spLocks noChangeArrowheads="1"/>
            </p:cNvSpPr>
            <p:nvPr/>
          </p:nvSpPr>
          <p:spPr bwMode="auto">
            <a:xfrm>
              <a:off x="2047876" y="1770063"/>
              <a:ext cx="477110" cy="156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1050" smtClean="0"/>
                <a:t>      15%</a:t>
              </a:r>
              <a:endParaRPr lang="en-US" altLang="en-US" sz="1400" smtClean="0"/>
            </a:p>
          </p:txBody>
        </p:sp>
        <p:sp>
          <p:nvSpPr>
            <p:cNvPr id="3901" name="Line 21"/>
            <p:cNvSpPr>
              <a:spLocks noChangeShapeType="1"/>
            </p:cNvSpPr>
            <p:nvPr/>
          </p:nvSpPr>
          <p:spPr bwMode="auto">
            <a:xfrm flipH="1">
              <a:off x="2798763" y="4505325"/>
              <a:ext cx="4287837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02" name="Line 22"/>
            <p:cNvSpPr>
              <a:spLocks noChangeShapeType="1"/>
            </p:cNvSpPr>
            <p:nvPr/>
          </p:nvSpPr>
          <p:spPr bwMode="auto">
            <a:xfrm>
              <a:off x="2836863" y="4514850"/>
              <a:ext cx="0" cy="85725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03" name="Line 23"/>
            <p:cNvSpPr>
              <a:spLocks noChangeShapeType="1"/>
            </p:cNvSpPr>
            <p:nvPr/>
          </p:nvSpPr>
          <p:spPr bwMode="auto">
            <a:xfrm>
              <a:off x="3540125" y="4514850"/>
              <a:ext cx="0" cy="85725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04" name="Line 24"/>
            <p:cNvSpPr>
              <a:spLocks noChangeShapeType="1"/>
            </p:cNvSpPr>
            <p:nvPr/>
          </p:nvSpPr>
          <p:spPr bwMode="auto">
            <a:xfrm>
              <a:off x="4243388" y="4514850"/>
              <a:ext cx="0" cy="85725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05" name="Line 25"/>
            <p:cNvSpPr>
              <a:spLocks noChangeShapeType="1"/>
            </p:cNvSpPr>
            <p:nvPr/>
          </p:nvSpPr>
          <p:spPr bwMode="auto">
            <a:xfrm>
              <a:off x="4946650" y="4514850"/>
              <a:ext cx="0" cy="85725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06" name="Line 26"/>
            <p:cNvSpPr>
              <a:spLocks noChangeShapeType="1"/>
            </p:cNvSpPr>
            <p:nvPr/>
          </p:nvSpPr>
          <p:spPr bwMode="auto">
            <a:xfrm>
              <a:off x="5640388" y="4514850"/>
              <a:ext cx="0" cy="85725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07" name="Line 27"/>
            <p:cNvSpPr>
              <a:spLocks noChangeShapeType="1"/>
            </p:cNvSpPr>
            <p:nvPr/>
          </p:nvSpPr>
          <p:spPr bwMode="auto">
            <a:xfrm>
              <a:off x="6343650" y="4514850"/>
              <a:ext cx="0" cy="85725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08" name="Line 28"/>
            <p:cNvSpPr>
              <a:spLocks noChangeShapeType="1"/>
            </p:cNvSpPr>
            <p:nvPr/>
          </p:nvSpPr>
          <p:spPr bwMode="auto">
            <a:xfrm>
              <a:off x="7048500" y="4514850"/>
              <a:ext cx="0" cy="85725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09" name="Rectangle 29"/>
            <p:cNvSpPr>
              <a:spLocks noChangeArrowheads="1"/>
            </p:cNvSpPr>
            <p:nvPr/>
          </p:nvSpPr>
          <p:spPr bwMode="auto">
            <a:xfrm>
              <a:off x="3654426" y="4951413"/>
              <a:ext cx="2655718" cy="209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1400" dirty="0" smtClean="0"/>
                <a:t>Time Post Index Procedure (Days)</a:t>
              </a:r>
              <a:endParaRPr lang="en-US" altLang="en-US" sz="2000" dirty="0" smtClean="0"/>
            </a:p>
          </p:txBody>
        </p:sp>
        <p:sp>
          <p:nvSpPr>
            <p:cNvPr id="3910" name="Rectangle 30"/>
            <p:cNvSpPr>
              <a:spLocks noChangeArrowheads="1"/>
            </p:cNvSpPr>
            <p:nvPr/>
          </p:nvSpPr>
          <p:spPr bwMode="auto">
            <a:xfrm>
              <a:off x="2760664" y="4676775"/>
              <a:ext cx="73044" cy="156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1050" smtClean="0"/>
                <a:t>0</a:t>
              </a:r>
              <a:endParaRPr lang="en-US" altLang="en-US" sz="1400" smtClean="0"/>
            </a:p>
          </p:txBody>
        </p:sp>
        <p:sp>
          <p:nvSpPr>
            <p:cNvPr id="3911" name="Rectangle 31"/>
            <p:cNvSpPr>
              <a:spLocks noChangeArrowheads="1"/>
            </p:cNvSpPr>
            <p:nvPr/>
          </p:nvSpPr>
          <p:spPr bwMode="auto">
            <a:xfrm>
              <a:off x="3378201" y="4676775"/>
              <a:ext cx="219129" cy="156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1050" smtClean="0"/>
                <a:t>180</a:t>
              </a:r>
              <a:endParaRPr lang="en-US" altLang="en-US" sz="1400" smtClean="0"/>
            </a:p>
          </p:txBody>
        </p:sp>
        <p:sp>
          <p:nvSpPr>
            <p:cNvPr id="3912" name="Rectangle 32"/>
            <p:cNvSpPr>
              <a:spLocks noChangeArrowheads="1"/>
            </p:cNvSpPr>
            <p:nvPr/>
          </p:nvSpPr>
          <p:spPr bwMode="auto">
            <a:xfrm>
              <a:off x="4081464" y="4676775"/>
              <a:ext cx="219129" cy="156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1050" smtClean="0"/>
                <a:t>365</a:t>
              </a:r>
              <a:endParaRPr lang="en-US" altLang="en-US" sz="1400" smtClean="0"/>
            </a:p>
          </p:txBody>
        </p:sp>
        <p:sp>
          <p:nvSpPr>
            <p:cNvPr id="3913" name="Rectangle 33"/>
            <p:cNvSpPr>
              <a:spLocks noChangeArrowheads="1"/>
            </p:cNvSpPr>
            <p:nvPr/>
          </p:nvSpPr>
          <p:spPr bwMode="auto">
            <a:xfrm>
              <a:off x="4784727" y="4676775"/>
              <a:ext cx="219129" cy="156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1050" smtClean="0"/>
                <a:t>540</a:t>
              </a:r>
              <a:endParaRPr lang="en-US" altLang="en-US" sz="1400" smtClean="0"/>
            </a:p>
          </p:txBody>
        </p:sp>
        <p:sp>
          <p:nvSpPr>
            <p:cNvPr id="3914" name="Rectangle 34"/>
            <p:cNvSpPr>
              <a:spLocks noChangeArrowheads="1"/>
            </p:cNvSpPr>
            <p:nvPr/>
          </p:nvSpPr>
          <p:spPr bwMode="auto">
            <a:xfrm>
              <a:off x="5478464" y="4676775"/>
              <a:ext cx="219129" cy="156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1050" smtClean="0"/>
                <a:t>730</a:t>
              </a:r>
              <a:endParaRPr lang="en-US" altLang="en-US" sz="1400" smtClean="0"/>
            </a:p>
          </p:txBody>
        </p:sp>
        <p:sp>
          <p:nvSpPr>
            <p:cNvPr id="3915" name="Rectangle 35"/>
            <p:cNvSpPr>
              <a:spLocks noChangeArrowheads="1"/>
            </p:cNvSpPr>
            <p:nvPr/>
          </p:nvSpPr>
          <p:spPr bwMode="auto">
            <a:xfrm>
              <a:off x="6181726" y="4676775"/>
              <a:ext cx="219129" cy="156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1050" smtClean="0"/>
                <a:t>910</a:t>
              </a:r>
              <a:endParaRPr lang="en-US" altLang="en-US" sz="1400" smtClean="0"/>
            </a:p>
          </p:txBody>
        </p:sp>
        <p:sp>
          <p:nvSpPr>
            <p:cNvPr id="3916" name="Rectangle 36"/>
            <p:cNvSpPr>
              <a:spLocks noChangeArrowheads="1"/>
            </p:cNvSpPr>
            <p:nvPr/>
          </p:nvSpPr>
          <p:spPr bwMode="auto">
            <a:xfrm>
              <a:off x="6848477" y="4676775"/>
              <a:ext cx="292172" cy="156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1050" smtClean="0"/>
                <a:t>1095</a:t>
              </a:r>
              <a:endParaRPr lang="en-US" altLang="en-US" sz="1400" smtClean="0"/>
            </a:p>
          </p:txBody>
        </p:sp>
        <p:sp>
          <p:nvSpPr>
            <p:cNvPr id="3926" name="Freeform 46"/>
            <p:cNvSpPr>
              <a:spLocks/>
            </p:cNvSpPr>
            <p:nvPr/>
          </p:nvSpPr>
          <p:spPr bwMode="auto">
            <a:xfrm>
              <a:off x="2827338" y="4154488"/>
              <a:ext cx="19050" cy="304800"/>
            </a:xfrm>
            <a:custGeom>
              <a:avLst/>
              <a:gdLst>
                <a:gd name="T0" fmla="*/ 0 w 12"/>
                <a:gd name="T1" fmla="*/ 186 h 192"/>
                <a:gd name="T2" fmla="*/ 0 w 12"/>
                <a:gd name="T3" fmla="*/ 192 h 192"/>
                <a:gd name="T4" fmla="*/ 6 w 12"/>
                <a:gd name="T5" fmla="*/ 192 h 192"/>
                <a:gd name="T6" fmla="*/ 12 w 12"/>
                <a:gd name="T7" fmla="*/ 6 h 192"/>
                <a:gd name="T8" fmla="*/ 12 w 12"/>
                <a:gd name="T9" fmla="*/ 186 h 192"/>
                <a:gd name="T10" fmla="*/ 6 w 12"/>
                <a:gd name="T11" fmla="*/ 0 h 192"/>
                <a:gd name="T12" fmla="*/ 0 w 12"/>
                <a:gd name="T13" fmla="*/ 0 h 192"/>
                <a:gd name="T14" fmla="*/ 0 w 12"/>
                <a:gd name="T15" fmla="*/ 6 h 192"/>
                <a:gd name="T16" fmla="*/ 0 w 12"/>
                <a:gd name="T17" fmla="*/ 18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92">
                  <a:moveTo>
                    <a:pt x="0" y="186"/>
                  </a:moveTo>
                  <a:lnTo>
                    <a:pt x="0" y="192"/>
                  </a:lnTo>
                  <a:lnTo>
                    <a:pt x="6" y="192"/>
                  </a:lnTo>
                  <a:lnTo>
                    <a:pt x="12" y="6"/>
                  </a:lnTo>
                  <a:lnTo>
                    <a:pt x="12" y="18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27" name="Freeform 47"/>
            <p:cNvSpPr>
              <a:spLocks/>
            </p:cNvSpPr>
            <p:nvPr/>
          </p:nvSpPr>
          <p:spPr bwMode="auto">
            <a:xfrm>
              <a:off x="2827338" y="4154488"/>
              <a:ext cx="19050" cy="304800"/>
            </a:xfrm>
            <a:custGeom>
              <a:avLst/>
              <a:gdLst>
                <a:gd name="T0" fmla="*/ 0 w 2"/>
                <a:gd name="T1" fmla="*/ 31 h 32"/>
                <a:gd name="T2" fmla="*/ 0 w 2"/>
                <a:gd name="T3" fmla="*/ 32 h 32"/>
                <a:gd name="T4" fmla="*/ 1 w 2"/>
                <a:gd name="T5" fmla="*/ 32 h 32"/>
                <a:gd name="T6" fmla="*/ 1 w 2"/>
                <a:gd name="T7" fmla="*/ 32 h 32"/>
                <a:gd name="T8" fmla="*/ 2 w 2"/>
                <a:gd name="T9" fmla="*/ 1 h 32"/>
                <a:gd name="T10" fmla="*/ 2 w 2"/>
                <a:gd name="T11" fmla="*/ 31 h 32"/>
                <a:gd name="T12" fmla="*/ 1 w 2"/>
                <a:gd name="T13" fmla="*/ 0 h 32"/>
                <a:gd name="T14" fmla="*/ 1 w 2"/>
                <a:gd name="T15" fmla="*/ 0 h 32"/>
                <a:gd name="T16" fmla="*/ 0 w 2"/>
                <a:gd name="T17" fmla="*/ 0 h 32"/>
                <a:gd name="T18" fmla="*/ 0 w 2"/>
                <a:gd name="T19" fmla="*/ 1 h 32"/>
                <a:gd name="T20" fmla="*/ 0 w 2"/>
                <a:gd name="T21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2">
                  <a:moveTo>
                    <a:pt x="0" y="31"/>
                  </a:moveTo>
                  <a:lnTo>
                    <a:pt x="0" y="32"/>
                  </a:lnTo>
                  <a:lnTo>
                    <a:pt x="1" y="32"/>
                  </a:lnTo>
                  <a:lnTo>
                    <a:pt x="1" y="32"/>
                  </a:lnTo>
                  <a:lnTo>
                    <a:pt x="2" y="1"/>
                  </a:lnTo>
                  <a:lnTo>
                    <a:pt x="2" y="3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1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28" name="Freeform 48"/>
            <p:cNvSpPr>
              <a:spLocks/>
            </p:cNvSpPr>
            <p:nvPr/>
          </p:nvSpPr>
          <p:spPr bwMode="auto">
            <a:xfrm>
              <a:off x="2827338" y="4021138"/>
              <a:ext cx="19050" cy="19050"/>
            </a:xfrm>
            <a:custGeom>
              <a:avLst/>
              <a:gdLst>
                <a:gd name="T0" fmla="*/ 0 w 12"/>
                <a:gd name="T1" fmla="*/ 0 h 12"/>
                <a:gd name="T2" fmla="*/ 0 w 12"/>
                <a:gd name="T3" fmla="*/ 12 h 12"/>
                <a:gd name="T4" fmla="*/ 6 w 12"/>
                <a:gd name="T5" fmla="*/ 12 h 12"/>
                <a:gd name="T6" fmla="*/ 12 w 12"/>
                <a:gd name="T7" fmla="*/ 6 h 12"/>
                <a:gd name="T8" fmla="*/ 6 w 12"/>
                <a:gd name="T9" fmla="*/ 12 h 12"/>
                <a:gd name="T10" fmla="*/ 12 w 12"/>
                <a:gd name="T11" fmla="*/ 6 h 12"/>
                <a:gd name="T12" fmla="*/ 12 w 12"/>
                <a:gd name="T13" fmla="*/ 0 h 12"/>
                <a:gd name="T14" fmla="*/ 0 w 12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2">
                  <a:moveTo>
                    <a:pt x="0" y="0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29" name="Freeform 49"/>
            <p:cNvSpPr>
              <a:spLocks/>
            </p:cNvSpPr>
            <p:nvPr/>
          </p:nvSpPr>
          <p:spPr bwMode="auto">
            <a:xfrm>
              <a:off x="2827338" y="4021138"/>
              <a:ext cx="19050" cy="19050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1 h 2"/>
                <a:gd name="T4" fmla="*/ 0 w 2"/>
                <a:gd name="T5" fmla="*/ 2 h 2"/>
                <a:gd name="T6" fmla="*/ 1 w 2"/>
                <a:gd name="T7" fmla="*/ 2 h 2"/>
                <a:gd name="T8" fmla="*/ 2 w 2"/>
                <a:gd name="T9" fmla="*/ 1 h 2"/>
                <a:gd name="T10" fmla="*/ 1 w 2"/>
                <a:gd name="T11" fmla="*/ 2 h 2"/>
                <a:gd name="T12" fmla="*/ 2 w 2"/>
                <a:gd name="T13" fmla="*/ 1 h 2"/>
                <a:gd name="T14" fmla="*/ 2 w 2"/>
                <a:gd name="T15" fmla="*/ 0 h 2"/>
                <a:gd name="T16" fmla="*/ 1 w 2"/>
                <a:gd name="T17" fmla="*/ 0 h 2"/>
                <a:gd name="T18" fmla="*/ 0 w 2"/>
                <a:gd name="T19" fmla="*/ 0 h 2"/>
                <a:gd name="T20" fmla="*/ 0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30" name="Freeform 50"/>
            <p:cNvSpPr>
              <a:spLocks/>
            </p:cNvSpPr>
            <p:nvPr/>
          </p:nvSpPr>
          <p:spPr bwMode="auto">
            <a:xfrm>
              <a:off x="2827338" y="4021138"/>
              <a:ext cx="28575" cy="1905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0 h 12"/>
                <a:gd name="T4" fmla="*/ 0 w 18"/>
                <a:gd name="T5" fmla="*/ 6 h 12"/>
                <a:gd name="T6" fmla="*/ 12 w 18"/>
                <a:gd name="T7" fmla="*/ 12 h 12"/>
                <a:gd name="T8" fmla="*/ 6 w 18"/>
                <a:gd name="T9" fmla="*/ 12 h 12"/>
                <a:gd name="T10" fmla="*/ 12 w 18"/>
                <a:gd name="T11" fmla="*/ 6 h 12"/>
                <a:gd name="T12" fmla="*/ 18 w 18"/>
                <a:gd name="T13" fmla="*/ 6 h 12"/>
                <a:gd name="T14" fmla="*/ 12 w 18"/>
                <a:gd name="T15" fmla="*/ 0 h 12"/>
                <a:gd name="T16" fmla="*/ 6 w 18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31" name="Freeform 51"/>
            <p:cNvSpPr>
              <a:spLocks/>
            </p:cNvSpPr>
            <p:nvPr/>
          </p:nvSpPr>
          <p:spPr bwMode="auto">
            <a:xfrm>
              <a:off x="2827338" y="4021138"/>
              <a:ext cx="28575" cy="1905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1 h 2"/>
                <a:gd name="T8" fmla="*/ 2 w 3"/>
                <a:gd name="T9" fmla="*/ 2 h 2"/>
                <a:gd name="T10" fmla="*/ 1 w 3"/>
                <a:gd name="T11" fmla="*/ 2 h 2"/>
                <a:gd name="T12" fmla="*/ 2 w 3"/>
                <a:gd name="T13" fmla="*/ 1 h 2"/>
                <a:gd name="T14" fmla="*/ 3 w 3"/>
                <a:gd name="T15" fmla="*/ 1 h 2"/>
                <a:gd name="T16" fmla="*/ 2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32" name="Freeform 52"/>
            <p:cNvSpPr>
              <a:spLocks/>
            </p:cNvSpPr>
            <p:nvPr/>
          </p:nvSpPr>
          <p:spPr bwMode="auto">
            <a:xfrm>
              <a:off x="2836863" y="4011613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6 w 12"/>
                <a:gd name="T3" fmla="*/ 18 h 18"/>
                <a:gd name="T4" fmla="*/ 6 w 12"/>
                <a:gd name="T5" fmla="*/ 12 h 18"/>
                <a:gd name="T6" fmla="*/ 12 w 12"/>
                <a:gd name="T7" fmla="*/ 6 h 18"/>
                <a:gd name="T8" fmla="*/ 12 w 12"/>
                <a:gd name="T9" fmla="*/ 12 h 18"/>
                <a:gd name="T10" fmla="*/ 6 w 12"/>
                <a:gd name="T11" fmla="*/ 0 h 18"/>
                <a:gd name="T12" fmla="*/ 0 w 12"/>
                <a:gd name="T13" fmla="*/ 0 h 18"/>
                <a:gd name="T14" fmla="*/ 0 w 12"/>
                <a:gd name="T15" fmla="*/ 6 h 18"/>
                <a:gd name="T16" fmla="*/ 0 w 12"/>
                <a:gd name="T17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33" name="Freeform 53"/>
            <p:cNvSpPr>
              <a:spLocks/>
            </p:cNvSpPr>
            <p:nvPr/>
          </p:nvSpPr>
          <p:spPr bwMode="auto">
            <a:xfrm>
              <a:off x="2836863" y="4011613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1 w 2"/>
                <a:gd name="T3" fmla="*/ 2 h 3"/>
                <a:gd name="T4" fmla="*/ 1 w 2"/>
                <a:gd name="T5" fmla="*/ 3 h 3"/>
                <a:gd name="T6" fmla="*/ 1 w 2"/>
                <a:gd name="T7" fmla="*/ 2 h 3"/>
                <a:gd name="T8" fmla="*/ 2 w 2"/>
                <a:gd name="T9" fmla="*/ 1 h 3"/>
                <a:gd name="T10" fmla="*/ 2 w 2"/>
                <a:gd name="T11" fmla="*/ 2 h 3"/>
                <a:gd name="T12" fmla="*/ 1 w 2"/>
                <a:gd name="T13" fmla="*/ 0 h 3"/>
                <a:gd name="T14" fmla="*/ 1 w 2"/>
                <a:gd name="T15" fmla="*/ 0 h 3"/>
                <a:gd name="T16" fmla="*/ 0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34" name="Freeform 54"/>
            <p:cNvSpPr>
              <a:spLocks/>
            </p:cNvSpPr>
            <p:nvPr/>
          </p:nvSpPr>
          <p:spPr bwMode="auto">
            <a:xfrm>
              <a:off x="2836863" y="4011613"/>
              <a:ext cx="19050" cy="19050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0 h 12"/>
                <a:gd name="T4" fmla="*/ 0 w 12"/>
                <a:gd name="T5" fmla="*/ 12 h 12"/>
                <a:gd name="T6" fmla="*/ 12 w 12"/>
                <a:gd name="T7" fmla="*/ 12 h 12"/>
                <a:gd name="T8" fmla="*/ 12 w 12"/>
                <a:gd name="T9" fmla="*/ 0 h 12"/>
                <a:gd name="T10" fmla="*/ 6 w 12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35" name="Freeform 55"/>
            <p:cNvSpPr>
              <a:spLocks/>
            </p:cNvSpPr>
            <p:nvPr/>
          </p:nvSpPr>
          <p:spPr bwMode="auto">
            <a:xfrm>
              <a:off x="2836863" y="4011613"/>
              <a:ext cx="19050" cy="19050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1 w 2"/>
                <a:gd name="T9" fmla="*/ 2 h 2"/>
                <a:gd name="T10" fmla="*/ 1 w 2"/>
                <a:gd name="T11" fmla="*/ 2 h 2"/>
                <a:gd name="T12" fmla="*/ 2 w 2"/>
                <a:gd name="T13" fmla="*/ 2 h 2"/>
                <a:gd name="T14" fmla="*/ 2 w 2"/>
                <a:gd name="T15" fmla="*/ 1 h 2"/>
                <a:gd name="T16" fmla="*/ 2 w 2"/>
                <a:gd name="T17" fmla="*/ 0 h 2"/>
                <a:gd name="T18" fmla="*/ 1 w 2"/>
                <a:gd name="T19" fmla="*/ 0 h 2"/>
                <a:gd name="T20" fmla="*/ 1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36" name="Freeform 56"/>
            <p:cNvSpPr>
              <a:spLocks/>
            </p:cNvSpPr>
            <p:nvPr/>
          </p:nvSpPr>
          <p:spPr bwMode="auto">
            <a:xfrm>
              <a:off x="2836863" y="4002088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18 h 18"/>
                <a:gd name="T4" fmla="*/ 12 w 12"/>
                <a:gd name="T5" fmla="*/ 18 h 18"/>
                <a:gd name="T6" fmla="*/ 12 w 12"/>
                <a:gd name="T7" fmla="*/ 0 h 18"/>
                <a:gd name="T8" fmla="*/ 0 w 12"/>
                <a:gd name="T9" fmla="*/ 0 h 18"/>
                <a:gd name="T10" fmla="*/ 0 w 12"/>
                <a:gd name="T11" fmla="*/ 6 h 18"/>
                <a:gd name="T12" fmla="*/ 0 w 12"/>
                <a:gd name="T1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0" y="18"/>
                  </a:lnTo>
                  <a:lnTo>
                    <a:pt x="12" y="18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37" name="Freeform 57"/>
            <p:cNvSpPr>
              <a:spLocks/>
            </p:cNvSpPr>
            <p:nvPr/>
          </p:nvSpPr>
          <p:spPr bwMode="auto">
            <a:xfrm>
              <a:off x="2836863" y="4002088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0 h 3"/>
                <a:gd name="T14" fmla="*/ 1 w 2"/>
                <a:gd name="T15" fmla="*/ 0 h 3"/>
                <a:gd name="T16" fmla="*/ 0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38" name="Freeform 58"/>
            <p:cNvSpPr>
              <a:spLocks/>
            </p:cNvSpPr>
            <p:nvPr/>
          </p:nvSpPr>
          <p:spPr bwMode="auto">
            <a:xfrm>
              <a:off x="2836863" y="4002088"/>
              <a:ext cx="19050" cy="19050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0 h 12"/>
                <a:gd name="T4" fmla="*/ 0 w 12"/>
                <a:gd name="T5" fmla="*/ 12 h 12"/>
                <a:gd name="T6" fmla="*/ 12 w 12"/>
                <a:gd name="T7" fmla="*/ 12 h 12"/>
                <a:gd name="T8" fmla="*/ 12 w 12"/>
                <a:gd name="T9" fmla="*/ 0 h 12"/>
                <a:gd name="T10" fmla="*/ 6 w 12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39" name="Freeform 59"/>
            <p:cNvSpPr>
              <a:spLocks/>
            </p:cNvSpPr>
            <p:nvPr/>
          </p:nvSpPr>
          <p:spPr bwMode="auto">
            <a:xfrm>
              <a:off x="2836863" y="4002088"/>
              <a:ext cx="19050" cy="19050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1 w 2"/>
                <a:gd name="T9" fmla="*/ 2 h 2"/>
                <a:gd name="T10" fmla="*/ 1 w 2"/>
                <a:gd name="T11" fmla="*/ 2 h 2"/>
                <a:gd name="T12" fmla="*/ 2 w 2"/>
                <a:gd name="T13" fmla="*/ 2 h 2"/>
                <a:gd name="T14" fmla="*/ 2 w 2"/>
                <a:gd name="T15" fmla="*/ 1 h 2"/>
                <a:gd name="T16" fmla="*/ 2 w 2"/>
                <a:gd name="T17" fmla="*/ 0 h 2"/>
                <a:gd name="T18" fmla="*/ 1 w 2"/>
                <a:gd name="T19" fmla="*/ 0 h 2"/>
                <a:gd name="T20" fmla="*/ 1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40" name="Freeform 60"/>
            <p:cNvSpPr>
              <a:spLocks/>
            </p:cNvSpPr>
            <p:nvPr/>
          </p:nvSpPr>
          <p:spPr bwMode="auto">
            <a:xfrm>
              <a:off x="2836863" y="3983038"/>
              <a:ext cx="19050" cy="38100"/>
            </a:xfrm>
            <a:custGeom>
              <a:avLst/>
              <a:gdLst>
                <a:gd name="T0" fmla="*/ 0 w 12"/>
                <a:gd name="T1" fmla="*/ 18 h 24"/>
                <a:gd name="T2" fmla="*/ 6 w 12"/>
                <a:gd name="T3" fmla="*/ 24 h 24"/>
                <a:gd name="T4" fmla="*/ 12 w 12"/>
                <a:gd name="T5" fmla="*/ 24 h 24"/>
                <a:gd name="T6" fmla="*/ 12 w 12"/>
                <a:gd name="T7" fmla="*/ 0 h 24"/>
                <a:gd name="T8" fmla="*/ 6 w 12"/>
                <a:gd name="T9" fmla="*/ 0 h 24"/>
                <a:gd name="T10" fmla="*/ 0 w 12"/>
                <a:gd name="T11" fmla="*/ 6 h 24"/>
                <a:gd name="T12" fmla="*/ 0 w 12"/>
                <a:gd name="T13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24">
                  <a:moveTo>
                    <a:pt x="0" y="18"/>
                  </a:moveTo>
                  <a:lnTo>
                    <a:pt x="6" y="24"/>
                  </a:lnTo>
                  <a:lnTo>
                    <a:pt x="12" y="24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41" name="Freeform 61"/>
            <p:cNvSpPr>
              <a:spLocks/>
            </p:cNvSpPr>
            <p:nvPr/>
          </p:nvSpPr>
          <p:spPr bwMode="auto">
            <a:xfrm>
              <a:off x="2836863" y="3983038"/>
              <a:ext cx="19050" cy="38100"/>
            </a:xfrm>
            <a:custGeom>
              <a:avLst/>
              <a:gdLst>
                <a:gd name="T0" fmla="*/ 0 w 2"/>
                <a:gd name="T1" fmla="*/ 3 h 4"/>
                <a:gd name="T2" fmla="*/ 1 w 2"/>
                <a:gd name="T3" fmla="*/ 4 h 4"/>
                <a:gd name="T4" fmla="*/ 1 w 2"/>
                <a:gd name="T5" fmla="*/ 4 h 4"/>
                <a:gd name="T6" fmla="*/ 2 w 2"/>
                <a:gd name="T7" fmla="*/ 4 h 4"/>
                <a:gd name="T8" fmla="*/ 2 w 2"/>
                <a:gd name="T9" fmla="*/ 1 h 4"/>
                <a:gd name="T10" fmla="*/ 2 w 2"/>
                <a:gd name="T11" fmla="*/ 3 h 4"/>
                <a:gd name="T12" fmla="*/ 2 w 2"/>
                <a:gd name="T13" fmla="*/ 0 h 4"/>
                <a:gd name="T14" fmla="*/ 1 w 2"/>
                <a:gd name="T15" fmla="*/ 0 h 4"/>
                <a:gd name="T16" fmla="*/ 1 w 2"/>
                <a:gd name="T17" fmla="*/ 0 h 4"/>
                <a:gd name="T18" fmla="*/ 0 w 2"/>
                <a:gd name="T19" fmla="*/ 1 h 4"/>
                <a:gd name="T20" fmla="*/ 0 w 2"/>
                <a:gd name="T2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lnTo>
                    <a:pt x="1" y="4"/>
                  </a:lnTo>
                  <a:lnTo>
                    <a:pt x="1" y="4"/>
                  </a:lnTo>
                  <a:lnTo>
                    <a:pt x="2" y="4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42" name="Freeform 62"/>
            <p:cNvSpPr>
              <a:spLocks/>
            </p:cNvSpPr>
            <p:nvPr/>
          </p:nvSpPr>
          <p:spPr bwMode="auto">
            <a:xfrm>
              <a:off x="2836863" y="3983038"/>
              <a:ext cx="28575" cy="1905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6 h 12"/>
                <a:gd name="T4" fmla="*/ 6 w 18"/>
                <a:gd name="T5" fmla="*/ 12 h 12"/>
                <a:gd name="T6" fmla="*/ 12 w 18"/>
                <a:gd name="T7" fmla="*/ 12 h 12"/>
                <a:gd name="T8" fmla="*/ 18 w 18"/>
                <a:gd name="T9" fmla="*/ 6 h 12"/>
                <a:gd name="T10" fmla="*/ 12 w 18"/>
                <a:gd name="T11" fmla="*/ 0 h 12"/>
                <a:gd name="T12" fmla="*/ 6 w 1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43" name="Freeform 63"/>
            <p:cNvSpPr>
              <a:spLocks/>
            </p:cNvSpPr>
            <p:nvPr/>
          </p:nvSpPr>
          <p:spPr bwMode="auto">
            <a:xfrm>
              <a:off x="2836863" y="3983038"/>
              <a:ext cx="28575" cy="19050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0 h 2"/>
                <a:gd name="T4" fmla="*/ 0 w 3"/>
                <a:gd name="T5" fmla="*/ 1 h 2"/>
                <a:gd name="T6" fmla="*/ 1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2 w 3"/>
                <a:gd name="T13" fmla="*/ 2 h 2"/>
                <a:gd name="T14" fmla="*/ 3 w 3"/>
                <a:gd name="T15" fmla="*/ 1 h 2"/>
                <a:gd name="T16" fmla="*/ 2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44" name="Freeform 64"/>
            <p:cNvSpPr>
              <a:spLocks/>
            </p:cNvSpPr>
            <p:nvPr/>
          </p:nvSpPr>
          <p:spPr bwMode="auto">
            <a:xfrm>
              <a:off x="2846388" y="3973513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18 h 18"/>
                <a:gd name="T4" fmla="*/ 6 w 12"/>
                <a:gd name="T5" fmla="*/ 18 h 18"/>
                <a:gd name="T6" fmla="*/ 12 w 12"/>
                <a:gd name="T7" fmla="*/ 6 h 18"/>
                <a:gd name="T8" fmla="*/ 12 w 12"/>
                <a:gd name="T9" fmla="*/ 12 h 18"/>
                <a:gd name="T10" fmla="*/ 6 w 12"/>
                <a:gd name="T11" fmla="*/ 0 h 18"/>
                <a:gd name="T12" fmla="*/ 0 w 12"/>
                <a:gd name="T13" fmla="*/ 0 h 18"/>
                <a:gd name="T14" fmla="*/ 0 w 12"/>
                <a:gd name="T15" fmla="*/ 6 h 18"/>
                <a:gd name="T16" fmla="*/ 0 w 12"/>
                <a:gd name="T17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45" name="Freeform 65"/>
            <p:cNvSpPr>
              <a:spLocks/>
            </p:cNvSpPr>
            <p:nvPr/>
          </p:nvSpPr>
          <p:spPr bwMode="auto">
            <a:xfrm>
              <a:off x="2846388" y="3973513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1 w 2"/>
                <a:gd name="T13" fmla="*/ 0 h 3"/>
                <a:gd name="T14" fmla="*/ 1 w 2"/>
                <a:gd name="T15" fmla="*/ 0 h 3"/>
                <a:gd name="T16" fmla="*/ 0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46" name="Freeform 66"/>
            <p:cNvSpPr>
              <a:spLocks/>
            </p:cNvSpPr>
            <p:nvPr/>
          </p:nvSpPr>
          <p:spPr bwMode="auto">
            <a:xfrm>
              <a:off x="2846388" y="3973513"/>
              <a:ext cx="19050" cy="19050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0 h 12"/>
                <a:gd name="T4" fmla="*/ 0 w 12"/>
                <a:gd name="T5" fmla="*/ 6 h 12"/>
                <a:gd name="T6" fmla="*/ 6 w 12"/>
                <a:gd name="T7" fmla="*/ 12 h 12"/>
                <a:gd name="T8" fmla="*/ 12 w 12"/>
                <a:gd name="T9" fmla="*/ 6 h 12"/>
                <a:gd name="T10" fmla="*/ 12 w 12"/>
                <a:gd name="T11" fmla="*/ 0 h 12"/>
                <a:gd name="T12" fmla="*/ 6 w 12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47" name="Freeform 67"/>
            <p:cNvSpPr>
              <a:spLocks/>
            </p:cNvSpPr>
            <p:nvPr/>
          </p:nvSpPr>
          <p:spPr bwMode="auto">
            <a:xfrm>
              <a:off x="2846388" y="3973513"/>
              <a:ext cx="19050" cy="19050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1 h 2"/>
                <a:gd name="T8" fmla="*/ 1 w 2"/>
                <a:gd name="T9" fmla="*/ 2 h 2"/>
                <a:gd name="T10" fmla="*/ 1 w 2"/>
                <a:gd name="T11" fmla="*/ 2 h 2"/>
                <a:gd name="T12" fmla="*/ 2 w 2"/>
                <a:gd name="T13" fmla="*/ 1 h 2"/>
                <a:gd name="T14" fmla="*/ 2 w 2"/>
                <a:gd name="T15" fmla="*/ 1 h 2"/>
                <a:gd name="T16" fmla="*/ 2 w 2"/>
                <a:gd name="T17" fmla="*/ 0 h 2"/>
                <a:gd name="T18" fmla="*/ 1 w 2"/>
                <a:gd name="T19" fmla="*/ 0 h 2"/>
                <a:gd name="T20" fmla="*/ 1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48" name="Freeform 68"/>
            <p:cNvSpPr>
              <a:spLocks/>
            </p:cNvSpPr>
            <p:nvPr/>
          </p:nvSpPr>
          <p:spPr bwMode="auto">
            <a:xfrm>
              <a:off x="2846388" y="3954463"/>
              <a:ext cx="19050" cy="38100"/>
            </a:xfrm>
            <a:custGeom>
              <a:avLst/>
              <a:gdLst>
                <a:gd name="T0" fmla="*/ 0 w 12"/>
                <a:gd name="T1" fmla="*/ 18 h 24"/>
                <a:gd name="T2" fmla="*/ 6 w 12"/>
                <a:gd name="T3" fmla="*/ 24 h 24"/>
                <a:gd name="T4" fmla="*/ 12 w 12"/>
                <a:gd name="T5" fmla="*/ 18 h 24"/>
                <a:gd name="T6" fmla="*/ 12 w 12"/>
                <a:gd name="T7" fmla="*/ 0 h 24"/>
                <a:gd name="T8" fmla="*/ 0 w 12"/>
                <a:gd name="T9" fmla="*/ 0 h 24"/>
                <a:gd name="T10" fmla="*/ 0 w 12"/>
                <a:gd name="T11" fmla="*/ 6 h 24"/>
                <a:gd name="T12" fmla="*/ 0 w 12"/>
                <a:gd name="T13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24">
                  <a:moveTo>
                    <a:pt x="0" y="18"/>
                  </a:moveTo>
                  <a:lnTo>
                    <a:pt x="6" y="24"/>
                  </a:lnTo>
                  <a:lnTo>
                    <a:pt x="12" y="18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49" name="Freeform 69"/>
            <p:cNvSpPr>
              <a:spLocks/>
            </p:cNvSpPr>
            <p:nvPr/>
          </p:nvSpPr>
          <p:spPr bwMode="auto">
            <a:xfrm>
              <a:off x="2846388" y="3954463"/>
              <a:ext cx="19050" cy="38100"/>
            </a:xfrm>
            <a:custGeom>
              <a:avLst/>
              <a:gdLst>
                <a:gd name="T0" fmla="*/ 0 w 2"/>
                <a:gd name="T1" fmla="*/ 3 h 4"/>
                <a:gd name="T2" fmla="*/ 1 w 2"/>
                <a:gd name="T3" fmla="*/ 3 h 4"/>
                <a:gd name="T4" fmla="*/ 1 w 2"/>
                <a:gd name="T5" fmla="*/ 4 h 4"/>
                <a:gd name="T6" fmla="*/ 2 w 2"/>
                <a:gd name="T7" fmla="*/ 3 h 4"/>
                <a:gd name="T8" fmla="*/ 2 w 2"/>
                <a:gd name="T9" fmla="*/ 1 h 4"/>
                <a:gd name="T10" fmla="*/ 2 w 2"/>
                <a:gd name="T11" fmla="*/ 3 h 4"/>
                <a:gd name="T12" fmla="*/ 2 w 2"/>
                <a:gd name="T13" fmla="*/ 0 h 4"/>
                <a:gd name="T14" fmla="*/ 1 w 2"/>
                <a:gd name="T15" fmla="*/ 0 h 4"/>
                <a:gd name="T16" fmla="*/ 0 w 2"/>
                <a:gd name="T17" fmla="*/ 0 h 4"/>
                <a:gd name="T18" fmla="*/ 0 w 2"/>
                <a:gd name="T19" fmla="*/ 1 h 4"/>
                <a:gd name="T20" fmla="*/ 0 w 2"/>
                <a:gd name="T2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lnTo>
                    <a:pt x="1" y="3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50" name="Freeform 70"/>
            <p:cNvSpPr>
              <a:spLocks/>
            </p:cNvSpPr>
            <p:nvPr/>
          </p:nvSpPr>
          <p:spPr bwMode="auto">
            <a:xfrm>
              <a:off x="2846388" y="3954463"/>
              <a:ext cx="28575" cy="1905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0 h 12"/>
                <a:gd name="T4" fmla="*/ 0 w 18"/>
                <a:gd name="T5" fmla="*/ 12 h 12"/>
                <a:gd name="T6" fmla="*/ 18 w 18"/>
                <a:gd name="T7" fmla="*/ 12 h 12"/>
                <a:gd name="T8" fmla="*/ 18 w 18"/>
                <a:gd name="T9" fmla="*/ 0 h 12"/>
                <a:gd name="T10" fmla="*/ 12 w 18"/>
                <a:gd name="T11" fmla="*/ 0 h 12"/>
                <a:gd name="T12" fmla="*/ 6 w 1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8" y="1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51" name="Freeform 71"/>
            <p:cNvSpPr>
              <a:spLocks/>
            </p:cNvSpPr>
            <p:nvPr/>
          </p:nvSpPr>
          <p:spPr bwMode="auto">
            <a:xfrm>
              <a:off x="2846388" y="3954463"/>
              <a:ext cx="28575" cy="1905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3 w 3"/>
                <a:gd name="T13" fmla="*/ 2 h 2"/>
                <a:gd name="T14" fmla="*/ 3 w 3"/>
                <a:gd name="T15" fmla="*/ 1 h 2"/>
                <a:gd name="T16" fmla="*/ 3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52" name="Freeform 72"/>
            <p:cNvSpPr>
              <a:spLocks/>
            </p:cNvSpPr>
            <p:nvPr/>
          </p:nvSpPr>
          <p:spPr bwMode="auto">
            <a:xfrm>
              <a:off x="2855913" y="3944938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6 w 12"/>
                <a:gd name="T3" fmla="*/ 18 h 18"/>
                <a:gd name="T4" fmla="*/ 12 w 12"/>
                <a:gd name="T5" fmla="*/ 18 h 18"/>
                <a:gd name="T6" fmla="*/ 12 w 12"/>
                <a:gd name="T7" fmla="*/ 0 h 18"/>
                <a:gd name="T8" fmla="*/ 6 w 12"/>
                <a:gd name="T9" fmla="*/ 0 h 18"/>
                <a:gd name="T10" fmla="*/ 0 w 12"/>
                <a:gd name="T11" fmla="*/ 6 h 18"/>
                <a:gd name="T12" fmla="*/ 0 w 12"/>
                <a:gd name="T1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53" name="Freeform 73"/>
            <p:cNvSpPr>
              <a:spLocks/>
            </p:cNvSpPr>
            <p:nvPr/>
          </p:nvSpPr>
          <p:spPr bwMode="auto">
            <a:xfrm>
              <a:off x="2855913" y="3944938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1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0 h 3"/>
                <a:gd name="T14" fmla="*/ 1 w 2"/>
                <a:gd name="T15" fmla="*/ 0 h 3"/>
                <a:gd name="T16" fmla="*/ 1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54" name="Freeform 74"/>
            <p:cNvSpPr>
              <a:spLocks/>
            </p:cNvSpPr>
            <p:nvPr/>
          </p:nvSpPr>
          <p:spPr bwMode="auto">
            <a:xfrm>
              <a:off x="2855913" y="3944938"/>
              <a:ext cx="26987" cy="19050"/>
            </a:xfrm>
            <a:custGeom>
              <a:avLst/>
              <a:gdLst>
                <a:gd name="T0" fmla="*/ 6 w 17"/>
                <a:gd name="T1" fmla="*/ 0 h 12"/>
                <a:gd name="T2" fmla="*/ 0 w 17"/>
                <a:gd name="T3" fmla="*/ 6 h 12"/>
                <a:gd name="T4" fmla="*/ 6 w 17"/>
                <a:gd name="T5" fmla="*/ 6 h 12"/>
                <a:gd name="T6" fmla="*/ 12 w 17"/>
                <a:gd name="T7" fmla="*/ 12 h 12"/>
                <a:gd name="T8" fmla="*/ 6 w 17"/>
                <a:gd name="T9" fmla="*/ 12 h 12"/>
                <a:gd name="T10" fmla="*/ 17 w 17"/>
                <a:gd name="T11" fmla="*/ 6 h 12"/>
                <a:gd name="T12" fmla="*/ 17 w 17"/>
                <a:gd name="T13" fmla="*/ 0 h 12"/>
                <a:gd name="T14" fmla="*/ 12 w 17"/>
                <a:gd name="T15" fmla="*/ 0 h 12"/>
                <a:gd name="T16" fmla="*/ 6 w 17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2">
                  <a:moveTo>
                    <a:pt x="6" y="0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55" name="Freeform 75"/>
            <p:cNvSpPr>
              <a:spLocks/>
            </p:cNvSpPr>
            <p:nvPr/>
          </p:nvSpPr>
          <p:spPr bwMode="auto">
            <a:xfrm>
              <a:off x="2855913" y="3944938"/>
              <a:ext cx="26987" cy="19050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0 h 2"/>
                <a:gd name="T4" fmla="*/ 0 w 3"/>
                <a:gd name="T5" fmla="*/ 1 h 2"/>
                <a:gd name="T6" fmla="*/ 1 w 3"/>
                <a:gd name="T7" fmla="*/ 1 h 2"/>
                <a:gd name="T8" fmla="*/ 2 w 3"/>
                <a:gd name="T9" fmla="*/ 2 h 2"/>
                <a:gd name="T10" fmla="*/ 1 w 3"/>
                <a:gd name="T11" fmla="*/ 2 h 2"/>
                <a:gd name="T12" fmla="*/ 3 w 3"/>
                <a:gd name="T13" fmla="*/ 1 h 2"/>
                <a:gd name="T14" fmla="*/ 3 w 3"/>
                <a:gd name="T15" fmla="*/ 1 h 2"/>
                <a:gd name="T16" fmla="*/ 3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56" name="Freeform 76"/>
            <p:cNvSpPr>
              <a:spLocks/>
            </p:cNvSpPr>
            <p:nvPr/>
          </p:nvSpPr>
          <p:spPr bwMode="auto">
            <a:xfrm>
              <a:off x="2865438" y="3937000"/>
              <a:ext cx="17462" cy="26988"/>
            </a:xfrm>
            <a:custGeom>
              <a:avLst/>
              <a:gdLst>
                <a:gd name="T0" fmla="*/ 0 w 11"/>
                <a:gd name="T1" fmla="*/ 11 h 17"/>
                <a:gd name="T2" fmla="*/ 6 w 11"/>
                <a:gd name="T3" fmla="*/ 17 h 17"/>
                <a:gd name="T4" fmla="*/ 11 w 11"/>
                <a:gd name="T5" fmla="*/ 11 h 17"/>
                <a:gd name="T6" fmla="*/ 11 w 11"/>
                <a:gd name="T7" fmla="*/ 0 h 17"/>
                <a:gd name="T8" fmla="*/ 0 w 11"/>
                <a:gd name="T9" fmla="*/ 0 h 17"/>
                <a:gd name="T10" fmla="*/ 0 w 11"/>
                <a:gd name="T11" fmla="*/ 5 h 17"/>
                <a:gd name="T12" fmla="*/ 0 w 11"/>
                <a:gd name="T13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7">
                  <a:moveTo>
                    <a:pt x="0" y="11"/>
                  </a:moveTo>
                  <a:lnTo>
                    <a:pt x="6" y="17"/>
                  </a:lnTo>
                  <a:lnTo>
                    <a:pt x="11" y="11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57" name="Freeform 77"/>
            <p:cNvSpPr>
              <a:spLocks/>
            </p:cNvSpPr>
            <p:nvPr/>
          </p:nvSpPr>
          <p:spPr bwMode="auto">
            <a:xfrm>
              <a:off x="2865438" y="3937000"/>
              <a:ext cx="17462" cy="26988"/>
            </a:xfrm>
            <a:custGeom>
              <a:avLst/>
              <a:gdLst>
                <a:gd name="T0" fmla="*/ 0 w 2"/>
                <a:gd name="T1" fmla="*/ 2 h 3"/>
                <a:gd name="T2" fmla="*/ 1 w 2"/>
                <a:gd name="T3" fmla="*/ 2 h 3"/>
                <a:gd name="T4" fmla="*/ 1 w 2"/>
                <a:gd name="T5" fmla="*/ 3 h 3"/>
                <a:gd name="T6" fmla="*/ 2 w 2"/>
                <a:gd name="T7" fmla="*/ 2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0 h 3"/>
                <a:gd name="T14" fmla="*/ 1 w 2"/>
                <a:gd name="T15" fmla="*/ 0 h 3"/>
                <a:gd name="T16" fmla="*/ 0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1" y="2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58" name="Freeform 78"/>
            <p:cNvSpPr>
              <a:spLocks/>
            </p:cNvSpPr>
            <p:nvPr/>
          </p:nvSpPr>
          <p:spPr bwMode="auto">
            <a:xfrm>
              <a:off x="2865438" y="3937000"/>
              <a:ext cx="26987" cy="17463"/>
            </a:xfrm>
            <a:custGeom>
              <a:avLst/>
              <a:gdLst>
                <a:gd name="T0" fmla="*/ 6 w 17"/>
                <a:gd name="T1" fmla="*/ 0 h 11"/>
                <a:gd name="T2" fmla="*/ 0 w 17"/>
                <a:gd name="T3" fmla="*/ 0 h 11"/>
                <a:gd name="T4" fmla="*/ 0 w 17"/>
                <a:gd name="T5" fmla="*/ 11 h 11"/>
                <a:gd name="T6" fmla="*/ 17 w 17"/>
                <a:gd name="T7" fmla="*/ 11 h 11"/>
                <a:gd name="T8" fmla="*/ 17 w 17"/>
                <a:gd name="T9" fmla="*/ 0 h 11"/>
                <a:gd name="T10" fmla="*/ 11 w 17"/>
                <a:gd name="T11" fmla="*/ 0 h 11"/>
                <a:gd name="T12" fmla="*/ 6 w 17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1">
                  <a:moveTo>
                    <a:pt x="6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17" y="11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59" name="Freeform 79"/>
            <p:cNvSpPr>
              <a:spLocks/>
            </p:cNvSpPr>
            <p:nvPr/>
          </p:nvSpPr>
          <p:spPr bwMode="auto">
            <a:xfrm>
              <a:off x="2865438" y="3937000"/>
              <a:ext cx="26987" cy="17463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3 w 3"/>
                <a:gd name="T13" fmla="*/ 2 h 2"/>
                <a:gd name="T14" fmla="*/ 3 w 3"/>
                <a:gd name="T15" fmla="*/ 1 h 2"/>
                <a:gd name="T16" fmla="*/ 3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60" name="Freeform 80"/>
            <p:cNvSpPr>
              <a:spLocks/>
            </p:cNvSpPr>
            <p:nvPr/>
          </p:nvSpPr>
          <p:spPr bwMode="auto">
            <a:xfrm>
              <a:off x="2874963" y="3917950"/>
              <a:ext cx="17462" cy="36513"/>
            </a:xfrm>
            <a:custGeom>
              <a:avLst/>
              <a:gdLst>
                <a:gd name="T0" fmla="*/ 0 w 11"/>
                <a:gd name="T1" fmla="*/ 17 h 23"/>
                <a:gd name="T2" fmla="*/ 0 w 11"/>
                <a:gd name="T3" fmla="*/ 23 h 23"/>
                <a:gd name="T4" fmla="*/ 11 w 11"/>
                <a:gd name="T5" fmla="*/ 23 h 23"/>
                <a:gd name="T6" fmla="*/ 11 w 11"/>
                <a:gd name="T7" fmla="*/ 6 h 23"/>
                <a:gd name="T8" fmla="*/ 5 w 11"/>
                <a:gd name="T9" fmla="*/ 0 h 23"/>
                <a:gd name="T10" fmla="*/ 0 w 11"/>
                <a:gd name="T11" fmla="*/ 6 h 23"/>
                <a:gd name="T12" fmla="*/ 0 w 11"/>
                <a:gd name="T13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3">
                  <a:moveTo>
                    <a:pt x="0" y="17"/>
                  </a:moveTo>
                  <a:lnTo>
                    <a:pt x="0" y="23"/>
                  </a:lnTo>
                  <a:lnTo>
                    <a:pt x="11" y="23"/>
                  </a:lnTo>
                  <a:lnTo>
                    <a:pt x="11" y="6"/>
                  </a:lnTo>
                  <a:lnTo>
                    <a:pt x="5" y="0"/>
                  </a:lnTo>
                  <a:lnTo>
                    <a:pt x="0" y="6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61" name="Freeform 81"/>
            <p:cNvSpPr>
              <a:spLocks/>
            </p:cNvSpPr>
            <p:nvPr/>
          </p:nvSpPr>
          <p:spPr bwMode="auto">
            <a:xfrm>
              <a:off x="2874963" y="3917950"/>
              <a:ext cx="17462" cy="36513"/>
            </a:xfrm>
            <a:custGeom>
              <a:avLst/>
              <a:gdLst>
                <a:gd name="T0" fmla="*/ 0 w 2"/>
                <a:gd name="T1" fmla="*/ 3 h 4"/>
                <a:gd name="T2" fmla="*/ 0 w 2"/>
                <a:gd name="T3" fmla="*/ 4 h 4"/>
                <a:gd name="T4" fmla="*/ 1 w 2"/>
                <a:gd name="T5" fmla="*/ 4 h 4"/>
                <a:gd name="T6" fmla="*/ 2 w 2"/>
                <a:gd name="T7" fmla="*/ 4 h 4"/>
                <a:gd name="T8" fmla="*/ 2 w 2"/>
                <a:gd name="T9" fmla="*/ 1 h 4"/>
                <a:gd name="T10" fmla="*/ 2 w 2"/>
                <a:gd name="T11" fmla="*/ 3 h 4"/>
                <a:gd name="T12" fmla="*/ 2 w 2"/>
                <a:gd name="T13" fmla="*/ 1 h 4"/>
                <a:gd name="T14" fmla="*/ 1 w 2"/>
                <a:gd name="T15" fmla="*/ 0 h 4"/>
                <a:gd name="T16" fmla="*/ 0 w 2"/>
                <a:gd name="T17" fmla="*/ 1 h 4"/>
                <a:gd name="T18" fmla="*/ 0 w 2"/>
                <a:gd name="T19" fmla="*/ 1 h 4"/>
                <a:gd name="T20" fmla="*/ 0 w 2"/>
                <a:gd name="T2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lnTo>
                    <a:pt x="0" y="4"/>
                  </a:lnTo>
                  <a:lnTo>
                    <a:pt x="1" y="4"/>
                  </a:lnTo>
                  <a:lnTo>
                    <a:pt x="2" y="4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62" name="Freeform 82"/>
            <p:cNvSpPr>
              <a:spLocks/>
            </p:cNvSpPr>
            <p:nvPr/>
          </p:nvSpPr>
          <p:spPr bwMode="auto">
            <a:xfrm>
              <a:off x="2874963" y="3917950"/>
              <a:ext cx="17462" cy="19050"/>
            </a:xfrm>
            <a:custGeom>
              <a:avLst/>
              <a:gdLst>
                <a:gd name="T0" fmla="*/ 5 w 11"/>
                <a:gd name="T1" fmla="*/ 0 h 12"/>
                <a:gd name="T2" fmla="*/ 0 w 11"/>
                <a:gd name="T3" fmla="*/ 6 h 12"/>
                <a:gd name="T4" fmla="*/ 0 w 11"/>
                <a:gd name="T5" fmla="*/ 12 h 12"/>
                <a:gd name="T6" fmla="*/ 11 w 11"/>
                <a:gd name="T7" fmla="*/ 12 h 12"/>
                <a:gd name="T8" fmla="*/ 11 w 11"/>
                <a:gd name="T9" fmla="*/ 6 h 12"/>
                <a:gd name="T10" fmla="*/ 5 w 11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2">
                  <a:moveTo>
                    <a:pt x="5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11" y="12"/>
                  </a:lnTo>
                  <a:lnTo>
                    <a:pt x="11" y="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63" name="Freeform 83"/>
            <p:cNvSpPr>
              <a:spLocks/>
            </p:cNvSpPr>
            <p:nvPr/>
          </p:nvSpPr>
          <p:spPr bwMode="auto">
            <a:xfrm>
              <a:off x="2874963" y="3917950"/>
              <a:ext cx="17462" cy="19050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1 h 2"/>
                <a:gd name="T4" fmla="*/ 0 w 2"/>
                <a:gd name="T5" fmla="*/ 1 h 2"/>
                <a:gd name="T6" fmla="*/ 0 w 2"/>
                <a:gd name="T7" fmla="*/ 2 h 2"/>
                <a:gd name="T8" fmla="*/ 1 w 2"/>
                <a:gd name="T9" fmla="*/ 2 h 2"/>
                <a:gd name="T10" fmla="*/ 1 w 2"/>
                <a:gd name="T11" fmla="*/ 2 h 2"/>
                <a:gd name="T12" fmla="*/ 2 w 2"/>
                <a:gd name="T13" fmla="*/ 2 h 2"/>
                <a:gd name="T14" fmla="*/ 2 w 2"/>
                <a:gd name="T15" fmla="*/ 1 h 2"/>
                <a:gd name="T16" fmla="*/ 2 w 2"/>
                <a:gd name="T17" fmla="*/ 1 h 2"/>
                <a:gd name="T18" fmla="*/ 1 w 2"/>
                <a:gd name="T19" fmla="*/ 0 h 2"/>
                <a:gd name="T20" fmla="*/ 1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64" name="Freeform 84"/>
            <p:cNvSpPr>
              <a:spLocks/>
            </p:cNvSpPr>
            <p:nvPr/>
          </p:nvSpPr>
          <p:spPr bwMode="auto">
            <a:xfrm>
              <a:off x="2874963" y="3908425"/>
              <a:ext cx="17462" cy="28575"/>
            </a:xfrm>
            <a:custGeom>
              <a:avLst/>
              <a:gdLst>
                <a:gd name="T0" fmla="*/ 0 w 11"/>
                <a:gd name="T1" fmla="*/ 12 h 18"/>
                <a:gd name="T2" fmla="*/ 5 w 11"/>
                <a:gd name="T3" fmla="*/ 18 h 18"/>
                <a:gd name="T4" fmla="*/ 11 w 11"/>
                <a:gd name="T5" fmla="*/ 18 h 18"/>
                <a:gd name="T6" fmla="*/ 11 w 11"/>
                <a:gd name="T7" fmla="*/ 0 h 18"/>
                <a:gd name="T8" fmla="*/ 5 w 11"/>
                <a:gd name="T9" fmla="*/ 0 h 18"/>
                <a:gd name="T10" fmla="*/ 0 w 11"/>
                <a:gd name="T11" fmla="*/ 6 h 18"/>
                <a:gd name="T12" fmla="*/ 0 w 11"/>
                <a:gd name="T1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8">
                  <a:moveTo>
                    <a:pt x="0" y="12"/>
                  </a:moveTo>
                  <a:lnTo>
                    <a:pt x="5" y="18"/>
                  </a:lnTo>
                  <a:lnTo>
                    <a:pt x="11" y="18"/>
                  </a:lnTo>
                  <a:lnTo>
                    <a:pt x="11" y="0"/>
                  </a:lnTo>
                  <a:lnTo>
                    <a:pt x="5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65" name="Freeform 85"/>
            <p:cNvSpPr>
              <a:spLocks/>
            </p:cNvSpPr>
            <p:nvPr/>
          </p:nvSpPr>
          <p:spPr bwMode="auto">
            <a:xfrm>
              <a:off x="2874963" y="3908425"/>
              <a:ext cx="17462" cy="28575"/>
            </a:xfrm>
            <a:custGeom>
              <a:avLst/>
              <a:gdLst>
                <a:gd name="T0" fmla="*/ 0 w 2"/>
                <a:gd name="T1" fmla="*/ 2 h 3"/>
                <a:gd name="T2" fmla="*/ 1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0 h 3"/>
                <a:gd name="T14" fmla="*/ 1 w 2"/>
                <a:gd name="T15" fmla="*/ 0 h 3"/>
                <a:gd name="T16" fmla="*/ 1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66" name="Freeform 86"/>
            <p:cNvSpPr>
              <a:spLocks/>
            </p:cNvSpPr>
            <p:nvPr/>
          </p:nvSpPr>
          <p:spPr bwMode="auto">
            <a:xfrm>
              <a:off x="2874963" y="3908425"/>
              <a:ext cx="26987" cy="19050"/>
            </a:xfrm>
            <a:custGeom>
              <a:avLst/>
              <a:gdLst>
                <a:gd name="T0" fmla="*/ 5 w 17"/>
                <a:gd name="T1" fmla="*/ 0 h 12"/>
                <a:gd name="T2" fmla="*/ 0 w 17"/>
                <a:gd name="T3" fmla="*/ 6 h 12"/>
                <a:gd name="T4" fmla="*/ 5 w 17"/>
                <a:gd name="T5" fmla="*/ 12 h 12"/>
                <a:gd name="T6" fmla="*/ 17 w 17"/>
                <a:gd name="T7" fmla="*/ 12 h 12"/>
                <a:gd name="T8" fmla="*/ 17 w 17"/>
                <a:gd name="T9" fmla="*/ 0 h 12"/>
                <a:gd name="T10" fmla="*/ 11 w 17"/>
                <a:gd name="T11" fmla="*/ 0 h 12"/>
                <a:gd name="T12" fmla="*/ 5 w 17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2">
                  <a:moveTo>
                    <a:pt x="5" y="0"/>
                  </a:moveTo>
                  <a:lnTo>
                    <a:pt x="0" y="6"/>
                  </a:lnTo>
                  <a:lnTo>
                    <a:pt x="5" y="12"/>
                  </a:lnTo>
                  <a:lnTo>
                    <a:pt x="17" y="12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67" name="Freeform 87"/>
            <p:cNvSpPr>
              <a:spLocks/>
            </p:cNvSpPr>
            <p:nvPr/>
          </p:nvSpPr>
          <p:spPr bwMode="auto">
            <a:xfrm>
              <a:off x="2874963" y="3908425"/>
              <a:ext cx="26987" cy="19050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0 h 2"/>
                <a:gd name="T4" fmla="*/ 0 w 3"/>
                <a:gd name="T5" fmla="*/ 1 h 2"/>
                <a:gd name="T6" fmla="*/ 1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3 w 3"/>
                <a:gd name="T13" fmla="*/ 2 h 2"/>
                <a:gd name="T14" fmla="*/ 3 w 3"/>
                <a:gd name="T15" fmla="*/ 1 h 2"/>
                <a:gd name="T16" fmla="*/ 3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68" name="Freeform 88"/>
            <p:cNvSpPr>
              <a:spLocks/>
            </p:cNvSpPr>
            <p:nvPr/>
          </p:nvSpPr>
          <p:spPr bwMode="auto">
            <a:xfrm>
              <a:off x="2882900" y="3898900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18 h 18"/>
                <a:gd name="T4" fmla="*/ 12 w 12"/>
                <a:gd name="T5" fmla="*/ 18 h 18"/>
                <a:gd name="T6" fmla="*/ 12 w 12"/>
                <a:gd name="T7" fmla="*/ 0 h 18"/>
                <a:gd name="T8" fmla="*/ 0 w 12"/>
                <a:gd name="T9" fmla="*/ 0 h 18"/>
                <a:gd name="T10" fmla="*/ 0 w 12"/>
                <a:gd name="T11" fmla="*/ 6 h 18"/>
                <a:gd name="T12" fmla="*/ 0 w 12"/>
                <a:gd name="T1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0" y="18"/>
                  </a:lnTo>
                  <a:lnTo>
                    <a:pt x="12" y="18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69" name="Freeform 89"/>
            <p:cNvSpPr>
              <a:spLocks/>
            </p:cNvSpPr>
            <p:nvPr/>
          </p:nvSpPr>
          <p:spPr bwMode="auto">
            <a:xfrm>
              <a:off x="2882900" y="3898900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0 h 3"/>
                <a:gd name="T14" fmla="*/ 1 w 2"/>
                <a:gd name="T15" fmla="*/ 0 h 3"/>
                <a:gd name="T16" fmla="*/ 0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70" name="Freeform 90"/>
            <p:cNvSpPr>
              <a:spLocks/>
            </p:cNvSpPr>
            <p:nvPr/>
          </p:nvSpPr>
          <p:spPr bwMode="auto">
            <a:xfrm>
              <a:off x="2882900" y="3898900"/>
              <a:ext cx="28575" cy="1905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0 h 12"/>
                <a:gd name="T4" fmla="*/ 0 w 18"/>
                <a:gd name="T5" fmla="*/ 6 h 12"/>
                <a:gd name="T6" fmla="*/ 12 w 18"/>
                <a:gd name="T7" fmla="*/ 12 h 12"/>
                <a:gd name="T8" fmla="*/ 6 w 18"/>
                <a:gd name="T9" fmla="*/ 12 h 12"/>
                <a:gd name="T10" fmla="*/ 12 w 18"/>
                <a:gd name="T11" fmla="*/ 6 h 12"/>
                <a:gd name="T12" fmla="*/ 18 w 18"/>
                <a:gd name="T13" fmla="*/ 6 h 12"/>
                <a:gd name="T14" fmla="*/ 12 w 18"/>
                <a:gd name="T15" fmla="*/ 0 h 12"/>
                <a:gd name="T16" fmla="*/ 6 w 18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71" name="Freeform 91"/>
            <p:cNvSpPr>
              <a:spLocks/>
            </p:cNvSpPr>
            <p:nvPr/>
          </p:nvSpPr>
          <p:spPr bwMode="auto">
            <a:xfrm>
              <a:off x="2882900" y="3898900"/>
              <a:ext cx="28575" cy="1905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1 h 2"/>
                <a:gd name="T8" fmla="*/ 2 w 3"/>
                <a:gd name="T9" fmla="*/ 2 h 2"/>
                <a:gd name="T10" fmla="*/ 1 w 3"/>
                <a:gd name="T11" fmla="*/ 2 h 2"/>
                <a:gd name="T12" fmla="*/ 2 w 3"/>
                <a:gd name="T13" fmla="*/ 1 h 2"/>
                <a:gd name="T14" fmla="*/ 3 w 3"/>
                <a:gd name="T15" fmla="*/ 1 h 2"/>
                <a:gd name="T16" fmla="*/ 2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72" name="Freeform 92"/>
            <p:cNvSpPr>
              <a:spLocks/>
            </p:cNvSpPr>
            <p:nvPr/>
          </p:nvSpPr>
          <p:spPr bwMode="auto">
            <a:xfrm>
              <a:off x="2892425" y="3898900"/>
              <a:ext cx="19050" cy="19050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0 h 12"/>
                <a:gd name="T4" fmla="*/ 0 w 12"/>
                <a:gd name="T5" fmla="*/ 6 h 12"/>
                <a:gd name="T6" fmla="*/ 6 w 12"/>
                <a:gd name="T7" fmla="*/ 12 h 12"/>
                <a:gd name="T8" fmla="*/ 12 w 12"/>
                <a:gd name="T9" fmla="*/ 6 h 12"/>
                <a:gd name="T10" fmla="*/ 12 w 12"/>
                <a:gd name="T11" fmla="*/ 0 h 12"/>
                <a:gd name="T12" fmla="*/ 6 w 12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73" name="Freeform 93"/>
            <p:cNvSpPr>
              <a:spLocks/>
            </p:cNvSpPr>
            <p:nvPr/>
          </p:nvSpPr>
          <p:spPr bwMode="auto">
            <a:xfrm>
              <a:off x="2892425" y="3898900"/>
              <a:ext cx="19050" cy="19050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1 h 2"/>
                <a:gd name="T8" fmla="*/ 1 w 2"/>
                <a:gd name="T9" fmla="*/ 2 h 2"/>
                <a:gd name="T10" fmla="*/ 1 w 2"/>
                <a:gd name="T11" fmla="*/ 2 h 2"/>
                <a:gd name="T12" fmla="*/ 2 w 2"/>
                <a:gd name="T13" fmla="*/ 1 h 2"/>
                <a:gd name="T14" fmla="*/ 2 w 2"/>
                <a:gd name="T15" fmla="*/ 1 h 2"/>
                <a:gd name="T16" fmla="*/ 2 w 2"/>
                <a:gd name="T17" fmla="*/ 0 h 2"/>
                <a:gd name="T18" fmla="*/ 1 w 2"/>
                <a:gd name="T19" fmla="*/ 0 h 2"/>
                <a:gd name="T20" fmla="*/ 1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74" name="Freeform 94"/>
            <p:cNvSpPr>
              <a:spLocks/>
            </p:cNvSpPr>
            <p:nvPr/>
          </p:nvSpPr>
          <p:spPr bwMode="auto">
            <a:xfrm>
              <a:off x="2892425" y="3889375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6 w 12"/>
                <a:gd name="T3" fmla="*/ 18 h 18"/>
                <a:gd name="T4" fmla="*/ 12 w 12"/>
                <a:gd name="T5" fmla="*/ 12 h 18"/>
                <a:gd name="T6" fmla="*/ 12 w 12"/>
                <a:gd name="T7" fmla="*/ 0 h 18"/>
                <a:gd name="T8" fmla="*/ 0 w 12"/>
                <a:gd name="T9" fmla="*/ 0 h 18"/>
                <a:gd name="T10" fmla="*/ 0 w 12"/>
                <a:gd name="T11" fmla="*/ 6 h 18"/>
                <a:gd name="T12" fmla="*/ 0 w 12"/>
                <a:gd name="T1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75" name="Freeform 95"/>
            <p:cNvSpPr>
              <a:spLocks/>
            </p:cNvSpPr>
            <p:nvPr/>
          </p:nvSpPr>
          <p:spPr bwMode="auto">
            <a:xfrm>
              <a:off x="2892425" y="3889375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1 w 2"/>
                <a:gd name="T3" fmla="*/ 2 h 3"/>
                <a:gd name="T4" fmla="*/ 1 w 2"/>
                <a:gd name="T5" fmla="*/ 3 h 3"/>
                <a:gd name="T6" fmla="*/ 2 w 2"/>
                <a:gd name="T7" fmla="*/ 2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0 h 3"/>
                <a:gd name="T14" fmla="*/ 1 w 2"/>
                <a:gd name="T15" fmla="*/ 0 h 3"/>
                <a:gd name="T16" fmla="*/ 0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1" y="2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76" name="Freeform 96"/>
            <p:cNvSpPr>
              <a:spLocks/>
            </p:cNvSpPr>
            <p:nvPr/>
          </p:nvSpPr>
          <p:spPr bwMode="auto">
            <a:xfrm>
              <a:off x="2892425" y="3889375"/>
              <a:ext cx="28575" cy="1905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0 h 12"/>
                <a:gd name="T4" fmla="*/ 0 w 18"/>
                <a:gd name="T5" fmla="*/ 12 h 12"/>
                <a:gd name="T6" fmla="*/ 12 w 18"/>
                <a:gd name="T7" fmla="*/ 12 h 12"/>
                <a:gd name="T8" fmla="*/ 18 w 18"/>
                <a:gd name="T9" fmla="*/ 6 h 12"/>
                <a:gd name="T10" fmla="*/ 12 w 18"/>
                <a:gd name="T11" fmla="*/ 0 h 12"/>
                <a:gd name="T12" fmla="*/ 6 w 1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77" name="Freeform 97"/>
            <p:cNvSpPr>
              <a:spLocks/>
            </p:cNvSpPr>
            <p:nvPr/>
          </p:nvSpPr>
          <p:spPr bwMode="auto">
            <a:xfrm>
              <a:off x="2892425" y="3889375"/>
              <a:ext cx="28575" cy="1905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2 w 3"/>
                <a:gd name="T13" fmla="*/ 2 h 2"/>
                <a:gd name="T14" fmla="*/ 3 w 3"/>
                <a:gd name="T15" fmla="*/ 1 h 2"/>
                <a:gd name="T16" fmla="*/ 2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78" name="Freeform 98"/>
            <p:cNvSpPr>
              <a:spLocks/>
            </p:cNvSpPr>
            <p:nvPr/>
          </p:nvSpPr>
          <p:spPr bwMode="auto">
            <a:xfrm>
              <a:off x="2901950" y="3870325"/>
              <a:ext cx="19050" cy="38100"/>
            </a:xfrm>
            <a:custGeom>
              <a:avLst/>
              <a:gdLst>
                <a:gd name="T0" fmla="*/ 0 w 12"/>
                <a:gd name="T1" fmla="*/ 18 h 24"/>
                <a:gd name="T2" fmla="*/ 0 w 12"/>
                <a:gd name="T3" fmla="*/ 24 h 24"/>
                <a:gd name="T4" fmla="*/ 6 w 12"/>
                <a:gd name="T5" fmla="*/ 24 h 24"/>
                <a:gd name="T6" fmla="*/ 12 w 12"/>
                <a:gd name="T7" fmla="*/ 6 h 24"/>
                <a:gd name="T8" fmla="*/ 12 w 12"/>
                <a:gd name="T9" fmla="*/ 18 h 24"/>
                <a:gd name="T10" fmla="*/ 6 w 12"/>
                <a:gd name="T11" fmla="*/ 6 h 24"/>
                <a:gd name="T12" fmla="*/ 6 w 12"/>
                <a:gd name="T13" fmla="*/ 0 h 24"/>
                <a:gd name="T14" fmla="*/ 0 w 12"/>
                <a:gd name="T15" fmla="*/ 6 h 24"/>
                <a:gd name="T16" fmla="*/ 0 w 12"/>
                <a:gd name="T17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4">
                  <a:moveTo>
                    <a:pt x="0" y="18"/>
                  </a:moveTo>
                  <a:lnTo>
                    <a:pt x="0" y="24"/>
                  </a:lnTo>
                  <a:lnTo>
                    <a:pt x="6" y="24"/>
                  </a:lnTo>
                  <a:lnTo>
                    <a:pt x="12" y="6"/>
                  </a:lnTo>
                  <a:lnTo>
                    <a:pt x="12" y="18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79" name="Freeform 99"/>
            <p:cNvSpPr>
              <a:spLocks/>
            </p:cNvSpPr>
            <p:nvPr/>
          </p:nvSpPr>
          <p:spPr bwMode="auto">
            <a:xfrm>
              <a:off x="2901950" y="3870325"/>
              <a:ext cx="19050" cy="38100"/>
            </a:xfrm>
            <a:custGeom>
              <a:avLst/>
              <a:gdLst>
                <a:gd name="T0" fmla="*/ 0 w 2"/>
                <a:gd name="T1" fmla="*/ 3 h 4"/>
                <a:gd name="T2" fmla="*/ 0 w 2"/>
                <a:gd name="T3" fmla="*/ 4 h 4"/>
                <a:gd name="T4" fmla="*/ 1 w 2"/>
                <a:gd name="T5" fmla="*/ 4 h 4"/>
                <a:gd name="T6" fmla="*/ 1 w 2"/>
                <a:gd name="T7" fmla="*/ 4 h 4"/>
                <a:gd name="T8" fmla="*/ 2 w 2"/>
                <a:gd name="T9" fmla="*/ 1 h 4"/>
                <a:gd name="T10" fmla="*/ 2 w 2"/>
                <a:gd name="T11" fmla="*/ 3 h 4"/>
                <a:gd name="T12" fmla="*/ 1 w 2"/>
                <a:gd name="T13" fmla="*/ 1 h 4"/>
                <a:gd name="T14" fmla="*/ 1 w 2"/>
                <a:gd name="T15" fmla="*/ 0 h 4"/>
                <a:gd name="T16" fmla="*/ 0 w 2"/>
                <a:gd name="T17" fmla="*/ 1 h 4"/>
                <a:gd name="T18" fmla="*/ 0 w 2"/>
                <a:gd name="T19" fmla="*/ 1 h 4"/>
                <a:gd name="T20" fmla="*/ 0 w 2"/>
                <a:gd name="T2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2" y="1"/>
                  </a:lnTo>
                  <a:lnTo>
                    <a:pt x="2" y="3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80" name="Freeform 100"/>
            <p:cNvSpPr>
              <a:spLocks/>
            </p:cNvSpPr>
            <p:nvPr/>
          </p:nvSpPr>
          <p:spPr bwMode="auto">
            <a:xfrm>
              <a:off x="2901950" y="3870325"/>
              <a:ext cx="19050" cy="19050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0 w 12"/>
                <a:gd name="T5" fmla="*/ 12 h 12"/>
                <a:gd name="T6" fmla="*/ 12 w 12"/>
                <a:gd name="T7" fmla="*/ 12 h 12"/>
                <a:gd name="T8" fmla="*/ 12 w 12"/>
                <a:gd name="T9" fmla="*/ 6 h 12"/>
                <a:gd name="T10" fmla="*/ 6 w 12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81" name="Freeform 101"/>
            <p:cNvSpPr>
              <a:spLocks/>
            </p:cNvSpPr>
            <p:nvPr/>
          </p:nvSpPr>
          <p:spPr bwMode="auto">
            <a:xfrm>
              <a:off x="2901950" y="3870325"/>
              <a:ext cx="19050" cy="19050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1 h 2"/>
                <a:gd name="T4" fmla="*/ 0 w 2"/>
                <a:gd name="T5" fmla="*/ 1 h 2"/>
                <a:gd name="T6" fmla="*/ 0 w 2"/>
                <a:gd name="T7" fmla="*/ 2 h 2"/>
                <a:gd name="T8" fmla="*/ 1 w 2"/>
                <a:gd name="T9" fmla="*/ 2 h 2"/>
                <a:gd name="T10" fmla="*/ 1 w 2"/>
                <a:gd name="T11" fmla="*/ 2 h 2"/>
                <a:gd name="T12" fmla="*/ 2 w 2"/>
                <a:gd name="T13" fmla="*/ 2 h 2"/>
                <a:gd name="T14" fmla="*/ 2 w 2"/>
                <a:gd name="T15" fmla="*/ 1 h 2"/>
                <a:gd name="T16" fmla="*/ 2 w 2"/>
                <a:gd name="T17" fmla="*/ 1 h 2"/>
                <a:gd name="T18" fmla="*/ 1 w 2"/>
                <a:gd name="T19" fmla="*/ 0 h 2"/>
                <a:gd name="T20" fmla="*/ 1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82" name="Freeform 102"/>
            <p:cNvSpPr>
              <a:spLocks/>
            </p:cNvSpPr>
            <p:nvPr/>
          </p:nvSpPr>
          <p:spPr bwMode="auto">
            <a:xfrm>
              <a:off x="2901950" y="3870325"/>
              <a:ext cx="19050" cy="19050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12 h 12"/>
                <a:gd name="T4" fmla="*/ 12 w 12"/>
                <a:gd name="T5" fmla="*/ 12 h 12"/>
                <a:gd name="T6" fmla="*/ 12 w 12"/>
                <a:gd name="T7" fmla="*/ 0 h 12"/>
                <a:gd name="T8" fmla="*/ 0 w 12"/>
                <a:gd name="T9" fmla="*/ 0 h 12"/>
                <a:gd name="T10" fmla="*/ 0 w 12"/>
                <a:gd name="T1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0" y="6"/>
                  </a:moveTo>
                  <a:lnTo>
                    <a:pt x="0" y="12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83" name="Freeform 103"/>
            <p:cNvSpPr>
              <a:spLocks/>
            </p:cNvSpPr>
            <p:nvPr/>
          </p:nvSpPr>
          <p:spPr bwMode="auto">
            <a:xfrm>
              <a:off x="2901950" y="3870325"/>
              <a:ext cx="19050" cy="19050"/>
            </a:xfrm>
            <a:custGeom>
              <a:avLst/>
              <a:gdLst>
                <a:gd name="T0" fmla="*/ 0 w 2"/>
                <a:gd name="T1" fmla="*/ 1 h 2"/>
                <a:gd name="T2" fmla="*/ 0 w 2"/>
                <a:gd name="T3" fmla="*/ 2 h 2"/>
                <a:gd name="T4" fmla="*/ 1 w 2"/>
                <a:gd name="T5" fmla="*/ 2 h 2"/>
                <a:gd name="T6" fmla="*/ 2 w 2"/>
                <a:gd name="T7" fmla="*/ 2 h 2"/>
                <a:gd name="T8" fmla="*/ 2 w 2"/>
                <a:gd name="T9" fmla="*/ 1 h 2"/>
                <a:gd name="T10" fmla="*/ 2 w 2"/>
                <a:gd name="T11" fmla="*/ 1 h 2"/>
                <a:gd name="T12" fmla="*/ 2 w 2"/>
                <a:gd name="T13" fmla="*/ 0 h 2"/>
                <a:gd name="T14" fmla="*/ 1 w 2"/>
                <a:gd name="T15" fmla="*/ 0 h 2"/>
                <a:gd name="T16" fmla="*/ 0 w 2"/>
                <a:gd name="T17" fmla="*/ 0 h 2"/>
                <a:gd name="T18" fmla="*/ 0 w 2"/>
                <a:gd name="T19" fmla="*/ 1 h 2"/>
                <a:gd name="T20" fmla="*/ 0 w 2"/>
                <a:gd name="T2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84" name="Freeform 104"/>
            <p:cNvSpPr>
              <a:spLocks/>
            </p:cNvSpPr>
            <p:nvPr/>
          </p:nvSpPr>
          <p:spPr bwMode="auto">
            <a:xfrm>
              <a:off x="2901950" y="3870325"/>
              <a:ext cx="28575" cy="1905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0 h 12"/>
                <a:gd name="T4" fmla="*/ 0 w 18"/>
                <a:gd name="T5" fmla="*/ 6 h 12"/>
                <a:gd name="T6" fmla="*/ 12 w 18"/>
                <a:gd name="T7" fmla="*/ 12 h 12"/>
                <a:gd name="T8" fmla="*/ 6 w 18"/>
                <a:gd name="T9" fmla="*/ 12 h 12"/>
                <a:gd name="T10" fmla="*/ 18 w 18"/>
                <a:gd name="T11" fmla="*/ 6 h 12"/>
                <a:gd name="T12" fmla="*/ 18 w 18"/>
                <a:gd name="T13" fmla="*/ 0 h 12"/>
                <a:gd name="T14" fmla="*/ 12 w 18"/>
                <a:gd name="T15" fmla="*/ 0 h 12"/>
                <a:gd name="T16" fmla="*/ 6 w 18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85" name="Freeform 105"/>
            <p:cNvSpPr>
              <a:spLocks/>
            </p:cNvSpPr>
            <p:nvPr/>
          </p:nvSpPr>
          <p:spPr bwMode="auto">
            <a:xfrm>
              <a:off x="2901950" y="3870325"/>
              <a:ext cx="28575" cy="1905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1 h 2"/>
                <a:gd name="T8" fmla="*/ 2 w 3"/>
                <a:gd name="T9" fmla="*/ 2 h 2"/>
                <a:gd name="T10" fmla="*/ 1 w 3"/>
                <a:gd name="T11" fmla="*/ 2 h 2"/>
                <a:gd name="T12" fmla="*/ 3 w 3"/>
                <a:gd name="T13" fmla="*/ 1 h 2"/>
                <a:gd name="T14" fmla="*/ 3 w 3"/>
                <a:gd name="T15" fmla="*/ 1 h 2"/>
                <a:gd name="T16" fmla="*/ 3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86" name="Freeform 106"/>
            <p:cNvSpPr>
              <a:spLocks/>
            </p:cNvSpPr>
            <p:nvPr/>
          </p:nvSpPr>
          <p:spPr bwMode="auto">
            <a:xfrm>
              <a:off x="2911475" y="3860800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6 w 12"/>
                <a:gd name="T3" fmla="*/ 18 h 18"/>
                <a:gd name="T4" fmla="*/ 12 w 12"/>
                <a:gd name="T5" fmla="*/ 12 h 18"/>
                <a:gd name="T6" fmla="*/ 12 w 12"/>
                <a:gd name="T7" fmla="*/ 0 h 18"/>
                <a:gd name="T8" fmla="*/ 0 w 12"/>
                <a:gd name="T9" fmla="*/ 0 h 18"/>
                <a:gd name="T10" fmla="*/ 0 w 12"/>
                <a:gd name="T11" fmla="*/ 6 h 18"/>
                <a:gd name="T12" fmla="*/ 0 w 12"/>
                <a:gd name="T1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87" name="Freeform 107"/>
            <p:cNvSpPr>
              <a:spLocks/>
            </p:cNvSpPr>
            <p:nvPr/>
          </p:nvSpPr>
          <p:spPr bwMode="auto">
            <a:xfrm>
              <a:off x="2911475" y="3860800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1 w 2"/>
                <a:gd name="T3" fmla="*/ 2 h 3"/>
                <a:gd name="T4" fmla="*/ 1 w 2"/>
                <a:gd name="T5" fmla="*/ 3 h 3"/>
                <a:gd name="T6" fmla="*/ 2 w 2"/>
                <a:gd name="T7" fmla="*/ 2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0 h 3"/>
                <a:gd name="T14" fmla="*/ 1 w 2"/>
                <a:gd name="T15" fmla="*/ 0 h 3"/>
                <a:gd name="T16" fmla="*/ 0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1" y="2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88" name="Freeform 108"/>
            <p:cNvSpPr>
              <a:spLocks/>
            </p:cNvSpPr>
            <p:nvPr/>
          </p:nvSpPr>
          <p:spPr bwMode="auto">
            <a:xfrm>
              <a:off x="2911475" y="3860800"/>
              <a:ext cx="38100" cy="19050"/>
            </a:xfrm>
            <a:custGeom>
              <a:avLst/>
              <a:gdLst>
                <a:gd name="T0" fmla="*/ 6 w 24"/>
                <a:gd name="T1" fmla="*/ 0 h 12"/>
                <a:gd name="T2" fmla="*/ 0 w 24"/>
                <a:gd name="T3" fmla="*/ 0 h 12"/>
                <a:gd name="T4" fmla="*/ 0 w 24"/>
                <a:gd name="T5" fmla="*/ 12 h 12"/>
                <a:gd name="T6" fmla="*/ 18 w 24"/>
                <a:gd name="T7" fmla="*/ 12 h 12"/>
                <a:gd name="T8" fmla="*/ 24 w 24"/>
                <a:gd name="T9" fmla="*/ 6 h 12"/>
                <a:gd name="T10" fmla="*/ 18 w 24"/>
                <a:gd name="T11" fmla="*/ 0 h 12"/>
                <a:gd name="T12" fmla="*/ 6 w 2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1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89" name="Freeform 109"/>
            <p:cNvSpPr>
              <a:spLocks/>
            </p:cNvSpPr>
            <p:nvPr/>
          </p:nvSpPr>
          <p:spPr bwMode="auto">
            <a:xfrm>
              <a:off x="2911475" y="3860800"/>
              <a:ext cx="38100" cy="19050"/>
            </a:xfrm>
            <a:custGeom>
              <a:avLst/>
              <a:gdLst>
                <a:gd name="T0" fmla="*/ 1 w 4"/>
                <a:gd name="T1" fmla="*/ 0 h 2"/>
                <a:gd name="T2" fmla="*/ 0 w 4"/>
                <a:gd name="T3" fmla="*/ 0 h 2"/>
                <a:gd name="T4" fmla="*/ 0 w 4"/>
                <a:gd name="T5" fmla="*/ 1 h 2"/>
                <a:gd name="T6" fmla="*/ 0 w 4"/>
                <a:gd name="T7" fmla="*/ 2 h 2"/>
                <a:gd name="T8" fmla="*/ 3 w 4"/>
                <a:gd name="T9" fmla="*/ 2 h 2"/>
                <a:gd name="T10" fmla="*/ 1 w 4"/>
                <a:gd name="T11" fmla="*/ 2 h 2"/>
                <a:gd name="T12" fmla="*/ 3 w 4"/>
                <a:gd name="T13" fmla="*/ 2 h 2"/>
                <a:gd name="T14" fmla="*/ 4 w 4"/>
                <a:gd name="T15" fmla="*/ 1 h 2"/>
                <a:gd name="T16" fmla="*/ 3 w 4"/>
                <a:gd name="T17" fmla="*/ 0 h 2"/>
                <a:gd name="T18" fmla="*/ 3 w 4"/>
                <a:gd name="T19" fmla="*/ 0 h 2"/>
                <a:gd name="T20" fmla="*/ 1 w 4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3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4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90" name="Freeform 110"/>
            <p:cNvSpPr>
              <a:spLocks/>
            </p:cNvSpPr>
            <p:nvPr/>
          </p:nvSpPr>
          <p:spPr bwMode="auto">
            <a:xfrm>
              <a:off x="2930525" y="3860800"/>
              <a:ext cx="19050" cy="19050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0 h 12"/>
                <a:gd name="T4" fmla="*/ 0 w 12"/>
                <a:gd name="T5" fmla="*/ 12 h 12"/>
                <a:gd name="T6" fmla="*/ 12 w 12"/>
                <a:gd name="T7" fmla="*/ 12 h 12"/>
                <a:gd name="T8" fmla="*/ 12 w 12"/>
                <a:gd name="T9" fmla="*/ 0 h 12"/>
                <a:gd name="T10" fmla="*/ 6 w 12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91" name="Freeform 111"/>
            <p:cNvSpPr>
              <a:spLocks/>
            </p:cNvSpPr>
            <p:nvPr/>
          </p:nvSpPr>
          <p:spPr bwMode="auto">
            <a:xfrm>
              <a:off x="2930525" y="3860800"/>
              <a:ext cx="19050" cy="19050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1 w 2"/>
                <a:gd name="T9" fmla="*/ 2 h 2"/>
                <a:gd name="T10" fmla="*/ 1 w 2"/>
                <a:gd name="T11" fmla="*/ 2 h 2"/>
                <a:gd name="T12" fmla="*/ 2 w 2"/>
                <a:gd name="T13" fmla="*/ 2 h 2"/>
                <a:gd name="T14" fmla="*/ 2 w 2"/>
                <a:gd name="T15" fmla="*/ 1 h 2"/>
                <a:gd name="T16" fmla="*/ 2 w 2"/>
                <a:gd name="T17" fmla="*/ 0 h 2"/>
                <a:gd name="T18" fmla="*/ 1 w 2"/>
                <a:gd name="T19" fmla="*/ 0 h 2"/>
                <a:gd name="T20" fmla="*/ 1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92" name="Freeform 112"/>
            <p:cNvSpPr>
              <a:spLocks/>
            </p:cNvSpPr>
            <p:nvPr/>
          </p:nvSpPr>
          <p:spPr bwMode="auto">
            <a:xfrm>
              <a:off x="2930525" y="3860800"/>
              <a:ext cx="28575" cy="1905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0 h 12"/>
                <a:gd name="T4" fmla="*/ 0 w 18"/>
                <a:gd name="T5" fmla="*/ 12 h 12"/>
                <a:gd name="T6" fmla="*/ 12 w 18"/>
                <a:gd name="T7" fmla="*/ 12 h 12"/>
                <a:gd name="T8" fmla="*/ 18 w 18"/>
                <a:gd name="T9" fmla="*/ 6 h 12"/>
                <a:gd name="T10" fmla="*/ 12 w 18"/>
                <a:gd name="T11" fmla="*/ 0 h 12"/>
                <a:gd name="T12" fmla="*/ 6 w 1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93" name="Freeform 113"/>
            <p:cNvSpPr>
              <a:spLocks/>
            </p:cNvSpPr>
            <p:nvPr/>
          </p:nvSpPr>
          <p:spPr bwMode="auto">
            <a:xfrm>
              <a:off x="2930525" y="3860800"/>
              <a:ext cx="28575" cy="1905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2 w 3"/>
                <a:gd name="T13" fmla="*/ 2 h 2"/>
                <a:gd name="T14" fmla="*/ 3 w 3"/>
                <a:gd name="T15" fmla="*/ 1 h 2"/>
                <a:gd name="T16" fmla="*/ 2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94" name="Freeform 114"/>
            <p:cNvSpPr>
              <a:spLocks/>
            </p:cNvSpPr>
            <p:nvPr/>
          </p:nvSpPr>
          <p:spPr bwMode="auto">
            <a:xfrm>
              <a:off x="2940050" y="3851275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18 h 18"/>
                <a:gd name="T4" fmla="*/ 6 w 12"/>
                <a:gd name="T5" fmla="*/ 18 h 18"/>
                <a:gd name="T6" fmla="*/ 12 w 12"/>
                <a:gd name="T7" fmla="*/ 6 h 18"/>
                <a:gd name="T8" fmla="*/ 12 w 12"/>
                <a:gd name="T9" fmla="*/ 12 h 18"/>
                <a:gd name="T10" fmla="*/ 6 w 12"/>
                <a:gd name="T11" fmla="*/ 0 h 18"/>
                <a:gd name="T12" fmla="*/ 0 w 12"/>
                <a:gd name="T13" fmla="*/ 0 h 18"/>
                <a:gd name="T14" fmla="*/ 0 w 12"/>
                <a:gd name="T15" fmla="*/ 6 h 18"/>
                <a:gd name="T16" fmla="*/ 0 w 12"/>
                <a:gd name="T17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95" name="Freeform 115"/>
            <p:cNvSpPr>
              <a:spLocks/>
            </p:cNvSpPr>
            <p:nvPr/>
          </p:nvSpPr>
          <p:spPr bwMode="auto">
            <a:xfrm>
              <a:off x="2940050" y="3851275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1 w 2"/>
                <a:gd name="T13" fmla="*/ 0 h 3"/>
                <a:gd name="T14" fmla="*/ 1 w 2"/>
                <a:gd name="T15" fmla="*/ 0 h 3"/>
                <a:gd name="T16" fmla="*/ 0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96" name="Freeform 116"/>
            <p:cNvSpPr>
              <a:spLocks/>
            </p:cNvSpPr>
            <p:nvPr/>
          </p:nvSpPr>
          <p:spPr bwMode="auto">
            <a:xfrm>
              <a:off x="2940050" y="3851275"/>
              <a:ext cx="28575" cy="1905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0 h 12"/>
                <a:gd name="T4" fmla="*/ 0 w 18"/>
                <a:gd name="T5" fmla="*/ 6 h 12"/>
                <a:gd name="T6" fmla="*/ 12 w 18"/>
                <a:gd name="T7" fmla="*/ 12 h 12"/>
                <a:gd name="T8" fmla="*/ 6 w 18"/>
                <a:gd name="T9" fmla="*/ 12 h 12"/>
                <a:gd name="T10" fmla="*/ 18 w 18"/>
                <a:gd name="T11" fmla="*/ 6 h 12"/>
                <a:gd name="T12" fmla="*/ 18 w 18"/>
                <a:gd name="T13" fmla="*/ 0 h 12"/>
                <a:gd name="T14" fmla="*/ 12 w 18"/>
                <a:gd name="T15" fmla="*/ 0 h 12"/>
                <a:gd name="T16" fmla="*/ 6 w 18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97" name="Freeform 117"/>
            <p:cNvSpPr>
              <a:spLocks/>
            </p:cNvSpPr>
            <p:nvPr/>
          </p:nvSpPr>
          <p:spPr bwMode="auto">
            <a:xfrm>
              <a:off x="2940050" y="3851275"/>
              <a:ext cx="28575" cy="1905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1 h 2"/>
                <a:gd name="T8" fmla="*/ 2 w 3"/>
                <a:gd name="T9" fmla="*/ 2 h 2"/>
                <a:gd name="T10" fmla="*/ 1 w 3"/>
                <a:gd name="T11" fmla="*/ 2 h 2"/>
                <a:gd name="T12" fmla="*/ 3 w 3"/>
                <a:gd name="T13" fmla="*/ 1 h 2"/>
                <a:gd name="T14" fmla="*/ 3 w 3"/>
                <a:gd name="T15" fmla="*/ 1 h 2"/>
                <a:gd name="T16" fmla="*/ 3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98" name="Freeform 118"/>
            <p:cNvSpPr>
              <a:spLocks/>
            </p:cNvSpPr>
            <p:nvPr/>
          </p:nvSpPr>
          <p:spPr bwMode="auto">
            <a:xfrm>
              <a:off x="2949575" y="3841750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6 w 12"/>
                <a:gd name="T3" fmla="*/ 18 h 18"/>
                <a:gd name="T4" fmla="*/ 12 w 12"/>
                <a:gd name="T5" fmla="*/ 12 h 18"/>
                <a:gd name="T6" fmla="*/ 12 w 12"/>
                <a:gd name="T7" fmla="*/ 0 h 18"/>
                <a:gd name="T8" fmla="*/ 0 w 12"/>
                <a:gd name="T9" fmla="*/ 0 h 18"/>
                <a:gd name="T10" fmla="*/ 0 w 12"/>
                <a:gd name="T11" fmla="*/ 6 h 18"/>
                <a:gd name="T12" fmla="*/ 0 w 12"/>
                <a:gd name="T1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99" name="Freeform 119"/>
            <p:cNvSpPr>
              <a:spLocks/>
            </p:cNvSpPr>
            <p:nvPr/>
          </p:nvSpPr>
          <p:spPr bwMode="auto">
            <a:xfrm>
              <a:off x="2949575" y="3841750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1 w 2"/>
                <a:gd name="T3" fmla="*/ 2 h 3"/>
                <a:gd name="T4" fmla="*/ 1 w 2"/>
                <a:gd name="T5" fmla="*/ 3 h 3"/>
                <a:gd name="T6" fmla="*/ 2 w 2"/>
                <a:gd name="T7" fmla="*/ 2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0 h 3"/>
                <a:gd name="T14" fmla="*/ 1 w 2"/>
                <a:gd name="T15" fmla="*/ 0 h 3"/>
                <a:gd name="T16" fmla="*/ 0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1" y="2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00" name="Freeform 120"/>
            <p:cNvSpPr>
              <a:spLocks/>
            </p:cNvSpPr>
            <p:nvPr/>
          </p:nvSpPr>
          <p:spPr bwMode="auto">
            <a:xfrm>
              <a:off x="2949575" y="3841750"/>
              <a:ext cx="28575" cy="1905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0 h 12"/>
                <a:gd name="T4" fmla="*/ 0 w 18"/>
                <a:gd name="T5" fmla="*/ 12 h 12"/>
                <a:gd name="T6" fmla="*/ 12 w 18"/>
                <a:gd name="T7" fmla="*/ 12 h 12"/>
                <a:gd name="T8" fmla="*/ 18 w 18"/>
                <a:gd name="T9" fmla="*/ 6 h 12"/>
                <a:gd name="T10" fmla="*/ 12 w 18"/>
                <a:gd name="T11" fmla="*/ 0 h 12"/>
                <a:gd name="T12" fmla="*/ 6 w 1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01" name="Freeform 121"/>
            <p:cNvSpPr>
              <a:spLocks/>
            </p:cNvSpPr>
            <p:nvPr/>
          </p:nvSpPr>
          <p:spPr bwMode="auto">
            <a:xfrm>
              <a:off x="2949575" y="3841750"/>
              <a:ext cx="28575" cy="1905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2 w 3"/>
                <a:gd name="T13" fmla="*/ 2 h 2"/>
                <a:gd name="T14" fmla="*/ 3 w 3"/>
                <a:gd name="T15" fmla="*/ 1 h 2"/>
                <a:gd name="T16" fmla="*/ 2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02" name="Freeform 122"/>
            <p:cNvSpPr>
              <a:spLocks/>
            </p:cNvSpPr>
            <p:nvPr/>
          </p:nvSpPr>
          <p:spPr bwMode="auto">
            <a:xfrm>
              <a:off x="2959100" y="3822700"/>
              <a:ext cx="19050" cy="38100"/>
            </a:xfrm>
            <a:custGeom>
              <a:avLst/>
              <a:gdLst>
                <a:gd name="T0" fmla="*/ 0 w 12"/>
                <a:gd name="T1" fmla="*/ 18 h 24"/>
                <a:gd name="T2" fmla="*/ 0 w 12"/>
                <a:gd name="T3" fmla="*/ 24 h 24"/>
                <a:gd name="T4" fmla="*/ 6 w 12"/>
                <a:gd name="T5" fmla="*/ 24 h 24"/>
                <a:gd name="T6" fmla="*/ 12 w 12"/>
                <a:gd name="T7" fmla="*/ 6 h 24"/>
                <a:gd name="T8" fmla="*/ 12 w 12"/>
                <a:gd name="T9" fmla="*/ 18 h 24"/>
                <a:gd name="T10" fmla="*/ 6 w 12"/>
                <a:gd name="T11" fmla="*/ 6 h 24"/>
                <a:gd name="T12" fmla="*/ 6 w 12"/>
                <a:gd name="T13" fmla="*/ 0 h 24"/>
                <a:gd name="T14" fmla="*/ 0 w 12"/>
                <a:gd name="T15" fmla="*/ 6 h 24"/>
                <a:gd name="T16" fmla="*/ 0 w 12"/>
                <a:gd name="T17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4">
                  <a:moveTo>
                    <a:pt x="0" y="18"/>
                  </a:moveTo>
                  <a:lnTo>
                    <a:pt x="0" y="24"/>
                  </a:lnTo>
                  <a:lnTo>
                    <a:pt x="6" y="24"/>
                  </a:lnTo>
                  <a:lnTo>
                    <a:pt x="12" y="6"/>
                  </a:lnTo>
                  <a:lnTo>
                    <a:pt x="12" y="18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03" name="Freeform 123"/>
            <p:cNvSpPr>
              <a:spLocks/>
            </p:cNvSpPr>
            <p:nvPr/>
          </p:nvSpPr>
          <p:spPr bwMode="auto">
            <a:xfrm>
              <a:off x="2959100" y="3822700"/>
              <a:ext cx="19050" cy="38100"/>
            </a:xfrm>
            <a:custGeom>
              <a:avLst/>
              <a:gdLst>
                <a:gd name="T0" fmla="*/ 0 w 2"/>
                <a:gd name="T1" fmla="*/ 3 h 4"/>
                <a:gd name="T2" fmla="*/ 0 w 2"/>
                <a:gd name="T3" fmla="*/ 4 h 4"/>
                <a:gd name="T4" fmla="*/ 1 w 2"/>
                <a:gd name="T5" fmla="*/ 4 h 4"/>
                <a:gd name="T6" fmla="*/ 1 w 2"/>
                <a:gd name="T7" fmla="*/ 4 h 4"/>
                <a:gd name="T8" fmla="*/ 2 w 2"/>
                <a:gd name="T9" fmla="*/ 1 h 4"/>
                <a:gd name="T10" fmla="*/ 2 w 2"/>
                <a:gd name="T11" fmla="*/ 3 h 4"/>
                <a:gd name="T12" fmla="*/ 1 w 2"/>
                <a:gd name="T13" fmla="*/ 1 h 4"/>
                <a:gd name="T14" fmla="*/ 1 w 2"/>
                <a:gd name="T15" fmla="*/ 0 h 4"/>
                <a:gd name="T16" fmla="*/ 0 w 2"/>
                <a:gd name="T17" fmla="*/ 1 h 4"/>
                <a:gd name="T18" fmla="*/ 0 w 2"/>
                <a:gd name="T19" fmla="*/ 1 h 4"/>
                <a:gd name="T20" fmla="*/ 0 w 2"/>
                <a:gd name="T2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2" y="1"/>
                  </a:lnTo>
                  <a:lnTo>
                    <a:pt x="2" y="3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04" name="Freeform 124"/>
            <p:cNvSpPr>
              <a:spLocks/>
            </p:cNvSpPr>
            <p:nvPr/>
          </p:nvSpPr>
          <p:spPr bwMode="auto">
            <a:xfrm>
              <a:off x="2959100" y="3822700"/>
              <a:ext cx="19050" cy="19050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0 w 12"/>
                <a:gd name="T5" fmla="*/ 12 h 12"/>
                <a:gd name="T6" fmla="*/ 12 w 12"/>
                <a:gd name="T7" fmla="*/ 12 h 12"/>
                <a:gd name="T8" fmla="*/ 12 w 12"/>
                <a:gd name="T9" fmla="*/ 6 h 12"/>
                <a:gd name="T10" fmla="*/ 6 w 12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05" name="Freeform 125"/>
            <p:cNvSpPr>
              <a:spLocks/>
            </p:cNvSpPr>
            <p:nvPr/>
          </p:nvSpPr>
          <p:spPr bwMode="auto">
            <a:xfrm>
              <a:off x="2959100" y="3822700"/>
              <a:ext cx="19050" cy="19050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1 h 2"/>
                <a:gd name="T4" fmla="*/ 0 w 2"/>
                <a:gd name="T5" fmla="*/ 1 h 2"/>
                <a:gd name="T6" fmla="*/ 0 w 2"/>
                <a:gd name="T7" fmla="*/ 2 h 2"/>
                <a:gd name="T8" fmla="*/ 1 w 2"/>
                <a:gd name="T9" fmla="*/ 2 h 2"/>
                <a:gd name="T10" fmla="*/ 1 w 2"/>
                <a:gd name="T11" fmla="*/ 2 h 2"/>
                <a:gd name="T12" fmla="*/ 2 w 2"/>
                <a:gd name="T13" fmla="*/ 2 h 2"/>
                <a:gd name="T14" fmla="*/ 2 w 2"/>
                <a:gd name="T15" fmla="*/ 1 h 2"/>
                <a:gd name="T16" fmla="*/ 2 w 2"/>
                <a:gd name="T17" fmla="*/ 1 h 2"/>
                <a:gd name="T18" fmla="*/ 1 w 2"/>
                <a:gd name="T19" fmla="*/ 0 h 2"/>
                <a:gd name="T20" fmla="*/ 1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06" name="Freeform 126"/>
            <p:cNvSpPr>
              <a:spLocks/>
            </p:cNvSpPr>
            <p:nvPr/>
          </p:nvSpPr>
          <p:spPr bwMode="auto">
            <a:xfrm>
              <a:off x="2959100" y="3822700"/>
              <a:ext cx="28575" cy="1905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6 h 12"/>
                <a:gd name="T4" fmla="*/ 0 w 18"/>
                <a:gd name="T5" fmla="*/ 12 h 12"/>
                <a:gd name="T6" fmla="*/ 18 w 18"/>
                <a:gd name="T7" fmla="*/ 12 h 12"/>
                <a:gd name="T8" fmla="*/ 18 w 18"/>
                <a:gd name="T9" fmla="*/ 6 h 12"/>
                <a:gd name="T10" fmla="*/ 12 w 18"/>
                <a:gd name="T11" fmla="*/ 0 h 12"/>
                <a:gd name="T12" fmla="*/ 6 w 1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07" name="Freeform 127"/>
            <p:cNvSpPr>
              <a:spLocks/>
            </p:cNvSpPr>
            <p:nvPr/>
          </p:nvSpPr>
          <p:spPr bwMode="auto">
            <a:xfrm>
              <a:off x="2959100" y="3822700"/>
              <a:ext cx="28575" cy="1905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1 h 2"/>
                <a:gd name="T4" fmla="*/ 0 w 3"/>
                <a:gd name="T5" fmla="*/ 1 h 2"/>
                <a:gd name="T6" fmla="*/ 0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3 w 3"/>
                <a:gd name="T13" fmla="*/ 2 h 2"/>
                <a:gd name="T14" fmla="*/ 3 w 3"/>
                <a:gd name="T15" fmla="*/ 1 h 2"/>
                <a:gd name="T16" fmla="*/ 3 w 3"/>
                <a:gd name="T17" fmla="*/ 1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08" name="Freeform 128"/>
            <p:cNvSpPr>
              <a:spLocks/>
            </p:cNvSpPr>
            <p:nvPr/>
          </p:nvSpPr>
          <p:spPr bwMode="auto">
            <a:xfrm>
              <a:off x="2968625" y="3822700"/>
              <a:ext cx="19050" cy="19050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12 h 12"/>
                <a:gd name="T4" fmla="*/ 12 w 12"/>
                <a:gd name="T5" fmla="*/ 12 h 12"/>
                <a:gd name="T6" fmla="*/ 12 w 12"/>
                <a:gd name="T7" fmla="*/ 0 h 12"/>
                <a:gd name="T8" fmla="*/ 0 w 12"/>
                <a:gd name="T9" fmla="*/ 0 h 12"/>
                <a:gd name="T10" fmla="*/ 0 w 12"/>
                <a:gd name="T1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0" y="6"/>
                  </a:moveTo>
                  <a:lnTo>
                    <a:pt x="0" y="12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09" name="Freeform 129"/>
            <p:cNvSpPr>
              <a:spLocks/>
            </p:cNvSpPr>
            <p:nvPr/>
          </p:nvSpPr>
          <p:spPr bwMode="auto">
            <a:xfrm>
              <a:off x="2968625" y="3822700"/>
              <a:ext cx="19050" cy="19050"/>
            </a:xfrm>
            <a:custGeom>
              <a:avLst/>
              <a:gdLst>
                <a:gd name="T0" fmla="*/ 0 w 2"/>
                <a:gd name="T1" fmla="*/ 1 h 2"/>
                <a:gd name="T2" fmla="*/ 0 w 2"/>
                <a:gd name="T3" fmla="*/ 2 h 2"/>
                <a:gd name="T4" fmla="*/ 1 w 2"/>
                <a:gd name="T5" fmla="*/ 2 h 2"/>
                <a:gd name="T6" fmla="*/ 2 w 2"/>
                <a:gd name="T7" fmla="*/ 2 h 2"/>
                <a:gd name="T8" fmla="*/ 2 w 2"/>
                <a:gd name="T9" fmla="*/ 1 h 2"/>
                <a:gd name="T10" fmla="*/ 2 w 2"/>
                <a:gd name="T11" fmla="*/ 1 h 2"/>
                <a:gd name="T12" fmla="*/ 2 w 2"/>
                <a:gd name="T13" fmla="*/ 0 h 2"/>
                <a:gd name="T14" fmla="*/ 1 w 2"/>
                <a:gd name="T15" fmla="*/ 0 h 2"/>
                <a:gd name="T16" fmla="*/ 0 w 2"/>
                <a:gd name="T17" fmla="*/ 0 h 2"/>
                <a:gd name="T18" fmla="*/ 0 w 2"/>
                <a:gd name="T19" fmla="*/ 1 h 2"/>
                <a:gd name="T20" fmla="*/ 0 w 2"/>
                <a:gd name="T2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10" name="Freeform 130"/>
            <p:cNvSpPr>
              <a:spLocks/>
            </p:cNvSpPr>
            <p:nvPr/>
          </p:nvSpPr>
          <p:spPr bwMode="auto">
            <a:xfrm>
              <a:off x="2968625" y="3822700"/>
              <a:ext cx="47625" cy="19050"/>
            </a:xfrm>
            <a:custGeom>
              <a:avLst/>
              <a:gdLst>
                <a:gd name="T0" fmla="*/ 6 w 30"/>
                <a:gd name="T1" fmla="*/ 0 h 12"/>
                <a:gd name="T2" fmla="*/ 0 w 30"/>
                <a:gd name="T3" fmla="*/ 0 h 12"/>
                <a:gd name="T4" fmla="*/ 0 w 30"/>
                <a:gd name="T5" fmla="*/ 6 h 12"/>
                <a:gd name="T6" fmla="*/ 24 w 30"/>
                <a:gd name="T7" fmla="*/ 12 h 12"/>
                <a:gd name="T8" fmla="*/ 6 w 30"/>
                <a:gd name="T9" fmla="*/ 12 h 12"/>
                <a:gd name="T10" fmla="*/ 30 w 30"/>
                <a:gd name="T11" fmla="*/ 6 h 12"/>
                <a:gd name="T12" fmla="*/ 30 w 30"/>
                <a:gd name="T13" fmla="*/ 0 h 12"/>
                <a:gd name="T14" fmla="*/ 24 w 30"/>
                <a:gd name="T15" fmla="*/ 0 h 12"/>
                <a:gd name="T16" fmla="*/ 6 w 30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2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24" y="12"/>
                  </a:lnTo>
                  <a:lnTo>
                    <a:pt x="6" y="12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11" name="Freeform 131"/>
            <p:cNvSpPr>
              <a:spLocks/>
            </p:cNvSpPr>
            <p:nvPr/>
          </p:nvSpPr>
          <p:spPr bwMode="auto">
            <a:xfrm>
              <a:off x="2968625" y="3822700"/>
              <a:ext cx="47625" cy="19050"/>
            </a:xfrm>
            <a:custGeom>
              <a:avLst/>
              <a:gdLst>
                <a:gd name="T0" fmla="*/ 1 w 5"/>
                <a:gd name="T1" fmla="*/ 0 h 2"/>
                <a:gd name="T2" fmla="*/ 0 w 5"/>
                <a:gd name="T3" fmla="*/ 0 h 2"/>
                <a:gd name="T4" fmla="*/ 0 w 5"/>
                <a:gd name="T5" fmla="*/ 1 h 2"/>
                <a:gd name="T6" fmla="*/ 0 w 5"/>
                <a:gd name="T7" fmla="*/ 1 h 2"/>
                <a:gd name="T8" fmla="*/ 4 w 5"/>
                <a:gd name="T9" fmla="*/ 2 h 2"/>
                <a:gd name="T10" fmla="*/ 1 w 5"/>
                <a:gd name="T11" fmla="*/ 2 h 2"/>
                <a:gd name="T12" fmla="*/ 5 w 5"/>
                <a:gd name="T13" fmla="*/ 1 h 2"/>
                <a:gd name="T14" fmla="*/ 5 w 5"/>
                <a:gd name="T15" fmla="*/ 1 h 2"/>
                <a:gd name="T16" fmla="*/ 5 w 5"/>
                <a:gd name="T17" fmla="*/ 0 h 2"/>
                <a:gd name="T18" fmla="*/ 4 w 5"/>
                <a:gd name="T19" fmla="*/ 0 h 2"/>
                <a:gd name="T20" fmla="*/ 1 w 5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4" y="2"/>
                  </a:lnTo>
                  <a:lnTo>
                    <a:pt x="1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12" name="Freeform 132"/>
            <p:cNvSpPr>
              <a:spLocks/>
            </p:cNvSpPr>
            <p:nvPr/>
          </p:nvSpPr>
          <p:spPr bwMode="auto">
            <a:xfrm>
              <a:off x="2997200" y="3813175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6 w 12"/>
                <a:gd name="T3" fmla="*/ 18 h 18"/>
                <a:gd name="T4" fmla="*/ 12 w 12"/>
                <a:gd name="T5" fmla="*/ 12 h 18"/>
                <a:gd name="T6" fmla="*/ 12 w 12"/>
                <a:gd name="T7" fmla="*/ 0 h 18"/>
                <a:gd name="T8" fmla="*/ 0 w 12"/>
                <a:gd name="T9" fmla="*/ 0 h 18"/>
                <a:gd name="T10" fmla="*/ 0 w 12"/>
                <a:gd name="T11" fmla="*/ 6 h 18"/>
                <a:gd name="T12" fmla="*/ 0 w 12"/>
                <a:gd name="T1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13" name="Freeform 133"/>
            <p:cNvSpPr>
              <a:spLocks/>
            </p:cNvSpPr>
            <p:nvPr/>
          </p:nvSpPr>
          <p:spPr bwMode="auto">
            <a:xfrm>
              <a:off x="2997200" y="3813175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1 w 2"/>
                <a:gd name="T3" fmla="*/ 2 h 3"/>
                <a:gd name="T4" fmla="*/ 1 w 2"/>
                <a:gd name="T5" fmla="*/ 3 h 3"/>
                <a:gd name="T6" fmla="*/ 2 w 2"/>
                <a:gd name="T7" fmla="*/ 2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0 h 3"/>
                <a:gd name="T14" fmla="*/ 1 w 2"/>
                <a:gd name="T15" fmla="*/ 0 h 3"/>
                <a:gd name="T16" fmla="*/ 0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1" y="2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14" name="Freeform 134"/>
            <p:cNvSpPr>
              <a:spLocks/>
            </p:cNvSpPr>
            <p:nvPr/>
          </p:nvSpPr>
          <p:spPr bwMode="auto">
            <a:xfrm>
              <a:off x="2997200" y="3813175"/>
              <a:ext cx="28575" cy="1905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0 h 12"/>
                <a:gd name="T4" fmla="*/ 0 w 18"/>
                <a:gd name="T5" fmla="*/ 12 h 12"/>
                <a:gd name="T6" fmla="*/ 18 w 18"/>
                <a:gd name="T7" fmla="*/ 12 h 12"/>
                <a:gd name="T8" fmla="*/ 18 w 18"/>
                <a:gd name="T9" fmla="*/ 0 h 12"/>
                <a:gd name="T10" fmla="*/ 12 w 18"/>
                <a:gd name="T11" fmla="*/ 0 h 12"/>
                <a:gd name="T12" fmla="*/ 6 w 1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8" y="1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15" name="Freeform 135"/>
            <p:cNvSpPr>
              <a:spLocks/>
            </p:cNvSpPr>
            <p:nvPr/>
          </p:nvSpPr>
          <p:spPr bwMode="auto">
            <a:xfrm>
              <a:off x="2997200" y="3813175"/>
              <a:ext cx="28575" cy="1905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3 w 3"/>
                <a:gd name="T13" fmla="*/ 2 h 2"/>
                <a:gd name="T14" fmla="*/ 3 w 3"/>
                <a:gd name="T15" fmla="*/ 1 h 2"/>
                <a:gd name="T16" fmla="*/ 3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16" name="Freeform 136"/>
            <p:cNvSpPr>
              <a:spLocks/>
            </p:cNvSpPr>
            <p:nvPr/>
          </p:nvSpPr>
          <p:spPr bwMode="auto">
            <a:xfrm>
              <a:off x="3006725" y="3803650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18 h 18"/>
                <a:gd name="T4" fmla="*/ 12 w 12"/>
                <a:gd name="T5" fmla="*/ 18 h 18"/>
                <a:gd name="T6" fmla="*/ 12 w 12"/>
                <a:gd name="T7" fmla="*/ 6 h 18"/>
                <a:gd name="T8" fmla="*/ 6 w 12"/>
                <a:gd name="T9" fmla="*/ 0 h 18"/>
                <a:gd name="T10" fmla="*/ 0 w 12"/>
                <a:gd name="T11" fmla="*/ 6 h 18"/>
                <a:gd name="T12" fmla="*/ 0 w 12"/>
                <a:gd name="T1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0" y="18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17" name="Freeform 137"/>
            <p:cNvSpPr>
              <a:spLocks/>
            </p:cNvSpPr>
            <p:nvPr/>
          </p:nvSpPr>
          <p:spPr bwMode="auto">
            <a:xfrm>
              <a:off x="3006725" y="3803650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1 h 3"/>
                <a:gd name="T14" fmla="*/ 1 w 2"/>
                <a:gd name="T15" fmla="*/ 0 h 3"/>
                <a:gd name="T16" fmla="*/ 0 w 2"/>
                <a:gd name="T17" fmla="*/ 1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18" name="Freeform 138"/>
            <p:cNvSpPr>
              <a:spLocks/>
            </p:cNvSpPr>
            <p:nvPr/>
          </p:nvSpPr>
          <p:spPr bwMode="auto">
            <a:xfrm>
              <a:off x="3006725" y="3803650"/>
              <a:ext cx="19050" cy="19050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0 w 12"/>
                <a:gd name="T5" fmla="*/ 12 h 12"/>
                <a:gd name="T6" fmla="*/ 12 w 12"/>
                <a:gd name="T7" fmla="*/ 12 h 12"/>
                <a:gd name="T8" fmla="*/ 12 w 12"/>
                <a:gd name="T9" fmla="*/ 6 h 12"/>
                <a:gd name="T10" fmla="*/ 6 w 12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19" name="Freeform 139"/>
            <p:cNvSpPr>
              <a:spLocks/>
            </p:cNvSpPr>
            <p:nvPr/>
          </p:nvSpPr>
          <p:spPr bwMode="auto">
            <a:xfrm>
              <a:off x="3006725" y="3803650"/>
              <a:ext cx="19050" cy="19050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1 h 2"/>
                <a:gd name="T4" fmla="*/ 0 w 2"/>
                <a:gd name="T5" fmla="*/ 1 h 2"/>
                <a:gd name="T6" fmla="*/ 0 w 2"/>
                <a:gd name="T7" fmla="*/ 2 h 2"/>
                <a:gd name="T8" fmla="*/ 1 w 2"/>
                <a:gd name="T9" fmla="*/ 2 h 2"/>
                <a:gd name="T10" fmla="*/ 1 w 2"/>
                <a:gd name="T11" fmla="*/ 2 h 2"/>
                <a:gd name="T12" fmla="*/ 2 w 2"/>
                <a:gd name="T13" fmla="*/ 2 h 2"/>
                <a:gd name="T14" fmla="*/ 2 w 2"/>
                <a:gd name="T15" fmla="*/ 1 h 2"/>
                <a:gd name="T16" fmla="*/ 2 w 2"/>
                <a:gd name="T17" fmla="*/ 1 h 2"/>
                <a:gd name="T18" fmla="*/ 1 w 2"/>
                <a:gd name="T19" fmla="*/ 0 h 2"/>
                <a:gd name="T20" fmla="*/ 1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20" name="Freeform 140"/>
            <p:cNvSpPr>
              <a:spLocks/>
            </p:cNvSpPr>
            <p:nvPr/>
          </p:nvSpPr>
          <p:spPr bwMode="auto">
            <a:xfrm>
              <a:off x="3006725" y="3803650"/>
              <a:ext cx="38100" cy="19050"/>
            </a:xfrm>
            <a:custGeom>
              <a:avLst/>
              <a:gdLst>
                <a:gd name="T0" fmla="*/ 6 w 24"/>
                <a:gd name="T1" fmla="*/ 0 h 12"/>
                <a:gd name="T2" fmla="*/ 6 w 24"/>
                <a:gd name="T3" fmla="*/ 6 h 12"/>
                <a:gd name="T4" fmla="*/ 0 w 24"/>
                <a:gd name="T5" fmla="*/ 6 h 12"/>
                <a:gd name="T6" fmla="*/ 6 w 24"/>
                <a:gd name="T7" fmla="*/ 12 h 12"/>
                <a:gd name="T8" fmla="*/ 24 w 24"/>
                <a:gd name="T9" fmla="*/ 12 h 12"/>
                <a:gd name="T10" fmla="*/ 24 w 24"/>
                <a:gd name="T11" fmla="*/ 6 h 12"/>
                <a:gd name="T12" fmla="*/ 18 w 24"/>
                <a:gd name="T13" fmla="*/ 0 h 12"/>
                <a:gd name="T14" fmla="*/ 6 w 24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2">
                  <a:moveTo>
                    <a:pt x="6" y="0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6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1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21" name="Freeform 141"/>
            <p:cNvSpPr>
              <a:spLocks/>
            </p:cNvSpPr>
            <p:nvPr/>
          </p:nvSpPr>
          <p:spPr bwMode="auto">
            <a:xfrm>
              <a:off x="3006725" y="3803650"/>
              <a:ext cx="38100" cy="19050"/>
            </a:xfrm>
            <a:custGeom>
              <a:avLst/>
              <a:gdLst>
                <a:gd name="T0" fmla="*/ 1 w 4"/>
                <a:gd name="T1" fmla="*/ 0 h 2"/>
                <a:gd name="T2" fmla="*/ 1 w 4"/>
                <a:gd name="T3" fmla="*/ 1 h 2"/>
                <a:gd name="T4" fmla="*/ 0 w 4"/>
                <a:gd name="T5" fmla="*/ 1 h 2"/>
                <a:gd name="T6" fmla="*/ 1 w 4"/>
                <a:gd name="T7" fmla="*/ 2 h 2"/>
                <a:gd name="T8" fmla="*/ 3 w 4"/>
                <a:gd name="T9" fmla="*/ 2 h 2"/>
                <a:gd name="T10" fmla="*/ 1 w 4"/>
                <a:gd name="T11" fmla="*/ 2 h 2"/>
                <a:gd name="T12" fmla="*/ 4 w 4"/>
                <a:gd name="T13" fmla="*/ 2 h 2"/>
                <a:gd name="T14" fmla="*/ 4 w 4"/>
                <a:gd name="T15" fmla="*/ 1 h 2"/>
                <a:gd name="T16" fmla="*/ 4 w 4"/>
                <a:gd name="T17" fmla="*/ 1 h 2"/>
                <a:gd name="T18" fmla="*/ 3 w 4"/>
                <a:gd name="T19" fmla="*/ 0 h 2"/>
                <a:gd name="T20" fmla="*/ 1 w 4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3" y="2"/>
                  </a:lnTo>
                  <a:lnTo>
                    <a:pt x="1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22" name="Freeform 142"/>
            <p:cNvSpPr>
              <a:spLocks/>
            </p:cNvSpPr>
            <p:nvPr/>
          </p:nvSpPr>
          <p:spPr bwMode="auto">
            <a:xfrm>
              <a:off x="3025775" y="3794125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18 h 18"/>
                <a:gd name="T4" fmla="*/ 12 w 12"/>
                <a:gd name="T5" fmla="*/ 18 h 18"/>
                <a:gd name="T6" fmla="*/ 12 w 12"/>
                <a:gd name="T7" fmla="*/ 6 h 18"/>
                <a:gd name="T8" fmla="*/ 6 w 12"/>
                <a:gd name="T9" fmla="*/ 0 h 18"/>
                <a:gd name="T10" fmla="*/ 0 w 12"/>
                <a:gd name="T11" fmla="*/ 6 h 18"/>
                <a:gd name="T12" fmla="*/ 0 w 12"/>
                <a:gd name="T1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0" y="18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23" name="Freeform 143"/>
            <p:cNvSpPr>
              <a:spLocks/>
            </p:cNvSpPr>
            <p:nvPr/>
          </p:nvSpPr>
          <p:spPr bwMode="auto">
            <a:xfrm>
              <a:off x="3025775" y="3794125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1 h 3"/>
                <a:gd name="T14" fmla="*/ 1 w 2"/>
                <a:gd name="T15" fmla="*/ 0 h 3"/>
                <a:gd name="T16" fmla="*/ 0 w 2"/>
                <a:gd name="T17" fmla="*/ 1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24" name="Freeform 144"/>
            <p:cNvSpPr>
              <a:spLocks/>
            </p:cNvSpPr>
            <p:nvPr/>
          </p:nvSpPr>
          <p:spPr bwMode="auto">
            <a:xfrm>
              <a:off x="3025775" y="3794125"/>
              <a:ext cx="85725" cy="19050"/>
            </a:xfrm>
            <a:custGeom>
              <a:avLst/>
              <a:gdLst>
                <a:gd name="T0" fmla="*/ 6 w 54"/>
                <a:gd name="T1" fmla="*/ 0 h 12"/>
                <a:gd name="T2" fmla="*/ 0 w 54"/>
                <a:gd name="T3" fmla="*/ 6 h 12"/>
                <a:gd name="T4" fmla="*/ 0 w 54"/>
                <a:gd name="T5" fmla="*/ 12 h 12"/>
                <a:gd name="T6" fmla="*/ 54 w 54"/>
                <a:gd name="T7" fmla="*/ 12 h 12"/>
                <a:gd name="T8" fmla="*/ 54 w 54"/>
                <a:gd name="T9" fmla="*/ 6 h 12"/>
                <a:gd name="T10" fmla="*/ 48 w 54"/>
                <a:gd name="T11" fmla="*/ 0 h 12"/>
                <a:gd name="T12" fmla="*/ 6 w 5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12">
                  <a:moveTo>
                    <a:pt x="6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4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25" name="Freeform 145"/>
            <p:cNvSpPr>
              <a:spLocks/>
            </p:cNvSpPr>
            <p:nvPr/>
          </p:nvSpPr>
          <p:spPr bwMode="auto">
            <a:xfrm>
              <a:off x="3025775" y="3794125"/>
              <a:ext cx="85725" cy="19050"/>
            </a:xfrm>
            <a:custGeom>
              <a:avLst/>
              <a:gdLst>
                <a:gd name="T0" fmla="*/ 1 w 9"/>
                <a:gd name="T1" fmla="*/ 0 h 2"/>
                <a:gd name="T2" fmla="*/ 0 w 9"/>
                <a:gd name="T3" fmla="*/ 1 h 2"/>
                <a:gd name="T4" fmla="*/ 0 w 9"/>
                <a:gd name="T5" fmla="*/ 1 h 2"/>
                <a:gd name="T6" fmla="*/ 0 w 9"/>
                <a:gd name="T7" fmla="*/ 2 h 2"/>
                <a:gd name="T8" fmla="*/ 8 w 9"/>
                <a:gd name="T9" fmla="*/ 2 h 2"/>
                <a:gd name="T10" fmla="*/ 1 w 9"/>
                <a:gd name="T11" fmla="*/ 2 h 2"/>
                <a:gd name="T12" fmla="*/ 9 w 9"/>
                <a:gd name="T13" fmla="*/ 2 h 2"/>
                <a:gd name="T14" fmla="*/ 9 w 9"/>
                <a:gd name="T15" fmla="*/ 1 h 2"/>
                <a:gd name="T16" fmla="*/ 9 w 9"/>
                <a:gd name="T17" fmla="*/ 1 h 2"/>
                <a:gd name="T18" fmla="*/ 8 w 9"/>
                <a:gd name="T19" fmla="*/ 0 h 2"/>
                <a:gd name="T20" fmla="*/ 1 w 9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2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8" y="2"/>
                  </a:lnTo>
                  <a:lnTo>
                    <a:pt x="1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8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26" name="Freeform 146"/>
            <p:cNvSpPr>
              <a:spLocks/>
            </p:cNvSpPr>
            <p:nvPr/>
          </p:nvSpPr>
          <p:spPr bwMode="auto">
            <a:xfrm>
              <a:off x="3092450" y="3794125"/>
              <a:ext cx="28575" cy="1905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6 h 12"/>
                <a:gd name="T4" fmla="*/ 0 w 18"/>
                <a:gd name="T5" fmla="*/ 12 h 12"/>
                <a:gd name="T6" fmla="*/ 18 w 18"/>
                <a:gd name="T7" fmla="*/ 12 h 12"/>
                <a:gd name="T8" fmla="*/ 18 w 18"/>
                <a:gd name="T9" fmla="*/ 6 h 12"/>
                <a:gd name="T10" fmla="*/ 12 w 18"/>
                <a:gd name="T11" fmla="*/ 0 h 12"/>
                <a:gd name="T12" fmla="*/ 6 w 1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27" name="Freeform 147"/>
            <p:cNvSpPr>
              <a:spLocks/>
            </p:cNvSpPr>
            <p:nvPr/>
          </p:nvSpPr>
          <p:spPr bwMode="auto">
            <a:xfrm>
              <a:off x="3092450" y="3794125"/>
              <a:ext cx="28575" cy="1905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1 h 2"/>
                <a:gd name="T4" fmla="*/ 0 w 3"/>
                <a:gd name="T5" fmla="*/ 1 h 2"/>
                <a:gd name="T6" fmla="*/ 0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3 w 3"/>
                <a:gd name="T13" fmla="*/ 2 h 2"/>
                <a:gd name="T14" fmla="*/ 3 w 3"/>
                <a:gd name="T15" fmla="*/ 1 h 2"/>
                <a:gd name="T16" fmla="*/ 3 w 3"/>
                <a:gd name="T17" fmla="*/ 1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28" name="Freeform 148"/>
            <p:cNvSpPr>
              <a:spLocks/>
            </p:cNvSpPr>
            <p:nvPr/>
          </p:nvSpPr>
          <p:spPr bwMode="auto">
            <a:xfrm>
              <a:off x="3101975" y="3794125"/>
              <a:ext cx="19050" cy="19050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12 h 12"/>
                <a:gd name="T4" fmla="*/ 12 w 12"/>
                <a:gd name="T5" fmla="*/ 12 h 12"/>
                <a:gd name="T6" fmla="*/ 12 w 12"/>
                <a:gd name="T7" fmla="*/ 0 h 12"/>
                <a:gd name="T8" fmla="*/ 0 w 12"/>
                <a:gd name="T9" fmla="*/ 0 h 12"/>
                <a:gd name="T10" fmla="*/ 0 w 12"/>
                <a:gd name="T1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0" y="6"/>
                  </a:moveTo>
                  <a:lnTo>
                    <a:pt x="0" y="12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29" name="Freeform 149"/>
            <p:cNvSpPr>
              <a:spLocks/>
            </p:cNvSpPr>
            <p:nvPr/>
          </p:nvSpPr>
          <p:spPr bwMode="auto">
            <a:xfrm>
              <a:off x="3101975" y="3794125"/>
              <a:ext cx="19050" cy="19050"/>
            </a:xfrm>
            <a:custGeom>
              <a:avLst/>
              <a:gdLst>
                <a:gd name="T0" fmla="*/ 0 w 2"/>
                <a:gd name="T1" fmla="*/ 1 h 2"/>
                <a:gd name="T2" fmla="*/ 0 w 2"/>
                <a:gd name="T3" fmla="*/ 2 h 2"/>
                <a:gd name="T4" fmla="*/ 1 w 2"/>
                <a:gd name="T5" fmla="*/ 2 h 2"/>
                <a:gd name="T6" fmla="*/ 2 w 2"/>
                <a:gd name="T7" fmla="*/ 2 h 2"/>
                <a:gd name="T8" fmla="*/ 2 w 2"/>
                <a:gd name="T9" fmla="*/ 1 h 2"/>
                <a:gd name="T10" fmla="*/ 2 w 2"/>
                <a:gd name="T11" fmla="*/ 1 h 2"/>
                <a:gd name="T12" fmla="*/ 2 w 2"/>
                <a:gd name="T13" fmla="*/ 0 h 2"/>
                <a:gd name="T14" fmla="*/ 1 w 2"/>
                <a:gd name="T15" fmla="*/ 0 h 2"/>
                <a:gd name="T16" fmla="*/ 0 w 2"/>
                <a:gd name="T17" fmla="*/ 0 h 2"/>
                <a:gd name="T18" fmla="*/ 0 w 2"/>
                <a:gd name="T19" fmla="*/ 1 h 2"/>
                <a:gd name="T20" fmla="*/ 0 w 2"/>
                <a:gd name="T2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30" name="Freeform 150"/>
            <p:cNvSpPr>
              <a:spLocks/>
            </p:cNvSpPr>
            <p:nvPr/>
          </p:nvSpPr>
          <p:spPr bwMode="auto">
            <a:xfrm>
              <a:off x="3101975" y="3794125"/>
              <a:ext cx="38100" cy="19050"/>
            </a:xfrm>
            <a:custGeom>
              <a:avLst/>
              <a:gdLst>
                <a:gd name="T0" fmla="*/ 6 w 24"/>
                <a:gd name="T1" fmla="*/ 0 h 12"/>
                <a:gd name="T2" fmla="*/ 0 w 24"/>
                <a:gd name="T3" fmla="*/ 0 h 12"/>
                <a:gd name="T4" fmla="*/ 0 w 24"/>
                <a:gd name="T5" fmla="*/ 6 h 12"/>
                <a:gd name="T6" fmla="*/ 18 w 24"/>
                <a:gd name="T7" fmla="*/ 12 h 12"/>
                <a:gd name="T8" fmla="*/ 6 w 24"/>
                <a:gd name="T9" fmla="*/ 12 h 12"/>
                <a:gd name="T10" fmla="*/ 18 w 24"/>
                <a:gd name="T11" fmla="*/ 6 h 12"/>
                <a:gd name="T12" fmla="*/ 24 w 24"/>
                <a:gd name="T13" fmla="*/ 6 h 12"/>
                <a:gd name="T14" fmla="*/ 18 w 24"/>
                <a:gd name="T15" fmla="*/ 0 h 12"/>
                <a:gd name="T16" fmla="*/ 6 w 24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12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1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31" name="Freeform 151"/>
            <p:cNvSpPr>
              <a:spLocks/>
            </p:cNvSpPr>
            <p:nvPr/>
          </p:nvSpPr>
          <p:spPr bwMode="auto">
            <a:xfrm>
              <a:off x="3101975" y="3794125"/>
              <a:ext cx="38100" cy="19050"/>
            </a:xfrm>
            <a:custGeom>
              <a:avLst/>
              <a:gdLst>
                <a:gd name="T0" fmla="*/ 1 w 4"/>
                <a:gd name="T1" fmla="*/ 0 h 2"/>
                <a:gd name="T2" fmla="*/ 0 w 4"/>
                <a:gd name="T3" fmla="*/ 0 h 2"/>
                <a:gd name="T4" fmla="*/ 0 w 4"/>
                <a:gd name="T5" fmla="*/ 1 h 2"/>
                <a:gd name="T6" fmla="*/ 0 w 4"/>
                <a:gd name="T7" fmla="*/ 1 h 2"/>
                <a:gd name="T8" fmla="*/ 3 w 4"/>
                <a:gd name="T9" fmla="*/ 2 h 2"/>
                <a:gd name="T10" fmla="*/ 1 w 4"/>
                <a:gd name="T11" fmla="*/ 2 h 2"/>
                <a:gd name="T12" fmla="*/ 3 w 4"/>
                <a:gd name="T13" fmla="*/ 1 h 2"/>
                <a:gd name="T14" fmla="*/ 4 w 4"/>
                <a:gd name="T15" fmla="*/ 1 h 2"/>
                <a:gd name="T16" fmla="*/ 3 w 4"/>
                <a:gd name="T17" fmla="*/ 0 h 2"/>
                <a:gd name="T18" fmla="*/ 3 w 4"/>
                <a:gd name="T19" fmla="*/ 0 h 2"/>
                <a:gd name="T20" fmla="*/ 1 w 4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3" y="2"/>
                  </a:lnTo>
                  <a:lnTo>
                    <a:pt x="1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32" name="Freeform 152"/>
            <p:cNvSpPr>
              <a:spLocks/>
            </p:cNvSpPr>
            <p:nvPr/>
          </p:nvSpPr>
          <p:spPr bwMode="auto">
            <a:xfrm>
              <a:off x="3121025" y="3784600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6 w 12"/>
                <a:gd name="T3" fmla="*/ 18 h 18"/>
                <a:gd name="T4" fmla="*/ 6 w 12"/>
                <a:gd name="T5" fmla="*/ 12 h 18"/>
                <a:gd name="T6" fmla="*/ 12 w 12"/>
                <a:gd name="T7" fmla="*/ 6 h 18"/>
                <a:gd name="T8" fmla="*/ 12 w 12"/>
                <a:gd name="T9" fmla="*/ 12 h 18"/>
                <a:gd name="T10" fmla="*/ 6 w 12"/>
                <a:gd name="T11" fmla="*/ 0 h 18"/>
                <a:gd name="T12" fmla="*/ 0 w 12"/>
                <a:gd name="T13" fmla="*/ 0 h 18"/>
                <a:gd name="T14" fmla="*/ 0 w 12"/>
                <a:gd name="T15" fmla="*/ 6 h 18"/>
                <a:gd name="T16" fmla="*/ 0 w 12"/>
                <a:gd name="T17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33" name="Freeform 153"/>
            <p:cNvSpPr>
              <a:spLocks/>
            </p:cNvSpPr>
            <p:nvPr/>
          </p:nvSpPr>
          <p:spPr bwMode="auto">
            <a:xfrm>
              <a:off x="3121025" y="3784600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1 w 2"/>
                <a:gd name="T3" fmla="*/ 2 h 3"/>
                <a:gd name="T4" fmla="*/ 1 w 2"/>
                <a:gd name="T5" fmla="*/ 3 h 3"/>
                <a:gd name="T6" fmla="*/ 1 w 2"/>
                <a:gd name="T7" fmla="*/ 2 h 3"/>
                <a:gd name="T8" fmla="*/ 2 w 2"/>
                <a:gd name="T9" fmla="*/ 1 h 3"/>
                <a:gd name="T10" fmla="*/ 2 w 2"/>
                <a:gd name="T11" fmla="*/ 2 h 3"/>
                <a:gd name="T12" fmla="*/ 1 w 2"/>
                <a:gd name="T13" fmla="*/ 0 h 3"/>
                <a:gd name="T14" fmla="*/ 1 w 2"/>
                <a:gd name="T15" fmla="*/ 0 h 3"/>
                <a:gd name="T16" fmla="*/ 0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34" name="Freeform 154"/>
            <p:cNvSpPr>
              <a:spLocks/>
            </p:cNvSpPr>
            <p:nvPr/>
          </p:nvSpPr>
          <p:spPr bwMode="auto">
            <a:xfrm>
              <a:off x="3121025" y="3784600"/>
              <a:ext cx="28575" cy="1905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0 h 12"/>
                <a:gd name="T4" fmla="*/ 0 w 18"/>
                <a:gd name="T5" fmla="*/ 12 h 12"/>
                <a:gd name="T6" fmla="*/ 12 w 18"/>
                <a:gd name="T7" fmla="*/ 12 h 12"/>
                <a:gd name="T8" fmla="*/ 18 w 18"/>
                <a:gd name="T9" fmla="*/ 6 h 12"/>
                <a:gd name="T10" fmla="*/ 12 w 18"/>
                <a:gd name="T11" fmla="*/ 0 h 12"/>
                <a:gd name="T12" fmla="*/ 6 w 1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35" name="Freeform 155"/>
            <p:cNvSpPr>
              <a:spLocks/>
            </p:cNvSpPr>
            <p:nvPr/>
          </p:nvSpPr>
          <p:spPr bwMode="auto">
            <a:xfrm>
              <a:off x="3121025" y="3784600"/>
              <a:ext cx="28575" cy="1905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2 w 3"/>
                <a:gd name="T13" fmla="*/ 2 h 2"/>
                <a:gd name="T14" fmla="*/ 3 w 3"/>
                <a:gd name="T15" fmla="*/ 1 h 2"/>
                <a:gd name="T16" fmla="*/ 2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36" name="Freeform 156"/>
            <p:cNvSpPr>
              <a:spLocks/>
            </p:cNvSpPr>
            <p:nvPr/>
          </p:nvSpPr>
          <p:spPr bwMode="auto">
            <a:xfrm>
              <a:off x="3130550" y="3775075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18 h 18"/>
                <a:gd name="T4" fmla="*/ 6 w 12"/>
                <a:gd name="T5" fmla="*/ 18 h 18"/>
                <a:gd name="T6" fmla="*/ 12 w 12"/>
                <a:gd name="T7" fmla="*/ 6 h 18"/>
                <a:gd name="T8" fmla="*/ 12 w 12"/>
                <a:gd name="T9" fmla="*/ 12 h 18"/>
                <a:gd name="T10" fmla="*/ 6 w 12"/>
                <a:gd name="T11" fmla="*/ 6 h 18"/>
                <a:gd name="T12" fmla="*/ 6 w 12"/>
                <a:gd name="T13" fmla="*/ 0 h 18"/>
                <a:gd name="T14" fmla="*/ 0 w 12"/>
                <a:gd name="T15" fmla="*/ 6 h 18"/>
                <a:gd name="T16" fmla="*/ 0 w 12"/>
                <a:gd name="T17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37" name="Freeform 157"/>
            <p:cNvSpPr>
              <a:spLocks/>
            </p:cNvSpPr>
            <p:nvPr/>
          </p:nvSpPr>
          <p:spPr bwMode="auto">
            <a:xfrm>
              <a:off x="3130550" y="3775075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1 w 2"/>
                <a:gd name="T13" fmla="*/ 1 h 3"/>
                <a:gd name="T14" fmla="*/ 1 w 2"/>
                <a:gd name="T15" fmla="*/ 0 h 3"/>
                <a:gd name="T16" fmla="*/ 0 w 2"/>
                <a:gd name="T17" fmla="*/ 1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38" name="Freeform 158"/>
            <p:cNvSpPr>
              <a:spLocks/>
            </p:cNvSpPr>
            <p:nvPr/>
          </p:nvSpPr>
          <p:spPr bwMode="auto">
            <a:xfrm>
              <a:off x="3130550" y="3775075"/>
              <a:ext cx="57150" cy="19050"/>
            </a:xfrm>
            <a:custGeom>
              <a:avLst/>
              <a:gdLst>
                <a:gd name="T0" fmla="*/ 6 w 36"/>
                <a:gd name="T1" fmla="*/ 0 h 12"/>
                <a:gd name="T2" fmla="*/ 0 w 36"/>
                <a:gd name="T3" fmla="*/ 6 h 12"/>
                <a:gd name="T4" fmla="*/ 0 w 36"/>
                <a:gd name="T5" fmla="*/ 12 h 12"/>
                <a:gd name="T6" fmla="*/ 36 w 36"/>
                <a:gd name="T7" fmla="*/ 12 h 12"/>
                <a:gd name="T8" fmla="*/ 36 w 36"/>
                <a:gd name="T9" fmla="*/ 6 h 12"/>
                <a:gd name="T10" fmla="*/ 30 w 36"/>
                <a:gd name="T11" fmla="*/ 0 h 12"/>
                <a:gd name="T12" fmla="*/ 6 w 36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2">
                  <a:moveTo>
                    <a:pt x="6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36" y="12"/>
                  </a:lnTo>
                  <a:lnTo>
                    <a:pt x="36" y="6"/>
                  </a:lnTo>
                  <a:lnTo>
                    <a:pt x="3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39" name="Freeform 159"/>
            <p:cNvSpPr>
              <a:spLocks/>
            </p:cNvSpPr>
            <p:nvPr/>
          </p:nvSpPr>
          <p:spPr bwMode="auto">
            <a:xfrm>
              <a:off x="3130550" y="3775075"/>
              <a:ext cx="57150" cy="19050"/>
            </a:xfrm>
            <a:custGeom>
              <a:avLst/>
              <a:gdLst>
                <a:gd name="T0" fmla="*/ 1 w 6"/>
                <a:gd name="T1" fmla="*/ 0 h 2"/>
                <a:gd name="T2" fmla="*/ 0 w 6"/>
                <a:gd name="T3" fmla="*/ 1 h 2"/>
                <a:gd name="T4" fmla="*/ 0 w 6"/>
                <a:gd name="T5" fmla="*/ 1 h 2"/>
                <a:gd name="T6" fmla="*/ 0 w 6"/>
                <a:gd name="T7" fmla="*/ 2 h 2"/>
                <a:gd name="T8" fmla="*/ 5 w 6"/>
                <a:gd name="T9" fmla="*/ 2 h 2"/>
                <a:gd name="T10" fmla="*/ 1 w 6"/>
                <a:gd name="T11" fmla="*/ 2 h 2"/>
                <a:gd name="T12" fmla="*/ 6 w 6"/>
                <a:gd name="T13" fmla="*/ 2 h 2"/>
                <a:gd name="T14" fmla="*/ 6 w 6"/>
                <a:gd name="T15" fmla="*/ 1 h 2"/>
                <a:gd name="T16" fmla="*/ 6 w 6"/>
                <a:gd name="T17" fmla="*/ 1 h 2"/>
                <a:gd name="T18" fmla="*/ 5 w 6"/>
                <a:gd name="T19" fmla="*/ 0 h 2"/>
                <a:gd name="T20" fmla="*/ 1 w 6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5" y="2"/>
                  </a:lnTo>
                  <a:lnTo>
                    <a:pt x="1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40" name="Freeform 160"/>
            <p:cNvSpPr>
              <a:spLocks/>
            </p:cNvSpPr>
            <p:nvPr/>
          </p:nvSpPr>
          <p:spPr bwMode="auto">
            <a:xfrm>
              <a:off x="3168650" y="3775075"/>
              <a:ext cx="19050" cy="19050"/>
            </a:xfrm>
            <a:custGeom>
              <a:avLst/>
              <a:gdLst>
                <a:gd name="T0" fmla="*/ 0 w 12"/>
                <a:gd name="T1" fmla="*/ 6 h 12"/>
                <a:gd name="T2" fmla="*/ 6 w 12"/>
                <a:gd name="T3" fmla="*/ 12 h 12"/>
                <a:gd name="T4" fmla="*/ 12 w 12"/>
                <a:gd name="T5" fmla="*/ 12 h 12"/>
                <a:gd name="T6" fmla="*/ 12 w 12"/>
                <a:gd name="T7" fmla="*/ 0 h 12"/>
                <a:gd name="T8" fmla="*/ 6 w 12"/>
                <a:gd name="T9" fmla="*/ 0 h 12"/>
                <a:gd name="T10" fmla="*/ 0 w 12"/>
                <a:gd name="T1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0" y="6"/>
                  </a:moveTo>
                  <a:lnTo>
                    <a:pt x="6" y="12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41" name="Freeform 161"/>
            <p:cNvSpPr>
              <a:spLocks/>
            </p:cNvSpPr>
            <p:nvPr/>
          </p:nvSpPr>
          <p:spPr bwMode="auto">
            <a:xfrm>
              <a:off x="3168650" y="3775075"/>
              <a:ext cx="19050" cy="19050"/>
            </a:xfrm>
            <a:custGeom>
              <a:avLst/>
              <a:gdLst>
                <a:gd name="T0" fmla="*/ 0 w 2"/>
                <a:gd name="T1" fmla="*/ 1 h 2"/>
                <a:gd name="T2" fmla="*/ 1 w 2"/>
                <a:gd name="T3" fmla="*/ 2 h 2"/>
                <a:gd name="T4" fmla="*/ 1 w 2"/>
                <a:gd name="T5" fmla="*/ 2 h 2"/>
                <a:gd name="T6" fmla="*/ 2 w 2"/>
                <a:gd name="T7" fmla="*/ 2 h 2"/>
                <a:gd name="T8" fmla="*/ 2 w 2"/>
                <a:gd name="T9" fmla="*/ 1 h 2"/>
                <a:gd name="T10" fmla="*/ 2 w 2"/>
                <a:gd name="T11" fmla="*/ 1 h 2"/>
                <a:gd name="T12" fmla="*/ 2 w 2"/>
                <a:gd name="T13" fmla="*/ 0 h 2"/>
                <a:gd name="T14" fmla="*/ 1 w 2"/>
                <a:gd name="T15" fmla="*/ 0 h 2"/>
                <a:gd name="T16" fmla="*/ 1 w 2"/>
                <a:gd name="T17" fmla="*/ 0 h 2"/>
                <a:gd name="T18" fmla="*/ 0 w 2"/>
                <a:gd name="T19" fmla="*/ 1 h 2"/>
                <a:gd name="T20" fmla="*/ 0 w 2"/>
                <a:gd name="T2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42" name="Freeform 162"/>
            <p:cNvSpPr>
              <a:spLocks/>
            </p:cNvSpPr>
            <p:nvPr/>
          </p:nvSpPr>
          <p:spPr bwMode="auto">
            <a:xfrm>
              <a:off x="3168650" y="3775075"/>
              <a:ext cx="28575" cy="1905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6 h 12"/>
                <a:gd name="T4" fmla="*/ 6 w 18"/>
                <a:gd name="T5" fmla="*/ 6 h 12"/>
                <a:gd name="T6" fmla="*/ 12 w 18"/>
                <a:gd name="T7" fmla="*/ 12 h 12"/>
                <a:gd name="T8" fmla="*/ 6 w 18"/>
                <a:gd name="T9" fmla="*/ 12 h 12"/>
                <a:gd name="T10" fmla="*/ 18 w 18"/>
                <a:gd name="T11" fmla="*/ 6 h 12"/>
                <a:gd name="T12" fmla="*/ 18 w 18"/>
                <a:gd name="T13" fmla="*/ 0 h 12"/>
                <a:gd name="T14" fmla="*/ 12 w 18"/>
                <a:gd name="T15" fmla="*/ 0 h 12"/>
                <a:gd name="T16" fmla="*/ 6 w 18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43" name="Freeform 163"/>
            <p:cNvSpPr>
              <a:spLocks/>
            </p:cNvSpPr>
            <p:nvPr/>
          </p:nvSpPr>
          <p:spPr bwMode="auto">
            <a:xfrm>
              <a:off x="3168650" y="3775075"/>
              <a:ext cx="28575" cy="19050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0 h 2"/>
                <a:gd name="T4" fmla="*/ 0 w 3"/>
                <a:gd name="T5" fmla="*/ 1 h 2"/>
                <a:gd name="T6" fmla="*/ 1 w 3"/>
                <a:gd name="T7" fmla="*/ 1 h 2"/>
                <a:gd name="T8" fmla="*/ 2 w 3"/>
                <a:gd name="T9" fmla="*/ 2 h 2"/>
                <a:gd name="T10" fmla="*/ 1 w 3"/>
                <a:gd name="T11" fmla="*/ 2 h 2"/>
                <a:gd name="T12" fmla="*/ 3 w 3"/>
                <a:gd name="T13" fmla="*/ 1 h 2"/>
                <a:gd name="T14" fmla="*/ 3 w 3"/>
                <a:gd name="T15" fmla="*/ 1 h 2"/>
                <a:gd name="T16" fmla="*/ 3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44" name="Freeform 164"/>
            <p:cNvSpPr>
              <a:spLocks/>
            </p:cNvSpPr>
            <p:nvPr/>
          </p:nvSpPr>
          <p:spPr bwMode="auto">
            <a:xfrm>
              <a:off x="3178175" y="3765550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6 w 12"/>
                <a:gd name="T3" fmla="*/ 18 h 18"/>
                <a:gd name="T4" fmla="*/ 12 w 12"/>
                <a:gd name="T5" fmla="*/ 12 h 18"/>
                <a:gd name="T6" fmla="*/ 12 w 12"/>
                <a:gd name="T7" fmla="*/ 0 h 18"/>
                <a:gd name="T8" fmla="*/ 0 w 12"/>
                <a:gd name="T9" fmla="*/ 0 h 18"/>
                <a:gd name="T10" fmla="*/ 0 w 12"/>
                <a:gd name="T11" fmla="*/ 6 h 18"/>
                <a:gd name="T12" fmla="*/ 0 w 12"/>
                <a:gd name="T1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45" name="Freeform 165"/>
            <p:cNvSpPr>
              <a:spLocks/>
            </p:cNvSpPr>
            <p:nvPr/>
          </p:nvSpPr>
          <p:spPr bwMode="auto">
            <a:xfrm>
              <a:off x="3178175" y="3765550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1 w 2"/>
                <a:gd name="T3" fmla="*/ 2 h 3"/>
                <a:gd name="T4" fmla="*/ 1 w 2"/>
                <a:gd name="T5" fmla="*/ 3 h 3"/>
                <a:gd name="T6" fmla="*/ 2 w 2"/>
                <a:gd name="T7" fmla="*/ 2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0 h 3"/>
                <a:gd name="T14" fmla="*/ 1 w 2"/>
                <a:gd name="T15" fmla="*/ 0 h 3"/>
                <a:gd name="T16" fmla="*/ 0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1" y="2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46" name="Freeform 166"/>
            <p:cNvSpPr>
              <a:spLocks/>
            </p:cNvSpPr>
            <p:nvPr/>
          </p:nvSpPr>
          <p:spPr bwMode="auto">
            <a:xfrm>
              <a:off x="3178175" y="3765550"/>
              <a:ext cx="38100" cy="19050"/>
            </a:xfrm>
            <a:custGeom>
              <a:avLst/>
              <a:gdLst>
                <a:gd name="T0" fmla="*/ 6 w 24"/>
                <a:gd name="T1" fmla="*/ 0 h 12"/>
                <a:gd name="T2" fmla="*/ 0 w 24"/>
                <a:gd name="T3" fmla="*/ 0 h 12"/>
                <a:gd name="T4" fmla="*/ 0 w 24"/>
                <a:gd name="T5" fmla="*/ 12 h 12"/>
                <a:gd name="T6" fmla="*/ 24 w 24"/>
                <a:gd name="T7" fmla="*/ 12 h 12"/>
                <a:gd name="T8" fmla="*/ 24 w 24"/>
                <a:gd name="T9" fmla="*/ 0 h 12"/>
                <a:gd name="T10" fmla="*/ 18 w 24"/>
                <a:gd name="T11" fmla="*/ 0 h 12"/>
                <a:gd name="T12" fmla="*/ 6 w 2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47" name="Freeform 167"/>
            <p:cNvSpPr>
              <a:spLocks/>
            </p:cNvSpPr>
            <p:nvPr/>
          </p:nvSpPr>
          <p:spPr bwMode="auto">
            <a:xfrm>
              <a:off x="3178175" y="3765550"/>
              <a:ext cx="38100" cy="19050"/>
            </a:xfrm>
            <a:custGeom>
              <a:avLst/>
              <a:gdLst>
                <a:gd name="T0" fmla="*/ 1 w 4"/>
                <a:gd name="T1" fmla="*/ 0 h 2"/>
                <a:gd name="T2" fmla="*/ 0 w 4"/>
                <a:gd name="T3" fmla="*/ 0 h 2"/>
                <a:gd name="T4" fmla="*/ 0 w 4"/>
                <a:gd name="T5" fmla="*/ 1 h 2"/>
                <a:gd name="T6" fmla="*/ 0 w 4"/>
                <a:gd name="T7" fmla="*/ 2 h 2"/>
                <a:gd name="T8" fmla="*/ 3 w 4"/>
                <a:gd name="T9" fmla="*/ 2 h 2"/>
                <a:gd name="T10" fmla="*/ 1 w 4"/>
                <a:gd name="T11" fmla="*/ 2 h 2"/>
                <a:gd name="T12" fmla="*/ 4 w 4"/>
                <a:gd name="T13" fmla="*/ 2 h 2"/>
                <a:gd name="T14" fmla="*/ 4 w 4"/>
                <a:gd name="T15" fmla="*/ 1 h 2"/>
                <a:gd name="T16" fmla="*/ 4 w 4"/>
                <a:gd name="T17" fmla="*/ 0 h 2"/>
                <a:gd name="T18" fmla="*/ 3 w 4"/>
                <a:gd name="T19" fmla="*/ 0 h 2"/>
                <a:gd name="T20" fmla="*/ 1 w 4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3" y="2"/>
                  </a:lnTo>
                  <a:lnTo>
                    <a:pt x="1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48" name="Freeform 168"/>
            <p:cNvSpPr>
              <a:spLocks/>
            </p:cNvSpPr>
            <p:nvPr/>
          </p:nvSpPr>
          <p:spPr bwMode="auto">
            <a:xfrm>
              <a:off x="3197225" y="3756025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18 h 18"/>
                <a:gd name="T4" fmla="*/ 12 w 12"/>
                <a:gd name="T5" fmla="*/ 18 h 18"/>
                <a:gd name="T6" fmla="*/ 12 w 12"/>
                <a:gd name="T7" fmla="*/ 0 h 18"/>
                <a:gd name="T8" fmla="*/ 0 w 12"/>
                <a:gd name="T9" fmla="*/ 0 h 18"/>
                <a:gd name="T10" fmla="*/ 0 w 12"/>
                <a:gd name="T11" fmla="*/ 6 h 18"/>
                <a:gd name="T12" fmla="*/ 0 w 12"/>
                <a:gd name="T1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0" y="18"/>
                  </a:lnTo>
                  <a:lnTo>
                    <a:pt x="12" y="18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49" name="Freeform 169"/>
            <p:cNvSpPr>
              <a:spLocks/>
            </p:cNvSpPr>
            <p:nvPr/>
          </p:nvSpPr>
          <p:spPr bwMode="auto">
            <a:xfrm>
              <a:off x="3197225" y="3756025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0 h 3"/>
                <a:gd name="T14" fmla="*/ 1 w 2"/>
                <a:gd name="T15" fmla="*/ 0 h 3"/>
                <a:gd name="T16" fmla="*/ 0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50" name="Freeform 170"/>
            <p:cNvSpPr>
              <a:spLocks/>
            </p:cNvSpPr>
            <p:nvPr/>
          </p:nvSpPr>
          <p:spPr bwMode="auto">
            <a:xfrm>
              <a:off x="3197225" y="3756025"/>
              <a:ext cx="66675" cy="19050"/>
            </a:xfrm>
            <a:custGeom>
              <a:avLst/>
              <a:gdLst>
                <a:gd name="T0" fmla="*/ 6 w 42"/>
                <a:gd name="T1" fmla="*/ 0 h 12"/>
                <a:gd name="T2" fmla="*/ 0 w 42"/>
                <a:gd name="T3" fmla="*/ 0 h 12"/>
                <a:gd name="T4" fmla="*/ 0 w 42"/>
                <a:gd name="T5" fmla="*/ 12 h 12"/>
                <a:gd name="T6" fmla="*/ 42 w 42"/>
                <a:gd name="T7" fmla="*/ 12 h 12"/>
                <a:gd name="T8" fmla="*/ 42 w 42"/>
                <a:gd name="T9" fmla="*/ 0 h 12"/>
                <a:gd name="T10" fmla="*/ 36 w 42"/>
                <a:gd name="T11" fmla="*/ 0 h 12"/>
                <a:gd name="T12" fmla="*/ 6 w 42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42" y="1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51" name="Freeform 171"/>
            <p:cNvSpPr>
              <a:spLocks/>
            </p:cNvSpPr>
            <p:nvPr/>
          </p:nvSpPr>
          <p:spPr bwMode="auto">
            <a:xfrm>
              <a:off x="3197225" y="3756025"/>
              <a:ext cx="66675" cy="19050"/>
            </a:xfrm>
            <a:custGeom>
              <a:avLst/>
              <a:gdLst>
                <a:gd name="T0" fmla="*/ 1 w 7"/>
                <a:gd name="T1" fmla="*/ 0 h 2"/>
                <a:gd name="T2" fmla="*/ 0 w 7"/>
                <a:gd name="T3" fmla="*/ 0 h 2"/>
                <a:gd name="T4" fmla="*/ 0 w 7"/>
                <a:gd name="T5" fmla="*/ 1 h 2"/>
                <a:gd name="T6" fmla="*/ 0 w 7"/>
                <a:gd name="T7" fmla="*/ 2 h 2"/>
                <a:gd name="T8" fmla="*/ 6 w 7"/>
                <a:gd name="T9" fmla="*/ 2 h 2"/>
                <a:gd name="T10" fmla="*/ 1 w 7"/>
                <a:gd name="T11" fmla="*/ 2 h 2"/>
                <a:gd name="T12" fmla="*/ 7 w 7"/>
                <a:gd name="T13" fmla="*/ 2 h 2"/>
                <a:gd name="T14" fmla="*/ 7 w 7"/>
                <a:gd name="T15" fmla="*/ 1 h 2"/>
                <a:gd name="T16" fmla="*/ 7 w 7"/>
                <a:gd name="T17" fmla="*/ 0 h 2"/>
                <a:gd name="T18" fmla="*/ 6 w 7"/>
                <a:gd name="T19" fmla="*/ 0 h 2"/>
                <a:gd name="T20" fmla="*/ 1 w 7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6" y="2"/>
                  </a:lnTo>
                  <a:lnTo>
                    <a:pt x="1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52" name="Freeform 172"/>
            <p:cNvSpPr>
              <a:spLocks/>
            </p:cNvSpPr>
            <p:nvPr/>
          </p:nvSpPr>
          <p:spPr bwMode="auto">
            <a:xfrm>
              <a:off x="3244850" y="3746500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18 h 18"/>
                <a:gd name="T4" fmla="*/ 12 w 12"/>
                <a:gd name="T5" fmla="*/ 18 h 18"/>
                <a:gd name="T6" fmla="*/ 12 w 12"/>
                <a:gd name="T7" fmla="*/ 6 h 18"/>
                <a:gd name="T8" fmla="*/ 6 w 12"/>
                <a:gd name="T9" fmla="*/ 0 h 18"/>
                <a:gd name="T10" fmla="*/ 0 w 12"/>
                <a:gd name="T11" fmla="*/ 6 h 18"/>
                <a:gd name="T12" fmla="*/ 0 w 12"/>
                <a:gd name="T1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0" y="18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53" name="Freeform 173"/>
            <p:cNvSpPr>
              <a:spLocks/>
            </p:cNvSpPr>
            <p:nvPr/>
          </p:nvSpPr>
          <p:spPr bwMode="auto">
            <a:xfrm>
              <a:off x="3244850" y="3746500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1 h 3"/>
                <a:gd name="T14" fmla="*/ 1 w 2"/>
                <a:gd name="T15" fmla="*/ 0 h 3"/>
                <a:gd name="T16" fmla="*/ 0 w 2"/>
                <a:gd name="T17" fmla="*/ 1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54" name="Freeform 174"/>
            <p:cNvSpPr>
              <a:spLocks/>
            </p:cNvSpPr>
            <p:nvPr/>
          </p:nvSpPr>
          <p:spPr bwMode="auto">
            <a:xfrm>
              <a:off x="3244850" y="3746500"/>
              <a:ext cx="28575" cy="1905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6 h 12"/>
                <a:gd name="T4" fmla="*/ 0 w 18"/>
                <a:gd name="T5" fmla="*/ 12 h 12"/>
                <a:gd name="T6" fmla="*/ 18 w 18"/>
                <a:gd name="T7" fmla="*/ 12 h 12"/>
                <a:gd name="T8" fmla="*/ 18 w 18"/>
                <a:gd name="T9" fmla="*/ 6 h 12"/>
                <a:gd name="T10" fmla="*/ 12 w 18"/>
                <a:gd name="T11" fmla="*/ 0 h 12"/>
                <a:gd name="T12" fmla="*/ 6 w 1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55" name="Freeform 175"/>
            <p:cNvSpPr>
              <a:spLocks/>
            </p:cNvSpPr>
            <p:nvPr/>
          </p:nvSpPr>
          <p:spPr bwMode="auto">
            <a:xfrm>
              <a:off x="3244850" y="3746500"/>
              <a:ext cx="28575" cy="1905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1 h 2"/>
                <a:gd name="T4" fmla="*/ 0 w 3"/>
                <a:gd name="T5" fmla="*/ 1 h 2"/>
                <a:gd name="T6" fmla="*/ 0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3 w 3"/>
                <a:gd name="T13" fmla="*/ 2 h 2"/>
                <a:gd name="T14" fmla="*/ 3 w 3"/>
                <a:gd name="T15" fmla="*/ 1 h 2"/>
                <a:gd name="T16" fmla="*/ 3 w 3"/>
                <a:gd name="T17" fmla="*/ 1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56" name="Freeform 176"/>
            <p:cNvSpPr>
              <a:spLocks/>
            </p:cNvSpPr>
            <p:nvPr/>
          </p:nvSpPr>
          <p:spPr bwMode="auto">
            <a:xfrm>
              <a:off x="3254375" y="3746500"/>
              <a:ext cx="19050" cy="19050"/>
            </a:xfrm>
            <a:custGeom>
              <a:avLst/>
              <a:gdLst>
                <a:gd name="T0" fmla="*/ 0 w 12"/>
                <a:gd name="T1" fmla="*/ 6 h 12"/>
                <a:gd name="T2" fmla="*/ 6 w 12"/>
                <a:gd name="T3" fmla="*/ 12 h 12"/>
                <a:gd name="T4" fmla="*/ 12 w 12"/>
                <a:gd name="T5" fmla="*/ 12 h 12"/>
                <a:gd name="T6" fmla="*/ 12 w 12"/>
                <a:gd name="T7" fmla="*/ 0 h 12"/>
                <a:gd name="T8" fmla="*/ 6 w 12"/>
                <a:gd name="T9" fmla="*/ 0 h 12"/>
                <a:gd name="T10" fmla="*/ 0 w 12"/>
                <a:gd name="T1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0" y="6"/>
                  </a:moveTo>
                  <a:lnTo>
                    <a:pt x="6" y="12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57" name="Freeform 177"/>
            <p:cNvSpPr>
              <a:spLocks/>
            </p:cNvSpPr>
            <p:nvPr/>
          </p:nvSpPr>
          <p:spPr bwMode="auto">
            <a:xfrm>
              <a:off x="3254375" y="3746500"/>
              <a:ext cx="19050" cy="19050"/>
            </a:xfrm>
            <a:custGeom>
              <a:avLst/>
              <a:gdLst>
                <a:gd name="T0" fmla="*/ 0 w 2"/>
                <a:gd name="T1" fmla="*/ 1 h 2"/>
                <a:gd name="T2" fmla="*/ 1 w 2"/>
                <a:gd name="T3" fmla="*/ 2 h 2"/>
                <a:gd name="T4" fmla="*/ 1 w 2"/>
                <a:gd name="T5" fmla="*/ 2 h 2"/>
                <a:gd name="T6" fmla="*/ 2 w 2"/>
                <a:gd name="T7" fmla="*/ 2 h 2"/>
                <a:gd name="T8" fmla="*/ 2 w 2"/>
                <a:gd name="T9" fmla="*/ 1 h 2"/>
                <a:gd name="T10" fmla="*/ 2 w 2"/>
                <a:gd name="T11" fmla="*/ 1 h 2"/>
                <a:gd name="T12" fmla="*/ 2 w 2"/>
                <a:gd name="T13" fmla="*/ 0 h 2"/>
                <a:gd name="T14" fmla="*/ 1 w 2"/>
                <a:gd name="T15" fmla="*/ 0 h 2"/>
                <a:gd name="T16" fmla="*/ 1 w 2"/>
                <a:gd name="T17" fmla="*/ 0 h 2"/>
                <a:gd name="T18" fmla="*/ 0 w 2"/>
                <a:gd name="T19" fmla="*/ 1 h 2"/>
                <a:gd name="T20" fmla="*/ 0 w 2"/>
                <a:gd name="T2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58" name="Freeform 178"/>
            <p:cNvSpPr>
              <a:spLocks/>
            </p:cNvSpPr>
            <p:nvPr/>
          </p:nvSpPr>
          <p:spPr bwMode="auto">
            <a:xfrm>
              <a:off x="3254375" y="3746500"/>
              <a:ext cx="28575" cy="1905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6 h 12"/>
                <a:gd name="T4" fmla="*/ 6 w 18"/>
                <a:gd name="T5" fmla="*/ 6 h 12"/>
                <a:gd name="T6" fmla="*/ 12 w 18"/>
                <a:gd name="T7" fmla="*/ 12 h 12"/>
                <a:gd name="T8" fmla="*/ 6 w 18"/>
                <a:gd name="T9" fmla="*/ 12 h 12"/>
                <a:gd name="T10" fmla="*/ 18 w 18"/>
                <a:gd name="T11" fmla="*/ 6 h 12"/>
                <a:gd name="T12" fmla="*/ 18 w 18"/>
                <a:gd name="T13" fmla="*/ 0 h 12"/>
                <a:gd name="T14" fmla="*/ 12 w 18"/>
                <a:gd name="T15" fmla="*/ 0 h 12"/>
                <a:gd name="T16" fmla="*/ 6 w 18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59" name="Freeform 179"/>
            <p:cNvSpPr>
              <a:spLocks/>
            </p:cNvSpPr>
            <p:nvPr/>
          </p:nvSpPr>
          <p:spPr bwMode="auto">
            <a:xfrm>
              <a:off x="3254375" y="3746500"/>
              <a:ext cx="28575" cy="19050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0 h 2"/>
                <a:gd name="T4" fmla="*/ 0 w 3"/>
                <a:gd name="T5" fmla="*/ 1 h 2"/>
                <a:gd name="T6" fmla="*/ 1 w 3"/>
                <a:gd name="T7" fmla="*/ 1 h 2"/>
                <a:gd name="T8" fmla="*/ 2 w 3"/>
                <a:gd name="T9" fmla="*/ 2 h 2"/>
                <a:gd name="T10" fmla="*/ 1 w 3"/>
                <a:gd name="T11" fmla="*/ 2 h 2"/>
                <a:gd name="T12" fmla="*/ 3 w 3"/>
                <a:gd name="T13" fmla="*/ 1 h 2"/>
                <a:gd name="T14" fmla="*/ 3 w 3"/>
                <a:gd name="T15" fmla="*/ 1 h 2"/>
                <a:gd name="T16" fmla="*/ 3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60" name="Freeform 180"/>
            <p:cNvSpPr>
              <a:spLocks/>
            </p:cNvSpPr>
            <p:nvPr/>
          </p:nvSpPr>
          <p:spPr bwMode="auto">
            <a:xfrm>
              <a:off x="3263900" y="3736975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6 w 12"/>
                <a:gd name="T3" fmla="*/ 18 h 18"/>
                <a:gd name="T4" fmla="*/ 12 w 12"/>
                <a:gd name="T5" fmla="*/ 12 h 18"/>
                <a:gd name="T6" fmla="*/ 12 w 12"/>
                <a:gd name="T7" fmla="*/ 0 h 18"/>
                <a:gd name="T8" fmla="*/ 0 w 12"/>
                <a:gd name="T9" fmla="*/ 0 h 18"/>
                <a:gd name="T10" fmla="*/ 0 w 12"/>
                <a:gd name="T11" fmla="*/ 6 h 18"/>
                <a:gd name="T12" fmla="*/ 0 w 12"/>
                <a:gd name="T1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61" name="Freeform 181"/>
            <p:cNvSpPr>
              <a:spLocks/>
            </p:cNvSpPr>
            <p:nvPr/>
          </p:nvSpPr>
          <p:spPr bwMode="auto">
            <a:xfrm>
              <a:off x="3263900" y="3736975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1 w 2"/>
                <a:gd name="T3" fmla="*/ 2 h 3"/>
                <a:gd name="T4" fmla="*/ 1 w 2"/>
                <a:gd name="T5" fmla="*/ 3 h 3"/>
                <a:gd name="T6" fmla="*/ 2 w 2"/>
                <a:gd name="T7" fmla="*/ 2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0 h 3"/>
                <a:gd name="T14" fmla="*/ 1 w 2"/>
                <a:gd name="T15" fmla="*/ 0 h 3"/>
                <a:gd name="T16" fmla="*/ 0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1" y="2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62" name="Freeform 182"/>
            <p:cNvSpPr>
              <a:spLocks/>
            </p:cNvSpPr>
            <p:nvPr/>
          </p:nvSpPr>
          <p:spPr bwMode="auto">
            <a:xfrm>
              <a:off x="3263900" y="3736975"/>
              <a:ext cx="57150" cy="19050"/>
            </a:xfrm>
            <a:custGeom>
              <a:avLst/>
              <a:gdLst>
                <a:gd name="T0" fmla="*/ 6 w 36"/>
                <a:gd name="T1" fmla="*/ 0 h 12"/>
                <a:gd name="T2" fmla="*/ 0 w 36"/>
                <a:gd name="T3" fmla="*/ 0 h 12"/>
                <a:gd name="T4" fmla="*/ 0 w 36"/>
                <a:gd name="T5" fmla="*/ 12 h 12"/>
                <a:gd name="T6" fmla="*/ 36 w 36"/>
                <a:gd name="T7" fmla="*/ 12 h 12"/>
                <a:gd name="T8" fmla="*/ 36 w 36"/>
                <a:gd name="T9" fmla="*/ 0 h 12"/>
                <a:gd name="T10" fmla="*/ 30 w 36"/>
                <a:gd name="T11" fmla="*/ 0 h 12"/>
                <a:gd name="T12" fmla="*/ 6 w 36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36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63" name="Freeform 183"/>
            <p:cNvSpPr>
              <a:spLocks/>
            </p:cNvSpPr>
            <p:nvPr/>
          </p:nvSpPr>
          <p:spPr bwMode="auto">
            <a:xfrm>
              <a:off x="3263900" y="3736975"/>
              <a:ext cx="57150" cy="19050"/>
            </a:xfrm>
            <a:custGeom>
              <a:avLst/>
              <a:gdLst>
                <a:gd name="T0" fmla="*/ 1 w 6"/>
                <a:gd name="T1" fmla="*/ 0 h 2"/>
                <a:gd name="T2" fmla="*/ 0 w 6"/>
                <a:gd name="T3" fmla="*/ 0 h 2"/>
                <a:gd name="T4" fmla="*/ 0 w 6"/>
                <a:gd name="T5" fmla="*/ 1 h 2"/>
                <a:gd name="T6" fmla="*/ 0 w 6"/>
                <a:gd name="T7" fmla="*/ 2 h 2"/>
                <a:gd name="T8" fmla="*/ 5 w 6"/>
                <a:gd name="T9" fmla="*/ 2 h 2"/>
                <a:gd name="T10" fmla="*/ 1 w 6"/>
                <a:gd name="T11" fmla="*/ 2 h 2"/>
                <a:gd name="T12" fmla="*/ 6 w 6"/>
                <a:gd name="T13" fmla="*/ 2 h 2"/>
                <a:gd name="T14" fmla="*/ 6 w 6"/>
                <a:gd name="T15" fmla="*/ 1 h 2"/>
                <a:gd name="T16" fmla="*/ 6 w 6"/>
                <a:gd name="T17" fmla="*/ 0 h 2"/>
                <a:gd name="T18" fmla="*/ 5 w 6"/>
                <a:gd name="T19" fmla="*/ 0 h 2"/>
                <a:gd name="T20" fmla="*/ 1 w 6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5" y="2"/>
                  </a:lnTo>
                  <a:lnTo>
                    <a:pt x="1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64" name="Freeform 184"/>
            <p:cNvSpPr>
              <a:spLocks/>
            </p:cNvSpPr>
            <p:nvPr/>
          </p:nvSpPr>
          <p:spPr bwMode="auto">
            <a:xfrm>
              <a:off x="3302000" y="3727450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6 w 12"/>
                <a:gd name="T3" fmla="*/ 18 h 18"/>
                <a:gd name="T4" fmla="*/ 12 w 12"/>
                <a:gd name="T5" fmla="*/ 18 h 18"/>
                <a:gd name="T6" fmla="*/ 12 w 12"/>
                <a:gd name="T7" fmla="*/ 6 h 18"/>
                <a:gd name="T8" fmla="*/ 6 w 12"/>
                <a:gd name="T9" fmla="*/ 0 h 18"/>
                <a:gd name="T10" fmla="*/ 6 w 12"/>
                <a:gd name="T11" fmla="*/ 6 h 18"/>
                <a:gd name="T12" fmla="*/ 0 w 12"/>
                <a:gd name="T13" fmla="*/ 6 h 18"/>
                <a:gd name="T14" fmla="*/ 0 w 12"/>
                <a:gd name="T15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65" name="Freeform 185"/>
            <p:cNvSpPr>
              <a:spLocks/>
            </p:cNvSpPr>
            <p:nvPr/>
          </p:nvSpPr>
          <p:spPr bwMode="auto">
            <a:xfrm>
              <a:off x="3302000" y="3727450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1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1 h 3"/>
                <a:gd name="T14" fmla="*/ 1 w 2"/>
                <a:gd name="T15" fmla="*/ 0 h 3"/>
                <a:gd name="T16" fmla="*/ 1 w 2"/>
                <a:gd name="T17" fmla="*/ 1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66" name="Freeform 186"/>
            <p:cNvSpPr>
              <a:spLocks/>
            </p:cNvSpPr>
            <p:nvPr/>
          </p:nvSpPr>
          <p:spPr bwMode="auto">
            <a:xfrm>
              <a:off x="3302000" y="3727450"/>
              <a:ext cx="28575" cy="19050"/>
            </a:xfrm>
            <a:custGeom>
              <a:avLst/>
              <a:gdLst>
                <a:gd name="T0" fmla="*/ 6 w 18"/>
                <a:gd name="T1" fmla="*/ 0 h 12"/>
                <a:gd name="T2" fmla="*/ 6 w 18"/>
                <a:gd name="T3" fmla="*/ 6 h 12"/>
                <a:gd name="T4" fmla="*/ 0 w 18"/>
                <a:gd name="T5" fmla="*/ 6 h 12"/>
                <a:gd name="T6" fmla="*/ 6 w 18"/>
                <a:gd name="T7" fmla="*/ 12 h 12"/>
                <a:gd name="T8" fmla="*/ 12 w 18"/>
                <a:gd name="T9" fmla="*/ 12 h 12"/>
                <a:gd name="T10" fmla="*/ 18 w 18"/>
                <a:gd name="T11" fmla="*/ 6 h 12"/>
                <a:gd name="T12" fmla="*/ 12 w 18"/>
                <a:gd name="T13" fmla="*/ 6 h 12"/>
                <a:gd name="T14" fmla="*/ 12 w 18"/>
                <a:gd name="T15" fmla="*/ 0 h 12"/>
                <a:gd name="T16" fmla="*/ 6 w 18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67" name="Freeform 187"/>
            <p:cNvSpPr>
              <a:spLocks/>
            </p:cNvSpPr>
            <p:nvPr/>
          </p:nvSpPr>
          <p:spPr bwMode="auto">
            <a:xfrm>
              <a:off x="3302000" y="3727450"/>
              <a:ext cx="28575" cy="19050"/>
            </a:xfrm>
            <a:custGeom>
              <a:avLst/>
              <a:gdLst>
                <a:gd name="T0" fmla="*/ 1 w 3"/>
                <a:gd name="T1" fmla="*/ 0 h 2"/>
                <a:gd name="T2" fmla="*/ 1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2 w 3"/>
                <a:gd name="T13" fmla="*/ 2 h 2"/>
                <a:gd name="T14" fmla="*/ 3 w 3"/>
                <a:gd name="T15" fmla="*/ 1 h 2"/>
                <a:gd name="T16" fmla="*/ 2 w 3"/>
                <a:gd name="T17" fmla="*/ 1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68" name="Freeform 188"/>
            <p:cNvSpPr>
              <a:spLocks/>
            </p:cNvSpPr>
            <p:nvPr/>
          </p:nvSpPr>
          <p:spPr bwMode="auto">
            <a:xfrm>
              <a:off x="3311525" y="3727450"/>
              <a:ext cx="19050" cy="19050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12 h 12"/>
                <a:gd name="T4" fmla="*/ 6 w 12"/>
                <a:gd name="T5" fmla="*/ 12 h 12"/>
                <a:gd name="T6" fmla="*/ 12 w 12"/>
                <a:gd name="T7" fmla="*/ 6 h 12"/>
                <a:gd name="T8" fmla="*/ 6 w 12"/>
                <a:gd name="T9" fmla="*/ 0 h 12"/>
                <a:gd name="T10" fmla="*/ 0 w 12"/>
                <a:gd name="T11" fmla="*/ 0 h 12"/>
                <a:gd name="T12" fmla="*/ 0 w 12"/>
                <a:gd name="T1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0" y="6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69" name="Freeform 189"/>
            <p:cNvSpPr>
              <a:spLocks/>
            </p:cNvSpPr>
            <p:nvPr/>
          </p:nvSpPr>
          <p:spPr bwMode="auto">
            <a:xfrm>
              <a:off x="3311525" y="3727450"/>
              <a:ext cx="19050" cy="19050"/>
            </a:xfrm>
            <a:custGeom>
              <a:avLst/>
              <a:gdLst>
                <a:gd name="T0" fmla="*/ 0 w 2"/>
                <a:gd name="T1" fmla="*/ 1 h 2"/>
                <a:gd name="T2" fmla="*/ 0 w 2"/>
                <a:gd name="T3" fmla="*/ 2 h 2"/>
                <a:gd name="T4" fmla="*/ 1 w 2"/>
                <a:gd name="T5" fmla="*/ 2 h 2"/>
                <a:gd name="T6" fmla="*/ 1 w 2"/>
                <a:gd name="T7" fmla="*/ 2 h 2"/>
                <a:gd name="T8" fmla="*/ 2 w 2"/>
                <a:gd name="T9" fmla="*/ 1 h 2"/>
                <a:gd name="T10" fmla="*/ 2 w 2"/>
                <a:gd name="T11" fmla="*/ 1 h 2"/>
                <a:gd name="T12" fmla="*/ 1 w 2"/>
                <a:gd name="T13" fmla="*/ 0 h 2"/>
                <a:gd name="T14" fmla="*/ 1 w 2"/>
                <a:gd name="T15" fmla="*/ 0 h 2"/>
                <a:gd name="T16" fmla="*/ 0 w 2"/>
                <a:gd name="T17" fmla="*/ 0 h 2"/>
                <a:gd name="T18" fmla="*/ 0 w 2"/>
                <a:gd name="T19" fmla="*/ 1 h 2"/>
                <a:gd name="T20" fmla="*/ 0 w 2"/>
                <a:gd name="T2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70" name="Freeform 190"/>
            <p:cNvSpPr>
              <a:spLocks/>
            </p:cNvSpPr>
            <p:nvPr/>
          </p:nvSpPr>
          <p:spPr bwMode="auto">
            <a:xfrm>
              <a:off x="3311525" y="3727450"/>
              <a:ext cx="28575" cy="1905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0 h 12"/>
                <a:gd name="T4" fmla="*/ 0 w 18"/>
                <a:gd name="T5" fmla="*/ 6 h 12"/>
                <a:gd name="T6" fmla="*/ 12 w 18"/>
                <a:gd name="T7" fmla="*/ 12 h 12"/>
                <a:gd name="T8" fmla="*/ 6 w 18"/>
                <a:gd name="T9" fmla="*/ 12 h 12"/>
                <a:gd name="T10" fmla="*/ 18 w 18"/>
                <a:gd name="T11" fmla="*/ 6 h 12"/>
                <a:gd name="T12" fmla="*/ 18 w 18"/>
                <a:gd name="T13" fmla="*/ 0 h 12"/>
                <a:gd name="T14" fmla="*/ 12 w 18"/>
                <a:gd name="T15" fmla="*/ 0 h 12"/>
                <a:gd name="T16" fmla="*/ 6 w 18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71" name="Freeform 191"/>
            <p:cNvSpPr>
              <a:spLocks/>
            </p:cNvSpPr>
            <p:nvPr/>
          </p:nvSpPr>
          <p:spPr bwMode="auto">
            <a:xfrm>
              <a:off x="3311525" y="3727450"/>
              <a:ext cx="28575" cy="1905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1 h 2"/>
                <a:gd name="T8" fmla="*/ 2 w 3"/>
                <a:gd name="T9" fmla="*/ 2 h 2"/>
                <a:gd name="T10" fmla="*/ 1 w 3"/>
                <a:gd name="T11" fmla="*/ 2 h 2"/>
                <a:gd name="T12" fmla="*/ 3 w 3"/>
                <a:gd name="T13" fmla="*/ 1 h 2"/>
                <a:gd name="T14" fmla="*/ 3 w 3"/>
                <a:gd name="T15" fmla="*/ 1 h 2"/>
                <a:gd name="T16" fmla="*/ 3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72" name="Freeform 192"/>
            <p:cNvSpPr>
              <a:spLocks/>
            </p:cNvSpPr>
            <p:nvPr/>
          </p:nvSpPr>
          <p:spPr bwMode="auto">
            <a:xfrm>
              <a:off x="3321050" y="3717925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6 w 12"/>
                <a:gd name="T3" fmla="*/ 18 h 18"/>
                <a:gd name="T4" fmla="*/ 12 w 12"/>
                <a:gd name="T5" fmla="*/ 12 h 18"/>
                <a:gd name="T6" fmla="*/ 12 w 12"/>
                <a:gd name="T7" fmla="*/ 0 h 18"/>
                <a:gd name="T8" fmla="*/ 0 w 12"/>
                <a:gd name="T9" fmla="*/ 0 h 18"/>
                <a:gd name="T10" fmla="*/ 0 w 12"/>
                <a:gd name="T11" fmla="*/ 6 h 18"/>
                <a:gd name="T12" fmla="*/ 0 w 12"/>
                <a:gd name="T1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73" name="Freeform 193"/>
            <p:cNvSpPr>
              <a:spLocks/>
            </p:cNvSpPr>
            <p:nvPr/>
          </p:nvSpPr>
          <p:spPr bwMode="auto">
            <a:xfrm>
              <a:off x="3321050" y="3717925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1 w 2"/>
                <a:gd name="T3" fmla="*/ 2 h 3"/>
                <a:gd name="T4" fmla="*/ 1 w 2"/>
                <a:gd name="T5" fmla="*/ 3 h 3"/>
                <a:gd name="T6" fmla="*/ 2 w 2"/>
                <a:gd name="T7" fmla="*/ 2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0 h 3"/>
                <a:gd name="T14" fmla="*/ 1 w 2"/>
                <a:gd name="T15" fmla="*/ 0 h 3"/>
                <a:gd name="T16" fmla="*/ 0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1" y="2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74" name="Freeform 194"/>
            <p:cNvSpPr>
              <a:spLocks/>
            </p:cNvSpPr>
            <p:nvPr/>
          </p:nvSpPr>
          <p:spPr bwMode="auto">
            <a:xfrm>
              <a:off x="3321050" y="3717925"/>
              <a:ext cx="28575" cy="1905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0 h 12"/>
                <a:gd name="T4" fmla="*/ 0 w 18"/>
                <a:gd name="T5" fmla="*/ 12 h 12"/>
                <a:gd name="T6" fmla="*/ 12 w 18"/>
                <a:gd name="T7" fmla="*/ 12 h 12"/>
                <a:gd name="T8" fmla="*/ 18 w 18"/>
                <a:gd name="T9" fmla="*/ 6 h 12"/>
                <a:gd name="T10" fmla="*/ 12 w 18"/>
                <a:gd name="T11" fmla="*/ 0 h 12"/>
                <a:gd name="T12" fmla="*/ 6 w 1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75" name="Freeform 195"/>
            <p:cNvSpPr>
              <a:spLocks/>
            </p:cNvSpPr>
            <p:nvPr/>
          </p:nvSpPr>
          <p:spPr bwMode="auto">
            <a:xfrm>
              <a:off x="3321050" y="3717925"/>
              <a:ext cx="28575" cy="1905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2 w 3"/>
                <a:gd name="T13" fmla="*/ 2 h 2"/>
                <a:gd name="T14" fmla="*/ 3 w 3"/>
                <a:gd name="T15" fmla="*/ 1 h 2"/>
                <a:gd name="T16" fmla="*/ 2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76" name="Freeform 196"/>
            <p:cNvSpPr>
              <a:spLocks/>
            </p:cNvSpPr>
            <p:nvPr/>
          </p:nvSpPr>
          <p:spPr bwMode="auto">
            <a:xfrm>
              <a:off x="3330575" y="3708400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18 h 18"/>
                <a:gd name="T4" fmla="*/ 6 w 12"/>
                <a:gd name="T5" fmla="*/ 18 h 18"/>
                <a:gd name="T6" fmla="*/ 12 w 12"/>
                <a:gd name="T7" fmla="*/ 6 h 18"/>
                <a:gd name="T8" fmla="*/ 12 w 12"/>
                <a:gd name="T9" fmla="*/ 12 h 18"/>
                <a:gd name="T10" fmla="*/ 6 w 12"/>
                <a:gd name="T11" fmla="*/ 0 h 18"/>
                <a:gd name="T12" fmla="*/ 0 w 12"/>
                <a:gd name="T13" fmla="*/ 0 h 18"/>
                <a:gd name="T14" fmla="*/ 0 w 12"/>
                <a:gd name="T15" fmla="*/ 6 h 18"/>
                <a:gd name="T16" fmla="*/ 0 w 12"/>
                <a:gd name="T17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77" name="Freeform 197"/>
            <p:cNvSpPr>
              <a:spLocks/>
            </p:cNvSpPr>
            <p:nvPr/>
          </p:nvSpPr>
          <p:spPr bwMode="auto">
            <a:xfrm>
              <a:off x="3330575" y="3708400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1 w 2"/>
                <a:gd name="T13" fmla="*/ 0 h 3"/>
                <a:gd name="T14" fmla="*/ 1 w 2"/>
                <a:gd name="T15" fmla="*/ 0 h 3"/>
                <a:gd name="T16" fmla="*/ 0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78" name="Freeform 198"/>
            <p:cNvSpPr>
              <a:spLocks/>
            </p:cNvSpPr>
            <p:nvPr/>
          </p:nvSpPr>
          <p:spPr bwMode="auto">
            <a:xfrm>
              <a:off x="3330575" y="3708400"/>
              <a:ext cx="28575" cy="1905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0 h 12"/>
                <a:gd name="T4" fmla="*/ 0 w 18"/>
                <a:gd name="T5" fmla="*/ 12 h 12"/>
                <a:gd name="T6" fmla="*/ 18 w 18"/>
                <a:gd name="T7" fmla="*/ 12 h 12"/>
                <a:gd name="T8" fmla="*/ 18 w 18"/>
                <a:gd name="T9" fmla="*/ 0 h 12"/>
                <a:gd name="T10" fmla="*/ 12 w 18"/>
                <a:gd name="T11" fmla="*/ 0 h 12"/>
                <a:gd name="T12" fmla="*/ 6 w 1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8" y="1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79" name="Freeform 199"/>
            <p:cNvSpPr>
              <a:spLocks/>
            </p:cNvSpPr>
            <p:nvPr/>
          </p:nvSpPr>
          <p:spPr bwMode="auto">
            <a:xfrm>
              <a:off x="3330575" y="3708400"/>
              <a:ext cx="28575" cy="1905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3 w 3"/>
                <a:gd name="T13" fmla="*/ 2 h 2"/>
                <a:gd name="T14" fmla="*/ 3 w 3"/>
                <a:gd name="T15" fmla="*/ 1 h 2"/>
                <a:gd name="T16" fmla="*/ 3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80" name="Freeform 200"/>
            <p:cNvSpPr>
              <a:spLocks/>
            </p:cNvSpPr>
            <p:nvPr/>
          </p:nvSpPr>
          <p:spPr bwMode="auto">
            <a:xfrm>
              <a:off x="3340100" y="3698875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18 h 18"/>
                <a:gd name="T4" fmla="*/ 12 w 12"/>
                <a:gd name="T5" fmla="*/ 18 h 18"/>
                <a:gd name="T6" fmla="*/ 12 w 12"/>
                <a:gd name="T7" fmla="*/ 6 h 18"/>
                <a:gd name="T8" fmla="*/ 6 w 12"/>
                <a:gd name="T9" fmla="*/ 0 h 18"/>
                <a:gd name="T10" fmla="*/ 0 w 12"/>
                <a:gd name="T11" fmla="*/ 6 h 18"/>
                <a:gd name="T12" fmla="*/ 0 w 12"/>
                <a:gd name="T1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0" y="18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81" name="Freeform 201"/>
            <p:cNvSpPr>
              <a:spLocks/>
            </p:cNvSpPr>
            <p:nvPr/>
          </p:nvSpPr>
          <p:spPr bwMode="auto">
            <a:xfrm>
              <a:off x="3340100" y="3698875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1 h 3"/>
                <a:gd name="T14" fmla="*/ 1 w 2"/>
                <a:gd name="T15" fmla="*/ 0 h 3"/>
                <a:gd name="T16" fmla="*/ 0 w 2"/>
                <a:gd name="T17" fmla="*/ 1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82" name="Freeform 202"/>
            <p:cNvSpPr>
              <a:spLocks/>
            </p:cNvSpPr>
            <p:nvPr/>
          </p:nvSpPr>
          <p:spPr bwMode="auto">
            <a:xfrm>
              <a:off x="3340100" y="3698875"/>
              <a:ext cx="19050" cy="19050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0 w 12"/>
                <a:gd name="T5" fmla="*/ 12 h 12"/>
                <a:gd name="T6" fmla="*/ 12 w 12"/>
                <a:gd name="T7" fmla="*/ 12 h 12"/>
                <a:gd name="T8" fmla="*/ 12 w 12"/>
                <a:gd name="T9" fmla="*/ 6 h 12"/>
                <a:gd name="T10" fmla="*/ 6 w 12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83" name="Freeform 203"/>
            <p:cNvSpPr>
              <a:spLocks/>
            </p:cNvSpPr>
            <p:nvPr/>
          </p:nvSpPr>
          <p:spPr bwMode="auto">
            <a:xfrm>
              <a:off x="3340100" y="3698875"/>
              <a:ext cx="19050" cy="19050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1 h 2"/>
                <a:gd name="T4" fmla="*/ 0 w 2"/>
                <a:gd name="T5" fmla="*/ 1 h 2"/>
                <a:gd name="T6" fmla="*/ 0 w 2"/>
                <a:gd name="T7" fmla="*/ 2 h 2"/>
                <a:gd name="T8" fmla="*/ 1 w 2"/>
                <a:gd name="T9" fmla="*/ 2 h 2"/>
                <a:gd name="T10" fmla="*/ 1 w 2"/>
                <a:gd name="T11" fmla="*/ 2 h 2"/>
                <a:gd name="T12" fmla="*/ 2 w 2"/>
                <a:gd name="T13" fmla="*/ 2 h 2"/>
                <a:gd name="T14" fmla="*/ 2 w 2"/>
                <a:gd name="T15" fmla="*/ 1 h 2"/>
                <a:gd name="T16" fmla="*/ 2 w 2"/>
                <a:gd name="T17" fmla="*/ 1 h 2"/>
                <a:gd name="T18" fmla="*/ 1 w 2"/>
                <a:gd name="T19" fmla="*/ 0 h 2"/>
                <a:gd name="T20" fmla="*/ 1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84" name="Freeform 204"/>
            <p:cNvSpPr>
              <a:spLocks/>
            </p:cNvSpPr>
            <p:nvPr/>
          </p:nvSpPr>
          <p:spPr bwMode="auto">
            <a:xfrm>
              <a:off x="3340100" y="3698875"/>
              <a:ext cx="19050" cy="19050"/>
            </a:xfrm>
            <a:custGeom>
              <a:avLst/>
              <a:gdLst>
                <a:gd name="T0" fmla="*/ 0 w 12"/>
                <a:gd name="T1" fmla="*/ 6 h 12"/>
                <a:gd name="T2" fmla="*/ 6 w 12"/>
                <a:gd name="T3" fmla="*/ 12 h 12"/>
                <a:gd name="T4" fmla="*/ 12 w 12"/>
                <a:gd name="T5" fmla="*/ 12 h 12"/>
                <a:gd name="T6" fmla="*/ 12 w 12"/>
                <a:gd name="T7" fmla="*/ 0 h 12"/>
                <a:gd name="T8" fmla="*/ 6 w 12"/>
                <a:gd name="T9" fmla="*/ 0 h 12"/>
                <a:gd name="T10" fmla="*/ 0 w 12"/>
                <a:gd name="T1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0" y="6"/>
                  </a:moveTo>
                  <a:lnTo>
                    <a:pt x="6" y="12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85" name="Freeform 205"/>
            <p:cNvSpPr>
              <a:spLocks/>
            </p:cNvSpPr>
            <p:nvPr/>
          </p:nvSpPr>
          <p:spPr bwMode="auto">
            <a:xfrm>
              <a:off x="3340100" y="3698875"/>
              <a:ext cx="19050" cy="19050"/>
            </a:xfrm>
            <a:custGeom>
              <a:avLst/>
              <a:gdLst>
                <a:gd name="T0" fmla="*/ 0 w 2"/>
                <a:gd name="T1" fmla="*/ 1 h 2"/>
                <a:gd name="T2" fmla="*/ 1 w 2"/>
                <a:gd name="T3" fmla="*/ 2 h 2"/>
                <a:gd name="T4" fmla="*/ 1 w 2"/>
                <a:gd name="T5" fmla="*/ 2 h 2"/>
                <a:gd name="T6" fmla="*/ 2 w 2"/>
                <a:gd name="T7" fmla="*/ 2 h 2"/>
                <a:gd name="T8" fmla="*/ 2 w 2"/>
                <a:gd name="T9" fmla="*/ 1 h 2"/>
                <a:gd name="T10" fmla="*/ 2 w 2"/>
                <a:gd name="T11" fmla="*/ 1 h 2"/>
                <a:gd name="T12" fmla="*/ 2 w 2"/>
                <a:gd name="T13" fmla="*/ 0 h 2"/>
                <a:gd name="T14" fmla="*/ 1 w 2"/>
                <a:gd name="T15" fmla="*/ 0 h 2"/>
                <a:gd name="T16" fmla="*/ 1 w 2"/>
                <a:gd name="T17" fmla="*/ 0 h 2"/>
                <a:gd name="T18" fmla="*/ 0 w 2"/>
                <a:gd name="T19" fmla="*/ 1 h 2"/>
                <a:gd name="T20" fmla="*/ 0 w 2"/>
                <a:gd name="T2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86" name="Freeform 207"/>
            <p:cNvSpPr>
              <a:spLocks/>
            </p:cNvSpPr>
            <p:nvPr/>
          </p:nvSpPr>
          <p:spPr bwMode="auto">
            <a:xfrm>
              <a:off x="3340100" y="3698876"/>
              <a:ext cx="47625" cy="19050"/>
            </a:xfrm>
            <a:custGeom>
              <a:avLst/>
              <a:gdLst>
                <a:gd name="T0" fmla="*/ 6 w 30"/>
                <a:gd name="T1" fmla="*/ 0 h 12"/>
                <a:gd name="T2" fmla="*/ 0 w 30"/>
                <a:gd name="T3" fmla="*/ 6 h 12"/>
                <a:gd name="T4" fmla="*/ 6 w 30"/>
                <a:gd name="T5" fmla="*/ 6 h 12"/>
                <a:gd name="T6" fmla="*/ 24 w 30"/>
                <a:gd name="T7" fmla="*/ 12 h 12"/>
                <a:gd name="T8" fmla="*/ 6 w 30"/>
                <a:gd name="T9" fmla="*/ 12 h 12"/>
                <a:gd name="T10" fmla="*/ 30 w 30"/>
                <a:gd name="T11" fmla="*/ 6 h 12"/>
                <a:gd name="T12" fmla="*/ 30 w 30"/>
                <a:gd name="T13" fmla="*/ 0 h 12"/>
                <a:gd name="T14" fmla="*/ 24 w 30"/>
                <a:gd name="T15" fmla="*/ 0 h 12"/>
                <a:gd name="T16" fmla="*/ 6 w 30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2">
                  <a:moveTo>
                    <a:pt x="6" y="0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24" y="12"/>
                  </a:lnTo>
                  <a:lnTo>
                    <a:pt x="6" y="12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87" name="Freeform 208"/>
            <p:cNvSpPr>
              <a:spLocks/>
            </p:cNvSpPr>
            <p:nvPr/>
          </p:nvSpPr>
          <p:spPr bwMode="auto">
            <a:xfrm>
              <a:off x="3340100" y="3698876"/>
              <a:ext cx="47625" cy="19050"/>
            </a:xfrm>
            <a:custGeom>
              <a:avLst/>
              <a:gdLst>
                <a:gd name="T0" fmla="*/ 1 w 5"/>
                <a:gd name="T1" fmla="*/ 0 h 2"/>
                <a:gd name="T2" fmla="*/ 2 w 5"/>
                <a:gd name="T3" fmla="*/ 0 h 2"/>
                <a:gd name="T4" fmla="*/ 0 w 5"/>
                <a:gd name="T5" fmla="*/ 1 h 2"/>
                <a:gd name="T6" fmla="*/ 1 w 5"/>
                <a:gd name="T7" fmla="*/ 1 h 2"/>
                <a:gd name="T8" fmla="*/ 4 w 5"/>
                <a:gd name="T9" fmla="*/ 2 h 2"/>
                <a:gd name="T10" fmla="*/ 1 w 5"/>
                <a:gd name="T11" fmla="*/ 2 h 2"/>
                <a:gd name="T12" fmla="*/ 5 w 5"/>
                <a:gd name="T13" fmla="*/ 1 h 2"/>
                <a:gd name="T14" fmla="*/ 5 w 5"/>
                <a:gd name="T15" fmla="*/ 1 h 2"/>
                <a:gd name="T16" fmla="*/ 5 w 5"/>
                <a:gd name="T17" fmla="*/ 0 h 2"/>
                <a:gd name="T18" fmla="*/ 4 w 5"/>
                <a:gd name="T19" fmla="*/ 0 h 2"/>
                <a:gd name="T20" fmla="*/ 1 w 5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2">
                  <a:moveTo>
                    <a:pt x="1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4" y="2"/>
                  </a:lnTo>
                  <a:lnTo>
                    <a:pt x="1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88" name="Freeform 209"/>
            <p:cNvSpPr>
              <a:spLocks/>
            </p:cNvSpPr>
            <p:nvPr/>
          </p:nvSpPr>
          <p:spPr bwMode="auto">
            <a:xfrm>
              <a:off x="3368675" y="3689351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6 w 12"/>
                <a:gd name="T3" fmla="*/ 18 h 18"/>
                <a:gd name="T4" fmla="*/ 12 w 12"/>
                <a:gd name="T5" fmla="*/ 12 h 18"/>
                <a:gd name="T6" fmla="*/ 12 w 12"/>
                <a:gd name="T7" fmla="*/ 0 h 18"/>
                <a:gd name="T8" fmla="*/ 0 w 12"/>
                <a:gd name="T9" fmla="*/ 0 h 18"/>
                <a:gd name="T10" fmla="*/ 0 w 12"/>
                <a:gd name="T11" fmla="*/ 6 h 18"/>
                <a:gd name="T12" fmla="*/ 0 w 12"/>
                <a:gd name="T1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89" name="Freeform 210"/>
            <p:cNvSpPr>
              <a:spLocks/>
            </p:cNvSpPr>
            <p:nvPr/>
          </p:nvSpPr>
          <p:spPr bwMode="auto">
            <a:xfrm>
              <a:off x="3368675" y="3689351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1 w 2"/>
                <a:gd name="T3" fmla="*/ 2 h 3"/>
                <a:gd name="T4" fmla="*/ 1 w 2"/>
                <a:gd name="T5" fmla="*/ 3 h 3"/>
                <a:gd name="T6" fmla="*/ 2 w 2"/>
                <a:gd name="T7" fmla="*/ 2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0 h 3"/>
                <a:gd name="T14" fmla="*/ 1 w 2"/>
                <a:gd name="T15" fmla="*/ 0 h 3"/>
                <a:gd name="T16" fmla="*/ 0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1" y="2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90" name="Freeform 211"/>
            <p:cNvSpPr>
              <a:spLocks/>
            </p:cNvSpPr>
            <p:nvPr/>
          </p:nvSpPr>
          <p:spPr bwMode="auto">
            <a:xfrm>
              <a:off x="3368675" y="3689351"/>
              <a:ext cx="19050" cy="19050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0 h 12"/>
                <a:gd name="T4" fmla="*/ 0 w 12"/>
                <a:gd name="T5" fmla="*/ 12 h 12"/>
                <a:gd name="T6" fmla="*/ 12 w 12"/>
                <a:gd name="T7" fmla="*/ 12 h 12"/>
                <a:gd name="T8" fmla="*/ 12 w 12"/>
                <a:gd name="T9" fmla="*/ 0 h 12"/>
                <a:gd name="T10" fmla="*/ 6 w 12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91" name="Freeform 212"/>
            <p:cNvSpPr>
              <a:spLocks/>
            </p:cNvSpPr>
            <p:nvPr/>
          </p:nvSpPr>
          <p:spPr bwMode="auto">
            <a:xfrm>
              <a:off x="3368675" y="3689351"/>
              <a:ext cx="19050" cy="19050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1 w 2"/>
                <a:gd name="T9" fmla="*/ 2 h 2"/>
                <a:gd name="T10" fmla="*/ 1 w 2"/>
                <a:gd name="T11" fmla="*/ 2 h 2"/>
                <a:gd name="T12" fmla="*/ 2 w 2"/>
                <a:gd name="T13" fmla="*/ 2 h 2"/>
                <a:gd name="T14" fmla="*/ 2 w 2"/>
                <a:gd name="T15" fmla="*/ 1 h 2"/>
                <a:gd name="T16" fmla="*/ 2 w 2"/>
                <a:gd name="T17" fmla="*/ 0 h 2"/>
                <a:gd name="T18" fmla="*/ 1 w 2"/>
                <a:gd name="T19" fmla="*/ 0 h 2"/>
                <a:gd name="T20" fmla="*/ 1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92" name="Freeform 213"/>
            <p:cNvSpPr>
              <a:spLocks/>
            </p:cNvSpPr>
            <p:nvPr/>
          </p:nvSpPr>
          <p:spPr bwMode="auto">
            <a:xfrm>
              <a:off x="3368675" y="3679826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6 w 12"/>
                <a:gd name="T3" fmla="*/ 18 h 18"/>
                <a:gd name="T4" fmla="*/ 12 w 12"/>
                <a:gd name="T5" fmla="*/ 18 h 18"/>
                <a:gd name="T6" fmla="*/ 12 w 12"/>
                <a:gd name="T7" fmla="*/ 0 h 18"/>
                <a:gd name="T8" fmla="*/ 6 w 12"/>
                <a:gd name="T9" fmla="*/ 0 h 18"/>
                <a:gd name="T10" fmla="*/ 0 w 12"/>
                <a:gd name="T11" fmla="*/ 6 h 18"/>
                <a:gd name="T12" fmla="*/ 0 w 12"/>
                <a:gd name="T1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93" name="Freeform 214"/>
            <p:cNvSpPr>
              <a:spLocks/>
            </p:cNvSpPr>
            <p:nvPr/>
          </p:nvSpPr>
          <p:spPr bwMode="auto">
            <a:xfrm>
              <a:off x="3368675" y="3679826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1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0 h 3"/>
                <a:gd name="T14" fmla="*/ 1 w 2"/>
                <a:gd name="T15" fmla="*/ 0 h 3"/>
                <a:gd name="T16" fmla="*/ 1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94" name="Freeform 215"/>
            <p:cNvSpPr>
              <a:spLocks/>
            </p:cNvSpPr>
            <p:nvPr/>
          </p:nvSpPr>
          <p:spPr bwMode="auto">
            <a:xfrm>
              <a:off x="3368675" y="3679826"/>
              <a:ext cx="114300" cy="19050"/>
            </a:xfrm>
            <a:custGeom>
              <a:avLst/>
              <a:gdLst>
                <a:gd name="T0" fmla="*/ 6 w 72"/>
                <a:gd name="T1" fmla="*/ 0 h 12"/>
                <a:gd name="T2" fmla="*/ 0 w 72"/>
                <a:gd name="T3" fmla="*/ 6 h 12"/>
                <a:gd name="T4" fmla="*/ 6 w 72"/>
                <a:gd name="T5" fmla="*/ 12 h 12"/>
                <a:gd name="T6" fmla="*/ 72 w 72"/>
                <a:gd name="T7" fmla="*/ 12 h 12"/>
                <a:gd name="T8" fmla="*/ 72 w 72"/>
                <a:gd name="T9" fmla="*/ 0 h 12"/>
                <a:gd name="T10" fmla="*/ 66 w 72"/>
                <a:gd name="T11" fmla="*/ 0 h 12"/>
                <a:gd name="T12" fmla="*/ 6 w 72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12">
                  <a:moveTo>
                    <a:pt x="6" y="0"/>
                  </a:moveTo>
                  <a:lnTo>
                    <a:pt x="0" y="6"/>
                  </a:lnTo>
                  <a:lnTo>
                    <a:pt x="6" y="12"/>
                  </a:lnTo>
                  <a:lnTo>
                    <a:pt x="72" y="12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95" name="Freeform 216"/>
            <p:cNvSpPr>
              <a:spLocks/>
            </p:cNvSpPr>
            <p:nvPr/>
          </p:nvSpPr>
          <p:spPr bwMode="auto">
            <a:xfrm>
              <a:off x="3368675" y="3679826"/>
              <a:ext cx="114300" cy="19050"/>
            </a:xfrm>
            <a:custGeom>
              <a:avLst/>
              <a:gdLst>
                <a:gd name="T0" fmla="*/ 1 w 12"/>
                <a:gd name="T1" fmla="*/ 0 h 2"/>
                <a:gd name="T2" fmla="*/ 2 w 12"/>
                <a:gd name="T3" fmla="*/ 0 h 2"/>
                <a:gd name="T4" fmla="*/ 0 w 12"/>
                <a:gd name="T5" fmla="*/ 1 h 2"/>
                <a:gd name="T6" fmla="*/ 1 w 12"/>
                <a:gd name="T7" fmla="*/ 2 h 2"/>
                <a:gd name="T8" fmla="*/ 11 w 12"/>
                <a:gd name="T9" fmla="*/ 2 h 2"/>
                <a:gd name="T10" fmla="*/ 1 w 12"/>
                <a:gd name="T11" fmla="*/ 2 h 2"/>
                <a:gd name="T12" fmla="*/ 12 w 12"/>
                <a:gd name="T13" fmla="*/ 2 h 2"/>
                <a:gd name="T14" fmla="*/ 12 w 12"/>
                <a:gd name="T15" fmla="*/ 1 h 2"/>
                <a:gd name="T16" fmla="*/ 12 w 12"/>
                <a:gd name="T17" fmla="*/ 0 h 2"/>
                <a:gd name="T18" fmla="*/ 11 w 12"/>
                <a:gd name="T19" fmla="*/ 0 h 2"/>
                <a:gd name="T20" fmla="*/ 1 w 1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2">
                  <a:moveTo>
                    <a:pt x="1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11" y="2"/>
                  </a:lnTo>
                  <a:lnTo>
                    <a:pt x="1" y="2"/>
                  </a:lnTo>
                  <a:lnTo>
                    <a:pt x="12" y="2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96" name="Freeform 217"/>
            <p:cNvSpPr>
              <a:spLocks/>
            </p:cNvSpPr>
            <p:nvPr/>
          </p:nvSpPr>
          <p:spPr bwMode="auto">
            <a:xfrm>
              <a:off x="3463925" y="3670301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18 h 18"/>
                <a:gd name="T4" fmla="*/ 12 w 12"/>
                <a:gd name="T5" fmla="*/ 18 h 18"/>
                <a:gd name="T6" fmla="*/ 12 w 12"/>
                <a:gd name="T7" fmla="*/ 6 h 18"/>
                <a:gd name="T8" fmla="*/ 6 w 12"/>
                <a:gd name="T9" fmla="*/ 0 h 18"/>
                <a:gd name="T10" fmla="*/ 0 w 12"/>
                <a:gd name="T11" fmla="*/ 6 h 18"/>
                <a:gd name="T12" fmla="*/ 0 w 12"/>
                <a:gd name="T1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0" y="18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97" name="Freeform 218"/>
            <p:cNvSpPr>
              <a:spLocks/>
            </p:cNvSpPr>
            <p:nvPr/>
          </p:nvSpPr>
          <p:spPr bwMode="auto">
            <a:xfrm>
              <a:off x="3463925" y="3670301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1 h 3"/>
                <a:gd name="T14" fmla="*/ 1 w 2"/>
                <a:gd name="T15" fmla="*/ 0 h 3"/>
                <a:gd name="T16" fmla="*/ 0 w 2"/>
                <a:gd name="T17" fmla="*/ 1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98" name="Freeform 219"/>
            <p:cNvSpPr>
              <a:spLocks/>
            </p:cNvSpPr>
            <p:nvPr/>
          </p:nvSpPr>
          <p:spPr bwMode="auto">
            <a:xfrm>
              <a:off x="3463925" y="3670301"/>
              <a:ext cx="28575" cy="1905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6 h 12"/>
                <a:gd name="T4" fmla="*/ 0 w 18"/>
                <a:gd name="T5" fmla="*/ 12 h 12"/>
                <a:gd name="T6" fmla="*/ 18 w 18"/>
                <a:gd name="T7" fmla="*/ 12 h 12"/>
                <a:gd name="T8" fmla="*/ 18 w 18"/>
                <a:gd name="T9" fmla="*/ 6 h 12"/>
                <a:gd name="T10" fmla="*/ 12 w 18"/>
                <a:gd name="T11" fmla="*/ 0 h 12"/>
                <a:gd name="T12" fmla="*/ 6 w 1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99" name="Freeform 220"/>
            <p:cNvSpPr>
              <a:spLocks/>
            </p:cNvSpPr>
            <p:nvPr/>
          </p:nvSpPr>
          <p:spPr bwMode="auto">
            <a:xfrm>
              <a:off x="3463925" y="3670301"/>
              <a:ext cx="28575" cy="1905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1 h 2"/>
                <a:gd name="T4" fmla="*/ 0 w 3"/>
                <a:gd name="T5" fmla="*/ 1 h 2"/>
                <a:gd name="T6" fmla="*/ 0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3 w 3"/>
                <a:gd name="T13" fmla="*/ 2 h 2"/>
                <a:gd name="T14" fmla="*/ 3 w 3"/>
                <a:gd name="T15" fmla="*/ 1 h 2"/>
                <a:gd name="T16" fmla="*/ 3 w 3"/>
                <a:gd name="T17" fmla="*/ 1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00" name="Freeform 221"/>
            <p:cNvSpPr>
              <a:spLocks/>
            </p:cNvSpPr>
            <p:nvPr/>
          </p:nvSpPr>
          <p:spPr bwMode="auto">
            <a:xfrm>
              <a:off x="3473450" y="3670301"/>
              <a:ext cx="19050" cy="19050"/>
            </a:xfrm>
            <a:custGeom>
              <a:avLst/>
              <a:gdLst>
                <a:gd name="T0" fmla="*/ 0 w 12"/>
                <a:gd name="T1" fmla="*/ 6 h 12"/>
                <a:gd name="T2" fmla="*/ 6 w 12"/>
                <a:gd name="T3" fmla="*/ 12 h 12"/>
                <a:gd name="T4" fmla="*/ 12 w 12"/>
                <a:gd name="T5" fmla="*/ 12 h 12"/>
                <a:gd name="T6" fmla="*/ 12 w 12"/>
                <a:gd name="T7" fmla="*/ 0 h 12"/>
                <a:gd name="T8" fmla="*/ 6 w 12"/>
                <a:gd name="T9" fmla="*/ 0 h 12"/>
                <a:gd name="T10" fmla="*/ 0 w 12"/>
                <a:gd name="T1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0" y="6"/>
                  </a:moveTo>
                  <a:lnTo>
                    <a:pt x="6" y="12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01" name="Freeform 222"/>
            <p:cNvSpPr>
              <a:spLocks/>
            </p:cNvSpPr>
            <p:nvPr/>
          </p:nvSpPr>
          <p:spPr bwMode="auto">
            <a:xfrm>
              <a:off x="3473450" y="3670301"/>
              <a:ext cx="19050" cy="19050"/>
            </a:xfrm>
            <a:custGeom>
              <a:avLst/>
              <a:gdLst>
                <a:gd name="T0" fmla="*/ 0 w 2"/>
                <a:gd name="T1" fmla="*/ 1 h 2"/>
                <a:gd name="T2" fmla="*/ 1 w 2"/>
                <a:gd name="T3" fmla="*/ 2 h 2"/>
                <a:gd name="T4" fmla="*/ 1 w 2"/>
                <a:gd name="T5" fmla="*/ 2 h 2"/>
                <a:gd name="T6" fmla="*/ 2 w 2"/>
                <a:gd name="T7" fmla="*/ 2 h 2"/>
                <a:gd name="T8" fmla="*/ 2 w 2"/>
                <a:gd name="T9" fmla="*/ 1 h 2"/>
                <a:gd name="T10" fmla="*/ 2 w 2"/>
                <a:gd name="T11" fmla="*/ 1 h 2"/>
                <a:gd name="T12" fmla="*/ 2 w 2"/>
                <a:gd name="T13" fmla="*/ 0 h 2"/>
                <a:gd name="T14" fmla="*/ 1 w 2"/>
                <a:gd name="T15" fmla="*/ 0 h 2"/>
                <a:gd name="T16" fmla="*/ 1 w 2"/>
                <a:gd name="T17" fmla="*/ 0 h 2"/>
                <a:gd name="T18" fmla="*/ 0 w 2"/>
                <a:gd name="T19" fmla="*/ 1 h 2"/>
                <a:gd name="T20" fmla="*/ 0 w 2"/>
                <a:gd name="T2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02" name="Freeform 223"/>
            <p:cNvSpPr>
              <a:spLocks/>
            </p:cNvSpPr>
            <p:nvPr/>
          </p:nvSpPr>
          <p:spPr bwMode="auto">
            <a:xfrm>
              <a:off x="3473450" y="3670301"/>
              <a:ext cx="47625" cy="19050"/>
            </a:xfrm>
            <a:custGeom>
              <a:avLst/>
              <a:gdLst>
                <a:gd name="T0" fmla="*/ 6 w 30"/>
                <a:gd name="T1" fmla="*/ 0 h 12"/>
                <a:gd name="T2" fmla="*/ 0 w 30"/>
                <a:gd name="T3" fmla="*/ 6 h 12"/>
                <a:gd name="T4" fmla="*/ 6 w 30"/>
                <a:gd name="T5" fmla="*/ 6 h 12"/>
                <a:gd name="T6" fmla="*/ 24 w 30"/>
                <a:gd name="T7" fmla="*/ 12 h 12"/>
                <a:gd name="T8" fmla="*/ 6 w 30"/>
                <a:gd name="T9" fmla="*/ 12 h 12"/>
                <a:gd name="T10" fmla="*/ 24 w 30"/>
                <a:gd name="T11" fmla="*/ 6 h 12"/>
                <a:gd name="T12" fmla="*/ 30 w 30"/>
                <a:gd name="T13" fmla="*/ 6 h 12"/>
                <a:gd name="T14" fmla="*/ 24 w 30"/>
                <a:gd name="T15" fmla="*/ 0 h 12"/>
                <a:gd name="T16" fmla="*/ 6 w 30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2">
                  <a:moveTo>
                    <a:pt x="6" y="0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24" y="12"/>
                  </a:lnTo>
                  <a:lnTo>
                    <a:pt x="6" y="12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03" name="Freeform 224"/>
            <p:cNvSpPr>
              <a:spLocks/>
            </p:cNvSpPr>
            <p:nvPr/>
          </p:nvSpPr>
          <p:spPr bwMode="auto">
            <a:xfrm>
              <a:off x="3473450" y="3670301"/>
              <a:ext cx="47625" cy="19050"/>
            </a:xfrm>
            <a:custGeom>
              <a:avLst/>
              <a:gdLst>
                <a:gd name="T0" fmla="*/ 1 w 5"/>
                <a:gd name="T1" fmla="*/ 0 h 2"/>
                <a:gd name="T2" fmla="*/ 2 w 5"/>
                <a:gd name="T3" fmla="*/ 0 h 2"/>
                <a:gd name="T4" fmla="*/ 0 w 5"/>
                <a:gd name="T5" fmla="*/ 1 h 2"/>
                <a:gd name="T6" fmla="*/ 1 w 5"/>
                <a:gd name="T7" fmla="*/ 1 h 2"/>
                <a:gd name="T8" fmla="*/ 4 w 5"/>
                <a:gd name="T9" fmla="*/ 2 h 2"/>
                <a:gd name="T10" fmla="*/ 1 w 5"/>
                <a:gd name="T11" fmla="*/ 2 h 2"/>
                <a:gd name="T12" fmla="*/ 4 w 5"/>
                <a:gd name="T13" fmla="*/ 1 h 2"/>
                <a:gd name="T14" fmla="*/ 5 w 5"/>
                <a:gd name="T15" fmla="*/ 1 h 2"/>
                <a:gd name="T16" fmla="*/ 4 w 5"/>
                <a:gd name="T17" fmla="*/ 0 h 2"/>
                <a:gd name="T18" fmla="*/ 4 w 5"/>
                <a:gd name="T19" fmla="*/ 0 h 2"/>
                <a:gd name="T20" fmla="*/ 1 w 5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2">
                  <a:moveTo>
                    <a:pt x="1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4" y="2"/>
                  </a:lnTo>
                  <a:lnTo>
                    <a:pt x="1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04" name="Freeform 225"/>
            <p:cNvSpPr>
              <a:spLocks/>
            </p:cNvSpPr>
            <p:nvPr/>
          </p:nvSpPr>
          <p:spPr bwMode="auto">
            <a:xfrm>
              <a:off x="3502025" y="3660776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6 w 12"/>
                <a:gd name="T3" fmla="*/ 18 h 18"/>
                <a:gd name="T4" fmla="*/ 6 w 12"/>
                <a:gd name="T5" fmla="*/ 12 h 18"/>
                <a:gd name="T6" fmla="*/ 12 w 12"/>
                <a:gd name="T7" fmla="*/ 6 h 18"/>
                <a:gd name="T8" fmla="*/ 12 w 12"/>
                <a:gd name="T9" fmla="*/ 12 h 18"/>
                <a:gd name="T10" fmla="*/ 6 w 12"/>
                <a:gd name="T11" fmla="*/ 0 h 18"/>
                <a:gd name="T12" fmla="*/ 0 w 12"/>
                <a:gd name="T13" fmla="*/ 0 h 18"/>
                <a:gd name="T14" fmla="*/ 0 w 12"/>
                <a:gd name="T15" fmla="*/ 6 h 18"/>
                <a:gd name="T16" fmla="*/ 0 w 12"/>
                <a:gd name="T17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05" name="Freeform 226"/>
            <p:cNvSpPr>
              <a:spLocks/>
            </p:cNvSpPr>
            <p:nvPr/>
          </p:nvSpPr>
          <p:spPr bwMode="auto">
            <a:xfrm>
              <a:off x="3502025" y="3660776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1 w 2"/>
                <a:gd name="T3" fmla="*/ 2 h 3"/>
                <a:gd name="T4" fmla="*/ 1 w 2"/>
                <a:gd name="T5" fmla="*/ 3 h 3"/>
                <a:gd name="T6" fmla="*/ 1 w 2"/>
                <a:gd name="T7" fmla="*/ 2 h 3"/>
                <a:gd name="T8" fmla="*/ 2 w 2"/>
                <a:gd name="T9" fmla="*/ 1 h 3"/>
                <a:gd name="T10" fmla="*/ 2 w 2"/>
                <a:gd name="T11" fmla="*/ 2 h 3"/>
                <a:gd name="T12" fmla="*/ 1 w 2"/>
                <a:gd name="T13" fmla="*/ 0 h 3"/>
                <a:gd name="T14" fmla="*/ 1 w 2"/>
                <a:gd name="T15" fmla="*/ 0 h 3"/>
                <a:gd name="T16" fmla="*/ 0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06" name="Freeform 227"/>
            <p:cNvSpPr>
              <a:spLocks/>
            </p:cNvSpPr>
            <p:nvPr/>
          </p:nvSpPr>
          <p:spPr bwMode="auto">
            <a:xfrm>
              <a:off x="3502025" y="3660776"/>
              <a:ext cx="28575" cy="1905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0 h 12"/>
                <a:gd name="T4" fmla="*/ 0 w 18"/>
                <a:gd name="T5" fmla="*/ 12 h 12"/>
                <a:gd name="T6" fmla="*/ 18 w 18"/>
                <a:gd name="T7" fmla="*/ 12 h 12"/>
                <a:gd name="T8" fmla="*/ 18 w 18"/>
                <a:gd name="T9" fmla="*/ 0 h 12"/>
                <a:gd name="T10" fmla="*/ 12 w 18"/>
                <a:gd name="T11" fmla="*/ 0 h 12"/>
                <a:gd name="T12" fmla="*/ 6 w 1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8" y="1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07" name="Freeform 228"/>
            <p:cNvSpPr>
              <a:spLocks/>
            </p:cNvSpPr>
            <p:nvPr/>
          </p:nvSpPr>
          <p:spPr bwMode="auto">
            <a:xfrm>
              <a:off x="3502025" y="3660776"/>
              <a:ext cx="28575" cy="1905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3 w 3"/>
                <a:gd name="T13" fmla="*/ 2 h 2"/>
                <a:gd name="T14" fmla="*/ 3 w 3"/>
                <a:gd name="T15" fmla="*/ 1 h 2"/>
                <a:gd name="T16" fmla="*/ 3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08" name="Freeform 229"/>
            <p:cNvSpPr>
              <a:spLocks/>
            </p:cNvSpPr>
            <p:nvPr/>
          </p:nvSpPr>
          <p:spPr bwMode="auto">
            <a:xfrm>
              <a:off x="3511550" y="3651251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6 w 12"/>
                <a:gd name="T3" fmla="*/ 18 h 18"/>
                <a:gd name="T4" fmla="*/ 12 w 12"/>
                <a:gd name="T5" fmla="*/ 18 h 18"/>
                <a:gd name="T6" fmla="*/ 12 w 12"/>
                <a:gd name="T7" fmla="*/ 6 h 18"/>
                <a:gd name="T8" fmla="*/ 6 w 12"/>
                <a:gd name="T9" fmla="*/ 0 h 18"/>
                <a:gd name="T10" fmla="*/ 6 w 12"/>
                <a:gd name="T11" fmla="*/ 6 h 18"/>
                <a:gd name="T12" fmla="*/ 0 w 12"/>
                <a:gd name="T13" fmla="*/ 6 h 18"/>
                <a:gd name="T14" fmla="*/ 0 w 12"/>
                <a:gd name="T15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09" name="Freeform 230"/>
            <p:cNvSpPr>
              <a:spLocks/>
            </p:cNvSpPr>
            <p:nvPr/>
          </p:nvSpPr>
          <p:spPr bwMode="auto">
            <a:xfrm>
              <a:off x="3511550" y="3651251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1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1 h 3"/>
                <a:gd name="T14" fmla="*/ 1 w 2"/>
                <a:gd name="T15" fmla="*/ 0 h 3"/>
                <a:gd name="T16" fmla="*/ 1 w 2"/>
                <a:gd name="T17" fmla="*/ 1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10" name="Freeform 231"/>
            <p:cNvSpPr>
              <a:spLocks/>
            </p:cNvSpPr>
            <p:nvPr/>
          </p:nvSpPr>
          <p:spPr bwMode="auto">
            <a:xfrm>
              <a:off x="3511550" y="3651251"/>
              <a:ext cx="66675" cy="19050"/>
            </a:xfrm>
            <a:custGeom>
              <a:avLst/>
              <a:gdLst>
                <a:gd name="T0" fmla="*/ 6 w 42"/>
                <a:gd name="T1" fmla="*/ 0 h 12"/>
                <a:gd name="T2" fmla="*/ 6 w 42"/>
                <a:gd name="T3" fmla="*/ 6 h 12"/>
                <a:gd name="T4" fmla="*/ 0 w 42"/>
                <a:gd name="T5" fmla="*/ 6 h 12"/>
                <a:gd name="T6" fmla="*/ 6 w 42"/>
                <a:gd name="T7" fmla="*/ 12 h 12"/>
                <a:gd name="T8" fmla="*/ 42 w 42"/>
                <a:gd name="T9" fmla="*/ 12 h 12"/>
                <a:gd name="T10" fmla="*/ 42 w 42"/>
                <a:gd name="T11" fmla="*/ 6 h 12"/>
                <a:gd name="T12" fmla="*/ 36 w 42"/>
                <a:gd name="T13" fmla="*/ 0 h 12"/>
                <a:gd name="T14" fmla="*/ 6 w 42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12">
                  <a:moveTo>
                    <a:pt x="6" y="0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6" y="12"/>
                  </a:lnTo>
                  <a:lnTo>
                    <a:pt x="42" y="12"/>
                  </a:lnTo>
                  <a:lnTo>
                    <a:pt x="42" y="6"/>
                  </a:lnTo>
                  <a:lnTo>
                    <a:pt x="3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11" name="Freeform 232"/>
            <p:cNvSpPr>
              <a:spLocks/>
            </p:cNvSpPr>
            <p:nvPr/>
          </p:nvSpPr>
          <p:spPr bwMode="auto">
            <a:xfrm>
              <a:off x="3511550" y="3651251"/>
              <a:ext cx="66675" cy="19050"/>
            </a:xfrm>
            <a:custGeom>
              <a:avLst/>
              <a:gdLst>
                <a:gd name="T0" fmla="*/ 1 w 7"/>
                <a:gd name="T1" fmla="*/ 0 h 2"/>
                <a:gd name="T2" fmla="*/ 1 w 7"/>
                <a:gd name="T3" fmla="*/ 1 h 2"/>
                <a:gd name="T4" fmla="*/ 0 w 7"/>
                <a:gd name="T5" fmla="*/ 1 h 2"/>
                <a:gd name="T6" fmla="*/ 1 w 7"/>
                <a:gd name="T7" fmla="*/ 2 h 2"/>
                <a:gd name="T8" fmla="*/ 6 w 7"/>
                <a:gd name="T9" fmla="*/ 2 h 2"/>
                <a:gd name="T10" fmla="*/ 1 w 7"/>
                <a:gd name="T11" fmla="*/ 2 h 2"/>
                <a:gd name="T12" fmla="*/ 7 w 7"/>
                <a:gd name="T13" fmla="*/ 2 h 2"/>
                <a:gd name="T14" fmla="*/ 7 w 7"/>
                <a:gd name="T15" fmla="*/ 1 h 2"/>
                <a:gd name="T16" fmla="*/ 7 w 7"/>
                <a:gd name="T17" fmla="*/ 1 h 2"/>
                <a:gd name="T18" fmla="*/ 6 w 7"/>
                <a:gd name="T19" fmla="*/ 0 h 2"/>
                <a:gd name="T20" fmla="*/ 1 w 7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2">
                  <a:moveTo>
                    <a:pt x="1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6" y="2"/>
                  </a:lnTo>
                  <a:lnTo>
                    <a:pt x="1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6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12" name="Freeform 233"/>
            <p:cNvSpPr>
              <a:spLocks/>
            </p:cNvSpPr>
            <p:nvPr/>
          </p:nvSpPr>
          <p:spPr bwMode="auto">
            <a:xfrm>
              <a:off x="3559175" y="3651251"/>
              <a:ext cx="28575" cy="1905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6 h 12"/>
                <a:gd name="T4" fmla="*/ 0 w 18"/>
                <a:gd name="T5" fmla="*/ 12 h 12"/>
                <a:gd name="T6" fmla="*/ 12 w 18"/>
                <a:gd name="T7" fmla="*/ 12 h 12"/>
                <a:gd name="T8" fmla="*/ 18 w 18"/>
                <a:gd name="T9" fmla="*/ 6 h 12"/>
                <a:gd name="T10" fmla="*/ 12 w 18"/>
                <a:gd name="T11" fmla="*/ 6 h 12"/>
                <a:gd name="T12" fmla="*/ 12 w 18"/>
                <a:gd name="T13" fmla="*/ 0 h 12"/>
                <a:gd name="T14" fmla="*/ 6 w 18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13" name="Freeform 234"/>
            <p:cNvSpPr>
              <a:spLocks/>
            </p:cNvSpPr>
            <p:nvPr/>
          </p:nvSpPr>
          <p:spPr bwMode="auto">
            <a:xfrm>
              <a:off x="3559175" y="3651251"/>
              <a:ext cx="28575" cy="1905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1 h 2"/>
                <a:gd name="T4" fmla="*/ 0 w 3"/>
                <a:gd name="T5" fmla="*/ 1 h 2"/>
                <a:gd name="T6" fmla="*/ 0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2 w 3"/>
                <a:gd name="T13" fmla="*/ 2 h 2"/>
                <a:gd name="T14" fmla="*/ 3 w 3"/>
                <a:gd name="T15" fmla="*/ 1 h 2"/>
                <a:gd name="T16" fmla="*/ 2 w 3"/>
                <a:gd name="T17" fmla="*/ 1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14" name="Freeform 235"/>
            <p:cNvSpPr>
              <a:spLocks/>
            </p:cNvSpPr>
            <p:nvPr/>
          </p:nvSpPr>
          <p:spPr bwMode="auto">
            <a:xfrm>
              <a:off x="3568700" y="3651251"/>
              <a:ext cx="19050" cy="19050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12 h 12"/>
                <a:gd name="T4" fmla="*/ 6 w 12"/>
                <a:gd name="T5" fmla="*/ 12 h 12"/>
                <a:gd name="T6" fmla="*/ 12 w 12"/>
                <a:gd name="T7" fmla="*/ 6 h 12"/>
                <a:gd name="T8" fmla="*/ 6 w 12"/>
                <a:gd name="T9" fmla="*/ 0 h 12"/>
                <a:gd name="T10" fmla="*/ 0 w 12"/>
                <a:gd name="T11" fmla="*/ 0 h 12"/>
                <a:gd name="T12" fmla="*/ 0 w 12"/>
                <a:gd name="T1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0" y="6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15" name="Freeform 236"/>
            <p:cNvSpPr>
              <a:spLocks/>
            </p:cNvSpPr>
            <p:nvPr/>
          </p:nvSpPr>
          <p:spPr bwMode="auto">
            <a:xfrm>
              <a:off x="3568700" y="3651251"/>
              <a:ext cx="19050" cy="19050"/>
            </a:xfrm>
            <a:custGeom>
              <a:avLst/>
              <a:gdLst>
                <a:gd name="T0" fmla="*/ 0 w 2"/>
                <a:gd name="T1" fmla="*/ 1 h 2"/>
                <a:gd name="T2" fmla="*/ 0 w 2"/>
                <a:gd name="T3" fmla="*/ 2 h 2"/>
                <a:gd name="T4" fmla="*/ 1 w 2"/>
                <a:gd name="T5" fmla="*/ 2 h 2"/>
                <a:gd name="T6" fmla="*/ 1 w 2"/>
                <a:gd name="T7" fmla="*/ 2 h 2"/>
                <a:gd name="T8" fmla="*/ 2 w 2"/>
                <a:gd name="T9" fmla="*/ 1 h 2"/>
                <a:gd name="T10" fmla="*/ 2 w 2"/>
                <a:gd name="T11" fmla="*/ 1 h 2"/>
                <a:gd name="T12" fmla="*/ 1 w 2"/>
                <a:gd name="T13" fmla="*/ 0 h 2"/>
                <a:gd name="T14" fmla="*/ 1 w 2"/>
                <a:gd name="T15" fmla="*/ 0 h 2"/>
                <a:gd name="T16" fmla="*/ 0 w 2"/>
                <a:gd name="T17" fmla="*/ 0 h 2"/>
                <a:gd name="T18" fmla="*/ 0 w 2"/>
                <a:gd name="T19" fmla="*/ 1 h 2"/>
                <a:gd name="T20" fmla="*/ 0 w 2"/>
                <a:gd name="T2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16" name="Freeform 237"/>
            <p:cNvSpPr>
              <a:spLocks/>
            </p:cNvSpPr>
            <p:nvPr/>
          </p:nvSpPr>
          <p:spPr bwMode="auto">
            <a:xfrm>
              <a:off x="3568700" y="3651251"/>
              <a:ext cx="19050" cy="19050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0 h 12"/>
                <a:gd name="T4" fmla="*/ 0 w 12"/>
                <a:gd name="T5" fmla="*/ 6 h 12"/>
                <a:gd name="T6" fmla="*/ 6 w 12"/>
                <a:gd name="T7" fmla="*/ 12 h 12"/>
                <a:gd name="T8" fmla="*/ 12 w 12"/>
                <a:gd name="T9" fmla="*/ 6 h 12"/>
                <a:gd name="T10" fmla="*/ 12 w 12"/>
                <a:gd name="T11" fmla="*/ 0 h 12"/>
                <a:gd name="T12" fmla="*/ 6 w 12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17" name="Freeform 238"/>
            <p:cNvSpPr>
              <a:spLocks/>
            </p:cNvSpPr>
            <p:nvPr/>
          </p:nvSpPr>
          <p:spPr bwMode="auto">
            <a:xfrm>
              <a:off x="3568700" y="3651251"/>
              <a:ext cx="19050" cy="19050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1 h 2"/>
                <a:gd name="T8" fmla="*/ 1 w 2"/>
                <a:gd name="T9" fmla="*/ 2 h 2"/>
                <a:gd name="T10" fmla="*/ 1 w 2"/>
                <a:gd name="T11" fmla="*/ 2 h 2"/>
                <a:gd name="T12" fmla="*/ 2 w 2"/>
                <a:gd name="T13" fmla="*/ 1 h 2"/>
                <a:gd name="T14" fmla="*/ 2 w 2"/>
                <a:gd name="T15" fmla="*/ 1 h 2"/>
                <a:gd name="T16" fmla="*/ 2 w 2"/>
                <a:gd name="T17" fmla="*/ 0 h 2"/>
                <a:gd name="T18" fmla="*/ 1 w 2"/>
                <a:gd name="T19" fmla="*/ 0 h 2"/>
                <a:gd name="T20" fmla="*/ 1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18" name="Freeform 239"/>
            <p:cNvSpPr>
              <a:spLocks/>
            </p:cNvSpPr>
            <p:nvPr/>
          </p:nvSpPr>
          <p:spPr bwMode="auto">
            <a:xfrm>
              <a:off x="3568700" y="3651251"/>
              <a:ext cx="38100" cy="19050"/>
            </a:xfrm>
            <a:custGeom>
              <a:avLst/>
              <a:gdLst>
                <a:gd name="T0" fmla="*/ 6 w 24"/>
                <a:gd name="T1" fmla="*/ 0 h 12"/>
                <a:gd name="T2" fmla="*/ 0 w 24"/>
                <a:gd name="T3" fmla="*/ 6 h 12"/>
                <a:gd name="T4" fmla="*/ 6 w 24"/>
                <a:gd name="T5" fmla="*/ 6 h 12"/>
                <a:gd name="T6" fmla="*/ 18 w 24"/>
                <a:gd name="T7" fmla="*/ 12 h 12"/>
                <a:gd name="T8" fmla="*/ 6 w 24"/>
                <a:gd name="T9" fmla="*/ 12 h 12"/>
                <a:gd name="T10" fmla="*/ 24 w 24"/>
                <a:gd name="T11" fmla="*/ 6 h 12"/>
                <a:gd name="T12" fmla="*/ 24 w 24"/>
                <a:gd name="T13" fmla="*/ 0 h 12"/>
                <a:gd name="T14" fmla="*/ 18 w 24"/>
                <a:gd name="T15" fmla="*/ 0 h 12"/>
                <a:gd name="T16" fmla="*/ 6 w 24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12">
                  <a:moveTo>
                    <a:pt x="6" y="0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19" name="Freeform 240"/>
            <p:cNvSpPr>
              <a:spLocks/>
            </p:cNvSpPr>
            <p:nvPr/>
          </p:nvSpPr>
          <p:spPr bwMode="auto">
            <a:xfrm>
              <a:off x="3568700" y="3651251"/>
              <a:ext cx="38100" cy="19050"/>
            </a:xfrm>
            <a:custGeom>
              <a:avLst/>
              <a:gdLst>
                <a:gd name="T0" fmla="*/ 1 w 4"/>
                <a:gd name="T1" fmla="*/ 0 h 2"/>
                <a:gd name="T2" fmla="*/ 2 w 4"/>
                <a:gd name="T3" fmla="*/ 0 h 2"/>
                <a:gd name="T4" fmla="*/ 0 w 4"/>
                <a:gd name="T5" fmla="*/ 1 h 2"/>
                <a:gd name="T6" fmla="*/ 1 w 4"/>
                <a:gd name="T7" fmla="*/ 1 h 2"/>
                <a:gd name="T8" fmla="*/ 3 w 4"/>
                <a:gd name="T9" fmla="*/ 2 h 2"/>
                <a:gd name="T10" fmla="*/ 1 w 4"/>
                <a:gd name="T11" fmla="*/ 2 h 2"/>
                <a:gd name="T12" fmla="*/ 4 w 4"/>
                <a:gd name="T13" fmla="*/ 1 h 2"/>
                <a:gd name="T14" fmla="*/ 4 w 4"/>
                <a:gd name="T15" fmla="*/ 1 h 2"/>
                <a:gd name="T16" fmla="*/ 4 w 4"/>
                <a:gd name="T17" fmla="*/ 0 h 2"/>
                <a:gd name="T18" fmla="*/ 3 w 4"/>
                <a:gd name="T19" fmla="*/ 0 h 2"/>
                <a:gd name="T20" fmla="*/ 1 w 4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2"/>
                  </a:lnTo>
                  <a:lnTo>
                    <a:pt x="1" y="2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20" name="Freeform 241"/>
            <p:cNvSpPr>
              <a:spLocks/>
            </p:cNvSpPr>
            <p:nvPr/>
          </p:nvSpPr>
          <p:spPr bwMode="auto">
            <a:xfrm>
              <a:off x="3587750" y="3641726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6 w 12"/>
                <a:gd name="T3" fmla="*/ 18 h 18"/>
                <a:gd name="T4" fmla="*/ 12 w 12"/>
                <a:gd name="T5" fmla="*/ 12 h 18"/>
                <a:gd name="T6" fmla="*/ 12 w 12"/>
                <a:gd name="T7" fmla="*/ 0 h 18"/>
                <a:gd name="T8" fmla="*/ 0 w 12"/>
                <a:gd name="T9" fmla="*/ 0 h 18"/>
                <a:gd name="T10" fmla="*/ 0 w 12"/>
                <a:gd name="T11" fmla="*/ 6 h 18"/>
                <a:gd name="T12" fmla="*/ 0 w 12"/>
                <a:gd name="T1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21" name="Freeform 242"/>
            <p:cNvSpPr>
              <a:spLocks/>
            </p:cNvSpPr>
            <p:nvPr/>
          </p:nvSpPr>
          <p:spPr bwMode="auto">
            <a:xfrm>
              <a:off x="3587750" y="3641726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1 w 2"/>
                <a:gd name="T3" fmla="*/ 2 h 3"/>
                <a:gd name="T4" fmla="*/ 1 w 2"/>
                <a:gd name="T5" fmla="*/ 3 h 3"/>
                <a:gd name="T6" fmla="*/ 2 w 2"/>
                <a:gd name="T7" fmla="*/ 2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0 h 3"/>
                <a:gd name="T14" fmla="*/ 1 w 2"/>
                <a:gd name="T15" fmla="*/ 0 h 3"/>
                <a:gd name="T16" fmla="*/ 0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1" y="2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22" name="Freeform 243"/>
            <p:cNvSpPr>
              <a:spLocks/>
            </p:cNvSpPr>
            <p:nvPr/>
          </p:nvSpPr>
          <p:spPr bwMode="auto">
            <a:xfrm>
              <a:off x="3587750" y="3641726"/>
              <a:ext cx="28575" cy="1905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0 h 12"/>
                <a:gd name="T4" fmla="*/ 0 w 18"/>
                <a:gd name="T5" fmla="*/ 12 h 12"/>
                <a:gd name="T6" fmla="*/ 18 w 18"/>
                <a:gd name="T7" fmla="*/ 12 h 12"/>
                <a:gd name="T8" fmla="*/ 18 w 18"/>
                <a:gd name="T9" fmla="*/ 0 h 12"/>
                <a:gd name="T10" fmla="*/ 12 w 18"/>
                <a:gd name="T11" fmla="*/ 0 h 12"/>
                <a:gd name="T12" fmla="*/ 6 w 1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8" y="1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23" name="Freeform 244"/>
            <p:cNvSpPr>
              <a:spLocks/>
            </p:cNvSpPr>
            <p:nvPr/>
          </p:nvSpPr>
          <p:spPr bwMode="auto">
            <a:xfrm>
              <a:off x="3587750" y="3641726"/>
              <a:ext cx="28575" cy="1905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3 w 3"/>
                <a:gd name="T13" fmla="*/ 2 h 2"/>
                <a:gd name="T14" fmla="*/ 3 w 3"/>
                <a:gd name="T15" fmla="*/ 1 h 2"/>
                <a:gd name="T16" fmla="*/ 3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24" name="Freeform 245"/>
            <p:cNvSpPr>
              <a:spLocks/>
            </p:cNvSpPr>
            <p:nvPr/>
          </p:nvSpPr>
          <p:spPr bwMode="auto">
            <a:xfrm>
              <a:off x="3597275" y="3632201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6 w 12"/>
                <a:gd name="T3" fmla="*/ 18 h 18"/>
                <a:gd name="T4" fmla="*/ 12 w 12"/>
                <a:gd name="T5" fmla="*/ 18 h 18"/>
                <a:gd name="T6" fmla="*/ 12 w 12"/>
                <a:gd name="T7" fmla="*/ 0 h 18"/>
                <a:gd name="T8" fmla="*/ 6 w 12"/>
                <a:gd name="T9" fmla="*/ 0 h 18"/>
                <a:gd name="T10" fmla="*/ 0 w 12"/>
                <a:gd name="T11" fmla="*/ 6 h 18"/>
                <a:gd name="T12" fmla="*/ 0 w 12"/>
                <a:gd name="T1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25" name="Freeform 246"/>
            <p:cNvSpPr>
              <a:spLocks/>
            </p:cNvSpPr>
            <p:nvPr/>
          </p:nvSpPr>
          <p:spPr bwMode="auto">
            <a:xfrm>
              <a:off x="3597275" y="3632201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1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0 h 3"/>
                <a:gd name="T14" fmla="*/ 1 w 2"/>
                <a:gd name="T15" fmla="*/ 0 h 3"/>
                <a:gd name="T16" fmla="*/ 1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26" name="Freeform 247"/>
            <p:cNvSpPr>
              <a:spLocks/>
            </p:cNvSpPr>
            <p:nvPr/>
          </p:nvSpPr>
          <p:spPr bwMode="auto">
            <a:xfrm>
              <a:off x="3597275" y="3632201"/>
              <a:ext cx="57150" cy="19050"/>
            </a:xfrm>
            <a:custGeom>
              <a:avLst/>
              <a:gdLst>
                <a:gd name="T0" fmla="*/ 6 w 36"/>
                <a:gd name="T1" fmla="*/ 0 h 12"/>
                <a:gd name="T2" fmla="*/ 0 w 36"/>
                <a:gd name="T3" fmla="*/ 6 h 12"/>
                <a:gd name="T4" fmla="*/ 6 w 36"/>
                <a:gd name="T5" fmla="*/ 12 h 12"/>
                <a:gd name="T6" fmla="*/ 36 w 36"/>
                <a:gd name="T7" fmla="*/ 12 h 12"/>
                <a:gd name="T8" fmla="*/ 36 w 36"/>
                <a:gd name="T9" fmla="*/ 0 h 12"/>
                <a:gd name="T10" fmla="*/ 30 w 36"/>
                <a:gd name="T11" fmla="*/ 0 h 12"/>
                <a:gd name="T12" fmla="*/ 6 w 36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2">
                  <a:moveTo>
                    <a:pt x="6" y="0"/>
                  </a:moveTo>
                  <a:lnTo>
                    <a:pt x="0" y="6"/>
                  </a:lnTo>
                  <a:lnTo>
                    <a:pt x="6" y="12"/>
                  </a:lnTo>
                  <a:lnTo>
                    <a:pt x="36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27" name="Freeform 248"/>
            <p:cNvSpPr>
              <a:spLocks/>
            </p:cNvSpPr>
            <p:nvPr/>
          </p:nvSpPr>
          <p:spPr bwMode="auto">
            <a:xfrm>
              <a:off x="3597275" y="3632201"/>
              <a:ext cx="57150" cy="19050"/>
            </a:xfrm>
            <a:custGeom>
              <a:avLst/>
              <a:gdLst>
                <a:gd name="T0" fmla="*/ 1 w 6"/>
                <a:gd name="T1" fmla="*/ 0 h 2"/>
                <a:gd name="T2" fmla="*/ 2 w 6"/>
                <a:gd name="T3" fmla="*/ 0 h 2"/>
                <a:gd name="T4" fmla="*/ 0 w 6"/>
                <a:gd name="T5" fmla="*/ 1 h 2"/>
                <a:gd name="T6" fmla="*/ 1 w 6"/>
                <a:gd name="T7" fmla="*/ 2 h 2"/>
                <a:gd name="T8" fmla="*/ 5 w 6"/>
                <a:gd name="T9" fmla="*/ 2 h 2"/>
                <a:gd name="T10" fmla="*/ 1 w 6"/>
                <a:gd name="T11" fmla="*/ 2 h 2"/>
                <a:gd name="T12" fmla="*/ 6 w 6"/>
                <a:gd name="T13" fmla="*/ 2 h 2"/>
                <a:gd name="T14" fmla="*/ 6 w 6"/>
                <a:gd name="T15" fmla="*/ 1 h 2"/>
                <a:gd name="T16" fmla="*/ 6 w 6"/>
                <a:gd name="T17" fmla="*/ 0 h 2"/>
                <a:gd name="T18" fmla="*/ 5 w 6"/>
                <a:gd name="T19" fmla="*/ 0 h 2"/>
                <a:gd name="T20" fmla="*/ 1 w 6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">
                  <a:moveTo>
                    <a:pt x="1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5" y="2"/>
                  </a:lnTo>
                  <a:lnTo>
                    <a:pt x="1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28" name="Freeform 249"/>
            <p:cNvSpPr>
              <a:spLocks/>
            </p:cNvSpPr>
            <p:nvPr/>
          </p:nvSpPr>
          <p:spPr bwMode="auto">
            <a:xfrm>
              <a:off x="3635375" y="3622676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6 w 12"/>
                <a:gd name="T3" fmla="*/ 18 h 18"/>
                <a:gd name="T4" fmla="*/ 12 w 12"/>
                <a:gd name="T5" fmla="*/ 18 h 18"/>
                <a:gd name="T6" fmla="*/ 12 w 12"/>
                <a:gd name="T7" fmla="*/ 6 h 18"/>
                <a:gd name="T8" fmla="*/ 6 w 12"/>
                <a:gd name="T9" fmla="*/ 0 h 18"/>
                <a:gd name="T10" fmla="*/ 6 w 12"/>
                <a:gd name="T11" fmla="*/ 6 h 18"/>
                <a:gd name="T12" fmla="*/ 0 w 12"/>
                <a:gd name="T13" fmla="*/ 6 h 18"/>
                <a:gd name="T14" fmla="*/ 0 w 12"/>
                <a:gd name="T15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29" name="Freeform 250"/>
            <p:cNvSpPr>
              <a:spLocks/>
            </p:cNvSpPr>
            <p:nvPr/>
          </p:nvSpPr>
          <p:spPr bwMode="auto">
            <a:xfrm>
              <a:off x="3635375" y="3622676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1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1 h 3"/>
                <a:gd name="T14" fmla="*/ 1 w 2"/>
                <a:gd name="T15" fmla="*/ 0 h 3"/>
                <a:gd name="T16" fmla="*/ 1 w 2"/>
                <a:gd name="T17" fmla="*/ 1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30" name="Freeform 251"/>
            <p:cNvSpPr>
              <a:spLocks/>
            </p:cNvSpPr>
            <p:nvPr/>
          </p:nvSpPr>
          <p:spPr bwMode="auto">
            <a:xfrm>
              <a:off x="3635375" y="3622676"/>
              <a:ext cx="28575" cy="19050"/>
            </a:xfrm>
            <a:custGeom>
              <a:avLst/>
              <a:gdLst>
                <a:gd name="T0" fmla="*/ 6 w 18"/>
                <a:gd name="T1" fmla="*/ 0 h 12"/>
                <a:gd name="T2" fmla="*/ 6 w 18"/>
                <a:gd name="T3" fmla="*/ 6 h 12"/>
                <a:gd name="T4" fmla="*/ 0 w 18"/>
                <a:gd name="T5" fmla="*/ 6 h 12"/>
                <a:gd name="T6" fmla="*/ 6 w 18"/>
                <a:gd name="T7" fmla="*/ 12 h 12"/>
                <a:gd name="T8" fmla="*/ 18 w 18"/>
                <a:gd name="T9" fmla="*/ 12 h 12"/>
                <a:gd name="T10" fmla="*/ 18 w 18"/>
                <a:gd name="T11" fmla="*/ 6 h 12"/>
                <a:gd name="T12" fmla="*/ 12 w 18"/>
                <a:gd name="T13" fmla="*/ 0 h 12"/>
                <a:gd name="T14" fmla="*/ 6 w 18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31" name="Freeform 252"/>
            <p:cNvSpPr>
              <a:spLocks/>
            </p:cNvSpPr>
            <p:nvPr/>
          </p:nvSpPr>
          <p:spPr bwMode="auto">
            <a:xfrm>
              <a:off x="3635375" y="3622676"/>
              <a:ext cx="28575" cy="19050"/>
            </a:xfrm>
            <a:custGeom>
              <a:avLst/>
              <a:gdLst>
                <a:gd name="T0" fmla="*/ 1 w 3"/>
                <a:gd name="T1" fmla="*/ 0 h 2"/>
                <a:gd name="T2" fmla="*/ 1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3 w 3"/>
                <a:gd name="T13" fmla="*/ 2 h 2"/>
                <a:gd name="T14" fmla="*/ 3 w 3"/>
                <a:gd name="T15" fmla="*/ 1 h 2"/>
                <a:gd name="T16" fmla="*/ 3 w 3"/>
                <a:gd name="T17" fmla="*/ 1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32" name="Freeform 253"/>
            <p:cNvSpPr>
              <a:spLocks/>
            </p:cNvSpPr>
            <p:nvPr/>
          </p:nvSpPr>
          <p:spPr bwMode="auto">
            <a:xfrm>
              <a:off x="3644900" y="3622676"/>
              <a:ext cx="19050" cy="19050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0 w 12"/>
                <a:gd name="T5" fmla="*/ 12 h 12"/>
                <a:gd name="T6" fmla="*/ 12 w 12"/>
                <a:gd name="T7" fmla="*/ 12 h 12"/>
                <a:gd name="T8" fmla="*/ 12 w 12"/>
                <a:gd name="T9" fmla="*/ 6 h 12"/>
                <a:gd name="T10" fmla="*/ 6 w 12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33" name="Freeform 254"/>
            <p:cNvSpPr>
              <a:spLocks/>
            </p:cNvSpPr>
            <p:nvPr/>
          </p:nvSpPr>
          <p:spPr bwMode="auto">
            <a:xfrm>
              <a:off x="3644900" y="3622676"/>
              <a:ext cx="19050" cy="19050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1 h 2"/>
                <a:gd name="T4" fmla="*/ 0 w 2"/>
                <a:gd name="T5" fmla="*/ 1 h 2"/>
                <a:gd name="T6" fmla="*/ 0 w 2"/>
                <a:gd name="T7" fmla="*/ 2 h 2"/>
                <a:gd name="T8" fmla="*/ 1 w 2"/>
                <a:gd name="T9" fmla="*/ 2 h 2"/>
                <a:gd name="T10" fmla="*/ 1 w 2"/>
                <a:gd name="T11" fmla="*/ 2 h 2"/>
                <a:gd name="T12" fmla="*/ 2 w 2"/>
                <a:gd name="T13" fmla="*/ 2 h 2"/>
                <a:gd name="T14" fmla="*/ 2 w 2"/>
                <a:gd name="T15" fmla="*/ 1 h 2"/>
                <a:gd name="T16" fmla="*/ 2 w 2"/>
                <a:gd name="T17" fmla="*/ 1 h 2"/>
                <a:gd name="T18" fmla="*/ 1 w 2"/>
                <a:gd name="T19" fmla="*/ 0 h 2"/>
                <a:gd name="T20" fmla="*/ 1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34" name="Freeform 255"/>
            <p:cNvSpPr>
              <a:spLocks/>
            </p:cNvSpPr>
            <p:nvPr/>
          </p:nvSpPr>
          <p:spPr bwMode="auto">
            <a:xfrm>
              <a:off x="3644900" y="3622676"/>
              <a:ext cx="19050" cy="19050"/>
            </a:xfrm>
            <a:custGeom>
              <a:avLst/>
              <a:gdLst>
                <a:gd name="T0" fmla="*/ 0 w 12"/>
                <a:gd name="T1" fmla="*/ 6 h 12"/>
                <a:gd name="T2" fmla="*/ 6 w 12"/>
                <a:gd name="T3" fmla="*/ 12 h 12"/>
                <a:gd name="T4" fmla="*/ 12 w 12"/>
                <a:gd name="T5" fmla="*/ 12 h 12"/>
                <a:gd name="T6" fmla="*/ 12 w 12"/>
                <a:gd name="T7" fmla="*/ 0 h 12"/>
                <a:gd name="T8" fmla="*/ 6 w 12"/>
                <a:gd name="T9" fmla="*/ 0 h 12"/>
                <a:gd name="T10" fmla="*/ 0 w 12"/>
                <a:gd name="T1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0" y="6"/>
                  </a:moveTo>
                  <a:lnTo>
                    <a:pt x="6" y="12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35" name="Freeform 256"/>
            <p:cNvSpPr>
              <a:spLocks/>
            </p:cNvSpPr>
            <p:nvPr/>
          </p:nvSpPr>
          <p:spPr bwMode="auto">
            <a:xfrm>
              <a:off x="3644900" y="3622676"/>
              <a:ext cx="19050" cy="19050"/>
            </a:xfrm>
            <a:custGeom>
              <a:avLst/>
              <a:gdLst>
                <a:gd name="T0" fmla="*/ 0 w 2"/>
                <a:gd name="T1" fmla="*/ 1 h 2"/>
                <a:gd name="T2" fmla="*/ 1 w 2"/>
                <a:gd name="T3" fmla="*/ 2 h 2"/>
                <a:gd name="T4" fmla="*/ 1 w 2"/>
                <a:gd name="T5" fmla="*/ 2 h 2"/>
                <a:gd name="T6" fmla="*/ 2 w 2"/>
                <a:gd name="T7" fmla="*/ 2 h 2"/>
                <a:gd name="T8" fmla="*/ 2 w 2"/>
                <a:gd name="T9" fmla="*/ 1 h 2"/>
                <a:gd name="T10" fmla="*/ 2 w 2"/>
                <a:gd name="T11" fmla="*/ 1 h 2"/>
                <a:gd name="T12" fmla="*/ 2 w 2"/>
                <a:gd name="T13" fmla="*/ 0 h 2"/>
                <a:gd name="T14" fmla="*/ 1 w 2"/>
                <a:gd name="T15" fmla="*/ 0 h 2"/>
                <a:gd name="T16" fmla="*/ 1 w 2"/>
                <a:gd name="T17" fmla="*/ 0 h 2"/>
                <a:gd name="T18" fmla="*/ 0 w 2"/>
                <a:gd name="T19" fmla="*/ 1 h 2"/>
                <a:gd name="T20" fmla="*/ 0 w 2"/>
                <a:gd name="T2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36" name="Freeform 257"/>
            <p:cNvSpPr>
              <a:spLocks/>
            </p:cNvSpPr>
            <p:nvPr/>
          </p:nvSpPr>
          <p:spPr bwMode="auto">
            <a:xfrm>
              <a:off x="3644900" y="3622676"/>
              <a:ext cx="66675" cy="19050"/>
            </a:xfrm>
            <a:custGeom>
              <a:avLst/>
              <a:gdLst>
                <a:gd name="T0" fmla="*/ 6 w 42"/>
                <a:gd name="T1" fmla="*/ 0 h 12"/>
                <a:gd name="T2" fmla="*/ 0 w 42"/>
                <a:gd name="T3" fmla="*/ 6 h 12"/>
                <a:gd name="T4" fmla="*/ 6 w 42"/>
                <a:gd name="T5" fmla="*/ 6 h 12"/>
                <a:gd name="T6" fmla="*/ 36 w 42"/>
                <a:gd name="T7" fmla="*/ 12 h 12"/>
                <a:gd name="T8" fmla="*/ 6 w 42"/>
                <a:gd name="T9" fmla="*/ 12 h 12"/>
                <a:gd name="T10" fmla="*/ 42 w 42"/>
                <a:gd name="T11" fmla="*/ 6 h 12"/>
                <a:gd name="T12" fmla="*/ 42 w 42"/>
                <a:gd name="T13" fmla="*/ 0 h 12"/>
                <a:gd name="T14" fmla="*/ 36 w 42"/>
                <a:gd name="T15" fmla="*/ 0 h 12"/>
                <a:gd name="T16" fmla="*/ 6 w 42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12">
                  <a:moveTo>
                    <a:pt x="6" y="0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36" y="12"/>
                  </a:lnTo>
                  <a:lnTo>
                    <a:pt x="6" y="12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37" name="Freeform 258"/>
            <p:cNvSpPr>
              <a:spLocks/>
            </p:cNvSpPr>
            <p:nvPr/>
          </p:nvSpPr>
          <p:spPr bwMode="auto">
            <a:xfrm>
              <a:off x="3644900" y="3622676"/>
              <a:ext cx="66675" cy="19050"/>
            </a:xfrm>
            <a:custGeom>
              <a:avLst/>
              <a:gdLst>
                <a:gd name="T0" fmla="*/ 1 w 7"/>
                <a:gd name="T1" fmla="*/ 0 h 2"/>
                <a:gd name="T2" fmla="*/ 2 w 7"/>
                <a:gd name="T3" fmla="*/ 0 h 2"/>
                <a:gd name="T4" fmla="*/ 0 w 7"/>
                <a:gd name="T5" fmla="*/ 1 h 2"/>
                <a:gd name="T6" fmla="*/ 1 w 7"/>
                <a:gd name="T7" fmla="*/ 1 h 2"/>
                <a:gd name="T8" fmla="*/ 6 w 7"/>
                <a:gd name="T9" fmla="*/ 2 h 2"/>
                <a:gd name="T10" fmla="*/ 1 w 7"/>
                <a:gd name="T11" fmla="*/ 2 h 2"/>
                <a:gd name="T12" fmla="*/ 7 w 7"/>
                <a:gd name="T13" fmla="*/ 1 h 2"/>
                <a:gd name="T14" fmla="*/ 7 w 7"/>
                <a:gd name="T15" fmla="*/ 1 h 2"/>
                <a:gd name="T16" fmla="*/ 7 w 7"/>
                <a:gd name="T17" fmla="*/ 0 h 2"/>
                <a:gd name="T18" fmla="*/ 6 w 7"/>
                <a:gd name="T19" fmla="*/ 0 h 2"/>
                <a:gd name="T20" fmla="*/ 1 w 7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2">
                  <a:moveTo>
                    <a:pt x="1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6" y="2"/>
                  </a:lnTo>
                  <a:lnTo>
                    <a:pt x="1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38" name="Freeform 259"/>
            <p:cNvSpPr>
              <a:spLocks/>
            </p:cNvSpPr>
            <p:nvPr/>
          </p:nvSpPr>
          <p:spPr bwMode="auto">
            <a:xfrm>
              <a:off x="3692525" y="3613151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6 w 12"/>
                <a:gd name="T3" fmla="*/ 12 h 18"/>
                <a:gd name="T4" fmla="*/ 6 w 12"/>
                <a:gd name="T5" fmla="*/ 18 h 18"/>
                <a:gd name="T6" fmla="*/ 12 w 12"/>
                <a:gd name="T7" fmla="*/ 12 h 18"/>
                <a:gd name="T8" fmla="*/ 12 w 12"/>
                <a:gd name="T9" fmla="*/ 0 h 18"/>
                <a:gd name="T10" fmla="*/ 6 w 12"/>
                <a:gd name="T11" fmla="*/ 0 h 18"/>
                <a:gd name="T12" fmla="*/ 0 w 12"/>
                <a:gd name="T13" fmla="*/ 6 h 18"/>
                <a:gd name="T14" fmla="*/ 0 w 12"/>
                <a:gd name="T15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6" y="12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39" name="Freeform 260"/>
            <p:cNvSpPr>
              <a:spLocks/>
            </p:cNvSpPr>
            <p:nvPr/>
          </p:nvSpPr>
          <p:spPr bwMode="auto">
            <a:xfrm>
              <a:off x="3692525" y="3613151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1 w 2"/>
                <a:gd name="T3" fmla="*/ 2 h 3"/>
                <a:gd name="T4" fmla="*/ 1 w 2"/>
                <a:gd name="T5" fmla="*/ 3 h 3"/>
                <a:gd name="T6" fmla="*/ 2 w 2"/>
                <a:gd name="T7" fmla="*/ 2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0 h 3"/>
                <a:gd name="T14" fmla="*/ 1 w 2"/>
                <a:gd name="T15" fmla="*/ 0 h 3"/>
                <a:gd name="T16" fmla="*/ 1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1" y="2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40" name="Freeform 261"/>
            <p:cNvSpPr>
              <a:spLocks/>
            </p:cNvSpPr>
            <p:nvPr/>
          </p:nvSpPr>
          <p:spPr bwMode="auto">
            <a:xfrm>
              <a:off x="3692525" y="3613151"/>
              <a:ext cx="36512" cy="19050"/>
            </a:xfrm>
            <a:custGeom>
              <a:avLst/>
              <a:gdLst>
                <a:gd name="T0" fmla="*/ 6 w 23"/>
                <a:gd name="T1" fmla="*/ 0 h 12"/>
                <a:gd name="T2" fmla="*/ 0 w 23"/>
                <a:gd name="T3" fmla="*/ 6 h 12"/>
                <a:gd name="T4" fmla="*/ 6 w 23"/>
                <a:gd name="T5" fmla="*/ 12 h 12"/>
                <a:gd name="T6" fmla="*/ 23 w 23"/>
                <a:gd name="T7" fmla="*/ 12 h 12"/>
                <a:gd name="T8" fmla="*/ 23 w 23"/>
                <a:gd name="T9" fmla="*/ 0 h 12"/>
                <a:gd name="T10" fmla="*/ 18 w 23"/>
                <a:gd name="T11" fmla="*/ 0 h 12"/>
                <a:gd name="T12" fmla="*/ 6 w 23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2">
                  <a:moveTo>
                    <a:pt x="6" y="0"/>
                  </a:moveTo>
                  <a:lnTo>
                    <a:pt x="0" y="6"/>
                  </a:lnTo>
                  <a:lnTo>
                    <a:pt x="6" y="12"/>
                  </a:lnTo>
                  <a:lnTo>
                    <a:pt x="23" y="12"/>
                  </a:lnTo>
                  <a:lnTo>
                    <a:pt x="23" y="0"/>
                  </a:lnTo>
                  <a:lnTo>
                    <a:pt x="1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41" name="Freeform 262"/>
            <p:cNvSpPr>
              <a:spLocks/>
            </p:cNvSpPr>
            <p:nvPr/>
          </p:nvSpPr>
          <p:spPr bwMode="auto">
            <a:xfrm>
              <a:off x="3692525" y="3613151"/>
              <a:ext cx="36512" cy="19050"/>
            </a:xfrm>
            <a:custGeom>
              <a:avLst/>
              <a:gdLst>
                <a:gd name="T0" fmla="*/ 1 w 4"/>
                <a:gd name="T1" fmla="*/ 0 h 2"/>
                <a:gd name="T2" fmla="*/ 2 w 4"/>
                <a:gd name="T3" fmla="*/ 0 h 2"/>
                <a:gd name="T4" fmla="*/ 0 w 4"/>
                <a:gd name="T5" fmla="*/ 1 h 2"/>
                <a:gd name="T6" fmla="*/ 1 w 4"/>
                <a:gd name="T7" fmla="*/ 2 h 2"/>
                <a:gd name="T8" fmla="*/ 3 w 4"/>
                <a:gd name="T9" fmla="*/ 2 h 2"/>
                <a:gd name="T10" fmla="*/ 1 w 4"/>
                <a:gd name="T11" fmla="*/ 2 h 2"/>
                <a:gd name="T12" fmla="*/ 4 w 4"/>
                <a:gd name="T13" fmla="*/ 2 h 2"/>
                <a:gd name="T14" fmla="*/ 4 w 4"/>
                <a:gd name="T15" fmla="*/ 1 h 2"/>
                <a:gd name="T16" fmla="*/ 4 w 4"/>
                <a:gd name="T17" fmla="*/ 0 h 2"/>
                <a:gd name="T18" fmla="*/ 3 w 4"/>
                <a:gd name="T19" fmla="*/ 0 h 2"/>
                <a:gd name="T20" fmla="*/ 1 w 4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3" y="2"/>
                  </a:lnTo>
                  <a:lnTo>
                    <a:pt x="1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42" name="Freeform 263"/>
            <p:cNvSpPr>
              <a:spLocks/>
            </p:cNvSpPr>
            <p:nvPr/>
          </p:nvSpPr>
          <p:spPr bwMode="auto">
            <a:xfrm>
              <a:off x="3711575" y="3603626"/>
              <a:ext cx="17462" cy="28575"/>
            </a:xfrm>
            <a:custGeom>
              <a:avLst/>
              <a:gdLst>
                <a:gd name="T0" fmla="*/ 0 w 11"/>
                <a:gd name="T1" fmla="*/ 12 h 18"/>
                <a:gd name="T2" fmla="*/ 0 w 11"/>
                <a:gd name="T3" fmla="*/ 18 h 18"/>
                <a:gd name="T4" fmla="*/ 11 w 11"/>
                <a:gd name="T5" fmla="*/ 18 h 18"/>
                <a:gd name="T6" fmla="*/ 11 w 11"/>
                <a:gd name="T7" fmla="*/ 0 h 18"/>
                <a:gd name="T8" fmla="*/ 0 w 11"/>
                <a:gd name="T9" fmla="*/ 0 h 18"/>
                <a:gd name="T10" fmla="*/ 0 w 11"/>
                <a:gd name="T11" fmla="*/ 6 h 18"/>
                <a:gd name="T12" fmla="*/ 0 w 11"/>
                <a:gd name="T1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8">
                  <a:moveTo>
                    <a:pt x="0" y="12"/>
                  </a:moveTo>
                  <a:lnTo>
                    <a:pt x="0" y="18"/>
                  </a:lnTo>
                  <a:lnTo>
                    <a:pt x="11" y="18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43" name="Freeform 264"/>
            <p:cNvSpPr>
              <a:spLocks/>
            </p:cNvSpPr>
            <p:nvPr/>
          </p:nvSpPr>
          <p:spPr bwMode="auto">
            <a:xfrm>
              <a:off x="3711575" y="3603626"/>
              <a:ext cx="17462" cy="28575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0 h 3"/>
                <a:gd name="T14" fmla="*/ 1 w 2"/>
                <a:gd name="T15" fmla="*/ 0 h 3"/>
                <a:gd name="T16" fmla="*/ 0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44" name="Freeform 265"/>
            <p:cNvSpPr>
              <a:spLocks/>
            </p:cNvSpPr>
            <p:nvPr/>
          </p:nvSpPr>
          <p:spPr bwMode="auto">
            <a:xfrm>
              <a:off x="3711575" y="3603626"/>
              <a:ext cx="26987" cy="19050"/>
            </a:xfrm>
            <a:custGeom>
              <a:avLst/>
              <a:gdLst>
                <a:gd name="T0" fmla="*/ 6 w 17"/>
                <a:gd name="T1" fmla="*/ 0 h 12"/>
                <a:gd name="T2" fmla="*/ 0 w 17"/>
                <a:gd name="T3" fmla="*/ 0 h 12"/>
                <a:gd name="T4" fmla="*/ 0 w 17"/>
                <a:gd name="T5" fmla="*/ 6 h 12"/>
                <a:gd name="T6" fmla="*/ 11 w 17"/>
                <a:gd name="T7" fmla="*/ 12 h 12"/>
                <a:gd name="T8" fmla="*/ 6 w 17"/>
                <a:gd name="T9" fmla="*/ 12 h 12"/>
                <a:gd name="T10" fmla="*/ 11 w 17"/>
                <a:gd name="T11" fmla="*/ 6 h 12"/>
                <a:gd name="T12" fmla="*/ 17 w 17"/>
                <a:gd name="T13" fmla="*/ 6 h 12"/>
                <a:gd name="T14" fmla="*/ 11 w 17"/>
                <a:gd name="T15" fmla="*/ 0 h 12"/>
                <a:gd name="T16" fmla="*/ 6 w 17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2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1" y="12"/>
                  </a:lnTo>
                  <a:lnTo>
                    <a:pt x="6" y="12"/>
                  </a:lnTo>
                  <a:lnTo>
                    <a:pt x="11" y="6"/>
                  </a:lnTo>
                  <a:lnTo>
                    <a:pt x="17" y="6"/>
                  </a:lnTo>
                  <a:lnTo>
                    <a:pt x="11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45" name="Freeform 266"/>
            <p:cNvSpPr>
              <a:spLocks/>
            </p:cNvSpPr>
            <p:nvPr/>
          </p:nvSpPr>
          <p:spPr bwMode="auto">
            <a:xfrm>
              <a:off x="3711575" y="3603626"/>
              <a:ext cx="26987" cy="1905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1 h 2"/>
                <a:gd name="T8" fmla="*/ 2 w 3"/>
                <a:gd name="T9" fmla="*/ 2 h 2"/>
                <a:gd name="T10" fmla="*/ 1 w 3"/>
                <a:gd name="T11" fmla="*/ 2 h 2"/>
                <a:gd name="T12" fmla="*/ 2 w 3"/>
                <a:gd name="T13" fmla="*/ 1 h 2"/>
                <a:gd name="T14" fmla="*/ 3 w 3"/>
                <a:gd name="T15" fmla="*/ 1 h 2"/>
                <a:gd name="T16" fmla="*/ 2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46" name="Freeform 267"/>
            <p:cNvSpPr>
              <a:spLocks/>
            </p:cNvSpPr>
            <p:nvPr/>
          </p:nvSpPr>
          <p:spPr bwMode="auto">
            <a:xfrm>
              <a:off x="3721100" y="3575051"/>
              <a:ext cx="17462" cy="47625"/>
            </a:xfrm>
            <a:custGeom>
              <a:avLst/>
              <a:gdLst>
                <a:gd name="T0" fmla="*/ 0 w 11"/>
                <a:gd name="T1" fmla="*/ 24 h 30"/>
                <a:gd name="T2" fmla="*/ 5 w 11"/>
                <a:gd name="T3" fmla="*/ 30 h 30"/>
                <a:gd name="T4" fmla="*/ 5 w 11"/>
                <a:gd name="T5" fmla="*/ 24 h 30"/>
                <a:gd name="T6" fmla="*/ 11 w 11"/>
                <a:gd name="T7" fmla="*/ 6 h 30"/>
                <a:gd name="T8" fmla="*/ 11 w 11"/>
                <a:gd name="T9" fmla="*/ 24 h 30"/>
                <a:gd name="T10" fmla="*/ 5 w 11"/>
                <a:gd name="T11" fmla="*/ 6 h 30"/>
                <a:gd name="T12" fmla="*/ 5 w 11"/>
                <a:gd name="T13" fmla="*/ 0 h 30"/>
                <a:gd name="T14" fmla="*/ 0 w 11"/>
                <a:gd name="T15" fmla="*/ 6 h 30"/>
                <a:gd name="T16" fmla="*/ 0 w 11"/>
                <a:gd name="T17" fmla="*/ 2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30">
                  <a:moveTo>
                    <a:pt x="0" y="24"/>
                  </a:moveTo>
                  <a:lnTo>
                    <a:pt x="5" y="30"/>
                  </a:lnTo>
                  <a:lnTo>
                    <a:pt x="5" y="24"/>
                  </a:lnTo>
                  <a:lnTo>
                    <a:pt x="11" y="6"/>
                  </a:lnTo>
                  <a:lnTo>
                    <a:pt x="11" y="24"/>
                  </a:lnTo>
                  <a:lnTo>
                    <a:pt x="5" y="6"/>
                  </a:lnTo>
                  <a:lnTo>
                    <a:pt x="5" y="0"/>
                  </a:lnTo>
                  <a:lnTo>
                    <a:pt x="0" y="6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47" name="Freeform 268"/>
            <p:cNvSpPr>
              <a:spLocks/>
            </p:cNvSpPr>
            <p:nvPr/>
          </p:nvSpPr>
          <p:spPr bwMode="auto">
            <a:xfrm>
              <a:off x="3721100" y="3575051"/>
              <a:ext cx="17462" cy="47625"/>
            </a:xfrm>
            <a:custGeom>
              <a:avLst/>
              <a:gdLst>
                <a:gd name="T0" fmla="*/ 0 w 2"/>
                <a:gd name="T1" fmla="*/ 4 h 5"/>
                <a:gd name="T2" fmla="*/ 1 w 2"/>
                <a:gd name="T3" fmla="*/ 4 h 5"/>
                <a:gd name="T4" fmla="*/ 1 w 2"/>
                <a:gd name="T5" fmla="*/ 5 h 5"/>
                <a:gd name="T6" fmla="*/ 1 w 2"/>
                <a:gd name="T7" fmla="*/ 4 h 5"/>
                <a:gd name="T8" fmla="*/ 2 w 2"/>
                <a:gd name="T9" fmla="*/ 1 h 5"/>
                <a:gd name="T10" fmla="*/ 2 w 2"/>
                <a:gd name="T11" fmla="*/ 4 h 5"/>
                <a:gd name="T12" fmla="*/ 1 w 2"/>
                <a:gd name="T13" fmla="*/ 1 h 5"/>
                <a:gd name="T14" fmla="*/ 1 w 2"/>
                <a:gd name="T15" fmla="*/ 0 h 5"/>
                <a:gd name="T16" fmla="*/ 0 w 2"/>
                <a:gd name="T17" fmla="*/ 1 h 5"/>
                <a:gd name="T18" fmla="*/ 0 w 2"/>
                <a:gd name="T19" fmla="*/ 1 h 5"/>
                <a:gd name="T20" fmla="*/ 0 w 2"/>
                <a:gd name="T2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5">
                  <a:moveTo>
                    <a:pt x="0" y="4"/>
                  </a:move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1"/>
                  </a:lnTo>
                  <a:lnTo>
                    <a:pt x="2" y="4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4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48" name="Freeform 269"/>
            <p:cNvSpPr>
              <a:spLocks/>
            </p:cNvSpPr>
            <p:nvPr/>
          </p:nvSpPr>
          <p:spPr bwMode="auto">
            <a:xfrm>
              <a:off x="3721100" y="3575051"/>
              <a:ext cx="36512" cy="19050"/>
            </a:xfrm>
            <a:custGeom>
              <a:avLst/>
              <a:gdLst>
                <a:gd name="T0" fmla="*/ 5 w 23"/>
                <a:gd name="T1" fmla="*/ 0 h 12"/>
                <a:gd name="T2" fmla="*/ 0 w 23"/>
                <a:gd name="T3" fmla="*/ 6 h 12"/>
                <a:gd name="T4" fmla="*/ 0 w 23"/>
                <a:gd name="T5" fmla="*/ 12 h 12"/>
                <a:gd name="T6" fmla="*/ 23 w 23"/>
                <a:gd name="T7" fmla="*/ 12 h 12"/>
                <a:gd name="T8" fmla="*/ 23 w 23"/>
                <a:gd name="T9" fmla="*/ 6 h 12"/>
                <a:gd name="T10" fmla="*/ 17 w 23"/>
                <a:gd name="T11" fmla="*/ 0 h 12"/>
                <a:gd name="T12" fmla="*/ 5 w 23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2">
                  <a:moveTo>
                    <a:pt x="5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23" y="12"/>
                  </a:lnTo>
                  <a:lnTo>
                    <a:pt x="23" y="6"/>
                  </a:lnTo>
                  <a:lnTo>
                    <a:pt x="1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49" name="Freeform 270"/>
            <p:cNvSpPr>
              <a:spLocks/>
            </p:cNvSpPr>
            <p:nvPr/>
          </p:nvSpPr>
          <p:spPr bwMode="auto">
            <a:xfrm>
              <a:off x="3721100" y="3575051"/>
              <a:ext cx="36512" cy="19050"/>
            </a:xfrm>
            <a:custGeom>
              <a:avLst/>
              <a:gdLst>
                <a:gd name="T0" fmla="*/ 1 w 4"/>
                <a:gd name="T1" fmla="*/ 0 h 2"/>
                <a:gd name="T2" fmla="*/ 0 w 4"/>
                <a:gd name="T3" fmla="*/ 1 h 2"/>
                <a:gd name="T4" fmla="*/ 0 w 4"/>
                <a:gd name="T5" fmla="*/ 1 h 2"/>
                <a:gd name="T6" fmla="*/ 0 w 4"/>
                <a:gd name="T7" fmla="*/ 2 h 2"/>
                <a:gd name="T8" fmla="*/ 3 w 4"/>
                <a:gd name="T9" fmla="*/ 2 h 2"/>
                <a:gd name="T10" fmla="*/ 1 w 4"/>
                <a:gd name="T11" fmla="*/ 2 h 2"/>
                <a:gd name="T12" fmla="*/ 4 w 4"/>
                <a:gd name="T13" fmla="*/ 2 h 2"/>
                <a:gd name="T14" fmla="*/ 4 w 4"/>
                <a:gd name="T15" fmla="*/ 1 h 2"/>
                <a:gd name="T16" fmla="*/ 4 w 4"/>
                <a:gd name="T17" fmla="*/ 1 h 2"/>
                <a:gd name="T18" fmla="*/ 3 w 4"/>
                <a:gd name="T19" fmla="*/ 0 h 2"/>
                <a:gd name="T20" fmla="*/ 1 w 4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3" y="2"/>
                  </a:lnTo>
                  <a:lnTo>
                    <a:pt x="1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50" name="Freeform 271"/>
            <p:cNvSpPr>
              <a:spLocks/>
            </p:cNvSpPr>
            <p:nvPr/>
          </p:nvSpPr>
          <p:spPr bwMode="auto">
            <a:xfrm>
              <a:off x="3738562" y="3575051"/>
              <a:ext cx="19050" cy="19050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12 h 12"/>
                <a:gd name="T4" fmla="*/ 12 w 12"/>
                <a:gd name="T5" fmla="*/ 12 h 12"/>
                <a:gd name="T6" fmla="*/ 12 w 12"/>
                <a:gd name="T7" fmla="*/ 0 h 12"/>
                <a:gd name="T8" fmla="*/ 0 w 12"/>
                <a:gd name="T9" fmla="*/ 0 h 12"/>
                <a:gd name="T10" fmla="*/ 0 w 12"/>
                <a:gd name="T1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0" y="6"/>
                  </a:moveTo>
                  <a:lnTo>
                    <a:pt x="0" y="12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51" name="Freeform 272"/>
            <p:cNvSpPr>
              <a:spLocks/>
            </p:cNvSpPr>
            <p:nvPr/>
          </p:nvSpPr>
          <p:spPr bwMode="auto">
            <a:xfrm>
              <a:off x="3738562" y="3575051"/>
              <a:ext cx="19050" cy="19050"/>
            </a:xfrm>
            <a:custGeom>
              <a:avLst/>
              <a:gdLst>
                <a:gd name="T0" fmla="*/ 0 w 2"/>
                <a:gd name="T1" fmla="*/ 1 h 2"/>
                <a:gd name="T2" fmla="*/ 0 w 2"/>
                <a:gd name="T3" fmla="*/ 2 h 2"/>
                <a:gd name="T4" fmla="*/ 1 w 2"/>
                <a:gd name="T5" fmla="*/ 2 h 2"/>
                <a:gd name="T6" fmla="*/ 2 w 2"/>
                <a:gd name="T7" fmla="*/ 2 h 2"/>
                <a:gd name="T8" fmla="*/ 2 w 2"/>
                <a:gd name="T9" fmla="*/ 1 h 2"/>
                <a:gd name="T10" fmla="*/ 2 w 2"/>
                <a:gd name="T11" fmla="*/ 1 h 2"/>
                <a:gd name="T12" fmla="*/ 2 w 2"/>
                <a:gd name="T13" fmla="*/ 0 h 2"/>
                <a:gd name="T14" fmla="*/ 1 w 2"/>
                <a:gd name="T15" fmla="*/ 0 h 2"/>
                <a:gd name="T16" fmla="*/ 0 w 2"/>
                <a:gd name="T17" fmla="*/ 0 h 2"/>
                <a:gd name="T18" fmla="*/ 0 w 2"/>
                <a:gd name="T19" fmla="*/ 1 h 2"/>
                <a:gd name="T20" fmla="*/ 0 w 2"/>
                <a:gd name="T2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52" name="Freeform 273"/>
            <p:cNvSpPr>
              <a:spLocks/>
            </p:cNvSpPr>
            <p:nvPr/>
          </p:nvSpPr>
          <p:spPr bwMode="auto">
            <a:xfrm>
              <a:off x="3738562" y="3575051"/>
              <a:ext cx="28575" cy="1905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0 h 12"/>
                <a:gd name="T4" fmla="*/ 0 w 18"/>
                <a:gd name="T5" fmla="*/ 6 h 12"/>
                <a:gd name="T6" fmla="*/ 12 w 18"/>
                <a:gd name="T7" fmla="*/ 12 h 12"/>
                <a:gd name="T8" fmla="*/ 6 w 18"/>
                <a:gd name="T9" fmla="*/ 12 h 12"/>
                <a:gd name="T10" fmla="*/ 18 w 18"/>
                <a:gd name="T11" fmla="*/ 6 h 12"/>
                <a:gd name="T12" fmla="*/ 18 w 18"/>
                <a:gd name="T13" fmla="*/ 0 h 12"/>
                <a:gd name="T14" fmla="*/ 12 w 18"/>
                <a:gd name="T15" fmla="*/ 0 h 12"/>
                <a:gd name="T16" fmla="*/ 6 w 18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53" name="Freeform 274"/>
            <p:cNvSpPr>
              <a:spLocks/>
            </p:cNvSpPr>
            <p:nvPr/>
          </p:nvSpPr>
          <p:spPr bwMode="auto">
            <a:xfrm>
              <a:off x="3738562" y="3575051"/>
              <a:ext cx="28575" cy="1905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1 h 2"/>
                <a:gd name="T8" fmla="*/ 2 w 3"/>
                <a:gd name="T9" fmla="*/ 2 h 2"/>
                <a:gd name="T10" fmla="*/ 1 w 3"/>
                <a:gd name="T11" fmla="*/ 2 h 2"/>
                <a:gd name="T12" fmla="*/ 3 w 3"/>
                <a:gd name="T13" fmla="*/ 1 h 2"/>
                <a:gd name="T14" fmla="*/ 3 w 3"/>
                <a:gd name="T15" fmla="*/ 1 h 2"/>
                <a:gd name="T16" fmla="*/ 3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54" name="Freeform 275"/>
            <p:cNvSpPr>
              <a:spLocks/>
            </p:cNvSpPr>
            <p:nvPr/>
          </p:nvSpPr>
          <p:spPr bwMode="auto">
            <a:xfrm>
              <a:off x="3748087" y="3565526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6 w 12"/>
                <a:gd name="T3" fmla="*/ 12 h 18"/>
                <a:gd name="T4" fmla="*/ 6 w 12"/>
                <a:gd name="T5" fmla="*/ 18 h 18"/>
                <a:gd name="T6" fmla="*/ 12 w 12"/>
                <a:gd name="T7" fmla="*/ 12 h 18"/>
                <a:gd name="T8" fmla="*/ 12 w 12"/>
                <a:gd name="T9" fmla="*/ 0 h 18"/>
                <a:gd name="T10" fmla="*/ 6 w 12"/>
                <a:gd name="T11" fmla="*/ 0 h 18"/>
                <a:gd name="T12" fmla="*/ 0 w 12"/>
                <a:gd name="T13" fmla="*/ 6 h 18"/>
                <a:gd name="T14" fmla="*/ 0 w 12"/>
                <a:gd name="T15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6" y="12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55" name="Freeform 276"/>
            <p:cNvSpPr>
              <a:spLocks/>
            </p:cNvSpPr>
            <p:nvPr/>
          </p:nvSpPr>
          <p:spPr bwMode="auto">
            <a:xfrm>
              <a:off x="3748087" y="3565526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1 w 2"/>
                <a:gd name="T3" fmla="*/ 2 h 3"/>
                <a:gd name="T4" fmla="*/ 1 w 2"/>
                <a:gd name="T5" fmla="*/ 3 h 3"/>
                <a:gd name="T6" fmla="*/ 2 w 2"/>
                <a:gd name="T7" fmla="*/ 2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0 h 3"/>
                <a:gd name="T14" fmla="*/ 1 w 2"/>
                <a:gd name="T15" fmla="*/ 0 h 3"/>
                <a:gd name="T16" fmla="*/ 1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1" y="2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56" name="Freeform 277"/>
            <p:cNvSpPr>
              <a:spLocks/>
            </p:cNvSpPr>
            <p:nvPr/>
          </p:nvSpPr>
          <p:spPr bwMode="auto">
            <a:xfrm>
              <a:off x="3748087" y="3565526"/>
              <a:ext cx="47625" cy="19050"/>
            </a:xfrm>
            <a:custGeom>
              <a:avLst/>
              <a:gdLst>
                <a:gd name="T0" fmla="*/ 6 w 30"/>
                <a:gd name="T1" fmla="*/ 0 h 12"/>
                <a:gd name="T2" fmla="*/ 0 w 30"/>
                <a:gd name="T3" fmla="*/ 6 h 12"/>
                <a:gd name="T4" fmla="*/ 6 w 30"/>
                <a:gd name="T5" fmla="*/ 12 h 12"/>
                <a:gd name="T6" fmla="*/ 24 w 30"/>
                <a:gd name="T7" fmla="*/ 12 h 12"/>
                <a:gd name="T8" fmla="*/ 30 w 30"/>
                <a:gd name="T9" fmla="*/ 6 h 12"/>
                <a:gd name="T10" fmla="*/ 24 w 30"/>
                <a:gd name="T11" fmla="*/ 0 h 12"/>
                <a:gd name="T12" fmla="*/ 6 w 30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2">
                  <a:moveTo>
                    <a:pt x="6" y="0"/>
                  </a:moveTo>
                  <a:lnTo>
                    <a:pt x="0" y="6"/>
                  </a:lnTo>
                  <a:lnTo>
                    <a:pt x="6" y="12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57" name="Freeform 278"/>
            <p:cNvSpPr>
              <a:spLocks/>
            </p:cNvSpPr>
            <p:nvPr/>
          </p:nvSpPr>
          <p:spPr bwMode="auto">
            <a:xfrm>
              <a:off x="3748087" y="3565526"/>
              <a:ext cx="47625" cy="19050"/>
            </a:xfrm>
            <a:custGeom>
              <a:avLst/>
              <a:gdLst>
                <a:gd name="T0" fmla="*/ 1 w 5"/>
                <a:gd name="T1" fmla="*/ 0 h 2"/>
                <a:gd name="T2" fmla="*/ 2 w 5"/>
                <a:gd name="T3" fmla="*/ 0 h 2"/>
                <a:gd name="T4" fmla="*/ 0 w 5"/>
                <a:gd name="T5" fmla="*/ 1 h 2"/>
                <a:gd name="T6" fmla="*/ 1 w 5"/>
                <a:gd name="T7" fmla="*/ 2 h 2"/>
                <a:gd name="T8" fmla="*/ 4 w 5"/>
                <a:gd name="T9" fmla="*/ 2 h 2"/>
                <a:gd name="T10" fmla="*/ 1 w 5"/>
                <a:gd name="T11" fmla="*/ 2 h 2"/>
                <a:gd name="T12" fmla="*/ 4 w 5"/>
                <a:gd name="T13" fmla="*/ 2 h 2"/>
                <a:gd name="T14" fmla="*/ 5 w 5"/>
                <a:gd name="T15" fmla="*/ 1 h 2"/>
                <a:gd name="T16" fmla="*/ 4 w 5"/>
                <a:gd name="T17" fmla="*/ 0 h 2"/>
                <a:gd name="T18" fmla="*/ 4 w 5"/>
                <a:gd name="T19" fmla="*/ 0 h 2"/>
                <a:gd name="T20" fmla="*/ 1 w 5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2">
                  <a:moveTo>
                    <a:pt x="1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4" y="2"/>
                  </a:lnTo>
                  <a:lnTo>
                    <a:pt x="1" y="2"/>
                  </a:lnTo>
                  <a:lnTo>
                    <a:pt x="4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58" name="Freeform 279"/>
            <p:cNvSpPr>
              <a:spLocks/>
            </p:cNvSpPr>
            <p:nvPr/>
          </p:nvSpPr>
          <p:spPr bwMode="auto">
            <a:xfrm>
              <a:off x="3776662" y="3556001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18 h 18"/>
                <a:gd name="T4" fmla="*/ 6 w 12"/>
                <a:gd name="T5" fmla="*/ 18 h 18"/>
                <a:gd name="T6" fmla="*/ 12 w 12"/>
                <a:gd name="T7" fmla="*/ 6 h 18"/>
                <a:gd name="T8" fmla="*/ 12 w 12"/>
                <a:gd name="T9" fmla="*/ 12 h 18"/>
                <a:gd name="T10" fmla="*/ 6 w 12"/>
                <a:gd name="T11" fmla="*/ 0 h 18"/>
                <a:gd name="T12" fmla="*/ 0 w 12"/>
                <a:gd name="T13" fmla="*/ 0 h 18"/>
                <a:gd name="T14" fmla="*/ 0 w 12"/>
                <a:gd name="T15" fmla="*/ 6 h 18"/>
                <a:gd name="T16" fmla="*/ 0 w 12"/>
                <a:gd name="T17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59" name="Freeform 280"/>
            <p:cNvSpPr>
              <a:spLocks/>
            </p:cNvSpPr>
            <p:nvPr/>
          </p:nvSpPr>
          <p:spPr bwMode="auto">
            <a:xfrm>
              <a:off x="3776662" y="3556001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1 w 2"/>
                <a:gd name="T13" fmla="*/ 0 h 3"/>
                <a:gd name="T14" fmla="*/ 1 w 2"/>
                <a:gd name="T15" fmla="*/ 0 h 3"/>
                <a:gd name="T16" fmla="*/ 0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60" name="Freeform 281"/>
            <p:cNvSpPr>
              <a:spLocks/>
            </p:cNvSpPr>
            <p:nvPr/>
          </p:nvSpPr>
          <p:spPr bwMode="auto">
            <a:xfrm>
              <a:off x="3776662" y="3556001"/>
              <a:ext cx="38100" cy="19050"/>
            </a:xfrm>
            <a:custGeom>
              <a:avLst/>
              <a:gdLst>
                <a:gd name="T0" fmla="*/ 6 w 24"/>
                <a:gd name="T1" fmla="*/ 0 h 12"/>
                <a:gd name="T2" fmla="*/ 0 w 24"/>
                <a:gd name="T3" fmla="*/ 0 h 12"/>
                <a:gd name="T4" fmla="*/ 0 w 24"/>
                <a:gd name="T5" fmla="*/ 12 h 12"/>
                <a:gd name="T6" fmla="*/ 24 w 24"/>
                <a:gd name="T7" fmla="*/ 12 h 12"/>
                <a:gd name="T8" fmla="*/ 24 w 24"/>
                <a:gd name="T9" fmla="*/ 0 h 12"/>
                <a:gd name="T10" fmla="*/ 18 w 24"/>
                <a:gd name="T11" fmla="*/ 0 h 12"/>
                <a:gd name="T12" fmla="*/ 6 w 2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61" name="Freeform 282"/>
            <p:cNvSpPr>
              <a:spLocks/>
            </p:cNvSpPr>
            <p:nvPr/>
          </p:nvSpPr>
          <p:spPr bwMode="auto">
            <a:xfrm>
              <a:off x="3776662" y="3556001"/>
              <a:ext cx="38100" cy="19050"/>
            </a:xfrm>
            <a:custGeom>
              <a:avLst/>
              <a:gdLst>
                <a:gd name="T0" fmla="*/ 1 w 4"/>
                <a:gd name="T1" fmla="*/ 0 h 2"/>
                <a:gd name="T2" fmla="*/ 0 w 4"/>
                <a:gd name="T3" fmla="*/ 0 h 2"/>
                <a:gd name="T4" fmla="*/ 0 w 4"/>
                <a:gd name="T5" fmla="*/ 1 h 2"/>
                <a:gd name="T6" fmla="*/ 0 w 4"/>
                <a:gd name="T7" fmla="*/ 2 h 2"/>
                <a:gd name="T8" fmla="*/ 3 w 4"/>
                <a:gd name="T9" fmla="*/ 2 h 2"/>
                <a:gd name="T10" fmla="*/ 1 w 4"/>
                <a:gd name="T11" fmla="*/ 2 h 2"/>
                <a:gd name="T12" fmla="*/ 4 w 4"/>
                <a:gd name="T13" fmla="*/ 2 h 2"/>
                <a:gd name="T14" fmla="*/ 4 w 4"/>
                <a:gd name="T15" fmla="*/ 1 h 2"/>
                <a:gd name="T16" fmla="*/ 4 w 4"/>
                <a:gd name="T17" fmla="*/ 0 h 2"/>
                <a:gd name="T18" fmla="*/ 3 w 4"/>
                <a:gd name="T19" fmla="*/ 0 h 2"/>
                <a:gd name="T20" fmla="*/ 1 w 4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3" y="2"/>
                  </a:lnTo>
                  <a:lnTo>
                    <a:pt x="1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62" name="Freeform 283"/>
            <p:cNvSpPr>
              <a:spLocks/>
            </p:cNvSpPr>
            <p:nvPr/>
          </p:nvSpPr>
          <p:spPr bwMode="auto">
            <a:xfrm>
              <a:off x="3795712" y="3546476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6 w 12"/>
                <a:gd name="T3" fmla="*/ 18 h 18"/>
                <a:gd name="T4" fmla="*/ 12 w 12"/>
                <a:gd name="T5" fmla="*/ 18 h 18"/>
                <a:gd name="T6" fmla="*/ 12 w 12"/>
                <a:gd name="T7" fmla="*/ 6 h 18"/>
                <a:gd name="T8" fmla="*/ 6 w 12"/>
                <a:gd name="T9" fmla="*/ 0 h 18"/>
                <a:gd name="T10" fmla="*/ 6 w 12"/>
                <a:gd name="T11" fmla="*/ 6 h 18"/>
                <a:gd name="T12" fmla="*/ 0 w 12"/>
                <a:gd name="T13" fmla="*/ 6 h 18"/>
                <a:gd name="T14" fmla="*/ 0 w 12"/>
                <a:gd name="T15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63" name="Freeform 284"/>
            <p:cNvSpPr>
              <a:spLocks/>
            </p:cNvSpPr>
            <p:nvPr/>
          </p:nvSpPr>
          <p:spPr bwMode="auto">
            <a:xfrm>
              <a:off x="3795712" y="3546476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1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1 h 3"/>
                <a:gd name="T14" fmla="*/ 1 w 2"/>
                <a:gd name="T15" fmla="*/ 0 h 3"/>
                <a:gd name="T16" fmla="*/ 1 w 2"/>
                <a:gd name="T17" fmla="*/ 1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64" name="Freeform 285"/>
            <p:cNvSpPr>
              <a:spLocks/>
            </p:cNvSpPr>
            <p:nvPr/>
          </p:nvSpPr>
          <p:spPr bwMode="auto">
            <a:xfrm>
              <a:off x="3795712" y="3546476"/>
              <a:ext cx="28575" cy="19050"/>
            </a:xfrm>
            <a:custGeom>
              <a:avLst/>
              <a:gdLst>
                <a:gd name="T0" fmla="*/ 6 w 18"/>
                <a:gd name="T1" fmla="*/ 0 h 12"/>
                <a:gd name="T2" fmla="*/ 6 w 18"/>
                <a:gd name="T3" fmla="*/ 6 h 12"/>
                <a:gd name="T4" fmla="*/ 0 w 18"/>
                <a:gd name="T5" fmla="*/ 6 h 12"/>
                <a:gd name="T6" fmla="*/ 6 w 18"/>
                <a:gd name="T7" fmla="*/ 12 h 12"/>
                <a:gd name="T8" fmla="*/ 18 w 18"/>
                <a:gd name="T9" fmla="*/ 12 h 12"/>
                <a:gd name="T10" fmla="*/ 18 w 18"/>
                <a:gd name="T11" fmla="*/ 6 h 12"/>
                <a:gd name="T12" fmla="*/ 12 w 18"/>
                <a:gd name="T13" fmla="*/ 0 h 12"/>
                <a:gd name="T14" fmla="*/ 6 w 18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65" name="Freeform 286"/>
            <p:cNvSpPr>
              <a:spLocks/>
            </p:cNvSpPr>
            <p:nvPr/>
          </p:nvSpPr>
          <p:spPr bwMode="auto">
            <a:xfrm>
              <a:off x="3795712" y="3546476"/>
              <a:ext cx="28575" cy="19050"/>
            </a:xfrm>
            <a:custGeom>
              <a:avLst/>
              <a:gdLst>
                <a:gd name="T0" fmla="*/ 1 w 3"/>
                <a:gd name="T1" fmla="*/ 0 h 2"/>
                <a:gd name="T2" fmla="*/ 1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3 w 3"/>
                <a:gd name="T13" fmla="*/ 2 h 2"/>
                <a:gd name="T14" fmla="*/ 3 w 3"/>
                <a:gd name="T15" fmla="*/ 1 h 2"/>
                <a:gd name="T16" fmla="*/ 3 w 3"/>
                <a:gd name="T17" fmla="*/ 1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66" name="Freeform 287"/>
            <p:cNvSpPr>
              <a:spLocks/>
            </p:cNvSpPr>
            <p:nvPr/>
          </p:nvSpPr>
          <p:spPr bwMode="auto">
            <a:xfrm>
              <a:off x="3805237" y="3536951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18 h 18"/>
                <a:gd name="T4" fmla="*/ 12 w 12"/>
                <a:gd name="T5" fmla="*/ 18 h 18"/>
                <a:gd name="T6" fmla="*/ 12 w 12"/>
                <a:gd name="T7" fmla="*/ 0 h 18"/>
                <a:gd name="T8" fmla="*/ 0 w 12"/>
                <a:gd name="T9" fmla="*/ 0 h 18"/>
                <a:gd name="T10" fmla="*/ 0 w 12"/>
                <a:gd name="T11" fmla="*/ 6 h 18"/>
                <a:gd name="T12" fmla="*/ 0 w 12"/>
                <a:gd name="T1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0" y="18"/>
                  </a:lnTo>
                  <a:lnTo>
                    <a:pt x="12" y="18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67" name="Freeform 288"/>
            <p:cNvSpPr>
              <a:spLocks/>
            </p:cNvSpPr>
            <p:nvPr/>
          </p:nvSpPr>
          <p:spPr bwMode="auto">
            <a:xfrm>
              <a:off x="3805237" y="3536951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0 h 3"/>
                <a:gd name="T14" fmla="*/ 1 w 2"/>
                <a:gd name="T15" fmla="*/ 0 h 3"/>
                <a:gd name="T16" fmla="*/ 0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68" name="Freeform 289"/>
            <p:cNvSpPr>
              <a:spLocks/>
            </p:cNvSpPr>
            <p:nvPr/>
          </p:nvSpPr>
          <p:spPr bwMode="auto">
            <a:xfrm>
              <a:off x="3805237" y="3536951"/>
              <a:ext cx="47625" cy="19050"/>
            </a:xfrm>
            <a:custGeom>
              <a:avLst/>
              <a:gdLst>
                <a:gd name="T0" fmla="*/ 6 w 30"/>
                <a:gd name="T1" fmla="*/ 0 h 12"/>
                <a:gd name="T2" fmla="*/ 0 w 30"/>
                <a:gd name="T3" fmla="*/ 0 h 12"/>
                <a:gd name="T4" fmla="*/ 0 w 30"/>
                <a:gd name="T5" fmla="*/ 12 h 12"/>
                <a:gd name="T6" fmla="*/ 24 w 30"/>
                <a:gd name="T7" fmla="*/ 12 h 12"/>
                <a:gd name="T8" fmla="*/ 30 w 30"/>
                <a:gd name="T9" fmla="*/ 6 h 12"/>
                <a:gd name="T10" fmla="*/ 24 w 30"/>
                <a:gd name="T11" fmla="*/ 0 h 12"/>
                <a:gd name="T12" fmla="*/ 6 w 30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69" name="Freeform 290"/>
            <p:cNvSpPr>
              <a:spLocks/>
            </p:cNvSpPr>
            <p:nvPr/>
          </p:nvSpPr>
          <p:spPr bwMode="auto">
            <a:xfrm>
              <a:off x="3805237" y="3536951"/>
              <a:ext cx="47625" cy="19050"/>
            </a:xfrm>
            <a:custGeom>
              <a:avLst/>
              <a:gdLst>
                <a:gd name="T0" fmla="*/ 1 w 5"/>
                <a:gd name="T1" fmla="*/ 0 h 2"/>
                <a:gd name="T2" fmla="*/ 0 w 5"/>
                <a:gd name="T3" fmla="*/ 0 h 2"/>
                <a:gd name="T4" fmla="*/ 0 w 5"/>
                <a:gd name="T5" fmla="*/ 1 h 2"/>
                <a:gd name="T6" fmla="*/ 0 w 5"/>
                <a:gd name="T7" fmla="*/ 2 h 2"/>
                <a:gd name="T8" fmla="*/ 4 w 5"/>
                <a:gd name="T9" fmla="*/ 2 h 2"/>
                <a:gd name="T10" fmla="*/ 1 w 5"/>
                <a:gd name="T11" fmla="*/ 2 h 2"/>
                <a:gd name="T12" fmla="*/ 4 w 5"/>
                <a:gd name="T13" fmla="*/ 2 h 2"/>
                <a:gd name="T14" fmla="*/ 5 w 5"/>
                <a:gd name="T15" fmla="*/ 1 h 2"/>
                <a:gd name="T16" fmla="*/ 4 w 5"/>
                <a:gd name="T17" fmla="*/ 0 h 2"/>
                <a:gd name="T18" fmla="*/ 4 w 5"/>
                <a:gd name="T19" fmla="*/ 0 h 2"/>
                <a:gd name="T20" fmla="*/ 1 w 5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4" y="2"/>
                  </a:lnTo>
                  <a:lnTo>
                    <a:pt x="1" y="2"/>
                  </a:lnTo>
                  <a:lnTo>
                    <a:pt x="4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70" name="Freeform 291"/>
            <p:cNvSpPr>
              <a:spLocks/>
            </p:cNvSpPr>
            <p:nvPr/>
          </p:nvSpPr>
          <p:spPr bwMode="auto">
            <a:xfrm>
              <a:off x="3833812" y="3536951"/>
              <a:ext cx="38100" cy="19050"/>
            </a:xfrm>
            <a:custGeom>
              <a:avLst/>
              <a:gdLst>
                <a:gd name="T0" fmla="*/ 6 w 24"/>
                <a:gd name="T1" fmla="*/ 0 h 12"/>
                <a:gd name="T2" fmla="*/ 0 w 24"/>
                <a:gd name="T3" fmla="*/ 0 h 12"/>
                <a:gd name="T4" fmla="*/ 0 w 24"/>
                <a:gd name="T5" fmla="*/ 12 h 12"/>
                <a:gd name="T6" fmla="*/ 18 w 24"/>
                <a:gd name="T7" fmla="*/ 12 h 12"/>
                <a:gd name="T8" fmla="*/ 24 w 24"/>
                <a:gd name="T9" fmla="*/ 6 h 12"/>
                <a:gd name="T10" fmla="*/ 18 w 24"/>
                <a:gd name="T11" fmla="*/ 0 h 12"/>
                <a:gd name="T12" fmla="*/ 6 w 2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1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71" name="Freeform 292"/>
            <p:cNvSpPr>
              <a:spLocks/>
            </p:cNvSpPr>
            <p:nvPr/>
          </p:nvSpPr>
          <p:spPr bwMode="auto">
            <a:xfrm>
              <a:off x="3833812" y="3536951"/>
              <a:ext cx="38100" cy="19050"/>
            </a:xfrm>
            <a:custGeom>
              <a:avLst/>
              <a:gdLst>
                <a:gd name="T0" fmla="*/ 1 w 4"/>
                <a:gd name="T1" fmla="*/ 0 h 2"/>
                <a:gd name="T2" fmla="*/ 0 w 4"/>
                <a:gd name="T3" fmla="*/ 0 h 2"/>
                <a:gd name="T4" fmla="*/ 0 w 4"/>
                <a:gd name="T5" fmla="*/ 1 h 2"/>
                <a:gd name="T6" fmla="*/ 0 w 4"/>
                <a:gd name="T7" fmla="*/ 2 h 2"/>
                <a:gd name="T8" fmla="*/ 3 w 4"/>
                <a:gd name="T9" fmla="*/ 2 h 2"/>
                <a:gd name="T10" fmla="*/ 1 w 4"/>
                <a:gd name="T11" fmla="*/ 2 h 2"/>
                <a:gd name="T12" fmla="*/ 3 w 4"/>
                <a:gd name="T13" fmla="*/ 2 h 2"/>
                <a:gd name="T14" fmla="*/ 4 w 4"/>
                <a:gd name="T15" fmla="*/ 1 h 2"/>
                <a:gd name="T16" fmla="*/ 3 w 4"/>
                <a:gd name="T17" fmla="*/ 0 h 2"/>
                <a:gd name="T18" fmla="*/ 3 w 4"/>
                <a:gd name="T19" fmla="*/ 0 h 2"/>
                <a:gd name="T20" fmla="*/ 1 w 4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3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4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72" name="Freeform 293"/>
            <p:cNvSpPr>
              <a:spLocks/>
            </p:cNvSpPr>
            <p:nvPr/>
          </p:nvSpPr>
          <p:spPr bwMode="auto">
            <a:xfrm>
              <a:off x="3852862" y="3527426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18 h 18"/>
                <a:gd name="T4" fmla="*/ 6 w 12"/>
                <a:gd name="T5" fmla="*/ 18 h 18"/>
                <a:gd name="T6" fmla="*/ 12 w 12"/>
                <a:gd name="T7" fmla="*/ 6 h 18"/>
                <a:gd name="T8" fmla="*/ 12 w 12"/>
                <a:gd name="T9" fmla="*/ 12 h 18"/>
                <a:gd name="T10" fmla="*/ 6 w 12"/>
                <a:gd name="T11" fmla="*/ 6 h 18"/>
                <a:gd name="T12" fmla="*/ 6 w 12"/>
                <a:gd name="T13" fmla="*/ 0 h 18"/>
                <a:gd name="T14" fmla="*/ 0 w 12"/>
                <a:gd name="T15" fmla="*/ 6 h 18"/>
                <a:gd name="T16" fmla="*/ 0 w 12"/>
                <a:gd name="T17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73" name="Freeform 294"/>
            <p:cNvSpPr>
              <a:spLocks/>
            </p:cNvSpPr>
            <p:nvPr/>
          </p:nvSpPr>
          <p:spPr bwMode="auto">
            <a:xfrm>
              <a:off x="3852862" y="3527426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1 w 2"/>
                <a:gd name="T13" fmla="*/ 1 h 3"/>
                <a:gd name="T14" fmla="*/ 1 w 2"/>
                <a:gd name="T15" fmla="*/ 0 h 3"/>
                <a:gd name="T16" fmla="*/ 0 w 2"/>
                <a:gd name="T17" fmla="*/ 1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74" name="Freeform 295"/>
            <p:cNvSpPr>
              <a:spLocks/>
            </p:cNvSpPr>
            <p:nvPr/>
          </p:nvSpPr>
          <p:spPr bwMode="auto">
            <a:xfrm>
              <a:off x="3852862" y="3527426"/>
              <a:ext cx="76200" cy="19050"/>
            </a:xfrm>
            <a:custGeom>
              <a:avLst/>
              <a:gdLst>
                <a:gd name="T0" fmla="*/ 6 w 48"/>
                <a:gd name="T1" fmla="*/ 0 h 12"/>
                <a:gd name="T2" fmla="*/ 0 w 48"/>
                <a:gd name="T3" fmla="*/ 6 h 12"/>
                <a:gd name="T4" fmla="*/ 0 w 48"/>
                <a:gd name="T5" fmla="*/ 12 h 12"/>
                <a:gd name="T6" fmla="*/ 48 w 48"/>
                <a:gd name="T7" fmla="*/ 12 h 12"/>
                <a:gd name="T8" fmla="*/ 48 w 48"/>
                <a:gd name="T9" fmla="*/ 6 h 12"/>
                <a:gd name="T10" fmla="*/ 42 w 48"/>
                <a:gd name="T11" fmla="*/ 0 h 12"/>
                <a:gd name="T12" fmla="*/ 6 w 4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12">
                  <a:moveTo>
                    <a:pt x="6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48" y="12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75" name="Freeform 296"/>
            <p:cNvSpPr>
              <a:spLocks/>
            </p:cNvSpPr>
            <p:nvPr/>
          </p:nvSpPr>
          <p:spPr bwMode="auto">
            <a:xfrm>
              <a:off x="3852862" y="3527426"/>
              <a:ext cx="76200" cy="19050"/>
            </a:xfrm>
            <a:custGeom>
              <a:avLst/>
              <a:gdLst>
                <a:gd name="T0" fmla="*/ 1 w 8"/>
                <a:gd name="T1" fmla="*/ 0 h 2"/>
                <a:gd name="T2" fmla="*/ 0 w 8"/>
                <a:gd name="T3" fmla="*/ 1 h 2"/>
                <a:gd name="T4" fmla="*/ 0 w 8"/>
                <a:gd name="T5" fmla="*/ 1 h 2"/>
                <a:gd name="T6" fmla="*/ 0 w 8"/>
                <a:gd name="T7" fmla="*/ 2 h 2"/>
                <a:gd name="T8" fmla="*/ 7 w 8"/>
                <a:gd name="T9" fmla="*/ 2 h 2"/>
                <a:gd name="T10" fmla="*/ 1 w 8"/>
                <a:gd name="T11" fmla="*/ 2 h 2"/>
                <a:gd name="T12" fmla="*/ 8 w 8"/>
                <a:gd name="T13" fmla="*/ 2 h 2"/>
                <a:gd name="T14" fmla="*/ 8 w 8"/>
                <a:gd name="T15" fmla="*/ 1 h 2"/>
                <a:gd name="T16" fmla="*/ 8 w 8"/>
                <a:gd name="T17" fmla="*/ 1 h 2"/>
                <a:gd name="T18" fmla="*/ 7 w 8"/>
                <a:gd name="T19" fmla="*/ 0 h 2"/>
                <a:gd name="T20" fmla="*/ 1 w 8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2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7" y="2"/>
                  </a:lnTo>
                  <a:lnTo>
                    <a:pt x="1" y="2"/>
                  </a:lnTo>
                  <a:lnTo>
                    <a:pt x="8" y="2"/>
                  </a:lnTo>
                  <a:lnTo>
                    <a:pt x="8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76" name="Freeform 297"/>
            <p:cNvSpPr>
              <a:spLocks/>
            </p:cNvSpPr>
            <p:nvPr/>
          </p:nvSpPr>
          <p:spPr bwMode="auto">
            <a:xfrm>
              <a:off x="3910012" y="3527426"/>
              <a:ext cx="19050" cy="19050"/>
            </a:xfrm>
            <a:custGeom>
              <a:avLst/>
              <a:gdLst>
                <a:gd name="T0" fmla="*/ 0 w 12"/>
                <a:gd name="T1" fmla="*/ 6 h 12"/>
                <a:gd name="T2" fmla="*/ 6 w 12"/>
                <a:gd name="T3" fmla="*/ 12 h 12"/>
                <a:gd name="T4" fmla="*/ 12 w 12"/>
                <a:gd name="T5" fmla="*/ 12 h 12"/>
                <a:gd name="T6" fmla="*/ 12 w 12"/>
                <a:gd name="T7" fmla="*/ 0 h 12"/>
                <a:gd name="T8" fmla="*/ 6 w 12"/>
                <a:gd name="T9" fmla="*/ 0 h 12"/>
                <a:gd name="T10" fmla="*/ 0 w 12"/>
                <a:gd name="T1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0" y="6"/>
                  </a:moveTo>
                  <a:lnTo>
                    <a:pt x="6" y="12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77" name="Freeform 298"/>
            <p:cNvSpPr>
              <a:spLocks/>
            </p:cNvSpPr>
            <p:nvPr/>
          </p:nvSpPr>
          <p:spPr bwMode="auto">
            <a:xfrm>
              <a:off x="3910012" y="3527426"/>
              <a:ext cx="19050" cy="19050"/>
            </a:xfrm>
            <a:custGeom>
              <a:avLst/>
              <a:gdLst>
                <a:gd name="T0" fmla="*/ 0 w 2"/>
                <a:gd name="T1" fmla="*/ 1 h 2"/>
                <a:gd name="T2" fmla="*/ 1 w 2"/>
                <a:gd name="T3" fmla="*/ 2 h 2"/>
                <a:gd name="T4" fmla="*/ 1 w 2"/>
                <a:gd name="T5" fmla="*/ 2 h 2"/>
                <a:gd name="T6" fmla="*/ 2 w 2"/>
                <a:gd name="T7" fmla="*/ 2 h 2"/>
                <a:gd name="T8" fmla="*/ 2 w 2"/>
                <a:gd name="T9" fmla="*/ 1 h 2"/>
                <a:gd name="T10" fmla="*/ 2 w 2"/>
                <a:gd name="T11" fmla="*/ 1 h 2"/>
                <a:gd name="T12" fmla="*/ 2 w 2"/>
                <a:gd name="T13" fmla="*/ 0 h 2"/>
                <a:gd name="T14" fmla="*/ 1 w 2"/>
                <a:gd name="T15" fmla="*/ 0 h 2"/>
                <a:gd name="T16" fmla="*/ 1 w 2"/>
                <a:gd name="T17" fmla="*/ 0 h 2"/>
                <a:gd name="T18" fmla="*/ 0 w 2"/>
                <a:gd name="T19" fmla="*/ 1 h 2"/>
                <a:gd name="T20" fmla="*/ 0 w 2"/>
                <a:gd name="T2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78" name="Freeform 299"/>
            <p:cNvSpPr>
              <a:spLocks/>
            </p:cNvSpPr>
            <p:nvPr/>
          </p:nvSpPr>
          <p:spPr bwMode="auto">
            <a:xfrm>
              <a:off x="3910012" y="3527426"/>
              <a:ext cx="47625" cy="19050"/>
            </a:xfrm>
            <a:custGeom>
              <a:avLst/>
              <a:gdLst>
                <a:gd name="T0" fmla="*/ 6 w 30"/>
                <a:gd name="T1" fmla="*/ 0 h 12"/>
                <a:gd name="T2" fmla="*/ 0 w 30"/>
                <a:gd name="T3" fmla="*/ 6 h 12"/>
                <a:gd name="T4" fmla="*/ 6 w 30"/>
                <a:gd name="T5" fmla="*/ 6 h 12"/>
                <a:gd name="T6" fmla="*/ 24 w 30"/>
                <a:gd name="T7" fmla="*/ 12 h 12"/>
                <a:gd name="T8" fmla="*/ 6 w 30"/>
                <a:gd name="T9" fmla="*/ 12 h 12"/>
                <a:gd name="T10" fmla="*/ 30 w 30"/>
                <a:gd name="T11" fmla="*/ 6 h 12"/>
                <a:gd name="T12" fmla="*/ 30 w 30"/>
                <a:gd name="T13" fmla="*/ 0 h 12"/>
                <a:gd name="T14" fmla="*/ 24 w 30"/>
                <a:gd name="T15" fmla="*/ 0 h 12"/>
                <a:gd name="T16" fmla="*/ 6 w 30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2">
                  <a:moveTo>
                    <a:pt x="6" y="0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24" y="12"/>
                  </a:lnTo>
                  <a:lnTo>
                    <a:pt x="6" y="12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79" name="Freeform 300"/>
            <p:cNvSpPr>
              <a:spLocks/>
            </p:cNvSpPr>
            <p:nvPr/>
          </p:nvSpPr>
          <p:spPr bwMode="auto">
            <a:xfrm>
              <a:off x="3910012" y="3527426"/>
              <a:ext cx="47625" cy="19050"/>
            </a:xfrm>
            <a:custGeom>
              <a:avLst/>
              <a:gdLst>
                <a:gd name="T0" fmla="*/ 1 w 5"/>
                <a:gd name="T1" fmla="*/ 0 h 2"/>
                <a:gd name="T2" fmla="*/ 2 w 5"/>
                <a:gd name="T3" fmla="*/ 0 h 2"/>
                <a:gd name="T4" fmla="*/ 0 w 5"/>
                <a:gd name="T5" fmla="*/ 1 h 2"/>
                <a:gd name="T6" fmla="*/ 1 w 5"/>
                <a:gd name="T7" fmla="*/ 1 h 2"/>
                <a:gd name="T8" fmla="*/ 4 w 5"/>
                <a:gd name="T9" fmla="*/ 2 h 2"/>
                <a:gd name="T10" fmla="*/ 1 w 5"/>
                <a:gd name="T11" fmla="*/ 2 h 2"/>
                <a:gd name="T12" fmla="*/ 5 w 5"/>
                <a:gd name="T13" fmla="*/ 1 h 2"/>
                <a:gd name="T14" fmla="*/ 5 w 5"/>
                <a:gd name="T15" fmla="*/ 1 h 2"/>
                <a:gd name="T16" fmla="*/ 5 w 5"/>
                <a:gd name="T17" fmla="*/ 0 h 2"/>
                <a:gd name="T18" fmla="*/ 4 w 5"/>
                <a:gd name="T19" fmla="*/ 0 h 2"/>
                <a:gd name="T20" fmla="*/ 1 w 5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2">
                  <a:moveTo>
                    <a:pt x="1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4" y="2"/>
                  </a:lnTo>
                  <a:lnTo>
                    <a:pt x="1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80" name="Freeform 301"/>
            <p:cNvSpPr>
              <a:spLocks/>
            </p:cNvSpPr>
            <p:nvPr/>
          </p:nvSpPr>
          <p:spPr bwMode="auto">
            <a:xfrm>
              <a:off x="3938587" y="3517901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6 w 12"/>
                <a:gd name="T3" fmla="*/ 18 h 18"/>
                <a:gd name="T4" fmla="*/ 12 w 12"/>
                <a:gd name="T5" fmla="*/ 12 h 18"/>
                <a:gd name="T6" fmla="*/ 12 w 12"/>
                <a:gd name="T7" fmla="*/ 0 h 18"/>
                <a:gd name="T8" fmla="*/ 0 w 12"/>
                <a:gd name="T9" fmla="*/ 0 h 18"/>
                <a:gd name="T10" fmla="*/ 0 w 12"/>
                <a:gd name="T11" fmla="*/ 6 h 18"/>
                <a:gd name="T12" fmla="*/ 0 w 12"/>
                <a:gd name="T1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81" name="Freeform 302"/>
            <p:cNvSpPr>
              <a:spLocks/>
            </p:cNvSpPr>
            <p:nvPr/>
          </p:nvSpPr>
          <p:spPr bwMode="auto">
            <a:xfrm>
              <a:off x="3938587" y="3517901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1 w 2"/>
                <a:gd name="T3" fmla="*/ 2 h 3"/>
                <a:gd name="T4" fmla="*/ 1 w 2"/>
                <a:gd name="T5" fmla="*/ 3 h 3"/>
                <a:gd name="T6" fmla="*/ 2 w 2"/>
                <a:gd name="T7" fmla="*/ 2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0 h 3"/>
                <a:gd name="T14" fmla="*/ 1 w 2"/>
                <a:gd name="T15" fmla="*/ 0 h 3"/>
                <a:gd name="T16" fmla="*/ 0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1" y="2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82" name="Freeform 303"/>
            <p:cNvSpPr>
              <a:spLocks/>
            </p:cNvSpPr>
            <p:nvPr/>
          </p:nvSpPr>
          <p:spPr bwMode="auto">
            <a:xfrm>
              <a:off x="3938587" y="3517901"/>
              <a:ext cx="28575" cy="1905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0 h 12"/>
                <a:gd name="T4" fmla="*/ 0 w 18"/>
                <a:gd name="T5" fmla="*/ 12 h 12"/>
                <a:gd name="T6" fmla="*/ 12 w 18"/>
                <a:gd name="T7" fmla="*/ 12 h 12"/>
                <a:gd name="T8" fmla="*/ 18 w 18"/>
                <a:gd name="T9" fmla="*/ 6 h 12"/>
                <a:gd name="T10" fmla="*/ 12 w 18"/>
                <a:gd name="T11" fmla="*/ 0 h 12"/>
                <a:gd name="T12" fmla="*/ 6 w 1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83" name="Freeform 304"/>
            <p:cNvSpPr>
              <a:spLocks/>
            </p:cNvSpPr>
            <p:nvPr/>
          </p:nvSpPr>
          <p:spPr bwMode="auto">
            <a:xfrm>
              <a:off x="3938587" y="3517901"/>
              <a:ext cx="28575" cy="1905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2 w 3"/>
                <a:gd name="T13" fmla="*/ 2 h 2"/>
                <a:gd name="T14" fmla="*/ 3 w 3"/>
                <a:gd name="T15" fmla="*/ 1 h 2"/>
                <a:gd name="T16" fmla="*/ 2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84" name="Freeform 305"/>
            <p:cNvSpPr>
              <a:spLocks/>
            </p:cNvSpPr>
            <p:nvPr/>
          </p:nvSpPr>
          <p:spPr bwMode="auto">
            <a:xfrm>
              <a:off x="3948112" y="3508376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18 h 18"/>
                <a:gd name="T4" fmla="*/ 6 w 12"/>
                <a:gd name="T5" fmla="*/ 18 h 18"/>
                <a:gd name="T6" fmla="*/ 12 w 12"/>
                <a:gd name="T7" fmla="*/ 6 h 18"/>
                <a:gd name="T8" fmla="*/ 12 w 12"/>
                <a:gd name="T9" fmla="*/ 12 h 18"/>
                <a:gd name="T10" fmla="*/ 6 w 12"/>
                <a:gd name="T11" fmla="*/ 0 h 18"/>
                <a:gd name="T12" fmla="*/ 0 w 12"/>
                <a:gd name="T13" fmla="*/ 0 h 18"/>
                <a:gd name="T14" fmla="*/ 0 w 12"/>
                <a:gd name="T15" fmla="*/ 6 h 18"/>
                <a:gd name="T16" fmla="*/ 0 w 12"/>
                <a:gd name="T17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85" name="Freeform 306"/>
            <p:cNvSpPr>
              <a:spLocks/>
            </p:cNvSpPr>
            <p:nvPr/>
          </p:nvSpPr>
          <p:spPr bwMode="auto">
            <a:xfrm>
              <a:off x="3948112" y="3508376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1 w 2"/>
                <a:gd name="T13" fmla="*/ 0 h 3"/>
                <a:gd name="T14" fmla="*/ 1 w 2"/>
                <a:gd name="T15" fmla="*/ 0 h 3"/>
                <a:gd name="T16" fmla="*/ 0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86" name="Freeform 307"/>
            <p:cNvSpPr>
              <a:spLocks/>
            </p:cNvSpPr>
            <p:nvPr/>
          </p:nvSpPr>
          <p:spPr bwMode="auto">
            <a:xfrm>
              <a:off x="3948112" y="3508376"/>
              <a:ext cx="57150" cy="19050"/>
            </a:xfrm>
            <a:custGeom>
              <a:avLst/>
              <a:gdLst>
                <a:gd name="T0" fmla="*/ 6 w 36"/>
                <a:gd name="T1" fmla="*/ 0 h 12"/>
                <a:gd name="T2" fmla="*/ 0 w 36"/>
                <a:gd name="T3" fmla="*/ 0 h 12"/>
                <a:gd name="T4" fmla="*/ 0 w 36"/>
                <a:gd name="T5" fmla="*/ 12 h 12"/>
                <a:gd name="T6" fmla="*/ 36 w 36"/>
                <a:gd name="T7" fmla="*/ 12 h 12"/>
                <a:gd name="T8" fmla="*/ 36 w 36"/>
                <a:gd name="T9" fmla="*/ 0 h 12"/>
                <a:gd name="T10" fmla="*/ 30 w 36"/>
                <a:gd name="T11" fmla="*/ 0 h 12"/>
                <a:gd name="T12" fmla="*/ 6 w 36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36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87" name="Freeform 308"/>
            <p:cNvSpPr>
              <a:spLocks/>
            </p:cNvSpPr>
            <p:nvPr/>
          </p:nvSpPr>
          <p:spPr bwMode="auto">
            <a:xfrm>
              <a:off x="3948112" y="3508376"/>
              <a:ext cx="57150" cy="19050"/>
            </a:xfrm>
            <a:custGeom>
              <a:avLst/>
              <a:gdLst>
                <a:gd name="T0" fmla="*/ 1 w 6"/>
                <a:gd name="T1" fmla="*/ 0 h 2"/>
                <a:gd name="T2" fmla="*/ 0 w 6"/>
                <a:gd name="T3" fmla="*/ 0 h 2"/>
                <a:gd name="T4" fmla="*/ 0 w 6"/>
                <a:gd name="T5" fmla="*/ 1 h 2"/>
                <a:gd name="T6" fmla="*/ 0 w 6"/>
                <a:gd name="T7" fmla="*/ 2 h 2"/>
                <a:gd name="T8" fmla="*/ 5 w 6"/>
                <a:gd name="T9" fmla="*/ 2 h 2"/>
                <a:gd name="T10" fmla="*/ 1 w 6"/>
                <a:gd name="T11" fmla="*/ 2 h 2"/>
                <a:gd name="T12" fmla="*/ 6 w 6"/>
                <a:gd name="T13" fmla="*/ 2 h 2"/>
                <a:gd name="T14" fmla="*/ 6 w 6"/>
                <a:gd name="T15" fmla="*/ 1 h 2"/>
                <a:gd name="T16" fmla="*/ 6 w 6"/>
                <a:gd name="T17" fmla="*/ 0 h 2"/>
                <a:gd name="T18" fmla="*/ 5 w 6"/>
                <a:gd name="T19" fmla="*/ 0 h 2"/>
                <a:gd name="T20" fmla="*/ 1 w 6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5" y="2"/>
                  </a:lnTo>
                  <a:lnTo>
                    <a:pt x="1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88" name="Freeform 309"/>
            <p:cNvSpPr>
              <a:spLocks/>
            </p:cNvSpPr>
            <p:nvPr/>
          </p:nvSpPr>
          <p:spPr bwMode="auto">
            <a:xfrm>
              <a:off x="3986212" y="3498851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18 h 18"/>
                <a:gd name="T4" fmla="*/ 12 w 12"/>
                <a:gd name="T5" fmla="*/ 18 h 18"/>
                <a:gd name="T6" fmla="*/ 12 w 12"/>
                <a:gd name="T7" fmla="*/ 6 h 18"/>
                <a:gd name="T8" fmla="*/ 6 w 12"/>
                <a:gd name="T9" fmla="*/ 0 h 18"/>
                <a:gd name="T10" fmla="*/ 0 w 12"/>
                <a:gd name="T11" fmla="*/ 6 h 18"/>
                <a:gd name="T12" fmla="*/ 0 w 12"/>
                <a:gd name="T1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0" y="18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89" name="Freeform 310"/>
            <p:cNvSpPr>
              <a:spLocks/>
            </p:cNvSpPr>
            <p:nvPr/>
          </p:nvSpPr>
          <p:spPr bwMode="auto">
            <a:xfrm>
              <a:off x="3986212" y="3498851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1 h 3"/>
                <a:gd name="T14" fmla="*/ 1 w 2"/>
                <a:gd name="T15" fmla="*/ 0 h 3"/>
                <a:gd name="T16" fmla="*/ 0 w 2"/>
                <a:gd name="T17" fmla="*/ 1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90" name="Freeform 311"/>
            <p:cNvSpPr>
              <a:spLocks/>
            </p:cNvSpPr>
            <p:nvPr/>
          </p:nvSpPr>
          <p:spPr bwMode="auto">
            <a:xfrm>
              <a:off x="3986212" y="3498851"/>
              <a:ext cx="38100" cy="19050"/>
            </a:xfrm>
            <a:custGeom>
              <a:avLst/>
              <a:gdLst>
                <a:gd name="T0" fmla="*/ 6 w 24"/>
                <a:gd name="T1" fmla="*/ 0 h 12"/>
                <a:gd name="T2" fmla="*/ 0 w 24"/>
                <a:gd name="T3" fmla="*/ 6 h 12"/>
                <a:gd name="T4" fmla="*/ 0 w 24"/>
                <a:gd name="T5" fmla="*/ 12 h 12"/>
                <a:gd name="T6" fmla="*/ 24 w 24"/>
                <a:gd name="T7" fmla="*/ 12 h 12"/>
                <a:gd name="T8" fmla="*/ 24 w 24"/>
                <a:gd name="T9" fmla="*/ 6 h 12"/>
                <a:gd name="T10" fmla="*/ 18 w 24"/>
                <a:gd name="T11" fmla="*/ 0 h 12"/>
                <a:gd name="T12" fmla="*/ 6 w 2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6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1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91" name="Freeform 312"/>
            <p:cNvSpPr>
              <a:spLocks/>
            </p:cNvSpPr>
            <p:nvPr/>
          </p:nvSpPr>
          <p:spPr bwMode="auto">
            <a:xfrm>
              <a:off x="3986212" y="3498851"/>
              <a:ext cx="38100" cy="19050"/>
            </a:xfrm>
            <a:custGeom>
              <a:avLst/>
              <a:gdLst>
                <a:gd name="T0" fmla="*/ 1 w 4"/>
                <a:gd name="T1" fmla="*/ 0 h 2"/>
                <a:gd name="T2" fmla="*/ 0 w 4"/>
                <a:gd name="T3" fmla="*/ 1 h 2"/>
                <a:gd name="T4" fmla="*/ 0 w 4"/>
                <a:gd name="T5" fmla="*/ 1 h 2"/>
                <a:gd name="T6" fmla="*/ 0 w 4"/>
                <a:gd name="T7" fmla="*/ 2 h 2"/>
                <a:gd name="T8" fmla="*/ 3 w 4"/>
                <a:gd name="T9" fmla="*/ 2 h 2"/>
                <a:gd name="T10" fmla="*/ 1 w 4"/>
                <a:gd name="T11" fmla="*/ 2 h 2"/>
                <a:gd name="T12" fmla="*/ 4 w 4"/>
                <a:gd name="T13" fmla="*/ 2 h 2"/>
                <a:gd name="T14" fmla="*/ 4 w 4"/>
                <a:gd name="T15" fmla="*/ 1 h 2"/>
                <a:gd name="T16" fmla="*/ 4 w 4"/>
                <a:gd name="T17" fmla="*/ 1 h 2"/>
                <a:gd name="T18" fmla="*/ 3 w 4"/>
                <a:gd name="T19" fmla="*/ 0 h 2"/>
                <a:gd name="T20" fmla="*/ 1 w 4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3" y="2"/>
                  </a:lnTo>
                  <a:lnTo>
                    <a:pt x="1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92" name="Freeform 313"/>
            <p:cNvSpPr>
              <a:spLocks/>
            </p:cNvSpPr>
            <p:nvPr/>
          </p:nvSpPr>
          <p:spPr bwMode="auto">
            <a:xfrm>
              <a:off x="4005262" y="3489326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18 h 18"/>
                <a:gd name="T4" fmla="*/ 12 w 12"/>
                <a:gd name="T5" fmla="*/ 18 h 18"/>
                <a:gd name="T6" fmla="*/ 12 w 12"/>
                <a:gd name="T7" fmla="*/ 0 h 18"/>
                <a:gd name="T8" fmla="*/ 0 w 12"/>
                <a:gd name="T9" fmla="*/ 0 h 18"/>
                <a:gd name="T10" fmla="*/ 0 w 12"/>
                <a:gd name="T11" fmla="*/ 6 h 18"/>
                <a:gd name="T12" fmla="*/ 0 w 12"/>
                <a:gd name="T1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0" y="18"/>
                  </a:lnTo>
                  <a:lnTo>
                    <a:pt x="12" y="18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93" name="Freeform 314"/>
            <p:cNvSpPr>
              <a:spLocks/>
            </p:cNvSpPr>
            <p:nvPr/>
          </p:nvSpPr>
          <p:spPr bwMode="auto">
            <a:xfrm>
              <a:off x="4005262" y="3489326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0 h 3"/>
                <a:gd name="T14" fmla="*/ 1 w 2"/>
                <a:gd name="T15" fmla="*/ 0 h 3"/>
                <a:gd name="T16" fmla="*/ 0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94" name="Freeform 315"/>
            <p:cNvSpPr>
              <a:spLocks/>
            </p:cNvSpPr>
            <p:nvPr/>
          </p:nvSpPr>
          <p:spPr bwMode="auto">
            <a:xfrm>
              <a:off x="4005262" y="3489326"/>
              <a:ext cx="19050" cy="19050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0 h 12"/>
                <a:gd name="T4" fmla="*/ 0 w 12"/>
                <a:gd name="T5" fmla="*/ 12 h 12"/>
                <a:gd name="T6" fmla="*/ 12 w 12"/>
                <a:gd name="T7" fmla="*/ 12 h 12"/>
                <a:gd name="T8" fmla="*/ 12 w 12"/>
                <a:gd name="T9" fmla="*/ 0 h 12"/>
                <a:gd name="T10" fmla="*/ 6 w 12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95" name="Freeform 316"/>
            <p:cNvSpPr>
              <a:spLocks/>
            </p:cNvSpPr>
            <p:nvPr/>
          </p:nvSpPr>
          <p:spPr bwMode="auto">
            <a:xfrm>
              <a:off x="4005262" y="3489326"/>
              <a:ext cx="19050" cy="19050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1 w 2"/>
                <a:gd name="T9" fmla="*/ 2 h 2"/>
                <a:gd name="T10" fmla="*/ 1 w 2"/>
                <a:gd name="T11" fmla="*/ 2 h 2"/>
                <a:gd name="T12" fmla="*/ 2 w 2"/>
                <a:gd name="T13" fmla="*/ 2 h 2"/>
                <a:gd name="T14" fmla="*/ 2 w 2"/>
                <a:gd name="T15" fmla="*/ 1 h 2"/>
                <a:gd name="T16" fmla="*/ 2 w 2"/>
                <a:gd name="T17" fmla="*/ 0 h 2"/>
                <a:gd name="T18" fmla="*/ 1 w 2"/>
                <a:gd name="T19" fmla="*/ 0 h 2"/>
                <a:gd name="T20" fmla="*/ 1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96" name="Freeform 317"/>
            <p:cNvSpPr>
              <a:spLocks/>
            </p:cNvSpPr>
            <p:nvPr/>
          </p:nvSpPr>
          <p:spPr bwMode="auto">
            <a:xfrm>
              <a:off x="4005262" y="3479801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6 w 12"/>
                <a:gd name="T3" fmla="*/ 18 h 18"/>
                <a:gd name="T4" fmla="*/ 12 w 12"/>
                <a:gd name="T5" fmla="*/ 18 h 18"/>
                <a:gd name="T6" fmla="*/ 12 w 12"/>
                <a:gd name="T7" fmla="*/ 0 h 18"/>
                <a:gd name="T8" fmla="*/ 6 w 12"/>
                <a:gd name="T9" fmla="*/ 0 h 18"/>
                <a:gd name="T10" fmla="*/ 0 w 12"/>
                <a:gd name="T11" fmla="*/ 6 h 18"/>
                <a:gd name="T12" fmla="*/ 0 w 12"/>
                <a:gd name="T1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97" name="Freeform 318"/>
            <p:cNvSpPr>
              <a:spLocks/>
            </p:cNvSpPr>
            <p:nvPr/>
          </p:nvSpPr>
          <p:spPr bwMode="auto">
            <a:xfrm>
              <a:off x="4005262" y="3479801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1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0 h 3"/>
                <a:gd name="T14" fmla="*/ 1 w 2"/>
                <a:gd name="T15" fmla="*/ 0 h 3"/>
                <a:gd name="T16" fmla="*/ 1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98" name="Freeform 319"/>
            <p:cNvSpPr>
              <a:spLocks/>
            </p:cNvSpPr>
            <p:nvPr/>
          </p:nvSpPr>
          <p:spPr bwMode="auto">
            <a:xfrm>
              <a:off x="4005262" y="3479801"/>
              <a:ext cx="28575" cy="1905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6 h 12"/>
                <a:gd name="T4" fmla="*/ 6 w 18"/>
                <a:gd name="T5" fmla="*/ 12 h 12"/>
                <a:gd name="T6" fmla="*/ 18 w 18"/>
                <a:gd name="T7" fmla="*/ 12 h 12"/>
                <a:gd name="T8" fmla="*/ 18 w 18"/>
                <a:gd name="T9" fmla="*/ 0 h 12"/>
                <a:gd name="T10" fmla="*/ 12 w 18"/>
                <a:gd name="T11" fmla="*/ 0 h 12"/>
                <a:gd name="T12" fmla="*/ 6 w 1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6"/>
                  </a:lnTo>
                  <a:lnTo>
                    <a:pt x="6" y="12"/>
                  </a:lnTo>
                  <a:lnTo>
                    <a:pt x="18" y="1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99" name="Freeform 320"/>
            <p:cNvSpPr>
              <a:spLocks/>
            </p:cNvSpPr>
            <p:nvPr/>
          </p:nvSpPr>
          <p:spPr bwMode="auto">
            <a:xfrm>
              <a:off x="4005262" y="3479801"/>
              <a:ext cx="28575" cy="19050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0 h 2"/>
                <a:gd name="T4" fmla="*/ 0 w 3"/>
                <a:gd name="T5" fmla="*/ 1 h 2"/>
                <a:gd name="T6" fmla="*/ 1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3 w 3"/>
                <a:gd name="T13" fmla="*/ 2 h 2"/>
                <a:gd name="T14" fmla="*/ 3 w 3"/>
                <a:gd name="T15" fmla="*/ 1 h 2"/>
                <a:gd name="T16" fmla="*/ 3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00" name="Freeform 321"/>
            <p:cNvSpPr>
              <a:spLocks/>
            </p:cNvSpPr>
            <p:nvPr/>
          </p:nvSpPr>
          <p:spPr bwMode="auto">
            <a:xfrm>
              <a:off x="4014787" y="3470276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18 h 18"/>
                <a:gd name="T4" fmla="*/ 12 w 12"/>
                <a:gd name="T5" fmla="*/ 18 h 18"/>
                <a:gd name="T6" fmla="*/ 12 w 12"/>
                <a:gd name="T7" fmla="*/ 6 h 18"/>
                <a:gd name="T8" fmla="*/ 6 w 12"/>
                <a:gd name="T9" fmla="*/ 0 h 18"/>
                <a:gd name="T10" fmla="*/ 0 w 12"/>
                <a:gd name="T11" fmla="*/ 6 h 18"/>
                <a:gd name="T12" fmla="*/ 0 w 12"/>
                <a:gd name="T1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0" y="18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01" name="Freeform 322"/>
            <p:cNvSpPr>
              <a:spLocks/>
            </p:cNvSpPr>
            <p:nvPr/>
          </p:nvSpPr>
          <p:spPr bwMode="auto">
            <a:xfrm>
              <a:off x="4014787" y="3470276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1 h 3"/>
                <a:gd name="T14" fmla="*/ 1 w 2"/>
                <a:gd name="T15" fmla="*/ 0 h 3"/>
                <a:gd name="T16" fmla="*/ 0 w 2"/>
                <a:gd name="T17" fmla="*/ 1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02" name="Freeform 323"/>
            <p:cNvSpPr>
              <a:spLocks/>
            </p:cNvSpPr>
            <p:nvPr/>
          </p:nvSpPr>
          <p:spPr bwMode="auto">
            <a:xfrm>
              <a:off x="4014787" y="3470276"/>
              <a:ext cx="104775" cy="19050"/>
            </a:xfrm>
            <a:custGeom>
              <a:avLst/>
              <a:gdLst>
                <a:gd name="T0" fmla="*/ 6 w 66"/>
                <a:gd name="T1" fmla="*/ 0 h 12"/>
                <a:gd name="T2" fmla="*/ 0 w 66"/>
                <a:gd name="T3" fmla="*/ 6 h 12"/>
                <a:gd name="T4" fmla="*/ 0 w 66"/>
                <a:gd name="T5" fmla="*/ 12 h 12"/>
                <a:gd name="T6" fmla="*/ 66 w 66"/>
                <a:gd name="T7" fmla="*/ 12 h 12"/>
                <a:gd name="T8" fmla="*/ 66 w 66"/>
                <a:gd name="T9" fmla="*/ 6 h 12"/>
                <a:gd name="T10" fmla="*/ 60 w 66"/>
                <a:gd name="T11" fmla="*/ 0 h 12"/>
                <a:gd name="T12" fmla="*/ 6 w 66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12">
                  <a:moveTo>
                    <a:pt x="6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66" y="12"/>
                  </a:lnTo>
                  <a:lnTo>
                    <a:pt x="66" y="6"/>
                  </a:lnTo>
                  <a:lnTo>
                    <a:pt x="6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03" name="Freeform 324"/>
            <p:cNvSpPr>
              <a:spLocks/>
            </p:cNvSpPr>
            <p:nvPr/>
          </p:nvSpPr>
          <p:spPr bwMode="auto">
            <a:xfrm>
              <a:off x="4014787" y="3470276"/>
              <a:ext cx="104775" cy="19050"/>
            </a:xfrm>
            <a:custGeom>
              <a:avLst/>
              <a:gdLst>
                <a:gd name="T0" fmla="*/ 1 w 11"/>
                <a:gd name="T1" fmla="*/ 0 h 2"/>
                <a:gd name="T2" fmla="*/ 0 w 11"/>
                <a:gd name="T3" fmla="*/ 1 h 2"/>
                <a:gd name="T4" fmla="*/ 0 w 11"/>
                <a:gd name="T5" fmla="*/ 1 h 2"/>
                <a:gd name="T6" fmla="*/ 0 w 11"/>
                <a:gd name="T7" fmla="*/ 2 h 2"/>
                <a:gd name="T8" fmla="*/ 10 w 11"/>
                <a:gd name="T9" fmla="*/ 2 h 2"/>
                <a:gd name="T10" fmla="*/ 1 w 11"/>
                <a:gd name="T11" fmla="*/ 2 h 2"/>
                <a:gd name="T12" fmla="*/ 11 w 11"/>
                <a:gd name="T13" fmla="*/ 2 h 2"/>
                <a:gd name="T14" fmla="*/ 11 w 11"/>
                <a:gd name="T15" fmla="*/ 1 h 2"/>
                <a:gd name="T16" fmla="*/ 11 w 11"/>
                <a:gd name="T17" fmla="*/ 1 h 2"/>
                <a:gd name="T18" fmla="*/ 10 w 11"/>
                <a:gd name="T19" fmla="*/ 0 h 2"/>
                <a:gd name="T20" fmla="*/ 1 w 11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2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10" y="2"/>
                  </a:lnTo>
                  <a:lnTo>
                    <a:pt x="1" y="2"/>
                  </a:lnTo>
                  <a:lnTo>
                    <a:pt x="11" y="2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04" name="Freeform 325"/>
            <p:cNvSpPr>
              <a:spLocks/>
            </p:cNvSpPr>
            <p:nvPr/>
          </p:nvSpPr>
          <p:spPr bwMode="auto">
            <a:xfrm>
              <a:off x="4100512" y="3470276"/>
              <a:ext cx="19050" cy="19050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12 h 12"/>
                <a:gd name="T4" fmla="*/ 12 w 12"/>
                <a:gd name="T5" fmla="*/ 12 h 12"/>
                <a:gd name="T6" fmla="*/ 12 w 12"/>
                <a:gd name="T7" fmla="*/ 0 h 12"/>
                <a:gd name="T8" fmla="*/ 0 w 12"/>
                <a:gd name="T9" fmla="*/ 0 h 12"/>
                <a:gd name="T10" fmla="*/ 0 w 12"/>
                <a:gd name="T1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0" y="6"/>
                  </a:moveTo>
                  <a:lnTo>
                    <a:pt x="0" y="12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05" name="Freeform 326"/>
            <p:cNvSpPr>
              <a:spLocks/>
            </p:cNvSpPr>
            <p:nvPr/>
          </p:nvSpPr>
          <p:spPr bwMode="auto">
            <a:xfrm>
              <a:off x="4100512" y="3470276"/>
              <a:ext cx="19050" cy="19050"/>
            </a:xfrm>
            <a:custGeom>
              <a:avLst/>
              <a:gdLst>
                <a:gd name="T0" fmla="*/ 0 w 2"/>
                <a:gd name="T1" fmla="*/ 1 h 2"/>
                <a:gd name="T2" fmla="*/ 0 w 2"/>
                <a:gd name="T3" fmla="*/ 2 h 2"/>
                <a:gd name="T4" fmla="*/ 1 w 2"/>
                <a:gd name="T5" fmla="*/ 2 h 2"/>
                <a:gd name="T6" fmla="*/ 2 w 2"/>
                <a:gd name="T7" fmla="*/ 2 h 2"/>
                <a:gd name="T8" fmla="*/ 2 w 2"/>
                <a:gd name="T9" fmla="*/ 1 h 2"/>
                <a:gd name="T10" fmla="*/ 2 w 2"/>
                <a:gd name="T11" fmla="*/ 1 h 2"/>
                <a:gd name="T12" fmla="*/ 2 w 2"/>
                <a:gd name="T13" fmla="*/ 0 h 2"/>
                <a:gd name="T14" fmla="*/ 1 w 2"/>
                <a:gd name="T15" fmla="*/ 0 h 2"/>
                <a:gd name="T16" fmla="*/ 0 w 2"/>
                <a:gd name="T17" fmla="*/ 0 h 2"/>
                <a:gd name="T18" fmla="*/ 0 w 2"/>
                <a:gd name="T19" fmla="*/ 1 h 2"/>
                <a:gd name="T20" fmla="*/ 0 w 2"/>
                <a:gd name="T2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06" name="Freeform 327"/>
            <p:cNvSpPr>
              <a:spLocks/>
            </p:cNvSpPr>
            <p:nvPr/>
          </p:nvSpPr>
          <p:spPr bwMode="auto">
            <a:xfrm>
              <a:off x="4100512" y="3470276"/>
              <a:ext cx="19050" cy="19050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0 h 12"/>
                <a:gd name="T4" fmla="*/ 0 w 12"/>
                <a:gd name="T5" fmla="*/ 6 h 12"/>
                <a:gd name="T6" fmla="*/ 6 w 12"/>
                <a:gd name="T7" fmla="*/ 12 h 12"/>
                <a:gd name="T8" fmla="*/ 12 w 12"/>
                <a:gd name="T9" fmla="*/ 6 h 12"/>
                <a:gd name="T10" fmla="*/ 12 w 12"/>
                <a:gd name="T11" fmla="*/ 0 h 12"/>
                <a:gd name="T12" fmla="*/ 6 w 12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07" name="Freeform 328"/>
            <p:cNvSpPr>
              <a:spLocks/>
            </p:cNvSpPr>
            <p:nvPr/>
          </p:nvSpPr>
          <p:spPr bwMode="auto">
            <a:xfrm>
              <a:off x="4100512" y="3470276"/>
              <a:ext cx="19050" cy="19050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1 h 2"/>
                <a:gd name="T8" fmla="*/ 1 w 2"/>
                <a:gd name="T9" fmla="*/ 2 h 2"/>
                <a:gd name="T10" fmla="*/ 1 w 2"/>
                <a:gd name="T11" fmla="*/ 2 h 2"/>
                <a:gd name="T12" fmla="*/ 2 w 2"/>
                <a:gd name="T13" fmla="*/ 1 h 2"/>
                <a:gd name="T14" fmla="*/ 2 w 2"/>
                <a:gd name="T15" fmla="*/ 1 h 2"/>
                <a:gd name="T16" fmla="*/ 2 w 2"/>
                <a:gd name="T17" fmla="*/ 0 h 2"/>
                <a:gd name="T18" fmla="*/ 1 w 2"/>
                <a:gd name="T19" fmla="*/ 0 h 2"/>
                <a:gd name="T20" fmla="*/ 1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08" name="Freeform 329"/>
            <p:cNvSpPr>
              <a:spLocks/>
            </p:cNvSpPr>
            <p:nvPr/>
          </p:nvSpPr>
          <p:spPr bwMode="auto">
            <a:xfrm>
              <a:off x="4100512" y="3460751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6 w 12"/>
                <a:gd name="T3" fmla="*/ 12 h 18"/>
                <a:gd name="T4" fmla="*/ 6 w 12"/>
                <a:gd name="T5" fmla="*/ 18 h 18"/>
                <a:gd name="T6" fmla="*/ 12 w 12"/>
                <a:gd name="T7" fmla="*/ 12 h 18"/>
                <a:gd name="T8" fmla="*/ 12 w 12"/>
                <a:gd name="T9" fmla="*/ 0 h 18"/>
                <a:gd name="T10" fmla="*/ 6 w 12"/>
                <a:gd name="T11" fmla="*/ 0 h 18"/>
                <a:gd name="T12" fmla="*/ 0 w 12"/>
                <a:gd name="T13" fmla="*/ 6 h 18"/>
                <a:gd name="T14" fmla="*/ 0 w 12"/>
                <a:gd name="T15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6" y="12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09" name="Freeform 330"/>
            <p:cNvSpPr>
              <a:spLocks/>
            </p:cNvSpPr>
            <p:nvPr/>
          </p:nvSpPr>
          <p:spPr bwMode="auto">
            <a:xfrm>
              <a:off x="4100512" y="3460751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1 w 2"/>
                <a:gd name="T3" fmla="*/ 2 h 3"/>
                <a:gd name="T4" fmla="*/ 1 w 2"/>
                <a:gd name="T5" fmla="*/ 3 h 3"/>
                <a:gd name="T6" fmla="*/ 2 w 2"/>
                <a:gd name="T7" fmla="*/ 2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0 h 3"/>
                <a:gd name="T14" fmla="*/ 1 w 2"/>
                <a:gd name="T15" fmla="*/ 0 h 3"/>
                <a:gd name="T16" fmla="*/ 1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1" y="2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10" name="Freeform 331"/>
            <p:cNvSpPr>
              <a:spLocks/>
            </p:cNvSpPr>
            <p:nvPr/>
          </p:nvSpPr>
          <p:spPr bwMode="auto">
            <a:xfrm>
              <a:off x="4100512" y="3460751"/>
              <a:ext cx="28575" cy="1905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6 h 12"/>
                <a:gd name="T4" fmla="*/ 6 w 18"/>
                <a:gd name="T5" fmla="*/ 12 h 12"/>
                <a:gd name="T6" fmla="*/ 12 w 18"/>
                <a:gd name="T7" fmla="*/ 12 h 12"/>
                <a:gd name="T8" fmla="*/ 18 w 18"/>
                <a:gd name="T9" fmla="*/ 6 h 12"/>
                <a:gd name="T10" fmla="*/ 12 w 18"/>
                <a:gd name="T11" fmla="*/ 0 h 12"/>
                <a:gd name="T12" fmla="*/ 6 w 1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11" name="Freeform 332"/>
            <p:cNvSpPr>
              <a:spLocks/>
            </p:cNvSpPr>
            <p:nvPr/>
          </p:nvSpPr>
          <p:spPr bwMode="auto">
            <a:xfrm>
              <a:off x="4100512" y="3460751"/>
              <a:ext cx="28575" cy="19050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0 h 2"/>
                <a:gd name="T4" fmla="*/ 0 w 3"/>
                <a:gd name="T5" fmla="*/ 1 h 2"/>
                <a:gd name="T6" fmla="*/ 1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2 w 3"/>
                <a:gd name="T13" fmla="*/ 2 h 2"/>
                <a:gd name="T14" fmla="*/ 3 w 3"/>
                <a:gd name="T15" fmla="*/ 1 h 2"/>
                <a:gd name="T16" fmla="*/ 2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12" name="Freeform 333"/>
            <p:cNvSpPr>
              <a:spLocks/>
            </p:cNvSpPr>
            <p:nvPr/>
          </p:nvSpPr>
          <p:spPr bwMode="auto">
            <a:xfrm>
              <a:off x="4110037" y="3451226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18 h 18"/>
                <a:gd name="T4" fmla="*/ 6 w 12"/>
                <a:gd name="T5" fmla="*/ 18 h 18"/>
                <a:gd name="T6" fmla="*/ 12 w 12"/>
                <a:gd name="T7" fmla="*/ 6 h 18"/>
                <a:gd name="T8" fmla="*/ 12 w 12"/>
                <a:gd name="T9" fmla="*/ 12 h 18"/>
                <a:gd name="T10" fmla="*/ 6 w 12"/>
                <a:gd name="T11" fmla="*/ 6 h 18"/>
                <a:gd name="T12" fmla="*/ 6 w 12"/>
                <a:gd name="T13" fmla="*/ 0 h 18"/>
                <a:gd name="T14" fmla="*/ 0 w 12"/>
                <a:gd name="T15" fmla="*/ 6 h 18"/>
                <a:gd name="T16" fmla="*/ 0 w 12"/>
                <a:gd name="T17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13" name="Freeform 334"/>
            <p:cNvSpPr>
              <a:spLocks/>
            </p:cNvSpPr>
            <p:nvPr/>
          </p:nvSpPr>
          <p:spPr bwMode="auto">
            <a:xfrm>
              <a:off x="4110037" y="3451226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1 w 2"/>
                <a:gd name="T13" fmla="*/ 1 h 3"/>
                <a:gd name="T14" fmla="*/ 1 w 2"/>
                <a:gd name="T15" fmla="*/ 0 h 3"/>
                <a:gd name="T16" fmla="*/ 0 w 2"/>
                <a:gd name="T17" fmla="*/ 1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14" name="Freeform 335"/>
            <p:cNvSpPr>
              <a:spLocks/>
            </p:cNvSpPr>
            <p:nvPr/>
          </p:nvSpPr>
          <p:spPr bwMode="auto">
            <a:xfrm>
              <a:off x="4110037" y="3451226"/>
              <a:ext cx="19050" cy="19050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0 w 12"/>
                <a:gd name="T5" fmla="*/ 12 h 12"/>
                <a:gd name="T6" fmla="*/ 12 w 12"/>
                <a:gd name="T7" fmla="*/ 12 h 12"/>
                <a:gd name="T8" fmla="*/ 12 w 12"/>
                <a:gd name="T9" fmla="*/ 6 h 12"/>
                <a:gd name="T10" fmla="*/ 6 w 12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15" name="Freeform 336"/>
            <p:cNvSpPr>
              <a:spLocks/>
            </p:cNvSpPr>
            <p:nvPr/>
          </p:nvSpPr>
          <p:spPr bwMode="auto">
            <a:xfrm>
              <a:off x="4110037" y="3451226"/>
              <a:ext cx="19050" cy="19050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1 h 2"/>
                <a:gd name="T4" fmla="*/ 0 w 2"/>
                <a:gd name="T5" fmla="*/ 1 h 2"/>
                <a:gd name="T6" fmla="*/ 0 w 2"/>
                <a:gd name="T7" fmla="*/ 2 h 2"/>
                <a:gd name="T8" fmla="*/ 1 w 2"/>
                <a:gd name="T9" fmla="*/ 2 h 2"/>
                <a:gd name="T10" fmla="*/ 1 w 2"/>
                <a:gd name="T11" fmla="*/ 2 h 2"/>
                <a:gd name="T12" fmla="*/ 2 w 2"/>
                <a:gd name="T13" fmla="*/ 2 h 2"/>
                <a:gd name="T14" fmla="*/ 2 w 2"/>
                <a:gd name="T15" fmla="*/ 1 h 2"/>
                <a:gd name="T16" fmla="*/ 2 w 2"/>
                <a:gd name="T17" fmla="*/ 1 h 2"/>
                <a:gd name="T18" fmla="*/ 1 w 2"/>
                <a:gd name="T19" fmla="*/ 0 h 2"/>
                <a:gd name="T20" fmla="*/ 1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16" name="Freeform 337"/>
            <p:cNvSpPr>
              <a:spLocks/>
            </p:cNvSpPr>
            <p:nvPr/>
          </p:nvSpPr>
          <p:spPr bwMode="auto">
            <a:xfrm>
              <a:off x="4110037" y="3451226"/>
              <a:ext cx="19050" cy="19050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12 h 12"/>
                <a:gd name="T4" fmla="*/ 12 w 12"/>
                <a:gd name="T5" fmla="*/ 12 h 12"/>
                <a:gd name="T6" fmla="*/ 12 w 12"/>
                <a:gd name="T7" fmla="*/ 0 h 12"/>
                <a:gd name="T8" fmla="*/ 0 w 12"/>
                <a:gd name="T9" fmla="*/ 0 h 12"/>
                <a:gd name="T10" fmla="*/ 0 w 12"/>
                <a:gd name="T1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0" y="6"/>
                  </a:moveTo>
                  <a:lnTo>
                    <a:pt x="0" y="12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17" name="Freeform 338"/>
            <p:cNvSpPr>
              <a:spLocks/>
            </p:cNvSpPr>
            <p:nvPr/>
          </p:nvSpPr>
          <p:spPr bwMode="auto">
            <a:xfrm>
              <a:off x="4110037" y="3451226"/>
              <a:ext cx="19050" cy="19050"/>
            </a:xfrm>
            <a:custGeom>
              <a:avLst/>
              <a:gdLst>
                <a:gd name="T0" fmla="*/ 0 w 2"/>
                <a:gd name="T1" fmla="*/ 1 h 2"/>
                <a:gd name="T2" fmla="*/ 0 w 2"/>
                <a:gd name="T3" fmla="*/ 2 h 2"/>
                <a:gd name="T4" fmla="*/ 1 w 2"/>
                <a:gd name="T5" fmla="*/ 2 h 2"/>
                <a:gd name="T6" fmla="*/ 2 w 2"/>
                <a:gd name="T7" fmla="*/ 2 h 2"/>
                <a:gd name="T8" fmla="*/ 2 w 2"/>
                <a:gd name="T9" fmla="*/ 1 h 2"/>
                <a:gd name="T10" fmla="*/ 2 w 2"/>
                <a:gd name="T11" fmla="*/ 1 h 2"/>
                <a:gd name="T12" fmla="*/ 2 w 2"/>
                <a:gd name="T13" fmla="*/ 0 h 2"/>
                <a:gd name="T14" fmla="*/ 1 w 2"/>
                <a:gd name="T15" fmla="*/ 0 h 2"/>
                <a:gd name="T16" fmla="*/ 0 w 2"/>
                <a:gd name="T17" fmla="*/ 0 h 2"/>
                <a:gd name="T18" fmla="*/ 0 w 2"/>
                <a:gd name="T19" fmla="*/ 1 h 2"/>
                <a:gd name="T20" fmla="*/ 0 w 2"/>
                <a:gd name="T2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18" name="Freeform 339"/>
            <p:cNvSpPr>
              <a:spLocks/>
            </p:cNvSpPr>
            <p:nvPr/>
          </p:nvSpPr>
          <p:spPr bwMode="auto">
            <a:xfrm>
              <a:off x="4110037" y="3451226"/>
              <a:ext cx="28575" cy="1905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0 h 12"/>
                <a:gd name="T4" fmla="*/ 0 w 18"/>
                <a:gd name="T5" fmla="*/ 6 h 12"/>
                <a:gd name="T6" fmla="*/ 12 w 18"/>
                <a:gd name="T7" fmla="*/ 12 h 12"/>
                <a:gd name="T8" fmla="*/ 6 w 18"/>
                <a:gd name="T9" fmla="*/ 12 h 12"/>
                <a:gd name="T10" fmla="*/ 12 w 18"/>
                <a:gd name="T11" fmla="*/ 6 h 12"/>
                <a:gd name="T12" fmla="*/ 18 w 18"/>
                <a:gd name="T13" fmla="*/ 6 h 12"/>
                <a:gd name="T14" fmla="*/ 12 w 18"/>
                <a:gd name="T15" fmla="*/ 0 h 12"/>
                <a:gd name="T16" fmla="*/ 6 w 18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19" name="Freeform 340"/>
            <p:cNvSpPr>
              <a:spLocks/>
            </p:cNvSpPr>
            <p:nvPr/>
          </p:nvSpPr>
          <p:spPr bwMode="auto">
            <a:xfrm>
              <a:off x="4110037" y="3451226"/>
              <a:ext cx="28575" cy="1905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1 h 2"/>
                <a:gd name="T8" fmla="*/ 2 w 3"/>
                <a:gd name="T9" fmla="*/ 2 h 2"/>
                <a:gd name="T10" fmla="*/ 1 w 3"/>
                <a:gd name="T11" fmla="*/ 2 h 2"/>
                <a:gd name="T12" fmla="*/ 2 w 3"/>
                <a:gd name="T13" fmla="*/ 1 h 2"/>
                <a:gd name="T14" fmla="*/ 3 w 3"/>
                <a:gd name="T15" fmla="*/ 1 h 2"/>
                <a:gd name="T16" fmla="*/ 2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20" name="Freeform 341"/>
            <p:cNvSpPr>
              <a:spLocks/>
            </p:cNvSpPr>
            <p:nvPr/>
          </p:nvSpPr>
          <p:spPr bwMode="auto">
            <a:xfrm>
              <a:off x="4119562" y="3441701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6 w 12"/>
                <a:gd name="T3" fmla="*/ 18 h 18"/>
                <a:gd name="T4" fmla="*/ 6 w 12"/>
                <a:gd name="T5" fmla="*/ 12 h 18"/>
                <a:gd name="T6" fmla="*/ 12 w 12"/>
                <a:gd name="T7" fmla="*/ 6 h 18"/>
                <a:gd name="T8" fmla="*/ 12 w 12"/>
                <a:gd name="T9" fmla="*/ 12 h 18"/>
                <a:gd name="T10" fmla="*/ 6 w 12"/>
                <a:gd name="T11" fmla="*/ 0 h 18"/>
                <a:gd name="T12" fmla="*/ 0 w 12"/>
                <a:gd name="T13" fmla="*/ 0 h 18"/>
                <a:gd name="T14" fmla="*/ 0 w 12"/>
                <a:gd name="T15" fmla="*/ 6 h 18"/>
                <a:gd name="T16" fmla="*/ 0 w 12"/>
                <a:gd name="T17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21" name="Freeform 342"/>
            <p:cNvSpPr>
              <a:spLocks/>
            </p:cNvSpPr>
            <p:nvPr/>
          </p:nvSpPr>
          <p:spPr bwMode="auto">
            <a:xfrm>
              <a:off x="4119562" y="3441701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1 w 2"/>
                <a:gd name="T3" fmla="*/ 2 h 3"/>
                <a:gd name="T4" fmla="*/ 1 w 2"/>
                <a:gd name="T5" fmla="*/ 3 h 3"/>
                <a:gd name="T6" fmla="*/ 1 w 2"/>
                <a:gd name="T7" fmla="*/ 2 h 3"/>
                <a:gd name="T8" fmla="*/ 2 w 2"/>
                <a:gd name="T9" fmla="*/ 1 h 3"/>
                <a:gd name="T10" fmla="*/ 2 w 2"/>
                <a:gd name="T11" fmla="*/ 2 h 3"/>
                <a:gd name="T12" fmla="*/ 1 w 2"/>
                <a:gd name="T13" fmla="*/ 0 h 3"/>
                <a:gd name="T14" fmla="*/ 1 w 2"/>
                <a:gd name="T15" fmla="*/ 0 h 3"/>
                <a:gd name="T16" fmla="*/ 0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22" name="Freeform 343"/>
            <p:cNvSpPr>
              <a:spLocks/>
            </p:cNvSpPr>
            <p:nvPr/>
          </p:nvSpPr>
          <p:spPr bwMode="auto">
            <a:xfrm>
              <a:off x="4119562" y="3441701"/>
              <a:ext cx="47625" cy="19050"/>
            </a:xfrm>
            <a:custGeom>
              <a:avLst/>
              <a:gdLst>
                <a:gd name="T0" fmla="*/ 6 w 30"/>
                <a:gd name="T1" fmla="*/ 0 h 12"/>
                <a:gd name="T2" fmla="*/ 0 w 30"/>
                <a:gd name="T3" fmla="*/ 0 h 12"/>
                <a:gd name="T4" fmla="*/ 0 w 30"/>
                <a:gd name="T5" fmla="*/ 12 h 12"/>
                <a:gd name="T6" fmla="*/ 24 w 30"/>
                <a:gd name="T7" fmla="*/ 12 h 12"/>
                <a:gd name="T8" fmla="*/ 30 w 30"/>
                <a:gd name="T9" fmla="*/ 6 h 12"/>
                <a:gd name="T10" fmla="*/ 24 w 30"/>
                <a:gd name="T11" fmla="*/ 0 h 12"/>
                <a:gd name="T12" fmla="*/ 6 w 30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23" name="Freeform 344"/>
            <p:cNvSpPr>
              <a:spLocks/>
            </p:cNvSpPr>
            <p:nvPr/>
          </p:nvSpPr>
          <p:spPr bwMode="auto">
            <a:xfrm>
              <a:off x="4119562" y="3441701"/>
              <a:ext cx="47625" cy="19050"/>
            </a:xfrm>
            <a:custGeom>
              <a:avLst/>
              <a:gdLst>
                <a:gd name="T0" fmla="*/ 1 w 5"/>
                <a:gd name="T1" fmla="*/ 0 h 2"/>
                <a:gd name="T2" fmla="*/ 0 w 5"/>
                <a:gd name="T3" fmla="*/ 0 h 2"/>
                <a:gd name="T4" fmla="*/ 0 w 5"/>
                <a:gd name="T5" fmla="*/ 1 h 2"/>
                <a:gd name="T6" fmla="*/ 0 w 5"/>
                <a:gd name="T7" fmla="*/ 2 h 2"/>
                <a:gd name="T8" fmla="*/ 4 w 5"/>
                <a:gd name="T9" fmla="*/ 2 h 2"/>
                <a:gd name="T10" fmla="*/ 1 w 5"/>
                <a:gd name="T11" fmla="*/ 2 h 2"/>
                <a:gd name="T12" fmla="*/ 4 w 5"/>
                <a:gd name="T13" fmla="*/ 2 h 2"/>
                <a:gd name="T14" fmla="*/ 5 w 5"/>
                <a:gd name="T15" fmla="*/ 1 h 2"/>
                <a:gd name="T16" fmla="*/ 4 w 5"/>
                <a:gd name="T17" fmla="*/ 0 h 2"/>
                <a:gd name="T18" fmla="*/ 4 w 5"/>
                <a:gd name="T19" fmla="*/ 0 h 2"/>
                <a:gd name="T20" fmla="*/ 1 w 5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4" y="2"/>
                  </a:lnTo>
                  <a:lnTo>
                    <a:pt x="1" y="2"/>
                  </a:lnTo>
                  <a:lnTo>
                    <a:pt x="4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24" name="Freeform 345"/>
            <p:cNvSpPr>
              <a:spLocks/>
            </p:cNvSpPr>
            <p:nvPr/>
          </p:nvSpPr>
          <p:spPr bwMode="auto">
            <a:xfrm>
              <a:off x="4148137" y="3432176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18 h 18"/>
                <a:gd name="T4" fmla="*/ 6 w 12"/>
                <a:gd name="T5" fmla="*/ 18 h 18"/>
                <a:gd name="T6" fmla="*/ 12 w 12"/>
                <a:gd name="T7" fmla="*/ 6 h 18"/>
                <a:gd name="T8" fmla="*/ 12 w 12"/>
                <a:gd name="T9" fmla="*/ 12 h 18"/>
                <a:gd name="T10" fmla="*/ 6 w 12"/>
                <a:gd name="T11" fmla="*/ 0 h 18"/>
                <a:gd name="T12" fmla="*/ 0 w 12"/>
                <a:gd name="T13" fmla="*/ 0 h 18"/>
                <a:gd name="T14" fmla="*/ 0 w 12"/>
                <a:gd name="T15" fmla="*/ 6 h 18"/>
                <a:gd name="T16" fmla="*/ 0 w 12"/>
                <a:gd name="T17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25" name="Freeform 346"/>
            <p:cNvSpPr>
              <a:spLocks/>
            </p:cNvSpPr>
            <p:nvPr/>
          </p:nvSpPr>
          <p:spPr bwMode="auto">
            <a:xfrm>
              <a:off x="4148137" y="3432176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1 w 2"/>
                <a:gd name="T13" fmla="*/ 0 h 3"/>
                <a:gd name="T14" fmla="*/ 1 w 2"/>
                <a:gd name="T15" fmla="*/ 0 h 3"/>
                <a:gd name="T16" fmla="*/ 0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26" name="Freeform 347"/>
            <p:cNvSpPr>
              <a:spLocks/>
            </p:cNvSpPr>
            <p:nvPr/>
          </p:nvSpPr>
          <p:spPr bwMode="auto">
            <a:xfrm>
              <a:off x="4148137" y="3432176"/>
              <a:ext cx="28575" cy="1905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0 h 12"/>
                <a:gd name="T4" fmla="*/ 0 w 18"/>
                <a:gd name="T5" fmla="*/ 12 h 12"/>
                <a:gd name="T6" fmla="*/ 12 w 18"/>
                <a:gd name="T7" fmla="*/ 12 h 12"/>
                <a:gd name="T8" fmla="*/ 18 w 18"/>
                <a:gd name="T9" fmla="*/ 6 h 12"/>
                <a:gd name="T10" fmla="*/ 12 w 18"/>
                <a:gd name="T11" fmla="*/ 0 h 12"/>
                <a:gd name="T12" fmla="*/ 6 w 1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27" name="Freeform 348"/>
            <p:cNvSpPr>
              <a:spLocks/>
            </p:cNvSpPr>
            <p:nvPr/>
          </p:nvSpPr>
          <p:spPr bwMode="auto">
            <a:xfrm>
              <a:off x="4148137" y="3432176"/>
              <a:ext cx="28575" cy="1905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2 w 3"/>
                <a:gd name="T13" fmla="*/ 2 h 2"/>
                <a:gd name="T14" fmla="*/ 3 w 3"/>
                <a:gd name="T15" fmla="*/ 1 h 2"/>
                <a:gd name="T16" fmla="*/ 2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28" name="Freeform 349"/>
            <p:cNvSpPr>
              <a:spLocks/>
            </p:cNvSpPr>
            <p:nvPr/>
          </p:nvSpPr>
          <p:spPr bwMode="auto">
            <a:xfrm>
              <a:off x="4157662" y="3432176"/>
              <a:ext cx="19050" cy="19050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0 h 12"/>
                <a:gd name="T4" fmla="*/ 0 w 12"/>
                <a:gd name="T5" fmla="*/ 12 h 12"/>
                <a:gd name="T6" fmla="*/ 12 w 12"/>
                <a:gd name="T7" fmla="*/ 12 h 12"/>
                <a:gd name="T8" fmla="*/ 12 w 12"/>
                <a:gd name="T9" fmla="*/ 0 h 12"/>
                <a:gd name="T10" fmla="*/ 6 w 12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29" name="Freeform 350"/>
            <p:cNvSpPr>
              <a:spLocks/>
            </p:cNvSpPr>
            <p:nvPr/>
          </p:nvSpPr>
          <p:spPr bwMode="auto">
            <a:xfrm>
              <a:off x="4157662" y="3432176"/>
              <a:ext cx="19050" cy="19050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1 w 2"/>
                <a:gd name="T9" fmla="*/ 2 h 2"/>
                <a:gd name="T10" fmla="*/ 1 w 2"/>
                <a:gd name="T11" fmla="*/ 2 h 2"/>
                <a:gd name="T12" fmla="*/ 2 w 2"/>
                <a:gd name="T13" fmla="*/ 2 h 2"/>
                <a:gd name="T14" fmla="*/ 2 w 2"/>
                <a:gd name="T15" fmla="*/ 1 h 2"/>
                <a:gd name="T16" fmla="*/ 2 w 2"/>
                <a:gd name="T17" fmla="*/ 0 h 2"/>
                <a:gd name="T18" fmla="*/ 1 w 2"/>
                <a:gd name="T19" fmla="*/ 0 h 2"/>
                <a:gd name="T20" fmla="*/ 1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30" name="Freeform 351"/>
            <p:cNvSpPr>
              <a:spLocks/>
            </p:cNvSpPr>
            <p:nvPr/>
          </p:nvSpPr>
          <p:spPr bwMode="auto">
            <a:xfrm>
              <a:off x="4157662" y="3424238"/>
              <a:ext cx="19050" cy="26988"/>
            </a:xfrm>
            <a:custGeom>
              <a:avLst/>
              <a:gdLst>
                <a:gd name="T0" fmla="*/ 0 w 12"/>
                <a:gd name="T1" fmla="*/ 11 h 17"/>
                <a:gd name="T2" fmla="*/ 0 w 12"/>
                <a:gd name="T3" fmla="*/ 17 h 17"/>
                <a:gd name="T4" fmla="*/ 12 w 12"/>
                <a:gd name="T5" fmla="*/ 17 h 17"/>
                <a:gd name="T6" fmla="*/ 12 w 12"/>
                <a:gd name="T7" fmla="*/ 5 h 17"/>
                <a:gd name="T8" fmla="*/ 6 w 12"/>
                <a:gd name="T9" fmla="*/ 0 h 17"/>
                <a:gd name="T10" fmla="*/ 0 w 12"/>
                <a:gd name="T11" fmla="*/ 5 h 17"/>
                <a:gd name="T12" fmla="*/ 0 w 12"/>
                <a:gd name="T13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7">
                  <a:moveTo>
                    <a:pt x="0" y="11"/>
                  </a:moveTo>
                  <a:lnTo>
                    <a:pt x="0" y="17"/>
                  </a:lnTo>
                  <a:lnTo>
                    <a:pt x="12" y="17"/>
                  </a:lnTo>
                  <a:lnTo>
                    <a:pt x="12" y="5"/>
                  </a:lnTo>
                  <a:lnTo>
                    <a:pt x="6" y="0"/>
                  </a:lnTo>
                  <a:lnTo>
                    <a:pt x="0" y="5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31" name="Freeform 352"/>
            <p:cNvSpPr>
              <a:spLocks/>
            </p:cNvSpPr>
            <p:nvPr/>
          </p:nvSpPr>
          <p:spPr bwMode="auto">
            <a:xfrm>
              <a:off x="4157662" y="3424238"/>
              <a:ext cx="19050" cy="26988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1 h 3"/>
                <a:gd name="T14" fmla="*/ 1 w 2"/>
                <a:gd name="T15" fmla="*/ 0 h 3"/>
                <a:gd name="T16" fmla="*/ 0 w 2"/>
                <a:gd name="T17" fmla="*/ 1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32" name="Freeform 353"/>
            <p:cNvSpPr>
              <a:spLocks/>
            </p:cNvSpPr>
            <p:nvPr/>
          </p:nvSpPr>
          <p:spPr bwMode="auto">
            <a:xfrm>
              <a:off x="4157662" y="3424238"/>
              <a:ext cx="38100" cy="17463"/>
            </a:xfrm>
            <a:custGeom>
              <a:avLst/>
              <a:gdLst>
                <a:gd name="T0" fmla="*/ 6 w 24"/>
                <a:gd name="T1" fmla="*/ 0 h 11"/>
                <a:gd name="T2" fmla="*/ 0 w 24"/>
                <a:gd name="T3" fmla="*/ 5 h 11"/>
                <a:gd name="T4" fmla="*/ 0 w 24"/>
                <a:gd name="T5" fmla="*/ 11 h 11"/>
                <a:gd name="T6" fmla="*/ 18 w 24"/>
                <a:gd name="T7" fmla="*/ 11 h 11"/>
                <a:gd name="T8" fmla="*/ 24 w 24"/>
                <a:gd name="T9" fmla="*/ 5 h 11"/>
                <a:gd name="T10" fmla="*/ 18 w 24"/>
                <a:gd name="T11" fmla="*/ 5 h 11"/>
                <a:gd name="T12" fmla="*/ 18 w 24"/>
                <a:gd name="T13" fmla="*/ 0 h 11"/>
                <a:gd name="T14" fmla="*/ 6 w 24"/>
                <a:gd name="T1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">
                  <a:moveTo>
                    <a:pt x="6" y="0"/>
                  </a:moveTo>
                  <a:lnTo>
                    <a:pt x="0" y="5"/>
                  </a:lnTo>
                  <a:lnTo>
                    <a:pt x="0" y="11"/>
                  </a:lnTo>
                  <a:lnTo>
                    <a:pt x="18" y="11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33" name="Freeform 354"/>
            <p:cNvSpPr>
              <a:spLocks/>
            </p:cNvSpPr>
            <p:nvPr/>
          </p:nvSpPr>
          <p:spPr bwMode="auto">
            <a:xfrm>
              <a:off x="4157662" y="3424238"/>
              <a:ext cx="38100" cy="17463"/>
            </a:xfrm>
            <a:custGeom>
              <a:avLst/>
              <a:gdLst>
                <a:gd name="T0" fmla="*/ 1 w 4"/>
                <a:gd name="T1" fmla="*/ 0 h 2"/>
                <a:gd name="T2" fmla="*/ 0 w 4"/>
                <a:gd name="T3" fmla="*/ 1 h 2"/>
                <a:gd name="T4" fmla="*/ 0 w 4"/>
                <a:gd name="T5" fmla="*/ 1 h 2"/>
                <a:gd name="T6" fmla="*/ 0 w 4"/>
                <a:gd name="T7" fmla="*/ 2 h 2"/>
                <a:gd name="T8" fmla="*/ 3 w 4"/>
                <a:gd name="T9" fmla="*/ 2 h 2"/>
                <a:gd name="T10" fmla="*/ 1 w 4"/>
                <a:gd name="T11" fmla="*/ 2 h 2"/>
                <a:gd name="T12" fmla="*/ 3 w 4"/>
                <a:gd name="T13" fmla="*/ 2 h 2"/>
                <a:gd name="T14" fmla="*/ 4 w 4"/>
                <a:gd name="T15" fmla="*/ 1 h 2"/>
                <a:gd name="T16" fmla="*/ 3 w 4"/>
                <a:gd name="T17" fmla="*/ 1 h 2"/>
                <a:gd name="T18" fmla="*/ 3 w 4"/>
                <a:gd name="T19" fmla="*/ 0 h 2"/>
                <a:gd name="T20" fmla="*/ 1 w 4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3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4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34" name="Freeform 355"/>
            <p:cNvSpPr>
              <a:spLocks/>
            </p:cNvSpPr>
            <p:nvPr/>
          </p:nvSpPr>
          <p:spPr bwMode="auto">
            <a:xfrm>
              <a:off x="4176712" y="3424238"/>
              <a:ext cx="19050" cy="17463"/>
            </a:xfrm>
            <a:custGeom>
              <a:avLst/>
              <a:gdLst>
                <a:gd name="T0" fmla="*/ 0 w 12"/>
                <a:gd name="T1" fmla="*/ 5 h 11"/>
                <a:gd name="T2" fmla="*/ 0 w 12"/>
                <a:gd name="T3" fmla="*/ 11 h 11"/>
                <a:gd name="T4" fmla="*/ 6 w 12"/>
                <a:gd name="T5" fmla="*/ 11 h 11"/>
                <a:gd name="T6" fmla="*/ 12 w 12"/>
                <a:gd name="T7" fmla="*/ 5 h 11"/>
                <a:gd name="T8" fmla="*/ 6 w 12"/>
                <a:gd name="T9" fmla="*/ 0 h 11"/>
                <a:gd name="T10" fmla="*/ 0 w 12"/>
                <a:gd name="T11" fmla="*/ 0 h 11"/>
                <a:gd name="T12" fmla="*/ 0 w 12"/>
                <a:gd name="T13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1">
                  <a:moveTo>
                    <a:pt x="0" y="5"/>
                  </a:moveTo>
                  <a:lnTo>
                    <a:pt x="0" y="11"/>
                  </a:lnTo>
                  <a:lnTo>
                    <a:pt x="6" y="11"/>
                  </a:lnTo>
                  <a:lnTo>
                    <a:pt x="12" y="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35" name="Freeform 356"/>
            <p:cNvSpPr>
              <a:spLocks/>
            </p:cNvSpPr>
            <p:nvPr/>
          </p:nvSpPr>
          <p:spPr bwMode="auto">
            <a:xfrm>
              <a:off x="4176712" y="3424238"/>
              <a:ext cx="19050" cy="17463"/>
            </a:xfrm>
            <a:custGeom>
              <a:avLst/>
              <a:gdLst>
                <a:gd name="T0" fmla="*/ 0 w 2"/>
                <a:gd name="T1" fmla="*/ 1 h 2"/>
                <a:gd name="T2" fmla="*/ 0 w 2"/>
                <a:gd name="T3" fmla="*/ 2 h 2"/>
                <a:gd name="T4" fmla="*/ 1 w 2"/>
                <a:gd name="T5" fmla="*/ 2 h 2"/>
                <a:gd name="T6" fmla="*/ 1 w 2"/>
                <a:gd name="T7" fmla="*/ 2 h 2"/>
                <a:gd name="T8" fmla="*/ 2 w 2"/>
                <a:gd name="T9" fmla="*/ 1 h 2"/>
                <a:gd name="T10" fmla="*/ 2 w 2"/>
                <a:gd name="T11" fmla="*/ 1 h 2"/>
                <a:gd name="T12" fmla="*/ 1 w 2"/>
                <a:gd name="T13" fmla="*/ 0 h 2"/>
                <a:gd name="T14" fmla="*/ 1 w 2"/>
                <a:gd name="T15" fmla="*/ 0 h 2"/>
                <a:gd name="T16" fmla="*/ 0 w 2"/>
                <a:gd name="T17" fmla="*/ 0 h 2"/>
                <a:gd name="T18" fmla="*/ 0 w 2"/>
                <a:gd name="T19" fmla="*/ 1 h 2"/>
                <a:gd name="T20" fmla="*/ 0 w 2"/>
                <a:gd name="T2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36" name="Freeform 357"/>
            <p:cNvSpPr>
              <a:spLocks/>
            </p:cNvSpPr>
            <p:nvPr/>
          </p:nvSpPr>
          <p:spPr bwMode="auto">
            <a:xfrm>
              <a:off x="4176712" y="3424238"/>
              <a:ext cx="28575" cy="17463"/>
            </a:xfrm>
            <a:custGeom>
              <a:avLst/>
              <a:gdLst>
                <a:gd name="T0" fmla="*/ 6 w 18"/>
                <a:gd name="T1" fmla="*/ 0 h 11"/>
                <a:gd name="T2" fmla="*/ 0 w 18"/>
                <a:gd name="T3" fmla="*/ 0 h 11"/>
                <a:gd name="T4" fmla="*/ 0 w 18"/>
                <a:gd name="T5" fmla="*/ 5 h 11"/>
                <a:gd name="T6" fmla="*/ 12 w 18"/>
                <a:gd name="T7" fmla="*/ 11 h 11"/>
                <a:gd name="T8" fmla="*/ 6 w 18"/>
                <a:gd name="T9" fmla="*/ 11 h 11"/>
                <a:gd name="T10" fmla="*/ 18 w 18"/>
                <a:gd name="T11" fmla="*/ 5 h 11"/>
                <a:gd name="T12" fmla="*/ 18 w 18"/>
                <a:gd name="T13" fmla="*/ 0 h 11"/>
                <a:gd name="T14" fmla="*/ 12 w 18"/>
                <a:gd name="T15" fmla="*/ 0 h 11"/>
                <a:gd name="T16" fmla="*/ 6 w 18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1">
                  <a:moveTo>
                    <a:pt x="6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12" y="11"/>
                  </a:lnTo>
                  <a:lnTo>
                    <a:pt x="6" y="11"/>
                  </a:lnTo>
                  <a:lnTo>
                    <a:pt x="18" y="5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37" name="Freeform 358"/>
            <p:cNvSpPr>
              <a:spLocks/>
            </p:cNvSpPr>
            <p:nvPr/>
          </p:nvSpPr>
          <p:spPr bwMode="auto">
            <a:xfrm>
              <a:off x="4176712" y="3424238"/>
              <a:ext cx="28575" cy="17463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1 h 2"/>
                <a:gd name="T8" fmla="*/ 2 w 3"/>
                <a:gd name="T9" fmla="*/ 2 h 2"/>
                <a:gd name="T10" fmla="*/ 1 w 3"/>
                <a:gd name="T11" fmla="*/ 2 h 2"/>
                <a:gd name="T12" fmla="*/ 3 w 3"/>
                <a:gd name="T13" fmla="*/ 1 h 2"/>
                <a:gd name="T14" fmla="*/ 3 w 3"/>
                <a:gd name="T15" fmla="*/ 1 h 2"/>
                <a:gd name="T16" fmla="*/ 3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38" name="Freeform 359"/>
            <p:cNvSpPr>
              <a:spLocks/>
            </p:cNvSpPr>
            <p:nvPr/>
          </p:nvSpPr>
          <p:spPr bwMode="auto">
            <a:xfrm>
              <a:off x="4186237" y="3414713"/>
              <a:ext cx="19050" cy="26988"/>
            </a:xfrm>
            <a:custGeom>
              <a:avLst/>
              <a:gdLst>
                <a:gd name="T0" fmla="*/ 0 w 12"/>
                <a:gd name="T1" fmla="*/ 11 h 17"/>
                <a:gd name="T2" fmla="*/ 6 w 12"/>
                <a:gd name="T3" fmla="*/ 17 h 17"/>
                <a:gd name="T4" fmla="*/ 12 w 12"/>
                <a:gd name="T5" fmla="*/ 11 h 17"/>
                <a:gd name="T6" fmla="*/ 12 w 12"/>
                <a:gd name="T7" fmla="*/ 0 h 17"/>
                <a:gd name="T8" fmla="*/ 0 w 12"/>
                <a:gd name="T9" fmla="*/ 0 h 17"/>
                <a:gd name="T10" fmla="*/ 0 w 12"/>
                <a:gd name="T11" fmla="*/ 6 h 17"/>
                <a:gd name="T12" fmla="*/ 0 w 12"/>
                <a:gd name="T13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7">
                  <a:moveTo>
                    <a:pt x="0" y="11"/>
                  </a:moveTo>
                  <a:lnTo>
                    <a:pt x="6" y="17"/>
                  </a:lnTo>
                  <a:lnTo>
                    <a:pt x="12" y="11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39" name="Freeform 360"/>
            <p:cNvSpPr>
              <a:spLocks/>
            </p:cNvSpPr>
            <p:nvPr/>
          </p:nvSpPr>
          <p:spPr bwMode="auto">
            <a:xfrm>
              <a:off x="4186237" y="3414713"/>
              <a:ext cx="19050" cy="26988"/>
            </a:xfrm>
            <a:custGeom>
              <a:avLst/>
              <a:gdLst>
                <a:gd name="T0" fmla="*/ 0 w 2"/>
                <a:gd name="T1" fmla="*/ 2 h 3"/>
                <a:gd name="T2" fmla="*/ 1 w 2"/>
                <a:gd name="T3" fmla="*/ 2 h 3"/>
                <a:gd name="T4" fmla="*/ 1 w 2"/>
                <a:gd name="T5" fmla="*/ 3 h 3"/>
                <a:gd name="T6" fmla="*/ 2 w 2"/>
                <a:gd name="T7" fmla="*/ 2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0 h 3"/>
                <a:gd name="T14" fmla="*/ 1 w 2"/>
                <a:gd name="T15" fmla="*/ 0 h 3"/>
                <a:gd name="T16" fmla="*/ 0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1" y="2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40" name="Freeform 361"/>
            <p:cNvSpPr>
              <a:spLocks/>
            </p:cNvSpPr>
            <p:nvPr/>
          </p:nvSpPr>
          <p:spPr bwMode="auto">
            <a:xfrm>
              <a:off x="4186237" y="3414713"/>
              <a:ext cx="28575" cy="17463"/>
            </a:xfrm>
            <a:custGeom>
              <a:avLst/>
              <a:gdLst>
                <a:gd name="T0" fmla="*/ 6 w 18"/>
                <a:gd name="T1" fmla="*/ 0 h 11"/>
                <a:gd name="T2" fmla="*/ 0 w 18"/>
                <a:gd name="T3" fmla="*/ 0 h 11"/>
                <a:gd name="T4" fmla="*/ 0 w 18"/>
                <a:gd name="T5" fmla="*/ 11 h 11"/>
                <a:gd name="T6" fmla="*/ 18 w 18"/>
                <a:gd name="T7" fmla="*/ 11 h 11"/>
                <a:gd name="T8" fmla="*/ 18 w 18"/>
                <a:gd name="T9" fmla="*/ 0 h 11"/>
                <a:gd name="T10" fmla="*/ 12 w 18"/>
                <a:gd name="T11" fmla="*/ 0 h 11"/>
                <a:gd name="T12" fmla="*/ 6 w 18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1">
                  <a:moveTo>
                    <a:pt x="6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18" y="11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41" name="Freeform 362"/>
            <p:cNvSpPr>
              <a:spLocks/>
            </p:cNvSpPr>
            <p:nvPr/>
          </p:nvSpPr>
          <p:spPr bwMode="auto">
            <a:xfrm>
              <a:off x="4186237" y="3414713"/>
              <a:ext cx="28575" cy="17463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3 w 3"/>
                <a:gd name="T13" fmla="*/ 2 h 2"/>
                <a:gd name="T14" fmla="*/ 3 w 3"/>
                <a:gd name="T15" fmla="*/ 1 h 2"/>
                <a:gd name="T16" fmla="*/ 3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42" name="Freeform 363"/>
            <p:cNvSpPr>
              <a:spLocks/>
            </p:cNvSpPr>
            <p:nvPr/>
          </p:nvSpPr>
          <p:spPr bwMode="auto">
            <a:xfrm>
              <a:off x="4195762" y="3414713"/>
              <a:ext cx="28575" cy="17463"/>
            </a:xfrm>
            <a:custGeom>
              <a:avLst/>
              <a:gdLst>
                <a:gd name="T0" fmla="*/ 6 w 18"/>
                <a:gd name="T1" fmla="*/ 0 h 11"/>
                <a:gd name="T2" fmla="*/ 0 w 18"/>
                <a:gd name="T3" fmla="*/ 6 h 11"/>
                <a:gd name="T4" fmla="*/ 6 w 18"/>
                <a:gd name="T5" fmla="*/ 11 h 11"/>
                <a:gd name="T6" fmla="*/ 18 w 18"/>
                <a:gd name="T7" fmla="*/ 11 h 11"/>
                <a:gd name="T8" fmla="*/ 18 w 18"/>
                <a:gd name="T9" fmla="*/ 0 h 11"/>
                <a:gd name="T10" fmla="*/ 12 w 18"/>
                <a:gd name="T11" fmla="*/ 0 h 11"/>
                <a:gd name="T12" fmla="*/ 6 w 18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1">
                  <a:moveTo>
                    <a:pt x="6" y="0"/>
                  </a:moveTo>
                  <a:lnTo>
                    <a:pt x="0" y="6"/>
                  </a:lnTo>
                  <a:lnTo>
                    <a:pt x="6" y="11"/>
                  </a:lnTo>
                  <a:lnTo>
                    <a:pt x="18" y="11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43" name="Freeform 364"/>
            <p:cNvSpPr>
              <a:spLocks/>
            </p:cNvSpPr>
            <p:nvPr/>
          </p:nvSpPr>
          <p:spPr bwMode="auto">
            <a:xfrm>
              <a:off x="4195762" y="3414713"/>
              <a:ext cx="28575" cy="17463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0 h 2"/>
                <a:gd name="T4" fmla="*/ 0 w 3"/>
                <a:gd name="T5" fmla="*/ 1 h 2"/>
                <a:gd name="T6" fmla="*/ 1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3 w 3"/>
                <a:gd name="T13" fmla="*/ 2 h 2"/>
                <a:gd name="T14" fmla="*/ 3 w 3"/>
                <a:gd name="T15" fmla="*/ 1 h 2"/>
                <a:gd name="T16" fmla="*/ 3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44" name="Freeform 365"/>
            <p:cNvSpPr>
              <a:spLocks/>
            </p:cNvSpPr>
            <p:nvPr/>
          </p:nvSpPr>
          <p:spPr bwMode="auto">
            <a:xfrm>
              <a:off x="4205287" y="3405188"/>
              <a:ext cx="19050" cy="26988"/>
            </a:xfrm>
            <a:custGeom>
              <a:avLst/>
              <a:gdLst>
                <a:gd name="T0" fmla="*/ 0 w 12"/>
                <a:gd name="T1" fmla="*/ 12 h 17"/>
                <a:gd name="T2" fmla="*/ 0 w 12"/>
                <a:gd name="T3" fmla="*/ 17 h 17"/>
                <a:gd name="T4" fmla="*/ 12 w 12"/>
                <a:gd name="T5" fmla="*/ 17 h 17"/>
                <a:gd name="T6" fmla="*/ 12 w 12"/>
                <a:gd name="T7" fmla="*/ 0 h 17"/>
                <a:gd name="T8" fmla="*/ 0 w 12"/>
                <a:gd name="T9" fmla="*/ 0 h 17"/>
                <a:gd name="T10" fmla="*/ 0 w 12"/>
                <a:gd name="T11" fmla="*/ 6 h 17"/>
                <a:gd name="T12" fmla="*/ 0 w 12"/>
                <a:gd name="T13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7">
                  <a:moveTo>
                    <a:pt x="0" y="12"/>
                  </a:moveTo>
                  <a:lnTo>
                    <a:pt x="0" y="17"/>
                  </a:lnTo>
                  <a:lnTo>
                    <a:pt x="12" y="17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45" name="Freeform 366"/>
            <p:cNvSpPr>
              <a:spLocks/>
            </p:cNvSpPr>
            <p:nvPr/>
          </p:nvSpPr>
          <p:spPr bwMode="auto">
            <a:xfrm>
              <a:off x="4205287" y="3405188"/>
              <a:ext cx="19050" cy="26988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0 h 3"/>
                <a:gd name="T14" fmla="*/ 1 w 2"/>
                <a:gd name="T15" fmla="*/ 0 h 3"/>
                <a:gd name="T16" fmla="*/ 0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46" name="Freeform 367"/>
            <p:cNvSpPr>
              <a:spLocks/>
            </p:cNvSpPr>
            <p:nvPr/>
          </p:nvSpPr>
          <p:spPr bwMode="auto">
            <a:xfrm>
              <a:off x="4205287" y="3405188"/>
              <a:ext cx="28575" cy="1905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0 h 12"/>
                <a:gd name="T4" fmla="*/ 0 w 18"/>
                <a:gd name="T5" fmla="*/ 12 h 12"/>
                <a:gd name="T6" fmla="*/ 12 w 18"/>
                <a:gd name="T7" fmla="*/ 12 h 12"/>
                <a:gd name="T8" fmla="*/ 18 w 18"/>
                <a:gd name="T9" fmla="*/ 6 h 12"/>
                <a:gd name="T10" fmla="*/ 12 w 18"/>
                <a:gd name="T11" fmla="*/ 0 h 12"/>
                <a:gd name="T12" fmla="*/ 6 w 1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47" name="Freeform 368"/>
            <p:cNvSpPr>
              <a:spLocks/>
            </p:cNvSpPr>
            <p:nvPr/>
          </p:nvSpPr>
          <p:spPr bwMode="auto">
            <a:xfrm>
              <a:off x="4205287" y="3405188"/>
              <a:ext cx="28575" cy="1905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2 w 3"/>
                <a:gd name="T13" fmla="*/ 2 h 2"/>
                <a:gd name="T14" fmla="*/ 3 w 3"/>
                <a:gd name="T15" fmla="*/ 1 h 2"/>
                <a:gd name="T16" fmla="*/ 2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48" name="Freeform 369"/>
            <p:cNvSpPr>
              <a:spLocks/>
            </p:cNvSpPr>
            <p:nvPr/>
          </p:nvSpPr>
          <p:spPr bwMode="auto">
            <a:xfrm>
              <a:off x="4214812" y="3405188"/>
              <a:ext cx="19050" cy="19050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0 h 12"/>
                <a:gd name="T4" fmla="*/ 0 w 12"/>
                <a:gd name="T5" fmla="*/ 12 h 12"/>
                <a:gd name="T6" fmla="*/ 12 w 12"/>
                <a:gd name="T7" fmla="*/ 12 h 12"/>
                <a:gd name="T8" fmla="*/ 12 w 12"/>
                <a:gd name="T9" fmla="*/ 0 h 12"/>
                <a:gd name="T10" fmla="*/ 6 w 12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49" name="Freeform 370"/>
            <p:cNvSpPr>
              <a:spLocks/>
            </p:cNvSpPr>
            <p:nvPr/>
          </p:nvSpPr>
          <p:spPr bwMode="auto">
            <a:xfrm>
              <a:off x="4214812" y="3405188"/>
              <a:ext cx="19050" cy="19050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1 w 2"/>
                <a:gd name="T9" fmla="*/ 2 h 2"/>
                <a:gd name="T10" fmla="*/ 1 w 2"/>
                <a:gd name="T11" fmla="*/ 2 h 2"/>
                <a:gd name="T12" fmla="*/ 2 w 2"/>
                <a:gd name="T13" fmla="*/ 2 h 2"/>
                <a:gd name="T14" fmla="*/ 2 w 2"/>
                <a:gd name="T15" fmla="*/ 1 h 2"/>
                <a:gd name="T16" fmla="*/ 2 w 2"/>
                <a:gd name="T17" fmla="*/ 0 h 2"/>
                <a:gd name="T18" fmla="*/ 1 w 2"/>
                <a:gd name="T19" fmla="*/ 0 h 2"/>
                <a:gd name="T20" fmla="*/ 1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50" name="Freeform 371"/>
            <p:cNvSpPr>
              <a:spLocks/>
            </p:cNvSpPr>
            <p:nvPr/>
          </p:nvSpPr>
          <p:spPr bwMode="auto">
            <a:xfrm>
              <a:off x="4214812" y="3395663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6 w 12"/>
                <a:gd name="T3" fmla="*/ 18 h 18"/>
                <a:gd name="T4" fmla="*/ 12 w 12"/>
                <a:gd name="T5" fmla="*/ 18 h 18"/>
                <a:gd name="T6" fmla="*/ 12 w 12"/>
                <a:gd name="T7" fmla="*/ 6 h 18"/>
                <a:gd name="T8" fmla="*/ 6 w 12"/>
                <a:gd name="T9" fmla="*/ 0 h 18"/>
                <a:gd name="T10" fmla="*/ 6 w 12"/>
                <a:gd name="T11" fmla="*/ 6 h 18"/>
                <a:gd name="T12" fmla="*/ 0 w 12"/>
                <a:gd name="T13" fmla="*/ 6 h 18"/>
                <a:gd name="T14" fmla="*/ 0 w 12"/>
                <a:gd name="T15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51" name="Freeform 372"/>
            <p:cNvSpPr>
              <a:spLocks/>
            </p:cNvSpPr>
            <p:nvPr/>
          </p:nvSpPr>
          <p:spPr bwMode="auto">
            <a:xfrm>
              <a:off x="4214812" y="3395663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1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1 h 3"/>
                <a:gd name="T14" fmla="*/ 1 w 2"/>
                <a:gd name="T15" fmla="*/ 0 h 3"/>
                <a:gd name="T16" fmla="*/ 1 w 2"/>
                <a:gd name="T17" fmla="*/ 1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52" name="Freeform 373"/>
            <p:cNvSpPr>
              <a:spLocks/>
            </p:cNvSpPr>
            <p:nvPr/>
          </p:nvSpPr>
          <p:spPr bwMode="auto">
            <a:xfrm>
              <a:off x="4214812" y="3395663"/>
              <a:ext cx="38100" cy="19050"/>
            </a:xfrm>
            <a:custGeom>
              <a:avLst/>
              <a:gdLst>
                <a:gd name="T0" fmla="*/ 6 w 24"/>
                <a:gd name="T1" fmla="*/ 0 h 12"/>
                <a:gd name="T2" fmla="*/ 6 w 24"/>
                <a:gd name="T3" fmla="*/ 6 h 12"/>
                <a:gd name="T4" fmla="*/ 0 w 24"/>
                <a:gd name="T5" fmla="*/ 6 h 12"/>
                <a:gd name="T6" fmla="*/ 6 w 24"/>
                <a:gd name="T7" fmla="*/ 12 h 12"/>
                <a:gd name="T8" fmla="*/ 18 w 24"/>
                <a:gd name="T9" fmla="*/ 12 h 12"/>
                <a:gd name="T10" fmla="*/ 24 w 24"/>
                <a:gd name="T11" fmla="*/ 6 h 12"/>
                <a:gd name="T12" fmla="*/ 18 w 24"/>
                <a:gd name="T13" fmla="*/ 6 h 12"/>
                <a:gd name="T14" fmla="*/ 18 w 24"/>
                <a:gd name="T15" fmla="*/ 0 h 12"/>
                <a:gd name="T16" fmla="*/ 6 w 24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12">
                  <a:moveTo>
                    <a:pt x="6" y="0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53" name="Freeform 374"/>
            <p:cNvSpPr>
              <a:spLocks/>
            </p:cNvSpPr>
            <p:nvPr/>
          </p:nvSpPr>
          <p:spPr bwMode="auto">
            <a:xfrm>
              <a:off x="4214812" y="3395663"/>
              <a:ext cx="38100" cy="19050"/>
            </a:xfrm>
            <a:custGeom>
              <a:avLst/>
              <a:gdLst>
                <a:gd name="T0" fmla="*/ 1 w 4"/>
                <a:gd name="T1" fmla="*/ 0 h 2"/>
                <a:gd name="T2" fmla="*/ 1 w 4"/>
                <a:gd name="T3" fmla="*/ 1 h 2"/>
                <a:gd name="T4" fmla="*/ 0 w 4"/>
                <a:gd name="T5" fmla="*/ 1 h 2"/>
                <a:gd name="T6" fmla="*/ 1 w 4"/>
                <a:gd name="T7" fmla="*/ 2 h 2"/>
                <a:gd name="T8" fmla="*/ 3 w 4"/>
                <a:gd name="T9" fmla="*/ 2 h 2"/>
                <a:gd name="T10" fmla="*/ 1 w 4"/>
                <a:gd name="T11" fmla="*/ 2 h 2"/>
                <a:gd name="T12" fmla="*/ 3 w 4"/>
                <a:gd name="T13" fmla="*/ 2 h 2"/>
                <a:gd name="T14" fmla="*/ 4 w 4"/>
                <a:gd name="T15" fmla="*/ 1 h 2"/>
                <a:gd name="T16" fmla="*/ 3 w 4"/>
                <a:gd name="T17" fmla="*/ 1 h 2"/>
                <a:gd name="T18" fmla="*/ 3 w 4"/>
                <a:gd name="T19" fmla="*/ 0 h 2"/>
                <a:gd name="T20" fmla="*/ 1 w 4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3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4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54" name="Freeform 375"/>
            <p:cNvSpPr>
              <a:spLocks/>
            </p:cNvSpPr>
            <p:nvPr/>
          </p:nvSpPr>
          <p:spPr bwMode="auto">
            <a:xfrm>
              <a:off x="4233862" y="3395663"/>
              <a:ext cx="19050" cy="19050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0 w 12"/>
                <a:gd name="T5" fmla="*/ 12 h 12"/>
                <a:gd name="T6" fmla="*/ 12 w 12"/>
                <a:gd name="T7" fmla="*/ 12 h 12"/>
                <a:gd name="T8" fmla="*/ 12 w 12"/>
                <a:gd name="T9" fmla="*/ 6 h 12"/>
                <a:gd name="T10" fmla="*/ 6 w 12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55" name="Freeform 376"/>
            <p:cNvSpPr>
              <a:spLocks/>
            </p:cNvSpPr>
            <p:nvPr/>
          </p:nvSpPr>
          <p:spPr bwMode="auto">
            <a:xfrm>
              <a:off x="4233862" y="3395663"/>
              <a:ext cx="19050" cy="19050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1 h 2"/>
                <a:gd name="T4" fmla="*/ 0 w 2"/>
                <a:gd name="T5" fmla="*/ 1 h 2"/>
                <a:gd name="T6" fmla="*/ 0 w 2"/>
                <a:gd name="T7" fmla="*/ 2 h 2"/>
                <a:gd name="T8" fmla="*/ 1 w 2"/>
                <a:gd name="T9" fmla="*/ 2 h 2"/>
                <a:gd name="T10" fmla="*/ 1 w 2"/>
                <a:gd name="T11" fmla="*/ 2 h 2"/>
                <a:gd name="T12" fmla="*/ 2 w 2"/>
                <a:gd name="T13" fmla="*/ 2 h 2"/>
                <a:gd name="T14" fmla="*/ 2 w 2"/>
                <a:gd name="T15" fmla="*/ 1 h 2"/>
                <a:gd name="T16" fmla="*/ 2 w 2"/>
                <a:gd name="T17" fmla="*/ 1 h 2"/>
                <a:gd name="T18" fmla="*/ 1 w 2"/>
                <a:gd name="T19" fmla="*/ 0 h 2"/>
                <a:gd name="T20" fmla="*/ 1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56" name="Freeform 377"/>
            <p:cNvSpPr>
              <a:spLocks/>
            </p:cNvSpPr>
            <p:nvPr/>
          </p:nvSpPr>
          <p:spPr bwMode="auto">
            <a:xfrm>
              <a:off x="4233862" y="3395663"/>
              <a:ext cx="19050" cy="19050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0 w 12"/>
                <a:gd name="T5" fmla="*/ 12 h 12"/>
                <a:gd name="T6" fmla="*/ 12 w 12"/>
                <a:gd name="T7" fmla="*/ 12 h 12"/>
                <a:gd name="T8" fmla="*/ 12 w 12"/>
                <a:gd name="T9" fmla="*/ 6 h 12"/>
                <a:gd name="T10" fmla="*/ 6 w 12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57" name="Freeform 378"/>
            <p:cNvSpPr>
              <a:spLocks/>
            </p:cNvSpPr>
            <p:nvPr/>
          </p:nvSpPr>
          <p:spPr bwMode="auto">
            <a:xfrm>
              <a:off x="4233862" y="3395663"/>
              <a:ext cx="19050" cy="19050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1 h 2"/>
                <a:gd name="T4" fmla="*/ 0 w 2"/>
                <a:gd name="T5" fmla="*/ 1 h 2"/>
                <a:gd name="T6" fmla="*/ 0 w 2"/>
                <a:gd name="T7" fmla="*/ 2 h 2"/>
                <a:gd name="T8" fmla="*/ 1 w 2"/>
                <a:gd name="T9" fmla="*/ 2 h 2"/>
                <a:gd name="T10" fmla="*/ 1 w 2"/>
                <a:gd name="T11" fmla="*/ 2 h 2"/>
                <a:gd name="T12" fmla="*/ 2 w 2"/>
                <a:gd name="T13" fmla="*/ 2 h 2"/>
                <a:gd name="T14" fmla="*/ 2 w 2"/>
                <a:gd name="T15" fmla="*/ 1 h 2"/>
                <a:gd name="T16" fmla="*/ 2 w 2"/>
                <a:gd name="T17" fmla="*/ 1 h 2"/>
                <a:gd name="T18" fmla="*/ 1 w 2"/>
                <a:gd name="T19" fmla="*/ 0 h 2"/>
                <a:gd name="T20" fmla="*/ 1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58" name="Freeform 379"/>
            <p:cNvSpPr>
              <a:spLocks/>
            </p:cNvSpPr>
            <p:nvPr/>
          </p:nvSpPr>
          <p:spPr bwMode="auto">
            <a:xfrm>
              <a:off x="4233862" y="3386138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6 w 12"/>
                <a:gd name="T3" fmla="*/ 18 h 18"/>
                <a:gd name="T4" fmla="*/ 12 w 12"/>
                <a:gd name="T5" fmla="*/ 18 h 18"/>
                <a:gd name="T6" fmla="*/ 12 w 12"/>
                <a:gd name="T7" fmla="*/ 0 h 18"/>
                <a:gd name="T8" fmla="*/ 6 w 12"/>
                <a:gd name="T9" fmla="*/ 0 h 18"/>
                <a:gd name="T10" fmla="*/ 0 w 12"/>
                <a:gd name="T11" fmla="*/ 6 h 18"/>
                <a:gd name="T12" fmla="*/ 0 w 12"/>
                <a:gd name="T1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59" name="Freeform 380"/>
            <p:cNvSpPr>
              <a:spLocks/>
            </p:cNvSpPr>
            <p:nvPr/>
          </p:nvSpPr>
          <p:spPr bwMode="auto">
            <a:xfrm>
              <a:off x="4233862" y="3386138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1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0 h 3"/>
                <a:gd name="T14" fmla="*/ 1 w 2"/>
                <a:gd name="T15" fmla="*/ 0 h 3"/>
                <a:gd name="T16" fmla="*/ 1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60" name="Freeform 381"/>
            <p:cNvSpPr>
              <a:spLocks/>
            </p:cNvSpPr>
            <p:nvPr/>
          </p:nvSpPr>
          <p:spPr bwMode="auto">
            <a:xfrm>
              <a:off x="4233862" y="3386138"/>
              <a:ext cx="38100" cy="19050"/>
            </a:xfrm>
            <a:custGeom>
              <a:avLst/>
              <a:gdLst>
                <a:gd name="T0" fmla="*/ 6 w 24"/>
                <a:gd name="T1" fmla="*/ 0 h 12"/>
                <a:gd name="T2" fmla="*/ 0 w 24"/>
                <a:gd name="T3" fmla="*/ 6 h 12"/>
                <a:gd name="T4" fmla="*/ 6 w 24"/>
                <a:gd name="T5" fmla="*/ 12 h 12"/>
                <a:gd name="T6" fmla="*/ 24 w 24"/>
                <a:gd name="T7" fmla="*/ 12 h 12"/>
                <a:gd name="T8" fmla="*/ 24 w 24"/>
                <a:gd name="T9" fmla="*/ 0 h 12"/>
                <a:gd name="T10" fmla="*/ 18 w 24"/>
                <a:gd name="T11" fmla="*/ 0 h 12"/>
                <a:gd name="T12" fmla="*/ 6 w 2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6" y="0"/>
                  </a:moveTo>
                  <a:lnTo>
                    <a:pt x="0" y="6"/>
                  </a:lnTo>
                  <a:lnTo>
                    <a:pt x="6" y="12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61" name="Freeform 382"/>
            <p:cNvSpPr>
              <a:spLocks/>
            </p:cNvSpPr>
            <p:nvPr/>
          </p:nvSpPr>
          <p:spPr bwMode="auto">
            <a:xfrm>
              <a:off x="4233862" y="3386138"/>
              <a:ext cx="38100" cy="19050"/>
            </a:xfrm>
            <a:custGeom>
              <a:avLst/>
              <a:gdLst>
                <a:gd name="T0" fmla="*/ 1 w 4"/>
                <a:gd name="T1" fmla="*/ 0 h 2"/>
                <a:gd name="T2" fmla="*/ 2 w 4"/>
                <a:gd name="T3" fmla="*/ 0 h 2"/>
                <a:gd name="T4" fmla="*/ 0 w 4"/>
                <a:gd name="T5" fmla="*/ 1 h 2"/>
                <a:gd name="T6" fmla="*/ 1 w 4"/>
                <a:gd name="T7" fmla="*/ 2 h 2"/>
                <a:gd name="T8" fmla="*/ 3 w 4"/>
                <a:gd name="T9" fmla="*/ 2 h 2"/>
                <a:gd name="T10" fmla="*/ 1 w 4"/>
                <a:gd name="T11" fmla="*/ 2 h 2"/>
                <a:gd name="T12" fmla="*/ 4 w 4"/>
                <a:gd name="T13" fmla="*/ 2 h 2"/>
                <a:gd name="T14" fmla="*/ 4 w 4"/>
                <a:gd name="T15" fmla="*/ 1 h 2"/>
                <a:gd name="T16" fmla="*/ 4 w 4"/>
                <a:gd name="T17" fmla="*/ 0 h 2"/>
                <a:gd name="T18" fmla="*/ 3 w 4"/>
                <a:gd name="T19" fmla="*/ 0 h 2"/>
                <a:gd name="T20" fmla="*/ 1 w 4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3" y="2"/>
                  </a:lnTo>
                  <a:lnTo>
                    <a:pt x="1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62" name="Freeform 383"/>
            <p:cNvSpPr>
              <a:spLocks/>
            </p:cNvSpPr>
            <p:nvPr/>
          </p:nvSpPr>
          <p:spPr bwMode="auto">
            <a:xfrm>
              <a:off x="4252912" y="3376613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18 h 18"/>
                <a:gd name="T4" fmla="*/ 12 w 12"/>
                <a:gd name="T5" fmla="*/ 18 h 18"/>
                <a:gd name="T6" fmla="*/ 12 w 12"/>
                <a:gd name="T7" fmla="*/ 0 h 18"/>
                <a:gd name="T8" fmla="*/ 0 w 12"/>
                <a:gd name="T9" fmla="*/ 0 h 18"/>
                <a:gd name="T10" fmla="*/ 0 w 12"/>
                <a:gd name="T11" fmla="*/ 6 h 18"/>
                <a:gd name="T12" fmla="*/ 0 w 12"/>
                <a:gd name="T1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0" y="18"/>
                  </a:lnTo>
                  <a:lnTo>
                    <a:pt x="12" y="18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63" name="Freeform 384"/>
            <p:cNvSpPr>
              <a:spLocks/>
            </p:cNvSpPr>
            <p:nvPr/>
          </p:nvSpPr>
          <p:spPr bwMode="auto">
            <a:xfrm>
              <a:off x="4252912" y="3376613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0 h 3"/>
                <a:gd name="T14" fmla="*/ 1 w 2"/>
                <a:gd name="T15" fmla="*/ 0 h 3"/>
                <a:gd name="T16" fmla="*/ 0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64" name="Freeform 385"/>
            <p:cNvSpPr>
              <a:spLocks/>
            </p:cNvSpPr>
            <p:nvPr/>
          </p:nvSpPr>
          <p:spPr bwMode="auto">
            <a:xfrm>
              <a:off x="4252912" y="3376613"/>
              <a:ext cx="57150" cy="19050"/>
            </a:xfrm>
            <a:custGeom>
              <a:avLst/>
              <a:gdLst>
                <a:gd name="T0" fmla="*/ 6 w 36"/>
                <a:gd name="T1" fmla="*/ 0 h 12"/>
                <a:gd name="T2" fmla="*/ 0 w 36"/>
                <a:gd name="T3" fmla="*/ 0 h 12"/>
                <a:gd name="T4" fmla="*/ 0 w 36"/>
                <a:gd name="T5" fmla="*/ 12 h 12"/>
                <a:gd name="T6" fmla="*/ 36 w 36"/>
                <a:gd name="T7" fmla="*/ 12 h 12"/>
                <a:gd name="T8" fmla="*/ 36 w 36"/>
                <a:gd name="T9" fmla="*/ 0 h 12"/>
                <a:gd name="T10" fmla="*/ 30 w 36"/>
                <a:gd name="T11" fmla="*/ 0 h 12"/>
                <a:gd name="T12" fmla="*/ 6 w 36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36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65" name="Freeform 386"/>
            <p:cNvSpPr>
              <a:spLocks/>
            </p:cNvSpPr>
            <p:nvPr/>
          </p:nvSpPr>
          <p:spPr bwMode="auto">
            <a:xfrm>
              <a:off x="4252912" y="3376613"/>
              <a:ext cx="57150" cy="19050"/>
            </a:xfrm>
            <a:custGeom>
              <a:avLst/>
              <a:gdLst>
                <a:gd name="T0" fmla="*/ 1 w 6"/>
                <a:gd name="T1" fmla="*/ 0 h 2"/>
                <a:gd name="T2" fmla="*/ 0 w 6"/>
                <a:gd name="T3" fmla="*/ 0 h 2"/>
                <a:gd name="T4" fmla="*/ 0 w 6"/>
                <a:gd name="T5" fmla="*/ 1 h 2"/>
                <a:gd name="T6" fmla="*/ 0 w 6"/>
                <a:gd name="T7" fmla="*/ 2 h 2"/>
                <a:gd name="T8" fmla="*/ 5 w 6"/>
                <a:gd name="T9" fmla="*/ 2 h 2"/>
                <a:gd name="T10" fmla="*/ 1 w 6"/>
                <a:gd name="T11" fmla="*/ 2 h 2"/>
                <a:gd name="T12" fmla="*/ 6 w 6"/>
                <a:gd name="T13" fmla="*/ 2 h 2"/>
                <a:gd name="T14" fmla="*/ 6 w 6"/>
                <a:gd name="T15" fmla="*/ 1 h 2"/>
                <a:gd name="T16" fmla="*/ 6 w 6"/>
                <a:gd name="T17" fmla="*/ 0 h 2"/>
                <a:gd name="T18" fmla="*/ 5 w 6"/>
                <a:gd name="T19" fmla="*/ 0 h 2"/>
                <a:gd name="T20" fmla="*/ 1 w 6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5" y="2"/>
                  </a:lnTo>
                  <a:lnTo>
                    <a:pt x="1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66" name="Freeform 387"/>
            <p:cNvSpPr>
              <a:spLocks/>
            </p:cNvSpPr>
            <p:nvPr/>
          </p:nvSpPr>
          <p:spPr bwMode="auto">
            <a:xfrm>
              <a:off x="4291012" y="3367088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18 h 18"/>
                <a:gd name="T4" fmla="*/ 12 w 12"/>
                <a:gd name="T5" fmla="*/ 18 h 18"/>
                <a:gd name="T6" fmla="*/ 12 w 12"/>
                <a:gd name="T7" fmla="*/ 0 h 18"/>
                <a:gd name="T8" fmla="*/ 0 w 12"/>
                <a:gd name="T9" fmla="*/ 0 h 18"/>
                <a:gd name="T10" fmla="*/ 0 w 12"/>
                <a:gd name="T11" fmla="*/ 6 h 18"/>
                <a:gd name="T12" fmla="*/ 0 w 12"/>
                <a:gd name="T1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0" y="18"/>
                  </a:lnTo>
                  <a:lnTo>
                    <a:pt x="12" y="18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67" name="Freeform 388"/>
            <p:cNvSpPr>
              <a:spLocks/>
            </p:cNvSpPr>
            <p:nvPr/>
          </p:nvSpPr>
          <p:spPr bwMode="auto">
            <a:xfrm>
              <a:off x="4291012" y="3367088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0 h 3"/>
                <a:gd name="T14" fmla="*/ 1 w 2"/>
                <a:gd name="T15" fmla="*/ 0 h 3"/>
                <a:gd name="T16" fmla="*/ 0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68" name="Freeform 389"/>
            <p:cNvSpPr>
              <a:spLocks/>
            </p:cNvSpPr>
            <p:nvPr/>
          </p:nvSpPr>
          <p:spPr bwMode="auto">
            <a:xfrm>
              <a:off x="4291012" y="3367088"/>
              <a:ext cx="38100" cy="19050"/>
            </a:xfrm>
            <a:custGeom>
              <a:avLst/>
              <a:gdLst>
                <a:gd name="T0" fmla="*/ 6 w 24"/>
                <a:gd name="T1" fmla="*/ 0 h 12"/>
                <a:gd name="T2" fmla="*/ 0 w 24"/>
                <a:gd name="T3" fmla="*/ 0 h 12"/>
                <a:gd name="T4" fmla="*/ 0 w 24"/>
                <a:gd name="T5" fmla="*/ 6 h 12"/>
                <a:gd name="T6" fmla="*/ 18 w 24"/>
                <a:gd name="T7" fmla="*/ 12 h 12"/>
                <a:gd name="T8" fmla="*/ 6 w 24"/>
                <a:gd name="T9" fmla="*/ 12 h 12"/>
                <a:gd name="T10" fmla="*/ 24 w 24"/>
                <a:gd name="T11" fmla="*/ 6 h 12"/>
                <a:gd name="T12" fmla="*/ 24 w 24"/>
                <a:gd name="T13" fmla="*/ 0 h 12"/>
                <a:gd name="T14" fmla="*/ 18 w 24"/>
                <a:gd name="T15" fmla="*/ 0 h 12"/>
                <a:gd name="T16" fmla="*/ 6 w 24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12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69" name="Freeform 390"/>
            <p:cNvSpPr>
              <a:spLocks/>
            </p:cNvSpPr>
            <p:nvPr/>
          </p:nvSpPr>
          <p:spPr bwMode="auto">
            <a:xfrm>
              <a:off x="4291012" y="3367088"/>
              <a:ext cx="38100" cy="19050"/>
            </a:xfrm>
            <a:custGeom>
              <a:avLst/>
              <a:gdLst>
                <a:gd name="T0" fmla="*/ 1 w 4"/>
                <a:gd name="T1" fmla="*/ 0 h 2"/>
                <a:gd name="T2" fmla="*/ 0 w 4"/>
                <a:gd name="T3" fmla="*/ 0 h 2"/>
                <a:gd name="T4" fmla="*/ 0 w 4"/>
                <a:gd name="T5" fmla="*/ 1 h 2"/>
                <a:gd name="T6" fmla="*/ 0 w 4"/>
                <a:gd name="T7" fmla="*/ 1 h 2"/>
                <a:gd name="T8" fmla="*/ 3 w 4"/>
                <a:gd name="T9" fmla="*/ 2 h 2"/>
                <a:gd name="T10" fmla="*/ 1 w 4"/>
                <a:gd name="T11" fmla="*/ 2 h 2"/>
                <a:gd name="T12" fmla="*/ 4 w 4"/>
                <a:gd name="T13" fmla="*/ 1 h 2"/>
                <a:gd name="T14" fmla="*/ 4 w 4"/>
                <a:gd name="T15" fmla="*/ 1 h 2"/>
                <a:gd name="T16" fmla="*/ 4 w 4"/>
                <a:gd name="T17" fmla="*/ 0 h 2"/>
                <a:gd name="T18" fmla="*/ 3 w 4"/>
                <a:gd name="T19" fmla="*/ 0 h 2"/>
                <a:gd name="T20" fmla="*/ 1 w 4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3" y="2"/>
                  </a:lnTo>
                  <a:lnTo>
                    <a:pt x="1" y="2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70" name="Freeform 391"/>
            <p:cNvSpPr>
              <a:spLocks/>
            </p:cNvSpPr>
            <p:nvPr/>
          </p:nvSpPr>
          <p:spPr bwMode="auto">
            <a:xfrm>
              <a:off x="4310062" y="3348038"/>
              <a:ext cx="19050" cy="38100"/>
            </a:xfrm>
            <a:custGeom>
              <a:avLst/>
              <a:gdLst>
                <a:gd name="T0" fmla="*/ 0 w 12"/>
                <a:gd name="T1" fmla="*/ 18 h 24"/>
                <a:gd name="T2" fmla="*/ 6 w 12"/>
                <a:gd name="T3" fmla="*/ 24 h 24"/>
                <a:gd name="T4" fmla="*/ 12 w 12"/>
                <a:gd name="T5" fmla="*/ 18 h 24"/>
                <a:gd name="T6" fmla="*/ 12 w 12"/>
                <a:gd name="T7" fmla="*/ 6 h 24"/>
                <a:gd name="T8" fmla="*/ 6 w 12"/>
                <a:gd name="T9" fmla="*/ 0 h 24"/>
                <a:gd name="T10" fmla="*/ 0 w 12"/>
                <a:gd name="T11" fmla="*/ 6 h 24"/>
                <a:gd name="T12" fmla="*/ 0 w 12"/>
                <a:gd name="T13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24">
                  <a:moveTo>
                    <a:pt x="0" y="18"/>
                  </a:moveTo>
                  <a:lnTo>
                    <a:pt x="6" y="24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71" name="Freeform 392"/>
            <p:cNvSpPr>
              <a:spLocks/>
            </p:cNvSpPr>
            <p:nvPr/>
          </p:nvSpPr>
          <p:spPr bwMode="auto">
            <a:xfrm>
              <a:off x="4310062" y="3348038"/>
              <a:ext cx="19050" cy="38100"/>
            </a:xfrm>
            <a:custGeom>
              <a:avLst/>
              <a:gdLst>
                <a:gd name="T0" fmla="*/ 0 w 2"/>
                <a:gd name="T1" fmla="*/ 3 h 4"/>
                <a:gd name="T2" fmla="*/ 1 w 2"/>
                <a:gd name="T3" fmla="*/ 3 h 4"/>
                <a:gd name="T4" fmla="*/ 1 w 2"/>
                <a:gd name="T5" fmla="*/ 4 h 4"/>
                <a:gd name="T6" fmla="*/ 2 w 2"/>
                <a:gd name="T7" fmla="*/ 3 h 4"/>
                <a:gd name="T8" fmla="*/ 2 w 2"/>
                <a:gd name="T9" fmla="*/ 1 h 4"/>
                <a:gd name="T10" fmla="*/ 2 w 2"/>
                <a:gd name="T11" fmla="*/ 3 h 4"/>
                <a:gd name="T12" fmla="*/ 2 w 2"/>
                <a:gd name="T13" fmla="*/ 1 h 4"/>
                <a:gd name="T14" fmla="*/ 1 w 2"/>
                <a:gd name="T15" fmla="*/ 0 h 4"/>
                <a:gd name="T16" fmla="*/ 0 w 2"/>
                <a:gd name="T17" fmla="*/ 1 h 4"/>
                <a:gd name="T18" fmla="*/ 0 w 2"/>
                <a:gd name="T19" fmla="*/ 1 h 4"/>
                <a:gd name="T20" fmla="*/ 0 w 2"/>
                <a:gd name="T2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lnTo>
                    <a:pt x="1" y="3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72" name="Freeform 393"/>
            <p:cNvSpPr>
              <a:spLocks/>
            </p:cNvSpPr>
            <p:nvPr/>
          </p:nvSpPr>
          <p:spPr bwMode="auto">
            <a:xfrm>
              <a:off x="4310062" y="3348038"/>
              <a:ext cx="38100" cy="19050"/>
            </a:xfrm>
            <a:custGeom>
              <a:avLst/>
              <a:gdLst>
                <a:gd name="T0" fmla="*/ 6 w 24"/>
                <a:gd name="T1" fmla="*/ 0 h 12"/>
                <a:gd name="T2" fmla="*/ 0 w 24"/>
                <a:gd name="T3" fmla="*/ 6 h 12"/>
                <a:gd name="T4" fmla="*/ 0 w 24"/>
                <a:gd name="T5" fmla="*/ 12 h 12"/>
                <a:gd name="T6" fmla="*/ 24 w 24"/>
                <a:gd name="T7" fmla="*/ 12 h 12"/>
                <a:gd name="T8" fmla="*/ 24 w 24"/>
                <a:gd name="T9" fmla="*/ 6 h 12"/>
                <a:gd name="T10" fmla="*/ 18 w 24"/>
                <a:gd name="T11" fmla="*/ 0 h 12"/>
                <a:gd name="T12" fmla="*/ 6 w 2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6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1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73" name="Freeform 394"/>
            <p:cNvSpPr>
              <a:spLocks/>
            </p:cNvSpPr>
            <p:nvPr/>
          </p:nvSpPr>
          <p:spPr bwMode="auto">
            <a:xfrm>
              <a:off x="4310062" y="3348038"/>
              <a:ext cx="38100" cy="19050"/>
            </a:xfrm>
            <a:custGeom>
              <a:avLst/>
              <a:gdLst>
                <a:gd name="T0" fmla="*/ 1 w 4"/>
                <a:gd name="T1" fmla="*/ 0 h 2"/>
                <a:gd name="T2" fmla="*/ 0 w 4"/>
                <a:gd name="T3" fmla="*/ 1 h 2"/>
                <a:gd name="T4" fmla="*/ 0 w 4"/>
                <a:gd name="T5" fmla="*/ 1 h 2"/>
                <a:gd name="T6" fmla="*/ 0 w 4"/>
                <a:gd name="T7" fmla="*/ 2 h 2"/>
                <a:gd name="T8" fmla="*/ 3 w 4"/>
                <a:gd name="T9" fmla="*/ 2 h 2"/>
                <a:gd name="T10" fmla="*/ 1 w 4"/>
                <a:gd name="T11" fmla="*/ 2 h 2"/>
                <a:gd name="T12" fmla="*/ 4 w 4"/>
                <a:gd name="T13" fmla="*/ 2 h 2"/>
                <a:gd name="T14" fmla="*/ 4 w 4"/>
                <a:gd name="T15" fmla="*/ 1 h 2"/>
                <a:gd name="T16" fmla="*/ 4 w 4"/>
                <a:gd name="T17" fmla="*/ 1 h 2"/>
                <a:gd name="T18" fmla="*/ 3 w 4"/>
                <a:gd name="T19" fmla="*/ 0 h 2"/>
                <a:gd name="T20" fmla="*/ 1 w 4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3" y="2"/>
                  </a:lnTo>
                  <a:lnTo>
                    <a:pt x="1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74" name="Freeform 395"/>
            <p:cNvSpPr>
              <a:spLocks/>
            </p:cNvSpPr>
            <p:nvPr/>
          </p:nvSpPr>
          <p:spPr bwMode="auto">
            <a:xfrm>
              <a:off x="4329112" y="3338513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18 h 18"/>
                <a:gd name="T4" fmla="*/ 12 w 12"/>
                <a:gd name="T5" fmla="*/ 18 h 18"/>
                <a:gd name="T6" fmla="*/ 12 w 12"/>
                <a:gd name="T7" fmla="*/ 0 h 18"/>
                <a:gd name="T8" fmla="*/ 0 w 12"/>
                <a:gd name="T9" fmla="*/ 0 h 18"/>
                <a:gd name="T10" fmla="*/ 0 w 12"/>
                <a:gd name="T11" fmla="*/ 6 h 18"/>
                <a:gd name="T12" fmla="*/ 0 w 12"/>
                <a:gd name="T1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0" y="18"/>
                  </a:lnTo>
                  <a:lnTo>
                    <a:pt x="12" y="18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75" name="Freeform 396"/>
            <p:cNvSpPr>
              <a:spLocks/>
            </p:cNvSpPr>
            <p:nvPr/>
          </p:nvSpPr>
          <p:spPr bwMode="auto">
            <a:xfrm>
              <a:off x="4329112" y="3338513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0 h 3"/>
                <a:gd name="T14" fmla="*/ 1 w 2"/>
                <a:gd name="T15" fmla="*/ 0 h 3"/>
                <a:gd name="T16" fmla="*/ 0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76" name="Freeform 397"/>
            <p:cNvSpPr>
              <a:spLocks/>
            </p:cNvSpPr>
            <p:nvPr/>
          </p:nvSpPr>
          <p:spPr bwMode="auto">
            <a:xfrm>
              <a:off x="4329112" y="3338513"/>
              <a:ext cx="57150" cy="19050"/>
            </a:xfrm>
            <a:custGeom>
              <a:avLst/>
              <a:gdLst>
                <a:gd name="T0" fmla="*/ 6 w 36"/>
                <a:gd name="T1" fmla="*/ 0 h 12"/>
                <a:gd name="T2" fmla="*/ 0 w 36"/>
                <a:gd name="T3" fmla="*/ 0 h 12"/>
                <a:gd name="T4" fmla="*/ 0 w 36"/>
                <a:gd name="T5" fmla="*/ 12 h 12"/>
                <a:gd name="T6" fmla="*/ 36 w 36"/>
                <a:gd name="T7" fmla="*/ 12 h 12"/>
                <a:gd name="T8" fmla="*/ 36 w 36"/>
                <a:gd name="T9" fmla="*/ 0 h 12"/>
                <a:gd name="T10" fmla="*/ 30 w 36"/>
                <a:gd name="T11" fmla="*/ 0 h 12"/>
                <a:gd name="T12" fmla="*/ 6 w 36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36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77" name="Freeform 398"/>
            <p:cNvSpPr>
              <a:spLocks/>
            </p:cNvSpPr>
            <p:nvPr/>
          </p:nvSpPr>
          <p:spPr bwMode="auto">
            <a:xfrm>
              <a:off x="4329112" y="3338513"/>
              <a:ext cx="57150" cy="19050"/>
            </a:xfrm>
            <a:custGeom>
              <a:avLst/>
              <a:gdLst>
                <a:gd name="T0" fmla="*/ 1 w 6"/>
                <a:gd name="T1" fmla="*/ 0 h 2"/>
                <a:gd name="T2" fmla="*/ 0 w 6"/>
                <a:gd name="T3" fmla="*/ 0 h 2"/>
                <a:gd name="T4" fmla="*/ 0 w 6"/>
                <a:gd name="T5" fmla="*/ 1 h 2"/>
                <a:gd name="T6" fmla="*/ 0 w 6"/>
                <a:gd name="T7" fmla="*/ 2 h 2"/>
                <a:gd name="T8" fmla="*/ 5 w 6"/>
                <a:gd name="T9" fmla="*/ 2 h 2"/>
                <a:gd name="T10" fmla="*/ 1 w 6"/>
                <a:gd name="T11" fmla="*/ 2 h 2"/>
                <a:gd name="T12" fmla="*/ 6 w 6"/>
                <a:gd name="T13" fmla="*/ 2 h 2"/>
                <a:gd name="T14" fmla="*/ 6 w 6"/>
                <a:gd name="T15" fmla="*/ 1 h 2"/>
                <a:gd name="T16" fmla="*/ 6 w 6"/>
                <a:gd name="T17" fmla="*/ 0 h 2"/>
                <a:gd name="T18" fmla="*/ 5 w 6"/>
                <a:gd name="T19" fmla="*/ 0 h 2"/>
                <a:gd name="T20" fmla="*/ 1 w 6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5" y="2"/>
                  </a:lnTo>
                  <a:lnTo>
                    <a:pt x="1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78" name="Freeform 399"/>
            <p:cNvSpPr>
              <a:spLocks/>
            </p:cNvSpPr>
            <p:nvPr/>
          </p:nvSpPr>
          <p:spPr bwMode="auto">
            <a:xfrm>
              <a:off x="4367212" y="3328988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18 h 18"/>
                <a:gd name="T4" fmla="*/ 12 w 12"/>
                <a:gd name="T5" fmla="*/ 18 h 18"/>
                <a:gd name="T6" fmla="*/ 12 w 12"/>
                <a:gd name="T7" fmla="*/ 0 h 18"/>
                <a:gd name="T8" fmla="*/ 0 w 12"/>
                <a:gd name="T9" fmla="*/ 0 h 18"/>
                <a:gd name="T10" fmla="*/ 0 w 12"/>
                <a:gd name="T11" fmla="*/ 6 h 18"/>
                <a:gd name="T12" fmla="*/ 0 w 12"/>
                <a:gd name="T1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0" y="18"/>
                  </a:lnTo>
                  <a:lnTo>
                    <a:pt x="12" y="18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79" name="Freeform 400"/>
            <p:cNvSpPr>
              <a:spLocks/>
            </p:cNvSpPr>
            <p:nvPr/>
          </p:nvSpPr>
          <p:spPr bwMode="auto">
            <a:xfrm>
              <a:off x="4367212" y="3328988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0 h 3"/>
                <a:gd name="T14" fmla="*/ 1 w 2"/>
                <a:gd name="T15" fmla="*/ 0 h 3"/>
                <a:gd name="T16" fmla="*/ 0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80" name="Freeform 401"/>
            <p:cNvSpPr>
              <a:spLocks/>
            </p:cNvSpPr>
            <p:nvPr/>
          </p:nvSpPr>
          <p:spPr bwMode="auto">
            <a:xfrm>
              <a:off x="4367212" y="3328988"/>
              <a:ext cx="28575" cy="1905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0 h 12"/>
                <a:gd name="T4" fmla="*/ 0 w 18"/>
                <a:gd name="T5" fmla="*/ 6 h 12"/>
                <a:gd name="T6" fmla="*/ 12 w 18"/>
                <a:gd name="T7" fmla="*/ 12 h 12"/>
                <a:gd name="T8" fmla="*/ 6 w 18"/>
                <a:gd name="T9" fmla="*/ 12 h 12"/>
                <a:gd name="T10" fmla="*/ 18 w 18"/>
                <a:gd name="T11" fmla="*/ 6 h 12"/>
                <a:gd name="T12" fmla="*/ 18 w 18"/>
                <a:gd name="T13" fmla="*/ 0 h 12"/>
                <a:gd name="T14" fmla="*/ 12 w 18"/>
                <a:gd name="T15" fmla="*/ 0 h 12"/>
                <a:gd name="T16" fmla="*/ 6 w 18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81" name="Freeform 402"/>
            <p:cNvSpPr>
              <a:spLocks/>
            </p:cNvSpPr>
            <p:nvPr/>
          </p:nvSpPr>
          <p:spPr bwMode="auto">
            <a:xfrm>
              <a:off x="4367212" y="3328988"/>
              <a:ext cx="28575" cy="1905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1 h 2"/>
                <a:gd name="T8" fmla="*/ 2 w 3"/>
                <a:gd name="T9" fmla="*/ 2 h 2"/>
                <a:gd name="T10" fmla="*/ 1 w 3"/>
                <a:gd name="T11" fmla="*/ 2 h 2"/>
                <a:gd name="T12" fmla="*/ 3 w 3"/>
                <a:gd name="T13" fmla="*/ 1 h 2"/>
                <a:gd name="T14" fmla="*/ 3 w 3"/>
                <a:gd name="T15" fmla="*/ 1 h 2"/>
                <a:gd name="T16" fmla="*/ 3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82" name="Freeform 403"/>
            <p:cNvSpPr>
              <a:spLocks/>
            </p:cNvSpPr>
            <p:nvPr/>
          </p:nvSpPr>
          <p:spPr bwMode="auto">
            <a:xfrm>
              <a:off x="4376737" y="3309938"/>
              <a:ext cx="19050" cy="38100"/>
            </a:xfrm>
            <a:custGeom>
              <a:avLst/>
              <a:gdLst>
                <a:gd name="T0" fmla="*/ 0 w 12"/>
                <a:gd name="T1" fmla="*/ 18 h 24"/>
                <a:gd name="T2" fmla="*/ 6 w 12"/>
                <a:gd name="T3" fmla="*/ 18 h 24"/>
                <a:gd name="T4" fmla="*/ 6 w 12"/>
                <a:gd name="T5" fmla="*/ 24 h 24"/>
                <a:gd name="T6" fmla="*/ 12 w 12"/>
                <a:gd name="T7" fmla="*/ 18 h 24"/>
                <a:gd name="T8" fmla="*/ 12 w 12"/>
                <a:gd name="T9" fmla="*/ 6 h 24"/>
                <a:gd name="T10" fmla="*/ 6 w 12"/>
                <a:gd name="T11" fmla="*/ 0 h 24"/>
                <a:gd name="T12" fmla="*/ 6 w 12"/>
                <a:gd name="T13" fmla="*/ 6 h 24"/>
                <a:gd name="T14" fmla="*/ 0 w 12"/>
                <a:gd name="T15" fmla="*/ 6 h 24"/>
                <a:gd name="T16" fmla="*/ 0 w 12"/>
                <a:gd name="T17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4">
                  <a:moveTo>
                    <a:pt x="0" y="18"/>
                  </a:moveTo>
                  <a:lnTo>
                    <a:pt x="6" y="18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83" name="Freeform 404"/>
            <p:cNvSpPr>
              <a:spLocks/>
            </p:cNvSpPr>
            <p:nvPr/>
          </p:nvSpPr>
          <p:spPr bwMode="auto">
            <a:xfrm>
              <a:off x="4376737" y="3309938"/>
              <a:ext cx="19050" cy="38100"/>
            </a:xfrm>
            <a:custGeom>
              <a:avLst/>
              <a:gdLst>
                <a:gd name="T0" fmla="*/ 0 w 2"/>
                <a:gd name="T1" fmla="*/ 3 h 4"/>
                <a:gd name="T2" fmla="*/ 1 w 2"/>
                <a:gd name="T3" fmla="*/ 3 h 4"/>
                <a:gd name="T4" fmla="*/ 1 w 2"/>
                <a:gd name="T5" fmla="*/ 4 h 4"/>
                <a:gd name="T6" fmla="*/ 2 w 2"/>
                <a:gd name="T7" fmla="*/ 3 h 4"/>
                <a:gd name="T8" fmla="*/ 2 w 2"/>
                <a:gd name="T9" fmla="*/ 1 h 4"/>
                <a:gd name="T10" fmla="*/ 2 w 2"/>
                <a:gd name="T11" fmla="*/ 3 h 4"/>
                <a:gd name="T12" fmla="*/ 2 w 2"/>
                <a:gd name="T13" fmla="*/ 1 h 4"/>
                <a:gd name="T14" fmla="*/ 1 w 2"/>
                <a:gd name="T15" fmla="*/ 0 h 4"/>
                <a:gd name="T16" fmla="*/ 1 w 2"/>
                <a:gd name="T17" fmla="*/ 1 h 4"/>
                <a:gd name="T18" fmla="*/ 0 w 2"/>
                <a:gd name="T19" fmla="*/ 1 h 4"/>
                <a:gd name="T20" fmla="*/ 0 w 2"/>
                <a:gd name="T2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lnTo>
                    <a:pt x="1" y="3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84" name="Freeform 405"/>
            <p:cNvSpPr>
              <a:spLocks/>
            </p:cNvSpPr>
            <p:nvPr/>
          </p:nvSpPr>
          <p:spPr bwMode="auto">
            <a:xfrm>
              <a:off x="4376737" y="3309938"/>
              <a:ext cx="66675" cy="19050"/>
            </a:xfrm>
            <a:custGeom>
              <a:avLst/>
              <a:gdLst>
                <a:gd name="T0" fmla="*/ 6 w 42"/>
                <a:gd name="T1" fmla="*/ 0 h 12"/>
                <a:gd name="T2" fmla="*/ 6 w 42"/>
                <a:gd name="T3" fmla="*/ 6 h 12"/>
                <a:gd name="T4" fmla="*/ 0 w 42"/>
                <a:gd name="T5" fmla="*/ 6 h 12"/>
                <a:gd name="T6" fmla="*/ 6 w 42"/>
                <a:gd name="T7" fmla="*/ 12 h 12"/>
                <a:gd name="T8" fmla="*/ 42 w 42"/>
                <a:gd name="T9" fmla="*/ 12 h 12"/>
                <a:gd name="T10" fmla="*/ 42 w 42"/>
                <a:gd name="T11" fmla="*/ 6 h 12"/>
                <a:gd name="T12" fmla="*/ 36 w 42"/>
                <a:gd name="T13" fmla="*/ 0 h 12"/>
                <a:gd name="T14" fmla="*/ 6 w 42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12">
                  <a:moveTo>
                    <a:pt x="6" y="0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6" y="12"/>
                  </a:lnTo>
                  <a:lnTo>
                    <a:pt x="42" y="12"/>
                  </a:lnTo>
                  <a:lnTo>
                    <a:pt x="42" y="6"/>
                  </a:lnTo>
                  <a:lnTo>
                    <a:pt x="3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85" name="Freeform 406"/>
            <p:cNvSpPr>
              <a:spLocks/>
            </p:cNvSpPr>
            <p:nvPr/>
          </p:nvSpPr>
          <p:spPr bwMode="auto">
            <a:xfrm>
              <a:off x="4376737" y="3309938"/>
              <a:ext cx="66675" cy="19050"/>
            </a:xfrm>
            <a:custGeom>
              <a:avLst/>
              <a:gdLst>
                <a:gd name="T0" fmla="*/ 1 w 7"/>
                <a:gd name="T1" fmla="*/ 0 h 2"/>
                <a:gd name="T2" fmla="*/ 1 w 7"/>
                <a:gd name="T3" fmla="*/ 1 h 2"/>
                <a:gd name="T4" fmla="*/ 0 w 7"/>
                <a:gd name="T5" fmla="*/ 1 h 2"/>
                <a:gd name="T6" fmla="*/ 1 w 7"/>
                <a:gd name="T7" fmla="*/ 2 h 2"/>
                <a:gd name="T8" fmla="*/ 6 w 7"/>
                <a:gd name="T9" fmla="*/ 2 h 2"/>
                <a:gd name="T10" fmla="*/ 1 w 7"/>
                <a:gd name="T11" fmla="*/ 2 h 2"/>
                <a:gd name="T12" fmla="*/ 7 w 7"/>
                <a:gd name="T13" fmla="*/ 2 h 2"/>
                <a:gd name="T14" fmla="*/ 7 w 7"/>
                <a:gd name="T15" fmla="*/ 1 h 2"/>
                <a:gd name="T16" fmla="*/ 7 w 7"/>
                <a:gd name="T17" fmla="*/ 1 h 2"/>
                <a:gd name="T18" fmla="*/ 6 w 7"/>
                <a:gd name="T19" fmla="*/ 0 h 2"/>
                <a:gd name="T20" fmla="*/ 1 w 7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2">
                  <a:moveTo>
                    <a:pt x="1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6" y="2"/>
                  </a:lnTo>
                  <a:lnTo>
                    <a:pt x="1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6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86" name="Freeform 408"/>
            <p:cNvSpPr>
              <a:spLocks/>
            </p:cNvSpPr>
            <p:nvPr/>
          </p:nvSpPr>
          <p:spPr bwMode="auto">
            <a:xfrm>
              <a:off x="4424363" y="3300413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18 h 18"/>
                <a:gd name="T4" fmla="*/ 12 w 12"/>
                <a:gd name="T5" fmla="*/ 18 h 18"/>
                <a:gd name="T6" fmla="*/ 12 w 12"/>
                <a:gd name="T7" fmla="*/ 0 h 18"/>
                <a:gd name="T8" fmla="*/ 0 w 12"/>
                <a:gd name="T9" fmla="*/ 0 h 18"/>
                <a:gd name="T10" fmla="*/ 0 w 12"/>
                <a:gd name="T11" fmla="*/ 6 h 18"/>
                <a:gd name="T12" fmla="*/ 0 w 12"/>
                <a:gd name="T1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0" y="18"/>
                  </a:lnTo>
                  <a:lnTo>
                    <a:pt x="12" y="18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87" name="Freeform 409"/>
            <p:cNvSpPr>
              <a:spLocks/>
            </p:cNvSpPr>
            <p:nvPr/>
          </p:nvSpPr>
          <p:spPr bwMode="auto">
            <a:xfrm>
              <a:off x="4424363" y="3300413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0 h 3"/>
                <a:gd name="T14" fmla="*/ 1 w 2"/>
                <a:gd name="T15" fmla="*/ 0 h 3"/>
                <a:gd name="T16" fmla="*/ 0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88" name="Freeform 410"/>
            <p:cNvSpPr>
              <a:spLocks/>
            </p:cNvSpPr>
            <p:nvPr/>
          </p:nvSpPr>
          <p:spPr bwMode="auto">
            <a:xfrm>
              <a:off x="4424363" y="3300413"/>
              <a:ext cx="133350" cy="19050"/>
            </a:xfrm>
            <a:custGeom>
              <a:avLst/>
              <a:gdLst>
                <a:gd name="T0" fmla="*/ 6 w 84"/>
                <a:gd name="T1" fmla="*/ 0 h 12"/>
                <a:gd name="T2" fmla="*/ 0 w 84"/>
                <a:gd name="T3" fmla="*/ 0 h 12"/>
                <a:gd name="T4" fmla="*/ 0 w 84"/>
                <a:gd name="T5" fmla="*/ 12 h 12"/>
                <a:gd name="T6" fmla="*/ 78 w 84"/>
                <a:gd name="T7" fmla="*/ 12 h 12"/>
                <a:gd name="T8" fmla="*/ 84 w 84"/>
                <a:gd name="T9" fmla="*/ 6 h 12"/>
                <a:gd name="T10" fmla="*/ 78 w 84"/>
                <a:gd name="T11" fmla="*/ 0 h 12"/>
                <a:gd name="T12" fmla="*/ 6 w 8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78" y="12"/>
                  </a:lnTo>
                  <a:lnTo>
                    <a:pt x="84" y="6"/>
                  </a:lnTo>
                  <a:lnTo>
                    <a:pt x="7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89" name="Freeform 411"/>
            <p:cNvSpPr>
              <a:spLocks/>
            </p:cNvSpPr>
            <p:nvPr/>
          </p:nvSpPr>
          <p:spPr bwMode="auto">
            <a:xfrm>
              <a:off x="4424363" y="3300413"/>
              <a:ext cx="133350" cy="19050"/>
            </a:xfrm>
            <a:custGeom>
              <a:avLst/>
              <a:gdLst>
                <a:gd name="T0" fmla="*/ 1 w 14"/>
                <a:gd name="T1" fmla="*/ 0 h 2"/>
                <a:gd name="T2" fmla="*/ 0 w 14"/>
                <a:gd name="T3" fmla="*/ 0 h 2"/>
                <a:gd name="T4" fmla="*/ 0 w 14"/>
                <a:gd name="T5" fmla="*/ 1 h 2"/>
                <a:gd name="T6" fmla="*/ 0 w 14"/>
                <a:gd name="T7" fmla="*/ 2 h 2"/>
                <a:gd name="T8" fmla="*/ 13 w 14"/>
                <a:gd name="T9" fmla="*/ 2 h 2"/>
                <a:gd name="T10" fmla="*/ 1 w 14"/>
                <a:gd name="T11" fmla="*/ 2 h 2"/>
                <a:gd name="T12" fmla="*/ 13 w 14"/>
                <a:gd name="T13" fmla="*/ 2 h 2"/>
                <a:gd name="T14" fmla="*/ 14 w 14"/>
                <a:gd name="T15" fmla="*/ 1 h 2"/>
                <a:gd name="T16" fmla="*/ 13 w 14"/>
                <a:gd name="T17" fmla="*/ 0 h 2"/>
                <a:gd name="T18" fmla="*/ 13 w 14"/>
                <a:gd name="T19" fmla="*/ 0 h 2"/>
                <a:gd name="T20" fmla="*/ 1 w 14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3" y="2"/>
                  </a:lnTo>
                  <a:lnTo>
                    <a:pt x="1" y="2"/>
                  </a:lnTo>
                  <a:lnTo>
                    <a:pt x="13" y="2"/>
                  </a:lnTo>
                  <a:lnTo>
                    <a:pt x="14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90" name="Freeform 412"/>
            <p:cNvSpPr>
              <a:spLocks/>
            </p:cNvSpPr>
            <p:nvPr/>
          </p:nvSpPr>
          <p:spPr bwMode="auto">
            <a:xfrm>
              <a:off x="4538663" y="3300413"/>
              <a:ext cx="19050" cy="19050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0 h 12"/>
                <a:gd name="T4" fmla="*/ 0 w 12"/>
                <a:gd name="T5" fmla="*/ 12 h 12"/>
                <a:gd name="T6" fmla="*/ 12 w 12"/>
                <a:gd name="T7" fmla="*/ 12 h 12"/>
                <a:gd name="T8" fmla="*/ 12 w 12"/>
                <a:gd name="T9" fmla="*/ 0 h 12"/>
                <a:gd name="T10" fmla="*/ 6 w 12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91" name="Freeform 413"/>
            <p:cNvSpPr>
              <a:spLocks/>
            </p:cNvSpPr>
            <p:nvPr/>
          </p:nvSpPr>
          <p:spPr bwMode="auto">
            <a:xfrm>
              <a:off x="4538663" y="3300413"/>
              <a:ext cx="19050" cy="19050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1 w 2"/>
                <a:gd name="T9" fmla="*/ 2 h 2"/>
                <a:gd name="T10" fmla="*/ 1 w 2"/>
                <a:gd name="T11" fmla="*/ 2 h 2"/>
                <a:gd name="T12" fmla="*/ 2 w 2"/>
                <a:gd name="T13" fmla="*/ 2 h 2"/>
                <a:gd name="T14" fmla="*/ 2 w 2"/>
                <a:gd name="T15" fmla="*/ 1 h 2"/>
                <a:gd name="T16" fmla="*/ 2 w 2"/>
                <a:gd name="T17" fmla="*/ 0 h 2"/>
                <a:gd name="T18" fmla="*/ 1 w 2"/>
                <a:gd name="T19" fmla="*/ 0 h 2"/>
                <a:gd name="T20" fmla="*/ 1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92" name="Freeform 414"/>
            <p:cNvSpPr>
              <a:spLocks/>
            </p:cNvSpPr>
            <p:nvPr/>
          </p:nvSpPr>
          <p:spPr bwMode="auto">
            <a:xfrm>
              <a:off x="4538663" y="3290888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18 h 18"/>
                <a:gd name="T4" fmla="*/ 12 w 12"/>
                <a:gd name="T5" fmla="*/ 18 h 18"/>
                <a:gd name="T6" fmla="*/ 12 w 12"/>
                <a:gd name="T7" fmla="*/ 0 h 18"/>
                <a:gd name="T8" fmla="*/ 0 w 12"/>
                <a:gd name="T9" fmla="*/ 0 h 18"/>
                <a:gd name="T10" fmla="*/ 0 w 12"/>
                <a:gd name="T11" fmla="*/ 6 h 18"/>
                <a:gd name="T12" fmla="*/ 0 w 12"/>
                <a:gd name="T1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0" y="18"/>
                  </a:lnTo>
                  <a:lnTo>
                    <a:pt x="12" y="18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93" name="Freeform 415"/>
            <p:cNvSpPr>
              <a:spLocks/>
            </p:cNvSpPr>
            <p:nvPr/>
          </p:nvSpPr>
          <p:spPr bwMode="auto">
            <a:xfrm>
              <a:off x="4538663" y="3290888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0 h 3"/>
                <a:gd name="T14" fmla="*/ 1 w 2"/>
                <a:gd name="T15" fmla="*/ 0 h 3"/>
                <a:gd name="T16" fmla="*/ 0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94" name="Freeform 416"/>
            <p:cNvSpPr>
              <a:spLocks/>
            </p:cNvSpPr>
            <p:nvPr/>
          </p:nvSpPr>
          <p:spPr bwMode="auto">
            <a:xfrm>
              <a:off x="4538663" y="3290888"/>
              <a:ext cx="28575" cy="1905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0 h 12"/>
                <a:gd name="T4" fmla="*/ 0 w 18"/>
                <a:gd name="T5" fmla="*/ 12 h 12"/>
                <a:gd name="T6" fmla="*/ 18 w 18"/>
                <a:gd name="T7" fmla="*/ 12 h 12"/>
                <a:gd name="T8" fmla="*/ 18 w 18"/>
                <a:gd name="T9" fmla="*/ 0 h 12"/>
                <a:gd name="T10" fmla="*/ 12 w 18"/>
                <a:gd name="T11" fmla="*/ 0 h 12"/>
                <a:gd name="T12" fmla="*/ 6 w 1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8" y="1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95" name="Freeform 417"/>
            <p:cNvSpPr>
              <a:spLocks/>
            </p:cNvSpPr>
            <p:nvPr/>
          </p:nvSpPr>
          <p:spPr bwMode="auto">
            <a:xfrm>
              <a:off x="4538663" y="3290888"/>
              <a:ext cx="28575" cy="1905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3 w 3"/>
                <a:gd name="T13" fmla="*/ 2 h 2"/>
                <a:gd name="T14" fmla="*/ 3 w 3"/>
                <a:gd name="T15" fmla="*/ 1 h 2"/>
                <a:gd name="T16" fmla="*/ 3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96" name="Freeform 418"/>
            <p:cNvSpPr>
              <a:spLocks/>
            </p:cNvSpPr>
            <p:nvPr/>
          </p:nvSpPr>
          <p:spPr bwMode="auto">
            <a:xfrm>
              <a:off x="4548188" y="3281363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18 h 18"/>
                <a:gd name="T4" fmla="*/ 12 w 12"/>
                <a:gd name="T5" fmla="*/ 18 h 18"/>
                <a:gd name="T6" fmla="*/ 12 w 12"/>
                <a:gd name="T7" fmla="*/ 0 h 18"/>
                <a:gd name="T8" fmla="*/ 0 w 12"/>
                <a:gd name="T9" fmla="*/ 0 h 18"/>
                <a:gd name="T10" fmla="*/ 0 w 12"/>
                <a:gd name="T11" fmla="*/ 6 h 18"/>
                <a:gd name="T12" fmla="*/ 0 w 12"/>
                <a:gd name="T1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0" y="18"/>
                  </a:lnTo>
                  <a:lnTo>
                    <a:pt x="12" y="18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97" name="Freeform 419"/>
            <p:cNvSpPr>
              <a:spLocks/>
            </p:cNvSpPr>
            <p:nvPr/>
          </p:nvSpPr>
          <p:spPr bwMode="auto">
            <a:xfrm>
              <a:off x="4548188" y="3281363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0 h 3"/>
                <a:gd name="T14" fmla="*/ 1 w 2"/>
                <a:gd name="T15" fmla="*/ 0 h 3"/>
                <a:gd name="T16" fmla="*/ 0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98" name="Freeform 420"/>
            <p:cNvSpPr>
              <a:spLocks/>
            </p:cNvSpPr>
            <p:nvPr/>
          </p:nvSpPr>
          <p:spPr bwMode="auto">
            <a:xfrm>
              <a:off x="4548188" y="3281363"/>
              <a:ext cx="26987" cy="19050"/>
            </a:xfrm>
            <a:custGeom>
              <a:avLst/>
              <a:gdLst>
                <a:gd name="T0" fmla="*/ 6 w 17"/>
                <a:gd name="T1" fmla="*/ 0 h 12"/>
                <a:gd name="T2" fmla="*/ 0 w 17"/>
                <a:gd name="T3" fmla="*/ 0 h 12"/>
                <a:gd name="T4" fmla="*/ 0 w 17"/>
                <a:gd name="T5" fmla="*/ 6 h 12"/>
                <a:gd name="T6" fmla="*/ 12 w 17"/>
                <a:gd name="T7" fmla="*/ 12 h 12"/>
                <a:gd name="T8" fmla="*/ 6 w 17"/>
                <a:gd name="T9" fmla="*/ 12 h 12"/>
                <a:gd name="T10" fmla="*/ 17 w 17"/>
                <a:gd name="T11" fmla="*/ 6 h 12"/>
                <a:gd name="T12" fmla="*/ 17 w 17"/>
                <a:gd name="T13" fmla="*/ 0 h 12"/>
                <a:gd name="T14" fmla="*/ 12 w 17"/>
                <a:gd name="T15" fmla="*/ 0 h 12"/>
                <a:gd name="T16" fmla="*/ 6 w 17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2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99" name="Freeform 421"/>
            <p:cNvSpPr>
              <a:spLocks/>
            </p:cNvSpPr>
            <p:nvPr/>
          </p:nvSpPr>
          <p:spPr bwMode="auto">
            <a:xfrm>
              <a:off x="4548188" y="3281363"/>
              <a:ext cx="26987" cy="1905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1 h 2"/>
                <a:gd name="T8" fmla="*/ 2 w 3"/>
                <a:gd name="T9" fmla="*/ 2 h 2"/>
                <a:gd name="T10" fmla="*/ 1 w 3"/>
                <a:gd name="T11" fmla="*/ 2 h 2"/>
                <a:gd name="T12" fmla="*/ 3 w 3"/>
                <a:gd name="T13" fmla="*/ 1 h 2"/>
                <a:gd name="T14" fmla="*/ 3 w 3"/>
                <a:gd name="T15" fmla="*/ 1 h 2"/>
                <a:gd name="T16" fmla="*/ 3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00" name="Freeform 422"/>
            <p:cNvSpPr>
              <a:spLocks/>
            </p:cNvSpPr>
            <p:nvPr/>
          </p:nvSpPr>
          <p:spPr bwMode="auto">
            <a:xfrm>
              <a:off x="4557713" y="3262313"/>
              <a:ext cx="17462" cy="38100"/>
            </a:xfrm>
            <a:custGeom>
              <a:avLst/>
              <a:gdLst>
                <a:gd name="T0" fmla="*/ 0 w 11"/>
                <a:gd name="T1" fmla="*/ 18 h 24"/>
                <a:gd name="T2" fmla="*/ 6 w 11"/>
                <a:gd name="T3" fmla="*/ 18 h 24"/>
                <a:gd name="T4" fmla="*/ 6 w 11"/>
                <a:gd name="T5" fmla="*/ 24 h 24"/>
                <a:gd name="T6" fmla="*/ 11 w 11"/>
                <a:gd name="T7" fmla="*/ 18 h 24"/>
                <a:gd name="T8" fmla="*/ 11 w 11"/>
                <a:gd name="T9" fmla="*/ 0 h 24"/>
                <a:gd name="T10" fmla="*/ 6 w 11"/>
                <a:gd name="T11" fmla="*/ 0 h 24"/>
                <a:gd name="T12" fmla="*/ 0 w 11"/>
                <a:gd name="T13" fmla="*/ 6 h 24"/>
                <a:gd name="T14" fmla="*/ 0 w 11"/>
                <a:gd name="T15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24">
                  <a:moveTo>
                    <a:pt x="0" y="18"/>
                  </a:moveTo>
                  <a:lnTo>
                    <a:pt x="6" y="18"/>
                  </a:lnTo>
                  <a:lnTo>
                    <a:pt x="6" y="24"/>
                  </a:lnTo>
                  <a:lnTo>
                    <a:pt x="11" y="18"/>
                  </a:lnTo>
                  <a:lnTo>
                    <a:pt x="11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01" name="Freeform 423"/>
            <p:cNvSpPr>
              <a:spLocks/>
            </p:cNvSpPr>
            <p:nvPr/>
          </p:nvSpPr>
          <p:spPr bwMode="auto">
            <a:xfrm>
              <a:off x="4557713" y="3262313"/>
              <a:ext cx="17462" cy="38100"/>
            </a:xfrm>
            <a:custGeom>
              <a:avLst/>
              <a:gdLst>
                <a:gd name="T0" fmla="*/ 0 w 2"/>
                <a:gd name="T1" fmla="*/ 3 h 4"/>
                <a:gd name="T2" fmla="*/ 1 w 2"/>
                <a:gd name="T3" fmla="*/ 3 h 4"/>
                <a:gd name="T4" fmla="*/ 1 w 2"/>
                <a:gd name="T5" fmla="*/ 4 h 4"/>
                <a:gd name="T6" fmla="*/ 2 w 2"/>
                <a:gd name="T7" fmla="*/ 3 h 4"/>
                <a:gd name="T8" fmla="*/ 2 w 2"/>
                <a:gd name="T9" fmla="*/ 1 h 4"/>
                <a:gd name="T10" fmla="*/ 2 w 2"/>
                <a:gd name="T11" fmla="*/ 3 h 4"/>
                <a:gd name="T12" fmla="*/ 2 w 2"/>
                <a:gd name="T13" fmla="*/ 0 h 4"/>
                <a:gd name="T14" fmla="*/ 1 w 2"/>
                <a:gd name="T15" fmla="*/ 0 h 4"/>
                <a:gd name="T16" fmla="*/ 1 w 2"/>
                <a:gd name="T17" fmla="*/ 0 h 4"/>
                <a:gd name="T18" fmla="*/ 0 w 2"/>
                <a:gd name="T19" fmla="*/ 1 h 4"/>
                <a:gd name="T20" fmla="*/ 0 w 2"/>
                <a:gd name="T2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lnTo>
                    <a:pt x="1" y="3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02" name="Freeform 424"/>
            <p:cNvSpPr>
              <a:spLocks/>
            </p:cNvSpPr>
            <p:nvPr/>
          </p:nvSpPr>
          <p:spPr bwMode="auto">
            <a:xfrm>
              <a:off x="4557713" y="3262313"/>
              <a:ext cx="74612" cy="19050"/>
            </a:xfrm>
            <a:custGeom>
              <a:avLst/>
              <a:gdLst>
                <a:gd name="T0" fmla="*/ 6 w 47"/>
                <a:gd name="T1" fmla="*/ 0 h 12"/>
                <a:gd name="T2" fmla="*/ 0 w 47"/>
                <a:gd name="T3" fmla="*/ 6 h 12"/>
                <a:gd name="T4" fmla="*/ 6 w 47"/>
                <a:gd name="T5" fmla="*/ 12 h 12"/>
                <a:gd name="T6" fmla="*/ 47 w 47"/>
                <a:gd name="T7" fmla="*/ 12 h 12"/>
                <a:gd name="T8" fmla="*/ 47 w 47"/>
                <a:gd name="T9" fmla="*/ 0 h 12"/>
                <a:gd name="T10" fmla="*/ 41 w 47"/>
                <a:gd name="T11" fmla="*/ 0 h 12"/>
                <a:gd name="T12" fmla="*/ 6 w 47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12">
                  <a:moveTo>
                    <a:pt x="6" y="0"/>
                  </a:moveTo>
                  <a:lnTo>
                    <a:pt x="0" y="6"/>
                  </a:lnTo>
                  <a:lnTo>
                    <a:pt x="6" y="12"/>
                  </a:lnTo>
                  <a:lnTo>
                    <a:pt x="47" y="12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03" name="Freeform 425"/>
            <p:cNvSpPr>
              <a:spLocks/>
            </p:cNvSpPr>
            <p:nvPr/>
          </p:nvSpPr>
          <p:spPr bwMode="auto">
            <a:xfrm>
              <a:off x="4557713" y="3262313"/>
              <a:ext cx="74612" cy="19050"/>
            </a:xfrm>
            <a:custGeom>
              <a:avLst/>
              <a:gdLst>
                <a:gd name="T0" fmla="*/ 1 w 8"/>
                <a:gd name="T1" fmla="*/ 0 h 2"/>
                <a:gd name="T2" fmla="*/ 2 w 8"/>
                <a:gd name="T3" fmla="*/ 0 h 2"/>
                <a:gd name="T4" fmla="*/ 0 w 8"/>
                <a:gd name="T5" fmla="*/ 1 h 2"/>
                <a:gd name="T6" fmla="*/ 1 w 8"/>
                <a:gd name="T7" fmla="*/ 2 h 2"/>
                <a:gd name="T8" fmla="*/ 7 w 8"/>
                <a:gd name="T9" fmla="*/ 2 h 2"/>
                <a:gd name="T10" fmla="*/ 1 w 8"/>
                <a:gd name="T11" fmla="*/ 2 h 2"/>
                <a:gd name="T12" fmla="*/ 8 w 8"/>
                <a:gd name="T13" fmla="*/ 2 h 2"/>
                <a:gd name="T14" fmla="*/ 8 w 8"/>
                <a:gd name="T15" fmla="*/ 1 h 2"/>
                <a:gd name="T16" fmla="*/ 8 w 8"/>
                <a:gd name="T17" fmla="*/ 0 h 2"/>
                <a:gd name="T18" fmla="*/ 7 w 8"/>
                <a:gd name="T19" fmla="*/ 0 h 2"/>
                <a:gd name="T20" fmla="*/ 1 w 8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2">
                  <a:moveTo>
                    <a:pt x="1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7" y="2"/>
                  </a:lnTo>
                  <a:lnTo>
                    <a:pt x="1" y="2"/>
                  </a:lnTo>
                  <a:lnTo>
                    <a:pt x="8" y="2"/>
                  </a:lnTo>
                  <a:lnTo>
                    <a:pt x="8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04" name="Freeform 426"/>
            <p:cNvSpPr>
              <a:spLocks/>
            </p:cNvSpPr>
            <p:nvPr/>
          </p:nvSpPr>
          <p:spPr bwMode="auto">
            <a:xfrm>
              <a:off x="4613275" y="3262313"/>
              <a:ext cx="95250" cy="19050"/>
            </a:xfrm>
            <a:custGeom>
              <a:avLst/>
              <a:gdLst>
                <a:gd name="T0" fmla="*/ 6 w 60"/>
                <a:gd name="T1" fmla="*/ 0 h 12"/>
                <a:gd name="T2" fmla="*/ 0 w 60"/>
                <a:gd name="T3" fmla="*/ 0 h 12"/>
                <a:gd name="T4" fmla="*/ 0 w 60"/>
                <a:gd name="T5" fmla="*/ 12 h 12"/>
                <a:gd name="T6" fmla="*/ 60 w 60"/>
                <a:gd name="T7" fmla="*/ 12 h 12"/>
                <a:gd name="T8" fmla="*/ 60 w 60"/>
                <a:gd name="T9" fmla="*/ 0 h 12"/>
                <a:gd name="T10" fmla="*/ 54 w 60"/>
                <a:gd name="T11" fmla="*/ 0 h 12"/>
                <a:gd name="T12" fmla="*/ 6 w 60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60" y="12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05" name="Freeform 427"/>
            <p:cNvSpPr>
              <a:spLocks/>
            </p:cNvSpPr>
            <p:nvPr/>
          </p:nvSpPr>
          <p:spPr bwMode="auto">
            <a:xfrm>
              <a:off x="4613275" y="3262313"/>
              <a:ext cx="95250" cy="19050"/>
            </a:xfrm>
            <a:custGeom>
              <a:avLst/>
              <a:gdLst>
                <a:gd name="T0" fmla="*/ 1 w 10"/>
                <a:gd name="T1" fmla="*/ 0 h 2"/>
                <a:gd name="T2" fmla="*/ 0 w 10"/>
                <a:gd name="T3" fmla="*/ 0 h 2"/>
                <a:gd name="T4" fmla="*/ 0 w 10"/>
                <a:gd name="T5" fmla="*/ 1 h 2"/>
                <a:gd name="T6" fmla="*/ 0 w 10"/>
                <a:gd name="T7" fmla="*/ 2 h 2"/>
                <a:gd name="T8" fmla="*/ 9 w 10"/>
                <a:gd name="T9" fmla="*/ 2 h 2"/>
                <a:gd name="T10" fmla="*/ 1 w 10"/>
                <a:gd name="T11" fmla="*/ 2 h 2"/>
                <a:gd name="T12" fmla="*/ 10 w 10"/>
                <a:gd name="T13" fmla="*/ 2 h 2"/>
                <a:gd name="T14" fmla="*/ 10 w 10"/>
                <a:gd name="T15" fmla="*/ 1 h 2"/>
                <a:gd name="T16" fmla="*/ 10 w 10"/>
                <a:gd name="T17" fmla="*/ 0 h 2"/>
                <a:gd name="T18" fmla="*/ 9 w 10"/>
                <a:gd name="T19" fmla="*/ 0 h 2"/>
                <a:gd name="T20" fmla="*/ 1 w 10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9" y="2"/>
                  </a:lnTo>
                  <a:lnTo>
                    <a:pt x="1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9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06" name="Freeform 428"/>
            <p:cNvSpPr>
              <a:spLocks/>
            </p:cNvSpPr>
            <p:nvPr/>
          </p:nvSpPr>
          <p:spPr bwMode="auto">
            <a:xfrm>
              <a:off x="4689475" y="3252788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18 h 18"/>
                <a:gd name="T4" fmla="*/ 12 w 12"/>
                <a:gd name="T5" fmla="*/ 18 h 18"/>
                <a:gd name="T6" fmla="*/ 12 w 12"/>
                <a:gd name="T7" fmla="*/ 0 h 18"/>
                <a:gd name="T8" fmla="*/ 0 w 12"/>
                <a:gd name="T9" fmla="*/ 0 h 18"/>
                <a:gd name="T10" fmla="*/ 0 w 12"/>
                <a:gd name="T11" fmla="*/ 6 h 18"/>
                <a:gd name="T12" fmla="*/ 0 w 12"/>
                <a:gd name="T1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0" y="18"/>
                  </a:lnTo>
                  <a:lnTo>
                    <a:pt x="12" y="18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07" name="Freeform 429"/>
            <p:cNvSpPr>
              <a:spLocks/>
            </p:cNvSpPr>
            <p:nvPr/>
          </p:nvSpPr>
          <p:spPr bwMode="auto">
            <a:xfrm>
              <a:off x="4689475" y="3252788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0 h 3"/>
                <a:gd name="T14" fmla="*/ 1 w 2"/>
                <a:gd name="T15" fmla="*/ 0 h 3"/>
                <a:gd name="T16" fmla="*/ 0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08" name="Freeform 430"/>
            <p:cNvSpPr>
              <a:spLocks/>
            </p:cNvSpPr>
            <p:nvPr/>
          </p:nvSpPr>
          <p:spPr bwMode="auto">
            <a:xfrm>
              <a:off x="4689475" y="3252788"/>
              <a:ext cx="66675" cy="19050"/>
            </a:xfrm>
            <a:custGeom>
              <a:avLst/>
              <a:gdLst>
                <a:gd name="T0" fmla="*/ 6 w 42"/>
                <a:gd name="T1" fmla="*/ 0 h 12"/>
                <a:gd name="T2" fmla="*/ 0 w 42"/>
                <a:gd name="T3" fmla="*/ 0 h 12"/>
                <a:gd name="T4" fmla="*/ 0 w 42"/>
                <a:gd name="T5" fmla="*/ 12 h 12"/>
                <a:gd name="T6" fmla="*/ 42 w 42"/>
                <a:gd name="T7" fmla="*/ 12 h 12"/>
                <a:gd name="T8" fmla="*/ 42 w 42"/>
                <a:gd name="T9" fmla="*/ 0 h 12"/>
                <a:gd name="T10" fmla="*/ 36 w 42"/>
                <a:gd name="T11" fmla="*/ 0 h 12"/>
                <a:gd name="T12" fmla="*/ 6 w 42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42" y="1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09" name="Freeform 431"/>
            <p:cNvSpPr>
              <a:spLocks/>
            </p:cNvSpPr>
            <p:nvPr/>
          </p:nvSpPr>
          <p:spPr bwMode="auto">
            <a:xfrm>
              <a:off x="4689475" y="3252788"/>
              <a:ext cx="66675" cy="19050"/>
            </a:xfrm>
            <a:custGeom>
              <a:avLst/>
              <a:gdLst>
                <a:gd name="T0" fmla="*/ 1 w 7"/>
                <a:gd name="T1" fmla="*/ 0 h 2"/>
                <a:gd name="T2" fmla="*/ 0 w 7"/>
                <a:gd name="T3" fmla="*/ 0 h 2"/>
                <a:gd name="T4" fmla="*/ 0 w 7"/>
                <a:gd name="T5" fmla="*/ 1 h 2"/>
                <a:gd name="T6" fmla="*/ 0 w 7"/>
                <a:gd name="T7" fmla="*/ 2 h 2"/>
                <a:gd name="T8" fmla="*/ 6 w 7"/>
                <a:gd name="T9" fmla="*/ 2 h 2"/>
                <a:gd name="T10" fmla="*/ 1 w 7"/>
                <a:gd name="T11" fmla="*/ 2 h 2"/>
                <a:gd name="T12" fmla="*/ 7 w 7"/>
                <a:gd name="T13" fmla="*/ 2 h 2"/>
                <a:gd name="T14" fmla="*/ 7 w 7"/>
                <a:gd name="T15" fmla="*/ 1 h 2"/>
                <a:gd name="T16" fmla="*/ 7 w 7"/>
                <a:gd name="T17" fmla="*/ 0 h 2"/>
                <a:gd name="T18" fmla="*/ 6 w 7"/>
                <a:gd name="T19" fmla="*/ 0 h 2"/>
                <a:gd name="T20" fmla="*/ 1 w 7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6" y="2"/>
                  </a:lnTo>
                  <a:lnTo>
                    <a:pt x="1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10" name="Freeform 432"/>
            <p:cNvSpPr>
              <a:spLocks/>
            </p:cNvSpPr>
            <p:nvPr/>
          </p:nvSpPr>
          <p:spPr bwMode="auto">
            <a:xfrm>
              <a:off x="4737100" y="3243263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6 w 12"/>
                <a:gd name="T3" fmla="*/ 18 h 18"/>
                <a:gd name="T4" fmla="*/ 12 w 12"/>
                <a:gd name="T5" fmla="*/ 18 h 18"/>
                <a:gd name="T6" fmla="*/ 12 w 12"/>
                <a:gd name="T7" fmla="*/ 0 h 18"/>
                <a:gd name="T8" fmla="*/ 6 w 12"/>
                <a:gd name="T9" fmla="*/ 0 h 18"/>
                <a:gd name="T10" fmla="*/ 0 w 12"/>
                <a:gd name="T11" fmla="*/ 6 h 18"/>
                <a:gd name="T12" fmla="*/ 0 w 12"/>
                <a:gd name="T1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11" name="Freeform 433"/>
            <p:cNvSpPr>
              <a:spLocks/>
            </p:cNvSpPr>
            <p:nvPr/>
          </p:nvSpPr>
          <p:spPr bwMode="auto">
            <a:xfrm>
              <a:off x="4737100" y="3243263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1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0 h 3"/>
                <a:gd name="T14" fmla="*/ 1 w 2"/>
                <a:gd name="T15" fmla="*/ 0 h 3"/>
                <a:gd name="T16" fmla="*/ 1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12" name="Freeform 434"/>
            <p:cNvSpPr>
              <a:spLocks/>
            </p:cNvSpPr>
            <p:nvPr/>
          </p:nvSpPr>
          <p:spPr bwMode="auto">
            <a:xfrm>
              <a:off x="4737100" y="3243263"/>
              <a:ext cx="28575" cy="1905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6 h 12"/>
                <a:gd name="T4" fmla="*/ 6 w 18"/>
                <a:gd name="T5" fmla="*/ 6 h 12"/>
                <a:gd name="T6" fmla="*/ 12 w 18"/>
                <a:gd name="T7" fmla="*/ 12 h 12"/>
                <a:gd name="T8" fmla="*/ 6 w 18"/>
                <a:gd name="T9" fmla="*/ 12 h 12"/>
                <a:gd name="T10" fmla="*/ 12 w 18"/>
                <a:gd name="T11" fmla="*/ 6 h 12"/>
                <a:gd name="T12" fmla="*/ 18 w 18"/>
                <a:gd name="T13" fmla="*/ 6 h 12"/>
                <a:gd name="T14" fmla="*/ 12 w 18"/>
                <a:gd name="T15" fmla="*/ 0 h 12"/>
                <a:gd name="T16" fmla="*/ 6 w 18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13" name="Freeform 435"/>
            <p:cNvSpPr>
              <a:spLocks/>
            </p:cNvSpPr>
            <p:nvPr/>
          </p:nvSpPr>
          <p:spPr bwMode="auto">
            <a:xfrm>
              <a:off x="4737100" y="3243263"/>
              <a:ext cx="28575" cy="19050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0 h 2"/>
                <a:gd name="T4" fmla="*/ 0 w 3"/>
                <a:gd name="T5" fmla="*/ 1 h 2"/>
                <a:gd name="T6" fmla="*/ 1 w 3"/>
                <a:gd name="T7" fmla="*/ 1 h 2"/>
                <a:gd name="T8" fmla="*/ 2 w 3"/>
                <a:gd name="T9" fmla="*/ 2 h 2"/>
                <a:gd name="T10" fmla="*/ 1 w 3"/>
                <a:gd name="T11" fmla="*/ 2 h 2"/>
                <a:gd name="T12" fmla="*/ 2 w 3"/>
                <a:gd name="T13" fmla="*/ 1 h 2"/>
                <a:gd name="T14" fmla="*/ 3 w 3"/>
                <a:gd name="T15" fmla="*/ 1 h 2"/>
                <a:gd name="T16" fmla="*/ 2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14" name="Freeform 436"/>
            <p:cNvSpPr>
              <a:spLocks/>
            </p:cNvSpPr>
            <p:nvPr/>
          </p:nvSpPr>
          <p:spPr bwMode="auto">
            <a:xfrm>
              <a:off x="4746625" y="3224213"/>
              <a:ext cx="19050" cy="38100"/>
            </a:xfrm>
            <a:custGeom>
              <a:avLst/>
              <a:gdLst>
                <a:gd name="T0" fmla="*/ 0 w 12"/>
                <a:gd name="T1" fmla="*/ 18 h 24"/>
                <a:gd name="T2" fmla="*/ 6 w 12"/>
                <a:gd name="T3" fmla="*/ 24 h 24"/>
                <a:gd name="T4" fmla="*/ 6 w 12"/>
                <a:gd name="T5" fmla="*/ 18 h 24"/>
                <a:gd name="T6" fmla="*/ 12 w 12"/>
                <a:gd name="T7" fmla="*/ 6 h 24"/>
                <a:gd name="T8" fmla="*/ 12 w 12"/>
                <a:gd name="T9" fmla="*/ 18 h 24"/>
                <a:gd name="T10" fmla="*/ 6 w 12"/>
                <a:gd name="T11" fmla="*/ 6 h 24"/>
                <a:gd name="T12" fmla="*/ 6 w 12"/>
                <a:gd name="T13" fmla="*/ 0 h 24"/>
                <a:gd name="T14" fmla="*/ 0 w 12"/>
                <a:gd name="T15" fmla="*/ 6 h 24"/>
                <a:gd name="T16" fmla="*/ 0 w 12"/>
                <a:gd name="T17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4">
                  <a:moveTo>
                    <a:pt x="0" y="18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6"/>
                  </a:lnTo>
                  <a:lnTo>
                    <a:pt x="12" y="18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15" name="Freeform 437"/>
            <p:cNvSpPr>
              <a:spLocks/>
            </p:cNvSpPr>
            <p:nvPr/>
          </p:nvSpPr>
          <p:spPr bwMode="auto">
            <a:xfrm>
              <a:off x="4746625" y="3224213"/>
              <a:ext cx="19050" cy="38100"/>
            </a:xfrm>
            <a:custGeom>
              <a:avLst/>
              <a:gdLst>
                <a:gd name="T0" fmla="*/ 0 w 2"/>
                <a:gd name="T1" fmla="*/ 3 h 4"/>
                <a:gd name="T2" fmla="*/ 1 w 2"/>
                <a:gd name="T3" fmla="*/ 3 h 4"/>
                <a:gd name="T4" fmla="*/ 1 w 2"/>
                <a:gd name="T5" fmla="*/ 4 h 4"/>
                <a:gd name="T6" fmla="*/ 1 w 2"/>
                <a:gd name="T7" fmla="*/ 3 h 4"/>
                <a:gd name="T8" fmla="*/ 2 w 2"/>
                <a:gd name="T9" fmla="*/ 1 h 4"/>
                <a:gd name="T10" fmla="*/ 2 w 2"/>
                <a:gd name="T11" fmla="*/ 3 h 4"/>
                <a:gd name="T12" fmla="*/ 1 w 2"/>
                <a:gd name="T13" fmla="*/ 1 h 4"/>
                <a:gd name="T14" fmla="*/ 1 w 2"/>
                <a:gd name="T15" fmla="*/ 0 h 4"/>
                <a:gd name="T16" fmla="*/ 0 w 2"/>
                <a:gd name="T17" fmla="*/ 1 h 4"/>
                <a:gd name="T18" fmla="*/ 0 w 2"/>
                <a:gd name="T19" fmla="*/ 1 h 4"/>
                <a:gd name="T20" fmla="*/ 0 w 2"/>
                <a:gd name="T2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16" name="Freeform 438"/>
            <p:cNvSpPr>
              <a:spLocks/>
            </p:cNvSpPr>
            <p:nvPr/>
          </p:nvSpPr>
          <p:spPr bwMode="auto">
            <a:xfrm>
              <a:off x="4746625" y="3224213"/>
              <a:ext cx="19050" cy="19050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0 w 12"/>
                <a:gd name="T5" fmla="*/ 12 h 12"/>
                <a:gd name="T6" fmla="*/ 12 w 12"/>
                <a:gd name="T7" fmla="*/ 12 h 12"/>
                <a:gd name="T8" fmla="*/ 12 w 12"/>
                <a:gd name="T9" fmla="*/ 6 h 12"/>
                <a:gd name="T10" fmla="*/ 6 w 12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17" name="Freeform 439"/>
            <p:cNvSpPr>
              <a:spLocks/>
            </p:cNvSpPr>
            <p:nvPr/>
          </p:nvSpPr>
          <p:spPr bwMode="auto">
            <a:xfrm>
              <a:off x="4746625" y="3224213"/>
              <a:ext cx="19050" cy="19050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1 h 2"/>
                <a:gd name="T4" fmla="*/ 0 w 2"/>
                <a:gd name="T5" fmla="*/ 1 h 2"/>
                <a:gd name="T6" fmla="*/ 0 w 2"/>
                <a:gd name="T7" fmla="*/ 2 h 2"/>
                <a:gd name="T8" fmla="*/ 1 w 2"/>
                <a:gd name="T9" fmla="*/ 2 h 2"/>
                <a:gd name="T10" fmla="*/ 1 w 2"/>
                <a:gd name="T11" fmla="*/ 2 h 2"/>
                <a:gd name="T12" fmla="*/ 2 w 2"/>
                <a:gd name="T13" fmla="*/ 2 h 2"/>
                <a:gd name="T14" fmla="*/ 2 w 2"/>
                <a:gd name="T15" fmla="*/ 1 h 2"/>
                <a:gd name="T16" fmla="*/ 2 w 2"/>
                <a:gd name="T17" fmla="*/ 1 h 2"/>
                <a:gd name="T18" fmla="*/ 1 w 2"/>
                <a:gd name="T19" fmla="*/ 0 h 2"/>
                <a:gd name="T20" fmla="*/ 1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18" name="Freeform 440"/>
            <p:cNvSpPr>
              <a:spLocks/>
            </p:cNvSpPr>
            <p:nvPr/>
          </p:nvSpPr>
          <p:spPr bwMode="auto">
            <a:xfrm>
              <a:off x="4746625" y="3214688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18 h 18"/>
                <a:gd name="T4" fmla="*/ 12 w 12"/>
                <a:gd name="T5" fmla="*/ 18 h 18"/>
                <a:gd name="T6" fmla="*/ 12 w 12"/>
                <a:gd name="T7" fmla="*/ 0 h 18"/>
                <a:gd name="T8" fmla="*/ 0 w 12"/>
                <a:gd name="T9" fmla="*/ 0 h 18"/>
                <a:gd name="T10" fmla="*/ 0 w 12"/>
                <a:gd name="T11" fmla="*/ 6 h 18"/>
                <a:gd name="T12" fmla="*/ 0 w 12"/>
                <a:gd name="T1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0" y="18"/>
                  </a:lnTo>
                  <a:lnTo>
                    <a:pt x="12" y="18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19" name="Freeform 441"/>
            <p:cNvSpPr>
              <a:spLocks/>
            </p:cNvSpPr>
            <p:nvPr/>
          </p:nvSpPr>
          <p:spPr bwMode="auto">
            <a:xfrm>
              <a:off x="4746625" y="3214688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0 h 3"/>
                <a:gd name="T14" fmla="*/ 1 w 2"/>
                <a:gd name="T15" fmla="*/ 0 h 3"/>
                <a:gd name="T16" fmla="*/ 0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20" name="Freeform 442"/>
            <p:cNvSpPr>
              <a:spLocks/>
            </p:cNvSpPr>
            <p:nvPr/>
          </p:nvSpPr>
          <p:spPr bwMode="auto">
            <a:xfrm>
              <a:off x="4746625" y="3214688"/>
              <a:ext cx="28575" cy="1905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0 h 12"/>
                <a:gd name="T4" fmla="*/ 0 w 18"/>
                <a:gd name="T5" fmla="*/ 12 h 12"/>
                <a:gd name="T6" fmla="*/ 12 w 18"/>
                <a:gd name="T7" fmla="*/ 12 h 12"/>
                <a:gd name="T8" fmla="*/ 18 w 18"/>
                <a:gd name="T9" fmla="*/ 6 h 12"/>
                <a:gd name="T10" fmla="*/ 12 w 18"/>
                <a:gd name="T11" fmla="*/ 0 h 12"/>
                <a:gd name="T12" fmla="*/ 6 w 1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21" name="Freeform 443"/>
            <p:cNvSpPr>
              <a:spLocks/>
            </p:cNvSpPr>
            <p:nvPr/>
          </p:nvSpPr>
          <p:spPr bwMode="auto">
            <a:xfrm>
              <a:off x="4746625" y="3214688"/>
              <a:ext cx="28575" cy="1905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2 w 3"/>
                <a:gd name="T13" fmla="*/ 2 h 2"/>
                <a:gd name="T14" fmla="*/ 3 w 3"/>
                <a:gd name="T15" fmla="*/ 1 h 2"/>
                <a:gd name="T16" fmla="*/ 2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22" name="Freeform 444"/>
            <p:cNvSpPr>
              <a:spLocks/>
            </p:cNvSpPr>
            <p:nvPr/>
          </p:nvSpPr>
          <p:spPr bwMode="auto">
            <a:xfrm>
              <a:off x="4756150" y="3205163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18 h 18"/>
                <a:gd name="T4" fmla="*/ 6 w 12"/>
                <a:gd name="T5" fmla="*/ 18 h 18"/>
                <a:gd name="T6" fmla="*/ 12 w 12"/>
                <a:gd name="T7" fmla="*/ 6 h 18"/>
                <a:gd name="T8" fmla="*/ 12 w 12"/>
                <a:gd name="T9" fmla="*/ 12 h 18"/>
                <a:gd name="T10" fmla="*/ 6 w 12"/>
                <a:gd name="T11" fmla="*/ 0 h 18"/>
                <a:gd name="T12" fmla="*/ 0 w 12"/>
                <a:gd name="T13" fmla="*/ 0 h 18"/>
                <a:gd name="T14" fmla="*/ 0 w 12"/>
                <a:gd name="T15" fmla="*/ 6 h 18"/>
                <a:gd name="T16" fmla="*/ 0 w 12"/>
                <a:gd name="T17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23" name="Freeform 445"/>
            <p:cNvSpPr>
              <a:spLocks/>
            </p:cNvSpPr>
            <p:nvPr/>
          </p:nvSpPr>
          <p:spPr bwMode="auto">
            <a:xfrm>
              <a:off x="4756150" y="3205163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1 w 2"/>
                <a:gd name="T13" fmla="*/ 0 h 3"/>
                <a:gd name="T14" fmla="*/ 1 w 2"/>
                <a:gd name="T15" fmla="*/ 0 h 3"/>
                <a:gd name="T16" fmla="*/ 0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24" name="Freeform 446"/>
            <p:cNvSpPr>
              <a:spLocks/>
            </p:cNvSpPr>
            <p:nvPr/>
          </p:nvSpPr>
          <p:spPr bwMode="auto">
            <a:xfrm>
              <a:off x="4756150" y="3205163"/>
              <a:ext cx="47625" cy="19050"/>
            </a:xfrm>
            <a:custGeom>
              <a:avLst/>
              <a:gdLst>
                <a:gd name="T0" fmla="*/ 6 w 30"/>
                <a:gd name="T1" fmla="*/ 0 h 12"/>
                <a:gd name="T2" fmla="*/ 0 w 30"/>
                <a:gd name="T3" fmla="*/ 0 h 12"/>
                <a:gd name="T4" fmla="*/ 0 w 30"/>
                <a:gd name="T5" fmla="*/ 6 h 12"/>
                <a:gd name="T6" fmla="*/ 24 w 30"/>
                <a:gd name="T7" fmla="*/ 12 h 12"/>
                <a:gd name="T8" fmla="*/ 6 w 30"/>
                <a:gd name="T9" fmla="*/ 12 h 12"/>
                <a:gd name="T10" fmla="*/ 30 w 30"/>
                <a:gd name="T11" fmla="*/ 6 h 12"/>
                <a:gd name="T12" fmla="*/ 30 w 30"/>
                <a:gd name="T13" fmla="*/ 0 h 12"/>
                <a:gd name="T14" fmla="*/ 24 w 30"/>
                <a:gd name="T15" fmla="*/ 0 h 12"/>
                <a:gd name="T16" fmla="*/ 6 w 30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2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24" y="12"/>
                  </a:lnTo>
                  <a:lnTo>
                    <a:pt x="6" y="12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25" name="Freeform 447"/>
            <p:cNvSpPr>
              <a:spLocks/>
            </p:cNvSpPr>
            <p:nvPr/>
          </p:nvSpPr>
          <p:spPr bwMode="auto">
            <a:xfrm>
              <a:off x="4756150" y="3205163"/>
              <a:ext cx="47625" cy="19050"/>
            </a:xfrm>
            <a:custGeom>
              <a:avLst/>
              <a:gdLst>
                <a:gd name="T0" fmla="*/ 1 w 5"/>
                <a:gd name="T1" fmla="*/ 0 h 2"/>
                <a:gd name="T2" fmla="*/ 0 w 5"/>
                <a:gd name="T3" fmla="*/ 0 h 2"/>
                <a:gd name="T4" fmla="*/ 0 w 5"/>
                <a:gd name="T5" fmla="*/ 1 h 2"/>
                <a:gd name="T6" fmla="*/ 0 w 5"/>
                <a:gd name="T7" fmla="*/ 1 h 2"/>
                <a:gd name="T8" fmla="*/ 4 w 5"/>
                <a:gd name="T9" fmla="*/ 2 h 2"/>
                <a:gd name="T10" fmla="*/ 1 w 5"/>
                <a:gd name="T11" fmla="*/ 2 h 2"/>
                <a:gd name="T12" fmla="*/ 5 w 5"/>
                <a:gd name="T13" fmla="*/ 1 h 2"/>
                <a:gd name="T14" fmla="*/ 5 w 5"/>
                <a:gd name="T15" fmla="*/ 1 h 2"/>
                <a:gd name="T16" fmla="*/ 5 w 5"/>
                <a:gd name="T17" fmla="*/ 0 h 2"/>
                <a:gd name="T18" fmla="*/ 4 w 5"/>
                <a:gd name="T19" fmla="*/ 0 h 2"/>
                <a:gd name="T20" fmla="*/ 1 w 5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4" y="2"/>
                  </a:lnTo>
                  <a:lnTo>
                    <a:pt x="1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26" name="Freeform 448"/>
            <p:cNvSpPr>
              <a:spLocks/>
            </p:cNvSpPr>
            <p:nvPr/>
          </p:nvSpPr>
          <p:spPr bwMode="auto">
            <a:xfrm>
              <a:off x="4784725" y="3186113"/>
              <a:ext cx="19050" cy="38100"/>
            </a:xfrm>
            <a:custGeom>
              <a:avLst/>
              <a:gdLst>
                <a:gd name="T0" fmla="*/ 0 w 12"/>
                <a:gd name="T1" fmla="*/ 18 h 24"/>
                <a:gd name="T2" fmla="*/ 6 w 12"/>
                <a:gd name="T3" fmla="*/ 18 h 24"/>
                <a:gd name="T4" fmla="*/ 6 w 12"/>
                <a:gd name="T5" fmla="*/ 24 h 24"/>
                <a:gd name="T6" fmla="*/ 12 w 12"/>
                <a:gd name="T7" fmla="*/ 18 h 24"/>
                <a:gd name="T8" fmla="*/ 12 w 12"/>
                <a:gd name="T9" fmla="*/ 6 h 24"/>
                <a:gd name="T10" fmla="*/ 6 w 12"/>
                <a:gd name="T11" fmla="*/ 0 h 24"/>
                <a:gd name="T12" fmla="*/ 6 w 12"/>
                <a:gd name="T13" fmla="*/ 6 h 24"/>
                <a:gd name="T14" fmla="*/ 0 w 12"/>
                <a:gd name="T15" fmla="*/ 6 h 24"/>
                <a:gd name="T16" fmla="*/ 0 w 12"/>
                <a:gd name="T17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4">
                  <a:moveTo>
                    <a:pt x="0" y="18"/>
                  </a:moveTo>
                  <a:lnTo>
                    <a:pt x="6" y="18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27" name="Freeform 449"/>
            <p:cNvSpPr>
              <a:spLocks/>
            </p:cNvSpPr>
            <p:nvPr/>
          </p:nvSpPr>
          <p:spPr bwMode="auto">
            <a:xfrm>
              <a:off x="4784725" y="3186113"/>
              <a:ext cx="19050" cy="38100"/>
            </a:xfrm>
            <a:custGeom>
              <a:avLst/>
              <a:gdLst>
                <a:gd name="T0" fmla="*/ 0 w 2"/>
                <a:gd name="T1" fmla="*/ 3 h 4"/>
                <a:gd name="T2" fmla="*/ 1 w 2"/>
                <a:gd name="T3" fmla="*/ 3 h 4"/>
                <a:gd name="T4" fmla="*/ 1 w 2"/>
                <a:gd name="T5" fmla="*/ 4 h 4"/>
                <a:gd name="T6" fmla="*/ 2 w 2"/>
                <a:gd name="T7" fmla="*/ 3 h 4"/>
                <a:gd name="T8" fmla="*/ 2 w 2"/>
                <a:gd name="T9" fmla="*/ 1 h 4"/>
                <a:gd name="T10" fmla="*/ 2 w 2"/>
                <a:gd name="T11" fmla="*/ 3 h 4"/>
                <a:gd name="T12" fmla="*/ 2 w 2"/>
                <a:gd name="T13" fmla="*/ 1 h 4"/>
                <a:gd name="T14" fmla="*/ 1 w 2"/>
                <a:gd name="T15" fmla="*/ 0 h 4"/>
                <a:gd name="T16" fmla="*/ 1 w 2"/>
                <a:gd name="T17" fmla="*/ 1 h 4"/>
                <a:gd name="T18" fmla="*/ 0 w 2"/>
                <a:gd name="T19" fmla="*/ 1 h 4"/>
                <a:gd name="T20" fmla="*/ 0 w 2"/>
                <a:gd name="T2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lnTo>
                    <a:pt x="1" y="3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28" name="Freeform 450"/>
            <p:cNvSpPr>
              <a:spLocks/>
            </p:cNvSpPr>
            <p:nvPr/>
          </p:nvSpPr>
          <p:spPr bwMode="auto">
            <a:xfrm>
              <a:off x="4784725" y="3186113"/>
              <a:ext cx="47625" cy="19050"/>
            </a:xfrm>
            <a:custGeom>
              <a:avLst/>
              <a:gdLst>
                <a:gd name="T0" fmla="*/ 6 w 30"/>
                <a:gd name="T1" fmla="*/ 0 h 12"/>
                <a:gd name="T2" fmla="*/ 6 w 30"/>
                <a:gd name="T3" fmla="*/ 6 h 12"/>
                <a:gd name="T4" fmla="*/ 0 w 30"/>
                <a:gd name="T5" fmla="*/ 6 h 12"/>
                <a:gd name="T6" fmla="*/ 6 w 30"/>
                <a:gd name="T7" fmla="*/ 12 h 12"/>
                <a:gd name="T8" fmla="*/ 30 w 30"/>
                <a:gd name="T9" fmla="*/ 12 h 12"/>
                <a:gd name="T10" fmla="*/ 30 w 30"/>
                <a:gd name="T11" fmla="*/ 6 h 12"/>
                <a:gd name="T12" fmla="*/ 24 w 30"/>
                <a:gd name="T13" fmla="*/ 0 h 12"/>
                <a:gd name="T14" fmla="*/ 6 w 30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12">
                  <a:moveTo>
                    <a:pt x="6" y="0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6" y="12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29" name="Freeform 451"/>
            <p:cNvSpPr>
              <a:spLocks/>
            </p:cNvSpPr>
            <p:nvPr/>
          </p:nvSpPr>
          <p:spPr bwMode="auto">
            <a:xfrm>
              <a:off x="4784725" y="3186113"/>
              <a:ext cx="47625" cy="19050"/>
            </a:xfrm>
            <a:custGeom>
              <a:avLst/>
              <a:gdLst>
                <a:gd name="T0" fmla="*/ 1 w 5"/>
                <a:gd name="T1" fmla="*/ 0 h 2"/>
                <a:gd name="T2" fmla="*/ 1 w 5"/>
                <a:gd name="T3" fmla="*/ 1 h 2"/>
                <a:gd name="T4" fmla="*/ 0 w 5"/>
                <a:gd name="T5" fmla="*/ 1 h 2"/>
                <a:gd name="T6" fmla="*/ 1 w 5"/>
                <a:gd name="T7" fmla="*/ 2 h 2"/>
                <a:gd name="T8" fmla="*/ 4 w 5"/>
                <a:gd name="T9" fmla="*/ 2 h 2"/>
                <a:gd name="T10" fmla="*/ 1 w 5"/>
                <a:gd name="T11" fmla="*/ 2 h 2"/>
                <a:gd name="T12" fmla="*/ 5 w 5"/>
                <a:gd name="T13" fmla="*/ 2 h 2"/>
                <a:gd name="T14" fmla="*/ 5 w 5"/>
                <a:gd name="T15" fmla="*/ 1 h 2"/>
                <a:gd name="T16" fmla="*/ 5 w 5"/>
                <a:gd name="T17" fmla="*/ 1 h 2"/>
                <a:gd name="T18" fmla="*/ 4 w 5"/>
                <a:gd name="T19" fmla="*/ 0 h 2"/>
                <a:gd name="T20" fmla="*/ 1 w 5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2">
                  <a:moveTo>
                    <a:pt x="1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4" y="2"/>
                  </a:lnTo>
                  <a:lnTo>
                    <a:pt x="1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4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30" name="Freeform 452"/>
            <p:cNvSpPr>
              <a:spLocks/>
            </p:cNvSpPr>
            <p:nvPr/>
          </p:nvSpPr>
          <p:spPr bwMode="auto">
            <a:xfrm>
              <a:off x="4813300" y="3186113"/>
              <a:ext cx="57150" cy="19050"/>
            </a:xfrm>
            <a:custGeom>
              <a:avLst/>
              <a:gdLst>
                <a:gd name="T0" fmla="*/ 6 w 36"/>
                <a:gd name="T1" fmla="*/ 0 h 12"/>
                <a:gd name="T2" fmla="*/ 6 w 36"/>
                <a:gd name="T3" fmla="*/ 6 h 12"/>
                <a:gd name="T4" fmla="*/ 0 w 36"/>
                <a:gd name="T5" fmla="*/ 6 h 12"/>
                <a:gd name="T6" fmla="*/ 6 w 36"/>
                <a:gd name="T7" fmla="*/ 12 h 12"/>
                <a:gd name="T8" fmla="*/ 36 w 36"/>
                <a:gd name="T9" fmla="*/ 12 h 12"/>
                <a:gd name="T10" fmla="*/ 36 w 36"/>
                <a:gd name="T11" fmla="*/ 6 h 12"/>
                <a:gd name="T12" fmla="*/ 30 w 36"/>
                <a:gd name="T13" fmla="*/ 0 h 12"/>
                <a:gd name="T14" fmla="*/ 6 w 36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12">
                  <a:moveTo>
                    <a:pt x="6" y="0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6" y="12"/>
                  </a:lnTo>
                  <a:lnTo>
                    <a:pt x="36" y="12"/>
                  </a:lnTo>
                  <a:lnTo>
                    <a:pt x="36" y="6"/>
                  </a:lnTo>
                  <a:lnTo>
                    <a:pt x="3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31" name="Freeform 453"/>
            <p:cNvSpPr>
              <a:spLocks/>
            </p:cNvSpPr>
            <p:nvPr/>
          </p:nvSpPr>
          <p:spPr bwMode="auto">
            <a:xfrm>
              <a:off x="4813300" y="3186113"/>
              <a:ext cx="57150" cy="19050"/>
            </a:xfrm>
            <a:custGeom>
              <a:avLst/>
              <a:gdLst>
                <a:gd name="T0" fmla="*/ 1 w 6"/>
                <a:gd name="T1" fmla="*/ 0 h 2"/>
                <a:gd name="T2" fmla="*/ 1 w 6"/>
                <a:gd name="T3" fmla="*/ 1 h 2"/>
                <a:gd name="T4" fmla="*/ 0 w 6"/>
                <a:gd name="T5" fmla="*/ 1 h 2"/>
                <a:gd name="T6" fmla="*/ 1 w 6"/>
                <a:gd name="T7" fmla="*/ 2 h 2"/>
                <a:gd name="T8" fmla="*/ 5 w 6"/>
                <a:gd name="T9" fmla="*/ 2 h 2"/>
                <a:gd name="T10" fmla="*/ 1 w 6"/>
                <a:gd name="T11" fmla="*/ 2 h 2"/>
                <a:gd name="T12" fmla="*/ 6 w 6"/>
                <a:gd name="T13" fmla="*/ 2 h 2"/>
                <a:gd name="T14" fmla="*/ 6 w 6"/>
                <a:gd name="T15" fmla="*/ 1 h 2"/>
                <a:gd name="T16" fmla="*/ 6 w 6"/>
                <a:gd name="T17" fmla="*/ 1 h 2"/>
                <a:gd name="T18" fmla="*/ 5 w 6"/>
                <a:gd name="T19" fmla="*/ 0 h 2"/>
                <a:gd name="T20" fmla="*/ 1 w 6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">
                  <a:moveTo>
                    <a:pt x="1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5" y="2"/>
                  </a:lnTo>
                  <a:lnTo>
                    <a:pt x="1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32" name="Freeform 454"/>
            <p:cNvSpPr>
              <a:spLocks/>
            </p:cNvSpPr>
            <p:nvPr/>
          </p:nvSpPr>
          <p:spPr bwMode="auto">
            <a:xfrm>
              <a:off x="4851400" y="3176588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6 w 12"/>
                <a:gd name="T3" fmla="*/ 18 h 18"/>
                <a:gd name="T4" fmla="*/ 12 w 12"/>
                <a:gd name="T5" fmla="*/ 18 h 18"/>
                <a:gd name="T6" fmla="*/ 12 w 12"/>
                <a:gd name="T7" fmla="*/ 0 h 18"/>
                <a:gd name="T8" fmla="*/ 6 w 12"/>
                <a:gd name="T9" fmla="*/ 0 h 18"/>
                <a:gd name="T10" fmla="*/ 0 w 12"/>
                <a:gd name="T11" fmla="*/ 6 h 18"/>
                <a:gd name="T12" fmla="*/ 0 w 12"/>
                <a:gd name="T1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33" name="Freeform 455"/>
            <p:cNvSpPr>
              <a:spLocks/>
            </p:cNvSpPr>
            <p:nvPr/>
          </p:nvSpPr>
          <p:spPr bwMode="auto">
            <a:xfrm>
              <a:off x="4851400" y="3176588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1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0 h 3"/>
                <a:gd name="T14" fmla="*/ 1 w 2"/>
                <a:gd name="T15" fmla="*/ 0 h 3"/>
                <a:gd name="T16" fmla="*/ 1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34" name="Freeform 456"/>
            <p:cNvSpPr>
              <a:spLocks/>
            </p:cNvSpPr>
            <p:nvPr/>
          </p:nvSpPr>
          <p:spPr bwMode="auto">
            <a:xfrm>
              <a:off x="4851400" y="3176588"/>
              <a:ext cx="47625" cy="19050"/>
            </a:xfrm>
            <a:custGeom>
              <a:avLst/>
              <a:gdLst>
                <a:gd name="T0" fmla="*/ 6 w 30"/>
                <a:gd name="T1" fmla="*/ 0 h 12"/>
                <a:gd name="T2" fmla="*/ 0 w 30"/>
                <a:gd name="T3" fmla="*/ 6 h 12"/>
                <a:gd name="T4" fmla="*/ 6 w 30"/>
                <a:gd name="T5" fmla="*/ 12 h 12"/>
                <a:gd name="T6" fmla="*/ 30 w 30"/>
                <a:gd name="T7" fmla="*/ 12 h 12"/>
                <a:gd name="T8" fmla="*/ 30 w 30"/>
                <a:gd name="T9" fmla="*/ 0 h 12"/>
                <a:gd name="T10" fmla="*/ 24 w 30"/>
                <a:gd name="T11" fmla="*/ 0 h 12"/>
                <a:gd name="T12" fmla="*/ 6 w 30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2">
                  <a:moveTo>
                    <a:pt x="6" y="0"/>
                  </a:moveTo>
                  <a:lnTo>
                    <a:pt x="0" y="6"/>
                  </a:lnTo>
                  <a:lnTo>
                    <a:pt x="6" y="12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35" name="Freeform 457"/>
            <p:cNvSpPr>
              <a:spLocks/>
            </p:cNvSpPr>
            <p:nvPr/>
          </p:nvSpPr>
          <p:spPr bwMode="auto">
            <a:xfrm>
              <a:off x="4851400" y="3176588"/>
              <a:ext cx="47625" cy="19050"/>
            </a:xfrm>
            <a:custGeom>
              <a:avLst/>
              <a:gdLst>
                <a:gd name="T0" fmla="*/ 1 w 5"/>
                <a:gd name="T1" fmla="*/ 0 h 2"/>
                <a:gd name="T2" fmla="*/ 2 w 5"/>
                <a:gd name="T3" fmla="*/ 0 h 2"/>
                <a:gd name="T4" fmla="*/ 0 w 5"/>
                <a:gd name="T5" fmla="*/ 1 h 2"/>
                <a:gd name="T6" fmla="*/ 1 w 5"/>
                <a:gd name="T7" fmla="*/ 2 h 2"/>
                <a:gd name="T8" fmla="*/ 4 w 5"/>
                <a:gd name="T9" fmla="*/ 2 h 2"/>
                <a:gd name="T10" fmla="*/ 1 w 5"/>
                <a:gd name="T11" fmla="*/ 2 h 2"/>
                <a:gd name="T12" fmla="*/ 5 w 5"/>
                <a:gd name="T13" fmla="*/ 2 h 2"/>
                <a:gd name="T14" fmla="*/ 5 w 5"/>
                <a:gd name="T15" fmla="*/ 1 h 2"/>
                <a:gd name="T16" fmla="*/ 5 w 5"/>
                <a:gd name="T17" fmla="*/ 0 h 2"/>
                <a:gd name="T18" fmla="*/ 4 w 5"/>
                <a:gd name="T19" fmla="*/ 0 h 2"/>
                <a:gd name="T20" fmla="*/ 1 w 5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2">
                  <a:moveTo>
                    <a:pt x="1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4" y="2"/>
                  </a:lnTo>
                  <a:lnTo>
                    <a:pt x="1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36" name="Freeform 458"/>
            <p:cNvSpPr>
              <a:spLocks/>
            </p:cNvSpPr>
            <p:nvPr/>
          </p:nvSpPr>
          <p:spPr bwMode="auto">
            <a:xfrm>
              <a:off x="4879975" y="3167063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18 h 18"/>
                <a:gd name="T4" fmla="*/ 12 w 12"/>
                <a:gd name="T5" fmla="*/ 18 h 18"/>
                <a:gd name="T6" fmla="*/ 12 w 12"/>
                <a:gd name="T7" fmla="*/ 0 h 18"/>
                <a:gd name="T8" fmla="*/ 0 w 12"/>
                <a:gd name="T9" fmla="*/ 0 h 18"/>
                <a:gd name="T10" fmla="*/ 0 w 12"/>
                <a:gd name="T11" fmla="*/ 6 h 18"/>
                <a:gd name="T12" fmla="*/ 0 w 12"/>
                <a:gd name="T1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0" y="18"/>
                  </a:lnTo>
                  <a:lnTo>
                    <a:pt x="12" y="18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37" name="Freeform 459"/>
            <p:cNvSpPr>
              <a:spLocks/>
            </p:cNvSpPr>
            <p:nvPr/>
          </p:nvSpPr>
          <p:spPr bwMode="auto">
            <a:xfrm>
              <a:off x="4879975" y="3167063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0 h 3"/>
                <a:gd name="T14" fmla="*/ 1 w 2"/>
                <a:gd name="T15" fmla="*/ 0 h 3"/>
                <a:gd name="T16" fmla="*/ 0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38" name="Freeform 460"/>
            <p:cNvSpPr>
              <a:spLocks/>
            </p:cNvSpPr>
            <p:nvPr/>
          </p:nvSpPr>
          <p:spPr bwMode="auto">
            <a:xfrm>
              <a:off x="4879975" y="3167063"/>
              <a:ext cx="57150" cy="19050"/>
            </a:xfrm>
            <a:custGeom>
              <a:avLst/>
              <a:gdLst>
                <a:gd name="T0" fmla="*/ 6 w 36"/>
                <a:gd name="T1" fmla="*/ 0 h 12"/>
                <a:gd name="T2" fmla="*/ 0 w 36"/>
                <a:gd name="T3" fmla="*/ 0 h 12"/>
                <a:gd name="T4" fmla="*/ 0 w 36"/>
                <a:gd name="T5" fmla="*/ 12 h 12"/>
                <a:gd name="T6" fmla="*/ 36 w 36"/>
                <a:gd name="T7" fmla="*/ 12 h 12"/>
                <a:gd name="T8" fmla="*/ 36 w 36"/>
                <a:gd name="T9" fmla="*/ 0 h 12"/>
                <a:gd name="T10" fmla="*/ 30 w 36"/>
                <a:gd name="T11" fmla="*/ 0 h 12"/>
                <a:gd name="T12" fmla="*/ 6 w 36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36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39" name="Freeform 461"/>
            <p:cNvSpPr>
              <a:spLocks/>
            </p:cNvSpPr>
            <p:nvPr/>
          </p:nvSpPr>
          <p:spPr bwMode="auto">
            <a:xfrm>
              <a:off x="4879975" y="3167063"/>
              <a:ext cx="57150" cy="19050"/>
            </a:xfrm>
            <a:custGeom>
              <a:avLst/>
              <a:gdLst>
                <a:gd name="T0" fmla="*/ 1 w 6"/>
                <a:gd name="T1" fmla="*/ 0 h 2"/>
                <a:gd name="T2" fmla="*/ 0 w 6"/>
                <a:gd name="T3" fmla="*/ 0 h 2"/>
                <a:gd name="T4" fmla="*/ 0 w 6"/>
                <a:gd name="T5" fmla="*/ 1 h 2"/>
                <a:gd name="T6" fmla="*/ 0 w 6"/>
                <a:gd name="T7" fmla="*/ 2 h 2"/>
                <a:gd name="T8" fmla="*/ 5 w 6"/>
                <a:gd name="T9" fmla="*/ 2 h 2"/>
                <a:gd name="T10" fmla="*/ 1 w 6"/>
                <a:gd name="T11" fmla="*/ 2 h 2"/>
                <a:gd name="T12" fmla="*/ 6 w 6"/>
                <a:gd name="T13" fmla="*/ 2 h 2"/>
                <a:gd name="T14" fmla="*/ 6 w 6"/>
                <a:gd name="T15" fmla="*/ 1 h 2"/>
                <a:gd name="T16" fmla="*/ 6 w 6"/>
                <a:gd name="T17" fmla="*/ 0 h 2"/>
                <a:gd name="T18" fmla="*/ 5 w 6"/>
                <a:gd name="T19" fmla="*/ 0 h 2"/>
                <a:gd name="T20" fmla="*/ 1 w 6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5" y="2"/>
                  </a:lnTo>
                  <a:lnTo>
                    <a:pt x="1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40" name="Freeform 462"/>
            <p:cNvSpPr>
              <a:spLocks/>
            </p:cNvSpPr>
            <p:nvPr/>
          </p:nvSpPr>
          <p:spPr bwMode="auto">
            <a:xfrm>
              <a:off x="4918075" y="3157538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18 h 18"/>
                <a:gd name="T4" fmla="*/ 12 w 12"/>
                <a:gd name="T5" fmla="*/ 18 h 18"/>
                <a:gd name="T6" fmla="*/ 12 w 12"/>
                <a:gd name="T7" fmla="*/ 0 h 18"/>
                <a:gd name="T8" fmla="*/ 0 w 12"/>
                <a:gd name="T9" fmla="*/ 0 h 18"/>
                <a:gd name="T10" fmla="*/ 0 w 12"/>
                <a:gd name="T11" fmla="*/ 6 h 18"/>
                <a:gd name="T12" fmla="*/ 0 w 12"/>
                <a:gd name="T1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0" y="18"/>
                  </a:lnTo>
                  <a:lnTo>
                    <a:pt x="12" y="18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41" name="Freeform 463"/>
            <p:cNvSpPr>
              <a:spLocks/>
            </p:cNvSpPr>
            <p:nvPr/>
          </p:nvSpPr>
          <p:spPr bwMode="auto">
            <a:xfrm>
              <a:off x="4918075" y="3157538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0 h 3"/>
                <a:gd name="T14" fmla="*/ 1 w 2"/>
                <a:gd name="T15" fmla="*/ 0 h 3"/>
                <a:gd name="T16" fmla="*/ 0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42" name="Freeform 464"/>
            <p:cNvSpPr>
              <a:spLocks/>
            </p:cNvSpPr>
            <p:nvPr/>
          </p:nvSpPr>
          <p:spPr bwMode="auto">
            <a:xfrm>
              <a:off x="4918075" y="3157538"/>
              <a:ext cx="104775" cy="19050"/>
            </a:xfrm>
            <a:custGeom>
              <a:avLst/>
              <a:gdLst>
                <a:gd name="T0" fmla="*/ 6 w 66"/>
                <a:gd name="T1" fmla="*/ 0 h 12"/>
                <a:gd name="T2" fmla="*/ 0 w 66"/>
                <a:gd name="T3" fmla="*/ 0 h 12"/>
                <a:gd name="T4" fmla="*/ 0 w 66"/>
                <a:gd name="T5" fmla="*/ 6 h 12"/>
                <a:gd name="T6" fmla="*/ 60 w 66"/>
                <a:gd name="T7" fmla="*/ 12 h 12"/>
                <a:gd name="T8" fmla="*/ 6 w 66"/>
                <a:gd name="T9" fmla="*/ 12 h 12"/>
                <a:gd name="T10" fmla="*/ 66 w 66"/>
                <a:gd name="T11" fmla="*/ 6 h 12"/>
                <a:gd name="T12" fmla="*/ 66 w 66"/>
                <a:gd name="T13" fmla="*/ 0 h 12"/>
                <a:gd name="T14" fmla="*/ 60 w 66"/>
                <a:gd name="T15" fmla="*/ 0 h 12"/>
                <a:gd name="T16" fmla="*/ 6 w 66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12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0" y="12"/>
                  </a:lnTo>
                  <a:lnTo>
                    <a:pt x="6" y="12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43" name="Freeform 465"/>
            <p:cNvSpPr>
              <a:spLocks/>
            </p:cNvSpPr>
            <p:nvPr/>
          </p:nvSpPr>
          <p:spPr bwMode="auto">
            <a:xfrm>
              <a:off x="4918075" y="3157538"/>
              <a:ext cx="104775" cy="19050"/>
            </a:xfrm>
            <a:custGeom>
              <a:avLst/>
              <a:gdLst>
                <a:gd name="T0" fmla="*/ 1 w 11"/>
                <a:gd name="T1" fmla="*/ 0 h 2"/>
                <a:gd name="T2" fmla="*/ 0 w 11"/>
                <a:gd name="T3" fmla="*/ 0 h 2"/>
                <a:gd name="T4" fmla="*/ 0 w 11"/>
                <a:gd name="T5" fmla="*/ 1 h 2"/>
                <a:gd name="T6" fmla="*/ 0 w 11"/>
                <a:gd name="T7" fmla="*/ 1 h 2"/>
                <a:gd name="T8" fmla="*/ 10 w 11"/>
                <a:gd name="T9" fmla="*/ 2 h 2"/>
                <a:gd name="T10" fmla="*/ 1 w 11"/>
                <a:gd name="T11" fmla="*/ 2 h 2"/>
                <a:gd name="T12" fmla="*/ 11 w 11"/>
                <a:gd name="T13" fmla="*/ 1 h 2"/>
                <a:gd name="T14" fmla="*/ 11 w 11"/>
                <a:gd name="T15" fmla="*/ 1 h 2"/>
                <a:gd name="T16" fmla="*/ 11 w 11"/>
                <a:gd name="T17" fmla="*/ 0 h 2"/>
                <a:gd name="T18" fmla="*/ 10 w 11"/>
                <a:gd name="T19" fmla="*/ 0 h 2"/>
                <a:gd name="T20" fmla="*/ 1 w 11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0" y="2"/>
                  </a:lnTo>
                  <a:lnTo>
                    <a:pt x="1" y="2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44" name="Freeform 466"/>
            <p:cNvSpPr>
              <a:spLocks/>
            </p:cNvSpPr>
            <p:nvPr/>
          </p:nvSpPr>
          <p:spPr bwMode="auto">
            <a:xfrm>
              <a:off x="5003800" y="3138488"/>
              <a:ext cx="19050" cy="38100"/>
            </a:xfrm>
            <a:custGeom>
              <a:avLst/>
              <a:gdLst>
                <a:gd name="T0" fmla="*/ 0 w 12"/>
                <a:gd name="T1" fmla="*/ 18 h 24"/>
                <a:gd name="T2" fmla="*/ 6 w 12"/>
                <a:gd name="T3" fmla="*/ 18 h 24"/>
                <a:gd name="T4" fmla="*/ 6 w 12"/>
                <a:gd name="T5" fmla="*/ 24 h 24"/>
                <a:gd name="T6" fmla="*/ 12 w 12"/>
                <a:gd name="T7" fmla="*/ 18 h 24"/>
                <a:gd name="T8" fmla="*/ 12 w 12"/>
                <a:gd name="T9" fmla="*/ 6 h 24"/>
                <a:gd name="T10" fmla="*/ 6 w 12"/>
                <a:gd name="T11" fmla="*/ 0 h 24"/>
                <a:gd name="T12" fmla="*/ 6 w 12"/>
                <a:gd name="T13" fmla="*/ 6 h 24"/>
                <a:gd name="T14" fmla="*/ 0 w 12"/>
                <a:gd name="T15" fmla="*/ 6 h 24"/>
                <a:gd name="T16" fmla="*/ 0 w 12"/>
                <a:gd name="T17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4">
                  <a:moveTo>
                    <a:pt x="0" y="18"/>
                  </a:moveTo>
                  <a:lnTo>
                    <a:pt x="6" y="18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45" name="Freeform 467"/>
            <p:cNvSpPr>
              <a:spLocks/>
            </p:cNvSpPr>
            <p:nvPr/>
          </p:nvSpPr>
          <p:spPr bwMode="auto">
            <a:xfrm>
              <a:off x="5003800" y="3138488"/>
              <a:ext cx="19050" cy="38100"/>
            </a:xfrm>
            <a:custGeom>
              <a:avLst/>
              <a:gdLst>
                <a:gd name="T0" fmla="*/ 0 w 2"/>
                <a:gd name="T1" fmla="*/ 3 h 4"/>
                <a:gd name="T2" fmla="*/ 1 w 2"/>
                <a:gd name="T3" fmla="*/ 3 h 4"/>
                <a:gd name="T4" fmla="*/ 1 w 2"/>
                <a:gd name="T5" fmla="*/ 4 h 4"/>
                <a:gd name="T6" fmla="*/ 2 w 2"/>
                <a:gd name="T7" fmla="*/ 3 h 4"/>
                <a:gd name="T8" fmla="*/ 2 w 2"/>
                <a:gd name="T9" fmla="*/ 1 h 4"/>
                <a:gd name="T10" fmla="*/ 2 w 2"/>
                <a:gd name="T11" fmla="*/ 3 h 4"/>
                <a:gd name="T12" fmla="*/ 2 w 2"/>
                <a:gd name="T13" fmla="*/ 1 h 4"/>
                <a:gd name="T14" fmla="*/ 1 w 2"/>
                <a:gd name="T15" fmla="*/ 0 h 4"/>
                <a:gd name="T16" fmla="*/ 1 w 2"/>
                <a:gd name="T17" fmla="*/ 1 h 4"/>
                <a:gd name="T18" fmla="*/ 0 w 2"/>
                <a:gd name="T19" fmla="*/ 1 h 4"/>
                <a:gd name="T20" fmla="*/ 0 w 2"/>
                <a:gd name="T2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lnTo>
                    <a:pt x="1" y="3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46" name="Freeform 468"/>
            <p:cNvSpPr>
              <a:spLocks/>
            </p:cNvSpPr>
            <p:nvPr/>
          </p:nvSpPr>
          <p:spPr bwMode="auto">
            <a:xfrm>
              <a:off x="5003800" y="3138488"/>
              <a:ext cx="28575" cy="19050"/>
            </a:xfrm>
            <a:custGeom>
              <a:avLst/>
              <a:gdLst>
                <a:gd name="T0" fmla="*/ 6 w 18"/>
                <a:gd name="T1" fmla="*/ 0 h 12"/>
                <a:gd name="T2" fmla="*/ 6 w 18"/>
                <a:gd name="T3" fmla="*/ 6 h 12"/>
                <a:gd name="T4" fmla="*/ 0 w 18"/>
                <a:gd name="T5" fmla="*/ 6 h 12"/>
                <a:gd name="T6" fmla="*/ 6 w 18"/>
                <a:gd name="T7" fmla="*/ 12 h 12"/>
                <a:gd name="T8" fmla="*/ 18 w 18"/>
                <a:gd name="T9" fmla="*/ 12 h 12"/>
                <a:gd name="T10" fmla="*/ 18 w 18"/>
                <a:gd name="T11" fmla="*/ 6 h 12"/>
                <a:gd name="T12" fmla="*/ 12 w 18"/>
                <a:gd name="T13" fmla="*/ 0 h 12"/>
                <a:gd name="T14" fmla="*/ 6 w 18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47" name="Freeform 469"/>
            <p:cNvSpPr>
              <a:spLocks/>
            </p:cNvSpPr>
            <p:nvPr/>
          </p:nvSpPr>
          <p:spPr bwMode="auto">
            <a:xfrm>
              <a:off x="5003800" y="3138488"/>
              <a:ext cx="28575" cy="19050"/>
            </a:xfrm>
            <a:custGeom>
              <a:avLst/>
              <a:gdLst>
                <a:gd name="T0" fmla="*/ 1 w 3"/>
                <a:gd name="T1" fmla="*/ 0 h 2"/>
                <a:gd name="T2" fmla="*/ 1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3 w 3"/>
                <a:gd name="T13" fmla="*/ 2 h 2"/>
                <a:gd name="T14" fmla="*/ 3 w 3"/>
                <a:gd name="T15" fmla="*/ 1 h 2"/>
                <a:gd name="T16" fmla="*/ 3 w 3"/>
                <a:gd name="T17" fmla="*/ 1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48" name="Freeform 470"/>
            <p:cNvSpPr>
              <a:spLocks/>
            </p:cNvSpPr>
            <p:nvPr/>
          </p:nvSpPr>
          <p:spPr bwMode="auto">
            <a:xfrm>
              <a:off x="5013325" y="3128963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6 w 12"/>
                <a:gd name="T3" fmla="*/ 18 h 18"/>
                <a:gd name="T4" fmla="*/ 12 w 12"/>
                <a:gd name="T5" fmla="*/ 18 h 18"/>
                <a:gd name="T6" fmla="*/ 12 w 12"/>
                <a:gd name="T7" fmla="*/ 0 h 18"/>
                <a:gd name="T8" fmla="*/ 6 w 12"/>
                <a:gd name="T9" fmla="*/ 0 h 18"/>
                <a:gd name="T10" fmla="*/ 0 w 12"/>
                <a:gd name="T11" fmla="*/ 6 h 18"/>
                <a:gd name="T12" fmla="*/ 0 w 12"/>
                <a:gd name="T1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49" name="Freeform 471"/>
            <p:cNvSpPr>
              <a:spLocks/>
            </p:cNvSpPr>
            <p:nvPr/>
          </p:nvSpPr>
          <p:spPr bwMode="auto">
            <a:xfrm>
              <a:off x="5013325" y="3128963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1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0 h 3"/>
                <a:gd name="T14" fmla="*/ 1 w 2"/>
                <a:gd name="T15" fmla="*/ 0 h 3"/>
                <a:gd name="T16" fmla="*/ 1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50" name="Freeform 472"/>
            <p:cNvSpPr>
              <a:spLocks/>
            </p:cNvSpPr>
            <p:nvPr/>
          </p:nvSpPr>
          <p:spPr bwMode="auto">
            <a:xfrm>
              <a:off x="5013325" y="3128963"/>
              <a:ext cx="142875" cy="19050"/>
            </a:xfrm>
            <a:custGeom>
              <a:avLst/>
              <a:gdLst>
                <a:gd name="T0" fmla="*/ 6 w 90"/>
                <a:gd name="T1" fmla="*/ 0 h 12"/>
                <a:gd name="T2" fmla="*/ 0 w 90"/>
                <a:gd name="T3" fmla="*/ 6 h 12"/>
                <a:gd name="T4" fmla="*/ 6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  <a:gd name="T10" fmla="*/ 84 w 90"/>
                <a:gd name="T11" fmla="*/ 0 h 12"/>
                <a:gd name="T12" fmla="*/ 6 w 90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2">
                  <a:moveTo>
                    <a:pt x="6" y="0"/>
                  </a:moveTo>
                  <a:lnTo>
                    <a:pt x="0" y="6"/>
                  </a:lnTo>
                  <a:lnTo>
                    <a:pt x="6" y="12"/>
                  </a:lnTo>
                  <a:lnTo>
                    <a:pt x="90" y="12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51" name="Freeform 473"/>
            <p:cNvSpPr>
              <a:spLocks/>
            </p:cNvSpPr>
            <p:nvPr/>
          </p:nvSpPr>
          <p:spPr bwMode="auto">
            <a:xfrm>
              <a:off x="5013325" y="3128963"/>
              <a:ext cx="142875" cy="19050"/>
            </a:xfrm>
            <a:custGeom>
              <a:avLst/>
              <a:gdLst>
                <a:gd name="T0" fmla="*/ 1 w 15"/>
                <a:gd name="T1" fmla="*/ 0 h 2"/>
                <a:gd name="T2" fmla="*/ 2 w 15"/>
                <a:gd name="T3" fmla="*/ 0 h 2"/>
                <a:gd name="T4" fmla="*/ 0 w 15"/>
                <a:gd name="T5" fmla="*/ 1 h 2"/>
                <a:gd name="T6" fmla="*/ 1 w 15"/>
                <a:gd name="T7" fmla="*/ 2 h 2"/>
                <a:gd name="T8" fmla="*/ 14 w 15"/>
                <a:gd name="T9" fmla="*/ 2 h 2"/>
                <a:gd name="T10" fmla="*/ 1 w 15"/>
                <a:gd name="T11" fmla="*/ 2 h 2"/>
                <a:gd name="T12" fmla="*/ 15 w 15"/>
                <a:gd name="T13" fmla="*/ 2 h 2"/>
                <a:gd name="T14" fmla="*/ 15 w 15"/>
                <a:gd name="T15" fmla="*/ 1 h 2"/>
                <a:gd name="T16" fmla="*/ 15 w 15"/>
                <a:gd name="T17" fmla="*/ 0 h 2"/>
                <a:gd name="T18" fmla="*/ 14 w 15"/>
                <a:gd name="T19" fmla="*/ 0 h 2"/>
                <a:gd name="T20" fmla="*/ 1 w 15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2">
                  <a:moveTo>
                    <a:pt x="1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14" y="2"/>
                  </a:lnTo>
                  <a:lnTo>
                    <a:pt x="1" y="2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52" name="Freeform 474"/>
            <p:cNvSpPr>
              <a:spLocks/>
            </p:cNvSpPr>
            <p:nvPr/>
          </p:nvSpPr>
          <p:spPr bwMode="auto">
            <a:xfrm>
              <a:off x="5137150" y="3119438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18 h 18"/>
                <a:gd name="T4" fmla="*/ 12 w 12"/>
                <a:gd name="T5" fmla="*/ 18 h 18"/>
                <a:gd name="T6" fmla="*/ 12 w 12"/>
                <a:gd name="T7" fmla="*/ 0 h 18"/>
                <a:gd name="T8" fmla="*/ 0 w 12"/>
                <a:gd name="T9" fmla="*/ 0 h 18"/>
                <a:gd name="T10" fmla="*/ 0 w 12"/>
                <a:gd name="T11" fmla="*/ 6 h 18"/>
                <a:gd name="T12" fmla="*/ 0 w 12"/>
                <a:gd name="T1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0" y="18"/>
                  </a:lnTo>
                  <a:lnTo>
                    <a:pt x="12" y="18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53" name="Freeform 475"/>
            <p:cNvSpPr>
              <a:spLocks/>
            </p:cNvSpPr>
            <p:nvPr/>
          </p:nvSpPr>
          <p:spPr bwMode="auto">
            <a:xfrm>
              <a:off x="5137150" y="3119438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0 h 3"/>
                <a:gd name="T14" fmla="*/ 1 w 2"/>
                <a:gd name="T15" fmla="*/ 0 h 3"/>
                <a:gd name="T16" fmla="*/ 0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54" name="Freeform 476"/>
            <p:cNvSpPr>
              <a:spLocks/>
            </p:cNvSpPr>
            <p:nvPr/>
          </p:nvSpPr>
          <p:spPr bwMode="auto">
            <a:xfrm>
              <a:off x="5137150" y="3119438"/>
              <a:ext cx="28575" cy="1905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0 h 12"/>
                <a:gd name="T4" fmla="*/ 0 w 18"/>
                <a:gd name="T5" fmla="*/ 6 h 12"/>
                <a:gd name="T6" fmla="*/ 12 w 18"/>
                <a:gd name="T7" fmla="*/ 12 h 12"/>
                <a:gd name="T8" fmla="*/ 6 w 18"/>
                <a:gd name="T9" fmla="*/ 12 h 12"/>
                <a:gd name="T10" fmla="*/ 18 w 18"/>
                <a:gd name="T11" fmla="*/ 6 h 12"/>
                <a:gd name="T12" fmla="*/ 18 w 18"/>
                <a:gd name="T13" fmla="*/ 0 h 12"/>
                <a:gd name="T14" fmla="*/ 12 w 18"/>
                <a:gd name="T15" fmla="*/ 0 h 12"/>
                <a:gd name="T16" fmla="*/ 6 w 18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55" name="Freeform 477"/>
            <p:cNvSpPr>
              <a:spLocks/>
            </p:cNvSpPr>
            <p:nvPr/>
          </p:nvSpPr>
          <p:spPr bwMode="auto">
            <a:xfrm>
              <a:off x="5137150" y="3119438"/>
              <a:ext cx="28575" cy="1905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1 h 2"/>
                <a:gd name="T8" fmla="*/ 2 w 3"/>
                <a:gd name="T9" fmla="*/ 2 h 2"/>
                <a:gd name="T10" fmla="*/ 1 w 3"/>
                <a:gd name="T11" fmla="*/ 2 h 2"/>
                <a:gd name="T12" fmla="*/ 3 w 3"/>
                <a:gd name="T13" fmla="*/ 1 h 2"/>
                <a:gd name="T14" fmla="*/ 3 w 3"/>
                <a:gd name="T15" fmla="*/ 1 h 2"/>
                <a:gd name="T16" fmla="*/ 3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56" name="Freeform 478"/>
            <p:cNvSpPr>
              <a:spLocks/>
            </p:cNvSpPr>
            <p:nvPr/>
          </p:nvSpPr>
          <p:spPr bwMode="auto">
            <a:xfrm>
              <a:off x="5146675" y="3100388"/>
              <a:ext cx="19050" cy="38100"/>
            </a:xfrm>
            <a:custGeom>
              <a:avLst/>
              <a:gdLst>
                <a:gd name="T0" fmla="*/ 0 w 12"/>
                <a:gd name="T1" fmla="*/ 18 h 24"/>
                <a:gd name="T2" fmla="*/ 6 w 12"/>
                <a:gd name="T3" fmla="*/ 18 h 24"/>
                <a:gd name="T4" fmla="*/ 6 w 12"/>
                <a:gd name="T5" fmla="*/ 24 h 24"/>
                <a:gd name="T6" fmla="*/ 12 w 12"/>
                <a:gd name="T7" fmla="*/ 18 h 24"/>
                <a:gd name="T8" fmla="*/ 12 w 12"/>
                <a:gd name="T9" fmla="*/ 6 h 24"/>
                <a:gd name="T10" fmla="*/ 6 w 12"/>
                <a:gd name="T11" fmla="*/ 0 h 24"/>
                <a:gd name="T12" fmla="*/ 6 w 12"/>
                <a:gd name="T13" fmla="*/ 6 h 24"/>
                <a:gd name="T14" fmla="*/ 0 w 12"/>
                <a:gd name="T15" fmla="*/ 6 h 24"/>
                <a:gd name="T16" fmla="*/ 0 w 12"/>
                <a:gd name="T17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4">
                  <a:moveTo>
                    <a:pt x="0" y="18"/>
                  </a:moveTo>
                  <a:lnTo>
                    <a:pt x="6" y="18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57" name="Freeform 479"/>
            <p:cNvSpPr>
              <a:spLocks/>
            </p:cNvSpPr>
            <p:nvPr/>
          </p:nvSpPr>
          <p:spPr bwMode="auto">
            <a:xfrm>
              <a:off x="5146675" y="3100388"/>
              <a:ext cx="19050" cy="38100"/>
            </a:xfrm>
            <a:custGeom>
              <a:avLst/>
              <a:gdLst>
                <a:gd name="T0" fmla="*/ 0 w 2"/>
                <a:gd name="T1" fmla="*/ 3 h 4"/>
                <a:gd name="T2" fmla="*/ 1 w 2"/>
                <a:gd name="T3" fmla="*/ 3 h 4"/>
                <a:gd name="T4" fmla="*/ 1 w 2"/>
                <a:gd name="T5" fmla="*/ 4 h 4"/>
                <a:gd name="T6" fmla="*/ 2 w 2"/>
                <a:gd name="T7" fmla="*/ 3 h 4"/>
                <a:gd name="T8" fmla="*/ 2 w 2"/>
                <a:gd name="T9" fmla="*/ 1 h 4"/>
                <a:gd name="T10" fmla="*/ 2 w 2"/>
                <a:gd name="T11" fmla="*/ 3 h 4"/>
                <a:gd name="T12" fmla="*/ 2 w 2"/>
                <a:gd name="T13" fmla="*/ 1 h 4"/>
                <a:gd name="T14" fmla="*/ 1 w 2"/>
                <a:gd name="T15" fmla="*/ 0 h 4"/>
                <a:gd name="T16" fmla="*/ 1 w 2"/>
                <a:gd name="T17" fmla="*/ 1 h 4"/>
                <a:gd name="T18" fmla="*/ 0 w 2"/>
                <a:gd name="T19" fmla="*/ 1 h 4"/>
                <a:gd name="T20" fmla="*/ 0 w 2"/>
                <a:gd name="T2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lnTo>
                    <a:pt x="1" y="3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58" name="Freeform 480"/>
            <p:cNvSpPr>
              <a:spLocks/>
            </p:cNvSpPr>
            <p:nvPr/>
          </p:nvSpPr>
          <p:spPr bwMode="auto">
            <a:xfrm>
              <a:off x="5146675" y="3100388"/>
              <a:ext cx="28575" cy="19050"/>
            </a:xfrm>
            <a:custGeom>
              <a:avLst/>
              <a:gdLst>
                <a:gd name="T0" fmla="*/ 6 w 18"/>
                <a:gd name="T1" fmla="*/ 0 h 12"/>
                <a:gd name="T2" fmla="*/ 6 w 18"/>
                <a:gd name="T3" fmla="*/ 6 h 12"/>
                <a:gd name="T4" fmla="*/ 0 w 18"/>
                <a:gd name="T5" fmla="*/ 6 h 12"/>
                <a:gd name="T6" fmla="*/ 6 w 18"/>
                <a:gd name="T7" fmla="*/ 12 h 12"/>
                <a:gd name="T8" fmla="*/ 18 w 18"/>
                <a:gd name="T9" fmla="*/ 12 h 12"/>
                <a:gd name="T10" fmla="*/ 18 w 18"/>
                <a:gd name="T11" fmla="*/ 6 h 12"/>
                <a:gd name="T12" fmla="*/ 12 w 18"/>
                <a:gd name="T13" fmla="*/ 0 h 12"/>
                <a:gd name="T14" fmla="*/ 6 w 18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59" name="Freeform 481"/>
            <p:cNvSpPr>
              <a:spLocks/>
            </p:cNvSpPr>
            <p:nvPr/>
          </p:nvSpPr>
          <p:spPr bwMode="auto">
            <a:xfrm>
              <a:off x="5146675" y="3100388"/>
              <a:ext cx="28575" cy="19050"/>
            </a:xfrm>
            <a:custGeom>
              <a:avLst/>
              <a:gdLst>
                <a:gd name="T0" fmla="*/ 1 w 3"/>
                <a:gd name="T1" fmla="*/ 0 h 2"/>
                <a:gd name="T2" fmla="*/ 1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3 w 3"/>
                <a:gd name="T13" fmla="*/ 2 h 2"/>
                <a:gd name="T14" fmla="*/ 3 w 3"/>
                <a:gd name="T15" fmla="*/ 1 h 2"/>
                <a:gd name="T16" fmla="*/ 3 w 3"/>
                <a:gd name="T17" fmla="*/ 1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60" name="Freeform 482"/>
            <p:cNvSpPr>
              <a:spLocks/>
            </p:cNvSpPr>
            <p:nvPr/>
          </p:nvSpPr>
          <p:spPr bwMode="auto">
            <a:xfrm>
              <a:off x="5156200" y="3090863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6 w 12"/>
                <a:gd name="T3" fmla="*/ 18 h 18"/>
                <a:gd name="T4" fmla="*/ 12 w 12"/>
                <a:gd name="T5" fmla="*/ 18 h 18"/>
                <a:gd name="T6" fmla="*/ 12 w 12"/>
                <a:gd name="T7" fmla="*/ 0 h 18"/>
                <a:gd name="T8" fmla="*/ 6 w 12"/>
                <a:gd name="T9" fmla="*/ 0 h 18"/>
                <a:gd name="T10" fmla="*/ 0 w 12"/>
                <a:gd name="T11" fmla="*/ 6 h 18"/>
                <a:gd name="T12" fmla="*/ 0 w 12"/>
                <a:gd name="T1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61" name="Freeform 483"/>
            <p:cNvSpPr>
              <a:spLocks/>
            </p:cNvSpPr>
            <p:nvPr/>
          </p:nvSpPr>
          <p:spPr bwMode="auto">
            <a:xfrm>
              <a:off x="5156200" y="3090863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1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0 h 3"/>
                <a:gd name="T14" fmla="*/ 1 w 2"/>
                <a:gd name="T15" fmla="*/ 0 h 3"/>
                <a:gd name="T16" fmla="*/ 1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62" name="Freeform 484"/>
            <p:cNvSpPr>
              <a:spLocks/>
            </p:cNvSpPr>
            <p:nvPr/>
          </p:nvSpPr>
          <p:spPr bwMode="auto">
            <a:xfrm>
              <a:off x="5156200" y="3090863"/>
              <a:ext cx="66675" cy="19050"/>
            </a:xfrm>
            <a:custGeom>
              <a:avLst/>
              <a:gdLst>
                <a:gd name="T0" fmla="*/ 6 w 42"/>
                <a:gd name="T1" fmla="*/ 0 h 12"/>
                <a:gd name="T2" fmla="*/ 0 w 42"/>
                <a:gd name="T3" fmla="*/ 6 h 12"/>
                <a:gd name="T4" fmla="*/ 6 w 42"/>
                <a:gd name="T5" fmla="*/ 12 h 12"/>
                <a:gd name="T6" fmla="*/ 36 w 42"/>
                <a:gd name="T7" fmla="*/ 12 h 12"/>
                <a:gd name="T8" fmla="*/ 42 w 42"/>
                <a:gd name="T9" fmla="*/ 6 h 12"/>
                <a:gd name="T10" fmla="*/ 36 w 42"/>
                <a:gd name="T11" fmla="*/ 0 h 12"/>
                <a:gd name="T12" fmla="*/ 6 w 42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12">
                  <a:moveTo>
                    <a:pt x="6" y="0"/>
                  </a:moveTo>
                  <a:lnTo>
                    <a:pt x="0" y="6"/>
                  </a:lnTo>
                  <a:lnTo>
                    <a:pt x="6" y="12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3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63" name="Freeform 485"/>
            <p:cNvSpPr>
              <a:spLocks/>
            </p:cNvSpPr>
            <p:nvPr/>
          </p:nvSpPr>
          <p:spPr bwMode="auto">
            <a:xfrm>
              <a:off x="5156200" y="3090863"/>
              <a:ext cx="66675" cy="19050"/>
            </a:xfrm>
            <a:custGeom>
              <a:avLst/>
              <a:gdLst>
                <a:gd name="T0" fmla="*/ 1 w 7"/>
                <a:gd name="T1" fmla="*/ 0 h 2"/>
                <a:gd name="T2" fmla="*/ 2 w 7"/>
                <a:gd name="T3" fmla="*/ 0 h 2"/>
                <a:gd name="T4" fmla="*/ 0 w 7"/>
                <a:gd name="T5" fmla="*/ 1 h 2"/>
                <a:gd name="T6" fmla="*/ 1 w 7"/>
                <a:gd name="T7" fmla="*/ 2 h 2"/>
                <a:gd name="T8" fmla="*/ 6 w 7"/>
                <a:gd name="T9" fmla="*/ 2 h 2"/>
                <a:gd name="T10" fmla="*/ 1 w 7"/>
                <a:gd name="T11" fmla="*/ 2 h 2"/>
                <a:gd name="T12" fmla="*/ 6 w 7"/>
                <a:gd name="T13" fmla="*/ 2 h 2"/>
                <a:gd name="T14" fmla="*/ 7 w 7"/>
                <a:gd name="T15" fmla="*/ 1 h 2"/>
                <a:gd name="T16" fmla="*/ 6 w 7"/>
                <a:gd name="T17" fmla="*/ 0 h 2"/>
                <a:gd name="T18" fmla="*/ 6 w 7"/>
                <a:gd name="T19" fmla="*/ 0 h 2"/>
                <a:gd name="T20" fmla="*/ 1 w 7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2">
                  <a:moveTo>
                    <a:pt x="1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6" y="2"/>
                  </a:lnTo>
                  <a:lnTo>
                    <a:pt x="1" y="2"/>
                  </a:lnTo>
                  <a:lnTo>
                    <a:pt x="6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64" name="Freeform 486"/>
            <p:cNvSpPr>
              <a:spLocks/>
            </p:cNvSpPr>
            <p:nvPr/>
          </p:nvSpPr>
          <p:spPr bwMode="auto">
            <a:xfrm>
              <a:off x="5203825" y="3090863"/>
              <a:ext cx="28575" cy="1905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0 h 12"/>
                <a:gd name="T4" fmla="*/ 0 w 18"/>
                <a:gd name="T5" fmla="*/ 12 h 12"/>
                <a:gd name="T6" fmla="*/ 12 w 18"/>
                <a:gd name="T7" fmla="*/ 12 h 12"/>
                <a:gd name="T8" fmla="*/ 18 w 18"/>
                <a:gd name="T9" fmla="*/ 6 h 12"/>
                <a:gd name="T10" fmla="*/ 12 w 18"/>
                <a:gd name="T11" fmla="*/ 0 h 12"/>
                <a:gd name="T12" fmla="*/ 6 w 1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65" name="Freeform 487"/>
            <p:cNvSpPr>
              <a:spLocks/>
            </p:cNvSpPr>
            <p:nvPr/>
          </p:nvSpPr>
          <p:spPr bwMode="auto">
            <a:xfrm>
              <a:off x="5203825" y="3090863"/>
              <a:ext cx="28575" cy="1905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2 w 3"/>
                <a:gd name="T13" fmla="*/ 2 h 2"/>
                <a:gd name="T14" fmla="*/ 3 w 3"/>
                <a:gd name="T15" fmla="*/ 1 h 2"/>
                <a:gd name="T16" fmla="*/ 2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66" name="Freeform 488"/>
            <p:cNvSpPr>
              <a:spLocks/>
            </p:cNvSpPr>
            <p:nvPr/>
          </p:nvSpPr>
          <p:spPr bwMode="auto">
            <a:xfrm>
              <a:off x="5213350" y="3081338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18 h 18"/>
                <a:gd name="T4" fmla="*/ 6 w 12"/>
                <a:gd name="T5" fmla="*/ 18 h 18"/>
                <a:gd name="T6" fmla="*/ 12 w 12"/>
                <a:gd name="T7" fmla="*/ 6 h 18"/>
                <a:gd name="T8" fmla="*/ 12 w 12"/>
                <a:gd name="T9" fmla="*/ 12 h 18"/>
                <a:gd name="T10" fmla="*/ 6 w 12"/>
                <a:gd name="T11" fmla="*/ 0 h 18"/>
                <a:gd name="T12" fmla="*/ 0 w 12"/>
                <a:gd name="T13" fmla="*/ 0 h 18"/>
                <a:gd name="T14" fmla="*/ 0 w 12"/>
                <a:gd name="T15" fmla="*/ 6 h 18"/>
                <a:gd name="T16" fmla="*/ 0 w 12"/>
                <a:gd name="T17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67" name="Freeform 489"/>
            <p:cNvSpPr>
              <a:spLocks/>
            </p:cNvSpPr>
            <p:nvPr/>
          </p:nvSpPr>
          <p:spPr bwMode="auto">
            <a:xfrm>
              <a:off x="5213350" y="3081338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1 w 2"/>
                <a:gd name="T13" fmla="*/ 0 h 3"/>
                <a:gd name="T14" fmla="*/ 1 w 2"/>
                <a:gd name="T15" fmla="*/ 0 h 3"/>
                <a:gd name="T16" fmla="*/ 0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68" name="Freeform 490"/>
            <p:cNvSpPr>
              <a:spLocks/>
            </p:cNvSpPr>
            <p:nvPr/>
          </p:nvSpPr>
          <p:spPr bwMode="auto">
            <a:xfrm>
              <a:off x="5213350" y="3081338"/>
              <a:ext cx="19050" cy="19050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0 h 12"/>
                <a:gd name="T4" fmla="*/ 0 w 12"/>
                <a:gd name="T5" fmla="*/ 6 h 12"/>
                <a:gd name="T6" fmla="*/ 6 w 12"/>
                <a:gd name="T7" fmla="*/ 12 h 12"/>
                <a:gd name="T8" fmla="*/ 12 w 12"/>
                <a:gd name="T9" fmla="*/ 6 h 12"/>
                <a:gd name="T10" fmla="*/ 12 w 12"/>
                <a:gd name="T11" fmla="*/ 0 h 12"/>
                <a:gd name="T12" fmla="*/ 6 w 12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69" name="Freeform 491"/>
            <p:cNvSpPr>
              <a:spLocks/>
            </p:cNvSpPr>
            <p:nvPr/>
          </p:nvSpPr>
          <p:spPr bwMode="auto">
            <a:xfrm>
              <a:off x="5213350" y="3081338"/>
              <a:ext cx="19050" cy="19050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1 h 2"/>
                <a:gd name="T8" fmla="*/ 1 w 2"/>
                <a:gd name="T9" fmla="*/ 2 h 2"/>
                <a:gd name="T10" fmla="*/ 1 w 2"/>
                <a:gd name="T11" fmla="*/ 2 h 2"/>
                <a:gd name="T12" fmla="*/ 2 w 2"/>
                <a:gd name="T13" fmla="*/ 1 h 2"/>
                <a:gd name="T14" fmla="*/ 2 w 2"/>
                <a:gd name="T15" fmla="*/ 1 h 2"/>
                <a:gd name="T16" fmla="*/ 2 w 2"/>
                <a:gd name="T17" fmla="*/ 0 h 2"/>
                <a:gd name="T18" fmla="*/ 1 w 2"/>
                <a:gd name="T19" fmla="*/ 0 h 2"/>
                <a:gd name="T20" fmla="*/ 1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70" name="Freeform 492"/>
            <p:cNvSpPr>
              <a:spLocks/>
            </p:cNvSpPr>
            <p:nvPr/>
          </p:nvSpPr>
          <p:spPr bwMode="auto">
            <a:xfrm>
              <a:off x="5213350" y="3062288"/>
              <a:ext cx="19050" cy="38100"/>
            </a:xfrm>
            <a:custGeom>
              <a:avLst/>
              <a:gdLst>
                <a:gd name="T0" fmla="*/ 0 w 12"/>
                <a:gd name="T1" fmla="*/ 18 h 24"/>
                <a:gd name="T2" fmla="*/ 6 w 12"/>
                <a:gd name="T3" fmla="*/ 24 h 24"/>
                <a:gd name="T4" fmla="*/ 12 w 12"/>
                <a:gd name="T5" fmla="*/ 18 h 24"/>
                <a:gd name="T6" fmla="*/ 12 w 12"/>
                <a:gd name="T7" fmla="*/ 6 h 24"/>
                <a:gd name="T8" fmla="*/ 6 w 12"/>
                <a:gd name="T9" fmla="*/ 0 h 24"/>
                <a:gd name="T10" fmla="*/ 0 w 12"/>
                <a:gd name="T11" fmla="*/ 6 h 24"/>
                <a:gd name="T12" fmla="*/ 0 w 12"/>
                <a:gd name="T13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24">
                  <a:moveTo>
                    <a:pt x="0" y="18"/>
                  </a:moveTo>
                  <a:lnTo>
                    <a:pt x="6" y="24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71" name="Freeform 493"/>
            <p:cNvSpPr>
              <a:spLocks/>
            </p:cNvSpPr>
            <p:nvPr/>
          </p:nvSpPr>
          <p:spPr bwMode="auto">
            <a:xfrm>
              <a:off x="5213350" y="3062288"/>
              <a:ext cx="19050" cy="38100"/>
            </a:xfrm>
            <a:custGeom>
              <a:avLst/>
              <a:gdLst>
                <a:gd name="T0" fmla="*/ 0 w 2"/>
                <a:gd name="T1" fmla="*/ 3 h 4"/>
                <a:gd name="T2" fmla="*/ 1 w 2"/>
                <a:gd name="T3" fmla="*/ 3 h 4"/>
                <a:gd name="T4" fmla="*/ 1 w 2"/>
                <a:gd name="T5" fmla="*/ 4 h 4"/>
                <a:gd name="T6" fmla="*/ 2 w 2"/>
                <a:gd name="T7" fmla="*/ 3 h 4"/>
                <a:gd name="T8" fmla="*/ 2 w 2"/>
                <a:gd name="T9" fmla="*/ 1 h 4"/>
                <a:gd name="T10" fmla="*/ 2 w 2"/>
                <a:gd name="T11" fmla="*/ 3 h 4"/>
                <a:gd name="T12" fmla="*/ 2 w 2"/>
                <a:gd name="T13" fmla="*/ 1 h 4"/>
                <a:gd name="T14" fmla="*/ 1 w 2"/>
                <a:gd name="T15" fmla="*/ 0 h 4"/>
                <a:gd name="T16" fmla="*/ 0 w 2"/>
                <a:gd name="T17" fmla="*/ 1 h 4"/>
                <a:gd name="T18" fmla="*/ 0 w 2"/>
                <a:gd name="T19" fmla="*/ 1 h 4"/>
                <a:gd name="T20" fmla="*/ 0 w 2"/>
                <a:gd name="T2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lnTo>
                    <a:pt x="1" y="3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72" name="Freeform 494"/>
            <p:cNvSpPr>
              <a:spLocks/>
            </p:cNvSpPr>
            <p:nvPr/>
          </p:nvSpPr>
          <p:spPr bwMode="auto">
            <a:xfrm>
              <a:off x="5213350" y="3062288"/>
              <a:ext cx="38100" cy="19050"/>
            </a:xfrm>
            <a:custGeom>
              <a:avLst/>
              <a:gdLst>
                <a:gd name="T0" fmla="*/ 6 w 24"/>
                <a:gd name="T1" fmla="*/ 0 h 12"/>
                <a:gd name="T2" fmla="*/ 0 w 24"/>
                <a:gd name="T3" fmla="*/ 6 h 12"/>
                <a:gd name="T4" fmla="*/ 0 w 24"/>
                <a:gd name="T5" fmla="*/ 12 h 12"/>
                <a:gd name="T6" fmla="*/ 24 w 24"/>
                <a:gd name="T7" fmla="*/ 12 h 12"/>
                <a:gd name="T8" fmla="*/ 24 w 24"/>
                <a:gd name="T9" fmla="*/ 6 h 12"/>
                <a:gd name="T10" fmla="*/ 18 w 24"/>
                <a:gd name="T11" fmla="*/ 0 h 12"/>
                <a:gd name="T12" fmla="*/ 6 w 2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6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1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73" name="Freeform 495"/>
            <p:cNvSpPr>
              <a:spLocks/>
            </p:cNvSpPr>
            <p:nvPr/>
          </p:nvSpPr>
          <p:spPr bwMode="auto">
            <a:xfrm>
              <a:off x="5213350" y="3062288"/>
              <a:ext cx="38100" cy="19050"/>
            </a:xfrm>
            <a:custGeom>
              <a:avLst/>
              <a:gdLst>
                <a:gd name="T0" fmla="*/ 1 w 4"/>
                <a:gd name="T1" fmla="*/ 0 h 2"/>
                <a:gd name="T2" fmla="*/ 0 w 4"/>
                <a:gd name="T3" fmla="*/ 1 h 2"/>
                <a:gd name="T4" fmla="*/ 0 w 4"/>
                <a:gd name="T5" fmla="*/ 1 h 2"/>
                <a:gd name="T6" fmla="*/ 0 w 4"/>
                <a:gd name="T7" fmla="*/ 2 h 2"/>
                <a:gd name="T8" fmla="*/ 3 w 4"/>
                <a:gd name="T9" fmla="*/ 2 h 2"/>
                <a:gd name="T10" fmla="*/ 1 w 4"/>
                <a:gd name="T11" fmla="*/ 2 h 2"/>
                <a:gd name="T12" fmla="*/ 4 w 4"/>
                <a:gd name="T13" fmla="*/ 2 h 2"/>
                <a:gd name="T14" fmla="*/ 4 w 4"/>
                <a:gd name="T15" fmla="*/ 1 h 2"/>
                <a:gd name="T16" fmla="*/ 4 w 4"/>
                <a:gd name="T17" fmla="*/ 1 h 2"/>
                <a:gd name="T18" fmla="*/ 3 w 4"/>
                <a:gd name="T19" fmla="*/ 0 h 2"/>
                <a:gd name="T20" fmla="*/ 1 w 4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3" y="2"/>
                  </a:lnTo>
                  <a:lnTo>
                    <a:pt x="1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74" name="Freeform 496"/>
            <p:cNvSpPr>
              <a:spLocks/>
            </p:cNvSpPr>
            <p:nvPr/>
          </p:nvSpPr>
          <p:spPr bwMode="auto">
            <a:xfrm>
              <a:off x="5232400" y="3052763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6 w 12"/>
                <a:gd name="T3" fmla="*/ 18 h 18"/>
                <a:gd name="T4" fmla="*/ 12 w 12"/>
                <a:gd name="T5" fmla="*/ 18 h 18"/>
                <a:gd name="T6" fmla="*/ 12 w 12"/>
                <a:gd name="T7" fmla="*/ 0 h 18"/>
                <a:gd name="T8" fmla="*/ 6 w 12"/>
                <a:gd name="T9" fmla="*/ 0 h 18"/>
                <a:gd name="T10" fmla="*/ 0 w 12"/>
                <a:gd name="T11" fmla="*/ 6 h 18"/>
                <a:gd name="T12" fmla="*/ 0 w 12"/>
                <a:gd name="T1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75" name="Freeform 497"/>
            <p:cNvSpPr>
              <a:spLocks/>
            </p:cNvSpPr>
            <p:nvPr/>
          </p:nvSpPr>
          <p:spPr bwMode="auto">
            <a:xfrm>
              <a:off x="5232400" y="3052763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1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0 h 3"/>
                <a:gd name="T14" fmla="*/ 1 w 2"/>
                <a:gd name="T15" fmla="*/ 0 h 3"/>
                <a:gd name="T16" fmla="*/ 1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76" name="Freeform 498"/>
            <p:cNvSpPr>
              <a:spLocks/>
            </p:cNvSpPr>
            <p:nvPr/>
          </p:nvSpPr>
          <p:spPr bwMode="auto">
            <a:xfrm>
              <a:off x="5232400" y="3052763"/>
              <a:ext cx="217487" cy="19050"/>
            </a:xfrm>
            <a:custGeom>
              <a:avLst/>
              <a:gdLst>
                <a:gd name="T0" fmla="*/ 6 w 137"/>
                <a:gd name="T1" fmla="*/ 0 h 12"/>
                <a:gd name="T2" fmla="*/ 0 w 137"/>
                <a:gd name="T3" fmla="*/ 6 h 12"/>
                <a:gd name="T4" fmla="*/ 6 w 137"/>
                <a:gd name="T5" fmla="*/ 12 h 12"/>
                <a:gd name="T6" fmla="*/ 131 w 137"/>
                <a:gd name="T7" fmla="*/ 12 h 12"/>
                <a:gd name="T8" fmla="*/ 137 w 137"/>
                <a:gd name="T9" fmla="*/ 6 h 12"/>
                <a:gd name="T10" fmla="*/ 131 w 137"/>
                <a:gd name="T11" fmla="*/ 0 h 12"/>
                <a:gd name="T12" fmla="*/ 6 w 137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12">
                  <a:moveTo>
                    <a:pt x="6" y="0"/>
                  </a:moveTo>
                  <a:lnTo>
                    <a:pt x="0" y="6"/>
                  </a:lnTo>
                  <a:lnTo>
                    <a:pt x="6" y="12"/>
                  </a:lnTo>
                  <a:lnTo>
                    <a:pt x="131" y="12"/>
                  </a:lnTo>
                  <a:lnTo>
                    <a:pt x="137" y="6"/>
                  </a:lnTo>
                  <a:lnTo>
                    <a:pt x="131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77" name="Freeform 499"/>
            <p:cNvSpPr>
              <a:spLocks/>
            </p:cNvSpPr>
            <p:nvPr/>
          </p:nvSpPr>
          <p:spPr bwMode="auto">
            <a:xfrm>
              <a:off x="5232400" y="3052763"/>
              <a:ext cx="217487" cy="19050"/>
            </a:xfrm>
            <a:custGeom>
              <a:avLst/>
              <a:gdLst>
                <a:gd name="T0" fmla="*/ 1 w 23"/>
                <a:gd name="T1" fmla="*/ 0 h 2"/>
                <a:gd name="T2" fmla="*/ 2 w 23"/>
                <a:gd name="T3" fmla="*/ 0 h 2"/>
                <a:gd name="T4" fmla="*/ 0 w 23"/>
                <a:gd name="T5" fmla="*/ 1 h 2"/>
                <a:gd name="T6" fmla="*/ 1 w 23"/>
                <a:gd name="T7" fmla="*/ 2 h 2"/>
                <a:gd name="T8" fmla="*/ 22 w 23"/>
                <a:gd name="T9" fmla="*/ 2 h 2"/>
                <a:gd name="T10" fmla="*/ 1 w 23"/>
                <a:gd name="T11" fmla="*/ 2 h 2"/>
                <a:gd name="T12" fmla="*/ 22 w 23"/>
                <a:gd name="T13" fmla="*/ 2 h 2"/>
                <a:gd name="T14" fmla="*/ 23 w 23"/>
                <a:gd name="T15" fmla="*/ 1 h 2"/>
                <a:gd name="T16" fmla="*/ 22 w 23"/>
                <a:gd name="T17" fmla="*/ 0 h 2"/>
                <a:gd name="T18" fmla="*/ 22 w 23"/>
                <a:gd name="T19" fmla="*/ 0 h 2"/>
                <a:gd name="T20" fmla="*/ 1 w 2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">
                  <a:moveTo>
                    <a:pt x="1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22" y="2"/>
                  </a:lnTo>
                  <a:lnTo>
                    <a:pt x="1" y="2"/>
                  </a:lnTo>
                  <a:lnTo>
                    <a:pt x="22" y="2"/>
                  </a:lnTo>
                  <a:lnTo>
                    <a:pt x="23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78" name="Freeform 500"/>
            <p:cNvSpPr>
              <a:spLocks/>
            </p:cNvSpPr>
            <p:nvPr/>
          </p:nvSpPr>
          <p:spPr bwMode="auto">
            <a:xfrm>
              <a:off x="5430838" y="3043238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18 h 18"/>
                <a:gd name="T4" fmla="*/ 6 w 12"/>
                <a:gd name="T5" fmla="*/ 18 h 18"/>
                <a:gd name="T6" fmla="*/ 12 w 12"/>
                <a:gd name="T7" fmla="*/ 6 h 18"/>
                <a:gd name="T8" fmla="*/ 12 w 12"/>
                <a:gd name="T9" fmla="*/ 12 h 18"/>
                <a:gd name="T10" fmla="*/ 6 w 12"/>
                <a:gd name="T11" fmla="*/ 0 h 18"/>
                <a:gd name="T12" fmla="*/ 0 w 12"/>
                <a:gd name="T13" fmla="*/ 0 h 18"/>
                <a:gd name="T14" fmla="*/ 0 w 12"/>
                <a:gd name="T15" fmla="*/ 6 h 18"/>
                <a:gd name="T16" fmla="*/ 0 w 12"/>
                <a:gd name="T17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79" name="Freeform 501"/>
            <p:cNvSpPr>
              <a:spLocks/>
            </p:cNvSpPr>
            <p:nvPr/>
          </p:nvSpPr>
          <p:spPr bwMode="auto">
            <a:xfrm>
              <a:off x="5430838" y="3043238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1 w 2"/>
                <a:gd name="T13" fmla="*/ 0 h 3"/>
                <a:gd name="T14" fmla="*/ 1 w 2"/>
                <a:gd name="T15" fmla="*/ 0 h 3"/>
                <a:gd name="T16" fmla="*/ 0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80" name="Freeform 502"/>
            <p:cNvSpPr>
              <a:spLocks/>
            </p:cNvSpPr>
            <p:nvPr/>
          </p:nvSpPr>
          <p:spPr bwMode="auto">
            <a:xfrm>
              <a:off x="5430838" y="3043238"/>
              <a:ext cx="19050" cy="19050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0 h 12"/>
                <a:gd name="T4" fmla="*/ 0 w 12"/>
                <a:gd name="T5" fmla="*/ 12 h 12"/>
                <a:gd name="T6" fmla="*/ 12 w 12"/>
                <a:gd name="T7" fmla="*/ 12 h 12"/>
                <a:gd name="T8" fmla="*/ 12 w 12"/>
                <a:gd name="T9" fmla="*/ 0 h 12"/>
                <a:gd name="T10" fmla="*/ 6 w 12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81" name="Freeform 503"/>
            <p:cNvSpPr>
              <a:spLocks/>
            </p:cNvSpPr>
            <p:nvPr/>
          </p:nvSpPr>
          <p:spPr bwMode="auto">
            <a:xfrm>
              <a:off x="5430838" y="3043238"/>
              <a:ext cx="19050" cy="19050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1 w 2"/>
                <a:gd name="T9" fmla="*/ 2 h 2"/>
                <a:gd name="T10" fmla="*/ 1 w 2"/>
                <a:gd name="T11" fmla="*/ 2 h 2"/>
                <a:gd name="T12" fmla="*/ 2 w 2"/>
                <a:gd name="T13" fmla="*/ 2 h 2"/>
                <a:gd name="T14" fmla="*/ 2 w 2"/>
                <a:gd name="T15" fmla="*/ 1 h 2"/>
                <a:gd name="T16" fmla="*/ 2 w 2"/>
                <a:gd name="T17" fmla="*/ 0 h 2"/>
                <a:gd name="T18" fmla="*/ 1 w 2"/>
                <a:gd name="T19" fmla="*/ 0 h 2"/>
                <a:gd name="T20" fmla="*/ 1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82" name="Freeform 504"/>
            <p:cNvSpPr>
              <a:spLocks/>
            </p:cNvSpPr>
            <p:nvPr/>
          </p:nvSpPr>
          <p:spPr bwMode="auto">
            <a:xfrm>
              <a:off x="5430838" y="3033713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6 w 12"/>
                <a:gd name="T3" fmla="*/ 18 h 18"/>
                <a:gd name="T4" fmla="*/ 12 w 12"/>
                <a:gd name="T5" fmla="*/ 18 h 18"/>
                <a:gd name="T6" fmla="*/ 12 w 12"/>
                <a:gd name="T7" fmla="*/ 0 h 18"/>
                <a:gd name="T8" fmla="*/ 6 w 12"/>
                <a:gd name="T9" fmla="*/ 0 h 18"/>
                <a:gd name="T10" fmla="*/ 0 w 12"/>
                <a:gd name="T11" fmla="*/ 6 h 18"/>
                <a:gd name="T12" fmla="*/ 0 w 12"/>
                <a:gd name="T1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83" name="Freeform 505"/>
            <p:cNvSpPr>
              <a:spLocks/>
            </p:cNvSpPr>
            <p:nvPr/>
          </p:nvSpPr>
          <p:spPr bwMode="auto">
            <a:xfrm>
              <a:off x="5430838" y="3033713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1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0 h 3"/>
                <a:gd name="T14" fmla="*/ 1 w 2"/>
                <a:gd name="T15" fmla="*/ 0 h 3"/>
                <a:gd name="T16" fmla="*/ 1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84" name="Freeform 506"/>
            <p:cNvSpPr>
              <a:spLocks/>
            </p:cNvSpPr>
            <p:nvPr/>
          </p:nvSpPr>
          <p:spPr bwMode="auto">
            <a:xfrm>
              <a:off x="5430838" y="3033713"/>
              <a:ext cx="28575" cy="1905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6 h 12"/>
                <a:gd name="T4" fmla="*/ 6 w 18"/>
                <a:gd name="T5" fmla="*/ 6 h 12"/>
                <a:gd name="T6" fmla="*/ 12 w 18"/>
                <a:gd name="T7" fmla="*/ 12 h 12"/>
                <a:gd name="T8" fmla="*/ 6 w 18"/>
                <a:gd name="T9" fmla="*/ 12 h 12"/>
                <a:gd name="T10" fmla="*/ 18 w 18"/>
                <a:gd name="T11" fmla="*/ 6 h 12"/>
                <a:gd name="T12" fmla="*/ 18 w 18"/>
                <a:gd name="T13" fmla="*/ 0 h 12"/>
                <a:gd name="T14" fmla="*/ 12 w 18"/>
                <a:gd name="T15" fmla="*/ 0 h 12"/>
                <a:gd name="T16" fmla="*/ 6 w 18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85" name="Freeform 507"/>
            <p:cNvSpPr>
              <a:spLocks/>
            </p:cNvSpPr>
            <p:nvPr/>
          </p:nvSpPr>
          <p:spPr bwMode="auto">
            <a:xfrm>
              <a:off x="5430838" y="3033713"/>
              <a:ext cx="28575" cy="19050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0 h 2"/>
                <a:gd name="T4" fmla="*/ 0 w 3"/>
                <a:gd name="T5" fmla="*/ 1 h 2"/>
                <a:gd name="T6" fmla="*/ 1 w 3"/>
                <a:gd name="T7" fmla="*/ 1 h 2"/>
                <a:gd name="T8" fmla="*/ 2 w 3"/>
                <a:gd name="T9" fmla="*/ 2 h 2"/>
                <a:gd name="T10" fmla="*/ 1 w 3"/>
                <a:gd name="T11" fmla="*/ 2 h 2"/>
                <a:gd name="T12" fmla="*/ 3 w 3"/>
                <a:gd name="T13" fmla="*/ 1 h 2"/>
                <a:gd name="T14" fmla="*/ 3 w 3"/>
                <a:gd name="T15" fmla="*/ 1 h 2"/>
                <a:gd name="T16" fmla="*/ 3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86" name="Freeform 508"/>
            <p:cNvSpPr>
              <a:spLocks/>
            </p:cNvSpPr>
            <p:nvPr/>
          </p:nvSpPr>
          <p:spPr bwMode="auto">
            <a:xfrm>
              <a:off x="5440363" y="3014663"/>
              <a:ext cx="19050" cy="38100"/>
            </a:xfrm>
            <a:custGeom>
              <a:avLst/>
              <a:gdLst>
                <a:gd name="T0" fmla="*/ 0 w 12"/>
                <a:gd name="T1" fmla="*/ 18 h 24"/>
                <a:gd name="T2" fmla="*/ 6 w 12"/>
                <a:gd name="T3" fmla="*/ 18 h 24"/>
                <a:gd name="T4" fmla="*/ 6 w 12"/>
                <a:gd name="T5" fmla="*/ 24 h 24"/>
                <a:gd name="T6" fmla="*/ 12 w 12"/>
                <a:gd name="T7" fmla="*/ 18 h 24"/>
                <a:gd name="T8" fmla="*/ 12 w 12"/>
                <a:gd name="T9" fmla="*/ 6 h 24"/>
                <a:gd name="T10" fmla="*/ 6 w 12"/>
                <a:gd name="T11" fmla="*/ 0 h 24"/>
                <a:gd name="T12" fmla="*/ 6 w 12"/>
                <a:gd name="T13" fmla="*/ 6 h 24"/>
                <a:gd name="T14" fmla="*/ 0 w 12"/>
                <a:gd name="T15" fmla="*/ 6 h 24"/>
                <a:gd name="T16" fmla="*/ 0 w 12"/>
                <a:gd name="T17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4">
                  <a:moveTo>
                    <a:pt x="0" y="18"/>
                  </a:moveTo>
                  <a:lnTo>
                    <a:pt x="6" y="18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87" name="Freeform 509"/>
            <p:cNvSpPr>
              <a:spLocks/>
            </p:cNvSpPr>
            <p:nvPr/>
          </p:nvSpPr>
          <p:spPr bwMode="auto">
            <a:xfrm>
              <a:off x="5440363" y="3014663"/>
              <a:ext cx="19050" cy="38100"/>
            </a:xfrm>
            <a:custGeom>
              <a:avLst/>
              <a:gdLst>
                <a:gd name="T0" fmla="*/ 0 w 2"/>
                <a:gd name="T1" fmla="*/ 3 h 4"/>
                <a:gd name="T2" fmla="*/ 1 w 2"/>
                <a:gd name="T3" fmla="*/ 3 h 4"/>
                <a:gd name="T4" fmla="*/ 1 w 2"/>
                <a:gd name="T5" fmla="*/ 4 h 4"/>
                <a:gd name="T6" fmla="*/ 2 w 2"/>
                <a:gd name="T7" fmla="*/ 3 h 4"/>
                <a:gd name="T8" fmla="*/ 2 w 2"/>
                <a:gd name="T9" fmla="*/ 1 h 4"/>
                <a:gd name="T10" fmla="*/ 2 w 2"/>
                <a:gd name="T11" fmla="*/ 3 h 4"/>
                <a:gd name="T12" fmla="*/ 2 w 2"/>
                <a:gd name="T13" fmla="*/ 1 h 4"/>
                <a:gd name="T14" fmla="*/ 1 w 2"/>
                <a:gd name="T15" fmla="*/ 0 h 4"/>
                <a:gd name="T16" fmla="*/ 1 w 2"/>
                <a:gd name="T17" fmla="*/ 1 h 4"/>
                <a:gd name="T18" fmla="*/ 0 w 2"/>
                <a:gd name="T19" fmla="*/ 1 h 4"/>
                <a:gd name="T20" fmla="*/ 0 w 2"/>
                <a:gd name="T2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lnTo>
                    <a:pt x="1" y="3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88" name="Freeform 510"/>
            <p:cNvSpPr>
              <a:spLocks/>
            </p:cNvSpPr>
            <p:nvPr/>
          </p:nvSpPr>
          <p:spPr bwMode="auto">
            <a:xfrm>
              <a:off x="5440363" y="3014663"/>
              <a:ext cx="28575" cy="19050"/>
            </a:xfrm>
            <a:custGeom>
              <a:avLst/>
              <a:gdLst>
                <a:gd name="T0" fmla="*/ 6 w 18"/>
                <a:gd name="T1" fmla="*/ 0 h 12"/>
                <a:gd name="T2" fmla="*/ 6 w 18"/>
                <a:gd name="T3" fmla="*/ 6 h 12"/>
                <a:gd name="T4" fmla="*/ 0 w 18"/>
                <a:gd name="T5" fmla="*/ 6 h 12"/>
                <a:gd name="T6" fmla="*/ 6 w 18"/>
                <a:gd name="T7" fmla="*/ 12 h 12"/>
                <a:gd name="T8" fmla="*/ 12 w 18"/>
                <a:gd name="T9" fmla="*/ 12 h 12"/>
                <a:gd name="T10" fmla="*/ 18 w 18"/>
                <a:gd name="T11" fmla="*/ 6 h 12"/>
                <a:gd name="T12" fmla="*/ 12 w 18"/>
                <a:gd name="T13" fmla="*/ 6 h 12"/>
                <a:gd name="T14" fmla="*/ 12 w 18"/>
                <a:gd name="T15" fmla="*/ 0 h 12"/>
                <a:gd name="T16" fmla="*/ 6 w 18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89" name="Freeform 511"/>
            <p:cNvSpPr>
              <a:spLocks/>
            </p:cNvSpPr>
            <p:nvPr/>
          </p:nvSpPr>
          <p:spPr bwMode="auto">
            <a:xfrm>
              <a:off x="5440363" y="3014663"/>
              <a:ext cx="28575" cy="19050"/>
            </a:xfrm>
            <a:custGeom>
              <a:avLst/>
              <a:gdLst>
                <a:gd name="T0" fmla="*/ 1 w 3"/>
                <a:gd name="T1" fmla="*/ 0 h 2"/>
                <a:gd name="T2" fmla="*/ 1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2 w 3"/>
                <a:gd name="T13" fmla="*/ 2 h 2"/>
                <a:gd name="T14" fmla="*/ 3 w 3"/>
                <a:gd name="T15" fmla="*/ 1 h 2"/>
                <a:gd name="T16" fmla="*/ 2 w 3"/>
                <a:gd name="T17" fmla="*/ 1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90" name="Freeform 512"/>
            <p:cNvSpPr>
              <a:spLocks/>
            </p:cNvSpPr>
            <p:nvPr/>
          </p:nvSpPr>
          <p:spPr bwMode="auto">
            <a:xfrm>
              <a:off x="5449888" y="3005138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18 h 18"/>
                <a:gd name="T4" fmla="*/ 6 w 12"/>
                <a:gd name="T5" fmla="*/ 18 h 18"/>
                <a:gd name="T6" fmla="*/ 12 w 12"/>
                <a:gd name="T7" fmla="*/ 6 h 18"/>
                <a:gd name="T8" fmla="*/ 12 w 12"/>
                <a:gd name="T9" fmla="*/ 12 h 18"/>
                <a:gd name="T10" fmla="*/ 6 w 12"/>
                <a:gd name="T11" fmla="*/ 0 h 18"/>
                <a:gd name="T12" fmla="*/ 0 w 12"/>
                <a:gd name="T13" fmla="*/ 0 h 18"/>
                <a:gd name="T14" fmla="*/ 0 w 12"/>
                <a:gd name="T15" fmla="*/ 6 h 18"/>
                <a:gd name="T16" fmla="*/ 0 w 12"/>
                <a:gd name="T17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91" name="Freeform 513"/>
            <p:cNvSpPr>
              <a:spLocks/>
            </p:cNvSpPr>
            <p:nvPr/>
          </p:nvSpPr>
          <p:spPr bwMode="auto">
            <a:xfrm>
              <a:off x="5449888" y="3005138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1 w 2"/>
                <a:gd name="T13" fmla="*/ 0 h 3"/>
                <a:gd name="T14" fmla="*/ 1 w 2"/>
                <a:gd name="T15" fmla="*/ 0 h 3"/>
                <a:gd name="T16" fmla="*/ 0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92" name="Freeform 514"/>
            <p:cNvSpPr>
              <a:spLocks/>
            </p:cNvSpPr>
            <p:nvPr/>
          </p:nvSpPr>
          <p:spPr bwMode="auto">
            <a:xfrm>
              <a:off x="5449888" y="3005138"/>
              <a:ext cx="19050" cy="19050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0 h 12"/>
                <a:gd name="T4" fmla="*/ 0 w 12"/>
                <a:gd name="T5" fmla="*/ 12 h 12"/>
                <a:gd name="T6" fmla="*/ 12 w 12"/>
                <a:gd name="T7" fmla="*/ 12 h 12"/>
                <a:gd name="T8" fmla="*/ 12 w 12"/>
                <a:gd name="T9" fmla="*/ 0 h 12"/>
                <a:gd name="T10" fmla="*/ 6 w 12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93" name="Freeform 515"/>
            <p:cNvSpPr>
              <a:spLocks/>
            </p:cNvSpPr>
            <p:nvPr/>
          </p:nvSpPr>
          <p:spPr bwMode="auto">
            <a:xfrm>
              <a:off x="5449888" y="3005138"/>
              <a:ext cx="19050" cy="19050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1 w 2"/>
                <a:gd name="T9" fmla="*/ 2 h 2"/>
                <a:gd name="T10" fmla="*/ 1 w 2"/>
                <a:gd name="T11" fmla="*/ 2 h 2"/>
                <a:gd name="T12" fmla="*/ 2 w 2"/>
                <a:gd name="T13" fmla="*/ 2 h 2"/>
                <a:gd name="T14" fmla="*/ 2 w 2"/>
                <a:gd name="T15" fmla="*/ 1 h 2"/>
                <a:gd name="T16" fmla="*/ 2 w 2"/>
                <a:gd name="T17" fmla="*/ 0 h 2"/>
                <a:gd name="T18" fmla="*/ 1 w 2"/>
                <a:gd name="T19" fmla="*/ 0 h 2"/>
                <a:gd name="T20" fmla="*/ 1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94" name="Freeform 516"/>
            <p:cNvSpPr>
              <a:spLocks/>
            </p:cNvSpPr>
            <p:nvPr/>
          </p:nvSpPr>
          <p:spPr bwMode="auto">
            <a:xfrm>
              <a:off x="5449888" y="3005138"/>
              <a:ext cx="47625" cy="19050"/>
            </a:xfrm>
            <a:custGeom>
              <a:avLst/>
              <a:gdLst>
                <a:gd name="T0" fmla="*/ 6 w 30"/>
                <a:gd name="T1" fmla="*/ 0 h 12"/>
                <a:gd name="T2" fmla="*/ 0 w 30"/>
                <a:gd name="T3" fmla="*/ 6 h 12"/>
                <a:gd name="T4" fmla="*/ 6 w 30"/>
                <a:gd name="T5" fmla="*/ 12 h 12"/>
                <a:gd name="T6" fmla="*/ 30 w 30"/>
                <a:gd name="T7" fmla="*/ 12 h 12"/>
                <a:gd name="T8" fmla="*/ 30 w 30"/>
                <a:gd name="T9" fmla="*/ 0 h 12"/>
                <a:gd name="T10" fmla="*/ 24 w 30"/>
                <a:gd name="T11" fmla="*/ 0 h 12"/>
                <a:gd name="T12" fmla="*/ 6 w 30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2">
                  <a:moveTo>
                    <a:pt x="6" y="0"/>
                  </a:moveTo>
                  <a:lnTo>
                    <a:pt x="0" y="6"/>
                  </a:lnTo>
                  <a:lnTo>
                    <a:pt x="6" y="12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95" name="Freeform 517"/>
            <p:cNvSpPr>
              <a:spLocks/>
            </p:cNvSpPr>
            <p:nvPr/>
          </p:nvSpPr>
          <p:spPr bwMode="auto">
            <a:xfrm>
              <a:off x="5449888" y="3005138"/>
              <a:ext cx="47625" cy="19050"/>
            </a:xfrm>
            <a:custGeom>
              <a:avLst/>
              <a:gdLst>
                <a:gd name="T0" fmla="*/ 1 w 5"/>
                <a:gd name="T1" fmla="*/ 0 h 2"/>
                <a:gd name="T2" fmla="*/ 2 w 5"/>
                <a:gd name="T3" fmla="*/ 0 h 2"/>
                <a:gd name="T4" fmla="*/ 0 w 5"/>
                <a:gd name="T5" fmla="*/ 1 h 2"/>
                <a:gd name="T6" fmla="*/ 1 w 5"/>
                <a:gd name="T7" fmla="*/ 2 h 2"/>
                <a:gd name="T8" fmla="*/ 4 w 5"/>
                <a:gd name="T9" fmla="*/ 2 h 2"/>
                <a:gd name="T10" fmla="*/ 1 w 5"/>
                <a:gd name="T11" fmla="*/ 2 h 2"/>
                <a:gd name="T12" fmla="*/ 5 w 5"/>
                <a:gd name="T13" fmla="*/ 2 h 2"/>
                <a:gd name="T14" fmla="*/ 5 w 5"/>
                <a:gd name="T15" fmla="*/ 1 h 2"/>
                <a:gd name="T16" fmla="*/ 5 w 5"/>
                <a:gd name="T17" fmla="*/ 0 h 2"/>
                <a:gd name="T18" fmla="*/ 4 w 5"/>
                <a:gd name="T19" fmla="*/ 0 h 2"/>
                <a:gd name="T20" fmla="*/ 1 w 5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2">
                  <a:moveTo>
                    <a:pt x="1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4" y="2"/>
                  </a:lnTo>
                  <a:lnTo>
                    <a:pt x="1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96" name="Freeform 518"/>
            <p:cNvSpPr>
              <a:spLocks/>
            </p:cNvSpPr>
            <p:nvPr/>
          </p:nvSpPr>
          <p:spPr bwMode="auto">
            <a:xfrm>
              <a:off x="5478463" y="2995613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6 w 12"/>
                <a:gd name="T3" fmla="*/ 18 h 18"/>
                <a:gd name="T4" fmla="*/ 12 w 12"/>
                <a:gd name="T5" fmla="*/ 18 h 18"/>
                <a:gd name="T6" fmla="*/ 12 w 12"/>
                <a:gd name="T7" fmla="*/ 0 h 18"/>
                <a:gd name="T8" fmla="*/ 6 w 12"/>
                <a:gd name="T9" fmla="*/ 0 h 18"/>
                <a:gd name="T10" fmla="*/ 0 w 12"/>
                <a:gd name="T11" fmla="*/ 6 h 18"/>
                <a:gd name="T12" fmla="*/ 0 w 12"/>
                <a:gd name="T1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97" name="Freeform 519"/>
            <p:cNvSpPr>
              <a:spLocks/>
            </p:cNvSpPr>
            <p:nvPr/>
          </p:nvSpPr>
          <p:spPr bwMode="auto">
            <a:xfrm>
              <a:off x="5478463" y="2995613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1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0 h 3"/>
                <a:gd name="T14" fmla="*/ 1 w 2"/>
                <a:gd name="T15" fmla="*/ 0 h 3"/>
                <a:gd name="T16" fmla="*/ 1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98" name="Freeform 520"/>
            <p:cNvSpPr>
              <a:spLocks/>
            </p:cNvSpPr>
            <p:nvPr/>
          </p:nvSpPr>
          <p:spPr bwMode="auto">
            <a:xfrm>
              <a:off x="5478463" y="2995613"/>
              <a:ext cx="47625" cy="19050"/>
            </a:xfrm>
            <a:custGeom>
              <a:avLst/>
              <a:gdLst>
                <a:gd name="T0" fmla="*/ 6 w 30"/>
                <a:gd name="T1" fmla="*/ 0 h 12"/>
                <a:gd name="T2" fmla="*/ 0 w 30"/>
                <a:gd name="T3" fmla="*/ 6 h 12"/>
                <a:gd name="T4" fmla="*/ 6 w 30"/>
                <a:gd name="T5" fmla="*/ 6 h 12"/>
                <a:gd name="T6" fmla="*/ 24 w 30"/>
                <a:gd name="T7" fmla="*/ 12 h 12"/>
                <a:gd name="T8" fmla="*/ 6 w 30"/>
                <a:gd name="T9" fmla="*/ 12 h 12"/>
                <a:gd name="T10" fmla="*/ 30 w 30"/>
                <a:gd name="T11" fmla="*/ 6 h 12"/>
                <a:gd name="T12" fmla="*/ 30 w 30"/>
                <a:gd name="T13" fmla="*/ 0 h 12"/>
                <a:gd name="T14" fmla="*/ 24 w 30"/>
                <a:gd name="T15" fmla="*/ 0 h 12"/>
                <a:gd name="T16" fmla="*/ 6 w 30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2">
                  <a:moveTo>
                    <a:pt x="6" y="0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24" y="12"/>
                  </a:lnTo>
                  <a:lnTo>
                    <a:pt x="6" y="12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99" name="Freeform 521"/>
            <p:cNvSpPr>
              <a:spLocks/>
            </p:cNvSpPr>
            <p:nvPr/>
          </p:nvSpPr>
          <p:spPr bwMode="auto">
            <a:xfrm>
              <a:off x="5478463" y="2995613"/>
              <a:ext cx="47625" cy="19050"/>
            </a:xfrm>
            <a:custGeom>
              <a:avLst/>
              <a:gdLst>
                <a:gd name="T0" fmla="*/ 1 w 5"/>
                <a:gd name="T1" fmla="*/ 0 h 2"/>
                <a:gd name="T2" fmla="*/ 2 w 5"/>
                <a:gd name="T3" fmla="*/ 0 h 2"/>
                <a:gd name="T4" fmla="*/ 0 w 5"/>
                <a:gd name="T5" fmla="*/ 1 h 2"/>
                <a:gd name="T6" fmla="*/ 1 w 5"/>
                <a:gd name="T7" fmla="*/ 1 h 2"/>
                <a:gd name="T8" fmla="*/ 4 w 5"/>
                <a:gd name="T9" fmla="*/ 2 h 2"/>
                <a:gd name="T10" fmla="*/ 1 w 5"/>
                <a:gd name="T11" fmla="*/ 2 h 2"/>
                <a:gd name="T12" fmla="*/ 5 w 5"/>
                <a:gd name="T13" fmla="*/ 1 h 2"/>
                <a:gd name="T14" fmla="*/ 5 w 5"/>
                <a:gd name="T15" fmla="*/ 1 h 2"/>
                <a:gd name="T16" fmla="*/ 5 w 5"/>
                <a:gd name="T17" fmla="*/ 0 h 2"/>
                <a:gd name="T18" fmla="*/ 4 w 5"/>
                <a:gd name="T19" fmla="*/ 0 h 2"/>
                <a:gd name="T20" fmla="*/ 1 w 5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2">
                  <a:moveTo>
                    <a:pt x="1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4" y="2"/>
                  </a:lnTo>
                  <a:lnTo>
                    <a:pt x="1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00" name="Freeform 522"/>
            <p:cNvSpPr>
              <a:spLocks/>
            </p:cNvSpPr>
            <p:nvPr/>
          </p:nvSpPr>
          <p:spPr bwMode="auto">
            <a:xfrm>
              <a:off x="5507038" y="2995613"/>
              <a:ext cx="28575" cy="1905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0 h 12"/>
                <a:gd name="T4" fmla="*/ 0 w 18"/>
                <a:gd name="T5" fmla="*/ 6 h 12"/>
                <a:gd name="T6" fmla="*/ 12 w 18"/>
                <a:gd name="T7" fmla="*/ 12 h 12"/>
                <a:gd name="T8" fmla="*/ 6 w 18"/>
                <a:gd name="T9" fmla="*/ 12 h 12"/>
                <a:gd name="T10" fmla="*/ 18 w 18"/>
                <a:gd name="T11" fmla="*/ 6 h 12"/>
                <a:gd name="T12" fmla="*/ 18 w 18"/>
                <a:gd name="T13" fmla="*/ 0 h 12"/>
                <a:gd name="T14" fmla="*/ 12 w 18"/>
                <a:gd name="T15" fmla="*/ 0 h 12"/>
                <a:gd name="T16" fmla="*/ 6 w 18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01" name="Freeform 523"/>
            <p:cNvSpPr>
              <a:spLocks/>
            </p:cNvSpPr>
            <p:nvPr/>
          </p:nvSpPr>
          <p:spPr bwMode="auto">
            <a:xfrm>
              <a:off x="5507038" y="2995613"/>
              <a:ext cx="28575" cy="1905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1 h 2"/>
                <a:gd name="T8" fmla="*/ 2 w 3"/>
                <a:gd name="T9" fmla="*/ 2 h 2"/>
                <a:gd name="T10" fmla="*/ 1 w 3"/>
                <a:gd name="T11" fmla="*/ 2 h 2"/>
                <a:gd name="T12" fmla="*/ 3 w 3"/>
                <a:gd name="T13" fmla="*/ 1 h 2"/>
                <a:gd name="T14" fmla="*/ 3 w 3"/>
                <a:gd name="T15" fmla="*/ 1 h 2"/>
                <a:gd name="T16" fmla="*/ 3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02" name="Freeform 524"/>
            <p:cNvSpPr>
              <a:spLocks/>
            </p:cNvSpPr>
            <p:nvPr/>
          </p:nvSpPr>
          <p:spPr bwMode="auto">
            <a:xfrm>
              <a:off x="5516563" y="2976563"/>
              <a:ext cx="19050" cy="38100"/>
            </a:xfrm>
            <a:custGeom>
              <a:avLst/>
              <a:gdLst>
                <a:gd name="T0" fmla="*/ 0 w 12"/>
                <a:gd name="T1" fmla="*/ 18 h 24"/>
                <a:gd name="T2" fmla="*/ 6 w 12"/>
                <a:gd name="T3" fmla="*/ 18 h 24"/>
                <a:gd name="T4" fmla="*/ 6 w 12"/>
                <a:gd name="T5" fmla="*/ 24 h 24"/>
                <a:gd name="T6" fmla="*/ 12 w 12"/>
                <a:gd name="T7" fmla="*/ 18 h 24"/>
                <a:gd name="T8" fmla="*/ 12 w 12"/>
                <a:gd name="T9" fmla="*/ 6 h 24"/>
                <a:gd name="T10" fmla="*/ 6 w 12"/>
                <a:gd name="T11" fmla="*/ 0 h 24"/>
                <a:gd name="T12" fmla="*/ 6 w 12"/>
                <a:gd name="T13" fmla="*/ 6 h 24"/>
                <a:gd name="T14" fmla="*/ 0 w 12"/>
                <a:gd name="T15" fmla="*/ 6 h 24"/>
                <a:gd name="T16" fmla="*/ 0 w 12"/>
                <a:gd name="T17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4">
                  <a:moveTo>
                    <a:pt x="0" y="18"/>
                  </a:moveTo>
                  <a:lnTo>
                    <a:pt x="6" y="18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03" name="Freeform 525"/>
            <p:cNvSpPr>
              <a:spLocks/>
            </p:cNvSpPr>
            <p:nvPr/>
          </p:nvSpPr>
          <p:spPr bwMode="auto">
            <a:xfrm>
              <a:off x="5516563" y="2976563"/>
              <a:ext cx="19050" cy="38100"/>
            </a:xfrm>
            <a:custGeom>
              <a:avLst/>
              <a:gdLst>
                <a:gd name="T0" fmla="*/ 0 w 2"/>
                <a:gd name="T1" fmla="*/ 3 h 4"/>
                <a:gd name="T2" fmla="*/ 1 w 2"/>
                <a:gd name="T3" fmla="*/ 3 h 4"/>
                <a:gd name="T4" fmla="*/ 1 w 2"/>
                <a:gd name="T5" fmla="*/ 4 h 4"/>
                <a:gd name="T6" fmla="*/ 2 w 2"/>
                <a:gd name="T7" fmla="*/ 3 h 4"/>
                <a:gd name="T8" fmla="*/ 2 w 2"/>
                <a:gd name="T9" fmla="*/ 1 h 4"/>
                <a:gd name="T10" fmla="*/ 2 w 2"/>
                <a:gd name="T11" fmla="*/ 3 h 4"/>
                <a:gd name="T12" fmla="*/ 2 w 2"/>
                <a:gd name="T13" fmla="*/ 1 h 4"/>
                <a:gd name="T14" fmla="*/ 1 w 2"/>
                <a:gd name="T15" fmla="*/ 0 h 4"/>
                <a:gd name="T16" fmla="*/ 1 w 2"/>
                <a:gd name="T17" fmla="*/ 1 h 4"/>
                <a:gd name="T18" fmla="*/ 0 w 2"/>
                <a:gd name="T19" fmla="*/ 1 h 4"/>
                <a:gd name="T20" fmla="*/ 0 w 2"/>
                <a:gd name="T2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lnTo>
                    <a:pt x="1" y="3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04" name="Freeform 526"/>
            <p:cNvSpPr>
              <a:spLocks/>
            </p:cNvSpPr>
            <p:nvPr/>
          </p:nvSpPr>
          <p:spPr bwMode="auto">
            <a:xfrm>
              <a:off x="5516563" y="2976563"/>
              <a:ext cx="28575" cy="19050"/>
            </a:xfrm>
            <a:custGeom>
              <a:avLst/>
              <a:gdLst>
                <a:gd name="T0" fmla="*/ 6 w 18"/>
                <a:gd name="T1" fmla="*/ 0 h 12"/>
                <a:gd name="T2" fmla="*/ 6 w 18"/>
                <a:gd name="T3" fmla="*/ 6 h 12"/>
                <a:gd name="T4" fmla="*/ 0 w 18"/>
                <a:gd name="T5" fmla="*/ 6 h 12"/>
                <a:gd name="T6" fmla="*/ 6 w 18"/>
                <a:gd name="T7" fmla="*/ 12 h 12"/>
                <a:gd name="T8" fmla="*/ 12 w 18"/>
                <a:gd name="T9" fmla="*/ 12 h 12"/>
                <a:gd name="T10" fmla="*/ 18 w 18"/>
                <a:gd name="T11" fmla="*/ 6 h 12"/>
                <a:gd name="T12" fmla="*/ 12 w 18"/>
                <a:gd name="T13" fmla="*/ 6 h 12"/>
                <a:gd name="T14" fmla="*/ 12 w 18"/>
                <a:gd name="T15" fmla="*/ 0 h 12"/>
                <a:gd name="T16" fmla="*/ 6 w 18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05" name="Freeform 527"/>
            <p:cNvSpPr>
              <a:spLocks/>
            </p:cNvSpPr>
            <p:nvPr/>
          </p:nvSpPr>
          <p:spPr bwMode="auto">
            <a:xfrm>
              <a:off x="5516563" y="2976563"/>
              <a:ext cx="28575" cy="19050"/>
            </a:xfrm>
            <a:custGeom>
              <a:avLst/>
              <a:gdLst>
                <a:gd name="T0" fmla="*/ 1 w 3"/>
                <a:gd name="T1" fmla="*/ 0 h 2"/>
                <a:gd name="T2" fmla="*/ 1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2 w 3"/>
                <a:gd name="T13" fmla="*/ 2 h 2"/>
                <a:gd name="T14" fmla="*/ 3 w 3"/>
                <a:gd name="T15" fmla="*/ 1 h 2"/>
                <a:gd name="T16" fmla="*/ 2 w 3"/>
                <a:gd name="T17" fmla="*/ 1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06" name="Freeform 528"/>
            <p:cNvSpPr>
              <a:spLocks/>
            </p:cNvSpPr>
            <p:nvPr/>
          </p:nvSpPr>
          <p:spPr bwMode="auto">
            <a:xfrm>
              <a:off x="5526088" y="2967038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18 h 18"/>
                <a:gd name="T4" fmla="*/ 6 w 12"/>
                <a:gd name="T5" fmla="*/ 18 h 18"/>
                <a:gd name="T6" fmla="*/ 12 w 12"/>
                <a:gd name="T7" fmla="*/ 6 h 18"/>
                <a:gd name="T8" fmla="*/ 12 w 12"/>
                <a:gd name="T9" fmla="*/ 12 h 18"/>
                <a:gd name="T10" fmla="*/ 6 w 12"/>
                <a:gd name="T11" fmla="*/ 0 h 18"/>
                <a:gd name="T12" fmla="*/ 0 w 12"/>
                <a:gd name="T13" fmla="*/ 0 h 18"/>
                <a:gd name="T14" fmla="*/ 0 w 12"/>
                <a:gd name="T15" fmla="*/ 6 h 18"/>
                <a:gd name="T16" fmla="*/ 0 w 12"/>
                <a:gd name="T17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07" name="Freeform 529"/>
            <p:cNvSpPr>
              <a:spLocks/>
            </p:cNvSpPr>
            <p:nvPr/>
          </p:nvSpPr>
          <p:spPr bwMode="auto">
            <a:xfrm>
              <a:off x="5526088" y="2967038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1 w 2"/>
                <a:gd name="T13" fmla="*/ 0 h 3"/>
                <a:gd name="T14" fmla="*/ 1 w 2"/>
                <a:gd name="T15" fmla="*/ 0 h 3"/>
                <a:gd name="T16" fmla="*/ 0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08" name="Freeform 530"/>
            <p:cNvSpPr>
              <a:spLocks/>
            </p:cNvSpPr>
            <p:nvPr/>
          </p:nvSpPr>
          <p:spPr bwMode="auto">
            <a:xfrm>
              <a:off x="5526088" y="2967038"/>
              <a:ext cx="47625" cy="19050"/>
            </a:xfrm>
            <a:custGeom>
              <a:avLst/>
              <a:gdLst>
                <a:gd name="T0" fmla="*/ 6 w 30"/>
                <a:gd name="T1" fmla="*/ 0 h 12"/>
                <a:gd name="T2" fmla="*/ 0 w 30"/>
                <a:gd name="T3" fmla="*/ 0 h 12"/>
                <a:gd name="T4" fmla="*/ 0 w 30"/>
                <a:gd name="T5" fmla="*/ 12 h 12"/>
                <a:gd name="T6" fmla="*/ 30 w 30"/>
                <a:gd name="T7" fmla="*/ 12 h 12"/>
                <a:gd name="T8" fmla="*/ 30 w 30"/>
                <a:gd name="T9" fmla="*/ 0 h 12"/>
                <a:gd name="T10" fmla="*/ 24 w 30"/>
                <a:gd name="T11" fmla="*/ 0 h 12"/>
                <a:gd name="T12" fmla="*/ 6 w 30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09" name="Freeform 531"/>
            <p:cNvSpPr>
              <a:spLocks/>
            </p:cNvSpPr>
            <p:nvPr/>
          </p:nvSpPr>
          <p:spPr bwMode="auto">
            <a:xfrm>
              <a:off x="5526088" y="2967038"/>
              <a:ext cx="47625" cy="19050"/>
            </a:xfrm>
            <a:custGeom>
              <a:avLst/>
              <a:gdLst>
                <a:gd name="T0" fmla="*/ 1 w 5"/>
                <a:gd name="T1" fmla="*/ 0 h 2"/>
                <a:gd name="T2" fmla="*/ 0 w 5"/>
                <a:gd name="T3" fmla="*/ 0 h 2"/>
                <a:gd name="T4" fmla="*/ 0 w 5"/>
                <a:gd name="T5" fmla="*/ 1 h 2"/>
                <a:gd name="T6" fmla="*/ 0 w 5"/>
                <a:gd name="T7" fmla="*/ 2 h 2"/>
                <a:gd name="T8" fmla="*/ 4 w 5"/>
                <a:gd name="T9" fmla="*/ 2 h 2"/>
                <a:gd name="T10" fmla="*/ 1 w 5"/>
                <a:gd name="T11" fmla="*/ 2 h 2"/>
                <a:gd name="T12" fmla="*/ 5 w 5"/>
                <a:gd name="T13" fmla="*/ 2 h 2"/>
                <a:gd name="T14" fmla="*/ 5 w 5"/>
                <a:gd name="T15" fmla="*/ 1 h 2"/>
                <a:gd name="T16" fmla="*/ 5 w 5"/>
                <a:gd name="T17" fmla="*/ 0 h 2"/>
                <a:gd name="T18" fmla="*/ 4 w 5"/>
                <a:gd name="T19" fmla="*/ 0 h 2"/>
                <a:gd name="T20" fmla="*/ 1 w 5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4" y="2"/>
                  </a:lnTo>
                  <a:lnTo>
                    <a:pt x="1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10" name="Freeform 532"/>
            <p:cNvSpPr>
              <a:spLocks/>
            </p:cNvSpPr>
            <p:nvPr/>
          </p:nvSpPr>
          <p:spPr bwMode="auto">
            <a:xfrm>
              <a:off x="5554663" y="2957513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6 w 12"/>
                <a:gd name="T3" fmla="*/ 18 h 18"/>
                <a:gd name="T4" fmla="*/ 12 w 12"/>
                <a:gd name="T5" fmla="*/ 18 h 18"/>
                <a:gd name="T6" fmla="*/ 12 w 12"/>
                <a:gd name="T7" fmla="*/ 0 h 18"/>
                <a:gd name="T8" fmla="*/ 6 w 12"/>
                <a:gd name="T9" fmla="*/ 0 h 18"/>
                <a:gd name="T10" fmla="*/ 0 w 12"/>
                <a:gd name="T11" fmla="*/ 6 h 18"/>
                <a:gd name="T12" fmla="*/ 0 w 12"/>
                <a:gd name="T1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11" name="Freeform 533"/>
            <p:cNvSpPr>
              <a:spLocks/>
            </p:cNvSpPr>
            <p:nvPr/>
          </p:nvSpPr>
          <p:spPr bwMode="auto">
            <a:xfrm>
              <a:off x="5554663" y="2957513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1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0 h 3"/>
                <a:gd name="T14" fmla="*/ 1 w 2"/>
                <a:gd name="T15" fmla="*/ 0 h 3"/>
                <a:gd name="T16" fmla="*/ 1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12" name="Freeform 534"/>
            <p:cNvSpPr>
              <a:spLocks/>
            </p:cNvSpPr>
            <p:nvPr/>
          </p:nvSpPr>
          <p:spPr bwMode="auto">
            <a:xfrm>
              <a:off x="5554663" y="2957513"/>
              <a:ext cx="38100" cy="19050"/>
            </a:xfrm>
            <a:custGeom>
              <a:avLst/>
              <a:gdLst>
                <a:gd name="T0" fmla="*/ 6 w 24"/>
                <a:gd name="T1" fmla="*/ 0 h 12"/>
                <a:gd name="T2" fmla="*/ 0 w 24"/>
                <a:gd name="T3" fmla="*/ 6 h 12"/>
                <a:gd name="T4" fmla="*/ 6 w 24"/>
                <a:gd name="T5" fmla="*/ 6 h 12"/>
                <a:gd name="T6" fmla="*/ 18 w 24"/>
                <a:gd name="T7" fmla="*/ 12 h 12"/>
                <a:gd name="T8" fmla="*/ 6 w 24"/>
                <a:gd name="T9" fmla="*/ 12 h 12"/>
                <a:gd name="T10" fmla="*/ 24 w 24"/>
                <a:gd name="T11" fmla="*/ 6 h 12"/>
                <a:gd name="T12" fmla="*/ 24 w 24"/>
                <a:gd name="T13" fmla="*/ 0 h 12"/>
                <a:gd name="T14" fmla="*/ 18 w 24"/>
                <a:gd name="T15" fmla="*/ 0 h 12"/>
                <a:gd name="T16" fmla="*/ 6 w 24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12">
                  <a:moveTo>
                    <a:pt x="6" y="0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13" name="Freeform 535"/>
            <p:cNvSpPr>
              <a:spLocks/>
            </p:cNvSpPr>
            <p:nvPr/>
          </p:nvSpPr>
          <p:spPr bwMode="auto">
            <a:xfrm>
              <a:off x="5554663" y="2957513"/>
              <a:ext cx="38100" cy="19050"/>
            </a:xfrm>
            <a:custGeom>
              <a:avLst/>
              <a:gdLst>
                <a:gd name="T0" fmla="*/ 1 w 4"/>
                <a:gd name="T1" fmla="*/ 0 h 2"/>
                <a:gd name="T2" fmla="*/ 2 w 4"/>
                <a:gd name="T3" fmla="*/ 0 h 2"/>
                <a:gd name="T4" fmla="*/ 0 w 4"/>
                <a:gd name="T5" fmla="*/ 1 h 2"/>
                <a:gd name="T6" fmla="*/ 1 w 4"/>
                <a:gd name="T7" fmla="*/ 1 h 2"/>
                <a:gd name="T8" fmla="*/ 3 w 4"/>
                <a:gd name="T9" fmla="*/ 2 h 2"/>
                <a:gd name="T10" fmla="*/ 1 w 4"/>
                <a:gd name="T11" fmla="*/ 2 h 2"/>
                <a:gd name="T12" fmla="*/ 4 w 4"/>
                <a:gd name="T13" fmla="*/ 1 h 2"/>
                <a:gd name="T14" fmla="*/ 4 w 4"/>
                <a:gd name="T15" fmla="*/ 1 h 2"/>
                <a:gd name="T16" fmla="*/ 4 w 4"/>
                <a:gd name="T17" fmla="*/ 0 h 2"/>
                <a:gd name="T18" fmla="*/ 3 w 4"/>
                <a:gd name="T19" fmla="*/ 0 h 2"/>
                <a:gd name="T20" fmla="*/ 1 w 4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2"/>
                  </a:lnTo>
                  <a:lnTo>
                    <a:pt x="1" y="2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14" name="Freeform 536"/>
            <p:cNvSpPr>
              <a:spLocks/>
            </p:cNvSpPr>
            <p:nvPr/>
          </p:nvSpPr>
          <p:spPr bwMode="auto">
            <a:xfrm>
              <a:off x="5573713" y="2938463"/>
              <a:ext cx="19050" cy="38100"/>
            </a:xfrm>
            <a:custGeom>
              <a:avLst/>
              <a:gdLst>
                <a:gd name="T0" fmla="*/ 0 w 12"/>
                <a:gd name="T1" fmla="*/ 18 h 24"/>
                <a:gd name="T2" fmla="*/ 6 w 12"/>
                <a:gd name="T3" fmla="*/ 18 h 24"/>
                <a:gd name="T4" fmla="*/ 6 w 12"/>
                <a:gd name="T5" fmla="*/ 24 h 24"/>
                <a:gd name="T6" fmla="*/ 12 w 12"/>
                <a:gd name="T7" fmla="*/ 18 h 24"/>
                <a:gd name="T8" fmla="*/ 12 w 12"/>
                <a:gd name="T9" fmla="*/ 6 h 24"/>
                <a:gd name="T10" fmla="*/ 6 w 12"/>
                <a:gd name="T11" fmla="*/ 0 h 24"/>
                <a:gd name="T12" fmla="*/ 6 w 12"/>
                <a:gd name="T13" fmla="*/ 6 h 24"/>
                <a:gd name="T14" fmla="*/ 0 w 12"/>
                <a:gd name="T15" fmla="*/ 6 h 24"/>
                <a:gd name="T16" fmla="*/ 0 w 12"/>
                <a:gd name="T17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4">
                  <a:moveTo>
                    <a:pt x="0" y="18"/>
                  </a:moveTo>
                  <a:lnTo>
                    <a:pt x="6" y="18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15" name="Freeform 537"/>
            <p:cNvSpPr>
              <a:spLocks/>
            </p:cNvSpPr>
            <p:nvPr/>
          </p:nvSpPr>
          <p:spPr bwMode="auto">
            <a:xfrm>
              <a:off x="5573713" y="2938463"/>
              <a:ext cx="19050" cy="38100"/>
            </a:xfrm>
            <a:custGeom>
              <a:avLst/>
              <a:gdLst>
                <a:gd name="T0" fmla="*/ 0 w 2"/>
                <a:gd name="T1" fmla="*/ 3 h 4"/>
                <a:gd name="T2" fmla="*/ 1 w 2"/>
                <a:gd name="T3" fmla="*/ 3 h 4"/>
                <a:gd name="T4" fmla="*/ 1 w 2"/>
                <a:gd name="T5" fmla="*/ 4 h 4"/>
                <a:gd name="T6" fmla="*/ 2 w 2"/>
                <a:gd name="T7" fmla="*/ 3 h 4"/>
                <a:gd name="T8" fmla="*/ 2 w 2"/>
                <a:gd name="T9" fmla="*/ 1 h 4"/>
                <a:gd name="T10" fmla="*/ 2 w 2"/>
                <a:gd name="T11" fmla="*/ 3 h 4"/>
                <a:gd name="T12" fmla="*/ 2 w 2"/>
                <a:gd name="T13" fmla="*/ 1 h 4"/>
                <a:gd name="T14" fmla="*/ 1 w 2"/>
                <a:gd name="T15" fmla="*/ 0 h 4"/>
                <a:gd name="T16" fmla="*/ 1 w 2"/>
                <a:gd name="T17" fmla="*/ 1 h 4"/>
                <a:gd name="T18" fmla="*/ 0 w 2"/>
                <a:gd name="T19" fmla="*/ 1 h 4"/>
                <a:gd name="T20" fmla="*/ 0 w 2"/>
                <a:gd name="T2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lnTo>
                    <a:pt x="1" y="3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16" name="Freeform 538"/>
            <p:cNvSpPr>
              <a:spLocks/>
            </p:cNvSpPr>
            <p:nvPr/>
          </p:nvSpPr>
          <p:spPr bwMode="auto">
            <a:xfrm>
              <a:off x="5573713" y="2938463"/>
              <a:ext cx="57150" cy="19050"/>
            </a:xfrm>
            <a:custGeom>
              <a:avLst/>
              <a:gdLst>
                <a:gd name="T0" fmla="*/ 6 w 36"/>
                <a:gd name="T1" fmla="*/ 0 h 12"/>
                <a:gd name="T2" fmla="*/ 6 w 36"/>
                <a:gd name="T3" fmla="*/ 6 h 12"/>
                <a:gd name="T4" fmla="*/ 0 w 36"/>
                <a:gd name="T5" fmla="*/ 6 h 12"/>
                <a:gd name="T6" fmla="*/ 6 w 36"/>
                <a:gd name="T7" fmla="*/ 12 h 12"/>
                <a:gd name="T8" fmla="*/ 36 w 36"/>
                <a:gd name="T9" fmla="*/ 12 h 12"/>
                <a:gd name="T10" fmla="*/ 36 w 36"/>
                <a:gd name="T11" fmla="*/ 6 h 12"/>
                <a:gd name="T12" fmla="*/ 30 w 36"/>
                <a:gd name="T13" fmla="*/ 0 h 12"/>
                <a:gd name="T14" fmla="*/ 6 w 36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12">
                  <a:moveTo>
                    <a:pt x="6" y="0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6" y="12"/>
                  </a:lnTo>
                  <a:lnTo>
                    <a:pt x="36" y="12"/>
                  </a:lnTo>
                  <a:lnTo>
                    <a:pt x="36" y="6"/>
                  </a:lnTo>
                  <a:lnTo>
                    <a:pt x="3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17" name="Freeform 539"/>
            <p:cNvSpPr>
              <a:spLocks/>
            </p:cNvSpPr>
            <p:nvPr/>
          </p:nvSpPr>
          <p:spPr bwMode="auto">
            <a:xfrm>
              <a:off x="5573713" y="2938463"/>
              <a:ext cx="57150" cy="19050"/>
            </a:xfrm>
            <a:custGeom>
              <a:avLst/>
              <a:gdLst>
                <a:gd name="T0" fmla="*/ 1 w 6"/>
                <a:gd name="T1" fmla="*/ 0 h 2"/>
                <a:gd name="T2" fmla="*/ 1 w 6"/>
                <a:gd name="T3" fmla="*/ 1 h 2"/>
                <a:gd name="T4" fmla="*/ 0 w 6"/>
                <a:gd name="T5" fmla="*/ 1 h 2"/>
                <a:gd name="T6" fmla="*/ 1 w 6"/>
                <a:gd name="T7" fmla="*/ 2 h 2"/>
                <a:gd name="T8" fmla="*/ 5 w 6"/>
                <a:gd name="T9" fmla="*/ 2 h 2"/>
                <a:gd name="T10" fmla="*/ 1 w 6"/>
                <a:gd name="T11" fmla="*/ 2 h 2"/>
                <a:gd name="T12" fmla="*/ 6 w 6"/>
                <a:gd name="T13" fmla="*/ 2 h 2"/>
                <a:gd name="T14" fmla="*/ 6 w 6"/>
                <a:gd name="T15" fmla="*/ 1 h 2"/>
                <a:gd name="T16" fmla="*/ 6 w 6"/>
                <a:gd name="T17" fmla="*/ 1 h 2"/>
                <a:gd name="T18" fmla="*/ 5 w 6"/>
                <a:gd name="T19" fmla="*/ 0 h 2"/>
                <a:gd name="T20" fmla="*/ 1 w 6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">
                  <a:moveTo>
                    <a:pt x="1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5" y="2"/>
                  </a:lnTo>
                  <a:lnTo>
                    <a:pt x="1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18" name="Freeform 540"/>
            <p:cNvSpPr>
              <a:spLocks/>
            </p:cNvSpPr>
            <p:nvPr/>
          </p:nvSpPr>
          <p:spPr bwMode="auto">
            <a:xfrm>
              <a:off x="5611813" y="2928938"/>
              <a:ext cx="19050" cy="28575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18 h 18"/>
                <a:gd name="T4" fmla="*/ 12 w 12"/>
                <a:gd name="T5" fmla="*/ 18 h 18"/>
                <a:gd name="T6" fmla="*/ 12 w 12"/>
                <a:gd name="T7" fmla="*/ 0 h 18"/>
                <a:gd name="T8" fmla="*/ 0 w 12"/>
                <a:gd name="T9" fmla="*/ 0 h 18"/>
                <a:gd name="T10" fmla="*/ 0 w 12"/>
                <a:gd name="T11" fmla="*/ 6 h 18"/>
                <a:gd name="T12" fmla="*/ 0 w 12"/>
                <a:gd name="T1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0" y="18"/>
                  </a:lnTo>
                  <a:lnTo>
                    <a:pt x="12" y="18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19" name="Freeform 541"/>
            <p:cNvSpPr>
              <a:spLocks/>
            </p:cNvSpPr>
            <p:nvPr/>
          </p:nvSpPr>
          <p:spPr bwMode="auto">
            <a:xfrm>
              <a:off x="5611813" y="2928938"/>
              <a:ext cx="19050" cy="28575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1 h 3"/>
                <a:gd name="T10" fmla="*/ 2 w 2"/>
                <a:gd name="T11" fmla="*/ 2 h 3"/>
                <a:gd name="T12" fmla="*/ 2 w 2"/>
                <a:gd name="T13" fmla="*/ 0 h 3"/>
                <a:gd name="T14" fmla="*/ 1 w 2"/>
                <a:gd name="T15" fmla="*/ 0 h 3"/>
                <a:gd name="T16" fmla="*/ 0 w 2"/>
                <a:gd name="T17" fmla="*/ 0 h 3"/>
                <a:gd name="T18" fmla="*/ 0 w 2"/>
                <a:gd name="T19" fmla="*/ 1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20" name="Freeform 542"/>
            <p:cNvSpPr>
              <a:spLocks/>
            </p:cNvSpPr>
            <p:nvPr/>
          </p:nvSpPr>
          <p:spPr bwMode="auto">
            <a:xfrm>
              <a:off x="5611813" y="2928938"/>
              <a:ext cx="47625" cy="19050"/>
            </a:xfrm>
            <a:custGeom>
              <a:avLst/>
              <a:gdLst>
                <a:gd name="T0" fmla="*/ 6 w 30"/>
                <a:gd name="T1" fmla="*/ 0 h 12"/>
                <a:gd name="T2" fmla="*/ 0 w 30"/>
                <a:gd name="T3" fmla="*/ 0 h 12"/>
                <a:gd name="T4" fmla="*/ 0 w 30"/>
                <a:gd name="T5" fmla="*/ 12 h 12"/>
                <a:gd name="T6" fmla="*/ 30 w 30"/>
                <a:gd name="T7" fmla="*/ 12 h 12"/>
                <a:gd name="T8" fmla="*/ 30 w 30"/>
                <a:gd name="T9" fmla="*/ 0 h 12"/>
                <a:gd name="T10" fmla="*/ 24 w 30"/>
                <a:gd name="T11" fmla="*/ 0 h 12"/>
                <a:gd name="T12" fmla="*/ 6 w 30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21" name="Freeform 543"/>
            <p:cNvSpPr>
              <a:spLocks/>
            </p:cNvSpPr>
            <p:nvPr/>
          </p:nvSpPr>
          <p:spPr bwMode="auto">
            <a:xfrm>
              <a:off x="5611813" y="2928938"/>
              <a:ext cx="47625" cy="19050"/>
            </a:xfrm>
            <a:custGeom>
              <a:avLst/>
              <a:gdLst>
                <a:gd name="T0" fmla="*/ 1 w 5"/>
                <a:gd name="T1" fmla="*/ 0 h 2"/>
                <a:gd name="T2" fmla="*/ 0 w 5"/>
                <a:gd name="T3" fmla="*/ 0 h 2"/>
                <a:gd name="T4" fmla="*/ 0 w 5"/>
                <a:gd name="T5" fmla="*/ 1 h 2"/>
                <a:gd name="T6" fmla="*/ 0 w 5"/>
                <a:gd name="T7" fmla="*/ 2 h 2"/>
                <a:gd name="T8" fmla="*/ 4 w 5"/>
                <a:gd name="T9" fmla="*/ 2 h 2"/>
                <a:gd name="T10" fmla="*/ 1 w 5"/>
                <a:gd name="T11" fmla="*/ 2 h 2"/>
                <a:gd name="T12" fmla="*/ 5 w 5"/>
                <a:gd name="T13" fmla="*/ 2 h 2"/>
                <a:gd name="T14" fmla="*/ 5 w 5"/>
                <a:gd name="T15" fmla="*/ 1 h 2"/>
                <a:gd name="T16" fmla="*/ 5 w 5"/>
                <a:gd name="T17" fmla="*/ 0 h 2"/>
                <a:gd name="T18" fmla="*/ 4 w 5"/>
                <a:gd name="T19" fmla="*/ 0 h 2"/>
                <a:gd name="T20" fmla="*/ 1 w 5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4" y="2"/>
                  </a:lnTo>
                  <a:lnTo>
                    <a:pt x="1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22" name="Freeform 544"/>
            <p:cNvSpPr>
              <a:spLocks/>
            </p:cNvSpPr>
            <p:nvPr/>
          </p:nvSpPr>
          <p:spPr bwMode="auto">
            <a:xfrm>
              <a:off x="5640388" y="2928938"/>
              <a:ext cx="38100" cy="19050"/>
            </a:xfrm>
            <a:custGeom>
              <a:avLst/>
              <a:gdLst>
                <a:gd name="T0" fmla="*/ 6 w 24"/>
                <a:gd name="T1" fmla="*/ 0 h 12"/>
                <a:gd name="T2" fmla="*/ 0 w 24"/>
                <a:gd name="T3" fmla="*/ 0 h 12"/>
                <a:gd name="T4" fmla="*/ 0 w 24"/>
                <a:gd name="T5" fmla="*/ 12 h 12"/>
                <a:gd name="T6" fmla="*/ 18 w 24"/>
                <a:gd name="T7" fmla="*/ 12 h 12"/>
                <a:gd name="T8" fmla="*/ 24 w 24"/>
                <a:gd name="T9" fmla="*/ 6 h 12"/>
                <a:gd name="T10" fmla="*/ 18 w 24"/>
                <a:gd name="T11" fmla="*/ 0 h 12"/>
                <a:gd name="T12" fmla="*/ 6 w 2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1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23" name="Freeform 545"/>
            <p:cNvSpPr>
              <a:spLocks/>
            </p:cNvSpPr>
            <p:nvPr/>
          </p:nvSpPr>
          <p:spPr bwMode="auto">
            <a:xfrm>
              <a:off x="5640388" y="2928938"/>
              <a:ext cx="38100" cy="19050"/>
            </a:xfrm>
            <a:custGeom>
              <a:avLst/>
              <a:gdLst>
                <a:gd name="T0" fmla="*/ 1 w 4"/>
                <a:gd name="T1" fmla="*/ 0 h 2"/>
                <a:gd name="T2" fmla="*/ 0 w 4"/>
                <a:gd name="T3" fmla="*/ 0 h 2"/>
                <a:gd name="T4" fmla="*/ 0 w 4"/>
                <a:gd name="T5" fmla="*/ 1 h 2"/>
                <a:gd name="T6" fmla="*/ 0 w 4"/>
                <a:gd name="T7" fmla="*/ 2 h 2"/>
                <a:gd name="T8" fmla="*/ 3 w 4"/>
                <a:gd name="T9" fmla="*/ 2 h 2"/>
                <a:gd name="T10" fmla="*/ 1 w 4"/>
                <a:gd name="T11" fmla="*/ 2 h 2"/>
                <a:gd name="T12" fmla="*/ 3 w 4"/>
                <a:gd name="T13" fmla="*/ 2 h 2"/>
                <a:gd name="T14" fmla="*/ 4 w 4"/>
                <a:gd name="T15" fmla="*/ 1 h 2"/>
                <a:gd name="T16" fmla="*/ 3 w 4"/>
                <a:gd name="T17" fmla="*/ 0 h 2"/>
                <a:gd name="T18" fmla="*/ 3 w 4"/>
                <a:gd name="T19" fmla="*/ 0 h 2"/>
                <a:gd name="T20" fmla="*/ 1 w 4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3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4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24" name="Freeform 546"/>
            <p:cNvSpPr>
              <a:spLocks/>
            </p:cNvSpPr>
            <p:nvPr/>
          </p:nvSpPr>
          <p:spPr bwMode="auto">
            <a:xfrm>
              <a:off x="5659438" y="2873376"/>
              <a:ext cx="19050" cy="74613"/>
            </a:xfrm>
            <a:custGeom>
              <a:avLst/>
              <a:gdLst>
                <a:gd name="T0" fmla="*/ 0 w 12"/>
                <a:gd name="T1" fmla="*/ 41 h 47"/>
                <a:gd name="T2" fmla="*/ 0 w 12"/>
                <a:gd name="T3" fmla="*/ 47 h 47"/>
                <a:gd name="T4" fmla="*/ 6 w 12"/>
                <a:gd name="T5" fmla="*/ 47 h 47"/>
                <a:gd name="T6" fmla="*/ 12 w 12"/>
                <a:gd name="T7" fmla="*/ 6 h 47"/>
                <a:gd name="T8" fmla="*/ 12 w 12"/>
                <a:gd name="T9" fmla="*/ 41 h 47"/>
                <a:gd name="T10" fmla="*/ 6 w 12"/>
                <a:gd name="T11" fmla="*/ 0 h 47"/>
                <a:gd name="T12" fmla="*/ 0 w 12"/>
                <a:gd name="T13" fmla="*/ 0 h 47"/>
                <a:gd name="T14" fmla="*/ 0 w 12"/>
                <a:gd name="T15" fmla="*/ 6 h 47"/>
                <a:gd name="T16" fmla="*/ 0 w 12"/>
                <a:gd name="T1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47">
                  <a:moveTo>
                    <a:pt x="0" y="41"/>
                  </a:moveTo>
                  <a:lnTo>
                    <a:pt x="0" y="47"/>
                  </a:lnTo>
                  <a:lnTo>
                    <a:pt x="6" y="47"/>
                  </a:lnTo>
                  <a:lnTo>
                    <a:pt x="12" y="6"/>
                  </a:lnTo>
                  <a:lnTo>
                    <a:pt x="12" y="41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25" name="Freeform 547"/>
            <p:cNvSpPr>
              <a:spLocks/>
            </p:cNvSpPr>
            <p:nvPr/>
          </p:nvSpPr>
          <p:spPr bwMode="auto">
            <a:xfrm>
              <a:off x="5659438" y="2873376"/>
              <a:ext cx="19050" cy="74613"/>
            </a:xfrm>
            <a:custGeom>
              <a:avLst/>
              <a:gdLst>
                <a:gd name="T0" fmla="*/ 0 w 2"/>
                <a:gd name="T1" fmla="*/ 7 h 8"/>
                <a:gd name="T2" fmla="*/ 0 w 2"/>
                <a:gd name="T3" fmla="*/ 8 h 8"/>
                <a:gd name="T4" fmla="*/ 1 w 2"/>
                <a:gd name="T5" fmla="*/ 8 h 8"/>
                <a:gd name="T6" fmla="*/ 1 w 2"/>
                <a:gd name="T7" fmla="*/ 8 h 8"/>
                <a:gd name="T8" fmla="*/ 2 w 2"/>
                <a:gd name="T9" fmla="*/ 1 h 8"/>
                <a:gd name="T10" fmla="*/ 2 w 2"/>
                <a:gd name="T11" fmla="*/ 7 h 8"/>
                <a:gd name="T12" fmla="*/ 1 w 2"/>
                <a:gd name="T13" fmla="*/ 0 h 8"/>
                <a:gd name="T14" fmla="*/ 1 w 2"/>
                <a:gd name="T15" fmla="*/ 0 h 8"/>
                <a:gd name="T16" fmla="*/ 0 w 2"/>
                <a:gd name="T17" fmla="*/ 0 h 8"/>
                <a:gd name="T18" fmla="*/ 0 w 2"/>
                <a:gd name="T19" fmla="*/ 1 h 8"/>
                <a:gd name="T20" fmla="*/ 0 w 2"/>
                <a:gd name="T21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8">
                  <a:moveTo>
                    <a:pt x="0" y="7"/>
                  </a:moveTo>
                  <a:lnTo>
                    <a:pt x="0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2" y="1"/>
                  </a:lnTo>
                  <a:lnTo>
                    <a:pt x="2" y="7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7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26" name="Freeform 548"/>
            <p:cNvSpPr>
              <a:spLocks/>
            </p:cNvSpPr>
            <p:nvPr/>
          </p:nvSpPr>
          <p:spPr bwMode="auto">
            <a:xfrm>
              <a:off x="5659438" y="2873376"/>
              <a:ext cx="28575" cy="1905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0 h 12"/>
                <a:gd name="T4" fmla="*/ 0 w 18"/>
                <a:gd name="T5" fmla="*/ 12 h 12"/>
                <a:gd name="T6" fmla="*/ 12 w 18"/>
                <a:gd name="T7" fmla="*/ 12 h 12"/>
                <a:gd name="T8" fmla="*/ 18 w 18"/>
                <a:gd name="T9" fmla="*/ 6 h 12"/>
                <a:gd name="T10" fmla="*/ 12 w 18"/>
                <a:gd name="T11" fmla="*/ 0 h 12"/>
                <a:gd name="T12" fmla="*/ 6 w 1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27" name="Freeform 549"/>
            <p:cNvSpPr>
              <a:spLocks/>
            </p:cNvSpPr>
            <p:nvPr/>
          </p:nvSpPr>
          <p:spPr bwMode="auto">
            <a:xfrm>
              <a:off x="5659438" y="2873376"/>
              <a:ext cx="28575" cy="1905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2 w 3"/>
                <a:gd name="T13" fmla="*/ 2 h 2"/>
                <a:gd name="T14" fmla="*/ 3 w 3"/>
                <a:gd name="T15" fmla="*/ 1 h 2"/>
                <a:gd name="T16" fmla="*/ 2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28" name="Freeform 550"/>
            <p:cNvSpPr>
              <a:spLocks/>
            </p:cNvSpPr>
            <p:nvPr/>
          </p:nvSpPr>
          <p:spPr bwMode="auto">
            <a:xfrm>
              <a:off x="5668963" y="2816226"/>
              <a:ext cx="19050" cy="76200"/>
            </a:xfrm>
            <a:custGeom>
              <a:avLst/>
              <a:gdLst>
                <a:gd name="T0" fmla="*/ 0 w 12"/>
                <a:gd name="T1" fmla="*/ 42 h 48"/>
                <a:gd name="T2" fmla="*/ 0 w 12"/>
                <a:gd name="T3" fmla="*/ 48 h 48"/>
                <a:gd name="T4" fmla="*/ 6 w 12"/>
                <a:gd name="T5" fmla="*/ 48 h 48"/>
                <a:gd name="T6" fmla="*/ 12 w 12"/>
                <a:gd name="T7" fmla="*/ 6 h 48"/>
                <a:gd name="T8" fmla="*/ 12 w 12"/>
                <a:gd name="T9" fmla="*/ 42 h 48"/>
                <a:gd name="T10" fmla="*/ 6 w 12"/>
                <a:gd name="T11" fmla="*/ 0 h 48"/>
                <a:gd name="T12" fmla="*/ 0 w 12"/>
                <a:gd name="T13" fmla="*/ 0 h 48"/>
                <a:gd name="T14" fmla="*/ 0 w 12"/>
                <a:gd name="T15" fmla="*/ 6 h 48"/>
                <a:gd name="T16" fmla="*/ 0 w 12"/>
                <a:gd name="T17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48">
                  <a:moveTo>
                    <a:pt x="0" y="42"/>
                  </a:moveTo>
                  <a:lnTo>
                    <a:pt x="0" y="48"/>
                  </a:lnTo>
                  <a:lnTo>
                    <a:pt x="6" y="48"/>
                  </a:lnTo>
                  <a:lnTo>
                    <a:pt x="12" y="6"/>
                  </a:lnTo>
                  <a:lnTo>
                    <a:pt x="12" y="4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29" name="Freeform 551"/>
            <p:cNvSpPr>
              <a:spLocks/>
            </p:cNvSpPr>
            <p:nvPr/>
          </p:nvSpPr>
          <p:spPr bwMode="auto">
            <a:xfrm>
              <a:off x="5668963" y="2816226"/>
              <a:ext cx="19050" cy="76200"/>
            </a:xfrm>
            <a:custGeom>
              <a:avLst/>
              <a:gdLst>
                <a:gd name="T0" fmla="*/ 0 w 2"/>
                <a:gd name="T1" fmla="*/ 7 h 8"/>
                <a:gd name="T2" fmla="*/ 0 w 2"/>
                <a:gd name="T3" fmla="*/ 8 h 8"/>
                <a:gd name="T4" fmla="*/ 1 w 2"/>
                <a:gd name="T5" fmla="*/ 8 h 8"/>
                <a:gd name="T6" fmla="*/ 1 w 2"/>
                <a:gd name="T7" fmla="*/ 8 h 8"/>
                <a:gd name="T8" fmla="*/ 2 w 2"/>
                <a:gd name="T9" fmla="*/ 1 h 8"/>
                <a:gd name="T10" fmla="*/ 2 w 2"/>
                <a:gd name="T11" fmla="*/ 7 h 8"/>
                <a:gd name="T12" fmla="*/ 1 w 2"/>
                <a:gd name="T13" fmla="*/ 0 h 8"/>
                <a:gd name="T14" fmla="*/ 1 w 2"/>
                <a:gd name="T15" fmla="*/ 0 h 8"/>
                <a:gd name="T16" fmla="*/ 0 w 2"/>
                <a:gd name="T17" fmla="*/ 0 h 8"/>
                <a:gd name="T18" fmla="*/ 0 w 2"/>
                <a:gd name="T19" fmla="*/ 1 h 8"/>
                <a:gd name="T20" fmla="*/ 0 w 2"/>
                <a:gd name="T21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8">
                  <a:moveTo>
                    <a:pt x="0" y="7"/>
                  </a:moveTo>
                  <a:lnTo>
                    <a:pt x="0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2" y="1"/>
                  </a:lnTo>
                  <a:lnTo>
                    <a:pt x="2" y="7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7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30" name="Freeform 552"/>
            <p:cNvSpPr>
              <a:spLocks/>
            </p:cNvSpPr>
            <p:nvPr/>
          </p:nvSpPr>
          <p:spPr bwMode="auto">
            <a:xfrm>
              <a:off x="5668963" y="2816226"/>
              <a:ext cx="247650" cy="19050"/>
            </a:xfrm>
            <a:custGeom>
              <a:avLst/>
              <a:gdLst>
                <a:gd name="T0" fmla="*/ 6 w 156"/>
                <a:gd name="T1" fmla="*/ 0 h 12"/>
                <a:gd name="T2" fmla="*/ 0 w 156"/>
                <a:gd name="T3" fmla="*/ 0 h 12"/>
                <a:gd name="T4" fmla="*/ 0 w 156"/>
                <a:gd name="T5" fmla="*/ 12 h 12"/>
                <a:gd name="T6" fmla="*/ 156 w 156"/>
                <a:gd name="T7" fmla="*/ 12 h 12"/>
                <a:gd name="T8" fmla="*/ 156 w 156"/>
                <a:gd name="T9" fmla="*/ 0 h 12"/>
                <a:gd name="T10" fmla="*/ 150 w 156"/>
                <a:gd name="T11" fmla="*/ 0 h 12"/>
                <a:gd name="T12" fmla="*/ 6 w 156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56" y="12"/>
                  </a:lnTo>
                  <a:lnTo>
                    <a:pt x="156" y="0"/>
                  </a:lnTo>
                  <a:lnTo>
                    <a:pt x="15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31" name="Freeform 553"/>
            <p:cNvSpPr>
              <a:spLocks/>
            </p:cNvSpPr>
            <p:nvPr/>
          </p:nvSpPr>
          <p:spPr bwMode="auto">
            <a:xfrm>
              <a:off x="5668963" y="2816226"/>
              <a:ext cx="247650" cy="19050"/>
            </a:xfrm>
            <a:custGeom>
              <a:avLst/>
              <a:gdLst>
                <a:gd name="T0" fmla="*/ 1 w 26"/>
                <a:gd name="T1" fmla="*/ 0 h 2"/>
                <a:gd name="T2" fmla="*/ 0 w 26"/>
                <a:gd name="T3" fmla="*/ 0 h 2"/>
                <a:gd name="T4" fmla="*/ 0 w 26"/>
                <a:gd name="T5" fmla="*/ 1 h 2"/>
                <a:gd name="T6" fmla="*/ 0 w 26"/>
                <a:gd name="T7" fmla="*/ 2 h 2"/>
                <a:gd name="T8" fmla="*/ 25 w 26"/>
                <a:gd name="T9" fmla="*/ 2 h 2"/>
                <a:gd name="T10" fmla="*/ 1 w 26"/>
                <a:gd name="T11" fmla="*/ 2 h 2"/>
                <a:gd name="T12" fmla="*/ 26 w 26"/>
                <a:gd name="T13" fmla="*/ 2 h 2"/>
                <a:gd name="T14" fmla="*/ 26 w 26"/>
                <a:gd name="T15" fmla="*/ 1 h 2"/>
                <a:gd name="T16" fmla="*/ 26 w 26"/>
                <a:gd name="T17" fmla="*/ 0 h 2"/>
                <a:gd name="T18" fmla="*/ 25 w 26"/>
                <a:gd name="T19" fmla="*/ 0 h 2"/>
                <a:gd name="T20" fmla="*/ 1 w 26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5" y="2"/>
                  </a:lnTo>
                  <a:lnTo>
                    <a:pt x="1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25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32" name="Freeform 554"/>
            <p:cNvSpPr>
              <a:spLocks/>
            </p:cNvSpPr>
            <p:nvPr/>
          </p:nvSpPr>
          <p:spPr bwMode="auto">
            <a:xfrm>
              <a:off x="5897563" y="2759076"/>
              <a:ext cx="19050" cy="76200"/>
            </a:xfrm>
            <a:custGeom>
              <a:avLst/>
              <a:gdLst>
                <a:gd name="T0" fmla="*/ 0 w 12"/>
                <a:gd name="T1" fmla="*/ 42 h 48"/>
                <a:gd name="T2" fmla="*/ 6 w 12"/>
                <a:gd name="T3" fmla="*/ 48 h 48"/>
                <a:gd name="T4" fmla="*/ 12 w 12"/>
                <a:gd name="T5" fmla="*/ 48 h 48"/>
                <a:gd name="T6" fmla="*/ 12 w 12"/>
                <a:gd name="T7" fmla="*/ 0 h 48"/>
                <a:gd name="T8" fmla="*/ 6 w 12"/>
                <a:gd name="T9" fmla="*/ 0 h 48"/>
                <a:gd name="T10" fmla="*/ 0 w 12"/>
                <a:gd name="T11" fmla="*/ 6 h 48"/>
                <a:gd name="T12" fmla="*/ 0 w 12"/>
                <a:gd name="T13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48">
                  <a:moveTo>
                    <a:pt x="0" y="42"/>
                  </a:moveTo>
                  <a:lnTo>
                    <a:pt x="6" y="48"/>
                  </a:lnTo>
                  <a:lnTo>
                    <a:pt x="12" y="48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33" name="Freeform 555"/>
            <p:cNvSpPr>
              <a:spLocks/>
            </p:cNvSpPr>
            <p:nvPr/>
          </p:nvSpPr>
          <p:spPr bwMode="auto">
            <a:xfrm>
              <a:off x="5897563" y="2759076"/>
              <a:ext cx="19050" cy="76200"/>
            </a:xfrm>
            <a:custGeom>
              <a:avLst/>
              <a:gdLst>
                <a:gd name="T0" fmla="*/ 0 w 2"/>
                <a:gd name="T1" fmla="*/ 7 h 8"/>
                <a:gd name="T2" fmla="*/ 1 w 2"/>
                <a:gd name="T3" fmla="*/ 8 h 8"/>
                <a:gd name="T4" fmla="*/ 1 w 2"/>
                <a:gd name="T5" fmla="*/ 8 h 8"/>
                <a:gd name="T6" fmla="*/ 2 w 2"/>
                <a:gd name="T7" fmla="*/ 8 h 8"/>
                <a:gd name="T8" fmla="*/ 2 w 2"/>
                <a:gd name="T9" fmla="*/ 1 h 8"/>
                <a:gd name="T10" fmla="*/ 2 w 2"/>
                <a:gd name="T11" fmla="*/ 7 h 8"/>
                <a:gd name="T12" fmla="*/ 2 w 2"/>
                <a:gd name="T13" fmla="*/ 0 h 8"/>
                <a:gd name="T14" fmla="*/ 1 w 2"/>
                <a:gd name="T15" fmla="*/ 0 h 8"/>
                <a:gd name="T16" fmla="*/ 1 w 2"/>
                <a:gd name="T17" fmla="*/ 0 h 8"/>
                <a:gd name="T18" fmla="*/ 0 w 2"/>
                <a:gd name="T19" fmla="*/ 1 h 8"/>
                <a:gd name="T20" fmla="*/ 0 w 2"/>
                <a:gd name="T21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8">
                  <a:moveTo>
                    <a:pt x="0" y="7"/>
                  </a:moveTo>
                  <a:lnTo>
                    <a:pt x="1" y="8"/>
                  </a:lnTo>
                  <a:lnTo>
                    <a:pt x="1" y="8"/>
                  </a:lnTo>
                  <a:lnTo>
                    <a:pt x="2" y="8"/>
                  </a:lnTo>
                  <a:lnTo>
                    <a:pt x="2" y="1"/>
                  </a:lnTo>
                  <a:lnTo>
                    <a:pt x="2" y="7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7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34" name="Freeform 556"/>
            <p:cNvSpPr>
              <a:spLocks/>
            </p:cNvSpPr>
            <p:nvPr/>
          </p:nvSpPr>
          <p:spPr bwMode="auto">
            <a:xfrm>
              <a:off x="5897563" y="2759076"/>
              <a:ext cx="361950" cy="19050"/>
            </a:xfrm>
            <a:custGeom>
              <a:avLst/>
              <a:gdLst>
                <a:gd name="T0" fmla="*/ 6 w 228"/>
                <a:gd name="T1" fmla="*/ 0 h 12"/>
                <a:gd name="T2" fmla="*/ 0 w 228"/>
                <a:gd name="T3" fmla="*/ 6 h 12"/>
                <a:gd name="T4" fmla="*/ 6 w 228"/>
                <a:gd name="T5" fmla="*/ 12 h 12"/>
                <a:gd name="T6" fmla="*/ 222 w 228"/>
                <a:gd name="T7" fmla="*/ 12 h 12"/>
                <a:gd name="T8" fmla="*/ 228 w 228"/>
                <a:gd name="T9" fmla="*/ 6 h 12"/>
                <a:gd name="T10" fmla="*/ 222 w 228"/>
                <a:gd name="T11" fmla="*/ 0 h 12"/>
                <a:gd name="T12" fmla="*/ 6 w 22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8" h="12">
                  <a:moveTo>
                    <a:pt x="6" y="0"/>
                  </a:moveTo>
                  <a:lnTo>
                    <a:pt x="0" y="6"/>
                  </a:lnTo>
                  <a:lnTo>
                    <a:pt x="6" y="12"/>
                  </a:lnTo>
                  <a:lnTo>
                    <a:pt x="222" y="12"/>
                  </a:lnTo>
                  <a:lnTo>
                    <a:pt x="228" y="6"/>
                  </a:lnTo>
                  <a:lnTo>
                    <a:pt x="22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35" name="Freeform 557"/>
            <p:cNvSpPr>
              <a:spLocks/>
            </p:cNvSpPr>
            <p:nvPr/>
          </p:nvSpPr>
          <p:spPr bwMode="auto">
            <a:xfrm>
              <a:off x="5897563" y="2759076"/>
              <a:ext cx="361950" cy="19050"/>
            </a:xfrm>
            <a:custGeom>
              <a:avLst/>
              <a:gdLst>
                <a:gd name="T0" fmla="*/ 1 w 38"/>
                <a:gd name="T1" fmla="*/ 0 h 2"/>
                <a:gd name="T2" fmla="*/ 2 w 38"/>
                <a:gd name="T3" fmla="*/ 0 h 2"/>
                <a:gd name="T4" fmla="*/ 0 w 38"/>
                <a:gd name="T5" fmla="*/ 1 h 2"/>
                <a:gd name="T6" fmla="*/ 1 w 38"/>
                <a:gd name="T7" fmla="*/ 2 h 2"/>
                <a:gd name="T8" fmla="*/ 37 w 38"/>
                <a:gd name="T9" fmla="*/ 2 h 2"/>
                <a:gd name="T10" fmla="*/ 1 w 38"/>
                <a:gd name="T11" fmla="*/ 2 h 2"/>
                <a:gd name="T12" fmla="*/ 37 w 38"/>
                <a:gd name="T13" fmla="*/ 2 h 2"/>
                <a:gd name="T14" fmla="*/ 38 w 38"/>
                <a:gd name="T15" fmla="*/ 1 h 2"/>
                <a:gd name="T16" fmla="*/ 37 w 38"/>
                <a:gd name="T17" fmla="*/ 0 h 2"/>
                <a:gd name="T18" fmla="*/ 37 w 38"/>
                <a:gd name="T19" fmla="*/ 0 h 2"/>
                <a:gd name="T20" fmla="*/ 1 w 38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2">
                  <a:moveTo>
                    <a:pt x="1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37" y="2"/>
                  </a:lnTo>
                  <a:lnTo>
                    <a:pt x="1" y="2"/>
                  </a:lnTo>
                  <a:lnTo>
                    <a:pt x="37" y="2"/>
                  </a:lnTo>
                  <a:lnTo>
                    <a:pt x="38" y="1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36" name="Freeform 558"/>
            <p:cNvSpPr>
              <a:spLocks/>
            </p:cNvSpPr>
            <p:nvPr/>
          </p:nvSpPr>
          <p:spPr bwMode="auto">
            <a:xfrm>
              <a:off x="6240463" y="2701926"/>
              <a:ext cx="19050" cy="76200"/>
            </a:xfrm>
            <a:custGeom>
              <a:avLst/>
              <a:gdLst>
                <a:gd name="T0" fmla="*/ 0 w 12"/>
                <a:gd name="T1" fmla="*/ 42 h 48"/>
                <a:gd name="T2" fmla="*/ 0 w 12"/>
                <a:gd name="T3" fmla="*/ 48 h 48"/>
                <a:gd name="T4" fmla="*/ 6 w 12"/>
                <a:gd name="T5" fmla="*/ 48 h 48"/>
                <a:gd name="T6" fmla="*/ 12 w 12"/>
                <a:gd name="T7" fmla="*/ 6 h 48"/>
                <a:gd name="T8" fmla="*/ 12 w 12"/>
                <a:gd name="T9" fmla="*/ 42 h 48"/>
                <a:gd name="T10" fmla="*/ 6 w 12"/>
                <a:gd name="T11" fmla="*/ 0 h 48"/>
                <a:gd name="T12" fmla="*/ 0 w 12"/>
                <a:gd name="T13" fmla="*/ 0 h 48"/>
                <a:gd name="T14" fmla="*/ 0 w 12"/>
                <a:gd name="T15" fmla="*/ 6 h 48"/>
                <a:gd name="T16" fmla="*/ 0 w 12"/>
                <a:gd name="T17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48">
                  <a:moveTo>
                    <a:pt x="0" y="42"/>
                  </a:moveTo>
                  <a:lnTo>
                    <a:pt x="0" y="48"/>
                  </a:lnTo>
                  <a:lnTo>
                    <a:pt x="6" y="48"/>
                  </a:lnTo>
                  <a:lnTo>
                    <a:pt x="12" y="6"/>
                  </a:lnTo>
                  <a:lnTo>
                    <a:pt x="12" y="4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37" name="Freeform 559"/>
            <p:cNvSpPr>
              <a:spLocks/>
            </p:cNvSpPr>
            <p:nvPr/>
          </p:nvSpPr>
          <p:spPr bwMode="auto">
            <a:xfrm>
              <a:off x="6240463" y="2701926"/>
              <a:ext cx="19050" cy="76200"/>
            </a:xfrm>
            <a:custGeom>
              <a:avLst/>
              <a:gdLst>
                <a:gd name="T0" fmla="*/ 0 w 2"/>
                <a:gd name="T1" fmla="*/ 7 h 8"/>
                <a:gd name="T2" fmla="*/ 0 w 2"/>
                <a:gd name="T3" fmla="*/ 8 h 8"/>
                <a:gd name="T4" fmla="*/ 1 w 2"/>
                <a:gd name="T5" fmla="*/ 8 h 8"/>
                <a:gd name="T6" fmla="*/ 1 w 2"/>
                <a:gd name="T7" fmla="*/ 8 h 8"/>
                <a:gd name="T8" fmla="*/ 2 w 2"/>
                <a:gd name="T9" fmla="*/ 1 h 8"/>
                <a:gd name="T10" fmla="*/ 2 w 2"/>
                <a:gd name="T11" fmla="*/ 7 h 8"/>
                <a:gd name="T12" fmla="*/ 1 w 2"/>
                <a:gd name="T13" fmla="*/ 0 h 8"/>
                <a:gd name="T14" fmla="*/ 1 w 2"/>
                <a:gd name="T15" fmla="*/ 0 h 8"/>
                <a:gd name="T16" fmla="*/ 0 w 2"/>
                <a:gd name="T17" fmla="*/ 0 h 8"/>
                <a:gd name="T18" fmla="*/ 0 w 2"/>
                <a:gd name="T19" fmla="*/ 1 h 8"/>
                <a:gd name="T20" fmla="*/ 0 w 2"/>
                <a:gd name="T21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8">
                  <a:moveTo>
                    <a:pt x="0" y="7"/>
                  </a:moveTo>
                  <a:lnTo>
                    <a:pt x="0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2" y="1"/>
                  </a:lnTo>
                  <a:lnTo>
                    <a:pt x="2" y="7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7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38" name="Freeform 560"/>
            <p:cNvSpPr>
              <a:spLocks/>
            </p:cNvSpPr>
            <p:nvPr/>
          </p:nvSpPr>
          <p:spPr bwMode="auto">
            <a:xfrm>
              <a:off x="6240463" y="2701926"/>
              <a:ext cx="46037" cy="19050"/>
            </a:xfrm>
            <a:custGeom>
              <a:avLst/>
              <a:gdLst>
                <a:gd name="T0" fmla="*/ 6 w 29"/>
                <a:gd name="T1" fmla="*/ 0 h 12"/>
                <a:gd name="T2" fmla="*/ 0 w 29"/>
                <a:gd name="T3" fmla="*/ 0 h 12"/>
                <a:gd name="T4" fmla="*/ 0 w 29"/>
                <a:gd name="T5" fmla="*/ 12 h 12"/>
                <a:gd name="T6" fmla="*/ 29 w 29"/>
                <a:gd name="T7" fmla="*/ 12 h 12"/>
                <a:gd name="T8" fmla="*/ 29 w 29"/>
                <a:gd name="T9" fmla="*/ 0 h 12"/>
                <a:gd name="T10" fmla="*/ 23 w 29"/>
                <a:gd name="T11" fmla="*/ 0 h 12"/>
                <a:gd name="T12" fmla="*/ 6 w 2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9" y="12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39" name="Freeform 561"/>
            <p:cNvSpPr>
              <a:spLocks/>
            </p:cNvSpPr>
            <p:nvPr/>
          </p:nvSpPr>
          <p:spPr bwMode="auto">
            <a:xfrm>
              <a:off x="6240463" y="2701926"/>
              <a:ext cx="46037" cy="19050"/>
            </a:xfrm>
            <a:custGeom>
              <a:avLst/>
              <a:gdLst>
                <a:gd name="T0" fmla="*/ 1 w 5"/>
                <a:gd name="T1" fmla="*/ 0 h 2"/>
                <a:gd name="T2" fmla="*/ 0 w 5"/>
                <a:gd name="T3" fmla="*/ 0 h 2"/>
                <a:gd name="T4" fmla="*/ 0 w 5"/>
                <a:gd name="T5" fmla="*/ 1 h 2"/>
                <a:gd name="T6" fmla="*/ 0 w 5"/>
                <a:gd name="T7" fmla="*/ 2 h 2"/>
                <a:gd name="T8" fmla="*/ 4 w 5"/>
                <a:gd name="T9" fmla="*/ 2 h 2"/>
                <a:gd name="T10" fmla="*/ 1 w 5"/>
                <a:gd name="T11" fmla="*/ 2 h 2"/>
                <a:gd name="T12" fmla="*/ 5 w 5"/>
                <a:gd name="T13" fmla="*/ 2 h 2"/>
                <a:gd name="T14" fmla="*/ 5 w 5"/>
                <a:gd name="T15" fmla="*/ 1 h 2"/>
                <a:gd name="T16" fmla="*/ 5 w 5"/>
                <a:gd name="T17" fmla="*/ 0 h 2"/>
                <a:gd name="T18" fmla="*/ 4 w 5"/>
                <a:gd name="T19" fmla="*/ 0 h 2"/>
                <a:gd name="T20" fmla="*/ 1 w 5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4" y="2"/>
                  </a:lnTo>
                  <a:lnTo>
                    <a:pt x="1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40" name="Freeform 562"/>
            <p:cNvSpPr>
              <a:spLocks/>
            </p:cNvSpPr>
            <p:nvPr/>
          </p:nvSpPr>
          <p:spPr bwMode="auto">
            <a:xfrm>
              <a:off x="6267450" y="2644776"/>
              <a:ext cx="19050" cy="76200"/>
            </a:xfrm>
            <a:custGeom>
              <a:avLst/>
              <a:gdLst>
                <a:gd name="T0" fmla="*/ 0 w 12"/>
                <a:gd name="T1" fmla="*/ 42 h 48"/>
                <a:gd name="T2" fmla="*/ 6 w 12"/>
                <a:gd name="T3" fmla="*/ 48 h 48"/>
                <a:gd name="T4" fmla="*/ 12 w 12"/>
                <a:gd name="T5" fmla="*/ 48 h 48"/>
                <a:gd name="T6" fmla="*/ 12 w 12"/>
                <a:gd name="T7" fmla="*/ 0 h 48"/>
                <a:gd name="T8" fmla="*/ 6 w 12"/>
                <a:gd name="T9" fmla="*/ 0 h 48"/>
                <a:gd name="T10" fmla="*/ 0 w 12"/>
                <a:gd name="T11" fmla="*/ 6 h 48"/>
                <a:gd name="T12" fmla="*/ 0 w 12"/>
                <a:gd name="T13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48">
                  <a:moveTo>
                    <a:pt x="0" y="42"/>
                  </a:moveTo>
                  <a:lnTo>
                    <a:pt x="6" y="48"/>
                  </a:lnTo>
                  <a:lnTo>
                    <a:pt x="12" y="48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41" name="Freeform 563"/>
            <p:cNvSpPr>
              <a:spLocks/>
            </p:cNvSpPr>
            <p:nvPr/>
          </p:nvSpPr>
          <p:spPr bwMode="auto">
            <a:xfrm>
              <a:off x="6267450" y="2644776"/>
              <a:ext cx="19050" cy="76200"/>
            </a:xfrm>
            <a:custGeom>
              <a:avLst/>
              <a:gdLst>
                <a:gd name="T0" fmla="*/ 0 w 2"/>
                <a:gd name="T1" fmla="*/ 7 h 8"/>
                <a:gd name="T2" fmla="*/ 1 w 2"/>
                <a:gd name="T3" fmla="*/ 8 h 8"/>
                <a:gd name="T4" fmla="*/ 1 w 2"/>
                <a:gd name="T5" fmla="*/ 8 h 8"/>
                <a:gd name="T6" fmla="*/ 2 w 2"/>
                <a:gd name="T7" fmla="*/ 8 h 8"/>
                <a:gd name="T8" fmla="*/ 2 w 2"/>
                <a:gd name="T9" fmla="*/ 1 h 8"/>
                <a:gd name="T10" fmla="*/ 2 w 2"/>
                <a:gd name="T11" fmla="*/ 7 h 8"/>
                <a:gd name="T12" fmla="*/ 2 w 2"/>
                <a:gd name="T13" fmla="*/ 0 h 8"/>
                <a:gd name="T14" fmla="*/ 1 w 2"/>
                <a:gd name="T15" fmla="*/ 0 h 8"/>
                <a:gd name="T16" fmla="*/ 1 w 2"/>
                <a:gd name="T17" fmla="*/ 0 h 8"/>
                <a:gd name="T18" fmla="*/ 0 w 2"/>
                <a:gd name="T19" fmla="*/ 1 h 8"/>
                <a:gd name="T20" fmla="*/ 0 w 2"/>
                <a:gd name="T21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8">
                  <a:moveTo>
                    <a:pt x="0" y="7"/>
                  </a:moveTo>
                  <a:lnTo>
                    <a:pt x="1" y="8"/>
                  </a:lnTo>
                  <a:lnTo>
                    <a:pt x="1" y="8"/>
                  </a:lnTo>
                  <a:lnTo>
                    <a:pt x="2" y="8"/>
                  </a:lnTo>
                  <a:lnTo>
                    <a:pt x="2" y="1"/>
                  </a:lnTo>
                  <a:lnTo>
                    <a:pt x="2" y="7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7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42" name="Freeform 564"/>
            <p:cNvSpPr>
              <a:spLocks/>
            </p:cNvSpPr>
            <p:nvPr/>
          </p:nvSpPr>
          <p:spPr bwMode="auto">
            <a:xfrm>
              <a:off x="6267450" y="2644776"/>
              <a:ext cx="304800" cy="19050"/>
            </a:xfrm>
            <a:custGeom>
              <a:avLst/>
              <a:gdLst>
                <a:gd name="T0" fmla="*/ 6 w 192"/>
                <a:gd name="T1" fmla="*/ 0 h 12"/>
                <a:gd name="T2" fmla="*/ 0 w 192"/>
                <a:gd name="T3" fmla="*/ 6 h 12"/>
                <a:gd name="T4" fmla="*/ 6 w 192"/>
                <a:gd name="T5" fmla="*/ 12 h 12"/>
                <a:gd name="T6" fmla="*/ 192 w 192"/>
                <a:gd name="T7" fmla="*/ 12 h 12"/>
                <a:gd name="T8" fmla="*/ 192 w 192"/>
                <a:gd name="T9" fmla="*/ 0 h 12"/>
                <a:gd name="T10" fmla="*/ 186 w 192"/>
                <a:gd name="T11" fmla="*/ 0 h 12"/>
                <a:gd name="T12" fmla="*/ 6 w 192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12">
                  <a:moveTo>
                    <a:pt x="6" y="0"/>
                  </a:moveTo>
                  <a:lnTo>
                    <a:pt x="0" y="6"/>
                  </a:lnTo>
                  <a:lnTo>
                    <a:pt x="6" y="12"/>
                  </a:lnTo>
                  <a:lnTo>
                    <a:pt x="192" y="12"/>
                  </a:lnTo>
                  <a:lnTo>
                    <a:pt x="192" y="0"/>
                  </a:lnTo>
                  <a:lnTo>
                    <a:pt x="18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43" name="Freeform 565"/>
            <p:cNvSpPr>
              <a:spLocks/>
            </p:cNvSpPr>
            <p:nvPr/>
          </p:nvSpPr>
          <p:spPr bwMode="auto">
            <a:xfrm>
              <a:off x="6267450" y="2644776"/>
              <a:ext cx="304800" cy="19050"/>
            </a:xfrm>
            <a:custGeom>
              <a:avLst/>
              <a:gdLst>
                <a:gd name="T0" fmla="*/ 1 w 32"/>
                <a:gd name="T1" fmla="*/ 0 h 2"/>
                <a:gd name="T2" fmla="*/ 2 w 32"/>
                <a:gd name="T3" fmla="*/ 0 h 2"/>
                <a:gd name="T4" fmla="*/ 0 w 32"/>
                <a:gd name="T5" fmla="*/ 1 h 2"/>
                <a:gd name="T6" fmla="*/ 1 w 32"/>
                <a:gd name="T7" fmla="*/ 2 h 2"/>
                <a:gd name="T8" fmla="*/ 31 w 32"/>
                <a:gd name="T9" fmla="*/ 2 h 2"/>
                <a:gd name="T10" fmla="*/ 1 w 32"/>
                <a:gd name="T11" fmla="*/ 2 h 2"/>
                <a:gd name="T12" fmla="*/ 32 w 32"/>
                <a:gd name="T13" fmla="*/ 2 h 2"/>
                <a:gd name="T14" fmla="*/ 32 w 32"/>
                <a:gd name="T15" fmla="*/ 1 h 2"/>
                <a:gd name="T16" fmla="*/ 32 w 32"/>
                <a:gd name="T17" fmla="*/ 0 h 2"/>
                <a:gd name="T18" fmla="*/ 31 w 32"/>
                <a:gd name="T19" fmla="*/ 0 h 2"/>
                <a:gd name="T20" fmla="*/ 1 w 3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2">
                  <a:moveTo>
                    <a:pt x="1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31" y="2"/>
                  </a:lnTo>
                  <a:lnTo>
                    <a:pt x="1" y="2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2" y="0"/>
                  </a:lnTo>
                  <a:lnTo>
                    <a:pt x="31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44" name="Freeform 566"/>
            <p:cNvSpPr>
              <a:spLocks/>
            </p:cNvSpPr>
            <p:nvPr/>
          </p:nvSpPr>
          <p:spPr bwMode="auto">
            <a:xfrm>
              <a:off x="6553200" y="2587626"/>
              <a:ext cx="19050" cy="76200"/>
            </a:xfrm>
            <a:custGeom>
              <a:avLst/>
              <a:gdLst>
                <a:gd name="T0" fmla="*/ 0 w 12"/>
                <a:gd name="T1" fmla="*/ 42 h 48"/>
                <a:gd name="T2" fmla="*/ 0 w 12"/>
                <a:gd name="T3" fmla="*/ 48 h 48"/>
                <a:gd name="T4" fmla="*/ 12 w 12"/>
                <a:gd name="T5" fmla="*/ 48 h 48"/>
                <a:gd name="T6" fmla="*/ 12 w 12"/>
                <a:gd name="T7" fmla="*/ 0 h 48"/>
                <a:gd name="T8" fmla="*/ 0 w 12"/>
                <a:gd name="T9" fmla="*/ 0 h 48"/>
                <a:gd name="T10" fmla="*/ 0 w 12"/>
                <a:gd name="T11" fmla="*/ 6 h 48"/>
                <a:gd name="T12" fmla="*/ 0 w 12"/>
                <a:gd name="T13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48">
                  <a:moveTo>
                    <a:pt x="0" y="42"/>
                  </a:moveTo>
                  <a:lnTo>
                    <a:pt x="0" y="48"/>
                  </a:lnTo>
                  <a:lnTo>
                    <a:pt x="12" y="48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45" name="Freeform 567"/>
            <p:cNvSpPr>
              <a:spLocks/>
            </p:cNvSpPr>
            <p:nvPr/>
          </p:nvSpPr>
          <p:spPr bwMode="auto">
            <a:xfrm>
              <a:off x="6553200" y="2587626"/>
              <a:ext cx="19050" cy="76200"/>
            </a:xfrm>
            <a:custGeom>
              <a:avLst/>
              <a:gdLst>
                <a:gd name="T0" fmla="*/ 0 w 2"/>
                <a:gd name="T1" fmla="*/ 7 h 8"/>
                <a:gd name="T2" fmla="*/ 0 w 2"/>
                <a:gd name="T3" fmla="*/ 8 h 8"/>
                <a:gd name="T4" fmla="*/ 1 w 2"/>
                <a:gd name="T5" fmla="*/ 8 h 8"/>
                <a:gd name="T6" fmla="*/ 2 w 2"/>
                <a:gd name="T7" fmla="*/ 8 h 8"/>
                <a:gd name="T8" fmla="*/ 2 w 2"/>
                <a:gd name="T9" fmla="*/ 1 h 8"/>
                <a:gd name="T10" fmla="*/ 2 w 2"/>
                <a:gd name="T11" fmla="*/ 7 h 8"/>
                <a:gd name="T12" fmla="*/ 2 w 2"/>
                <a:gd name="T13" fmla="*/ 0 h 8"/>
                <a:gd name="T14" fmla="*/ 1 w 2"/>
                <a:gd name="T15" fmla="*/ 0 h 8"/>
                <a:gd name="T16" fmla="*/ 0 w 2"/>
                <a:gd name="T17" fmla="*/ 0 h 8"/>
                <a:gd name="T18" fmla="*/ 0 w 2"/>
                <a:gd name="T19" fmla="*/ 1 h 8"/>
                <a:gd name="T20" fmla="*/ 0 w 2"/>
                <a:gd name="T21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8">
                  <a:moveTo>
                    <a:pt x="0" y="7"/>
                  </a:moveTo>
                  <a:lnTo>
                    <a:pt x="0" y="8"/>
                  </a:lnTo>
                  <a:lnTo>
                    <a:pt x="1" y="8"/>
                  </a:lnTo>
                  <a:lnTo>
                    <a:pt x="2" y="8"/>
                  </a:lnTo>
                  <a:lnTo>
                    <a:pt x="2" y="1"/>
                  </a:lnTo>
                  <a:lnTo>
                    <a:pt x="2" y="7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7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46" name="Freeform 568"/>
            <p:cNvSpPr>
              <a:spLocks/>
            </p:cNvSpPr>
            <p:nvPr/>
          </p:nvSpPr>
          <p:spPr bwMode="auto">
            <a:xfrm>
              <a:off x="6553200" y="2587626"/>
              <a:ext cx="76200" cy="19050"/>
            </a:xfrm>
            <a:custGeom>
              <a:avLst/>
              <a:gdLst>
                <a:gd name="T0" fmla="*/ 6 w 48"/>
                <a:gd name="T1" fmla="*/ 0 h 12"/>
                <a:gd name="T2" fmla="*/ 0 w 48"/>
                <a:gd name="T3" fmla="*/ 0 h 12"/>
                <a:gd name="T4" fmla="*/ 0 w 48"/>
                <a:gd name="T5" fmla="*/ 12 h 12"/>
                <a:gd name="T6" fmla="*/ 42 w 48"/>
                <a:gd name="T7" fmla="*/ 12 h 12"/>
                <a:gd name="T8" fmla="*/ 48 w 48"/>
                <a:gd name="T9" fmla="*/ 6 h 12"/>
                <a:gd name="T10" fmla="*/ 42 w 48"/>
                <a:gd name="T11" fmla="*/ 0 h 12"/>
                <a:gd name="T12" fmla="*/ 6 w 4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42" y="12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47" name="Freeform 569"/>
            <p:cNvSpPr>
              <a:spLocks/>
            </p:cNvSpPr>
            <p:nvPr/>
          </p:nvSpPr>
          <p:spPr bwMode="auto">
            <a:xfrm>
              <a:off x="6553200" y="2587626"/>
              <a:ext cx="76200" cy="19050"/>
            </a:xfrm>
            <a:custGeom>
              <a:avLst/>
              <a:gdLst>
                <a:gd name="T0" fmla="*/ 1 w 8"/>
                <a:gd name="T1" fmla="*/ 0 h 2"/>
                <a:gd name="T2" fmla="*/ 0 w 8"/>
                <a:gd name="T3" fmla="*/ 0 h 2"/>
                <a:gd name="T4" fmla="*/ 0 w 8"/>
                <a:gd name="T5" fmla="*/ 1 h 2"/>
                <a:gd name="T6" fmla="*/ 0 w 8"/>
                <a:gd name="T7" fmla="*/ 2 h 2"/>
                <a:gd name="T8" fmla="*/ 7 w 8"/>
                <a:gd name="T9" fmla="*/ 2 h 2"/>
                <a:gd name="T10" fmla="*/ 1 w 8"/>
                <a:gd name="T11" fmla="*/ 2 h 2"/>
                <a:gd name="T12" fmla="*/ 7 w 8"/>
                <a:gd name="T13" fmla="*/ 2 h 2"/>
                <a:gd name="T14" fmla="*/ 8 w 8"/>
                <a:gd name="T15" fmla="*/ 1 h 2"/>
                <a:gd name="T16" fmla="*/ 7 w 8"/>
                <a:gd name="T17" fmla="*/ 0 h 2"/>
                <a:gd name="T18" fmla="*/ 7 w 8"/>
                <a:gd name="T19" fmla="*/ 0 h 2"/>
                <a:gd name="T20" fmla="*/ 1 w 8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7" y="2"/>
                  </a:lnTo>
                  <a:lnTo>
                    <a:pt x="1" y="2"/>
                  </a:lnTo>
                  <a:lnTo>
                    <a:pt x="7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48" name="Freeform 570"/>
            <p:cNvSpPr>
              <a:spLocks/>
            </p:cNvSpPr>
            <p:nvPr/>
          </p:nvSpPr>
          <p:spPr bwMode="auto">
            <a:xfrm>
              <a:off x="6610350" y="2530476"/>
              <a:ext cx="19050" cy="76200"/>
            </a:xfrm>
            <a:custGeom>
              <a:avLst/>
              <a:gdLst>
                <a:gd name="T0" fmla="*/ 0 w 12"/>
                <a:gd name="T1" fmla="*/ 42 h 48"/>
                <a:gd name="T2" fmla="*/ 0 w 12"/>
                <a:gd name="T3" fmla="*/ 48 h 48"/>
                <a:gd name="T4" fmla="*/ 6 w 12"/>
                <a:gd name="T5" fmla="*/ 48 h 48"/>
                <a:gd name="T6" fmla="*/ 12 w 12"/>
                <a:gd name="T7" fmla="*/ 6 h 48"/>
                <a:gd name="T8" fmla="*/ 12 w 12"/>
                <a:gd name="T9" fmla="*/ 42 h 48"/>
                <a:gd name="T10" fmla="*/ 6 w 12"/>
                <a:gd name="T11" fmla="*/ 0 h 48"/>
                <a:gd name="T12" fmla="*/ 0 w 12"/>
                <a:gd name="T13" fmla="*/ 0 h 48"/>
                <a:gd name="T14" fmla="*/ 0 w 12"/>
                <a:gd name="T15" fmla="*/ 6 h 48"/>
                <a:gd name="T16" fmla="*/ 0 w 12"/>
                <a:gd name="T17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48">
                  <a:moveTo>
                    <a:pt x="0" y="42"/>
                  </a:moveTo>
                  <a:lnTo>
                    <a:pt x="0" y="48"/>
                  </a:lnTo>
                  <a:lnTo>
                    <a:pt x="6" y="48"/>
                  </a:lnTo>
                  <a:lnTo>
                    <a:pt x="12" y="6"/>
                  </a:lnTo>
                  <a:lnTo>
                    <a:pt x="12" y="4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49" name="Freeform 571"/>
            <p:cNvSpPr>
              <a:spLocks/>
            </p:cNvSpPr>
            <p:nvPr/>
          </p:nvSpPr>
          <p:spPr bwMode="auto">
            <a:xfrm>
              <a:off x="6610350" y="2530476"/>
              <a:ext cx="19050" cy="76200"/>
            </a:xfrm>
            <a:custGeom>
              <a:avLst/>
              <a:gdLst>
                <a:gd name="T0" fmla="*/ 0 w 2"/>
                <a:gd name="T1" fmla="*/ 7 h 8"/>
                <a:gd name="T2" fmla="*/ 0 w 2"/>
                <a:gd name="T3" fmla="*/ 8 h 8"/>
                <a:gd name="T4" fmla="*/ 1 w 2"/>
                <a:gd name="T5" fmla="*/ 8 h 8"/>
                <a:gd name="T6" fmla="*/ 1 w 2"/>
                <a:gd name="T7" fmla="*/ 8 h 8"/>
                <a:gd name="T8" fmla="*/ 2 w 2"/>
                <a:gd name="T9" fmla="*/ 1 h 8"/>
                <a:gd name="T10" fmla="*/ 2 w 2"/>
                <a:gd name="T11" fmla="*/ 7 h 8"/>
                <a:gd name="T12" fmla="*/ 1 w 2"/>
                <a:gd name="T13" fmla="*/ 0 h 8"/>
                <a:gd name="T14" fmla="*/ 1 w 2"/>
                <a:gd name="T15" fmla="*/ 0 h 8"/>
                <a:gd name="T16" fmla="*/ 0 w 2"/>
                <a:gd name="T17" fmla="*/ 0 h 8"/>
                <a:gd name="T18" fmla="*/ 0 w 2"/>
                <a:gd name="T19" fmla="*/ 1 h 8"/>
                <a:gd name="T20" fmla="*/ 0 w 2"/>
                <a:gd name="T21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8">
                  <a:moveTo>
                    <a:pt x="0" y="7"/>
                  </a:moveTo>
                  <a:lnTo>
                    <a:pt x="0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2" y="1"/>
                  </a:lnTo>
                  <a:lnTo>
                    <a:pt x="2" y="7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7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50" name="Freeform 572"/>
            <p:cNvSpPr>
              <a:spLocks/>
            </p:cNvSpPr>
            <p:nvPr/>
          </p:nvSpPr>
          <p:spPr bwMode="auto">
            <a:xfrm>
              <a:off x="6610350" y="2530476"/>
              <a:ext cx="171450" cy="19050"/>
            </a:xfrm>
            <a:custGeom>
              <a:avLst/>
              <a:gdLst>
                <a:gd name="T0" fmla="*/ 6 w 108"/>
                <a:gd name="T1" fmla="*/ 0 h 12"/>
                <a:gd name="T2" fmla="*/ 0 w 108"/>
                <a:gd name="T3" fmla="*/ 0 h 12"/>
                <a:gd name="T4" fmla="*/ 0 w 108"/>
                <a:gd name="T5" fmla="*/ 12 h 12"/>
                <a:gd name="T6" fmla="*/ 108 w 108"/>
                <a:gd name="T7" fmla="*/ 12 h 12"/>
                <a:gd name="T8" fmla="*/ 108 w 108"/>
                <a:gd name="T9" fmla="*/ 0 h 12"/>
                <a:gd name="T10" fmla="*/ 102 w 108"/>
                <a:gd name="T11" fmla="*/ 0 h 12"/>
                <a:gd name="T12" fmla="*/ 6 w 10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08" y="12"/>
                  </a:lnTo>
                  <a:lnTo>
                    <a:pt x="108" y="0"/>
                  </a:lnTo>
                  <a:lnTo>
                    <a:pt x="10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51" name="Freeform 573"/>
            <p:cNvSpPr>
              <a:spLocks/>
            </p:cNvSpPr>
            <p:nvPr/>
          </p:nvSpPr>
          <p:spPr bwMode="auto">
            <a:xfrm>
              <a:off x="6610350" y="2530476"/>
              <a:ext cx="171450" cy="19050"/>
            </a:xfrm>
            <a:custGeom>
              <a:avLst/>
              <a:gdLst>
                <a:gd name="T0" fmla="*/ 1 w 18"/>
                <a:gd name="T1" fmla="*/ 0 h 2"/>
                <a:gd name="T2" fmla="*/ 0 w 18"/>
                <a:gd name="T3" fmla="*/ 0 h 2"/>
                <a:gd name="T4" fmla="*/ 0 w 18"/>
                <a:gd name="T5" fmla="*/ 1 h 2"/>
                <a:gd name="T6" fmla="*/ 0 w 18"/>
                <a:gd name="T7" fmla="*/ 2 h 2"/>
                <a:gd name="T8" fmla="*/ 17 w 18"/>
                <a:gd name="T9" fmla="*/ 2 h 2"/>
                <a:gd name="T10" fmla="*/ 1 w 18"/>
                <a:gd name="T11" fmla="*/ 2 h 2"/>
                <a:gd name="T12" fmla="*/ 18 w 18"/>
                <a:gd name="T13" fmla="*/ 2 h 2"/>
                <a:gd name="T14" fmla="*/ 18 w 18"/>
                <a:gd name="T15" fmla="*/ 1 h 2"/>
                <a:gd name="T16" fmla="*/ 18 w 18"/>
                <a:gd name="T17" fmla="*/ 0 h 2"/>
                <a:gd name="T18" fmla="*/ 17 w 18"/>
                <a:gd name="T19" fmla="*/ 0 h 2"/>
                <a:gd name="T20" fmla="*/ 1 w 18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7" y="2"/>
                  </a:lnTo>
                  <a:lnTo>
                    <a:pt x="1" y="2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52" name="Freeform 574"/>
            <p:cNvSpPr>
              <a:spLocks/>
            </p:cNvSpPr>
            <p:nvPr/>
          </p:nvSpPr>
          <p:spPr bwMode="auto">
            <a:xfrm>
              <a:off x="6762750" y="2473326"/>
              <a:ext cx="19050" cy="76200"/>
            </a:xfrm>
            <a:custGeom>
              <a:avLst/>
              <a:gdLst>
                <a:gd name="T0" fmla="*/ 0 w 12"/>
                <a:gd name="T1" fmla="*/ 42 h 48"/>
                <a:gd name="T2" fmla="*/ 0 w 12"/>
                <a:gd name="T3" fmla="*/ 48 h 48"/>
                <a:gd name="T4" fmla="*/ 12 w 12"/>
                <a:gd name="T5" fmla="*/ 48 h 48"/>
                <a:gd name="T6" fmla="*/ 12 w 12"/>
                <a:gd name="T7" fmla="*/ 0 h 48"/>
                <a:gd name="T8" fmla="*/ 0 w 12"/>
                <a:gd name="T9" fmla="*/ 0 h 48"/>
                <a:gd name="T10" fmla="*/ 0 w 12"/>
                <a:gd name="T11" fmla="*/ 6 h 48"/>
                <a:gd name="T12" fmla="*/ 0 w 12"/>
                <a:gd name="T13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48">
                  <a:moveTo>
                    <a:pt x="0" y="42"/>
                  </a:moveTo>
                  <a:lnTo>
                    <a:pt x="0" y="48"/>
                  </a:lnTo>
                  <a:lnTo>
                    <a:pt x="12" y="48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53" name="Freeform 575"/>
            <p:cNvSpPr>
              <a:spLocks/>
            </p:cNvSpPr>
            <p:nvPr/>
          </p:nvSpPr>
          <p:spPr bwMode="auto">
            <a:xfrm>
              <a:off x="6762750" y="2473326"/>
              <a:ext cx="19050" cy="76200"/>
            </a:xfrm>
            <a:custGeom>
              <a:avLst/>
              <a:gdLst>
                <a:gd name="T0" fmla="*/ 0 w 2"/>
                <a:gd name="T1" fmla="*/ 7 h 8"/>
                <a:gd name="T2" fmla="*/ 0 w 2"/>
                <a:gd name="T3" fmla="*/ 8 h 8"/>
                <a:gd name="T4" fmla="*/ 1 w 2"/>
                <a:gd name="T5" fmla="*/ 8 h 8"/>
                <a:gd name="T6" fmla="*/ 2 w 2"/>
                <a:gd name="T7" fmla="*/ 8 h 8"/>
                <a:gd name="T8" fmla="*/ 2 w 2"/>
                <a:gd name="T9" fmla="*/ 1 h 8"/>
                <a:gd name="T10" fmla="*/ 2 w 2"/>
                <a:gd name="T11" fmla="*/ 7 h 8"/>
                <a:gd name="T12" fmla="*/ 2 w 2"/>
                <a:gd name="T13" fmla="*/ 0 h 8"/>
                <a:gd name="T14" fmla="*/ 1 w 2"/>
                <a:gd name="T15" fmla="*/ 0 h 8"/>
                <a:gd name="T16" fmla="*/ 0 w 2"/>
                <a:gd name="T17" fmla="*/ 0 h 8"/>
                <a:gd name="T18" fmla="*/ 0 w 2"/>
                <a:gd name="T19" fmla="*/ 1 h 8"/>
                <a:gd name="T20" fmla="*/ 0 w 2"/>
                <a:gd name="T21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8">
                  <a:moveTo>
                    <a:pt x="0" y="7"/>
                  </a:moveTo>
                  <a:lnTo>
                    <a:pt x="0" y="8"/>
                  </a:lnTo>
                  <a:lnTo>
                    <a:pt x="1" y="8"/>
                  </a:lnTo>
                  <a:lnTo>
                    <a:pt x="2" y="8"/>
                  </a:lnTo>
                  <a:lnTo>
                    <a:pt x="2" y="1"/>
                  </a:lnTo>
                  <a:lnTo>
                    <a:pt x="2" y="7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7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54" name="Freeform 576"/>
            <p:cNvSpPr>
              <a:spLocks/>
            </p:cNvSpPr>
            <p:nvPr/>
          </p:nvSpPr>
          <p:spPr bwMode="auto">
            <a:xfrm>
              <a:off x="6762750" y="2473326"/>
              <a:ext cx="104775" cy="19050"/>
            </a:xfrm>
            <a:custGeom>
              <a:avLst/>
              <a:gdLst>
                <a:gd name="T0" fmla="*/ 6 w 66"/>
                <a:gd name="T1" fmla="*/ 0 h 12"/>
                <a:gd name="T2" fmla="*/ 0 w 66"/>
                <a:gd name="T3" fmla="*/ 0 h 12"/>
                <a:gd name="T4" fmla="*/ 0 w 66"/>
                <a:gd name="T5" fmla="*/ 12 h 12"/>
                <a:gd name="T6" fmla="*/ 60 w 66"/>
                <a:gd name="T7" fmla="*/ 12 h 12"/>
                <a:gd name="T8" fmla="*/ 66 w 66"/>
                <a:gd name="T9" fmla="*/ 6 h 12"/>
                <a:gd name="T10" fmla="*/ 60 w 66"/>
                <a:gd name="T11" fmla="*/ 0 h 12"/>
                <a:gd name="T12" fmla="*/ 6 w 66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6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55" name="Freeform 577"/>
            <p:cNvSpPr>
              <a:spLocks/>
            </p:cNvSpPr>
            <p:nvPr/>
          </p:nvSpPr>
          <p:spPr bwMode="auto">
            <a:xfrm>
              <a:off x="6762750" y="2473326"/>
              <a:ext cx="104775" cy="19050"/>
            </a:xfrm>
            <a:custGeom>
              <a:avLst/>
              <a:gdLst>
                <a:gd name="T0" fmla="*/ 1 w 11"/>
                <a:gd name="T1" fmla="*/ 0 h 2"/>
                <a:gd name="T2" fmla="*/ 0 w 11"/>
                <a:gd name="T3" fmla="*/ 0 h 2"/>
                <a:gd name="T4" fmla="*/ 0 w 11"/>
                <a:gd name="T5" fmla="*/ 1 h 2"/>
                <a:gd name="T6" fmla="*/ 0 w 11"/>
                <a:gd name="T7" fmla="*/ 2 h 2"/>
                <a:gd name="T8" fmla="*/ 10 w 11"/>
                <a:gd name="T9" fmla="*/ 2 h 2"/>
                <a:gd name="T10" fmla="*/ 1 w 11"/>
                <a:gd name="T11" fmla="*/ 2 h 2"/>
                <a:gd name="T12" fmla="*/ 10 w 11"/>
                <a:gd name="T13" fmla="*/ 2 h 2"/>
                <a:gd name="T14" fmla="*/ 11 w 11"/>
                <a:gd name="T15" fmla="*/ 1 h 2"/>
                <a:gd name="T16" fmla="*/ 10 w 11"/>
                <a:gd name="T17" fmla="*/ 0 h 2"/>
                <a:gd name="T18" fmla="*/ 10 w 11"/>
                <a:gd name="T19" fmla="*/ 0 h 2"/>
                <a:gd name="T20" fmla="*/ 1 w 11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0" y="2"/>
                  </a:lnTo>
                  <a:lnTo>
                    <a:pt x="1" y="2"/>
                  </a:lnTo>
                  <a:lnTo>
                    <a:pt x="10" y="2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56" name="Freeform 578"/>
            <p:cNvSpPr>
              <a:spLocks/>
            </p:cNvSpPr>
            <p:nvPr/>
          </p:nvSpPr>
          <p:spPr bwMode="auto">
            <a:xfrm>
              <a:off x="6848475" y="2416176"/>
              <a:ext cx="19050" cy="76200"/>
            </a:xfrm>
            <a:custGeom>
              <a:avLst/>
              <a:gdLst>
                <a:gd name="T0" fmla="*/ 0 w 12"/>
                <a:gd name="T1" fmla="*/ 42 h 48"/>
                <a:gd name="T2" fmla="*/ 0 w 12"/>
                <a:gd name="T3" fmla="*/ 48 h 48"/>
                <a:gd name="T4" fmla="*/ 6 w 12"/>
                <a:gd name="T5" fmla="*/ 48 h 48"/>
                <a:gd name="T6" fmla="*/ 12 w 12"/>
                <a:gd name="T7" fmla="*/ 6 h 48"/>
                <a:gd name="T8" fmla="*/ 12 w 12"/>
                <a:gd name="T9" fmla="*/ 42 h 48"/>
                <a:gd name="T10" fmla="*/ 6 w 12"/>
                <a:gd name="T11" fmla="*/ 0 h 48"/>
                <a:gd name="T12" fmla="*/ 0 w 12"/>
                <a:gd name="T13" fmla="*/ 0 h 48"/>
                <a:gd name="T14" fmla="*/ 0 w 12"/>
                <a:gd name="T15" fmla="*/ 6 h 48"/>
                <a:gd name="T16" fmla="*/ 0 w 12"/>
                <a:gd name="T17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48">
                  <a:moveTo>
                    <a:pt x="0" y="42"/>
                  </a:moveTo>
                  <a:lnTo>
                    <a:pt x="0" y="48"/>
                  </a:lnTo>
                  <a:lnTo>
                    <a:pt x="6" y="48"/>
                  </a:lnTo>
                  <a:lnTo>
                    <a:pt x="12" y="6"/>
                  </a:lnTo>
                  <a:lnTo>
                    <a:pt x="12" y="4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57" name="Freeform 579"/>
            <p:cNvSpPr>
              <a:spLocks/>
            </p:cNvSpPr>
            <p:nvPr/>
          </p:nvSpPr>
          <p:spPr bwMode="auto">
            <a:xfrm>
              <a:off x="6848475" y="2416176"/>
              <a:ext cx="19050" cy="76200"/>
            </a:xfrm>
            <a:custGeom>
              <a:avLst/>
              <a:gdLst>
                <a:gd name="T0" fmla="*/ 0 w 2"/>
                <a:gd name="T1" fmla="*/ 7 h 8"/>
                <a:gd name="T2" fmla="*/ 0 w 2"/>
                <a:gd name="T3" fmla="*/ 8 h 8"/>
                <a:gd name="T4" fmla="*/ 1 w 2"/>
                <a:gd name="T5" fmla="*/ 8 h 8"/>
                <a:gd name="T6" fmla="*/ 1 w 2"/>
                <a:gd name="T7" fmla="*/ 8 h 8"/>
                <a:gd name="T8" fmla="*/ 2 w 2"/>
                <a:gd name="T9" fmla="*/ 1 h 8"/>
                <a:gd name="T10" fmla="*/ 2 w 2"/>
                <a:gd name="T11" fmla="*/ 7 h 8"/>
                <a:gd name="T12" fmla="*/ 1 w 2"/>
                <a:gd name="T13" fmla="*/ 0 h 8"/>
                <a:gd name="T14" fmla="*/ 1 w 2"/>
                <a:gd name="T15" fmla="*/ 0 h 8"/>
                <a:gd name="T16" fmla="*/ 0 w 2"/>
                <a:gd name="T17" fmla="*/ 0 h 8"/>
                <a:gd name="T18" fmla="*/ 0 w 2"/>
                <a:gd name="T19" fmla="*/ 1 h 8"/>
                <a:gd name="T20" fmla="*/ 0 w 2"/>
                <a:gd name="T21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8">
                  <a:moveTo>
                    <a:pt x="0" y="7"/>
                  </a:moveTo>
                  <a:lnTo>
                    <a:pt x="0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2" y="1"/>
                  </a:lnTo>
                  <a:lnTo>
                    <a:pt x="2" y="7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7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58" name="Freeform 580"/>
            <p:cNvSpPr>
              <a:spLocks/>
            </p:cNvSpPr>
            <p:nvPr/>
          </p:nvSpPr>
          <p:spPr bwMode="auto">
            <a:xfrm>
              <a:off x="6848475" y="2416176"/>
              <a:ext cx="161925" cy="19050"/>
            </a:xfrm>
            <a:custGeom>
              <a:avLst/>
              <a:gdLst>
                <a:gd name="T0" fmla="*/ 6 w 102"/>
                <a:gd name="T1" fmla="*/ 0 h 12"/>
                <a:gd name="T2" fmla="*/ 0 w 102"/>
                <a:gd name="T3" fmla="*/ 0 h 12"/>
                <a:gd name="T4" fmla="*/ 0 w 102"/>
                <a:gd name="T5" fmla="*/ 12 h 12"/>
                <a:gd name="T6" fmla="*/ 102 w 102"/>
                <a:gd name="T7" fmla="*/ 12 h 12"/>
                <a:gd name="T8" fmla="*/ 102 w 102"/>
                <a:gd name="T9" fmla="*/ 0 h 12"/>
                <a:gd name="T10" fmla="*/ 96 w 102"/>
                <a:gd name="T11" fmla="*/ 0 h 12"/>
                <a:gd name="T12" fmla="*/ 6 w 102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2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02" y="12"/>
                  </a:lnTo>
                  <a:lnTo>
                    <a:pt x="102" y="0"/>
                  </a:lnTo>
                  <a:lnTo>
                    <a:pt x="9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59" name="Freeform 581"/>
            <p:cNvSpPr>
              <a:spLocks/>
            </p:cNvSpPr>
            <p:nvPr/>
          </p:nvSpPr>
          <p:spPr bwMode="auto">
            <a:xfrm>
              <a:off x="6848475" y="2416176"/>
              <a:ext cx="161925" cy="19050"/>
            </a:xfrm>
            <a:custGeom>
              <a:avLst/>
              <a:gdLst>
                <a:gd name="T0" fmla="*/ 1 w 17"/>
                <a:gd name="T1" fmla="*/ 0 h 2"/>
                <a:gd name="T2" fmla="*/ 0 w 17"/>
                <a:gd name="T3" fmla="*/ 0 h 2"/>
                <a:gd name="T4" fmla="*/ 0 w 17"/>
                <a:gd name="T5" fmla="*/ 1 h 2"/>
                <a:gd name="T6" fmla="*/ 0 w 17"/>
                <a:gd name="T7" fmla="*/ 2 h 2"/>
                <a:gd name="T8" fmla="*/ 16 w 17"/>
                <a:gd name="T9" fmla="*/ 2 h 2"/>
                <a:gd name="T10" fmla="*/ 1 w 17"/>
                <a:gd name="T11" fmla="*/ 2 h 2"/>
                <a:gd name="T12" fmla="*/ 17 w 17"/>
                <a:gd name="T13" fmla="*/ 2 h 2"/>
                <a:gd name="T14" fmla="*/ 17 w 17"/>
                <a:gd name="T15" fmla="*/ 1 h 2"/>
                <a:gd name="T16" fmla="*/ 17 w 17"/>
                <a:gd name="T17" fmla="*/ 0 h 2"/>
                <a:gd name="T18" fmla="*/ 16 w 17"/>
                <a:gd name="T19" fmla="*/ 0 h 2"/>
                <a:gd name="T20" fmla="*/ 1 w 17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6" y="2"/>
                  </a:lnTo>
                  <a:lnTo>
                    <a:pt x="1" y="2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60" name="Freeform 582"/>
            <p:cNvSpPr>
              <a:spLocks/>
            </p:cNvSpPr>
            <p:nvPr/>
          </p:nvSpPr>
          <p:spPr bwMode="auto">
            <a:xfrm>
              <a:off x="6991350" y="2360613"/>
              <a:ext cx="19050" cy="74613"/>
            </a:xfrm>
            <a:custGeom>
              <a:avLst/>
              <a:gdLst>
                <a:gd name="T0" fmla="*/ 0 w 12"/>
                <a:gd name="T1" fmla="*/ 41 h 47"/>
                <a:gd name="T2" fmla="*/ 0 w 12"/>
                <a:gd name="T3" fmla="*/ 47 h 47"/>
                <a:gd name="T4" fmla="*/ 12 w 12"/>
                <a:gd name="T5" fmla="*/ 47 h 47"/>
                <a:gd name="T6" fmla="*/ 12 w 12"/>
                <a:gd name="T7" fmla="*/ 0 h 47"/>
                <a:gd name="T8" fmla="*/ 0 w 12"/>
                <a:gd name="T9" fmla="*/ 0 h 47"/>
                <a:gd name="T10" fmla="*/ 0 w 12"/>
                <a:gd name="T11" fmla="*/ 6 h 47"/>
                <a:gd name="T12" fmla="*/ 0 w 12"/>
                <a:gd name="T13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47">
                  <a:moveTo>
                    <a:pt x="0" y="41"/>
                  </a:moveTo>
                  <a:lnTo>
                    <a:pt x="0" y="47"/>
                  </a:lnTo>
                  <a:lnTo>
                    <a:pt x="12" y="47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61" name="Freeform 583"/>
            <p:cNvSpPr>
              <a:spLocks/>
            </p:cNvSpPr>
            <p:nvPr/>
          </p:nvSpPr>
          <p:spPr bwMode="auto">
            <a:xfrm>
              <a:off x="6991350" y="2360613"/>
              <a:ext cx="19050" cy="74613"/>
            </a:xfrm>
            <a:custGeom>
              <a:avLst/>
              <a:gdLst>
                <a:gd name="T0" fmla="*/ 0 w 2"/>
                <a:gd name="T1" fmla="*/ 7 h 8"/>
                <a:gd name="T2" fmla="*/ 0 w 2"/>
                <a:gd name="T3" fmla="*/ 8 h 8"/>
                <a:gd name="T4" fmla="*/ 1 w 2"/>
                <a:gd name="T5" fmla="*/ 8 h 8"/>
                <a:gd name="T6" fmla="*/ 2 w 2"/>
                <a:gd name="T7" fmla="*/ 8 h 8"/>
                <a:gd name="T8" fmla="*/ 2 w 2"/>
                <a:gd name="T9" fmla="*/ 1 h 8"/>
                <a:gd name="T10" fmla="*/ 2 w 2"/>
                <a:gd name="T11" fmla="*/ 7 h 8"/>
                <a:gd name="T12" fmla="*/ 2 w 2"/>
                <a:gd name="T13" fmla="*/ 0 h 8"/>
                <a:gd name="T14" fmla="*/ 1 w 2"/>
                <a:gd name="T15" fmla="*/ 0 h 8"/>
                <a:gd name="T16" fmla="*/ 0 w 2"/>
                <a:gd name="T17" fmla="*/ 0 h 8"/>
                <a:gd name="T18" fmla="*/ 0 w 2"/>
                <a:gd name="T19" fmla="*/ 1 h 8"/>
                <a:gd name="T20" fmla="*/ 0 w 2"/>
                <a:gd name="T21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8">
                  <a:moveTo>
                    <a:pt x="0" y="7"/>
                  </a:moveTo>
                  <a:lnTo>
                    <a:pt x="0" y="8"/>
                  </a:lnTo>
                  <a:lnTo>
                    <a:pt x="1" y="8"/>
                  </a:lnTo>
                  <a:lnTo>
                    <a:pt x="2" y="8"/>
                  </a:lnTo>
                  <a:lnTo>
                    <a:pt x="2" y="1"/>
                  </a:lnTo>
                  <a:lnTo>
                    <a:pt x="2" y="7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7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62" name="Freeform 584"/>
            <p:cNvSpPr>
              <a:spLocks/>
            </p:cNvSpPr>
            <p:nvPr/>
          </p:nvSpPr>
          <p:spPr bwMode="auto">
            <a:xfrm>
              <a:off x="6991350" y="2360613"/>
              <a:ext cx="66675" cy="19050"/>
            </a:xfrm>
            <a:custGeom>
              <a:avLst/>
              <a:gdLst>
                <a:gd name="T0" fmla="*/ 6 w 42"/>
                <a:gd name="T1" fmla="*/ 0 h 12"/>
                <a:gd name="T2" fmla="*/ 0 w 42"/>
                <a:gd name="T3" fmla="*/ 0 h 12"/>
                <a:gd name="T4" fmla="*/ 0 w 42"/>
                <a:gd name="T5" fmla="*/ 6 h 12"/>
                <a:gd name="T6" fmla="*/ 36 w 42"/>
                <a:gd name="T7" fmla="*/ 12 h 12"/>
                <a:gd name="T8" fmla="*/ 6 w 42"/>
                <a:gd name="T9" fmla="*/ 12 h 12"/>
                <a:gd name="T10" fmla="*/ 42 w 42"/>
                <a:gd name="T11" fmla="*/ 6 h 12"/>
                <a:gd name="T12" fmla="*/ 42 w 42"/>
                <a:gd name="T13" fmla="*/ 0 h 12"/>
                <a:gd name="T14" fmla="*/ 36 w 42"/>
                <a:gd name="T15" fmla="*/ 0 h 12"/>
                <a:gd name="T16" fmla="*/ 6 w 42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12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36" y="12"/>
                  </a:lnTo>
                  <a:lnTo>
                    <a:pt x="6" y="12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63" name="Freeform 585"/>
            <p:cNvSpPr>
              <a:spLocks/>
            </p:cNvSpPr>
            <p:nvPr/>
          </p:nvSpPr>
          <p:spPr bwMode="auto">
            <a:xfrm>
              <a:off x="6991350" y="2360613"/>
              <a:ext cx="66675" cy="19050"/>
            </a:xfrm>
            <a:custGeom>
              <a:avLst/>
              <a:gdLst>
                <a:gd name="T0" fmla="*/ 1 w 7"/>
                <a:gd name="T1" fmla="*/ 0 h 2"/>
                <a:gd name="T2" fmla="*/ 0 w 7"/>
                <a:gd name="T3" fmla="*/ 0 h 2"/>
                <a:gd name="T4" fmla="*/ 0 w 7"/>
                <a:gd name="T5" fmla="*/ 1 h 2"/>
                <a:gd name="T6" fmla="*/ 0 w 7"/>
                <a:gd name="T7" fmla="*/ 1 h 2"/>
                <a:gd name="T8" fmla="*/ 6 w 7"/>
                <a:gd name="T9" fmla="*/ 2 h 2"/>
                <a:gd name="T10" fmla="*/ 1 w 7"/>
                <a:gd name="T11" fmla="*/ 2 h 2"/>
                <a:gd name="T12" fmla="*/ 7 w 7"/>
                <a:gd name="T13" fmla="*/ 1 h 2"/>
                <a:gd name="T14" fmla="*/ 7 w 7"/>
                <a:gd name="T15" fmla="*/ 1 h 2"/>
                <a:gd name="T16" fmla="*/ 7 w 7"/>
                <a:gd name="T17" fmla="*/ 0 h 2"/>
                <a:gd name="T18" fmla="*/ 6 w 7"/>
                <a:gd name="T19" fmla="*/ 0 h 2"/>
                <a:gd name="T20" fmla="*/ 1 w 7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6" y="2"/>
                  </a:lnTo>
                  <a:lnTo>
                    <a:pt x="1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64" name="Rectangle 586"/>
            <p:cNvSpPr>
              <a:spLocks noChangeArrowheads="1"/>
            </p:cNvSpPr>
            <p:nvPr/>
          </p:nvSpPr>
          <p:spPr bwMode="auto">
            <a:xfrm>
              <a:off x="2827338" y="4202113"/>
              <a:ext cx="19050" cy="2476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65" name="Rectangle 587"/>
            <p:cNvSpPr>
              <a:spLocks noChangeArrowheads="1"/>
            </p:cNvSpPr>
            <p:nvPr/>
          </p:nvSpPr>
          <p:spPr bwMode="auto">
            <a:xfrm>
              <a:off x="2827338" y="4202113"/>
              <a:ext cx="19050" cy="2476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66" name="Rectangle 588"/>
            <p:cNvSpPr>
              <a:spLocks noChangeArrowheads="1"/>
            </p:cNvSpPr>
            <p:nvPr/>
          </p:nvSpPr>
          <p:spPr bwMode="auto">
            <a:xfrm>
              <a:off x="2836863" y="4192588"/>
              <a:ext cx="1587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67" name="Rectangle 589"/>
            <p:cNvSpPr>
              <a:spLocks noChangeArrowheads="1"/>
            </p:cNvSpPr>
            <p:nvPr/>
          </p:nvSpPr>
          <p:spPr bwMode="auto">
            <a:xfrm>
              <a:off x="2827338" y="4192588"/>
              <a:ext cx="19050" cy="95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68" name="Rectangle 590"/>
            <p:cNvSpPr>
              <a:spLocks noChangeArrowheads="1"/>
            </p:cNvSpPr>
            <p:nvPr/>
          </p:nvSpPr>
          <p:spPr bwMode="auto">
            <a:xfrm>
              <a:off x="2827338" y="4192588"/>
              <a:ext cx="19050" cy="95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69" name="Rectangle 591"/>
            <p:cNvSpPr>
              <a:spLocks noChangeArrowheads="1"/>
            </p:cNvSpPr>
            <p:nvPr/>
          </p:nvSpPr>
          <p:spPr bwMode="auto">
            <a:xfrm>
              <a:off x="2827338" y="4068763"/>
              <a:ext cx="19050" cy="571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70" name="Rectangle 592"/>
            <p:cNvSpPr>
              <a:spLocks noChangeArrowheads="1"/>
            </p:cNvSpPr>
            <p:nvPr/>
          </p:nvSpPr>
          <p:spPr bwMode="auto">
            <a:xfrm>
              <a:off x="2827338" y="4068763"/>
              <a:ext cx="19050" cy="571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71" name="Rectangle 593"/>
            <p:cNvSpPr>
              <a:spLocks noChangeArrowheads="1"/>
            </p:cNvSpPr>
            <p:nvPr/>
          </p:nvSpPr>
          <p:spPr bwMode="auto">
            <a:xfrm>
              <a:off x="2836863" y="4059238"/>
              <a:ext cx="952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72" name="Rectangle 594"/>
            <p:cNvSpPr>
              <a:spLocks noChangeArrowheads="1"/>
            </p:cNvSpPr>
            <p:nvPr/>
          </p:nvSpPr>
          <p:spPr bwMode="auto">
            <a:xfrm>
              <a:off x="2836863" y="4059238"/>
              <a:ext cx="952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73" name="Rectangle 595"/>
            <p:cNvSpPr>
              <a:spLocks noChangeArrowheads="1"/>
            </p:cNvSpPr>
            <p:nvPr/>
          </p:nvSpPr>
          <p:spPr bwMode="auto">
            <a:xfrm>
              <a:off x="2836863" y="4068763"/>
              <a:ext cx="19050" cy="1588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74" name="Rectangle 596"/>
            <p:cNvSpPr>
              <a:spLocks noChangeArrowheads="1"/>
            </p:cNvSpPr>
            <p:nvPr/>
          </p:nvSpPr>
          <p:spPr bwMode="auto">
            <a:xfrm>
              <a:off x="2846388" y="4059238"/>
              <a:ext cx="1587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75" name="Rectangle 597"/>
            <p:cNvSpPr>
              <a:spLocks noChangeArrowheads="1"/>
            </p:cNvSpPr>
            <p:nvPr/>
          </p:nvSpPr>
          <p:spPr bwMode="auto">
            <a:xfrm>
              <a:off x="2836863" y="4040188"/>
              <a:ext cx="19050" cy="2857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76" name="Rectangle 598"/>
            <p:cNvSpPr>
              <a:spLocks noChangeArrowheads="1"/>
            </p:cNvSpPr>
            <p:nvPr/>
          </p:nvSpPr>
          <p:spPr bwMode="auto">
            <a:xfrm>
              <a:off x="2836863" y="4040188"/>
              <a:ext cx="19050" cy="2857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77" name="Rectangle 599"/>
            <p:cNvSpPr>
              <a:spLocks noChangeArrowheads="1"/>
            </p:cNvSpPr>
            <p:nvPr/>
          </p:nvSpPr>
          <p:spPr bwMode="auto">
            <a:xfrm>
              <a:off x="2846388" y="4030663"/>
              <a:ext cx="952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78" name="Rectangle 600"/>
            <p:cNvSpPr>
              <a:spLocks noChangeArrowheads="1"/>
            </p:cNvSpPr>
            <p:nvPr/>
          </p:nvSpPr>
          <p:spPr bwMode="auto">
            <a:xfrm>
              <a:off x="2846388" y="4030663"/>
              <a:ext cx="952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79" name="Rectangle 601"/>
            <p:cNvSpPr>
              <a:spLocks noChangeArrowheads="1"/>
            </p:cNvSpPr>
            <p:nvPr/>
          </p:nvSpPr>
          <p:spPr bwMode="auto">
            <a:xfrm>
              <a:off x="2846388" y="4030663"/>
              <a:ext cx="19050" cy="95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80" name="Rectangle 602"/>
            <p:cNvSpPr>
              <a:spLocks noChangeArrowheads="1"/>
            </p:cNvSpPr>
            <p:nvPr/>
          </p:nvSpPr>
          <p:spPr bwMode="auto">
            <a:xfrm>
              <a:off x="2846388" y="4030663"/>
              <a:ext cx="19050" cy="95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81" name="Rectangle 603"/>
            <p:cNvSpPr>
              <a:spLocks noChangeArrowheads="1"/>
            </p:cNvSpPr>
            <p:nvPr/>
          </p:nvSpPr>
          <p:spPr bwMode="auto">
            <a:xfrm>
              <a:off x="2855913" y="4021138"/>
              <a:ext cx="1587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82" name="Rectangle 604"/>
            <p:cNvSpPr>
              <a:spLocks noChangeArrowheads="1"/>
            </p:cNvSpPr>
            <p:nvPr/>
          </p:nvSpPr>
          <p:spPr bwMode="auto">
            <a:xfrm>
              <a:off x="2846388" y="4021138"/>
              <a:ext cx="19050" cy="95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83" name="Rectangle 605"/>
            <p:cNvSpPr>
              <a:spLocks noChangeArrowheads="1"/>
            </p:cNvSpPr>
            <p:nvPr/>
          </p:nvSpPr>
          <p:spPr bwMode="auto">
            <a:xfrm>
              <a:off x="2846388" y="4021138"/>
              <a:ext cx="19050" cy="95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84" name="Rectangle 606"/>
            <p:cNvSpPr>
              <a:spLocks noChangeArrowheads="1"/>
            </p:cNvSpPr>
            <p:nvPr/>
          </p:nvSpPr>
          <p:spPr bwMode="auto">
            <a:xfrm>
              <a:off x="2855913" y="4011613"/>
              <a:ext cx="26987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85" name="Rectangle 607"/>
            <p:cNvSpPr>
              <a:spLocks noChangeArrowheads="1"/>
            </p:cNvSpPr>
            <p:nvPr/>
          </p:nvSpPr>
          <p:spPr bwMode="auto">
            <a:xfrm>
              <a:off x="2855913" y="4011613"/>
              <a:ext cx="26987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86" name="Rectangle 609"/>
            <p:cNvSpPr>
              <a:spLocks noChangeArrowheads="1"/>
            </p:cNvSpPr>
            <p:nvPr/>
          </p:nvSpPr>
          <p:spPr bwMode="auto">
            <a:xfrm>
              <a:off x="2874963" y="4011613"/>
              <a:ext cx="17463" cy="95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87" name="Rectangle 610"/>
            <p:cNvSpPr>
              <a:spLocks noChangeArrowheads="1"/>
            </p:cNvSpPr>
            <p:nvPr/>
          </p:nvSpPr>
          <p:spPr bwMode="auto">
            <a:xfrm>
              <a:off x="2874963" y="4011613"/>
              <a:ext cx="17463" cy="95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88" name="Rectangle 611"/>
            <p:cNvSpPr>
              <a:spLocks noChangeArrowheads="1"/>
            </p:cNvSpPr>
            <p:nvPr/>
          </p:nvSpPr>
          <p:spPr bwMode="auto">
            <a:xfrm>
              <a:off x="2882901" y="4002088"/>
              <a:ext cx="1588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89" name="Rectangle 612"/>
            <p:cNvSpPr>
              <a:spLocks noChangeArrowheads="1"/>
            </p:cNvSpPr>
            <p:nvPr/>
          </p:nvSpPr>
          <p:spPr bwMode="auto">
            <a:xfrm>
              <a:off x="2874963" y="3992563"/>
              <a:ext cx="17463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90" name="Rectangle 613"/>
            <p:cNvSpPr>
              <a:spLocks noChangeArrowheads="1"/>
            </p:cNvSpPr>
            <p:nvPr/>
          </p:nvSpPr>
          <p:spPr bwMode="auto">
            <a:xfrm>
              <a:off x="2874963" y="3992563"/>
              <a:ext cx="17463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91" name="Rectangle 614"/>
            <p:cNvSpPr>
              <a:spLocks noChangeArrowheads="1"/>
            </p:cNvSpPr>
            <p:nvPr/>
          </p:nvSpPr>
          <p:spPr bwMode="auto">
            <a:xfrm>
              <a:off x="2882901" y="3983038"/>
              <a:ext cx="952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92" name="Rectangle 615"/>
            <p:cNvSpPr>
              <a:spLocks noChangeArrowheads="1"/>
            </p:cNvSpPr>
            <p:nvPr/>
          </p:nvSpPr>
          <p:spPr bwMode="auto">
            <a:xfrm>
              <a:off x="2882901" y="3983038"/>
              <a:ext cx="952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93" name="Rectangle 616"/>
            <p:cNvSpPr>
              <a:spLocks noChangeArrowheads="1"/>
            </p:cNvSpPr>
            <p:nvPr/>
          </p:nvSpPr>
          <p:spPr bwMode="auto">
            <a:xfrm>
              <a:off x="2882901" y="3983038"/>
              <a:ext cx="19050" cy="95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94" name="Rectangle 617"/>
            <p:cNvSpPr>
              <a:spLocks noChangeArrowheads="1"/>
            </p:cNvSpPr>
            <p:nvPr/>
          </p:nvSpPr>
          <p:spPr bwMode="auto">
            <a:xfrm>
              <a:off x="2882901" y="3983038"/>
              <a:ext cx="19050" cy="95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95" name="Rectangle 618"/>
            <p:cNvSpPr>
              <a:spLocks noChangeArrowheads="1"/>
            </p:cNvSpPr>
            <p:nvPr/>
          </p:nvSpPr>
          <p:spPr bwMode="auto">
            <a:xfrm>
              <a:off x="2892426" y="3973513"/>
              <a:ext cx="19050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96" name="Rectangle 619"/>
            <p:cNvSpPr>
              <a:spLocks noChangeArrowheads="1"/>
            </p:cNvSpPr>
            <p:nvPr/>
          </p:nvSpPr>
          <p:spPr bwMode="auto">
            <a:xfrm>
              <a:off x="2892426" y="3973513"/>
              <a:ext cx="19050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97" name="Rectangle 620"/>
            <p:cNvSpPr>
              <a:spLocks noChangeArrowheads="1"/>
            </p:cNvSpPr>
            <p:nvPr/>
          </p:nvSpPr>
          <p:spPr bwMode="auto">
            <a:xfrm>
              <a:off x="2901951" y="3963988"/>
              <a:ext cx="19050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98" name="Rectangle 621"/>
            <p:cNvSpPr>
              <a:spLocks noChangeArrowheads="1"/>
            </p:cNvSpPr>
            <p:nvPr/>
          </p:nvSpPr>
          <p:spPr bwMode="auto">
            <a:xfrm>
              <a:off x="2901951" y="3963988"/>
              <a:ext cx="19050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99" name="Rectangle 622"/>
            <p:cNvSpPr>
              <a:spLocks noChangeArrowheads="1"/>
            </p:cNvSpPr>
            <p:nvPr/>
          </p:nvSpPr>
          <p:spPr bwMode="auto">
            <a:xfrm>
              <a:off x="2911476" y="3954463"/>
              <a:ext cx="1588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00" name="Rectangle 623"/>
            <p:cNvSpPr>
              <a:spLocks noChangeArrowheads="1"/>
            </p:cNvSpPr>
            <p:nvPr/>
          </p:nvSpPr>
          <p:spPr bwMode="auto">
            <a:xfrm>
              <a:off x="2901951" y="3954463"/>
              <a:ext cx="19050" cy="95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01" name="Rectangle 624"/>
            <p:cNvSpPr>
              <a:spLocks noChangeArrowheads="1"/>
            </p:cNvSpPr>
            <p:nvPr/>
          </p:nvSpPr>
          <p:spPr bwMode="auto">
            <a:xfrm>
              <a:off x="2901951" y="3954463"/>
              <a:ext cx="19050" cy="95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02" name="Rectangle 625"/>
            <p:cNvSpPr>
              <a:spLocks noChangeArrowheads="1"/>
            </p:cNvSpPr>
            <p:nvPr/>
          </p:nvSpPr>
          <p:spPr bwMode="auto">
            <a:xfrm>
              <a:off x="2911476" y="3944938"/>
              <a:ext cx="952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03" name="Rectangle 626"/>
            <p:cNvSpPr>
              <a:spLocks noChangeArrowheads="1"/>
            </p:cNvSpPr>
            <p:nvPr/>
          </p:nvSpPr>
          <p:spPr bwMode="auto">
            <a:xfrm>
              <a:off x="2911476" y="3944938"/>
              <a:ext cx="952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04" name="Rectangle 627"/>
            <p:cNvSpPr>
              <a:spLocks noChangeArrowheads="1"/>
            </p:cNvSpPr>
            <p:nvPr/>
          </p:nvSpPr>
          <p:spPr bwMode="auto">
            <a:xfrm>
              <a:off x="2911476" y="3944938"/>
              <a:ext cx="19050" cy="95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05" name="Rectangle 628"/>
            <p:cNvSpPr>
              <a:spLocks noChangeArrowheads="1"/>
            </p:cNvSpPr>
            <p:nvPr/>
          </p:nvSpPr>
          <p:spPr bwMode="auto">
            <a:xfrm>
              <a:off x="2911476" y="3944938"/>
              <a:ext cx="19050" cy="95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06" name="Rectangle 629"/>
            <p:cNvSpPr>
              <a:spLocks noChangeArrowheads="1"/>
            </p:cNvSpPr>
            <p:nvPr/>
          </p:nvSpPr>
          <p:spPr bwMode="auto">
            <a:xfrm>
              <a:off x="2921001" y="3937000"/>
              <a:ext cx="19050" cy="17463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07" name="Rectangle 630"/>
            <p:cNvSpPr>
              <a:spLocks noChangeArrowheads="1"/>
            </p:cNvSpPr>
            <p:nvPr/>
          </p:nvSpPr>
          <p:spPr bwMode="auto">
            <a:xfrm>
              <a:off x="2921001" y="3937000"/>
              <a:ext cx="19050" cy="17463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08" name="Rectangle 631"/>
            <p:cNvSpPr>
              <a:spLocks noChangeArrowheads="1"/>
            </p:cNvSpPr>
            <p:nvPr/>
          </p:nvSpPr>
          <p:spPr bwMode="auto">
            <a:xfrm>
              <a:off x="2940051" y="3937000"/>
              <a:ext cx="1588" cy="17463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09" name="Rectangle 632"/>
            <p:cNvSpPr>
              <a:spLocks noChangeArrowheads="1"/>
            </p:cNvSpPr>
            <p:nvPr/>
          </p:nvSpPr>
          <p:spPr bwMode="auto">
            <a:xfrm>
              <a:off x="2940051" y="3937000"/>
              <a:ext cx="9525" cy="17463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10" name="Rectangle 633"/>
            <p:cNvSpPr>
              <a:spLocks noChangeArrowheads="1"/>
            </p:cNvSpPr>
            <p:nvPr/>
          </p:nvSpPr>
          <p:spPr bwMode="auto">
            <a:xfrm>
              <a:off x="2940051" y="3937000"/>
              <a:ext cx="9525" cy="17463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11" name="Rectangle 634"/>
            <p:cNvSpPr>
              <a:spLocks noChangeArrowheads="1"/>
            </p:cNvSpPr>
            <p:nvPr/>
          </p:nvSpPr>
          <p:spPr bwMode="auto">
            <a:xfrm>
              <a:off x="2940051" y="3944938"/>
              <a:ext cx="19050" cy="1588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12" name="Rectangle 635"/>
            <p:cNvSpPr>
              <a:spLocks noChangeArrowheads="1"/>
            </p:cNvSpPr>
            <p:nvPr/>
          </p:nvSpPr>
          <p:spPr bwMode="auto">
            <a:xfrm>
              <a:off x="2949576" y="3937000"/>
              <a:ext cx="1588" cy="17463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13" name="Rectangle 636"/>
            <p:cNvSpPr>
              <a:spLocks noChangeArrowheads="1"/>
            </p:cNvSpPr>
            <p:nvPr/>
          </p:nvSpPr>
          <p:spPr bwMode="auto">
            <a:xfrm>
              <a:off x="2997201" y="3908425"/>
              <a:ext cx="19050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14" name="Rectangle 637"/>
            <p:cNvSpPr>
              <a:spLocks noChangeArrowheads="1"/>
            </p:cNvSpPr>
            <p:nvPr/>
          </p:nvSpPr>
          <p:spPr bwMode="auto">
            <a:xfrm>
              <a:off x="2997201" y="3908425"/>
              <a:ext cx="19050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15" name="Rectangle 638"/>
            <p:cNvSpPr>
              <a:spLocks noChangeArrowheads="1"/>
            </p:cNvSpPr>
            <p:nvPr/>
          </p:nvSpPr>
          <p:spPr bwMode="auto">
            <a:xfrm>
              <a:off x="3016251" y="3908425"/>
              <a:ext cx="19050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16" name="Rectangle 639"/>
            <p:cNvSpPr>
              <a:spLocks noChangeArrowheads="1"/>
            </p:cNvSpPr>
            <p:nvPr/>
          </p:nvSpPr>
          <p:spPr bwMode="auto">
            <a:xfrm>
              <a:off x="3016251" y="3908425"/>
              <a:ext cx="19050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17" name="Rectangle 640"/>
            <p:cNvSpPr>
              <a:spLocks noChangeArrowheads="1"/>
            </p:cNvSpPr>
            <p:nvPr/>
          </p:nvSpPr>
          <p:spPr bwMode="auto">
            <a:xfrm>
              <a:off x="3025776" y="3908425"/>
              <a:ext cx="19050" cy="95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18" name="Rectangle 641"/>
            <p:cNvSpPr>
              <a:spLocks noChangeArrowheads="1"/>
            </p:cNvSpPr>
            <p:nvPr/>
          </p:nvSpPr>
          <p:spPr bwMode="auto">
            <a:xfrm>
              <a:off x="3025776" y="3908425"/>
              <a:ext cx="19050" cy="95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19" name="Rectangle 642"/>
            <p:cNvSpPr>
              <a:spLocks noChangeArrowheads="1"/>
            </p:cNvSpPr>
            <p:nvPr/>
          </p:nvSpPr>
          <p:spPr bwMode="auto">
            <a:xfrm>
              <a:off x="3035301" y="3898900"/>
              <a:ext cx="6667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20" name="Rectangle 643"/>
            <p:cNvSpPr>
              <a:spLocks noChangeArrowheads="1"/>
            </p:cNvSpPr>
            <p:nvPr/>
          </p:nvSpPr>
          <p:spPr bwMode="auto">
            <a:xfrm>
              <a:off x="3035301" y="3898900"/>
              <a:ext cx="6667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21" name="Rectangle 644"/>
            <p:cNvSpPr>
              <a:spLocks noChangeArrowheads="1"/>
            </p:cNvSpPr>
            <p:nvPr/>
          </p:nvSpPr>
          <p:spPr bwMode="auto">
            <a:xfrm>
              <a:off x="3101976" y="3898900"/>
              <a:ext cx="952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22" name="Rectangle 645"/>
            <p:cNvSpPr>
              <a:spLocks noChangeArrowheads="1"/>
            </p:cNvSpPr>
            <p:nvPr/>
          </p:nvSpPr>
          <p:spPr bwMode="auto">
            <a:xfrm>
              <a:off x="3101976" y="3898900"/>
              <a:ext cx="952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23" name="Rectangle 646"/>
            <p:cNvSpPr>
              <a:spLocks noChangeArrowheads="1"/>
            </p:cNvSpPr>
            <p:nvPr/>
          </p:nvSpPr>
          <p:spPr bwMode="auto">
            <a:xfrm>
              <a:off x="3101976" y="3908425"/>
              <a:ext cx="19050" cy="1588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24" name="Rectangle 647"/>
            <p:cNvSpPr>
              <a:spLocks noChangeArrowheads="1"/>
            </p:cNvSpPr>
            <p:nvPr/>
          </p:nvSpPr>
          <p:spPr bwMode="auto">
            <a:xfrm>
              <a:off x="3111501" y="3898900"/>
              <a:ext cx="19050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25" name="Rectangle 648"/>
            <p:cNvSpPr>
              <a:spLocks noChangeArrowheads="1"/>
            </p:cNvSpPr>
            <p:nvPr/>
          </p:nvSpPr>
          <p:spPr bwMode="auto">
            <a:xfrm>
              <a:off x="3111501" y="3898900"/>
              <a:ext cx="19050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26" name="Rectangle 649"/>
            <p:cNvSpPr>
              <a:spLocks noChangeArrowheads="1"/>
            </p:cNvSpPr>
            <p:nvPr/>
          </p:nvSpPr>
          <p:spPr bwMode="auto">
            <a:xfrm>
              <a:off x="3121026" y="3898900"/>
              <a:ext cx="19050" cy="95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27" name="Rectangle 650"/>
            <p:cNvSpPr>
              <a:spLocks noChangeArrowheads="1"/>
            </p:cNvSpPr>
            <p:nvPr/>
          </p:nvSpPr>
          <p:spPr bwMode="auto">
            <a:xfrm>
              <a:off x="3121026" y="3898900"/>
              <a:ext cx="19050" cy="95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28" name="Rectangle 651"/>
            <p:cNvSpPr>
              <a:spLocks noChangeArrowheads="1"/>
            </p:cNvSpPr>
            <p:nvPr/>
          </p:nvSpPr>
          <p:spPr bwMode="auto">
            <a:xfrm>
              <a:off x="3130551" y="3889375"/>
              <a:ext cx="4762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29" name="Rectangle 652"/>
            <p:cNvSpPr>
              <a:spLocks noChangeArrowheads="1"/>
            </p:cNvSpPr>
            <p:nvPr/>
          </p:nvSpPr>
          <p:spPr bwMode="auto">
            <a:xfrm>
              <a:off x="3130551" y="3889375"/>
              <a:ext cx="4762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30" name="Rectangle 653"/>
            <p:cNvSpPr>
              <a:spLocks noChangeArrowheads="1"/>
            </p:cNvSpPr>
            <p:nvPr/>
          </p:nvSpPr>
          <p:spPr bwMode="auto">
            <a:xfrm>
              <a:off x="3168651" y="3889375"/>
              <a:ext cx="19050" cy="95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31" name="Rectangle 654"/>
            <p:cNvSpPr>
              <a:spLocks noChangeArrowheads="1"/>
            </p:cNvSpPr>
            <p:nvPr/>
          </p:nvSpPr>
          <p:spPr bwMode="auto">
            <a:xfrm>
              <a:off x="3168651" y="3889375"/>
              <a:ext cx="19050" cy="95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32" name="Rectangle 655"/>
            <p:cNvSpPr>
              <a:spLocks noChangeArrowheads="1"/>
            </p:cNvSpPr>
            <p:nvPr/>
          </p:nvSpPr>
          <p:spPr bwMode="auto">
            <a:xfrm>
              <a:off x="3178176" y="3879850"/>
              <a:ext cx="2857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33" name="Rectangle 656"/>
            <p:cNvSpPr>
              <a:spLocks noChangeArrowheads="1"/>
            </p:cNvSpPr>
            <p:nvPr/>
          </p:nvSpPr>
          <p:spPr bwMode="auto">
            <a:xfrm>
              <a:off x="3178176" y="3879850"/>
              <a:ext cx="2857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34" name="Rectangle 657"/>
            <p:cNvSpPr>
              <a:spLocks noChangeArrowheads="1"/>
            </p:cNvSpPr>
            <p:nvPr/>
          </p:nvSpPr>
          <p:spPr bwMode="auto">
            <a:xfrm>
              <a:off x="3197226" y="3879850"/>
              <a:ext cx="19050" cy="95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35" name="Rectangle 658"/>
            <p:cNvSpPr>
              <a:spLocks noChangeArrowheads="1"/>
            </p:cNvSpPr>
            <p:nvPr/>
          </p:nvSpPr>
          <p:spPr bwMode="auto">
            <a:xfrm>
              <a:off x="3197226" y="3879850"/>
              <a:ext cx="19050" cy="95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36" name="Rectangle 659"/>
            <p:cNvSpPr>
              <a:spLocks noChangeArrowheads="1"/>
            </p:cNvSpPr>
            <p:nvPr/>
          </p:nvSpPr>
          <p:spPr bwMode="auto">
            <a:xfrm>
              <a:off x="3206751" y="3870325"/>
              <a:ext cx="4762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37" name="Rectangle 660"/>
            <p:cNvSpPr>
              <a:spLocks noChangeArrowheads="1"/>
            </p:cNvSpPr>
            <p:nvPr/>
          </p:nvSpPr>
          <p:spPr bwMode="auto">
            <a:xfrm>
              <a:off x="3206751" y="3870325"/>
              <a:ext cx="4762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38" name="Rectangle 661"/>
            <p:cNvSpPr>
              <a:spLocks noChangeArrowheads="1"/>
            </p:cNvSpPr>
            <p:nvPr/>
          </p:nvSpPr>
          <p:spPr bwMode="auto">
            <a:xfrm>
              <a:off x="3244851" y="3870325"/>
              <a:ext cx="19050" cy="95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39" name="Rectangle 662"/>
            <p:cNvSpPr>
              <a:spLocks noChangeArrowheads="1"/>
            </p:cNvSpPr>
            <p:nvPr/>
          </p:nvSpPr>
          <p:spPr bwMode="auto">
            <a:xfrm>
              <a:off x="3244851" y="3870325"/>
              <a:ext cx="19050" cy="95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40" name="Rectangle 663"/>
            <p:cNvSpPr>
              <a:spLocks noChangeArrowheads="1"/>
            </p:cNvSpPr>
            <p:nvPr/>
          </p:nvSpPr>
          <p:spPr bwMode="auto">
            <a:xfrm>
              <a:off x="3254376" y="3860800"/>
              <a:ext cx="19050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41" name="Rectangle 664"/>
            <p:cNvSpPr>
              <a:spLocks noChangeArrowheads="1"/>
            </p:cNvSpPr>
            <p:nvPr/>
          </p:nvSpPr>
          <p:spPr bwMode="auto">
            <a:xfrm>
              <a:off x="3254376" y="3860800"/>
              <a:ext cx="19050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42" name="Rectangle 665"/>
            <p:cNvSpPr>
              <a:spLocks noChangeArrowheads="1"/>
            </p:cNvSpPr>
            <p:nvPr/>
          </p:nvSpPr>
          <p:spPr bwMode="auto">
            <a:xfrm>
              <a:off x="3263901" y="3870325"/>
              <a:ext cx="19050" cy="1588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43" name="Rectangle 666"/>
            <p:cNvSpPr>
              <a:spLocks noChangeArrowheads="1"/>
            </p:cNvSpPr>
            <p:nvPr/>
          </p:nvSpPr>
          <p:spPr bwMode="auto">
            <a:xfrm>
              <a:off x="3330576" y="3841750"/>
              <a:ext cx="952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44" name="Rectangle 667"/>
            <p:cNvSpPr>
              <a:spLocks noChangeArrowheads="1"/>
            </p:cNvSpPr>
            <p:nvPr/>
          </p:nvSpPr>
          <p:spPr bwMode="auto">
            <a:xfrm>
              <a:off x="3330576" y="3841750"/>
              <a:ext cx="952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45" name="Rectangle 668"/>
            <p:cNvSpPr>
              <a:spLocks noChangeArrowheads="1"/>
            </p:cNvSpPr>
            <p:nvPr/>
          </p:nvSpPr>
          <p:spPr bwMode="auto">
            <a:xfrm>
              <a:off x="3330576" y="3841750"/>
              <a:ext cx="19050" cy="95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46" name="Rectangle 669"/>
            <p:cNvSpPr>
              <a:spLocks noChangeArrowheads="1"/>
            </p:cNvSpPr>
            <p:nvPr/>
          </p:nvSpPr>
          <p:spPr bwMode="auto">
            <a:xfrm>
              <a:off x="3330576" y="3841750"/>
              <a:ext cx="19050" cy="95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47" name="Rectangle 670"/>
            <p:cNvSpPr>
              <a:spLocks noChangeArrowheads="1"/>
            </p:cNvSpPr>
            <p:nvPr/>
          </p:nvSpPr>
          <p:spPr bwMode="auto">
            <a:xfrm>
              <a:off x="3340101" y="3832225"/>
              <a:ext cx="952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48" name="Rectangle 671"/>
            <p:cNvSpPr>
              <a:spLocks noChangeArrowheads="1"/>
            </p:cNvSpPr>
            <p:nvPr/>
          </p:nvSpPr>
          <p:spPr bwMode="auto">
            <a:xfrm>
              <a:off x="3340101" y="3832225"/>
              <a:ext cx="952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49" name="Rectangle 672"/>
            <p:cNvSpPr>
              <a:spLocks noChangeArrowheads="1"/>
            </p:cNvSpPr>
            <p:nvPr/>
          </p:nvSpPr>
          <p:spPr bwMode="auto">
            <a:xfrm>
              <a:off x="3340101" y="3832225"/>
              <a:ext cx="19050" cy="95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50" name="Rectangle 673"/>
            <p:cNvSpPr>
              <a:spLocks noChangeArrowheads="1"/>
            </p:cNvSpPr>
            <p:nvPr/>
          </p:nvSpPr>
          <p:spPr bwMode="auto">
            <a:xfrm>
              <a:off x="3340101" y="3832225"/>
              <a:ext cx="19050" cy="95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51" name="Rectangle 674"/>
            <p:cNvSpPr>
              <a:spLocks noChangeArrowheads="1"/>
            </p:cNvSpPr>
            <p:nvPr/>
          </p:nvSpPr>
          <p:spPr bwMode="auto">
            <a:xfrm>
              <a:off x="3349626" y="3822700"/>
              <a:ext cx="1588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52" name="Rectangle 675"/>
            <p:cNvSpPr>
              <a:spLocks noChangeArrowheads="1"/>
            </p:cNvSpPr>
            <p:nvPr/>
          </p:nvSpPr>
          <p:spPr bwMode="auto">
            <a:xfrm>
              <a:off x="3340101" y="3822700"/>
              <a:ext cx="19050" cy="95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53" name="Rectangle 676"/>
            <p:cNvSpPr>
              <a:spLocks noChangeArrowheads="1"/>
            </p:cNvSpPr>
            <p:nvPr/>
          </p:nvSpPr>
          <p:spPr bwMode="auto">
            <a:xfrm>
              <a:off x="3340101" y="3822700"/>
              <a:ext cx="19050" cy="95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54" name="Rectangle 677"/>
            <p:cNvSpPr>
              <a:spLocks noChangeArrowheads="1"/>
            </p:cNvSpPr>
            <p:nvPr/>
          </p:nvSpPr>
          <p:spPr bwMode="auto">
            <a:xfrm>
              <a:off x="3349626" y="3813175"/>
              <a:ext cx="12382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55" name="Rectangle 678"/>
            <p:cNvSpPr>
              <a:spLocks noChangeArrowheads="1"/>
            </p:cNvSpPr>
            <p:nvPr/>
          </p:nvSpPr>
          <p:spPr bwMode="auto">
            <a:xfrm>
              <a:off x="3349626" y="3813175"/>
              <a:ext cx="12382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56" name="Rectangle 679"/>
            <p:cNvSpPr>
              <a:spLocks noChangeArrowheads="1"/>
            </p:cNvSpPr>
            <p:nvPr/>
          </p:nvSpPr>
          <p:spPr bwMode="auto">
            <a:xfrm>
              <a:off x="3463926" y="3822700"/>
              <a:ext cx="19050" cy="1588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57" name="Rectangle 680"/>
            <p:cNvSpPr>
              <a:spLocks noChangeArrowheads="1"/>
            </p:cNvSpPr>
            <p:nvPr/>
          </p:nvSpPr>
          <p:spPr bwMode="auto">
            <a:xfrm>
              <a:off x="3473451" y="3813175"/>
              <a:ext cx="952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58" name="Rectangle 681"/>
            <p:cNvSpPr>
              <a:spLocks noChangeArrowheads="1"/>
            </p:cNvSpPr>
            <p:nvPr/>
          </p:nvSpPr>
          <p:spPr bwMode="auto">
            <a:xfrm>
              <a:off x="3473451" y="3813175"/>
              <a:ext cx="952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59" name="Rectangle 682"/>
            <p:cNvSpPr>
              <a:spLocks noChangeArrowheads="1"/>
            </p:cNvSpPr>
            <p:nvPr/>
          </p:nvSpPr>
          <p:spPr bwMode="auto">
            <a:xfrm>
              <a:off x="3473451" y="3813175"/>
              <a:ext cx="19050" cy="95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60" name="Rectangle 683"/>
            <p:cNvSpPr>
              <a:spLocks noChangeArrowheads="1"/>
            </p:cNvSpPr>
            <p:nvPr/>
          </p:nvSpPr>
          <p:spPr bwMode="auto">
            <a:xfrm>
              <a:off x="3473451" y="3813175"/>
              <a:ext cx="19050" cy="95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61" name="Rectangle 684"/>
            <p:cNvSpPr>
              <a:spLocks noChangeArrowheads="1"/>
            </p:cNvSpPr>
            <p:nvPr/>
          </p:nvSpPr>
          <p:spPr bwMode="auto">
            <a:xfrm>
              <a:off x="3482976" y="3803650"/>
              <a:ext cx="2857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62" name="Rectangle 685"/>
            <p:cNvSpPr>
              <a:spLocks noChangeArrowheads="1"/>
            </p:cNvSpPr>
            <p:nvPr/>
          </p:nvSpPr>
          <p:spPr bwMode="auto">
            <a:xfrm>
              <a:off x="3482976" y="3803650"/>
              <a:ext cx="2857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63" name="Rectangle 686"/>
            <p:cNvSpPr>
              <a:spLocks noChangeArrowheads="1"/>
            </p:cNvSpPr>
            <p:nvPr/>
          </p:nvSpPr>
          <p:spPr bwMode="auto">
            <a:xfrm>
              <a:off x="3502026" y="3803650"/>
              <a:ext cx="19050" cy="95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64" name="Rectangle 687"/>
            <p:cNvSpPr>
              <a:spLocks noChangeArrowheads="1"/>
            </p:cNvSpPr>
            <p:nvPr/>
          </p:nvSpPr>
          <p:spPr bwMode="auto">
            <a:xfrm>
              <a:off x="3502026" y="3803650"/>
              <a:ext cx="19050" cy="95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65" name="Rectangle 688"/>
            <p:cNvSpPr>
              <a:spLocks noChangeArrowheads="1"/>
            </p:cNvSpPr>
            <p:nvPr/>
          </p:nvSpPr>
          <p:spPr bwMode="auto">
            <a:xfrm>
              <a:off x="3511551" y="3794125"/>
              <a:ext cx="57150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66" name="Rectangle 689"/>
            <p:cNvSpPr>
              <a:spLocks noChangeArrowheads="1"/>
            </p:cNvSpPr>
            <p:nvPr/>
          </p:nvSpPr>
          <p:spPr bwMode="auto">
            <a:xfrm>
              <a:off x="3511551" y="3794125"/>
              <a:ext cx="57150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67" name="Rectangle 690"/>
            <p:cNvSpPr>
              <a:spLocks noChangeArrowheads="1"/>
            </p:cNvSpPr>
            <p:nvPr/>
          </p:nvSpPr>
          <p:spPr bwMode="auto">
            <a:xfrm>
              <a:off x="3568701" y="3794125"/>
              <a:ext cx="952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68" name="Rectangle 691"/>
            <p:cNvSpPr>
              <a:spLocks noChangeArrowheads="1"/>
            </p:cNvSpPr>
            <p:nvPr/>
          </p:nvSpPr>
          <p:spPr bwMode="auto">
            <a:xfrm>
              <a:off x="3568701" y="3794125"/>
              <a:ext cx="952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69" name="Rectangle 692"/>
            <p:cNvSpPr>
              <a:spLocks noChangeArrowheads="1"/>
            </p:cNvSpPr>
            <p:nvPr/>
          </p:nvSpPr>
          <p:spPr bwMode="auto">
            <a:xfrm>
              <a:off x="3568701" y="3794125"/>
              <a:ext cx="19050" cy="95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70" name="Rectangle 693"/>
            <p:cNvSpPr>
              <a:spLocks noChangeArrowheads="1"/>
            </p:cNvSpPr>
            <p:nvPr/>
          </p:nvSpPr>
          <p:spPr bwMode="auto">
            <a:xfrm>
              <a:off x="3568701" y="3794125"/>
              <a:ext cx="19050" cy="95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71" name="Rectangle 694"/>
            <p:cNvSpPr>
              <a:spLocks noChangeArrowheads="1"/>
            </p:cNvSpPr>
            <p:nvPr/>
          </p:nvSpPr>
          <p:spPr bwMode="auto">
            <a:xfrm>
              <a:off x="3578226" y="3784600"/>
              <a:ext cx="1588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72" name="Rectangle 695"/>
            <p:cNvSpPr>
              <a:spLocks noChangeArrowheads="1"/>
            </p:cNvSpPr>
            <p:nvPr/>
          </p:nvSpPr>
          <p:spPr bwMode="auto">
            <a:xfrm>
              <a:off x="3578226" y="3784600"/>
              <a:ext cx="19050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73" name="Rectangle 696"/>
            <p:cNvSpPr>
              <a:spLocks noChangeArrowheads="1"/>
            </p:cNvSpPr>
            <p:nvPr/>
          </p:nvSpPr>
          <p:spPr bwMode="auto">
            <a:xfrm>
              <a:off x="3578226" y="3784600"/>
              <a:ext cx="19050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74" name="Rectangle 697"/>
            <p:cNvSpPr>
              <a:spLocks noChangeArrowheads="1"/>
            </p:cNvSpPr>
            <p:nvPr/>
          </p:nvSpPr>
          <p:spPr bwMode="auto">
            <a:xfrm>
              <a:off x="3597276" y="3784600"/>
              <a:ext cx="952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75" name="Rectangle 698"/>
            <p:cNvSpPr>
              <a:spLocks noChangeArrowheads="1"/>
            </p:cNvSpPr>
            <p:nvPr/>
          </p:nvSpPr>
          <p:spPr bwMode="auto">
            <a:xfrm>
              <a:off x="3597276" y="3784600"/>
              <a:ext cx="952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76" name="Rectangle 699"/>
            <p:cNvSpPr>
              <a:spLocks noChangeArrowheads="1"/>
            </p:cNvSpPr>
            <p:nvPr/>
          </p:nvSpPr>
          <p:spPr bwMode="auto">
            <a:xfrm>
              <a:off x="3644901" y="3775075"/>
              <a:ext cx="19050" cy="1588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77" name="Rectangle 700"/>
            <p:cNvSpPr>
              <a:spLocks noChangeArrowheads="1"/>
            </p:cNvSpPr>
            <p:nvPr/>
          </p:nvSpPr>
          <p:spPr bwMode="auto">
            <a:xfrm>
              <a:off x="3654426" y="3765550"/>
              <a:ext cx="6667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78" name="Rectangle 701"/>
            <p:cNvSpPr>
              <a:spLocks noChangeArrowheads="1"/>
            </p:cNvSpPr>
            <p:nvPr/>
          </p:nvSpPr>
          <p:spPr bwMode="auto">
            <a:xfrm>
              <a:off x="3654426" y="3765550"/>
              <a:ext cx="6667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79" name="Rectangle 702"/>
            <p:cNvSpPr>
              <a:spLocks noChangeArrowheads="1"/>
            </p:cNvSpPr>
            <p:nvPr/>
          </p:nvSpPr>
          <p:spPr bwMode="auto">
            <a:xfrm>
              <a:off x="3711576" y="3756025"/>
              <a:ext cx="17463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0" name="Rectangle 703"/>
            <p:cNvSpPr>
              <a:spLocks noChangeArrowheads="1"/>
            </p:cNvSpPr>
            <p:nvPr/>
          </p:nvSpPr>
          <p:spPr bwMode="auto">
            <a:xfrm>
              <a:off x="3711576" y="3756025"/>
              <a:ext cx="17463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1" name="Rectangle 704"/>
            <p:cNvSpPr>
              <a:spLocks noChangeArrowheads="1"/>
            </p:cNvSpPr>
            <p:nvPr/>
          </p:nvSpPr>
          <p:spPr bwMode="auto">
            <a:xfrm>
              <a:off x="3721101" y="3746500"/>
              <a:ext cx="26988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2" name="Rectangle 705"/>
            <p:cNvSpPr>
              <a:spLocks noChangeArrowheads="1"/>
            </p:cNvSpPr>
            <p:nvPr/>
          </p:nvSpPr>
          <p:spPr bwMode="auto">
            <a:xfrm>
              <a:off x="3721101" y="3746500"/>
              <a:ext cx="26988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" name="Rectangle 706"/>
            <p:cNvSpPr>
              <a:spLocks noChangeArrowheads="1"/>
            </p:cNvSpPr>
            <p:nvPr/>
          </p:nvSpPr>
          <p:spPr bwMode="auto">
            <a:xfrm>
              <a:off x="3738563" y="3746500"/>
              <a:ext cx="19050" cy="95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4" name="Rectangle 707"/>
            <p:cNvSpPr>
              <a:spLocks noChangeArrowheads="1"/>
            </p:cNvSpPr>
            <p:nvPr/>
          </p:nvSpPr>
          <p:spPr bwMode="auto">
            <a:xfrm>
              <a:off x="3738563" y="3746500"/>
              <a:ext cx="19050" cy="95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5" name="Rectangle 708"/>
            <p:cNvSpPr>
              <a:spLocks noChangeArrowheads="1"/>
            </p:cNvSpPr>
            <p:nvPr/>
          </p:nvSpPr>
          <p:spPr bwMode="auto">
            <a:xfrm>
              <a:off x="3748088" y="3736975"/>
              <a:ext cx="952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6" name="Rectangle 709"/>
            <p:cNvSpPr>
              <a:spLocks noChangeArrowheads="1"/>
            </p:cNvSpPr>
            <p:nvPr/>
          </p:nvSpPr>
          <p:spPr bwMode="auto">
            <a:xfrm>
              <a:off x="3748088" y="3736975"/>
              <a:ext cx="952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7" name="Rectangle 710"/>
            <p:cNvSpPr>
              <a:spLocks noChangeArrowheads="1"/>
            </p:cNvSpPr>
            <p:nvPr/>
          </p:nvSpPr>
          <p:spPr bwMode="auto">
            <a:xfrm>
              <a:off x="3748088" y="3736975"/>
              <a:ext cx="19050" cy="95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8" name="Rectangle 711"/>
            <p:cNvSpPr>
              <a:spLocks noChangeArrowheads="1"/>
            </p:cNvSpPr>
            <p:nvPr/>
          </p:nvSpPr>
          <p:spPr bwMode="auto">
            <a:xfrm>
              <a:off x="3748088" y="3736975"/>
              <a:ext cx="19050" cy="95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9" name="Rectangle 712"/>
            <p:cNvSpPr>
              <a:spLocks noChangeArrowheads="1"/>
            </p:cNvSpPr>
            <p:nvPr/>
          </p:nvSpPr>
          <p:spPr bwMode="auto">
            <a:xfrm>
              <a:off x="3757613" y="3727450"/>
              <a:ext cx="2857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90" name="Rectangle 713"/>
            <p:cNvSpPr>
              <a:spLocks noChangeArrowheads="1"/>
            </p:cNvSpPr>
            <p:nvPr/>
          </p:nvSpPr>
          <p:spPr bwMode="auto">
            <a:xfrm>
              <a:off x="3757613" y="3727450"/>
              <a:ext cx="2857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91" name="Rectangle 714"/>
            <p:cNvSpPr>
              <a:spLocks noChangeArrowheads="1"/>
            </p:cNvSpPr>
            <p:nvPr/>
          </p:nvSpPr>
          <p:spPr bwMode="auto">
            <a:xfrm>
              <a:off x="3776663" y="3736975"/>
              <a:ext cx="19050" cy="1588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92" name="Rectangle 715"/>
            <p:cNvSpPr>
              <a:spLocks noChangeArrowheads="1"/>
            </p:cNvSpPr>
            <p:nvPr/>
          </p:nvSpPr>
          <p:spPr bwMode="auto">
            <a:xfrm>
              <a:off x="3786188" y="3727450"/>
              <a:ext cx="1588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93" name="Rectangle 716"/>
            <p:cNvSpPr>
              <a:spLocks noChangeArrowheads="1"/>
            </p:cNvSpPr>
            <p:nvPr/>
          </p:nvSpPr>
          <p:spPr bwMode="auto">
            <a:xfrm>
              <a:off x="3776663" y="3727450"/>
              <a:ext cx="19050" cy="95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94" name="Rectangle 717"/>
            <p:cNvSpPr>
              <a:spLocks noChangeArrowheads="1"/>
            </p:cNvSpPr>
            <p:nvPr/>
          </p:nvSpPr>
          <p:spPr bwMode="auto">
            <a:xfrm>
              <a:off x="3776663" y="3727450"/>
              <a:ext cx="19050" cy="95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95" name="Rectangle 718"/>
            <p:cNvSpPr>
              <a:spLocks noChangeArrowheads="1"/>
            </p:cNvSpPr>
            <p:nvPr/>
          </p:nvSpPr>
          <p:spPr bwMode="auto">
            <a:xfrm>
              <a:off x="3786188" y="3717925"/>
              <a:ext cx="19050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96" name="Rectangle 719"/>
            <p:cNvSpPr>
              <a:spLocks noChangeArrowheads="1"/>
            </p:cNvSpPr>
            <p:nvPr/>
          </p:nvSpPr>
          <p:spPr bwMode="auto">
            <a:xfrm>
              <a:off x="3786188" y="3717925"/>
              <a:ext cx="19050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97" name="Rectangle 720"/>
            <p:cNvSpPr>
              <a:spLocks noChangeArrowheads="1"/>
            </p:cNvSpPr>
            <p:nvPr/>
          </p:nvSpPr>
          <p:spPr bwMode="auto">
            <a:xfrm>
              <a:off x="3795713" y="3717925"/>
              <a:ext cx="19050" cy="95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98" name="Rectangle 721"/>
            <p:cNvSpPr>
              <a:spLocks noChangeArrowheads="1"/>
            </p:cNvSpPr>
            <p:nvPr/>
          </p:nvSpPr>
          <p:spPr bwMode="auto">
            <a:xfrm>
              <a:off x="3795713" y="3717925"/>
              <a:ext cx="19050" cy="95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99" name="Rectangle 722"/>
            <p:cNvSpPr>
              <a:spLocks noChangeArrowheads="1"/>
            </p:cNvSpPr>
            <p:nvPr/>
          </p:nvSpPr>
          <p:spPr bwMode="auto">
            <a:xfrm>
              <a:off x="3805238" y="3708400"/>
              <a:ext cx="952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00" name="Rectangle 723"/>
            <p:cNvSpPr>
              <a:spLocks noChangeArrowheads="1"/>
            </p:cNvSpPr>
            <p:nvPr/>
          </p:nvSpPr>
          <p:spPr bwMode="auto">
            <a:xfrm>
              <a:off x="3805238" y="3708400"/>
              <a:ext cx="952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01" name="Rectangle 724"/>
            <p:cNvSpPr>
              <a:spLocks noChangeArrowheads="1"/>
            </p:cNvSpPr>
            <p:nvPr/>
          </p:nvSpPr>
          <p:spPr bwMode="auto">
            <a:xfrm>
              <a:off x="3805238" y="3698875"/>
              <a:ext cx="19050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02" name="Rectangle 725"/>
            <p:cNvSpPr>
              <a:spLocks noChangeArrowheads="1"/>
            </p:cNvSpPr>
            <p:nvPr/>
          </p:nvSpPr>
          <p:spPr bwMode="auto">
            <a:xfrm>
              <a:off x="3805238" y="3698875"/>
              <a:ext cx="19050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03" name="Rectangle 726"/>
            <p:cNvSpPr>
              <a:spLocks noChangeArrowheads="1"/>
            </p:cNvSpPr>
            <p:nvPr/>
          </p:nvSpPr>
          <p:spPr bwMode="auto">
            <a:xfrm>
              <a:off x="3814763" y="3689350"/>
              <a:ext cx="2857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04" name="Rectangle 727"/>
            <p:cNvSpPr>
              <a:spLocks noChangeArrowheads="1"/>
            </p:cNvSpPr>
            <p:nvPr/>
          </p:nvSpPr>
          <p:spPr bwMode="auto">
            <a:xfrm>
              <a:off x="3814763" y="3689350"/>
              <a:ext cx="2857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05" name="Rectangle 728"/>
            <p:cNvSpPr>
              <a:spLocks noChangeArrowheads="1"/>
            </p:cNvSpPr>
            <p:nvPr/>
          </p:nvSpPr>
          <p:spPr bwMode="auto">
            <a:xfrm>
              <a:off x="3843338" y="3689350"/>
              <a:ext cx="19050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06" name="Rectangle 729"/>
            <p:cNvSpPr>
              <a:spLocks noChangeArrowheads="1"/>
            </p:cNvSpPr>
            <p:nvPr/>
          </p:nvSpPr>
          <p:spPr bwMode="auto">
            <a:xfrm>
              <a:off x="3843338" y="3689350"/>
              <a:ext cx="19050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07" name="Rectangle 730"/>
            <p:cNvSpPr>
              <a:spLocks noChangeArrowheads="1"/>
            </p:cNvSpPr>
            <p:nvPr/>
          </p:nvSpPr>
          <p:spPr bwMode="auto">
            <a:xfrm>
              <a:off x="3852863" y="3689350"/>
              <a:ext cx="19050" cy="95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08" name="Rectangle 731"/>
            <p:cNvSpPr>
              <a:spLocks noChangeArrowheads="1"/>
            </p:cNvSpPr>
            <p:nvPr/>
          </p:nvSpPr>
          <p:spPr bwMode="auto">
            <a:xfrm>
              <a:off x="3852863" y="3689350"/>
              <a:ext cx="19050" cy="95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09" name="Rectangle 732"/>
            <p:cNvSpPr>
              <a:spLocks noChangeArrowheads="1"/>
            </p:cNvSpPr>
            <p:nvPr/>
          </p:nvSpPr>
          <p:spPr bwMode="auto">
            <a:xfrm>
              <a:off x="3862388" y="3679825"/>
              <a:ext cx="38100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10" name="Rectangle 733"/>
            <p:cNvSpPr>
              <a:spLocks noChangeArrowheads="1"/>
            </p:cNvSpPr>
            <p:nvPr/>
          </p:nvSpPr>
          <p:spPr bwMode="auto">
            <a:xfrm>
              <a:off x="3862388" y="3679825"/>
              <a:ext cx="38100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11" name="Rectangle 734"/>
            <p:cNvSpPr>
              <a:spLocks noChangeArrowheads="1"/>
            </p:cNvSpPr>
            <p:nvPr/>
          </p:nvSpPr>
          <p:spPr bwMode="auto">
            <a:xfrm>
              <a:off x="3948113" y="3679825"/>
              <a:ext cx="19050" cy="1588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12" name="Rectangle 735"/>
            <p:cNvSpPr>
              <a:spLocks noChangeArrowheads="1"/>
            </p:cNvSpPr>
            <p:nvPr/>
          </p:nvSpPr>
          <p:spPr bwMode="auto">
            <a:xfrm>
              <a:off x="3957638" y="3670300"/>
              <a:ext cx="38100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13" name="Rectangle 736"/>
            <p:cNvSpPr>
              <a:spLocks noChangeArrowheads="1"/>
            </p:cNvSpPr>
            <p:nvPr/>
          </p:nvSpPr>
          <p:spPr bwMode="auto">
            <a:xfrm>
              <a:off x="3957638" y="3670300"/>
              <a:ext cx="38100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14" name="Rectangle 737"/>
            <p:cNvSpPr>
              <a:spLocks noChangeArrowheads="1"/>
            </p:cNvSpPr>
            <p:nvPr/>
          </p:nvSpPr>
          <p:spPr bwMode="auto">
            <a:xfrm>
              <a:off x="3986213" y="3670300"/>
              <a:ext cx="19050" cy="95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15" name="Rectangle 738"/>
            <p:cNvSpPr>
              <a:spLocks noChangeArrowheads="1"/>
            </p:cNvSpPr>
            <p:nvPr/>
          </p:nvSpPr>
          <p:spPr bwMode="auto">
            <a:xfrm>
              <a:off x="3986213" y="3670300"/>
              <a:ext cx="19050" cy="95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16" name="Rectangle 739"/>
            <p:cNvSpPr>
              <a:spLocks noChangeArrowheads="1"/>
            </p:cNvSpPr>
            <p:nvPr/>
          </p:nvSpPr>
          <p:spPr bwMode="auto">
            <a:xfrm>
              <a:off x="3995738" y="3660775"/>
              <a:ext cx="19050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17" name="Rectangle 740"/>
            <p:cNvSpPr>
              <a:spLocks noChangeArrowheads="1"/>
            </p:cNvSpPr>
            <p:nvPr/>
          </p:nvSpPr>
          <p:spPr bwMode="auto">
            <a:xfrm>
              <a:off x="3995738" y="3660775"/>
              <a:ext cx="19050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18" name="Rectangle 741"/>
            <p:cNvSpPr>
              <a:spLocks noChangeArrowheads="1"/>
            </p:cNvSpPr>
            <p:nvPr/>
          </p:nvSpPr>
          <p:spPr bwMode="auto">
            <a:xfrm>
              <a:off x="4005263" y="3660775"/>
              <a:ext cx="19050" cy="95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19" name="Rectangle 742"/>
            <p:cNvSpPr>
              <a:spLocks noChangeArrowheads="1"/>
            </p:cNvSpPr>
            <p:nvPr/>
          </p:nvSpPr>
          <p:spPr bwMode="auto">
            <a:xfrm>
              <a:off x="4005263" y="3660775"/>
              <a:ext cx="19050" cy="95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20" name="Rectangle 743"/>
            <p:cNvSpPr>
              <a:spLocks noChangeArrowheads="1"/>
            </p:cNvSpPr>
            <p:nvPr/>
          </p:nvSpPr>
          <p:spPr bwMode="auto">
            <a:xfrm>
              <a:off x="4014788" y="3651250"/>
              <a:ext cx="1588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21" name="Rectangle 744"/>
            <p:cNvSpPr>
              <a:spLocks noChangeArrowheads="1"/>
            </p:cNvSpPr>
            <p:nvPr/>
          </p:nvSpPr>
          <p:spPr bwMode="auto">
            <a:xfrm>
              <a:off x="4005263" y="3651250"/>
              <a:ext cx="19050" cy="95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22" name="Rectangle 745"/>
            <p:cNvSpPr>
              <a:spLocks noChangeArrowheads="1"/>
            </p:cNvSpPr>
            <p:nvPr/>
          </p:nvSpPr>
          <p:spPr bwMode="auto">
            <a:xfrm>
              <a:off x="4005263" y="3651250"/>
              <a:ext cx="19050" cy="95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23" name="Rectangle 746"/>
            <p:cNvSpPr>
              <a:spLocks noChangeArrowheads="1"/>
            </p:cNvSpPr>
            <p:nvPr/>
          </p:nvSpPr>
          <p:spPr bwMode="auto">
            <a:xfrm>
              <a:off x="4014788" y="3641725"/>
              <a:ext cx="952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24" name="Rectangle 747"/>
            <p:cNvSpPr>
              <a:spLocks noChangeArrowheads="1"/>
            </p:cNvSpPr>
            <p:nvPr/>
          </p:nvSpPr>
          <p:spPr bwMode="auto">
            <a:xfrm>
              <a:off x="4014788" y="3641725"/>
              <a:ext cx="952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25" name="Rectangle 748"/>
            <p:cNvSpPr>
              <a:spLocks noChangeArrowheads="1"/>
            </p:cNvSpPr>
            <p:nvPr/>
          </p:nvSpPr>
          <p:spPr bwMode="auto">
            <a:xfrm>
              <a:off x="4014788" y="3651250"/>
              <a:ext cx="19050" cy="1588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26" name="Rectangle 749"/>
            <p:cNvSpPr>
              <a:spLocks noChangeArrowheads="1"/>
            </p:cNvSpPr>
            <p:nvPr/>
          </p:nvSpPr>
          <p:spPr bwMode="auto">
            <a:xfrm>
              <a:off x="4024313" y="3641725"/>
              <a:ext cx="8572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27" name="Rectangle 750"/>
            <p:cNvSpPr>
              <a:spLocks noChangeArrowheads="1"/>
            </p:cNvSpPr>
            <p:nvPr/>
          </p:nvSpPr>
          <p:spPr bwMode="auto">
            <a:xfrm>
              <a:off x="4024313" y="3641725"/>
              <a:ext cx="8572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28" name="Rectangle 751"/>
            <p:cNvSpPr>
              <a:spLocks noChangeArrowheads="1"/>
            </p:cNvSpPr>
            <p:nvPr/>
          </p:nvSpPr>
          <p:spPr bwMode="auto">
            <a:xfrm>
              <a:off x="4100513" y="3641725"/>
              <a:ext cx="19050" cy="95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29" name="Rectangle 752"/>
            <p:cNvSpPr>
              <a:spLocks noChangeArrowheads="1"/>
            </p:cNvSpPr>
            <p:nvPr/>
          </p:nvSpPr>
          <p:spPr bwMode="auto">
            <a:xfrm>
              <a:off x="4100513" y="3641725"/>
              <a:ext cx="19050" cy="95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30" name="Rectangle 753"/>
            <p:cNvSpPr>
              <a:spLocks noChangeArrowheads="1"/>
            </p:cNvSpPr>
            <p:nvPr/>
          </p:nvSpPr>
          <p:spPr bwMode="auto">
            <a:xfrm>
              <a:off x="4110038" y="3632200"/>
              <a:ext cx="1588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31" name="Rectangle 754"/>
            <p:cNvSpPr>
              <a:spLocks noChangeArrowheads="1"/>
            </p:cNvSpPr>
            <p:nvPr/>
          </p:nvSpPr>
          <p:spPr bwMode="auto">
            <a:xfrm>
              <a:off x="4100513" y="3632200"/>
              <a:ext cx="19050" cy="95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32" name="Rectangle 755"/>
            <p:cNvSpPr>
              <a:spLocks noChangeArrowheads="1"/>
            </p:cNvSpPr>
            <p:nvPr/>
          </p:nvSpPr>
          <p:spPr bwMode="auto">
            <a:xfrm>
              <a:off x="4100513" y="3632200"/>
              <a:ext cx="19050" cy="95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33" name="Rectangle 756"/>
            <p:cNvSpPr>
              <a:spLocks noChangeArrowheads="1"/>
            </p:cNvSpPr>
            <p:nvPr/>
          </p:nvSpPr>
          <p:spPr bwMode="auto">
            <a:xfrm>
              <a:off x="4110038" y="3622675"/>
              <a:ext cx="952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34" name="Rectangle 757"/>
            <p:cNvSpPr>
              <a:spLocks noChangeArrowheads="1"/>
            </p:cNvSpPr>
            <p:nvPr/>
          </p:nvSpPr>
          <p:spPr bwMode="auto">
            <a:xfrm>
              <a:off x="4110038" y="3622675"/>
              <a:ext cx="952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35" name="Rectangle 758"/>
            <p:cNvSpPr>
              <a:spLocks noChangeArrowheads="1"/>
            </p:cNvSpPr>
            <p:nvPr/>
          </p:nvSpPr>
          <p:spPr bwMode="auto">
            <a:xfrm>
              <a:off x="4119563" y="3622675"/>
              <a:ext cx="1588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36" name="Rectangle 759"/>
            <p:cNvSpPr>
              <a:spLocks noChangeArrowheads="1"/>
            </p:cNvSpPr>
            <p:nvPr/>
          </p:nvSpPr>
          <p:spPr bwMode="auto">
            <a:xfrm>
              <a:off x="4110038" y="3622675"/>
              <a:ext cx="19050" cy="95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37" name="Rectangle 760"/>
            <p:cNvSpPr>
              <a:spLocks noChangeArrowheads="1"/>
            </p:cNvSpPr>
            <p:nvPr/>
          </p:nvSpPr>
          <p:spPr bwMode="auto">
            <a:xfrm>
              <a:off x="4110038" y="3622675"/>
              <a:ext cx="19050" cy="95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38" name="Rectangle 761"/>
            <p:cNvSpPr>
              <a:spLocks noChangeArrowheads="1"/>
            </p:cNvSpPr>
            <p:nvPr/>
          </p:nvSpPr>
          <p:spPr bwMode="auto">
            <a:xfrm>
              <a:off x="4119563" y="3613150"/>
              <a:ext cx="952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39" name="Rectangle 762"/>
            <p:cNvSpPr>
              <a:spLocks noChangeArrowheads="1"/>
            </p:cNvSpPr>
            <p:nvPr/>
          </p:nvSpPr>
          <p:spPr bwMode="auto">
            <a:xfrm>
              <a:off x="4119563" y="3613150"/>
              <a:ext cx="952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40" name="Rectangle 763"/>
            <p:cNvSpPr>
              <a:spLocks noChangeArrowheads="1"/>
            </p:cNvSpPr>
            <p:nvPr/>
          </p:nvSpPr>
          <p:spPr bwMode="auto">
            <a:xfrm>
              <a:off x="4119563" y="3613150"/>
              <a:ext cx="19050" cy="95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41" name="Rectangle 764"/>
            <p:cNvSpPr>
              <a:spLocks noChangeArrowheads="1"/>
            </p:cNvSpPr>
            <p:nvPr/>
          </p:nvSpPr>
          <p:spPr bwMode="auto">
            <a:xfrm>
              <a:off x="4119563" y="3613150"/>
              <a:ext cx="19050" cy="95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42" name="Rectangle 765"/>
            <p:cNvSpPr>
              <a:spLocks noChangeArrowheads="1"/>
            </p:cNvSpPr>
            <p:nvPr/>
          </p:nvSpPr>
          <p:spPr bwMode="auto">
            <a:xfrm>
              <a:off x="4129088" y="3603625"/>
              <a:ext cx="2857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43" name="Rectangle 766"/>
            <p:cNvSpPr>
              <a:spLocks noChangeArrowheads="1"/>
            </p:cNvSpPr>
            <p:nvPr/>
          </p:nvSpPr>
          <p:spPr bwMode="auto">
            <a:xfrm>
              <a:off x="4129088" y="3603625"/>
              <a:ext cx="2857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44" name="Rectangle 767"/>
            <p:cNvSpPr>
              <a:spLocks noChangeArrowheads="1"/>
            </p:cNvSpPr>
            <p:nvPr/>
          </p:nvSpPr>
          <p:spPr bwMode="auto">
            <a:xfrm>
              <a:off x="4148138" y="3603625"/>
              <a:ext cx="19050" cy="95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45" name="Rectangle 768"/>
            <p:cNvSpPr>
              <a:spLocks noChangeArrowheads="1"/>
            </p:cNvSpPr>
            <p:nvPr/>
          </p:nvSpPr>
          <p:spPr bwMode="auto">
            <a:xfrm>
              <a:off x="4148138" y="3603625"/>
              <a:ext cx="19050" cy="95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46" name="Rectangle 769"/>
            <p:cNvSpPr>
              <a:spLocks noChangeArrowheads="1"/>
            </p:cNvSpPr>
            <p:nvPr/>
          </p:nvSpPr>
          <p:spPr bwMode="auto">
            <a:xfrm>
              <a:off x="4157663" y="3594100"/>
              <a:ext cx="952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47" name="Rectangle 770"/>
            <p:cNvSpPr>
              <a:spLocks noChangeArrowheads="1"/>
            </p:cNvSpPr>
            <p:nvPr/>
          </p:nvSpPr>
          <p:spPr bwMode="auto">
            <a:xfrm>
              <a:off x="4157663" y="3594100"/>
              <a:ext cx="952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48" name="Rectangle 771"/>
            <p:cNvSpPr>
              <a:spLocks noChangeArrowheads="1"/>
            </p:cNvSpPr>
            <p:nvPr/>
          </p:nvSpPr>
          <p:spPr bwMode="auto">
            <a:xfrm>
              <a:off x="4167188" y="3594100"/>
              <a:ext cx="1588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49" name="Rectangle 772"/>
            <p:cNvSpPr>
              <a:spLocks noChangeArrowheads="1"/>
            </p:cNvSpPr>
            <p:nvPr/>
          </p:nvSpPr>
          <p:spPr bwMode="auto">
            <a:xfrm>
              <a:off x="4157663" y="3603625"/>
              <a:ext cx="19050" cy="1588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50" name="Rectangle 773"/>
            <p:cNvSpPr>
              <a:spLocks noChangeArrowheads="1"/>
            </p:cNvSpPr>
            <p:nvPr/>
          </p:nvSpPr>
          <p:spPr bwMode="auto">
            <a:xfrm>
              <a:off x="4167188" y="3594100"/>
              <a:ext cx="19050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51" name="Rectangle 774"/>
            <p:cNvSpPr>
              <a:spLocks noChangeArrowheads="1"/>
            </p:cNvSpPr>
            <p:nvPr/>
          </p:nvSpPr>
          <p:spPr bwMode="auto">
            <a:xfrm>
              <a:off x="4167188" y="3594100"/>
              <a:ext cx="19050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52" name="Rectangle 775"/>
            <p:cNvSpPr>
              <a:spLocks noChangeArrowheads="1"/>
            </p:cNvSpPr>
            <p:nvPr/>
          </p:nvSpPr>
          <p:spPr bwMode="auto">
            <a:xfrm>
              <a:off x="4176713" y="3594100"/>
              <a:ext cx="19050" cy="95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53" name="Rectangle 776"/>
            <p:cNvSpPr>
              <a:spLocks noChangeArrowheads="1"/>
            </p:cNvSpPr>
            <p:nvPr/>
          </p:nvSpPr>
          <p:spPr bwMode="auto">
            <a:xfrm>
              <a:off x="4176713" y="3594100"/>
              <a:ext cx="19050" cy="95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54" name="Rectangle 777"/>
            <p:cNvSpPr>
              <a:spLocks noChangeArrowheads="1"/>
            </p:cNvSpPr>
            <p:nvPr/>
          </p:nvSpPr>
          <p:spPr bwMode="auto">
            <a:xfrm>
              <a:off x="4186238" y="3584575"/>
              <a:ext cx="952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55" name="Rectangle 778"/>
            <p:cNvSpPr>
              <a:spLocks noChangeArrowheads="1"/>
            </p:cNvSpPr>
            <p:nvPr/>
          </p:nvSpPr>
          <p:spPr bwMode="auto">
            <a:xfrm>
              <a:off x="4186238" y="3584575"/>
              <a:ext cx="952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56" name="Rectangle 779"/>
            <p:cNvSpPr>
              <a:spLocks noChangeArrowheads="1"/>
            </p:cNvSpPr>
            <p:nvPr/>
          </p:nvSpPr>
          <p:spPr bwMode="auto">
            <a:xfrm>
              <a:off x="4252913" y="3565525"/>
              <a:ext cx="952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57" name="Rectangle 780"/>
            <p:cNvSpPr>
              <a:spLocks noChangeArrowheads="1"/>
            </p:cNvSpPr>
            <p:nvPr/>
          </p:nvSpPr>
          <p:spPr bwMode="auto">
            <a:xfrm>
              <a:off x="4252913" y="3565525"/>
              <a:ext cx="952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58" name="Rectangle 781"/>
            <p:cNvSpPr>
              <a:spLocks noChangeArrowheads="1"/>
            </p:cNvSpPr>
            <p:nvPr/>
          </p:nvSpPr>
          <p:spPr bwMode="auto">
            <a:xfrm>
              <a:off x="4252913" y="3546475"/>
              <a:ext cx="19050" cy="2857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59" name="Rectangle 782"/>
            <p:cNvSpPr>
              <a:spLocks noChangeArrowheads="1"/>
            </p:cNvSpPr>
            <p:nvPr/>
          </p:nvSpPr>
          <p:spPr bwMode="auto">
            <a:xfrm>
              <a:off x="4252913" y="3546475"/>
              <a:ext cx="19050" cy="2857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60" name="Rectangle 783"/>
            <p:cNvSpPr>
              <a:spLocks noChangeArrowheads="1"/>
            </p:cNvSpPr>
            <p:nvPr/>
          </p:nvSpPr>
          <p:spPr bwMode="auto">
            <a:xfrm>
              <a:off x="4262438" y="3536950"/>
              <a:ext cx="57150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61" name="Rectangle 784"/>
            <p:cNvSpPr>
              <a:spLocks noChangeArrowheads="1"/>
            </p:cNvSpPr>
            <p:nvPr/>
          </p:nvSpPr>
          <p:spPr bwMode="auto">
            <a:xfrm>
              <a:off x="4262438" y="3536950"/>
              <a:ext cx="57150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62" name="Rectangle 785"/>
            <p:cNvSpPr>
              <a:spLocks noChangeArrowheads="1"/>
            </p:cNvSpPr>
            <p:nvPr/>
          </p:nvSpPr>
          <p:spPr bwMode="auto">
            <a:xfrm>
              <a:off x="4310063" y="3536950"/>
              <a:ext cx="19050" cy="95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63" name="Rectangle 786"/>
            <p:cNvSpPr>
              <a:spLocks noChangeArrowheads="1"/>
            </p:cNvSpPr>
            <p:nvPr/>
          </p:nvSpPr>
          <p:spPr bwMode="auto">
            <a:xfrm>
              <a:off x="4310063" y="3536950"/>
              <a:ext cx="19050" cy="95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64" name="Rectangle 787"/>
            <p:cNvSpPr>
              <a:spLocks noChangeArrowheads="1"/>
            </p:cNvSpPr>
            <p:nvPr/>
          </p:nvSpPr>
          <p:spPr bwMode="auto">
            <a:xfrm>
              <a:off x="4319588" y="3527425"/>
              <a:ext cx="19050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65" name="Rectangle 788"/>
            <p:cNvSpPr>
              <a:spLocks noChangeArrowheads="1"/>
            </p:cNvSpPr>
            <p:nvPr/>
          </p:nvSpPr>
          <p:spPr bwMode="auto">
            <a:xfrm>
              <a:off x="4319588" y="3527425"/>
              <a:ext cx="19050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66" name="Rectangle 789"/>
            <p:cNvSpPr>
              <a:spLocks noChangeArrowheads="1"/>
            </p:cNvSpPr>
            <p:nvPr/>
          </p:nvSpPr>
          <p:spPr bwMode="auto">
            <a:xfrm>
              <a:off x="4329113" y="3527425"/>
              <a:ext cx="19050" cy="95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67" name="Rectangle 790"/>
            <p:cNvSpPr>
              <a:spLocks noChangeArrowheads="1"/>
            </p:cNvSpPr>
            <p:nvPr/>
          </p:nvSpPr>
          <p:spPr bwMode="auto">
            <a:xfrm>
              <a:off x="4329113" y="3527425"/>
              <a:ext cx="19050" cy="95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68" name="Rectangle 791"/>
            <p:cNvSpPr>
              <a:spLocks noChangeArrowheads="1"/>
            </p:cNvSpPr>
            <p:nvPr/>
          </p:nvSpPr>
          <p:spPr bwMode="auto">
            <a:xfrm>
              <a:off x="4338638" y="3517900"/>
              <a:ext cx="38100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69" name="Rectangle 792"/>
            <p:cNvSpPr>
              <a:spLocks noChangeArrowheads="1"/>
            </p:cNvSpPr>
            <p:nvPr/>
          </p:nvSpPr>
          <p:spPr bwMode="auto">
            <a:xfrm>
              <a:off x="4338638" y="3517900"/>
              <a:ext cx="38100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70" name="Rectangle 793"/>
            <p:cNvSpPr>
              <a:spLocks noChangeArrowheads="1"/>
            </p:cNvSpPr>
            <p:nvPr/>
          </p:nvSpPr>
          <p:spPr bwMode="auto">
            <a:xfrm>
              <a:off x="4367213" y="3508375"/>
              <a:ext cx="19050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71" name="Rectangle 794"/>
            <p:cNvSpPr>
              <a:spLocks noChangeArrowheads="1"/>
            </p:cNvSpPr>
            <p:nvPr/>
          </p:nvSpPr>
          <p:spPr bwMode="auto">
            <a:xfrm>
              <a:off x="4367213" y="3508375"/>
              <a:ext cx="19050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72" name="Rectangle 795"/>
            <p:cNvSpPr>
              <a:spLocks noChangeArrowheads="1"/>
            </p:cNvSpPr>
            <p:nvPr/>
          </p:nvSpPr>
          <p:spPr bwMode="auto">
            <a:xfrm>
              <a:off x="4376738" y="3498850"/>
              <a:ext cx="57150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73" name="Rectangle 796"/>
            <p:cNvSpPr>
              <a:spLocks noChangeArrowheads="1"/>
            </p:cNvSpPr>
            <p:nvPr/>
          </p:nvSpPr>
          <p:spPr bwMode="auto">
            <a:xfrm>
              <a:off x="4376738" y="3498850"/>
              <a:ext cx="57150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74" name="Rectangle 797"/>
            <p:cNvSpPr>
              <a:spLocks noChangeArrowheads="1"/>
            </p:cNvSpPr>
            <p:nvPr/>
          </p:nvSpPr>
          <p:spPr bwMode="auto">
            <a:xfrm>
              <a:off x="4424363" y="3498850"/>
              <a:ext cx="19050" cy="95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75" name="Rectangle 798"/>
            <p:cNvSpPr>
              <a:spLocks noChangeArrowheads="1"/>
            </p:cNvSpPr>
            <p:nvPr/>
          </p:nvSpPr>
          <p:spPr bwMode="auto">
            <a:xfrm>
              <a:off x="4424363" y="3498850"/>
              <a:ext cx="19050" cy="95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76" name="Rectangle 799"/>
            <p:cNvSpPr>
              <a:spLocks noChangeArrowheads="1"/>
            </p:cNvSpPr>
            <p:nvPr/>
          </p:nvSpPr>
          <p:spPr bwMode="auto">
            <a:xfrm>
              <a:off x="4433888" y="3489325"/>
              <a:ext cx="19050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77" name="Rectangle 800"/>
            <p:cNvSpPr>
              <a:spLocks noChangeArrowheads="1"/>
            </p:cNvSpPr>
            <p:nvPr/>
          </p:nvSpPr>
          <p:spPr bwMode="auto">
            <a:xfrm>
              <a:off x="4433888" y="3489325"/>
              <a:ext cx="19050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78" name="Rectangle 801"/>
            <p:cNvSpPr>
              <a:spLocks noChangeArrowheads="1"/>
            </p:cNvSpPr>
            <p:nvPr/>
          </p:nvSpPr>
          <p:spPr bwMode="auto">
            <a:xfrm>
              <a:off x="4452938" y="3489325"/>
              <a:ext cx="2857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79" name="Rectangle 802"/>
            <p:cNvSpPr>
              <a:spLocks noChangeArrowheads="1"/>
            </p:cNvSpPr>
            <p:nvPr/>
          </p:nvSpPr>
          <p:spPr bwMode="auto">
            <a:xfrm>
              <a:off x="4452938" y="3489325"/>
              <a:ext cx="2857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80" name="Rectangle 803"/>
            <p:cNvSpPr>
              <a:spLocks noChangeArrowheads="1"/>
            </p:cNvSpPr>
            <p:nvPr/>
          </p:nvSpPr>
          <p:spPr bwMode="auto">
            <a:xfrm>
              <a:off x="4538663" y="3479800"/>
              <a:ext cx="19050" cy="95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81" name="Rectangle 804"/>
            <p:cNvSpPr>
              <a:spLocks noChangeArrowheads="1"/>
            </p:cNvSpPr>
            <p:nvPr/>
          </p:nvSpPr>
          <p:spPr bwMode="auto">
            <a:xfrm>
              <a:off x="4538663" y="3479800"/>
              <a:ext cx="19050" cy="95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82" name="Rectangle 805"/>
            <p:cNvSpPr>
              <a:spLocks noChangeArrowheads="1"/>
            </p:cNvSpPr>
            <p:nvPr/>
          </p:nvSpPr>
          <p:spPr bwMode="auto">
            <a:xfrm>
              <a:off x="4548188" y="3470275"/>
              <a:ext cx="952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83" name="Rectangle 806"/>
            <p:cNvSpPr>
              <a:spLocks noChangeArrowheads="1"/>
            </p:cNvSpPr>
            <p:nvPr/>
          </p:nvSpPr>
          <p:spPr bwMode="auto">
            <a:xfrm>
              <a:off x="4548188" y="3470275"/>
              <a:ext cx="952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84" name="Rectangle 807"/>
            <p:cNvSpPr>
              <a:spLocks noChangeArrowheads="1"/>
            </p:cNvSpPr>
            <p:nvPr/>
          </p:nvSpPr>
          <p:spPr bwMode="auto">
            <a:xfrm>
              <a:off x="4548188" y="3470275"/>
              <a:ext cx="19050" cy="95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85" name="Rectangle 808"/>
            <p:cNvSpPr>
              <a:spLocks noChangeArrowheads="1"/>
            </p:cNvSpPr>
            <p:nvPr/>
          </p:nvSpPr>
          <p:spPr bwMode="auto">
            <a:xfrm>
              <a:off x="4548188" y="3470275"/>
              <a:ext cx="19050" cy="95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2" name="Rectangle 810"/>
            <p:cNvSpPr>
              <a:spLocks noChangeArrowheads="1"/>
            </p:cNvSpPr>
            <p:nvPr/>
          </p:nvSpPr>
          <p:spPr bwMode="auto">
            <a:xfrm>
              <a:off x="4557713" y="3460750"/>
              <a:ext cx="952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3" name="Rectangle 811"/>
            <p:cNvSpPr>
              <a:spLocks noChangeArrowheads="1"/>
            </p:cNvSpPr>
            <p:nvPr/>
          </p:nvSpPr>
          <p:spPr bwMode="auto">
            <a:xfrm>
              <a:off x="4557713" y="3460750"/>
              <a:ext cx="952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52" name="Rectangle 812"/>
            <p:cNvSpPr>
              <a:spLocks noChangeArrowheads="1"/>
            </p:cNvSpPr>
            <p:nvPr/>
          </p:nvSpPr>
          <p:spPr bwMode="auto">
            <a:xfrm>
              <a:off x="4557713" y="3451225"/>
              <a:ext cx="17462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53" name="Rectangle 813"/>
            <p:cNvSpPr>
              <a:spLocks noChangeArrowheads="1"/>
            </p:cNvSpPr>
            <p:nvPr/>
          </p:nvSpPr>
          <p:spPr bwMode="auto">
            <a:xfrm>
              <a:off x="4557713" y="3451225"/>
              <a:ext cx="17462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54" name="Rectangle 814"/>
            <p:cNvSpPr>
              <a:spLocks noChangeArrowheads="1"/>
            </p:cNvSpPr>
            <p:nvPr/>
          </p:nvSpPr>
          <p:spPr bwMode="auto">
            <a:xfrm>
              <a:off x="4567238" y="3441700"/>
              <a:ext cx="55562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55" name="Rectangle 815"/>
            <p:cNvSpPr>
              <a:spLocks noChangeArrowheads="1"/>
            </p:cNvSpPr>
            <p:nvPr/>
          </p:nvSpPr>
          <p:spPr bwMode="auto">
            <a:xfrm>
              <a:off x="4567238" y="3441700"/>
              <a:ext cx="55562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56" name="Rectangle 816"/>
            <p:cNvSpPr>
              <a:spLocks noChangeArrowheads="1"/>
            </p:cNvSpPr>
            <p:nvPr/>
          </p:nvSpPr>
          <p:spPr bwMode="auto">
            <a:xfrm>
              <a:off x="4622800" y="3441700"/>
              <a:ext cx="6667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57" name="Rectangle 817"/>
            <p:cNvSpPr>
              <a:spLocks noChangeArrowheads="1"/>
            </p:cNvSpPr>
            <p:nvPr/>
          </p:nvSpPr>
          <p:spPr bwMode="auto">
            <a:xfrm>
              <a:off x="4622800" y="3441700"/>
              <a:ext cx="6667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58" name="Rectangle 818"/>
            <p:cNvSpPr>
              <a:spLocks noChangeArrowheads="1"/>
            </p:cNvSpPr>
            <p:nvPr/>
          </p:nvSpPr>
          <p:spPr bwMode="auto">
            <a:xfrm>
              <a:off x="4689475" y="3441700"/>
              <a:ext cx="952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59" name="Rectangle 819"/>
            <p:cNvSpPr>
              <a:spLocks noChangeArrowheads="1"/>
            </p:cNvSpPr>
            <p:nvPr/>
          </p:nvSpPr>
          <p:spPr bwMode="auto">
            <a:xfrm>
              <a:off x="4689475" y="3441700"/>
              <a:ext cx="952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60" name="Rectangle 820"/>
            <p:cNvSpPr>
              <a:spLocks noChangeArrowheads="1"/>
            </p:cNvSpPr>
            <p:nvPr/>
          </p:nvSpPr>
          <p:spPr bwMode="auto">
            <a:xfrm>
              <a:off x="4689475" y="3441700"/>
              <a:ext cx="19050" cy="95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61" name="Rectangle 821"/>
            <p:cNvSpPr>
              <a:spLocks noChangeArrowheads="1"/>
            </p:cNvSpPr>
            <p:nvPr/>
          </p:nvSpPr>
          <p:spPr bwMode="auto">
            <a:xfrm>
              <a:off x="4689475" y="3441700"/>
              <a:ext cx="19050" cy="95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62" name="Rectangle 822"/>
            <p:cNvSpPr>
              <a:spLocks noChangeArrowheads="1"/>
            </p:cNvSpPr>
            <p:nvPr/>
          </p:nvSpPr>
          <p:spPr bwMode="auto">
            <a:xfrm>
              <a:off x="4699000" y="3432175"/>
              <a:ext cx="4762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63" name="Rectangle 823"/>
            <p:cNvSpPr>
              <a:spLocks noChangeArrowheads="1"/>
            </p:cNvSpPr>
            <p:nvPr/>
          </p:nvSpPr>
          <p:spPr bwMode="auto">
            <a:xfrm>
              <a:off x="4699000" y="3432175"/>
              <a:ext cx="4762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64" name="Rectangle 824"/>
            <p:cNvSpPr>
              <a:spLocks noChangeArrowheads="1"/>
            </p:cNvSpPr>
            <p:nvPr/>
          </p:nvSpPr>
          <p:spPr bwMode="auto">
            <a:xfrm>
              <a:off x="4737100" y="3432175"/>
              <a:ext cx="19050" cy="95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65" name="Rectangle 825"/>
            <p:cNvSpPr>
              <a:spLocks noChangeArrowheads="1"/>
            </p:cNvSpPr>
            <p:nvPr/>
          </p:nvSpPr>
          <p:spPr bwMode="auto">
            <a:xfrm>
              <a:off x="4737100" y="3432175"/>
              <a:ext cx="19050" cy="95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66" name="Rectangle 826"/>
            <p:cNvSpPr>
              <a:spLocks noChangeArrowheads="1"/>
            </p:cNvSpPr>
            <p:nvPr/>
          </p:nvSpPr>
          <p:spPr bwMode="auto">
            <a:xfrm>
              <a:off x="4746625" y="3424238"/>
              <a:ext cx="9525" cy="17463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67" name="Rectangle 827"/>
            <p:cNvSpPr>
              <a:spLocks noChangeArrowheads="1"/>
            </p:cNvSpPr>
            <p:nvPr/>
          </p:nvSpPr>
          <p:spPr bwMode="auto">
            <a:xfrm>
              <a:off x="4746625" y="3424238"/>
              <a:ext cx="9525" cy="17463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04" name="Rectangle 828"/>
            <p:cNvSpPr>
              <a:spLocks noChangeArrowheads="1"/>
            </p:cNvSpPr>
            <p:nvPr/>
          </p:nvSpPr>
          <p:spPr bwMode="auto">
            <a:xfrm>
              <a:off x="4746625" y="3414713"/>
              <a:ext cx="19050" cy="17463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05" name="Rectangle 829"/>
            <p:cNvSpPr>
              <a:spLocks noChangeArrowheads="1"/>
            </p:cNvSpPr>
            <p:nvPr/>
          </p:nvSpPr>
          <p:spPr bwMode="auto">
            <a:xfrm>
              <a:off x="4746625" y="3414713"/>
              <a:ext cx="19050" cy="17463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06" name="Rectangle 830"/>
            <p:cNvSpPr>
              <a:spLocks noChangeArrowheads="1"/>
            </p:cNvSpPr>
            <p:nvPr/>
          </p:nvSpPr>
          <p:spPr bwMode="auto">
            <a:xfrm>
              <a:off x="4756150" y="3405188"/>
              <a:ext cx="952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07" name="Rectangle 831"/>
            <p:cNvSpPr>
              <a:spLocks noChangeArrowheads="1"/>
            </p:cNvSpPr>
            <p:nvPr/>
          </p:nvSpPr>
          <p:spPr bwMode="auto">
            <a:xfrm>
              <a:off x="4756150" y="3405188"/>
              <a:ext cx="952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08" name="Rectangle 832"/>
            <p:cNvSpPr>
              <a:spLocks noChangeArrowheads="1"/>
            </p:cNvSpPr>
            <p:nvPr/>
          </p:nvSpPr>
          <p:spPr bwMode="auto">
            <a:xfrm>
              <a:off x="4756150" y="3405188"/>
              <a:ext cx="19050" cy="95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09" name="Rectangle 833"/>
            <p:cNvSpPr>
              <a:spLocks noChangeArrowheads="1"/>
            </p:cNvSpPr>
            <p:nvPr/>
          </p:nvSpPr>
          <p:spPr bwMode="auto">
            <a:xfrm>
              <a:off x="4756150" y="3405188"/>
              <a:ext cx="19050" cy="95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10" name="Rectangle 834"/>
            <p:cNvSpPr>
              <a:spLocks noChangeArrowheads="1"/>
            </p:cNvSpPr>
            <p:nvPr/>
          </p:nvSpPr>
          <p:spPr bwMode="auto">
            <a:xfrm>
              <a:off x="4765675" y="3395663"/>
              <a:ext cx="19050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11" name="Rectangle 835"/>
            <p:cNvSpPr>
              <a:spLocks noChangeArrowheads="1"/>
            </p:cNvSpPr>
            <p:nvPr/>
          </p:nvSpPr>
          <p:spPr bwMode="auto">
            <a:xfrm>
              <a:off x="4765675" y="3395663"/>
              <a:ext cx="19050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12" name="Rectangle 836"/>
            <p:cNvSpPr>
              <a:spLocks noChangeArrowheads="1"/>
            </p:cNvSpPr>
            <p:nvPr/>
          </p:nvSpPr>
          <p:spPr bwMode="auto">
            <a:xfrm>
              <a:off x="4841875" y="3376613"/>
              <a:ext cx="19050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13" name="Rectangle 837"/>
            <p:cNvSpPr>
              <a:spLocks noChangeArrowheads="1"/>
            </p:cNvSpPr>
            <p:nvPr/>
          </p:nvSpPr>
          <p:spPr bwMode="auto">
            <a:xfrm>
              <a:off x="4841875" y="3376613"/>
              <a:ext cx="19050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14" name="Rectangle 838"/>
            <p:cNvSpPr>
              <a:spLocks noChangeArrowheads="1"/>
            </p:cNvSpPr>
            <p:nvPr/>
          </p:nvSpPr>
          <p:spPr bwMode="auto">
            <a:xfrm>
              <a:off x="4851400" y="3376613"/>
              <a:ext cx="19050" cy="95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15" name="Rectangle 839"/>
            <p:cNvSpPr>
              <a:spLocks noChangeArrowheads="1"/>
            </p:cNvSpPr>
            <p:nvPr/>
          </p:nvSpPr>
          <p:spPr bwMode="auto">
            <a:xfrm>
              <a:off x="4851400" y="3376613"/>
              <a:ext cx="19050" cy="95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16" name="Rectangle 840"/>
            <p:cNvSpPr>
              <a:spLocks noChangeArrowheads="1"/>
            </p:cNvSpPr>
            <p:nvPr/>
          </p:nvSpPr>
          <p:spPr bwMode="auto">
            <a:xfrm>
              <a:off x="4860925" y="3367088"/>
              <a:ext cx="2857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17" name="Rectangle 841"/>
            <p:cNvSpPr>
              <a:spLocks noChangeArrowheads="1"/>
            </p:cNvSpPr>
            <p:nvPr/>
          </p:nvSpPr>
          <p:spPr bwMode="auto">
            <a:xfrm>
              <a:off x="4860925" y="3367088"/>
              <a:ext cx="2857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18" name="Rectangle 842"/>
            <p:cNvSpPr>
              <a:spLocks noChangeArrowheads="1"/>
            </p:cNvSpPr>
            <p:nvPr/>
          </p:nvSpPr>
          <p:spPr bwMode="auto">
            <a:xfrm>
              <a:off x="4879975" y="3367088"/>
              <a:ext cx="19050" cy="95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19" name="Rectangle 843"/>
            <p:cNvSpPr>
              <a:spLocks noChangeArrowheads="1"/>
            </p:cNvSpPr>
            <p:nvPr/>
          </p:nvSpPr>
          <p:spPr bwMode="auto">
            <a:xfrm>
              <a:off x="4879975" y="3367088"/>
              <a:ext cx="19050" cy="95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20" name="Rectangle 844"/>
            <p:cNvSpPr>
              <a:spLocks noChangeArrowheads="1"/>
            </p:cNvSpPr>
            <p:nvPr/>
          </p:nvSpPr>
          <p:spPr bwMode="auto">
            <a:xfrm>
              <a:off x="4889500" y="3357563"/>
              <a:ext cx="38100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21" name="Rectangle 845"/>
            <p:cNvSpPr>
              <a:spLocks noChangeArrowheads="1"/>
            </p:cNvSpPr>
            <p:nvPr/>
          </p:nvSpPr>
          <p:spPr bwMode="auto">
            <a:xfrm>
              <a:off x="4889500" y="3357563"/>
              <a:ext cx="38100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22" name="Rectangle 846"/>
            <p:cNvSpPr>
              <a:spLocks noChangeArrowheads="1"/>
            </p:cNvSpPr>
            <p:nvPr/>
          </p:nvSpPr>
          <p:spPr bwMode="auto">
            <a:xfrm>
              <a:off x="4918075" y="3348038"/>
              <a:ext cx="19050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23" name="Rectangle 847"/>
            <p:cNvSpPr>
              <a:spLocks noChangeArrowheads="1"/>
            </p:cNvSpPr>
            <p:nvPr/>
          </p:nvSpPr>
          <p:spPr bwMode="auto">
            <a:xfrm>
              <a:off x="4918075" y="3348038"/>
              <a:ext cx="19050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24" name="Rectangle 848"/>
            <p:cNvSpPr>
              <a:spLocks noChangeArrowheads="1"/>
            </p:cNvSpPr>
            <p:nvPr/>
          </p:nvSpPr>
          <p:spPr bwMode="auto">
            <a:xfrm>
              <a:off x="4927600" y="3338513"/>
              <a:ext cx="95250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25" name="Rectangle 849"/>
            <p:cNvSpPr>
              <a:spLocks noChangeArrowheads="1"/>
            </p:cNvSpPr>
            <p:nvPr/>
          </p:nvSpPr>
          <p:spPr bwMode="auto">
            <a:xfrm>
              <a:off x="4927600" y="3338513"/>
              <a:ext cx="95250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26" name="Rectangle 850"/>
            <p:cNvSpPr>
              <a:spLocks noChangeArrowheads="1"/>
            </p:cNvSpPr>
            <p:nvPr/>
          </p:nvSpPr>
          <p:spPr bwMode="auto">
            <a:xfrm>
              <a:off x="5013325" y="3338513"/>
              <a:ext cx="19050" cy="95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27" name="Rectangle 851"/>
            <p:cNvSpPr>
              <a:spLocks noChangeArrowheads="1"/>
            </p:cNvSpPr>
            <p:nvPr/>
          </p:nvSpPr>
          <p:spPr bwMode="auto">
            <a:xfrm>
              <a:off x="5013325" y="3338513"/>
              <a:ext cx="19050" cy="95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28" name="Rectangle 852"/>
            <p:cNvSpPr>
              <a:spLocks noChangeArrowheads="1"/>
            </p:cNvSpPr>
            <p:nvPr/>
          </p:nvSpPr>
          <p:spPr bwMode="auto">
            <a:xfrm>
              <a:off x="5022850" y="3328988"/>
              <a:ext cx="95250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29" name="Rectangle 853"/>
            <p:cNvSpPr>
              <a:spLocks noChangeArrowheads="1"/>
            </p:cNvSpPr>
            <p:nvPr/>
          </p:nvSpPr>
          <p:spPr bwMode="auto">
            <a:xfrm>
              <a:off x="5022850" y="3328988"/>
              <a:ext cx="95250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30" name="Rectangle 854"/>
            <p:cNvSpPr>
              <a:spLocks noChangeArrowheads="1"/>
            </p:cNvSpPr>
            <p:nvPr/>
          </p:nvSpPr>
          <p:spPr bwMode="auto">
            <a:xfrm>
              <a:off x="5146675" y="3309938"/>
              <a:ext cx="19050" cy="1588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31" name="Rectangle 855"/>
            <p:cNvSpPr>
              <a:spLocks noChangeArrowheads="1"/>
            </p:cNvSpPr>
            <p:nvPr/>
          </p:nvSpPr>
          <p:spPr bwMode="auto">
            <a:xfrm>
              <a:off x="5156200" y="3300413"/>
              <a:ext cx="952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32" name="Rectangle 856"/>
            <p:cNvSpPr>
              <a:spLocks noChangeArrowheads="1"/>
            </p:cNvSpPr>
            <p:nvPr/>
          </p:nvSpPr>
          <p:spPr bwMode="auto">
            <a:xfrm>
              <a:off x="5156200" y="3300413"/>
              <a:ext cx="952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33" name="Rectangle 857"/>
            <p:cNvSpPr>
              <a:spLocks noChangeArrowheads="1"/>
            </p:cNvSpPr>
            <p:nvPr/>
          </p:nvSpPr>
          <p:spPr bwMode="auto">
            <a:xfrm>
              <a:off x="5156200" y="3290888"/>
              <a:ext cx="19050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34" name="Rectangle 858"/>
            <p:cNvSpPr>
              <a:spLocks noChangeArrowheads="1"/>
            </p:cNvSpPr>
            <p:nvPr/>
          </p:nvSpPr>
          <p:spPr bwMode="auto">
            <a:xfrm>
              <a:off x="5156200" y="3290888"/>
              <a:ext cx="19050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35" name="Rectangle 859"/>
            <p:cNvSpPr>
              <a:spLocks noChangeArrowheads="1"/>
            </p:cNvSpPr>
            <p:nvPr/>
          </p:nvSpPr>
          <p:spPr bwMode="auto">
            <a:xfrm>
              <a:off x="5165725" y="3281363"/>
              <a:ext cx="4762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36" name="Rectangle 860"/>
            <p:cNvSpPr>
              <a:spLocks noChangeArrowheads="1"/>
            </p:cNvSpPr>
            <p:nvPr/>
          </p:nvSpPr>
          <p:spPr bwMode="auto">
            <a:xfrm>
              <a:off x="5165725" y="3281363"/>
              <a:ext cx="4762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37" name="Rectangle 861"/>
            <p:cNvSpPr>
              <a:spLocks noChangeArrowheads="1"/>
            </p:cNvSpPr>
            <p:nvPr/>
          </p:nvSpPr>
          <p:spPr bwMode="auto">
            <a:xfrm>
              <a:off x="5213350" y="3281363"/>
              <a:ext cx="952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38" name="Rectangle 862"/>
            <p:cNvSpPr>
              <a:spLocks noChangeArrowheads="1"/>
            </p:cNvSpPr>
            <p:nvPr/>
          </p:nvSpPr>
          <p:spPr bwMode="auto">
            <a:xfrm>
              <a:off x="5213350" y="3281363"/>
              <a:ext cx="952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39" name="Rectangle 863"/>
            <p:cNvSpPr>
              <a:spLocks noChangeArrowheads="1"/>
            </p:cNvSpPr>
            <p:nvPr/>
          </p:nvSpPr>
          <p:spPr bwMode="auto">
            <a:xfrm>
              <a:off x="5213350" y="3281363"/>
              <a:ext cx="19050" cy="95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40" name="Rectangle 864"/>
            <p:cNvSpPr>
              <a:spLocks noChangeArrowheads="1"/>
            </p:cNvSpPr>
            <p:nvPr/>
          </p:nvSpPr>
          <p:spPr bwMode="auto">
            <a:xfrm>
              <a:off x="5213350" y="3281363"/>
              <a:ext cx="19050" cy="95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41" name="Rectangle 865"/>
            <p:cNvSpPr>
              <a:spLocks noChangeArrowheads="1"/>
            </p:cNvSpPr>
            <p:nvPr/>
          </p:nvSpPr>
          <p:spPr bwMode="auto">
            <a:xfrm>
              <a:off x="5222875" y="3271838"/>
              <a:ext cx="19050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42" name="Rectangle 866"/>
            <p:cNvSpPr>
              <a:spLocks noChangeArrowheads="1"/>
            </p:cNvSpPr>
            <p:nvPr/>
          </p:nvSpPr>
          <p:spPr bwMode="auto">
            <a:xfrm>
              <a:off x="5222875" y="3271838"/>
              <a:ext cx="19050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43" name="Rectangle 867"/>
            <p:cNvSpPr>
              <a:spLocks noChangeArrowheads="1"/>
            </p:cNvSpPr>
            <p:nvPr/>
          </p:nvSpPr>
          <p:spPr bwMode="auto">
            <a:xfrm>
              <a:off x="5232400" y="3271838"/>
              <a:ext cx="19050" cy="95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44" name="Rectangle 868"/>
            <p:cNvSpPr>
              <a:spLocks noChangeArrowheads="1"/>
            </p:cNvSpPr>
            <p:nvPr/>
          </p:nvSpPr>
          <p:spPr bwMode="auto">
            <a:xfrm>
              <a:off x="5232400" y="3271838"/>
              <a:ext cx="19050" cy="95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45" name="Rectangle 869"/>
            <p:cNvSpPr>
              <a:spLocks noChangeArrowheads="1"/>
            </p:cNvSpPr>
            <p:nvPr/>
          </p:nvSpPr>
          <p:spPr bwMode="auto">
            <a:xfrm>
              <a:off x="5241925" y="3262313"/>
              <a:ext cx="6667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46" name="Rectangle 870"/>
            <p:cNvSpPr>
              <a:spLocks noChangeArrowheads="1"/>
            </p:cNvSpPr>
            <p:nvPr/>
          </p:nvSpPr>
          <p:spPr bwMode="auto">
            <a:xfrm>
              <a:off x="5241925" y="3262313"/>
              <a:ext cx="6667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47" name="Rectangle 871"/>
            <p:cNvSpPr>
              <a:spLocks noChangeArrowheads="1"/>
            </p:cNvSpPr>
            <p:nvPr/>
          </p:nvSpPr>
          <p:spPr bwMode="auto">
            <a:xfrm>
              <a:off x="5308600" y="3262313"/>
              <a:ext cx="131762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48" name="Rectangle 872"/>
            <p:cNvSpPr>
              <a:spLocks noChangeArrowheads="1"/>
            </p:cNvSpPr>
            <p:nvPr/>
          </p:nvSpPr>
          <p:spPr bwMode="auto">
            <a:xfrm>
              <a:off x="5308600" y="3262313"/>
              <a:ext cx="131762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49" name="Rectangle 873"/>
            <p:cNvSpPr>
              <a:spLocks noChangeArrowheads="1"/>
            </p:cNvSpPr>
            <p:nvPr/>
          </p:nvSpPr>
          <p:spPr bwMode="auto">
            <a:xfrm>
              <a:off x="5430838" y="3252788"/>
              <a:ext cx="19050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50" name="Rectangle 874"/>
            <p:cNvSpPr>
              <a:spLocks noChangeArrowheads="1"/>
            </p:cNvSpPr>
            <p:nvPr/>
          </p:nvSpPr>
          <p:spPr bwMode="auto">
            <a:xfrm>
              <a:off x="5430838" y="3252788"/>
              <a:ext cx="19050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51" name="Rectangle 875"/>
            <p:cNvSpPr>
              <a:spLocks noChangeArrowheads="1"/>
            </p:cNvSpPr>
            <p:nvPr/>
          </p:nvSpPr>
          <p:spPr bwMode="auto">
            <a:xfrm>
              <a:off x="5449888" y="3205163"/>
              <a:ext cx="19050" cy="1588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52" name="Rectangle 876"/>
            <p:cNvSpPr>
              <a:spLocks noChangeArrowheads="1"/>
            </p:cNvSpPr>
            <p:nvPr/>
          </p:nvSpPr>
          <p:spPr bwMode="auto">
            <a:xfrm>
              <a:off x="5459413" y="3195638"/>
              <a:ext cx="1587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53" name="Rectangle 877"/>
            <p:cNvSpPr>
              <a:spLocks noChangeArrowheads="1"/>
            </p:cNvSpPr>
            <p:nvPr/>
          </p:nvSpPr>
          <p:spPr bwMode="auto">
            <a:xfrm>
              <a:off x="5459413" y="3195638"/>
              <a:ext cx="2857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54" name="Rectangle 878"/>
            <p:cNvSpPr>
              <a:spLocks noChangeArrowheads="1"/>
            </p:cNvSpPr>
            <p:nvPr/>
          </p:nvSpPr>
          <p:spPr bwMode="auto">
            <a:xfrm>
              <a:off x="5459413" y="3195638"/>
              <a:ext cx="2857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55" name="Rectangle 879"/>
            <p:cNvSpPr>
              <a:spLocks noChangeArrowheads="1"/>
            </p:cNvSpPr>
            <p:nvPr/>
          </p:nvSpPr>
          <p:spPr bwMode="auto">
            <a:xfrm>
              <a:off x="5478463" y="3186113"/>
              <a:ext cx="19050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56" name="Rectangle 880"/>
            <p:cNvSpPr>
              <a:spLocks noChangeArrowheads="1"/>
            </p:cNvSpPr>
            <p:nvPr/>
          </p:nvSpPr>
          <p:spPr bwMode="auto">
            <a:xfrm>
              <a:off x="5478463" y="3186113"/>
              <a:ext cx="19050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57" name="Rectangle 881"/>
            <p:cNvSpPr>
              <a:spLocks noChangeArrowheads="1"/>
            </p:cNvSpPr>
            <p:nvPr/>
          </p:nvSpPr>
          <p:spPr bwMode="auto">
            <a:xfrm>
              <a:off x="5487988" y="3176588"/>
              <a:ext cx="2857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58" name="Rectangle 882"/>
            <p:cNvSpPr>
              <a:spLocks noChangeArrowheads="1"/>
            </p:cNvSpPr>
            <p:nvPr/>
          </p:nvSpPr>
          <p:spPr bwMode="auto">
            <a:xfrm>
              <a:off x="5487988" y="3176588"/>
              <a:ext cx="2857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59" name="Rectangle 883"/>
            <p:cNvSpPr>
              <a:spLocks noChangeArrowheads="1"/>
            </p:cNvSpPr>
            <p:nvPr/>
          </p:nvSpPr>
          <p:spPr bwMode="auto">
            <a:xfrm>
              <a:off x="5516563" y="3176588"/>
              <a:ext cx="952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60" name="Rectangle 884"/>
            <p:cNvSpPr>
              <a:spLocks noChangeArrowheads="1"/>
            </p:cNvSpPr>
            <p:nvPr/>
          </p:nvSpPr>
          <p:spPr bwMode="auto">
            <a:xfrm>
              <a:off x="5516563" y="3176588"/>
              <a:ext cx="952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61" name="Rectangle 885"/>
            <p:cNvSpPr>
              <a:spLocks noChangeArrowheads="1"/>
            </p:cNvSpPr>
            <p:nvPr/>
          </p:nvSpPr>
          <p:spPr bwMode="auto">
            <a:xfrm>
              <a:off x="5516563" y="3176588"/>
              <a:ext cx="19050" cy="95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62" name="Rectangle 886"/>
            <p:cNvSpPr>
              <a:spLocks noChangeArrowheads="1"/>
            </p:cNvSpPr>
            <p:nvPr/>
          </p:nvSpPr>
          <p:spPr bwMode="auto">
            <a:xfrm>
              <a:off x="5516563" y="3176588"/>
              <a:ext cx="19050" cy="95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63" name="Rectangle 887"/>
            <p:cNvSpPr>
              <a:spLocks noChangeArrowheads="1"/>
            </p:cNvSpPr>
            <p:nvPr/>
          </p:nvSpPr>
          <p:spPr bwMode="auto">
            <a:xfrm>
              <a:off x="5526088" y="3167063"/>
              <a:ext cx="38100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64" name="Rectangle 888"/>
            <p:cNvSpPr>
              <a:spLocks noChangeArrowheads="1"/>
            </p:cNvSpPr>
            <p:nvPr/>
          </p:nvSpPr>
          <p:spPr bwMode="auto">
            <a:xfrm>
              <a:off x="5526088" y="3167063"/>
              <a:ext cx="38100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65" name="Rectangle 889"/>
            <p:cNvSpPr>
              <a:spLocks noChangeArrowheads="1"/>
            </p:cNvSpPr>
            <p:nvPr/>
          </p:nvSpPr>
          <p:spPr bwMode="auto">
            <a:xfrm>
              <a:off x="5554663" y="3157538"/>
              <a:ext cx="19050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66" name="Rectangle 890"/>
            <p:cNvSpPr>
              <a:spLocks noChangeArrowheads="1"/>
            </p:cNvSpPr>
            <p:nvPr/>
          </p:nvSpPr>
          <p:spPr bwMode="auto">
            <a:xfrm>
              <a:off x="5554663" y="3157538"/>
              <a:ext cx="19050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67" name="Rectangle 891"/>
            <p:cNvSpPr>
              <a:spLocks noChangeArrowheads="1"/>
            </p:cNvSpPr>
            <p:nvPr/>
          </p:nvSpPr>
          <p:spPr bwMode="auto">
            <a:xfrm>
              <a:off x="5564188" y="3148013"/>
              <a:ext cx="19050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68" name="Rectangle 892"/>
            <p:cNvSpPr>
              <a:spLocks noChangeArrowheads="1"/>
            </p:cNvSpPr>
            <p:nvPr/>
          </p:nvSpPr>
          <p:spPr bwMode="auto">
            <a:xfrm>
              <a:off x="5564188" y="3148013"/>
              <a:ext cx="19050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69" name="Rectangle 893"/>
            <p:cNvSpPr>
              <a:spLocks noChangeArrowheads="1"/>
            </p:cNvSpPr>
            <p:nvPr/>
          </p:nvSpPr>
          <p:spPr bwMode="auto">
            <a:xfrm>
              <a:off x="5573713" y="3148013"/>
              <a:ext cx="19050" cy="95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0" name="Rectangle 894"/>
            <p:cNvSpPr>
              <a:spLocks noChangeArrowheads="1"/>
            </p:cNvSpPr>
            <p:nvPr/>
          </p:nvSpPr>
          <p:spPr bwMode="auto">
            <a:xfrm>
              <a:off x="5573713" y="3148013"/>
              <a:ext cx="19050" cy="95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1" name="Rectangle 895"/>
            <p:cNvSpPr>
              <a:spLocks noChangeArrowheads="1"/>
            </p:cNvSpPr>
            <p:nvPr/>
          </p:nvSpPr>
          <p:spPr bwMode="auto">
            <a:xfrm>
              <a:off x="5583238" y="3138488"/>
              <a:ext cx="6667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2" name="Rectangle 896"/>
            <p:cNvSpPr>
              <a:spLocks noChangeArrowheads="1"/>
            </p:cNvSpPr>
            <p:nvPr/>
          </p:nvSpPr>
          <p:spPr bwMode="auto">
            <a:xfrm>
              <a:off x="5583238" y="3138488"/>
              <a:ext cx="6667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3" name="Rectangle 897"/>
            <p:cNvSpPr>
              <a:spLocks noChangeArrowheads="1"/>
            </p:cNvSpPr>
            <p:nvPr/>
          </p:nvSpPr>
          <p:spPr bwMode="auto">
            <a:xfrm>
              <a:off x="5649913" y="3138488"/>
              <a:ext cx="19050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4" name="Rectangle 898"/>
            <p:cNvSpPr>
              <a:spLocks noChangeArrowheads="1"/>
            </p:cNvSpPr>
            <p:nvPr/>
          </p:nvSpPr>
          <p:spPr bwMode="auto">
            <a:xfrm>
              <a:off x="5649913" y="3138488"/>
              <a:ext cx="19050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5" name="Rectangle 899"/>
            <p:cNvSpPr>
              <a:spLocks noChangeArrowheads="1"/>
            </p:cNvSpPr>
            <p:nvPr/>
          </p:nvSpPr>
          <p:spPr bwMode="auto">
            <a:xfrm>
              <a:off x="5659438" y="3090863"/>
              <a:ext cx="19050" cy="571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6" name="Rectangle 900"/>
            <p:cNvSpPr>
              <a:spLocks noChangeArrowheads="1"/>
            </p:cNvSpPr>
            <p:nvPr/>
          </p:nvSpPr>
          <p:spPr bwMode="auto">
            <a:xfrm>
              <a:off x="5659438" y="3090863"/>
              <a:ext cx="19050" cy="571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7" name="Rectangle 901"/>
            <p:cNvSpPr>
              <a:spLocks noChangeArrowheads="1"/>
            </p:cNvSpPr>
            <p:nvPr/>
          </p:nvSpPr>
          <p:spPr bwMode="auto">
            <a:xfrm>
              <a:off x="5668963" y="3005138"/>
              <a:ext cx="19050" cy="2857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8" name="Rectangle 902"/>
            <p:cNvSpPr>
              <a:spLocks noChangeArrowheads="1"/>
            </p:cNvSpPr>
            <p:nvPr/>
          </p:nvSpPr>
          <p:spPr bwMode="auto">
            <a:xfrm>
              <a:off x="5668963" y="3005138"/>
              <a:ext cx="19050" cy="2857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9" name="Rectangle 903"/>
            <p:cNvSpPr>
              <a:spLocks noChangeArrowheads="1"/>
            </p:cNvSpPr>
            <p:nvPr/>
          </p:nvSpPr>
          <p:spPr bwMode="auto">
            <a:xfrm>
              <a:off x="5678488" y="2995613"/>
              <a:ext cx="228600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80" name="Rectangle 904"/>
            <p:cNvSpPr>
              <a:spLocks noChangeArrowheads="1"/>
            </p:cNvSpPr>
            <p:nvPr/>
          </p:nvSpPr>
          <p:spPr bwMode="auto">
            <a:xfrm>
              <a:off x="5678488" y="2995613"/>
              <a:ext cx="228600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81" name="Rectangle 905"/>
            <p:cNvSpPr>
              <a:spLocks noChangeArrowheads="1"/>
            </p:cNvSpPr>
            <p:nvPr/>
          </p:nvSpPr>
          <p:spPr bwMode="auto">
            <a:xfrm>
              <a:off x="5897563" y="2938463"/>
              <a:ext cx="19050" cy="6667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82" name="Rectangle 906"/>
            <p:cNvSpPr>
              <a:spLocks noChangeArrowheads="1"/>
            </p:cNvSpPr>
            <p:nvPr/>
          </p:nvSpPr>
          <p:spPr bwMode="auto">
            <a:xfrm>
              <a:off x="5897563" y="2938463"/>
              <a:ext cx="19050" cy="6667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83" name="Rectangle 907"/>
            <p:cNvSpPr>
              <a:spLocks noChangeArrowheads="1"/>
            </p:cNvSpPr>
            <p:nvPr/>
          </p:nvSpPr>
          <p:spPr bwMode="auto">
            <a:xfrm>
              <a:off x="5992813" y="2928938"/>
              <a:ext cx="25717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84" name="Rectangle 908"/>
            <p:cNvSpPr>
              <a:spLocks noChangeArrowheads="1"/>
            </p:cNvSpPr>
            <p:nvPr/>
          </p:nvSpPr>
          <p:spPr bwMode="auto">
            <a:xfrm>
              <a:off x="5992813" y="2928938"/>
              <a:ext cx="25717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85" name="Rectangle 909"/>
            <p:cNvSpPr>
              <a:spLocks noChangeArrowheads="1"/>
            </p:cNvSpPr>
            <p:nvPr/>
          </p:nvSpPr>
          <p:spPr bwMode="auto">
            <a:xfrm>
              <a:off x="6240463" y="2873375"/>
              <a:ext cx="19050" cy="65088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86" name="Rectangle 910"/>
            <p:cNvSpPr>
              <a:spLocks noChangeArrowheads="1"/>
            </p:cNvSpPr>
            <p:nvPr/>
          </p:nvSpPr>
          <p:spPr bwMode="auto">
            <a:xfrm>
              <a:off x="6240463" y="2873375"/>
              <a:ext cx="19050" cy="65088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87" name="Rectangle 911"/>
            <p:cNvSpPr>
              <a:spLocks noChangeArrowheads="1"/>
            </p:cNvSpPr>
            <p:nvPr/>
          </p:nvSpPr>
          <p:spPr bwMode="auto">
            <a:xfrm>
              <a:off x="6324600" y="2863850"/>
              <a:ext cx="23812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88" name="Rectangle 912"/>
            <p:cNvSpPr>
              <a:spLocks noChangeArrowheads="1"/>
            </p:cNvSpPr>
            <p:nvPr/>
          </p:nvSpPr>
          <p:spPr bwMode="auto">
            <a:xfrm>
              <a:off x="6324600" y="2863850"/>
              <a:ext cx="23812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89" name="Rectangle 913"/>
            <p:cNvSpPr>
              <a:spLocks noChangeArrowheads="1"/>
            </p:cNvSpPr>
            <p:nvPr/>
          </p:nvSpPr>
          <p:spPr bwMode="auto">
            <a:xfrm>
              <a:off x="6553200" y="2797175"/>
              <a:ext cx="19050" cy="7620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90" name="Rectangle 914"/>
            <p:cNvSpPr>
              <a:spLocks noChangeArrowheads="1"/>
            </p:cNvSpPr>
            <p:nvPr/>
          </p:nvSpPr>
          <p:spPr bwMode="auto">
            <a:xfrm>
              <a:off x="6553200" y="2797175"/>
              <a:ext cx="19050" cy="7620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91" name="Rectangle 915"/>
            <p:cNvSpPr>
              <a:spLocks noChangeArrowheads="1"/>
            </p:cNvSpPr>
            <p:nvPr/>
          </p:nvSpPr>
          <p:spPr bwMode="auto">
            <a:xfrm>
              <a:off x="6562725" y="2787650"/>
              <a:ext cx="19050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92" name="Rectangle 916"/>
            <p:cNvSpPr>
              <a:spLocks noChangeArrowheads="1"/>
            </p:cNvSpPr>
            <p:nvPr/>
          </p:nvSpPr>
          <p:spPr bwMode="auto">
            <a:xfrm>
              <a:off x="6562725" y="2787650"/>
              <a:ext cx="19050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93" name="Rectangle 917"/>
            <p:cNvSpPr>
              <a:spLocks noChangeArrowheads="1"/>
            </p:cNvSpPr>
            <p:nvPr/>
          </p:nvSpPr>
          <p:spPr bwMode="auto">
            <a:xfrm>
              <a:off x="6610350" y="2730500"/>
              <a:ext cx="19050" cy="3810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94" name="Rectangle 918"/>
            <p:cNvSpPr>
              <a:spLocks noChangeArrowheads="1"/>
            </p:cNvSpPr>
            <p:nvPr/>
          </p:nvSpPr>
          <p:spPr bwMode="auto">
            <a:xfrm>
              <a:off x="6610350" y="2730500"/>
              <a:ext cx="19050" cy="3810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95" name="Rectangle 919"/>
            <p:cNvSpPr>
              <a:spLocks noChangeArrowheads="1"/>
            </p:cNvSpPr>
            <p:nvPr/>
          </p:nvSpPr>
          <p:spPr bwMode="auto">
            <a:xfrm>
              <a:off x="6619875" y="2720975"/>
              <a:ext cx="152400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96" name="Rectangle 920"/>
            <p:cNvSpPr>
              <a:spLocks noChangeArrowheads="1"/>
            </p:cNvSpPr>
            <p:nvPr/>
          </p:nvSpPr>
          <p:spPr bwMode="auto">
            <a:xfrm>
              <a:off x="6619875" y="2720975"/>
              <a:ext cx="152400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97" name="Rectangle 921"/>
            <p:cNvSpPr>
              <a:spLocks noChangeArrowheads="1"/>
            </p:cNvSpPr>
            <p:nvPr/>
          </p:nvSpPr>
          <p:spPr bwMode="auto">
            <a:xfrm>
              <a:off x="6762750" y="2663825"/>
              <a:ext cx="19050" cy="6667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98" name="Rectangle 922"/>
            <p:cNvSpPr>
              <a:spLocks noChangeArrowheads="1"/>
            </p:cNvSpPr>
            <p:nvPr/>
          </p:nvSpPr>
          <p:spPr bwMode="auto">
            <a:xfrm>
              <a:off x="6762750" y="2663825"/>
              <a:ext cx="19050" cy="6667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99" name="Rectangle 923"/>
            <p:cNvSpPr>
              <a:spLocks noChangeArrowheads="1"/>
            </p:cNvSpPr>
            <p:nvPr/>
          </p:nvSpPr>
          <p:spPr bwMode="auto">
            <a:xfrm>
              <a:off x="6772275" y="2654300"/>
              <a:ext cx="4762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00" name="Rectangle 924"/>
            <p:cNvSpPr>
              <a:spLocks noChangeArrowheads="1"/>
            </p:cNvSpPr>
            <p:nvPr/>
          </p:nvSpPr>
          <p:spPr bwMode="auto">
            <a:xfrm>
              <a:off x="6772275" y="2654300"/>
              <a:ext cx="4762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01" name="Rectangle 925"/>
            <p:cNvSpPr>
              <a:spLocks noChangeArrowheads="1"/>
            </p:cNvSpPr>
            <p:nvPr/>
          </p:nvSpPr>
          <p:spPr bwMode="auto">
            <a:xfrm>
              <a:off x="6848475" y="2587625"/>
              <a:ext cx="19050" cy="3810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02" name="Rectangle 926"/>
            <p:cNvSpPr>
              <a:spLocks noChangeArrowheads="1"/>
            </p:cNvSpPr>
            <p:nvPr/>
          </p:nvSpPr>
          <p:spPr bwMode="auto">
            <a:xfrm>
              <a:off x="6848475" y="2587625"/>
              <a:ext cx="19050" cy="3810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03" name="Rectangle 927"/>
            <p:cNvSpPr>
              <a:spLocks noChangeArrowheads="1"/>
            </p:cNvSpPr>
            <p:nvPr/>
          </p:nvSpPr>
          <p:spPr bwMode="auto">
            <a:xfrm>
              <a:off x="6858000" y="2578100"/>
              <a:ext cx="14287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04" name="Rectangle 928"/>
            <p:cNvSpPr>
              <a:spLocks noChangeArrowheads="1"/>
            </p:cNvSpPr>
            <p:nvPr/>
          </p:nvSpPr>
          <p:spPr bwMode="auto">
            <a:xfrm>
              <a:off x="6858000" y="2578100"/>
              <a:ext cx="14287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05" name="Rectangle 929"/>
            <p:cNvSpPr>
              <a:spLocks noChangeArrowheads="1"/>
            </p:cNvSpPr>
            <p:nvPr/>
          </p:nvSpPr>
          <p:spPr bwMode="auto">
            <a:xfrm>
              <a:off x="6991350" y="2520950"/>
              <a:ext cx="19050" cy="6667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06" name="Rectangle 930"/>
            <p:cNvSpPr>
              <a:spLocks noChangeArrowheads="1"/>
            </p:cNvSpPr>
            <p:nvPr/>
          </p:nvSpPr>
          <p:spPr bwMode="auto">
            <a:xfrm>
              <a:off x="6991350" y="2520950"/>
              <a:ext cx="19050" cy="6667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07" name="Rectangle 931"/>
            <p:cNvSpPr>
              <a:spLocks noChangeArrowheads="1"/>
            </p:cNvSpPr>
            <p:nvPr/>
          </p:nvSpPr>
          <p:spPr bwMode="auto">
            <a:xfrm>
              <a:off x="7000875" y="2511425"/>
              <a:ext cx="4762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08" name="Rectangle 932"/>
            <p:cNvSpPr>
              <a:spLocks noChangeArrowheads="1"/>
            </p:cNvSpPr>
            <p:nvPr/>
          </p:nvSpPr>
          <p:spPr bwMode="auto">
            <a:xfrm>
              <a:off x="7000875" y="2511425"/>
              <a:ext cx="4762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09" name="Rectangle 933"/>
            <p:cNvSpPr>
              <a:spLocks noChangeArrowheads="1"/>
            </p:cNvSpPr>
            <p:nvPr/>
          </p:nvSpPr>
          <p:spPr bwMode="auto">
            <a:xfrm>
              <a:off x="2827338" y="4440238"/>
              <a:ext cx="19050" cy="95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10" name="Rectangle 934"/>
            <p:cNvSpPr>
              <a:spLocks noChangeArrowheads="1"/>
            </p:cNvSpPr>
            <p:nvPr/>
          </p:nvSpPr>
          <p:spPr bwMode="auto">
            <a:xfrm>
              <a:off x="2827338" y="4440238"/>
              <a:ext cx="19050" cy="95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11" name="Rectangle 935"/>
            <p:cNvSpPr>
              <a:spLocks noChangeArrowheads="1"/>
            </p:cNvSpPr>
            <p:nvPr/>
          </p:nvSpPr>
          <p:spPr bwMode="auto">
            <a:xfrm>
              <a:off x="2827338" y="4297363"/>
              <a:ext cx="19050" cy="476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12" name="Rectangle 936"/>
            <p:cNvSpPr>
              <a:spLocks noChangeArrowheads="1"/>
            </p:cNvSpPr>
            <p:nvPr/>
          </p:nvSpPr>
          <p:spPr bwMode="auto">
            <a:xfrm>
              <a:off x="2827338" y="4297363"/>
              <a:ext cx="19050" cy="476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13" name="Rectangle 937"/>
            <p:cNvSpPr>
              <a:spLocks noChangeArrowheads="1"/>
            </p:cNvSpPr>
            <p:nvPr/>
          </p:nvSpPr>
          <p:spPr bwMode="auto">
            <a:xfrm>
              <a:off x="2827338" y="4154488"/>
              <a:ext cx="19050" cy="476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14" name="Rectangle 938"/>
            <p:cNvSpPr>
              <a:spLocks noChangeArrowheads="1"/>
            </p:cNvSpPr>
            <p:nvPr/>
          </p:nvSpPr>
          <p:spPr bwMode="auto">
            <a:xfrm>
              <a:off x="2827338" y="4154488"/>
              <a:ext cx="19050" cy="476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15" name="Rectangle 939"/>
            <p:cNvSpPr>
              <a:spLocks noChangeArrowheads="1"/>
            </p:cNvSpPr>
            <p:nvPr/>
          </p:nvSpPr>
          <p:spPr bwMode="auto">
            <a:xfrm>
              <a:off x="2827338" y="4021138"/>
              <a:ext cx="19050" cy="3810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16" name="Rectangle 940"/>
            <p:cNvSpPr>
              <a:spLocks noChangeArrowheads="1"/>
            </p:cNvSpPr>
            <p:nvPr/>
          </p:nvSpPr>
          <p:spPr bwMode="auto">
            <a:xfrm>
              <a:off x="2827338" y="4021138"/>
              <a:ext cx="19050" cy="3810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17" name="Rectangle 941"/>
            <p:cNvSpPr>
              <a:spLocks noChangeArrowheads="1"/>
            </p:cNvSpPr>
            <p:nvPr/>
          </p:nvSpPr>
          <p:spPr bwMode="auto">
            <a:xfrm>
              <a:off x="2836863" y="4011613"/>
              <a:ext cx="1587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18" name="Rectangle 942"/>
            <p:cNvSpPr>
              <a:spLocks noChangeArrowheads="1"/>
            </p:cNvSpPr>
            <p:nvPr/>
          </p:nvSpPr>
          <p:spPr bwMode="auto">
            <a:xfrm>
              <a:off x="2827338" y="4011613"/>
              <a:ext cx="19050" cy="95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19" name="Rectangle 943"/>
            <p:cNvSpPr>
              <a:spLocks noChangeArrowheads="1"/>
            </p:cNvSpPr>
            <p:nvPr/>
          </p:nvSpPr>
          <p:spPr bwMode="auto">
            <a:xfrm>
              <a:off x="2827338" y="4011613"/>
              <a:ext cx="19050" cy="95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20" name="Rectangle 944"/>
            <p:cNvSpPr>
              <a:spLocks noChangeArrowheads="1"/>
            </p:cNvSpPr>
            <p:nvPr/>
          </p:nvSpPr>
          <p:spPr bwMode="auto">
            <a:xfrm>
              <a:off x="2827338" y="3879850"/>
              <a:ext cx="19050" cy="3810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21" name="Rectangle 945"/>
            <p:cNvSpPr>
              <a:spLocks noChangeArrowheads="1"/>
            </p:cNvSpPr>
            <p:nvPr/>
          </p:nvSpPr>
          <p:spPr bwMode="auto">
            <a:xfrm>
              <a:off x="2827338" y="3879850"/>
              <a:ext cx="19050" cy="3810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22" name="Rectangle 946"/>
            <p:cNvSpPr>
              <a:spLocks noChangeArrowheads="1"/>
            </p:cNvSpPr>
            <p:nvPr/>
          </p:nvSpPr>
          <p:spPr bwMode="auto">
            <a:xfrm>
              <a:off x="2836863" y="3870325"/>
              <a:ext cx="952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23" name="Rectangle 947"/>
            <p:cNvSpPr>
              <a:spLocks noChangeArrowheads="1"/>
            </p:cNvSpPr>
            <p:nvPr/>
          </p:nvSpPr>
          <p:spPr bwMode="auto">
            <a:xfrm>
              <a:off x="2836863" y="3870325"/>
              <a:ext cx="952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24" name="Rectangle 948"/>
            <p:cNvSpPr>
              <a:spLocks noChangeArrowheads="1"/>
            </p:cNvSpPr>
            <p:nvPr/>
          </p:nvSpPr>
          <p:spPr bwMode="auto">
            <a:xfrm>
              <a:off x="2836863" y="3879850"/>
              <a:ext cx="19050" cy="1588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25" name="Rectangle 949"/>
            <p:cNvSpPr>
              <a:spLocks noChangeArrowheads="1"/>
            </p:cNvSpPr>
            <p:nvPr/>
          </p:nvSpPr>
          <p:spPr bwMode="auto">
            <a:xfrm>
              <a:off x="2836863" y="3784600"/>
              <a:ext cx="19050" cy="1588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26" name="Rectangle 950"/>
            <p:cNvSpPr>
              <a:spLocks noChangeArrowheads="1"/>
            </p:cNvSpPr>
            <p:nvPr/>
          </p:nvSpPr>
          <p:spPr bwMode="auto">
            <a:xfrm>
              <a:off x="2846388" y="3775075"/>
              <a:ext cx="952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27" name="Rectangle 951"/>
            <p:cNvSpPr>
              <a:spLocks noChangeArrowheads="1"/>
            </p:cNvSpPr>
            <p:nvPr/>
          </p:nvSpPr>
          <p:spPr bwMode="auto">
            <a:xfrm>
              <a:off x="2846388" y="3775075"/>
              <a:ext cx="952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28" name="Rectangle 952"/>
            <p:cNvSpPr>
              <a:spLocks noChangeArrowheads="1"/>
            </p:cNvSpPr>
            <p:nvPr/>
          </p:nvSpPr>
          <p:spPr bwMode="auto">
            <a:xfrm>
              <a:off x="2846388" y="3746500"/>
              <a:ext cx="19050" cy="3810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29" name="Rectangle 953"/>
            <p:cNvSpPr>
              <a:spLocks noChangeArrowheads="1"/>
            </p:cNvSpPr>
            <p:nvPr/>
          </p:nvSpPr>
          <p:spPr bwMode="auto">
            <a:xfrm>
              <a:off x="2846388" y="3746500"/>
              <a:ext cx="19050" cy="3810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30" name="Rectangle 954"/>
            <p:cNvSpPr>
              <a:spLocks noChangeArrowheads="1"/>
            </p:cNvSpPr>
            <p:nvPr/>
          </p:nvSpPr>
          <p:spPr bwMode="auto">
            <a:xfrm>
              <a:off x="2968625" y="3727450"/>
              <a:ext cx="1587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31" name="Rectangle 955"/>
            <p:cNvSpPr>
              <a:spLocks noChangeArrowheads="1"/>
            </p:cNvSpPr>
            <p:nvPr/>
          </p:nvSpPr>
          <p:spPr bwMode="auto">
            <a:xfrm>
              <a:off x="2968625" y="3727450"/>
              <a:ext cx="38100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32" name="Rectangle 956"/>
            <p:cNvSpPr>
              <a:spLocks noChangeArrowheads="1"/>
            </p:cNvSpPr>
            <p:nvPr/>
          </p:nvSpPr>
          <p:spPr bwMode="auto">
            <a:xfrm>
              <a:off x="2968625" y="3727450"/>
              <a:ext cx="38100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33" name="Rectangle 957"/>
            <p:cNvSpPr>
              <a:spLocks noChangeArrowheads="1"/>
            </p:cNvSpPr>
            <p:nvPr/>
          </p:nvSpPr>
          <p:spPr bwMode="auto">
            <a:xfrm>
              <a:off x="2997200" y="3727450"/>
              <a:ext cx="19050" cy="95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34" name="Rectangle 958"/>
            <p:cNvSpPr>
              <a:spLocks noChangeArrowheads="1"/>
            </p:cNvSpPr>
            <p:nvPr/>
          </p:nvSpPr>
          <p:spPr bwMode="auto">
            <a:xfrm>
              <a:off x="2997200" y="3727450"/>
              <a:ext cx="19050" cy="95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35" name="Rectangle 959"/>
            <p:cNvSpPr>
              <a:spLocks noChangeArrowheads="1"/>
            </p:cNvSpPr>
            <p:nvPr/>
          </p:nvSpPr>
          <p:spPr bwMode="auto">
            <a:xfrm>
              <a:off x="3082925" y="3679825"/>
              <a:ext cx="4762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36" name="Rectangle 960"/>
            <p:cNvSpPr>
              <a:spLocks noChangeArrowheads="1"/>
            </p:cNvSpPr>
            <p:nvPr/>
          </p:nvSpPr>
          <p:spPr bwMode="auto">
            <a:xfrm>
              <a:off x="3082925" y="3679825"/>
              <a:ext cx="4762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37" name="Rectangle 961"/>
            <p:cNvSpPr>
              <a:spLocks noChangeArrowheads="1"/>
            </p:cNvSpPr>
            <p:nvPr/>
          </p:nvSpPr>
          <p:spPr bwMode="auto">
            <a:xfrm>
              <a:off x="3244850" y="3679825"/>
              <a:ext cx="2857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38" name="Rectangle 962"/>
            <p:cNvSpPr>
              <a:spLocks noChangeArrowheads="1"/>
            </p:cNvSpPr>
            <p:nvPr/>
          </p:nvSpPr>
          <p:spPr bwMode="auto">
            <a:xfrm>
              <a:off x="3244850" y="3679825"/>
              <a:ext cx="2857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39" name="Rectangle 963"/>
            <p:cNvSpPr>
              <a:spLocks noChangeArrowheads="1"/>
            </p:cNvSpPr>
            <p:nvPr/>
          </p:nvSpPr>
          <p:spPr bwMode="auto">
            <a:xfrm>
              <a:off x="3263900" y="3679825"/>
              <a:ext cx="19050" cy="95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40" name="Rectangle 964"/>
            <p:cNvSpPr>
              <a:spLocks noChangeArrowheads="1"/>
            </p:cNvSpPr>
            <p:nvPr/>
          </p:nvSpPr>
          <p:spPr bwMode="auto">
            <a:xfrm>
              <a:off x="3263900" y="3679825"/>
              <a:ext cx="19050" cy="95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41" name="Rectangle 965"/>
            <p:cNvSpPr>
              <a:spLocks noChangeArrowheads="1"/>
            </p:cNvSpPr>
            <p:nvPr/>
          </p:nvSpPr>
          <p:spPr bwMode="auto">
            <a:xfrm>
              <a:off x="3349625" y="3632200"/>
              <a:ext cx="4762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42" name="Rectangle 966"/>
            <p:cNvSpPr>
              <a:spLocks noChangeArrowheads="1"/>
            </p:cNvSpPr>
            <p:nvPr/>
          </p:nvSpPr>
          <p:spPr bwMode="auto">
            <a:xfrm>
              <a:off x="3349625" y="3632200"/>
              <a:ext cx="4762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43" name="Rectangle 967"/>
            <p:cNvSpPr>
              <a:spLocks noChangeArrowheads="1"/>
            </p:cNvSpPr>
            <p:nvPr/>
          </p:nvSpPr>
          <p:spPr bwMode="auto">
            <a:xfrm>
              <a:off x="3511550" y="3632200"/>
              <a:ext cx="4762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44" name="Rectangle 968"/>
            <p:cNvSpPr>
              <a:spLocks noChangeArrowheads="1"/>
            </p:cNvSpPr>
            <p:nvPr/>
          </p:nvSpPr>
          <p:spPr bwMode="auto">
            <a:xfrm>
              <a:off x="3511550" y="3632200"/>
              <a:ext cx="4762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45" name="Rectangle 969"/>
            <p:cNvSpPr>
              <a:spLocks noChangeArrowheads="1"/>
            </p:cNvSpPr>
            <p:nvPr/>
          </p:nvSpPr>
          <p:spPr bwMode="auto">
            <a:xfrm>
              <a:off x="3606800" y="3594100"/>
              <a:ext cx="19050" cy="1588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46" name="Rectangle 970"/>
            <p:cNvSpPr>
              <a:spLocks noChangeArrowheads="1"/>
            </p:cNvSpPr>
            <p:nvPr/>
          </p:nvSpPr>
          <p:spPr bwMode="auto">
            <a:xfrm>
              <a:off x="3616325" y="3584575"/>
              <a:ext cx="57150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47" name="Rectangle 971"/>
            <p:cNvSpPr>
              <a:spLocks noChangeArrowheads="1"/>
            </p:cNvSpPr>
            <p:nvPr/>
          </p:nvSpPr>
          <p:spPr bwMode="auto">
            <a:xfrm>
              <a:off x="3616325" y="3584575"/>
              <a:ext cx="57150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48" name="Rectangle 972"/>
            <p:cNvSpPr>
              <a:spLocks noChangeArrowheads="1"/>
            </p:cNvSpPr>
            <p:nvPr/>
          </p:nvSpPr>
          <p:spPr bwMode="auto">
            <a:xfrm>
              <a:off x="3786188" y="3584575"/>
              <a:ext cx="1587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49" name="Rectangle 973"/>
            <p:cNvSpPr>
              <a:spLocks noChangeArrowheads="1"/>
            </p:cNvSpPr>
            <p:nvPr/>
          </p:nvSpPr>
          <p:spPr bwMode="auto">
            <a:xfrm>
              <a:off x="3776663" y="3556000"/>
              <a:ext cx="19050" cy="3810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50" name="Rectangle 974"/>
            <p:cNvSpPr>
              <a:spLocks noChangeArrowheads="1"/>
            </p:cNvSpPr>
            <p:nvPr/>
          </p:nvSpPr>
          <p:spPr bwMode="auto">
            <a:xfrm>
              <a:off x="3776663" y="3556000"/>
              <a:ext cx="19050" cy="3810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51" name="Rectangle 975"/>
            <p:cNvSpPr>
              <a:spLocks noChangeArrowheads="1"/>
            </p:cNvSpPr>
            <p:nvPr/>
          </p:nvSpPr>
          <p:spPr bwMode="auto">
            <a:xfrm>
              <a:off x="3900488" y="3527425"/>
              <a:ext cx="4762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52" name="Rectangle 976"/>
            <p:cNvSpPr>
              <a:spLocks noChangeArrowheads="1"/>
            </p:cNvSpPr>
            <p:nvPr/>
          </p:nvSpPr>
          <p:spPr bwMode="auto">
            <a:xfrm>
              <a:off x="3900488" y="3527425"/>
              <a:ext cx="4762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53" name="Rectangle 977"/>
            <p:cNvSpPr>
              <a:spLocks noChangeArrowheads="1"/>
            </p:cNvSpPr>
            <p:nvPr/>
          </p:nvSpPr>
          <p:spPr bwMode="auto">
            <a:xfrm>
              <a:off x="4062413" y="3527425"/>
              <a:ext cx="4762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54" name="Rectangle 978"/>
            <p:cNvSpPr>
              <a:spLocks noChangeArrowheads="1"/>
            </p:cNvSpPr>
            <p:nvPr/>
          </p:nvSpPr>
          <p:spPr bwMode="auto">
            <a:xfrm>
              <a:off x="4062413" y="3527425"/>
              <a:ext cx="4762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55" name="Rectangle 979"/>
            <p:cNvSpPr>
              <a:spLocks noChangeArrowheads="1"/>
            </p:cNvSpPr>
            <p:nvPr/>
          </p:nvSpPr>
          <p:spPr bwMode="auto">
            <a:xfrm>
              <a:off x="4157663" y="3479800"/>
              <a:ext cx="4762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56" name="Rectangle 980"/>
            <p:cNvSpPr>
              <a:spLocks noChangeArrowheads="1"/>
            </p:cNvSpPr>
            <p:nvPr/>
          </p:nvSpPr>
          <p:spPr bwMode="auto">
            <a:xfrm>
              <a:off x="4157663" y="3479800"/>
              <a:ext cx="4762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57" name="Rectangle 981"/>
            <p:cNvSpPr>
              <a:spLocks noChangeArrowheads="1"/>
            </p:cNvSpPr>
            <p:nvPr/>
          </p:nvSpPr>
          <p:spPr bwMode="auto">
            <a:xfrm>
              <a:off x="4252913" y="3424238"/>
              <a:ext cx="19050" cy="26988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58" name="Rectangle 982"/>
            <p:cNvSpPr>
              <a:spLocks noChangeArrowheads="1"/>
            </p:cNvSpPr>
            <p:nvPr/>
          </p:nvSpPr>
          <p:spPr bwMode="auto">
            <a:xfrm>
              <a:off x="4252913" y="3424238"/>
              <a:ext cx="19050" cy="26988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59" name="Rectangle 983"/>
            <p:cNvSpPr>
              <a:spLocks noChangeArrowheads="1"/>
            </p:cNvSpPr>
            <p:nvPr/>
          </p:nvSpPr>
          <p:spPr bwMode="auto">
            <a:xfrm>
              <a:off x="4262438" y="3414713"/>
              <a:ext cx="19050" cy="17463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60" name="Rectangle 984"/>
            <p:cNvSpPr>
              <a:spLocks noChangeArrowheads="1"/>
            </p:cNvSpPr>
            <p:nvPr/>
          </p:nvSpPr>
          <p:spPr bwMode="auto">
            <a:xfrm>
              <a:off x="4262438" y="3414713"/>
              <a:ext cx="19050" cy="17463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61" name="Rectangle 985"/>
            <p:cNvSpPr>
              <a:spLocks noChangeArrowheads="1"/>
            </p:cNvSpPr>
            <p:nvPr/>
          </p:nvSpPr>
          <p:spPr bwMode="auto">
            <a:xfrm>
              <a:off x="4395788" y="3414713"/>
              <a:ext cx="47625" cy="17463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62" name="Rectangle 986"/>
            <p:cNvSpPr>
              <a:spLocks noChangeArrowheads="1"/>
            </p:cNvSpPr>
            <p:nvPr/>
          </p:nvSpPr>
          <p:spPr bwMode="auto">
            <a:xfrm>
              <a:off x="4395788" y="3414713"/>
              <a:ext cx="47625" cy="17463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63" name="Rectangle 987"/>
            <p:cNvSpPr>
              <a:spLocks noChangeArrowheads="1"/>
            </p:cNvSpPr>
            <p:nvPr/>
          </p:nvSpPr>
          <p:spPr bwMode="auto">
            <a:xfrm>
              <a:off x="4557713" y="3414713"/>
              <a:ext cx="46037" cy="17463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64" name="Rectangle 988"/>
            <p:cNvSpPr>
              <a:spLocks noChangeArrowheads="1"/>
            </p:cNvSpPr>
            <p:nvPr/>
          </p:nvSpPr>
          <p:spPr bwMode="auto">
            <a:xfrm>
              <a:off x="4557713" y="3414713"/>
              <a:ext cx="46037" cy="17463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65" name="Rectangle 989"/>
            <p:cNvSpPr>
              <a:spLocks noChangeArrowheads="1"/>
            </p:cNvSpPr>
            <p:nvPr/>
          </p:nvSpPr>
          <p:spPr bwMode="auto">
            <a:xfrm>
              <a:off x="4718050" y="3414713"/>
              <a:ext cx="47625" cy="17463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66" name="Rectangle 990"/>
            <p:cNvSpPr>
              <a:spLocks noChangeArrowheads="1"/>
            </p:cNvSpPr>
            <p:nvPr/>
          </p:nvSpPr>
          <p:spPr bwMode="auto">
            <a:xfrm>
              <a:off x="4718050" y="3414713"/>
              <a:ext cx="47625" cy="17463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67" name="Rectangle 991"/>
            <p:cNvSpPr>
              <a:spLocks noChangeArrowheads="1"/>
            </p:cNvSpPr>
            <p:nvPr/>
          </p:nvSpPr>
          <p:spPr bwMode="auto">
            <a:xfrm>
              <a:off x="4879975" y="3414713"/>
              <a:ext cx="47625" cy="17463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68" name="Rectangle 992"/>
            <p:cNvSpPr>
              <a:spLocks noChangeArrowheads="1"/>
            </p:cNvSpPr>
            <p:nvPr/>
          </p:nvSpPr>
          <p:spPr bwMode="auto">
            <a:xfrm>
              <a:off x="4879975" y="3414713"/>
              <a:ext cx="47625" cy="17463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69" name="Rectangle 993"/>
            <p:cNvSpPr>
              <a:spLocks noChangeArrowheads="1"/>
            </p:cNvSpPr>
            <p:nvPr/>
          </p:nvSpPr>
          <p:spPr bwMode="auto">
            <a:xfrm>
              <a:off x="5041900" y="3414713"/>
              <a:ext cx="47625" cy="17463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70" name="Rectangle 994"/>
            <p:cNvSpPr>
              <a:spLocks noChangeArrowheads="1"/>
            </p:cNvSpPr>
            <p:nvPr/>
          </p:nvSpPr>
          <p:spPr bwMode="auto">
            <a:xfrm>
              <a:off x="5041900" y="3414713"/>
              <a:ext cx="47625" cy="17463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71" name="Rectangle 995"/>
            <p:cNvSpPr>
              <a:spLocks noChangeArrowheads="1"/>
            </p:cNvSpPr>
            <p:nvPr/>
          </p:nvSpPr>
          <p:spPr bwMode="auto">
            <a:xfrm>
              <a:off x="5203825" y="3414713"/>
              <a:ext cx="47625" cy="17463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72" name="Rectangle 996"/>
            <p:cNvSpPr>
              <a:spLocks noChangeArrowheads="1"/>
            </p:cNvSpPr>
            <p:nvPr/>
          </p:nvSpPr>
          <p:spPr bwMode="auto">
            <a:xfrm>
              <a:off x="5203825" y="3414713"/>
              <a:ext cx="47625" cy="17463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73" name="Rectangle 997"/>
            <p:cNvSpPr>
              <a:spLocks noChangeArrowheads="1"/>
            </p:cNvSpPr>
            <p:nvPr/>
          </p:nvSpPr>
          <p:spPr bwMode="auto">
            <a:xfrm>
              <a:off x="5365750" y="3414713"/>
              <a:ext cx="47625" cy="17463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74" name="Rectangle 998"/>
            <p:cNvSpPr>
              <a:spLocks noChangeArrowheads="1"/>
            </p:cNvSpPr>
            <p:nvPr/>
          </p:nvSpPr>
          <p:spPr bwMode="auto">
            <a:xfrm>
              <a:off x="5365750" y="3414713"/>
              <a:ext cx="47625" cy="17463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75" name="Rectangle 999"/>
            <p:cNvSpPr>
              <a:spLocks noChangeArrowheads="1"/>
            </p:cNvSpPr>
            <p:nvPr/>
          </p:nvSpPr>
          <p:spPr bwMode="auto">
            <a:xfrm>
              <a:off x="5430838" y="3348038"/>
              <a:ext cx="19050" cy="952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76" name="Rectangle 1000"/>
            <p:cNvSpPr>
              <a:spLocks noChangeArrowheads="1"/>
            </p:cNvSpPr>
            <p:nvPr/>
          </p:nvSpPr>
          <p:spPr bwMode="auto">
            <a:xfrm>
              <a:off x="5430838" y="3348038"/>
              <a:ext cx="19050" cy="952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77" name="Rectangle 1001"/>
            <p:cNvSpPr>
              <a:spLocks noChangeArrowheads="1"/>
            </p:cNvSpPr>
            <p:nvPr/>
          </p:nvSpPr>
          <p:spPr bwMode="auto">
            <a:xfrm>
              <a:off x="5440363" y="3338513"/>
              <a:ext cx="4762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78" name="Rectangle 1002"/>
            <p:cNvSpPr>
              <a:spLocks noChangeArrowheads="1"/>
            </p:cNvSpPr>
            <p:nvPr/>
          </p:nvSpPr>
          <p:spPr bwMode="auto">
            <a:xfrm>
              <a:off x="5440363" y="3338513"/>
              <a:ext cx="4762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79" name="Rectangle 1003"/>
            <p:cNvSpPr>
              <a:spLocks noChangeArrowheads="1"/>
            </p:cNvSpPr>
            <p:nvPr/>
          </p:nvSpPr>
          <p:spPr bwMode="auto">
            <a:xfrm>
              <a:off x="5602288" y="3338513"/>
              <a:ext cx="4762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80" name="Rectangle 1004"/>
            <p:cNvSpPr>
              <a:spLocks noChangeArrowheads="1"/>
            </p:cNvSpPr>
            <p:nvPr/>
          </p:nvSpPr>
          <p:spPr bwMode="auto">
            <a:xfrm>
              <a:off x="5602288" y="3338513"/>
              <a:ext cx="4762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81" name="Rectangle 1005"/>
            <p:cNvSpPr>
              <a:spLocks noChangeArrowheads="1"/>
            </p:cNvSpPr>
            <p:nvPr/>
          </p:nvSpPr>
          <p:spPr bwMode="auto">
            <a:xfrm>
              <a:off x="5764213" y="3338513"/>
              <a:ext cx="4762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82" name="Rectangle 1006"/>
            <p:cNvSpPr>
              <a:spLocks noChangeArrowheads="1"/>
            </p:cNvSpPr>
            <p:nvPr/>
          </p:nvSpPr>
          <p:spPr bwMode="auto">
            <a:xfrm>
              <a:off x="5764213" y="3338513"/>
              <a:ext cx="4762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83" name="Rectangle 1007"/>
            <p:cNvSpPr>
              <a:spLocks noChangeArrowheads="1"/>
            </p:cNvSpPr>
            <p:nvPr/>
          </p:nvSpPr>
          <p:spPr bwMode="auto">
            <a:xfrm>
              <a:off x="5926138" y="3338513"/>
              <a:ext cx="4762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84" name="Rectangle 1008"/>
            <p:cNvSpPr>
              <a:spLocks noChangeArrowheads="1"/>
            </p:cNvSpPr>
            <p:nvPr/>
          </p:nvSpPr>
          <p:spPr bwMode="auto">
            <a:xfrm>
              <a:off x="5926138" y="3338513"/>
              <a:ext cx="4762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85" name="Rectangle 1009"/>
            <p:cNvSpPr>
              <a:spLocks noChangeArrowheads="1"/>
            </p:cNvSpPr>
            <p:nvPr/>
          </p:nvSpPr>
          <p:spPr bwMode="auto">
            <a:xfrm>
              <a:off x="6088063" y="3338513"/>
              <a:ext cx="4762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72" name="Rectangle 1011"/>
            <p:cNvSpPr>
              <a:spLocks noChangeArrowheads="1"/>
            </p:cNvSpPr>
            <p:nvPr/>
          </p:nvSpPr>
          <p:spPr bwMode="auto">
            <a:xfrm>
              <a:off x="6088063" y="3338513"/>
              <a:ext cx="4762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73" name="Rectangle 1012"/>
            <p:cNvSpPr>
              <a:spLocks noChangeArrowheads="1"/>
            </p:cNvSpPr>
            <p:nvPr/>
          </p:nvSpPr>
          <p:spPr bwMode="auto">
            <a:xfrm>
              <a:off x="6249988" y="3338513"/>
              <a:ext cx="46037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75" name="Rectangle 1013"/>
            <p:cNvSpPr>
              <a:spLocks noChangeArrowheads="1"/>
            </p:cNvSpPr>
            <p:nvPr/>
          </p:nvSpPr>
          <p:spPr bwMode="auto">
            <a:xfrm>
              <a:off x="6249988" y="3338513"/>
              <a:ext cx="46037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76" name="Rectangle 1014"/>
            <p:cNvSpPr>
              <a:spLocks noChangeArrowheads="1"/>
            </p:cNvSpPr>
            <p:nvPr/>
          </p:nvSpPr>
          <p:spPr bwMode="auto">
            <a:xfrm>
              <a:off x="6410325" y="3338513"/>
              <a:ext cx="4762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77" name="Rectangle 1015"/>
            <p:cNvSpPr>
              <a:spLocks noChangeArrowheads="1"/>
            </p:cNvSpPr>
            <p:nvPr/>
          </p:nvSpPr>
          <p:spPr bwMode="auto">
            <a:xfrm>
              <a:off x="6410325" y="3338513"/>
              <a:ext cx="4762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78" name="Rectangle 1016"/>
            <p:cNvSpPr>
              <a:spLocks noChangeArrowheads="1"/>
            </p:cNvSpPr>
            <p:nvPr/>
          </p:nvSpPr>
          <p:spPr bwMode="auto">
            <a:xfrm>
              <a:off x="6572250" y="3338513"/>
              <a:ext cx="4762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79" name="Rectangle 1017"/>
            <p:cNvSpPr>
              <a:spLocks noChangeArrowheads="1"/>
            </p:cNvSpPr>
            <p:nvPr/>
          </p:nvSpPr>
          <p:spPr bwMode="auto">
            <a:xfrm>
              <a:off x="6572250" y="3338513"/>
              <a:ext cx="4762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80" name="Rectangle 1018"/>
            <p:cNvSpPr>
              <a:spLocks noChangeArrowheads="1"/>
            </p:cNvSpPr>
            <p:nvPr/>
          </p:nvSpPr>
          <p:spPr bwMode="auto">
            <a:xfrm>
              <a:off x="6734175" y="3338513"/>
              <a:ext cx="4762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81" name="Rectangle 1019"/>
            <p:cNvSpPr>
              <a:spLocks noChangeArrowheads="1"/>
            </p:cNvSpPr>
            <p:nvPr/>
          </p:nvSpPr>
          <p:spPr bwMode="auto">
            <a:xfrm>
              <a:off x="6734175" y="3338513"/>
              <a:ext cx="4762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82" name="Rectangle 1020"/>
            <p:cNvSpPr>
              <a:spLocks noChangeArrowheads="1"/>
            </p:cNvSpPr>
            <p:nvPr/>
          </p:nvSpPr>
          <p:spPr bwMode="auto">
            <a:xfrm>
              <a:off x="6896100" y="3338513"/>
              <a:ext cx="47625" cy="1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83" name="Rectangle 1021"/>
            <p:cNvSpPr>
              <a:spLocks noChangeArrowheads="1"/>
            </p:cNvSpPr>
            <p:nvPr/>
          </p:nvSpPr>
          <p:spPr bwMode="auto">
            <a:xfrm>
              <a:off x="6896100" y="3338513"/>
              <a:ext cx="47625" cy="1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84" name="Freeform 1022"/>
            <p:cNvSpPr>
              <a:spLocks/>
            </p:cNvSpPr>
            <p:nvPr/>
          </p:nvSpPr>
          <p:spPr bwMode="auto">
            <a:xfrm>
              <a:off x="2827338" y="4144963"/>
              <a:ext cx="19050" cy="314325"/>
            </a:xfrm>
            <a:custGeom>
              <a:avLst/>
              <a:gdLst>
                <a:gd name="T0" fmla="*/ 0 w 12"/>
                <a:gd name="T1" fmla="*/ 192 h 198"/>
                <a:gd name="T2" fmla="*/ 0 w 12"/>
                <a:gd name="T3" fmla="*/ 198 h 198"/>
                <a:gd name="T4" fmla="*/ 6 w 12"/>
                <a:gd name="T5" fmla="*/ 198 h 198"/>
                <a:gd name="T6" fmla="*/ 12 w 12"/>
                <a:gd name="T7" fmla="*/ 6 h 198"/>
                <a:gd name="T8" fmla="*/ 12 w 12"/>
                <a:gd name="T9" fmla="*/ 192 h 198"/>
                <a:gd name="T10" fmla="*/ 6 w 12"/>
                <a:gd name="T11" fmla="*/ 6 h 198"/>
                <a:gd name="T12" fmla="*/ 6 w 12"/>
                <a:gd name="T13" fmla="*/ 0 h 198"/>
                <a:gd name="T14" fmla="*/ 0 w 12"/>
                <a:gd name="T15" fmla="*/ 6 h 198"/>
                <a:gd name="T16" fmla="*/ 0 w 12"/>
                <a:gd name="T17" fmla="*/ 192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98">
                  <a:moveTo>
                    <a:pt x="0" y="192"/>
                  </a:moveTo>
                  <a:lnTo>
                    <a:pt x="0" y="198"/>
                  </a:lnTo>
                  <a:lnTo>
                    <a:pt x="6" y="198"/>
                  </a:lnTo>
                  <a:lnTo>
                    <a:pt x="12" y="6"/>
                  </a:lnTo>
                  <a:lnTo>
                    <a:pt x="12" y="19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85" name="Freeform 1023"/>
            <p:cNvSpPr>
              <a:spLocks/>
            </p:cNvSpPr>
            <p:nvPr/>
          </p:nvSpPr>
          <p:spPr bwMode="auto">
            <a:xfrm>
              <a:off x="2827338" y="4144963"/>
              <a:ext cx="19050" cy="314325"/>
            </a:xfrm>
            <a:custGeom>
              <a:avLst/>
              <a:gdLst>
                <a:gd name="T0" fmla="*/ 0 w 2"/>
                <a:gd name="T1" fmla="*/ 32 h 33"/>
                <a:gd name="T2" fmla="*/ 0 w 2"/>
                <a:gd name="T3" fmla="*/ 33 h 33"/>
                <a:gd name="T4" fmla="*/ 1 w 2"/>
                <a:gd name="T5" fmla="*/ 33 h 33"/>
                <a:gd name="T6" fmla="*/ 1 w 2"/>
                <a:gd name="T7" fmla="*/ 33 h 33"/>
                <a:gd name="T8" fmla="*/ 2 w 2"/>
                <a:gd name="T9" fmla="*/ 1 h 33"/>
                <a:gd name="T10" fmla="*/ 2 w 2"/>
                <a:gd name="T11" fmla="*/ 32 h 33"/>
                <a:gd name="T12" fmla="*/ 1 w 2"/>
                <a:gd name="T13" fmla="*/ 1 h 33"/>
                <a:gd name="T14" fmla="*/ 1 w 2"/>
                <a:gd name="T15" fmla="*/ 0 h 33"/>
                <a:gd name="T16" fmla="*/ 0 w 2"/>
                <a:gd name="T17" fmla="*/ 1 h 33"/>
                <a:gd name="T18" fmla="*/ 0 w 2"/>
                <a:gd name="T19" fmla="*/ 1 h 33"/>
                <a:gd name="T20" fmla="*/ 0 w 2"/>
                <a:gd name="T21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3">
                  <a:moveTo>
                    <a:pt x="0" y="32"/>
                  </a:moveTo>
                  <a:lnTo>
                    <a:pt x="0" y="33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2" y="1"/>
                  </a:lnTo>
                  <a:lnTo>
                    <a:pt x="2" y="32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2"/>
                  </a:lnTo>
                </a:path>
              </a:pathLst>
            </a:custGeom>
            <a:noFill/>
            <a:ln w="9525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86" name="Freeform 1024"/>
            <p:cNvSpPr>
              <a:spLocks/>
            </p:cNvSpPr>
            <p:nvPr/>
          </p:nvSpPr>
          <p:spPr bwMode="auto">
            <a:xfrm>
              <a:off x="2827338" y="4144963"/>
              <a:ext cx="19050" cy="19050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0 w 12"/>
                <a:gd name="T5" fmla="*/ 12 h 12"/>
                <a:gd name="T6" fmla="*/ 12 w 12"/>
                <a:gd name="T7" fmla="*/ 12 h 12"/>
                <a:gd name="T8" fmla="*/ 12 w 12"/>
                <a:gd name="T9" fmla="*/ 6 h 12"/>
                <a:gd name="T10" fmla="*/ 6 w 12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87" name="Freeform 1025"/>
            <p:cNvSpPr>
              <a:spLocks/>
            </p:cNvSpPr>
            <p:nvPr/>
          </p:nvSpPr>
          <p:spPr bwMode="auto">
            <a:xfrm>
              <a:off x="2827338" y="4144963"/>
              <a:ext cx="19050" cy="19050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1 h 2"/>
                <a:gd name="T4" fmla="*/ 0 w 2"/>
                <a:gd name="T5" fmla="*/ 1 h 2"/>
                <a:gd name="T6" fmla="*/ 0 w 2"/>
                <a:gd name="T7" fmla="*/ 2 h 2"/>
                <a:gd name="T8" fmla="*/ 1 w 2"/>
                <a:gd name="T9" fmla="*/ 2 h 2"/>
                <a:gd name="T10" fmla="*/ 1 w 2"/>
                <a:gd name="T11" fmla="*/ 2 h 2"/>
                <a:gd name="T12" fmla="*/ 2 w 2"/>
                <a:gd name="T13" fmla="*/ 2 h 2"/>
                <a:gd name="T14" fmla="*/ 2 w 2"/>
                <a:gd name="T15" fmla="*/ 1 h 2"/>
                <a:gd name="T16" fmla="*/ 2 w 2"/>
                <a:gd name="T17" fmla="*/ 1 h 2"/>
                <a:gd name="T18" fmla="*/ 1 w 2"/>
                <a:gd name="T19" fmla="*/ 0 h 2"/>
                <a:gd name="T20" fmla="*/ 1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88" name="Freeform 1026"/>
            <p:cNvSpPr>
              <a:spLocks/>
            </p:cNvSpPr>
            <p:nvPr/>
          </p:nvSpPr>
          <p:spPr bwMode="auto">
            <a:xfrm>
              <a:off x="2827338" y="4030663"/>
              <a:ext cx="19050" cy="133350"/>
            </a:xfrm>
            <a:custGeom>
              <a:avLst/>
              <a:gdLst>
                <a:gd name="T0" fmla="*/ 0 w 12"/>
                <a:gd name="T1" fmla="*/ 78 h 84"/>
                <a:gd name="T2" fmla="*/ 0 w 12"/>
                <a:gd name="T3" fmla="*/ 84 h 84"/>
                <a:gd name="T4" fmla="*/ 12 w 12"/>
                <a:gd name="T5" fmla="*/ 84 h 84"/>
                <a:gd name="T6" fmla="*/ 12 w 12"/>
                <a:gd name="T7" fmla="*/ 0 h 84"/>
                <a:gd name="T8" fmla="*/ 0 w 12"/>
                <a:gd name="T9" fmla="*/ 0 h 84"/>
                <a:gd name="T10" fmla="*/ 0 w 12"/>
                <a:gd name="T11" fmla="*/ 6 h 84"/>
                <a:gd name="T12" fmla="*/ 0 w 12"/>
                <a:gd name="T13" fmla="*/ 7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84">
                  <a:moveTo>
                    <a:pt x="0" y="78"/>
                  </a:moveTo>
                  <a:lnTo>
                    <a:pt x="0" y="84"/>
                  </a:lnTo>
                  <a:lnTo>
                    <a:pt x="12" y="84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89" name="Freeform 1027"/>
            <p:cNvSpPr>
              <a:spLocks/>
            </p:cNvSpPr>
            <p:nvPr/>
          </p:nvSpPr>
          <p:spPr bwMode="auto">
            <a:xfrm>
              <a:off x="2827338" y="4030663"/>
              <a:ext cx="19050" cy="133350"/>
            </a:xfrm>
            <a:custGeom>
              <a:avLst/>
              <a:gdLst>
                <a:gd name="T0" fmla="*/ 0 w 2"/>
                <a:gd name="T1" fmla="*/ 13 h 14"/>
                <a:gd name="T2" fmla="*/ 0 w 2"/>
                <a:gd name="T3" fmla="*/ 14 h 14"/>
                <a:gd name="T4" fmla="*/ 1 w 2"/>
                <a:gd name="T5" fmla="*/ 14 h 14"/>
                <a:gd name="T6" fmla="*/ 2 w 2"/>
                <a:gd name="T7" fmla="*/ 14 h 14"/>
                <a:gd name="T8" fmla="*/ 2 w 2"/>
                <a:gd name="T9" fmla="*/ 1 h 14"/>
                <a:gd name="T10" fmla="*/ 2 w 2"/>
                <a:gd name="T11" fmla="*/ 13 h 14"/>
                <a:gd name="T12" fmla="*/ 2 w 2"/>
                <a:gd name="T13" fmla="*/ 0 h 14"/>
                <a:gd name="T14" fmla="*/ 1 w 2"/>
                <a:gd name="T15" fmla="*/ 0 h 14"/>
                <a:gd name="T16" fmla="*/ 0 w 2"/>
                <a:gd name="T17" fmla="*/ 0 h 14"/>
                <a:gd name="T18" fmla="*/ 0 w 2"/>
                <a:gd name="T19" fmla="*/ 1 h 14"/>
                <a:gd name="T20" fmla="*/ 0 w 2"/>
                <a:gd name="T21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14">
                  <a:moveTo>
                    <a:pt x="0" y="13"/>
                  </a:moveTo>
                  <a:lnTo>
                    <a:pt x="0" y="14"/>
                  </a:lnTo>
                  <a:lnTo>
                    <a:pt x="1" y="14"/>
                  </a:lnTo>
                  <a:lnTo>
                    <a:pt x="2" y="14"/>
                  </a:lnTo>
                  <a:lnTo>
                    <a:pt x="2" y="1"/>
                  </a:lnTo>
                  <a:lnTo>
                    <a:pt x="2" y="13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3"/>
                  </a:lnTo>
                </a:path>
              </a:pathLst>
            </a:custGeom>
            <a:noFill/>
            <a:ln w="9525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90" name="Freeform 1028"/>
            <p:cNvSpPr>
              <a:spLocks/>
            </p:cNvSpPr>
            <p:nvPr/>
          </p:nvSpPr>
          <p:spPr bwMode="auto">
            <a:xfrm>
              <a:off x="2827338" y="4030663"/>
              <a:ext cx="28575" cy="1905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0 h 12"/>
                <a:gd name="T4" fmla="*/ 0 w 18"/>
                <a:gd name="T5" fmla="*/ 12 h 12"/>
                <a:gd name="T6" fmla="*/ 12 w 18"/>
                <a:gd name="T7" fmla="*/ 12 h 12"/>
                <a:gd name="T8" fmla="*/ 18 w 18"/>
                <a:gd name="T9" fmla="*/ 6 h 12"/>
                <a:gd name="T10" fmla="*/ 12 w 18"/>
                <a:gd name="T11" fmla="*/ 0 h 12"/>
                <a:gd name="T12" fmla="*/ 6 w 1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91" name="Freeform 1029"/>
            <p:cNvSpPr>
              <a:spLocks/>
            </p:cNvSpPr>
            <p:nvPr/>
          </p:nvSpPr>
          <p:spPr bwMode="auto">
            <a:xfrm>
              <a:off x="2827338" y="4030663"/>
              <a:ext cx="28575" cy="1905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2 w 3"/>
                <a:gd name="T13" fmla="*/ 2 h 2"/>
                <a:gd name="T14" fmla="*/ 3 w 3"/>
                <a:gd name="T15" fmla="*/ 1 h 2"/>
                <a:gd name="T16" fmla="*/ 2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92" name="Freeform 1030"/>
            <p:cNvSpPr>
              <a:spLocks/>
            </p:cNvSpPr>
            <p:nvPr/>
          </p:nvSpPr>
          <p:spPr bwMode="auto">
            <a:xfrm>
              <a:off x="2836863" y="3973513"/>
              <a:ext cx="19050" cy="76200"/>
            </a:xfrm>
            <a:custGeom>
              <a:avLst/>
              <a:gdLst>
                <a:gd name="T0" fmla="*/ 0 w 12"/>
                <a:gd name="T1" fmla="*/ 42 h 48"/>
                <a:gd name="T2" fmla="*/ 0 w 12"/>
                <a:gd name="T3" fmla="*/ 48 h 48"/>
                <a:gd name="T4" fmla="*/ 6 w 12"/>
                <a:gd name="T5" fmla="*/ 48 h 48"/>
                <a:gd name="T6" fmla="*/ 12 w 12"/>
                <a:gd name="T7" fmla="*/ 6 h 48"/>
                <a:gd name="T8" fmla="*/ 12 w 12"/>
                <a:gd name="T9" fmla="*/ 42 h 48"/>
                <a:gd name="T10" fmla="*/ 6 w 12"/>
                <a:gd name="T11" fmla="*/ 0 h 48"/>
                <a:gd name="T12" fmla="*/ 0 w 12"/>
                <a:gd name="T13" fmla="*/ 0 h 48"/>
                <a:gd name="T14" fmla="*/ 0 w 12"/>
                <a:gd name="T15" fmla="*/ 6 h 48"/>
                <a:gd name="T16" fmla="*/ 0 w 12"/>
                <a:gd name="T17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48">
                  <a:moveTo>
                    <a:pt x="0" y="42"/>
                  </a:moveTo>
                  <a:lnTo>
                    <a:pt x="0" y="48"/>
                  </a:lnTo>
                  <a:lnTo>
                    <a:pt x="6" y="48"/>
                  </a:lnTo>
                  <a:lnTo>
                    <a:pt x="12" y="6"/>
                  </a:lnTo>
                  <a:lnTo>
                    <a:pt x="12" y="4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93" name="Freeform 1031"/>
            <p:cNvSpPr>
              <a:spLocks/>
            </p:cNvSpPr>
            <p:nvPr/>
          </p:nvSpPr>
          <p:spPr bwMode="auto">
            <a:xfrm>
              <a:off x="2836863" y="3973513"/>
              <a:ext cx="19050" cy="76200"/>
            </a:xfrm>
            <a:custGeom>
              <a:avLst/>
              <a:gdLst>
                <a:gd name="T0" fmla="*/ 0 w 2"/>
                <a:gd name="T1" fmla="*/ 7 h 8"/>
                <a:gd name="T2" fmla="*/ 0 w 2"/>
                <a:gd name="T3" fmla="*/ 8 h 8"/>
                <a:gd name="T4" fmla="*/ 1 w 2"/>
                <a:gd name="T5" fmla="*/ 8 h 8"/>
                <a:gd name="T6" fmla="*/ 1 w 2"/>
                <a:gd name="T7" fmla="*/ 8 h 8"/>
                <a:gd name="T8" fmla="*/ 2 w 2"/>
                <a:gd name="T9" fmla="*/ 1 h 8"/>
                <a:gd name="T10" fmla="*/ 2 w 2"/>
                <a:gd name="T11" fmla="*/ 7 h 8"/>
                <a:gd name="T12" fmla="*/ 1 w 2"/>
                <a:gd name="T13" fmla="*/ 0 h 8"/>
                <a:gd name="T14" fmla="*/ 1 w 2"/>
                <a:gd name="T15" fmla="*/ 0 h 8"/>
                <a:gd name="T16" fmla="*/ 0 w 2"/>
                <a:gd name="T17" fmla="*/ 0 h 8"/>
                <a:gd name="T18" fmla="*/ 0 w 2"/>
                <a:gd name="T19" fmla="*/ 1 h 8"/>
                <a:gd name="T20" fmla="*/ 0 w 2"/>
                <a:gd name="T21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8">
                  <a:moveTo>
                    <a:pt x="0" y="7"/>
                  </a:moveTo>
                  <a:lnTo>
                    <a:pt x="0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2" y="1"/>
                  </a:lnTo>
                  <a:lnTo>
                    <a:pt x="2" y="7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7"/>
                  </a:lnTo>
                </a:path>
              </a:pathLst>
            </a:custGeom>
            <a:noFill/>
            <a:ln w="9525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94" name="Freeform 1032"/>
            <p:cNvSpPr>
              <a:spLocks/>
            </p:cNvSpPr>
            <p:nvPr/>
          </p:nvSpPr>
          <p:spPr bwMode="auto">
            <a:xfrm>
              <a:off x="2836863" y="3973513"/>
              <a:ext cx="19050" cy="19050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0 h 12"/>
                <a:gd name="T4" fmla="*/ 0 w 12"/>
                <a:gd name="T5" fmla="*/ 6 h 12"/>
                <a:gd name="T6" fmla="*/ 6 w 12"/>
                <a:gd name="T7" fmla="*/ 12 h 12"/>
                <a:gd name="T8" fmla="*/ 12 w 12"/>
                <a:gd name="T9" fmla="*/ 6 h 12"/>
                <a:gd name="T10" fmla="*/ 12 w 12"/>
                <a:gd name="T11" fmla="*/ 0 h 12"/>
                <a:gd name="T12" fmla="*/ 6 w 12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95" name="Freeform 1033"/>
            <p:cNvSpPr>
              <a:spLocks/>
            </p:cNvSpPr>
            <p:nvPr/>
          </p:nvSpPr>
          <p:spPr bwMode="auto">
            <a:xfrm>
              <a:off x="2836863" y="3973513"/>
              <a:ext cx="19050" cy="19050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1 h 2"/>
                <a:gd name="T8" fmla="*/ 1 w 2"/>
                <a:gd name="T9" fmla="*/ 2 h 2"/>
                <a:gd name="T10" fmla="*/ 1 w 2"/>
                <a:gd name="T11" fmla="*/ 2 h 2"/>
                <a:gd name="T12" fmla="*/ 2 w 2"/>
                <a:gd name="T13" fmla="*/ 1 h 2"/>
                <a:gd name="T14" fmla="*/ 2 w 2"/>
                <a:gd name="T15" fmla="*/ 1 h 2"/>
                <a:gd name="T16" fmla="*/ 2 w 2"/>
                <a:gd name="T17" fmla="*/ 0 h 2"/>
                <a:gd name="T18" fmla="*/ 1 w 2"/>
                <a:gd name="T19" fmla="*/ 0 h 2"/>
                <a:gd name="T20" fmla="*/ 1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96" name="Freeform 1034"/>
            <p:cNvSpPr>
              <a:spLocks/>
            </p:cNvSpPr>
            <p:nvPr/>
          </p:nvSpPr>
          <p:spPr bwMode="auto">
            <a:xfrm>
              <a:off x="2836863" y="3917950"/>
              <a:ext cx="19050" cy="74613"/>
            </a:xfrm>
            <a:custGeom>
              <a:avLst/>
              <a:gdLst>
                <a:gd name="T0" fmla="*/ 0 w 12"/>
                <a:gd name="T1" fmla="*/ 41 h 47"/>
                <a:gd name="T2" fmla="*/ 6 w 12"/>
                <a:gd name="T3" fmla="*/ 41 h 47"/>
                <a:gd name="T4" fmla="*/ 6 w 12"/>
                <a:gd name="T5" fmla="*/ 47 h 47"/>
                <a:gd name="T6" fmla="*/ 12 w 12"/>
                <a:gd name="T7" fmla="*/ 41 h 47"/>
                <a:gd name="T8" fmla="*/ 12 w 12"/>
                <a:gd name="T9" fmla="*/ 0 h 47"/>
                <a:gd name="T10" fmla="*/ 6 w 12"/>
                <a:gd name="T11" fmla="*/ 0 h 47"/>
                <a:gd name="T12" fmla="*/ 0 w 12"/>
                <a:gd name="T13" fmla="*/ 6 h 47"/>
                <a:gd name="T14" fmla="*/ 0 w 12"/>
                <a:gd name="T15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47">
                  <a:moveTo>
                    <a:pt x="0" y="41"/>
                  </a:moveTo>
                  <a:lnTo>
                    <a:pt x="6" y="41"/>
                  </a:lnTo>
                  <a:lnTo>
                    <a:pt x="6" y="47"/>
                  </a:lnTo>
                  <a:lnTo>
                    <a:pt x="12" y="41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97" name="Freeform 1035"/>
            <p:cNvSpPr>
              <a:spLocks/>
            </p:cNvSpPr>
            <p:nvPr/>
          </p:nvSpPr>
          <p:spPr bwMode="auto">
            <a:xfrm>
              <a:off x="2836863" y="3917950"/>
              <a:ext cx="19050" cy="74613"/>
            </a:xfrm>
            <a:custGeom>
              <a:avLst/>
              <a:gdLst>
                <a:gd name="T0" fmla="*/ 0 w 2"/>
                <a:gd name="T1" fmla="*/ 7 h 8"/>
                <a:gd name="T2" fmla="*/ 1 w 2"/>
                <a:gd name="T3" fmla="*/ 7 h 8"/>
                <a:gd name="T4" fmla="*/ 1 w 2"/>
                <a:gd name="T5" fmla="*/ 8 h 8"/>
                <a:gd name="T6" fmla="*/ 2 w 2"/>
                <a:gd name="T7" fmla="*/ 7 h 8"/>
                <a:gd name="T8" fmla="*/ 2 w 2"/>
                <a:gd name="T9" fmla="*/ 1 h 8"/>
                <a:gd name="T10" fmla="*/ 2 w 2"/>
                <a:gd name="T11" fmla="*/ 7 h 8"/>
                <a:gd name="T12" fmla="*/ 2 w 2"/>
                <a:gd name="T13" fmla="*/ 0 h 8"/>
                <a:gd name="T14" fmla="*/ 1 w 2"/>
                <a:gd name="T15" fmla="*/ 0 h 8"/>
                <a:gd name="T16" fmla="*/ 1 w 2"/>
                <a:gd name="T17" fmla="*/ 0 h 8"/>
                <a:gd name="T18" fmla="*/ 0 w 2"/>
                <a:gd name="T19" fmla="*/ 1 h 8"/>
                <a:gd name="T20" fmla="*/ 0 w 2"/>
                <a:gd name="T21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8">
                  <a:moveTo>
                    <a:pt x="0" y="7"/>
                  </a:moveTo>
                  <a:lnTo>
                    <a:pt x="1" y="7"/>
                  </a:lnTo>
                  <a:lnTo>
                    <a:pt x="1" y="8"/>
                  </a:lnTo>
                  <a:lnTo>
                    <a:pt x="2" y="7"/>
                  </a:lnTo>
                  <a:lnTo>
                    <a:pt x="2" y="1"/>
                  </a:lnTo>
                  <a:lnTo>
                    <a:pt x="2" y="7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7"/>
                  </a:lnTo>
                </a:path>
              </a:pathLst>
            </a:custGeom>
            <a:noFill/>
            <a:ln w="9525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98" name="Freeform 1036"/>
            <p:cNvSpPr>
              <a:spLocks/>
            </p:cNvSpPr>
            <p:nvPr/>
          </p:nvSpPr>
          <p:spPr bwMode="auto">
            <a:xfrm>
              <a:off x="2836863" y="3917950"/>
              <a:ext cx="28575" cy="1905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6 h 12"/>
                <a:gd name="T4" fmla="*/ 6 w 18"/>
                <a:gd name="T5" fmla="*/ 6 h 12"/>
                <a:gd name="T6" fmla="*/ 12 w 18"/>
                <a:gd name="T7" fmla="*/ 12 h 12"/>
                <a:gd name="T8" fmla="*/ 6 w 18"/>
                <a:gd name="T9" fmla="*/ 12 h 12"/>
                <a:gd name="T10" fmla="*/ 12 w 18"/>
                <a:gd name="T11" fmla="*/ 6 h 12"/>
                <a:gd name="T12" fmla="*/ 18 w 18"/>
                <a:gd name="T13" fmla="*/ 6 h 12"/>
                <a:gd name="T14" fmla="*/ 12 w 18"/>
                <a:gd name="T15" fmla="*/ 0 h 12"/>
                <a:gd name="T16" fmla="*/ 6 w 18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99" name="Freeform 1037"/>
            <p:cNvSpPr>
              <a:spLocks/>
            </p:cNvSpPr>
            <p:nvPr/>
          </p:nvSpPr>
          <p:spPr bwMode="auto">
            <a:xfrm>
              <a:off x="2836863" y="3917950"/>
              <a:ext cx="28575" cy="19050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0 h 2"/>
                <a:gd name="T4" fmla="*/ 0 w 3"/>
                <a:gd name="T5" fmla="*/ 1 h 2"/>
                <a:gd name="T6" fmla="*/ 1 w 3"/>
                <a:gd name="T7" fmla="*/ 1 h 2"/>
                <a:gd name="T8" fmla="*/ 2 w 3"/>
                <a:gd name="T9" fmla="*/ 2 h 2"/>
                <a:gd name="T10" fmla="*/ 1 w 3"/>
                <a:gd name="T11" fmla="*/ 2 h 2"/>
                <a:gd name="T12" fmla="*/ 2 w 3"/>
                <a:gd name="T13" fmla="*/ 1 h 2"/>
                <a:gd name="T14" fmla="*/ 3 w 3"/>
                <a:gd name="T15" fmla="*/ 1 h 2"/>
                <a:gd name="T16" fmla="*/ 2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00" name="Freeform 1038"/>
            <p:cNvSpPr>
              <a:spLocks/>
            </p:cNvSpPr>
            <p:nvPr/>
          </p:nvSpPr>
          <p:spPr bwMode="auto">
            <a:xfrm>
              <a:off x="2846388" y="3851275"/>
              <a:ext cx="19050" cy="85725"/>
            </a:xfrm>
            <a:custGeom>
              <a:avLst/>
              <a:gdLst>
                <a:gd name="T0" fmla="*/ 0 w 12"/>
                <a:gd name="T1" fmla="*/ 48 h 54"/>
                <a:gd name="T2" fmla="*/ 6 w 12"/>
                <a:gd name="T3" fmla="*/ 54 h 54"/>
                <a:gd name="T4" fmla="*/ 6 w 12"/>
                <a:gd name="T5" fmla="*/ 48 h 54"/>
                <a:gd name="T6" fmla="*/ 12 w 12"/>
                <a:gd name="T7" fmla="*/ 6 h 54"/>
                <a:gd name="T8" fmla="*/ 12 w 12"/>
                <a:gd name="T9" fmla="*/ 48 h 54"/>
                <a:gd name="T10" fmla="*/ 6 w 12"/>
                <a:gd name="T11" fmla="*/ 6 h 54"/>
                <a:gd name="T12" fmla="*/ 6 w 12"/>
                <a:gd name="T13" fmla="*/ 0 h 54"/>
                <a:gd name="T14" fmla="*/ 0 w 12"/>
                <a:gd name="T15" fmla="*/ 6 h 54"/>
                <a:gd name="T16" fmla="*/ 0 w 12"/>
                <a:gd name="T17" fmla="*/ 4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54">
                  <a:moveTo>
                    <a:pt x="0" y="48"/>
                  </a:moveTo>
                  <a:lnTo>
                    <a:pt x="6" y="54"/>
                  </a:lnTo>
                  <a:lnTo>
                    <a:pt x="6" y="48"/>
                  </a:lnTo>
                  <a:lnTo>
                    <a:pt x="12" y="6"/>
                  </a:lnTo>
                  <a:lnTo>
                    <a:pt x="12" y="48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01" name="Freeform 1039"/>
            <p:cNvSpPr>
              <a:spLocks/>
            </p:cNvSpPr>
            <p:nvPr/>
          </p:nvSpPr>
          <p:spPr bwMode="auto">
            <a:xfrm>
              <a:off x="2846388" y="3851275"/>
              <a:ext cx="19050" cy="85725"/>
            </a:xfrm>
            <a:custGeom>
              <a:avLst/>
              <a:gdLst>
                <a:gd name="T0" fmla="*/ 0 w 2"/>
                <a:gd name="T1" fmla="*/ 8 h 9"/>
                <a:gd name="T2" fmla="*/ 1 w 2"/>
                <a:gd name="T3" fmla="*/ 8 h 9"/>
                <a:gd name="T4" fmla="*/ 1 w 2"/>
                <a:gd name="T5" fmla="*/ 9 h 9"/>
                <a:gd name="T6" fmla="*/ 1 w 2"/>
                <a:gd name="T7" fmla="*/ 8 h 9"/>
                <a:gd name="T8" fmla="*/ 2 w 2"/>
                <a:gd name="T9" fmla="*/ 1 h 9"/>
                <a:gd name="T10" fmla="*/ 2 w 2"/>
                <a:gd name="T11" fmla="*/ 8 h 9"/>
                <a:gd name="T12" fmla="*/ 1 w 2"/>
                <a:gd name="T13" fmla="*/ 1 h 9"/>
                <a:gd name="T14" fmla="*/ 1 w 2"/>
                <a:gd name="T15" fmla="*/ 0 h 9"/>
                <a:gd name="T16" fmla="*/ 0 w 2"/>
                <a:gd name="T17" fmla="*/ 1 h 9"/>
                <a:gd name="T18" fmla="*/ 0 w 2"/>
                <a:gd name="T19" fmla="*/ 1 h 9"/>
                <a:gd name="T20" fmla="*/ 0 w 2"/>
                <a:gd name="T21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9">
                  <a:moveTo>
                    <a:pt x="0" y="8"/>
                  </a:moveTo>
                  <a:lnTo>
                    <a:pt x="1" y="8"/>
                  </a:lnTo>
                  <a:lnTo>
                    <a:pt x="1" y="9"/>
                  </a:lnTo>
                  <a:lnTo>
                    <a:pt x="1" y="8"/>
                  </a:lnTo>
                  <a:lnTo>
                    <a:pt x="2" y="1"/>
                  </a:lnTo>
                  <a:lnTo>
                    <a:pt x="2" y="8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8"/>
                  </a:lnTo>
                </a:path>
              </a:pathLst>
            </a:custGeom>
            <a:noFill/>
            <a:ln w="9525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02" name="Freeform 1040"/>
            <p:cNvSpPr>
              <a:spLocks/>
            </p:cNvSpPr>
            <p:nvPr/>
          </p:nvSpPr>
          <p:spPr bwMode="auto">
            <a:xfrm>
              <a:off x="2846388" y="3851275"/>
              <a:ext cx="74612" cy="19050"/>
            </a:xfrm>
            <a:custGeom>
              <a:avLst/>
              <a:gdLst>
                <a:gd name="T0" fmla="*/ 6 w 47"/>
                <a:gd name="T1" fmla="*/ 0 h 12"/>
                <a:gd name="T2" fmla="*/ 0 w 47"/>
                <a:gd name="T3" fmla="*/ 6 h 12"/>
                <a:gd name="T4" fmla="*/ 0 w 47"/>
                <a:gd name="T5" fmla="*/ 12 h 12"/>
                <a:gd name="T6" fmla="*/ 41 w 47"/>
                <a:gd name="T7" fmla="*/ 12 h 12"/>
                <a:gd name="T8" fmla="*/ 47 w 47"/>
                <a:gd name="T9" fmla="*/ 6 h 12"/>
                <a:gd name="T10" fmla="*/ 41 w 47"/>
                <a:gd name="T11" fmla="*/ 6 h 12"/>
                <a:gd name="T12" fmla="*/ 41 w 47"/>
                <a:gd name="T13" fmla="*/ 0 h 12"/>
                <a:gd name="T14" fmla="*/ 6 w 47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12">
                  <a:moveTo>
                    <a:pt x="6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41" y="12"/>
                  </a:lnTo>
                  <a:lnTo>
                    <a:pt x="47" y="6"/>
                  </a:lnTo>
                  <a:lnTo>
                    <a:pt x="41" y="6"/>
                  </a:lnTo>
                  <a:lnTo>
                    <a:pt x="41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03" name="Freeform 1041"/>
            <p:cNvSpPr>
              <a:spLocks/>
            </p:cNvSpPr>
            <p:nvPr/>
          </p:nvSpPr>
          <p:spPr bwMode="auto">
            <a:xfrm>
              <a:off x="2846388" y="3851275"/>
              <a:ext cx="74612" cy="19050"/>
            </a:xfrm>
            <a:custGeom>
              <a:avLst/>
              <a:gdLst>
                <a:gd name="T0" fmla="*/ 1 w 8"/>
                <a:gd name="T1" fmla="*/ 0 h 2"/>
                <a:gd name="T2" fmla="*/ 0 w 8"/>
                <a:gd name="T3" fmla="*/ 1 h 2"/>
                <a:gd name="T4" fmla="*/ 0 w 8"/>
                <a:gd name="T5" fmla="*/ 1 h 2"/>
                <a:gd name="T6" fmla="*/ 0 w 8"/>
                <a:gd name="T7" fmla="*/ 2 h 2"/>
                <a:gd name="T8" fmla="*/ 7 w 8"/>
                <a:gd name="T9" fmla="*/ 2 h 2"/>
                <a:gd name="T10" fmla="*/ 1 w 8"/>
                <a:gd name="T11" fmla="*/ 2 h 2"/>
                <a:gd name="T12" fmla="*/ 7 w 8"/>
                <a:gd name="T13" fmla="*/ 2 h 2"/>
                <a:gd name="T14" fmla="*/ 8 w 8"/>
                <a:gd name="T15" fmla="*/ 1 h 2"/>
                <a:gd name="T16" fmla="*/ 7 w 8"/>
                <a:gd name="T17" fmla="*/ 1 h 2"/>
                <a:gd name="T18" fmla="*/ 7 w 8"/>
                <a:gd name="T19" fmla="*/ 0 h 2"/>
                <a:gd name="T20" fmla="*/ 1 w 8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2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7" y="2"/>
                  </a:lnTo>
                  <a:lnTo>
                    <a:pt x="1" y="2"/>
                  </a:lnTo>
                  <a:lnTo>
                    <a:pt x="7" y="2"/>
                  </a:lnTo>
                  <a:lnTo>
                    <a:pt x="8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0" name="Freeform 1042"/>
            <p:cNvSpPr>
              <a:spLocks/>
            </p:cNvSpPr>
            <p:nvPr/>
          </p:nvSpPr>
          <p:spPr bwMode="auto">
            <a:xfrm>
              <a:off x="2901950" y="3851275"/>
              <a:ext cx="57150" cy="19050"/>
            </a:xfrm>
            <a:custGeom>
              <a:avLst/>
              <a:gdLst>
                <a:gd name="T0" fmla="*/ 6 w 36"/>
                <a:gd name="T1" fmla="*/ 0 h 12"/>
                <a:gd name="T2" fmla="*/ 0 w 36"/>
                <a:gd name="T3" fmla="*/ 6 h 12"/>
                <a:gd name="T4" fmla="*/ 0 w 36"/>
                <a:gd name="T5" fmla="*/ 12 h 12"/>
                <a:gd name="T6" fmla="*/ 30 w 36"/>
                <a:gd name="T7" fmla="*/ 12 h 12"/>
                <a:gd name="T8" fmla="*/ 36 w 36"/>
                <a:gd name="T9" fmla="*/ 6 h 12"/>
                <a:gd name="T10" fmla="*/ 30 w 36"/>
                <a:gd name="T11" fmla="*/ 6 h 12"/>
                <a:gd name="T12" fmla="*/ 30 w 36"/>
                <a:gd name="T13" fmla="*/ 0 h 12"/>
                <a:gd name="T14" fmla="*/ 6 w 36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12">
                  <a:moveTo>
                    <a:pt x="6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30" y="12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1" name="Freeform 1043"/>
            <p:cNvSpPr>
              <a:spLocks/>
            </p:cNvSpPr>
            <p:nvPr/>
          </p:nvSpPr>
          <p:spPr bwMode="auto">
            <a:xfrm>
              <a:off x="2901950" y="3851275"/>
              <a:ext cx="57150" cy="19050"/>
            </a:xfrm>
            <a:custGeom>
              <a:avLst/>
              <a:gdLst>
                <a:gd name="T0" fmla="*/ 1 w 6"/>
                <a:gd name="T1" fmla="*/ 0 h 2"/>
                <a:gd name="T2" fmla="*/ 0 w 6"/>
                <a:gd name="T3" fmla="*/ 1 h 2"/>
                <a:gd name="T4" fmla="*/ 0 w 6"/>
                <a:gd name="T5" fmla="*/ 1 h 2"/>
                <a:gd name="T6" fmla="*/ 0 w 6"/>
                <a:gd name="T7" fmla="*/ 2 h 2"/>
                <a:gd name="T8" fmla="*/ 5 w 6"/>
                <a:gd name="T9" fmla="*/ 2 h 2"/>
                <a:gd name="T10" fmla="*/ 1 w 6"/>
                <a:gd name="T11" fmla="*/ 2 h 2"/>
                <a:gd name="T12" fmla="*/ 5 w 6"/>
                <a:gd name="T13" fmla="*/ 2 h 2"/>
                <a:gd name="T14" fmla="*/ 6 w 6"/>
                <a:gd name="T15" fmla="*/ 1 h 2"/>
                <a:gd name="T16" fmla="*/ 5 w 6"/>
                <a:gd name="T17" fmla="*/ 1 h 2"/>
                <a:gd name="T18" fmla="*/ 5 w 6"/>
                <a:gd name="T19" fmla="*/ 0 h 2"/>
                <a:gd name="T20" fmla="*/ 1 w 6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5" y="2"/>
                  </a:lnTo>
                  <a:lnTo>
                    <a:pt x="1" y="2"/>
                  </a:lnTo>
                  <a:lnTo>
                    <a:pt x="5" y="2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2" name="Freeform 1044"/>
            <p:cNvSpPr>
              <a:spLocks/>
            </p:cNvSpPr>
            <p:nvPr/>
          </p:nvSpPr>
          <p:spPr bwMode="auto">
            <a:xfrm>
              <a:off x="2940050" y="3851275"/>
              <a:ext cx="38100" cy="19050"/>
            </a:xfrm>
            <a:custGeom>
              <a:avLst/>
              <a:gdLst>
                <a:gd name="T0" fmla="*/ 6 w 24"/>
                <a:gd name="T1" fmla="*/ 0 h 12"/>
                <a:gd name="T2" fmla="*/ 0 w 24"/>
                <a:gd name="T3" fmla="*/ 6 h 12"/>
                <a:gd name="T4" fmla="*/ 0 w 24"/>
                <a:gd name="T5" fmla="*/ 12 h 12"/>
                <a:gd name="T6" fmla="*/ 24 w 24"/>
                <a:gd name="T7" fmla="*/ 12 h 12"/>
                <a:gd name="T8" fmla="*/ 24 w 24"/>
                <a:gd name="T9" fmla="*/ 6 h 12"/>
                <a:gd name="T10" fmla="*/ 18 w 24"/>
                <a:gd name="T11" fmla="*/ 0 h 12"/>
                <a:gd name="T12" fmla="*/ 6 w 2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6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1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3" name="Freeform 1045"/>
            <p:cNvSpPr>
              <a:spLocks/>
            </p:cNvSpPr>
            <p:nvPr/>
          </p:nvSpPr>
          <p:spPr bwMode="auto">
            <a:xfrm>
              <a:off x="2940050" y="3851275"/>
              <a:ext cx="38100" cy="19050"/>
            </a:xfrm>
            <a:custGeom>
              <a:avLst/>
              <a:gdLst>
                <a:gd name="T0" fmla="*/ 1 w 4"/>
                <a:gd name="T1" fmla="*/ 0 h 2"/>
                <a:gd name="T2" fmla="*/ 0 w 4"/>
                <a:gd name="T3" fmla="*/ 1 h 2"/>
                <a:gd name="T4" fmla="*/ 0 w 4"/>
                <a:gd name="T5" fmla="*/ 1 h 2"/>
                <a:gd name="T6" fmla="*/ 0 w 4"/>
                <a:gd name="T7" fmla="*/ 2 h 2"/>
                <a:gd name="T8" fmla="*/ 3 w 4"/>
                <a:gd name="T9" fmla="*/ 2 h 2"/>
                <a:gd name="T10" fmla="*/ 1 w 4"/>
                <a:gd name="T11" fmla="*/ 2 h 2"/>
                <a:gd name="T12" fmla="*/ 4 w 4"/>
                <a:gd name="T13" fmla="*/ 2 h 2"/>
                <a:gd name="T14" fmla="*/ 4 w 4"/>
                <a:gd name="T15" fmla="*/ 1 h 2"/>
                <a:gd name="T16" fmla="*/ 4 w 4"/>
                <a:gd name="T17" fmla="*/ 1 h 2"/>
                <a:gd name="T18" fmla="*/ 3 w 4"/>
                <a:gd name="T19" fmla="*/ 0 h 2"/>
                <a:gd name="T20" fmla="*/ 1 w 4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3" y="2"/>
                  </a:lnTo>
                  <a:lnTo>
                    <a:pt x="1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4" name="Freeform 1046"/>
            <p:cNvSpPr>
              <a:spLocks/>
            </p:cNvSpPr>
            <p:nvPr/>
          </p:nvSpPr>
          <p:spPr bwMode="auto">
            <a:xfrm>
              <a:off x="2959100" y="3851275"/>
              <a:ext cx="323850" cy="19050"/>
            </a:xfrm>
            <a:custGeom>
              <a:avLst/>
              <a:gdLst>
                <a:gd name="T0" fmla="*/ 6 w 204"/>
                <a:gd name="T1" fmla="*/ 0 h 12"/>
                <a:gd name="T2" fmla="*/ 0 w 204"/>
                <a:gd name="T3" fmla="*/ 6 h 12"/>
                <a:gd name="T4" fmla="*/ 0 w 204"/>
                <a:gd name="T5" fmla="*/ 12 h 12"/>
                <a:gd name="T6" fmla="*/ 204 w 204"/>
                <a:gd name="T7" fmla="*/ 12 h 12"/>
                <a:gd name="T8" fmla="*/ 204 w 204"/>
                <a:gd name="T9" fmla="*/ 6 h 12"/>
                <a:gd name="T10" fmla="*/ 198 w 204"/>
                <a:gd name="T11" fmla="*/ 0 h 12"/>
                <a:gd name="T12" fmla="*/ 6 w 20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4" h="12">
                  <a:moveTo>
                    <a:pt x="6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204" y="12"/>
                  </a:lnTo>
                  <a:lnTo>
                    <a:pt x="204" y="6"/>
                  </a:lnTo>
                  <a:lnTo>
                    <a:pt x="19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5" name="Freeform 1047"/>
            <p:cNvSpPr>
              <a:spLocks/>
            </p:cNvSpPr>
            <p:nvPr/>
          </p:nvSpPr>
          <p:spPr bwMode="auto">
            <a:xfrm>
              <a:off x="2959100" y="3851275"/>
              <a:ext cx="323850" cy="19050"/>
            </a:xfrm>
            <a:custGeom>
              <a:avLst/>
              <a:gdLst>
                <a:gd name="T0" fmla="*/ 1 w 34"/>
                <a:gd name="T1" fmla="*/ 0 h 2"/>
                <a:gd name="T2" fmla="*/ 0 w 34"/>
                <a:gd name="T3" fmla="*/ 1 h 2"/>
                <a:gd name="T4" fmla="*/ 0 w 34"/>
                <a:gd name="T5" fmla="*/ 1 h 2"/>
                <a:gd name="T6" fmla="*/ 0 w 34"/>
                <a:gd name="T7" fmla="*/ 2 h 2"/>
                <a:gd name="T8" fmla="*/ 33 w 34"/>
                <a:gd name="T9" fmla="*/ 2 h 2"/>
                <a:gd name="T10" fmla="*/ 1 w 34"/>
                <a:gd name="T11" fmla="*/ 2 h 2"/>
                <a:gd name="T12" fmla="*/ 34 w 34"/>
                <a:gd name="T13" fmla="*/ 2 h 2"/>
                <a:gd name="T14" fmla="*/ 34 w 34"/>
                <a:gd name="T15" fmla="*/ 1 h 2"/>
                <a:gd name="T16" fmla="*/ 34 w 34"/>
                <a:gd name="T17" fmla="*/ 1 h 2"/>
                <a:gd name="T18" fmla="*/ 33 w 34"/>
                <a:gd name="T19" fmla="*/ 0 h 2"/>
                <a:gd name="T20" fmla="*/ 1 w 34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" h="2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33" y="2"/>
                  </a:lnTo>
                  <a:lnTo>
                    <a:pt x="1" y="2"/>
                  </a:lnTo>
                  <a:lnTo>
                    <a:pt x="34" y="2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3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6" name="Freeform 1048"/>
            <p:cNvSpPr>
              <a:spLocks/>
            </p:cNvSpPr>
            <p:nvPr/>
          </p:nvSpPr>
          <p:spPr bwMode="auto">
            <a:xfrm>
              <a:off x="3263900" y="3794125"/>
              <a:ext cx="19050" cy="76200"/>
            </a:xfrm>
            <a:custGeom>
              <a:avLst/>
              <a:gdLst>
                <a:gd name="T0" fmla="*/ 0 w 12"/>
                <a:gd name="T1" fmla="*/ 42 h 48"/>
                <a:gd name="T2" fmla="*/ 0 w 12"/>
                <a:gd name="T3" fmla="*/ 48 h 48"/>
                <a:gd name="T4" fmla="*/ 12 w 12"/>
                <a:gd name="T5" fmla="*/ 48 h 48"/>
                <a:gd name="T6" fmla="*/ 12 w 12"/>
                <a:gd name="T7" fmla="*/ 0 h 48"/>
                <a:gd name="T8" fmla="*/ 0 w 12"/>
                <a:gd name="T9" fmla="*/ 0 h 48"/>
                <a:gd name="T10" fmla="*/ 0 w 12"/>
                <a:gd name="T11" fmla="*/ 6 h 48"/>
                <a:gd name="T12" fmla="*/ 0 w 12"/>
                <a:gd name="T13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48">
                  <a:moveTo>
                    <a:pt x="0" y="42"/>
                  </a:moveTo>
                  <a:lnTo>
                    <a:pt x="0" y="48"/>
                  </a:lnTo>
                  <a:lnTo>
                    <a:pt x="12" y="48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7" name="Freeform 1049"/>
            <p:cNvSpPr>
              <a:spLocks/>
            </p:cNvSpPr>
            <p:nvPr/>
          </p:nvSpPr>
          <p:spPr bwMode="auto">
            <a:xfrm>
              <a:off x="3263900" y="3794125"/>
              <a:ext cx="19050" cy="76200"/>
            </a:xfrm>
            <a:custGeom>
              <a:avLst/>
              <a:gdLst>
                <a:gd name="T0" fmla="*/ 0 w 2"/>
                <a:gd name="T1" fmla="*/ 7 h 8"/>
                <a:gd name="T2" fmla="*/ 0 w 2"/>
                <a:gd name="T3" fmla="*/ 8 h 8"/>
                <a:gd name="T4" fmla="*/ 1 w 2"/>
                <a:gd name="T5" fmla="*/ 8 h 8"/>
                <a:gd name="T6" fmla="*/ 2 w 2"/>
                <a:gd name="T7" fmla="*/ 8 h 8"/>
                <a:gd name="T8" fmla="*/ 2 w 2"/>
                <a:gd name="T9" fmla="*/ 1 h 8"/>
                <a:gd name="T10" fmla="*/ 2 w 2"/>
                <a:gd name="T11" fmla="*/ 7 h 8"/>
                <a:gd name="T12" fmla="*/ 2 w 2"/>
                <a:gd name="T13" fmla="*/ 0 h 8"/>
                <a:gd name="T14" fmla="*/ 1 w 2"/>
                <a:gd name="T15" fmla="*/ 0 h 8"/>
                <a:gd name="T16" fmla="*/ 0 w 2"/>
                <a:gd name="T17" fmla="*/ 0 h 8"/>
                <a:gd name="T18" fmla="*/ 0 w 2"/>
                <a:gd name="T19" fmla="*/ 1 h 8"/>
                <a:gd name="T20" fmla="*/ 0 w 2"/>
                <a:gd name="T21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8">
                  <a:moveTo>
                    <a:pt x="0" y="7"/>
                  </a:moveTo>
                  <a:lnTo>
                    <a:pt x="0" y="8"/>
                  </a:lnTo>
                  <a:lnTo>
                    <a:pt x="1" y="8"/>
                  </a:lnTo>
                  <a:lnTo>
                    <a:pt x="2" y="8"/>
                  </a:lnTo>
                  <a:lnTo>
                    <a:pt x="2" y="1"/>
                  </a:lnTo>
                  <a:lnTo>
                    <a:pt x="2" y="7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7"/>
                  </a:lnTo>
                </a:path>
              </a:pathLst>
            </a:custGeom>
            <a:noFill/>
            <a:ln w="9525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8" name="Freeform 1050"/>
            <p:cNvSpPr>
              <a:spLocks/>
            </p:cNvSpPr>
            <p:nvPr/>
          </p:nvSpPr>
          <p:spPr bwMode="auto">
            <a:xfrm>
              <a:off x="3263900" y="3794125"/>
              <a:ext cx="342900" cy="19050"/>
            </a:xfrm>
            <a:custGeom>
              <a:avLst/>
              <a:gdLst>
                <a:gd name="T0" fmla="*/ 6 w 216"/>
                <a:gd name="T1" fmla="*/ 0 h 12"/>
                <a:gd name="T2" fmla="*/ 0 w 216"/>
                <a:gd name="T3" fmla="*/ 0 h 12"/>
                <a:gd name="T4" fmla="*/ 0 w 216"/>
                <a:gd name="T5" fmla="*/ 12 h 12"/>
                <a:gd name="T6" fmla="*/ 216 w 216"/>
                <a:gd name="T7" fmla="*/ 12 h 12"/>
                <a:gd name="T8" fmla="*/ 216 w 216"/>
                <a:gd name="T9" fmla="*/ 0 h 12"/>
                <a:gd name="T10" fmla="*/ 210 w 216"/>
                <a:gd name="T11" fmla="*/ 0 h 12"/>
                <a:gd name="T12" fmla="*/ 6 w 216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16" y="12"/>
                  </a:lnTo>
                  <a:lnTo>
                    <a:pt x="216" y="0"/>
                  </a:lnTo>
                  <a:lnTo>
                    <a:pt x="21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9" name="Freeform 1051"/>
            <p:cNvSpPr>
              <a:spLocks/>
            </p:cNvSpPr>
            <p:nvPr/>
          </p:nvSpPr>
          <p:spPr bwMode="auto">
            <a:xfrm>
              <a:off x="3263900" y="3794125"/>
              <a:ext cx="342900" cy="19050"/>
            </a:xfrm>
            <a:custGeom>
              <a:avLst/>
              <a:gdLst>
                <a:gd name="T0" fmla="*/ 1 w 36"/>
                <a:gd name="T1" fmla="*/ 0 h 2"/>
                <a:gd name="T2" fmla="*/ 0 w 36"/>
                <a:gd name="T3" fmla="*/ 0 h 2"/>
                <a:gd name="T4" fmla="*/ 0 w 36"/>
                <a:gd name="T5" fmla="*/ 1 h 2"/>
                <a:gd name="T6" fmla="*/ 0 w 36"/>
                <a:gd name="T7" fmla="*/ 2 h 2"/>
                <a:gd name="T8" fmla="*/ 35 w 36"/>
                <a:gd name="T9" fmla="*/ 2 h 2"/>
                <a:gd name="T10" fmla="*/ 1 w 36"/>
                <a:gd name="T11" fmla="*/ 2 h 2"/>
                <a:gd name="T12" fmla="*/ 36 w 36"/>
                <a:gd name="T13" fmla="*/ 2 h 2"/>
                <a:gd name="T14" fmla="*/ 36 w 36"/>
                <a:gd name="T15" fmla="*/ 1 h 2"/>
                <a:gd name="T16" fmla="*/ 36 w 36"/>
                <a:gd name="T17" fmla="*/ 0 h 2"/>
                <a:gd name="T18" fmla="*/ 35 w 36"/>
                <a:gd name="T19" fmla="*/ 0 h 2"/>
                <a:gd name="T20" fmla="*/ 1 w 36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35" y="2"/>
                  </a:lnTo>
                  <a:lnTo>
                    <a:pt x="1" y="2"/>
                  </a:lnTo>
                  <a:lnTo>
                    <a:pt x="36" y="2"/>
                  </a:lnTo>
                  <a:lnTo>
                    <a:pt x="36" y="1"/>
                  </a:lnTo>
                  <a:lnTo>
                    <a:pt x="36" y="0"/>
                  </a:lnTo>
                  <a:lnTo>
                    <a:pt x="35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0" name="Freeform 1052"/>
            <p:cNvSpPr>
              <a:spLocks/>
            </p:cNvSpPr>
            <p:nvPr/>
          </p:nvSpPr>
          <p:spPr bwMode="auto">
            <a:xfrm>
              <a:off x="3587750" y="3794125"/>
              <a:ext cx="38100" cy="19050"/>
            </a:xfrm>
            <a:custGeom>
              <a:avLst/>
              <a:gdLst>
                <a:gd name="T0" fmla="*/ 6 w 24"/>
                <a:gd name="T1" fmla="*/ 0 h 12"/>
                <a:gd name="T2" fmla="*/ 0 w 24"/>
                <a:gd name="T3" fmla="*/ 0 h 12"/>
                <a:gd name="T4" fmla="*/ 0 w 24"/>
                <a:gd name="T5" fmla="*/ 12 h 12"/>
                <a:gd name="T6" fmla="*/ 24 w 24"/>
                <a:gd name="T7" fmla="*/ 12 h 12"/>
                <a:gd name="T8" fmla="*/ 24 w 24"/>
                <a:gd name="T9" fmla="*/ 0 h 12"/>
                <a:gd name="T10" fmla="*/ 18 w 24"/>
                <a:gd name="T11" fmla="*/ 0 h 12"/>
                <a:gd name="T12" fmla="*/ 6 w 2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1" name="Freeform 1053"/>
            <p:cNvSpPr>
              <a:spLocks/>
            </p:cNvSpPr>
            <p:nvPr/>
          </p:nvSpPr>
          <p:spPr bwMode="auto">
            <a:xfrm>
              <a:off x="3587750" y="3794125"/>
              <a:ext cx="38100" cy="19050"/>
            </a:xfrm>
            <a:custGeom>
              <a:avLst/>
              <a:gdLst>
                <a:gd name="T0" fmla="*/ 1 w 4"/>
                <a:gd name="T1" fmla="*/ 0 h 2"/>
                <a:gd name="T2" fmla="*/ 0 w 4"/>
                <a:gd name="T3" fmla="*/ 0 h 2"/>
                <a:gd name="T4" fmla="*/ 0 w 4"/>
                <a:gd name="T5" fmla="*/ 1 h 2"/>
                <a:gd name="T6" fmla="*/ 0 w 4"/>
                <a:gd name="T7" fmla="*/ 2 h 2"/>
                <a:gd name="T8" fmla="*/ 3 w 4"/>
                <a:gd name="T9" fmla="*/ 2 h 2"/>
                <a:gd name="T10" fmla="*/ 1 w 4"/>
                <a:gd name="T11" fmla="*/ 2 h 2"/>
                <a:gd name="T12" fmla="*/ 4 w 4"/>
                <a:gd name="T13" fmla="*/ 2 h 2"/>
                <a:gd name="T14" fmla="*/ 4 w 4"/>
                <a:gd name="T15" fmla="*/ 1 h 2"/>
                <a:gd name="T16" fmla="*/ 4 w 4"/>
                <a:gd name="T17" fmla="*/ 0 h 2"/>
                <a:gd name="T18" fmla="*/ 3 w 4"/>
                <a:gd name="T19" fmla="*/ 0 h 2"/>
                <a:gd name="T20" fmla="*/ 1 w 4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3" y="2"/>
                  </a:lnTo>
                  <a:lnTo>
                    <a:pt x="1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2" name="Freeform 1054"/>
            <p:cNvSpPr>
              <a:spLocks/>
            </p:cNvSpPr>
            <p:nvPr/>
          </p:nvSpPr>
          <p:spPr bwMode="auto">
            <a:xfrm>
              <a:off x="3606800" y="3736975"/>
              <a:ext cx="19050" cy="76200"/>
            </a:xfrm>
            <a:custGeom>
              <a:avLst/>
              <a:gdLst>
                <a:gd name="T0" fmla="*/ 0 w 12"/>
                <a:gd name="T1" fmla="*/ 42 h 48"/>
                <a:gd name="T2" fmla="*/ 0 w 12"/>
                <a:gd name="T3" fmla="*/ 48 h 48"/>
                <a:gd name="T4" fmla="*/ 12 w 12"/>
                <a:gd name="T5" fmla="*/ 48 h 48"/>
                <a:gd name="T6" fmla="*/ 12 w 12"/>
                <a:gd name="T7" fmla="*/ 0 h 48"/>
                <a:gd name="T8" fmla="*/ 0 w 12"/>
                <a:gd name="T9" fmla="*/ 0 h 48"/>
                <a:gd name="T10" fmla="*/ 0 w 12"/>
                <a:gd name="T11" fmla="*/ 6 h 48"/>
                <a:gd name="T12" fmla="*/ 0 w 12"/>
                <a:gd name="T13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48">
                  <a:moveTo>
                    <a:pt x="0" y="42"/>
                  </a:moveTo>
                  <a:lnTo>
                    <a:pt x="0" y="48"/>
                  </a:lnTo>
                  <a:lnTo>
                    <a:pt x="12" y="48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3" name="Freeform 1055"/>
            <p:cNvSpPr>
              <a:spLocks/>
            </p:cNvSpPr>
            <p:nvPr/>
          </p:nvSpPr>
          <p:spPr bwMode="auto">
            <a:xfrm>
              <a:off x="3606800" y="3736975"/>
              <a:ext cx="19050" cy="76200"/>
            </a:xfrm>
            <a:custGeom>
              <a:avLst/>
              <a:gdLst>
                <a:gd name="T0" fmla="*/ 0 w 2"/>
                <a:gd name="T1" fmla="*/ 7 h 8"/>
                <a:gd name="T2" fmla="*/ 0 w 2"/>
                <a:gd name="T3" fmla="*/ 8 h 8"/>
                <a:gd name="T4" fmla="*/ 1 w 2"/>
                <a:gd name="T5" fmla="*/ 8 h 8"/>
                <a:gd name="T6" fmla="*/ 2 w 2"/>
                <a:gd name="T7" fmla="*/ 8 h 8"/>
                <a:gd name="T8" fmla="*/ 2 w 2"/>
                <a:gd name="T9" fmla="*/ 1 h 8"/>
                <a:gd name="T10" fmla="*/ 2 w 2"/>
                <a:gd name="T11" fmla="*/ 7 h 8"/>
                <a:gd name="T12" fmla="*/ 2 w 2"/>
                <a:gd name="T13" fmla="*/ 0 h 8"/>
                <a:gd name="T14" fmla="*/ 1 w 2"/>
                <a:gd name="T15" fmla="*/ 0 h 8"/>
                <a:gd name="T16" fmla="*/ 0 w 2"/>
                <a:gd name="T17" fmla="*/ 0 h 8"/>
                <a:gd name="T18" fmla="*/ 0 w 2"/>
                <a:gd name="T19" fmla="*/ 1 h 8"/>
                <a:gd name="T20" fmla="*/ 0 w 2"/>
                <a:gd name="T21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8">
                  <a:moveTo>
                    <a:pt x="0" y="7"/>
                  </a:moveTo>
                  <a:lnTo>
                    <a:pt x="0" y="8"/>
                  </a:lnTo>
                  <a:lnTo>
                    <a:pt x="1" y="8"/>
                  </a:lnTo>
                  <a:lnTo>
                    <a:pt x="2" y="8"/>
                  </a:lnTo>
                  <a:lnTo>
                    <a:pt x="2" y="1"/>
                  </a:lnTo>
                  <a:lnTo>
                    <a:pt x="2" y="7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7"/>
                  </a:lnTo>
                </a:path>
              </a:pathLst>
            </a:custGeom>
            <a:noFill/>
            <a:ln w="9525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4" name="Freeform 1056"/>
            <p:cNvSpPr>
              <a:spLocks/>
            </p:cNvSpPr>
            <p:nvPr/>
          </p:nvSpPr>
          <p:spPr bwMode="auto">
            <a:xfrm>
              <a:off x="3606800" y="3736975"/>
              <a:ext cx="188912" cy="19050"/>
            </a:xfrm>
            <a:custGeom>
              <a:avLst/>
              <a:gdLst>
                <a:gd name="T0" fmla="*/ 6 w 119"/>
                <a:gd name="T1" fmla="*/ 0 h 12"/>
                <a:gd name="T2" fmla="*/ 0 w 119"/>
                <a:gd name="T3" fmla="*/ 0 h 12"/>
                <a:gd name="T4" fmla="*/ 0 w 119"/>
                <a:gd name="T5" fmla="*/ 12 h 12"/>
                <a:gd name="T6" fmla="*/ 119 w 119"/>
                <a:gd name="T7" fmla="*/ 12 h 12"/>
                <a:gd name="T8" fmla="*/ 119 w 119"/>
                <a:gd name="T9" fmla="*/ 0 h 12"/>
                <a:gd name="T10" fmla="*/ 113 w 119"/>
                <a:gd name="T11" fmla="*/ 0 h 12"/>
                <a:gd name="T12" fmla="*/ 6 w 11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19" y="12"/>
                  </a:lnTo>
                  <a:lnTo>
                    <a:pt x="119" y="0"/>
                  </a:lnTo>
                  <a:lnTo>
                    <a:pt x="11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5" name="Freeform 1057"/>
            <p:cNvSpPr>
              <a:spLocks/>
            </p:cNvSpPr>
            <p:nvPr/>
          </p:nvSpPr>
          <p:spPr bwMode="auto">
            <a:xfrm>
              <a:off x="3606800" y="3736975"/>
              <a:ext cx="188912" cy="19050"/>
            </a:xfrm>
            <a:custGeom>
              <a:avLst/>
              <a:gdLst>
                <a:gd name="T0" fmla="*/ 1 w 20"/>
                <a:gd name="T1" fmla="*/ 0 h 2"/>
                <a:gd name="T2" fmla="*/ 0 w 20"/>
                <a:gd name="T3" fmla="*/ 0 h 2"/>
                <a:gd name="T4" fmla="*/ 0 w 20"/>
                <a:gd name="T5" fmla="*/ 1 h 2"/>
                <a:gd name="T6" fmla="*/ 0 w 20"/>
                <a:gd name="T7" fmla="*/ 2 h 2"/>
                <a:gd name="T8" fmla="*/ 19 w 20"/>
                <a:gd name="T9" fmla="*/ 2 h 2"/>
                <a:gd name="T10" fmla="*/ 1 w 20"/>
                <a:gd name="T11" fmla="*/ 2 h 2"/>
                <a:gd name="T12" fmla="*/ 20 w 20"/>
                <a:gd name="T13" fmla="*/ 2 h 2"/>
                <a:gd name="T14" fmla="*/ 20 w 20"/>
                <a:gd name="T15" fmla="*/ 1 h 2"/>
                <a:gd name="T16" fmla="*/ 20 w 20"/>
                <a:gd name="T17" fmla="*/ 0 h 2"/>
                <a:gd name="T18" fmla="*/ 19 w 20"/>
                <a:gd name="T19" fmla="*/ 0 h 2"/>
                <a:gd name="T20" fmla="*/ 1 w 20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9" y="2"/>
                  </a:lnTo>
                  <a:lnTo>
                    <a:pt x="1" y="2"/>
                  </a:lnTo>
                  <a:lnTo>
                    <a:pt x="20" y="2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82" name="Freeform 1058"/>
            <p:cNvSpPr>
              <a:spLocks/>
            </p:cNvSpPr>
            <p:nvPr/>
          </p:nvSpPr>
          <p:spPr bwMode="auto">
            <a:xfrm>
              <a:off x="3776663" y="3679825"/>
              <a:ext cx="19050" cy="76200"/>
            </a:xfrm>
            <a:custGeom>
              <a:avLst/>
              <a:gdLst>
                <a:gd name="T0" fmla="*/ 0 w 12"/>
                <a:gd name="T1" fmla="*/ 42 h 48"/>
                <a:gd name="T2" fmla="*/ 0 w 12"/>
                <a:gd name="T3" fmla="*/ 48 h 48"/>
                <a:gd name="T4" fmla="*/ 12 w 12"/>
                <a:gd name="T5" fmla="*/ 48 h 48"/>
                <a:gd name="T6" fmla="*/ 12 w 12"/>
                <a:gd name="T7" fmla="*/ 0 h 48"/>
                <a:gd name="T8" fmla="*/ 0 w 12"/>
                <a:gd name="T9" fmla="*/ 0 h 48"/>
                <a:gd name="T10" fmla="*/ 0 w 12"/>
                <a:gd name="T11" fmla="*/ 6 h 48"/>
                <a:gd name="T12" fmla="*/ 0 w 12"/>
                <a:gd name="T13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48">
                  <a:moveTo>
                    <a:pt x="0" y="42"/>
                  </a:moveTo>
                  <a:lnTo>
                    <a:pt x="0" y="48"/>
                  </a:lnTo>
                  <a:lnTo>
                    <a:pt x="12" y="48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83" name="Freeform 1059"/>
            <p:cNvSpPr>
              <a:spLocks/>
            </p:cNvSpPr>
            <p:nvPr/>
          </p:nvSpPr>
          <p:spPr bwMode="auto">
            <a:xfrm>
              <a:off x="3776663" y="3679825"/>
              <a:ext cx="19050" cy="76200"/>
            </a:xfrm>
            <a:custGeom>
              <a:avLst/>
              <a:gdLst>
                <a:gd name="T0" fmla="*/ 0 w 2"/>
                <a:gd name="T1" fmla="*/ 7 h 8"/>
                <a:gd name="T2" fmla="*/ 0 w 2"/>
                <a:gd name="T3" fmla="*/ 8 h 8"/>
                <a:gd name="T4" fmla="*/ 1 w 2"/>
                <a:gd name="T5" fmla="*/ 8 h 8"/>
                <a:gd name="T6" fmla="*/ 2 w 2"/>
                <a:gd name="T7" fmla="*/ 8 h 8"/>
                <a:gd name="T8" fmla="*/ 2 w 2"/>
                <a:gd name="T9" fmla="*/ 1 h 8"/>
                <a:gd name="T10" fmla="*/ 2 w 2"/>
                <a:gd name="T11" fmla="*/ 7 h 8"/>
                <a:gd name="T12" fmla="*/ 2 w 2"/>
                <a:gd name="T13" fmla="*/ 0 h 8"/>
                <a:gd name="T14" fmla="*/ 1 w 2"/>
                <a:gd name="T15" fmla="*/ 0 h 8"/>
                <a:gd name="T16" fmla="*/ 0 w 2"/>
                <a:gd name="T17" fmla="*/ 0 h 8"/>
                <a:gd name="T18" fmla="*/ 0 w 2"/>
                <a:gd name="T19" fmla="*/ 1 h 8"/>
                <a:gd name="T20" fmla="*/ 0 w 2"/>
                <a:gd name="T21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8">
                  <a:moveTo>
                    <a:pt x="0" y="7"/>
                  </a:moveTo>
                  <a:lnTo>
                    <a:pt x="0" y="8"/>
                  </a:lnTo>
                  <a:lnTo>
                    <a:pt x="1" y="8"/>
                  </a:lnTo>
                  <a:lnTo>
                    <a:pt x="2" y="8"/>
                  </a:lnTo>
                  <a:lnTo>
                    <a:pt x="2" y="1"/>
                  </a:lnTo>
                  <a:lnTo>
                    <a:pt x="2" y="7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7"/>
                  </a:lnTo>
                </a:path>
              </a:pathLst>
            </a:custGeom>
            <a:noFill/>
            <a:ln w="9525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84" name="Freeform 1060"/>
            <p:cNvSpPr>
              <a:spLocks/>
            </p:cNvSpPr>
            <p:nvPr/>
          </p:nvSpPr>
          <p:spPr bwMode="auto">
            <a:xfrm>
              <a:off x="3776663" y="3679825"/>
              <a:ext cx="476250" cy="19050"/>
            </a:xfrm>
            <a:custGeom>
              <a:avLst/>
              <a:gdLst>
                <a:gd name="T0" fmla="*/ 6 w 300"/>
                <a:gd name="T1" fmla="*/ 0 h 12"/>
                <a:gd name="T2" fmla="*/ 0 w 300"/>
                <a:gd name="T3" fmla="*/ 0 h 12"/>
                <a:gd name="T4" fmla="*/ 0 w 300"/>
                <a:gd name="T5" fmla="*/ 6 h 12"/>
                <a:gd name="T6" fmla="*/ 294 w 300"/>
                <a:gd name="T7" fmla="*/ 12 h 12"/>
                <a:gd name="T8" fmla="*/ 6 w 300"/>
                <a:gd name="T9" fmla="*/ 12 h 12"/>
                <a:gd name="T10" fmla="*/ 294 w 300"/>
                <a:gd name="T11" fmla="*/ 6 h 12"/>
                <a:gd name="T12" fmla="*/ 300 w 300"/>
                <a:gd name="T13" fmla="*/ 6 h 12"/>
                <a:gd name="T14" fmla="*/ 294 w 300"/>
                <a:gd name="T15" fmla="*/ 0 h 12"/>
                <a:gd name="T16" fmla="*/ 6 w 300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0" h="12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294" y="12"/>
                  </a:lnTo>
                  <a:lnTo>
                    <a:pt x="6" y="12"/>
                  </a:lnTo>
                  <a:lnTo>
                    <a:pt x="294" y="6"/>
                  </a:lnTo>
                  <a:lnTo>
                    <a:pt x="300" y="6"/>
                  </a:lnTo>
                  <a:lnTo>
                    <a:pt x="29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85" name="Freeform 1061"/>
            <p:cNvSpPr>
              <a:spLocks/>
            </p:cNvSpPr>
            <p:nvPr/>
          </p:nvSpPr>
          <p:spPr bwMode="auto">
            <a:xfrm>
              <a:off x="3776663" y="3679825"/>
              <a:ext cx="476250" cy="19050"/>
            </a:xfrm>
            <a:custGeom>
              <a:avLst/>
              <a:gdLst>
                <a:gd name="T0" fmla="*/ 1 w 50"/>
                <a:gd name="T1" fmla="*/ 0 h 2"/>
                <a:gd name="T2" fmla="*/ 0 w 50"/>
                <a:gd name="T3" fmla="*/ 0 h 2"/>
                <a:gd name="T4" fmla="*/ 0 w 50"/>
                <a:gd name="T5" fmla="*/ 1 h 2"/>
                <a:gd name="T6" fmla="*/ 0 w 50"/>
                <a:gd name="T7" fmla="*/ 1 h 2"/>
                <a:gd name="T8" fmla="*/ 49 w 50"/>
                <a:gd name="T9" fmla="*/ 2 h 2"/>
                <a:gd name="T10" fmla="*/ 1 w 50"/>
                <a:gd name="T11" fmla="*/ 2 h 2"/>
                <a:gd name="T12" fmla="*/ 49 w 50"/>
                <a:gd name="T13" fmla="*/ 1 h 2"/>
                <a:gd name="T14" fmla="*/ 50 w 50"/>
                <a:gd name="T15" fmla="*/ 1 h 2"/>
                <a:gd name="T16" fmla="*/ 49 w 50"/>
                <a:gd name="T17" fmla="*/ 0 h 2"/>
                <a:gd name="T18" fmla="*/ 49 w 50"/>
                <a:gd name="T19" fmla="*/ 0 h 2"/>
                <a:gd name="T20" fmla="*/ 1 w 50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49" y="2"/>
                  </a:lnTo>
                  <a:lnTo>
                    <a:pt x="1" y="2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86" name="Freeform 1062"/>
            <p:cNvSpPr>
              <a:spLocks/>
            </p:cNvSpPr>
            <p:nvPr/>
          </p:nvSpPr>
          <p:spPr bwMode="auto">
            <a:xfrm>
              <a:off x="4233863" y="3679825"/>
              <a:ext cx="19050" cy="19050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0 h 12"/>
                <a:gd name="T4" fmla="*/ 0 w 12"/>
                <a:gd name="T5" fmla="*/ 6 h 12"/>
                <a:gd name="T6" fmla="*/ 6 w 12"/>
                <a:gd name="T7" fmla="*/ 12 h 12"/>
                <a:gd name="T8" fmla="*/ 12 w 12"/>
                <a:gd name="T9" fmla="*/ 6 h 12"/>
                <a:gd name="T10" fmla="*/ 12 w 12"/>
                <a:gd name="T11" fmla="*/ 0 h 12"/>
                <a:gd name="T12" fmla="*/ 6 w 12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87" name="Freeform 1063"/>
            <p:cNvSpPr>
              <a:spLocks/>
            </p:cNvSpPr>
            <p:nvPr/>
          </p:nvSpPr>
          <p:spPr bwMode="auto">
            <a:xfrm>
              <a:off x="4233863" y="3679825"/>
              <a:ext cx="19050" cy="19050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1 h 2"/>
                <a:gd name="T8" fmla="*/ 1 w 2"/>
                <a:gd name="T9" fmla="*/ 2 h 2"/>
                <a:gd name="T10" fmla="*/ 1 w 2"/>
                <a:gd name="T11" fmla="*/ 2 h 2"/>
                <a:gd name="T12" fmla="*/ 2 w 2"/>
                <a:gd name="T13" fmla="*/ 1 h 2"/>
                <a:gd name="T14" fmla="*/ 2 w 2"/>
                <a:gd name="T15" fmla="*/ 1 h 2"/>
                <a:gd name="T16" fmla="*/ 2 w 2"/>
                <a:gd name="T17" fmla="*/ 0 h 2"/>
                <a:gd name="T18" fmla="*/ 1 w 2"/>
                <a:gd name="T19" fmla="*/ 0 h 2"/>
                <a:gd name="T20" fmla="*/ 1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88" name="Freeform 1064"/>
            <p:cNvSpPr>
              <a:spLocks/>
            </p:cNvSpPr>
            <p:nvPr/>
          </p:nvSpPr>
          <p:spPr bwMode="auto">
            <a:xfrm>
              <a:off x="4233863" y="3679825"/>
              <a:ext cx="38100" cy="19050"/>
            </a:xfrm>
            <a:custGeom>
              <a:avLst/>
              <a:gdLst>
                <a:gd name="T0" fmla="*/ 6 w 24"/>
                <a:gd name="T1" fmla="*/ 0 h 12"/>
                <a:gd name="T2" fmla="*/ 0 w 24"/>
                <a:gd name="T3" fmla="*/ 0 h 12"/>
                <a:gd name="T4" fmla="*/ 0 w 24"/>
                <a:gd name="T5" fmla="*/ 6 h 12"/>
                <a:gd name="T6" fmla="*/ 18 w 24"/>
                <a:gd name="T7" fmla="*/ 12 h 12"/>
                <a:gd name="T8" fmla="*/ 6 w 24"/>
                <a:gd name="T9" fmla="*/ 12 h 12"/>
                <a:gd name="T10" fmla="*/ 24 w 24"/>
                <a:gd name="T11" fmla="*/ 6 h 12"/>
                <a:gd name="T12" fmla="*/ 24 w 24"/>
                <a:gd name="T13" fmla="*/ 0 h 12"/>
                <a:gd name="T14" fmla="*/ 18 w 24"/>
                <a:gd name="T15" fmla="*/ 0 h 12"/>
                <a:gd name="T16" fmla="*/ 6 w 24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12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89" name="Freeform 1065"/>
            <p:cNvSpPr>
              <a:spLocks/>
            </p:cNvSpPr>
            <p:nvPr/>
          </p:nvSpPr>
          <p:spPr bwMode="auto">
            <a:xfrm>
              <a:off x="4233863" y="3679825"/>
              <a:ext cx="38100" cy="19050"/>
            </a:xfrm>
            <a:custGeom>
              <a:avLst/>
              <a:gdLst>
                <a:gd name="T0" fmla="*/ 1 w 4"/>
                <a:gd name="T1" fmla="*/ 0 h 2"/>
                <a:gd name="T2" fmla="*/ 0 w 4"/>
                <a:gd name="T3" fmla="*/ 0 h 2"/>
                <a:gd name="T4" fmla="*/ 0 w 4"/>
                <a:gd name="T5" fmla="*/ 1 h 2"/>
                <a:gd name="T6" fmla="*/ 0 w 4"/>
                <a:gd name="T7" fmla="*/ 1 h 2"/>
                <a:gd name="T8" fmla="*/ 3 w 4"/>
                <a:gd name="T9" fmla="*/ 2 h 2"/>
                <a:gd name="T10" fmla="*/ 1 w 4"/>
                <a:gd name="T11" fmla="*/ 2 h 2"/>
                <a:gd name="T12" fmla="*/ 4 w 4"/>
                <a:gd name="T13" fmla="*/ 1 h 2"/>
                <a:gd name="T14" fmla="*/ 4 w 4"/>
                <a:gd name="T15" fmla="*/ 1 h 2"/>
                <a:gd name="T16" fmla="*/ 4 w 4"/>
                <a:gd name="T17" fmla="*/ 0 h 2"/>
                <a:gd name="T18" fmla="*/ 3 w 4"/>
                <a:gd name="T19" fmla="*/ 0 h 2"/>
                <a:gd name="T20" fmla="*/ 1 w 4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3" y="2"/>
                  </a:lnTo>
                  <a:lnTo>
                    <a:pt x="1" y="2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90" name="Freeform 1066"/>
            <p:cNvSpPr>
              <a:spLocks/>
            </p:cNvSpPr>
            <p:nvPr/>
          </p:nvSpPr>
          <p:spPr bwMode="auto">
            <a:xfrm>
              <a:off x="4252913" y="3584575"/>
              <a:ext cx="19050" cy="114300"/>
            </a:xfrm>
            <a:custGeom>
              <a:avLst/>
              <a:gdLst>
                <a:gd name="T0" fmla="*/ 0 w 12"/>
                <a:gd name="T1" fmla="*/ 66 h 72"/>
                <a:gd name="T2" fmla="*/ 6 w 12"/>
                <a:gd name="T3" fmla="*/ 72 h 72"/>
                <a:gd name="T4" fmla="*/ 12 w 12"/>
                <a:gd name="T5" fmla="*/ 66 h 72"/>
                <a:gd name="T6" fmla="*/ 12 w 12"/>
                <a:gd name="T7" fmla="*/ 6 h 72"/>
                <a:gd name="T8" fmla="*/ 6 w 12"/>
                <a:gd name="T9" fmla="*/ 0 h 72"/>
                <a:gd name="T10" fmla="*/ 0 w 12"/>
                <a:gd name="T11" fmla="*/ 6 h 72"/>
                <a:gd name="T12" fmla="*/ 0 w 12"/>
                <a:gd name="T13" fmla="*/ 6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72">
                  <a:moveTo>
                    <a:pt x="0" y="66"/>
                  </a:moveTo>
                  <a:lnTo>
                    <a:pt x="6" y="72"/>
                  </a:lnTo>
                  <a:lnTo>
                    <a:pt x="12" y="6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6" name="Freeform 1067"/>
            <p:cNvSpPr>
              <a:spLocks/>
            </p:cNvSpPr>
            <p:nvPr/>
          </p:nvSpPr>
          <p:spPr bwMode="auto">
            <a:xfrm>
              <a:off x="4252913" y="3584575"/>
              <a:ext cx="19050" cy="114300"/>
            </a:xfrm>
            <a:custGeom>
              <a:avLst/>
              <a:gdLst>
                <a:gd name="T0" fmla="*/ 0 w 2"/>
                <a:gd name="T1" fmla="*/ 11 h 12"/>
                <a:gd name="T2" fmla="*/ 1 w 2"/>
                <a:gd name="T3" fmla="*/ 11 h 12"/>
                <a:gd name="T4" fmla="*/ 1 w 2"/>
                <a:gd name="T5" fmla="*/ 12 h 12"/>
                <a:gd name="T6" fmla="*/ 2 w 2"/>
                <a:gd name="T7" fmla="*/ 11 h 12"/>
                <a:gd name="T8" fmla="*/ 2 w 2"/>
                <a:gd name="T9" fmla="*/ 1 h 12"/>
                <a:gd name="T10" fmla="*/ 2 w 2"/>
                <a:gd name="T11" fmla="*/ 11 h 12"/>
                <a:gd name="T12" fmla="*/ 2 w 2"/>
                <a:gd name="T13" fmla="*/ 1 h 12"/>
                <a:gd name="T14" fmla="*/ 1 w 2"/>
                <a:gd name="T15" fmla="*/ 0 h 12"/>
                <a:gd name="T16" fmla="*/ 0 w 2"/>
                <a:gd name="T17" fmla="*/ 1 h 12"/>
                <a:gd name="T18" fmla="*/ 0 w 2"/>
                <a:gd name="T19" fmla="*/ 1 h 12"/>
                <a:gd name="T20" fmla="*/ 0 w 2"/>
                <a:gd name="T21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12">
                  <a:moveTo>
                    <a:pt x="0" y="11"/>
                  </a:moveTo>
                  <a:lnTo>
                    <a:pt x="1" y="11"/>
                  </a:lnTo>
                  <a:lnTo>
                    <a:pt x="1" y="12"/>
                  </a:lnTo>
                  <a:lnTo>
                    <a:pt x="2" y="11"/>
                  </a:lnTo>
                  <a:lnTo>
                    <a:pt x="2" y="1"/>
                  </a:lnTo>
                  <a:lnTo>
                    <a:pt x="2" y="11"/>
                  </a:lnTo>
                  <a:lnTo>
                    <a:pt x="2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1"/>
                  </a:lnTo>
                </a:path>
              </a:pathLst>
            </a:custGeom>
            <a:noFill/>
            <a:ln w="9525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9" name="Freeform 1068"/>
            <p:cNvSpPr>
              <a:spLocks/>
            </p:cNvSpPr>
            <p:nvPr/>
          </p:nvSpPr>
          <p:spPr bwMode="auto">
            <a:xfrm>
              <a:off x="4252913" y="3584575"/>
              <a:ext cx="209550" cy="19050"/>
            </a:xfrm>
            <a:custGeom>
              <a:avLst/>
              <a:gdLst>
                <a:gd name="T0" fmla="*/ 6 w 132"/>
                <a:gd name="T1" fmla="*/ 0 h 12"/>
                <a:gd name="T2" fmla="*/ 0 w 132"/>
                <a:gd name="T3" fmla="*/ 6 h 12"/>
                <a:gd name="T4" fmla="*/ 0 w 132"/>
                <a:gd name="T5" fmla="*/ 12 h 12"/>
                <a:gd name="T6" fmla="*/ 132 w 132"/>
                <a:gd name="T7" fmla="*/ 12 h 12"/>
                <a:gd name="T8" fmla="*/ 132 w 132"/>
                <a:gd name="T9" fmla="*/ 6 h 12"/>
                <a:gd name="T10" fmla="*/ 126 w 132"/>
                <a:gd name="T11" fmla="*/ 0 h 12"/>
                <a:gd name="T12" fmla="*/ 6 w 132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2" h="12">
                  <a:moveTo>
                    <a:pt x="6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132" y="12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0" name="Freeform 1069"/>
            <p:cNvSpPr>
              <a:spLocks/>
            </p:cNvSpPr>
            <p:nvPr/>
          </p:nvSpPr>
          <p:spPr bwMode="auto">
            <a:xfrm>
              <a:off x="4252913" y="3584575"/>
              <a:ext cx="209550" cy="19050"/>
            </a:xfrm>
            <a:custGeom>
              <a:avLst/>
              <a:gdLst>
                <a:gd name="T0" fmla="*/ 1 w 22"/>
                <a:gd name="T1" fmla="*/ 0 h 2"/>
                <a:gd name="T2" fmla="*/ 0 w 22"/>
                <a:gd name="T3" fmla="*/ 1 h 2"/>
                <a:gd name="T4" fmla="*/ 0 w 22"/>
                <a:gd name="T5" fmla="*/ 1 h 2"/>
                <a:gd name="T6" fmla="*/ 0 w 22"/>
                <a:gd name="T7" fmla="*/ 2 h 2"/>
                <a:gd name="T8" fmla="*/ 21 w 22"/>
                <a:gd name="T9" fmla="*/ 2 h 2"/>
                <a:gd name="T10" fmla="*/ 1 w 22"/>
                <a:gd name="T11" fmla="*/ 2 h 2"/>
                <a:gd name="T12" fmla="*/ 22 w 22"/>
                <a:gd name="T13" fmla="*/ 2 h 2"/>
                <a:gd name="T14" fmla="*/ 22 w 22"/>
                <a:gd name="T15" fmla="*/ 1 h 2"/>
                <a:gd name="T16" fmla="*/ 22 w 22"/>
                <a:gd name="T17" fmla="*/ 1 h 2"/>
                <a:gd name="T18" fmla="*/ 21 w 22"/>
                <a:gd name="T19" fmla="*/ 0 h 2"/>
                <a:gd name="T20" fmla="*/ 1 w 2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2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21" y="2"/>
                  </a:lnTo>
                  <a:lnTo>
                    <a:pt x="1" y="2"/>
                  </a:lnTo>
                  <a:lnTo>
                    <a:pt x="22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1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1" name="Freeform 1070"/>
            <p:cNvSpPr>
              <a:spLocks/>
            </p:cNvSpPr>
            <p:nvPr/>
          </p:nvSpPr>
          <p:spPr bwMode="auto">
            <a:xfrm>
              <a:off x="4443413" y="3584575"/>
              <a:ext cx="255587" cy="19050"/>
            </a:xfrm>
            <a:custGeom>
              <a:avLst/>
              <a:gdLst>
                <a:gd name="T0" fmla="*/ 6 w 161"/>
                <a:gd name="T1" fmla="*/ 0 h 12"/>
                <a:gd name="T2" fmla="*/ 0 w 161"/>
                <a:gd name="T3" fmla="*/ 6 h 12"/>
                <a:gd name="T4" fmla="*/ 0 w 161"/>
                <a:gd name="T5" fmla="*/ 12 h 12"/>
                <a:gd name="T6" fmla="*/ 161 w 161"/>
                <a:gd name="T7" fmla="*/ 12 h 12"/>
                <a:gd name="T8" fmla="*/ 161 w 161"/>
                <a:gd name="T9" fmla="*/ 6 h 12"/>
                <a:gd name="T10" fmla="*/ 155 w 161"/>
                <a:gd name="T11" fmla="*/ 0 h 12"/>
                <a:gd name="T12" fmla="*/ 6 w 161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12">
                  <a:moveTo>
                    <a:pt x="6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161" y="12"/>
                  </a:lnTo>
                  <a:lnTo>
                    <a:pt x="161" y="6"/>
                  </a:lnTo>
                  <a:lnTo>
                    <a:pt x="155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2" name="Freeform 1071"/>
            <p:cNvSpPr>
              <a:spLocks/>
            </p:cNvSpPr>
            <p:nvPr/>
          </p:nvSpPr>
          <p:spPr bwMode="auto">
            <a:xfrm>
              <a:off x="4443413" y="3584575"/>
              <a:ext cx="255587" cy="19050"/>
            </a:xfrm>
            <a:custGeom>
              <a:avLst/>
              <a:gdLst>
                <a:gd name="T0" fmla="*/ 1 w 27"/>
                <a:gd name="T1" fmla="*/ 0 h 2"/>
                <a:gd name="T2" fmla="*/ 0 w 27"/>
                <a:gd name="T3" fmla="*/ 1 h 2"/>
                <a:gd name="T4" fmla="*/ 0 w 27"/>
                <a:gd name="T5" fmla="*/ 1 h 2"/>
                <a:gd name="T6" fmla="*/ 0 w 27"/>
                <a:gd name="T7" fmla="*/ 2 h 2"/>
                <a:gd name="T8" fmla="*/ 26 w 27"/>
                <a:gd name="T9" fmla="*/ 2 h 2"/>
                <a:gd name="T10" fmla="*/ 1 w 27"/>
                <a:gd name="T11" fmla="*/ 2 h 2"/>
                <a:gd name="T12" fmla="*/ 27 w 27"/>
                <a:gd name="T13" fmla="*/ 2 h 2"/>
                <a:gd name="T14" fmla="*/ 27 w 27"/>
                <a:gd name="T15" fmla="*/ 1 h 2"/>
                <a:gd name="T16" fmla="*/ 27 w 27"/>
                <a:gd name="T17" fmla="*/ 1 h 2"/>
                <a:gd name="T18" fmla="*/ 26 w 27"/>
                <a:gd name="T19" fmla="*/ 0 h 2"/>
                <a:gd name="T20" fmla="*/ 1 w 27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2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26" y="2"/>
                  </a:lnTo>
                  <a:lnTo>
                    <a:pt x="1" y="2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6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3" name="Freeform 1072"/>
            <p:cNvSpPr>
              <a:spLocks/>
            </p:cNvSpPr>
            <p:nvPr/>
          </p:nvSpPr>
          <p:spPr bwMode="auto">
            <a:xfrm>
              <a:off x="4679950" y="3584575"/>
              <a:ext cx="638175" cy="19050"/>
            </a:xfrm>
            <a:custGeom>
              <a:avLst/>
              <a:gdLst>
                <a:gd name="T0" fmla="*/ 6 w 402"/>
                <a:gd name="T1" fmla="*/ 0 h 12"/>
                <a:gd name="T2" fmla="*/ 0 w 402"/>
                <a:gd name="T3" fmla="*/ 6 h 12"/>
                <a:gd name="T4" fmla="*/ 0 w 402"/>
                <a:gd name="T5" fmla="*/ 12 h 12"/>
                <a:gd name="T6" fmla="*/ 402 w 402"/>
                <a:gd name="T7" fmla="*/ 12 h 12"/>
                <a:gd name="T8" fmla="*/ 402 w 402"/>
                <a:gd name="T9" fmla="*/ 6 h 12"/>
                <a:gd name="T10" fmla="*/ 396 w 402"/>
                <a:gd name="T11" fmla="*/ 0 h 12"/>
                <a:gd name="T12" fmla="*/ 6 w 402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2" h="12">
                  <a:moveTo>
                    <a:pt x="6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402" y="12"/>
                  </a:lnTo>
                  <a:lnTo>
                    <a:pt x="402" y="6"/>
                  </a:lnTo>
                  <a:lnTo>
                    <a:pt x="39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4" name="Freeform 1073"/>
            <p:cNvSpPr>
              <a:spLocks/>
            </p:cNvSpPr>
            <p:nvPr/>
          </p:nvSpPr>
          <p:spPr bwMode="auto">
            <a:xfrm>
              <a:off x="4679950" y="3584575"/>
              <a:ext cx="638175" cy="19050"/>
            </a:xfrm>
            <a:custGeom>
              <a:avLst/>
              <a:gdLst>
                <a:gd name="T0" fmla="*/ 1 w 67"/>
                <a:gd name="T1" fmla="*/ 0 h 2"/>
                <a:gd name="T2" fmla="*/ 0 w 67"/>
                <a:gd name="T3" fmla="*/ 1 h 2"/>
                <a:gd name="T4" fmla="*/ 0 w 67"/>
                <a:gd name="T5" fmla="*/ 1 h 2"/>
                <a:gd name="T6" fmla="*/ 0 w 67"/>
                <a:gd name="T7" fmla="*/ 2 h 2"/>
                <a:gd name="T8" fmla="*/ 66 w 67"/>
                <a:gd name="T9" fmla="*/ 2 h 2"/>
                <a:gd name="T10" fmla="*/ 1 w 67"/>
                <a:gd name="T11" fmla="*/ 2 h 2"/>
                <a:gd name="T12" fmla="*/ 67 w 67"/>
                <a:gd name="T13" fmla="*/ 2 h 2"/>
                <a:gd name="T14" fmla="*/ 67 w 67"/>
                <a:gd name="T15" fmla="*/ 1 h 2"/>
                <a:gd name="T16" fmla="*/ 67 w 67"/>
                <a:gd name="T17" fmla="*/ 1 h 2"/>
                <a:gd name="T18" fmla="*/ 66 w 67"/>
                <a:gd name="T19" fmla="*/ 0 h 2"/>
                <a:gd name="T20" fmla="*/ 1 w 67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2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66" y="2"/>
                  </a:lnTo>
                  <a:lnTo>
                    <a:pt x="1" y="2"/>
                  </a:lnTo>
                  <a:lnTo>
                    <a:pt x="67" y="2"/>
                  </a:lnTo>
                  <a:lnTo>
                    <a:pt x="67" y="1"/>
                  </a:lnTo>
                  <a:lnTo>
                    <a:pt x="67" y="1"/>
                  </a:lnTo>
                  <a:lnTo>
                    <a:pt x="66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5" name="Freeform 1074"/>
            <p:cNvSpPr>
              <a:spLocks/>
            </p:cNvSpPr>
            <p:nvPr/>
          </p:nvSpPr>
          <p:spPr bwMode="auto">
            <a:xfrm>
              <a:off x="5299075" y="3584575"/>
              <a:ext cx="150812" cy="19050"/>
            </a:xfrm>
            <a:custGeom>
              <a:avLst/>
              <a:gdLst>
                <a:gd name="T0" fmla="*/ 6 w 95"/>
                <a:gd name="T1" fmla="*/ 0 h 12"/>
                <a:gd name="T2" fmla="*/ 6 w 95"/>
                <a:gd name="T3" fmla="*/ 6 h 12"/>
                <a:gd name="T4" fmla="*/ 0 w 95"/>
                <a:gd name="T5" fmla="*/ 6 h 12"/>
                <a:gd name="T6" fmla="*/ 6 w 95"/>
                <a:gd name="T7" fmla="*/ 12 h 12"/>
                <a:gd name="T8" fmla="*/ 89 w 95"/>
                <a:gd name="T9" fmla="*/ 12 h 12"/>
                <a:gd name="T10" fmla="*/ 95 w 95"/>
                <a:gd name="T11" fmla="*/ 6 h 12"/>
                <a:gd name="T12" fmla="*/ 89 w 95"/>
                <a:gd name="T13" fmla="*/ 6 h 12"/>
                <a:gd name="T14" fmla="*/ 89 w 95"/>
                <a:gd name="T15" fmla="*/ 0 h 12"/>
                <a:gd name="T16" fmla="*/ 6 w 95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" h="12">
                  <a:moveTo>
                    <a:pt x="6" y="0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6" y="12"/>
                  </a:lnTo>
                  <a:lnTo>
                    <a:pt x="89" y="12"/>
                  </a:lnTo>
                  <a:lnTo>
                    <a:pt x="95" y="6"/>
                  </a:lnTo>
                  <a:lnTo>
                    <a:pt x="89" y="6"/>
                  </a:lnTo>
                  <a:lnTo>
                    <a:pt x="8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6" name="Freeform 1075"/>
            <p:cNvSpPr>
              <a:spLocks/>
            </p:cNvSpPr>
            <p:nvPr/>
          </p:nvSpPr>
          <p:spPr bwMode="auto">
            <a:xfrm>
              <a:off x="5299075" y="3584575"/>
              <a:ext cx="150812" cy="19050"/>
            </a:xfrm>
            <a:custGeom>
              <a:avLst/>
              <a:gdLst>
                <a:gd name="T0" fmla="*/ 1 w 16"/>
                <a:gd name="T1" fmla="*/ 0 h 2"/>
                <a:gd name="T2" fmla="*/ 1 w 16"/>
                <a:gd name="T3" fmla="*/ 1 h 2"/>
                <a:gd name="T4" fmla="*/ 0 w 16"/>
                <a:gd name="T5" fmla="*/ 1 h 2"/>
                <a:gd name="T6" fmla="*/ 1 w 16"/>
                <a:gd name="T7" fmla="*/ 2 h 2"/>
                <a:gd name="T8" fmla="*/ 15 w 16"/>
                <a:gd name="T9" fmla="*/ 2 h 2"/>
                <a:gd name="T10" fmla="*/ 1 w 16"/>
                <a:gd name="T11" fmla="*/ 2 h 2"/>
                <a:gd name="T12" fmla="*/ 15 w 16"/>
                <a:gd name="T13" fmla="*/ 2 h 2"/>
                <a:gd name="T14" fmla="*/ 16 w 16"/>
                <a:gd name="T15" fmla="*/ 1 h 2"/>
                <a:gd name="T16" fmla="*/ 15 w 16"/>
                <a:gd name="T17" fmla="*/ 1 h 2"/>
                <a:gd name="T18" fmla="*/ 15 w 16"/>
                <a:gd name="T19" fmla="*/ 0 h 2"/>
                <a:gd name="T20" fmla="*/ 1 w 16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2">
                  <a:moveTo>
                    <a:pt x="1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15" y="2"/>
                  </a:lnTo>
                  <a:lnTo>
                    <a:pt x="1" y="2"/>
                  </a:lnTo>
                  <a:lnTo>
                    <a:pt x="15" y="2"/>
                  </a:lnTo>
                  <a:lnTo>
                    <a:pt x="16" y="1"/>
                  </a:lnTo>
                  <a:lnTo>
                    <a:pt x="15" y="1"/>
                  </a:lnTo>
                  <a:lnTo>
                    <a:pt x="15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7" name="Freeform 1076"/>
            <p:cNvSpPr>
              <a:spLocks/>
            </p:cNvSpPr>
            <p:nvPr/>
          </p:nvSpPr>
          <p:spPr bwMode="auto">
            <a:xfrm>
              <a:off x="5430838" y="3498850"/>
              <a:ext cx="19050" cy="104775"/>
            </a:xfrm>
            <a:custGeom>
              <a:avLst/>
              <a:gdLst>
                <a:gd name="T0" fmla="*/ 0 w 12"/>
                <a:gd name="T1" fmla="*/ 60 h 66"/>
                <a:gd name="T2" fmla="*/ 0 w 12"/>
                <a:gd name="T3" fmla="*/ 66 h 66"/>
                <a:gd name="T4" fmla="*/ 6 w 12"/>
                <a:gd name="T5" fmla="*/ 66 h 66"/>
                <a:gd name="T6" fmla="*/ 12 w 12"/>
                <a:gd name="T7" fmla="*/ 6 h 66"/>
                <a:gd name="T8" fmla="*/ 12 w 12"/>
                <a:gd name="T9" fmla="*/ 60 h 66"/>
                <a:gd name="T10" fmla="*/ 6 w 12"/>
                <a:gd name="T11" fmla="*/ 0 h 66"/>
                <a:gd name="T12" fmla="*/ 0 w 12"/>
                <a:gd name="T13" fmla="*/ 0 h 66"/>
                <a:gd name="T14" fmla="*/ 0 w 12"/>
                <a:gd name="T15" fmla="*/ 6 h 66"/>
                <a:gd name="T16" fmla="*/ 0 w 12"/>
                <a:gd name="T17" fmla="*/ 6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66">
                  <a:moveTo>
                    <a:pt x="0" y="60"/>
                  </a:moveTo>
                  <a:lnTo>
                    <a:pt x="0" y="66"/>
                  </a:lnTo>
                  <a:lnTo>
                    <a:pt x="6" y="66"/>
                  </a:lnTo>
                  <a:lnTo>
                    <a:pt x="12" y="6"/>
                  </a:lnTo>
                  <a:lnTo>
                    <a:pt x="12" y="6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8" name="Freeform 1077"/>
            <p:cNvSpPr>
              <a:spLocks/>
            </p:cNvSpPr>
            <p:nvPr/>
          </p:nvSpPr>
          <p:spPr bwMode="auto">
            <a:xfrm>
              <a:off x="5430838" y="3498850"/>
              <a:ext cx="19050" cy="104775"/>
            </a:xfrm>
            <a:custGeom>
              <a:avLst/>
              <a:gdLst>
                <a:gd name="T0" fmla="*/ 0 w 2"/>
                <a:gd name="T1" fmla="*/ 10 h 11"/>
                <a:gd name="T2" fmla="*/ 0 w 2"/>
                <a:gd name="T3" fmla="*/ 11 h 11"/>
                <a:gd name="T4" fmla="*/ 1 w 2"/>
                <a:gd name="T5" fmla="*/ 11 h 11"/>
                <a:gd name="T6" fmla="*/ 1 w 2"/>
                <a:gd name="T7" fmla="*/ 11 h 11"/>
                <a:gd name="T8" fmla="*/ 2 w 2"/>
                <a:gd name="T9" fmla="*/ 1 h 11"/>
                <a:gd name="T10" fmla="*/ 2 w 2"/>
                <a:gd name="T11" fmla="*/ 10 h 11"/>
                <a:gd name="T12" fmla="*/ 1 w 2"/>
                <a:gd name="T13" fmla="*/ 0 h 11"/>
                <a:gd name="T14" fmla="*/ 1 w 2"/>
                <a:gd name="T15" fmla="*/ 0 h 11"/>
                <a:gd name="T16" fmla="*/ 0 w 2"/>
                <a:gd name="T17" fmla="*/ 0 h 11"/>
                <a:gd name="T18" fmla="*/ 0 w 2"/>
                <a:gd name="T19" fmla="*/ 1 h 11"/>
                <a:gd name="T20" fmla="*/ 0 w 2"/>
                <a:gd name="T2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11">
                  <a:moveTo>
                    <a:pt x="0" y="10"/>
                  </a:moveTo>
                  <a:lnTo>
                    <a:pt x="0" y="11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2" y="1"/>
                  </a:lnTo>
                  <a:lnTo>
                    <a:pt x="2" y="1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0"/>
                  </a:lnTo>
                </a:path>
              </a:pathLst>
            </a:custGeom>
            <a:noFill/>
            <a:ln w="9525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9" name="Freeform 1078"/>
            <p:cNvSpPr>
              <a:spLocks/>
            </p:cNvSpPr>
            <p:nvPr/>
          </p:nvSpPr>
          <p:spPr bwMode="auto">
            <a:xfrm>
              <a:off x="5430838" y="3498850"/>
              <a:ext cx="1627187" cy="19050"/>
            </a:xfrm>
            <a:custGeom>
              <a:avLst/>
              <a:gdLst>
                <a:gd name="T0" fmla="*/ 6 w 1025"/>
                <a:gd name="T1" fmla="*/ 0 h 12"/>
                <a:gd name="T2" fmla="*/ 0 w 1025"/>
                <a:gd name="T3" fmla="*/ 0 h 12"/>
                <a:gd name="T4" fmla="*/ 0 w 1025"/>
                <a:gd name="T5" fmla="*/ 12 h 12"/>
                <a:gd name="T6" fmla="*/ 1025 w 1025"/>
                <a:gd name="T7" fmla="*/ 12 h 12"/>
                <a:gd name="T8" fmla="*/ 1025 w 1025"/>
                <a:gd name="T9" fmla="*/ 0 h 12"/>
                <a:gd name="T10" fmla="*/ 1019 w 1025"/>
                <a:gd name="T11" fmla="*/ 0 h 12"/>
                <a:gd name="T12" fmla="*/ 6 w 1025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25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025" y="12"/>
                  </a:lnTo>
                  <a:lnTo>
                    <a:pt x="1025" y="0"/>
                  </a:lnTo>
                  <a:lnTo>
                    <a:pt x="101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0" name="Freeform 1079"/>
            <p:cNvSpPr>
              <a:spLocks/>
            </p:cNvSpPr>
            <p:nvPr/>
          </p:nvSpPr>
          <p:spPr bwMode="auto">
            <a:xfrm>
              <a:off x="5430838" y="3498850"/>
              <a:ext cx="1627187" cy="19050"/>
            </a:xfrm>
            <a:custGeom>
              <a:avLst/>
              <a:gdLst>
                <a:gd name="T0" fmla="*/ 1 w 171"/>
                <a:gd name="T1" fmla="*/ 0 h 2"/>
                <a:gd name="T2" fmla="*/ 0 w 171"/>
                <a:gd name="T3" fmla="*/ 0 h 2"/>
                <a:gd name="T4" fmla="*/ 0 w 171"/>
                <a:gd name="T5" fmla="*/ 1 h 2"/>
                <a:gd name="T6" fmla="*/ 0 w 171"/>
                <a:gd name="T7" fmla="*/ 2 h 2"/>
                <a:gd name="T8" fmla="*/ 170 w 171"/>
                <a:gd name="T9" fmla="*/ 2 h 2"/>
                <a:gd name="T10" fmla="*/ 1 w 171"/>
                <a:gd name="T11" fmla="*/ 2 h 2"/>
                <a:gd name="T12" fmla="*/ 171 w 171"/>
                <a:gd name="T13" fmla="*/ 2 h 2"/>
                <a:gd name="T14" fmla="*/ 171 w 171"/>
                <a:gd name="T15" fmla="*/ 1 h 2"/>
                <a:gd name="T16" fmla="*/ 171 w 171"/>
                <a:gd name="T17" fmla="*/ 0 h 2"/>
                <a:gd name="T18" fmla="*/ 170 w 171"/>
                <a:gd name="T19" fmla="*/ 0 h 2"/>
                <a:gd name="T20" fmla="*/ 1 w 171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1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70" y="2"/>
                  </a:lnTo>
                  <a:lnTo>
                    <a:pt x="1" y="2"/>
                  </a:lnTo>
                  <a:lnTo>
                    <a:pt x="171" y="2"/>
                  </a:lnTo>
                  <a:lnTo>
                    <a:pt x="171" y="1"/>
                  </a:lnTo>
                  <a:lnTo>
                    <a:pt x="171" y="0"/>
                  </a:lnTo>
                  <a:lnTo>
                    <a:pt x="170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i="1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32" name="TextBox 1431"/>
          <p:cNvSpPr txBox="1"/>
          <p:nvPr/>
        </p:nvSpPr>
        <p:spPr>
          <a:xfrm>
            <a:off x="5772731" y="1252959"/>
            <a:ext cx="1472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Log-rank p = 0.08</a:t>
            </a:r>
            <a:br>
              <a:rPr lang="en-US" sz="1200" dirty="0">
                <a:latin typeface="Arial" pitchFamily="34" charset="0"/>
                <a:cs typeface="Arial" pitchFamily="34" charset="0"/>
              </a:rPr>
            </a:br>
            <a:r>
              <a:rPr lang="en-US" sz="1200" dirty="0">
                <a:latin typeface="Arial" pitchFamily="34" charset="0"/>
                <a:cs typeface="Arial" pitchFamily="34" charset="0"/>
              </a:rPr>
              <a:t>(PSP vs Non-PSP)</a:t>
            </a:r>
          </a:p>
        </p:txBody>
      </p:sp>
      <p:sp>
        <p:nvSpPr>
          <p:cNvPr id="1096" name="TextBox 1095"/>
          <p:cNvSpPr txBox="1"/>
          <p:nvPr/>
        </p:nvSpPr>
        <p:spPr>
          <a:xfrm>
            <a:off x="0" y="6246194"/>
            <a:ext cx="91439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 pitchFamily="34" charset="0"/>
                <a:ea typeface="ＭＳ Ｐゴシック"/>
                <a:cs typeface="Arial" pitchFamily="34" charset="0"/>
              </a:rPr>
              <a:t>0-365 days population: A-EXTEND, A-II, A-Japan, A-China, A-III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i="1" dirty="0">
                <a:latin typeface="Arial" pitchFamily="34" charset="0"/>
                <a:ea typeface="ＭＳ Ｐゴシック"/>
                <a:cs typeface="Arial" pitchFamily="34" charset="0"/>
              </a:rPr>
              <a:t>366-730 days population: A-EXTEND, A-II, A-Japan, A-China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i="1" dirty="0">
                <a:latin typeface="Arial" pitchFamily="34" charset="0"/>
                <a:ea typeface="ＭＳ Ｐゴシック"/>
                <a:cs typeface="Arial" pitchFamily="34" charset="0"/>
              </a:rPr>
              <a:t>731-1095 days population: A-II</a:t>
            </a:r>
          </a:p>
        </p:txBody>
      </p:sp>
    </p:spTree>
    <p:extLst>
      <p:ext uri="{BB962C8B-B14F-4D97-AF65-F5344CB8AC3E}">
        <p14:creationId xmlns="" xmlns:p14="http://schemas.microsoft.com/office/powerpoint/2010/main" val="6204738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Rectangle 10"/>
          <p:cNvSpPr>
            <a:spLocks noChangeArrowheads="1"/>
          </p:cNvSpPr>
          <p:nvPr/>
        </p:nvSpPr>
        <p:spPr bwMode="hidden">
          <a:xfrm>
            <a:off x="457200" y="1143000"/>
            <a:ext cx="8229600" cy="502920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39536E"/>
            </a:solidFill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rgbClr val="1C1C1C"/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2000">
              <a:solidFill>
                <a:srgbClr val="FFFFFF"/>
              </a:solidFill>
              <a:ea typeface="ヒラギノ角ゴ Pro W3" pitchFamily="-111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55575"/>
            <a:ext cx="9144000" cy="75565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PSP Analysis – </a:t>
            </a:r>
            <a:r>
              <a:rPr lang="en-US" sz="2800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Def/</a:t>
            </a:r>
            <a:r>
              <a:rPr lang="en-US" sz="2800" i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Prob</a:t>
            </a:r>
            <a:r>
              <a:rPr lang="en-US" sz="2800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ST At 3-Years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>
                <a:latin typeface="Arial" pitchFamily="34" charset="0"/>
                <a:cs typeface="Arial" pitchFamily="34" charset="0"/>
              </a:rPr>
            </a:br>
            <a:r>
              <a:rPr lang="en-US" sz="2800" b="0" dirty="0" smtClean="0">
                <a:latin typeface="Arial" pitchFamily="34" charset="0"/>
                <a:cs typeface="Arial" pitchFamily="34" charset="0"/>
              </a:rPr>
              <a:t>(Absorb Patients, As-Treated </a:t>
            </a:r>
            <a:r>
              <a:rPr lang="en-US" sz="2800" b="0" dirty="0">
                <a:latin typeface="Arial" pitchFamily="34" charset="0"/>
                <a:cs typeface="Arial" pitchFamily="34" charset="0"/>
              </a:rPr>
              <a:t>Population)</a:t>
            </a:r>
          </a:p>
        </p:txBody>
      </p:sp>
      <p:graphicFrame>
        <p:nvGraphicFramePr>
          <p:cNvPr id="222" name="Table 22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64277281"/>
              </p:ext>
            </p:extLst>
          </p:nvPr>
        </p:nvGraphicFramePr>
        <p:xfrm>
          <a:off x="2895600" y="5029200"/>
          <a:ext cx="4100017" cy="962025"/>
        </p:xfrm>
        <a:graphic>
          <a:graphicData uri="http://schemas.openxmlformats.org/drawingml/2006/table">
            <a:tbl>
              <a:tblPr/>
              <a:tblGrid>
                <a:gridCol w="1162693"/>
                <a:gridCol w="734331"/>
                <a:gridCol w="734331"/>
                <a:gridCol w="734331"/>
                <a:gridCol w="734331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365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730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1095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Non-PSP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2549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2483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1354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291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Proper Sizing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2261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2211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1247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238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Proper post-</a:t>
                      </a:r>
                      <a:r>
                        <a:rPr lang="en-US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dil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365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357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227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26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PSP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297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290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192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21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24" name="Rectangle 39"/>
          <p:cNvSpPr>
            <a:spLocks noChangeArrowheads="1"/>
          </p:cNvSpPr>
          <p:nvPr/>
        </p:nvSpPr>
        <p:spPr bwMode="auto">
          <a:xfrm>
            <a:off x="7471403" y="3470531"/>
            <a:ext cx="6540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2000" dirty="0" smtClean="0">
                <a:solidFill>
                  <a:srgbClr val="FFFFFF"/>
                </a:solidFill>
              </a:rPr>
              <a:t>0.8 %</a:t>
            </a:r>
            <a:endParaRPr lang="en-US" altLang="en-US" sz="6600" dirty="0" smtClean="0">
              <a:solidFill>
                <a:srgbClr val="FFFFFF"/>
              </a:solidFill>
            </a:endParaRPr>
          </a:p>
        </p:txBody>
      </p:sp>
      <p:sp>
        <p:nvSpPr>
          <p:cNvPr id="225" name="Rectangle 37"/>
          <p:cNvSpPr>
            <a:spLocks noChangeArrowheads="1"/>
          </p:cNvSpPr>
          <p:nvPr/>
        </p:nvSpPr>
        <p:spPr bwMode="auto">
          <a:xfrm>
            <a:off x="7471403" y="2008817"/>
            <a:ext cx="72455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2000" dirty="0" smtClean="0">
                <a:solidFill>
                  <a:srgbClr val="FFFFFF"/>
                </a:solidFill>
              </a:rPr>
              <a:t>3.4 % </a:t>
            </a:r>
            <a:endParaRPr lang="en-US" altLang="en-US" sz="6600" dirty="0" smtClean="0">
              <a:solidFill>
                <a:srgbClr val="FFFFFF"/>
              </a:solidFill>
            </a:endParaRPr>
          </a:p>
        </p:txBody>
      </p:sp>
      <p:sp>
        <p:nvSpPr>
          <p:cNvPr id="229" name="Rectangle 40"/>
          <p:cNvSpPr>
            <a:spLocks noChangeArrowheads="1"/>
          </p:cNvSpPr>
          <p:nvPr/>
        </p:nvSpPr>
        <p:spPr bwMode="auto">
          <a:xfrm>
            <a:off x="7471403" y="3709638"/>
            <a:ext cx="6540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2000" dirty="0" smtClean="0">
                <a:solidFill>
                  <a:srgbClr val="FFFFFF"/>
                </a:solidFill>
              </a:rPr>
              <a:t>0.7 %</a:t>
            </a:r>
            <a:endParaRPr lang="en-US" altLang="en-US" sz="6600" dirty="0" smtClean="0">
              <a:solidFill>
                <a:srgbClr val="FFFFFF"/>
              </a:solidFill>
            </a:endParaRPr>
          </a:p>
        </p:txBody>
      </p:sp>
      <p:sp>
        <p:nvSpPr>
          <p:cNvPr id="231" name="Rectangle 38"/>
          <p:cNvSpPr>
            <a:spLocks noChangeArrowheads="1"/>
          </p:cNvSpPr>
          <p:nvPr/>
        </p:nvSpPr>
        <p:spPr bwMode="auto">
          <a:xfrm>
            <a:off x="7471403" y="2316594"/>
            <a:ext cx="6540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2000" dirty="0" smtClean="0">
                <a:solidFill>
                  <a:srgbClr val="FFFFFF"/>
                </a:solidFill>
              </a:rPr>
              <a:t>3.3 %</a:t>
            </a:r>
            <a:endParaRPr lang="en-US" altLang="en-US" sz="6600" dirty="0" smtClean="0">
              <a:solidFill>
                <a:srgbClr val="FFFFFF"/>
              </a:solidFill>
            </a:endParaRPr>
          </a:p>
        </p:txBody>
      </p:sp>
      <p:grpSp>
        <p:nvGrpSpPr>
          <p:cNvPr id="4" name="Group 234"/>
          <p:cNvGrpSpPr/>
          <p:nvPr/>
        </p:nvGrpSpPr>
        <p:grpSpPr>
          <a:xfrm>
            <a:off x="3023028" y="1365981"/>
            <a:ext cx="1830685" cy="931751"/>
            <a:chOff x="3048000" y="1794075"/>
            <a:chExt cx="1830685" cy="931751"/>
          </a:xfrm>
        </p:grpSpPr>
        <p:grpSp>
          <p:nvGrpSpPr>
            <p:cNvPr id="5" name="Group 235"/>
            <p:cNvGrpSpPr/>
            <p:nvPr/>
          </p:nvGrpSpPr>
          <p:grpSpPr>
            <a:xfrm>
              <a:off x="3048000" y="1794075"/>
              <a:ext cx="1769288" cy="931751"/>
              <a:chOff x="3048000" y="1808877"/>
              <a:chExt cx="1769288" cy="931751"/>
            </a:xfrm>
          </p:grpSpPr>
          <p:grpSp>
            <p:nvGrpSpPr>
              <p:cNvPr id="6" name="Group 237"/>
              <p:cNvGrpSpPr/>
              <p:nvPr/>
            </p:nvGrpSpPr>
            <p:grpSpPr>
              <a:xfrm>
                <a:off x="3058083" y="1808877"/>
                <a:ext cx="1412444" cy="246221"/>
                <a:chOff x="3379788" y="2337062"/>
                <a:chExt cx="669583" cy="178234"/>
              </a:xfrm>
            </p:grpSpPr>
            <p:sp>
              <p:nvSpPr>
                <p:cNvPr id="250" name="Rectangle 37"/>
                <p:cNvSpPr>
                  <a:spLocks noChangeArrowheads="1"/>
                </p:cNvSpPr>
                <p:nvPr/>
              </p:nvSpPr>
              <p:spPr bwMode="auto">
                <a:xfrm>
                  <a:off x="3619500" y="2337062"/>
                  <a:ext cx="429871" cy="1782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r>
                    <a:rPr lang="en-US" altLang="en-US" sz="1600" dirty="0" smtClean="0">
                      <a:solidFill>
                        <a:srgbClr val="FFFFFF"/>
                      </a:solidFill>
                    </a:rPr>
                    <a:t>Non-PSP </a:t>
                  </a:r>
                </a:p>
              </p:txBody>
            </p:sp>
            <p:sp>
              <p:nvSpPr>
                <p:cNvPr id="251" name="Rectangle 41"/>
                <p:cNvSpPr>
                  <a:spLocks noChangeArrowheads="1"/>
                </p:cNvSpPr>
                <p:nvPr/>
              </p:nvSpPr>
              <p:spPr bwMode="auto">
                <a:xfrm>
                  <a:off x="3379788" y="2417360"/>
                  <a:ext cx="192088" cy="12700"/>
                </a:xfrm>
                <a:prstGeom prst="rect">
                  <a:avLst/>
                </a:prstGeom>
                <a:solidFill>
                  <a:srgbClr val="FFFF00"/>
                </a:solidFill>
                <a:ln w="6350">
                  <a:solidFill>
                    <a:srgbClr val="FFFF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solidFill>
                      <a:srgbClr val="FFFFFF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239" name="Rectangle 43"/>
              <p:cNvSpPr>
                <a:spLocks noChangeArrowheads="1"/>
              </p:cNvSpPr>
              <p:nvPr/>
            </p:nvSpPr>
            <p:spPr bwMode="auto">
              <a:xfrm>
                <a:off x="3058082" y="2362200"/>
                <a:ext cx="70324" cy="17545"/>
              </a:xfrm>
              <a:prstGeom prst="rect">
                <a:avLst/>
              </a:prstGeom>
              <a:solidFill>
                <a:srgbClr val="A9A9A9"/>
              </a:solidFill>
              <a:ln w="6350">
                <a:solidFill>
                  <a:srgbClr val="A9A9A9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0" name="Rectangle 44"/>
              <p:cNvSpPr>
                <a:spLocks noChangeArrowheads="1"/>
              </p:cNvSpPr>
              <p:nvPr/>
            </p:nvSpPr>
            <p:spPr bwMode="auto">
              <a:xfrm>
                <a:off x="3200400" y="2362200"/>
                <a:ext cx="73672" cy="17545"/>
              </a:xfrm>
              <a:prstGeom prst="rect">
                <a:avLst/>
              </a:prstGeom>
              <a:solidFill>
                <a:srgbClr val="A9A9A9"/>
              </a:solidFill>
              <a:ln w="6350">
                <a:solidFill>
                  <a:srgbClr val="A9A9A9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7" name="Group 240"/>
              <p:cNvGrpSpPr/>
              <p:nvPr/>
            </p:nvGrpSpPr>
            <p:grpSpPr>
              <a:xfrm>
                <a:off x="3058083" y="2494407"/>
                <a:ext cx="914424" cy="246221"/>
                <a:chOff x="3379788" y="2757100"/>
                <a:chExt cx="433492" cy="178234"/>
              </a:xfrm>
            </p:grpSpPr>
            <p:sp>
              <p:nvSpPr>
                <p:cNvPr id="248" name="Rectangle 40"/>
                <p:cNvSpPr>
                  <a:spLocks noChangeArrowheads="1"/>
                </p:cNvSpPr>
                <p:nvPr/>
              </p:nvSpPr>
              <p:spPr bwMode="auto">
                <a:xfrm>
                  <a:off x="3619500" y="2757100"/>
                  <a:ext cx="193780" cy="1782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r>
                    <a:rPr lang="en-US" altLang="en-US" sz="1600" dirty="0" smtClean="0">
                      <a:solidFill>
                        <a:srgbClr val="FFFFFF"/>
                      </a:solidFill>
                    </a:rPr>
                    <a:t>PSP</a:t>
                  </a:r>
                </a:p>
              </p:txBody>
            </p:sp>
            <p:sp>
              <p:nvSpPr>
                <p:cNvPr id="249" name="Rectangle 45"/>
                <p:cNvSpPr>
                  <a:spLocks noChangeArrowheads="1"/>
                </p:cNvSpPr>
                <p:nvPr/>
              </p:nvSpPr>
              <p:spPr bwMode="auto">
                <a:xfrm>
                  <a:off x="3379788" y="2824896"/>
                  <a:ext cx="192088" cy="12700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rgbClr val="00FF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solidFill>
                      <a:srgbClr val="FFFFFF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8" name="Group 241"/>
              <p:cNvGrpSpPr/>
              <p:nvPr/>
            </p:nvGrpSpPr>
            <p:grpSpPr>
              <a:xfrm>
                <a:off x="3048000" y="2054135"/>
                <a:ext cx="1769288" cy="246221"/>
                <a:chOff x="3048000" y="2054135"/>
                <a:chExt cx="1769288" cy="246221"/>
              </a:xfrm>
            </p:grpSpPr>
            <p:sp>
              <p:nvSpPr>
                <p:cNvPr id="244" name="Rectangle 38"/>
                <p:cNvSpPr>
                  <a:spLocks noChangeArrowheads="1"/>
                </p:cNvSpPr>
                <p:nvPr/>
              </p:nvSpPr>
              <p:spPr bwMode="auto">
                <a:xfrm>
                  <a:off x="3563740" y="2054135"/>
                  <a:ext cx="1253548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r>
                    <a:rPr lang="en-US" altLang="en-US" sz="1600" dirty="0" smtClean="0">
                      <a:solidFill>
                        <a:srgbClr val="FFFFFF"/>
                      </a:solidFill>
                    </a:rPr>
                    <a:t>Proper sizing </a:t>
                  </a:r>
                </a:p>
              </p:txBody>
            </p:sp>
            <p:grpSp>
              <p:nvGrpSpPr>
                <p:cNvPr id="9" name="Group 244"/>
                <p:cNvGrpSpPr/>
                <p:nvPr/>
              </p:nvGrpSpPr>
              <p:grpSpPr>
                <a:xfrm>
                  <a:off x="3048000" y="2133600"/>
                  <a:ext cx="408952" cy="17545"/>
                  <a:chOff x="5488928" y="2438400"/>
                  <a:chExt cx="408952" cy="17545"/>
                </a:xfrm>
              </p:grpSpPr>
              <p:sp>
                <p:nvSpPr>
                  <p:cNvPr id="246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5488928" y="2438400"/>
                    <a:ext cx="182880" cy="17545"/>
                  </a:xfrm>
                  <a:prstGeom prst="rect">
                    <a:avLst/>
                  </a:prstGeom>
                  <a:solidFill>
                    <a:srgbClr val="A9A9A9"/>
                  </a:solidFill>
                  <a:ln w="6350">
                    <a:solidFill>
                      <a:srgbClr val="A9A9A9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>
                      <a:solidFill>
                        <a:srgbClr val="FFFFFF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47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5715000" y="2438400"/>
                    <a:ext cx="182880" cy="17545"/>
                  </a:xfrm>
                  <a:prstGeom prst="rect">
                    <a:avLst/>
                  </a:prstGeom>
                  <a:solidFill>
                    <a:srgbClr val="A9A9A9"/>
                  </a:solidFill>
                  <a:ln w="6350">
                    <a:solidFill>
                      <a:srgbClr val="A9A9A9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>
                      <a:solidFill>
                        <a:srgbClr val="FFFFFF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</p:grpSp>
          <p:sp>
            <p:nvSpPr>
              <p:cNvPr id="243" name="Rectangle 44"/>
              <p:cNvSpPr>
                <a:spLocks noChangeArrowheads="1"/>
              </p:cNvSpPr>
              <p:nvPr/>
            </p:nvSpPr>
            <p:spPr bwMode="auto">
              <a:xfrm>
                <a:off x="3352800" y="2362200"/>
                <a:ext cx="73672" cy="17545"/>
              </a:xfrm>
              <a:prstGeom prst="rect">
                <a:avLst/>
              </a:prstGeom>
              <a:solidFill>
                <a:srgbClr val="A9A9A9"/>
              </a:solidFill>
              <a:ln w="6350">
                <a:solidFill>
                  <a:srgbClr val="A9A9A9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37" name="Rectangle 38"/>
            <p:cNvSpPr>
              <a:spLocks noChangeArrowheads="1"/>
            </p:cNvSpPr>
            <p:nvPr/>
          </p:nvSpPr>
          <p:spPr bwMode="auto">
            <a:xfrm>
              <a:off x="3544987" y="2251275"/>
              <a:ext cx="133369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1600" dirty="0" smtClean="0">
                  <a:solidFill>
                    <a:srgbClr val="FFFFFF"/>
                  </a:solidFill>
                </a:rPr>
                <a:t>Proper post-</a:t>
              </a:r>
              <a:r>
                <a:rPr lang="en-US" altLang="en-US" sz="1600" dirty="0" err="1" smtClean="0">
                  <a:solidFill>
                    <a:srgbClr val="FFFFFF"/>
                  </a:solidFill>
                </a:rPr>
                <a:t>dil</a:t>
              </a:r>
              <a:endParaRPr lang="en-US" altLang="en-US" sz="1600" dirty="0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10" name="Group 6652"/>
          <p:cNvGrpSpPr/>
          <p:nvPr/>
        </p:nvGrpSpPr>
        <p:grpSpPr>
          <a:xfrm>
            <a:off x="1315999" y="1371600"/>
            <a:ext cx="6008345" cy="3491967"/>
            <a:chOff x="1315999" y="1371600"/>
            <a:chExt cx="6008345" cy="3491967"/>
          </a:xfrm>
        </p:grpSpPr>
        <p:sp>
          <p:nvSpPr>
            <p:cNvPr id="6453" name="Line 7"/>
            <p:cNvSpPr>
              <a:spLocks noChangeShapeType="1"/>
            </p:cNvSpPr>
            <p:nvPr/>
          </p:nvSpPr>
          <p:spPr bwMode="auto">
            <a:xfrm>
              <a:off x="2701518" y="1383044"/>
              <a:ext cx="0" cy="280564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54" name="Line 8"/>
            <p:cNvSpPr>
              <a:spLocks noChangeShapeType="1"/>
            </p:cNvSpPr>
            <p:nvPr/>
          </p:nvSpPr>
          <p:spPr bwMode="auto">
            <a:xfrm flipH="1">
              <a:off x="2602563" y="4131466"/>
              <a:ext cx="89059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55" name="Line 9"/>
            <p:cNvSpPr>
              <a:spLocks noChangeShapeType="1"/>
            </p:cNvSpPr>
            <p:nvPr/>
          </p:nvSpPr>
          <p:spPr bwMode="auto">
            <a:xfrm flipH="1">
              <a:off x="2602563" y="3593553"/>
              <a:ext cx="89059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56" name="Line 10"/>
            <p:cNvSpPr>
              <a:spLocks noChangeShapeType="1"/>
            </p:cNvSpPr>
            <p:nvPr/>
          </p:nvSpPr>
          <p:spPr bwMode="auto">
            <a:xfrm flipH="1">
              <a:off x="2602563" y="3055641"/>
              <a:ext cx="89059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57" name="Line 11"/>
            <p:cNvSpPr>
              <a:spLocks noChangeShapeType="1"/>
            </p:cNvSpPr>
            <p:nvPr/>
          </p:nvSpPr>
          <p:spPr bwMode="auto">
            <a:xfrm flipH="1">
              <a:off x="2602563" y="2517729"/>
              <a:ext cx="89059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58" name="Line 12"/>
            <p:cNvSpPr>
              <a:spLocks noChangeShapeType="1"/>
            </p:cNvSpPr>
            <p:nvPr/>
          </p:nvSpPr>
          <p:spPr bwMode="auto">
            <a:xfrm flipH="1">
              <a:off x="2602563" y="1979817"/>
              <a:ext cx="89059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59" name="Line 13"/>
            <p:cNvSpPr>
              <a:spLocks noChangeShapeType="1"/>
            </p:cNvSpPr>
            <p:nvPr/>
          </p:nvSpPr>
          <p:spPr bwMode="auto">
            <a:xfrm flipH="1">
              <a:off x="2602563" y="1441904"/>
              <a:ext cx="89059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60" name="Rectangle 14"/>
            <p:cNvSpPr>
              <a:spLocks noChangeArrowheads="1"/>
            </p:cNvSpPr>
            <p:nvPr/>
          </p:nvSpPr>
          <p:spPr bwMode="auto">
            <a:xfrm rot="16200000">
              <a:off x="306909" y="2811959"/>
              <a:ext cx="2633734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en-US" sz="2000" b="1" dirty="0" smtClean="0">
                  <a:solidFill>
                    <a:srgbClr val="FFFFFF"/>
                  </a:solidFill>
                </a:rPr>
                <a:t>Scaffold </a:t>
              </a:r>
            </a:p>
            <a:p>
              <a:pPr algn="ctr"/>
              <a:r>
                <a:rPr lang="en-US" altLang="en-US" sz="2000" b="1" dirty="0" smtClean="0">
                  <a:solidFill>
                    <a:srgbClr val="FFFFFF"/>
                  </a:solidFill>
                </a:rPr>
                <a:t>Thrombosis  Rate (%)</a:t>
              </a:r>
              <a:endParaRPr lang="en-US" altLang="en-US" sz="3200" b="1" dirty="0" smtClean="0">
                <a:solidFill>
                  <a:srgbClr val="FFFFFF"/>
                </a:solidFill>
              </a:endParaRPr>
            </a:p>
          </p:txBody>
        </p:sp>
        <p:sp>
          <p:nvSpPr>
            <p:cNvPr id="6461" name="Rectangle 15"/>
            <p:cNvSpPr>
              <a:spLocks noChangeArrowheads="1"/>
            </p:cNvSpPr>
            <p:nvPr/>
          </p:nvSpPr>
          <p:spPr bwMode="auto">
            <a:xfrm>
              <a:off x="1961007" y="4070971"/>
              <a:ext cx="611868" cy="215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1200" smtClean="0">
                  <a:solidFill>
                    <a:srgbClr val="FFFFFF"/>
                  </a:solidFill>
                </a:rPr>
                <a:t>       0%</a:t>
              </a: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462" name="Rectangle 16"/>
            <p:cNvSpPr>
              <a:spLocks noChangeArrowheads="1"/>
            </p:cNvSpPr>
            <p:nvPr/>
          </p:nvSpPr>
          <p:spPr bwMode="auto">
            <a:xfrm>
              <a:off x="1961007" y="3533059"/>
              <a:ext cx="611868" cy="215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1200" smtClean="0">
                  <a:solidFill>
                    <a:srgbClr val="FFFFFF"/>
                  </a:solidFill>
                </a:rPr>
                <a:t>       1%</a:t>
              </a: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463" name="Rectangle 17"/>
            <p:cNvSpPr>
              <a:spLocks noChangeArrowheads="1"/>
            </p:cNvSpPr>
            <p:nvPr/>
          </p:nvSpPr>
          <p:spPr bwMode="auto">
            <a:xfrm>
              <a:off x="1961007" y="2995146"/>
              <a:ext cx="611868" cy="215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1200" smtClean="0">
                  <a:solidFill>
                    <a:srgbClr val="FFFFFF"/>
                  </a:solidFill>
                </a:rPr>
                <a:t>       2%</a:t>
              </a: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464" name="Rectangle 18"/>
            <p:cNvSpPr>
              <a:spLocks noChangeArrowheads="1"/>
            </p:cNvSpPr>
            <p:nvPr/>
          </p:nvSpPr>
          <p:spPr bwMode="auto">
            <a:xfrm>
              <a:off x="1961007" y="2447424"/>
              <a:ext cx="611868" cy="215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1200" smtClean="0">
                  <a:solidFill>
                    <a:srgbClr val="FFFFFF"/>
                  </a:solidFill>
                </a:rPr>
                <a:t>       3%</a:t>
              </a: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465" name="Rectangle 19"/>
            <p:cNvSpPr>
              <a:spLocks noChangeArrowheads="1"/>
            </p:cNvSpPr>
            <p:nvPr/>
          </p:nvSpPr>
          <p:spPr bwMode="auto">
            <a:xfrm>
              <a:off x="1961007" y="1909512"/>
              <a:ext cx="611868" cy="215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1200" smtClean="0">
                  <a:solidFill>
                    <a:srgbClr val="FFFFFF"/>
                  </a:solidFill>
                </a:rPr>
                <a:t>       4%</a:t>
              </a: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466" name="Rectangle 20"/>
            <p:cNvSpPr>
              <a:spLocks noChangeArrowheads="1"/>
            </p:cNvSpPr>
            <p:nvPr/>
          </p:nvSpPr>
          <p:spPr bwMode="auto">
            <a:xfrm>
              <a:off x="1961007" y="1371600"/>
              <a:ext cx="611868" cy="215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1200" smtClean="0">
                  <a:solidFill>
                    <a:srgbClr val="FFFFFF"/>
                  </a:solidFill>
                </a:rPr>
                <a:t>       5%</a:t>
              </a: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467" name="Line 21"/>
            <p:cNvSpPr>
              <a:spLocks noChangeShapeType="1"/>
            </p:cNvSpPr>
            <p:nvPr/>
          </p:nvSpPr>
          <p:spPr bwMode="auto">
            <a:xfrm flipH="1">
              <a:off x="2701518" y="4188690"/>
              <a:ext cx="4444708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68" name="Line 22"/>
            <p:cNvSpPr>
              <a:spLocks noChangeShapeType="1"/>
            </p:cNvSpPr>
            <p:nvPr/>
          </p:nvSpPr>
          <p:spPr bwMode="auto">
            <a:xfrm>
              <a:off x="2731204" y="4198500"/>
              <a:ext cx="0" cy="8829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69" name="Line 23"/>
            <p:cNvSpPr>
              <a:spLocks noChangeShapeType="1"/>
            </p:cNvSpPr>
            <p:nvPr/>
          </p:nvSpPr>
          <p:spPr bwMode="auto">
            <a:xfrm>
              <a:off x="3461818" y="4198500"/>
              <a:ext cx="0" cy="8829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70" name="Line 24"/>
            <p:cNvSpPr>
              <a:spLocks noChangeShapeType="1"/>
            </p:cNvSpPr>
            <p:nvPr/>
          </p:nvSpPr>
          <p:spPr bwMode="auto">
            <a:xfrm>
              <a:off x="4192433" y="4198500"/>
              <a:ext cx="0" cy="8829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71" name="Line 25"/>
            <p:cNvSpPr>
              <a:spLocks noChangeShapeType="1"/>
            </p:cNvSpPr>
            <p:nvPr/>
          </p:nvSpPr>
          <p:spPr bwMode="auto">
            <a:xfrm>
              <a:off x="4923047" y="4198500"/>
              <a:ext cx="0" cy="8829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72" name="Line 26"/>
            <p:cNvSpPr>
              <a:spLocks noChangeShapeType="1"/>
            </p:cNvSpPr>
            <p:nvPr/>
          </p:nvSpPr>
          <p:spPr bwMode="auto">
            <a:xfrm>
              <a:off x="5653662" y="4198500"/>
              <a:ext cx="0" cy="8829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73" name="Line 27"/>
            <p:cNvSpPr>
              <a:spLocks noChangeShapeType="1"/>
            </p:cNvSpPr>
            <p:nvPr/>
          </p:nvSpPr>
          <p:spPr bwMode="auto">
            <a:xfrm>
              <a:off x="6384276" y="4198500"/>
              <a:ext cx="0" cy="8829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74" name="Line 28"/>
            <p:cNvSpPr>
              <a:spLocks noChangeShapeType="1"/>
            </p:cNvSpPr>
            <p:nvPr/>
          </p:nvSpPr>
          <p:spPr bwMode="auto">
            <a:xfrm>
              <a:off x="7116539" y="4198500"/>
              <a:ext cx="0" cy="8829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75" name="Rectangle 29"/>
            <p:cNvSpPr>
              <a:spLocks noChangeArrowheads="1"/>
            </p:cNvSpPr>
            <p:nvPr/>
          </p:nvSpPr>
          <p:spPr bwMode="auto">
            <a:xfrm>
              <a:off x="3580564" y="4648123"/>
              <a:ext cx="273927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1400" dirty="0" smtClean="0">
                  <a:solidFill>
                    <a:srgbClr val="FFFFFF"/>
                  </a:solidFill>
                </a:rPr>
                <a:t>Time Post Index Procedure (Days)</a:t>
              </a:r>
              <a:endParaRPr lang="en-US" altLang="en-US" sz="20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6476" name="Rectangle 30"/>
            <p:cNvSpPr>
              <a:spLocks noChangeArrowheads="1"/>
            </p:cNvSpPr>
            <p:nvPr/>
          </p:nvSpPr>
          <p:spPr bwMode="auto">
            <a:xfrm>
              <a:off x="2652041" y="4365269"/>
              <a:ext cx="158327" cy="215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1200" smtClean="0">
                  <a:solidFill>
                    <a:srgbClr val="FFFFFF"/>
                  </a:solidFill>
                </a:rPr>
                <a:t>0</a:t>
              </a: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477" name="Rectangle 31"/>
            <p:cNvSpPr>
              <a:spLocks noChangeArrowheads="1"/>
            </p:cNvSpPr>
            <p:nvPr/>
          </p:nvSpPr>
          <p:spPr bwMode="auto">
            <a:xfrm>
              <a:off x="3293595" y="4365269"/>
              <a:ext cx="336445" cy="215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1200" smtClean="0">
                  <a:solidFill>
                    <a:srgbClr val="FFFFFF"/>
                  </a:solidFill>
                </a:rPr>
                <a:t>180</a:t>
              </a: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478" name="Rectangle 32"/>
            <p:cNvSpPr>
              <a:spLocks noChangeArrowheads="1"/>
            </p:cNvSpPr>
            <p:nvPr/>
          </p:nvSpPr>
          <p:spPr bwMode="auto">
            <a:xfrm>
              <a:off x="4024210" y="4365269"/>
              <a:ext cx="336445" cy="215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1200" smtClean="0">
                  <a:solidFill>
                    <a:srgbClr val="FFFFFF"/>
                  </a:solidFill>
                </a:rPr>
                <a:t>365</a:t>
              </a: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479" name="Rectangle 33"/>
            <p:cNvSpPr>
              <a:spLocks noChangeArrowheads="1"/>
            </p:cNvSpPr>
            <p:nvPr/>
          </p:nvSpPr>
          <p:spPr bwMode="auto">
            <a:xfrm>
              <a:off x="4754824" y="4365269"/>
              <a:ext cx="336445" cy="215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1200" smtClean="0">
                  <a:solidFill>
                    <a:srgbClr val="FFFFFF"/>
                  </a:solidFill>
                </a:rPr>
                <a:t>540</a:t>
              </a: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480" name="Rectangle 34"/>
            <p:cNvSpPr>
              <a:spLocks noChangeArrowheads="1"/>
            </p:cNvSpPr>
            <p:nvPr/>
          </p:nvSpPr>
          <p:spPr bwMode="auto">
            <a:xfrm>
              <a:off x="5485439" y="4365269"/>
              <a:ext cx="336445" cy="215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1200" smtClean="0">
                  <a:solidFill>
                    <a:srgbClr val="FFFFFF"/>
                  </a:solidFill>
                </a:rPr>
                <a:t>730</a:t>
              </a: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481" name="Rectangle 35"/>
            <p:cNvSpPr>
              <a:spLocks noChangeArrowheads="1"/>
            </p:cNvSpPr>
            <p:nvPr/>
          </p:nvSpPr>
          <p:spPr bwMode="auto">
            <a:xfrm>
              <a:off x="6216053" y="4365269"/>
              <a:ext cx="336445" cy="215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1200" smtClean="0">
                  <a:solidFill>
                    <a:srgbClr val="FFFFFF"/>
                  </a:solidFill>
                </a:rPr>
                <a:t>910</a:t>
              </a: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482" name="Rectangle 36"/>
            <p:cNvSpPr>
              <a:spLocks noChangeArrowheads="1"/>
            </p:cNvSpPr>
            <p:nvPr/>
          </p:nvSpPr>
          <p:spPr bwMode="auto">
            <a:xfrm>
              <a:off x="6908735" y="4365269"/>
              <a:ext cx="415609" cy="215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1200" smtClean="0">
                  <a:solidFill>
                    <a:srgbClr val="FFFFFF"/>
                  </a:solidFill>
                </a:rPr>
                <a:t>1095</a:t>
              </a: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492" name="Freeform 46"/>
            <p:cNvSpPr>
              <a:spLocks/>
            </p:cNvSpPr>
            <p:nvPr/>
          </p:nvSpPr>
          <p:spPr bwMode="auto">
            <a:xfrm>
              <a:off x="2721309" y="4062796"/>
              <a:ext cx="19791" cy="78480"/>
            </a:xfrm>
            <a:custGeom>
              <a:avLst/>
              <a:gdLst>
                <a:gd name="T0" fmla="*/ 0 w 12"/>
                <a:gd name="T1" fmla="*/ 42 h 48"/>
                <a:gd name="T2" fmla="*/ 0 w 12"/>
                <a:gd name="T3" fmla="*/ 48 h 48"/>
                <a:gd name="T4" fmla="*/ 12 w 12"/>
                <a:gd name="T5" fmla="*/ 48 h 48"/>
                <a:gd name="T6" fmla="*/ 12 w 12"/>
                <a:gd name="T7" fmla="*/ 0 h 48"/>
                <a:gd name="T8" fmla="*/ 0 w 12"/>
                <a:gd name="T9" fmla="*/ 0 h 48"/>
                <a:gd name="T10" fmla="*/ 0 w 12"/>
                <a:gd name="T11" fmla="*/ 6 h 48"/>
                <a:gd name="T12" fmla="*/ 0 w 12"/>
                <a:gd name="T13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48">
                  <a:moveTo>
                    <a:pt x="0" y="42"/>
                  </a:moveTo>
                  <a:lnTo>
                    <a:pt x="0" y="48"/>
                  </a:lnTo>
                  <a:lnTo>
                    <a:pt x="12" y="48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93" name="Freeform 47"/>
            <p:cNvSpPr>
              <a:spLocks/>
            </p:cNvSpPr>
            <p:nvPr/>
          </p:nvSpPr>
          <p:spPr bwMode="auto">
            <a:xfrm>
              <a:off x="2721309" y="4062796"/>
              <a:ext cx="19791" cy="78480"/>
            </a:xfrm>
            <a:custGeom>
              <a:avLst/>
              <a:gdLst>
                <a:gd name="T0" fmla="*/ 0 w 2"/>
                <a:gd name="T1" fmla="*/ 7 h 8"/>
                <a:gd name="T2" fmla="*/ 0 w 2"/>
                <a:gd name="T3" fmla="*/ 8 h 8"/>
                <a:gd name="T4" fmla="*/ 1 w 2"/>
                <a:gd name="T5" fmla="*/ 8 h 8"/>
                <a:gd name="T6" fmla="*/ 2 w 2"/>
                <a:gd name="T7" fmla="*/ 8 h 8"/>
                <a:gd name="T8" fmla="*/ 2 w 2"/>
                <a:gd name="T9" fmla="*/ 1 h 8"/>
                <a:gd name="T10" fmla="*/ 2 w 2"/>
                <a:gd name="T11" fmla="*/ 7 h 8"/>
                <a:gd name="T12" fmla="*/ 2 w 2"/>
                <a:gd name="T13" fmla="*/ 0 h 8"/>
                <a:gd name="T14" fmla="*/ 1 w 2"/>
                <a:gd name="T15" fmla="*/ 0 h 8"/>
                <a:gd name="T16" fmla="*/ 0 w 2"/>
                <a:gd name="T17" fmla="*/ 0 h 8"/>
                <a:gd name="T18" fmla="*/ 0 w 2"/>
                <a:gd name="T19" fmla="*/ 1 h 8"/>
                <a:gd name="T20" fmla="*/ 0 w 2"/>
                <a:gd name="T21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8">
                  <a:moveTo>
                    <a:pt x="0" y="7"/>
                  </a:moveTo>
                  <a:lnTo>
                    <a:pt x="0" y="8"/>
                  </a:lnTo>
                  <a:lnTo>
                    <a:pt x="1" y="8"/>
                  </a:lnTo>
                  <a:lnTo>
                    <a:pt x="2" y="8"/>
                  </a:lnTo>
                  <a:lnTo>
                    <a:pt x="2" y="1"/>
                  </a:lnTo>
                  <a:lnTo>
                    <a:pt x="2" y="7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7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94" name="Freeform 48"/>
            <p:cNvSpPr>
              <a:spLocks/>
            </p:cNvSpPr>
            <p:nvPr/>
          </p:nvSpPr>
          <p:spPr bwMode="auto">
            <a:xfrm>
              <a:off x="2721309" y="4062796"/>
              <a:ext cx="29686" cy="1962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0 h 12"/>
                <a:gd name="T4" fmla="*/ 0 w 18"/>
                <a:gd name="T5" fmla="*/ 6 h 12"/>
                <a:gd name="T6" fmla="*/ 12 w 18"/>
                <a:gd name="T7" fmla="*/ 12 h 12"/>
                <a:gd name="T8" fmla="*/ 6 w 18"/>
                <a:gd name="T9" fmla="*/ 12 h 12"/>
                <a:gd name="T10" fmla="*/ 12 w 18"/>
                <a:gd name="T11" fmla="*/ 6 h 12"/>
                <a:gd name="T12" fmla="*/ 18 w 18"/>
                <a:gd name="T13" fmla="*/ 6 h 12"/>
                <a:gd name="T14" fmla="*/ 12 w 18"/>
                <a:gd name="T15" fmla="*/ 0 h 12"/>
                <a:gd name="T16" fmla="*/ 6 w 18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95" name="Freeform 49"/>
            <p:cNvSpPr>
              <a:spLocks/>
            </p:cNvSpPr>
            <p:nvPr/>
          </p:nvSpPr>
          <p:spPr bwMode="auto">
            <a:xfrm>
              <a:off x="2721309" y="4062796"/>
              <a:ext cx="29686" cy="1962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1 h 2"/>
                <a:gd name="T8" fmla="*/ 2 w 3"/>
                <a:gd name="T9" fmla="*/ 2 h 2"/>
                <a:gd name="T10" fmla="*/ 1 w 3"/>
                <a:gd name="T11" fmla="*/ 2 h 2"/>
                <a:gd name="T12" fmla="*/ 2 w 3"/>
                <a:gd name="T13" fmla="*/ 1 h 2"/>
                <a:gd name="T14" fmla="*/ 3 w 3"/>
                <a:gd name="T15" fmla="*/ 1 h 2"/>
                <a:gd name="T16" fmla="*/ 2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96" name="Freeform 50"/>
            <p:cNvSpPr>
              <a:spLocks/>
            </p:cNvSpPr>
            <p:nvPr/>
          </p:nvSpPr>
          <p:spPr bwMode="auto">
            <a:xfrm>
              <a:off x="2731204" y="4062796"/>
              <a:ext cx="19791" cy="19620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0 h 12"/>
                <a:gd name="T4" fmla="*/ 0 w 12"/>
                <a:gd name="T5" fmla="*/ 6 h 12"/>
                <a:gd name="T6" fmla="*/ 6 w 12"/>
                <a:gd name="T7" fmla="*/ 12 h 12"/>
                <a:gd name="T8" fmla="*/ 12 w 12"/>
                <a:gd name="T9" fmla="*/ 6 h 12"/>
                <a:gd name="T10" fmla="*/ 12 w 12"/>
                <a:gd name="T11" fmla="*/ 0 h 12"/>
                <a:gd name="T12" fmla="*/ 6 w 12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97" name="Freeform 51"/>
            <p:cNvSpPr>
              <a:spLocks/>
            </p:cNvSpPr>
            <p:nvPr/>
          </p:nvSpPr>
          <p:spPr bwMode="auto">
            <a:xfrm>
              <a:off x="2731204" y="4062796"/>
              <a:ext cx="19791" cy="19620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1 h 2"/>
                <a:gd name="T8" fmla="*/ 1 w 2"/>
                <a:gd name="T9" fmla="*/ 2 h 2"/>
                <a:gd name="T10" fmla="*/ 1 w 2"/>
                <a:gd name="T11" fmla="*/ 2 h 2"/>
                <a:gd name="T12" fmla="*/ 2 w 2"/>
                <a:gd name="T13" fmla="*/ 1 h 2"/>
                <a:gd name="T14" fmla="*/ 2 w 2"/>
                <a:gd name="T15" fmla="*/ 1 h 2"/>
                <a:gd name="T16" fmla="*/ 2 w 2"/>
                <a:gd name="T17" fmla="*/ 0 h 2"/>
                <a:gd name="T18" fmla="*/ 1 w 2"/>
                <a:gd name="T19" fmla="*/ 0 h 2"/>
                <a:gd name="T20" fmla="*/ 1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98" name="Freeform 52"/>
            <p:cNvSpPr>
              <a:spLocks/>
            </p:cNvSpPr>
            <p:nvPr/>
          </p:nvSpPr>
          <p:spPr bwMode="auto">
            <a:xfrm>
              <a:off x="2731204" y="4043176"/>
              <a:ext cx="19791" cy="39240"/>
            </a:xfrm>
            <a:custGeom>
              <a:avLst/>
              <a:gdLst>
                <a:gd name="T0" fmla="*/ 0 w 12"/>
                <a:gd name="T1" fmla="*/ 18 h 24"/>
                <a:gd name="T2" fmla="*/ 6 w 12"/>
                <a:gd name="T3" fmla="*/ 24 h 24"/>
                <a:gd name="T4" fmla="*/ 12 w 12"/>
                <a:gd name="T5" fmla="*/ 18 h 24"/>
                <a:gd name="T6" fmla="*/ 12 w 12"/>
                <a:gd name="T7" fmla="*/ 0 h 24"/>
                <a:gd name="T8" fmla="*/ 0 w 12"/>
                <a:gd name="T9" fmla="*/ 0 h 24"/>
                <a:gd name="T10" fmla="*/ 0 w 12"/>
                <a:gd name="T11" fmla="*/ 6 h 24"/>
                <a:gd name="T12" fmla="*/ 0 w 12"/>
                <a:gd name="T13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24">
                  <a:moveTo>
                    <a:pt x="0" y="18"/>
                  </a:moveTo>
                  <a:lnTo>
                    <a:pt x="6" y="24"/>
                  </a:lnTo>
                  <a:lnTo>
                    <a:pt x="12" y="18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99" name="Freeform 53"/>
            <p:cNvSpPr>
              <a:spLocks/>
            </p:cNvSpPr>
            <p:nvPr/>
          </p:nvSpPr>
          <p:spPr bwMode="auto">
            <a:xfrm>
              <a:off x="2731204" y="4043176"/>
              <a:ext cx="19791" cy="39240"/>
            </a:xfrm>
            <a:custGeom>
              <a:avLst/>
              <a:gdLst>
                <a:gd name="T0" fmla="*/ 0 w 2"/>
                <a:gd name="T1" fmla="*/ 3 h 4"/>
                <a:gd name="T2" fmla="*/ 1 w 2"/>
                <a:gd name="T3" fmla="*/ 3 h 4"/>
                <a:gd name="T4" fmla="*/ 1 w 2"/>
                <a:gd name="T5" fmla="*/ 4 h 4"/>
                <a:gd name="T6" fmla="*/ 2 w 2"/>
                <a:gd name="T7" fmla="*/ 3 h 4"/>
                <a:gd name="T8" fmla="*/ 2 w 2"/>
                <a:gd name="T9" fmla="*/ 1 h 4"/>
                <a:gd name="T10" fmla="*/ 2 w 2"/>
                <a:gd name="T11" fmla="*/ 3 h 4"/>
                <a:gd name="T12" fmla="*/ 2 w 2"/>
                <a:gd name="T13" fmla="*/ 0 h 4"/>
                <a:gd name="T14" fmla="*/ 1 w 2"/>
                <a:gd name="T15" fmla="*/ 0 h 4"/>
                <a:gd name="T16" fmla="*/ 0 w 2"/>
                <a:gd name="T17" fmla="*/ 0 h 4"/>
                <a:gd name="T18" fmla="*/ 0 w 2"/>
                <a:gd name="T19" fmla="*/ 1 h 4"/>
                <a:gd name="T20" fmla="*/ 0 w 2"/>
                <a:gd name="T2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lnTo>
                    <a:pt x="1" y="3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00" name="Freeform 54"/>
            <p:cNvSpPr>
              <a:spLocks/>
            </p:cNvSpPr>
            <p:nvPr/>
          </p:nvSpPr>
          <p:spPr bwMode="auto">
            <a:xfrm>
              <a:off x="2731204" y="4043176"/>
              <a:ext cx="19791" cy="19620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0 h 12"/>
                <a:gd name="T4" fmla="*/ 0 w 12"/>
                <a:gd name="T5" fmla="*/ 6 h 12"/>
                <a:gd name="T6" fmla="*/ 6 w 12"/>
                <a:gd name="T7" fmla="*/ 12 h 12"/>
                <a:gd name="T8" fmla="*/ 12 w 12"/>
                <a:gd name="T9" fmla="*/ 6 h 12"/>
                <a:gd name="T10" fmla="*/ 12 w 12"/>
                <a:gd name="T11" fmla="*/ 0 h 12"/>
                <a:gd name="T12" fmla="*/ 6 w 12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01" name="Freeform 55"/>
            <p:cNvSpPr>
              <a:spLocks/>
            </p:cNvSpPr>
            <p:nvPr/>
          </p:nvSpPr>
          <p:spPr bwMode="auto">
            <a:xfrm>
              <a:off x="2731204" y="4043176"/>
              <a:ext cx="19791" cy="19620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1 h 2"/>
                <a:gd name="T8" fmla="*/ 1 w 2"/>
                <a:gd name="T9" fmla="*/ 2 h 2"/>
                <a:gd name="T10" fmla="*/ 1 w 2"/>
                <a:gd name="T11" fmla="*/ 2 h 2"/>
                <a:gd name="T12" fmla="*/ 2 w 2"/>
                <a:gd name="T13" fmla="*/ 1 h 2"/>
                <a:gd name="T14" fmla="*/ 2 w 2"/>
                <a:gd name="T15" fmla="*/ 1 h 2"/>
                <a:gd name="T16" fmla="*/ 2 w 2"/>
                <a:gd name="T17" fmla="*/ 0 h 2"/>
                <a:gd name="T18" fmla="*/ 1 w 2"/>
                <a:gd name="T19" fmla="*/ 0 h 2"/>
                <a:gd name="T20" fmla="*/ 1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02" name="Freeform 56"/>
            <p:cNvSpPr>
              <a:spLocks/>
            </p:cNvSpPr>
            <p:nvPr/>
          </p:nvSpPr>
          <p:spPr bwMode="auto">
            <a:xfrm>
              <a:off x="2731204" y="4013746"/>
              <a:ext cx="19791" cy="49050"/>
            </a:xfrm>
            <a:custGeom>
              <a:avLst/>
              <a:gdLst>
                <a:gd name="T0" fmla="*/ 0 w 12"/>
                <a:gd name="T1" fmla="*/ 24 h 30"/>
                <a:gd name="T2" fmla="*/ 6 w 12"/>
                <a:gd name="T3" fmla="*/ 24 h 30"/>
                <a:gd name="T4" fmla="*/ 6 w 12"/>
                <a:gd name="T5" fmla="*/ 30 h 30"/>
                <a:gd name="T6" fmla="*/ 12 w 12"/>
                <a:gd name="T7" fmla="*/ 24 h 30"/>
                <a:gd name="T8" fmla="*/ 12 w 12"/>
                <a:gd name="T9" fmla="*/ 6 h 30"/>
                <a:gd name="T10" fmla="*/ 6 w 12"/>
                <a:gd name="T11" fmla="*/ 0 h 30"/>
                <a:gd name="T12" fmla="*/ 6 w 12"/>
                <a:gd name="T13" fmla="*/ 6 h 30"/>
                <a:gd name="T14" fmla="*/ 0 w 12"/>
                <a:gd name="T15" fmla="*/ 6 h 30"/>
                <a:gd name="T16" fmla="*/ 0 w 12"/>
                <a:gd name="T17" fmla="*/ 2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30">
                  <a:moveTo>
                    <a:pt x="0" y="24"/>
                  </a:moveTo>
                  <a:lnTo>
                    <a:pt x="6" y="24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2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03" name="Freeform 57"/>
            <p:cNvSpPr>
              <a:spLocks/>
            </p:cNvSpPr>
            <p:nvPr/>
          </p:nvSpPr>
          <p:spPr bwMode="auto">
            <a:xfrm>
              <a:off x="2731204" y="4013746"/>
              <a:ext cx="19791" cy="49050"/>
            </a:xfrm>
            <a:custGeom>
              <a:avLst/>
              <a:gdLst>
                <a:gd name="T0" fmla="*/ 0 w 2"/>
                <a:gd name="T1" fmla="*/ 4 h 5"/>
                <a:gd name="T2" fmla="*/ 1 w 2"/>
                <a:gd name="T3" fmla="*/ 4 h 5"/>
                <a:gd name="T4" fmla="*/ 1 w 2"/>
                <a:gd name="T5" fmla="*/ 5 h 5"/>
                <a:gd name="T6" fmla="*/ 2 w 2"/>
                <a:gd name="T7" fmla="*/ 4 h 5"/>
                <a:gd name="T8" fmla="*/ 2 w 2"/>
                <a:gd name="T9" fmla="*/ 1 h 5"/>
                <a:gd name="T10" fmla="*/ 2 w 2"/>
                <a:gd name="T11" fmla="*/ 4 h 5"/>
                <a:gd name="T12" fmla="*/ 2 w 2"/>
                <a:gd name="T13" fmla="*/ 1 h 5"/>
                <a:gd name="T14" fmla="*/ 1 w 2"/>
                <a:gd name="T15" fmla="*/ 0 h 5"/>
                <a:gd name="T16" fmla="*/ 1 w 2"/>
                <a:gd name="T17" fmla="*/ 1 h 5"/>
                <a:gd name="T18" fmla="*/ 0 w 2"/>
                <a:gd name="T19" fmla="*/ 1 h 5"/>
                <a:gd name="T20" fmla="*/ 0 w 2"/>
                <a:gd name="T2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5">
                  <a:moveTo>
                    <a:pt x="0" y="4"/>
                  </a:moveTo>
                  <a:lnTo>
                    <a:pt x="1" y="4"/>
                  </a:lnTo>
                  <a:lnTo>
                    <a:pt x="1" y="5"/>
                  </a:lnTo>
                  <a:lnTo>
                    <a:pt x="2" y="4"/>
                  </a:lnTo>
                  <a:lnTo>
                    <a:pt x="2" y="1"/>
                  </a:lnTo>
                  <a:lnTo>
                    <a:pt x="2" y="4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4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04" name="Freeform 58"/>
            <p:cNvSpPr>
              <a:spLocks/>
            </p:cNvSpPr>
            <p:nvPr/>
          </p:nvSpPr>
          <p:spPr bwMode="auto">
            <a:xfrm>
              <a:off x="2731204" y="4013746"/>
              <a:ext cx="29686" cy="19620"/>
            </a:xfrm>
            <a:custGeom>
              <a:avLst/>
              <a:gdLst>
                <a:gd name="T0" fmla="*/ 6 w 18"/>
                <a:gd name="T1" fmla="*/ 0 h 12"/>
                <a:gd name="T2" fmla="*/ 6 w 18"/>
                <a:gd name="T3" fmla="*/ 6 h 12"/>
                <a:gd name="T4" fmla="*/ 0 w 18"/>
                <a:gd name="T5" fmla="*/ 6 h 12"/>
                <a:gd name="T6" fmla="*/ 6 w 18"/>
                <a:gd name="T7" fmla="*/ 12 h 12"/>
                <a:gd name="T8" fmla="*/ 18 w 18"/>
                <a:gd name="T9" fmla="*/ 12 h 12"/>
                <a:gd name="T10" fmla="*/ 18 w 18"/>
                <a:gd name="T11" fmla="*/ 6 h 12"/>
                <a:gd name="T12" fmla="*/ 12 w 18"/>
                <a:gd name="T13" fmla="*/ 0 h 12"/>
                <a:gd name="T14" fmla="*/ 6 w 18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05" name="Freeform 59"/>
            <p:cNvSpPr>
              <a:spLocks/>
            </p:cNvSpPr>
            <p:nvPr/>
          </p:nvSpPr>
          <p:spPr bwMode="auto">
            <a:xfrm>
              <a:off x="2731204" y="4013746"/>
              <a:ext cx="29686" cy="19620"/>
            </a:xfrm>
            <a:custGeom>
              <a:avLst/>
              <a:gdLst>
                <a:gd name="T0" fmla="*/ 1 w 3"/>
                <a:gd name="T1" fmla="*/ 0 h 2"/>
                <a:gd name="T2" fmla="*/ 1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3 w 3"/>
                <a:gd name="T13" fmla="*/ 2 h 2"/>
                <a:gd name="T14" fmla="*/ 3 w 3"/>
                <a:gd name="T15" fmla="*/ 1 h 2"/>
                <a:gd name="T16" fmla="*/ 3 w 3"/>
                <a:gd name="T17" fmla="*/ 1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06" name="Freeform 60"/>
            <p:cNvSpPr>
              <a:spLocks/>
            </p:cNvSpPr>
            <p:nvPr/>
          </p:nvSpPr>
          <p:spPr bwMode="auto">
            <a:xfrm>
              <a:off x="2741100" y="3954887"/>
              <a:ext cx="19791" cy="78480"/>
            </a:xfrm>
            <a:custGeom>
              <a:avLst/>
              <a:gdLst>
                <a:gd name="T0" fmla="*/ 0 w 12"/>
                <a:gd name="T1" fmla="*/ 42 h 48"/>
                <a:gd name="T2" fmla="*/ 0 w 12"/>
                <a:gd name="T3" fmla="*/ 48 h 48"/>
                <a:gd name="T4" fmla="*/ 12 w 12"/>
                <a:gd name="T5" fmla="*/ 48 h 48"/>
                <a:gd name="T6" fmla="*/ 12 w 12"/>
                <a:gd name="T7" fmla="*/ 0 h 48"/>
                <a:gd name="T8" fmla="*/ 0 w 12"/>
                <a:gd name="T9" fmla="*/ 0 h 48"/>
                <a:gd name="T10" fmla="*/ 0 w 12"/>
                <a:gd name="T11" fmla="*/ 6 h 48"/>
                <a:gd name="T12" fmla="*/ 0 w 12"/>
                <a:gd name="T13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48">
                  <a:moveTo>
                    <a:pt x="0" y="42"/>
                  </a:moveTo>
                  <a:lnTo>
                    <a:pt x="0" y="48"/>
                  </a:lnTo>
                  <a:lnTo>
                    <a:pt x="12" y="48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07" name="Freeform 61"/>
            <p:cNvSpPr>
              <a:spLocks/>
            </p:cNvSpPr>
            <p:nvPr/>
          </p:nvSpPr>
          <p:spPr bwMode="auto">
            <a:xfrm>
              <a:off x="2741100" y="3954887"/>
              <a:ext cx="19791" cy="78480"/>
            </a:xfrm>
            <a:custGeom>
              <a:avLst/>
              <a:gdLst>
                <a:gd name="T0" fmla="*/ 0 w 2"/>
                <a:gd name="T1" fmla="*/ 7 h 8"/>
                <a:gd name="T2" fmla="*/ 0 w 2"/>
                <a:gd name="T3" fmla="*/ 8 h 8"/>
                <a:gd name="T4" fmla="*/ 1 w 2"/>
                <a:gd name="T5" fmla="*/ 8 h 8"/>
                <a:gd name="T6" fmla="*/ 2 w 2"/>
                <a:gd name="T7" fmla="*/ 8 h 8"/>
                <a:gd name="T8" fmla="*/ 2 w 2"/>
                <a:gd name="T9" fmla="*/ 1 h 8"/>
                <a:gd name="T10" fmla="*/ 2 w 2"/>
                <a:gd name="T11" fmla="*/ 7 h 8"/>
                <a:gd name="T12" fmla="*/ 2 w 2"/>
                <a:gd name="T13" fmla="*/ 0 h 8"/>
                <a:gd name="T14" fmla="*/ 1 w 2"/>
                <a:gd name="T15" fmla="*/ 0 h 8"/>
                <a:gd name="T16" fmla="*/ 0 w 2"/>
                <a:gd name="T17" fmla="*/ 0 h 8"/>
                <a:gd name="T18" fmla="*/ 0 w 2"/>
                <a:gd name="T19" fmla="*/ 1 h 8"/>
                <a:gd name="T20" fmla="*/ 0 w 2"/>
                <a:gd name="T21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8">
                  <a:moveTo>
                    <a:pt x="0" y="7"/>
                  </a:moveTo>
                  <a:lnTo>
                    <a:pt x="0" y="8"/>
                  </a:lnTo>
                  <a:lnTo>
                    <a:pt x="1" y="8"/>
                  </a:lnTo>
                  <a:lnTo>
                    <a:pt x="2" y="8"/>
                  </a:lnTo>
                  <a:lnTo>
                    <a:pt x="2" y="1"/>
                  </a:lnTo>
                  <a:lnTo>
                    <a:pt x="2" y="7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7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08" name="Freeform 62"/>
            <p:cNvSpPr>
              <a:spLocks/>
            </p:cNvSpPr>
            <p:nvPr/>
          </p:nvSpPr>
          <p:spPr bwMode="auto">
            <a:xfrm>
              <a:off x="2741100" y="3954887"/>
              <a:ext cx="19791" cy="19620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0 h 12"/>
                <a:gd name="T4" fmla="*/ 0 w 12"/>
                <a:gd name="T5" fmla="*/ 12 h 12"/>
                <a:gd name="T6" fmla="*/ 12 w 12"/>
                <a:gd name="T7" fmla="*/ 12 h 12"/>
                <a:gd name="T8" fmla="*/ 12 w 12"/>
                <a:gd name="T9" fmla="*/ 0 h 12"/>
                <a:gd name="T10" fmla="*/ 6 w 12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09" name="Freeform 63"/>
            <p:cNvSpPr>
              <a:spLocks/>
            </p:cNvSpPr>
            <p:nvPr/>
          </p:nvSpPr>
          <p:spPr bwMode="auto">
            <a:xfrm>
              <a:off x="2741100" y="3954887"/>
              <a:ext cx="19791" cy="19620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1 w 2"/>
                <a:gd name="T9" fmla="*/ 2 h 2"/>
                <a:gd name="T10" fmla="*/ 1 w 2"/>
                <a:gd name="T11" fmla="*/ 2 h 2"/>
                <a:gd name="T12" fmla="*/ 2 w 2"/>
                <a:gd name="T13" fmla="*/ 2 h 2"/>
                <a:gd name="T14" fmla="*/ 2 w 2"/>
                <a:gd name="T15" fmla="*/ 1 h 2"/>
                <a:gd name="T16" fmla="*/ 2 w 2"/>
                <a:gd name="T17" fmla="*/ 0 h 2"/>
                <a:gd name="T18" fmla="*/ 1 w 2"/>
                <a:gd name="T19" fmla="*/ 0 h 2"/>
                <a:gd name="T20" fmla="*/ 1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10" name="Freeform 64"/>
            <p:cNvSpPr>
              <a:spLocks/>
            </p:cNvSpPr>
            <p:nvPr/>
          </p:nvSpPr>
          <p:spPr bwMode="auto">
            <a:xfrm>
              <a:off x="2741100" y="3935267"/>
              <a:ext cx="19791" cy="39240"/>
            </a:xfrm>
            <a:custGeom>
              <a:avLst/>
              <a:gdLst>
                <a:gd name="T0" fmla="*/ 0 w 12"/>
                <a:gd name="T1" fmla="*/ 18 h 24"/>
                <a:gd name="T2" fmla="*/ 6 w 12"/>
                <a:gd name="T3" fmla="*/ 24 h 24"/>
                <a:gd name="T4" fmla="*/ 12 w 12"/>
                <a:gd name="T5" fmla="*/ 24 h 24"/>
                <a:gd name="T6" fmla="*/ 12 w 12"/>
                <a:gd name="T7" fmla="*/ 0 h 24"/>
                <a:gd name="T8" fmla="*/ 6 w 12"/>
                <a:gd name="T9" fmla="*/ 0 h 24"/>
                <a:gd name="T10" fmla="*/ 0 w 12"/>
                <a:gd name="T11" fmla="*/ 6 h 24"/>
                <a:gd name="T12" fmla="*/ 0 w 12"/>
                <a:gd name="T13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24">
                  <a:moveTo>
                    <a:pt x="0" y="18"/>
                  </a:moveTo>
                  <a:lnTo>
                    <a:pt x="6" y="24"/>
                  </a:lnTo>
                  <a:lnTo>
                    <a:pt x="12" y="24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11" name="Freeform 65"/>
            <p:cNvSpPr>
              <a:spLocks/>
            </p:cNvSpPr>
            <p:nvPr/>
          </p:nvSpPr>
          <p:spPr bwMode="auto">
            <a:xfrm>
              <a:off x="2741100" y="3935267"/>
              <a:ext cx="19791" cy="39240"/>
            </a:xfrm>
            <a:custGeom>
              <a:avLst/>
              <a:gdLst>
                <a:gd name="T0" fmla="*/ 0 w 2"/>
                <a:gd name="T1" fmla="*/ 3 h 4"/>
                <a:gd name="T2" fmla="*/ 1 w 2"/>
                <a:gd name="T3" fmla="*/ 4 h 4"/>
                <a:gd name="T4" fmla="*/ 1 w 2"/>
                <a:gd name="T5" fmla="*/ 4 h 4"/>
                <a:gd name="T6" fmla="*/ 2 w 2"/>
                <a:gd name="T7" fmla="*/ 4 h 4"/>
                <a:gd name="T8" fmla="*/ 2 w 2"/>
                <a:gd name="T9" fmla="*/ 1 h 4"/>
                <a:gd name="T10" fmla="*/ 2 w 2"/>
                <a:gd name="T11" fmla="*/ 3 h 4"/>
                <a:gd name="T12" fmla="*/ 2 w 2"/>
                <a:gd name="T13" fmla="*/ 0 h 4"/>
                <a:gd name="T14" fmla="*/ 1 w 2"/>
                <a:gd name="T15" fmla="*/ 0 h 4"/>
                <a:gd name="T16" fmla="*/ 1 w 2"/>
                <a:gd name="T17" fmla="*/ 0 h 4"/>
                <a:gd name="T18" fmla="*/ 0 w 2"/>
                <a:gd name="T19" fmla="*/ 1 h 4"/>
                <a:gd name="T20" fmla="*/ 0 w 2"/>
                <a:gd name="T2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lnTo>
                    <a:pt x="1" y="4"/>
                  </a:lnTo>
                  <a:lnTo>
                    <a:pt x="1" y="4"/>
                  </a:lnTo>
                  <a:lnTo>
                    <a:pt x="2" y="4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12" name="Freeform 66"/>
            <p:cNvSpPr>
              <a:spLocks/>
            </p:cNvSpPr>
            <p:nvPr/>
          </p:nvSpPr>
          <p:spPr bwMode="auto">
            <a:xfrm>
              <a:off x="2741100" y="3935267"/>
              <a:ext cx="29686" cy="1962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6 h 12"/>
                <a:gd name="T4" fmla="*/ 6 w 18"/>
                <a:gd name="T5" fmla="*/ 12 h 12"/>
                <a:gd name="T6" fmla="*/ 12 w 18"/>
                <a:gd name="T7" fmla="*/ 12 h 12"/>
                <a:gd name="T8" fmla="*/ 18 w 18"/>
                <a:gd name="T9" fmla="*/ 6 h 12"/>
                <a:gd name="T10" fmla="*/ 12 w 18"/>
                <a:gd name="T11" fmla="*/ 0 h 12"/>
                <a:gd name="T12" fmla="*/ 6 w 1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13" name="Freeform 67"/>
            <p:cNvSpPr>
              <a:spLocks/>
            </p:cNvSpPr>
            <p:nvPr/>
          </p:nvSpPr>
          <p:spPr bwMode="auto">
            <a:xfrm>
              <a:off x="2741100" y="3935267"/>
              <a:ext cx="29686" cy="19620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0 h 2"/>
                <a:gd name="T4" fmla="*/ 0 w 3"/>
                <a:gd name="T5" fmla="*/ 1 h 2"/>
                <a:gd name="T6" fmla="*/ 1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2 w 3"/>
                <a:gd name="T13" fmla="*/ 2 h 2"/>
                <a:gd name="T14" fmla="*/ 3 w 3"/>
                <a:gd name="T15" fmla="*/ 1 h 2"/>
                <a:gd name="T16" fmla="*/ 2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14" name="Freeform 68"/>
            <p:cNvSpPr>
              <a:spLocks/>
            </p:cNvSpPr>
            <p:nvPr/>
          </p:nvSpPr>
          <p:spPr bwMode="auto">
            <a:xfrm>
              <a:off x="2750995" y="3886217"/>
              <a:ext cx="19791" cy="68670"/>
            </a:xfrm>
            <a:custGeom>
              <a:avLst/>
              <a:gdLst>
                <a:gd name="T0" fmla="*/ 0 w 12"/>
                <a:gd name="T1" fmla="*/ 36 h 42"/>
                <a:gd name="T2" fmla="*/ 0 w 12"/>
                <a:gd name="T3" fmla="*/ 42 h 42"/>
                <a:gd name="T4" fmla="*/ 6 w 12"/>
                <a:gd name="T5" fmla="*/ 42 h 42"/>
                <a:gd name="T6" fmla="*/ 12 w 12"/>
                <a:gd name="T7" fmla="*/ 6 h 42"/>
                <a:gd name="T8" fmla="*/ 12 w 12"/>
                <a:gd name="T9" fmla="*/ 36 h 42"/>
                <a:gd name="T10" fmla="*/ 6 w 12"/>
                <a:gd name="T11" fmla="*/ 6 h 42"/>
                <a:gd name="T12" fmla="*/ 6 w 12"/>
                <a:gd name="T13" fmla="*/ 0 h 42"/>
                <a:gd name="T14" fmla="*/ 0 w 12"/>
                <a:gd name="T15" fmla="*/ 6 h 42"/>
                <a:gd name="T16" fmla="*/ 0 w 12"/>
                <a:gd name="T17" fmla="*/ 3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42">
                  <a:moveTo>
                    <a:pt x="0" y="36"/>
                  </a:moveTo>
                  <a:lnTo>
                    <a:pt x="0" y="42"/>
                  </a:lnTo>
                  <a:lnTo>
                    <a:pt x="6" y="42"/>
                  </a:lnTo>
                  <a:lnTo>
                    <a:pt x="12" y="6"/>
                  </a:lnTo>
                  <a:lnTo>
                    <a:pt x="12" y="3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15" name="Freeform 69"/>
            <p:cNvSpPr>
              <a:spLocks/>
            </p:cNvSpPr>
            <p:nvPr/>
          </p:nvSpPr>
          <p:spPr bwMode="auto">
            <a:xfrm>
              <a:off x="2750995" y="3886217"/>
              <a:ext cx="19791" cy="68670"/>
            </a:xfrm>
            <a:custGeom>
              <a:avLst/>
              <a:gdLst>
                <a:gd name="T0" fmla="*/ 0 w 2"/>
                <a:gd name="T1" fmla="*/ 6 h 7"/>
                <a:gd name="T2" fmla="*/ 0 w 2"/>
                <a:gd name="T3" fmla="*/ 7 h 7"/>
                <a:gd name="T4" fmla="*/ 1 w 2"/>
                <a:gd name="T5" fmla="*/ 7 h 7"/>
                <a:gd name="T6" fmla="*/ 1 w 2"/>
                <a:gd name="T7" fmla="*/ 7 h 7"/>
                <a:gd name="T8" fmla="*/ 2 w 2"/>
                <a:gd name="T9" fmla="*/ 1 h 7"/>
                <a:gd name="T10" fmla="*/ 2 w 2"/>
                <a:gd name="T11" fmla="*/ 6 h 7"/>
                <a:gd name="T12" fmla="*/ 1 w 2"/>
                <a:gd name="T13" fmla="*/ 1 h 7"/>
                <a:gd name="T14" fmla="*/ 1 w 2"/>
                <a:gd name="T15" fmla="*/ 0 h 7"/>
                <a:gd name="T16" fmla="*/ 0 w 2"/>
                <a:gd name="T17" fmla="*/ 1 h 7"/>
                <a:gd name="T18" fmla="*/ 0 w 2"/>
                <a:gd name="T19" fmla="*/ 1 h 7"/>
                <a:gd name="T20" fmla="*/ 0 w 2"/>
                <a:gd name="T21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7">
                  <a:moveTo>
                    <a:pt x="0" y="6"/>
                  </a:moveTo>
                  <a:lnTo>
                    <a:pt x="0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1"/>
                  </a:lnTo>
                  <a:lnTo>
                    <a:pt x="2" y="6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6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16" name="Freeform 70"/>
            <p:cNvSpPr>
              <a:spLocks/>
            </p:cNvSpPr>
            <p:nvPr/>
          </p:nvSpPr>
          <p:spPr bwMode="auto">
            <a:xfrm>
              <a:off x="2750995" y="3886217"/>
              <a:ext cx="29686" cy="1962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6 h 12"/>
                <a:gd name="T4" fmla="*/ 0 w 18"/>
                <a:gd name="T5" fmla="*/ 12 h 12"/>
                <a:gd name="T6" fmla="*/ 18 w 18"/>
                <a:gd name="T7" fmla="*/ 12 h 12"/>
                <a:gd name="T8" fmla="*/ 18 w 18"/>
                <a:gd name="T9" fmla="*/ 6 h 12"/>
                <a:gd name="T10" fmla="*/ 12 w 18"/>
                <a:gd name="T11" fmla="*/ 0 h 12"/>
                <a:gd name="T12" fmla="*/ 6 w 1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17" name="Freeform 71"/>
            <p:cNvSpPr>
              <a:spLocks/>
            </p:cNvSpPr>
            <p:nvPr/>
          </p:nvSpPr>
          <p:spPr bwMode="auto">
            <a:xfrm>
              <a:off x="2750995" y="3886217"/>
              <a:ext cx="29686" cy="1962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1 h 2"/>
                <a:gd name="T4" fmla="*/ 0 w 3"/>
                <a:gd name="T5" fmla="*/ 1 h 2"/>
                <a:gd name="T6" fmla="*/ 0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3 w 3"/>
                <a:gd name="T13" fmla="*/ 2 h 2"/>
                <a:gd name="T14" fmla="*/ 3 w 3"/>
                <a:gd name="T15" fmla="*/ 1 h 2"/>
                <a:gd name="T16" fmla="*/ 3 w 3"/>
                <a:gd name="T17" fmla="*/ 1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18" name="Freeform 72"/>
            <p:cNvSpPr>
              <a:spLocks/>
            </p:cNvSpPr>
            <p:nvPr/>
          </p:nvSpPr>
          <p:spPr bwMode="auto">
            <a:xfrm>
              <a:off x="2760891" y="3846977"/>
              <a:ext cx="19791" cy="58860"/>
            </a:xfrm>
            <a:custGeom>
              <a:avLst/>
              <a:gdLst>
                <a:gd name="T0" fmla="*/ 0 w 12"/>
                <a:gd name="T1" fmla="*/ 30 h 36"/>
                <a:gd name="T2" fmla="*/ 0 w 12"/>
                <a:gd name="T3" fmla="*/ 36 h 36"/>
                <a:gd name="T4" fmla="*/ 12 w 12"/>
                <a:gd name="T5" fmla="*/ 36 h 36"/>
                <a:gd name="T6" fmla="*/ 12 w 12"/>
                <a:gd name="T7" fmla="*/ 0 h 36"/>
                <a:gd name="T8" fmla="*/ 0 w 12"/>
                <a:gd name="T9" fmla="*/ 0 h 36"/>
                <a:gd name="T10" fmla="*/ 0 w 12"/>
                <a:gd name="T11" fmla="*/ 6 h 36"/>
                <a:gd name="T12" fmla="*/ 0 w 12"/>
                <a:gd name="T13" fmla="*/ 3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36">
                  <a:moveTo>
                    <a:pt x="0" y="30"/>
                  </a:moveTo>
                  <a:lnTo>
                    <a:pt x="0" y="36"/>
                  </a:lnTo>
                  <a:lnTo>
                    <a:pt x="12" y="36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19" name="Freeform 73"/>
            <p:cNvSpPr>
              <a:spLocks/>
            </p:cNvSpPr>
            <p:nvPr/>
          </p:nvSpPr>
          <p:spPr bwMode="auto">
            <a:xfrm>
              <a:off x="2760891" y="3846977"/>
              <a:ext cx="19791" cy="58860"/>
            </a:xfrm>
            <a:custGeom>
              <a:avLst/>
              <a:gdLst>
                <a:gd name="T0" fmla="*/ 0 w 2"/>
                <a:gd name="T1" fmla="*/ 5 h 6"/>
                <a:gd name="T2" fmla="*/ 0 w 2"/>
                <a:gd name="T3" fmla="*/ 6 h 6"/>
                <a:gd name="T4" fmla="*/ 1 w 2"/>
                <a:gd name="T5" fmla="*/ 6 h 6"/>
                <a:gd name="T6" fmla="*/ 2 w 2"/>
                <a:gd name="T7" fmla="*/ 6 h 6"/>
                <a:gd name="T8" fmla="*/ 2 w 2"/>
                <a:gd name="T9" fmla="*/ 1 h 6"/>
                <a:gd name="T10" fmla="*/ 2 w 2"/>
                <a:gd name="T11" fmla="*/ 5 h 6"/>
                <a:gd name="T12" fmla="*/ 2 w 2"/>
                <a:gd name="T13" fmla="*/ 0 h 6"/>
                <a:gd name="T14" fmla="*/ 1 w 2"/>
                <a:gd name="T15" fmla="*/ 0 h 6"/>
                <a:gd name="T16" fmla="*/ 0 w 2"/>
                <a:gd name="T17" fmla="*/ 0 h 6"/>
                <a:gd name="T18" fmla="*/ 0 w 2"/>
                <a:gd name="T19" fmla="*/ 1 h 6"/>
                <a:gd name="T20" fmla="*/ 0 w 2"/>
                <a:gd name="T21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6">
                  <a:moveTo>
                    <a:pt x="0" y="5"/>
                  </a:move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1"/>
                  </a:lnTo>
                  <a:lnTo>
                    <a:pt x="2" y="5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5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20" name="Freeform 74"/>
            <p:cNvSpPr>
              <a:spLocks/>
            </p:cNvSpPr>
            <p:nvPr/>
          </p:nvSpPr>
          <p:spPr bwMode="auto">
            <a:xfrm>
              <a:off x="2760891" y="3846977"/>
              <a:ext cx="19791" cy="19620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0 h 12"/>
                <a:gd name="T4" fmla="*/ 0 w 12"/>
                <a:gd name="T5" fmla="*/ 12 h 12"/>
                <a:gd name="T6" fmla="*/ 12 w 12"/>
                <a:gd name="T7" fmla="*/ 12 h 12"/>
                <a:gd name="T8" fmla="*/ 12 w 12"/>
                <a:gd name="T9" fmla="*/ 0 h 12"/>
                <a:gd name="T10" fmla="*/ 6 w 12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21" name="Freeform 75"/>
            <p:cNvSpPr>
              <a:spLocks/>
            </p:cNvSpPr>
            <p:nvPr/>
          </p:nvSpPr>
          <p:spPr bwMode="auto">
            <a:xfrm>
              <a:off x="2760891" y="3846977"/>
              <a:ext cx="19791" cy="19620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1 w 2"/>
                <a:gd name="T9" fmla="*/ 2 h 2"/>
                <a:gd name="T10" fmla="*/ 1 w 2"/>
                <a:gd name="T11" fmla="*/ 2 h 2"/>
                <a:gd name="T12" fmla="*/ 2 w 2"/>
                <a:gd name="T13" fmla="*/ 2 h 2"/>
                <a:gd name="T14" fmla="*/ 2 w 2"/>
                <a:gd name="T15" fmla="*/ 1 h 2"/>
                <a:gd name="T16" fmla="*/ 2 w 2"/>
                <a:gd name="T17" fmla="*/ 0 h 2"/>
                <a:gd name="T18" fmla="*/ 1 w 2"/>
                <a:gd name="T19" fmla="*/ 0 h 2"/>
                <a:gd name="T20" fmla="*/ 1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22" name="Freeform 76"/>
            <p:cNvSpPr>
              <a:spLocks/>
            </p:cNvSpPr>
            <p:nvPr/>
          </p:nvSpPr>
          <p:spPr bwMode="auto">
            <a:xfrm>
              <a:off x="2760891" y="3827357"/>
              <a:ext cx="19791" cy="39240"/>
            </a:xfrm>
            <a:custGeom>
              <a:avLst/>
              <a:gdLst>
                <a:gd name="T0" fmla="*/ 0 w 12"/>
                <a:gd name="T1" fmla="*/ 18 h 24"/>
                <a:gd name="T2" fmla="*/ 6 w 12"/>
                <a:gd name="T3" fmla="*/ 24 h 24"/>
                <a:gd name="T4" fmla="*/ 12 w 12"/>
                <a:gd name="T5" fmla="*/ 24 h 24"/>
                <a:gd name="T6" fmla="*/ 12 w 12"/>
                <a:gd name="T7" fmla="*/ 0 h 24"/>
                <a:gd name="T8" fmla="*/ 6 w 12"/>
                <a:gd name="T9" fmla="*/ 0 h 24"/>
                <a:gd name="T10" fmla="*/ 0 w 12"/>
                <a:gd name="T11" fmla="*/ 6 h 24"/>
                <a:gd name="T12" fmla="*/ 0 w 12"/>
                <a:gd name="T13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24">
                  <a:moveTo>
                    <a:pt x="0" y="18"/>
                  </a:moveTo>
                  <a:lnTo>
                    <a:pt x="6" y="24"/>
                  </a:lnTo>
                  <a:lnTo>
                    <a:pt x="12" y="24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23" name="Freeform 77"/>
            <p:cNvSpPr>
              <a:spLocks/>
            </p:cNvSpPr>
            <p:nvPr/>
          </p:nvSpPr>
          <p:spPr bwMode="auto">
            <a:xfrm>
              <a:off x="2760891" y="3827357"/>
              <a:ext cx="19791" cy="39240"/>
            </a:xfrm>
            <a:custGeom>
              <a:avLst/>
              <a:gdLst>
                <a:gd name="T0" fmla="*/ 0 w 2"/>
                <a:gd name="T1" fmla="*/ 3 h 4"/>
                <a:gd name="T2" fmla="*/ 1 w 2"/>
                <a:gd name="T3" fmla="*/ 4 h 4"/>
                <a:gd name="T4" fmla="*/ 1 w 2"/>
                <a:gd name="T5" fmla="*/ 4 h 4"/>
                <a:gd name="T6" fmla="*/ 2 w 2"/>
                <a:gd name="T7" fmla="*/ 4 h 4"/>
                <a:gd name="T8" fmla="*/ 2 w 2"/>
                <a:gd name="T9" fmla="*/ 1 h 4"/>
                <a:gd name="T10" fmla="*/ 2 w 2"/>
                <a:gd name="T11" fmla="*/ 3 h 4"/>
                <a:gd name="T12" fmla="*/ 2 w 2"/>
                <a:gd name="T13" fmla="*/ 0 h 4"/>
                <a:gd name="T14" fmla="*/ 1 w 2"/>
                <a:gd name="T15" fmla="*/ 0 h 4"/>
                <a:gd name="T16" fmla="*/ 1 w 2"/>
                <a:gd name="T17" fmla="*/ 0 h 4"/>
                <a:gd name="T18" fmla="*/ 0 w 2"/>
                <a:gd name="T19" fmla="*/ 1 h 4"/>
                <a:gd name="T20" fmla="*/ 0 w 2"/>
                <a:gd name="T2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lnTo>
                    <a:pt x="1" y="4"/>
                  </a:lnTo>
                  <a:lnTo>
                    <a:pt x="1" y="4"/>
                  </a:lnTo>
                  <a:lnTo>
                    <a:pt x="2" y="4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24" name="Freeform 78"/>
            <p:cNvSpPr>
              <a:spLocks/>
            </p:cNvSpPr>
            <p:nvPr/>
          </p:nvSpPr>
          <p:spPr bwMode="auto">
            <a:xfrm>
              <a:off x="2760891" y="3827357"/>
              <a:ext cx="39582" cy="19620"/>
            </a:xfrm>
            <a:custGeom>
              <a:avLst/>
              <a:gdLst>
                <a:gd name="T0" fmla="*/ 6 w 24"/>
                <a:gd name="T1" fmla="*/ 0 h 12"/>
                <a:gd name="T2" fmla="*/ 0 w 24"/>
                <a:gd name="T3" fmla="*/ 6 h 12"/>
                <a:gd name="T4" fmla="*/ 6 w 24"/>
                <a:gd name="T5" fmla="*/ 12 h 12"/>
                <a:gd name="T6" fmla="*/ 18 w 24"/>
                <a:gd name="T7" fmla="*/ 12 h 12"/>
                <a:gd name="T8" fmla="*/ 24 w 24"/>
                <a:gd name="T9" fmla="*/ 6 h 12"/>
                <a:gd name="T10" fmla="*/ 18 w 24"/>
                <a:gd name="T11" fmla="*/ 0 h 12"/>
                <a:gd name="T12" fmla="*/ 6 w 2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6" y="0"/>
                  </a:moveTo>
                  <a:lnTo>
                    <a:pt x="0" y="6"/>
                  </a:lnTo>
                  <a:lnTo>
                    <a:pt x="6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1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25" name="Freeform 79"/>
            <p:cNvSpPr>
              <a:spLocks/>
            </p:cNvSpPr>
            <p:nvPr/>
          </p:nvSpPr>
          <p:spPr bwMode="auto">
            <a:xfrm>
              <a:off x="2760891" y="3827357"/>
              <a:ext cx="39582" cy="19620"/>
            </a:xfrm>
            <a:custGeom>
              <a:avLst/>
              <a:gdLst>
                <a:gd name="T0" fmla="*/ 1 w 4"/>
                <a:gd name="T1" fmla="*/ 0 h 2"/>
                <a:gd name="T2" fmla="*/ 2 w 4"/>
                <a:gd name="T3" fmla="*/ 0 h 2"/>
                <a:gd name="T4" fmla="*/ 0 w 4"/>
                <a:gd name="T5" fmla="*/ 1 h 2"/>
                <a:gd name="T6" fmla="*/ 1 w 4"/>
                <a:gd name="T7" fmla="*/ 2 h 2"/>
                <a:gd name="T8" fmla="*/ 3 w 4"/>
                <a:gd name="T9" fmla="*/ 2 h 2"/>
                <a:gd name="T10" fmla="*/ 1 w 4"/>
                <a:gd name="T11" fmla="*/ 2 h 2"/>
                <a:gd name="T12" fmla="*/ 3 w 4"/>
                <a:gd name="T13" fmla="*/ 2 h 2"/>
                <a:gd name="T14" fmla="*/ 4 w 4"/>
                <a:gd name="T15" fmla="*/ 1 h 2"/>
                <a:gd name="T16" fmla="*/ 3 w 4"/>
                <a:gd name="T17" fmla="*/ 0 h 2"/>
                <a:gd name="T18" fmla="*/ 3 w 4"/>
                <a:gd name="T19" fmla="*/ 0 h 2"/>
                <a:gd name="T20" fmla="*/ 1 w 4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3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4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26" name="Freeform 80"/>
            <p:cNvSpPr>
              <a:spLocks/>
            </p:cNvSpPr>
            <p:nvPr/>
          </p:nvSpPr>
          <p:spPr bwMode="auto">
            <a:xfrm>
              <a:off x="2780681" y="3807737"/>
              <a:ext cx="19791" cy="39240"/>
            </a:xfrm>
            <a:custGeom>
              <a:avLst/>
              <a:gdLst>
                <a:gd name="T0" fmla="*/ 0 w 12"/>
                <a:gd name="T1" fmla="*/ 18 h 24"/>
                <a:gd name="T2" fmla="*/ 0 w 12"/>
                <a:gd name="T3" fmla="*/ 24 h 24"/>
                <a:gd name="T4" fmla="*/ 6 w 12"/>
                <a:gd name="T5" fmla="*/ 24 h 24"/>
                <a:gd name="T6" fmla="*/ 12 w 12"/>
                <a:gd name="T7" fmla="*/ 6 h 24"/>
                <a:gd name="T8" fmla="*/ 12 w 12"/>
                <a:gd name="T9" fmla="*/ 18 h 24"/>
                <a:gd name="T10" fmla="*/ 6 w 12"/>
                <a:gd name="T11" fmla="*/ 0 h 24"/>
                <a:gd name="T12" fmla="*/ 0 w 12"/>
                <a:gd name="T13" fmla="*/ 0 h 24"/>
                <a:gd name="T14" fmla="*/ 0 w 12"/>
                <a:gd name="T15" fmla="*/ 6 h 24"/>
                <a:gd name="T16" fmla="*/ 0 w 12"/>
                <a:gd name="T17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4">
                  <a:moveTo>
                    <a:pt x="0" y="18"/>
                  </a:moveTo>
                  <a:lnTo>
                    <a:pt x="0" y="24"/>
                  </a:lnTo>
                  <a:lnTo>
                    <a:pt x="6" y="24"/>
                  </a:lnTo>
                  <a:lnTo>
                    <a:pt x="12" y="6"/>
                  </a:lnTo>
                  <a:lnTo>
                    <a:pt x="12" y="18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27" name="Freeform 81"/>
            <p:cNvSpPr>
              <a:spLocks/>
            </p:cNvSpPr>
            <p:nvPr/>
          </p:nvSpPr>
          <p:spPr bwMode="auto">
            <a:xfrm>
              <a:off x="2780681" y="3807737"/>
              <a:ext cx="19791" cy="39240"/>
            </a:xfrm>
            <a:custGeom>
              <a:avLst/>
              <a:gdLst>
                <a:gd name="T0" fmla="*/ 0 w 2"/>
                <a:gd name="T1" fmla="*/ 3 h 4"/>
                <a:gd name="T2" fmla="*/ 0 w 2"/>
                <a:gd name="T3" fmla="*/ 4 h 4"/>
                <a:gd name="T4" fmla="*/ 1 w 2"/>
                <a:gd name="T5" fmla="*/ 4 h 4"/>
                <a:gd name="T6" fmla="*/ 1 w 2"/>
                <a:gd name="T7" fmla="*/ 4 h 4"/>
                <a:gd name="T8" fmla="*/ 2 w 2"/>
                <a:gd name="T9" fmla="*/ 1 h 4"/>
                <a:gd name="T10" fmla="*/ 2 w 2"/>
                <a:gd name="T11" fmla="*/ 3 h 4"/>
                <a:gd name="T12" fmla="*/ 1 w 2"/>
                <a:gd name="T13" fmla="*/ 0 h 4"/>
                <a:gd name="T14" fmla="*/ 1 w 2"/>
                <a:gd name="T15" fmla="*/ 0 h 4"/>
                <a:gd name="T16" fmla="*/ 0 w 2"/>
                <a:gd name="T17" fmla="*/ 0 h 4"/>
                <a:gd name="T18" fmla="*/ 0 w 2"/>
                <a:gd name="T19" fmla="*/ 1 h 4"/>
                <a:gd name="T20" fmla="*/ 0 w 2"/>
                <a:gd name="T2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2" y="1"/>
                  </a:lnTo>
                  <a:lnTo>
                    <a:pt x="2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28" name="Freeform 82"/>
            <p:cNvSpPr>
              <a:spLocks/>
            </p:cNvSpPr>
            <p:nvPr/>
          </p:nvSpPr>
          <p:spPr bwMode="auto">
            <a:xfrm>
              <a:off x="2780681" y="3807737"/>
              <a:ext cx="19791" cy="19620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0 h 12"/>
                <a:gd name="T4" fmla="*/ 0 w 12"/>
                <a:gd name="T5" fmla="*/ 12 h 12"/>
                <a:gd name="T6" fmla="*/ 12 w 12"/>
                <a:gd name="T7" fmla="*/ 12 h 12"/>
                <a:gd name="T8" fmla="*/ 12 w 12"/>
                <a:gd name="T9" fmla="*/ 0 h 12"/>
                <a:gd name="T10" fmla="*/ 6 w 12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29" name="Freeform 83"/>
            <p:cNvSpPr>
              <a:spLocks/>
            </p:cNvSpPr>
            <p:nvPr/>
          </p:nvSpPr>
          <p:spPr bwMode="auto">
            <a:xfrm>
              <a:off x="2780681" y="3807737"/>
              <a:ext cx="19791" cy="19620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1 w 2"/>
                <a:gd name="T9" fmla="*/ 2 h 2"/>
                <a:gd name="T10" fmla="*/ 1 w 2"/>
                <a:gd name="T11" fmla="*/ 2 h 2"/>
                <a:gd name="T12" fmla="*/ 2 w 2"/>
                <a:gd name="T13" fmla="*/ 2 h 2"/>
                <a:gd name="T14" fmla="*/ 2 w 2"/>
                <a:gd name="T15" fmla="*/ 1 h 2"/>
                <a:gd name="T16" fmla="*/ 2 w 2"/>
                <a:gd name="T17" fmla="*/ 0 h 2"/>
                <a:gd name="T18" fmla="*/ 1 w 2"/>
                <a:gd name="T19" fmla="*/ 0 h 2"/>
                <a:gd name="T20" fmla="*/ 1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30" name="Freeform 84"/>
            <p:cNvSpPr>
              <a:spLocks/>
            </p:cNvSpPr>
            <p:nvPr/>
          </p:nvSpPr>
          <p:spPr bwMode="auto">
            <a:xfrm>
              <a:off x="2780681" y="3788118"/>
              <a:ext cx="19791" cy="39240"/>
            </a:xfrm>
            <a:custGeom>
              <a:avLst/>
              <a:gdLst>
                <a:gd name="T0" fmla="*/ 0 w 12"/>
                <a:gd name="T1" fmla="*/ 18 h 24"/>
                <a:gd name="T2" fmla="*/ 0 w 12"/>
                <a:gd name="T3" fmla="*/ 24 h 24"/>
                <a:gd name="T4" fmla="*/ 12 w 12"/>
                <a:gd name="T5" fmla="*/ 24 h 24"/>
                <a:gd name="T6" fmla="*/ 12 w 12"/>
                <a:gd name="T7" fmla="*/ 0 h 24"/>
                <a:gd name="T8" fmla="*/ 0 w 12"/>
                <a:gd name="T9" fmla="*/ 0 h 24"/>
                <a:gd name="T10" fmla="*/ 0 w 12"/>
                <a:gd name="T11" fmla="*/ 6 h 24"/>
                <a:gd name="T12" fmla="*/ 0 w 12"/>
                <a:gd name="T13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24">
                  <a:moveTo>
                    <a:pt x="0" y="18"/>
                  </a:moveTo>
                  <a:lnTo>
                    <a:pt x="0" y="24"/>
                  </a:lnTo>
                  <a:lnTo>
                    <a:pt x="12" y="24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31" name="Freeform 85"/>
            <p:cNvSpPr>
              <a:spLocks/>
            </p:cNvSpPr>
            <p:nvPr/>
          </p:nvSpPr>
          <p:spPr bwMode="auto">
            <a:xfrm>
              <a:off x="2780681" y="3788118"/>
              <a:ext cx="19791" cy="39240"/>
            </a:xfrm>
            <a:custGeom>
              <a:avLst/>
              <a:gdLst>
                <a:gd name="T0" fmla="*/ 0 w 2"/>
                <a:gd name="T1" fmla="*/ 3 h 4"/>
                <a:gd name="T2" fmla="*/ 0 w 2"/>
                <a:gd name="T3" fmla="*/ 4 h 4"/>
                <a:gd name="T4" fmla="*/ 1 w 2"/>
                <a:gd name="T5" fmla="*/ 4 h 4"/>
                <a:gd name="T6" fmla="*/ 2 w 2"/>
                <a:gd name="T7" fmla="*/ 4 h 4"/>
                <a:gd name="T8" fmla="*/ 2 w 2"/>
                <a:gd name="T9" fmla="*/ 1 h 4"/>
                <a:gd name="T10" fmla="*/ 2 w 2"/>
                <a:gd name="T11" fmla="*/ 3 h 4"/>
                <a:gd name="T12" fmla="*/ 2 w 2"/>
                <a:gd name="T13" fmla="*/ 0 h 4"/>
                <a:gd name="T14" fmla="*/ 1 w 2"/>
                <a:gd name="T15" fmla="*/ 0 h 4"/>
                <a:gd name="T16" fmla="*/ 0 w 2"/>
                <a:gd name="T17" fmla="*/ 0 h 4"/>
                <a:gd name="T18" fmla="*/ 0 w 2"/>
                <a:gd name="T19" fmla="*/ 1 h 4"/>
                <a:gd name="T20" fmla="*/ 0 w 2"/>
                <a:gd name="T2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lnTo>
                    <a:pt x="0" y="4"/>
                  </a:lnTo>
                  <a:lnTo>
                    <a:pt x="1" y="4"/>
                  </a:lnTo>
                  <a:lnTo>
                    <a:pt x="2" y="4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32" name="Freeform 86"/>
            <p:cNvSpPr>
              <a:spLocks/>
            </p:cNvSpPr>
            <p:nvPr/>
          </p:nvSpPr>
          <p:spPr bwMode="auto">
            <a:xfrm>
              <a:off x="2780681" y="3788118"/>
              <a:ext cx="19791" cy="19620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0 h 12"/>
                <a:gd name="T4" fmla="*/ 0 w 12"/>
                <a:gd name="T5" fmla="*/ 6 h 12"/>
                <a:gd name="T6" fmla="*/ 6 w 12"/>
                <a:gd name="T7" fmla="*/ 12 h 12"/>
                <a:gd name="T8" fmla="*/ 12 w 12"/>
                <a:gd name="T9" fmla="*/ 6 h 12"/>
                <a:gd name="T10" fmla="*/ 12 w 12"/>
                <a:gd name="T11" fmla="*/ 0 h 12"/>
                <a:gd name="T12" fmla="*/ 6 w 12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33" name="Freeform 87"/>
            <p:cNvSpPr>
              <a:spLocks/>
            </p:cNvSpPr>
            <p:nvPr/>
          </p:nvSpPr>
          <p:spPr bwMode="auto">
            <a:xfrm>
              <a:off x="2780681" y="3788118"/>
              <a:ext cx="19791" cy="19620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1 h 2"/>
                <a:gd name="T8" fmla="*/ 1 w 2"/>
                <a:gd name="T9" fmla="*/ 2 h 2"/>
                <a:gd name="T10" fmla="*/ 1 w 2"/>
                <a:gd name="T11" fmla="*/ 2 h 2"/>
                <a:gd name="T12" fmla="*/ 2 w 2"/>
                <a:gd name="T13" fmla="*/ 1 h 2"/>
                <a:gd name="T14" fmla="*/ 2 w 2"/>
                <a:gd name="T15" fmla="*/ 1 h 2"/>
                <a:gd name="T16" fmla="*/ 2 w 2"/>
                <a:gd name="T17" fmla="*/ 0 h 2"/>
                <a:gd name="T18" fmla="*/ 1 w 2"/>
                <a:gd name="T19" fmla="*/ 0 h 2"/>
                <a:gd name="T20" fmla="*/ 1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34" name="Freeform 88"/>
            <p:cNvSpPr>
              <a:spLocks/>
            </p:cNvSpPr>
            <p:nvPr/>
          </p:nvSpPr>
          <p:spPr bwMode="auto">
            <a:xfrm>
              <a:off x="2780681" y="3739068"/>
              <a:ext cx="19791" cy="68670"/>
            </a:xfrm>
            <a:custGeom>
              <a:avLst/>
              <a:gdLst>
                <a:gd name="T0" fmla="*/ 0 w 12"/>
                <a:gd name="T1" fmla="*/ 36 h 42"/>
                <a:gd name="T2" fmla="*/ 6 w 12"/>
                <a:gd name="T3" fmla="*/ 36 h 42"/>
                <a:gd name="T4" fmla="*/ 6 w 12"/>
                <a:gd name="T5" fmla="*/ 42 h 42"/>
                <a:gd name="T6" fmla="*/ 12 w 12"/>
                <a:gd name="T7" fmla="*/ 36 h 42"/>
                <a:gd name="T8" fmla="*/ 12 w 12"/>
                <a:gd name="T9" fmla="*/ 6 h 42"/>
                <a:gd name="T10" fmla="*/ 6 w 12"/>
                <a:gd name="T11" fmla="*/ 0 h 42"/>
                <a:gd name="T12" fmla="*/ 6 w 12"/>
                <a:gd name="T13" fmla="*/ 6 h 42"/>
                <a:gd name="T14" fmla="*/ 0 w 12"/>
                <a:gd name="T15" fmla="*/ 6 h 42"/>
                <a:gd name="T16" fmla="*/ 0 w 12"/>
                <a:gd name="T17" fmla="*/ 3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42">
                  <a:moveTo>
                    <a:pt x="0" y="36"/>
                  </a:moveTo>
                  <a:lnTo>
                    <a:pt x="6" y="36"/>
                  </a:lnTo>
                  <a:lnTo>
                    <a:pt x="6" y="42"/>
                  </a:lnTo>
                  <a:lnTo>
                    <a:pt x="12" y="3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35" name="Freeform 89"/>
            <p:cNvSpPr>
              <a:spLocks/>
            </p:cNvSpPr>
            <p:nvPr/>
          </p:nvSpPr>
          <p:spPr bwMode="auto">
            <a:xfrm>
              <a:off x="2780681" y="3739068"/>
              <a:ext cx="19791" cy="68670"/>
            </a:xfrm>
            <a:custGeom>
              <a:avLst/>
              <a:gdLst>
                <a:gd name="T0" fmla="*/ 0 w 2"/>
                <a:gd name="T1" fmla="*/ 6 h 7"/>
                <a:gd name="T2" fmla="*/ 1 w 2"/>
                <a:gd name="T3" fmla="*/ 6 h 7"/>
                <a:gd name="T4" fmla="*/ 1 w 2"/>
                <a:gd name="T5" fmla="*/ 7 h 7"/>
                <a:gd name="T6" fmla="*/ 2 w 2"/>
                <a:gd name="T7" fmla="*/ 6 h 7"/>
                <a:gd name="T8" fmla="*/ 2 w 2"/>
                <a:gd name="T9" fmla="*/ 1 h 7"/>
                <a:gd name="T10" fmla="*/ 2 w 2"/>
                <a:gd name="T11" fmla="*/ 6 h 7"/>
                <a:gd name="T12" fmla="*/ 2 w 2"/>
                <a:gd name="T13" fmla="*/ 1 h 7"/>
                <a:gd name="T14" fmla="*/ 1 w 2"/>
                <a:gd name="T15" fmla="*/ 0 h 7"/>
                <a:gd name="T16" fmla="*/ 1 w 2"/>
                <a:gd name="T17" fmla="*/ 1 h 7"/>
                <a:gd name="T18" fmla="*/ 0 w 2"/>
                <a:gd name="T19" fmla="*/ 1 h 7"/>
                <a:gd name="T20" fmla="*/ 0 w 2"/>
                <a:gd name="T21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7">
                  <a:moveTo>
                    <a:pt x="0" y="6"/>
                  </a:moveTo>
                  <a:lnTo>
                    <a:pt x="1" y="6"/>
                  </a:lnTo>
                  <a:lnTo>
                    <a:pt x="1" y="7"/>
                  </a:lnTo>
                  <a:lnTo>
                    <a:pt x="2" y="6"/>
                  </a:lnTo>
                  <a:lnTo>
                    <a:pt x="2" y="1"/>
                  </a:lnTo>
                  <a:lnTo>
                    <a:pt x="2" y="6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6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36" name="Freeform 90"/>
            <p:cNvSpPr>
              <a:spLocks/>
            </p:cNvSpPr>
            <p:nvPr/>
          </p:nvSpPr>
          <p:spPr bwMode="auto">
            <a:xfrm>
              <a:off x="2780681" y="3739068"/>
              <a:ext cx="28037" cy="19620"/>
            </a:xfrm>
            <a:custGeom>
              <a:avLst/>
              <a:gdLst>
                <a:gd name="T0" fmla="*/ 6 w 17"/>
                <a:gd name="T1" fmla="*/ 0 h 12"/>
                <a:gd name="T2" fmla="*/ 6 w 17"/>
                <a:gd name="T3" fmla="*/ 6 h 12"/>
                <a:gd name="T4" fmla="*/ 0 w 17"/>
                <a:gd name="T5" fmla="*/ 6 h 12"/>
                <a:gd name="T6" fmla="*/ 6 w 17"/>
                <a:gd name="T7" fmla="*/ 12 h 12"/>
                <a:gd name="T8" fmla="*/ 17 w 17"/>
                <a:gd name="T9" fmla="*/ 12 h 12"/>
                <a:gd name="T10" fmla="*/ 17 w 17"/>
                <a:gd name="T11" fmla="*/ 6 h 12"/>
                <a:gd name="T12" fmla="*/ 12 w 17"/>
                <a:gd name="T13" fmla="*/ 0 h 12"/>
                <a:gd name="T14" fmla="*/ 6 w 17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2">
                  <a:moveTo>
                    <a:pt x="6" y="0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37" name="Freeform 91"/>
            <p:cNvSpPr>
              <a:spLocks/>
            </p:cNvSpPr>
            <p:nvPr/>
          </p:nvSpPr>
          <p:spPr bwMode="auto">
            <a:xfrm>
              <a:off x="2780681" y="3739068"/>
              <a:ext cx="28037" cy="19620"/>
            </a:xfrm>
            <a:custGeom>
              <a:avLst/>
              <a:gdLst>
                <a:gd name="T0" fmla="*/ 1 w 3"/>
                <a:gd name="T1" fmla="*/ 0 h 2"/>
                <a:gd name="T2" fmla="*/ 1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3 w 3"/>
                <a:gd name="T13" fmla="*/ 2 h 2"/>
                <a:gd name="T14" fmla="*/ 3 w 3"/>
                <a:gd name="T15" fmla="*/ 1 h 2"/>
                <a:gd name="T16" fmla="*/ 3 w 3"/>
                <a:gd name="T17" fmla="*/ 1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38" name="Freeform 92"/>
            <p:cNvSpPr>
              <a:spLocks/>
            </p:cNvSpPr>
            <p:nvPr/>
          </p:nvSpPr>
          <p:spPr bwMode="auto">
            <a:xfrm>
              <a:off x="2790577" y="3739068"/>
              <a:ext cx="28037" cy="19620"/>
            </a:xfrm>
            <a:custGeom>
              <a:avLst/>
              <a:gdLst>
                <a:gd name="T0" fmla="*/ 6 w 17"/>
                <a:gd name="T1" fmla="*/ 0 h 12"/>
                <a:gd name="T2" fmla="*/ 0 w 17"/>
                <a:gd name="T3" fmla="*/ 6 h 12"/>
                <a:gd name="T4" fmla="*/ 0 w 17"/>
                <a:gd name="T5" fmla="*/ 12 h 12"/>
                <a:gd name="T6" fmla="*/ 11 w 17"/>
                <a:gd name="T7" fmla="*/ 12 h 12"/>
                <a:gd name="T8" fmla="*/ 17 w 17"/>
                <a:gd name="T9" fmla="*/ 6 h 12"/>
                <a:gd name="T10" fmla="*/ 11 w 17"/>
                <a:gd name="T11" fmla="*/ 6 h 12"/>
                <a:gd name="T12" fmla="*/ 11 w 17"/>
                <a:gd name="T13" fmla="*/ 0 h 12"/>
                <a:gd name="T14" fmla="*/ 6 w 17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2">
                  <a:moveTo>
                    <a:pt x="6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11" y="12"/>
                  </a:lnTo>
                  <a:lnTo>
                    <a:pt x="17" y="6"/>
                  </a:lnTo>
                  <a:lnTo>
                    <a:pt x="11" y="6"/>
                  </a:lnTo>
                  <a:lnTo>
                    <a:pt x="11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39" name="Freeform 93"/>
            <p:cNvSpPr>
              <a:spLocks/>
            </p:cNvSpPr>
            <p:nvPr/>
          </p:nvSpPr>
          <p:spPr bwMode="auto">
            <a:xfrm>
              <a:off x="2790577" y="3739068"/>
              <a:ext cx="28037" cy="1962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1 h 2"/>
                <a:gd name="T4" fmla="*/ 0 w 3"/>
                <a:gd name="T5" fmla="*/ 1 h 2"/>
                <a:gd name="T6" fmla="*/ 0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2 w 3"/>
                <a:gd name="T13" fmla="*/ 2 h 2"/>
                <a:gd name="T14" fmla="*/ 3 w 3"/>
                <a:gd name="T15" fmla="*/ 1 h 2"/>
                <a:gd name="T16" fmla="*/ 2 w 3"/>
                <a:gd name="T17" fmla="*/ 1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40" name="Freeform 94"/>
            <p:cNvSpPr>
              <a:spLocks/>
            </p:cNvSpPr>
            <p:nvPr/>
          </p:nvSpPr>
          <p:spPr bwMode="auto">
            <a:xfrm>
              <a:off x="2800472" y="3719448"/>
              <a:ext cx="18141" cy="39240"/>
            </a:xfrm>
            <a:custGeom>
              <a:avLst/>
              <a:gdLst>
                <a:gd name="T0" fmla="*/ 0 w 11"/>
                <a:gd name="T1" fmla="*/ 18 h 24"/>
                <a:gd name="T2" fmla="*/ 0 w 11"/>
                <a:gd name="T3" fmla="*/ 24 h 24"/>
                <a:gd name="T4" fmla="*/ 5 w 11"/>
                <a:gd name="T5" fmla="*/ 24 h 24"/>
                <a:gd name="T6" fmla="*/ 11 w 11"/>
                <a:gd name="T7" fmla="*/ 6 h 24"/>
                <a:gd name="T8" fmla="*/ 11 w 11"/>
                <a:gd name="T9" fmla="*/ 18 h 24"/>
                <a:gd name="T10" fmla="*/ 5 w 11"/>
                <a:gd name="T11" fmla="*/ 0 h 24"/>
                <a:gd name="T12" fmla="*/ 0 w 11"/>
                <a:gd name="T13" fmla="*/ 0 h 24"/>
                <a:gd name="T14" fmla="*/ 0 w 11"/>
                <a:gd name="T15" fmla="*/ 6 h 24"/>
                <a:gd name="T16" fmla="*/ 0 w 11"/>
                <a:gd name="T17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4">
                  <a:moveTo>
                    <a:pt x="0" y="18"/>
                  </a:moveTo>
                  <a:lnTo>
                    <a:pt x="0" y="24"/>
                  </a:lnTo>
                  <a:lnTo>
                    <a:pt x="5" y="24"/>
                  </a:lnTo>
                  <a:lnTo>
                    <a:pt x="11" y="6"/>
                  </a:lnTo>
                  <a:lnTo>
                    <a:pt x="11" y="18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41" name="Freeform 95"/>
            <p:cNvSpPr>
              <a:spLocks/>
            </p:cNvSpPr>
            <p:nvPr/>
          </p:nvSpPr>
          <p:spPr bwMode="auto">
            <a:xfrm>
              <a:off x="2800472" y="3719448"/>
              <a:ext cx="18141" cy="39240"/>
            </a:xfrm>
            <a:custGeom>
              <a:avLst/>
              <a:gdLst>
                <a:gd name="T0" fmla="*/ 0 w 2"/>
                <a:gd name="T1" fmla="*/ 3 h 4"/>
                <a:gd name="T2" fmla="*/ 0 w 2"/>
                <a:gd name="T3" fmla="*/ 4 h 4"/>
                <a:gd name="T4" fmla="*/ 1 w 2"/>
                <a:gd name="T5" fmla="*/ 4 h 4"/>
                <a:gd name="T6" fmla="*/ 1 w 2"/>
                <a:gd name="T7" fmla="*/ 4 h 4"/>
                <a:gd name="T8" fmla="*/ 2 w 2"/>
                <a:gd name="T9" fmla="*/ 1 h 4"/>
                <a:gd name="T10" fmla="*/ 2 w 2"/>
                <a:gd name="T11" fmla="*/ 3 h 4"/>
                <a:gd name="T12" fmla="*/ 1 w 2"/>
                <a:gd name="T13" fmla="*/ 0 h 4"/>
                <a:gd name="T14" fmla="*/ 1 w 2"/>
                <a:gd name="T15" fmla="*/ 0 h 4"/>
                <a:gd name="T16" fmla="*/ 0 w 2"/>
                <a:gd name="T17" fmla="*/ 0 h 4"/>
                <a:gd name="T18" fmla="*/ 0 w 2"/>
                <a:gd name="T19" fmla="*/ 1 h 4"/>
                <a:gd name="T20" fmla="*/ 0 w 2"/>
                <a:gd name="T2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2" y="1"/>
                  </a:lnTo>
                  <a:lnTo>
                    <a:pt x="2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42" name="Freeform 96"/>
            <p:cNvSpPr>
              <a:spLocks/>
            </p:cNvSpPr>
            <p:nvPr/>
          </p:nvSpPr>
          <p:spPr bwMode="auto">
            <a:xfrm>
              <a:off x="2800472" y="3719448"/>
              <a:ext cx="18141" cy="19620"/>
            </a:xfrm>
            <a:custGeom>
              <a:avLst/>
              <a:gdLst>
                <a:gd name="T0" fmla="*/ 5 w 11"/>
                <a:gd name="T1" fmla="*/ 0 h 12"/>
                <a:gd name="T2" fmla="*/ 0 w 11"/>
                <a:gd name="T3" fmla="*/ 0 h 12"/>
                <a:gd name="T4" fmla="*/ 0 w 11"/>
                <a:gd name="T5" fmla="*/ 12 h 12"/>
                <a:gd name="T6" fmla="*/ 11 w 11"/>
                <a:gd name="T7" fmla="*/ 12 h 12"/>
                <a:gd name="T8" fmla="*/ 11 w 11"/>
                <a:gd name="T9" fmla="*/ 0 h 12"/>
                <a:gd name="T10" fmla="*/ 5 w 11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2">
                  <a:moveTo>
                    <a:pt x="5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1" y="12"/>
                  </a:lnTo>
                  <a:lnTo>
                    <a:pt x="11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43" name="Freeform 97"/>
            <p:cNvSpPr>
              <a:spLocks/>
            </p:cNvSpPr>
            <p:nvPr/>
          </p:nvSpPr>
          <p:spPr bwMode="auto">
            <a:xfrm>
              <a:off x="2800472" y="3719448"/>
              <a:ext cx="18141" cy="19620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1 w 2"/>
                <a:gd name="T9" fmla="*/ 2 h 2"/>
                <a:gd name="T10" fmla="*/ 1 w 2"/>
                <a:gd name="T11" fmla="*/ 2 h 2"/>
                <a:gd name="T12" fmla="*/ 2 w 2"/>
                <a:gd name="T13" fmla="*/ 2 h 2"/>
                <a:gd name="T14" fmla="*/ 2 w 2"/>
                <a:gd name="T15" fmla="*/ 1 h 2"/>
                <a:gd name="T16" fmla="*/ 2 w 2"/>
                <a:gd name="T17" fmla="*/ 0 h 2"/>
                <a:gd name="T18" fmla="*/ 1 w 2"/>
                <a:gd name="T19" fmla="*/ 0 h 2"/>
                <a:gd name="T20" fmla="*/ 1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44" name="Freeform 98"/>
            <p:cNvSpPr>
              <a:spLocks/>
            </p:cNvSpPr>
            <p:nvPr/>
          </p:nvSpPr>
          <p:spPr bwMode="auto">
            <a:xfrm>
              <a:off x="2800472" y="3719448"/>
              <a:ext cx="18141" cy="19620"/>
            </a:xfrm>
            <a:custGeom>
              <a:avLst/>
              <a:gdLst>
                <a:gd name="T0" fmla="*/ 5 w 11"/>
                <a:gd name="T1" fmla="*/ 0 h 12"/>
                <a:gd name="T2" fmla="*/ 0 w 11"/>
                <a:gd name="T3" fmla="*/ 0 h 12"/>
                <a:gd name="T4" fmla="*/ 0 w 11"/>
                <a:gd name="T5" fmla="*/ 12 h 12"/>
                <a:gd name="T6" fmla="*/ 11 w 11"/>
                <a:gd name="T7" fmla="*/ 12 h 12"/>
                <a:gd name="T8" fmla="*/ 11 w 11"/>
                <a:gd name="T9" fmla="*/ 0 h 12"/>
                <a:gd name="T10" fmla="*/ 5 w 11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2">
                  <a:moveTo>
                    <a:pt x="5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1" y="12"/>
                  </a:lnTo>
                  <a:lnTo>
                    <a:pt x="11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45" name="Freeform 99"/>
            <p:cNvSpPr>
              <a:spLocks/>
            </p:cNvSpPr>
            <p:nvPr/>
          </p:nvSpPr>
          <p:spPr bwMode="auto">
            <a:xfrm>
              <a:off x="2800472" y="3719448"/>
              <a:ext cx="18141" cy="19620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1 w 2"/>
                <a:gd name="T9" fmla="*/ 2 h 2"/>
                <a:gd name="T10" fmla="*/ 1 w 2"/>
                <a:gd name="T11" fmla="*/ 2 h 2"/>
                <a:gd name="T12" fmla="*/ 2 w 2"/>
                <a:gd name="T13" fmla="*/ 2 h 2"/>
                <a:gd name="T14" fmla="*/ 2 w 2"/>
                <a:gd name="T15" fmla="*/ 1 h 2"/>
                <a:gd name="T16" fmla="*/ 2 w 2"/>
                <a:gd name="T17" fmla="*/ 0 h 2"/>
                <a:gd name="T18" fmla="*/ 1 w 2"/>
                <a:gd name="T19" fmla="*/ 0 h 2"/>
                <a:gd name="T20" fmla="*/ 1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46" name="Freeform 100"/>
            <p:cNvSpPr>
              <a:spLocks/>
            </p:cNvSpPr>
            <p:nvPr/>
          </p:nvSpPr>
          <p:spPr bwMode="auto">
            <a:xfrm>
              <a:off x="2800472" y="3699828"/>
              <a:ext cx="18141" cy="39240"/>
            </a:xfrm>
            <a:custGeom>
              <a:avLst/>
              <a:gdLst>
                <a:gd name="T0" fmla="*/ 0 w 11"/>
                <a:gd name="T1" fmla="*/ 18 h 24"/>
                <a:gd name="T2" fmla="*/ 5 w 11"/>
                <a:gd name="T3" fmla="*/ 24 h 24"/>
                <a:gd name="T4" fmla="*/ 11 w 11"/>
                <a:gd name="T5" fmla="*/ 24 h 24"/>
                <a:gd name="T6" fmla="*/ 11 w 11"/>
                <a:gd name="T7" fmla="*/ 0 h 24"/>
                <a:gd name="T8" fmla="*/ 5 w 11"/>
                <a:gd name="T9" fmla="*/ 0 h 24"/>
                <a:gd name="T10" fmla="*/ 0 w 11"/>
                <a:gd name="T11" fmla="*/ 6 h 24"/>
                <a:gd name="T12" fmla="*/ 0 w 11"/>
                <a:gd name="T13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4">
                  <a:moveTo>
                    <a:pt x="0" y="18"/>
                  </a:moveTo>
                  <a:lnTo>
                    <a:pt x="5" y="24"/>
                  </a:lnTo>
                  <a:lnTo>
                    <a:pt x="11" y="24"/>
                  </a:lnTo>
                  <a:lnTo>
                    <a:pt x="11" y="0"/>
                  </a:lnTo>
                  <a:lnTo>
                    <a:pt x="5" y="0"/>
                  </a:lnTo>
                  <a:lnTo>
                    <a:pt x="0" y="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47" name="Freeform 101"/>
            <p:cNvSpPr>
              <a:spLocks/>
            </p:cNvSpPr>
            <p:nvPr/>
          </p:nvSpPr>
          <p:spPr bwMode="auto">
            <a:xfrm>
              <a:off x="2800472" y="3699828"/>
              <a:ext cx="18141" cy="39240"/>
            </a:xfrm>
            <a:custGeom>
              <a:avLst/>
              <a:gdLst>
                <a:gd name="T0" fmla="*/ 0 w 2"/>
                <a:gd name="T1" fmla="*/ 3 h 4"/>
                <a:gd name="T2" fmla="*/ 1 w 2"/>
                <a:gd name="T3" fmla="*/ 4 h 4"/>
                <a:gd name="T4" fmla="*/ 1 w 2"/>
                <a:gd name="T5" fmla="*/ 4 h 4"/>
                <a:gd name="T6" fmla="*/ 2 w 2"/>
                <a:gd name="T7" fmla="*/ 4 h 4"/>
                <a:gd name="T8" fmla="*/ 2 w 2"/>
                <a:gd name="T9" fmla="*/ 1 h 4"/>
                <a:gd name="T10" fmla="*/ 2 w 2"/>
                <a:gd name="T11" fmla="*/ 3 h 4"/>
                <a:gd name="T12" fmla="*/ 2 w 2"/>
                <a:gd name="T13" fmla="*/ 0 h 4"/>
                <a:gd name="T14" fmla="*/ 1 w 2"/>
                <a:gd name="T15" fmla="*/ 0 h 4"/>
                <a:gd name="T16" fmla="*/ 1 w 2"/>
                <a:gd name="T17" fmla="*/ 0 h 4"/>
                <a:gd name="T18" fmla="*/ 0 w 2"/>
                <a:gd name="T19" fmla="*/ 1 h 4"/>
                <a:gd name="T20" fmla="*/ 0 w 2"/>
                <a:gd name="T2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lnTo>
                    <a:pt x="1" y="4"/>
                  </a:lnTo>
                  <a:lnTo>
                    <a:pt x="1" y="4"/>
                  </a:lnTo>
                  <a:lnTo>
                    <a:pt x="2" y="4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48" name="Freeform 102"/>
            <p:cNvSpPr>
              <a:spLocks/>
            </p:cNvSpPr>
            <p:nvPr/>
          </p:nvSpPr>
          <p:spPr bwMode="auto">
            <a:xfrm>
              <a:off x="2800472" y="3699828"/>
              <a:ext cx="47828" cy="19620"/>
            </a:xfrm>
            <a:custGeom>
              <a:avLst/>
              <a:gdLst>
                <a:gd name="T0" fmla="*/ 5 w 29"/>
                <a:gd name="T1" fmla="*/ 0 h 12"/>
                <a:gd name="T2" fmla="*/ 0 w 29"/>
                <a:gd name="T3" fmla="*/ 6 h 12"/>
                <a:gd name="T4" fmla="*/ 5 w 29"/>
                <a:gd name="T5" fmla="*/ 12 h 12"/>
                <a:gd name="T6" fmla="*/ 29 w 29"/>
                <a:gd name="T7" fmla="*/ 12 h 12"/>
                <a:gd name="T8" fmla="*/ 29 w 29"/>
                <a:gd name="T9" fmla="*/ 0 h 12"/>
                <a:gd name="T10" fmla="*/ 23 w 29"/>
                <a:gd name="T11" fmla="*/ 0 h 12"/>
                <a:gd name="T12" fmla="*/ 5 w 2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12">
                  <a:moveTo>
                    <a:pt x="5" y="0"/>
                  </a:moveTo>
                  <a:lnTo>
                    <a:pt x="0" y="6"/>
                  </a:lnTo>
                  <a:lnTo>
                    <a:pt x="5" y="12"/>
                  </a:lnTo>
                  <a:lnTo>
                    <a:pt x="29" y="12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49" name="Freeform 103"/>
            <p:cNvSpPr>
              <a:spLocks/>
            </p:cNvSpPr>
            <p:nvPr/>
          </p:nvSpPr>
          <p:spPr bwMode="auto">
            <a:xfrm>
              <a:off x="2800472" y="3699828"/>
              <a:ext cx="47828" cy="19620"/>
            </a:xfrm>
            <a:custGeom>
              <a:avLst/>
              <a:gdLst>
                <a:gd name="T0" fmla="*/ 1 w 5"/>
                <a:gd name="T1" fmla="*/ 0 h 2"/>
                <a:gd name="T2" fmla="*/ 2 w 5"/>
                <a:gd name="T3" fmla="*/ 0 h 2"/>
                <a:gd name="T4" fmla="*/ 0 w 5"/>
                <a:gd name="T5" fmla="*/ 1 h 2"/>
                <a:gd name="T6" fmla="*/ 1 w 5"/>
                <a:gd name="T7" fmla="*/ 2 h 2"/>
                <a:gd name="T8" fmla="*/ 4 w 5"/>
                <a:gd name="T9" fmla="*/ 2 h 2"/>
                <a:gd name="T10" fmla="*/ 1 w 5"/>
                <a:gd name="T11" fmla="*/ 2 h 2"/>
                <a:gd name="T12" fmla="*/ 5 w 5"/>
                <a:gd name="T13" fmla="*/ 2 h 2"/>
                <a:gd name="T14" fmla="*/ 5 w 5"/>
                <a:gd name="T15" fmla="*/ 1 h 2"/>
                <a:gd name="T16" fmla="*/ 5 w 5"/>
                <a:gd name="T17" fmla="*/ 0 h 2"/>
                <a:gd name="T18" fmla="*/ 4 w 5"/>
                <a:gd name="T19" fmla="*/ 0 h 2"/>
                <a:gd name="T20" fmla="*/ 1 w 5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2">
                  <a:moveTo>
                    <a:pt x="1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4" y="2"/>
                  </a:lnTo>
                  <a:lnTo>
                    <a:pt x="1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50" name="Freeform 104"/>
            <p:cNvSpPr>
              <a:spLocks/>
            </p:cNvSpPr>
            <p:nvPr/>
          </p:nvSpPr>
          <p:spPr bwMode="auto">
            <a:xfrm>
              <a:off x="2828509" y="3699828"/>
              <a:ext cx="29686" cy="1962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6 h 12"/>
                <a:gd name="T4" fmla="*/ 6 w 18"/>
                <a:gd name="T5" fmla="*/ 12 h 12"/>
                <a:gd name="T6" fmla="*/ 12 w 18"/>
                <a:gd name="T7" fmla="*/ 12 h 12"/>
                <a:gd name="T8" fmla="*/ 18 w 18"/>
                <a:gd name="T9" fmla="*/ 6 h 12"/>
                <a:gd name="T10" fmla="*/ 12 w 18"/>
                <a:gd name="T11" fmla="*/ 0 h 12"/>
                <a:gd name="T12" fmla="*/ 6 w 1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51" name="Freeform 105"/>
            <p:cNvSpPr>
              <a:spLocks/>
            </p:cNvSpPr>
            <p:nvPr/>
          </p:nvSpPr>
          <p:spPr bwMode="auto">
            <a:xfrm>
              <a:off x="2828509" y="3699828"/>
              <a:ext cx="29686" cy="19620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0 h 2"/>
                <a:gd name="T4" fmla="*/ 0 w 3"/>
                <a:gd name="T5" fmla="*/ 1 h 2"/>
                <a:gd name="T6" fmla="*/ 1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2 w 3"/>
                <a:gd name="T13" fmla="*/ 2 h 2"/>
                <a:gd name="T14" fmla="*/ 3 w 3"/>
                <a:gd name="T15" fmla="*/ 1 h 2"/>
                <a:gd name="T16" fmla="*/ 2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52" name="Freeform 106"/>
            <p:cNvSpPr>
              <a:spLocks/>
            </p:cNvSpPr>
            <p:nvPr/>
          </p:nvSpPr>
          <p:spPr bwMode="auto">
            <a:xfrm>
              <a:off x="2838404" y="3699828"/>
              <a:ext cx="19791" cy="19620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0 h 12"/>
                <a:gd name="T4" fmla="*/ 0 w 12"/>
                <a:gd name="T5" fmla="*/ 12 h 12"/>
                <a:gd name="T6" fmla="*/ 12 w 12"/>
                <a:gd name="T7" fmla="*/ 12 h 12"/>
                <a:gd name="T8" fmla="*/ 12 w 12"/>
                <a:gd name="T9" fmla="*/ 0 h 12"/>
                <a:gd name="T10" fmla="*/ 6 w 12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53" name="Freeform 107"/>
            <p:cNvSpPr>
              <a:spLocks/>
            </p:cNvSpPr>
            <p:nvPr/>
          </p:nvSpPr>
          <p:spPr bwMode="auto">
            <a:xfrm>
              <a:off x="2838404" y="3699828"/>
              <a:ext cx="19791" cy="19620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1 w 2"/>
                <a:gd name="T9" fmla="*/ 2 h 2"/>
                <a:gd name="T10" fmla="*/ 1 w 2"/>
                <a:gd name="T11" fmla="*/ 2 h 2"/>
                <a:gd name="T12" fmla="*/ 2 w 2"/>
                <a:gd name="T13" fmla="*/ 2 h 2"/>
                <a:gd name="T14" fmla="*/ 2 w 2"/>
                <a:gd name="T15" fmla="*/ 1 h 2"/>
                <a:gd name="T16" fmla="*/ 2 w 2"/>
                <a:gd name="T17" fmla="*/ 0 h 2"/>
                <a:gd name="T18" fmla="*/ 1 w 2"/>
                <a:gd name="T19" fmla="*/ 0 h 2"/>
                <a:gd name="T20" fmla="*/ 1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54" name="Freeform 108"/>
            <p:cNvSpPr>
              <a:spLocks/>
            </p:cNvSpPr>
            <p:nvPr/>
          </p:nvSpPr>
          <p:spPr bwMode="auto">
            <a:xfrm>
              <a:off x="2838404" y="3660588"/>
              <a:ext cx="19791" cy="58860"/>
            </a:xfrm>
            <a:custGeom>
              <a:avLst/>
              <a:gdLst>
                <a:gd name="T0" fmla="*/ 0 w 12"/>
                <a:gd name="T1" fmla="*/ 30 h 36"/>
                <a:gd name="T2" fmla="*/ 0 w 12"/>
                <a:gd name="T3" fmla="*/ 36 h 36"/>
                <a:gd name="T4" fmla="*/ 12 w 12"/>
                <a:gd name="T5" fmla="*/ 36 h 36"/>
                <a:gd name="T6" fmla="*/ 12 w 12"/>
                <a:gd name="T7" fmla="*/ 0 h 36"/>
                <a:gd name="T8" fmla="*/ 0 w 12"/>
                <a:gd name="T9" fmla="*/ 0 h 36"/>
                <a:gd name="T10" fmla="*/ 0 w 12"/>
                <a:gd name="T11" fmla="*/ 6 h 36"/>
                <a:gd name="T12" fmla="*/ 0 w 12"/>
                <a:gd name="T13" fmla="*/ 3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36">
                  <a:moveTo>
                    <a:pt x="0" y="30"/>
                  </a:moveTo>
                  <a:lnTo>
                    <a:pt x="0" y="36"/>
                  </a:lnTo>
                  <a:lnTo>
                    <a:pt x="12" y="36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55" name="Freeform 109"/>
            <p:cNvSpPr>
              <a:spLocks/>
            </p:cNvSpPr>
            <p:nvPr/>
          </p:nvSpPr>
          <p:spPr bwMode="auto">
            <a:xfrm>
              <a:off x="2838404" y="3660588"/>
              <a:ext cx="19791" cy="58860"/>
            </a:xfrm>
            <a:custGeom>
              <a:avLst/>
              <a:gdLst>
                <a:gd name="T0" fmla="*/ 0 w 2"/>
                <a:gd name="T1" fmla="*/ 5 h 6"/>
                <a:gd name="T2" fmla="*/ 0 w 2"/>
                <a:gd name="T3" fmla="*/ 6 h 6"/>
                <a:gd name="T4" fmla="*/ 1 w 2"/>
                <a:gd name="T5" fmla="*/ 6 h 6"/>
                <a:gd name="T6" fmla="*/ 2 w 2"/>
                <a:gd name="T7" fmla="*/ 6 h 6"/>
                <a:gd name="T8" fmla="*/ 2 w 2"/>
                <a:gd name="T9" fmla="*/ 1 h 6"/>
                <a:gd name="T10" fmla="*/ 2 w 2"/>
                <a:gd name="T11" fmla="*/ 5 h 6"/>
                <a:gd name="T12" fmla="*/ 2 w 2"/>
                <a:gd name="T13" fmla="*/ 0 h 6"/>
                <a:gd name="T14" fmla="*/ 1 w 2"/>
                <a:gd name="T15" fmla="*/ 0 h 6"/>
                <a:gd name="T16" fmla="*/ 0 w 2"/>
                <a:gd name="T17" fmla="*/ 0 h 6"/>
                <a:gd name="T18" fmla="*/ 0 w 2"/>
                <a:gd name="T19" fmla="*/ 1 h 6"/>
                <a:gd name="T20" fmla="*/ 0 w 2"/>
                <a:gd name="T21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6">
                  <a:moveTo>
                    <a:pt x="0" y="5"/>
                  </a:move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1"/>
                  </a:lnTo>
                  <a:lnTo>
                    <a:pt x="2" y="5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5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56" name="Freeform 110"/>
            <p:cNvSpPr>
              <a:spLocks/>
            </p:cNvSpPr>
            <p:nvPr/>
          </p:nvSpPr>
          <p:spPr bwMode="auto">
            <a:xfrm>
              <a:off x="2838404" y="3660588"/>
              <a:ext cx="29686" cy="1962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0 h 12"/>
                <a:gd name="T4" fmla="*/ 0 w 18"/>
                <a:gd name="T5" fmla="*/ 6 h 12"/>
                <a:gd name="T6" fmla="*/ 12 w 18"/>
                <a:gd name="T7" fmla="*/ 12 h 12"/>
                <a:gd name="T8" fmla="*/ 6 w 18"/>
                <a:gd name="T9" fmla="*/ 12 h 12"/>
                <a:gd name="T10" fmla="*/ 18 w 18"/>
                <a:gd name="T11" fmla="*/ 6 h 12"/>
                <a:gd name="T12" fmla="*/ 18 w 18"/>
                <a:gd name="T13" fmla="*/ 0 h 12"/>
                <a:gd name="T14" fmla="*/ 12 w 18"/>
                <a:gd name="T15" fmla="*/ 0 h 12"/>
                <a:gd name="T16" fmla="*/ 6 w 18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57" name="Freeform 111"/>
            <p:cNvSpPr>
              <a:spLocks/>
            </p:cNvSpPr>
            <p:nvPr/>
          </p:nvSpPr>
          <p:spPr bwMode="auto">
            <a:xfrm>
              <a:off x="2838404" y="3660588"/>
              <a:ext cx="29686" cy="1962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1 h 2"/>
                <a:gd name="T8" fmla="*/ 2 w 3"/>
                <a:gd name="T9" fmla="*/ 2 h 2"/>
                <a:gd name="T10" fmla="*/ 1 w 3"/>
                <a:gd name="T11" fmla="*/ 2 h 2"/>
                <a:gd name="T12" fmla="*/ 3 w 3"/>
                <a:gd name="T13" fmla="*/ 1 h 2"/>
                <a:gd name="T14" fmla="*/ 3 w 3"/>
                <a:gd name="T15" fmla="*/ 1 h 2"/>
                <a:gd name="T16" fmla="*/ 3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58" name="Freeform 112"/>
            <p:cNvSpPr>
              <a:spLocks/>
            </p:cNvSpPr>
            <p:nvPr/>
          </p:nvSpPr>
          <p:spPr bwMode="auto">
            <a:xfrm>
              <a:off x="2848300" y="3660588"/>
              <a:ext cx="29686" cy="1962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0 h 12"/>
                <a:gd name="T4" fmla="*/ 0 w 18"/>
                <a:gd name="T5" fmla="*/ 6 h 12"/>
                <a:gd name="T6" fmla="*/ 12 w 18"/>
                <a:gd name="T7" fmla="*/ 12 h 12"/>
                <a:gd name="T8" fmla="*/ 6 w 18"/>
                <a:gd name="T9" fmla="*/ 12 h 12"/>
                <a:gd name="T10" fmla="*/ 18 w 18"/>
                <a:gd name="T11" fmla="*/ 6 h 12"/>
                <a:gd name="T12" fmla="*/ 18 w 18"/>
                <a:gd name="T13" fmla="*/ 0 h 12"/>
                <a:gd name="T14" fmla="*/ 12 w 18"/>
                <a:gd name="T15" fmla="*/ 0 h 12"/>
                <a:gd name="T16" fmla="*/ 6 w 18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59" name="Freeform 113"/>
            <p:cNvSpPr>
              <a:spLocks/>
            </p:cNvSpPr>
            <p:nvPr/>
          </p:nvSpPr>
          <p:spPr bwMode="auto">
            <a:xfrm>
              <a:off x="2848300" y="3660588"/>
              <a:ext cx="29686" cy="1962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1 h 2"/>
                <a:gd name="T8" fmla="*/ 2 w 3"/>
                <a:gd name="T9" fmla="*/ 2 h 2"/>
                <a:gd name="T10" fmla="*/ 1 w 3"/>
                <a:gd name="T11" fmla="*/ 2 h 2"/>
                <a:gd name="T12" fmla="*/ 3 w 3"/>
                <a:gd name="T13" fmla="*/ 1 h 2"/>
                <a:gd name="T14" fmla="*/ 3 w 3"/>
                <a:gd name="T15" fmla="*/ 1 h 2"/>
                <a:gd name="T16" fmla="*/ 3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60" name="Freeform 114"/>
            <p:cNvSpPr>
              <a:spLocks/>
            </p:cNvSpPr>
            <p:nvPr/>
          </p:nvSpPr>
          <p:spPr bwMode="auto">
            <a:xfrm>
              <a:off x="2858195" y="3660588"/>
              <a:ext cx="29686" cy="1962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0 h 12"/>
                <a:gd name="T4" fmla="*/ 0 w 18"/>
                <a:gd name="T5" fmla="*/ 6 h 12"/>
                <a:gd name="T6" fmla="*/ 12 w 18"/>
                <a:gd name="T7" fmla="*/ 12 h 12"/>
                <a:gd name="T8" fmla="*/ 6 w 18"/>
                <a:gd name="T9" fmla="*/ 12 h 12"/>
                <a:gd name="T10" fmla="*/ 12 w 18"/>
                <a:gd name="T11" fmla="*/ 6 h 12"/>
                <a:gd name="T12" fmla="*/ 18 w 18"/>
                <a:gd name="T13" fmla="*/ 6 h 12"/>
                <a:gd name="T14" fmla="*/ 12 w 18"/>
                <a:gd name="T15" fmla="*/ 0 h 12"/>
                <a:gd name="T16" fmla="*/ 6 w 18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61" name="Freeform 115"/>
            <p:cNvSpPr>
              <a:spLocks/>
            </p:cNvSpPr>
            <p:nvPr/>
          </p:nvSpPr>
          <p:spPr bwMode="auto">
            <a:xfrm>
              <a:off x="2858195" y="3660588"/>
              <a:ext cx="29686" cy="1962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1 h 2"/>
                <a:gd name="T8" fmla="*/ 2 w 3"/>
                <a:gd name="T9" fmla="*/ 2 h 2"/>
                <a:gd name="T10" fmla="*/ 1 w 3"/>
                <a:gd name="T11" fmla="*/ 2 h 2"/>
                <a:gd name="T12" fmla="*/ 2 w 3"/>
                <a:gd name="T13" fmla="*/ 1 h 2"/>
                <a:gd name="T14" fmla="*/ 3 w 3"/>
                <a:gd name="T15" fmla="*/ 1 h 2"/>
                <a:gd name="T16" fmla="*/ 2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62" name="Freeform 116"/>
            <p:cNvSpPr>
              <a:spLocks/>
            </p:cNvSpPr>
            <p:nvPr/>
          </p:nvSpPr>
          <p:spPr bwMode="auto">
            <a:xfrm>
              <a:off x="2868091" y="3660588"/>
              <a:ext cx="19791" cy="19620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0 h 12"/>
                <a:gd name="T4" fmla="*/ 0 w 12"/>
                <a:gd name="T5" fmla="*/ 6 h 12"/>
                <a:gd name="T6" fmla="*/ 6 w 12"/>
                <a:gd name="T7" fmla="*/ 12 h 12"/>
                <a:gd name="T8" fmla="*/ 12 w 12"/>
                <a:gd name="T9" fmla="*/ 6 h 12"/>
                <a:gd name="T10" fmla="*/ 12 w 12"/>
                <a:gd name="T11" fmla="*/ 0 h 12"/>
                <a:gd name="T12" fmla="*/ 6 w 12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63" name="Freeform 117"/>
            <p:cNvSpPr>
              <a:spLocks/>
            </p:cNvSpPr>
            <p:nvPr/>
          </p:nvSpPr>
          <p:spPr bwMode="auto">
            <a:xfrm>
              <a:off x="2868091" y="3660588"/>
              <a:ext cx="19791" cy="19620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1 h 2"/>
                <a:gd name="T8" fmla="*/ 1 w 2"/>
                <a:gd name="T9" fmla="*/ 2 h 2"/>
                <a:gd name="T10" fmla="*/ 1 w 2"/>
                <a:gd name="T11" fmla="*/ 2 h 2"/>
                <a:gd name="T12" fmla="*/ 2 w 2"/>
                <a:gd name="T13" fmla="*/ 1 h 2"/>
                <a:gd name="T14" fmla="*/ 2 w 2"/>
                <a:gd name="T15" fmla="*/ 1 h 2"/>
                <a:gd name="T16" fmla="*/ 2 w 2"/>
                <a:gd name="T17" fmla="*/ 0 h 2"/>
                <a:gd name="T18" fmla="*/ 1 w 2"/>
                <a:gd name="T19" fmla="*/ 0 h 2"/>
                <a:gd name="T20" fmla="*/ 1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64" name="Freeform 118"/>
            <p:cNvSpPr>
              <a:spLocks/>
            </p:cNvSpPr>
            <p:nvPr/>
          </p:nvSpPr>
          <p:spPr bwMode="auto">
            <a:xfrm>
              <a:off x="2868091" y="3631158"/>
              <a:ext cx="19791" cy="49050"/>
            </a:xfrm>
            <a:custGeom>
              <a:avLst/>
              <a:gdLst>
                <a:gd name="T0" fmla="*/ 0 w 12"/>
                <a:gd name="T1" fmla="*/ 24 h 30"/>
                <a:gd name="T2" fmla="*/ 6 w 12"/>
                <a:gd name="T3" fmla="*/ 24 h 30"/>
                <a:gd name="T4" fmla="*/ 6 w 12"/>
                <a:gd name="T5" fmla="*/ 30 h 30"/>
                <a:gd name="T6" fmla="*/ 12 w 12"/>
                <a:gd name="T7" fmla="*/ 24 h 30"/>
                <a:gd name="T8" fmla="*/ 12 w 12"/>
                <a:gd name="T9" fmla="*/ 6 h 30"/>
                <a:gd name="T10" fmla="*/ 6 w 12"/>
                <a:gd name="T11" fmla="*/ 0 h 30"/>
                <a:gd name="T12" fmla="*/ 6 w 12"/>
                <a:gd name="T13" fmla="*/ 6 h 30"/>
                <a:gd name="T14" fmla="*/ 0 w 12"/>
                <a:gd name="T15" fmla="*/ 6 h 30"/>
                <a:gd name="T16" fmla="*/ 0 w 12"/>
                <a:gd name="T17" fmla="*/ 2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30">
                  <a:moveTo>
                    <a:pt x="0" y="24"/>
                  </a:moveTo>
                  <a:lnTo>
                    <a:pt x="6" y="24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2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65" name="Freeform 119"/>
            <p:cNvSpPr>
              <a:spLocks/>
            </p:cNvSpPr>
            <p:nvPr/>
          </p:nvSpPr>
          <p:spPr bwMode="auto">
            <a:xfrm>
              <a:off x="2868091" y="3631158"/>
              <a:ext cx="19791" cy="49050"/>
            </a:xfrm>
            <a:custGeom>
              <a:avLst/>
              <a:gdLst>
                <a:gd name="T0" fmla="*/ 0 w 2"/>
                <a:gd name="T1" fmla="*/ 4 h 5"/>
                <a:gd name="T2" fmla="*/ 1 w 2"/>
                <a:gd name="T3" fmla="*/ 4 h 5"/>
                <a:gd name="T4" fmla="*/ 1 w 2"/>
                <a:gd name="T5" fmla="*/ 5 h 5"/>
                <a:gd name="T6" fmla="*/ 2 w 2"/>
                <a:gd name="T7" fmla="*/ 4 h 5"/>
                <a:gd name="T8" fmla="*/ 2 w 2"/>
                <a:gd name="T9" fmla="*/ 1 h 5"/>
                <a:gd name="T10" fmla="*/ 2 w 2"/>
                <a:gd name="T11" fmla="*/ 4 h 5"/>
                <a:gd name="T12" fmla="*/ 2 w 2"/>
                <a:gd name="T13" fmla="*/ 1 h 5"/>
                <a:gd name="T14" fmla="*/ 1 w 2"/>
                <a:gd name="T15" fmla="*/ 0 h 5"/>
                <a:gd name="T16" fmla="*/ 1 w 2"/>
                <a:gd name="T17" fmla="*/ 1 h 5"/>
                <a:gd name="T18" fmla="*/ 0 w 2"/>
                <a:gd name="T19" fmla="*/ 1 h 5"/>
                <a:gd name="T20" fmla="*/ 0 w 2"/>
                <a:gd name="T2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5">
                  <a:moveTo>
                    <a:pt x="0" y="4"/>
                  </a:moveTo>
                  <a:lnTo>
                    <a:pt x="1" y="4"/>
                  </a:lnTo>
                  <a:lnTo>
                    <a:pt x="1" y="5"/>
                  </a:lnTo>
                  <a:lnTo>
                    <a:pt x="2" y="4"/>
                  </a:lnTo>
                  <a:lnTo>
                    <a:pt x="2" y="1"/>
                  </a:lnTo>
                  <a:lnTo>
                    <a:pt x="2" y="4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4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66" name="Freeform 120"/>
            <p:cNvSpPr>
              <a:spLocks/>
            </p:cNvSpPr>
            <p:nvPr/>
          </p:nvSpPr>
          <p:spPr bwMode="auto">
            <a:xfrm>
              <a:off x="2868091" y="3631158"/>
              <a:ext cx="59373" cy="19620"/>
            </a:xfrm>
            <a:custGeom>
              <a:avLst/>
              <a:gdLst>
                <a:gd name="T0" fmla="*/ 6 w 36"/>
                <a:gd name="T1" fmla="*/ 0 h 12"/>
                <a:gd name="T2" fmla="*/ 6 w 36"/>
                <a:gd name="T3" fmla="*/ 6 h 12"/>
                <a:gd name="T4" fmla="*/ 0 w 36"/>
                <a:gd name="T5" fmla="*/ 6 h 12"/>
                <a:gd name="T6" fmla="*/ 6 w 36"/>
                <a:gd name="T7" fmla="*/ 12 h 12"/>
                <a:gd name="T8" fmla="*/ 30 w 36"/>
                <a:gd name="T9" fmla="*/ 12 h 12"/>
                <a:gd name="T10" fmla="*/ 36 w 36"/>
                <a:gd name="T11" fmla="*/ 6 h 12"/>
                <a:gd name="T12" fmla="*/ 30 w 36"/>
                <a:gd name="T13" fmla="*/ 6 h 12"/>
                <a:gd name="T14" fmla="*/ 30 w 36"/>
                <a:gd name="T15" fmla="*/ 0 h 12"/>
                <a:gd name="T16" fmla="*/ 6 w 36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2">
                  <a:moveTo>
                    <a:pt x="6" y="0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6" y="12"/>
                  </a:lnTo>
                  <a:lnTo>
                    <a:pt x="30" y="12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67" name="Freeform 121"/>
            <p:cNvSpPr>
              <a:spLocks/>
            </p:cNvSpPr>
            <p:nvPr/>
          </p:nvSpPr>
          <p:spPr bwMode="auto">
            <a:xfrm>
              <a:off x="2868091" y="3631158"/>
              <a:ext cx="59373" cy="19620"/>
            </a:xfrm>
            <a:custGeom>
              <a:avLst/>
              <a:gdLst>
                <a:gd name="T0" fmla="*/ 1 w 6"/>
                <a:gd name="T1" fmla="*/ 0 h 2"/>
                <a:gd name="T2" fmla="*/ 1 w 6"/>
                <a:gd name="T3" fmla="*/ 1 h 2"/>
                <a:gd name="T4" fmla="*/ 0 w 6"/>
                <a:gd name="T5" fmla="*/ 1 h 2"/>
                <a:gd name="T6" fmla="*/ 1 w 6"/>
                <a:gd name="T7" fmla="*/ 2 h 2"/>
                <a:gd name="T8" fmla="*/ 5 w 6"/>
                <a:gd name="T9" fmla="*/ 2 h 2"/>
                <a:gd name="T10" fmla="*/ 1 w 6"/>
                <a:gd name="T11" fmla="*/ 2 h 2"/>
                <a:gd name="T12" fmla="*/ 5 w 6"/>
                <a:gd name="T13" fmla="*/ 2 h 2"/>
                <a:gd name="T14" fmla="*/ 6 w 6"/>
                <a:gd name="T15" fmla="*/ 1 h 2"/>
                <a:gd name="T16" fmla="*/ 5 w 6"/>
                <a:gd name="T17" fmla="*/ 1 h 2"/>
                <a:gd name="T18" fmla="*/ 5 w 6"/>
                <a:gd name="T19" fmla="*/ 0 h 2"/>
                <a:gd name="T20" fmla="*/ 1 w 6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">
                  <a:moveTo>
                    <a:pt x="1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5" y="2"/>
                  </a:lnTo>
                  <a:lnTo>
                    <a:pt x="1" y="2"/>
                  </a:lnTo>
                  <a:lnTo>
                    <a:pt x="5" y="2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68" name="Freeform 122"/>
            <p:cNvSpPr>
              <a:spLocks/>
            </p:cNvSpPr>
            <p:nvPr/>
          </p:nvSpPr>
          <p:spPr bwMode="auto">
            <a:xfrm>
              <a:off x="2907673" y="3611538"/>
              <a:ext cx="19791" cy="39240"/>
            </a:xfrm>
            <a:custGeom>
              <a:avLst/>
              <a:gdLst>
                <a:gd name="T0" fmla="*/ 0 w 12"/>
                <a:gd name="T1" fmla="*/ 18 h 24"/>
                <a:gd name="T2" fmla="*/ 0 w 12"/>
                <a:gd name="T3" fmla="*/ 24 h 24"/>
                <a:gd name="T4" fmla="*/ 6 w 12"/>
                <a:gd name="T5" fmla="*/ 24 h 24"/>
                <a:gd name="T6" fmla="*/ 12 w 12"/>
                <a:gd name="T7" fmla="*/ 6 h 24"/>
                <a:gd name="T8" fmla="*/ 12 w 12"/>
                <a:gd name="T9" fmla="*/ 18 h 24"/>
                <a:gd name="T10" fmla="*/ 6 w 12"/>
                <a:gd name="T11" fmla="*/ 6 h 24"/>
                <a:gd name="T12" fmla="*/ 6 w 12"/>
                <a:gd name="T13" fmla="*/ 0 h 24"/>
                <a:gd name="T14" fmla="*/ 0 w 12"/>
                <a:gd name="T15" fmla="*/ 6 h 24"/>
                <a:gd name="T16" fmla="*/ 0 w 12"/>
                <a:gd name="T17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4">
                  <a:moveTo>
                    <a:pt x="0" y="18"/>
                  </a:moveTo>
                  <a:lnTo>
                    <a:pt x="0" y="24"/>
                  </a:lnTo>
                  <a:lnTo>
                    <a:pt x="6" y="24"/>
                  </a:lnTo>
                  <a:lnTo>
                    <a:pt x="12" y="6"/>
                  </a:lnTo>
                  <a:lnTo>
                    <a:pt x="12" y="18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69" name="Freeform 123"/>
            <p:cNvSpPr>
              <a:spLocks/>
            </p:cNvSpPr>
            <p:nvPr/>
          </p:nvSpPr>
          <p:spPr bwMode="auto">
            <a:xfrm>
              <a:off x="2907673" y="3611538"/>
              <a:ext cx="19791" cy="39240"/>
            </a:xfrm>
            <a:custGeom>
              <a:avLst/>
              <a:gdLst>
                <a:gd name="T0" fmla="*/ 0 w 2"/>
                <a:gd name="T1" fmla="*/ 3 h 4"/>
                <a:gd name="T2" fmla="*/ 0 w 2"/>
                <a:gd name="T3" fmla="*/ 4 h 4"/>
                <a:gd name="T4" fmla="*/ 1 w 2"/>
                <a:gd name="T5" fmla="*/ 4 h 4"/>
                <a:gd name="T6" fmla="*/ 1 w 2"/>
                <a:gd name="T7" fmla="*/ 4 h 4"/>
                <a:gd name="T8" fmla="*/ 2 w 2"/>
                <a:gd name="T9" fmla="*/ 1 h 4"/>
                <a:gd name="T10" fmla="*/ 2 w 2"/>
                <a:gd name="T11" fmla="*/ 3 h 4"/>
                <a:gd name="T12" fmla="*/ 1 w 2"/>
                <a:gd name="T13" fmla="*/ 1 h 4"/>
                <a:gd name="T14" fmla="*/ 1 w 2"/>
                <a:gd name="T15" fmla="*/ 0 h 4"/>
                <a:gd name="T16" fmla="*/ 0 w 2"/>
                <a:gd name="T17" fmla="*/ 1 h 4"/>
                <a:gd name="T18" fmla="*/ 0 w 2"/>
                <a:gd name="T19" fmla="*/ 1 h 4"/>
                <a:gd name="T20" fmla="*/ 0 w 2"/>
                <a:gd name="T2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2" y="1"/>
                  </a:lnTo>
                  <a:lnTo>
                    <a:pt x="2" y="3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70" name="Freeform 124"/>
            <p:cNvSpPr>
              <a:spLocks/>
            </p:cNvSpPr>
            <p:nvPr/>
          </p:nvSpPr>
          <p:spPr bwMode="auto">
            <a:xfrm>
              <a:off x="2907673" y="3611538"/>
              <a:ext cx="29686" cy="1962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6 h 12"/>
                <a:gd name="T4" fmla="*/ 0 w 18"/>
                <a:gd name="T5" fmla="*/ 12 h 12"/>
                <a:gd name="T6" fmla="*/ 18 w 18"/>
                <a:gd name="T7" fmla="*/ 12 h 12"/>
                <a:gd name="T8" fmla="*/ 18 w 18"/>
                <a:gd name="T9" fmla="*/ 6 h 12"/>
                <a:gd name="T10" fmla="*/ 12 w 18"/>
                <a:gd name="T11" fmla="*/ 0 h 12"/>
                <a:gd name="T12" fmla="*/ 6 w 1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71" name="Freeform 125"/>
            <p:cNvSpPr>
              <a:spLocks/>
            </p:cNvSpPr>
            <p:nvPr/>
          </p:nvSpPr>
          <p:spPr bwMode="auto">
            <a:xfrm>
              <a:off x="2907673" y="3611538"/>
              <a:ext cx="29686" cy="1962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1 h 2"/>
                <a:gd name="T4" fmla="*/ 0 w 3"/>
                <a:gd name="T5" fmla="*/ 1 h 2"/>
                <a:gd name="T6" fmla="*/ 0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3 w 3"/>
                <a:gd name="T13" fmla="*/ 2 h 2"/>
                <a:gd name="T14" fmla="*/ 3 w 3"/>
                <a:gd name="T15" fmla="*/ 1 h 2"/>
                <a:gd name="T16" fmla="*/ 3 w 3"/>
                <a:gd name="T17" fmla="*/ 1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72" name="Freeform 126"/>
            <p:cNvSpPr>
              <a:spLocks/>
            </p:cNvSpPr>
            <p:nvPr/>
          </p:nvSpPr>
          <p:spPr bwMode="auto">
            <a:xfrm>
              <a:off x="2917568" y="3611538"/>
              <a:ext cx="49477" cy="19620"/>
            </a:xfrm>
            <a:custGeom>
              <a:avLst/>
              <a:gdLst>
                <a:gd name="T0" fmla="*/ 6 w 30"/>
                <a:gd name="T1" fmla="*/ 0 h 12"/>
                <a:gd name="T2" fmla="*/ 0 w 30"/>
                <a:gd name="T3" fmla="*/ 6 h 12"/>
                <a:gd name="T4" fmla="*/ 0 w 30"/>
                <a:gd name="T5" fmla="*/ 12 h 12"/>
                <a:gd name="T6" fmla="*/ 30 w 30"/>
                <a:gd name="T7" fmla="*/ 12 h 12"/>
                <a:gd name="T8" fmla="*/ 30 w 30"/>
                <a:gd name="T9" fmla="*/ 6 h 12"/>
                <a:gd name="T10" fmla="*/ 24 w 30"/>
                <a:gd name="T11" fmla="*/ 0 h 12"/>
                <a:gd name="T12" fmla="*/ 6 w 30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2">
                  <a:moveTo>
                    <a:pt x="6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73" name="Freeform 127"/>
            <p:cNvSpPr>
              <a:spLocks/>
            </p:cNvSpPr>
            <p:nvPr/>
          </p:nvSpPr>
          <p:spPr bwMode="auto">
            <a:xfrm>
              <a:off x="2917568" y="3611538"/>
              <a:ext cx="49477" cy="19620"/>
            </a:xfrm>
            <a:custGeom>
              <a:avLst/>
              <a:gdLst>
                <a:gd name="T0" fmla="*/ 1 w 5"/>
                <a:gd name="T1" fmla="*/ 0 h 2"/>
                <a:gd name="T2" fmla="*/ 0 w 5"/>
                <a:gd name="T3" fmla="*/ 1 h 2"/>
                <a:gd name="T4" fmla="*/ 0 w 5"/>
                <a:gd name="T5" fmla="*/ 1 h 2"/>
                <a:gd name="T6" fmla="*/ 0 w 5"/>
                <a:gd name="T7" fmla="*/ 2 h 2"/>
                <a:gd name="T8" fmla="*/ 4 w 5"/>
                <a:gd name="T9" fmla="*/ 2 h 2"/>
                <a:gd name="T10" fmla="*/ 1 w 5"/>
                <a:gd name="T11" fmla="*/ 2 h 2"/>
                <a:gd name="T12" fmla="*/ 5 w 5"/>
                <a:gd name="T13" fmla="*/ 2 h 2"/>
                <a:gd name="T14" fmla="*/ 5 w 5"/>
                <a:gd name="T15" fmla="*/ 1 h 2"/>
                <a:gd name="T16" fmla="*/ 5 w 5"/>
                <a:gd name="T17" fmla="*/ 1 h 2"/>
                <a:gd name="T18" fmla="*/ 4 w 5"/>
                <a:gd name="T19" fmla="*/ 0 h 2"/>
                <a:gd name="T20" fmla="*/ 1 w 5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2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4" y="2"/>
                  </a:lnTo>
                  <a:lnTo>
                    <a:pt x="1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4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74" name="Freeform 128"/>
            <p:cNvSpPr>
              <a:spLocks/>
            </p:cNvSpPr>
            <p:nvPr/>
          </p:nvSpPr>
          <p:spPr bwMode="auto">
            <a:xfrm>
              <a:off x="2947254" y="3593553"/>
              <a:ext cx="19791" cy="37605"/>
            </a:xfrm>
            <a:custGeom>
              <a:avLst/>
              <a:gdLst>
                <a:gd name="T0" fmla="*/ 0 w 12"/>
                <a:gd name="T1" fmla="*/ 17 h 23"/>
                <a:gd name="T2" fmla="*/ 0 w 12"/>
                <a:gd name="T3" fmla="*/ 23 h 23"/>
                <a:gd name="T4" fmla="*/ 12 w 12"/>
                <a:gd name="T5" fmla="*/ 23 h 23"/>
                <a:gd name="T6" fmla="*/ 12 w 12"/>
                <a:gd name="T7" fmla="*/ 0 h 23"/>
                <a:gd name="T8" fmla="*/ 0 w 12"/>
                <a:gd name="T9" fmla="*/ 0 h 23"/>
                <a:gd name="T10" fmla="*/ 0 w 12"/>
                <a:gd name="T11" fmla="*/ 6 h 23"/>
                <a:gd name="T12" fmla="*/ 0 w 12"/>
                <a:gd name="T13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23">
                  <a:moveTo>
                    <a:pt x="0" y="17"/>
                  </a:moveTo>
                  <a:lnTo>
                    <a:pt x="0" y="23"/>
                  </a:lnTo>
                  <a:lnTo>
                    <a:pt x="12" y="23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75" name="Freeform 129"/>
            <p:cNvSpPr>
              <a:spLocks/>
            </p:cNvSpPr>
            <p:nvPr/>
          </p:nvSpPr>
          <p:spPr bwMode="auto">
            <a:xfrm>
              <a:off x="2947254" y="3593553"/>
              <a:ext cx="19791" cy="37605"/>
            </a:xfrm>
            <a:custGeom>
              <a:avLst/>
              <a:gdLst>
                <a:gd name="T0" fmla="*/ 0 w 2"/>
                <a:gd name="T1" fmla="*/ 3 h 4"/>
                <a:gd name="T2" fmla="*/ 0 w 2"/>
                <a:gd name="T3" fmla="*/ 4 h 4"/>
                <a:gd name="T4" fmla="*/ 1 w 2"/>
                <a:gd name="T5" fmla="*/ 4 h 4"/>
                <a:gd name="T6" fmla="*/ 2 w 2"/>
                <a:gd name="T7" fmla="*/ 4 h 4"/>
                <a:gd name="T8" fmla="*/ 2 w 2"/>
                <a:gd name="T9" fmla="*/ 1 h 4"/>
                <a:gd name="T10" fmla="*/ 2 w 2"/>
                <a:gd name="T11" fmla="*/ 3 h 4"/>
                <a:gd name="T12" fmla="*/ 2 w 2"/>
                <a:gd name="T13" fmla="*/ 0 h 4"/>
                <a:gd name="T14" fmla="*/ 1 w 2"/>
                <a:gd name="T15" fmla="*/ 0 h 4"/>
                <a:gd name="T16" fmla="*/ 0 w 2"/>
                <a:gd name="T17" fmla="*/ 0 h 4"/>
                <a:gd name="T18" fmla="*/ 0 w 2"/>
                <a:gd name="T19" fmla="*/ 1 h 4"/>
                <a:gd name="T20" fmla="*/ 0 w 2"/>
                <a:gd name="T2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lnTo>
                    <a:pt x="0" y="4"/>
                  </a:lnTo>
                  <a:lnTo>
                    <a:pt x="1" y="4"/>
                  </a:lnTo>
                  <a:lnTo>
                    <a:pt x="2" y="4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76" name="Freeform 130"/>
            <p:cNvSpPr>
              <a:spLocks/>
            </p:cNvSpPr>
            <p:nvPr/>
          </p:nvSpPr>
          <p:spPr bwMode="auto">
            <a:xfrm>
              <a:off x="2947254" y="3593553"/>
              <a:ext cx="79164" cy="17985"/>
            </a:xfrm>
            <a:custGeom>
              <a:avLst/>
              <a:gdLst>
                <a:gd name="T0" fmla="*/ 6 w 48"/>
                <a:gd name="T1" fmla="*/ 0 h 11"/>
                <a:gd name="T2" fmla="*/ 0 w 48"/>
                <a:gd name="T3" fmla="*/ 0 h 11"/>
                <a:gd name="T4" fmla="*/ 0 w 48"/>
                <a:gd name="T5" fmla="*/ 11 h 11"/>
                <a:gd name="T6" fmla="*/ 42 w 48"/>
                <a:gd name="T7" fmla="*/ 11 h 11"/>
                <a:gd name="T8" fmla="*/ 48 w 48"/>
                <a:gd name="T9" fmla="*/ 6 h 11"/>
                <a:gd name="T10" fmla="*/ 42 w 48"/>
                <a:gd name="T11" fmla="*/ 0 h 11"/>
                <a:gd name="T12" fmla="*/ 6 w 48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11">
                  <a:moveTo>
                    <a:pt x="6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42" y="11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77" name="Freeform 131"/>
            <p:cNvSpPr>
              <a:spLocks/>
            </p:cNvSpPr>
            <p:nvPr/>
          </p:nvSpPr>
          <p:spPr bwMode="auto">
            <a:xfrm>
              <a:off x="2947254" y="3593553"/>
              <a:ext cx="79164" cy="17985"/>
            </a:xfrm>
            <a:custGeom>
              <a:avLst/>
              <a:gdLst>
                <a:gd name="T0" fmla="*/ 1 w 8"/>
                <a:gd name="T1" fmla="*/ 0 h 2"/>
                <a:gd name="T2" fmla="*/ 0 w 8"/>
                <a:gd name="T3" fmla="*/ 0 h 2"/>
                <a:gd name="T4" fmla="*/ 0 w 8"/>
                <a:gd name="T5" fmla="*/ 1 h 2"/>
                <a:gd name="T6" fmla="*/ 0 w 8"/>
                <a:gd name="T7" fmla="*/ 2 h 2"/>
                <a:gd name="T8" fmla="*/ 7 w 8"/>
                <a:gd name="T9" fmla="*/ 2 h 2"/>
                <a:gd name="T10" fmla="*/ 1 w 8"/>
                <a:gd name="T11" fmla="*/ 2 h 2"/>
                <a:gd name="T12" fmla="*/ 7 w 8"/>
                <a:gd name="T13" fmla="*/ 2 h 2"/>
                <a:gd name="T14" fmla="*/ 8 w 8"/>
                <a:gd name="T15" fmla="*/ 1 h 2"/>
                <a:gd name="T16" fmla="*/ 7 w 8"/>
                <a:gd name="T17" fmla="*/ 0 h 2"/>
                <a:gd name="T18" fmla="*/ 7 w 8"/>
                <a:gd name="T19" fmla="*/ 0 h 2"/>
                <a:gd name="T20" fmla="*/ 1 w 8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7" y="2"/>
                  </a:lnTo>
                  <a:lnTo>
                    <a:pt x="1" y="2"/>
                  </a:lnTo>
                  <a:lnTo>
                    <a:pt x="7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78" name="Freeform 132"/>
            <p:cNvSpPr>
              <a:spLocks/>
            </p:cNvSpPr>
            <p:nvPr/>
          </p:nvSpPr>
          <p:spPr bwMode="auto">
            <a:xfrm>
              <a:off x="3006627" y="3593553"/>
              <a:ext cx="19791" cy="17985"/>
            </a:xfrm>
            <a:custGeom>
              <a:avLst/>
              <a:gdLst>
                <a:gd name="T0" fmla="*/ 6 w 12"/>
                <a:gd name="T1" fmla="*/ 0 h 11"/>
                <a:gd name="T2" fmla="*/ 0 w 12"/>
                <a:gd name="T3" fmla="*/ 0 h 11"/>
                <a:gd name="T4" fmla="*/ 0 w 12"/>
                <a:gd name="T5" fmla="*/ 11 h 11"/>
                <a:gd name="T6" fmla="*/ 12 w 12"/>
                <a:gd name="T7" fmla="*/ 11 h 11"/>
                <a:gd name="T8" fmla="*/ 12 w 12"/>
                <a:gd name="T9" fmla="*/ 0 h 11"/>
                <a:gd name="T10" fmla="*/ 6 w 12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1">
                  <a:moveTo>
                    <a:pt x="6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12" y="11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79" name="Freeform 133"/>
            <p:cNvSpPr>
              <a:spLocks/>
            </p:cNvSpPr>
            <p:nvPr/>
          </p:nvSpPr>
          <p:spPr bwMode="auto">
            <a:xfrm>
              <a:off x="3006627" y="3593553"/>
              <a:ext cx="19791" cy="17985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1 w 2"/>
                <a:gd name="T9" fmla="*/ 2 h 2"/>
                <a:gd name="T10" fmla="*/ 1 w 2"/>
                <a:gd name="T11" fmla="*/ 2 h 2"/>
                <a:gd name="T12" fmla="*/ 2 w 2"/>
                <a:gd name="T13" fmla="*/ 2 h 2"/>
                <a:gd name="T14" fmla="*/ 2 w 2"/>
                <a:gd name="T15" fmla="*/ 1 h 2"/>
                <a:gd name="T16" fmla="*/ 2 w 2"/>
                <a:gd name="T17" fmla="*/ 0 h 2"/>
                <a:gd name="T18" fmla="*/ 1 w 2"/>
                <a:gd name="T19" fmla="*/ 0 h 2"/>
                <a:gd name="T20" fmla="*/ 1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80" name="Freeform 134"/>
            <p:cNvSpPr>
              <a:spLocks/>
            </p:cNvSpPr>
            <p:nvPr/>
          </p:nvSpPr>
          <p:spPr bwMode="auto">
            <a:xfrm>
              <a:off x="3006627" y="3573933"/>
              <a:ext cx="19791" cy="37605"/>
            </a:xfrm>
            <a:custGeom>
              <a:avLst/>
              <a:gdLst>
                <a:gd name="T0" fmla="*/ 0 w 12"/>
                <a:gd name="T1" fmla="*/ 18 h 23"/>
                <a:gd name="T2" fmla="*/ 6 w 12"/>
                <a:gd name="T3" fmla="*/ 23 h 23"/>
                <a:gd name="T4" fmla="*/ 12 w 12"/>
                <a:gd name="T5" fmla="*/ 23 h 23"/>
                <a:gd name="T6" fmla="*/ 12 w 12"/>
                <a:gd name="T7" fmla="*/ 0 h 23"/>
                <a:gd name="T8" fmla="*/ 6 w 12"/>
                <a:gd name="T9" fmla="*/ 0 h 23"/>
                <a:gd name="T10" fmla="*/ 0 w 12"/>
                <a:gd name="T11" fmla="*/ 6 h 23"/>
                <a:gd name="T12" fmla="*/ 0 w 12"/>
                <a:gd name="T13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23">
                  <a:moveTo>
                    <a:pt x="0" y="18"/>
                  </a:moveTo>
                  <a:lnTo>
                    <a:pt x="6" y="23"/>
                  </a:lnTo>
                  <a:lnTo>
                    <a:pt x="12" y="23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81" name="Freeform 135"/>
            <p:cNvSpPr>
              <a:spLocks/>
            </p:cNvSpPr>
            <p:nvPr/>
          </p:nvSpPr>
          <p:spPr bwMode="auto">
            <a:xfrm>
              <a:off x="3006627" y="3573933"/>
              <a:ext cx="19791" cy="37605"/>
            </a:xfrm>
            <a:custGeom>
              <a:avLst/>
              <a:gdLst>
                <a:gd name="T0" fmla="*/ 0 w 2"/>
                <a:gd name="T1" fmla="*/ 3 h 4"/>
                <a:gd name="T2" fmla="*/ 1 w 2"/>
                <a:gd name="T3" fmla="*/ 4 h 4"/>
                <a:gd name="T4" fmla="*/ 1 w 2"/>
                <a:gd name="T5" fmla="*/ 4 h 4"/>
                <a:gd name="T6" fmla="*/ 2 w 2"/>
                <a:gd name="T7" fmla="*/ 4 h 4"/>
                <a:gd name="T8" fmla="*/ 2 w 2"/>
                <a:gd name="T9" fmla="*/ 1 h 4"/>
                <a:gd name="T10" fmla="*/ 2 w 2"/>
                <a:gd name="T11" fmla="*/ 3 h 4"/>
                <a:gd name="T12" fmla="*/ 2 w 2"/>
                <a:gd name="T13" fmla="*/ 0 h 4"/>
                <a:gd name="T14" fmla="*/ 1 w 2"/>
                <a:gd name="T15" fmla="*/ 0 h 4"/>
                <a:gd name="T16" fmla="*/ 1 w 2"/>
                <a:gd name="T17" fmla="*/ 0 h 4"/>
                <a:gd name="T18" fmla="*/ 0 w 2"/>
                <a:gd name="T19" fmla="*/ 1 h 4"/>
                <a:gd name="T20" fmla="*/ 0 w 2"/>
                <a:gd name="T2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lnTo>
                    <a:pt x="1" y="4"/>
                  </a:lnTo>
                  <a:lnTo>
                    <a:pt x="1" y="4"/>
                  </a:lnTo>
                  <a:lnTo>
                    <a:pt x="2" y="4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82" name="Freeform 136"/>
            <p:cNvSpPr>
              <a:spLocks/>
            </p:cNvSpPr>
            <p:nvPr/>
          </p:nvSpPr>
          <p:spPr bwMode="auto">
            <a:xfrm>
              <a:off x="3006627" y="3573933"/>
              <a:ext cx="39582" cy="19620"/>
            </a:xfrm>
            <a:custGeom>
              <a:avLst/>
              <a:gdLst>
                <a:gd name="T0" fmla="*/ 6 w 24"/>
                <a:gd name="T1" fmla="*/ 0 h 12"/>
                <a:gd name="T2" fmla="*/ 0 w 24"/>
                <a:gd name="T3" fmla="*/ 6 h 12"/>
                <a:gd name="T4" fmla="*/ 6 w 24"/>
                <a:gd name="T5" fmla="*/ 12 h 12"/>
                <a:gd name="T6" fmla="*/ 24 w 24"/>
                <a:gd name="T7" fmla="*/ 12 h 12"/>
                <a:gd name="T8" fmla="*/ 24 w 24"/>
                <a:gd name="T9" fmla="*/ 0 h 12"/>
                <a:gd name="T10" fmla="*/ 18 w 24"/>
                <a:gd name="T11" fmla="*/ 0 h 12"/>
                <a:gd name="T12" fmla="*/ 6 w 2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6" y="0"/>
                  </a:moveTo>
                  <a:lnTo>
                    <a:pt x="0" y="6"/>
                  </a:lnTo>
                  <a:lnTo>
                    <a:pt x="6" y="12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83" name="Freeform 137"/>
            <p:cNvSpPr>
              <a:spLocks/>
            </p:cNvSpPr>
            <p:nvPr/>
          </p:nvSpPr>
          <p:spPr bwMode="auto">
            <a:xfrm>
              <a:off x="3006627" y="3573933"/>
              <a:ext cx="39582" cy="19620"/>
            </a:xfrm>
            <a:custGeom>
              <a:avLst/>
              <a:gdLst>
                <a:gd name="T0" fmla="*/ 1 w 4"/>
                <a:gd name="T1" fmla="*/ 0 h 2"/>
                <a:gd name="T2" fmla="*/ 2 w 4"/>
                <a:gd name="T3" fmla="*/ 0 h 2"/>
                <a:gd name="T4" fmla="*/ 0 w 4"/>
                <a:gd name="T5" fmla="*/ 1 h 2"/>
                <a:gd name="T6" fmla="*/ 1 w 4"/>
                <a:gd name="T7" fmla="*/ 2 h 2"/>
                <a:gd name="T8" fmla="*/ 3 w 4"/>
                <a:gd name="T9" fmla="*/ 2 h 2"/>
                <a:gd name="T10" fmla="*/ 1 w 4"/>
                <a:gd name="T11" fmla="*/ 2 h 2"/>
                <a:gd name="T12" fmla="*/ 4 w 4"/>
                <a:gd name="T13" fmla="*/ 2 h 2"/>
                <a:gd name="T14" fmla="*/ 4 w 4"/>
                <a:gd name="T15" fmla="*/ 1 h 2"/>
                <a:gd name="T16" fmla="*/ 4 w 4"/>
                <a:gd name="T17" fmla="*/ 0 h 2"/>
                <a:gd name="T18" fmla="*/ 3 w 4"/>
                <a:gd name="T19" fmla="*/ 0 h 2"/>
                <a:gd name="T20" fmla="*/ 1 w 4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3" y="2"/>
                  </a:lnTo>
                  <a:lnTo>
                    <a:pt x="1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84" name="Freeform 138"/>
            <p:cNvSpPr>
              <a:spLocks/>
            </p:cNvSpPr>
            <p:nvPr/>
          </p:nvSpPr>
          <p:spPr bwMode="auto">
            <a:xfrm>
              <a:off x="3026418" y="3554313"/>
              <a:ext cx="19791" cy="39240"/>
            </a:xfrm>
            <a:custGeom>
              <a:avLst/>
              <a:gdLst>
                <a:gd name="T0" fmla="*/ 0 w 12"/>
                <a:gd name="T1" fmla="*/ 18 h 24"/>
                <a:gd name="T2" fmla="*/ 0 w 12"/>
                <a:gd name="T3" fmla="*/ 24 h 24"/>
                <a:gd name="T4" fmla="*/ 12 w 12"/>
                <a:gd name="T5" fmla="*/ 24 h 24"/>
                <a:gd name="T6" fmla="*/ 12 w 12"/>
                <a:gd name="T7" fmla="*/ 0 h 24"/>
                <a:gd name="T8" fmla="*/ 0 w 12"/>
                <a:gd name="T9" fmla="*/ 0 h 24"/>
                <a:gd name="T10" fmla="*/ 0 w 12"/>
                <a:gd name="T11" fmla="*/ 6 h 24"/>
                <a:gd name="T12" fmla="*/ 0 w 12"/>
                <a:gd name="T13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24">
                  <a:moveTo>
                    <a:pt x="0" y="18"/>
                  </a:moveTo>
                  <a:lnTo>
                    <a:pt x="0" y="24"/>
                  </a:lnTo>
                  <a:lnTo>
                    <a:pt x="12" y="24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85" name="Freeform 139"/>
            <p:cNvSpPr>
              <a:spLocks/>
            </p:cNvSpPr>
            <p:nvPr/>
          </p:nvSpPr>
          <p:spPr bwMode="auto">
            <a:xfrm>
              <a:off x="3026418" y="3554313"/>
              <a:ext cx="19791" cy="39240"/>
            </a:xfrm>
            <a:custGeom>
              <a:avLst/>
              <a:gdLst>
                <a:gd name="T0" fmla="*/ 0 w 2"/>
                <a:gd name="T1" fmla="*/ 3 h 4"/>
                <a:gd name="T2" fmla="*/ 0 w 2"/>
                <a:gd name="T3" fmla="*/ 4 h 4"/>
                <a:gd name="T4" fmla="*/ 1 w 2"/>
                <a:gd name="T5" fmla="*/ 4 h 4"/>
                <a:gd name="T6" fmla="*/ 2 w 2"/>
                <a:gd name="T7" fmla="*/ 4 h 4"/>
                <a:gd name="T8" fmla="*/ 2 w 2"/>
                <a:gd name="T9" fmla="*/ 1 h 4"/>
                <a:gd name="T10" fmla="*/ 2 w 2"/>
                <a:gd name="T11" fmla="*/ 3 h 4"/>
                <a:gd name="T12" fmla="*/ 2 w 2"/>
                <a:gd name="T13" fmla="*/ 0 h 4"/>
                <a:gd name="T14" fmla="*/ 1 w 2"/>
                <a:gd name="T15" fmla="*/ 0 h 4"/>
                <a:gd name="T16" fmla="*/ 0 w 2"/>
                <a:gd name="T17" fmla="*/ 0 h 4"/>
                <a:gd name="T18" fmla="*/ 0 w 2"/>
                <a:gd name="T19" fmla="*/ 1 h 4"/>
                <a:gd name="T20" fmla="*/ 0 w 2"/>
                <a:gd name="T2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lnTo>
                    <a:pt x="0" y="4"/>
                  </a:lnTo>
                  <a:lnTo>
                    <a:pt x="1" y="4"/>
                  </a:lnTo>
                  <a:lnTo>
                    <a:pt x="2" y="4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86" name="Freeform 140"/>
            <p:cNvSpPr>
              <a:spLocks/>
            </p:cNvSpPr>
            <p:nvPr/>
          </p:nvSpPr>
          <p:spPr bwMode="auto">
            <a:xfrm>
              <a:off x="3026418" y="3554313"/>
              <a:ext cx="29686" cy="1962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0 h 12"/>
                <a:gd name="T4" fmla="*/ 0 w 18"/>
                <a:gd name="T5" fmla="*/ 12 h 12"/>
                <a:gd name="T6" fmla="*/ 18 w 18"/>
                <a:gd name="T7" fmla="*/ 12 h 12"/>
                <a:gd name="T8" fmla="*/ 18 w 18"/>
                <a:gd name="T9" fmla="*/ 0 h 12"/>
                <a:gd name="T10" fmla="*/ 12 w 18"/>
                <a:gd name="T11" fmla="*/ 0 h 12"/>
                <a:gd name="T12" fmla="*/ 6 w 1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8" y="1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87" name="Freeform 141"/>
            <p:cNvSpPr>
              <a:spLocks/>
            </p:cNvSpPr>
            <p:nvPr/>
          </p:nvSpPr>
          <p:spPr bwMode="auto">
            <a:xfrm>
              <a:off x="3026418" y="3554313"/>
              <a:ext cx="29686" cy="1962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3 w 3"/>
                <a:gd name="T13" fmla="*/ 2 h 2"/>
                <a:gd name="T14" fmla="*/ 3 w 3"/>
                <a:gd name="T15" fmla="*/ 1 h 2"/>
                <a:gd name="T16" fmla="*/ 3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88" name="Freeform 142"/>
            <p:cNvSpPr>
              <a:spLocks/>
            </p:cNvSpPr>
            <p:nvPr/>
          </p:nvSpPr>
          <p:spPr bwMode="auto">
            <a:xfrm>
              <a:off x="3036314" y="3534693"/>
              <a:ext cx="19791" cy="39240"/>
            </a:xfrm>
            <a:custGeom>
              <a:avLst/>
              <a:gdLst>
                <a:gd name="T0" fmla="*/ 0 w 12"/>
                <a:gd name="T1" fmla="*/ 18 h 24"/>
                <a:gd name="T2" fmla="*/ 6 w 12"/>
                <a:gd name="T3" fmla="*/ 24 h 24"/>
                <a:gd name="T4" fmla="*/ 12 w 12"/>
                <a:gd name="T5" fmla="*/ 24 h 24"/>
                <a:gd name="T6" fmla="*/ 12 w 12"/>
                <a:gd name="T7" fmla="*/ 0 h 24"/>
                <a:gd name="T8" fmla="*/ 6 w 12"/>
                <a:gd name="T9" fmla="*/ 0 h 24"/>
                <a:gd name="T10" fmla="*/ 0 w 12"/>
                <a:gd name="T11" fmla="*/ 6 h 24"/>
                <a:gd name="T12" fmla="*/ 0 w 12"/>
                <a:gd name="T13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24">
                  <a:moveTo>
                    <a:pt x="0" y="18"/>
                  </a:moveTo>
                  <a:lnTo>
                    <a:pt x="6" y="24"/>
                  </a:lnTo>
                  <a:lnTo>
                    <a:pt x="12" y="24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89" name="Freeform 143"/>
            <p:cNvSpPr>
              <a:spLocks/>
            </p:cNvSpPr>
            <p:nvPr/>
          </p:nvSpPr>
          <p:spPr bwMode="auto">
            <a:xfrm>
              <a:off x="3036314" y="3534693"/>
              <a:ext cx="19791" cy="39240"/>
            </a:xfrm>
            <a:custGeom>
              <a:avLst/>
              <a:gdLst>
                <a:gd name="T0" fmla="*/ 0 w 2"/>
                <a:gd name="T1" fmla="*/ 3 h 4"/>
                <a:gd name="T2" fmla="*/ 1 w 2"/>
                <a:gd name="T3" fmla="*/ 4 h 4"/>
                <a:gd name="T4" fmla="*/ 1 w 2"/>
                <a:gd name="T5" fmla="*/ 4 h 4"/>
                <a:gd name="T6" fmla="*/ 2 w 2"/>
                <a:gd name="T7" fmla="*/ 4 h 4"/>
                <a:gd name="T8" fmla="*/ 2 w 2"/>
                <a:gd name="T9" fmla="*/ 1 h 4"/>
                <a:gd name="T10" fmla="*/ 2 w 2"/>
                <a:gd name="T11" fmla="*/ 3 h 4"/>
                <a:gd name="T12" fmla="*/ 2 w 2"/>
                <a:gd name="T13" fmla="*/ 0 h 4"/>
                <a:gd name="T14" fmla="*/ 1 w 2"/>
                <a:gd name="T15" fmla="*/ 0 h 4"/>
                <a:gd name="T16" fmla="*/ 1 w 2"/>
                <a:gd name="T17" fmla="*/ 0 h 4"/>
                <a:gd name="T18" fmla="*/ 0 w 2"/>
                <a:gd name="T19" fmla="*/ 1 h 4"/>
                <a:gd name="T20" fmla="*/ 0 w 2"/>
                <a:gd name="T2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lnTo>
                    <a:pt x="1" y="4"/>
                  </a:lnTo>
                  <a:lnTo>
                    <a:pt x="1" y="4"/>
                  </a:lnTo>
                  <a:lnTo>
                    <a:pt x="2" y="4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90" name="Freeform 144"/>
            <p:cNvSpPr>
              <a:spLocks/>
            </p:cNvSpPr>
            <p:nvPr/>
          </p:nvSpPr>
          <p:spPr bwMode="auto">
            <a:xfrm>
              <a:off x="3036314" y="3534693"/>
              <a:ext cx="207805" cy="19620"/>
            </a:xfrm>
            <a:custGeom>
              <a:avLst/>
              <a:gdLst>
                <a:gd name="T0" fmla="*/ 6 w 126"/>
                <a:gd name="T1" fmla="*/ 0 h 12"/>
                <a:gd name="T2" fmla="*/ 0 w 126"/>
                <a:gd name="T3" fmla="*/ 6 h 12"/>
                <a:gd name="T4" fmla="*/ 6 w 126"/>
                <a:gd name="T5" fmla="*/ 6 h 12"/>
                <a:gd name="T6" fmla="*/ 120 w 126"/>
                <a:gd name="T7" fmla="*/ 12 h 12"/>
                <a:gd name="T8" fmla="*/ 6 w 126"/>
                <a:gd name="T9" fmla="*/ 12 h 12"/>
                <a:gd name="T10" fmla="*/ 126 w 126"/>
                <a:gd name="T11" fmla="*/ 6 h 12"/>
                <a:gd name="T12" fmla="*/ 126 w 126"/>
                <a:gd name="T13" fmla="*/ 0 h 12"/>
                <a:gd name="T14" fmla="*/ 120 w 126"/>
                <a:gd name="T15" fmla="*/ 0 h 12"/>
                <a:gd name="T16" fmla="*/ 6 w 126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6" h="12">
                  <a:moveTo>
                    <a:pt x="6" y="0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0" y="12"/>
                  </a:lnTo>
                  <a:lnTo>
                    <a:pt x="6" y="12"/>
                  </a:lnTo>
                  <a:lnTo>
                    <a:pt x="126" y="6"/>
                  </a:lnTo>
                  <a:lnTo>
                    <a:pt x="126" y="0"/>
                  </a:lnTo>
                  <a:lnTo>
                    <a:pt x="12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91" name="Freeform 145"/>
            <p:cNvSpPr>
              <a:spLocks/>
            </p:cNvSpPr>
            <p:nvPr/>
          </p:nvSpPr>
          <p:spPr bwMode="auto">
            <a:xfrm>
              <a:off x="3036314" y="3534693"/>
              <a:ext cx="207805" cy="19620"/>
            </a:xfrm>
            <a:custGeom>
              <a:avLst/>
              <a:gdLst>
                <a:gd name="T0" fmla="*/ 1 w 21"/>
                <a:gd name="T1" fmla="*/ 0 h 2"/>
                <a:gd name="T2" fmla="*/ 2 w 21"/>
                <a:gd name="T3" fmla="*/ 0 h 2"/>
                <a:gd name="T4" fmla="*/ 0 w 21"/>
                <a:gd name="T5" fmla="*/ 1 h 2"/>
                <a:gd name="T6" fmla="*/ 1 w 21"/>
                <a:gd name="T7" fmla="*/ 1 h 2"/>
                <a:gd name="T8" fmla="*/ 20 w 21"/>
                <a:gd name="T9" fmla="*/ 2 h 2"/>
                <a:gd name="T10" fmla="*/ 1 w 21"/>
                <a:gd name="T11" fmla="*/ 2 h 2"/>
                <a:gd name="T12" fmla="*/ 21 w 21"/>
                <a:gd name="T13" fmla="*/ 1 h 2"/>
                <a:gd name="T14" fmla="*/ 21 w 21"/>
                <a:gd name="T15" fmla="*/ 1 h 2"/>
                <a:gd name="T16" fmla="*/ 21 w 21"/>
                <a:gd name="T17" fmla="*/ 0 h 2"/>
                <a:gd name="T18" fmla="*/ 20 w 21"/>
                <a:gd name="T19" fmla="*/ 0 h 2"/>
                <a:gd name="T20" fmla="*/ 1 w 21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2">
                  <a:moveTo>
                    <a:pt x="1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20" y="2"/>
                  </a:lnTo>
                  <a:lnTo>
                    <a:pt x="1" y="2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92" name="Freeform 146"/>
            <p:cNvSpPr>
              <a:spLocks/>
            </p:cNvSpPr>
            <p:nvPr/>
          </p:nvSpPr>
          <p:spPr bwMode="auto">
            <a:xfrm>
              <a:off x="3224327" y="3534693"/>
              <a:ext cx="29686" cy="1962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0 h 12"/>
                <a:gd name="T4" fmla="*/ 0 w 18"/>
                <a:gd name="T5" fmla="*/ 6 h 12"/>
                <a:gd name="T6" fmla="*/ 12 w 18"/>
                <a:gd name="T7" fmla="*/ 12 h 12"/>
                <a:gd name="T8" fmla="*/ 6 w 18"/>
                <a:gd name="T9" fmla="*/ 12 h 12"/>
                <a:gd name="T10" fmla="*/ 18 w 18"/>
                <a:gd name="T11" fmla="*/ 6 h 12"/>
                <a:gd name="T12" fmla="*/ 18 w 18"/>
                <a:gd name="T13" fmla="*/ 0 h 12"/>
                <a:gd name="T14" fmla="*/ 12 w 18"/>
                <a:gd name="T15" fmla="*/ 0 h 12"/>
                <a:gd name="T16" fmla="*/ 6 w 18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93" name="Freeform 147"/>
            <p:cNvSpPr>
              <a:spLocks/>
            </p:cNvSpPr>
            <p:nvPr/>
          </p:nvSpPr>
          <p:spPr bwMode="auto">
            <a:xfrm>
              <a:off x="3224327" y="3534693"/>
              <a:ext cx="29686" cy="1962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1 h 2"/>
                <a:gd name="T8" fmla="*/ 2 w 3"/>
                <a:gd name="T9" fmla="*/ 2 h 2"/>
                <a:gd name="T10" fmla="*/ 1 w 3"/>
                <a:gd name="T11" fmla="*/ 2 h 2"/>
                <a:gd name="T12" fmla="*/ 3 w 3"/>
                <a:gd name="T13" fmla="*/ 1 h 2"/>
                <a:gd name="T14" fmla="*/ 3 w 3"/>
                <a:gd name="T15" fmla="*/ 1 h 2"/>
                <a:gd name="T16" fmla="*/ 3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94" name="Freeform 148"/>
            <p:cNvSpPr>
              <a:spLocks/>
            </p:cNvSpPr>
            <p:nvPr/>
          </p:nvSpPr>
          <p:spPr bwMode="auto">
            <a:xfrm>
              <a:off x="3234223" y="3505264"/>
              <a:ext cx="19791" cy="49050"/>
            </a:xfrm>
            <a:custGeom>
              <a:avLst/>
              <a:gdLst>
                <a:gd name="T0" fmla="*/ 0 w 12"/>
                <a:gd name="T1" fmla="*/ 24 h 30"/>
                <a:gd name="T2" fmla="*/ 6 w 12"/>
                <a:gd name="T3" fmla="*/ 24 h 30"/>
                <a:gd name="T4" fmla="*/ 6 w 12"/>
                <a:gd name="T5" fmla="*/ 30 h 30"/>
                <a:gd name="T6" fmla="*/ 12 w 12"/>
                <a:gd name="T7" fmla="*/ 24 h 30"/>
                <a:gd name="T8" fmla="*/ 12 w 12"/>
                <a:gd name="T9" fmla="*/ 6 h 30"/>
                <a:gd name="T10" fmla="*/ 6 w 12"/>
                <a:gd name="T11" fmla="*/ 0 h 30"/>
                <a:gd name="T12" fmla="*/ 6 w 12"/>
                <a:gd name="T13" fmla="*/ 6 h 30"/>
                <a:gd name="T14" fmla="*/ 0 w 12"/>
                <a:gd name="T15" fmla="*/ 6 h 30"/>
                <a:gd name="T16" fmla="*/ 0 w 12"/>
                <a:gd name="T17" fmla="*/ 2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30">
                  <a:moveTo>
                    <a:pt x="0" y="24"/>
                  </a:moveTo>
                  <a:lnTo>
                    <a:pt x="6" y="24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2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95" name="Freeform 149"/>
            <p:cNvSpPr>
              <a:spLocks/>
            </p:cNvSpPr>
            <p:nvPr/>
          </p:nvSpPr>
          <p:spPr bwMode="auto">
            <a:xfrm>
              <a:off x="3234223" y="3505264"/>
              <a:ext cx="19791" cy="49050"/>
            </a:xfrm>
            <a:custGeom>
              <a:avLst/>
              <a:gdLst>
                <a:gd name="T0" fmla="*/ 0 w 2"/>
                <a:gd name="T1" fmla="*/ 4 h 5"/>
                <a:gd name="T2" fmla="*/ 1 w 2"/>
                <a:gd name="T3" fmla="*/ 4 h 5"/>
                <a:gd name="T4" fmla="*/ 1 w 2"/>
                <a:gd name="T5" fmla="*/ 5 h 5"/>
                <a:gd name="T6" fmla="*/ 2 w 2"/>
                <a:gd name="T7" fmla="*/ 4 h 5"/>
                <a:gd name="T8" fmla="*/ 2 w 2"/>
                <a:gd name="T9" fmla="*/ 1 h 5"/>
                <a:gd name="T10" fmla="*/ 2 w 2"/>
                <a:gd name="T11" fmla="*/ 4 h 5"/>
                <a:gd name="T12" fmla="*/ 2 w 2"/>
                <a:gd name="T13" fmla="*/ 1 h 5"/>
                <a:gd name="T14" fmla="*/ 1 w 2"/>
                <a:gd name="T15" fmla="*/ 0 h 5"/>
                <a:gd name="T16" fmla="*/ 1 w 2"/>
                <a:gd name="T17" fmla="*/ 1 h 5"/>
                <a:gd name="T18" fmla="*/ 0 w 2"/>
                <a:gd name="T19" fmla="*/ 1 h 5"/>
                <a:gd name="T20" fmla="*/ 0 w 2"/>
                <a:gd name="T2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5">
                  <a:moveTo>
                    <a:pt x="0" y="4"/>
                  </a:moveTo>
                  <a:lnTo>
                    <a:pt x="1" y="4"/>
                  </a:lnTo>
                  <a:lnTo>
                    <a:pt x="1" y="5"/>
                  </a:lnTo>
                  <a:lnTo>
                    <a:pt x="2" y="4"/>
                  </a:lnTo>
                  <a:lnTo>
                    <a:pt x="2" y="1"/>
                  </a:lnTo>
                  <a:lnTo>
                    <a:pt x="2" y="4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4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96" name="Freeform 150"/>
            <p:cNvSpPr>
              <a:spLocks/>
            </p:cNvSpPr>
            <p:nvPr/>
          </p:nvSpPr>
          <p:spPr bwMode="auto">
            <a:xfrm>
              <a:off x="3234223" y="3505264"/>
              <a:ext cx="69268" cy="19620"/>
            </a:xfrm>
            <a:custGeom>
              <a:avLst/>
              <a:gdLst>
                <a:gd name="T0" fmla="*/ 6 w 42"/>
                <a:gd name="T1" fmla="*/ 0 h 12"/>
                <a:gd name="T2" fmla="*/ 6 w 42"/>
                <a:gd name="T3" fmla="*/ 6 h 12"/>
                <a:gd name="T4" fmla="*/ 0 w 42"/>
                <a:gd name="T5" fmla="*/ 6 h 12"/>
                <a:gd name="T6" fmla="*/ 6 w 42"/>
                <a:gd name="T7" fmla="*/ 12 h 12"/>
                <a:gd name="T8" fmla="*/ 42 w 42"/>
                <a:gd name="T9" fmla="*/ 12 h 12"/>
                <a:gd name="T10" fmla="*/ 42 w 42"/>
                <a:gd name="T11" fmla="*/ 6 h 12"/>
                <a:gd name="T12" fmla="*/ 36 w 42"/>
                <a:gd name="T13" fmla="*/ 0 h 12"/>
                <a:gd name="T14" fmla="*/ 6 w 42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12">
                  <a:moveTo>
                    <a:pt x="6" y="0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6" y="12"/>
                  </a:lnTo>
                  <a:lnTo>
                    <a:pt x="42" y="12"/>
                  </a:lnTo>
                  <a:lnTo>
                    <a:pt x="42" y="6"/>
                  </a:lnTo>
                  <a:lnTo>
                    <a:pt x="3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97" name="Freeform 151"/>
            <p:cNvSpPr>
              <a:spLocks/>
            </p:cNvSpPr>
            <p:nvPr/>
          </p:nvSpPr>
          <p:spPr bwMode="auto">
            <a:xfrm>
              <a:off x="3234223" y="3505264"/>
              <a:ext cx="69268" cy="19620"/>
            </a:xfrm>
            <a:custGeom>
              <a:avLst/>
              <a:gdLst>
                <a:gd name="T0" fmla="*/ 1 w 7"/>
                <a:gd name="T1" fmla="*/ 0 h 2"/>
                <a:gd name="T2" fmla="*/ 1 w 7"/>
                <a:gd name="T3" fmla="*/ 1 h 2"/>
                <a:gd name="T4" fmla="*/ 0 w 7"/>
                <a:gd name="T5" fmla="*/ 1 h 2"/>
                <a:gd name="T6" fmla="*/ 1 w 7"/>
                <a:gd name="T7" fmla="*/ 2 h 2"/>
                <a:gd name="T8" fmla="*/ 6 w 7"/>
                <a:gd name="T9" fmla="*/ 2 h 2"/>
                <a:gd name="T10" fmla="*/ 1 w 7"/>
                <a:gd name="T11" fmla="*/ 2 h 2"/>
                <a:gd name="T12" fmla="*/ 7 w 7"/>
                <a:gd name="T13" fmla="*/ 2 h 2"/>
                <a:gd name="T14" fmla="*/ 7 w 7"/>
                <a:gd name="T15" fmla="*/ 1 h 2"/>
                <a:gd name="T16" fmla="*/ 7 w 7"/>
                <a:gd name="T17" fmla="*/ 1 h 2"/>
                <a:gd name="T18" fmla="*/ 6 w 7"/>
                <a:gd name="T19" fmla="*/ 0 h 2"/>
                <a:gd name="T20" fmla="*/ 1 w 7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2">
                  <a:moveTo>
                    <a:pt x="1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6" y="2"/>
                  </a:lnTo>
                  <a:lnTo>
                    <a:pt x="1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6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98" name="Freeform 152"/>
            <p:cNvSpPr>
              <a:spLocks/>
            </p:cNvSpPr>
            <p:nvPr/>
          </p:nvSpPr>
          <p:spPr bwMode="auto">
            <a:xfrm>
              <a:off x="3283700" y="3485644"/>
              <a:ext cx="19791" cy="39240"/>
            </a:xfrm>
            <a:custGeom>
              <a:avLst/>
              <a:gdLst>
                <a:gd name="T0" fmla="*/ 0 w 12"/>
                <a:gd name="T1" fmla="*/ 18 h 24"/>
                <a:gd name="T2" fmla="*/ 6 w 12"/>
                <a:gd name="T3" fmla="*/ 24 h 24"/>
                <a:gd name="T4" fmla="*/ 12 w 12"/>
                <a:gd name="T5" fmla="*/ 24 h 24"/>
                <a:gd name="T6" fmla="*/ 12 w 12"/>
                <a:gd name="T7" fmla="*/ 6 h 24"/>
                <a:gd name="T8" fmla="*/ 6 w 12"/>
                <a:gd name="T9" fmla="*/ 0 h 24"/>
                <a:gd name="T10" fmla="*/ 6 w 12"/>
                <a:gd name="T11" fmla="*/ 6 h 24"/>
                <a:gd name="T12" fmla="*/ 0 w 12"/>
                <a:gd name="T13" fmla="*/ 6 h 24"/>
                <a:gd name="T14" fmla="*/ 0 w 12"/>
                <a:gd name="T15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4">
                  <a:moveTo>
                    <a:pt x="0" y="18"/>
                  </a:moveTo>
                  <a:lnTo>
                    <a:pt x="6" y="24"/>
                  </a:lnTo>
                  <a:lnTo>
                    <a:pt x="12" y="24"/>
                  </a:lnTo>
                  <a:lnTo>
                    <a:pt x="12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99" name="Freeform 153"/>
            <p:cNvSpPr>
              <a:spLocks/>
            </p:cNvSpPr>
            <p:nvPr/>
          </p:nvSpPr>
          <p:spPr bwMode="auto">
            <a:xfrm>
              <a:off x="3283700" y="3485644"/>
              <a:ext cx="19791" cy="39240"/>
            </a:xfrm>
            <a:custGeom>
              <a:avLst/>
              <a:gdLst>
                <a:gd name="T0" fmla="*/ 0 w 2"/>
                <a:gd name="T1" fmla="*/ 3 h 4"/>
                <a:gd name="T2" fmla="*/ 1 w 2"/>
                <a:gd name="T3" fmla="*/ 4 h 4"/>
                <a:gd name="T4" fmla="*/ 1 w 2"/>
                <a:gd name="T5" fmla="*/ 4 h 4"/>
                <a:gd name="T6" fmla="*/ 2 w 2"/>
                <a:gd name="T7" fmla="*/ 4 h 4"/>
                <a:gd name="T8" fmla="*/ 2 w 2"/>
                <a:gd name="T9" fmla="*/ 1 h 4"/>
                <a:gd name="T10" fmla="*/ 2 w 2"/>
                <a:gd name="T11" fmla="*/ 3 h 4"/>
                <a:gd name="T12" fmla="*/ 2 w 2"/>
                <a:gd name="T13" fmla="*/ 1 h 4"/>
                <a:gd name="T14" fmla="*/ 1 w 2"/>
                <a:gd name="T15" fmla="*/ 0 h 4"/>
                <a:gd name="T16" fmla="*/ 1 w 2"/>
                <a:gd name="T17" fmla="*/ 1 h 4"/>
                <a:gd name="T18" fmla="*/ 0 w 2"/>
                <a:gd name="T19" fmla="*/ 1 h 4"/>
                <a:gd name="T20" fmla="*/ 0 w 2"/>
                <a:gd name="T2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lnTo>
                    <a:pt x="1" y="4"/>
                  </a:lnTo>
                  <a:lnTo>
                    <a:pt x="1" y="4"/>
                  </a:lnTo>
                  <a:lnTo>
                    <a:pt x="2" y="4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00" name="Freeform 154"/>
            <p:cNvSpPr>
              <a:spLocks/>
            </p:cNvSpPr>
            <p:nvPr/>
          </p:nvSpPr>
          <p:spPr bwMode="auto">
            <a:xfrm>
              <a:off x="3283700" y="3485644"/>
              <a:ext cx="138536" cy="19620"/>
            </a:xfrm>
            <a:custGeom>
              <a:avLst/>
              <a:gdLst>
                <a:gd name="T0" fmla="*/ 6 w 84"/>
                <a:gd name="T1" fmla="*/ 0 h 12"/>
                <a:gd name="T2" fmla="*/ 6 w 84"/>
                <a:gd name="T3" fmla="*/ 6 h 12"/>
                <a:gd name="T4" fmla="*/ 0 w 84"/>
                <a:gd name="T5" fmla="*/ 6 h 12"/>
                <a:gd name="T6" fmla="*/ 6 w 84"/>
                <a:gd name="T7" fmla="*/ 12 h 12"/>
                <a:gd name="T8" fmla="*/ 84 w 84"/>
                <a:gd name="T9" fmla="*/ 12 h 12"/>
                <a:gd name="T10" fmla="*/ 84 w 84"/>
                <a:gd name="T11" fmla="*/ 6 h 12"/>
                <a:gd name="T12" fmla="*/ 78 w 84"/>
                <a:gd name="T13" fmla="*/ 0 h 12"/>
                <a:gd name="T14" fmla="*/ 6 w 84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2">
                  <a:moveTo>
                    <a:pt x="6" y="0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6" y="12"/>
                  </a:lnTo>
                  <a:lnTo>
                    <a:pt x="84" y="12"/>
                  </a:lnTo>
                  <a:lnTo>
                    <a:pt x="84" y="6"/>
                  </a:lnTo>
                  <a:lnTo>
                    <a:pt x="7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01" name="Freeform 155"/>
            <p:cNvSpPr>
              <a:spLocks/>
            </p:cNvSpPr>
            <p:nvPr/>
          </p:nvSpPr>
          <p:spPr bwMode="auto">
            <a:xfrm>
              <a:off x="3283700" y="3485644"/>
              <a:ext cx="138536" cy="19620"/>
            </a:xfrm>
            <a:custGeom>
              <a:avLst/>
              <a:gdLst>
                <a:gd name="T0" fmla="*/ 1 w 14"/>
                <a:gd name="T1" fmla="*/ 0 h 2"/>
                <a:gd name="T2" fmla="*/ 1 w 14"/>
                <a:gd name="T3" fmla="*/ 1 h 2"/>
                <a:gd name="T4" fmla="*/ 0 w 14"/>
                <a:gd name="T5" fmla="*/ 1 h 2"/>
                <a:gd name="T6" fmla="*/ 1 w 14"/>
                <a:gd name="T7" fmla="*/ 2 h 2"/>
                <a:gd name="T8" fmla="*/ 13 w 14"/>
                <a:gd name="T9" fmla="*/ 2 h 2"/>
                <a:gd name="T10" fmla="*/ 1 w 14"/>
                <a:gd name="T11" fmla="*/ 2 h 2"/>
                <a:gd name="T12" fmla="*/ 14 w 14"/>
                <a:gd name="T13" fmla="*/ 2 h 2"/>
                <a:gd name="T14" fmla="*/ 14 w 14"/>
                <a:gd name="T15" fmla="*/ 1 h 2"/>
                <a:gd name="T16" fmla="*/ 14 w 14"/>
                <a:gd name="T17" fmla="*/ 1 h 2"/>
                <a:gd name="T18" fmla="*/ 13 w 14"/>
                <a:gd name="T19" fmla="*/ 0 h 2"/>
                <a:gd name="T20" fmla="*/ 1 w 14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2">
                  <a:moveTo>
                    <a:pt x="1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13" y="2"/>
                  </a:lnTo>
                  <a:lnTo>
                    <a:pt x="1" y="2"/>
                  </a:lnTo>
                  <a:lnTo>
                    <a:pt x="14" y="2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3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02" name="Freeform 156"/>
            <p:cNvSpPr>
              <a:spLocks/>
            </p:cNvSpPr>
            <p:nvPr/>
          </p:nvSpPr>
          <p:spPr bwMode="auto">
            <a:xfrm>
              <a:off x="3402445" y="3485644"/>
              <a:ext cx="98955" cy="19620"/>
            </a:xfrm>
            <a:custGeom>
              <a:avLst/>
              <a:gdLst>
                <a:gd name="T0" fmla="*/ 6 w 60"/>
                <a:gd name="T1" fmla="*/ 0 h 12"/>
                <a:gd name="T2" fmla="*/ 0 w 60"/>
                <a:gd name="T3" fmla="*/ 6 h 12"/>
                <a:gd name="T4" fmla="*/ 0 w 60"/>
                <a:gd name="T5" fmla="*/ 12 h 12"/>
                <a:gd name="T6" fmla="*/ 60 w 60"/>
                <a:gd name="T7" fmla="*/ 12 h 12"/>
                <a:gd name="T8" fmla="*/ 60 w 60"/>
                <a:gd name="T9" fmla="*/ 6 h 12"/>
                <a:gd name="T10" fmla="*/ 54 w 60"/>
                <a:gd name="T11" fmla="*/ 0 h 12"/>
                <a:gd name="T12" fmla="*/ 6 w 60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12">
                  <a:moveTo>
                    <a:pt x="6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60" y="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03" name="Freeform 157"/>
            <p:cNvSpPr>
              <a:spLocks/>
            </p:cNvSpPr>
            <p:nvPr/>
          </p:nvSpPr>
          <p:spPr bwMode="auto">
            <a:xfrm>
              <a:off x="3402445" y="3485644"/>
              <a:ext cx="98955" cy="19620"/>
            </a:xfrm>
            <a:custGeom>
              <a:avLst/>
              <a:gdLst>
                <a:gd name="T0" fmla="*/ 1 w 10"/>
                <a:gd name="T1" fmla="*/ 0 h 2"/>
                <a:gd name="T2" fmla="*/ 0 w 10"/>
                <a:gd name="T3" fmla="*/ 1 h 2"/>
                <a:gd name="T4" fmla="*/ 0 w 10"/>
                <a:gd name="T5" fmla="*/ 1 h 2"/>
                <a:gd name="T6" fmla="*/ 0 w 10"/>
                <a:gd name="T7" fmla="*/ 2 h 2"/>
                <a:gd name="T8" fmla="*/ 9 w 10"/>
                <a:gd name="T9" fmla="*/ 2 h 2"/>
                <a:gd name="T10" fmla="*/ 1 w 10"/>
                <a:gd name="T11" fmla="*/ 2 h 2"/>
                <a:gd name="T12" fmla="*/ 10 w 10"/>
                <a:gd name="T13" fmla="*/ 2 h 2"/>
                <a:gd name="T14" fmla="*/ 10 w 10"/>
                <a:gd name="T15" fmla="*/ 1 h 2"/>
                <a:gd name="T16" fmla="*/ 10 w 10"/>
                <a:gd name="T17" fmla="*/ 1 h 2"/>
                <a:gd name="T18" fmla="*/ 9 w 10"/>
                <a:gd name="T19" fmla="*/ 0 h 2"/>
                <a:gd name="T20" fmla="*/ 1 w 10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2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9" y="2"/>
                  </a:lnTo>
                  <a:lnTo>
                    <a:pt x="1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9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04" name="Freeform 158"/>
            <p:cNvSpPr>
              <a:spLocks/>
            </p:cNvSpPr>
            <p:nvPr/>
          </p:nvSpPr>
          <p:spPr bwMode="auto">
            <a:xfrm>
              <a:off x="3481609" y="3485644"/>
              <a:ext cx="39582" cy="19620"/>
            </a:xfrm>
            <a:custGeom>
              <a:avLst/>
              <a:gdLst>
                <a:gd name="T0" fmla="*/ 6 w 24"/>
                <a:gd name="T1" fmla="*/ 0 h 12"/>
                <a:gd name="T2" fmla="*/ 6 w 24"/>
                <a:gd name="T3" fmla="*/ 6 h 12"/>
                <a:gd name="T4" fmla="*/ 0 w 24"/>
                <a:gd name="T5" fmla="*/ 6 h 12"/>
                <a:gd name="T6" fmla="*/ 6 w 24"/>
                <a:gd name="T7" fmla="*/ 12 h 12"/>
                <a:gd name="T8" fmla="*/ 24 w 24"/>
                <a:gd name="T9" fmla="*/ 12 h 12"/>
                <a:gd name="T10" fmla="*/ 24 w 24"/>
                <a:gd name="T11" fmla="*/ 6 h 12"/>
                <a:gd name="T12" fmla="*/ 18 w 24"/>
                <a:gd name="T13" fmla="*/ 0 h 12"/>
                <a:gd name="T14" fmla="*/ 6 w 24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2">
                  <a:moveTo>
                    <a:pt x="6" y="0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6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1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05" name="Freeform 159"/>
            <p:cNvSpPr>
              <a:spLocks/>
            </p:cNvSpPr>
            <p:nvPr/>
          </p:nvSpPr>
          <p:spPr bwMode="auto">
            <a:xfrm>
              <a:off x="3481609" y="3485644"/>
              <a:ext cx="39582" cy="19620"/>
            </a:xfrm>
            <a:custGeom>
              <a:avLst/>
              <a:gdLst>
                <a:gd name="T0" fmla="*/ 1 w 4"/>
                <a:gd name="T1" fmla="*/ 0 h 2"/>
                <a:gd name="T2" fmla="*/ 1 w 4"/>
                <a:gd name="T3" fmla="*/ 1 h 2"/>
                <a:gd name="T4" fmla="*/ 0 w 4"/>
                <a:gd name="T5" fmla="*/ 1 h 2"/>
                <a:gd name="T6" fmla="*/ 1 w 4"/>
                <a:gd name="T7" fmla="*/ 2 h 2"/>
                <a:gd name="T8" fmla="*/ 3 w 4"/>
                <a:gd name="T9" fmla="*/ 2 h 2"/>
                <a:gd name="T10" fmla="*/ 1 w 4"/>
                <a:gd name="T11" fmla="*/ 2 h 2"/>
                <a:gd name="T12" fmla="*/ 4 w 4"/>
                <a:gd name="T13" fmla="*/ 2 h 2"/>
                <a:gd name="T14" fmla="*/ 4 w 4"/>
                <a:gd name="T15" fmla="*/ 1 h 2"/>
                <a:gd name="T16" fmla="*/ 4 w 4"/>
                <a:gd name="T17" fmla="*/ 1 h 2"/>
                <a:gd name="T18" fmla="*/ 3 w 4"/>
                <a:gd name="T19" fmla="*/ 0 h 2"/>
                <a:gd name="T20" fmla="*/ 1 w 4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3" y="2"/>
                  </a:lnTo>
                  <a:lnTo>
                    <a:pt x="1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06" name="Freeform 160"/>
            <p:cNvSpPr>
              <a:spLocks/>
            </p:cNvSpPr>
            <p:nvPr/>
          </p:nvSpPr>
          <p:spPr bwMode="auto">
            <a:xfrm>
              <a:off x="3501400" y="3485644"/>
              <a:ext cx="98955" cy="19620"/>
            </a:xfrm>
            <a:custGeom>
              <a:avLst/>
              <a:gdLst>
                <a:gd name="T0" fmla="*/ 6 w 60"/>
                <a:gd name="T1" fmla="*/ 0 h 12"/>
                <a:gd name="T2" fmla="*/ 0 w 60"/>
                <a:gd name="T3" fmla="*/ 6 h 12"/>
                <a:gd name="T4" fmla="*/ 0 w 60"/>
                <a:gd name="T5" fmla="*/ 12 h 12"/>
                <a:gd name="T6" fmla="*/ 54 w 60"/>
                <a:gd name="T7" fmla="*/ 12 h 12"/>
                <a:gd name="T8" fmla="*/ 60 w 60"/>
                <a:gd name="T9" fmla="*/ 6 h 12"/>
                <a:gd name="T10" fmla="*/ 54 w 60"/>
                <a:gd name="T11" fmla="*/ 6 h 12"/>
                <a:gd name="T12" fmla="*/ 54 w 60"/>
                <a:gd name="T13" fmla="*/ 0 h 12"/>
                <a:gd name="T14" fmla="*/ 6 w 60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" h="12">
                  <a:moveTo>
                    <a:pt x="6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54" y="12"/>
                  </a:lnTo>
                  <a:lnTo>
                    <a:pt x="60" y="6"/>
                  </a:lnTo>
                  <a:lnTo>
                    <a:pt x="54" y="6"/>
                  </a:lnTo>
                  <a:lnTo>
                    <a:pt x="5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07" name="Freeform 161"/>
            <p:cNvSpPr>
              <a:spLocks/>
            </p:cNvSpPr>
            <p:nvPr/>
          </p:nvSpPr>
          <p:spPr bwMode="auto">
            <a:xfrm>
              <a:off x="3501400" y="3485644"/>
              <a:ext cx="98955" cy="19620"/>
            </a:xfrm>
            <a:custGeom>
              <a:avLst/>
              <a:gdLst>
                <a:gd name="T0" fmla="*/ 1 w 10"/>
                <a:gd name="T1" fmla="*/ 0 h 2"/>
                <a:gd name="T2" fmla="*/ 0 w 10"/>
                <a:gd name="T3" fmla="*/ 1 h 2"/>
                <a:gd name="T4" fmla="*/ 0 w 10"/>
                <a:gd name="T5" fmla="*/ 1 h 2"/>
                <a:gd name="T6" fmla="*/ 0 w 10"/>
                <a:gd name="T7" fmla="*/ 2 h 2"/>
                <a:gd name="T8" fmla="*/ 9 w 10"/>
                <a:gd name="T9" fmla="*/ 2 h 2"/>
                <a:gd name="T10" fmla="*/ 1 w 10"/>
                <a:gd name="T11" fmla="*/ 2 h 2"/>
                <a:gd name="T12" fmla="*/ 9 w 10"/>
                <a:gd name="T13" fmla="*/ 2 h 2"/>
                <a:gd name="T14" fmla="*/ 10 w 10"/>
                <a:gd name="T15" fmla="*/ 1 h 2"/>
                <a:gd name="T16" fmla="*/ 9 w 10"/>
                <a:gd name="T17" fmla="*/ 1 h 2"/>
                <a:gd name="T18" fmla="*/ 9 w 10"/>
                <a:gd name="T19" fmla="*/ 0 h 2"/>
                <a:gd name="T20" fmla="*/ 1 w 10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2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9" y="2"/>
                  </a:lnTo>
                  <a:lnTo>
                    <a:pt x="1" y="2"/>
                  </a:lnTo>
                  <a:lnTo>
                    <a:pt x="9" y="2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08" name="Freeform 162"/>
            <p:cNvSpPr>
              <a:spLocks/>
            </p:cNvSpPr>
            <p:nvPr/>
          </p:nvSpPr>
          <p:spPr bwMode="auto">
            <a:xfrm>
              <a:off x="3580564" y="3485644"/>
              <a:ext cx="126991" cy="19620"/>
            </a:xfrm>
            <a:custGeom>
              <a:avLst/>
              <a:gdLst>
                <a:gd name="T0" fmla="*/ 6 w 77"/>
                <a:gd name="T1" fmla="*/ 0 h 12"/>
                <a:gd name="T2" fmla="*/ 0 w 77"/>
                <a:gd name="T3" fmla="*/ 6 h 12"/>
                <a:gd name="T4" fmla="*/ 0 w 77"/>
                <a:gd name="T5" fmla="*/ 12 h 12"/>
                <a:gd name="T6" fmla="*/ 71 w 77"/>
                <a:gd name="T7" fmla="*/ 12 h 12"/>
                <a:gd name="T8" fmla="*/ 77 w 77"/>
                <a:gd name="T9" fmla="*/ 6 h 12"/>
                <a:gd name="T10" fmla="*/ 71 w 77"/>
                <a:gd name="T11" fmla="*/ 6 h 12"/>
                <a:gd name="T12" fmla="*/ 71 w 77"/>
                <a:gd name="T13" fmla="*/ 0 h 12"/>
                <a:gd name="T14" fmla="*/ 6 w 77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" h="12">
                  <a:moveTo>
                    <a:pt x="6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71" y="12"/>
                  </a:lnTo>
                  <a:lnTo>
                    <a:pt x="77" y="6"/>
                  </a:lnTo>
                  <a:lnTo>
                    <a:pt x="71" y="6"/>
                  </a:lnTo>
                  <a:lnTo>
                    <a:pt x="71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09" name="Freeform 163"/>
            <p:cNvSpPr>
              <a:spLocks/>
            </p:cNvSpPr>
            <p:nvPr/>
          </p:nvSpPr>
          <p:spPr bwMode="auto">
            <a:xfrm>
              <a:off x="3580564" y="3485644"/>
              <a:ext cx="126991" cy="19620"/>
            </a:xfrm>
            <a:custGeom>
              <a:avLst/>
              <a:gdLst>
                <a:gd name="T0" fmla="*/ 1 w 13"/>
                <a:gd name="T1" fmla="*/ 0 h 2"/>
                <a:gd name="T2" fmla="*/ 0 w 13"/>
                <a:gd name="T3" fmla="*/ 1 h 2"/>
                <a:gd name="T4" fmla="*/ 0 w 13"/>
                <a:gd name="T5" fmla="*/ 1 h 2"/>
                <a:gd name="T6" fmla="*/ 0 w 13"/>
                <a:gd name="T7" fmla="*/ 2 h 2"/>
                <a:gd name="T8" fmla="*/ 12 w 13"/>
                <a:gd name="T9" fmla="*/ 2 h 2"/>
                <a:gd name="T10" fmla="*/ 1 w 13"/>
                <a:gd name="T11" fmla="*/ 2 h 2"/>
                <a:gd name="T12" fmla="*/ 12 w 13"/>
                <a:gd name="T13" fmla="*/ 2 h 2"/>
                <a:gd name="T14" fmla="*/ 13 w 13"/>
                <a:gd name="T15" fmla="*/ 1 h 2"/>
                <a:gd name="T16" fmla="*/ 12 w 13"/>
                <a:gd name="T17" fmla="*/ 1 h 2"/>
                <a:gd name="T18" fmla="*/ 12 w 13"/>
                <a:gd name="T19" fmla="*/ 0 h 2"/>
                <a:gd name="T20" fmla="*/ 1 w 1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2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12" y="2"/>
                  </a:lnTo>
                  <a:lnTo>
                    <a:pt x="1" y="2"/>
                  </a:lnTo>
                  <a:lnTo>
                    <a:pt x="12" y="2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10" name="Freeform 164"/>
            <p:cNvSpPr>
              <a:spLocks/>
            </p:cNvSpPr>
            <p:nvPr/>
          </p:nvSpPr>
          <p:spPr bwMode="auto">
            <a:xfrm>
              <a:off x="3687765" y="3466024"/>
              <a:ext cx="19791" cy="39240"/>
            </a:xfrm>
            <a:custGeom>
              <a:avLst/>
              <a:gdLst>
                <a:gd name="T0" fmla="*/ 0 w 12"/>
                <a:gd name="T1" fmla="*/ 18 h 24"/>
                <a:gd name="T2" fmla="*/ 0 w 12"/>
                <a:gd name="T3" fmla="*/ 24 h 24"/>
                <a:gd name="T4" fmla="*/ 6 w 12"/>
                <a:gd name="T5" fmla="*/ 24 h 24"/>
                <a:gd name="T6" fmla="*/ 12 w 12"/>
                <a:gd name="T7" fmla="*/ 6 h 24"/>
                <a:gd name="T8" fmla="*/ 12 w 12"/>
                <a:gd name="T9" fmla="*/ 18 h 24"/>
                <a:gd name="T10" fmla="*/ 6 w 12"/>
                <a:gd name="T11" fmla="*/ 0 h 24"/>
                <a:gd name="T12" fmla="*/ 0 w 12"/>
                <a:gd name="T13" fmla="*/ 0 h 24"/>
                <a:gd name="T14" fmla="*/ 0 w 12"/>
                <a:gd name="T15" fmla="*/ 6 h 24"/>
                <a:gd name="T16" fmla="*/ 0 w 12"/>
                <a:gd name="T17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4">
                  <a:moveTo>
                    <a:pt x="0" y="18"/>
                  </a:moveTo>
                  <a:lnTo>
                    <a:pt x="0" y="24"/>
                  </a:lnTo>
                  <a:lnTo>
                    <a:pt x="6" y="24"/>
                  </a:lnTo>
                  <a:lnTo>
                    <a:pt x="12" y="6"/>
                  </a:lnTo>
                  <a:lnTo>
                    <a:pt x="12" y="18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11" name="Freeform 165"/>
            <p:cNvSpPr>
              <a:spLocks/>
            </p:cNvSpPr>
            <p:nvPr/>
          </p:nvSpPr>
          <p:spPr bwMode="auto">
            <a:xfrm>
              <a:off x="3687765" y="3466024"/>
              <a:ext cx="19791" cy="39240"/>
            </a:xfrm>
            <a:custGeom>
              <a:avLst/>
              <a:gdLst>
                <a:gd name="T0" fmla="*/ 0 w 2"/>
                <a:gd name="T1" fmla="*/ 3 h 4"/>
                <a:gd name="T2" fmla="*/ 0 w 2"/>
                <a:gd name="T3" fmla="*/ 4 h 4"/>
                <a:gd name="T4" fmla="*/ 1 w 2"/>
                <a:gd name="T5" fmla="*/ 4 h 4"/>
                <a:gd name="T6" fmla="*/ 1 w 2"/>
                <a:gd name="T7" fmla="*/ 4 h 4"/>
                <a:gd name="T8" fmla="*/ 2 w 2"/>
                <a:gd name="T9" fmla="*/ 1 h 4"/>
                <a:gd name="T10" fmla="*/ 2 w 2"/>
                <a:gd name="T11" fmla="*/ 3 h 4"/>
                <a:gd name="T12" fmla="*/ 1 w 2"/>
                <a:gd name="T13" fmla="*/ 0 h 4"/>
                <a:gd name="T14" fmla="*/ 1 w 2"/>
                <a:gd name="T15" fmla="*/ 0 h 4"/>
                <a:gd name="T16" fmla="*/ 0 w 2"/>
                <a:gd name="T17" fmla="*/ 0 h 4"/>
                <a:gd name="T18" fmla="*/ 0 w 2"/>
                <a:gd name="T19" fmla="*/ 1 h 4"/>
                <a:gd name="T20" fmla="*/ 0 w 2"/>
                <a:gd name="T2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2" y="1"/>
                  </a:lnTo>
                  <a:lnTo>
                    <a:pt x="2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12" name="Freeform 166"/>
            <p:cNvSpPr>
              <a:spLocks/>
            </p:cNvSpPr>
            <p:nvPr/>
          </p:nvSpPr>
          <p:spPr bwMode="auto">
            <a:xfrm>
              <a:off x="3687765" y="3466024"/>
              <a:ext cx="39582" cy="19620"/>
            </a:xfrm>
            <a:custGeom>
              <a:avLst/>
              <a:gdLst>
                <a:gd name="T0" fmla="*/ 6 w 24"/>
                <a:gd name="T1" fmla="*/ 0 h 12"/>
                <a:gd name="T2" fmla="*/ 0 w 24"/>
                <a:gd name="T3" fmla="*/ 0 h 12"/>
                <a:gd name="T4" fmla="*/ 0 w 24"/>
                <a:gd name="T5" fmla="*/ 12 h 12"/>
                <a:gd name="T6" fmla="*/ 24 w 24"/>
                <a:gd name="T7" fmla="*/ 12 h 12"/>
                <a:gd name="T8" fmla="*/ 24 w 24"/>
                <a:gd name="T9" fmla="*/ 0 h 12"/>
                <a:gd name="T10" fmla="*/ 18 w 24"/>
                <a:gd name="T11" fmla="*/ 0 h 12"/>
                <a:gd name="T12" fmla="*/ 6 w 2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13" name="Freeform 167"/>
            <p:cNvSpPr>
              <a:spLocks/>
            </p:cNvSpPr>
            <p:nvPr/>
          </p:nvSpPr>
          <p:spPr bwMode="auto">
            <a:xfrm>
              <a:off x="3687765" y="3466024"/>
              <a:ext cx="39582" cy="19620"/>
            </a:xfrm>
            <a:custGeom>
              <a:avLst/>
              <a:gdLst>
                <a:gd name="T0" fmla="*/ 1 w 4"/>
                <a:gd name="T1" fmla="*/ 0 h 2"/>
                <a:gd name="T2" fmla="*/ 0 w 4"/>
                <a:gd name="T3" fmla="*/ 0 h 2"/>
                <a:gd name="T4" fmla="*/ 0 w 4"/>
                <a:gd name="T5" fmla="*/ 1 h 2"/>
                <a:gd name="T6" fmla="*/ 0 w 4"/>
                <a:gd name="T7" fmla="*/ 2 h 2"/>
                <a:gd name="T8" fmla="*/ 3 w 4"/>
                <a:gd name="T9" fmla="*/ 2 h 2"/>
                <a:gd name="T10" fmla="*/ 1 w 4"/>
                <a:gd name="T11" fmla="*/ 2 h 2"/>
                <a:gd name="T12" fmla="*/ 4 w 4"/>
                <a:gd name="T13" fmla="*/ 2 h 2"/>
                <a:gd name="T14" fmla="*/ 4 w 4"/>
                <a:gd name="T15" fmla="*/ 1 h 2"/>
                <a:gd name="T16" fmla="*/ 4 w 4"/>
                <a:gd name="T17" fmla="*/ 0 h 2"/>
                <a:gd name="T18" fmla="*/ 3 w 4"/>
                <a:gd name="T19" fmla="*/ 0 h 2"/>
                <a:gd name="T20" fmla="*/ 1 w 4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3" y="2"/>
                  </a:lnTo>
                  <a:lnTo>
                    <a:pt x="1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14" name="Freeform 168"/>
            <p:cNvSpPr>
              <a:spLocks/>
            </p:cNvSpPr>
            <p:nvPr/>
          </p:nvSpPr>
          <p:spPr bwMode="auto">
            <a:xfrm>
              <a:off x="3707556" y="3466024"/>
              <a:ext cx="79164" cy="19620"/>
            </a:xfrm>
            <a:custGeom>
              <a:avLst/>
              <a:gdLst>
                <a:gd name="T0" fmla="*/ 6 w 48"/>
                <a:gd name="T1" fmla="*/ 0 h 12"/>
                <a:gd name="T2" fmla="*/ 0 w 48"/>
                <a:gd name="T3" fmla="*/ 0 h 12"/>
                <a:gd name="T4" fmla="*/ 0 w 48"/>
                <a:gd name="T5" fmla="*/ 12 h 12"/>
                <a:gd name="T6" fmla="*/ 48 w 48"/>
                <a:gd name="T7" fmla="*/ 12 h 12"/>
                <a:gd name="T8" fmla="*/ 48 w 48"/>
                <a:gd name="T9" fmla="*/ 0 h 12"/>
                <a:gd name="T10" fmla="*/ 42 w 48"/>
                <a:gd name="T11" fmla="*/ 0 h 12"/>
                <a:gd name="T12" fmla="*/ 6 w 4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48" y="12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15" name="Freeform 169"/>
            <p:cNvSpPr>
              <a:spLocks/>
            </p:cNvSpPr>
            <p:nvPr/>
          </p:nvSpPr>
          <p:spPr bwMode="auto">
            <a:xfrm>
              <a:off x="3707556" y="3466024"/>
              <a:ext cx="79164" cy="19620"/>
            </a:xfrm>
            <a:custGeom>
              <a:avLst/>
              <a:gdLst>
                <a:gd name="T0" fmla="*/ 1 w 8"/>
                <a:gd name="T1" fmla="*/ 0 h 2"/>
                <a:gd name="T2" fmla="*/ 0 w 8"/>
                <a:gd name="T3" fmla="*/ 0 h 2"/>
                <a:gd name="T4" fmla="*/ 0 w 8"/>
                <a:gd name="T5" fmla="*/ 1 h 2"/>
                <a:gd name="T6" fmla="*/ 0 w 8"/>
                <a:gd name="T7" fmla="*/ 2 h 2"/>
                <a:gd name="T8" fmla="*/ 7 w 8"/>
                <a:gd name="T9" fmla="*/ 2 h 2"/>
                <a:gd name="T10" fmla="*/ 1 w 8"/>
                <a:gd name="T11" fmla="*/ 2 h 2"/>
                <a:gd name="T12" fmla="*/ 8 w 8"/>
                <a:gd name="T13" fmla="*/ 2 h 2"/>
                <a:gd name="T14" fmla="*/ 8 w 8"/>
                <a:gd name="T15" fmla="*/ 1 h 2"/>
                <a:gd name="T16" fmla="*/ 8 w 8"/>
                <a:gd name="T17" fmla="*/ 0 h 2"/>
                <a:gd name="T18" fmla="*/ 7 w 8"/>
                <a:gd name="T19" fmla="*/ 0 h 2"/>
                <a:gd name="T20" fmla="*/ 1 w 8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7" y="2"/>
                  </a:lnTo>
                  <a:lnTo>
                    <a:pt x="1" y="2"/>
                  </a:lnTo>
                  <a:lnTo>
                    <a:pt x="8" y="2"/>
                  </a:lnTo>
                  <a:lnTo>
                    <a:pt x="8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16" name="Freeform 170"/>
            <p:cNvSpPr>
              <a:spLocks/>
            </p:cNvSpPr>
            <p:nvPr/>
          </p:nvSpPr>
          <p:spPr bwMode="auto">
            <a:xfrm>
              <a:off x="3766928" y="3466024"/>
              <a:ext cx="29686" cy="1962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0 h 12"/>
                <a:gd name="T4" fmla="*/ 0 w 18"/>
                <a:gd name="T5" fmla="*/ 12 h 12"/>
                <a:gd name="T6" fmla="*/ 12 w 18"/>
                <a:gd name="T7" fmla="*/ 12 h 12"/>
                <a:gd name="T8" fmla="*/ 18 w 18"/>
                <a:gd name="T9" fmla="*/ 6 h 12"/>
                <a:gd name="T10" fmla="*/ 12 w 18"/>
                <a:gd name="T11" fmla="*/ 0 h 12"/>
                <a:gd name="T12" fmla="*/ 6 w 1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17" name="Freeform 171"/>
            <p:cNvSpPr>
              <a:spLocks/>
            </p:cNvSpPr>
            <p:nvPr/>
          </p:nvSpPr>
          <p:spPr bwMode="auto">
            <a:xfrm>
              <a:off x="3766928" y="3466024"/>
              <a:ext cx="29686" cy="1962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2 w 3"/>
                <a:gd name="T13" fmla="*/ 2 h 2"/>
                <a:gd name="T14" fmla="*/ 3 w 3"/>
                <a:gd name="T15" fmla="*/ 1 h 2"/>
                <a:gd name="T16" fmla="*/ 2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18" name="Freeform 172"/>
            <p:cNvSpPr>
              <a:spLocks/>
            </p:cNvSpPr>
            <p:nvPr/>
          </p:nvSpPr>
          <p:spPr bwMode="auto">
            <a:xfrm>
              <a:off x="3776824" y="3466024"/>
              <a:ext cx="39582" cy="19620"/>
            </a:xfrm>
            <a:custGeom>
              <a:avLst/>
              <a:gdLst>
                <a:gd name="T0" fmla="*/ 6 w 24"/>
                <a:gd name="T1" fmla="*/ 0 h 12"/>
                <a:gd name="T2" fmla="*/ 0 w 24"/>
                <a:gd name="T3" fmla="*/ 0 h 12"/>
                <a:gd name="T4" fmla="*/ 0 w 24"/>
                <a:gd name="T5" fmla="*/ 12 h 12"/>
                <a:gd name="T6" fmla="*/ 24 w 24"/>
                <a:gd name="T7" fmla="*/ 12 h 12"/>
                <a:gd name="T8" fmla="*/ 24 w 24"/>
                <a:gd name="T9" fmla="*/ 0 h 12"/>
                <a:gd name="T10" fmla="*/ 18 w 24"/>
                <a:gd name="T11" fmla="*/ 0 h 12"/>
                <a:gd name="T12" fmla="*/ 6 w 2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19" name="Freeform 173"/>
            <p:cNvSpPr>
              <a:spLocks/>
            </p:cNvSpPr>
            <p:nvPr/>
          </p:nvSpPr>
          <p:spPr bwMode="auto">
            <a:xfrm>
              <a:off x="3776824" y="3466024"/>
              <a:ext cx="39582" cy="19620"/>
            </a:xfrm>
            <a:custGeom>
              <a:avLst/>
              <a:gdLst>
                <a:gd name="T0" fmla="*/ 1 w 4"/>
                <a:gd name="T1" fmla="*/ 0 h 2"/>
                <a:gd name="T2" fmla="*/ 0 w 4"/>
                <a:gd name="T3" fmla="*/ 0 h 2"/>
                <a:gd name="T4" fmla="*/ 0 w 4"/>
                <a:gd name="T5" fmla="*/ 1 h 2"/>
                <a:gd name="T6" fmla="*/ 0 w 4"/>
                <a:gd name="T7" fmla="*/ 2 h 2"/>
                <a:gd name="T8" fmla="*/ 3 w 4"/>
                <a:gd name="T9" fmla="*/ 2 h 2"/>
                <a:gd name="T10" fmla="*/ 1 w 4"/>
                <a:gd name="T11" fmla="*/ 2 h 2"/>
                <a:gd name="T12" fmla="*/ 4 w 4"/>
                <a:gd name="T13" fmla="*/ 2 h 2"/>
                <a:gd name="T14" fmla="*/ 4 w 4"/>
                <a:gd name="T15" fmla="*/ 1 h 2"/>
                <a:gd name="T16" fmla="*/ 4 w 4"/>
                <a:gd name="T17" fmla="*/ 0 h 2"/>
                <a:gd name="T18" fmla="*/ 3 w 4"/>
                <a:gd name="T19" fmla="*/ 0 h 2"/>
                <a:gd name="T20" fmla="*/ 1 w 4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3" y="2"/>
                  </a:lnTo>
                  <a:lnTo>
                    <a:pt x="1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20" name="Freeform 174"/>
            <p:cNvSpPr>
              <a:spLocks/>
            </p:cNvSpPr>
            <p:nvPr/>
          </p:nvSpPr>
          <p:spPr bwMode="auto">
            <a:xfrm>
              <a:off x="3796615" y="3466024"/>
              <a:ext cx="158327" cy="19620"/>
            </a:xfrm>
            <a:custGeom>
              <a:avLst/>
              <a:gdLst>
                <a:gd name="T0" fmla="*/ 6 w 96"/>
                <a:gd name="T1" fmla="*/ 0 h 12"/>
                <a:gd name="T2" fmla="*/ 0 w 96"/>
                <a:gd name="T3" fmla="*/ 6 h 12"/>
                <a:gd name="T4" fmla="*/ 6 w 96"/>
                <a:gd name="T5" fmla="*/ 12 h 12"/>
                <a:gd name="T6" fmla="*/ 96 w 96"/>
                <a:gd name="T7" fmla="*/ 12 h 12"/>
                <a:gd name="T8" fmla="*/ 96 w 96"/>
                <a:gd name="T9" fmla="*/ 0 h 12"/>
                <a:gd name="T10" fmla="*/ 90 w 96"/>
                <a:gd name="T11" fmla="*/ 0 h 12"/>
                <a:gd name="T12" fmla="*/ 6 w 96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12">
                  <a:moveTo>
                    <a:pt x="6" y="0"/>
                  </a:moveTo>
                  <a:lnTo>
                    <a:pt x="0" y="6"/>
                  </a:lnTo>
                  <a:lnTo>
                    <a:pt x="6" y="12"/>
                  </a:lnTo>
                  <a:lnTo>
                    <a:pt x="96" y="12"/>
                  </a:lnTo>
                  <a:lnTo>
                    <a:pt x="96" y="0"/>
                  </a:lnTo>
                  <a:lnTo>
                    <a:pt x="9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21" name="Freeform 175"/>
            <p:cNvSpPr>
              <a:spLocks/>
            </p:cNvSpPr>
            <p:nvPr/>
          </p:nvSpPr>
          <p:spPr bwMode="auto">
            <a:xfrm>
              <a:off x="3796615" y="3466024"/>
              <a:ext cx="158327" cy="19620"/>
            </a:xfrm>
            <a:custGeom>
              <a:avLst/>
              <a:gdLst>
                <a:gd name="T0" fmla="*/ 1 w 16"/>
                <a:gd name="T1" fmla="*/ 0 h 2"/>
                <a:gd name="T2" fmla="*/ 2 w 16"/>
                <a:gd name="T3" fmla="*/ 0 h 2"/>
                <a:gd name="T4" fmla="*/ 0 w 16"/>
                <a:gd name="T5" fmla="*/ 1 h 2"/>
                <a:gd name="T6" fmla="*/ 1 w 16"/>
                <a:gd name="T7" fmla="*/ 2 h 2"/>
                <a:gd name="T8" fmla="*/ 15 w 16"/>
                <a:gd name="T9" fmla="*/ 2 h 2"/>
                <a:gd name="T10" fmla="*/ 1 w 16"/>
                <a:gd name="T11" fmla="*/ 2 h 2"/>
                <a:gd name="T12" fmla="*/ 16 w 16"/>
                <a:gd name="T13" fmla="*/ 2 h 2"/>
                <a:gd name="T14" fmla="*/ 16 w 16"/>
                <a:gd name="T15" fmla="*/ 1 h 2"/>
                <a:gd name="T16" fmla="*/ 16 w 16"/>
                <a:gd name="T17" fmla="*/ 0 h 2"/>
                <a:gd name="T18" fmla="*/ 15 w 16"/>
                <a:gd name="T19" fmla="*/ 0 h 2"/>
                <a:gd name="T20" fmla="*/ 1 w 16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2">
                  <a:moveTo>
                    <a:pt x="1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15" y="2"/>
                  </a:lnTo>
                  <a:lnTo>
                    <a:pt x="1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22" name="Freeform 176"/>
            <p:cNvSpPr>
              <a:spLocks/>
            </p:cNvSpPr>
            <p:nvPr/>
          </p:nvSpPr>
          <p:spPr bwMode="auto">
            <a:xfrm>
              <a:off x="3935151" y="3466024"/>
              <a:ext cx="29686" cy="1962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0 h 12"/>
                <a:gd name="T4" fmla="*/ 0 w 18"/>
                <a:gd name="T5" fmla="*/ 12 h 12"/>
                <a:gd name="T6" fmla="*/ 18 w 18"/>
                <a:gd name="T7" fmla="*/ 12 h 12"/>
                <a:gd name="T8" fmla="*/ 18 w 18"/>
                <a:gd name="T9" fmla="*/ 0 h 12"/>
                <a:gd name="T10" fmla="*/ 12 w 18"/>
                <a:gd name="T11" fmla="*/ 0 h 12"/>
                <a:gd name="T12" fmla="*/ 6 w 1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8" y="1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23" name="Freeform 177"/>
            <p:cNvSpPr>
              <a:spLocks/>
            </p:cNvSpPr>
            <p:nvPr/>
          </p:nvSpPr>
          <p:spPr bwMode="auto">
            <a:xfrm>
              <a:off x="3935151" y="3466024"/>
              <a:ext cx="29686" cy="1962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3 w 3"/>
                <a:gd name="T13" fmla="*/ 2 h 2"/>
                <a:gd name="T14" fmla="*/ 3 w 3"/>
                <a:gd name="T15" fmla="*/ 1 h 2"/>
                <a:gd name="T16" fmla="*/ 3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24" name="Freeform 178"/>
            <p:cNvSpPr>
              <a:spLocks/>
            </p:cNvSpPr>
            <p:nvPr/>
          </p:nvSpPr>
          <p:spPr bwMode="auto">
            <a:xfrm>
              <a:off x="3945047" y="3466024"/>
              <a:ext cx="128641" cy="19620"/>
            </a:xfrm>
            <a:custGeom>
              <a:avLst/>
              <a:gdLst>
                <a:gd name="T0" fmla="*/ 6 w 78"/>
                <a:gd name="T1" fmla="*/ 0 h 12"/>
                <a:gd name="T2" fmla="*/ 0 w 78"/>
                <a:gd name="T3" fmla="*/ 6 h 12"/>
                <a:gd name="T4" fmla="*/ 6 w 78"/>
                <a:gd name="T5" fmla="*/ 12 h 12"/>
                <a:gd name="T6" fmla="*/ 78 w 78"/>
                <a:gd name="T7" fmla="*/ 12 h 12"/>
                <a:gd name="T8" fmla="*/ 78 w 78"/>
                <a:gd name="T9" fmla="*/ 0 h 12"/>
                <a:gd name="T10" fmla="*/ 72 w 78"/>
                <a:gd name="T11" fmla="*/ 0 h 12"/>
                <a:gd name="T12" fmla="*/ 6 w 7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12">
                  <a:moveTo>
                    <a:pt x="6" y="0"/>
                  </a:moveTo>
                  <a:lnTo>
                    <a:pt x="0" y="6"/>
                  </a:lnTo>
                  <a:lnTo>
                    <a:pt x="6" y="12"/>
                  </a:lnTo>
                  <a:lnTo>
                    <a:pt x="78" y="12"/>
                  </a:lnTo>
                  <a:lnTo>
                    <a:pt x="78" y="0"/>
                  </a:lnTo>
                  <a:lnTo>
                    <a:pt x="7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25" name="Freeform 179"/>
            <p:cNvSpPr>
              <a:spLocks/>
            </p:cNvSpPr>
            <p:nvPr/>
          </p:nvSpPr>
          <p:spPr bwMode="auto">
            <a:xfrm>
              <a:off x="3945047" y="3466024"/>
              <a:ext cx="128641" cy="19620"/>
            </a:xfrm>
            <a:custGeom>
              <a:avLst/>
              <a:gdLst>
                <a:gd name="T0" fmla="*/ 1 w 13"/>
                <a:gd name="T1" fmla="*/ 0 h 2"/>
                <a:gd name="T2" fmla="*/ 2 w 13"/>
                <a:gd name="T3" fmla="*/ 0 h 2"/>
                <a:gd name="T4" fmla="*/ 0 w 13"/>
                <a:gd name="T5" fmla="*/ 1 h 2"/>
                <a:gd name="T6" fmla="*/ 1 w 13"/>
                <a:gd name="T7" fmla="*/ 2 h 2"/>
                <a:gd name="T8" fmla="*/ 12 w 13"/>
                <a:gd name="T9" fmla="*/ 2 h 2"/>
                <a:gd name="T10" fmla="*/ 1 w 13"/>
                <a:gd name="T11" fmla="*/ 2 h 2"/>
                <a:gd name="T12" fmla="*/ 13 w 13"/>
                <a:gd name="T13" fmla="*/ 2 h 2"/>
                <a:gd name="T14" fmla="*/ 13 w 13"/>
                <a:gd name="T15" fmla="*/ 1 h 2"/>
                <a:gd name="T16" fmla="*/ 13 w 13"/>
                <a:gd name="T17" fmla="*/ 0 h 2"/>
                <a:gd name="T18" fmla="*/ 12 w 13"/>
                <a:gd name="T19" fmla="*/ 0 h 2"/>
                <a:gd name="T20" fmla="*/ 1 w 1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2">
                  <a:moveTo>
                    <a:pt x="1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12" y="2"/>
                  </a:lnTo>
                  <a:lnTo>
                    <a:pt x="1" y="2"/>
                  </a:lnTo>
                  <a:lnTo>
                    <a:pt x="13" y="2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26" name="Freeform 180"/>
            <p:cNvSpPr>
              <a:spLocks/>
            </p:cNvSpPr>
            <p:nvPr/>
          </p:nvSpPr>
          <p:spPr bwMode="auto">
            <a:xfrm>
              <a:off x="4053897" y="3466024"/>
              <a:ext cx="19791" cy="19620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0 h 12"/>
                <a:gd name="T4" fmla="*/ 0 w 12"/>
                <a:gd name="T5" fmla="*/ 12 h 12"/>
                <a:gd name="T6" fmla="*/ 12 w 12"/>
                <a:gd name="T7" fmla="*/ 12 h 12"/>
                <a:gd name="T8" fmla="*/ 12 w 12"/>
                <a:gd name="T9" fmla="*/ 0 h 12"/>
                <a:gd name="T10" fmla="*/ 6 w 12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27" name="Freeform 181"/>
            <p:cNvSpPr>
              <a:spLocks/>
            </p:cNvSpPr>
            <p:nvPr/>
          </p:nvSpPr>
          <p:spPr bwMode="auto">
            <a:xfrm>
              <a:off x="4053897" y="3466024"/>
              <a:ext cx="19791" cy="19620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1 w 2"/>
                <a:gd name="T9" fmla="*/ 2 h 2"/>
                <a:gd name="T10" fmla="*/ 1 w 2"/>
                <a:gd name="T11" fmla="*/ 2 h 2"/>
                <a:gd name="T12" fmla="*/ 2 w 2"/>
                <a:gd name="T13" fmla="*/ 2 h 2"/>
                <a:gd name="T14" fmla="*/ 2 w 2"/>
                <a:gd name="T15" fmla="*/ 1 h 2"/>
                <a:gd name="T16" fmla="*/ 2 w 2"/>
                <a:gd name="T17" fmla="*/ 0 h 2"/>
                <a:gd name="T18" fmla="*/ 1 w 2"/>
                <a:gd name="T19" fmla="*/ 0 h 2"/>
                <a:gd name="T20" fmla="*/ 1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28" name="Freeform 182"/>
            <p:cNvSpPr>
              <a:spLocks/>
            </p:cNvSpPr>
            <p:nvPr/>
          </p:nvSpPr>
          <p:spPr bwMode="auto">
            <a:xfrm>
              <a:off x="4053897" y="3466024"/>
              <a:ext cx="29686" cy="1962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6 h 12"/>
                <a:gd name="T4" fmla="*/ 6 w 18"/>
                <a:gd name="T5" fmla="*/ 12 h 12"/>
                <a:gd name="T6" fmla="*/ 18 w 18"/>
                <a:gd name="T7" fmla="*/ 12 h 12"/>
                <a:gd name="T8" fmla="*/ 18 w 18"/>
                <a:gd name="T9" fmla="*/ 0 h 12"/>
                <a:gd name="T10" fmla="*/ 12 w 18"/>
                <a:gd name="T11" fmla="*/ 0 h 12"/>
                <a:gd name="T12" fmla="*/ 6 w 1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6"/>
                  </a:lnTo>
                  <a:lnTo>
                    <a:pt x="6" y="12"/>
                  </a:lnTo>
                  <a:lnTo>
                    <a:pt x="18" y="1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29" name="Freeform 183"/>
            <p:cNvSpPr>
              <a:spLocks/>
            </p:cNvSpPr>
            <p:nvPr/>
          </p:nvSpPr>
          <p:spPr bwMode="auto">
            <a:xfrm>
              <a:off x="4053897" y="3466024"/>
              <a:ext cx="29686" cy="19620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0 h 2"/>
                <a:gd name="T4" fmla="*/ 0 w 3"/>
                <a:gd name="T5" fmla="*/ 1 h 2"/>
                <a:gd name="T6" fmla="*/ 1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3 w 3"/>
                <a:gd name="T13" fmla="*/ 2 h 2"/>
                <a:gd name="T14" fmla="*/ 3 w 3"/>
                <a:gd name="T15" fmla="*/ 1 h 2"/>
                <a:gd name="T16" fmla="*/ 3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30" name="Freeform 184"/>
            <p:cNvSpPr>
              <a:spLocks/>
            </p:cNvSpPr>
            <p:nvPr/>
          </p:nvSpPr>
          <p:spPr bwMode="auto">
            <a:xfrm>
              <a:off x="4063792" y="3446404"/>
              <a:ext cx="19791" cy="39240"/>
            </a:xfrm>
            <a:custGeom>
              <a:avLst/>
              <a:gdLst>
                <a:gd name="T0" fmla="*/ 0 w 12"/>
                <a:gd name="T1" fmla="*/ 18 h 24"/>
                <a:gd name="T2" fmla="*/ 0 w 12"/>
                <a:gd name="T3" fmla="*/ 24 h 24"/>
                <a:gd name="T4" fmla="*/ 12 w 12"/>
                <a:gd name="T5" fmla="*/ 24 h 24"/>
                <a:gd name="T6" fmla="*/ 12 w 12"/>
                <a:gd name="T7" fmla="*/ 0 h 24"/>
                <a:gd name="T8" fmla="*/ 0 w 12"/>
                <a:gd name="T9" fmla="*/ 0 h 24"/>
                <a:gd name="T10" fmla="*/ 0 w 12"/>
                <a:gd name="T11" fmla="*/ 6 h 24"/>
                <a:gd name="T12" fmla="*/ 0 w 12"/>
                <a:gd name="T13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24">
                  <a:moveTo>
                    <a:pt x="0" y="18"/>
                  </a:moveTo>
                  <a:lnTo>
                    <a:pt x="0" y="24"/>
                  </a:lnTo>
                  <a:lnTo>
                    <a:pt x="12" y="24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31" name="Freeform 185"/>
            <p:cNvSpPr>
              <a:spLocks/>
            </p:cNvSpPr>
            <p:nvPr/>
          </p:nvSpPr>
          <p:spPr bwMode="auto">
            <a:xfrm>
              <a:off x="4063792" y="3446404"/>
              <a:ext cx="19791" cy="39240"/>
            </a:xfrm>
            <a:custGeom>
              <a:avLst/>
              <a:gdLst>
                <a:gd name="T0" fmla="*/ 0 w 2"/>
                <a:gd name="T1" fmla="*/ 3 h 4"/>
                <a:gd name="T2" fmla="*/ 0 w 2"/>
                <a:gd name="T3" fmla="*/ 4 h 4"/>
                <a:gd name="T4" fmla="*/ 1 w 2"/>
                <a:gd name="T5" fmla="*/ 4 h 4"/>
                <a:gd name="T6" fmla="*/ 2 w 2"/>
                <a:gd name="T7" fmla="*/ 4 h 4"/>
                <a:gd name="T8" fmla="*/ 2 w 2"/>
                <a:gd name="T9" fmla="*/ 1 h 4"/>
                <a:gd name="T10" fmla="*/ 2 w 2"/>
                <a:gd name="T11" fmla="*/ 3 h 4"/>
                <a:gd name="T12" fmla="*/ 2 w 2"/>
                <a:gd name="T13" fmla="*/ 0 h 4"/>
                <a:gd name="T14" fmla="*/ 1 w 2"/>
                <a:gd name="T15" fmla="*/ 0 h 4"/>
                <a:gd name="T16" fmla="*/ 0 w 2"/>
                <a:gd name="T17" fmla="*/ 0 h 4"/>
                <a:gd name="T18" fmla="*/ 0 w 2"/>
                <a:gd name="T19" fmla="*/ 1 h 4"/>
                <a:gd name="T20" fmla="*/ 0 w 2"/>
                <a:gd name="T2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lnTo>
                    <a:pt x="0" y="4"/>
                  </a:lnTo>
                  <a:lnTo>
                    <a:pt x="1" y="4"/>
                  </a:lnTo>
                  <a:lnTo>
                    <a:pt x="2" y="4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32" name="Freeform 186"/>
            <p:cNvSpPr>
              <a:spLocks/>
            </p:cNvSpPr>
            <p:nvPr/>
          </p:nvSpPr>
          <p:spPr bwMode="auto">
            <a:xfrm>
              <a:off x="4063792" y="3446404"/>
              <a:ext cx="49477" cy="19620"/>
            </a:xfrm>
            <a:custGeom>
              <a:avLst/>
              <a:gdLst>
                <a:gd name="T0" fmla="*/ 6 w 30"/>
                <a:gd name="T1" fmla="*/ 0 h 12"/>
                <a:gd name="T2" fmla="*/ 0 w 30"/>
                <a:gd name="T3" fmla="*/ 0 h 12"/>
                <a:gd name="T4" fmla="*/ 0 w 30"/>
                <a:gd name="T5" fmla="*/ 12 h 12"/>
                <a:gd name="T6" fmla="*/ 30 w 30"/>
                <a:gd name="T7" fmla="*/ 12 h 12"/>
                <a:gd name="T8" fmla="*/ 30 w 30"/>
                <a:gd name="T9" fmla="*/ 0 h 12"/>
                <a:gd name="T10" fmla="*/ 24 w 30"/>
                <a:gd name="T11" fmla="*/ 0 h 12"/>
                <a:gd name="T12" fmla="*/ 6 w 30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33" name="Freeform 187"/>
            <p:cNvSpPr>
              <a:spLocks/>
            </p:cNvSpPr>
            <p:nvPr/>
          </p:nvSpPr>
          <p:spPr bwMode="auto">
            <a:xfrm>
              <a:off x="4063792" y="3446404"/>
              <a:ext cx="49477" cy="19620"/>
            </a:xfrm>
            <a:custGeom>
              <a:avLst/>
              <a:gdLst>
                <a:gd name="T0" fmla="*/ 1 w 5"/>
                <a:gd name="T1" fmla="*/ 0 h 2"/>
                <a:gd name="T2" fmla="*/ 0 w 5"/>
                <a:gd name="T3" fmla="*/ 0 h 2"/>
                <a:gd name="T4" fmla="*/ 0 w 5"/>
                <a:gd name="T5" fmla="*/ 1 h 2"/>
                <a:gd name="T6" fmla="*/ 0 w 5"/>
                <a:gd name="T7" fmla="*/ 2 h 2"/>
                <a:gd name="T8" fmla="*/ 4 w 5"/>
                <a:gd name="T9" fmla="*/ 2 h 2"/>
                <a:gd name="T10" fmla="*/ 1 w 5"/>
                <a:gd name="T11" fmla="*/ 2 h 2"/>
                <a:gd name="T12" fmla="*/ 5 w 5"/>
                <a:gd name="T13" fmla="*/ 2 h 2"/>
                <a:gd name="T14" fmla="*/ 5 w 5"/>
                <a:gd name="T15" fmla="*/ 1 h 2"/>
                <a:gd name="T16" fmla="*/ 5 w 5"/>
                <a:gd name="T17" fmla="*/ 0 h 2"/>
                <a:gd name="T18" fmla="*/ 4 w 5"/>
                <a:gd name="T19" fmla="*/ 0 h 2"/>
                <a:gd name="T20" fmla="*/ 1 w 5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4" y="2"/>
                  </a:lnTo>
                  <a:lnTo>
                    <a:pt x="1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34" name="Freeform 188"/>
            <p:cNvSpPr>
              <a:spLocks/>
            </p:cNvSpPr>
            <p:nvPr/>
          </p:nvSpPr>
          <p:spPr bwMode="auto">
            <a:xfrm>
              <a:off x="4093478" y="3446404"/>
              <a:ext cx="29686" cy="1962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6 h 12"/>
                <a:gd name="T4" fmla="*/ 6 w 18"/>
                <a:gd name="T5" fmla="*/ 12 h 12"/>
                <a:gd name="T6" fmla="*/ 18 w 18"/>
                <a:gd name="T7" fmla="*/ 12 h 12"/>
                <a:gd name="T8" fmla="*/ 18 w 18"/>
                <a:gd name="T9" fmla="*/ 0 h 12"/>
                <a:gd name="T10" fmla="*/ 12 w 18"/>
                <a:gd name="T11" fmla="*/ 0 h 12"/>
                <a:gd name="T12" fmla="*/ 6 w 1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6"/>
                  </a:lnTo>
                  <a:lnTo>
                    <a:pt x="6" y="12"/>
                  </a:lnTo>
                  <a:lnTo>
                    <a:pt x="18" y="1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35" name="Freeform 189"/>
            <p:cNvSpPr>
              <a:spLocks/>
            </p:cNvSpPr>
            <p:nvPr/>
          </p:nvSpPr>
          <p:spPr bwMode="auto">
            <a:xfrm>
              <a:off x="4093478" y="3446404"/>
              <a:ext cx="29686" cy="19620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0 h 2"/>
                <a:gd name="T4" fmla="*/ 0 w 3"/>
                <a:gd name="T5" fmla="*/ 1 h 2"/>
                <a:gd name="T6" fmla="*/ 1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3 w 3"/>
                <a:gd name="T13" fmla="*/ 2 h 2"/>
                <a:gd name="T14" fmla="*/ 3 w 3"/>
                <a:gd name="T15" fmla="*/ 1 h 2"/>
                <a:gd name="T16" fmla="*/ 3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36" name="Freeform 190"/>
            <p:cNvSpPr>
              <a:spLocks/>
            </p:cNvSpPr>
            <p:nvPr/>
          </p:nvSpPr>
          <p:spPr bwMode="auto">
            <a:xfrm>
              <a:off x="4103374" y="3446404"/>
              <a:ext cx="69268" cy="19620"/>
            </a:xfrm>
            <a:custGeom>
              <a:avLst/>
              <a:gdLst>
                <a:gd name="T0" fmla="*/ 6 w 42"/>
                <a:gd name="T1" fmla="*/ 0 h 12"/>
                <a:gd name="T2" fmla="*/ 0 w 42"/>
                <a:gd name="T3" fmla="*/ 0 h 12"/>
                <a:gd name="T4" fmla="*/ 0 w 42"/>
                <a:gd name="T5" fmla="*/ 12 h 12"/>
                <a:gd name="T6" fmla="*/ 42 w 42"/>
                <a:gd name="T7" fmla="*/ 12 h 12"/>
                <a:gd name="T8" fmla="*/ 42 w 42"/>
                <a:gd name="T9" fmla="*/ 0 h 12"/>
                <a:gd name="T10" fmla="*/ 36 w 42"/>
                <a:gd name="T11" fmla="*/ 0 h 12"/>
                <a:gd name="T12" fmla="*/ 6 w 42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42" y="1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37" name="Freeform 191"/>
            <p:cNvSpPr>
              <a:spLocks/>
            </p:cNvSpPr>
            <p:nvPr/>
          </p:nvSpPr>
          <p:spPr bwMode="auto">
            <a:xfrm>
              <a:off x="4103374" y="3446404"/>
              <a:ext cx="69268" cy="19620"/>
            </a:xfrm>
            <a:custGeom>
              <a:avLst/>
              <a:gdLst>
                <a:gd name="T0" fmla="*/ 1 w 7"/>
                <a:gd name="T1" fmla="*/ 0 h 2"/>
                <a:gd name="T2" fmla="*/ 0 w 7"/>
                <a:gd name="T3" fmla="*/ 0 h 2"/>
                <a:gd name="T4" fmla="*/ 0 w 7"/>
                <a:gd name="T5" fmla="*/ 1 h 2"/>
                <a:gd name="T6" fmla="*/ 0 w 7"/>
                <a:gd name="T7" fmla="*/ 2 h 2"/>
                <a:gd name="T8" fmla="*/ 6 w 7"/>
                <a:gd name="T9" fmla="*/ 2 h 2"/>
                <a:gd name="T10" fmla="*/ 1 w 7"/>
                <a:gd name="T11" fmla="*/ 2 h 2"/>
                <a:gd name="T12" fmla="*/ 7 w 7"/>
                <a:gd name="T13" fmla="*/ 2 h 2"/>
                <a:gd name="T14" fmla="*/ 7 w 7"/>
                <a:gd name="T15" fmla="*/ 1 h 2"/>
                <a:gd name="T16" fmla="*/ 7 w 7"/>
                <a:gd name="T17" fmla="*/ 0 h 2"/>
                <a:gd name="T18" fmla="*/ 6 w 7"/>
                <a:gd name="T19" fmla="*/ 0 h 2"/>
                <a:gd name="T20" fmla="*/ 1 w 7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6" y="2"/>
                  </a:lnTo>
                  <a:lnTo>
                    <a:pt x="1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38" name="Freeform 192"/>
            <p:cNvSpPr>
              <a:spLocks/>
            </p:cNvSpPr>
            <p:nvPr/>
          </p:nvSpPr>
          <p:spPr bwMode="auto">
            <a:xfrm>
              <a:off x="4152851" y="3446404"/>
              <a:ext cx="29686" cy="1962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0 h 12"/>
                <a:gd name="T4" fmla="*/ 0 w 18"/>
                <a:gd name="T5" fmla="*/ 12 h 12"/>
                <a:gd name="T6" fmla="*/ 18 w 18"/>
                <a:gd name="T7" fmla="*/ 12 h 12"/>
                <a:gd name="T8" fmla="*/ 18 w 18"/>
                <a:gd name="T9" fmla="*/ 0 h 12"/>
                <a:gd name="T10" fmla="*/ 12 w 18"/>
                <a:gd name="T11" fmla="*/ 0 h 12"/>
                <a:gd name="T12" fmla="*/ 6 w 1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8" y="1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39" name="Freeform 193"/>
            <p:cNvSpPr>
              <a:spLocks/>
            </p:cNvSpPr>
            <p:nvPr/>
          </p:nvSpPr>
          <p:spPr bwMode="auto">
            <a:xfrm>
              <a:off x="4152851" y="3446404"/>
              <a:ext cx="29686" cy="1962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3 w 3"/>
                <a:gd name="T13" fmla="*/ 2 h 2"/>
                <a:gd name="T14" fmla="*/ 3 w 3"/>
                <a:gd name="T15" fmla="*/ 1 h 2"/>
                <a:gd name="T16" fmla="*/ 3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40" name="Freeform 194"/>
            <p:cNvSpPr>
              <a:spLocks/>
            </p:cNvSpPr>
            <p:nvPr/>
          </p:nvSpPr>
          <p:spPr bwMode="auto">
            <a:xfrm>
              <a:off x="4162747" y="3446404"/>
              <a:ext cx="29686" cy="1962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0 h 12"/>
                <a:gd name="T4" fmla="*/ 0 w 18"/>
                <a:gd name="T5" fmla="*/ 12 h 12"/>
                <a:gd name="T6" fmla="*/ 18 w 18"/>
                <a:gd name="T7" fmla="*/ 12 h 12"/>
                <a:gd name="T8" fmla="*/ 18 w 18"/>
                <a:gd name="T9" fmla="*/ 0 h 12"/>
                <a:gd name="T10" fmla="*/ 12 w 18"/>
                <a:gd name="T11" fmla="*/ 0 h 12"/>
                <a:gd name="T12" fmla="*/ 6 w 1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8" y="1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41" name="Freeform 195"/>
            <p:cNvSpPr>
              <a:spLocks/>
            </p:cNvSpPr>
            <p:nvPr/>
          </p:nvSpPr>
          <p:spPr bwMode="auto">
            <a:xfrm>
              <a:off x="4162747" y="3446404"/>
              <a:ext cx="29686" cy="1962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3 w 3"/>
                <a:gd name="T13" fmla="*/ 2 h 2"/>
                <a:gd name="T14" fmla="*/ 3 w 3"/>
                <a:gd name="T15" fmla="*/ 1 h 2"/>
                <a:gd name="T16" fmla="*/ 3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42" name="Freeform 196"/>
            <p:cNvSpPr>
              <a:spLocks/>
            </p:cNvSpPr>
            <p:nvPr/>
          </p:nvSpPr>
          <p:spPr bwMode="auto">
            <a:xfrm>
              <a:off x="4172642" y="3426784"/>
              <a:ext cx="19791" cy="39240"/>
            </a:xfrm>
            <a:custGeom>
              <a:avLst/>
              <a:gdLst>
                <a:gd name="T0" fmla="*/ 0 w 12"/>
                <a:gd name="T1" fmla="*/ 18 h 24"/>
                <a:gd name="T2" fmla="*/ 0 w 12"/>
                <a:gd name="T3" fmla="*/ 24 h 24"/>
                <a:gd name="T4" fmla="*/ 12 w 12"/>
                <a:gd name="T5" fmla="*/ 24 h 24"/>
                <a:gd name="T6" fmla="*/ 12 w 12"/>
                <a:gd name="T7" fmla="*/ 0 h 24"/>
                <a:gd name="T8" fmla="*/ 0 w 12"/>
                <a:gd name="T9" fmla="*/ 0 h 24"/>
                <a:gd name="T10" fmla="*/ 0 w 12"/>
                <a:gd name="T11" fmla="*/ 6 h 24"/>
                <a:gd name="T12" fmla="*/ 0 w 12"/>
                <a:gd name="T13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24">
                  <a:moveTo>
                    <a:pt x="0" y="18"/>
                  </a:moveTo>
                  <a:lnTo>
                    <a:pt x="0" y="24"/>
                  </a:lnTo>
                  <a:lnTo>
                    <a:pt x="12" y="24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43" name="Freeform 197"/>
            <p:cNvSpPr>
              <a:spLocks/>
            </p:cNvSpPr>
            <p:nvPr/>
          </p:nvSpPr>
          <p:spPr bwMode="auto">
            <a:xfrm>
              <a:off x="4172642" y="3426784"/>
              <a:ext cx="19791" cy="39240"/>
            </a:xfrm>
            <a:custGeom>
              <a:avLst/>
              <a:gdLst>
                <a:gd name="T0" fmla="*/ 0 w 2"/>
                <a:gd name="T1" fmla="*/ 3 h 4"/>
                <a:gd name="T2" fmla="*/ 0 w 2"/>
                <a:gd name="T3" fmla="*/ 4 h 4"/>
                <a:gd name="T4" fmla="*/ 1 w 2"/>
                <a:gd name="T5" fmla="*/ 4 h 4"/>
                <a:gd name="T6" fmla="*/ 2 w 2"/>
                <a:gd name="T7" fmla="*/ 4 h 4"/>
                <a:gd name="T8" fmla="*/ 2 w 2"/>
                <a:gd name="T9" fmla="*/ 1 h 4"/>
                <a:gd name="T10" fmla="*/ 2 w 2"/>
                <a:gd name="T11" fmla="*/ 3 h 4"/>
                <a:gd name="T12" fmla="*/ 2 w 2"/>
                <a:gd name="T13" fmla="*/ 0 h 4"/>
                <a:gd name="T14" fmla="*/ 1 w 2"/>
                <a:gd name="T15" fmla="*/ 0 h 4"/>
                <a:gd name="T16" fmla="*/ 0 w 2"/>
                <a:gd name="T17" fmla="*/ 0 h 4"/>
                <a:gd name="T18" fmla="*/ 0 w 2"/>
                <a:gd name="T19" fmla="*/ 1 h 4"/>
                <a:gd name="T20" fmla="*/ 0 w 2"/>
                <a:gd name="T2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lnTo>
                    <a:pt x="0" y="4"/>
                  </a:lnTo>
                  <a:lnTo>
                    <a:pt x="1" y="4"/>
                  </a:lnTo>
                  <a:lnTo>
                    <a:pt x="2" y="4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44" name="Freeform 198"/>
            <p:cNvSpPr>
              <a:spLocks/>
            </p:cNvSpPr>
            <p:nvPr/>
          </p:nvSpPr>
          <p:spPr bwMode="auto">
            <a:xfrm>
              <a:off x="4172642" y="3426784"/>
              <a:ext cx="29686" cy="1962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0 h 12"/>
                <a:gd name="T4" fmla="*/ 0 w 18"/>
                <a:gd name="T5" fmla="*/ 6 h 12"/>
                <a:gd name="T6" fmla="*/ 12 w 18"/>
                <a:gd name="T7" fmla="*/ 12 h 12"/>
                <a:gd name="T8" fmla="*/ 6 w 18"/>
                <a:gd name="T9" fmla="*/ 12 h 12"/>
                <a:gd name="T10" fmla="*/ 18 w 18"/>
                <a:gd name="T11" fmla="*/ 6 h 12"/>
                <a:gd name="T12" fmla="*/ 18 w 18"/>
                <a:gd name="T13" fmla="*/ 0 h 12"/>
                <a:gd name="T14" fmla="*/ 12 w 18"/>
                <a:gd name="T15" fmla="*/ 0 h 12"/>
                <a:gd name="T16" fmla="*/ 6 w 18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45" name="Freeform 199"/>
            <p:cNvSpPr>
              <a:spLocks/>
            </p:cNvSpPr>
            <p:nvPr/>
          </p:nvSpPr>
          <p:spPr bwMode="auto">
            <a:xfrm>
              <a:off x="4172642" y="3426784"/>
              <a:ext cx="29686" cy="1962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1 h 2"/>
                <a:gd name="T8" fmla="*/ 2 w 3"/>
                <a:gd name="T9" fmla="*/ 2 h 2"/>
                <a:gd name="T10" fmla="*/ 1 w 3"/>
                <a:gd name="T11" fmla="*/ 2 h 2"/>
                <a:gd name="T12" fmla="*/ 3 w 3"/>
                <a:gd name="T13" fmla="*/ 1 h 2"/>
                <a:gd name="T14" fmla="*/ 3 w 3"/>
                <a:gd name="T15" fmla="*/ 1 h 2"/>
                <a:gd name="T16" fmla="*/ 3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46" name="Freeform 200"/>
            <p:cNvSpPr>
              <a:spLocks/>
            </p:cNvSpPr>
            <p:nvPr/>
          </p:nvSpPr>
          <p:spPr bwMode="auto">
            <a:xfrm>
              <a:off x="4182538" y="3426784"/>
              <a:ext cx="29686" cy="1962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0 h 12"/>
                <a:gd name="T4" fmla="*/ 0 w 18"/>
                <a:gd name="T5" fmla="*/ 6 h 12"/>
                <a:gd name="T6" fmla="*/ 12 w 18"/>
                <a:gd name="T7" fmla="*/ 12 h 12"/>
                <a:gd name="T8" fmla="*/ 6 w 18"/>
                <a:gd name="T9" fmla="*/ 12 h 12"/>
                <a:gd name="T10" fmla="*/ 12 w 18"/>
                <a:gd name="T11" fmla="*/ 6 h 12"/>
                <a:gd name="T12" fmla="*/ 18 w 18"/>
                <a:gd name="T13" fmla="*/ 6 h 12"/>
                <a:gd name="T14" fmla="*/ 12 w 18"/>
                <a:gd name="T15" fmla="*/ 0 h 12"/>
                <a:gd name="T16" fmla="*/ 6 w 18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47" name="Freeform 201"/>
            <p:cNvSpPr>
              <a:spLocks/>
            </p:cNvSpPr>
            <p:nvPr/>
          </p:nvSpPr>
          <p:spPr bwMode="auto">
            <a:xfrm>
              <a:off x="4182538" y="3426784"/>
              <a:ext cx="29686" cy="1962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1 h 2"/>
                <a:gd name="T8" fmla="*/ 2 w 3"/>
                <a:gd name="T9" fmla="*/ 2 h 2"/>
                <a:gd name="T10" fmla="*/ 1 w 3"/>
                <a:gd name="T11" fmla="*/ 2 h 2"/>
                <a:gd name="T12" fmla="*/ 2 w 3"/>
                <a:gd name="T13" fmla="*/ 1 h 2"/>
                <a:gd name="T14" fmla="*/ 3 w 3"/>
                <a:gd name="T15" fmla="*/ 1 h 2"/>
                <a:gd name="T16" fmla="*/ 2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48" name="Freeform 202"/>
            <p:cNvSpPr>
              <a:spLocks/>
            </p:cNvSpPr>
            <p:nvPr/>
          </p:nvSpPr>
          <p:spPr bwMode="auto">
            <a:xfrm>
              <a:off x="4192433" y="3426784"/>
              <a:ext cx="326550" cy="19620"/>
            </a:xfrm>
            <a:custGeom>
              <a:avLst/>
              <a:gdLst>
                <a:gd name="T0" fmla="*/ 6 w 198"/>
                <a:gd name="T1" fmla="*/ 0 h 12"/>
                <a:gd name="T2" fmla="*/ 0 w 198"/>
                <a:gd name="T3" fmla="*/ 0 h 12"/>
                <a:gd name="T4" fmla="*/ 0 w 198"/>
                <a:gd name="T5" fmla="*/ 6 h 12"/>
                <a:gd name="T6" fmla="*/ 192 w 198"/>
                <a:gd name="T7" fmla="*/ 12 h 12"/>
                <a:gd name="T8" fmla="*/ 6 w 198"/>
                <a:gd name="T9" fmla="*/ 12 h 12"/>
                <a:gd name="T10" fmla="*/ 198 w 198"/>
                <a:gd name="T11" fmla="*/ 6 h 12"/>
                <a:gd name="T12" fmla="*/ 198 w 198"/>
                <a:gd name="T13" fmla="*/ 0 h 12"/>
                <a:gd name="T14" fmla="*/ 192 w 198"/>
                <a:gd name="T15" fmla="*/ 0 h 12"/>
                <a:gd name="T16" fmla="*/ 6 w 198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8" h="12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92" y="12"/>
                  </a:lnTo>
                  <a:lnTo>
                    <a:pt x="6" y="12"/>
                  </a:lnTo>
                  <a:lnTo>
                    <a:pt x="198" y="6"/>
                  </a:lnTo>
                  <a:lnTo>
                    <a:pt x="198" y="0"/>
                  </a:lnTo>
                  <a:lnTo>
                    <a:pt x="19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49" name="Freeform 203"/>
            <p:cNvSpPr>
              <a:spLocks/>
            </p:cNvSpPr>
            <p:nvPr/>
          </p:nvSpPr>
          <p:spPr bwMode="auto">
            <a:xfrm>
              <a:off x="4192433" y="3426784"/>
              <a:ext cx="326550" cy="19620"/>
            </a:xfrm>
            <a:custGeom>
              <a:avLst/>
              <a:gdLst>
                <a:gd name="T0" fmla="*/ 1 w 33"/>
                <a:gd name="T1" fmla="*/ 0 h 2"/>
                <a:gd name="T2" fmla="*/ 0 w 33"/>
                <a:gd name="T3" fmla="*/ 0 h 2"/>
                <a:gd name="T4" fmla="*/ 0 w 33"/>
                <a:gd name="T5" fmla="*/ 1 h 2"/>
                <a:gd name="T6" fmla="*/ 0 w 33"/>
                <a:gd name="T7" fmla="*/ 1 h 2"/>
                <a:gd name="T8" fmla="*/ 32 w 33"/>
                <a:gd name="T9" fmla="*/ 2 h 2"/>
                <a:gd name="T10" fmla="*/ 1 w 33"/>
                <a:gd name="T11" fmla="*/ 2 h 2"/>
                <a:gd name="T12" fmla="*/ 33 w 33"/>
                <a:gd name="T13" fmla="*/ 1 h 2"/>
                <a:gd name="T14" fmla="*/ 33 w 33"/>
                <a:gd name="T15" fmla="*/ 1 h 2"/>
                <a:gd name="T16" fmla="*/ 33 w 33"/>
                <a:gd name="T17" fmla="*/ 0 h 2"/>
                <a:gd name="T18" fmla="*/ 32 w 33"/>
                <a:gd name="T19" fmla="*/ 0 h 2"/>
                <a:gd name="T20" fmla="*/ 1 w 3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32" y="2"/>
                  </a:lnTo>
                  <a:lnTo>
                    <a:pt x="1" y="2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50" name="Freeform 204"/>
            <p:cNvSpPr>
              <a:spLocks/>
            </p:cNvSpPr>
            <p:nvPr/>
          </p:nvSpPr>
          <p:spPr bwMode="auto">
            <a:xfrm>
              <a:off x="4499192" y="3426784"/>
              <a:ext cx="29686" cy="1962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0 h 12"/>
                <a:gd name="T4" fmla="*/ 0 w 18"/>
                <a:gd name="T5" fmla="*/ 6 h 12"/>
                <a:gd name="T6" fmla="*/ 12 w 18"/>
                <a:gd name="T7" fmla="*/ 12 h 12"/>
                <a:gd name="T8" fmla="*/ 6 w 18"/>
                <a:gd name="T9" fmla="*/ 12 h 12"/>
                <a:gd name="T10" fmla="*/ 18 w 18"/>
                <a:gd name="T11" fmla="*/ 6 h 12"/>
                <a:gd name="T12" fmla="*/ 18 w 18"/>
                <a:gd name="T13" fmla="*/ 0 h 12"/>
                <a:gd name="T14" fmla="*/ 12 w 18"/>
                <a:gd name="T15" fmla="*/ 0 h 12"/>
                <a:gd name="T16" fmla="*/ 6 w 18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51" name="Freeform 205"/>
            <p:cNvSpPr>
              <a:spLocks/>
            </p:cNvSpPr>
            <p:nvPr/>
          </p:nvSpPr>
          <p:spPr bwMode="auto">
            <a:xfrm>
              <a:off x="4499192" y="3426784"/>
              <a:ext cx="29686" cy="1962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1 h 2"/>
                <a:gd name="T8" fmla="*/ 2 w 3"/>
                <a:gd name="T9" fmla="*/ 2 h 2"/>
                <a:gd name="T10" fmla="*/ 1 w 3"/>
                <a:gd name="T11" fmla="*/ 2 h 2"/>
                <a:gd name="T12" fmla="*/ 3 w 3"/>
                <a:gd name="T13" fmla="*/ 1 h 2"/>
                <a:gd name="T14" fmla="*/ 3 w 3"/>
                <a:gd name="T15" fmla="*/ 1 h 2"/>
                <a:gd name="T16" fmla="*/ 3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52" name="Freeform 207"/>
            <p:cNvSpPr>
              <a:spLocks/>
            </p:cNvSpPr>
            <p:nvPr/>
          </p:nvSpPr>
          <p:spPr bwMode="auto">
            <a:xfrm>
              <a:off x="4509088" y="3426784"/>
              <a:ext cx="39582" cy="19620"/>
            </a:xfrm>
            <a:custGeom>
              <a:avLst/>
              <a:gdLst>
                <a:gd name="T0" fmla="*/ 6 w 24"/>
                <a:gd name="T1" fmla="*/ 0 h 12"/>
                <a:gd name="T2" fmla="*/ 0 w 24"/>
                <a:gd name="T3" fmla="*/ 0 h 12"/>
                <a:gd name="T4" fmla="*/ 0 w 24"/>
                <a:gd name="T5" fmla="*/ 6 h 12"/>
                <a:gd name="T6" fmla="*/ 18 w 24"/>
                <a:gd name="T7" fmla="*/ 12 h 12"/>
                <a:gd name="T8" fmla="*/ 6 w 24"/>
                <a:gd name="T9" fmla="*/ 12 h 12"/>
                <a:gd name="T10" fmla="*/ 18 w 24"/>
                <a:gd name="T11" fmla="*/ 6 h 12"/>
                <a:gd name="T12" fmla="*/ 24 w 24"/>
                <a:gd name="T13" fmla="*/ 6 h 12"/>
                <a:gd name="T14" fmla="*/ 18 w 24"/>
                <a:gd name="T15" fmla="*/ 0 h 12"/>
                <a:gd name="T16" fmla="*/ 6 w 24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12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1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53" name="Freeform 208"/>
            <p:cNvSpPr>
              <a:spLocks/>
            </p:cNvSpPr>
            <p:nvPr/>
          </p:nvSpPr>
          <p:spPr bwMode="auto">
            <a:xfrm>
              <a:off x="4509088" y="3426784"/>
              <a:ext cx="39582" cy="19620"/>
            </a:xfrm>
            <a:custGeom>
              <a:avLst/>
              <a:gdLst>
                <a:gd name="T0" fmla="*/ 1 w 4"/>
                <a:gd name="T1" fmla="*/ 0 h 2"/>
                <a:gd name="T2" fmla="*/ 0 w 4"/>
                <a:gd name="T3" fmla="*/ 0 h 2"/>
                <a:gd name="T4" fmla="*/ 0 w 4"/>
                <a:gd name="T5" fmla="*/ 1 h 2"/>
                <a:gd name="T6" fmla="*/ 0 w 4"/>
                <a:gd name="T7" fmla="*/ 1 h 2"/>
                <a:gd name="T8" fmla="*/ 3 w 4"/>
                <a:gd name="T9" fmla="*/ 2 h 2"/>
                <a:gd name="T10" fmla="*/ 1 w 4"/>
                <a:gd name="T11" fmla="*/ 2 h 2"/>
                <a:gd name="T12" fmla="*/ 3 w 4"/>
                <a:gd name="T13" fmla="*/ 1 h 2"/>
                <a:gd name="T14" fmla="*/ 4 w 4"/>
                <a:gd name="T15" fmla="*/ 1 h 2"/>
                <a:gd name="T16" fmla="*/ 3 w 4"/>
                <a:gd name="T17" fmla="*/ 0 h 2"/>
                <a:gd name="T18" fmla="*/ 3 w 4"/>
                <a:gd name="T19" fmla="*/ 0 h 2"/>
                <a:gd name="T20" fmla="*/ 1 w 4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3" y="2"/>
                  </a:lnTo>
                  <a:lnTo>
                    <a:pt x="1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54" name="Freeform 209"/>
            <p:cNvSpPr>
              <a:spLocks/>
            </p:cNvSpPr>
            <p:nvPr/>
          </p:nvSpPr>
          <p:spPr bwMode="auto">
            <a:xfrm>
              <a:off x="4528879" y="3387544"/>
              <a:ext cx="19791" cy="58860"/>
            </a:xfrm>
            <a:custGeom>
              <a:avLst/>
              <a:gdLst>
                <a:gd name="T0" fmla="*/ 0 w 12"/>
                <a:gd name="T1" fmla="*/ 30 h 36"/>
                <a:gd name="T2" fmla="*/ 6 w 12"/>
                <a:gd name="T3" fmla="*/ 36 h 36"/>
                <a:gd name="T4" fmla="*/ 6 w 12"/>
                <a:gd name="T5" fmla="*/ 30 h 36"/>
                <a:gd name="T6" fmla="*/ 12 w 12"/>
                <a:gd name="T7" fmla="*/ 6 h 36"/>
                <a:gd name="T8" fmla="*/ 12 w 12"/>
                <a:gd name="T9" fmla="*/ 30 h 36"/>
                <a:gd name="T10" fmla="*/ 6 w 12"/>
                <a:gd name="T11" fmla="*/ 0 h 36"/>
                <a:gd name="T12" fmla="*/ 0 w 12"/>
                <a:gd name="T13" fmla="*/ 0 h 36"/>
                <a:gd name="T14" fmla="*/ 0 w 12"/>
                <a:gd name="T15" fmla="*/ 6 h 36"/>
                <a:gd name="T16" fmla="*/ 0 w 12"/>
                <a:gd name="T17" fmla="*/ 3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36">
                  <a:moveTo>
                    <a:pt x="0" y="30"/>
                  </a:moveTo>
                  <a:lnTo>
                    <a:pt x="6" y="36"/>
                  </a:lnTo>
                  <a:lnTo>
                    <a:pt x="6" y="30"/>
                  </a:lnTo>
                  <a:lnTo>
                    <a:pt x="12" y="6"/>
                  </a:lnTo>
                  <a:lnTo>
                    <a:pt x="12" y="3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55" name="Freeform 210"/>
            <p:cNvSpPr>
              <a:spLocks/>
            </p:cNvSpPr>
            <p:nvPr/>
          </p:nvSpPr>
          <p:spPr bwMode="auto">
            <a:xfrm>
              <a:off x="4528879" y="3387544"/>
              <a:ext cx="19791" cy="58860"/>
            </a:xfrm>
            <a:custGeom>
              <a:avLst/>
              <a:gdLst>
                <a:gd name="T0" fmla="*/ 0 w 2"/>
                <a:gd name="T1" fmla="*/ 5 h 6"/>
                <a:gd name="T2" fmla="*/ 1 w 2"/>
                <a:gd name="T3" fmla="*/ 5 h 6"/>
                <a:gd name="T4" fmla="*/ 1 w 2"/>
                <a:gd name="T5" fmla="*/ 6 h 6"/>
                <a:gd name="T6" fmla="*/ 1 w 2"/>
                <a:gd name="T7" fmla="*/ 5 h 6"/>
                <a:gd name="T8" fmla="*/ 2 w 2"/>
                <a:gd name="T9" fmla="*/ 1 h 6"/>
                <a:gd name="T10" fmla="*/ 2 w 2"/>
                <a:gd name="T11" fmla="*/ 5 h 6"/>
                <a:gd name="T12" fmla="*/ 1 w 2"/>
                <a:gd name="T13" fmla="*/ 0 h 6"/>
                <a:gd name="T14" fmla="*/ 1 w 2"/>
                <a:gd name="T15" fmla="*/ 0 h 6"/>
                <a:gd name="T16" fmla="*/ 0 w 2"/>
                <a:gd name="T17" fmla="*/ 0 h 6"/>
                <a:gd name="T18" fmla="*/ 0 w 2"/>
                <a:gd name="T19" fmla="*/ 1 h 6"/>
                <a:gd name="T20" fmla="*/ 0 w 2"/>
                <a:gd name="T21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6">
                  <a:moveTo>
                    <a:pt x="0" y="5"/>
                  </a:move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1"/>
                  </a:lnTo>
                  <a:lnTo>
                    <a:pt x="2" y="5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5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56" name="Freeform 211"/>
            <p:cNvSpPr>
              <a:spLocks/>
            </p:cNvSpPr>
            <p:nvPr/>
          </p:nvSpPr>
          <p:spPr bwMode="auto">
            <a:xfrm>
              <a:off x="4528879" y="3387544"/>
              <a:ext cx="37932" cy="19620"/>
            </a:xfrm>
            <a:custGeom>
              <a:avLst/>
              <a:gdLst>
                <a:gd name="T0" fmla="*/ 6 w 23"/>
                <a:gd name="T1" fmla="*/ 0 h 12"/>
                <a:gd name="T2" fmla="*/ 0 w 23"/>
                <a:gd name="T3" fmla="*/ 0 h 12"/>
                <a:gd name="T4" fmla="*/ 0 w 23"/>
                <a:gd name="T5" fmla="*/ 6 h 12"/>
                <a:gd name="T6" fmla="*/ 18 w 23"/>
                <a:gd name="T7" fmla="*/ 12 h 12"/>
                <a:gd name="T8" fmla="*/ 6 w 23"/>
                <a:gd name="T9" fmla="*/ 12 h 12"/>
                <a:gd name="T10" fmla="*/ 23 w 23"/>
                <a:gd name="T11" fmla="*/ 6 h 12"/>
                <a:gd name="T12" fmla="*/ 23 w 23"/>
                <a:gd name="T13" fmla="*/ 0 h 12"/>
                <a:gd name="T14" fmla="*/ 18 w 23"/>
                <a:gd name="T15" fmla="*/ 0 h 12"/>
                <a:gd name="T16" fmla="*/ 6 w 23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12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1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57" name="Freeform 212"/>
            <p:cNvSpPr>
              <a:spLocks/>
            </p:cNvSpPr>
            <p:nvPr/>
          </p:nvSpPr>
          <p:spPr bwMode="auto">
            <a:xfrm>
              <a:off x="4528879" y="3387544"/>
              <a:ext cx="37932" cy="19620"/>
            </a:xfrm>
            <a:custGeom>
              <a:avLst/>
              <a:gdLst>
                <a:gd name="T0" fmla="*/ 1 w 4"/>
                <a:gd name="T1" fmla="*/ 0 h 2"/>
                <a:gd name="T2" fmla="*/ 0 w 4"/>
                <a:gd name="T3" fmla="*/ 0 h 2"/>
                <a:gd name="T4" fmla="*/ 0 w 4"/>
                <a:gd name="T5" fmla="*/ 1 h 2"/>
                <a:gd name="T6" fmla="*/ 0 w 4"/>
                <a:gd name="T7" fmla="*/ 1 h 2"/>
                <a:gd name="T8" fmla="*/ 3 w 4"/>
                <a:gd name="T9" fmla="*/ 2 h 2"/>
                <a:gd name="T10" fmla="*/ 1 w 4"/>
                <a:gd name="T11" fmla="*/ 2 h 2"/>
                <a:gd name="T12" fmla="*/ 4 w 4"/>
                <a:gd name="T13" fmla="*/ 1 h 2"/>
                <a:gd name="T14" fmla="*/ 4 w 4"/>
                <a:gd name="T15" fmla="*/ 1 h 2"/>
                <a:gd name="T16" fmla="*/ 4 w 4"/>
                <a:gd name="T17" fmla="*/ 0 h 2"/>
                <a:gd name="T18" fmla="*/ 3 w 4"/>
                <a:gd name="T19" fmla="*/ 0 h 2"/>
                <a:gd name="T20" fmla="*/ 1 w 4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3" y="2"/>
                  </a:lnTo>
                  <a:lnTo>
                    <a:pt x="1" y="2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58" name="Freeform 213"/>
            <p:cNvSpPr>
              <a:spLocks/>
            </p:cNvSpPr>
            <p:nvPr/>
          </p:nvSpPr>
          <p:spPr bwMode="auto">
            <a:xfrm>
              <a:off x="4548669" y="3348304"/>
              <a:ext cx="18141" cy="58860"/>
            </a:xfrm>
            <a:custGeom>
              <a:avLst/>
              <a:gdLst>
                <a:gd name="T0" fmla="*/ 0 w 11"/>
                <a:gd name="T1" fmla="*/ 30 h 36"/>
                <a:gd name="T2" fmla="*/ 6 w 11"/>
                <a:gd name="T3" fmla="*/ 36 h 36"/>
                <a:gd name="T4" fmla="*/ 11 w 11"/>
                <a:gd name="T5" fmla="*/ 30 h 36"/>
                <a:gd name="T6" fmla="*/ 11 w 11"/>
                <a:gd name="T7" fmla="*/ 0 h 36"/>
                <a:gd name="T8" fmla="*/ 0 w 11"/>
                <a:gd name="T9" fmla="*/ 0 h 36"/>
                <a:gd name="T10" fmla="*/ 0 w 11"/>
                <a:gd name="T11" fmla="*/ 6 h 36"/>
                <a:gd name="T12" fmla="*/ 0 w 11"/>
                <a:gd name="T13" fmla="*/ 3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6">
                  <a:moveTo>
                    <a:pt x="0" y="30"/>
                  </a:moveTo>
                  <a:lnTo>
                    <a:pt x="6" y="36"/>
                  </a:lnTo>
                  <a:lnTo>
                    <a:pt x="11" y="3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59" name="Freeform 214"/>
            <p:cNvSpPr>
              <a:spLocks/>
            </p:cNvSpPr>
            <p:nvPr/>
          </p:nvSpPr>
          <p:spPr bwMode="auto">
            <a:xfrm>
              <a:off x="4548669" y="3348304"/>
              <a:ext cx="18141" cy="58860"/>
            </a:xfrm>
            <a:custGeom>
              <a:avLst/>
              <a:gdLst>
                <a:gd name="T0" fmla="*/ 0 w 2"/>
                <a:gd name="T1" fmla="*/ 5 h 6"/>
                <a:gd name="T2" fmla="*/ 1 w 2"/>
                <a:gd name="T3" fmla="*/ 5 h 6"/>
                <a:gd name="T4" fmla="*/ 1 w 2"/>
                <a:gd name="T5" fmla="*/ 6 h 6"/>
                <a:gd name="T6" fmla="*/ 2 w 2"/>
                <a:gd name="T7" fmla="*/ 5 h 6"/>
                <a:gd name="T8" fmla="*/ 2 w 2"/>
                <a:gd name="T9" fmla="*/ 1 h 6"/>
                <a:gd name="T10" fmla="*/ 2 w 2"/>
                <a:gd name="T11" fmla="*/ 5 h 6"/>
                <a:gd name="T12" fmla="*/ 2 w 2"/>
                <a:gd name="T13" fmla="*/ 0 h 6"/>
                <a:gd name="T14" fmla="*/ 1 w 2"/>
                <a:gd name="T15" fmla="*/ 0 h 6"/>
                <a:gd name="T16" fmla="*/ 0 w 2"/>
                <a:gd name="T17" fmla="*/ 0 h 6"/>
                <a:gd name="T18" fmla="*/ 0 w 2"/>
                <a:gd name="T19" fmla="*/ 1 h 6"/>
                <a:gd name="T20" fmla="*/ 0 w 2"/>
                <a:gd name="T21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6">
                  <a:moveTo>
                    <a:pt x="0" y="5"/>
                  </a:moveTo>
                  <a:lnTo>
                    <a:pt x="1" y="5"/>
                  </a:lnTo>
                  <a:lnTo>
                    <a:pt x="1" y="6"/>
                  </a:lnTo>
                  <a:lnTo>
                    <a:pt x="2" y="5"/>
                  </a:lnTo>
                  <a:lnTo>
                    <a:pt x="2" y="1"/>
                  </a:lnTo>
                  <a:lnTo>
                    <a:pt x="2" y="5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5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60" name="Freeform 215"/>
            <p:cNvSpPr>
              <a:spLocks/>
            </p:cNvSpPr>
            <p:nvPr/>
          </p:nvSpPr>
          <p:spPr bwMode="auto">
            <a:xfrm>
              <a:off x="4548669" y="3348304"/>
              <a:ext cx="57723" cy="19620"/>
            </a:xfrm>
            <a:custGeom>
              <a:avLst/>
              <a:gdLst>
                <a:gd name="T0" fmla="*/ 6 w 35"/>
                <a:gd name="T1" fmla="*/ 0 h 12"/>
                <a:gd name="T2" fmla="*/ 0 w 35"/>
                <a:gd name="T3" fmla="*/ 0 h 12"/>
                <a:gd name="T4" fmla="*/ 0 w 35"/>
                <a:gd name="T5" fmla="*/ 12 h 12"/>
                <a:gd name="T6" fmla="*/ 29 w 35"/>
                <a:gd name="T7" fmla="*/ 12 h 12"/>
                <a:gd name="T8" fmla="*/ 35 w 35"/>
                <a:gd name="T9" fmla="*/ 6 h 12"/>
                <a:gd name="T10" fmla="*/ 29 w 35"/>
                <a:gd name="T11" fmla="*/ 0 h 12"/>
                <a:gd name="T12" fmla="*/ 6 w 35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9" y="12"/>
                  </a:lnTo>
                  <a:lnTo>
                    <a:pt x="35" y="6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61" name="Freeform 216"/>
            <p:cNvSpPr>
              <a:spLocks/>
            </p:cNvSpPr>
            <p:nvPr/>
          </p:nvSpPr>
          <p:spPr bwMode="auto">
            <a:xfrm>
              <a:off x="4548669" y="3348304"/>
              <a:ext cx="57723" cy="19620"/>
            </a:xfrm>
            <a:custGeom>
              <a:avLst/>
              <a:gdLst>
                <a:gd name="T0" fmla="*/ 1 w 6"/>
                <a:gd name="T1" fmla="*/ 0 h 2"/>
                <a:gd name="T2" fmla="*/ 0 w 6"/>
                <a:gd name="T3" fmla="*/ 0 h 2"/>
                <a:gd name="T4" fmla="*/ 0 w 6"/>
                <a:gd name="T5" fmla="*/ 1 h 2"/>
                <a:gd name="T6" fmla="*/ 0 w 6"/>
                <a:gd name="T7" fmla="*/ 2 h 2"/>
                <a:gd name="T8" fmla="*/ 5 w 6"/>
                <a:gd name="T9" fmla="*/ 2 h 2"/>
                <a:gd name="T10" fmla="*/ 1 w 6"/>
                <a:gd name="T11" fmla="*/ 2 h 2"/>
                <a:gd name="T12" fmla="*/ 5 w 6"/>
                <a:gd name="T13" fmla="*/ 2 h 2"/>
                <a:gd name="T14" fmla="*/ 6 w 6"/>
                <a:gd name="T15" fmla="*/ 1 h 2"/>
                <a:gd name="T16" fmla="*/ 5 w 6"/>
                <a:gd name="T17" fmla="*/ 0 h 2"/>
                <a:gd name="T18" fmla="*/ 5 w 6"/>
                <a:gd name="T19" fmla="*/ 0 h 2"/>
                <a:gd name="T20" fmla="*/ 1 w 6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5" y="2"/>
                  </a:lnTo>
                  <a:lnTo>
                    <a:pt x="1" y="2"/>
                  </a:lnTo>
                  <a:lnTo>
                    <a:pt x="5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62" name="Freeform 217"/>
            <p:cNvSpPr>
              <a:spLocks/>
            </p:cNvSpPr>
            <p:nvPr/>
          </p:nvSpPr>
          <p:spPr bwMode="auto">
            <a:xfrm>
              <a:off x="4586601" y="3348304"/>
              <a:ext cx="148432" cy="19620"/>
            </a:xfrm>
            <a:custGeom>
              <a:avLst/>
              <a:gdLst>
                <a:gd name="T0" fmla="*/ 6 w 90"/>
                <a:gd name="T1" fmla="*/ 0 h 12"/>
                <a:gd name="T2" fmla="*/ 0 w 90"/>
                <a:gd name="T3" fmla="*/ 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  <a:gd name="T10" fmla="*/ 84 w 90"/>
                <a:gd name="T11" fmla="*/ 0 h 12"/>
                <a:gd name="T12" fmla="*/ 6 w 90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63" name="Freeform 218"/>
            <p:cNvSpPr>
              <a:spLocks/>
            </p:cNvSpPr>
            <p:nvPr/>
          </p:nvSpPr>
          <p:spPr bwMode="auto">
            <a:xfrm>
              <a:off x="4586601" y="3348304"/>
              <a:ext cx="148432" cy="19620"/>
            </a:xfrm>
            <a:custGeom>
              <a:avLst/>
              <a:gdLst>
                <a:gd name="T0" fmla="*/ 1 w 15"/>
                <a:gd name="T1" fmla="*/ 0 h 2"/>
                <a:gd name="T2" fmla="*/ 0 w 15"/>
                <a:gd name="T3" fmla="*/ 0 h 2"/>
                <a:gd name="T4" fmla="*/ 0 w 15"/>
                <a:gd name="T5" fmla="*/ 1 h 2"/>
                <a:gd name="T6" fmla="*/ 0 w 15"/>
                <a:gd name="T7" fmla="*/ 2 h 2"/>
                <a:gd name="T8" fmla="*/ 14 w 15"/>
                <a:gd name="T9" fmla="*/ 2 h 2"/>
                <a:gd name="T10" fmla="*/ 1 w 15"/>
                <a:gd name="T11" fmla="*/ 2 h 2"/>
                <a:gd name="T12" fmla="*/ 15 w 15"/>
                <a:gd name="T13" fmla="*/ 2 h 2"/>
                <a:gd name="T14" fmla="*/ 15 w 15"/>
                <a:gd name="T15" fmla="*/ 1 h 2"/>
                <a:gd name="T16" fmla="*/ 15 w 15"/>
                <a:gd name="T17" fmla="*/ 0 h 2"/>
                <a:gd name="T18" fmla="*/ 14 w 15"/>
                <a:gd name="T19" fmla="*/ 0 h 2"/>
                <a:gd name="T20" fmla="*/ 1 w 15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4" y="2"/>
                  </a:lnTo>
                  <a:lnTo>
                    <a:pt x="1" y="2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64" name="Freeform 219"/>
            <p:cNvSpPr>
              <a:spLocks/>
            </p:cNvSpPr>
            <p:nvPr/>
          </p:nvSpPr>
          <p:spPr bwMode="auto">
            <a:xfrm>
              <a:off x="4715242" y="3348304"/>
              <a:ext cx="29686" cy="1962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0 h 12"/>
                <a:gd name="T4" fmla="*/ 0 w 18"/>
                <a:gd name="T5" fmla="*/ 12 h 12"/>
                <a:gd name="T6" fmla="*/ 12 w 18"/>
                <a:gd name="T7" fmla="*/ 12 h 12"/>
                <a:gd name="T8" fmla="*/ 18 w 18"/>
                <a:gd name="T9" fmla="*/ 6 h 12"/>
                <a:gd name="T10" fmla="*/ 12 w 18"/>
                <a:gd name="T11" fmla="*/ 0 h 12"/>
                <a:gd name="T12" fmla="*/ 6 w 1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65" name="Freeform 220"/>
            <p:cNvSpPr>
              <a:spLocks/>
            </p:cNvSpPr>
            <p:nvPr/>
          </p:nvSpPr>
          <p:spPr bwMode="auto">
            <a:xfrm>
              <a:off x="4715242" y="3348304"/>
              <a:ext cx="29686" cy="1962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2 w 3"/>
                <a:gd name="T13" fmla="*/ 2 h 2"/>
                <a:gd name="T14" fmla="*/ 3 w 3"/>
                <a:gd name="T15" fmla="*/ 1 h 2"/>
                <a:gd name="T16" fmla="*/ 2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66" name="Freeform 221"/>
            <p:cNvSpPr>
              <a:spLocks/>
            </p:cNvSpPr>
            <p:nvPr/>
          </p:nvSpPr>
          <p:spPr bwMode="auto">
            <a:xfrm>
              <a:off x="4725138" y="3309065"/>
              <a:ext cx="19791" cy="58860"/>
            </a:xfrm>
            <a:custGeom>
              <a:avLst/>
              <a:gdLst>
                <a:gd name="T0" fmla="*/ 0 w 12"/>
                <a:gd name="T1" fmla="*/ 30 h 36"/>
                <a:gd name="T2" fmla="*/ 0 w 12"/>
                <a:gd name="T3" fmla="*/ 36 h 36"/>
                <a:gd name="T4" fmla="*/ 6 w 12"/>
                <a:gd name="T5" fmla="*/ 36 h 36"/>
                <a:gd name="T6" fmla="*/ 12 w 12"/>
                <a:gd name="T7" fmla="*/ 6 h 36"/>
                <a:gd name="T8" fmla="*/ 12 w 12"/>
                <a:gd name="T9" fmla="*/ 30 h 36"/>
                <a:gd name="T10" fmla="*/ 6 w 12"/>
                <a:gd name="T11" fmla="*/ 0 h 36"/>
                <a:gd name="T12" fmla="*/ 0 w 12"/>
                <a:gd name="T13" fmla="*/ 0 h 36"/>
                <a:gd name="T14" fmla="*/ 0 w 12"/>
                <a:gd name="T15" fmla="*/ 6 h 36"/>
                <a:gd name="T16" fmla="*/ 0 w 12"/>
                <a:gd name="T17" fmla="*/ 3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36">
                  <a:moveTo>
                    <a:pt x="0" y="30"/>
                  </a:moveTo>
                  <a:lnTo>
                    <a:pt x="0" y="36"/>
                  </a:lnTo>
                  <a:lnTo>
                    <a:pt x="6" y="36"/>
                  </a:lnTo>
                  <a:lnTo>
                    <a:pt x="12" y="6"/>
                  </a:lnTo>
                  <a:lnTo>
                    <a:pt x="12" y="3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67" name="Freeform 222"/>
            <p:cNvSpPr>
              <a:spLocks/>
            </p:cNvSpPr>
            <p:nvPr/>
          </p:nvSpPr>
          <p:spPr bwMode="auto">
            <a:xfrm>
              <a:off x="4725138" y="3309065"/>
              <a:ext cx="19791" cy="58860"/>
            </a:xfrm>
            <a:custGeom>
              <a:avLst/>
              <a:gdLst>
                <a:gd name="T0" fmla="*/ 0 w 2"/>
                <a:gd name="T1" fmla="*/ 5 h 6"/>
                <a:gd name="T2" fmla="*/ 0 w 2"/>
                <a:gd name="T3" fmla="*/ 6 h 6"/>
                <a:gd name="T4" fmla="*/ 1 w 2"/>
                <a:gd name="T5" fmla="*/ 6 h 6"/>
                <a:gd name="T6" fmla="*/ 1 w 2"/>
                <a:gd name="T7" fmla="*/ 6 h 6"/>
                <a:gd name="T8" fmla="*/ 2 w 2"/>
                <a:gd name="T9" fmla="*/ 1 h 6"/>
                <a:gd name="T10" fmla="*/ 2 w 2"/>
                <a:gd name="T11" fmla="*/ 5 h 6"/>
                <a:gd name="T12" fmla="*/ 1 w 2"/>
                <a:gd name="T13" fmla="*/ 0 h 6"/>
                <a:gd name="T14" fmla="*/ 1 w 2"/>
                <a:gd name="T15" fmla="*/ 0 h 6"/>
                <a:gd name="T16" fmla="*/ 0 w 2"/>
                <a:gd name="T17" fmla="*/ 0 h 6"/>
                <a:gd name="T18" fmla="*/ 0 w 2"/>
                <a:gd name="T19" fmla="*/ 1 h 6"/>
                <a:gd name="T20" fmla="*/ 0 w 2"/>
                <a:gd name="T21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6">
                  <a:moveTo>
                    <a:pt x="0" y="5"/>
                  </a:moveTo>
                  <a:lnTo>
                    <a:pt x="0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1"/>
                  </a:lnTo>
                  <a:lnTo>
                    <a:pt x="2" y="5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5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68" name="Freeform 223"/>
            <p:cNvSpPr>
              <a:spLocks/>
            </p:cNvSpPr>
            <p:nvPr/>
          </p:nvSpPr>
          <p:spPr bwMode="auto">
            <a:xfrm>
              <a:off x="4725138" y="3309065"/>
              <a:ext cx="89059" cy="19620"/>
            </a:xfrm>
            <a:custGeom>
              <a:avLst/>
              <a:gdLst>
                <a:gd name="T0" fmla="*/ 6 w 54"/>
                <a:gd name="T1" fmla="*/ 0 h 12"/>
                <a:gd name="T2" fmla="*/ 0 w 54"/>
                <a:gd name="T3" fmla="*/ 0 h 12"/>
                <a:gd name="T4" fmla="*/ 0 w 54"/>
                <a:gd name="T5" fmla="*/ 12 h 12"/>
                <a:gd name="T6" fmla="*/ 48 w 54"/>
                <a:gd name="T7" fmla="*/ 12 h 12"/>
                <a:gd name="T8" fmla="*/ 54 w 54"/>
                <a:gd name="T9" fmla="*/ 6 h 12"/>
                <a:gd name="T10" fmla="*/ 48 w 54"/>
                <a:gd name="T11" fmla="*/ 0 h 12"/>
                <a:gd name="T12" fmla="*/ 6 w 5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48" y="12"/>
                  </a:lnTo>
                  <a:lnTo>
                    <a:pt x="54" y="6"/>
                  </a:lnTo>
                  <a:lnTo>
                    <a:pt x="4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69" name="Freeform 224"/>
            <p:cNvSpPr>
              <a:spLocks/>
            </p:cNvSpPr>
            <p:nvPr/>
          </p:nvSpPr>
          <p:spPr bwMode="auto">
            <a:xfrm>
              <a:off x="4725138" y="3309065"/>
              <a:ext cx="89059" cy="19620"/>
            </a:xfrm>
            <a:custGeom>
              <a:avLst/>
              <a:gdLst>
                <a:gd name="T0" fmla="*/ 1 w 9"/>
                <a:gd name="T1" fmla="*/ 0 h 2"/>
                <a:gd name="T2" fmla="*/ 0 w 9"/>
                <a:gd name="T3" fmla="*/ 0 h 2"/>
                <a:gd name="T4" fmla="*/ 0 w 9"/>
                <a:gd name="T5" fmla="*/ 1 h 2"/>
                <a:gd name="T6" fmla="*/ 0 w 9"/>
                <a:gd name="T7" fmla="*/ 2 h 2"/>
                <a:gd name="T8" fmla="*/ 8 w 9"/>
                <a:gd name="T9" fmla="*/ 2 h 2"/>
                <a:gd name="T10" fmla="*/ 1 w 9"/>
                <a:gd name="T11" fmla="*/ 2 h 2"/>
                <a:gd name="T12" fmla="*/ 8 w 9"/>
                <a:gd name="T13" fmla="*/ 2 h 2"/>
                <a:gd name="T14" fmla="*/ 9 w 9"/>
                <a:gd name="T15" fmla="*/ 1 h 2"/>
                <a:gd name="T16" fmla="*/ 8 w 9"/>
                <a:gd name="T17" fmla="*/ 0 h 2"/>
                <a:gd name="T18" fmla="*/ 8 w 9"/>
                <a:gd name="T19" fmla="*/ 0 h 2"/>
                <a:gd name="T20" fmla="*/ 1 w 9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8" y="2"/>
                  </a:lnTo>
                  <a:lnTo>
                    <a:pt x="1" y="2"/>
                  </a:lnTo>
                  <a:lnTo>
                    <a:pt x="8" y="2"/>
                  </a:lnTo>
                  <a:lnTo>
                    <a:pt x="9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70" name="Freeform 225"/>
            <p:cNvSpPr>
              <a:spLocks/>
            </p:cNvSpPr>
            <p:nvPr/>
          </p:nvSpPr>
          <p:spPr bwMode="auto">
            <a:xfrm>
              <a:off x="4794406" y="3309065"/>
              <a:ext cx="118745" cy="19620"/>
            </a:xfrm>
            <a:custGeom>
              <a:avLst/>
              <a:gdLst>
                <a:gd name="T0" fmla="*/ 6 w 72"/>
                <a:gd name="T1" fmla="*/ 0 h 12"/>
                <a:gd name="T2" fmla="*/ 0 w 72"/>
                <a:gd name="T3" fmla="*/ 0 h 12"/>
                <a:gd name="T4" fmla="*/ 0 w 72"/>
                <a:gd name="T5" fmla="*/ 12 h 12"/>
                <a:gd name="T6" fmla="*/ 72 w 72"/>
                <a:gd name="T7" fmla="*/ 12 h 12"/>
                <a:gd name="T8" fmla="*/ 72 w 72"/>
                <a:gd name="T9" fmla="*/ 0 h 12"/>
                <a:gd name="T10" fmla="*/ 66 w 72"/>
                <a:gd name="T11" fmla="*/ 0 h 12"/>
                <a:gd name="T12" fmla="*/ 6 w 72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72" y="12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71" name="Freeform 226"/>
            <p:cNvSpPr>
              <a:spLocks/>
            </p:cNvSpPr>
            <p:nvPr/>
          </p:nvSpPr>
          <p:spPr bwMode="auto">
            <a:xfrm>
              <a:off x="4794406" y="3309065"/>
              <a:ext cx="118745" cy="19620"/>
            </a:xfrm>
            <a:custGeom>
              <a:avLst/>
              <a:gdLst>
                <a:gd name="T0" fmla="*/ 1 w 12"/>
                <a:gd name="T1" fmla="*/ 0 h 2"/>
                <a:gd name="T2" fmla="*/ 0 w 12"/>
                <a:gd name="T3" fmla="*/ 0 h 2"/>
                <a:gd name="T4" fmla="*/ 0 w 12"/>
                <a:gd name="T5" fmla="*/ 1 h 2"/>
                <a:gd name="T6" fmla="*/ 0 w 12"/>
                <a:gd name="T7" fmla="*/ 2 h 2"/>
                <a:gd name="T8" fmla="*/ 11 w 12"/>
                <a:gd name="T9" fmla="*/ 2 h 2"/>
                <a:gd name="T10" fmla="*/ 1 w 12"/>
                <a:gd name="T11" fmla="*/ 2 h 2"/>
                <a:gd name="T12" fmla="*/ 12 w 12"/>
                <a:gd name="T13" fmla="*/ 2 h 2"/>
                <a:gd name="T14" fmla="*/ 12 w 12"/>
                <a:gd name="T15" fmla="*/ 1 h 2"/>
                <a:gd name="T16" fmla="*/ 12 w 12"/>
                <a:gd name="T17" fmla="*/ 0 h 2"/>
                <a:gd name="T18" fmla="*/ 11 w 12"/>
                <a:gd name="T19" fmla="*/ 0 h 2"/>
                <a:gd name="T20" fmla="*/ 1 w 1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1" y="2"/>
                  </a:lnTo>
                  <a:lnTo>
                    <a:pt x="1" y="2"/>
                  </a:lnTo>
                  <a:lnTo>
                    <a:pt x="12" y="2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72" name="Freeform 227"/>
            <p:cNvSpPr>
              <a:spLocks/>
            </p:cNvSpPr>
            <p:nvPr/>
          </p:nvSpPr>
          <p:spPr bwMode="auto">
            <a:xfrm>
              <a:off x="4893361" y="3269825"/>
              <a:ext cx="19791" cy="58860"/>
            </a:xfrm>
            <a:custGeom>
              <a:avLst/>
              <a:gdLst>
                <a:gd name="T0" fmla="*/ 0 w 12"/>
                <a:gd name="T1" fmla="*/ 30 h 36"/>
                <a:gd name="T2" fmla="*/ 6 w 12"/>
                <a:gd name="T3" fmla="*/ 36 h 36"/>
                <a:gd name="T4" fmla="*/ 12 w 12"/>
                <a:gd name="T5" fmla="*/ 36 h 36"/>
                <a:gd name="T6" fmla="*/ 12 w 12"/>
                <a:gd name="T7" fmla="*/ 0 h 36"/>
                <a:gd name="T8" fmla="*/ 6 w 12"/>
                <a:gd name="T9" fmla="*/ 0 h 36"/>
                <a:gd name="T10" fmla="*/ 0 w 12"/>
                <a:gd name="T11" fmla="*/ 6 h 36"/>
                <a:gd name="T12" fmla="*/ 0 w 12"/>
                <a:gd name="T13" fmla="*/ 3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36">
                  <a:moveTo>
                    <a:pt x="0" y="30"/>
                  </a:moveTo>
                  <a:lnTo>
                    <a:pt x="6" y="36"/>
                  </a:lnTo>
                  <a:lnTo>
                    <a:pt x="12" y="3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73" name="Freeform 228"/>
            <p:cNvSpPr>
              <a:spLocks/>
            </p:cNvSpPr>
            <p:nvPr/>
          </p:nvSpPr>
          <p:spPr bwMode="auto">
            <a:xfrm>
              <a:off x="4893361" y="3269825"/>
              <a:ext cx="19791" cy="58860"/>
            </a:xfrm>
            <a:custGeom>
              <a:avLst/>
              <a:gdLst>
                <a:gd name="T0" fmla="*/ 0 w 2"/>
                <a:gd name="T1" fmla="*/ 5 h 6"/>
                <a:gd name="T2" fmla="*/ 1 w 2"/>
                <a:gd name="T3" fmla="*/ 6 h 6"/>
                <a:gd name="T4" fmla="*/ 1 w 2"/>
                <a:gd name="T5" fmla="*/ 6 h 6"/>
                <a:gd name="T6" fmla="*/ 2 w 2"/>
                <a:gd name="T7" fmla="*/ 6 h 6"/>
                <a:gd name="T8" fmla="*/ 2 w 2"/>
                <a:gd name="T9" fmla="*/ 1 h 6"/>
                <a:gd name="T10" fmla="*/ 2 w 2"/>
                <a:gd name="T11" fmla="*/ 5 h 6"/>
                <a:gd name="T12" fmla="*/ 2 w 2"/>
                <a:gd name="T13" fmla="*/ 0 h 6"/>
                <a:gd name="T14" fmla="*/ 1 w 2"/>
                <a:gd name="T15" fmla="*/ 0 h 6"/>
                <a:gd name="T16" fmla="*/ 1 w 2"/>
                <a:gd name="T17" fmla="*/ 0 h 6"/>
                <a:gd name="T18" fmla="*/ 0 w 2"/>
                <a:gd name="T19" fmla="*/ 1 h 6"/>
                <a:gd name="T20" fmla="*/ 0 w 2"/>
                <a:gd name="T21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6">
                  <a:moveTo>
                    <a:pt x="0" y="5"/>
                  </a:moveTo>
                  <a:lnTo>
                    <a:pt x="1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1"/>
                  </a:lnTo>
                  <a:lnTo>
                    <a:pt x="2" y="5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5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74" name="Freeform 229"/>
            <p:cNvSpPr>
              <a:spLocks/>
            </p:cNvSpPr>
            <p:nvPr/>
          </p:nvSpPr>
          <p:spPr bwMode="auto">
            <a:xfrm>
              <a:off x="4893361" y="3269825"/>
              <a:ext cx="247386" cy="19620"/>
            </a:xfrm>
            <a:custGeom>
              <a:avLst/>
              <a:gdLst>
                <a:gd name="T0" fmla="*/ 6 w 150"/>
                <a:gd name="T1" fmla="*/ 0 h 12"/>
                <a:gd name="T2" fmla="*/ 0 w 150"/>
                <a:gd name="T3" fmla="*/ 6 h 12"/>
                <a:gd name="T4" fmla="*/ 6 w 150"/>
                <a:gd name="T5" fmla="*/ 12 h 12"/>
                <a:gd name="T6" fmla="*/ 150 w 150"/>
                <a:gd name="T7" fmla="*/ 12 h 12"/>
                <a:gd name="T8" fmla="*/ 150 w 150"/>
                <a:gd name="T9" fmla="*/ 0 h 12"/>
                <a:gd name="T10" fmla="*/ 144 w 150"/>
                <a:gd name="T11" fmla="*/ 0 h 12"/>
                <a:gd name="T12" fmla="*/ 6 w 150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0" h="12">
                  <a:moveTo>
                    <a:pt x="6" y="0"/>
                  </a:moveTo>
                  <a:lnTo>
                    <a:pt x="0" y="6"/>
                  </a:lnTo>
                  <a:lnTo>
                    <a:pt x="6" y="12"/>
                  </a:lnTo>
                  <a:lnTo>
                    <a:pt x="150" y="12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75" name="Freeform 230"/>
            <p:cNvSpPr>
              <a:spLocks/>
            </p:cNvSpPr>
            <p:nvPr/>
          </p:nvSpPr>
          <p:spPr bwMode="auto">
            <a:xfrm>
              <a:off x="4893361" y="3269825"/>
              <a:ext cx="247386" cy="19620"/>
            </a:xfrm>
            <a:custGeom>
              <a:avLst/>
              <a:gdLst>
                <a:gd name="T0" fmla="*/ 1 w 25"/>
                <a:gd name="T1" fmla="*/ 0 h 2"/>
                <a:gd name="T2" fmla="*/ 2 w 25"/>
                <a:gd name="T3" fmla="*/ 0 h 2"/>
                <a:gd name="T4" fmla="*/ 0 w 25"/>
                <a:gd name="T5" fmla="*/ 1 h 2"/>
                <a:gd name="T6" fmla="*/ 1 w 25"/>
                <a:gd name="T7" fmla="*/ 2 h 2"/>
                <a:gd name="T8" fmla="*/ 24 w 25"/>
                <a:gd name="T9" fmla="*/ 2 h 2"/>
                <a:gd name="T10" fmla="*/ 1 w 25"/>
                <a:gd name="T11" fmla="*/ 2 h 2"/>
                <a:gd name="T12" fmla="*/ 25 w 25"/>
                <a:gd name="T13" fmla="*/ 2 h 2"/>
                <a:gd name="T14" fmla="*/ 25 w 25"/>
                <a:gd name="T15" fmla="*/ 1 h 2"/>
                <a:gd name="T16" fmla="*/ 25 w 25"/>
                <a:gd name="T17" fmla="*/ 0 h 2"/>
                <a:gd name="T18" fmla="*/ 24 w 25"/>
                <a:gd name="T19" fmla="*/ 0 h 2"/>
                <a:gd name="T20" fmla="*/ 1 w 25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">
                  <a:moveTo>
                    <a:pt x="1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24" y="2"/>
                  </a:lnTo>
                  <a:lnTo>
                    <a:pt x="1" y="2"/>
                  </a:lnTo>
                  <a:lnTo>
                    <a:pt x="25" y="2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76" name="Freeform 231"/>
            <p:cNvSpPr>
              <a:spLocks/>
            </p:cNvSpPr>
            <p:nvPr/>
          </p:nvSpPr>
          <p:spPr bwMode="auto">
            <a:xfrm>
              <a:off x="5120956" y="3230585"/>
              <a:ext cx="19791" cy="58860"/>
            </a:xfrm>
            <a:custGeom>
              <a:avLst/>
              <a:gdLst>
                <a:gd name="T0" fmla="*/ 0 w 12"/>
                <a:gd name="T1" fmla="*/ 30 h 36"/>
                <a:gd name="T2" fmla="*/ 6 w 12"/>
                <a:gd name="T3" fmla="*/ 36 h 36"/>
                <a:gd name="T4" fmla="*/ 12 w 12"/>
                <a:gd name="T5" fmla="*/ 36 h 36"/>
                <a:gd name="T6" fmla="*/ 12 w 12"/>
                <a:gd name="T7" fmla="*/ 0 h 36"/>
                <a:gd name="T8" fmla="*/ 6 w 12"/>
                <a:gd name="T9" fmla="*/ 0 h 36"/>
                <a:gd name="T10" fmla="*/ 0 w 12"/>
                <a:gd name="T11" fmla="*/ 6 h 36"/>
                <a:gd name="T12" fmla="*/ 0 w 12"/>
                <a:gd name="T13" fmla="*/ 3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36">
                  <a:moveTo>
                    <a:pt x="0" y="30"/>
                  </a:moveTo>
                  <a:lnTo>
                    <a:pt x="6" y="36"/>
                  </a:lnTo>
                  <a:lnTo>
                    <a:pt x="12" y="3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77" name="Freeform 232"/>
            <p:cNvSpPr>
              <a:spLocks/>
            </p:cNvSpPr>
            <p:nvPr/>
          </p:nvSpPr>
          <p:spPr bwMode="auto">
            <a:xfrm>
              <a:off x="5120956" y="3230585"/>
              <a:ext cx="19791" cy="58860"/>
            </a:xfrm>
            <a:custGeom>
              <a:avLst/>
              <a:gdLst>
                <a:gd name="T0" fmla="*/ 0 w 2"/>
                <a:gd name="T1" fmla="*/ 5 h 6"/>
                <a:gd name="T2" fmla="*/ 1 w 2"/>
                <a:gd name="T3" fmla="*/ 6 h 6"/>
                <a:gd name="T4" fmla="*/ 1 w 2"/>
                <a:gd name="T5" fmla="*/ 6 h 6"/>
                <a:gd name="T6" fmla="*/ 2 w 2"/>
                <a:gd name="T7" fmla="*/ 6 h 6"/>
                <a:gd name="T8" fmla="*/ 2 w 2"/>
                <a:gd name="T9" fmla="*/ 1 h 6"/>
                <a:gd name="T10" fmla="*/ 2 w 2"/>
                <a:gd name="T11" fmla="*/ 5 h 6"/>
                <a:gd name="T12" fmla="*/ 2 w 2"/>
                <a:gd name="T13" fmla="*/ 0 h 6"/>
                <a:gd name="T14" fmla="*/ 1 w 2"/>
                <a:gd name="T15" fmla="*/ 0 h 6"/>
                <a:gd name="T16" fmla="*/ 1 w 2"/>
                <a:gd name="T17" fmla="*/ 0 h 6"/>
                <a:gd name="T18" fmla="*/ 0 w 2"/>
                <a:gd name="T19" fmla="*/ 1 h 6"/>
                <a:gd name="T20" fmla="*/ 0 w 2"/>
                <a:gd name="T21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6">
                  <a:moveTo>
                    <a:pt x="0" y="5"/>
                  </a:moveTo>
                  <a:lnTo>
                    <a:pt x="1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1"/>
                  </a:lnTo>
                  <a:lnTo>
                    <a:pt x="2" y="5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5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78" name="Freeform 233"/>
            <p:cNvSpPr>
              <a:spLocks/>
            </p:cNvSpPr>
            <p:nvPr/>
          </p:nvSpPr>
          <p:spPr bwMode="auto">
            <a:xfrm>
              <a:off x="5120956" y="3230585"/>
              <a:ext cx="39582" cy="19620"/>
            </a:xfrm>
            <a:custGeom>
              <a:avLst/>
              <a:gdLst>
                <a:gd name="T0" fmla="*/ 6 w 24"/>
                <a:gd name="T1" fmla="*/ 0 h 12"/>
                <a:gd name="T2" fmla="*/ 0 w 24"/>
                <a:gd name="T3" fmla="*/ 6 h 12"/>
                <a:gd name="T4" fmla="*/ 6 w 24"/>
                <a:gd name="T5" fmla="*/ 12 h 12"/>
                <a:gd name="T6" fmla="*/ 24 w 24"/>
                <a:gd name="T7" fmla="*/ 12 h 12"/>
                <a:gd name="T8" fmla="*/ 24 w 24"/>
                <a:gd name="T9" fmla="*/ 0 h 12"/>
                <a:gd name="T10" fmla="*/ 18 w 24"/>
                <a:gd name="T11" fmla="*/ 0 h 12"/>
                <a:gd name="T12" fmla="*/ 6 w 2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6" y="0"/>
                  </a:moveTo>
                  <a:lnTo>
                    <a:pt x="0" y="6"/>
                  </a:lnTo>
                  <a:lnTo>
                    <a:pt x="6" y="12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79" name="Freeform 234"/>
            <p:cNvSpPr>
              <a:spLocks/>
            </p:cNvSpPr>
            <p:nvPr/>
          </p:nvSpPr>
          <p:spPr bwMode="auto">
            <a:xfrm>
              <a:off x="5120956" y="3230585"/>
              <a:ext cx="39582" cy="19620"/>
            </a:xfrm>
            <a:custGeom>
              <a:avLst/>
              <a:gdLst>
                <a:gd name="T0" fmla="*/ 1 w 4"/>
                <a:gd name="T1" fmla="*/ 0 h 2"/>
                <a:gd name="T2" fmla="*/ 2 w 4"/>
                <a:gd name="T3" fmla="*/ 0 h 2"/>
                <a:gd name="T4" fmla="*/ 0 w 4"/>
                <a:gd name="T5" fmla="*/ 1 h 2"/>
                <a:gd name="T6" fmla="*/ 1 w 4"/>
                <a:gd name="T7" fmla="*/ 2 h 2"/>
                <a:gd name="T8" fmla="*/ 3 w 4"/>
                <a:gd name="T9" fmla="*/ 2 h 2"/>
                <a:gd name="T10" fmla="*/ 1 w 4"/>
                <a:gd name="T11" fmla="*/ 2 h 2"/>
                <a:gd name="T12" fmla="*/ 4 w 4"/>
                <a:gd name="T13" fmla="*/ 2 h 2"/>
                <a:gd name="T14" fmla="*/ 4 w 4"/>
                <a:gd name="T15" fmla="*/ 1 h 2"/>
                <a:gd name="T16" fmla="*/ 4 w 4"/>
                <a:gd name="T17" fmla="*/ 0 h 2"/>
                <a:gd name="T18" fmla="*/ 3 w 4"/>
                <a:gd name="T19" fmla="*/ 0 h 2"/>
                <a:gd name="T20" fmla="*/ 1 w 4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3" y="2"/>
                  </a:lnTo>
                  <a:lnTo>
                    <a:pt x="1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80" name="Freeform 235"/>
            <p:cNvSpPr>
              <a:spLocks/>
            </p:cNvSpPr>
            <p:nvPr/>
          </p:nvSpPr>
          <p:spPr bwMode="auto">
            <a:xfrm>
              <a:off x="5140747" y="3191345"/>
              <a:ext cx="19791" cy="58860"/>
            </a:xfrm>
            <a:custGeom>
              <a:avLst/>
              <a:gdLst>
                <a:gd name="T0" fmla="*/ 0 w 12"/>
                <a:gd name="T1" fmla="*/ 30 h 36"/>
                <a:gd name="T2" fmla="*/ 0 w 12"/>
                <a:gd name="T3" fmla="*/ 36 h 36"/>
                <a:gd name="T4" fmla="*/ 12 w 12"/>
                <a:gd name="T5" fmla="*/ 36 h 36"/>
                <a:gd name="T6" fmla="*/ 12 w 12"/>
                <a:gd name="T7" fmla="*/ 0 h 36"/>
                <a:gd name="T8" fmla="*/ 0 w 12"/>
                <a:gd name="T9" fmla="*/ 0 h 36"/>
                <a:gd name="T10" fmla="*/ 0 w 12"/>
                <a:gd name="T11" fmla="*/ 6 h 36"/>
                <a:gd name="T12" fmla="*/ 0 w 12"/>
                <a:gd name="T13" fmla="*/ 3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36">
                  <a:moveTo>
                    <a:pt x="0" y="30"/>
                  </a:moveTo>
                  <a:lnTo>
                    <a:pt x="0" y="36"/>
                  </a:lnTo>
                  <a:lnTo>
                    <a:pt x="12" y="36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81" name="Freeform 236"/>
            <p:cNvSpPr>
              <a:spLocks/>
            </p:cNvSpPr>
            <p:nvPr/>
          </p:nvSpPr>
          <p:spPr bwMode="auto">
            <a:xfrm>
              <a:off x="5140747" y="3191345"/>
              <a:ext cx="19791" cy="58860"/>
            </a:xfrm>
            <a:custGeom>
              <a:avLst/>
              <a:gdLst>
                <a:gd name="T0" fmla="*/ 0 w 2"/>
                <a:gd name="T1" fmla="*/ 5 h 6"/>
                <a:gd name="T2" fmla="*/ 0 w 2"/>
                <a:gd name="T3" fmla="*/ 6 h 6"/>
                <a:gd name="T4" fmla="*/ 1 w 2"/>
                <a:gd name="T5" fmla="*/ 6 h 6"/>
                <a:gd name="T6" fmla="*/ 2 w 2"/>
                <a:gd name="T7" fmla="*/ 6 h 6"/>
                <a:gd name="T8" fmla="*/ 2 w 2"/>
                <a:gd name="T9" fmla="*/ 1 h 6"/>
                <a:gd name="T10" fmla="*/ 2 w 2"/>
                <a:gd name="T11" fmla="*/ 5 h 6"/>
                <a:gd name="T12" fmla="*/ 2 w 2"/>
                <a:gd name="T13" fmla="*/ 0 h 6"/>
                <a:gd name="T14" fmla="*/ 1 w 2"/>
                <a:gd name="T15" fmla="*/ 0 h 6"/>
                <a:gd name="T16" fmla="*/ 0 w 2"/>
                <a:gd name="T17" fmla="*/ 0 h 6"/>
                <a:gd name="T18" fmla="*/ 0 w 2"/>
                <a:gd name="T19" fmla="*/ 1 h 6"/>
                <a:gd name="T20" fmla="*/ 0 w 2"/>
                <a:gd name="T21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6">
                  <a:moveTo>
                    <a:pt x="0" y="5"/>
                  </a:move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1"/>
                  </a:lnTo>
                  <a:lnTo>
                    <a:pt x="2" y="5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5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82" name="Freeform 237"/>
            <p:cNvSpPr>
              <a:spLocks/>
            </p:cNvSpPr>
            <p:nvPr/>
          </p:nvSpPr>
          <p:spPr bwMode="auto">
            <a:xfrm>
              <a:off x="5140747" y="3191345"/>
              <a:ext cx="29686" cy="1962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0 h 12"/>
                <a:gd name="T4" fmla="*/ 0 w 18"/>
                <a:gd name="T5" fmla="*/ 12 h 12"/>
                <a:gd name="T6" fmla="*/ 12 w 18"/>
                <a:gd name="T7" fmla="*/ 12 h 12"/>
                <a:gd name="T8" fmla="*/ 18 w 18"/>
                <a:gd name="T9" fmla="*/ 6 h 12"/>
                <a:gd name="T10" fmla="*/ 12 w 18"/>
                <a:gd name="T11" fmla="*/ 0 h 12"/>
                <a:gd name="T12" fmla="*/ 6 w 1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83" name="Freeform 238"/>
            <p:cNvSpPr>
              <a:spLocks/>
            </p:cNvSpPr>
            <p:nvPr/>
          </p:nvSpPr>
          <p:spPr bwMode="auto">
            <a:xfrm>
              <a:off x="5140747" y="3191345"/>
              <a:ext cx="29686" cy="1962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2 w 3"/>
                <a:gd name="T13" fmla="*/ 2 h 2"/>
                <a:gd name="T14" fmla="*/ 3 w 3"/>
                <a:gd name="T15" fmla="*/ 1 h 2"/>
                <a:gd name="T16" fmla="*/ 2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84" name="Freeform 239"/>
            <p:cNvSpPr>
              <a:spLocks/>
            </p:cNvSpPr>
            <p:nvPr/>
          </p:nvSpPr>
          <p:spPr bwMode="auto">
            <a:xfrm>
              <a:off x="5150642" y="3152105"/>
              <a:ext cx="19791" cy="58860"/>
            </a:xfrm>
            <a:custGeom>
              <a:avLst/>
              <a:gdLst>
                <a:gd name="T0" fmla="*/ 0 w 12"/>
                <a:gd name="T1" fmla="*/ 30 h 36"/>
                <a:gd name="T2" fmla="*/ 0 w 12"/>
                <a:gd name="T3" fmla="*/ 36 h 36"/>
                <a:gd name="T4" fmla="*/ 6 w 12"/>
                <a:gd name="T5" fmla="*/ 36 h 36"/>
                <a:gd name="T6" fmla="*/ 12 w 12"/>
                <a:gd name="T7" fmla="*/ 6 h 36"/>
                <a:gd name="T8" fmla="*/ 12 w 12"/>
                <a:gd name="T9" fmla="*/ 30 h 36"/>
                <a:gd name="T10" fmla="*/ 6 w 12"/>
                <a:gd name="T11" fmla="*/ 0 h 36"/>
                <a:gd name="T12" fmla="*/ 0 w 12"/>
                <a:gd name="T13" fmla="*/ 0 h 36"/>
                <a:gd name="T14" fmla="*/ 0 w 12"/>
                <a:gd name="T15" fmla="*/ 6 h 36"/>
                <a:gd name="T16" fmla="*/ 0 w 12"/>
                <a:gd name="T17" fmla="*/ 3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36">
                  <a:moveTo>
                    <a:pt x="0" y="30"/>
                  </a:moveTo>
                  <a:lnTo>
                    <a:pt x="0" y="36"/>
                  </a:lnTo>
                  <a:lnTo>
                    <a:pt x="6" y="36"/>
                  </a:lnTo>
                  <a:lnTo>
                    <a:pt x="12" y="6"/>
                  </a:lnTo>
                  <a:lnTo>
                    <a:pt x="12" y="3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85" name="Freeform 240"/>
            <p:cNvSpPr>
              <a:spLocks/>
            </p:cNvSpPr>
            <p:nvPr/>
          </p:nvSpPr>
          <p:spPr bwMode="auto">
            <a:xfrm>
              <a:off x="5150642" y="3152105"/>
              <a:ext cx="19791" cy="58860"/>
            </a:xfrm>
            <a:custGeom>
              <a:avLst/>
              <a:gdLst>
                <a:gd name="T0" fmla="*/ 0 w 2"/>
                <a:gd name="T1" fmla="*/ 5 h 6"/>
                <a:gd name="T2" fmla="*/ 0 w 2"/>
                <a:gd name="T3" fmla="*/ 6 h 6"/>
                <a:gd name="T4" fmla="*/ 1 w 2"/>
                <a:gd name="T5" fmla="*/ 6 h 6"/>
                <a:gd name="T6" fmla="*/ 1 w 2"/>
                <a:gd name="T7" fmla="*/ 6 h 6"/>
                <a:gd name="T8" fmla="*/ 2 w 2"/>
                <a:gd name="T9" fmla="*/ 1 h 6"/>
                <a:gd name="T10" fmla="*/ 2 w 2"/>
                <a:gd name="T11" fmla="*/ 5 h 6"/>
                <a:gd name="T12" fmla="*/ 1 w 2"/>
                <a:gd name="T13" fmla="*/ 0 h 6"/>
                <a:gd name="T14" fmla="*/ 1 w 2"/>
                <a:gd name="T15" fmla="*/ 0 h 6"/>
                <a:gd name="T16" fmla="*/ 0 w 2"/>
                <a:gd name="T17" fmla="*/ 0 h 6"/>
                <a:gd name="T18" fmla="*/ 0 w 2"/>
                <a:gd name="T19" fmla="*/ 1 h 6"/>
                <a:gd name="T20" fmla="*/ 0 w 2"/>
                <a:gd name="T21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6">
                  <a:moveTo>
                    <a:pt x="0" y="5"/>
                  </a:moveTo>
                  <a:lnTo>
                    <a:pt x="0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1"/>
                  </a:lnTo>
                  <a:lnTo>
                    <a:pt x="2" y="5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5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86" name="Freeform 241"/>
            <p:cNvSpPr>
              <a:spLocks/>
            </p:cNvSpPr>
            <p:nvPr/>
          </p:nvSpPr>
          <p:spPr bwMode="auto">
            <a:xfrm>
              <a:off x="5150642" y="3152105"/>
              <a:ext cx="59373" cy="19620"/>
            </a:xfrm>
            <a:custGeom>
              <a:avLst/>
              <a:gdLst>
                <a:gd name="T0" fmla="*/ 6 w 36"/>
                <a:gd name="T1" fmla="*/ 0 h 12"/>
                <a:gd name="T2" fmla="*/ 0 w 36"/>
                <a:gd name="T3" fmla="*/ 0 h 12"/>
                <a:gd name="T4" fmla="*/ 0 w 36"/>
                <a:gd name="T5" fmla="*/ 12 h 12"/>
                <a:gd name="T6" fmla="*/ 36 w 36"/>
                <a:gd name="T7" fmla="*/ 12 h 12"/>
                <a:gd name="T8" fmla="*/ 36 w 36"/>
                <a:gd name="T9" fmla="*/ 0 h 12"/>
                <a:gd name="T10" fmla="*/ 30 w 36"/>
                <a:gd name="T11" fmla="*/ 0 h 12"/>
                <a:gd name="T12" fmla="*/ 6 w 36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36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87" name="Freeform 242"/>
            <p:cNvSpPr>
              <a:spLocks/>
            </p:cNvSpPr>
            <p:nvPr/>
          </p:nvSpPr>
          <p:spPr bwMode="auto">
            <a:xfrm>
              <a:off x="5150642" y="3152105"/>
              <a:ext cx="59373" cy="19620"/>
            </a:xfrm>
            <a:custGeom>
              <a:avLst/>
              <a:gdLst>
                <a:gd name="T0" fmla="*/ 1 w 6"/>
                <a:gd name="T1" fmla="*/ 0 h 2"/>
                <a:gd name="T2" fmla="*/ 0 w 6"/>
                <a:gd name="T3" fmla="*/ 0 h 2"/>
                <a:gd name="T4" fmla="*/ 0 w 6"/>
                <a:gd name="T5" fmla="*/ 1 h 2"/>
                <a:gd name="T6" fmla="*/ 0 w 6"/>
                <a:gd name="T7" fmla="*/ 2 h 2"/>
                <a:gd name="T8" fmla="*/ 5 w 6"/>
                <a:gd name="T9" fmla="*/ 2 h 2"/>
                <a:gd name="T10" fmla="*/ 1 w 6"/>
                <a:gd name="T11" fmla="*/ 2 h 2"/>
                <a:gd name="T12" fmla="*/ 6 w 6"/>
                <a:gd name="T13" fmla="*/ 2 h 2"/>
                <a:gd name="T14" fmla="*/ 6 w 6"/>
                <a:gd name="T15" fmla="*/ 1 h 2"/>
                <a:gd name="T16" fmla="*/ 6 w 6"/>
                <a:gd name="T17" fmla="*/ 0 h 2"/>
                <a:gd name="T18" fmla="*/ 5 w 6"/>
                <a:gd name="T19" fmla="*/ 0 h 2"/>
                <a:gd name="T20" fmla="*/ 1 w 6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5" y="2"/>
                  </a:lnTo>
                  <a:lnTo>
                    <a:pt x="1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88" name="Freeform 243"/>
            <p:cNvSpPr>
              <a:spLocks/>
            </p:cNvSpPr>
            <p:nvPr/>
          </p:nvSpPr>
          <p:spPr bwMode="auto">
            <a:xfrm>
              <a:off x="5190224" y="3152105"/>
              <a:ext cx="39582" cy="19620"/>
            </a:xfrm>
            <a:custGeom>
              <a:avLst/>
              <a:gdLst>
                <a:gd name="T0" fmla="*/ 6 w 24"/>
                <a:gd name="T1" fmla="*/ 0 h 12"/>
                <a:gd name="T2" fmla="*/ 0 w 24"/>
                <a:gd name="T3" fmla="*/ 0 h 12"/>
                <a:gd name="T4" fmla="*/ 0 w 24"/>
                <a:gd name="T5" fmla="*/ 12 h 12"/>
                <a:gd name="T6" fmla="*/ 18 w 24"/>
                <a:gd name="T7" fmla="*/ 12 h 12"/>
                <a:gd name="T8" fmla="*/ 24 w 24"/>
                <a:gd name="T9" fmla="*/ 6 h 12"/>
                <a:gd name="T10" fmla="*/ 18 w 24"/>
                <a:gd name="T11" fmla="*/ 0 h 12"/>
                <a:gd name="T12" fmla="*/ 6 w 2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1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89" name="Freeform 244"/>
            <p:cNvSpPr>
              <a:spLocks/>
            </p:cNvSpPr>
            <p:nvPr/>
          </p:nvSpPr>
          <p:spPr bwMode="auto">
            <a:xfrm>
              <a:off x="5190224" y="3152105"/>
              <a:ext cx="39582" cy="19620"/>
            </a:xfrm>
            <a:custGeom>
              <a:avLst/>
              <a:gdLst>
                <a:gd name="T0" fmla="*/ 1 w 4"/>
                <a:gd name="T1" fmla="*/ 0 h 2"/>
                <a:gd name="T2" fmla="*/ 0 w 4"/>
                <a:gd name="T3" fmla="*/ 0 h 2"/>
                <a:gd name="T4" fmla="*/ 0 w 4"/>
                <a:gd name="T5" fmla="*/ 1 h 2"/>
                <a:gd name="T6" fmla="*/ 0 w 4"/>
                <a:gd name="T7" fmla="*/ 2 h 2"/>
                <a:gd name="T8" fmla="*/ 3 w 4"/>
                <a:gd name="T9" fmla="*/ 2 h 2"/>
                <a:gd name="T10" fmla="*/ 1 w 4"/>
                <a:gd name="T11" fmla="*/ 2 h 2"/>
                <a:gd name="T12" fmla="*/ 3 w 4"/>
                <a:gd name="T13" fmla="*/ 2 h 2"/>
                <a:gd name="T14" fmla="*/ 4 w 4"/>
                <a:gd name="T15" fmla="*/ 1 h 2"/>
                <a:gd name="T16" fmla="*/ 3 w 4"/>
                <a:gd name="T17" fmla="*/ 0 h 2"/>
                <a:gd name="T18" fmla="*/ 3 w 4"/>
                <a:gd name="T19" fmla="*/ 0 h 2"/>
                <a:gd name="T20" fmla="*/ 1 w 4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3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4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90" name="Freeform 245"/>
            <p:cNvSpPr>
              <a:spLocks/>
            </p:cNvSpPr>
            <p:nvPr/>
          </p:nvSpPr>
          <p:spPr bwMode="auto">
            <a:xfrm>
              <a:off x="5210015" y="3152105"/>
              <a:ext cx="39582" cy="19620"/>
            </a:xfrm>
            <a:custGeom>
              <a:avLst/>
              <a:gdLst>
                <a:gd name="T0" fmla="*/ 6 w 24"/>
                <a:gd name="T1" fmla="*/ 0 h 12"/>
                <a:gd name="T2" fmla="*/ 0 w 24"/>
                <a:gd name="T3" fmla="*/ 0 h 12"/>
                <a:gd name="T4" fmla="*/ 0 w 24"/>
                <a:gd name="T5" fmla="*/ 12 h 12"/>
                <a:gd name="T6" fmla="*/ 24 w 24"/>
                <a:gd name="T7" fmla="*/ 12 h 12"/>
                <a:gd name="T8" fmla="*/ 24 w 24"/>
                <a:gd name="T9" fmla="*/ 0 h 12"/>
                <a:gd name="T10" fmla="*/ 18 w 24"/>
                <a:gd name="T11" fmla="*/ 0 h 12"/>
                <a:gd name="T12" fmla="*/ 6 w 2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91" name="Freeform 246"/>
            <p:cNvSpPr>
              <a:spLocks/>
            </p:cNvSpPr>
            <p:nvPr/>
          </p:nvSpPr>
          <p:spPr bwMode="auto">
            <a:xfrm>
              <a:off x="5210015" y="3152105"/>
              <a:ext cx="39582" cy="19620"/>
            </a:xfrm>
            <a:custGeom>
              <a:avLst/>
              <a:gdLst>
                <a:gd name="T0" fmla="*/ 1 w 4"/>
                <a:gd name="T1" fmla="*/ 0 h 2"/>
                <a:gd name="T2" fmla="*/ 0 w 4"/>
                <a:gd name="T3" fmla="*/ 0 h 2"/>
                <a:gd name="T4" fmla="*/ 0 w 4"/>
                <a:gd name="T5" fmla="*/ 1 h 2"/>
                <a:gd name="T6" fmla="*/ 0 w 4"/>
                <a:gd name="T7" fmla="*/ 2 h 2"/>
                <a:gd name="T8" fmla="*/ 3 w 4"/>
                <a:gd name="T9" fmla="*/ 2 h 2"/>
                <a:gd name="T10" fmla="*/ 1 w 4"/>
                <a:gd name="T11" fmla="*/ 2 h 2"/>
                <a:gd name="T12" fmla="*/ 4 w 4"/>
                <a:gd name="T13" fmla="*/ 2 h 2"/>
                <a:gd name="T14" fmla="*/ 4 w 4"/>
                <a:gd name="T15" fmla="*/ 1 h 2"/>
                <a:gd name="T16" fmla="*/ 4 w 4"/>
                <a:gd name="T17" fmla="*/ 0 h 2"/>
                <a:gd name="T18" fmla="*/ 3 w 4"/>
                <a:gd name="T19" fmla="*/ 0 h 2"/>
                <a:gd name="T20" fmla="*/ 1 w 4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3" y="2"/>
                  </a:lnTo>
                  <a:lnTo>
                    <a:pt x="1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92" name="Freeform 247"/>
            <p:cNvSpPr>
              <a:spLocks/>
            </p:cNvSpPr>
            <p:nvPr/>
          </p:nvSpPr>
          <p:spPr bwMode="auto">
            <a:xfrm>
              <a:off x="5229806" y="3112866"/>
              <a:ext cx="19791" cy="58860"/>
            </a:xfrm>
            <a:custGeom>
              <a:avLst/>
              <a:gdLst>
                <a:gd name="T0" fmla="*/ 0 w 12"/>
                <a:gd name="T1" fmla="*/ 30 h 36"/>
                <a:gd name="T2" fmla="*/ 0 w 12"/>
                <a:gd name="T3" fmla="*/ 36 h 36"/>
                <a:gd name="T4" fmla="*/ 12 w 12"/>
                <a:gd name="T5" fmla="*/ 36 h 36"/>
                <a:gd name="T6" fmla="*/ 12 w 12"/>
                <a:gd name="T7" fmla="*/ 0 h 36"/>
                <a:gd name="T8" fmla="*/ 0 w 12"/>
                <a:gd name="T9" fmla="*/ 0 h 36"/>
                <a:gd name="T10" fmla="*/ 0 w 12"/>
                <a:gd name="T11" fmla="*/ 6 h 36"/>
                <a:gd name="T12" fmla="*/ 0 w 12"/>
                <a:gd name="T13" fmla="*/ 3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36">
                  <a:moveTo>
                    <a:pt x="0" y="30"/>
                  </a:moveTo>
                  <a:lnTo>
                    <a:pt x="0" y="36"/>
                  </a:lnTo>
                  <a:lnTo>
                    <a:pt x="12" y="36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93" name="Freeform 248"/>
            <p:cNvSpPr>
              <a:spLocks/>
            </p:cNvSpPr>
            <p:nvPr/>
          </p:nvSpPr>
          <p:spPr bwMode="auto">
            <a:xfrm>
              <a:off x="5229806" y="3112866"/>
              <a:ext cx="19791" cy="58860"/>
            </a:xfrm>
            <a:custGeom>
              <a:avLst/>
              <a:gdLst>
                <a:gd name="T0" fmla="*/ 0 w 2"/>
                <a:gd name="T1" fmla="*/ 5 h 6"/>
                <a:gd name="T2" fmla="*/ 0 w 2"/>
                <a:gd name="T3" fmla="*/ 6 h 6"/>
                <a:gd name="T4" fmla="*/ 1 w 2"/>
                <a:gd name="T5" fmla="*/ 6 h 6"/>
                <a:gd name="T6" fmla="*/ 2 w 2"/>
                <a:gd name="T7" fmla="*/ 6 h 6"/>
                <a:gd name="T8" fmla="*/ 2 w 2"/>
                <a:gd name="T9" fmla="*/ 1 h 6"/>
                <a:gd name="T10" fmla="*/ 2 w 2"/>
                <a:gd name="T11" fmla="*/ 5 h 6"/>
                <a:gd name="T12" fmla="*/ 2 w 2"/>
                <a:gd name="T13" fmla="*/ 0 h 6"/>
                <a:gd name="T14" fmla="*/ 1 w 2"/>
                <a:gd name="T15" fmla="*/ 0 h 6"/>
                <a:gd name="T16" fmla="*/ 0 w 2"/>
                <a:gd name="T17" fmla="*/ 0 h 6"/>
                <a:gd name="T18" fmla="*/ 0 w 2"/>
                <a:gd name="T19" fmla="*/ 1 h 6"/>
                <a:gd name="T20" fmla="*/ 0 w 2"/>
                <a:gd name="T21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6">
                  <a:moveTo>
                    <a:pt x="0" y="5"/>
                  </a:move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1"/>
                  </a:lnTo>
                  <a:lnTo>
                    <a:pt x="2" y="5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5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94" name="Freeform 249"/>
            <p:cNvSpPr>
              <a:spLocks/>
            </p:cNvSpPr>
            <p:nvPr/>
          </p:nvSpPr>
          <p:spPr bwMode="auto">
            <a:xfrm>
              <a:off x="5229806" y="3112866"/>
              <a:ext cx="69268" cy="19620"/>
            </a:xfrm>
            <a:custGeom>
              <a:avLst/>
              <a:gdLst>
                <a:gd name="T0" fmla="*/ 6 w 42"/>
                <a:gd name="T1" fmla="*/ 0 h 12"/>
                <a:gd name="T2" fmla="*/ 0 w 42"/>
                <a:gd name="T3" fmla="*/ 0 h 12"/>
                <a:gd name="T4" fmla="*/ 0 w 42"/>
                <a:gd name="T5" fmla="*/ 12 h 12"/>
                <a:gd name="T6" fmla="*/ 42 w 42"/>
                <a:gd name="T7" fmla="*/ 12 h 12"/>
                <a:gd name="T8" fmla="*/ 42 w 42"/>
                <a:gd name="T9" fmla="*/ 0 h 12"/>
                <a:gd name="T10" fmla="*/ 36 w 42"/>
                <a:gd name="T11" fmla="*/ 0 h 12"/>
                <a:gd name="T12" fmla="*/ 6 w 42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42" y="1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95" name="Freeform 250"/>
            <p:cNvSpPr>
              <a:spLocks/>
            </p:cNvSpPr>
            <p:nvPr/>
          </p:nvSpPr>
          <p:spPr bwMode="auto">
            <a:xfrm>
              <a:off x="5229806" y="3112866"/>
              <a:ext cx="69268" cy="19620"/>
            </a:xfrm>
            <a:custGeom>
              <a:avLst/>
              <a:gdLst>
                <a:gd name="T0" fmla="*/ 1 w 7"/>
                <a:gd name="T1" fmla="*/ 0 h 2"/>
                <a:gd name="T2" fmla="*/ 0 w 7"/>
                <a:gd name="T3" fmla="*/ 0 h 2"/>
                <a:gd name="T4" fmla="*/ 0 w 7"/>
                <a:gd name="T5" fmla="*/ 1 h 2"/>
                <a:gd name="T6" fmla="*/ 0 w 7"/>
                <a:gd name="T7" fmla="*/ 2 h 2"/>
                <a:gd name="T8" fmla="*/ 6 w 7"/>
                <a:gd name="T9" fmla="*/ 2 h 2"/>
                <a:gd name="T10" fmla="*/ 1 w 7"/>
                <a:gd name="T11" fmla="*/ 2 h 2"/>
                <a:gd name="T12" fmla="*/ 7 w 7"/>
                <a:gd name="T13" fmla="*/ 2 h 2"/>
                <a:gd name="T14" fmla="*/ 7 w 7"/>
                <a:gd name="T15" fmla="*/ 1 h 2"/>
                <a:gd name="T16" fmla="*/ 7 w 7"/>
                <a:gd name="T17" fmla="*/ 0 h 2"/>
                <a:gd name="T18" fmla="*/ 6 w 7"/>
                <a:gd name="T19" fmla="*/ 0 h 2"/>
                <a:gd name="T20" fmla="*/ 1 w 7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6" y="2"/>
                  </a:lnTo>
                  <a:lnTo>
                    <a:pt x="1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96" name="Freeform 251"/>
            <p:cNvSpPr>
              <a:spLocks/>
            </p:cNvSpPr>
            <p:nvPr/>
          </p:nvSpPr>
          <p:spPr bwMode="auto">
            <a:xfrm>
              <a:off x="5279283" y="3112866"/>
              <a:ext cx="166573" cy="19620"/>
            </a:xfrm>
            <a:custGeom>
              <a:avLst/>
              <a:gdLst>
                <a:gd name="T0" fmla="*/ 6 w 101"/>
                <a:gd name="T1" fmla="*/ 0 h 12"/>
                <a:gd name="T2" fmla="*/ 0 w 101"/>
                <a:gd name="T3" fmla="*/ 6 h 12"/>
                <a:gd name="T4" fmla="*/ 6 w 101"/>
                <a:gd name="T5" fmla="*/ 12 h 12"/>
                <a:gd name="T6" fmla="*/ 101 w 101"/>
                <a:gd name="T7" fmla="*/ 12 h 12"/>
                <a:gd name="T8" fmla="*/ 101 w 101"/>
                <a:gd name="T9" fmla="*/ 0 h 12"/>
                <a:gd name="T10" fmla="*/ 96 w 101"/>
                <a:gd name="T11" fmla="*/ 0 h 12"/>
                <a:gd name="T12" fmla="*/ 6 w 101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12">
                  <a:moveTo>
                    <a:pt x="6" y="0"/>
                  </a:moveTo>
                  <a:lnTo>
                    <a:pt x="0" y="6"/>
                  </a:lnTo>
                  <a:lnTo>
                    <a:pt x="6" y="12"/>
                  </a:lnTo>
                  <a:lnTo>
                    <a:pt x="101" y="12"/>
                  </a:lnTo>
                  <a:lnTo>
                    <a:pt x="101" y="0"/>
                  </a:lnTo>
                  <a:lnTo>
                    <a:pt x="9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97" name="Freeform 252"/>
            <p:cNvSpPr>
              <a:spLocks/>
            </p:cNvSpPr>
            <p:nvPr/>
          </p:nvSpPr>
          <p:spPr bwMode="auto">
            <a:xfrm>
              <a:off x="5279283" y="3112866"/>
              <a:ext cx="166573" cy="19620"/>
            </a:xfrm>
            <a:custGeom>
              <a:avLst/>
              <a:gdLst>
                <a:gd name="T0" fmla="*/ 1 w 17"/>
                <a:gd name="T1" fmla="*/ 0 h 2"/>
                <a:gd name="T2" fmla="*/ 2 w 17"/>
                <a:gd name="T3" fmla="*/ 0 h 2"/>
                <a:gd name="T4" fmla="*/ 0 w 17"/>
                <a:gd name="T5" fmla="*/ 1 h 2"/>
                <a:gd name="T6" fmla="*/ 1 w 17"/>
                <a:gd name="T7" fmla="*/ 2 h 2"/>
                <a:gd name="T8" fmla="*/ 16 w 17"/>
                <a:gd name="T9" fmla="*/ 2 h 2"/>
                <a:gd name="T10" fmla="*/ 1 w 17"/>
                <a:gd name="T11" fmla="*/ 2 h 2"/>
                <a:gd name="T12" fmla="*/ 17 w 17"/>
                <a:gd name="T13" fmla="*/ 2 h 2"/>
                <a:gd name="T14" fmla="*/ 17 w 17"/>
                <a:gd name="T15" fmla="*/ 1 h 2"/>
                <a:gd name="T16" fmla="*/ 17 w 17"/>
                <a:gd name="T17" fmla="*/ 0 h 2"/>
                <a:gd name="T18" fmla="*/ 16 w 17"/>
                <a:gd name="T19" fmla="*/ 0 h 2"/>
                <a:gd name="T20" fmla="*/ 1 w 17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2">
                  <a:moveTo>
                    <a:pt x="1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16" y="2"/>
                  </a:lnTo>
                  <a:lnTo>
                    <a:pt x="1" y="2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98" name="Freeform 253"/>
            <p:cNvSpPr>
              <a:spLocks/>
            </p:cNvSpPr>
            <p:nvPr/>
          </p:nvSpPr>
          <p:spPr bwMode="auto">
            <a:xfrm>
              <a:off x="5427715" y="3075261"/>
              <a:ext cx="18141" cy="57225"/>
            </a:xfrm>
            <a:custGeom>
              <a:avLst/>
              <a:gdLst>
                <a:gd name="T0" fmla="*/ 0 w 11"/>
                <a:gd name="T1" fmla="*/ 29 h 35"/>
                <a:gd name="T2" fmla="*/ 0 w 11"/>
                <a:gd name="T3" fmla="*/ 35 h 35"/>
                <a:gd name="T4" fmla="*/ 11 w 11"/>
                <a:gd name="T5" fmla="*/ 35 h 35"/>
                <a:gd name="T6" fmla="*/ 11 w 11"/>
                <a:gd name="T7" fmla="*/ 0 h 35"/>
                <a:gd name="T8" fmla="*/ 0 w 11"/>
                <a:gd name="T9" fmla="*/ 0 h 35"/>
                <a:gd name="T10" fmla="*/ 0 w 11"/>
                <a:gd name="T11" fmla="*/ 5 h 35"/>
                <a:gd name="T12" fmla="*/ 0 w 11"/>
                <a:gd name="T13" fmla="*/ 2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5">
                  <a:moveTo>
                    <a:pt x="0" y="29"/>
                  </a:moveTo>
                  <a:lnTo>
                    <a:pt x="0" y="35"/>
                  </a:lnTo>
                  <a:lnTo>
                    <a:pt x="11" y="35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99" name="Freeform 254"/>
            <p:cNvSpPr>
              <a:spLocks/>
            </p:cNvSpPr>
            <p:nvPr/>
          </p:nvSpPr>
          <p:spPr bwMode="auto">
            <a:xfrm>
              <a:off x="5427715" y="3075261"/>
              <a:ext cx="18141" cy="57225"/>
            </a:xfrm>
            <a:custGeom>
              <a:avLst/>
              <a:gdLst>
                <a:gd name="T0" fmla="*/ 0 w 2"/>
                <a:gd name="T1" fmla="*/ 5 h 6"/>
                <a:gd name="T2" fmla="*/ 0 w 2"/>
                <a:gd name="T3" fmla="*/ 6 h 6"/>
                <a:gd name="T4" fmla="*/ 1 w 2"/>
                <a:gd name="T5" fmla="*/ 6 h 6"/>
                <a:gd name="T6" fmla="*/ 2 w 2"/>
                <a:gd name="T7" fmla="*/ 6 h 6"/>
                <a:gd name="T8" fmla="*/ 2 w 2"/>
                <a:gd name="T9" fmla="*/ 1 h 6"/>
                <a:gd name="T10" fmla="*/ 2 w 2"/>
                <a:gd name="T11" fmla="*/ 5 h 6"/>
                <a:gd name="T12" fmla="*/ 2 w 2"/>
                <a:gd name="T13" fmla="*/ 0 h 6"/>
                <a:gd name="T14" fmla="*/ 1 w 2"/>
                <a:gd name="T15" fmla="*/ 0 h 6"/>
                <a:gd name="T16" fmla="*/ 0 w 2"/>
                <a:gd name="T17" fmla="*/ 0 h 6"/>
                <a:gd name="T18" fmla="*/ 0 w 2"/>
                <a:gd name="T19" fmla="*/ 1 h 6"/>
                <a:gd name="T20" fmla="*/ 0 w 2"/>
                <a:gd name="T21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6">
                  <a:moveTo>
                    <a:pt x="0" y="5"/>
                  </a:move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1"/>
                  </a:lnTo>
                  <a:lnTo>
                    <a:pt x="2" y="5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5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00" name="Freeform 255"/>
            <p:cNvSpPr>
              <a:spLocks/>
            </p:cNvSpPr>
            <p:nvPr/>
          </p:nvSpPr>
          <p:spPr bwMode="auto">
            <a:xfrm>
              <a:off x="5427715" y="3075261"/>
              <a:ext cx="28037" cy="17985"/>
            </a:xfrm>
            <a:custGeom>
              <a:avLst/>
              <a:gdLst>
                <a:gd name="T0" fmla="*/ 6 w 17"/>
                <a:gd name="T1" fmla="*/ 0 h 11"/>
                <a:gd name="T2" fmla="*/ 0 w 17"/>
                <a:gd name="T3" fmla="*/ 0 h 11"/>
                <a:gd name="T4" fmla="*/ 0 w 17"/>
                <a:gd name="T5" fmla="*/ 11 h 11"/>
                <a:gd name="T6" fmla="*/ 17 w 17"/>
                <a:gd name="T7" fmla="*/ 11 h 11"/>
                <a:gd name="T8" fmla="*/ 17 w 17"/>
                <a:gd name="T9" fmla="*/ 0 h 11"/>
                <a:gd name="T10" fmla="*/ 11 w 17"/>
                <a:gd name="T11" fmla="*/ 0 h 11"/>
                <a:gd name="T12" fmla="*/ 6 w 17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1">
                  <a:moveTo>
                    <a:pt x="6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17" y="11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01" name="Freeform 256"/>
            <p:cNvSpPr>
              <a:spLocks/>
            </p:cNvSpPr>
            <p:nvPr/>
          </p:nvSpPr>
          <p:spPr bwMode="auto">
            <a:xfrm>
              <a:off x="5427715" y="3075261"/>
              <a:ext cx="28037" cy="17985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3 w 3"/>
                <a:gd name="T13" fmla="*/ 2 h 2"/>
                <a:gd name="T14" fmla="*/ 3 w 3"/>
                <a:gd name="T15" fmla="*/ 1 h 2"/>
                <a:gd name="T16" fmla="*/ 3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02" name="Freeform 257"/>
            <p:cNvSpPr>
              <a:spLocks/>
            </p:cNvSpPr>
            <p:nvPr/>
          </p:nvSpPr>
          <p:spPr bwMode="auto">
            <a:xfrm>
              <a:off x="5437611" y="3036021"/>
              <a:ext cx="18141" cy="57225"/>
            </a:xfrm>
            <a:custGeom>
              <a:avLst/>
              <a:gdLst>
                <a:gd name="T0" fmla="*/ 0 w 11"/>
                <a:gd name="T1" fmla="*/ 29 h 35"/>
                <a:gd name="T2" fmla="*/ 0 w 11"/>
                <a:gd name="T3" fmla="*/ 35 h 35"/>
                <a:gd name="T4" fmla="*/ 11 w 11"/>
                <a:gd name="T5" fmla="*/ 35 h 35"/>
                <a:gd name="T6" fmla="*/ 11 w 11"/>
                <a:gd name="T7" fmla="*/ 0 h 35"/>
                <a:gd name="T8" fmla="*/ 0 w 11"/>
                <a:gd name="T9" fmla="*/ 0 h 35"/>
                <a:gd name="T10" fmla="*/ 0 w 11"/>
                <a:gd name="T11" fmla="*/ 6 h 35"/>
                <a:gd name="T12" fmla="*/ 0 w 11"/>
                <a:gd name="T13" fmla="*/ 2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5">
                  <a:moveTo>
                    <a:pt x="0" y="29"/>
                  </a:moveTo>
                  <a:lnTo>
                    <a:pt x="0" y="35"/>
                  </a:lnTo>
                  <a:lnTo>
                    <a:pt x="11" y="35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03" name="Freeform 258"/>
            <p:cNvSpPr>
              <a:spLocks/>
            </p:cNvSpPr>
            <p:nvPr/>
          </p:nvSpPr>
          <p:spPr bwMode="auto">
            <a:xfrm>
              <a:off x="5437611" y="3036021"/>
              <a:ext cx="18141" cy="57225"/>
            </a:xfrm>
            <a:custGeom>
              <a:avLst/>
              <a:gdLst>
                <a:gd name="T0" fmla="*/ 0 w 2"/>
                <a:gd name="T1" fmla="*/ 5 h 6"/>
                <a:gd name="T2" fmla="*/ 0 w 2"/>
                <a:gd name="T3" fmla="*/ 6 h 6"/>
                <a:gd name="T4" fmla="*/ 1 w 2"/>
                <a:gd name="T5" fmla="*/ 6 h 6"/>
                <a:gd name="T6" fmla="*/ 2 w 2"/>
                <a:gd name="T7" fmla="*/ 6 h 6"/>
                <a:gd name="T8" fmla="*/ 2 w 2"/>
                <a:gd name="T9" fmla="*/ 1 h 6"/>
                <a:gd name="T10" fmla="*/ 2 w 2"/>
                <a:gd name="T11" fmla="*/ 5 h 6"/>
                <a:gd name="T12" fmla="*/ 2 w 2"/>
                <a:gd name="T13" fmla="*/ 0 h 6"/>
                <a:gd name="T14" fmla="*/ 1 w 2"/>
                <a:gd name="T15" fmla="*/ 0 h 6"/>
                <a:gd name="T16" fmla="*/ 0 w 2"/>
                <a:gd name="T17" fmla="*/ 0 h 6"/>
                <a:gd name="T18" fmla="*/ 0 w 2"/>
                <a:gd name="T19" fmla="*/ 1 h 6"/>
                <a:gd name="T20" fmla="*/ 0 w 2"/>
                <a:gd name="T21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6">
                  <a:moveTo>
                    <a:pt x="0" y="5"/>
                  </a:move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1"/>
                  </a:lnTo>
                  <a:lnTo>
                    <a:pt x="2" y="5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5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04" name="Freeform 259"/>
            <p:cNvSpPr>
              <a:spLocks/>
            </p:cNvSpPr>
            <p:nvPr/>
          </p:nvSpPr>
          <p:spPr bwMode="auto">
            <a:xfrm>
              <a:off x="5437611" y="3036021"/>
              <a:ext cx="28037" cy="19620"/>
            </a:xfrm>
            <a:custGeom>
              <a:avLst/>
              <a:gdLst>
                <a:gd name="T0" fmla="*/ 5 w 17"/>
                <a:gd name="T1" fmla="*/ 0 h 12"/>
                <a:gd name="T2" fmla="*/ 0 w 17"/>
                <a:gd name="T3" fmla="*/ 0 h 12"/>
                <a:gd name="T4" fmla="*/ 0 w 17"/>
                <a:gd name="T5" fmla="*/ 12 h 12"/>
                <a:gd name="T6" fmla="*/ 11 w 17"/>
                <a:gd name="T7" fmla="*/ 12 h 12"/>
                <a:gd name="T8" fmla="*/ 17 w 17"/>
                <a:gd name="T9" fmla="*/ 6 h 12"/>
                <a:gd name="T10" fmla="*/ 11 w 17"/>
                <a:gd name="T11" fmla="*/ 0 h 12"/>
                <a:gd name="T12" fmla="*/ 5 w 17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2">
                  <a:moveTo>
                    <a:pt x="5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1" y="12"/>
                  </a:lnTo>
                  <a:lnTo>
                    <a:pt x="17" y="6"/>
                  </a:lnTo>
                  <a:lnTo>
                    <a:pt x="11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05" name="Freeform 260"/>
            <p:cNvSpPr>
              <a:spLocks/>
            </p:cNvSpPr>
            <p:nvPr/>
          </p:nvSpPr>
          <p:spPr bwMode="auto">
            <a:xfrm>
              <a:off x="5437611" y="3036021"/>
              <a:ext cx="28037" cy="1962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2 w 3"/>
                <a:gd name="T13" fmla="*/ 2 h 2"/>
                <a:gd name="T14" fmla="*/ 3 w 3"/>
                <a:gd name="T15" fmla="*/ 1 h 2"/>
                <a:gd name="T16" fmla="*/ 2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06" name="Freeform 261"/>
            <p:cNvSpPr>
              <a:spLocks/>
            </p:cNvSpPr>
            <p:nvPr/>
          </p:nvSpPr>
          <p:spPr bwMode="auto">
            <a:xfrm>
              <a:off x="5445857" y="3036021"/>
              <a:ext cx="19791" cy="19620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0 h 12"/>
                <a:gd name="T4" fmla="*/ 0 w 12"/>
                <a:gd name="T5" fmla="*/ 12 h 12"/>
                <a:gd name="T6" fmla="*/ 12 w 12"/>
                <a:gd name="T7" fmla="*/ 12 h 12"/>
                <a:gd name="T8" fmla="*/ 12 w 12"/>
                <a:gd name="T9" fmla="*/ 0 h 12"/>
                <a:gd name="T10" fmla="*/ 6 w 12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07" name="Freeform 262"/>
            <p:cNvSpPr>
              <a:spLocks/>
            </p:cNvSpPr>
            <p:nvPr/>
          </p:nvSpPr>
          <p:spPr bwMode="auto">
            <a:xfrm>
              <a:off x="5445857" y="3036021"/>
              <a:ext cx="19791" cy="19620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1 w 2"/>
                <a:gd name="T9" fmla="*/ 2 h 2"/>
                <a:gd name="T10" fmla="*/ 1 w 2"/>
                <a:gd name="T11" fmla="*/ 2 h 2"/>
                <a:gd name="T12" fmla="*/ 2 w 2"/>
                <a:gd name="T13" fmla="*/ 2 h 2"/>
                <a:gd name="T14" fmla="*/ 2 w 2"/>
                <a:gd name="T15" fmla="*/ 1 h 2"/>
                <a:gd name="T16" fmla="*/ 2 w 2"/>
                <a:gd name="T17" fmla="*/ 0 h 2"/>
                <a:gd name="T18" fmla="*/ 1 w 2"/>
                <a:gd name="T19" fmla="*/ 0 h 2"/>
                <a:gd name="T20" fmla="*/ 1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08" name="Freeform 263"/>
            <p:cNvSpPr>
              <a:spLocks/>
            </p:cNvSpPr>
            <p:nvPr/>
          </p:nvSpPr>
          <p:spPr bwMode="auto">
            <a:xfrm>
              <a:off x="5445857" y="2996782"/>
              <a:ext cx="19791" cy="58860"/>
            </a:xfrm>
            <a:custGeom>
              <a:avLst/>
              <a:gdLst>
                <a:gd name="T0" fmla="*/ 0 w 12"/>
                <a:gd name="T1" fmla="*/ 30 h 36"/>
                <a:gd name="T2" fmla="*/ 0 w 12"/>
                <a:gd name="T3" fmla="*/ 36 h 36"/>
                <a:gd name="T4" fmla="*/ 12 w 12"/>
                <a:gd name="T5" fmla="*/ 36 h 36"/>
                <a:gd name="T6" fmla="*/ 12 w 12"/>
                <a:gd name="T7" fmla="*/ 0 h 36"/>
                <a:gd name="T8" fmla="*/ 0 w 12"/>
                <a:gd name="T9" fmla="*/ 0 h 36"/>
                <a:gd name="T10" fmla="*/ 0 w 12"/>
                <a:gd name="T11" fmla="*/ 6 h 36"/>
                <a:gd name="T12" fmla="*/ 0 w 12"/>
                <a:gd name="T13" fmla="*/ 3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36">
                  <a:moveTo>
                    <a:pt x="0" y="30"/>
                  </a:moveTo>
                  <a:lnTo>
                    <a:pt x="0" y="36"/>
                  </a:lnTo>
                  <a:lnTo>
                    <a:pt x="12" y="36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09" name="Freeform 264"/>
            <p:cNvSpPr>
              <a:spLocks/>
            </p:cNvSpPr>
            <p:nvPr/>
          </p:nvSpPr>
          <p:spPr bwMode="auto">
            <a:xfrm>
              <a:off x="5445857" y="2996782"/>
              <a:ext cx="19791" cy="58860"/>
            </a:xfrm>
            <a:custGeom>
              <a:avLst/>
              <a:gdLst>
                <a:gd name="T0" fmla="*/ 0 w 2"/>
                <a:gd name="T1" fmla="*/ 5 h 6"/>
                <a:gd name="T2" fmla="*/ 0 w 2"/>
                <a:gd name="T3" fmla="*/ 6 h 6"/>
                <a:gd name="T4" fmla="*/ 1 w 2"/>
                <a:gd name="T5" fmla="*/ 6 h 6"/>
                <a:gd name="T6" fmla="*/ 2 w 2"/>
                <a:gd name="T7" fmla="*/ 6 h 6"/>
                <a:gd name="T8" fmla="*/ 2 w 2"/>
                <a:gd name="T9" fmla="*/ 1 h 6"/>
                <a:gd name="T10" fmla="*/ 2 w 2"/>
                <a:gd name="T11" fmla="*/ 5 h 6"/>
                <a:gd name="T12" fmla="*/ 2 w 2"/>
                <a:gd name="T13" fmla="*/ 0 h 6"/>
                <a:gd name="T14" fmla="*/ 1 w 2"/>
                <a:gd name="T15" fmla="*/ 0 h 6"/>
                <a:gd name="T16" fmla="*/ 0 w 2"/>
                <a:gd name="T17" fmla="*/ 0 h 6"/>
                <a:gd name="T18" fmla="*/ 0 w 2"/>
                <a:gd name="T19" fmla="*/ 1 h 6"/>
                <a:gd name="T20" fmla="*/ 0 w 2"/>
                <a:gd name="T21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6">
                  <a:moveTo>
                    <a:pt x="0" y="5"/>
                  </a:move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1"/>
                  </a:lnTo>
                  <a:lnTo>
                    <a:pt x="2" y="5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5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10" name="Freeform 265"/>
            <p:cNvSpPr>
              <a:spLocks/>
            </p:cNvSpPr>
            <p:nvPr/>
          </p:nvSpPr>
          <p:spPr bwMode="auto">
            <a:xfrm>
              <a:off x="5445857" y="2996782"/>
              <a:ext cx="29686" cy="1962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0 h 12"/>
                <a:gd name="T4" fmla="*/ 0 w 18"/>
                <a:gd name="T5" fmla="*/ 12 h 12"/>
                <a:gd name="T6" fmla="*/ 18 w 18"/>
                <a:gd name="T7" fmla="*/ 12 h 12"/>
                <a:gd name="T8" fmla="*/ 18 w 18"/>
                <a:gd name="T9" fmla="*/ 0 h 12"/>
                <a:gd name="T10" fmla="*/ 12 w 18"/>
                <a:gd name="T11" fmla="*/ 0 h 12"/>
                <a:gd name="T12" fmla="*/ 6 w 1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8" y="1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11" name="Freeform 266"/>
            <p:cNvSpPr>
              <a:spLocks/>
            </p:cNvSpPr>
            <p:nvPr/>
          </p:nvSpPr>
          <p:spPr bwMode="auto">
            <a:xfrm>
              <a:off x="5445857" y="2996782"/>
              <a:ext cx="29686" cy="1962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3 w 3"/>
                <a:gd name="T13" fmla="*/ 2 h 2"/>
                <a:gd name="T14" fmla="*/ 3 w 3"/>
                <a:gd name="T15" fmla="*/ 1 h 2"/>
                <a:gd name="T16" fmla="*/ 3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12" name="Freeform 267"/>
            <p:cNvSpPr>
              <a:spLocks/>
            </p:cNvSpPr>
            <p:nvPr/>
          </p:nvSpPr>
          <p:spPr bwMode="auto">
            <a:xfrm>
              <a:off x="5455753" y="2996782"/>
              <a:ext cx="69268" cy="19620"/>
            </a:xfrm>
            <a:custGeom>
              <a:avLst/>
              <a:gdLst>
                <a:gd name="T0" fmla="*/ 6 w 42"/>
                <a:gd name="T1" fmla="*/ 0 h 12"/>
                <a:gd name="T2" fmla="*/ 0 w 42"/>
                <a:gd name="T3" fmla="*/ 0 h 12"/>
                <a:gd name="T4" fmla="*/ 0 w 42"/>
                <a:gd name="T5" fmla="*/ 12 h 12"/>
                <a:gd name="T6" fmla="*/ 42 w 42"/>
                <a:gd name="T7" fmla="*/ 12 h 12"/>
                <a:gd name="T8" fmla="*/ 42 w 42"/>
                <a:gd name="T9" fmla="*/ 0 h 12"/>
                <a:gd name="T10" fmla="*/ 36 w 42"/>
                <a:gd name="T11" fmla="*/ 0 h 12"/>
                <a:gd name="T12" fmla="*/ 6 w 42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42" y="1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13" name="Freeform 268"/>
            <p:cNvSpPr>
              <a:spLocks/>
            </p:cNvSpPr>
            <p:nvPr/>
          </p:nvSpPr>
          <p:spPr bwMode="auto">
            <a:xfrm>
              <a:off x="5455753" y="2996782"/>
              <a:ext cx="69268" cy="19620"/>
            </a:xfrm>
            <a:custGeom>
              <a:avLst/>
              <a:gdLst>
                <a:gd name="T0" fmla="*/ 1 w 7"/>
                <a:gd name="T1" fmla="*/ 0 h 2"/>
                <a:gd name="T2" fmla="*/ 0 w 7"/>
                <a:gd name="T3" fmla="*/ 0 h 2"/>
                <a:gd name="T4" fmla="*/ 0 w 7"/>
                <a:gd name="T5" fmla="*/ 1 h 2"/>
                <a:gd name="T6" fmla="*/ 0 w 7"/>
                <a:gd name="T7" fmla="*/ 2 h 2"/>
                <a:gd name="T8" fmla="*/ 6 w 7"/>
                <a:gd name="T9" fmla="*/ 2 h 2"/>
                <a:gd name="T10" fmla="*/ 1 w 7"/>
                <a:gd name="T11" fmla="*/ 2 h 2"/>
                <a:gd name="T12" fmla="*/ 7 w 7"/>
                <a:gd name="T13" fmla="*/ 2 h 2"/>
                <a:gd name="T14" fmla="*/ 7 w 7"/>
                <a:gd name="T15" fmla="*/ 1 h 2"/>
                <a:gd name="T16" fmla="*/ 7 w 7"/>
                <a:gd name="T17" fmla="*/ 0 h 2"/>
                <a:gd name="T18" fmla="*/ 6 w 7"/>
                <a:gd name="T19" fmla="*/ 0 h 2"/>
                <a:gd name="T20" fmla="*/ 1 w 7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6" y="2"/>
                  </a:lnTo>
                  <a:lnTo>
                    <a:pt x="1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14" name="Freeform 269"/>
            <p:cNvSpPr>
              <a:spLocks/>
            </p:cNvSpPr>
            <p:nvPr/>
          </p:nvSpPr>
          <p:spPr bwMode="auto">
            <a:xfrm>
              <a:off x="5505230" y="2996782"/>
              <a:ext cx="158327" cy="19620"/>
            </a:xfrm>
            <a:custGeom>
              <a:avLst/>
              <a:gdLst>
                <a:gd name="T0" fmla="*/ 6 w 96"/>
                <a:gd name="T1" fmla="*/ 0 h 12"/>
                <a:gd name="T2" fmla="*/ 0 w 96"/>
                <a:gd name="T3" fmla="*/ 6 h 12"/>
                <a:gd name="T4" fmla="*/ 6 w 96"/>
                <a:gd name="T5" fmla="*/ 12 h 12"/>
                <a:gd name="T6" fmla="*/ 96 w 96"/>
                <a:gd name="T7" fmla="*/ 12 h 12"/>
                <a:gd name="T8" fmla="*/ 96 w 96"/>
                <a:gd name="T9" fmla="*/ 0 h 12"/>
                <a:gd name="T10" fmla="*/ 90 w 96"/>
                <a:gd name="T11" fmla="*/ 0 h 12"/>
                <a:gd name="T12" fmla="*/ 6 w 96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12">
                  <a:moveTo>
                    <a:pt x="6" y="0"/>
                  </a:moveTo>
                  <a:lnTo>
                    <a:pt x="0" y="6"/>
                  </a:lnTo>
                  <a:lnTo>
                    <a:pt x="6" y="12"/>
                  </a:lnTo>
                  <a:lnTo>
                    <a:pt x="96" y="12"/>
                  </a:lnTo>
                  <a:lnTo>
                    <a:pt x="96" y="0"/>
                  </a:lnTo>
                  <a:lnTo>
                    <a:pt x="9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15" name="Freeform 270"/>
            <p:cNvSpPr>
              <a:spLocks/>
            </p:cNvSpPr>
            <p:nvPr/>
          </p:nvSpPr>
          <p:spPr bwMode="auto">
            <a:xfrm>
              <a:off x="5505230" y="2996782"/>
              <a:ext cx="158327" cy="19620"/>
            </a:xfrm>
            <a:custGeom>
              <a:avLst/>
              <a:gdLst>
                <a:gd name="T0" fmla="*/ 1 w 16"/>
                <a:gd name="T1" fmla="*/ 0 h 2"/>
                <a:gd name="T2" fmla="*/ 2 w 16"/>
                <a:gd name="T3" fmla="*/ 0 h 2"/>
                <a:gd name="T4" fmla="*/ 0 w 16"/>
                <a:gd name="T5" fmla="*/ 1 h 2"/>
                <a:gd name="T6" fmla="*/ 1 w 16"/>
                <a:gd name="T7" fmla="*/ 2 h 2"/>
                <a:gd name="T8" fmla="*/ 15 w 16"/>
                <a:gd name="T9" fmla="*/ 2 h 2"/>
                <a:gd name="T10" fmla="*/ 1 w 16"/>
                <a:gd name="T11" fmla="*/ 2 h 2"/>
                <a:gd name="T12" fmla="*/ 16 w 16"/>
                <a:gd name="T13" fmla="*/ 2 h 2"/>
                <a:gd name="T14" fmla="*/ 16 w 16"/>
                <a:gd name="T15" fmla="*/ 1 h 2"/>
                <a:gd name="T16" fmla="*/ 16 w 16"/>
                <a:gd name="T17" fmla="*/ 0 h 2"/>
                <a:gd name="T18" fmla="*/ 15 w 16"/>
                <a:gd name="T19" fmla="*/ 0 h 2"/>
                <a:gd name="T20" fmla="*/ 1 w 16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2">
                  <a:moveTo>
                    <a:pt x="1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15" y="2"/>
                  </a:lnTo>
                  <a:lnTo>
                    <a:pt x="1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16" name="Freeform 271"/>
            <p:cNvSpPr>
              <a:spLocks/>
            </p:cNvSpPr>
            <p:nvPr/>
          </p:nvSpPr>
          <p:spPr bwMode="auto">
            <a:xfrm>
              <a:off x="5643766" y="2996782"/>
              <a:ext cx="978000" cy="19620"/>
            </a:xfrm>
            <a:custGeom>
              <a:avLst/>
              <a:gdLst>
                <a:gd name="T0" fmla="*/ 6 w 593"/>
                <a:gd name="T1" fmla="*/ 0 h 12"/>
                <a:gd name="T2" fmla="*/ 0 w 593"/>
                <a:gd name="T3" fmla="*/ 6 h 12"/>
                <a:gd name="T4" fmla="*/ 6 w 593"/>
                <a:gd name="T5" fmla="*/ 12 h 12"/>
                <a:gd name="T6" fmla="*/ 587 w 593"/>
                <a:gd name="T7" fmla="*/ 12 h 12"/>
                <a:gd name="T8" fmla="*/ 593 w 593"/>
                <a:gd name="T9" fmla="*/ 6 h 12"/>
                <a:gd name="T10" fmla="*/ 587 w 593"/>
                <a:gd name="T11" fmla="*/ 0 h 12"/>
                <a:gd name="T12" fmla="*/ 6 w 593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3" h="12">
                  <a:moveTo>
                    <a:pt x="6" y="0"/>
                  </a:moveTo>
                  <a:lnTo>
                    <a:pt x="0" y="6"/>
                  </a:lnTo>
                  <a:lnTo>
                    <a:pt x="6" y="12"/>
                  </a:lnTo>
                  <a:lnTo>
                    <a:pt x="587" y="12"/>
                  </a:lnTo>
                  <a:lnTo>
                    <a:pt x="593" y="6"/>
                  </a:lnTo>
                  <a:lnTo>
                    <a:pt x="587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17" name="Freeform 272"/>
            <p:cNvSpPr>
              <a:spLocks/>
            </p:cNvSpPr>
            <p:nvPr/>
          </p:nvSpPr>
          <p:spPr bwMode="auto">
            <a:xfrm>
              <a:off x="5643766" y="2996782"/>
              <a:ext cx="978000" cy="19620"/>
            </a:xfrm>
            <a:custGeom>
              <a:avLst/>
              <a:gdLst>
                <a:gd name="T0" fmla="*/ 1 w 99"/>
                <a:gd name="T1" fmla="*/ 0 h 2"/>
                <a:gd name="T2" fmla="*/ 2 w 99"/>
                <a:gd name="T3" fmla="*/ 0 h 2"/>
                <a:gd name="T4" fmla="*/ 0 w 99"/>
                <a:gd name="T5" fmla="*/ 1 h 2"/>
                <a:gd name="T6" fmla="*/ 1 w 99"/>
                <a:gd name="T7" fmla="*/ 2 h 2"/>
                <a:gd name="T8" fmla="*/ 98 w 99"/>
                <a:gd name="T9" fmla="*/ 2 h 2"/>
                <a:gd name="T10" fmla="*/ 1 w 99"/>
                <a:gd name="T11" fmla="*/ 2 h 2"/>
                <a:gd name="T12" fmla="*/ 98 w 99"/>
                <a:gd name="T13" fmla="*/ 2 h 2"/>
                <a:gd name="T14" fmla="*/ 99 w 99"/>
                <a:gd name="T15" fmla="*/ 1 h 2"/>
                <a:gd name="T16" fmla="*/ 98 w 99"/>
                <a:gd name="T17" fmla="*/ 0 h 2"/>
                <a:gd name="T18" fmla="*/ 98 w 99"/>
                <a:gd name="T19" fmla="*/ 0 h 2"/>
                <a:gd name="T20" fmla="*/ 1 w 99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9" h="2">
                  <a:moveTo>
                    <a:pt x="1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98" y="2"/>
                  </a:lnTo>
                  <a:lnTo>
                    <a:pt x="1" y="2"/>
                  </a:lnTo>
                  <a:lnTo>
                    <a:pt x="98" y="2"/>
                  </a:lnTo>
                  <a:lnTo>
                    <a:pt x="99" y="1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18" name="Freeform 273"/>
            <p:cNvSpPr>
              <a:spLocks/>
            </p:cNvSpPr>
            <p:nvPr/>
          </p:nvSpPr>
          <p:spPr bwMode="auto">
            <a:xfrm>
              <a:off x="6601976" y="2820203"/>
              <a:ext cx="19791" cy="196199"/>
            </a:xfrm>
            <a:custGeom>
              <a:avLst/>
              <a:gdLst>
                <a:gd name="T0" fmla="*/ 0 w 12"/>
                <a:gd name="T1" fmla="*/ 114 h 120"/>
                <a:gd name="T2" fmla="*/ 0 w 12"/>
                <a:gd name="T3" fmla="*/ 120 h 120"/>
                <a:gd name="T4" fmla="*/ 6 w 12"/>
                <a:gd name="T5" fmla="*/ 120 h 120"/>
                <a:gd name="T6" fmla="*/ 12 w 12"/>
                <a:gd name="T7" fmla="*/ 6 h 120"/>
                <a:gd name="T8" fmla="*/ 12 w 12"/>
                <a:gd name="T9" fmla="*/ 114 h 120"/>
                <a:gd name="T10" fmla="*/ 6 w 12"/>
                <a:gd name="T11" fmla="*/ 0 h 120"/>
                <a:gd name="T12" fmla="*/ 0 w 12"/>
                <a:gd name="T13" fmla="*/ 0 h 120"/>
                <a:gd name="T14" fmla="*/ 0 w 12"/>
                <a:gd name="T15" fmla="*/ 6 h 120"/>
                <a:gd name="T16" fmla="*/ 0 w 12"/>
                <a:gd name="T17" fmla="*/ 11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20">
                  <a:moveTo>
                    <a:pt x="0" y="114"/>
                  </a:moveTo>
                  <a:lnTo>
                    <a:pt x="0" y="120"/>
                  </a:lnTo>
                  <a:lnTo>
                    <a:pt x="6" y="120"/>
                  </a:lnTo>
                  <a:lnTo>
                    <a:pt x="12" y="6"/>
                  </a:lnTo>
                  <a:lnTo>
                    <a:pt x="12" y="114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19" name="Freeform 274"/>
            <p:cNvSpPr>
              <a:spLocks/>
            </p:cNvSpPr>
            <p:nvPr/>
          </p:nvSpPr>
          <p:spPr bwMode="auto">
            <a:xfrm>
              <a:off x="6601976" y="2820203"/>
              <a:ext cx="19791" cy="196199"/>
            </a:xfrm>
            <a:custGeom>
              <a:avLst/>
              <a:gdLst>
                <a:gd name="T0" fmla="*/ 0 w 2"/>
                <a:gd name="T1" fmla="*/ 19 h 20"/>
                <a:gd name="T2" fmla="*/ 0 w 2"/>
                <a:gd name="T3" fmla="*/ 20 h 20"/>
                <a:gd name="T4" fmla="*/ 1 w 2"/>
                <a:gd name="T5" fmla="*/ 20 h 20"/>
                <a:gd name="T6" fmla="*/ 1 w 2"/>
                <a:gd name="T7" fmla="*/ 20 h 20"/>
                <a:gd name="T8" fmla="*/ 2 w 2"/>
                <a:gd name="T9" fmla="*/ 1 h 20"/>
                <a:gd name="T10" fmla="*/ 2 w 2"/>
                <a:gd name="T11" fmla="*/ 19 h 20"/>
                <a:gd name="T12" fmla="*/ 1 w 2"/>
                <a:gd name="T13" fmla="*/ 0 h 20"/>
                <a:gd name="T14" fmla="*/ 1 w 2"/>
                <a:gd name="T15" fmla="*/ 0 h 20"/>
                <a:gd name="T16" fmla="*/ 0 w 2"/>
                <a:gd name="T17" fmla="*/ 0 h 20"/>
                <a:gd name="T18" fmla="*/ 0 w 2"/>
                <a:gd name="T19" fmla="*/ 1 h 20"/>
                <a:gd name="T20" fmla="*/ 0 w 2"/>
                <a:gd name="T21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0">
                  <a:moveTo>
                    <a:pt x="0" y="19"/>
                  </a:moveTo>
                  <a:lnTo>
                    <a:pt x="0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" y="1"/>
                  </a:lnTo>
                  <a:lnTo>
                    <a:pt x="2" y="19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9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20" name="Freeform 275"/>
            <p:cNvSpPr>
              <a:spLocks/>
            </p:cNvSpPr>
            <p:nvPr/>
          </p:nvSpPr>
          <p:spPr bwMode="auto">
            <a:xfrm>
              <a:off x="6601976" y="2820203"/>
              <a:ext cx="69268" cy="19620"/>
            </a:xfrm>
            <a:custGeom>
              <a:avLst/>
              <a:gdLst>
                <a:gd name="T0" fmla="*/ 6 w 42"/>
                <a:gd name="T1" fmla="*/ 0 h 12"/>
                <a:gd name="T2" fmla="*/ 0 w 42"/>
                <a:gd name="T3" fmla="*/ 0 h 12"/>
                <a:gd name="T4" fmla="*/ 0 w 42"/>
                <a:gd name="T5" fmla="*/ 6 h 12"/>
                <a:gd name="T6" fmla="*/ 36 w 42"/>
                <a:gd name="T7" fmla="*/ 12 h 12"/>
                <a:gd name="T8" fmla="*/ 6 w 42"/>
                <a:gd name="T9" fmla="*/ 12 h 12"/>
                <a:gd name="T10" fmla="*/ 42 w 42"/>
                <a:gd name="T11" fmla="*/ 6 h 12"/>
                <a:gd name="T12" fmla="*/ 42 w 42"/>
                <a:gd name="T13" fmla="*/ 0 h 12"/>
                <a:gd name="T14" fmla="*/ 36 w 42"/>
                <a:gd name="T15" fmla="*/ 0 h 12"/>
                <a:gd name="T16" fmla="*/ 6 w 42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12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36" y="12"/>
                  </a:lnTo>
                  <a:lnTo>
                    <a:pt x="6" y="12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21" name="Freeform 276"/>
            <p:cNvSpPr>
              <a:spLocks/>
            </p:cNvSpPr>
            <p:nvPr/>
          </p:nvSpPr>
          <p:spPr bwMode="auto">
            <a:xfrm>
              <a:off x="6601976" y="2820203"/>
              <a:ext cx="69268" cy="19620"/>
            </a:xfrm>
            <a:custGeom>
              <a:avLst/>
              <a:gdLst>
                <a:gd name="T0" fmla="*/ 1 w 7"/>
                <a:gd name="T1" fmla="*/ 0 h 2"/>
                <a:gd name="T2" fmla="*/ 0 w 7"/>
                <a:gd name="T3" fmla="*/ 0 h 2"/>
                <a:gd name="T4" fmla="*/ 0 w 7"/>
                <a:gd name="T5" fmla="*/ 1 h 2"/>
                <a:gd name="T6" fmla="*/ 0 w 7"/>
                <a:gd name="T7" fmla="*/ 1 h 2"/>
                <a:gd name="T8" fmla="*/ 6 w 7"/>
                <a:gd name="T9" fmla="*/ 2 h 2"/>
                <a:gd name="T10" fmla="*/ 1 w 7"/>
                <a:gd name="T11" fmla="*/ 2 h 2"/>
                <a:gd name="T12" fmla="*/ 7 w 7"/>
                <a:gd name="T13" fmla="*/ 1 h 2"/>
                <a:gd name="T14" fmla="*/ 7 w 7"/>
                <a:gd name="T15" fmla="*/ 1 h 2"/>
                <a:gd name="T16" fmla="*/ 7 w 7"/>
                <a:gd name="T17" fmla="*/ 0 h 2"/>
                <a:gd name="T18" fmla="*/ 6 w 7"/>
                <a:gd name="T19" fmla="*/ 0 h 2"/>
                <a:gd name="T20" fmla="*/ 1 w 7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6" y="2"/>
                  </a:lnTo>
                  <a:lnTo>
                    <a:pt x="1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22" name="Freeform 277"/>
            <p:cNvSpPr>
              <a:spLocks/>
            </p:cNvSpPr>
            <p:nvPr/>
          </p:nvSpPr>
          <p:spPr bwMode="auto">
            <a:xfrm>
              <a:off x="6651453" y="2633814"/>
              <a:ext cx="19791" cy="206009"/>
            </a:xfrm>
            <a:custGeom>
              <a:avLst/>
              <a:gdLst>
                <a:gd name="T0" fmla="*/ 0 w 12"/>
                <a:gd name="T1" fmla="*/ 120 h 126"/>
                <a:gd name="T2" fmla="*/ 6 w 12"/>
                <a:gd name="T3" fmla="*/ 120 h 126"/>
                <a:gd name="T4" fmla="*/ 6 w 12"/>
                <a:gd name="T5" fmla="*/ 126 h 126"/>
                <a:gd name="T6" fmla="*/ 12 w 12"/>
                <a:gd name="T7" fmla="*/ 120 h 126"/>
                <a:gd name="T8" fmla="*/ 12 w 12"/>
                <a:gd name="T9" fmla="*/ 6 h 126"/>
                <a:gd name="T10" fmla="*/ 6 w 12"/>
                <a:gd name="T11" fmla="*/ 0 h 126"/>
                <a:gd name="T12" fmla="*/ 6 w 12"/>
                <a:gd name="T13" fmla="*/ 6 h 126"/>
                <a:gd name="T14" fmla="*/ 0 w 12"/>
                <a:gd name="T15" fmla="*/ 6 h 126"/>
                <a:gd name="T16" fmla="*/ 0 w 12"/>
                <a:gd name="T17" fmla="*/ 12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26">
                  <a:moveTo>
                    <a:pt x="0" y="120"/>
                  </a:moveTo>
                  <a:lnTo>
                    <a:pt x="6" y="120"/>
                  </a:lnTo>
                  <a:lnTo>
                    <a:pt x="6" y="126"/>
                  </a:lnTo>
                  <a:lnTo>
                    <a:pt x="12" y="120"/>
                  </a:lnTo>
                  <a:lnTo>
                    <a:pt x="12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23" name="Freeform 278"/>
            <p:cNvSpPr>
              <a:spLocks/>
            </p:cNvSpPr>
            <p:nvPr/>
          </p:nvSpPr>
          <p:spPr bwMode="auto">
            <a:xfrm>
              <a:off x="6651453" y="2633814"/>
              <a:ext cx="19791" cy="206009"/>
            </a:xfrm>
            <a:custGeom>
              <a:avLst/>
              <a:gdLst>
                <a:gd name="T0" fmla="*/ 0 w 2"/>
                <a:gd name="T1" fmla="*/ 20 h 21"/>
                <a:gd name="T2" fmla="*/ 1 w 2"/>
                <a:gd name="T3" fmla="*/ 20 h 21"/>
                <a:gd name="T4" fmla="*/ 1 w 2"/>
                <a:gd name="T5" fmla="*/ 21 h 21"/>
                <a:gd name="T6" fmla="*/ 2 w 2"/>
                <a:gd name="T7" fmla="*/ 20 h 21"/>
                <a:gd name="T8" fmla="*/ 2 w 2"/>
                <a:gd name="T9" fmla="*/ 1 h 21"/>
                <a:gd name="T10" fmla="*/ 2 w 2"/>
                <a:gd name="T11" fmla="*/ 20 h 21"/>
                <a:gd name="T12" fmla="*/ 2 w 2"/>
                <a:gd name="T13" fmla="*/ 1 h 21"/>
                <a:gd name="T14" fmla="*/ 1 w 2"/>
                <a:gd name="T15" fmla="*/ 0 h 21"/>
                <a:gd name="T16" fmla="*/ 1 w 2"/>
                <a:gd name="T17" fmla="*/ 1 h 21"/>
                <a:gd name="T18" fmla="*/ 0 w 2"/>
                <a:gd name="T19" fmla="*/ 1 h 21"/>
                <a:gd name="T20" fmla="*/ 0 w 2"/>
                <a:gd name="T21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1">
                  <a:moveTo>
                    <a:pt x="0" y="20"/>
                  </a:moveTo>
                  <a:lnTo>
                    <a:pt x="1" y="20"/>
                  </a:lnTo>
                  <a:lnTo>
                    <a:pt x="1" y="21"/>
                  </a:lnTo>
                  <a:lnTo>
                    <a:pt x="2" y="20"/>
                  </a:lnTo>
                  <a:lnTo>
                    <a:pt x="2" y="1"/>
                  </a:lnTo>
                  <a:lnTo>
                    <a:pt x="2" y="20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2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24" name="Freeform 279"/>
            <p:cNvSpPr>
              <a:spLocks/>
            </p:cNvSpPr>
            <p:nvPr/>
          </p:nvSpPr>
          <p:spPr bwMode="auto">
            <a:xfrm>
              <a:off x="6651453" y="2633814"/>
              <a:ext cx="188014" cy="19620"/>
            </a:xfrm>
            <a:custGeom>
              <a:avLst/>
              <a:gdLst>
                <a:gd name="T0" fmla="*/ 6 w 114"/>
                <a:gd name="T1" fmla="*/ 0 h 12"/>
                <a:gd name="T2" fmla="*/ 6 w 114"/>
                <a:gd name="T3" fmla="*/ 6 h 12"/>
                <a:gd name="T4" fmla="*/ 0 w 114"/>
                <a:gd name="T5" fmla="*/ 6 h 12"/>
                <a:gd name="T6" fmla="*/ 6 w 114"/>
                <a:gd name="T7" fmla="*/ 12 h 12"/>
                <a:gd name="T8" fmla="*/ 108 w 114"/>
                <a:gd name="T9" fmla="*/ 12 h 12"/>
                <a:gd name="T10" fmla="*/ 114 w 114"/>
                <a:gd name="T11" fmla="*/ 6 h 12"/>
                <a:gd name="T12" fmla="*/ 108 w 114"/>
                <a:gd name="T13" fmla="*/ 6 h 12"/>
                <a:gd name="T14" fmla="*/ 108 w 114"/>
                <a:gd name="T15" fmla="*/ 0 h 12"/>
                <a:gd name="T16" fmla="*/ 6 w 114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" h="12">
                  <a:moveTo>
                    <a:pt x="6" y="0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08" y="12"/>
                  </a:lnTo>
                  <a:lnTo>
                    <a:pt x="114" y="6"/>
                  </a:lnTo>
                  <a:lnTo>
                    <a:pt x="108" y="6"/>
                  </a:lnTo>
                  <a:lnTo>
                    <a:pt x="10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25" name="Freeform 280"/>
            <p:cNvSpPr>
              <a:spLocks/>
            </p:cNvSpPr>
            <p:nvPr/>
          </p:nvSpPr>
          <p:spPr bwMode="auto">
            <a:xfrm>
              <a:off x="6651453" y="2633814"/>
              <a:ext cx="188014" cy="19620"/>
            </a:xfrm>
            <a:custGeom>
              <a:avLst/>
              <a:gdLst>
                <a:gd name="T0" fmla="*/ 1 w 19"/>
                <a:gd name="T1" fmla="*/ 0 h 2"/>
                <a:gd name="T2" fmla="*/ 1 w 19"/>
                <a:gd name="T3" fmla="*/ 1 h 2"/>
                <a:gd name="T4" fmla="*/ 0 w 19"/>
                <a:gd name="T5" fmla="*/ 1 h 2"/>
                <a:gd name="T6" fmla="*/ 1 w 19"/>
                <a:gd name="T7" fmla="*/ 2 h 2"/>
                <a:gd name="T8" fmla="*/ 18 w 19"/>
                <a:gd name="T9" fmla="*/ 2 h 2"/>
                <a:gd name="T10" fmla="*/ 1 w 19"/>
                <a:gd name="T11" fmla="*/ 2 h 2"/>
                <a:gd name="T12" fmla="*/ 18 w 19"/>
                <a:gd name="T13" fmla="*/ 2 h 2"/>
                <a:gd name="T14" fmla="*/ 19 w 19"/>
                <a:gd name="T15" fmla="*/ 1 h 2"/>
                <a:gd name="T16" fmla="*/ 18 w 19"/>
                <a:gd name="T17" fmla="*/ 1 h 2"/>
                <a:gd name="T18" fmla="*/ 18 w 19"/>
                <a:gd name="T19" fmla="*/ 0 h 2"/>
                <a:gd name="T20" fmla="*/ 1 w 19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2">
                  <a:moveTo>
                    <a:pt x="1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18" y="2"/>
                  </a:lnTo>
                  <a:lnTo>
                    <a:pt x="1" y="2"/>
                  </a:lnTo>
                  <a:lnTo>
                    <a:pt x="18" y="2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8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26" name="Freeform 281"/>
            <p:cNvSpPr>
              <a:spLocks/>
            </p:cNvSpPr>
            <p:nvPr/>
          </p:nvSpPr>
          <p:spPr bwMode="auto">
            <a:xfrm>
              <a:off x="6819676" y="2458869"/>
              <a:ext cx="19791" cy="194565"/>
            </a:xfrm>
            <a:custGeom>
              <a:avLst/>
              <a:gdLst>
                <a:gd name="T0" fmla="*/ 0 w 12"/>
                <a:gd name="T1" fmla="*/ 113 h 119"/>
                <a:gd name="T2" fmla="*/ 0 w 12"/>
                <a:gd name="T3" fmla="*/ 119 h 119"/>
                <a:gd name="T4" fmla="*/ 6 w 12"/>
                <a:gd name="T5" fmla="*/ 119 h 119"/>
                <a:gd name="T6" fmla="*/ 12 w 12"/>
                <a:gd name="T7" fmla="*/ 6 h 119"/>
                <a:gd name="T8" fmla="*/ 12 w 12"/>
                <a:gd name="T9" fmla="*/ 113 h 119"/>
                <a:gd name="T10" fmla="*/ 6 w 12"/>
                <a:gd name="T11" fmla="*/ 0 h 119"/>
                <a:gd name="T12" fmla="*/ 0 w 12"/>
                <a:gd name="T13" fmla="*/ 0 h 119"/>
                <a:gd name="T14" fmla="*/ 0 w 12"/>
                <a:gd name="T15" fmla="*/ 6 h 119"/>
                <a:gd name="T16" fmla="*/ 0 w 12"/>
                <a:gd name="T17" fmla="*/ 1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19">
                  <a:moveTo>
                    <a:pt x="0" y="113"/>
                  </a:moveTo>
                  <a:lnTo>
                    <a:pt x="0" y="119"/>
                  </a:lnTo>
                  <a:lnTo>
                    <a:pt x="6" y="119"/>
                  </a:lnTo>
                  <a:lnTo>
                    <a:pt x="12" y="6"/>
                  </a:lnTo>
                  <a:lnTo>
                    <a:pt x="12" y="113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27" name="Freeform 282"/>
            <p:cNvSpPr>
              <a:spLocks/>
            </p:cNvSpPr>
            <p:nvPr/>
          </p:nvSpPr>
          <p:spPr bwMode="auto">
            <a:xfrm>
              <a:off x="6819676" y="2458869"/>
              <a:ext cx="19791" cy="194565"/>
            </a:xfrm>
            <a:custGeom>
              <a:avLst/>
              <a:gdLst>
                <a:gd name="T0" fmla="*/ 0 w 2"/>
                <a:gd name="T1" fmla="*/ 19 h 20"/>
                <a:gd name="T2" fmla="*/ 0 w 2"/>
                <a:gd name="T3" fmla="*/ 20 h 20"/>
                <a:gd name="T4" fmla="*/ 1 w 2"/>
                <a:gd name="T5" fmla="*/ 20 h 20"/>
                <a:gd name="T6" fmla="*/ 1 w 2"/>
                <a:gd name="T7" fmla="*/ 20 h 20"/>
                <a:gd name="T8" fmla="*/ 2 w 2"/>
                <a:gd name="T9" fmla="*/ 1 h 20"/>
                <a:gd name="T10" fmla="*/ 2 w 2"/>
                <a:gd name="T11" fmla="*/ 19 h 20"/>
                <a:gd name="T12" fmla="*/ 1 w 2"/>
                <a:gd name="T13" fmla="*/ 0 h 20"/>
                <a:gd name="T14" fmla="*/ 1 w 2"/>
                <a:gd name="T15" fmla="*/ 0 h 20"/>
                <a:gd name="T16" fmla="*/ 0 w 2"/>
                <a:gd name="T17" fmla="*/ 0 h 20"/>
                <a:gd name="T18" fmla="*/ 0 w 2"/>
                <a:gd name="T19" fmla="*/ 1 h 20"/>
                <a:gd name="T20" fmla="*/ 0 w 2"/>
                <a:gd name="T21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0">
                  <a:moveTo>
                    <a:pt x="0" y="19"/>
                  </a:moveTo>
                  <a:lnTo>
                    <a:pt x="0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" y="1"/>
                  </a:lnTo>
                  <a:lnTo>
                    <a:pt x="2" y="19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9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28" name="Freeform 283"/>
            <p:cNvSpPr>
              <a:spLocks/>
            </p:cNvSpPr>
            <p:nvPr/>
          </p:nvSpPr>
          <p:spPr bwMode="auto">
            <a:xfrm>
              <a:off x="6819676" y="2458869"/>
              <a:ext cx="257282" cy="19620"/>
            </a:xfrm>
            <a:custGeom>
              <a:avLst/>
              <a:gdLst>
                <a:gd name="T0" fmla="*/ 6 w 156"/>
                <a:gd name="T1" fmla="*/ 0 h 12"/>
                <a:gd name="T2" fmla="*/ 0 w 156"/>
                <a:gd name="T3" fmla="*/ 0 h 12"/>
                <a:gd name="T4" fmla="*/ 0 w 156"/>
                <a:gd name="T5" fmla="*/ 12 h 12"/>
                <a:gd name="T6" fmla="*/ 150 w 156"/>
                <a:gd name="T7" fmla="*/ 12 h 12"/>
                <a:gd name="T8" fmla="*/ 156 w 156"/>
                <a:gd name="T9" fmla="*/ 6 h 12"/>
                <a:gd name="T10" fmla="*/ 150 w 156"/>
                <a:gd name="T11" fmla="*/ 0 h 12"/>
                <a:gd name="T12" fmla="*/ 6 w 156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50" y="12"/>
                  </a:lnTo>
                  <a:lnTo>
                    <a:pt x="156" y="6"/>
                  </a:lnTo>
                  <a:lnTo>
                    <a:pt x="15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29" name="Freeform 284"/>
            <p:cNvSpPr>
              <a:spLocks/>
            </p:cNvSpPr>
            <p:nvPr/>
          </p:nvSpPr>
          <p:spPr bwMode="auto">
            <a:xfrm>
              <a:off x="6819676" y="2458869"/>
              <a:ext cx="257282" cy="19620"/>
            </a:xfrm>
            <a:custGeom>
              <a:avLst/>
              <a:gdLst>
                <a:gd name="T0" fmla="*/ 1 w 26"/>
                <a:gd name="T1" fmla="*/ 0 h 2"/>
                <a:gd name="T2" fmla="*/ 0 w 26"/>
                <a:gd name="T3" fmla="*/ 0 h 2"/>
                <a:gd name="T4" fmla="*/ 0 w 26"/>
                <a:gd name="T5" fmla="*/ 1 h 2"/>
                <a:gd name="T6" fmla="*/ 0 w 26"/>
                <a:gd name="T7" fmla="*/ 2 h 2"/>
                <a:gd name="T8" fmla="*/ 25 w 26"/>
                <a:gd name="T9" fmla="*/ 2 h 2"/>
                <a:gd name="T10" fmla="*/ 1 w 26"/>
                <a:gd name="T11" fmla="*/ 2 h 2"/>
                <a:gd name="T12" fmla="*/ 25 w 26"/>
                <a:gd name="T13" fmla="*/ 2 h 2"/>
                <a:gd name="T14" fmla="*/ 26 w 26"/>
                <a:gd name="T15" fmla="*/ 1 h 2"/>
                <a:gd name="T16" fmla="*/ 25 w 26"/>
                <a:gd name="T17" fmla="*/ 0 h 2"/>
                <a:gd name="T18" fmla="*/ 25 w 26"/>
                <a:gd name="T19" fmla="*/ 0 h 2"/>
                <a:gd name="T20" fmla="*/ 1 w 26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5" y="2"/>
                  </a:lnTo>
                  <a:lnTo>
                    <a:pt x="1" y="2"/>
                  </a:lnTo>
                  <a:lnTo>
                    <a:pt x="25" y="2"/>
                  </a:lnTo>
                  <a:lnTo>
                    <a:pt x="26" y="1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30" name="Freeform 285"/>
            <p:cNvSpPr>
              <a:spLocks/>
            </p:cNvSpPr>
            <p:nvPr/>
          </p:nvSpPr>
          <p:spPr bwMode="auto">
            <a:xfrm>
              <a:off x="7057167" y="2282290"/>
              <a:ext cx="19791" cy="196199"/>
            </a:xfrm>
            <a:custGeom>
              <a:avLst/>
              <a:gdLst>
                <a:gd name="T0" fmla="*/ 0 w 12"/>
                <a:gd name="T1" fmla="*/ 114 h 120"/>
                <a:gd name="T2" fmla="*/ 0 w 12"/>
                <a:gd name="T3" fmla="*/ 120 h 120"/>
                <a:gd name="T4" fmla="*/ 6 w 12"/>
                <a:gd name="T5" fmla="*/ 120 h 120"/>
                <a:gd name="T6" fmla="*/ 12 w 12"/>
                <a:gd name="T7" fmla="*/ 6 h 120"/>
                <a:gd name="T8" fmla="*/ 12 w 12"/>
                <a:gd name="T9" fmla="*/ 114 h 120"/>
                <a:gd name="T10" fmla="*/ 6 w 12"/>
                <a:gd name="T11" fmla="*/ 0 h 120"/>
                <a:gd name="T12" fmla="*/ 0 w 12"/>
                <a:gd name="T13" fmla="*/ 0 h 120"/>
                <a:gd name="T14" fmla="*/ 0 w 12"/>
                <a:gd name="T15" fmla="*/ 6 h 120"/>
                <a:gd name="T16" fmla="*/ 0 w 12"/>
                <a:gd name="T17" fmla="*/ 11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20">
                  <a:moveTo>
                    <a:pt x="0" y="114"/>
                  </a:moveTo>
                  <a:lnTo>
                    <a:pt x="0" y="120"/>
                  </a:lnTo>
                  <a:lnTo>
                    <a:pt x="6" y="120"/>
                  </a:lnTo>
                  <a:lnTo>
                    <a:pt x="12" y="6"/>
                  </a:lnTo>
                  <a:lnTo>
                    <a:pt x="12" y="114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31" name="Freeform 286"/>
            <p:cNvSpPr>
              <a:spLocks/>
            </p:cNvSpPr>
            <p:nvPr/>
          </p:nvSpPr>
          <p:spPr bwMode="auto">
            <a:xfrm>
              <a:off x="7057167" y="2282290"/>
              <a:ext cx="19791" cy="196199"/>
            </a:xfrm>
            <a:custGeom>
              <a:avLst/>
              <a:gdLst>
                <a:gd name="T0" fmla="*/ 0 w 2"/>
                <a:gd name="T1" fmla="*/ 19 h 20"/>
                <a:gd name="T2" fmla="*/ 0 w 2"/>
                <a:gd name="T3" fmla="*/ 20 h 20"/>
                <a:gd name="T4" fmla="*/ 1 w 2"/>
                <a:gd name="T5" fmla="*/ 20 h 20"/>
                <a:gd name="T6" fmla="*/ 1 w 2"/>
                <a:gd name="T7" fmla="*/ 20 h 20"/>
                <a:gd name="T8" fmla="*/ 2 w 2"/>
                <a:gd name="T9" fmla="*/ 1 h 20"/>
                <a:gd name="T10" fmla="*/ 2 w 2"/>
                <a:gd name="T11" fmla="*/ 19 h 20"/>
                <a:gd name="T12" fmla="*/ 1 w 2"/>
                <a:gd name="T13" fmla="*/ 0 h 20"/>
                <a:gd name="T14" fmla="*/ 1 w 2"/>
                <a:gd name="T15" fmla="*/ 0 h 20"/>
                <a:gd name="T16" fmla="*/ 0 w 2"/>
                <a:gd name="T17" fmla="*/ 0 h 20"/>
                <a:gd name="T18" fmla="*/ 0 w 2"/>
                <a:gd name="T19" fmla="*/ 1 h 20"/>
                <a:gd name="T20" fmla="*/ 0 w 2"/>
                <a:gd name="T21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0">
                  <a:moveTo>
                    <a:pt x="0" y="19"/>
                  </a:moveTo>
                  <a:lnTo>
                    <a:pt x="0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" y="1"/>
                  </a:lnTo>
                  <a:lnTo>
                    <a:pt x="2" y="19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9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32" name="Freeform 287"/>
            <p:cNvSpPr>
              <a:spLocks/>
            </p:cNvSpPr>
            <p:nvPr/>
          </p:nvSpPr>
          <p:spPr bwMode="auto">
            <a:xfrm>
              <a:off x="7057167" y="2282290"/>
              <a:ext cx="69268" cy="19620"/>
            </a:xfrm>
            <a:custGeom>
              <a:avLst/>
              <a:gdLst>
                <a:gd name="T0" fmla="*/ 6 w 42"/>
                <a:gd name="T1" fmla="*/ 0 h 12"/>
                <a:gd name="T2" fmla="*/ 0 w 42"/>
                <a:gd name="T3" fmla="*/ 0 h 12"/>
                <a:gd name="T4" fmla="*/ 0 w 42"/>
                <a:gd name="T5" fmla="*/ 12 h 12"/>
                <a:gd name="T6" fmla="*/ 42 w 42"/>
                <a:gd name="T7" fmla="*/ 12 h 12"/>
                <a:gd name="T8" fmla="*/ 42 w 42"/>
                <a:gd name="T9" fmla="*/ 0 h 12"/>
                <a:gd name="T10" fmla="*/ 36 w 42"/>
                <a:gd name="T11" fmla="*/ 0 h 12"/>
                <a:gd name="T12" fmla="*/ 6 w 42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42" y="1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33" name="Freeform 288"/>
            <p:cNvSpPr>
              <a:spLocks/>
            </p:cNvSpPr>
            <p:nvPr/>
          </p:nvSpPr>
          <p:spPr bwMode="auto">
            <a:xfrm>
              <a:off x="7057167" y="2282290"/>
              <a:ext cx="69268" cy="19620"/>
            </a:xfrm>
            <a:custGeom>
              <a:avLst/>
              <a:gdLst>
                <a:gd name="T0" fmla="*/ 1 w 7"/>
                <a:gd name="T1" fmla="*/ 0 h 2"/>
                <a:gd name="T2" fmla="*/ 0 w 7"/>
                <a:gd name="T3" fmla="*/ 0 h 2"/>
                <a:gd name="T4" fmla="*/ 0 w 7"/>
                <a:gd name="T5" fmla="*/ 1 h 2"/>
                <a:gd name="T6" fmla="*/ 0 w 7"/>
                <a:gd name="T7" fmla="*/ 2 h 2"/>
                <a:gd name="T8" fmla="*/ 6 w 7"/>
                <a:gd name="T9" fmla="*/ 2 h 2"/>
                <a:gd name="T10" fmla="*/ 1 w 7"/>
                <a:gd name="T11" fmla="*/ 2 h 2"/>
                <a:gd name="T12" fmla="*/ 7 w 7"/>
                <a:gd name="T13" fmla="*/ 2 h 2"/>
                <a:gd name="T14" fmla="*/ 7 w 7"/>
                <a:gd name="T15" fmla="*/ 1 h 2"/>
                <a:gd name="T16" fmla="*/ 7 w 7"/>
                <a:gd name="T17" fmla="*/ 0 h 2"/>
                <a:gd name="T18" fmla="*/ 6 w 7"/>
                <a:gd name="T19" fmla="*/ 0 h 2"/>
                <a:gd name="T20" fmla="*/ 1 w 7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6" y="2"/>
                  </a:lnTo>
                  <a:lnTo>
                    <a:pt x="1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34" name="Rectangle 289"/>
            <p:cNvSpPr>
              <a:spLocks noChangeArrowheads="1"/>
            </p:cNvSpPr>
            <p:nvPr/>
          </p:nvSpPr>
          <p:spPr bwMode="auto">
            <a:xfrm>
              <a:off x="2721309" y="4111846"/>
              <a:ext cx="19791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35" name="Rectangle 290"/>
            <p:cNvSpPr>
              <a:spLocks noChangeArrowheads="1"/>
            </p:cNvSpPr>
            <p:nvPr/>
          </p:nvSpPr>
          <p:spPr bwMode="auto">
            <a:xfrm>
              <a:off x="2721309" y="4111846"/>
              <a:ext cx="19791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36" name="Rectangle 291"/>
            <p:cNvSpPr>
              <a:spLocks noChangeArrowheads="1"/>
            </p:cNvSpPr>
            <p:nvPr/>
          </p:nvSpPr>
          <p:spPr bwMode="auto">
            <a:xfrm>
              <a:off x="2731204" y="4102036"/>
              <a:ext cx="9895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37" name="Rectangle 292"/>
            <p:cNvSpPr>
              <a:spLocks noChangeArrowheads="1"/>
            </p:cNvSpPr>
            <p:nvPr/>
          </p:nvSpPr>
          <p:spPr bwMode="auto">
            <a:xfrm>
              <a:off x="2731204" y="4102036"/>
              <a:ext cx="9895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38" name="Rectangle 293"/>
            <p:cNvSpPr>
              <a:spLocks noChangeArrowheads="1"/>
            </p:cNvSpPr>
            <p:nvPr/>
          </p:nvSpPr>
          <p:spPr bwMode="auto">
            <a:xfrm>
              <a:off x="2741100" y="4102036"/>
              <a:ext cx="1649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39" name="Rectangle 294"/>
            <p:cNvSpPr>
              <a:spLocks noChangeArrowheads="1"/>
            </p:cNvSpPr>
            <p:nvPr/>
          </p:nvSpPr>
          <p:spPr bwMode="auto">
            <a:xfrm>
              <a:off x="2741100" y="4102036"/>
              <a:ext cx="9895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40" name="Rectangle 295"/>
            <p:cNvSpPr>
              <a:spLocks noChangeArrowheads="1"/>
            </p:cNvSpPr>
            <p:nvPr/>
          </p:nvSpPr>
          <p:spPr bwMode="auto">
            <a:xfrm>
              <a:off x="2741100" y="4102036"/>
              <a:ext cx="9895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41" name="Rectangle 296"/>
            <p:cNvSpPr>
              <a:spLocks noChangeArrowheads="1"/>
            </p:cNvSpPr>
            <p:nvPr/>
          </p:nvSpPr>
          <p:spPr bwMode="auto">
            <a:xfrm>
              <a:off x="2741100" y="4043176"/>
              <a:ext cx="19791" cy="6867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42" name="Rectangle 297"/>
            <p:cNvSpPr>
              <a:spLocks noChangeArrowheads="1"/>
            </p:cNvSpPr>
            <p:nvPr/>
          </p:nvSpPr>
          <p:spPr bwMode="auto">
            <a:xfrm>
              <a:off x="2741100" y="4043176"/>
              <a:ext cx="19791" cy="6867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43" name="Rectangle 298"/>
            <p:cNvSpPr>
              <a:spLocks noChangeArrowheads="1"/>
            </p:cNvSpPr>
            <p:nvPr/>
          </p:nvSpPr>
          <p:spPr bwMode="auto">
            <a:xfrm>
              <a:off x="2750995" y="4033366"/>
              <a:ext cx="1649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44" name="Rectangle 299"/>
            <p:cNvSpPr>
              <a:spLocks noChangeArrowheads="1"/>
            </p:cNvSpPr>
            <p:nvPr/>
          </p:nvSpPr>
          <p:spPr bwMode="auto">
            <a:xfrm>
              <a:off x="2741100" y="4013746"/>
              <a:ext cx="19791" cy="2943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45" name="Rectangle 300"/>
            <p:cNvSpPr>
              <a:spLocks noChangeArrowheads="1"/>
            </p:cNvSpPr>
            <p:nvPr/>
          </p:nvSpPr>
          <p:spPr bwMode="auto">
            <a:xfrm>
              <a:off x="2741100" y="4013746"/>
              <a:ext cx="19791" cy="2943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46" name="Rectangle 301"/>
            <p:cNvSpPr>
              <a:spLocks noChangeArrowheads="1"/>
            </p:cNvSpPr>
            <p:nvPr/>
          </p:nvSpPr>
          <p:spPr bwMode="auto">
            <a:xfrm>
              <a:off x="2750995" y="4003936"/>
              <a:ext cx="9895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47" name="Rectangle 302"/>
            <p:cNvSpPr>
              <a:spLocks noChangeArrowheads="1"/>
            </p:cNvSpPr>
            <p:nvPr/>
          </p:nvSpPr>
          <p:spPr bwMode="auto">
            <a:xfrm>
              <a:off x="2750995" y="4003936"/>
              <a:ext cx="9895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48" name="Rectangle 303"/>
            <p:cNvSpPr>
              <a:spLocks noChangeArrowheads="1"/>
            </p:cNvSpPr>
            <p:nvPr/>
          </p:nvSpPr>
          <p:spPr bwMode="auto">
            <a:xfrm>
              <a:off x="2750995" y="3964697"/>
              <a:ext cx="19791" cy="4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49" name="Rectangle 304"/>
            <p:cNvSpPr>
              <a:spLocks noChangeArrowheads="1"/>
            </p:cNvSpPr>
            <p:nvPr/>
          </p:nvSpPr>
          <p:spPr bwMode="auto">
            <a:xfrm>
              <a:off x="2750995" y="3964697"/>
              <a:ext cx="19791" cy="4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50" name="Rectangle 305"/>
            <p:cNvSpPr>
              <a:spLocks noChangeArrowheads="1"/>
            </p:cNvSpPr>
            <p:nvPr/>
          </p:nvSpPr>
          <p:spPr bwMode="auto">
            <a:xfrm>
              <a:off x="2760891" y="3954887"/>
              <a:ext cx="29686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51" name="Rectangle 306"/>
            <p:cNvSpPr>
              <a:spLocks noChangeArrowheads="1"/>
            </p:cNvSpPr>
            <p:nvPr/>
          </p:nvSpPr>
          <p:spPr bwMode="auto">
            <a:xfrm>
              <a:off x="2760891" y="3954887"/>
              <a:ext cx="29686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52" name="Rectangle 307"/>
            <p:cNvSpPr>
              <a:spLocks noChangeArrowheads="1"/>
            </p:cNvSpPr>
            <p:nvPr/>
          </p:nvSpPr>
          <p:spPr bwMode="auto">
            <a:xfrm>
              <a:off x="2780681" y="3945077"/>
              <a:ext cx="19791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53" name="Rectangle 308"/>
            <p:cNvSpPr>
              <a:spLocks noChangeArrowheads="1"/>
            </p:cNvSpPr>
            <p:nvPr/>
          </p:nvSpPr>
          <p:spPr bwMode="auto">
            <a:xfrm>
              <a:off x="2780681" y="3945077"/>
              <a:ext cx="19791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54" name="Rectangle 309"/>
            <p:cNvSpPr>
              <a:spLocks noChangeArrowheads="1"/>
            </p:cNvSpPr>
            <p:nvPr/>
          </p:nvSpPr>
          <p:spPr bwMode="auto">
            <a:xfrm>
              <a:off x="2790577" y="3935267"/>
              <a:ext cx="1649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55" name="Rectangle 310"/>
            <p:cNvSpPr>
              <a:spLocks noChangeArrowheads="1"/>
            </p:cNvSpPr>
            <p:nvPr/>
          </p:nvSpPr>
          <p:spPr bwMode="auto">
            <a:xfrm>
              <a:off x="2780681" y="3915647"/>
              <a:ext cx="19791" cy="2943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56" name="Rectangle 311"/>
            <p:cNvSpPr>
              <a:spLocks noChangeArrowheads="1"/>
            </p:cNvSpPr>
            <p:nvPr/>
          </p:nvSpPr>
          <p:spPr bwMode="auto">
            <a:xfrm>
              <a:off x="2780681" y="3915647"/>
              <a:ext cx="19791" cy="2943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57" name="Rectangle 312"/>
            <p:cNvSpPr>
              <a:spLocks noChangeArrowheads="1"/>
            </p:cNvSpPr>
            <p:nvPr/>
          </p:nvSpPr>
          <p:spPr bwMode="auto">
            <a:xfrm>
              <a:off x="2790577" y="3905837"/>
              <a:ext cx="1649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58" name="Rectangle 313"/>
            <p:cNvSpPr>
              <a:spLocks noChangeArrowheads="1"/>
            </p:cNvSpPr>
            <p:nvPr/>
          </p:nvSpPr>
          <p:spPr bwMode="auto">
            <a:xfrm>
              <a:off x="2780681" y="3905837"/>
              <a:ext cx="19791" cy="981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59" name="Rectangle 314"/>
            <p:cNvSpPr>
              <a:spLocks noChangeArrowheads="1"/>
            </p:cNvSpPr>
            <p:nvPr/>
          </p:nvSpPr>
          <p:spPr bwMode="auto">
            <a:xfrm>
              <a:off x="2780681" y="3905837"/>
              <a:ext cx="19791" cy="981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60" name="Rectangle 315"/>
            <p:cNvSpPr>
              <a:spLocks noChangeArrowheads="1"/>
            </p:cNvSpPr>
            <p:nvPr/>
          </p:nvSpPr>
          <p:spPr bwMode="auto">
            <a:xfrm>
              <a:off x="2800472" y="3846977"/>
              <a:ext cx="18141" cy="1636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61" name="Rectangle 316"/>
            <p:cNvSpPr>
              <a:spLocks noChangeArrowheads="1"/>
            </p:cNvSpPr>
            <p:nvPr/>
          </p:nvSpPr>
          <p:spPr bwMode="auto">
            <a:xfrm>
              <a:off x="2808718" y="3837167"/>
              <a:ext cx="29686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62" name="Rectangle 317"/>
            <p:cNvSpPr>
              <a:spLocks noChangeArrowheads="1"/>
            </p:cNvSpPr>
            <p:nvPr/>
          </p:nvSpPr>
          <p:spPr bwMode="auto">
            <a:xfrm>
              <a:off x="2808718" y="3837167"/>
              <a:ext cx="29686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63" name="Rectangle 318"/>
            <p:cNvSpPr>
              <a:spLocks noChangeArrowheads="1"/>
            </p:cNvSpPr>
            <p:nvPr/>
          </p:nvSpPr>
          <p:spPr bwMode="auto">
            <a:xfrm>
              <a:off x="2838404" y="3837167"/>
              <a:ext cx="9895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64" name="Rectangle 319"/>
            <p:cNvSpPr>
              <a:spLocks noChangeArrowheads="1"/>
            </p:cNvSpPr>
            <p:nvPr/>
          </p:nvSpPr>
          <p:spPr bwMode="auto">
            <a:xfrm>
              <a:off x="2838404" y="3837167"/>
              <a:ext cx="9895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65" name="Rectangle 320"/>
            <p:cNvSpPr>
              <a:spLocks noChangeArrowheads="1"/>
            </p:cNvSpPr>
            <p:nvPr/>
          </p:nvSpPr>
          <p:spPr bwMode="auto">
            <a:xfrm>
              <a:off x="2848300" y="3837167"/>
              <a:ext cx="1649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66" name="Rectangle 321"/>
            <p:cNvSpPr>
              <a:spLocks noChangeArrowheads="1"/>
            </p:cNvSpPr>
            <p:nvPr/>
          </p:nvSpPr>
          <p:spPr bwMode="auto">
            <a:xfrm>
              <a:off x="2838404" y="3827357"/>
              <a:ext cx="19791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67" name="Rectangle 322"/>
            <p:cNvSpPr>
              <a:spLocks noChangeArrowheads="1"/>
            </p:cNvSpPr>
            <p:nvPr/>
          </p:nvSpPr>
          <p:spPr bwMode="auto">
            <a:xfrm>
              <a:off x="2838404" y="3827357"/>
              <a:ext cx="19791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68" name="Rectangle 323"/>
            <p:cNvSpPr>
              <a:spLocks noChangeArrowheads="1"/>
            </p:cNvSpPr>
            <p:nvPr/>
          </p:nvSpPr>
          <p:spPr bwMode="auto">
            <a:xfrm>
              <a:off x="2848300" y="3817547"/>
              <a:ext cx="19791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69" name="Rectangle 324"/>
            <p:cNvSpPr>
              <a:spLocks noChangeArrowheads="1"/>
            </p:cNvSpPr>
            <p:nvPr/>
          </p:nvSpPr>
          <p:spPr bwMode="auto">
            <a:xfrm>
              <a:off x="2848300" y="3817547"/>
              <a:ext cx="19791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70" name="Rectangle 325"/>
            <p:cNvSpPr>
              <a:spLocks noChangeArrowheads="1"/>
            </p:cNvSpPr>
            <p:nvPr/>
          </p:nvSpPr>
          <p:spPr bwMode="auto">
            <a:xfrm>
              <a:off x="2868091" y="3817547"/>
              <a:ext cx="9895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71" name="Rectangle 326"/>
            <p:cNvSpPr>
              <a:spLocks noChangeArrowheads="1"/>
            </p:cNvSpPr>
            <p:nvPr/>
          </p:nvSpPr>
          <p:spPr bwMode="auto">
            <a:xfrm>
              <a:off x="2868091" y="3817547"/>
              <a:ext cx="9895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72" name="Rectangle 327"/>
            <p:cNvSpPr>
              <a:spLocks noChangeArrowheads="1"/>
            </p:cNvSpPr>
            <p:nvPr/>
          </p:nvSpPr>
          <p:spPr bwMode="auto">
            <a:xfrm>
              <a:off x="2877986" y="3817547"/>
              <a:ext cx="1649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73" name="Rectangle 328"/>
            <p:cNvSpPr>
              <a:spLocks noChangeArrowheads="1"/>
            </p:cNvSpPr>
            <p:nvPr/>
          </p:nvSpPr>
          <p:spPr bwMode="auto">
            <a:xfrm>
              <a:off x="2868091" y="3797928"/>
              <a:ext cx="19791" cy="2943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74" name="Rectangle 329"/>
            <p:cNvSpPr>
              <a:spLocks noChangeArrowheads="1"/>
            </p:cNvSpPr>
            <p:nvPr/>
          </p:nvSpPr>
          <p:spPr bwMode="auto">
            <a:xfrm>
              <a:off x="2868091" y="3797928"/>
              <a:ext cx="19791" cy="2943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75" name="Rectangle 330"/>
            <p:cNvSpPr>
              <a:spLocks noChangeArrowheads="1"/>
            </p:cNvSpPr>
            <p:nvPr/>
          </p:nvSpPr>
          <p:spPr bwMode="auto">
            <a:xfrm>
              <a:off x="2877986" y="3788118"/>
              <a:ext cx="49477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76" name="Rectangle 331"/>
            <p:cNvSpPr>
              <a:spLocks noChangeArrowheads="1"/>
            </p:cNvSpPr>
            <p:nvPr/>
          </p:nvSpPr>
          <p:spPr bwMode="auto">
            <a:xfrm>
              <a:off x="2877986" y="3788118"/>
              <a:ext cx="49477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77" name="Rectangle 332"/>
            <p:cNvSpPr>
              <a:spLocks noChangeArrowheads="1"/>
            </p:cNvSpPr>
            <p:nvPr/>
          </p:nvSpPr>
          <p:spPr bwMode="auto">
            <a:xfrm>
              <a:off x="2927464" y="3788118"/>
              <a:ext cx="89059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78" name="Rectangle 333"/>
            <p:cNvSpPr>
              <a:spLocks noChangeArrowheads="1"/>
            </p:cNvSpPr>
            <p:nvPr/>
          </p:nvSpPr>
          <p:spPr bwMode="auto">
            <a:xfrm>
              <a:off x="2927464" y="3788118"/>
              <a:ext cx="89059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79" name="Rectangle 334"/>
            <p:cNvSpPr>
              <a:spLocks noChangeArrowheads="1"/>
            </p:cNvSpPr>
            <p:nvPr/>
          </p:nvSpPr>
          <p:spPr bwMode="auto">
            <a:xfrm>
              <a:off x="3016523" y="3788118"/>
              <a:ext cx="1649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80" name="Rectangle 335"/>
            <p:cNvSpPr>
              <a:spLocks noChangeArrowheads="1"/>
            </p:cNvSpPr>
            <p:nvPr/>
          </p:nvSpPr>
          <p:spPr bwMode="auto">
            <a:xfrm>
              <a:off x="3006627" y="3778308"/>
              <a:ext cx="19791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81" name="Rectangle 336"/>
            <p:cNvSpPr>
              <a:spLocks noChangeArrowheads="1"/>
            </p:cNvSpPr>
            <p:nvPr/>
          </p:nvSpPr>
          <p:spPr bwMode="auto">
            <a:xfrm>
              <a:off x="3006627" y="3778308"/>
              <a:ext cx="19791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82" name="Rectangle 337"/>
            <p:cNvSpPr>
              <a:spLocks noChangeArrowheads="1"/>
            </p:cNvSpPr>
            <p:nvPr/>
          </p:nvSpPr>
          <p:spPr bwMode="auto">
            <a:xfrm>
              <a:off x="3016523" y="3768498"/>
              <a:ext cx="19791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83" name="Rectangle 338"/>
            <p:cNvSpPr>
              <a:spLocks noChangeArrowheads="1"/>
            </p:cNvSpPr>
            <p:nvPr/>
          </p:nvSpPr>
          <p:spPr bwMode="auto">
            <a:xfrm>
              <a:off x="3016523" y="3768498"/>
              <a:ext cx="19791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84" name="Rectangle 339"/>
            <p:cNvSpPr>
              <a:spLocks noChangeArrowheads="1"/>
            </p:cNvSpPr>
            <p:nvPr/>
          </p:nvSpPr>
          <p:spPr bwMode="auto">
            <a:xfrm>
              <a:off x="3026418" y="3748878"/>
              <a:ext cx="19791" cy="2943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85" name="Rectangle 340"/>
            <p:cNvSpPr>
              <a:spLocks noChangeArrowheads="1"/>
            </p:cNvSpPr>
            <p:nvPr/>
          </p:nvSpPr>
          <p:spPr bwMode="auto">
            <a:xfrm>
              <a:off x="3026418" y="3748878"/>
              <a:ext cx="19791" cy="2943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86" name="Rectangle 341"/>
            <p:cNvSpPr>
              <a:spLocks noChangeArrowheads="1"/>
            </p:cNvSpPr>
            <p:nvPr/>
          </p:nvSpPr>
          <p:spPr bwMode="auto">
            <a:xfrm>
              <a:off x="3036314" y="3739068"/>
              <a:ext cx="9895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87" name="Rectangle 342"/>
            <p:cNvSpPr>
              <a:spLocks noChangeArrowheads="1"/>
            </p:cNvSpPr>
            <p:nvPr/>
          </p:nvSpPr>
          <p:spPr bwMode="auto">
            <a:xfrm>
              <a:off x="3036314" y="3739068"/>
              <a:ext cx="9895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88" name="Rectangle 343"/>
            <p:cNvSpPr>
              <a:spLocks noChangeArrowheads="1"/>
            </p:cNvSpPr>
            <p:nvPr/>
          </p:nvSpPr>
          <p:spPr bwMode="auto">
            <a:xfrm>
              <a:off x="3125373" y="3739068"/>
              <a:ext cx="108850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89" name="Rectangle 344"/>
            <p:cNvSpPr>
              <a:spLocks noChangeArrowheads="1"/>
            </p:cNvSpPr>
            <p:nvPr/>
          </p:nvSpPr>
          <p:spPr bwMode="auto">
            <a:xfrm>
              <a:off x="3125373" y="3739068"/>
              <a:ext cx="108850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90" name="Rectangle 345"/>
            <p:cNvSpPr>
              <a:spLocks noChangeArrowheads="1"/>
            </p:cNvSpPr>
            <p:nvPr/>
          </p:nvSpPr>
          <p:spPr bwMode="auto">
            <a:xfrm>
              <a:off x="3234223" y="3739068"/>
              <a:ext cx="178118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91" name="Rectangle 346"/>
            <p:cNvSpPr>
              <a:spLocks noChangeArrowheads="1"/>
            </p:cNvSpPr>
            <p:nvPr/>
          </p:nvSpPr>
          <p:spPr bwMode="auto">
            <a:xfrm>
              <a:off x="3234223" y="3739068"/>
              <a:ext cx="178118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92" name="Rectangle 347"/>
            <p:cNvSpPr>
              <a:spLocks noChangeArrowheads="1"/>
            </p:cNvSpPr>
            <p:nvPr/>
          </p:nvSpPr>
          <p:spPr bwMode="auto">
            <a:xfrm>
              <a:off x="3412341" y="3739068"/>
              <a:ext cx="69268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93" name="Rectangle 348"/>
            <p:cNvSpPr>
              <a:spLocks noChangeArrowheads="1"/>
            </p:cNvSpPr>
            <p:nvPr/>
          </p:nvSpPr>
          <p:spPr bwMode="auto">
            <a:xfrm>
              <a:off x="3412341" y="3739068"/>
              <a:ext cx="69268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94" name="Rectangle 349"/>
            <p:cNvSpPr>
              <a:spLocks noChangeArrowheads="1"/>
            </p:cNvSpPr>
            <p:nvPr/>
          </p:nvSpPr>
          <p:spPr bwMode="auto">
            <a:xfrm>
              <a:off x="3560773" y="3739068"/>
              <a:ext cx="29686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95" name="Rectangle 350"/>
            <p:cNvSpPr>
              <a:spLocks noChangeArrowheads="1"/>
            </p:cNvSpPr>
            <p:nvPr/>
          </p:nvSpPr>
          <p:spPr bwMode="auto">
            <a:xfrm>
              <a:off x="3560773" y="3739068"/>
              <a:ext cx="29686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96" name="Rectangle 351"/>
            <p:cNvSpPr>
              <a:spLocks noChangeArrowheads="1"/>
            </p:cNvSpPr>
            <p:nvPr/>
          </p:nvSpPr>
          <p:spPr bwMode="auto">
            <a:xfrm>
              <a:off x="3590459" y="3739068"/>
              <a:ext cx="107200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97" name="Rectangle 352"/>
            <p:cNvSpPr>
              <a:spLocks noChangeArrowheads="1"/>
            </p:cNvSpPr>
            <p:nvPr/>
          </p:nvSpPr>
          <p:spPr bwMode="auto">
            <a:xfrm>
              <a:off x="3590459" y="3739068"/>
              <a:ext cx="107200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98" name="Rectangle 353"/>
            <p:cNvSpPr>
              <a:spLocks noChangeArrowheads="1"/>
            </p:cNvSpPr>
            <p:nvPr/>
          </p:nvSpPr>
          <p:spPr bwMode="auto">
            <a:xfrm>
              <a:off x="3687765" y="3729258"/>
              <a:ext cx="19791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99" name="Rectangle 354"/>
            <p:cNvSpPr>
              <a:spLocks noChangeArrowheads="1"/>
            </p:cNvSpPr>
            <p:nvPr/>
          </p:nvSpPr>
          <p:spPr bwMode="auto">
            <a:xfrm>
              <a:off x="3687765" y="3729258"/>
              <a:ext cx="19791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00" name="Rectangle 355"/>
            <p:cNvSpPr>
              <a:spLocks noChangeArrowheads="1"/>
            </p:cNvSpPr>
            <p:nvPr/>
          </p:nvSpPr>
          <p:spPr bwMode="auto">
            <a:xfrm>
              <a:off x="3697660" y="3719448"/>
              <a:ext cx="19791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01" name="Rectangle 356"/>
            <p:cNvSpPr>
              <a:spLocks noChangeArrowheads="1"/>
            </p:cNvSpPr>
            <p:nvPr/>
          </p:nvSpPr>
          <p:spPr bwMode="auto">
            <a:xfrm>
              <a:off x="3697660" y="3719448"/>
              <a:ext cx="19791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02" name="Rectangle 357"/>
            <p:cNvSpPr>
              <a:spLocks noChangeArrowheads="1"/>
            </p:cNvSpPr>
            <p:nvPr/>
          </p:nvSpPr>
          <p:spPr bwMode="auto">
            <a:xfrm>
              <a:off x="3717451" y="3719448"/>
              <a:ext cx="59373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03" name="Rectangle 358"/>
            <p:cNvSpPr>
              <a:spLocks noChangeArrowheads="1"/>
            </p:cNvSpPr>
            <p:nvPr/>
          </p:nvSpPr>
          <p:spPr bwMode="auto">
            <a:xfrm>
              <a:off x="3717451" y="3719448"/>
              <a:ext cx="59373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04" name="Rectangle 359"/>
            <p:cNvSpPr>
              <a:spLocks noChangeArrowheads="1"/>
            </p:cNvSpPr>
            <p:nvPr/>
          </p:nvSpPr>
          <p:spPr bwMode="auto">
            <a:xfrm>
              <a:off x="3776824" y="3719448"/>
              <a:ext cx="9895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05" name="Rectangle 360"/>
            <p:cNvSpPr>
              <a:spLocks noChangeArrowheads="1"/>
            </p:cNvSpPr>
            <p:nvPr/>
          </p:nvSpPr>
          <p:spPr bwMode="auto">
            <a:xfrm>
              <a:off x="3776824" y="3719448"/>
              <a:ext cx="9895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06" name="Rectangle 361"/>
            <p:cNvSpPr>
              <a:spLocks noChangeArrowheads="1"/>
            </p:cNvSpPr>
            <p:nvPr/>
          </p:nvSpPr>
          <p:spPr bwMode="auto">
            <a:xfrm>
              <a:off x="3786719" y="3719448"/>
              <a:ext cx="19791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07" name="Rectangle 362"/>
            <p:cNvSpPr>
              <a:spLocks noChangeArrowheads="1"/>
            </p:cNvSpPr>
            <p:nvPr/>
          </p:nvSpPr>
          <p:spPr bwMode="auto">
            <a:xfrm>
              <a:off x="3786719" y="3719448"/>
              <a:ext cx="19791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08" name="Rectangle 363"/>
            <p:cNvSpPr>
              <a:spLocks noChangeArrowheads="1"/>
            </p:cNvSpPr>
            <p:nvPr/>
          </p:nvSpPr>
          <p:spPr bwMode="auto">
            <a:xfrm>
              <a:off x="3806510" y="3719448"/>
              <a:ext cx="79164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09" name="Rectangle 364"/>
            <p:cNvSpPr>
              <a:spLocks noChangeArrowheads="1"/>
            </p:cNvSpPr>
            <p:nvPr/>
          </p:nvSpPr>
          <p:spPr bwMode="auto">
            <a:xfrm>
              <a:off x="3806510" y="3719448"/>
              <a:ext cx="79164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10" name="Rectangle 365"/>
            <p:cNvSpPr>
              <a:spLocks noChangeArrowheads="1"/>
            </p:cNvSpPr>
            <p:nvPr/>
          </p:nvSpPr>
          <p:spPr bwMode="auto">
            <a:xfrm>
              <a:off x="3964838" y="3719448"/>
              <a:ext cx="98955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11" name="Rectangle 366"/>
            <p:cNvSpPr>
              <a:spLocks noChangeArrowheads="1"/>
            </p:cNvSpPr>
            <p:nvPr/>
          </p:nvSpPr>
          <p:spPr bwMode="auto">
            <a:xfrm>
              <a:off x="3964838" y="3719448"/>
              <a:ext cx="98955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12" name="Rectangle 367"/>
            <p:cNvSpPr>
              <a:spLocks noChangeArrowheads="1"/>
            </p:cNvSpPr>
            <p:nvPr/>
          </p:nvSpPr>
          <p:spPr bwMode="auto">
            <a:xfrm>
              <a:off x="4063792" y="3719448"/>
              <a:ext cx="1649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13" name="Rectangle 368"/>
            <p:cNvSpPr>
              <a:spLocks noChangeArrowheads="1"/>
            </p:cNvSpPr>
            <p:nvPr/>
          </p:nvSpPr>
          <p:spPr bwMode="auto">
            <a:xfrm>
              <a:off x="4063792" y="3719448"/>
              <a:ext cx="9895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14" name="Rectangle 369"/>
            <p:cNvSpPr>
              <a:spLocks noChangeArrowheads="1"/>
            </p:cNvSpPr>
            <p:nvPr/>
          </p:nvSpPr>
          <p:spPr bwMode="auto">
            <a:xfrm>
              <a:off x="4063792" y="3719448"/>
              <a:ext cx="9895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15" name="Rectangle 370"/>
            <p:cNvSpPr>
              <a:spLocks noChangeArrowheads="1"/>
            </p:cNvSpPr>
            <p:nvPr/>
          </p:nvSpPr>
          <p:spPr bwMode="auto">
            <a:xfrm>
              <a:off x="4063792" y="3699828"/>
              <a:ext cx="19791" cy="2943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16" name="Rectangle 371"/>
            <p:cNvSpPr>
              <a:spLocks noChangeArrowheads="1"/>
            </p:cNvSpPr>
            <p:nvPr/>
          </p:nvSpPr>
          <p:spPr bwMode="auto">
            <a:xfrm>
              <a:off x="4063792" y="3699828"/>
              <a:ext cx="19791" cy="2943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17" name="Rectangle 372"/>
            <p:cNvSpPr>
              <a:spLocks noChangeArrowheads="1"/>
            </p:cNvSpPr>
            <p:nvPr/>
          </p:nvSpPr>
          <p:spPr bwMode="auto">
            <a:xfrm>
              <a:off x="4073688" y="3690018"/>
              <a:ext cx="39582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18" name="Rectangle 373"/>
            <p:cNvSpPr>
              <a:spLocks noChangeArrowheads="1"/>
            </p:cNvSpPr>
            <p:nvPr/>
          </p:nvSpPr>
          <p:spPr bwMode="auto">
            <a:xfrm>
              <a:off x="4073688" y="3690018"/>
              <a:ext cx="39582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19" name="Rectangle 374"/>
            <p:cNvSpPr>
              <a:spLocks noChangeArrowheads="1"/>
            </p:cNvSpPr>
            <p:nvPr/>
          </p:nvSpPr>
          <p:spPr bwMode="auto">
            <a:xfrm>
              <a:off x="4113269" y="3690018"/>
              <a:ext cx="49477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20" name="Rectangle 375"/>
            <p:cNvSpPr>
              <a:spLocks noChangeArrowheads="1"/>
            </p:cNvSpPr>
            <p:nvPr/>
          </p:nvSpPr>
          <p:spPr bwMode="auto">
            <a:xfrm>
              <a:off x="4113269" y="3690018"/>
              <a:ext cx="49477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21" name="Rectangle 376"/>
            <p:cNvSpPr>
              <a:spLocks noChangeArrowheads="1"/>
            </p:cNvSpPr>
            <p:nvPr/>
          </p:nvSpPr>
          <p:spPr bwMode="auto">
            <a:xfrm>
              <a:off x="4162747" y="3690018"/>
              <a:ext cx="9895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22" name="Rectangle 377"/>
            <p:cNvSpPr>
              <a:spLocks noChangeArrowheads="1"/>
            </p:cNvSpPr>
            <p:nvPr/>
          </p:nvSpPr>
          <p:spPr bwMode="auto">
            <a:xfrm>
              <a:off x="4162747" y="3690018"/>
              <a:ext cx="9895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23" name="Rectangle 378"/>
            <p:cNvSpPr>
              <a:spLocks noChangeArrowheads="1"/>
            </p:cNvSpPr>
            <p:nvPr/>
          </p:nvSpPr>
          <p:spPr bwMode="auto">
            <a:xfrm>
              <a:off x="4172642" y="3690018"/>
              <a:ext cx="19791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24" name="Rectangle 379"/>
            <p:cNvSpPr>
              <a:spLocks noChangeArrowheads="1"/>
            </p:cNvSpPr>
            <p:nvPr/>
          </p:nvSpPr>
          <p:spPr bwMode="auto">
            <a:xfrm>
              <a:off x="4172642" y="3690018"/>
              <a:ext cx="19791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25" name="Rectangle 380"/>
            <p:cNvSpPr>
              <a:spLocks noChangeArrowheads="1"/>
            </p:cNvSpPr>
            <p:nvPr/>
          </p:nvSpPr>
          <p:spPr bwMode="auto">
            <a:xfrm>
              <a:off x="4192433" y="3690018"/>
              <a:ext cx="9895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26" name="Rectangle 381"/>
            <p:cNvSpPr>
              <a:spLocks noChangeArrowheads="1"/>
            </p:cNvSpPr>
            <p:nvPr/>
          </p:nvSpPr>
          <p:spPr bwMode="auto">
            <a:xfrm>
              <a:off x="4192433" y="3690018"/>
              <a:ext cx="9895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27" name="Rectangle 382"/>
            <p:cNvSpPr>
              <a:spLocks noChangeArrowheads="1"/>
            </p:cNvSpPr>
            <p:nvPr/>
          </p:nvSpPr>
          <p:spPr bwMode="auto">
            <a:xfrm>
              <a:off x="4202328" y="3690018"/>
              <a:ext cx="79164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28" name="Rectangle 383"/>
            <p:cNvSpPr>
              <a:spLocks noChangeArrowheads="1"/>
            </p:cNvSpPr>
            <p:nvPr/>
          </p:nvSpPr>
          <p:spPr bwMode="auto">
            <a:xfrm>
              <a:off x="4202328" y="3690018"/>
              <a:ext cx="79164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29" name="Rectangle 384"/>
            <p:cNvSpPr>
              <a:spLocks noChangeArrowheads="1"/>
            </p:cNvSpPr>
            <p:nvPr/>
          </p:nvSpPr>
          <p:spPr bwMode="auto">
            <a:xfrm>
              <a:off x="4360656" y="3690018"/>
              <a:ext cx="49477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30" name="Rectangle 385"/>
            <p:cNvSpPr>
              <a:spLocks noChangeArrowheads="1"/>
            </p:cNvSpPr>
            <p:nvPr/>
          </p:nvSpPr>
          <p:spPr bwMode="auto">
            <a:xfrm>
              <a:off x="4360656" y="3690018"/>
              <a:ext cx="49477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31" name="Rectangle 386"/>
            <p:cNvSpPr>
              <a:spLocks noChangeArrowheads="1"/>
            </p:cNvSpPr>
            <p:nvPr/>
          </p:nvSpPr>
          <p:spPr bwMode="auto">
            <a:xfrm>
              <a:off x="4410133" y="3690018"/>
              <a:ext cx="98955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32" name="Rectangle 387"/>
            <p:cNvSpPr>
              <a:spLocks noChangeArrowheads="1"/>
            </p:cNvSpPr>
            <p:nvPr/>
          </p:nvSpPr>
          <p:spPr bwMode="auto">
            <a:xfrm>
              <a:off x="4410133" y="3690018"/>
              <a:ext cx="98955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33" name="Rectangle 388"/>
            <p:cNvSpPr>
              <a:spLocks noChangeArrowheads="1"/>
            </p:cNvSpPr>
            <p:nvPr/>
          </p:nvSpPr>
          <p:spPr bwMode="auto">
            <a:xfrm>
              <a:off x="4509088" y="3690018"/>
              <a:ext cx="9895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34" name="Rectangle 389"/>
            <p:cNvSpPr>
              <a:spLocks noChangeArrowheads="1"/>
            </p:cNvSpPr>
            <p:nvPr/>
          </p:nvSpPr>
          <p:spPr bwMode="auto">
            <a:xfrm>
              <a:off x="4509088" y="3690018"/>
              <a:ext cx="9895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35" name="Rectangle 390"/>
            <p:cNvSpPr>
              <a:spLocks noChangeArrowheads="1"/>
            </p:cNvSpPr>
            <p:nvPr/>
          </p:nvSpPr>
          <p:spPr bwMode="auto">
            <a:xfrm>
              <a:off x="4518983" y="3690018"/>
              <a:ext cx="19791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36" name="Rectangle 391"/>
            <p:cNvSpPr>
              <a:spLocks noChangeArrowheads="1"/>
            </p:cNvSpPr>
            <p:nvPr/>
          </p:nvSpPr>
          <p:spPr bwMode="auto">
            <a:xfrm>
              <a:off x="4518983" y="3690018"/>
              <a:ext cx="19791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37" name="Rectangle 392"/>
            <p:cNvSpPr>
              <a:spLocks noChangeArrowheads="1"/>
            </p:cNvSpPr>
            <p:nvPr/>
          </p:nvSpPr>
          <p:spPr bwMode="auto">
            <a:xfrm>
              <a:off x="4528879" y="3660588"/>
              <a:ext cx="19791" cy="3924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38" name="Rectangle 393"/>
            <p:cNvSpPr>
              <a:spLocks noChangeArrowheads="1"/>
            </p:cNvSpPr>
            <p:nvPr/>
          </p:nvSpPr>
          <p:spPr bwMode="auto">
            <a:xfrm>
              <a:off x="4528879" y="3660588"/>
              <a:ext cx="19791" cy="3924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39" name="Rectangle 394"/>
            <p:cNvSpPr>
              <a:spLocks noChangeArrowheads="1"/>
            </p:cNvSpPr>
            <p:nvPr/>
          </p:nvSpPr>
          <p:spPr bwMode="auto">
            <a:xfrm>
              <a:off x="4538774" y="3650778"/>
              <a:ext cx="19791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40" name="Rectangle 395"/>
            <p:cNvSpPr>
              <a:spLocks noChangeArrowheads="1"/>
            </p:cNvSpPr>
            <p:nvPr/>
          </p:nvSpPr>
          <p:spPr bwMode="auto">
            <a:xfrm>
              <a:off x="4538774" y="3650778"/>
              <a:ext cx="19791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41" name="Rectangle 396"/>
            <p:cNvSpPr>
              <a:spLocks noChangeArrowheads="1"/>
            </p:cNvSpPr>
            <p:nvPr/>
          </p:nvSpPr>
          <p:spPr bwMode="auto">
            <a:xfrm>
              <a:off x="4548669" y="3621348"/>
              <a:ext cx="18141" cy="3924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42" name="Rectangle 397"/>
            <p:cNvSpPr>
              <a:spLocks noChangeArrowheads="1"/>
            </p:cNvSpPr>
            <p:nvPr/>
          </p:nvSpPr>
          <p:spPr bwMode="auto">
            <a:xfrm>
              <a:off x="4548669" y="3621348"/>
              <a:ext cx="18141" cy="3924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43" name="Rectangle 398"/>
            <p:cNvSpPr>
              <a:spLocks noChangeArrowheads="1"/>
            </p:cNvSpPr>
            <p:nvPr/>
          </p:nvSpPr>
          <p:spPr bwMode="auto">
            <a:xfrm>
              <a:off x="4558565" y="3611538"/>
              <a:ext cx="37932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44" name="Rectangle 399"/>
            <p:cNvSpPr>
              <a:spLocks noChangeArrowheads="1"/>
            </p:cNvSpPr>
            <p:nvPr/>
          </p:nvSpPr>
          <p:spPr bwMode="auto">
            <a:xfrm>
              <a:off x="4558565" y="3611538"/>
              <a:ext cx="37932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45" name="Rectangle 400"/>
            <p:cNvSpPr>
              <a:spLocks noChangeArrowheads="1"/>
            </p:cNvSpPr>
            <p:nvPr/>
          </p:nvSpPr>
          <p:spPr bwMode="auto">
            <a:xfrm>
              <a:off x="4596497" y="3611538"/>
              <a:ext cx="9895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46" name="Rectangle 401"/>
            <p:cNvSpPr>
              <a:spLocks noChangeArrowheads="1"/>
            </p:cNvSpPr>
            <p:nvPr/>
          </p:nvSpPr>
          <p:spPr bwMode="auto">
            <a:xfrm>
              <a:off x="4596497" y="3611538"/>
              <a:ext cx="9895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47" name="Rectangle 402"/>
            <p:cNvSpPr>
              <a:spLocks noChangeArrowheads="1"/>
            </p:cNvSpPr>
            <p:nvPr/>
          </p:nvSpPr>
          <p:spPr bwMode="auto">
            <a:xfrm>
              <a:off x="4685556" y="3611538"/>
              <a:ext cx="49477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48" name="Rectangle 403"/>
            <p:cNvSpPr>
              <a:spLocks noChangeArrowheads="1"/>
            </p:cNvSpPr>
            <p:nvPr/>
          </p:nvSpPr>
          <p:spPr bwMode="auto">
            <a:xfrm>
              <a:off x="4685556" y="3611538"/>
              <a:ext cx="49477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49" name="Rectangle 404"/>
            <p:cNvSpPr>
              <a:spLocks noChangeArrowheads="1"/>
            </p:cNvSpPr>
            <p:nvPr/>
          </p:nvSpPr>
          <p:spPr bwMode="auto">
            <a:xfrm>
              <a:off x="4725138" y="3573933"/>
              <a:ext cx="19791" cy="4741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50" name="Rectangle 405"/>
            <p:cNvSpPr>
              <a:spLocks noChangeArrowheads="1"/>
            </p:cNvSpPr>
            <p:nvPr/>
          </p:nvSpPr>
          <p:spPr bwMode="auto">
            <a:xfrm>
              <a:off x="4725138" y="3573933"/>
              <a:ext cx="19791" cy="4741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51" name="Rectangle 406"/>
            <p:cNvSpPr>
              <a:spLocks noChangeArrowheads="1"/>
            </p:cNvSpPr>
            <p:nvPr/>
          </p:nvSpPr>
          <p:spPr bwMode="auto">
            <a:xfrm>
              <a:off x="4735033" y="3564123"/>
              <a:ext cx="168223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" name="Rectangle 408"/>
            <p:cNvSpPr>
              <a:spLocks noChangeArrowheads="1"/>
            </p:cNvSpPr>
            <p:nvPr/>
          </p:nvSpPr>
          <p:spPr bwMode="auto">
            <a:xfrm>
              <a:off x="4735033" y="3564123"/>
              <a:ext cx="168223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0" name="Rectangle 409"/>
            <p:cNvSpPr>
              <a:spLocks noChangeArrowheads="1"/>
            </p:cNvSpPr>
            <p:nvPr/>
          </p:nvSpPr>
          <p:spPr bwMode="auto">
            <a:xfrm>
              <a:off x="4893361" y="3534693"/>
              <a:ext cx="19791" cy="3924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4286" name="Rectangle 410"/>
            <p:cNvSpPr>
              <a:spLocks noChangeArrowheads="1"/>
            </p:cNvSpPr>
            <p:nvPr/>
          </p:nvSpPr>
          <p:spPr bwMode="auto">
            <a:xfrm>
              <a:off x="4893361" y="3534693"/>
              <a:ext cx="19791" cy="3924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4287" name="Rectangle 411"/>
            <p:cNvSpPr>
              <a:spLocks noChangeArrowheads="1"/>
            </p:cNvSpPr>
            <p:nvPr/>
          </p:nvSpPr>
          <p:spPr bwMode="auto">
            <a:xfrm>
              <a:off x="4903256" y="3524883"/>
              <a:ext cx="19791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52" name="Rectangle 412"/>
            <p:cNvSpPr>
              <a:spLocks noChangeArrowheads="1"/>
            </p:cNvSpPr>
            <p:nvPr/>
          </p:nvSpPr>
          <p:spPr bwMode="auto">
            <a:xfrm>
              <a:off x="4903256" y="3524883"/>
              <a:ext cx="19791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55" name="Rectangle 413"/>
            <p:cNvSpPr>
              <a:spLocks noChangeArrowheads="1"/>
            </p:cNvSpPr>
            <p:nvPr/>
          </p:nvSpPr>
          <p:spPr bwMode="auto">
            <a:xfrm>
              <a:off x="5002211" y="3524883"/>
              <a:ext cx="128641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4098" name="Rectangle 414"/>
            <p:cNvSpPr>
              <a:spLocks noChangeArrowheads="1"/>
            </p:cNvSpPr>
            <p:nvPr/>
          </p:nvSpPr>
          <p:spPr bwMode="auto">
            <a:xfrm>
              <a:off x="5002211" y="3524883"/>
              <a:ext cx="128641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4116" name="Rectangle 415"/>
            <p:cNvSpPr>
              <a:spLocks noChangeArrowheads="1"/>
            </p:cNvSpPr>
            <p:nvPr/>
          </p:nvSpPr>
          <p:spPr bwMode="auto">
            <a:xfrm>
              <a:off x="5120956" y="3495454"/>
              <a:ext cx="19791" cy="3924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4117" name="Rectangle 416"/>
            <p:cNvSpPr>
              <a:spLocks noChangeArrowheads="1"/>
            </p:cNvSpPr>
            <p:nvPr/>
          </p:nvSpPr>
          <p:spPr bwMode="auto">
            <a:xfrm>
              <a:off x="5120956" y="3495454"/>
              <a:ext cx="19791" cy="3924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4118" name="Rectangle 417"/>
            <p:cNvSpPr>
              <a:spLocks noChangeArrowheads="1"/>
            </p:cNvSpPr>
            <p:nvPr/>
          </p:nvSpPr>
          <p:spPr bwMode="auto">
            <a:xfrm>
              <a:off x="5130851" y="3485644"/>
              <a:ext cx="19791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4119" name="Rectangle 418"/>
            <p:cNvSpPr>
              <a:spLocks noChangeArrowheads="1"/>
            </p:cNvSpPr>
            <p:nvPr/>
          </p:nvSpPr>
          <p:spPr bwMode="auto">
            <a:xfrm>
              <a:off x="5130851" y="3485644"/>
              <a:ext cx="19791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4120" name="Rectangle 419"/>
            <p:cNvSpPr>
              <a:spLocks noChangeArrowheads="1"/>
            </p:cNvSpPr>
            <p:nvPr/>
          </p:nvSpPr>
          <p:spPr bwMode="auto">
            <a:xfrm>
              <a:off x="5140747" y="3446404"/>
              <a:ext cx="19791" cy="4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4121" name="Rectangle 420"/>
            <p:cNvSpPr>
              <a:spLocks noChangeArrowheads="1"/>
            </p:cNvSpPr>
            <p:nvPr/>
          </p:nvSpPr>
          <p:spPr bwMode="auto">
            <a:xfrm>
              <a:off x="5140747" y="3446404"/>
              <a:ext cx="19791" cy="4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4122" name="Rectangle 421"/>
            <p:cNvSpPr>
              <a:spLocks noChangeArrowheads="1"/>
            </p:cNvSpPr>
            <p:nvPr/>
          </p:nvSpPr>
          <p:spPr bwMode="auto">
            <a:xfrm>
              <a:off x="5150642" y="3436594"/>
              <a:ext cx="9895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4123" name="Rectangle 422"/>
            <p:cNvSpPr>
              <a:spLocks noChangeArrowheads="1"/>
            </p:cNvSpPr>
            <p:nvPr/>
          </p:nvSpPr>
          <p:spPr bwMode="auto">
            <a:xfrm>
              <a:off x="5150642" y="3436594"/>
              <a:ext cx="9895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4124" name="Rectangle 423"/>
            <p:cNvSpPr>
              <a:spLocks noChangeArrowheads="1"/>
            </p:cNvSpPr>
            <p:nvPr/>
          </p:nvSpPr>
          <p:spPr bwMode="auto">
            <a:xfrm>
              <a:off x="5150642" y="3407164"/>
              <a:ext cx="19791" cy="3924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44" name="Rectangle 424"/>
            <p:cNvSpPr>
              <a:spLocks noChangeArrowheads="1"/>
            </p:cNvSpPr>
            <p:nvPr/>
          </p:nvSpPr>
          <p:spPr bwMode="auto">
            <a:xfrm>
              <a:off x="5150642" y="3407164"/>
              <a:ext cx="19791" cy="3924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45" name="Rectangle 425"/>
            <p:cNvSpPr>
              <a:spLocks noChangeArrowheads="1"/>
            </p:cNvSpPr>
            <p:nvPr/>
          </p:nvSpPr>
          <p:spPr bwMode="auto">
            <a:xfrm>
              <a:off x="5160538" y="3397354"/>
              <a:ext cx="29686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47" name="Rectangle 426"/>
            <p:cNvSpPr>
              <a:spLocks noChangeArrowheads="1"/>
            </p:cNvSpPr>
            <p:nvPr/>
          </p:nvSpPr>
          <p:spPr bwMode="auto">
            <a:xfrm>
              <a:off x="5160538" y="3397354"/>
              <a:ext cx="29686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48" name="Rectangle 427"/>
            <p:cNvSpPr>
              <a:spLocks noChangeArrowheads="1"/>
            </p:cNvSpPr>
            <p:nvPr/>
          </p:nvSpPr>
          <p:spPr bwMode="auto">
            <a:xfrm>
              <a:off x="5229806" y="3367924"/>
              <a:ext cx="19791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49" name="Rectangle 428"/>
            <p:cNvSpPr>
              <a:spLocks noChangeArrowheads="1"/>
            </p:cNvSpPr>
            <p:nvPr/>
          </p:nvSpPr>
          <p:spPr bwMode="auto">
            <a:xfrm>
              <a:off x="5229806" y="3367924"/>
              <a:ext cx="19791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50" name="Rectangle 429"/>
            <p:cNvSpPr>
              <a:spLocks noChangeArrowheads="1"/>
            </p:cNvSpPr>
            <p:nvPr/>
          </p:nvSpPr>
          <p:spPr bwMode="auto">
            <a:xfrm>
              <a:off x="5239701" y="3358114"/>
              <a:ext cx="49477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51" name="Rectangle 430"/>
            <p:cNvSpPr>
              <a:spLocks noChangeArrowheads="1"/>
            </p:cNvSpPr>
            <p:nvPr/>
          </p:nvSpPr>
          <p:spPr bwMode="auto">
            <a:xfrm>
              <a:off x="5239701" y="3358114"/>
              <a:ext cx="49477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52" name="Rectangle 431"/>
            <p:cNvSpPr>
              <a:spLocks noChangeArrowheads="1"/>
            </p:cNvSpPr>
            <p:nvPr/>
          </p:nvSpPr>
          <p:spPr bwMode="auto">
            <a:xfrm>
              <a:off x="5289179" y="3358114"/>
              <a:ext cx="19791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53" name="Rectangle 432"/>
            <p:cNvSpPr>
              <a:spLocks noChangeArrowheads="1"/>
            </p:cNvSpPr>
            <p:nvPr/>
          </p:nvSpPr>
          <p:spPr bwMode="auto">
            <a:xfrm>
              <a:off x="5289179" y="3358114"/>
              <a:ext cx="19791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54" name="Rectangle 433"/>
            <p:cNvSpPr>
              <a:spLocks noChangeArrowheads="1"/>
            </p:cNvSpPr>
            <p:nvPr/>
          </p:nvSpPr>
          <p:spPr bwMode="auto">
            <a:xfrm>
              <a:off x="5308970" y="3358114"/>
              <a:ext cx="128641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55" name="Rectangle 434"/>
            <p:cNvSpPr>
              <a:spLocks noChangeArrowheads="1"/>
            </p:cNvSpPr>
            <p:nvPr/>
          </p:nvSpPr>
          <p:spPr bwMode="auto">
            <a:xfrm>
              <a:off x="5308970" y="3358114"/>
              <a:ext cx="128641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56" name="Rectangle 435"/>
            <p:cNvSpPr>
              <a:spLocks noChangeArrowheads="1"/>
            </p:cNvSpPr>
            <p:nvPr/>
          </p:nvSpPr>
          <p:spPr bwMode="auto">
            <a:xfrm>
              <a:off x="5427715" y="3318874"/>
              <a:ext cx="18141" cy="4905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57" name="Rectangle 436"/>
            <p:cNvSpPr>
              <a:spLocks noChangeArrowheads="1"/>
            </p:cNvSpPr>
            <p:nvPr/>
          </p:nvSpPr>
          <p:spPr bwMode="auto">
            <a:xfrm>
              <a:off x="5427715" y="3318874"/>
              <a:ext cx="18141" cy="4905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58" name="Rectangle 437"/>
            <p:cNvSpPr>
              <a:spLocks noChangeArrowheads="1"/>
            </p:cNvSpPr>
            <p:nvPr/>
          </p:nvSpPr>
          <p:spPr bwMode="auto">
            <a:xfrm>
              <a:off x="5437611" y="3309065"/>
              <a:ext cx="8246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59" name="Rectangle 438"/>
            <p:cNvSpPr>
              <a:spLocks noChangeArrowheads="1"/>
            </p:cNvSpPr>
            <p:nvPr/>
          </p:nvSpPr>
          <p:spPr bwMode="auto">
            <a:xfrm>
              <a:off x="5437611" y="3309065"/>
              <a:ext cx="8246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60" name="Rectangle 439"/>
            <p:cNvSpPr>
              <a:spLocks noChangeArrowheads="1"/>
            </p:cNvSpPr>
            <p:nvPr/>
          </p:nvSpPr>
          <p:spPr bwMode="auto">
            <a:xfrm>
              <a:off x="5437611" y="3279635"/>
              <a:ext cx="18141" cy="3924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61" name="Rectangle 440"/>
            <p:cNvSpPr>
              <a:spLocks noChangeArrowheads="1"/>
            </p:cNvSpPr>
            <p:nvPr/>
          </p:nvSpPr>
          <p:spPr bwMode="auto">
            <a:xfrm>
              <a:off x="5437611" y="3279635"/>
              <a:ext cx="18141" cy="3924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62" name="Rectangle 441"/>
            <p:cNvSpPr>
              <a:spLocks noChangeArrowheads="1"/>
            </p:cNvSpPr>
            <p:nvPr/>
          </p:nvSpPr>
          <p:spPr bwMode="auto">
            <a:xfrm>
              <a:off x="5445857" y="3269825"/>
              <a:ext cx="9895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63" name="Rectangle 442"/>
            <p:cNvSpPr>
              <a:spLocks noChangeArrowheads="1"/>
            </p:cNvSpPr>
            <p:nvPr/>
          </p:nvSpPr>
          <p:spPr bwMode="auto">
            <a:xfrm>
              <a:off x="5445857" y="3269825"/>
              <a:ext cx="9895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64" name="Rectangle 443"/>
            <p:cNvSpPr>
              <a:spLocks noChangeArrowheads="1"/>
            </p:cNvSpPr>
            <p:nvPr/>
          </p:nvSpPr>
          <p:spPr bwMode="auto">
            <a:xfrm>
              <a:off x="5455753" y="3269825"/>
              <a:ext cx="1649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65" name="Rectangle 444"/>
            <p:cNvSpPr>
              <a:spLocks noChangeArrowheads="1"/>
            </p:cNvSpPr>
            <p:nvPr/>
          </p:nvSpPr>
          <p:spPr bwMode="auto">
            <a:xfrm>
              <a:off x="5445857" y="3279635"/>
              <a:ext cx="19791" cy="1636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66" name="Rectangle 445"/>
            <p:cNvSpPr>
              <a:spLocks noChangeArrowheads="1"/>
            </p:cNvSpPr>
            <p:nvPr/>
          </p:nvSpPr>
          <p:spPr bwMode="auto">
            <a:xfrm>
              <a:off x="5495335" y="3230585"/>
              <a:ext cx="19791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67" name="Rectangle 446"/>
            <p:cNvSpPr>
              <a:spLocks noChangeArrowheads="1"/>
            </p:cNvSpPr>
            <p:nvPr/>
          </p:nvSpPr>
          <p:spPr bwMode="auto">
            <a:xfrm>
              <a:off x="5495335" y="3230585"/>
              <a:ext cx="19791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68" name="Rectangle 447"/>
            <p:cNvSpPr>
              <a:spLocks noChangeArrowheads="1"/>
            </p:cNvSpPr>
            <p:nvPr/>
          </p:nvSpPr>
          <p:spPr bwMode="auto">
            <a:xfrm>
              <a:off x="5515126" y="3230585"/>
              <a:ext cx="138536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69" name="Rectangle 448"/>
            <p:cNvSpPr>
              <a:spLocks noChangeArrowheads="1"/>
            </p:cNvSpPr>
            <p:nvPr/>
          </p:nvSpPr>
          <p:spPr bwMode="auto">
            <a:xfrm>
              <a:off x="5515126" y="3230585"/>
              <a:ext cx="138536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70" name="Rectangle 449"/>
            <p:cNvSpPr>
              <a:spLocks noChangeArrowheads="1"/>
            </p:cNvSpPr>
            <p:nvPr/>
          </p:nvSpPr>
          <p:spPr bwMode="auto">
            <a:xfrm>
              <a:off x="5653662" y="3230585"/>
              <a:ext cx="197909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71" name="Rectangle 450"/>
            <p:cNvSpPr>
              <a:spLocks noChangeArrowheads="1"/>
            </p:cNvSpPr>
            <p:nvPr/>
          </p:nvSpPr>
          <p:spPr bwMode="auto">
            <a:xfrm>
              <a:off x="5653662" y="3230585"/>
              <a:ext cx="197909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72" name="Rectangle 451"/>
            <p:cNvSpPr>
              <a:spLocks noChangeArrowheads="1"/>
            </p:cNvSpPr>
            <p:nvPr/>
          </p:nvSpPr>
          <p:spPr bwMode="auto">
            <a:xfrm>
              <a:off x="5930735" y="3230585"/>
              <a:ext cx="356236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73" name="Rectangle 452"/>
            <p:cNvSpPr>
              <a:spLocks noChangeArrowheads="1"/>
            </p:cNvSpPr>
            <p:nvPr/>
          </p:nvSpPr>
          <p:spPr bwMode="auto">
            <a:xfrm>
              <a:off x="5930735" y="3230585"/>
              <a:ext cx="356236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74" name="Rectangle 453"/>
            <p:cNvSpPr>
              <a:spLocks noChangeArrowheads="1"/>
            </p:cNvSpPr>
            <p:nvPr/>
          </p:nvSpPr>
          <p:spPr bwMode="auto">
            <a:xfrm>
              <a:off x="6364485" y="3230585"/>
              <a:ext cx="247386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75" name="Rectangle 454"/>
            <p:cNvSpPr>
              <a:spLocks noChangeArrowheads="1"/>
            </p:cNvSpPr>
            <p:nvPr/>
          </p:nvSpPr>
          <p:spPr bwMode="auto">
            <a:xfrm>
              <a:off x="6364485" y="3230585"/>
              <a:ext cx="247386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2" name="Rectangle 455"/>
            <p:cNvSpPr>
              <a:spLocks noChangeArrowheads="1"/>
            </p:cNvSpPr>
            <p:nvPr/>
          </p:nvSpPr>
          <p:spPr bwMode="auto">
            <a:xfrm>
              <a:off x="6601976" y="3152105"/>
              <a:ext cx="19791" cy="8829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3" name="Rectangle 456"/>
            <p:cNvSpPr>
              <a:spLocks noChangeArrowheads="1"/>
            </p:cNvSpPr>
            <p:nvPr/>
          </p:nvSpPr>
          <p:spPr bwMode="auto">
            <a:xfrm>
              <a:off x="6601976" y="3152105"/>
              <a:ext cx="19791" cy="8829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4" name="Rectangle 457"/>
            <p:cNvSpPr>
              <a:spLocks noChangeArrowheads="1"/>
            </p:cNvSpPr>
            <p:nvPr/>
          </p:nvSpPr>
          <p:spPr bwMode="auto">
            <a:xfrm>
              <a:off x="6601976" y="3016402"/>
              <a:ext cx="19791" cy="6703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5" name="Rectangle 458"/>
            <p:cNvSpPr>
              <a:spLocks noChangeArrowheads="1"/>
            </p:cNvSpPr>
            <p:nvPr/>
          </p:nvSpPr>
          <p:spPr bwMode="auto">
            <a:xfrm>
              <a:off x="6601976" y="3016402"/>
              <a:ext cx="19791" cy="6703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6" name="Rectangle 459"/>
            <p:cNvSpPr>
              <a:spLocks noChangeArrowheads="1"/>
            </p:cNvSpPr>
            <p:nvPr/>
          </p:nvSpPr>
          <p:spPr bwMode="auto">
            <a:xfrm>
              <a:off x="6611871" y="3006592"/>
              <a:ext cx="49477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7" name="Rectangle 460"/>
            <p:cNvSpPr>
              <a:spLocks noChangeArrowheads="1"/>
            </p:cNvSpPr>
            <p:nvPr/>
          </p:nvSpPr>
          <p:spPr bwMode="auto">
            <a:xfrm>
              <a:off x="6611871" y="3006592"/>
              <a:ext cx="49477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8" name="Rectangle 461"/>
            <p:cNvSpPr>
              <a:spLocks noChangeArrowheads="1"/>
            </p:cNvSpPr>
            <p:nvPr/>
          </p:nvSpPr>
          <p:spPr bwMode="auto">
            <a:xfrm>
              <a:off x="6651453" y="2849632"/>
              <a:ext cx="19791" cy="166769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9" name="Rectangle 462"/>
            <p:cNvSpPr>
              <a:spLocks noChangeArrowheads="1"/>
            </p:cNvSpPr>
            <p:nvPr/>
          </p:nvSpPr>
          <p:spPr bwMode="auto">
            <a:xfrm>
              <a:off x="6651453" y="2849632"/>
              <a:ext cx="19791" cy="166769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00" name="Rectangle 463"/>
            <p:cNvSpPr>
              <a:spLocks noChangeArrowheads="1"/>
            </p:cNvSpPr>
            <p:nvPr/>
          </p:nvSpPr>
          <p:spPr bwMode="auto">
            <a:xfrm>
              <a:off x="6681139" y="2790773"/>
              <a:ext cx="148432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01" name="Rectangle 464"/>
            <p:cNvSpPr>
              <a:spLocks noChangeArrowheads="1"/>
            </p:cNvSpPr>
            <p:nvPr/>
          </p:nvSpPr>
          <p:spPr bwMode="auto">
            <a:xfrm>
              <a:off x="6681139" y="2790773"/>
              <a:ext cx="148432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02" name="Rectangle 465"/>
            <p:cNvSpPr>
              <a:spLocks noChangeArrowheads="1"/>
            </p:cNvSpPr>
            <p:nvPr/>
          </p:nvSpPr>
          <p:spPr bwMode="auto">
            <a:xfrm>
              <a:off x="6819676" y="2643623"/>
              <a:ext cx="19791" cy="156959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03" name="Rectangle 466"/>
            <p:cNvSpPr>
              <a:spLocks noChangeArrowheads="1"/>
            </p:cNvSpPr>
            <p:nvPr/>
          </p:nvSpPr>
          <p:spPr bwMode="auto">
            <a:xfrm>
              <a:off x="6819676" y="2643623"/>
              <a:ext cx="19791" cy="156959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04" name="Rectangle 467"/>
            <p:cNvSpPr>
              <a:spLocks noChangeArrowheads="1"/>
            </p:cNvSpPr>
            <p:nvPr/>
          </p:nvSpPr>
          <p:spPr bwMode="auto">
            <a:xfrm>
              <a:off x="6839467" y="2565144"/>
              <a:ext cx="227595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05" name="Rectangle 468"/>
            <p:cNvSpPr>
              <a:spLocks noChangeArrowheads="1"/>
            </p:cNvSpPr>
            <p:nvPr/>
          </p:nvSpPr>
          <p:spPr bwMode="auto">
            <a:xfrm>
              <a:off x="6839467" y="2565144"/>
              <a:ext cx="227595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06" name="Rectangle 469"/>
            <p:cNvSpPr>
              <a:spLocks noChangeArrowheads="1"/>
            </p:cNvSpPr>
            <p:nvPr/>
          </p:nvSpPr>
          <p:spPr bwMode="auto">
            <a:xfrm>
              <a:off x="7057167" y="2488299"/>
              <a:ext cx="19791" cy="86655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07" name="Rectangle 470"/>
            <p:cNvSpPr>
              <a:spLocks noChangeArrowheads="1"/>
            </p:cNvSpPr>
            <p:nvPr/>
          </p:nvSpPr>
          <p:spPr bwMode="auto">
            <a:xfrm>
              <a:off x="7057167" y="2488299"/>
              <a:ext cx="19791" cy="86655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08" name="Rectangle 471"/>
            <p:cNvSpPr>
              <a:spLocks noChangeArrowheads="1"/>
            </p:cNvSpPr>
            <p:nvPr/>
          </p:nvSpPr>
          <p:spPr bwMode="auto">
            <a:xfrm>
              <a:off x="7057167" y="2360769"/>
              <a:ext cx="19791" cy="5886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09" name="Rectangle 472"/>
            <p:cNvSpPr>
              <a:spLocks noChangeArrowheads="1"/>
            </p:cNvSpPr>
            <p:nvPr/>
          </p:nvSpPr>
          <p:spPr bwMode="auto">
            <a:xfrm>
              <a:off x="7057167" y="2360769"/>
              <a:ext cx="19791" cy="5886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10" name="Rectangle 473"/>
            <p:cNvSpPr>
              <a:spLocks noChangeArrowheads="1"/>
            </p:cNvSpPr>
            <p:nvPr/>
          </p:nvSpPr>
          <p:spPr bwMode="auto">
            <a:xfrm>
              <a:off x="7067062" y="2350959"/>
              <a:ext cx="49477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11" name="Rectangle 474"/>
            <p:cNvSpPr>
              <a:spLocks noChangeArrowheads="1"/>
            </p:cNvSpPr>
            <p:nvPr/>
          </p:nvSpPr>
          <p:spPr bwMode="auto">
            <a:xfrm>
              <a:off x="7067062" y="2350959"/>
              <a:ext cx="49477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12" name="Rectangle 475"/>
            <p:cNvSpPr>
              <a:spLocks noChangeArrowheads="1"/>
            </p:cNvSpPr>
            <p:nvPr/>
          </p:nvSpPr>
          <p:spPr bwMode="auto">
            <a:xfrm>
              <a:off x="2731204" y="4121656"/>
              <a:ext cx="9895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13" name="Rectangle 476"/>
            <p:cNvSpPr>
              <a:spLocks noChangeArrowheads="1"/>
            </p:cNvSpPr>
            <p:nvPr/>
          </p:nvSpPr>
          <p:spPr bwMode="auto">
            <a:xfrm>
              <a:off x="2731204" y="4121656"/>
              <a:ext cx="9895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14" name="Rectangle 477"/>
            <p:cNvSpPr>
              <a:spLocks noChangeArrowheads="1"/>
            </p:cNvSpPr>
            <p:nvPr/>
          </p:nvSpPr>
          <p:spPr bwMode="auto">
            <a:xfrm>
              <a:off x="2741100" y="4121656"/>
              <a:ext cx="9895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15" name="Rectangle 478"/>
            <p:cNvSpPr>
              <a:spLocks noChangeArrowheads="1"/>
            </p:cNvSpPr>
            <p:nvPr/>
          </p:nvSpPr>
          <p:spPr bwMode="auto">
            <a:xfrm>
              <a:off x="2741100" y="4121656"/>
              <a:ext cx="9895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16" name="Rectangle 479"/>
            <p:cNvSpPr>
              <a:spLocks noChangeArrowheads="1"/>
            </p:cNvSpPr>
            <p:nvPr/>
          </p:nvSpPr>
          <p:spPr bwMode="auto">
            <a:xfrm>
              <a:off x="2741100" y="4111846"/>
              <a:ext cx="19791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17" name="Rectangle 480"/>
            <p:cNvSpPr>
              <a:spLocks noChangeArrowheads="1"/>
            </p:cNvSpPr>
            <p:nvPr/>
          </p:nvSpPr>
          <p:spPr bwMode="auto">
            <a:xfrm>
              <a:off x="2741100" y="4111846"/>
              <a:ext cx="19791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18" name="Rectangle 481"/>
            <p:cNvSpPr>
              <a:spLocks noChangeArrowheads="1"/>
            </p:cNvSpPr>
            <p:nvPr/>
          </p:nvSpPr>
          <p:spPr bwMode="auto">
            <a:xfrm>
              <a:off x="2741100" y="3984317"/>
              <a:ext cx="19791" cy="2943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19" name="Rectangle 482"/>
            <p:cNvSpPr>
              <a:spLocks noChangeArrowheads="1"/>
            </p:cNvSpPr>
            <p:nvPr/>
          </p:nvSpPr>
          <p:spPr bwMode="auto">
            <a:xfrm>
              <a:off x="2741100" y="3984317"/>
              <a:ext cx="19791" cy="2943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20" name="Rectangle 483"/>
            <p:cNvSpPr>
              <a:spLocks noChangeArrowheads="1"/>
            </p:cNvSpPr>
            <p:nvPr/>
          </p:nvSpPr>
          <p:spPr bwMode="auto">
            <a:xfrm>
              <a:off x="2750995" y="3974507"/>
              <a:ext cx="1649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21" name="Rectangle 484"/>
            <p:cNvSpPr>
              <a:spLocks noChangeArrowheads="1"/>
            </p:cNvSpPr>
            <p:nvPr/>
          </p:nvSpPr>
          <p:spPr bwMode="auto">
            <a:xfrm>
              <a:off x="2741100" y="3964697"/>
              <a:ext cx="19791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76" name="Rectangle 485"/>
            <p:cNvSpPr>
              <a:spLocks noChangeArrowheads="1"/>
            </p:cNvSpPr>
            <p:nvPr/>
          </p:nvSpPr>
          <p:spPr bwMode="auto">
            <a:xfrm>
              <a:off x="2741100" y="3964697"/>
              <a:ext cx="19791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77" name="Rectangle 486"/>
            <p:cNvSpPr>
              <a:spLocks noChangeArrowheads="1"/>
            </p:cNvSpPr>
            <p:nvPr/>
          </p:nvSpPr>
          <p:spPr bwMode="auto">
            <a:xfrm>
              <a:off x="2741100" y="3837167"/>
              <a:ext cx="19791" cy="2943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78" name="Rectangle 487"/>
            <p:cNvSpPr>
              <a:spLocks noChangeArrowheads="1"/>
            </p:cNvSpPr>
            <p:nvPr/>
          </p:nvSpPr>
          <p:spPr bwMode="auto">
            <a:xfrm>
              <a:off x="2741100" y="3837167"/>
              <a:ext cx="19791" cy="2943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79" name="Rectangle 488"/>
            <p:cNvSpPr>
              <a:spLocks noChangeArrowheads="1"/>
            </p:cNvSpPr>
            <p:nvPr/>
          </p:nvSpPr>
          <p:spPr bwMode="auto">
            <a:xfrm>
              <a:off x="2750995" y="3827357"/>
              <a:ext cx="29686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80" name="Rectangle 489"/>
            <p:cNvSpPr>
              <a:spLocks noChangeArrowheads="1"/>
            </p:cNvSpPr>
            <p:nvPr/>
          </p:nvSpPr>
          <p:spPr bwMode="auto">
            <a:xfrm>
              <a:off x="2750995" y="3827357"/>
              <a:ext cx="29686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81" name="Rectangle 490"/>
            <p:cNvSpPr>
              <a:spLocks noChangeArrowheads="1"/>
            </p:cNvSpPr>
            <p:nvPr/>
          </p:nvSpPr>
          <p:spPr bwMode="auto">
            <a:xfrm>
              <a:off x="2897777" y="3827357"/>
              <a:ext cx="19791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82" name="Rectangle 491"/>
            <p:cNvSpPr>
              <a:spLocks noChangeArrowheads="1"/>
            </p:cNvSpPr>
            <p:nvPr/>
          </p:nvSpPr>
          <p:spPr bwMode="auto">
            <a:xfrm>
              <a:off x="2897777" y="3827357"/>
              <a:ext cx="19791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83" name="Rectangle 492"/>
            <p:cNvSpPr>
              <a:spLocks noChangeArrowheads="1"/>
            </p:cNvSpPr>
            <p:nvPr/>
          </p:nvSpPr>
          <p:spPr bwMode="auto">
            <a:xfrm>
              <a:off x="2907673" y="3817547"/>
              <a:ext cx="19791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84" name="Rectangle 493"/>
            <p:cNvSpPr>
              <a:spLocks noChangeArrowheads="1"/>
            </p:cNvSpPr>
            <p:nvPr/>
          </p:nvSpPr>
          <p:spPr bwMode="auto">
            <a:xfrm>
              <a:off x="2907673" y="3817547"/>
              <a:ext cx="19791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85" name="Rectangle 494"/>
            <p:cNvSpPr>
              <a:spLocks noChangeArrowheads="1"/>
            </p:cNvSpPr>
            <p:nvPr/>
          </p:nvSpPr>
          <p:spPr bwMode="auto">
            <a:xfrm>
              <a:off x="2907673" y="3690018"/>
              <a:ext cx="19791" cy="2943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86" name="Rectangle 495"/>
            <p:cNvSpPr>
              <a:spLocks noChangeArrowheads="1"/>
            </p:cNvSpPr>
            <p:nvPr/>
          </p:nvSpPr>
          <p:spPr bwMode="auto">
            <a:xfrm>
              <a:off x="2907673" y="3690018"/>
              <a:ext cx="19791" cy="2943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87" name="Rectangle 496"/>
            <p:cNvSpPr>
              <a:spLocks noChangeArrowheads="1"/>
            </p:cNvSpPr>
            <p:nvPr/>
          </p:nvSpPr>
          <p:spPr bwMode="auto">
            <a:xfrm>
              <a:off x="2917568" y="3680208"/>
              <a:ext cx="19791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88" name="Rectangle 497"/>
            <p:cNvSpPr>
              <a:spLocks noChangeArrowheads="1"/>
            </p:cNvSpPr>
            <p:nvPr/>
          </p:nvSpPr>
          <p:spPr bwMode="auto">
            <a:xfrm>
              <a:off x="2917568" y="3680208"/>
              <a:ext cx="19791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89" name="Rectangle 498"/>
            <p:cNvSpPr>
              <a:spLocks noChangeArrowheads="1"/>
            </p:cNvSpPr>
            <p:nvPr/>
          </p:nvSpPr>
          <p:spPr bwMode="auto">
            <a:xfrm>
              <a:off x="3056104" y="3680208"/>
              <a:ext cx="49477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90" name="Rectangle 499"/>
            <p:cNvSpPr>
              <a:spLocks noChangeArrowheads="1"/>
            </p:cNvSpPr>
            <p:nvPr/>
          </p:nvSpPr>
          <p:spPr bwMode="auto">
            <a:xfrm>
              <a:off x="3056104" y="3680208"/>
              <a:ext cx="49477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91" name="Rectangle 500"/>
            <p:cNvSpPr>
              <a:spLocks noChangeArrowheads="1"/>
            </p:cNvSpPr>
            <p:nvPr/>
          </p:nvSpPr>
          <p:spPr bwMode="auto">
            <a:xfrm>
              <a:off x="3224327" y="3680208"/>
              <a:ext cx="49477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92" name="Rectangle 501"/>
            <p:cNvSpPr>
              <a:spLocks noChangeArrowheads="1"/>
            </p:cNvSpPr>
            <p:nvPr/>
          </p:nvSpPr>
          <p:spPr bwMode="auto">
            <a:xfrm>
              <a:off x="3224327" y="3680208"/>
              <a:ext cx="49477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93" name="Rectangle 502"/>
            <p:cNvSpPr>
              <a:spLocks noChangeArrowheads="1"/>
            </p:cNvSpPr>
            <p:nvPr/>
          </p:nvSpPr>
          <p:spPr bwMode="auto">
            <a:xfrm>
              <a:off x="3392550" y="3680208"/>
              <a:ext cx="49477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94" name="Rectangle 503"/>
            <p:cNvSpPr>
              <a:spLocks noChangeArrowheads="1"/>
            </p:cNvSpPr>
            <p:nvPr/>
          </p:nvSpPr>
          <p:spPr bwMode="auto">
            <a:xfrm>
              <a:off x="3392550" y="3680208"/>
              <a:ext cx="49477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95" name="Rectangle 504"/>
            <p:cNvSpPr>
              <a:spLocks noChangeArrowheads="1"/>
            </p:cNvSpPr>
            <p:nvPr/>
          </p:nvSpPr>
          <p:spPr bwMode="auto">
            <a:xfrm>
              <a:off x="3560773" y="3680208"/>
              <a:ext cx="49477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96" name="Rectangle 505"/>
            <p:cNvSpPr>
              <a:spLocks noChangeArrowheads="1"/>
            </p:cNvSpPr>
            <p:nvPr/>
          </p:nvSpPr>
          <p:spPr bwMode="auto">
            <a:xfrm>
              <a:off x="3560773" y="3680208"/>
              <a:ext cx="49477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97" name="Rectangle 506"/>
            <p:cNvSpPr>
              <a:spLocks noChangeArrowheads="1"/>
            </p:cNvSpPr>
            <p:nvPr/>
          </p:nvSpPr>
          <p:spPr bwMode="auto">
            <a:xfrm>
              <a:off x="3727347" y="3680208"/>
              <a:ext cx="49477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98" name="Rectangle 507"/>
            <p:cNvSpPr>
              <a:spLocks noChangeArrowheads="1"/>
            </p:cNvSpPr>
            <p:nvPr/>
          </p:nvSpPr>
          <p:spPr bwMode="auto">
            <a:xfrm>
              <a:off x="3727347" y="3680208"/>
              <a:ext cx="49477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99" name="Rectangle 508"/>
            <p:cNvSpPr>
              <a:spLocks noChangeArrowheads="1"/>
            </p:cNvSpPr>
            <p:nvPr/>
          </p:nvSpPr>
          <p:spPr bwMode="auto">
            <a:xfrm>
              <a:off x="3895569" y="3680208"/>
              <a:ext cx="49477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00" name="Rectangle 509"/>
            <p:cNvSpPr>
              <a:spLocks noChangeArrowheads="1"/>
            </p:cNvSpPr>
            <p:nvPr/>
          </p:nvSpPr>
          <p:spPr bwMode="auto">
            <a:xfrm>
              <a:off x="3895569" y="3680208"/>
              <a:ext cx="49477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01" name="Rectangle 510"/>
            <p:cNvSpPr>
              <a:spLocks noChangeArrowheads="1"/>
            </p:cNvSpPr>
            <p:nvPr/>
          </p:nvSpPr>
          <p:spPr bwMode="auto">
            <a:xfrm>
              <a:off x="4063792" y="3680208"/>
              <a:ext cx="49477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02" name="Rectangle 511"/>
            <p:cNvSpPr>
              <a:spLocks noChangeArrowheads="1"/>
            </p:cNvSpPr>
            <p:nvPr/>
          </p:nvSpPr>
          <p:spPr bwMode="auto">
            <a:xfrm>
              <a:off x="4063792" y="3680208"/>
              <a:ext cx="49477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03" name="Rectangle 512"/>
            <p:cNvSpPr>
              <a:spLocks noChangeArrowheads="1"/>
            </p:cNvSpPr>
            <p:nvPr/>
          </p:nvSpPr>
          <p:spPr bwMode="auto">
            <a:xfrm>
              <a:off x="4232015" y="3680208"/>
              <a:ext cx="49477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04" name="Rectangle 513"/>
            <p:cNvSpPr>
              <a:spLocks noChangeArrowheads="1"/>
            </p:cNvSpPr>
            <p:nvPr/>
          </p:nvSpPr>
          <p:spPr bwMode="auto">
            <a:xfrm>
              <a:off x="4232015" y="3680208"/>
              <a:ext cx="49477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05" name="Rectangle 514"/>
            <p:cNvSpPr>
              <a:spLocks noChangeArrowheads="1"/>
            </p:cNvSpPr>
            <p:nvPr/>
          </p:nvSpPr>
          <p:spPr bwMode="auto">
            <a:xfrm>
              <a:off x="4400238" y="3680208"/>
              <a:ext cx="49477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06" name="Rectangle 515"/>
            <p:cNvSpPr>
              <a:spLocks noChangeArrowheads="1"/>
            </p:cNvSpPr>
            <p:nvPr/>
          </p:nvSpPr>
          <p:spPr bwMode="auto">
            <a:xfrm>
              <a:off x="4400238" y="3680208"/>
              <a:ext cx="49477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07" name="Rectangle 516"/>
            <p:cNvSpPr>
              <a:spLocks noChangeArrowheads="1"/>
            </p:cNvSpPr>
            <p:nvPr/>
          </p:nvSpPr>
          <p:spPr bwMode="auto">
            <a:xfrm>
              <a:off x="4566811" y="3680208"/>
              <a:ext cx="49477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08" name="Rectangle 517"/>
            <p:cNvSpPr>
              <a:spLocks noChangeArrowheads="1"/>
            </p:cNvSpPr>
            <p:nvPr/>
          </p:nvSpPr>
          <p:spPr bwMode="auto">
            <a:xfrm>
              <a:off x="4566811" y="3680208"/>
              <a:ext cx="49477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09" name="Rectangle 518"/>
            <p:cNvSpPr>
              <a:spLocks noChangeArrowheads="1"/>
            </p:cNvSpPr>
            <p:nvPr/>
          </p:nvSpPr>
          <p:spPr bwMode="auto">
            <a:xfrm>
              <a:off x="4735033" y="3680208"/>
              <a:ext cx="49477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10" name="Rectangle 519"/>
            <p:cNvSpPr>
              <a:spLocks noChangeArrowheads="1"/>
            </p:cNvSpPr>
            <p:nvPr/>
          </p:nvSpPr>
          <p:spPr bwMode="auto">
            <a:xfrm>
              <a:off x="4735033" y="3680208"/>
              <a:ext cx="49477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11" name="Rectangle 520"/>
            <p:cNvSpPr>
              <a:spLocks noChangeArrowheads="1"/>
            </p:cNvSpPr>
            <p:nvPr/>
          </p:nvSpPr>
          <p:spPr bwMode="auto">
            <a:xfrm>
              <a:off x="4903256" y="3680208"/>
              <a:ext cx="49477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12" name="Rectangle 521"/>
            <p:cNvSpPr>
              <a:spLocks noChangeArrowheads="1"/>
            </p:cNvSpPr>
            <p:nvPr/>
          </p:nvSpPr>
          <p:spPr bwMode="auto">
            <a:xfrm>
              <a:off x="4903256" y="3680208"/>
              <a:ext cx="49477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13" name="Rectangle 522"/>
            <p:cNvSpPr>
              <a:spLocks noChangeArrowheads="1"/>
            </p:cNvSpPr>
            <p:nvPr/>
          </p:nvSpPr>
          <p:spPr bwMode="auto">
            <a:xfrm>
              <a:off x="5071479" y="3680208"/>
              <a:ext cx="49477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14" name="Rectangle 523"/>
            <p:cNvSpPr>
              <a:spLocks noChangeArrowheads="1"/>
            </p:cNvSpPr>
            <p:nvPr/>
          </p:nvSpPr>
          <p:spPr bwMode="auto">
            <a:xfrm>
              <a:off x="5071479" y="3680208"/>
              <a:ext cx="49477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15" name="Rectangle 524"/>
            <p:cNvSpPr>
              <a:spLocks noChangeArrowheads="1"/>
            </p:cNvSpPr>
            <p:nvPr/>
          </p:nvSpPr>
          <p:spPr bwMode="auto">
            <a:xfrm>
              <a:off x="5239701" y="3680208"/>
              <a:ext cx="49477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16" name="Rectangle 525"/>
            <p:cNvSpPr>
              <a:spLocks noChangeArrowheads="1"/>
            </p:cNvSpPr>
            <p:nvPr/>
          </p:nvSpPr>
          <p:spPr bwMode="auto">
            <a:xfrm>
              <a:off x="5239701" y="3680208"/>
              <a:ext cx="49477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17" name="Rectangle 526"/>
            <p:cNvSpPr>
              <a:spLocks noChangeArrowheads="1"/>
            </p:cNvSpPr>
            <p:nvPr/>
          </p:nvSpPr>
          <p:spPr bwMode="auto">
            <a:xfrm>
              <a:off x="5407924" y="3680208"/>
              <a:ext cx="47828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18" name="Rectangle 527"/>
            <p:cNvSpPr>
              <a:spLocks noChangeArrowheads="1"/>
            </p:cNvSpPr>
            <p:nvPr/>
          </p:nvSpPr>
          <p:spPr bwMode="auto">
            <a:xfrm>
              <a:off x="5407924" y="3680208"/>
              <a:ext cx="47828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19" name="Rectangle 528"/>
            <p:cNvSpPr>
              <a:spLocks noChangeArrowheads="1"/>
            </p:cNvSpPr>
            <p:nvPr/>
          </p:nvSpPr>
          <p:spPr bwMode="auto">
            <a:xfrm>
              <a:off x="5574498" y="3680208"/>
              <a:ext cx="49477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20" name="Rectangle 529"/>
            <p:cNvSpPr>
              <a:spLocks noChangeArrowheads="1"/>
            </p:cNvSpPr>
            <p:nvPr/>
          </p:nvSpPr>
          <p:spPr bwMode="auto">
            <a:xfrm>
              <a:off x="5574498" y="3680208"/>
              <a:ext cx="49477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21" name="Rectangle 530"/>
            <p:cNvSpPr>
              <a:spLocks noChangeArrowheads="1"/>
            </p:cNvSpPr>
            <p:nvPr/>
          </p:nvSpPr>
          <p:spPr bwMode="auto">
            <a:xfrm>
              <a:off x="5742721" y="3680208"/>
              <a:ext cx="49477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22" name="Rectangle 531"/>
            <p:cNvSpPr>
              <a:spLocks noChangeArrowheads="1"/>
            </p:cNvSpPr>
            <p:nvPr/>
          </p:nvSpPr>
          <p:spPr bwMode="auto">
            <a:xfrm>
              <a:off x="5742721" y="3680208"/>
              <a:ext cx="49477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23" name="Rectangle 532"/>
            <p:cNvSpPr>
              <a:spLocks noChangeArrowheads="1"/>
            </p:cNvSpPr>
            <p:nvPr/>
          </p:nvSpPr>
          <p:spPr bwMode="auto">
            <a:xfrm>
              <a:off x="5910944" y="3680208"/>
              <a:ext cx="49477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24" name="Rectangle 533"/>
            <p:cNvSpPr>
              <a:spLocks noChangeArrowheads="1"/>
            </p:cNvSpPr>
            <p:nvPr/>
          </p:nvSpPr>
          <p:spPr bwMode="auto">
            <a:xfrm>
              <a:off x="5910944" y="3680208"/>
              <a:ext cx="49477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25" name="Rectangle 534"/>
            <p:cNvSpPr>
              <a:spLocks noChangeArrowheads="1"/>
            </p:cNvSpPr>
            <p:nvPr/>
          </p:nvSpPr>
          <p:spPr bwMode="auto">
            <a:xfrm>
              <a:off x="6079166" y="3680208"/>
              <a:ext cx="49477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26" name="Rectangle 535"/>
            <p:cNvSpPr>
              <a:spLocks noChangeArrowheads="1"/>
            </p:cNvSpPr>
            <p:nvPr/>
          </p:nvSpPr>
          <p:spPr bwMode="auto">
            <a:xfrm>
              <a:off x="6079166" y="3680208"/>
              <a:ext cx="49477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27" name="Rectangle 536"/>
            <p:cNvSpPr>
              <a:spLocks noChangeArrowheads="1"/>
            </p:cNvSpPr>
            <p:nvPr/>
          </p:nvSpPr>
          <p:spPr bwMode="auto">
            <a:xfrm>
              <a:off x="6247389" y="3680208"/>
              <a:ext cx="49477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28" name="Rectangle 537"/>
            <p:cNvSpPr>
              <a:spLocks noChangeArrowheads="1"/>
            </p:cNvSpPr>
            <p:nvPr/>
          </p:nvSpPr>
          <p:spPr bwMode="auto">
            <a:xfrm>
              <a:off x="6247389" y="3680208"/>
              <a:ext cx="49477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29" name="Rectangle 538"/>
            <p:cNvSpPr>
              <a:spLocks noChangeArrowheads="1"/>
            </p:cNvSpPr>
            <p:nvPr/>
          </p:nvSpPr>
          <p:spPr bwMode="auto">
            <a:xfrm>
              <a:off x="6413962" y="3680208"/>
              <a:ext cx="49477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30" name="Rectangle 539"/>
            <p:cNvSpPr>
              <a:spLocks noChangeArrowheads="1"/>
            </p:cNvSpPr>
            <p:nvPr/>
          </p:nvSpPr>
          <p:spPr bwMode="auto">
            <a:xfrm>
              <a:off x="6413962" y="3680208"/>
              <a:ext cx="49477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31" name="Rectangle 540"/>
            <p:cNvSpPr>
              <a:spLocks noChangeArrowheads="1"/>
            </p:cNvSpPr>
            <p:nvPr/>
          </p:nvSpPr>
          <p:spPr bwMode="auto">
            <a:xfrm>
              <a:off x="6582185" y="3680208"/>
              <a:ext cx="49477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32" name="Rectangle 541"/>
            <p:cNvSpPr>
              <a:spLocks noChangeArrowheads="1"/>
            </p:cNvSpPr>
            <p:nvPr/>
          </p:nvSpPr>
          <p:spPr bwMode="auto">
            <a:xfrm>
              <a:off x="6582185" y="3680208"/>
              <a:ext cx="49477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33" name="Rectangle 542"/>
            <p:cNvSpPr>
              <a:spLocks noChangeArrowheads="1"/>
            </p:cNvSpPr>
            <p:nvPr/>
          </p:nvSpPr>
          <p:spPr bwMode="auto">
            <a:xfrm>
              <a:off x="6750408" y="3680208"/>
              <a:ext cx="49477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34" name="Rectangle 543"/>
            <p:cNvSpPr>
              <a:spLocks noChangeArrowheads="1"/>
            </p:cNvSpPr>
            <p:nvPr/>
          </p:nvSpPr>
          <p:spPr bwMode="auto">
            <a:xfrm>
              <a:off x="6750408" y="3680208"/>
              <a:ext cx="49477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35" name="Rectangle 544"/>
            <p:cNvSpPr>
              <a:spLocks noChangeArrowheads="1"/>
            </p:cNvSpPr>
            <p:nvPr/>
          </p:nvSpPr>
          <p:spPr bwMode="auto">
            <a:xfrm>
              <a:off x="6918630" y="3680208"/>
              <a:ext cx="49477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36" name="Rectangle 545"/>
            <p:cNvSpPr>
              <a:spLocks noChangeArrowheads="1"/>
            </p:cNvSpPr>
            <p:nvPr/>
          </p:nvSpPr>
          <p:spPr bwMode="auto">
            <a:xfrm>
              <a:off x="6918630" y="3680208"/>
              <a:ext cx="49477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37" name="Rectangle 546"/>
            <p:cNvSpPr>
              <a:spLocks noChangeArrowheads="1"/>
            </p:cNvSpPr>
            <p:nvPr/>
          </p:nvSpPr>
          <p:spPr bwMode="auto">
            <a:xfrm>
              <a:off x="7086853" y="3680208"/>
              <a:ext cx="29686" cy="19620"/>
            </a:xfrm>
            <a:prstGeom prst="rect">
              <a:avLst/>
            </a:prstGeom>
            <a:solidFill>
              <a:srgbClr val="A9A9A9"/>
            </a:solidFill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38" name="Rectangle 547"/>
            <p:cNvSpPr>
              <a:spLocks noChangeArrowheads="1"/>
            </p:cNvSpPr>
            <p:nvPr/>
          </p:nvSpPr>
          <p:spPr bwMode="auto">
            <a:xfrm>
              <a:off x="7086853" y="3680208"/>
              <a:ext cx="29686" cy="19620"/>
            </a:xfrm>
            <a:prstGeom prst="rect">
              <a:avLst/>
            </a:prstGeom>
            <a:noFill/>
            <a:ln w="9525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39" name="Freeform 548"/>
            <p:cNvSpPr>
              <a:spLocks/>
            </p:cNvSpPr>
            <p:nvPr/>
          </p:nvSpPr>
          <p:spPr bwMode="auto">
            <a:xfrm>
              <a:off x="2721309" y="4121656"/>
              <a:ext cx="29686" cy="1962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6 h 12"/>
                <a:gd name="T4" fmla="*/ 0 w 18"/>
                <a:gd name="T5" fmla="*/ 12 h 12"/>
                <a:gd name="T6" fmla="*/ 18 w 18"/>
                <a:gd name="T7" fmla="*/ 12 h 12"/>
                <a:gd name="T8" fmla="*/ 18 w 18"/>
                <a:gd name="T9" fmla="*/ 6 h 12"/>
                <a:gd name="T10" fmla="*/ 12 w 18"/>
                <a:gd name="T11" fmla="*/ 0 h 12"/>
                <a:gd name="T12" fmla="*/ 6 w 1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40" name="Freeform 549"/>
            <p:cNvSpPr>
              <a:spLocks/>
            </p:cNvSpPr>
            <p:nvPr/>
          </p:nvSpPr>
          <p:spPr bwMode="auto">
            <a:xfrm>
              <a:off x="2721309" y="4121656"/>
              <a:ext cx="29686" cy="1962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1 h 2"/>
                <a:gd name="T4" fmla="*/ 0 w 3"/>
                <a:gd name="T5" fmla="*/ 1 h 2"/>
                <a:gd name="T6" fmla="*/ 0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3 w 3"/>
                <a:gd name="T13" fmla="*/ 2 h 2"/>
                <a:gd name="T14" fmla="*/ 3 w 3"/>
                <a:gd name="T15" fmla="*/ 1 h 2"/>
                <a:gd name="T16" fmla="*/ 3 w 3"/>
                <a:gd name="T17" fmla="*/ 1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41" name="Freeform 550"/>
            <p:cNvSpPr>
              <a:spLocks/>
            </p:cNvSpPr>
            <p:nvPr/>
          </p:nvSpPr>
          <p:spPr bwMode="auto">
            <a:xfrm>
              <a:off x="2731204" y="4121656"/>
              <a:ext cx="29686" cy="19620"/>
            </a:xfrm>
            <a:custGeom>
              <a:avLst/>
              <a:gdLst>
                <a:gd name="T0" fmla="*/ 6 w 18"/>
                <a:gd name="T1" fmla="*/ 0 h 12"/>
                <a:gd name="T2" fmla="*/ 0 w 18"/>
                <a:gd name="T3" fmla="*/ 6 h 12"/>
                <a:gd name="T4" fmla="*/ 0 w 18"/>
                <a:gd name="T5" fmla="*/ 12 h 12"/>
                <a:gd name="T6" fmla="*/ 18 w 18"/>
                <a:gd name="T7" fmla="*/ 12 h 12"/>
                <a:gd name="T8" fmla="*/ 18 w 18"/>
                <a:gd name="T9" fmla="*/ 6 h 12"/>
                <a:gd name="T10" fmla="*/ 12 w 18"/>
                <a:gd name="T11" fmla="*/ 0 h 12"/>
                <a:gd name="T12" fmla="*/ 6 w 1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42" name="Freeform 551"/>
            <p:cNvSpPr>
              <a:spLocks/>
            </p:cNvSpPr>
            <p:nvPr/>
          </p:nvSpPr>
          <p:spPr bwMode="auto">
            <a:xfrm>
              <a:off x="2731204" y="4121656"/>
              <a:ext cx="29686" cy="19620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1 h 2"/>
                <a:gd name="T4" fmla="*/ 0 w 3"/>
                <a:gd name="T5" fmla="*/ 1 h 2"/>
                <a:gd name="T6" fmla="*/ 0 w 3"/>
                <a:gd name="T7" fmla="*/ 2 h 2"/>
                <a:gd name="T8" fmla="*/ 2 w 3"/>
                <a:gd name="T9" fmla="*/ 2 h 2"/>
                <a:gd name="T10" fmla="*/ 1 w 3"/>
                <a:gd name="T11" fmla="*/ 2 h 2"/>
                <a:gd name="T12" fmla="*/ 3 w 3"/>
                <a:gd name="T13" fmla="*/ 2 h 2"/>
                <a:gd name="T14" fmla="*/ 3 w 3"/>
                <a:gd name="T15" fmla="*/ 1 h 2"/>
                <a:gd name="T16" fmla="*/ 3 w 3"/>
                <a:gd name="T17" fmla="*/ 1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43" name="Freeform 552"/>
            <p:cNvSpPr>
              <a:spLocks/>
            </p:cNvSpPr>
            <p:nvPr/>
          </p:nvSpPr>
          <p:spPr bwMode="auto">
            <a:xfrm>
              <a:off x="2741100" y="3945077"/>
              <a:ext cx="19791" cy="196199"/>
            </a:xfrm>
            <a:custGeom>
              <a:avLst/>
              <a:gdLst>
                <a:gd name="T0" fmla="*/ 0 w 12"/>
                <a:gd name="T1" fmla="*/ 114 h 120"/>
                <a:gd name="T2" fmla="*/ 0 w 12"/>
                <a:gd name="T3" fmla="*/ 120 h 120"/>
                <a:gd name="T4" fmla="*/ 12 w 12"/>
                <a:gd name="T5" fmla="*/ 120 h 120"/>
                <a:gd name="T6" fmla="*/ 12 w 12"/>
                <a:gd name="T7" fmla="*/ 0 h 120"/>
                <a:gd name="T8" fmla="*/ 0 w 12"/>
                <a:gd name="T9" fmla="*/ 0 h 120"/>
                <a:gd name="T10" fmla="*/ 0 w 12"/>
                <a:gd name="T11" fmla="*/ 6 h 120"/>
                <a:gd name="T12" fmla="*/ 0 w 12"/>
                <a:gd name="T13" fmla="*/ 11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0">
                  <a:moveTo>
                    <a:pt x="0" y="114"/>
                  </a:moveTo>
                  <a:lnTo>
                    <a:pt x="0" y="120"/>
                  </a:lnTo>
                  <a:lnTo>
                    <a:pt x="12" y="1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44" name="Freeform 553"/>
            <p:cNvSpPr>
              <a:spLocks/>
            </p:cNvSpPr>
            <p:nvPr/>
          </p:nvSpPr>
          <p:spPr bwMode="auto">
            <a:xfrm>
              <a:off x="2741100" y="3945077"/>
              <a:ext cx="19791" cy="196199"/>
            </a:xfrm>
            <a:custGeom>
              <a:avLst/>
              <a:gdLst>
                <a:gd name="T0" fmla="*/ 0 w 2"/>
                <a:gd name="T1" fmla="*/ 19 h 20"/>
                <a:gd name="T2" fmla="*/ 0 w 2"/>
                <a:gd name="T3" fmla="*/ 20 h 20"/>
                <a:gd name="T4" fmla="*/ 1 w 2"/>
                <a:gd name="T5" fmla="*/ 20 h 20"/>
                <a:gd name="T6" fmla="*/ 2 w 2"/>
                <a:gd name="T7" fmla="*/ 20 h 20"/>
                <a:gd name="T8" fmla="*/ 2 w 2"/>
                <a:gd name="T9" fmla="*/ 1 h 20"/>
                <a:gd name="T10" fmla="*/ 2 w 2"/>
                <a:gd name="T11" fmla="*/ 19 h 20"/>
                <a:gd name="T12" fmla="*/ 2 w 2"/>
                <a:gd name="T13" fmla="*/ 0 h 20"/>
                <a:gd name="T14" fmla="*/ 1 w 2"/>
                <a:gd name="T15" fmla="*/ 0 h 20"/>
                <a:gd name="T16" fmla="*/ 0 w 2"/>
                <a:gd name="T17" fmla="*/ 0 h 20"/>
                <a:gd name="T18" fmla="*/ 0 w 2"/>
                <a:gd name="T19" fmla="*/ 1 h 20"/>
                <a:gd name="T20" fmla="*/ 0 w 2"/>
                <a:gd name="T21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0">
                  <a:moveTo>
                    <a:pt x="0" y="19"/>
                  </a:moveTo>
                  <a:lnTo>
                    <a:pt x="0" y="20"/>
                  </a:lnTo>
                  <a:lnTo>
                    <a:pt x="1" y="20"/>
                  </a:lnTo>
                  <a:lnTo>
                    <a:pt x="2" y="20"/>
                  </a:lnTo>
                  <a:lnTo>
                    <a:pt x="2" y="1"/>
                  </a:lnTo>
                  <a:lnTo>
                    <a:pt x="2" y="19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9"/>
                  </a:lnTo>
                </a:path>
              </a:pathLst>
            </a:custGeom>
            <a:noFill/>
            <a:ln w="9525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45" name="Freeform 554"/>
            <p:cNvSpPr>
              <a:spLocks/>
            </p:cNvSpPr>
            <p:nvPr/>
          </p:nvSpPr>
          <p:spPr bwMode="auto">
            <a:xfrm>
              <a:off x="2741100" y="3945077"/>
              <a:ext cx="19791" cy="19620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0 h 12"/>
                <a:gd name="T4" fmla="*/ 0 w 12"/>
                <a:gd name="T5" fmla="*/ 6 h 12"/>
                <a:gd name="T6" fmla="*/ 6 w 12"/>
                <a:gd name="T7" fmla="*/ 12 h 12"/>
                <a:gd name="T8" fmla="*/ 12 w 12"/>
                <a:gd name="T9" fmla="*/ 6 h 12"/>
                <a:gd name="T10" fmla="*/ 12 w 12"/>
                <a:gd name="T11" fmla="*/ 0 h 12"/>
                <a:gd name="T12" fmla="*/ 6 w 12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46" name="Freeform 555"/>
            <p:cNvSpPr>
              <a:spLocks/>
            </p:cNvSpPr>
            <p:nvPr/>
          </p:nvSpPr>
          <p:spPr bwMode="auto">
            <a:xfrm>
              <a:off x="2741100" y="3945077"/>
              <a:ext cx="19791" cy="19620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1 h 2"/>
                <a:gd name="T8" fmla="*/ 1 w 2"/>
                <a:gd name="T9" fmla="*/ 2 h 2"/>
                <a:gd name="T10" fmla="*/ 1 w 2"/>
                <a:gd name="T11" fmla="*/ 2 h 2"/>
                <a:gd name="T12" fmla="*/ 2 w 2"/>
                <a:gd name="T13" fmla="*/ 1 h 2"/>
                <a:gd name="T14" fmla="*/ 2 w 2"/>
                <a:gd name="T15" fmla="*/ 1 h 2"/>
                <a:gd name="T16" fmla="*/ 2 w 2"/>
                <a:gd name="T17" fmla="*/ 0 h 2"/>
                <a:gd name="T18" fmla="*/ 1 w 2"/>
                <a:gd name="T19" fmla="*/ 0 h 2"/>
                <a:gd name="T20" fmla="*/ 1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47" name="Freeform 556"/>
            <p:cNvSpPr>
              <a:spLocks/>
            </p:cNvSpPr>
            <p:nvPr/>
          </p:nvSpPr>
          <p:spPr bwMode="auto">
            <a:xfrm>
              <a:off x="2741100" y="3758688"/>
              <a:ext cx="19791" cy="206009"/>
            </a:xfrm>
            <a:custGeom>
              <a:avLst/>
              <a:gdLst>
                <a:gd name="T0" fmla="*/ 0 w 12"/>
                <a:gd name="T1" fmla="*/ 120 h 126"/>
                <a:gd name="T2" fmla="*/ 6 w 12"/>
                <a:gd name="T3" fmla="*/ 120 h 126"/>
                <a:gd name="T4" fmla="*/ 6 w 12"/>
                <a:gd name="T5" fmla="*/ 126 h 126"/>
                <a:gd name="T6" fmla="*/ 12 w 12"/>
                <a:gd name="T7" fmla="*/ 120 h 126"/>
                <a:gd name="T8" fmla="*/ 12 w 12"/>
                <a:gd name="T9" fmla="*/ 0 h 126"/>
                <a:gd name="T10" fmla="*/ 6 w 12"/>
                <a:gd name="T11" fmla="*/ 0 h 126"/>
                <a:gd name="T12" fmla="*/ 0 w 12"/>
                <a:gd name="T13" fmla="*/ 6 h 126"/>
                <a:gd name="T14" fmla="*/ 0 w 12"/>
                <a:gd name="T15" fmla="*/ 12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26">
                  <a:moveTo>
                    <a:pt x="0" y="120"/>
                  </a:moveTo>
                  <a:lnTo>
                    <a:pt x="6" y="120"/>
                  </a:lnTo>
                  <a:lnTo>
                    <a:pt x="6" y="126"/>
                  </a:lnTo>
                  <a:lnTo>
                    <a:pt x="12" y="12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48" name="Freeform 557"/>
            <p:cNvSpPr>
              <a:spLocks/>
            </p:cNvSpPr>
            <p:nvPr/>
          </p:nvSpPr>
          <p:spPr bwMode="auto">
            <a:xfrm>
              <a:off x="2741100" y="3758688"/>
              <a:ext cx="19791" cy="206009"/>
            </a:xfrm>
            <a:custGeom>
              <a:avLst/>
              <a:gdLst>
                <a:gd name="T0" fmla="*/ 0 w 2"/>
                <a:gd name="T1" fmla="*/ 20 h 21"/>
                <a:gd name="T2" fmla="*/ 1 w 2"/>
                <a:gd name="T3" fmla="*/ 20 h 21"/>
                <a:gd name="T4" fmla="*/ 1 w 2"/>
                <a:gd name="T5" fmla="*/ 21 h 21"/>
                <a:gd name="T6" fmla="*/ 2 w 2"/>
                <a:gd name="T7" fmla="*/ 20 h 21"/>
                <a:gd name="T8" fmla="*/ 2 w 2"/>
                <a:gd name="T9" fmla="*/ 1 h 21"/>
                <a:gd name="T10" fmla="*/ 2 w 2"/>
                <a:gd name="T11" fmla="*/ 20 h 21"/>
                <a:gd name="T12" fmla="*/ 2 w 2"/>
                <a:gd name="T13" fmla="*/ 0 h 21"/>
                <a:gd name="T14" fmla="*/ 1 w 2"/>
                <a:gd name="T15" fmla="*/ 0 h 21"/>
                <a:gd name="T16" fmla="*/ 1 w 2"/>
                <a:gd name="T17" fmla="*/ 0 h 21"/>
                <a:gd name="T18" fmla="*/ 0 w 2"/>
                <a:gd name="T19" fmla="*/ 1 h 21"/>
                <a:gd name="T20" fmla="*/ 0 w 2"/>
                <a:gd name="T21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1">
                  <a:moveTo>
                    <a:pt x="0" y="20"/>
                  </a:moveTo>
                  <a:lnTo>
                    <a:pt x="1" y="20"/>
                  </a:lnTo>
                  <a:lnTo>
                    <a:pt x="1" y="21"/>
                  </a:lnTo>
                  <a:lnTo>
                    <a:pt x="2" y="20"/>
                  </a:lnTo>
                  <a:lnTo>
                    <a:pt x="2" y="1"/>
                  </a:lnTo>
                  <a:lnTo>
                    <a:pt x="2" y="2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0"/>
                  </a:lnTo>
                </a:path>
              </a:pathLst>
            </a:custGeom>
            <a:noFill/>
            <a:ln w="9525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49" name="Freeform 558"/>
            <p:cNvSpPr>
              <a:spLocks/>
            </p:cNvSpPr>
            <p:nvPr/>
          </p:nvSpPr>
          <p:spPr bwMode="auto">
            <a:xfrm>
              <a:off x="2741100" y="3758688"/>
              <a:ext cx="4385335" cy="19620"/>
            </a:xfrm>
            <a:custGeom>
              <a:avLst/>
              <a:gdLst>
                <a:gd name="T0" fmla="*/ 6 w 2659"/>
                <a:gd name="T1" fmla="*/ 0 h 12"/>
                <a:gd name="T2" fmla="*/ 0 w 2659"/>
                <a:gd name="T3" fmla="*/ 6 h 12"/>
                <a:gd name="T4" fmla="*/ 6 w 2659"/>
                <a:gd name="T5" fmla="*/ 12 h 12"/>
                <a:gd name="T6" fmla="*/ 2659 w 2659"/>
                <a:gd name="T7" fmla="*/ 12 h 12"/>
                <a:gd name="T8" fmla="*/ 2659 w 2659"/>
                <a:gd name="T9" fmla="*/ 0 h 12"/>
                <a:gd name="T10" fmla="*/ 2653 w 2659"/>
                <a:gd name="T11" fmla="*/ 0 h 12"/>
                <a:gd name="T12" fmla="*/ 6 w 265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59" h="12">
                  <a:moveTo>
                    <a:pt x="6" y="0"/>
                  </a:moveTo>
                  <a:lnTo>
                    <a:pt x="0" y="6"/>
                  </a:lnTo>
                  <a:lnTo>
                    <a:pt x="6" y="12"/>
                  </a:lnTo>
                  <a:lnTo>
                    <a:pt x="2659" y="12"/>
                  </a:lnTo>
                  <a:lnTo>
                    <a:pt x="2659" y="0"/>
                  </a:lnTo>
                  <a:lnTo>
                    <a:pt x="265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50" name="Freeform 559"/>
            <p:cNvSpPr>
              <a:spLocks/>
            </p:cNvSpPr>
            <p:nvPr/>
          </p:nvSpPr>
          <p:spPr bwMode="auto">
            <a:xfrm>
              <a:off x="2741100" y="3758688"/>
              <a:ext cx="4385335" cy="19620"/>
            </a:xfrm>
            <a:custGeom>
              <a:avLst/>
              <a:gdLst>
                <a:gd name="T0" fmla="*/ 1 w 444"/>
                <a:gd name="T1" fmla="*/ 0 h 2"/>
                <a:gd name="T2" fmla="*/ 2 w 444"/>
                <a:gd name="T3" fmla="*/ 0 h 2"/>
                <a:gd name="T4" fmla="*/ 0 w 444"/>
                <a:gd name="T5" fmla="*/ 1 h 2"/>
                <a:gd name="T6" fmla="*/ 1 w 444"/>
                <a:gd name="T7" fmla="*/ 2 h 2"/>
                <a:gd name="T8" fmla="*/ 443 w 444"/>
                <a:gd name="T9" fmla="*/ 2 h 2"/>
                <a:gd name="T10" fmla="*/ 1 w 444"/>
                <a:gd name="T11" fmla="*/ 2 h 2"/>
                <a:gd name="T12" fmla="*/ 444 w 444"/>
                <a:gd name="T13" fmla="*/ 2 h 2"/>
                <a:gd name="T14" fmla="*/ 444 w 444"/>
                <a:gd name="T15" fmla="*/ 1 h 2"/>
                <a:gd name="T16" fmla="*/ 444 w 444"/>
                <a:gd name="T17" fmla="*/ 0 h 2"/>
                <a:gd name="T18" fmla="*/ 443 w 444"/>
                <a:gd name="T19" fmla="*/ 0 h 2"/>
                <a:gd name="T20" fmla="*/ 1 w 444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4" h="2">
                  <a:moveTo>
                    <a:pt x="1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443" y="2"/>
                  </a:lnTo>
                  <a:lnTo>
                    <a:pt x="1" y="2"/>
                  </a:lnTo>
                  <a:lnTo>
                    <a:pt x="444" y="2"/>
                  </a:lnTo>
                  <a:lnTo>
                    <a:pt x="444" y="1"/>
                  </a:lnTo>
                  <a:lnTo>
                    <a:pt x="444" y="0"/>
                  </a:lnTo>
                  <a:lnTo>
                    <a:pt x="443" y="0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798" name="TextBox 797"/>
          <p:cNvSpPr txBox="1"/>
          <p:nvPr/>
        </p:nvSpPr>
        <p:spPr>
          <a:xfrm>
            <a:off x="5727276" y="1263618"/>
            <a:ext cx="1472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Log-rank p = 0.13</a:t>
            </a:r>
            <a:br>
              <a:rPr lang="en-US" sz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en-US" sz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(PSP vs Non-PSP)</a:t>
            </a:r>
          </a:p>
        </p:txBody>
      </p:sp>
      <p:sp>
        <p:nvSpPr>
          <p:cNvPr id="579" name="TextBox 578"/>
          <p:cNvSpPr txBox="1"/>
          <p:nvPr/>
        </p:nvSpPr>
        <p:spPr>
          <a:xfrm>
            <a:off x="0" y="6246194"/>
            <a:ext cx="91439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 pitchFamily="34" charset="0"/>
                <a:ea typeface="ＭＳ Ｐゴシック"/>
                <a:cs typeface="Arial" pitchFamily="34" charset="0"/>
              </a:rPr>
              <a:t>0-365 days population: A-EXTEND, A-II, A-Japan, A-China, A-III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i="1" dirty="0">
                <a:latin typeface="Arial" pitchFamily="34" charset="0"/>
                <a:ea typeface="ＭＳ Ｐゴシック"/>
                <a:cs typeface="Arial" pitchFamily="34" charset="0"/>
              </a:rPr>
              <a:t>366-730 days population: A-EXTEND, A-II, A-Japan, A-China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i="1" dirty="0">
                <a:latin typeface="Arial" pitchFamily="34" charset="0"/>
                <a:ea typeface="ＭＳ Ｐゴシック"/>
                <a:cs typeface="Arial" pitchFamily="34" charset="0"/>
              </a:rPr>
              <a:t>731-1095 days population: A-II</a:t>
            </a:r>
          </a:p>
        </p:txBody>
      </p:sp>
    </p:spTree>
    <p:extLst>
      <p:ext uri="{BB962C8B-B14F-4D97-AF65-F5344CB8AC3E}">
        <p14:creationId xmlns="" xmlns:p14="http://schemas.microsoft.com/office/powerpoint/2010/main" val="9415409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60613454"/>
              </p:ext>
            </p:extLst>
          </p:nvPr>
        </p:nvGraphicFramePr>
        <p:xfrm>
          <a:off x="1579304" y="1309500"/>
          <a:ext cx="6011676" cy="5130800"/>
        </p:xfrm>
        <a:graphic>
          <a:graphicData uri="http://schemas.openxmlformats.org/drawingml/2006/table">
            <a:tbl>
              <a:tblPr/>
              <a:tblGrid>
                <a:gridCol w="2663108"/>
                <a:gridCol w="1754650"/>
                <a:gridCol w="1593918"/>
              </a:tblGrid>
              <a:tr h="241390">
                <a:tc>
                  <a:txBody>
                    <a:bodyPr/>
                    <a:lstStyle/>
                    <a:p>
                      <a:pPr algn="l" fontAlgn="ctr"/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In-hospital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 months</a:t>
                      </a: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  <a:lumOff val="10000"/>
                      </a:schemeClr>
                    </a:solidFill>
                  </a:tcPr>
                </a:tc>
              </a:tr>
              <a:tr h="24685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Patients</a:t>
                      </a:r>
                      <a:endParaRPr lang="ja-JP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105</a:t>
                      </a:r>
                      <a:endParaRPr lang="ja-JP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43 </a:t>
                      </a:r>
                      <a:endParaRPr lang="ja-JP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  <a:lumOff val="10000"/>
                      </a:schemeClr>
                    </a:solidFill>
                  </a:tcPr>
                </a:tc>
              </a:tr>
              <a:tr h="2413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All Death 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48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  <a:lumOff val="10000"/>
                      </a:schemeClr>
                    </a:solidFill>
                  </a:tcPr>
                </a:tc>
              </a:tr>
              <a:tr h="2413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Non-cardiac Death 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48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  <a:lumOff val="10000"/>
                      </a:schemeClr>
                    </a:solidFill>
                  </a:tcPr>
                </a:tc>
              </a:tr>
              <a:tr h="2413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Cardiac Death 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48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  <a:lumOff val="10000"/>
                      </a:schemeClr>
                    </a:solidFill>
                  </a:tcPr>
                </a:tc>
              </a:tr>
              <a:tr h="2413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Any MI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48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 (3.8%)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 (3.8%)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  <a:lumOff val="10000"/>
                      </a:schemeClr>
                    </a:solidFill>
                  </a:tcPr>
                </a:tc>
              </a:tr>
              <a:tr h="2413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Q-MI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48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  <a:lumOff val="10000"/>
                      </a:schemeClr>
                    </a:solidFill>
                  </a:tcPr>
                </a:tc>
              </a:tr>
              <a:tr h="2413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Non-Q MI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48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 (3.8%)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 (3.8%)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  <a:lumOff val="10000"/>
                      </a:schemeClr>
                    </a:solidFill>
                  </a:tcPr>
                </a:tc>
              </a:tr>
              <a:tr h="2413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All Revascularization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48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  <a:lumOff val="10000"/>
                      </a:schemeClr>
                    </a:solidFill>
                  </a:tcPr>
                </a:tc>
              </a:tr>
              <a:tr h="2413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TVR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48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  <a:lumOff val="10000"/>
                      </a:schemeClr>
                    </a:solidFill>
                  </a:tcPr>
                </a:tc>
              </a:tr>
              <a:tr h="2413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TLR 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48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  <a:lumOff val="10000"/>
                      </a:schemeClr>
                    </a:solidFill>
                  </a:tcPr>
                </a:tc>
              </a:tr>
              <a:tr h="2413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TVF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48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en-US" altLang="ja-JP" sz="16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(3.8%)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en-US" altLang="ja-JP" sz="16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(3.8%)</a:t>
                      </a:r>
                      <a:endParaRPr lang="ja-JP" altLang="ko-KR" sz="16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  <a:lumOff val="10000"/>
                      </a:schemeClr>
                    </a:solidFill>
                  </a:tcPr>
                </a:tc>
              </a:tr>
              <a:tr h="2413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TLF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48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en-US" altLang="ja-JP" sz="16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(3.8%)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en-US" altLang="ja-JP" sz="16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(3.8%)</a:t>
                      </a:r>
                      <a:endParaRPr lang="ja-JP" altLang="ko-KR" sz="16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  <a:lumOff val="10000"/>
                      </a:schemeClr>
                    </a:solidFill>
                  </a:tcPr>
                </a:tc>
              </a:tr>
              <a:tr h="2413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MACE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48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en-US" altLang="ja-JP" sz="16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(3.8%)</a:t>
                      </a:r>
                      <a:endParaRPr lang="ja-JP" altLang="ko-KR" sz="16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en-US" altLang="ja-JP" sz="16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(3.8%)</a:t>
                      </a:r>
                      <a:endParaRPr lang="ja-JP" altLang="ko-KR" sz="16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  <a:lumOff val="10000"/>
                      </a:schemeClr>
                    </a:solidFill>
                  </a:tcPr>
                </a:tc>
              </a:tr>
              <a:tr h="2413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en-US" altLang="ja-JP" sz="16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DoCE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48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en-US" altLang="ja-JP" sz="16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(3.8%)</a:t>
                      </a:r>
                      <a:endParaRPr lang="ja-JP" altLang="ko-KR" sz="16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en-US" altLang="ja-JP" sz="16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(3.8%)</a:t>
                      </a:r>
                      <a:endParaRPr lang="ja-JP" altLang="ko-KR" sz="16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  <a:lumOff val="10000"/>
                      </a:schemeClr>
                    </a:solidFill>
                  </a:tcPr>
                </a:tc>
              </a:tr>
              <a:tr h="2413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en-US" altLang="ja-JP" sz="16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PoCE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48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en-US" altLang="ja-JP" sz="16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(3.8%)</a:t>
                      </a:r>
                      <a:endParaRPr lang="ja-JP" altLang="ko-KR" sz="16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en-US" altLang="ja-JP" sz="16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(3.8%)</a:t>
                      </a:r>
                      <a:endParaRPr lang="ja-JP" altLang="ko-KR" sz="16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  <a:lumOff val="10000"/>
                      </a:schemeClr>
                    </a:solidFill>
                  </a:tcPr>
                </a:tc>
              </a:tr>
              <a:tr h="2413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Definite or probable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  <a:lumOff val="10000"/>
                      </a:schemeClr>
                    </a:solidFill>
                  </a:tcPr>
                </a:tc>
              </a:tr>
              <a:tr h="2413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Acute </a:t>
                      </a:r>
                      <a:r>
                        <a:rPr lang="ja-JP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(0–1 day) </a:t>
                      </a:r>
                    </a:p>
                  </a:txBody>
                  <a:tcPr marL="3048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  <a:lumOff val="10000"/>
                      </a:schemeClr>
                    </a:solidFill>
                  </a:tcPr>
                </a:tc>
              </a:tr>
              <a:tr h="2413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Sub-acute </a:t>
                      </a:r>
                      <a:r>
                        <a:rPr lang="ja-JP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(2–30 days) </a:t>
                      </a:r>
                    </a:p>
                  </a:txBody>
                  <a:tcPr marL="3048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  <a:lumOff val="10000"/>
                      </a:schemeClr>
                    </a:solidFill>
                  </a:tcPr>
                </a:tc>
              </a:tr>
              <a:tr h="2413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Late </a:t>
                      </a:r>
                      <a:r>
                        <a:rPr lang="ja-JP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31–</a:t>
                      </a:r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180</a:t>
                      </a:r>
                      <a:r>
                        <a:rPr 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ja-JP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days) </a:t>
                      </a:r>
                    </a:p>
                  </a:txBody>
                  <a:tcPr marL="3048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  <a:lumOff val="1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115057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altLang="ja-JP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100% PSP Completed </a:t>
            </a:r>
            <a:r>
              <a:rPr lang="en-US" altLang="ko-KR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 fontAlgn="ctr"/>
            <a:r>
              <a:rPr lang="en-US" altLang="ko-KR" sz="2800" b="1" dirty="0" smtClean="0">
                <a:latin typeface="Arial" pitchFamily="34" charset="0"/>
                <a:cs typeface="Arial" pitchFamily="34" charset="0"/>
              </a:rPr>
              <a:t>AMC Registry (All-comer, n=105)</a:t>
            </a:r>
            <a:r>
              <a:rPr lang="en-US" altLang="ja-JP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 fontAlgn="ctr"/>
            <a:r>
              <a:rPr lang="en-US" altLang="ja-JP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1"/>
          <p:cNvSpPr txBox="1">
            <a:spLocks/>
          </p:cNvSpPr>
          <p:nvPr/>
        </p:nvSpPr>
        <p:spPr>
          <a:xfrm>
            <a:off x="586478" y="1980191"/>
            <a:ext cx="8153925" cy="801687"/>
          </a:xfrm>
          <a:prstGeom prst="rect">
            <a:avLst/>
          </a:prstGeom>
        </p:spPr>
        <p:txBody>
          <a:bodyPr>
            <a:noAutofit/>
          </a:bodyPr>
          <a:lstStyle/>
          <a:p>
            <a:pPr marL="514350" indent="-514350">
              <a:buClr>
                <a:schemeClr val="accent1"/>
              </a:buClr>
              <a:buFont typeface="+mj-lt"/>
              <a:buAutoNum type="arabicPeriod"/>
            </a:pPr>
            <a:r>
              <a:rPr lang="it-IT" altLang="ko-KR" sz="2800" dirty="0" smtClean="0">
                <a:latin typeface="Arial" pitchFamily="34" charset="0"/>
                <a:cs typeface="Arial" pitchFamily="34" charset="0"/>
              </a:rPr>
              <a:t>BVS-Specific Implantation Protocol (PSP) is mandatory to achieve procedural success and fovourable clinical outcomes</a:t>
            </a:r>
          </a:p>
          <a:p>
            <a:pPr marL="514350" indent="-514350">
              <a:buClr>
                <a:schemeClr val="accent1"/>
              </a:buClr>
              <a:buFont typeface="+mj-lt"/>
              <a:buAutoNum type="arabicPeriod"/>
            </a:pPr>
            <a:endParaRPr lang="it-IT" altLang="ko-KR" sz="2800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buClr>
                <a:schemeClr val="accent1"/>
              </a:buClr>
              <a:buFont typeface="+mj-lt"/>
              <a:buAutoNum type="arabicPeriod"/>
            </a:pPr>
            <a:r>
              <a:rPr lang="it-IT" altLang="ko-KR" sz="2800" dirty="0" smtClean="0">
                <a:latin typeface="Arial" pitchFamily="34" charset="0"/>
                <a:cs typeface="Arial" pitchFamily="34" charset="0"/>
              </a:rPr>
              <a:t>Absorb is ready to be implanted in almost all patients, but not all patients/lesions.  </a:t>
            </a:r>
          </a:p>
          <a:p>
            <a:pPr marL="514350" indent="-514350">
              <a:buClr>
                <a:schemeClr val="accent1"/>
              </a:buClr>
              <a:buFont typeface="+mj-lt"/>
              <a:buAutoNum type="arabicPeriod"/>
            </a:pPr>
            <a:endParaRPr lang="it-IT" altLang="ko-KR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0" y="700598"/>
            <a:ext cx="9144000" cy="65042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i="1" dirty="0" smtClean="0">
                <a:latin typeface="Arial" pitchFamily="34" charset="0"/>
                <a:cs typeface="Arial" pitchFamily="34" charset="0"/>
              </a:rPr>
              <a:t>Current Status of Absorb</a:t>
            </a:r>
            <a:endParaRPr lang="en-US" sz="3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83146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7990"/>
            <a:ext cx="9144000" cy="1016000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Arial" charset="0"/>
                <a:ea typeface="Arial" charset="0"/>
                <a:cs typeface="Arial" charset="0"/>
              </a:rPr>
              <a:t>Unresolved </a:t>
            </a:r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3600" b="1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Mechanical Issues </a:t>
            </a:r>
            <a:r>
              <a:rPr lang="en-US" sz="3600" b="1" dirty="0">
                <a:latin typeface="Arial" charset="0"/>
                <a:ea typeface="Arial" charset="0"/>
                <a:cs typeface="Arial" charset="0"/>
              </a:rPr>
              <a:t>of </a:t>
            </a:r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BVS  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958" y="2012795"/>
            <a:ext cx="7653512" cy="3415791"/>
          </a:xfrm>
        </p:spPr>
        <p:txBody>
          <a:bodyPr/>
          <a:lstStyle/>
          <a:p>
            <a:pPr>
              <a:lnSpc>
                <a:spcPct val="100000"/>
              </a:lnSpc>
              <a:buClr>
                <a:schemeClr val="accent1"/>
              </a:buClr>
              <a:buSzPct val="100000"/>
            </a:pP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Complex 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lesions; 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calcified or tortuous,        long lesion, bifurcation, left main</a:t>
            </a:r>
          </a:p>
          <a:p>
            <a:pPr>
              <a:lnSpc>
                <a:spcPct val="100000"/>
              </a:lnSpc>
              <a:buClr>
                <a:schemeClr val="accent1"/>
              </a:buClr>
              <a:buSzPct val="100000"/>
            </a:pP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Stretchability and fracture </a:t>
            </a:r>
          </a:p>
          <a:p>
            <a:pPr>
              <a:lnSpc>
                <a:spcPct val="100000"/>
              </a:lnSpc>
              <a:buClr>
                <a:schemeClr val="accent1"/>
              </a:buClr>
              <a:buSzPct val="100000"/>
            </a:pP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Overlapping </a:t>
            </a:r>
          </a:p>
          <a:p>
            <a:pPr>
              <a:lnSpc>
                <a:spcPct val="100000"/>
              </a:lnSpc>
              <a:buClr>
                <a:schemeClr val="accent1"/>
              </a:buClr>
              <a:buSzPct val="100000"/>
            </a:pP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Side branch </a:t>
            </a:r>
          </a:p>
          <a:p>
            <a:pPr>
              <a:lnSpc>
                <a:spcPct val="100000"/>
              </a:lnSpc>
              <a:buClr>
                <a:schemeClr val="accent1"/>
              </a:buClr>
              <a:buSzPct val="100000"/>
            </a:pP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Relatively high late loss </a:t>
            </a:r>
          </a:p>
        </p:txBody>
      </p:sp>
    </p:spTree>
    <p:extLst>
      <p:ext uri="{BB962C8B-B14F-4D97-AF65-F5344CB8AC3E}">
        <p14:creationId xmlns="" xmlns:p14="http://schemas.microsoft.com/office/powerpoint/2010/main" val="7629881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 bwMode="auto">
          <a:xfrm>
            <a:off x="1131849" y="195146"/>
            <a:ext cx="3339790" cy="641195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돋움" pitchFamily="50" charset="-127"/>
            </a:endParaRPr>
          </a:p>
        </p:txBody>
      </p:sp>
      <p:sp>
        <p:nvSpPr>
          <p:cNvPr id="17" name="직사각형 16"/>
          <p:cNvSpPr/>
          <p:nvPr/>
        </p:nvSpPr>
        <p:spPr bwMode="auto">
          <a:xfrm>
            <a:off x="1529333" y="473927"/>
            <a:ext cx="2472479" cy="1569660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ko-KR" sz="2400" b="1" i="1" dirty="0" smtClean="0">
                <a:solidFill>
                  <a:srgbClr val="FDE25E"/>
                </a:solidFill>
                <a:latin typeface="Arial" pitchFamily="34" charset="0"/>
                <a:cs typeface="Arial" pitchFamily="34" charset="0"/>
              </a:rPr>
              <a:t>BVS </a:t>
            </a:r>
            <a:r>
              <a:rPr lang="en-US" altLang="ko-KR" sz="2400" b="1" i="1" dirty="0" err="1" smtClean="0">
                <a:solidFill>
                  <a:srgbClr val="FDE25E"/>
                </a:solidFill>
                <a:latin typeface="Arial" pitchFamily="34" charset="0"/>
                <a:cs typeface="Arial" pitchFamily="34" charset="0"/>
              </a:rPr>
              <a:t>Oversizing</a:t>
            </a:r>
            <a:r>
              <a:rPr lang="en-US" altLang="ko-KR" sz="2400" b="1" i="1" dirty="0" smtClean="0">
                <a:solidFill>
                  <a:srgbClr val="FDE25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400" dirty="0" smtClean="0">
                <a:solidFill>
                  <a:srgbClr val="FDE25E"/>
                </a:solidFill>
                <a:latin typeface="Arial" pitchFamily="34" charset="0"/>
                <a:cs typeface="Arial" pitchFamily="34" charset="0"/>
              </a:rPr>
              <a:t>in Small Vessel</a:t>
            </a:r>
          </a:p>
          <a:p>
            <a:pPr lvl="0"/>
            <a:r>
              <a:rPr lang="en-US" altLang="ko-K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3.0mm device In 2.5mm RVD</a:t>
            </a:r>
          </a:p>
        </p:txBody>
      </p:sp>
      <p:sp>
        <p:nvSpPr>
          <p:cNvPr id="4" name="Oval 23"/>
          <p:cNvSpPr/>
          <p:nvPr/>
        </p:nvSpPr>
        <p:spPr>
          <a:xfrm>
            <a:off x="2043934" y="2552672"/>
            <a:ext cx="1371600" cy="137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prstClr val="white"/>
              </a:solidFill>
            </a:endParaRPr>
          </a:p>
        </p:txBody>
      </p:sp>
      <p:sp>
        <p:nvSpPr>
          <p:cNvPr id="5" name="Oval 24"/>
          <p:cNvSpPr/>
          <p:nvPr/>
        </p:nvSpPr>
        <p:spPr>
          <a:xfrm>
            <a:off x="2135374" y="2644112"/>
            <a:ext cx="1188720" cy="118872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prstClr val="white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515456" y="4483742"/>
            <a:ext cx="26996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Under-expansion Larger Footprint</a:t>
            </a:r>
          </a:p>
          <a:p>
            <a:r>
              <a:rPr lang="en-US" altLang="ko-K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Smaller MLD/MLA</a:t>
            </a:r>
          </a:p>
          <a:p>
            <a:r>
              <a:rPr lang="en-US" altLang="ko-K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Low Embedment </a:t>
            </a:r>
          </a:p>
        </p:txBody>
      </p:sp>
      <p:grpSp>
        <p:nvGrpSpPr>
          <p:cNvPr id="19" name="그룹 18"/>
          <p:cNvGrpSpPr/>
          <p:nvPr/>
        </p:nvGrpSpPr>
        <p:grpSpPr>
          <a:xfrm>
            <a:off x="4624039" y="195146"/>
            <a:ext cx="3339790" cy="6411952"/>
            <a:chOff x="4624039" y="195146"/>
            <a:chExt cx="3339790" cy="6411952"/>
          </a:xfrm>
        </p:grpSpPr>
        <p:sp>
          <p:nvSpPr>
            <p:cNvPr id="16" name="직사각형 15"/>
            <p:cNvSpPr/>
            <p:nvPr/>
          </p:nvSpPr>
          <p:spPr bwMode="auto">
            <a:xfrm>
              <a:off x="4624039" y="195146"/>
              <a:ext cx="3339790" cy="6411952"/>
            </a:xfrm>
            <a:prstGeom prst="rect">
              <a:avLst/>
            </a:prstGeom>
            <a:solidFill>
              <a:schemeClr val="bg1">
                <a:lumMod val="90000"/>
                <a:lumOff val="10000"/>
              </a:schemeClr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돋움" pitchFamily="50" charset="-127"/>
              </a:endParaRPr>
            </a:p>
          </p:txBody>
        </p:sp>
        <p:sp>
          <p:nvSpPr>
            <p:cNvPr id="7" name="Oval 26"/>
            <p:cNvSpPr/>
            <p:nvPr/>
          </p:nvSpPr>
          <p:spPr>
            <a:xfrm>
              <a:off x="5297104" y="2367096"/>
              <a:ext cx="1828800" cy="1828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prstClr val="white"/>
                </a:solidFill>
              </a:endParaRPr>
            </a:p>
          </p:txBody>
        </p:sp>
        <p:sp>
          <p:nvSpPr>
            <p:cNvPr id="8" name="Oval 27"/>
            <p:cNvSpPr/>
            <p:nvPr/>
          </p:nvSpPr>
          <p:spPr>
            <a:xfrm>
              <a:off x="5388544" y="2458536"/>
              <a:ext cx="1645920" cy="1645920"/>
            </a:xfrm>
            <a:prstGeom prst="ellipse">
              <a:avLst/>
            </a:prstGeom>
            <a:solidFill>
              <a:schemeClr val="bg1"/>
            </a:solidFill>
            <a:ln w="571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prstClr val="white"/>
                </a:solidFill>
              </a:endParaRPr>
            </a:p>
          </p:txBody>
        </p:sp>
        <p:sp>
          <p:nvSpPr>
            <p:cNvPr id="10" name="Oval 30"/>
            <p:cNvSpPr/>
            <p:nvPr/>
          </p:nvSpPr>
          <p:spPr>
            <a:xfrm>
              <a:off x="5410318" y="2625450"/>
              <a:ext cx="1645920" cy="146304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prstClr val="white"/>
                </a:solidFill>
              </a:endParaRP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5079020" y="4483742"/>
              <a:ext cx="2797994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2400" dirty="0" err="1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Malapposion</a:t>
              </a:r>
              <a:endParaRPr lang="en-US" altLang="ko-K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US" altLang="ko-KR" sz="2400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Smaller Footprint</a:t>
              </a:r>
            </a:p>
            <a:p>
              <a:r>
                <a:rPr lang="en-US" altLang="ko-KR" sz="2400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Vessel Damage</a:t>
              </a:r>
            </a:p>
            <a:p>
              <a:r>
                <a:rPr lang="en-US" altLang="ko-KR" sz="2400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Struts Fracture</a:t>
              </a:r>
              <a:endParaRPr lang="ko-KR" altLang="en-US" sz="2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5002089" y="473927"/>
              <a:ext cx="2642071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2400" b="1" i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BVS </a:t>
              </a:r>
              <a:r>
                <a:rPr lang="en-US" altLang="ko-KR" sz="2400" b="1" i="1" dirty="0" err="1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Undersizing</a:t>
              </a:r>
              <a:endParaRPr lang="en-US" altLang="ko-KR" sz="2400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US" altLang="ko-KR" sz="24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In Large Vessel</a:t>
              </a:r>
            </a:p>
            <a:p>
              <a:r>
                <a:rPr lang="en-US" altLang="ko-KR" sz="2400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3.0mm device in </a:t>
              </a:r>
            </a:p>
            <a:p>
              <a:r>
                <a:rPr lang="en-US" altLang="ko-KR" sz="2400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3.8mm RVD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571348" y="1979341"/>
            <a:ext cx="8238135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/>
              </a:buClr>
            </a:pPr>
            <a:r>
              <a:rPr lang="en-US" altLang="ko-KR" sz="2800" b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altLang="ko-KR" sz="3200" b="1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en-US" altLang="ko-KR" sz="3200" b="1" i="1" u="sng" dirty="0" smtClean="0">
                <a:latin typeface="Arial" pitchFamily="34" charset="0"/>
                <a:cs typeface="Arial" pitchFamily="34" charset="0"/>
              </a:rPr>
              <a:t>How to Use Hybrid BVS</a:t>
            </a:r>
          </a:p>
          <a:p>
            <a:pPr marL="342900" indent="-342900">
              <a:buClr>
                <a:schemeClr val="accent1"/>
              </a:buClr>
            </a:pPr>
            <a:endParaRPr lang="en-US" altLang="ko-KR" sz="2800" b="1" i="1" u="sng" dirty="0" smtClean="0">
              <a:latin typeface="Arial" pitchFamily="34" charset="0"/>
              <a:cs typeface="Arial" pitchFamily="34" charset="0"/>
            </a:endParaRPr>
          </a:p>
          <a:p>
            <a:pPr marL="914400" lvl="1" indent="-457200">
              <a:buClr>
                <a:schemeClr val="accent1"/>
              </a:buClr>
              <a:buFont typeface="+mj-lt"/>
              <a:buAutoNum type="arabicPeriod"/>
            </a:pPr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Minimizing </a:t>
            </a:r>
            <a:r>
              <a:rPr lang="en-US" altLang="ko-KR" sz="2400" dirty="0">
                <a:latin typeface="Arial" pitchFamily="34" charset="0"/>
                <a:cs typeface="Arial" pitchFamily="34" charset="0"/>
              </a:rPr>
              <a:t>the length of permanent metallic </a:t>
            </a:r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stents.  </a:t>
            </a:r>
          </a:p>
          <a:p>
            <a:pPr marL="914400" lvl="1" indent="-457200">
              <a:buClr>
                <a:schemeClr val="accent1"/>
              </a:buClr>
              <a:buFont typeface="+mj-lt"/>
              <a:buAutoNum type="arabicPeriod"/>
            </a:pPr>
            <a:r>
              <a:rPr lang="en-US" altLang="ko-KR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Long lesion with proximal larger lumen diameter;     </a:t>
            </a:r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distal BVS and proximal DES</a:t>
            </a:r>
          </a:p>
          <a:p>
            <a:pPr marL="914400" lvl="1" indent="-457200">
              <a:buClr>
                <a:schemeClr val="accent1"/>
              </a:buClr>
              <a:buFont typeface="+mj-lt"/>
              <a:buAutoNum type="arabicPeriod"/>
            </a:pPr>
            <a:r>
              <a:rPr lang="en-US" altLang="ko-KR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Long lesion with distal small vessel diameter;           </a:t>
            </a:r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distal DEB and/or DES and proximal BVS</a:t>
            </a:r>
          </a:p>
          <a:p>
            <a:pPr marL="914400" lvl="1" indent="-457200">
              <a:buClr>
                <a:schemeClr val="accent1"/>
              </a:buClr>
              <a:buFont typeface="+mj-lt"/>
              <a:buAutoNum type="arabicPeriod"/>
            </a:pPr>
            <a:r>
              <a:rPr lang="en-US" altLang="ko-KR" sz="240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Aorto-ostial</a:t>
            </a:r>
            <a:r>
              <a:rPr lang="en-US" altLang="ko-KR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long lesions; 						              </a:t>
            </a:r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DES for </a:t>
            </a:r>
            <a:r>
              <a:rPr lang="en-US" altLang="ko-KR" sz="2400" dirty="0" err="1" smtClean="0">
                <a:latin typeface="Arial" pitchFamily="34" charset="0"/>
                <a:cs typeface="Arial" pitchFamily="34" charset="0"/>
              </a:rPr>
              <a:t>ostium</a:t>
            </a:r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 and BVS for distal vessel. </a:t>
            </a:r>
            <a:endParaRPr lang="en-US" altLang="ko-KR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367990"/>
            <a:ext cx="9144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8100000" algn="ctr" rotWithShape="0">
              <a:schemeClr val="bg2"/>
            </a:outerShdw>
          </a:effec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 algn="ctr" defTabSz="91440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3600" b="1" kern="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One Size Does Not Fit All </a:t>
            </a:r>
            <a:br>
              <a:rPr kumimoji="1" lang="en-US" altLang="ko-KR" sz="3600" b="1" kern="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</a:br>
            <a:r>
              <a:rPr kumimoji="1" lang="en-US" altLang="ko-KR" sz="3600" b="1" kern="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in Contemporary PCI Practice</a:t>
            </a:r>
            <a:endParaRPr kumimoji="1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29159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5478" y="457200"/>
            <a:ext cx="9144000" cy="736600"/>
          </a:xfrm>
        </p:spPr>
        <p:txBody>
          <a:bodyPr/>
          <a:lstStyle/>
          <a:p>
            <a:r>
              <a:rPr lang="en-US" sz="360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BVS in Diffuse Long Lesion</a:t>
            </a:r>
            <a:endParaRPr lang="en-US" sz="3600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/>
          <a:srcRect t="52104" r="1971" b="1214"/>
          <a:stretch/>
        </p:blipFill>
        <p:spPr>
          <a:xfrm>
            <a:off x="4648095" y="2286000"/>
            <a:ext cx="3579641" cy="3507181"/>
          </a:xfrm>
          <a:prstGeom prst="rect">
            <a:avLst/>
          </a:prstGeom>
        </p:spPr>
      </p:pic>
      <p:sp>
        <p:nvSpPr>
          <p:cNvPr id="9" name="텍스트 상자 8"/>
          <p:cNvSpPr txBox="1"/>
          <p:nvPr/>
        </p:nvSpPr>
        <p:spPr>
          <a:xfrm>
            <a:off x="4625791" y="1659285"/>
            <a:ext cx="3601945" cy="523220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Hybrid DES/BVS  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833598" y="1655293"/>
            <a:ext cx="3732924" cy="4152885"/>
            <a:chOff x="683046" y="1655293"/>
            <a:chExt cx="3732924" cy="4152885"/>
          </a:xfrm>
        </p:grpSpPr>
        <p:sp>
          <p:nvSpPr>
            <p:cNvPr id="8" name="텍스트 상자 7"/>
            <p:cNvSpPr txBox="1"/>
            <p:nvPr/>
          </p:nvSpPr>
          <p:spPr>
            <a:xfrm>
              <a:off x="683046" y="1655293"/>
              <a:ext cx="373017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Arial" charset="0"/>
                  <a:ea typeface="Arial" charset="0"/>
                  <a:cs typeface="Arial" charset="0"/>
                </a:rPr>
                <a:t>Full Metal Jacket </a:t>
              </a:r>
              <a:endParaRPr lang="en-US" sz="28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10" name="Immagine 1" descr="risultato finale DA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03" t="8989" r="3474" b="1781"/>
            <a:stretch/>
          </p:blipFill>
          <p:spPr>
            <a:xfrm>
              <a:off x="685800" y="2286000"/>
              <a:ext cx="3730170" cy="3522178"/>
            </a:xfrm>
            <a:prstGeom prst="rect">
              <a:avLst/>
            </a:prstGeom>
            <a:ln w="19050" cmpd="sng">
              <a:noFill/>
            </a:ln>
          </p:spPr>
        </p:pic>
        <p:grpSp>
          <p:nvGrpSpPr>
            <p:cNvPr id="6" name="그룹 4"/>
            <p:cNvGrpSpPr/>
            <p:nvPr/>
          </p:nvGrpSpPr>
          <p:grpSpPr>
            <a:xfrm>
              <a:off x="1807176" y="2972212"/>
              <a:ext cx="2377440" cy="2167128"/>
              <a:chOff x="1673352" y="2926080"/>
              <a:chExt cx="2377440" cy="2167128"/>
            </a:xfrm>
          </p:grpSpPr>
          <p:sp>
            <p:nvSpPr>
              <p:cNvPr id="13" name="자유형 12"/>
              <p:cNvSpPr/>
              <p:nvPr/>
            </p:nvSpPr>
            <p:spPr bwMode="auto">
              <a:xfrm>
                <a:off x="1673352" y="2926080"/>
                <a:ext cx="2377440" cy="2167128"/>
              </a:xfrm>
              <a:custGeom>
                <a:avLst/>
                <a:gdLst>
                  <a:gd name="connsiteX0" fmla="*/ 0 w 2295144"/>
                  <a:gd name="connsiteY0" fmla="*/ 0 h 2002536"/>
                  <a:gd name="connsiteX1" fmla="*/ 237744 w 2295144"/>
                  <a:gd name="connsiteY1" fmla="*/ 18288 h 2002536"/>
                  <a:gd name="connsiteX2" fmla="*/ 374904 w 2295144"/>
                  <a:gd name="connsiteY2" fmla="*/ 73152 h 2002536"/>
                  <a:gd name="connsiteX3" fmla="*/ 502920 w 2295144"/>
                  <a:gd name="connsiteY3" fmla="*/ 109728 h 2002536"/>
                  <a:gd name="connsiteX4" fmla="*/ 649224 w 2295144"/>
                  <a:gd name="connsiteY4" fmla="*/ 164592 h 2002536"/>
                  <a:gd name="connsiteX5" fmla="*/ 813816 w 2295144"/>
                  <a:gd name="connsiteY5" fmla="*/ 237744 h 2002536"/>
                  <a:gd name="connsiteX6" fmla="*/ 1024128 w 2295144"/>
                  <a:gd name="connsiteY6" fmla="*/ 402336 h 2002536"/>
                  <a:gd name="connsiteX7" fmla="*/ 1161288 w 2295144"/>
                  <a:gd name="connsiteY7" fmla="*/ 557784 h 2002536"/>
                  <a:gd name="connsiteX8" fmla="*/ 1435608 w 2295144"/>
                  <a:gd name="connsiteY8" fmla="*/ 804672 h 2002536"/>
                  <a:gd name="connsiteX9" fmla="*/ 1627632 w 2295144"/>
                  <a:gd name="connsiteY9" fmla="*/ 996696 h 2002536"/>
                  <a:gd name="connsiteX10" fmla="*/ 1810512 w 2295144"/>
                  <a:gd name="connsiteY10" fmla="*/ 1133856 h 2002536"/>
                  <a:gd name="connsiteX11" fmla="*/ 1993392 w 2295144"/>
                  <a:gd name="connsiteY11" fmla="*/ 1371600 h 2002536"/>
                  <a:gd name="connsiteX12" fmla="*/ 2048256 w 2295144"/>
                  <a:gd name="connsiteY12" fmla="*/ 1581912 h 2002536"/>
                  <a:gd name="connsiteX13" fmla="*/ 2212848 w 2295144"/>
                  <a:gd name="connsiteY13" fmla="*/ 1783080 h 2002536"/>
                  <a:gd name="connsiteX14" fmla="*/ 2267712 w 2295144"/>
                  <a:gd name="connsiteY14" fmla="*/ 1947672 h 2002536"/>
                  <a:gd name="connsiteX15" fmla="*/ 2295144 w 2295144"/>
                  <a:gd name="connsiteY15" fmla="*/ 2002536 h 2002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95144" h="2002536">
                    <a:moveTo>
                      <a:pt x="0" y="0"/>
                    </a:moveTo>
                    <a:cubicBezTo>
                      <a:pt x="87630" y="3048"/>
                      <a:pt x="175260" y="6096"/>
                      <a:pt x="237744" y="18288"/>
                    </a:cubicBezTo>
                    <a:cubicBezTo>
                      <a:pt x="300228" y="30480"/>
                      <a:pt x="330708" y="57912"/>
                      <a:pt x="374904" y="73152"/>
                    </a:cubicBezTo>
                    <a:cubicBezTo>
                      <a:pt x="419100" y="88392"/>
                      <a:pt x="457200" y="94488"/>
                      <a:pt x="502920" y="109728"/>
                    </a:cubicBezTo>
                    <a:cubicBezTo>
                      <a:pt x="548640" y="124968"/>
                      <a:pt x="597408" y="143256"/>
                      <a:pt x="649224" y="164592"/>
                    </a:cubicBezTo>
                    <a:cubicBezTo>
                      <a:pt x="701040" y="185928"/>
                      <a:pt x="751332" y="198120"/>
                      <a:pt x="813816" y="237744"/>
                    </a:cubicBezTo>
                    <a:cubicBezTo>
                      <a:pt x="876300" y="277368"/>
                      <a:pt x="966216" y="348996"/>
                      <a:pt x="1024128" y="402336"/>
                    </a:cubicBezTo>
                    <a:cubicBezTo>
                      <a:pt x="1082040" y="455676"/>
                      <a:pt x="1092708" y="490728"/>
                      <a:pt x="1161288" y="557784"/>
                    </a:cubicBezTo>
                    <a:cubicBezTo>
                      <a:pt x="1229868" y="624840"/>
                      <a:pt x="1357884" y="731520"/>
                      <a:pt x="1435608" y="804672"/>
                    </a:cubicBezTo>
                    <a:cubicBezTo>
                      <a:pt x="1513332" y="877824"/>
                      <a:pt x="1565148" y="941832"/>
                      <a:pt x="1627632" y="996696"/>
                    </a:cubicBezTo>
                    <a:cubicBezTo>
                      <a:pt x="1690116" y="1051560"/>
                      <a:pt x="1749552" y="1071372"/>
                      <a:pt x="1810512" y="1133856"/>
                    </a:cubicBezTo>
                    <a:cubicBezTo>
                      <a:pt x="1871472" y="1196340"/>
                      <a:pt x="1953768" y="1296924"/>
                      <a:pt x="1993392" y="1371600"/>
                    </a:cubicBezTo>
                    <a:cubicBezTo>
                      <a:pt x="2033016" y="1446276"/>
                      <a:pt x="2011680" y="1513332"/>
                      <a:pt x="2048256" y="1581912"/>
                    </a:cubicBezTo>
                    <a:cubicBezTo>
                      <a:pt x="2084832" y="1650492"/>
                      <a:pt x="2176272" y="1722120"/>
                      <a:pt x="2212848" y="1783080"/>
                    </a:cubicBezTo>
                    <a:cubicBezTo>
                      <a:pt x="2249424" y="1844040"/>
                      <a:pt x="2253996" y="1911096"/>
                      <a:pt x="2267712" y="1947672"/>
                    </a:cubicBezTo>
                    <a:cubicBezTo>
                      <a:pt x="2281428" y="1984248"/>
                      <a:pt x="2295144" y="2002536"/>
                      <a:pt x="2295144" y="200253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66FF66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</a:endParaRPr>
              </a:p>
            </p:txBody>
          </p:sp>
          <p:sp>
            <p:nvSpPr>
              <p:cNvPr id="14" name="텍스트 상자 13"/>
              <p:cNvSpPr txBox="1"/>
              <p:nvPr/>
            </p:nvSpPr>
            <p:spPr>
              <a:xfrm>
                <a:off x="2639456" y="3901864"/>
                <a:ext cx="624952" cy="3135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66FF66"/>
                    </a:solidFill>
                    <a:latin typeface="Arial" charset="0"/>
                    <a:ea typeface="Arial" charset="0"/>
                    <a:cs typeface="Arial" charset="0"/>
                  </a:rPr>
                  <a:t>DES</a:t>
                </a:r>
                <a:endParaRPr lang="en-US" sz="1400" b="1" dirty="0">
                  <a:solidFill>
                    <a:srgbClr val="66FF66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11964307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제목 1"/>
          <p:cNvSpPr>
            <a:spLocks noGrp="1"/>
          </p:cNvSpPr>
          <p:nvPr>
            <p:ph type="title"/>
          </p:nvPr>
        </p:nvSpPr>
        <p:spPr>
          <a:xfrm>
            <a:off x="0" y="769065"/>
            <a:ext cx="9144000" cy="736787"/>
          </a:xfrm>
        </p:spPr>
        <p:txBody>
          <a:bodyPr/>
          <a:lstStyle/>
          <a:p>
            <a:pPr>
              <a:defRPr/>
            </a:pPr>
            <a:r>
              <a:rPr lang="en-US" altLang="ko-KR" sz="2800" b="0" dirty="0" smtClean="0">
                <a:latin typeface="Arial" pitchFamily="34" charset="0"/>
                <a:cs typeface="Arial" pitchFamily="34" charset="0"/>
              </a:rPr>
              <a:t> 68 y/o male, Stable angina, 2-Vessel Disease, </a:t>
            </a:r>
            <a:br>
              <a:rPr lang="en-US" altLang="ko-KR" sz="2800" b="0" dirty="0" smtClean="0">
                <a:latin typeface="Arial" pitchFamily="34" charset="0"/>
                <a:cs typeface="Arial" pitchFamily="34" charset="0"/>
              </a:rPr>
            </a:br>
            <a:r>
              <a:rPr lang="en-US" altLang="ko-KR" sz="2800" b="0" dirty="0" smtClean="0">
                <a:latin typeface="Arial" pitchFamily="34" charset="0"/>
                <a:cs typeface="Arial" pitchFamily="34" charset="0"/>
              </a:rPr>
              <a:t>Diffuse Long in RCA, Tandem Lesions in LAD</a:t>
            </a:r>
          </a:p>
        </p:txBody>
      </p:sp>
      <p:pic>
        <p:nvPicPr>
          <p:cNvPr id="9220" name="그림 3"/>
          <p:cNvPicPr>
            <a:picLocks noChangeAspect="1"/>
          </p:cNvPicPr>
          <p:nvPr/>
        </p:nvPicPr>
        <p:blipFill>
          <a:blip r:embed="rId3"/>
          <a:srcRect l="4687" t="4265" r="4095" b="4611"/>
          <a:stretch>
            <a:fillRect/>
          </a:stretch>
        </p:blipFill>
        <p:spPr bwMode="auto">
          <a:xfrm>
            <a:off x="6073769" y="1986262"/>
            <a:ext cx="3070231" cy="3094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그림 1"/>
          <p:cNvPicPr>
            <a:picLocks noChangeAspect="1"/>
          </p:cNvPicPr>
          <p:nvPr/>
        </p:nvPicPr>
        <p:blipFill>
          <a:blip r:embed="rId4"/>
          <a:srcRect l="4172" t="2883" r="14011" b="16018"/>
          <a:stretch>
            <a:fillRect/>
          </a:stretch>
        </p:blipFill>
        <p:spPr bwMode="auto">
          <a:xfrm>
            <a:off x="0" y="1986262"/>
            <a:ext cx="3215539" cy="3094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그림 2"/>
          <p:cNvPicPr>
            <a:picLocks noChangeAspect="1"/>
          </p:cNvPicPr>
          <p:nvPr/>
        </p:nvPicPr>
        <p:blipFill>
          <a:blip r:embed="rId5"/>
          <a:srcRect l="5269" t="3566" r="2766" b="4058"/>
          <a:stretch>
            <a:fillRect/>
          </a:stretch>
        </p:blipFill>
        <p:spPr bwMode="auto">
          <a:xfrm>
            <a:off x="3027813" y="1986262"/>
            <a:ext cx="3173124" cy="3094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직선 화살표 연결선 6"/>
          <p:cNvCxnSpPr/>
          <p:nvPr/>
        </p:nvCxnSpPr>
        <p:spPr bwMode="auto">
          <a:xfrm flipH="1">
            <a:off x="1199017" y="3597045"/>
            <a:ext cx="242223" cy="3633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직선 화살표 연결선 9"/>
          <p:cNvCxnSpPr/>
          <p:nvPr/>
        </p:nvCxnSpPr>
        <p:spPr bwMode="auto">
          <a:xfrm flipH="1" flipV="1">
            <a:off x="1199016" y="2810821"/>
            <a:ext cx="242224" cy="2775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직선 화살표 연결선 13"/>
          <p:cNvCxnSpPr/>
          <p:nvPr/>
        </p:nvCxnSpPr>
        <p:spPr bwMode="auto">
          <a:xfrm flipV="1">
            <a:off x="6939748" y="2889040"/>
            <a:ext cx="121116" cy="3143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직선 화살표 연결선 17"/>
          <p:cNvCxnSpPr/>
          <p:nvPr/>
        </p:nvCxnSpPr>
        <p:spPr bwMode="auto">
          <a:xfrm flipH="1">
            <a:off x="7709826" y="2580202"/>
            <a:ext cx="186715" cy="23061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7999487" y="3289268"/>
            <a:ext cx="930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FFR 0.78</a:t>
            </a:r>
            <a:endParaRPr lang="ko-KR" altLang="en-US" sz="140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82555" y="1451456"/>
            <a:ext cx="8500188" cy="5015702"/>
          </a:xfrm>
          <a:prstGeom prst="rect">
            <a:avLst/>
          </a:prstGeom>
          <a:solidFill>
            <a:srgbClr val="001B32">
              <a:alpha val="87057"/>
            </a:srgbClr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600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7829" y="1744824"/>
            <a:ext cx="8294914" cy="4234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  <a:spcBef>
                <a:spcPts val="800"/>
              </a:spcBef>
              <a:buClr>
                <a:srgbClr val="FF0000"/>
              </a:buClr>
              <a:buSzPct val="99000"/>
            </a:pPr>
            <a:r>
              <a:rPr lang="en-US" sz="2400" b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Possible </a:t>
            </a:r>
            <a:r>
              <a:rPr lang="en-US" sz="2400" b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Causes</a:t>
            </a:r>
            <a:endParaRPr lang="en-US" sz="2400" b="1" u="sng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4488" indent="-344488">
              <a:lnSpc>
                <a:spcPts val="2600"/>
              </a:lnSpc>
              <a:spcBef>
                <a:spcPts val="900"/>
              </a:spcBef>
              <a:buClr>
                <a:srgbClr val="FF0000"/>
              </a:buClr>
              <a:buSzPct val="99000"/>
              <a:buFont typeface="+mj-lt"/>
              <a:buAutoNum type="arabicPeriod"/>
            </a:pP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Uncovered stent </a:t>
            </a: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struts (thrombosis)</a:t>
            </a:r>
          </a:p>
          <a:p>
            <a:pPr marL="344488" indent="-344488">
              <a:lnSpc>
                <a:spcPts val="2600"/>
              </a:lnSpc>
              <a:spcBef>
                <a:spcPts val="900"/>
              </a:spcBef>
              <a:buClr>
                <a:srgbClr val="FF0000"/>
              </a:buClr>
              <a:buSzPct val="99000"/>
              <a:buFont typeface="+mj-lt"/>
              <a:buAutoNum type="arabicPeriod"/>
            </a:pP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Persistent stimulation 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of </a:t>
            </a: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SMCs, from adherent fibrin and/or loss of normal vessel curvature</a:t>
            </a:r>
          </a:p>
          <a:p>
            <a:pPr marL="344488" indent="-344488">
              <a:lnSpc>
                <a:spcPts val="2600"/>
              </a:lnSpc>
              <a:spcBef>
                <a:spcPts val="900"/>
              </a:spcBef>
              <a:buClr>
                <a:srgbClr val="FF0000"/>
              </a:buClr>
              <a:buSzPct val="99000"/>
              <a:buFont typeface="+mj-lt"/>
              <a:buAutoNum type="arabicPeriod" startAt="3"/>
            </a:pP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Abnormal 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shear stress from </a:t>
            </a: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stent 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struts </a:t>
            </a: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4488" indent="-344488">
              <a:lnSpc>
                <a:spcPts val="2600"/>
              </a:lnSpc>
              <a:spcBef>
                <a:spcPts val="900"/>
              </a:spcBef>
              <a:buClr>
                <a:srgbClr val="FF0000"/>
              </a:buClr>
              <a:buSzPct val="99000"/>
              <a:buFont typeface="+mj-lt"/>
              <a:buAutoNum type="arabicPeriod" startAt="3"/>
            </a:pP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Chronic inflammation due to foreign body reactions and polymer hypersensitivity</a:t>
            </a:r>
          </a:p>
          <a:p>
            <a:pPr marL="344488" indent="-344488">
              <a:lnSpc>
                <a:spcPts val="2600"/>
              </a:lnSpc>
              <a:spcBef>
                <a:spcPts val="900"/>
              </a:spcBef>
              <a:buClr>
                <a:srgbClr val="FF0000"/>
              </a:buClr>
              <a:buSzPct val="99000"/>
              <a:buFont typeface="+mj-lt"/>
              <a:buAutoNum type="arabicPeriod" startAt="3"/>
            </a:pP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Positive remodeling with </a:t>
            </a: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late strut 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malapposition</a:t>
            </a:r>
          </a:p>
          <a:p>
            <a:pPr marL="344488" indent="-344488">
              <a:lnSpc>
                <a:spcPts val="2600"/>
              </a:lnSpc>
              <a:spcBef>
                <a:spcPts val="900"/>
              </a:spcBef>
              <a:buClr>
                <a:srgbClr val="FF0000"/>
              </a:buClr>
              <a:buSzPct val="99000"/>
              <a:buFont typeface="+mj-lt"/>
              <a:buAutoNum type="arabicPeriod" startAt="3"/>
            </a:pP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Strut 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fracture</a:t>
            </a:r>
          </a:p>
          <a:p>
            <a:pPr marL="344488" indent="-344488">
              <a:lnSpc>
                <a:spcPts val="2600"/>
              </a:lnSpc>
              <a:spcBef>
                <a:spcPts val="900"/>
              </a:spcBef>
              <a:buClr>
                <a:srgbClr val="FF0000"/>
              </a:buClr>
              <a:buSzPct val="99000"/>
              <a:buFont typeface="+mj-lt"/>
              <a:buAutoNum type="arabicPeriod" startAt="3"/>
            </a:pPr>
            <a:r>
              <a:rPr lang="en-US" sz="24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Neoatherosclerosis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5862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Remaining Issues of Metallic </a:t>
            </a:r>
            <a:r>
              <a:rPr lang="en-US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Stent </a:t>
            </a:r>
            <a:r>
              <a:rPr lang="en-US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Events</a:t>
            </a:r>
            <a:endParaRPr lang="en-US" sz="30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Very Late Thrombosis / </a:t>
            </a:r>
            <a:r>
              <a:rPr lang="en-US" sz="3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Restenosis</a:t>
            </a:r>
            <a:endParaRPr lang="en-US" sz="30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66543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3"/>
          <p:cNvPicPr>
            <a:picLocks noChangeAspect="1"/>
          </p:cNvPicPr>
          <p:nvPr/>
        </p:nvPicPr>
        <p:blipFill>
          <a:blip r:embed="rId3"/>
          <a:srcRect l="5820" t="4028" r="4753" b="3561"/>
          <a:stretch>
            <a:fillRect/>
          </a:stretch>
        </p:blipFill>
        <p:spPr bwMode="auto">
          <a:xfrm>
            <a:off x="3318485" y="1301957"/>
            <a:ext cx="2537308" cy="2544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그림 1"/>
          <p:cNvPicPr>
            <a:picLocks noChangeAspect="1"/>
          </p:cNvPicPr>
          <p:nvPr/>
        </p:nvPicPr>
        <p:blipFill>
          <a:blip r:embed="rId4"/>
          <a:srcRect l="6148" t="4028" r="4425" b="3560"/>
          <a:stretch>
            <a:fillRect/>
          </a:stretch>
        </p:blipFill>
        <p:spPr bwMode="auto">
          <a:xfrm>
            <a:off x="5855793" y="1301957"/>
            <a:ext cx="2537309" cy="2544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그림 4"/>
          <p:cNvPicPr>
            <a:picLocks noChangeAspect="1"/>
          </p:cNvPicPr>
          <p:nvPr/>
        </p:nvPicPr>
        <p:blipFill>
          <a:blip r:embed="rId5"/>
          <a:srcRect l="5310" t="4028" r="4196" b="3561"/>
          <a:stretch>
            <a:fillRect/>
          </a:stretch>
        </p:blipFill>
        <p:spPr bwMode="auto">
          <a:xfrm>
            <a:off x="750899" y="1301957"/>
            <a:ext cx="2567586" cy="2544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0" y="163502"/>
            <a:ext cx="9144000" cy="575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eaLnBrk="1" hangingPunct="1"/>
            <a:r>
              <a:rPr lang="en-US" altLang="ko-KR" sz="3200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Multiple Overlapping BVSs,  </a:t>
            </a:r>
            <a:endParaRPr lang="en-US" altLang="ko-KR" sz="3200" b="1" i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직사각형 35"/>
          <p:cNvSpPr>
            <a:spLocks noChangeArrowheads="1"/>
          </p:cNvSpPr>
          <p:nvPr/>
        </p:nvSpPr>
        <p:spPr bwMode="auto">
          <a:xfrm>
            <a:off x="750899" y="936540"/>
            <a:ext cx="6279686" cy="35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058" tIns="41029" rIns="82058" bIns="41029">
            <a:spAutoFit/>
          </a:bodyPr>
          <a:lstStyle/>
          <a:p>
            <a:pPr marL="342900" indent="-342900"/>
            <a:r>
              <a:rPr lang="en-US" altLang="ko-KR" dirty="0" smtClean="0">
                <a:latin typeface="Arial" pitchFamily="34" charset="0"/>
                <a:cs typeface="Arial" pitchFamily="34" charset="0"/>
              </a:rPr>
              <a:t>3 Absorbs for RCA, 3.0x15 </a:t>
            </a:r>
            <a:r>
              <a:rPr lang="en-US" altLang="ko-KR" dirty="0">
                <a:latin typeface="Arial" pitchFamily="34" charset="0"/>
                <a:cs typeface="Arial" pitchFamily="34" charset="0"/>
              </a:rPr>
              <a:t>mm + 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3.5x23 </a:t>
            </a:r>
            <a:r>
              <a:rPr lang="en-US" altLang="ko-KR" dirty="0">
                <a:latin typeface="Arial" pitchFamily="34" charset="0"/>
                <a:cs typeface="Arial" pitchFamily="34" charset="0"/>
              </a:rPr>
              <a:t>mm + 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3.5x28 </a:t>
            </a:r>
            <a:r>
              <a:rPr lang="en-US" altLang="ko-KR" dirty="0">
                <a:latin typeface="Arial" pitchFamily="34" charset="0"/>
                <a:cs typeface="Arial" pitchFamily="34" charset="0"/>
              </a:rPr>
              <a:t>mm</a:t>
            </a:r>
            <a:endParaRPr lang="en-US" altLang="ko-KR" baseline="30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그림 1"/>
          <p:cNvPicPr>
            <a:picLocks noChangeAspect="1"/>
          </p:cNvPicPr>
          <p:nvPr/>
        </p:nvPicPr>
        <p:blipFill>
          <a:blip r:embed="rId6"/>
          <a:srcRect l="3858" t="3482" r="3144" b="3941"/>
          <a:stretch>
            <a:fillRect/>
          </a:stretch>
        </p:blipFill>
        <p:spPr bwMode="auto">
          <a:xfrm>
            <a:off x="3318486" y="3846835"/>
            <a:ext cx="2537308" cy="254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그림 3"/>
          <p:cNvPicPr>
            <a:picLocks noChangeAspect="1"/>
          </p:cNvPicPr>
          <p:nvPr/>
        </p:nvPicPr>
        <p:blipFill>
          <a:blip r:embed="rId7"/>
          <a:srcRect l="4326" t="3482" r="5180" b="3941"/>
          <a:stretch>
            <a:fillRect/>
          </a:stretch>
        </p:blipFill>
        <p:spPr bwMode="auto">
          <a:xfrm>
            <a:off x="750899" y="3846835"/>
            <a:ext cx="2567586" cy="254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직사각형 35"/>
          <p:cNvSpPr>
            <a:spLocks noChangeArrowheads="1"/>
          </p:cNvSpPr>
          <p:nvPr/>
        </p:nvSpPr>
        <p:spPr bwMode="auto">
          <a:xfrm>
            <a:off x="5855794" y="4644667"/>
            <a:ext cx="2971870" cy="636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058" tIns="41029" rIns="82058" bIns="41029">
            <a:spAutoFit/>
          </a:bodyPr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2 Absorbs for LAD, </a:t>
            </a:r>
          </a:p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3.0x28 </a:t>
            </a:r>
            <a:r>
              <a:rPr lang="en-US" altLang="ko-KR" dirty="0">
                <a:latin typeface="Arial" pitchFamily="34" charset="0"/>
                <a:cs typeface="Arial" pitchFamily="34" charset="0"/>
              </a:rPr>
              <a:t>mm + 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3.5x28 </a:t>
            </a:r>
            <a:r>
              <a:rPr lang="en-US" altLang="ko-KR" dirty="0">
                <a:latin typeface="Arial" pitchFamily="34" charset="0"/>
                <a:cs typeface="Arial" pitchFamily="34" charset="0"/>
              </a:rPr>
              <a:t>mm </a:t>
            </a:r>
            <a:endParaRPr lang="en-US" altLang="ko-KR" baseline="30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그림 4"/>
          <p:cNvPicPr>
            <a:picLocks noChangeAspect="1"/>
          </p:cNvPicPr>
          <p:nvPr/>
        </p:nvPicPr>
        <p:blipFill>
          <a:blip r:embed="rId3"/>
          <a:srcRect l="9020" t="4264" r="4523" b="3992"/>
          <a:stretch>
            <a:fillRect/>
          </a:stretch>
        </p:blipFill>
        <p:spPr bwMode="auto">
          <a:xfrm>
            <a:off x="4535666" y="1647129"/>
            <a:ext cx="4045160" cy="4166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그림 3"/>
          <p:cNvPicPr>
            <a:picLocks noChangeAspect="1"/>
          </p:cNvPicPr>
          <p:nvPr/>
        </p:nvPicPr>
        <p:blipFill>
          <a:blip r:embed="rId4"/>
          <a:srcRect l="3229" t="4264" r="4231" b="3992"/>
          <a:stretch>
            <a:fillRect/>
          </a:stretch>
        </p:blipFill>
        <p:spPr bwMode="auto">
          <a:xfrm>
            <a:off x="411783" y="1647129"/>
            <a:ext cx="4123883" cy="4166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0" y="163502"/>
            <a:ext cx="9144000" cy="106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eaLnBrk="1" hangingPunct="1"/>
            <a:r>
              <a:rPr lang="en-US" altLang="ko-KR" sz="3200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5 BVSs  in A Patient,</a:t>
            </a:r>
          </a:p>
          <a:p>
            <a:pPr algn="ctr" eaLnBrk="1" hangingPunct="1"/>
            <a:r>
              <a:rPr lang="en-US" altLang="ko-KR" sz="3200" b="1" i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altLang="ko-KR" sz="3200" b="1" i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직선 화살표 연결선 7"/>
          <p:cNvCxnSpPr/>
          <p:nvPr/>
        </p:nvCxnSpPr>
        <p:spPr bwMode="auto">
          <a:xfrm flipH="1">
            <a:off x="3724212" y="3330594"/>
            <a:ext cx="339116" cy="21800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직선 화살표 연결선 8"/>
          <p:cNvCxnSpPr/>
          <p:nvPr/>
        </p:nvCxnSpPr>
        <p:spPr bwMode="auto">
          <a:xfrm>
            <a:off x="1254525" y="2095245"/>
            <a:ext cx="0" cy="38251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직선 화살표 연결선 12"/>
          <p:cNvCxnSpPr/>
          <p:nvPr/>
        </p:nvCxnSpPr>
        <p:spPr bwMode="auto">
          <a:xfrm flipH="1">
            <a:off x="7009392" y="4717333"/>
            <a:ext cx="214974" cy="29773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직선 화살표 연결선 13"/>
          <p:cNvCxnSpPr/>
          <p:nvPr/>
        </p:nvCxnSpPr>
        <p:spPr bwMode="auto">
          <a:xfrm flipH="1" flipV="1">
            <a:off x="6895598" y="2614012"/>
            <a:ext cx="113794" cy="37141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제목 1"/>
          <p:cNvSpPr>
            <a:spLocks noGrp="1"/>
          </p:cNvSpPr>
          <p:nvPr>
            <p:ph type="title"/>
          </p:nvPr>
        </p:nvSpPr>
        <p:spPr>
          <a:xfrm>
            <a:off x="-36334" y="1137458"/>
            <a:ext cx="9144000" cy="736787"/>
          </a:xfrm>
          <a:effectLst/>
        </p:spPr>
        <p:txBody>
          <a:bodyPr/>
          <a:lstStyle/>
          <a:p>
            <a:pPr>
              <a:defRPr/>
            </a:pPr>
            <a:r>
              <a:rPr lang="en-US" altLang="ko-KR" sz="24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400" b="0" dirty="0" err="1" smtClean="0">
                <a:latin typeface="Arial" pitchFamily="34" charset="0"/>
                <a:cs typeface="Arial" pitchFamily="34" charset="0"/>
              </a:rPr>
              <a:t>MutiVessel</a:t>
            </a:r>
            <a:r>
              <a:rPr lang="en-US" altLang="ko-KR" sz="2400" b="0" dirty="0" smtClean="0">
                <a:latin typeface="Arial" pitchFamily="34" charset="0"/>
                <a:cs typeface="Arial" pitchFamily="34" charset="0"/>
              </a:rPr>
              <a:t>, Multiple Overlapping Absorbs </a:t>
            </a:r>
          </a:p>
        </p:txBody>
      </p:sp>
      <p:sp>
        <p:nvSpPr>
          <p:cNvPr id="30" name="직사각형 35"/>
          <p:cNvSpPr>
            <a:spLocks noChangeArrowheads="1"/>
          </p:cNvSpPr>
          <p:nvPr/>
        </p:nvSpPr>
        <p:spPr bwMode="auto">
          <a:xfrm>
            <a:off x="6255465" y="3637693"/>
            <a:ext cx="1719798" cy="35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058" tIns="41029" rIns="82058" bIns="41029">
            <a:spAutoFit/>
          </a:bodyPr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3 Absorbs  </a:t>
            </a:r>
            <a:endParaRPr lang="en-US" altLang="ko-KR" baseline="30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직사각형 35"/>
          <p:cNvSpPr>
            <a:spLocks noChangeArrowheads="1"/>
          </p:cNvSpPr>
          <p:nvPr/>
        </p:nvSpPr>
        <p:spPr bwMode="auto">
          <a:xfrm>
            <a:off x="987070" y="3188738"/>
            <a:ext cx="1719798" cy="35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058" tIns="41029" rIns="82058" bIns="41029">
            <a:spAutoFit/>
          </a:bodyPr>
          <a:lstStyle/>
          <a:p>
            <a:pPr algn="r"/>
            <a:r>
              <a:rPr lang="en-US" altLang="ko-KR" dirty="0" smtClean="0">
                <a:latin typeface="Arial" pitchFamily="34" charset="0"/>
                <a:cs typeface="Arial" pitchFamily="34" charset="0"/>
              </a:rPr>
              <a:t>2 Absorbs  </a:t>
            </a:r>
            <a:endParaRPr lang="en-US" altLang="ko-KR" baseline="30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0" y="278559"/>
            <a:ext cx="9144000" cy="65042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i="1" dirty="0" smtClean="0">
                <a:latin typeface="Arial" pitchFamily="34" charset="0"/>
                <a:cs typeface="Arial" pitchFamily="34" charset="0"/>
              </a:rPr>
              <a:t>Appropriate Use of Absorb</a:t>
            </a:r>
            <a:br>
              <a:rPr lang="en-US" sz="3200" i="1" dirty="0" smtClean="0">
                <a:latin typeface="Arial" pitchFamily="34" charset="0"/>
                <a:cs typeface="Arial" pitchFamily="34" charset="0"/>
              </a:rPr>
            </a:br>
            <a:r>
              <a:rPr lang="en-US" sz="3200" i="1" dirty="0" smtClean="0">
                <a:latin typeface="Arial" pitchFamily="34" charset="0"/>
                <a:cs typeface="Arial" pitchFamily="34" charset="0"/>
              </a:rPr>
              <a:t>in Current Practice</a:t>
            </a:r>
            <a:endParaRPr lang="en-US" sz="3200" i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581332" y="1725863"/>
            <a:ext cx="4082410" cy="4541722"/>
            <a:chOff x="714564" y="1604750"/>
            <a:chExt cx="4082410" cy="4541722"/>
          </a:xfrm>
        </p:grpSpPr>
        <p:sp>
          <p:nvSpPr>
            <p:cNvPr id="10" name="직사각형 9"/>
            <p:cNvSpPr/>
            <p:nvPr/>
          </p:nvSpPr>
          <p:spPr bwMode="auto">
            <a:xfrm>
              <a:off x="714564" y="1604750"/>
              <a:ext cx="3984604" cy="4541722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4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endParaRPr>
            </a:p>
          </p:txBody>
        </p:sp>
        <p:sp>
          <p:nvSpPr>
            <p:cNvPr id="68" name="Title 1"/>
            <p:cNvSpPr txBox="1">
              <a:spLocks/>
            </p:cNvSpPr>
            <p:nvPr/>
          </p:nvSpPr>
          <p:spPr>
            <a:xfrm>
              <a:off x="968902" y="2634239"/>
              <a:ext cx="3828072" cy="801687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marL="514350" indent="-514350"/>
              <a:r>
                <a:rPr lang="en-US" altLang="ko-KR" sz="2400" dirty="0" smtClean="0">
                  <a:latin typeface="Arial" pitchFamily="34" charset="0"/>
                  <a:cs typeface="Arial" pitchFamily="34" charset="0"/>
                </a:rPr>
                <a:t>Young Age &lt;70 years  </a:t>
              </a:r>
            </a:p>
            <a:p>
              <a:pPr marL="514350" indent="-514350"/>
              <a:r>
                <a:rPr lang="en-US" altLang="ko-KR" sz="2400" dirty="0" smtClean="0">
                  <a:latin typeface="Arial" pitchFamily="34" charset="0"/>
                  <a:cs typeface="Arial" pitchFamily="34" charset="0"/>
                </a:rPr>
                <a:t>Diabetes  </a:t>
              </a:r>
            </a:p>
            <a:p>
              <a:pPr marL="514350" indent="-514350"/>
              <a:r>
                <a:rPr lang="en-US" altLang="ko-KR" sz="2400" dirty="0" smtClean="0">
                  <a:latin typeface="Arial" pitchFamily="34" charset="0"/>
                  <a:cs typeface="Arial" pitchFamily="34" charset="0"/>
                </a:rPr>
                <a:t>STEMI</a:t>
              </a:r>
            </a:p>
            <a:p>
              <a:pPr marL="514350" indent="-514350"/>
              <a:r>
                <a:rPr lang="en-US" altLang="ko-KR" sz="2400" dirty="0" smtClean="0">
                  <a:latin typeface="Arial" pitchFamily="34" charset="0"/>
                  <a:cs typeface="Arial" pitchFamily="34" charset="0"/>
                </a:rPr>
                <a:t>Multi-vessel Disease</a:t>
              </a:r>
            </a:p>
            <a:p>
              <a:pPr marL="514350" indent="-514350"/>
              <a:r>
                <a:rPr lang="it-IT" altLang="it-IT" sz="2400" dirty="0" smtClean="0">
                  <a:latin typeface="Arial" pitchFamily="34" charset="0"/>
                  <a:cs typeface="Arial" pitchFamily="34" charset="0"/>
                </a:rPr>
                <a:t>Long Lesion</a:t>
              </a:r>
            </a:p>
            <a:p>
              <a:pPr marL="514350" indent="-514350"/>
              <a:r>
                <a:rPr lang="it-IT" altLang="it-IT" sz="2400" dirty="0" smtClean="0">
                  <a:latin typeface="Arial" pitchFamily="34" charset="0"/>
                  <a:cs typeface="Arial" pitchFamily="34" charset="0"/>
                </a:rPr>
                <a:t>Bifurcation (Provisional)</a:t>
              </a:r>
            </a:p>
            <a:p>
              <a:pPr marL="514350" indent="-514350"/>
              <a:r>
                <a:rPr lang="it-IT" altLang="it-IT" sz="2400" dirty="0" smtClean="0">
                  <a:latin typeface="Arial" pitchFamily="34" charset="0"/>
                  <a:cs typeface="Arial" pitchFamily="34" charset="0"/>
                </a:rPr>
                <a:t>CTO</a:t>
              </a:r>
            </a:p>
            <a:p>
              <a:pPr marL="514350" indent="-514350"/>
              <a:r>
                <a:rPr lang="it-IT" altLang="it-IT" sz="2400" dirty="0" smtClean="0">
                  <a:latin typeface="Arial" pitchFamily="34" charset="0"/>
                  <a:cs typeface="Arial" pitchFamily="34" charset="0"/>
                </a:rPr>
                <a:t> </a:t>
              </a:r>
            </a:p>
          </p:txBody>
        </p:sp>
        <p:sp>
          <p:nvSpPr>
            <p:cNvPr id="8" name="Title 4"/>
            <p:cNvSpPr txBox="1">
              <a:spLocks/>
            </p:cNvSpPr>
            <p:nvPr/>
          </p:nvSpPr>
          <p:spPr bwMode="auto">
            <a:xfrm>
              <a:off x="968902" y="1899028"/>
              <a:ext cx="2852199" cy="650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45720" tIns="45720" rIns="4572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rtl="0" eaLnBrk="0" fontAlgn="base" latinLnBrk="1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3200" b="1" i="1" u="none" strike="noStrike" kern="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j-ea"/>
                  <a:cs typeface="Arial" pitchFamily="34" charset="0"/>
                </a:rPr>
                <a:t>Appropriate</a:t>
              </a:r>
              <a:endParaRPr kumimoji="1" lang="en-US" sz="3200" b="1" i="1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4718336" y="1714738"/>
            <a:ext cx="4062317" cy="4541722"/>
            <a:chOff x="4851568" y="1593625"/>
            <a:chExt cx="4062317" cy="4541722"/>
          </a:xfrm>
        </p:grpSpPr>
        <p:sp>
          <p:nvSpPr>
            <p:cNvPr id="11" name="직사각형 10"/>
            <p:cNvSpPr/>
            <p:nvPr/>
          </p:nvSpPr>
          <p:spPr bwMode="auto">
            <a:xfrm>
              <a:off x="4851568" y="1593625"/>
              <a:ext cx="3984604" cy="4541722"/>
            </a:xfrm>
            <a:prstGeom prst="rect">
              <a:avLst/>
            </a:prstGeom>
            <a:solidFill>
              <a:schemeClr val="bg1">
                <a:lumMod val="90000"/>
                <a:lumOff val="10000"/>
              </a:scheme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4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</a:endParaRPr>
            </a:p>
          </p:txBody>
        </p:sp>
        <p:sp>
          <p:nvSpPr>
            <p:cNvPr id="4" name="Title 1"/>
            <p:cNvSpPr txBox="1">
              <a:spLocks/>
            </p:cNvSpPr>
            <p:nvPr/>
          </p:nvSpPr>
          <p:spPr>
            <a:xfrm>
              <a:off x="5288530" y="2634239"/>
              <a:ext cx="3625355" cy="801687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marL="457200" indent="-457200"/>
              <a:r>
                <a:rPr lang="en-US" altLang="ko-KR" sz="2400" dirty="0" smtClean="0">
                  <a:solidFill>
                    <a:srgbClr val="FCF88A"/>
                  </a:solidFill>
                  <a:latin typeface="Arial" pitchFamily="34" charset="0"/>
                  <a:cs typeface="Arial" pitchFamily="34" charset="0"/>
                </a:rPr>
                <a:t>Bifurcation (2 stents)</a:t>
              </a:r>
            </a:p>
            <a:p>
              <a:pPr marL="457200" indent="-457200"/>
              <a:r>
                <a:rPr lang="it-IT" altLang="it-IT" sz="2400" dirty="0" smtClean="0">
                  <a:solidFill>
                    <a:srgbClr val="FCF88A"/>
                  </a:solidFill>
                  <a:latin typeface="Arial" pitchFamily="34" charset="0"/>
                  <a:cs typeface="Arial" pitchFamily="34" charset="0"/>
                </a:rPr>
                <a:t>Severe Calcification</a:t>
              </a:r>
            </a:p>
            <a:p>
              <a:pPr marL="457200" indent="-457200"/>
              <a:r>
                <a:rPr lang="en-US" altLang="ko-KR" sz="2400" dirty="0" smtClean="0">
                  <a:solidFill>
                    <a:srgbClr val="FCF88A"/>
                  </a:solidFill>
                  <a:latin typeface="Arial" pitchFamily="34" charset="0"/>
                  <a:cs typeface="Arial" pitchFamily="34" charset="0"/>
                </a:rPr>
                <a:t>ISR </a:t>
              </a:r>
              <a:endParaRPr lang="it-IT" altLang="it-IT" sz="2400" dirty="0" smtClean="0">
                <a:solidFill>
                  <a:srgbClr val="FCF88A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itle 4"/>
            <p:cNvSpPr txBox="1">
              <a:spLocks/>
            </p:cNvSpPr>
            <p:nvPr/>
          </p:nvSpPr>
          <p:spPr bwMode="auto">
            <a:xfrm>
              <a:off x="5288530" y="1899028"/>
              <a:ext cx="2852199" cy="650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45720" tIns="45720" rIns="4572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rtl="0" eaLnBrk="0" fontAlgn="base" latinLnBrk="1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3200" b="1" i="1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j-ea"/>
                  <a:cs typeface="Arial" pitchFamily="34" charset="0"/>
                </a:rPr>
                <a:t>Not Yet</a:t>
              </a:r>
              <a:endParaRPr kumimoji="1" lang="en-US" sz="3200" b="1" i="1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1183146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9366" y="2549420"/>
            <a:ext cx="81215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Clr>
                <a:schemeClr val="accent1"/>
              </a:buClr>
              <a:buFont typeface="+mj-lt"/>
              <a:buAutoNum type="arabicPeriod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Is Imaging guided BVS implantation mandatory ?</a:t>
            </a:r>
          </a:p>
          <a:p>
            <a:pPr marL="514350" indent="-514350">
              <a:buClr>
                <a:schemeClr val="accent1"/>
              </a:buClr>
              <a:buFont typeface="+mj-lt"/>
              <a:buAutoNum type="arabicPeriod"/>
            </a:pPr>
            <a:r>
              <a:rPr lang="en-US" altLang="ko-K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What are the early results in complex lesions compared to those of 2</a:t>
            </a:r>
            <a:r>
              <a:rPr lang="en-US" altLang="ko-KR" sz="2400" baseline="30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nd</a:t>
            </a:r>
            <a:r>
              <a:rPr lang="en-US" altLang="ko-K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Generation DES ? </a:t>
            </a:r>
          </a:p>
          <a:p>
            <a:pPr marL="514350" indent="-514350">
              <a:buClr>
                <a:schemeClr val="accent1"/>
              </a:buClr>
              <a:buFont typeface="+mj-lt"/>
              <a:buAutoNum type="arabicPeriod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Is one year DAPT enough ? </a:t>
            </a:r>
          </a:p>
          <a:p>
            <a:pPr marL="514350" indent="-514350">
              <a:buClr>
                <a:schemeClr val="accent1"/>
              </a:buClr>
              <a:buFont typeface="+mj-lt"/>
              <a:buAutoNum type="arabicPeriod"/>
            </a:pPr>
            <a:r>
              <a:rPr lang="en-US" altLang="ko-K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Are the long term results really better with Absorb ? 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buClr>
                <a:schemeClr val="accent1"/>
              </a:buClr>
              <a:buFont typeface="+mj-lt"/>
              <a:buAutoNum type="arabicPeriod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buClr>
                <a:schemeClr val="accent1"/>
              </a:buClr>
              <a:buFont typeface="+mj-lt"/>
              <a:buAutoNum type="arabicPeriod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buClr>
                <a:schemeClr val="accent1"/>
              </a:buClr>
              <a:buFont typeface="+mj-lt"/>
              <a:buAutoNum type="arabicPeriod"/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0" y="72062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3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What do I need to Know to Use the </a:t>
            </a:r>
          </a:p>
          <a:p>
            <a:pPr algn="ctr"/>
            <a:r>
              <a:rPr lang="en-US" altLang="ko-KR" sz="3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Absorb Scaffold Appropriately?</a:t>
            </a:r>
          </a:p>
        </p:txBody>
      </p:sp>
    </p:spTree>
    <p:extLst>
      <p:ext uri="{BB962C8B-B14F-4D97-AF65-F5344CB8AC3E}">
        <p14:creationId xmlns="" xmlns:p14="http://schemas.microsoft.com/office/powerpoint/2010/main" val="23444874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167018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Is Imaging Guided </a:t>
            </a:r>
          </a:p>
          <a:p>
            <a:pPr algn="ctr"/>
            <a:r>
              <a:rPr lang="en-US" altLang="ko-K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BVS implantation Mandatory ?</a:t>
            </a:r>
          </a:p>
          <a:p>
            <a:pPr algn="ctr"/>
            <a:r>
              <a:rPr lang="en-US" altLang="ko-K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ko-KR" altLang="en-US" sz="3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0" y="83324"/>
            <a:ext cx="9144000" cy="736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QCA vs. IVUS Difference (n=52)</a:t>
            </a:r>
          </a:p>
          <a:p>
            <a:pPr marL="0" marR="0" lvl="0" indent="0" algn="ctr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in Reference Vessel Diameter (RVD)</a:t>
            </a:r>
            <a:endParaRPr kumimoji="1" lang="ko-KR" altLang="en-US" sz="2400" b="1" i="1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5298" y="1733575"/>
            <a:ext cx="4559067" cy="488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900196" y="1012503"/>
            <a:ext cx="2251615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1600" dirty="0" smtClean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Proximal Difference 0.44±0.08  mm</a:t>
            </a:r>
            <a:endParaRPr lang="ko-KR" altLang="en-US" sz="1600" dirty="0">
              <a:solidFill>
                <a:schemeClr val="tx2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122448" y="1012503"/>
            <a:ext cx="2051168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1600" dirty="0" smtClean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Distal  Difference 0.45±0.11  mm </a:t>
            </a:r>
            <a:endParaRPr lang="ko-KR" altLang="en-US" sz="1600" dirty="0">
              <a:solidFill>
                <a:schemeClr val="tx2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Rectangle 55"/>
          <p:cNvSpPr>
            <a:spLocks noChangeArrowheads="1"/>
          </p:cNvSpPr>
          <p:nvPr/>
        </p:nvSpPr>
        <p:spPr bwMode="auto">
          <a:xfrm>
            <a:off x="0" y="2477747"/>
            <a:ext cx="9144000" cy="1944688"/>
          </a:xfrm>
          <a:prstGeom prst="rect">
            <a:avLst/>
          </a:prstGeom>
          <a:solidFill>
            <a:srgbClr val="002E4B">
              <a:lumMod val="90000"/>
              <a:lumOff val="10000"/>
            </a:srgbClr>
          </a:solidFill>
          <a:ln w="38100" algn="ctr">
            <a:solidFill>
              <a:srgbClr val="75A3D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>
              <a:lnSpc>
                <a:spcPct val="85000"/>
              </a:lnSpc>
              <a:spcBef>
                <a:spcPct val="15000"/>
              </a:spcBef>
              <a:buClr>
                <a:srgbClr val="FFCC99"/>
              </a:buClr>
              <a:buSzPct val="150000"/>
              <a:buFont typeface="Wingdings" pitchFamily="2" charset="2"/>
              <a:buChar char="§"/>
              <a:defRPr/>
            </a:pPr>
            <a:endParaRPr lang="ko-KR" altLang="en-US" sz="2000" b="1" kern="0">
              <a:solidFill>
                <a:srgbClr val="808080"/>
              </a:solidFill>
              <a:latin typeface="Arial Black" pitchFamily="34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50825" y="2929371"/>
            <a:ext cx="8569325" cy="1018740"/>
          </a:xfrm>
          <a:prstGeom prst="rect">
            <a:avLst/>
          </a:prstGeom>
          <a:solidFill>
            <a:srgbClr val="004977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 latinLnBrk="1">
              <a:spcBef>
                <a:spcPct val="15000"/>
              </a:spcBef>
              <a:spcAft>
                <a:spcPct val="0"/>
              </a:spcAft>
              <a:buClr>
                <a:srgbClr val="FFCC99"/>
              </a:buClr>
              <a:buSzPct val="150000"/>
              <a:defRPr/>
            </a:pPr>
            <a:r>
              <a:rPr kumimoji="1" lang="en-US" altLang="ko-KR" sz="2800" b="1" kern="0" dirty="0" smtClean="0">
                <a:latin typeface="Arial" pitchFamily="34" charset="0"/>
                <a:cs typeface="Arial" pitchFamily="34" charset="0"/>
              </a:rPr>
              <a:t>&lt; 0.5 mm Larger RVD by IVUS </a:t>
            </a:r>
          </a:p>
          <a:p>
            <a:pPr algn="ctr" defTabSz="914400" fontAlgn="base" latinLnBrk="1">
              <a:spcBef>
                <a:spcPct val="15000"/>
              </a:spcBef>
              <a:spcAft>
                <a:spcPct val="0"/>
              </a:spcAft>
              <a:buClr>
                <a:srgbClr val="FFCC99"/>
              </a:buClr>
              <a:buSzPct val="150000"/>
              <a:defRPr/>
            </a:pPr>
            <a:r>
              <a:rPr kumimoji="1" lang="en-US" altLang="ko-KR" sz="2800" b="1" kern="0" dirty="0" smtClean="0">
                <a:latin typeface="Arial" pitchFamily="34" charset="0"/>
                <a:cs typeface="Arial" pitchFamily="34" charset="0"/>
              </a:rPr>
              <a:t>Compared to QCA  </a:t>
            </a:r>
            <a:endParaRPr kumimoji="1" lang="en-US" altLang="ko-KR" sz="2800" b="1" kern="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직선 화살표 연결선 10"/>
          <p:cNvCxnSpPr/>
          <p:nvPr/>
        </p:nvCxnSpPr>
        <p:spPr bwMode="auto">
          <a:xfrm flipH="1" flipV="1">
            <a:off x="5592337" y="1574975"/>
            <a:ext cx="206296" cy="33029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2" name="직선 화살표 연결선 11"/>
          <p:cNvCxnSpPr/>
          <p:nvPr/>
        </p:nvCxnSpPr>
        <p:spPr bwMode="auto">
          <a:xfrm flipV="1">
            <a:off x="6547624" y="1580551"/>
            <a:ext cx="204437" cy="33029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2"/>
          <p:cNvSpPr>
            <a:spLocks noChangeArrowheads="1"/>
          </p:cNvSpPr>
          <p:nvPr/>
        </p:nvSpPr>
        <p:spPr bwMode="hidden">
          <a:xfrm>
            <a:off x="179388" y="1375411"/>
            <a:ext cx="8785225" cy="5094287"/>
          </a:xfrm>
          <a:prstGeom prst="rect">
            <a:avLst/>
          </a:prstGeom>
          <a:solidFill>
            <a:srgbClr val="14202E"/>
          </a:solidFill>
          <a:ln w="19050" algn="ctr">
            <a:solidFill>
              <a:srgbClr val="39536E"/>
            </a:solidFill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rgbClr val="1C1C1C"/>
            </a:outerShdw>
          </a:effec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ko-KR" sz="16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95941" name="Rectangle 5"/>
          <p:cNvSpPr>
            <a:spLocks noChangeArrowheads="1"/>
          </p:cNvSpPr>
          <p:nvPr/>
        </p:nvSpPr>
        <p:spPr bwMode="auto">
          <a:xfrm>
            <a:off x="2017713" y="2126063"/>
            <a:ext cx="4732337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ko-KR" altLang="en-US" sz="10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295942" name="Picture 2"/>
          <p:cNvPicPr>
            <a:picLocks noChangeAspect="1" noChangeArrowheads="1"/>
          </p:cNvPicPr>
          <p:nvPr/>
        </p:nvPicPr>
        <p:blipFill>
          <a:blip r:embed="rId3"/>
          <a:srcRect l="6149" t="9869" r="78151" b="53275"/>
          <a:stretch>
            <a:fillRect/>
          </a:stretch>
        </p:blipFill>
        <p:spPr bwMode="auto">
          <a:xfrm>
            <a:off x="2674938" y="1740301"/>
            <a:ext cx="4064000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44" name="Picture 2"/>
          <p:cNvPicPr>
            <a:picLocks noChangeAspect="1" noChangeArrowheads="1"/>
          </p:cNvPicPr>
          <p:nvPr/>
        </p:nvPicPr>
        <p:blipFill>
          <a:blip r:embed="rId3"/>
          <a:srcRect l="22890" t="9175" r="61652" b="49367"/>
          <a:stretch>
            <a:fillRect/>
          </a:stretch>
        </p:blipFill>
        <p:spPr bwMode="auto">
          <a:xfrm>
            <a:off x="3124200" y="3693896"/>
            <a:ext cx="2303462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직선 화살표 연결선 14"/>
          <p:cNvCxnSpPr>
            <a:cxnSpLocks noChangeShapeType="1"/>
          </p:cNvCxnSpPr>
          <p:nvPr/>
        </p:nvCxnSpPr>
        <p:spPr bwMode="auto">
          <a:xfrm flipV="1">
            <a:off x="3498850" y="2648351"/>
            <a:ext cx="0" cy="1323975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 type="none" w="sm" len="sm"/>
            <a:tailEnd type="arrow" w="med" len="med"/>
          </a:ln>
        </p:spPr>
      </p:cxnSp>
      <p:cxnSp>
        <p:nvCxnSpPr>
          <p:cNvPr id="17" name="직선 화살표 연결선 16"/>
          <p:cNvCxnSpPr>
            <a:cxnSpLocks noChangeShapeType="1"/>
          </p:cNvCxnSpPr>
          <p:nvPr/>
        </p:nvCxnSpPr>
        <p:spPr bwMode="auto">
          <a:xfrm flipV="1">
            <a:off x="5083175" y="2964263"/>
            <a:ext cx="0" cy="1152525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 type="none" w="sm" len="sm"/>
            <a:tailEnd type="arrow" w="med" len="med"/>
          </a:ln>
        </p:spPr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730250" y="1595838"/>
            <a:ext cx="165576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00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QCA Proximal RD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00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3.7 mm</a:t>
            </a:r>
            <a:endParaRPr lang="ko-KR" altLang="en-US" sz="2000" smtClean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923088" y="1595838"/>
            <a:ext cx="16557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00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QCA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00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Distal RD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00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3.0 mm</a:t>
            </a:r>
            <a:endParaRPr lang="ko-KR" altLang="en-US" sz="2000" smtClean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4" name="Title 5"/>
          <p:cNvSpPr txBox="1">
            <a:spLocks/>
          </p:cNvSpPr>
          <p:nvPr/>
        </p:nvSpPr>
        <p:spPr bwMode="auto">
          <a:xfrm>
            <a:off x="0" y="0"/>
            <a:ext cx="914400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32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How to Do </a:t>
            </a:r>
            <a:r>
              <a:rPr lang="en-US" sz="3200" b="1" i="1" dirty="0" smtClean="0">
                <a:solidFill>
                  <a:srgbClr val="FDE25E"/>
                </a:solidFill>
                <a:latin typeface="Arial" pitchFamily="34" charset="0"/>
                <a:cs typeface="Arial" pitchFamily="34" charset="0"/>
              </a:rPr>
              <a:t>QCA guided Absorb </a:t>
            </a:r>
            <a:r>
              <a:rPr lang="en-US" sz="32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Rectangle 10"/>
          <p:cNvSpPr>
            <a:spLocks noChangeArrowheads="1"/>
          </p:cNvSpPr>
          <p:nvPr/>
        </p:nvSpPr>
        <p:spPr bwMode="hidden">
          <a:xfrm>
            <a:off x="1067726" y="3523551"/>
            <a:ext cx="7152098" cy="3120813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39536E"/>
            </a:solidFill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rgbClr val="1C1C1C"/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2000">
              <a:solidFill>
                <a:prstClr val="black"/>
              </a:solidFill>
              <a:latin typeface="Arial" pitchFamily="34" charset="0"/>
              <a:ea typeface="ヒラギノ角ゴ Pro W3" pitchFamily="-111" charset="-128"/>
              <a:cs typeface="Arial" pitchFamily="34" charset="0"/>
            </a:endParaRPr>
          </a:p>
        </p:txBody>
      </p:sp>
      <p:sp>
        <p:nvSpPr>
          <p:cNvPr id="50" name="Oval 18"/>
          <p:cNvSpPr/>
          <p:nvPr/>
        </p:nvSpPr>
        <p:spPr>
          <a:xfrm>
            <a:off x="1368641" y="3839543"/>
            <a:ext cx="418885" cy="458788"/>
          </a:xfrm>
          <a:prstGeom prst="ellipse">
            <a:avLst/>
          </a:prstGeom>
          <a:solidFill>
            <a:srgbClr val="DD52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400" b="1" dirty="0" smtClean="0">
                <a:solidFill>
                  <a:prstClr val="white"/>
                </a:solidFill>
                <a:latin typeface="Arial" pitchFamily="34" charset="0"/>
                <a:ea typeface="Adobe Song Std L" pitchFamily="18" charset="-128"/>
                <a:cs typeface="Arial" pitchFamily="34" charset="0"/>
              </a:rPr>
              <a:t>P</a:t>
            </a:r>
            <a:endParaRPr lang="en-US" sz="2400" b="1" dirty="0">
              <a:solidFill>
                <a:prstClr val="white"/>
              </a:solidFill>
              <a:latin typeface="Arial" pitchFamily="34" charset="0"/>
              <a:ea typeface="Adobe Song Std L" pitchFamily="18" charset="-128"/>
              <a:cs typeface="Arial" pitchFamily="34" charset="0"/>
            </a:endParaRPr>
          </a:p>
        </p:txBody>
      </p:sp>
      <p:sp>
        <p:nvSpPr>
          <p:cNvPr id="51" name="Oval 19"/>
          <p:cNvSpPr/>
          <p:nvPr/>
        </p:nvSpPr>
        <p:spPr>
          <a:xfrm>
            <a:off x="1368643" y="4479051"/>
            <a:ext cx="425896" cy="45878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Arial" pitchFamily="34" charset="0"/>
                <a:ea typeface="Adobe Song Std L" pitchFamily="18" charset="-128"/>
                <a:cs typeface="Arial" pitchFamily="34" charset="0"/>
              </a:rPr>
              <a:t>S</a:t>
            </a:r>
          </a:p>
        </p:txBody>
      </p:sp>
      <p:sp>
        <p:nvSpPr>
          <p:cNvPr id="52" name="Oval 20"/>
          <p:cNvSpPr/>
          <p:nvPr/>
        </p:nvSpPr>
        <p:spPr>
          <a:xfrm>
            <a:off x="1368644" y="5190687"/>
            <a:ext cx="425896" cy="458788"/>
          </a:xfrm>
          <a:prstGeom prst="ellipse">
            <a:avLst/>
          </a:prstGeom>
          <a:solidFill>
            <a:srgbClr val="009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Arial" pitchFamily="34" charset="0"/>
                <a:ea typeface="Adobe Song Std L" pitchFamily="18" charset="-128"/>
                <a:cs typeface="Arial" pitchFamily="34" charset="0"/>
              </a:rPr>
              <a:t>P</a:t>
            </a:r>
          </a:p>
        </p:txBody>
      </p:sp>
      <p:sp>
        <p:nvSpPr>
          <p:cNvPr id="53" name="CasellaDiTesto 17"/>
          <p:cNvSpPr txBox="1"/>
          <p:nvPr/>
        </p:nvSpPr>
        <p:spPr>
          <a:xfrm>
            <a:off x="1886381" y="4476174"/>
            <a:ext cx="6229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ko-KR" sz="24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3.5x 28 mm Absorb deployed</a:t>
            </a:r>
          </a:p>
        </p:txBody>
      </p:sp>
      <p:sp>
        <p:nvSpPr>
          <p:cNvPr id="54" name="CasellaDiTesto 18"/>
          <p:cNvSpPr txBox="1"/>
          <p:nvPr/>
        </p:nvSpPr>
        <p:spPr>
          <a:xfrm>
            <a:off x="1886379" y="3805668"/>
            <a:ext cx="6599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3.0x 20 mm NC balloon pre-dilation</a:t>
            </a:r>
          </a:p>
        </p:txBody>
      </p:sp>
      <p:sp>
        <p:nvSpPr>
          <p:cNvPr id="55" name="CasellaDiTesto 19"/>
          <p:cNvSpPr txBox="1"/>
          <p:nvPr/>
        </p:nvSpPr>
        <p:spPr>
          <a:xfrm>
            <a:off x="1903743" y="5163569"/>
            <a:ext cx="62119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ko-KR" sz="24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3.5 mm NC balloon post-dilation for distal part and 4.0x 15 mm NC balloon post-dilation for proximal part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49" grpId="0" animBg="1"/>
      <p:bldP spid="50" grpId="0" animBg="1"/>
      <p:bldP spid="51" grpId="0" animBg="1"/>
      <p:bldP spid="52" grpId="0" animBg="1"/>
      <p:bldP spid="53" grpId="0"/>
      <p:bldP spid="54" grpId="0"/>
      <p:bldP spid="5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2"/>
          <p:cNvSpPr>
            <a:spLocks noChangeArrowheads="1"/>
          </p:cNvSpPr>
          <p:nvPr/>
        </p:nvSpPr>
        <p:spPr bwMode="hidden">
          <a:xfrm>
            <a:off x="179388" y="1394742"/>
            <a:ext cx="8785225" cy="5094287"/>
          </a:xfrm>
          <a:prstGeom prst="rect">
            <a:avLst/>
          </a:prstGeom>
          <a:solidFill>
            <a:srgbClr val="14202E"/>
          </a:solidFill>
          <a:ln w="19050" algn="ctr">
            <a:solidFill>
              <a:srgbClr val="39536E"/>
            </a:solidFill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rgbClr val="1C1C1C"/>
            </a:outerShdw>
          </a:effec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ko-KR" sz="16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35" name="Picture 3" descr="2"/>
          <p:cNvPicPr>
            <a:picLocks noChangeAspect="1" noChangeArrowheads="1"/>
          </p:cNvPicPr>
          <p:nvPr/>
        </p:nvPicPr>
        <p:blipFill>
          <a:blip r:embed="rId3"/>
          <a:srcRect l="23068" t="9227" r="15572" b="3461"/>
          <a:stretch>
            <a:fillRect/>
          </a:stretch>
        </p:blipFill>
        <p:spPr bwMode="auto">
          <a:xfrm>
            <a:off x="6923088" y="3516994"/>
            <a:ext cx="17526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5941" name="Rectangle 5"/>
          <p:cNvSpPr>
            <a:spLocks noChangeArrowheads="1"/>
          </p:cNvSpPr>
          <p:nvPr/>
        </p:nvSpPr>
        <p:spPr bwMode="auto">
          <a:xfrm>
            <a:off x="2017713" y="2145394"/>
            <a:ext cx="4732337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ko-KR" altLang="en-US" sz="10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295942" name="Picture 2"/>
          <p:cNvPicPr>
            <a:picLocks noChangeAspect="1" noChangeArrowheads="1"/>
          </p:cNvPicPr>
          <p:nvPr/>
        </p:nvPicPr>
        <p:blipFill>
          <a:blip r:embed="rId4"/>
          <a:srcRect l="6149" t="9869" r="78151" b="53275"/>
          <a:stretch>
            <a:fillRect/>
          </a:stretch>
        </p:blipFill>
        <p:spPr bwMode="auto">
          <a:xfrm>
            <a:off x="2674938" y="1759632"/>
            <a:ext cx="4064000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730250" y="1615169"/>
            <a:ext cx="165576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0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QCA Proximal RD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0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3.7 mm</a:t>
            </a:r>
            <a:endParaRPr lang="ko-KR" altLang="en-US" sz="2000" dirty="0" smtClean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923088" y="1615169"/>
            <a:ext cx="16557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0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QCA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0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Distal RD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0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3.0 mm</a:t>
            </a:r>
            <a:endParaRPr lang="ko-KR" altLang="en-US" sz="2000" dirty="0" smtClean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>
          <a:blip r:embed="rId5"/>
          <a:srcRect l="5919" t="9355" r="14603" b="12807"/>
          <a:stretch>
            <a:fillRect/>
          </a:stretch>
        </p:blipFill>
        <p:spPr bwMode="auto">
          <a:xfrm>
            <a:off x="443900" y="3559857"/>
            <a:ext cx="205898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직선 화살표 연결선 29"/>
          <p:cNvCxnSpPr>
            <a:cxnSpLocks noChangeShapeType="1"/>
          </p:cNvCxnSpPr>
          <p:nvPr/>
        </p:nvCxnSpPr>
        <p:spPr bwMode="auto">
          <a:xfrm>
            <a:off x="804262" y="4522749"/>
            <a:ext cx="1154306" cy="0"/>
          </a:xfrm>
          <a:prstGeom prst="straightConnector1">
            <a:avLst/>
          </a:prstGeom>
          <a:noFill/>
          <a:ln w="12700" algn="ctr">
            <a:solidFill>
              <a:schemeClr val="accent1"/>
            </a:solidFill>
            <a:round/>
            <a:headEnd type="none" w="sm" len="sm"/>
            <a:tailEnd type="arrow" w="med" len="med"/>
          </a:ln>
        </p:spPr>
      </p:cxn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684544" y="2698592"/>
            <a:ext cx="16557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000" dirty="0" smtClean="0">
                <a:solidFill>
                  <a:srgbClr val="FDE25E"/>
                </a:solidFill>
                <a:latin typeface="Tahoma" pitchFamily="34" charset="0"/>
                <a:cs typeface="Tahoma" pitchFamily="34" charset="0"/>
              </a:rPr>
              <a:t>IVUS RD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000" dirty="0" smtClean="0">
                <a:solidFill>
                  <a:srgbClr val="FDE25E"/>
                </a:solidFill>
                <a:latin typeface="Tahoma" pitchFamily="34" charset="0"/>
                <a:cs typeface="Tahoma" pitchFamily="34" charset="0"/>
              </a:rPr>
              <a:t>4.2 mm</a:t>
            </a:r>
            <a:endParaRPr lang="ko-KR" altLang="en-US" sz="2000" dirty="0" smtClean="0">
              <a:solidFill>
                <a:srgbClr val="FDE25E"/>
              </a:solidFill>
              <a:latin typeface="Tahoma" pitchFamily="34" charset="0"/>
              <a:cs typeface="Tahoma" pitchFamily="34" charset="0"/>
            </a:endParaRPr>
          </a:p>
        </p:txBody>
      </p:sp>
      <p:cxnSp>
        <p:nvCxnSpPr>
          <p:cNvPr id="33" name="직선 화살표 연결선 32"/>
          <p:cNvCxnSpPr>
            <a:cxnSpLocks noChangeShapeType="1"/>
          </p:cNvCxnSpPr>
          <p:nvPr/>
        </p:nvCxnSpPr>
        <p:spPr bwMode="auto">
          <a:xfrm>
            <a:off x="7304049" y="4552911"/>
            <a:ext cx="1230351" cy="11151"/>
          </a:xfrm>
          <a:prstGeom prst="straightConnector1">
            <a:avLst/>
          </a:prstGeom>
          <a:noFill/>
          <a:ln w="12700" algn="ctr">
            <a:solidFill>
              <a:schemeClr val="accent1"/>
            </a:solidFill>
            <a:round/>
            <a:headEnd type="none" w="sm" len="sm"/>
            <a:tailEnd type="arrow" w="med" len="med"/>
          </a:ln>
        </p:spPr>
      </p:cxn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6923088" y="2698592"/>
            <a:ext cx="16557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000" dirty="0" smtClean="0">
                <a:solidFill>
                  <a:srgbClr val="FDE25E"/>
                </a:solidFill>
                <a:latin typeface="Tahoma" pitchFamily="34" charset="0"/>
                <a:cs typeface="Tahoma" pitchFamily="34" charset="0"/>
              </a:rPr>
              <a:t>IVUS RD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000" dirty="0" smtClean="0">
                <a:solidFill>
                  <a:srgbClr val="FDE25E"/>
                </a:solidFill>
                <a:latin typeface="Tahoma" pitchFamily="34" charset="0"/>
                <a:cs typeface="Tahoma" pitchFamily="34" charset="0"/>
              </a:rPr>
              <a:t>3.5 mm</a:t>
            </a:r>
            <a:endParaRPr lang="ko-KR" altLang="en-US" sz="2000" dirty="0" smtClean="0">
              <a:solidFill>
                <a:srgbClr val="FDE25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3" name="Title 5"/>
          <p:cNvSpPr txBox="1">
            <a:spLocks/>
          </p:cNvSpPr>
          <p:nvPr/>
        </p:nvSpPr>
        <p:spPr bwMode="auto">
          <a:xfrm>
            <a:off x="0" y="0"/>
            <a:ext cx="914400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32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How to Do </a:t>
            </a:r>
            <a:r>
              <a:rPr lang="en-US" sz="3200" b="1" i="1" dirty="0" smtClean="0">
                <a:solidFill>
                  <a:srgbClr val="FDE25E"/>
                </a:solidFill>
                <a:latin typeface="Arial" pitchFamily="34" charset="0"/>
                <a:cs typeface="Arial" pitchFamily="34" charset="0"/>
              </a:rPr>
              <a:t>IVUS guided Absorb</a:t>
            </a:r>
            <a:r>
              <a:rPr lang="en-US" sz="32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?</a:t>
            </a:r>
            <a:endParaRPr lang="en-US" sz="32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 Box 6"/>
          <p:cNvSpPr txBox="1">
            <a:spLocks noChangeArrowheads="1"/>
          </p:cNvSpPr>
          <p:nvPr/>
        </p:nvSpPr>
        <p:spPr bwMode="auto">
          <a:xfrm>
            <a:off x="1644305" y="661084"/>
            <a:ext cx="61403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 latinLnBrk="1">
              <a:spcBef>
                <a:spcPct val="15000"/>
              </a:spcBef>
              <a:spcAft>
                <a:spcPct val="0"/>
              </a:spcAft>
              <a:buClr>
                <a:srgbClr val="FFCC99"/>
              </a:buClr>
              <a:buSzPct val="150000"/>
              <a:defRPr/>
            </a:pPr>
            <a:r>
              <a:rPr kumimoji="1" lang="en-US" altLang="ko-KR" sz="3200" b="1" i="1" kern="0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Exactly Same Procedure !</a:t>
            </a:r>
            <a:endParaRPr kumimoji="1" lang="en-US" altLang="ko-KR" sz="3200" b="1" i="1" kern="0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8" name="그룹 57"/>
          <p:cNvGrpSpPr/>
          <p:nvPr/>
        </p:nvGrpSpPr>
        <p:grpSpPr>
          <a:xfrm>
            <a:off x="1116084" y="3554281"/>
            <a:ext cx="7418316" cy="3120813"/>
            <a:chOff x="1023118" y="3523551"/>
            <a:chExt cx="7418316" cy="3120813"/>
          </a:xfrm>
        </p:grpSpPr>
        <p:sp>
          <p:nvSpPr>
            <p:cNvPr id="51" name="Rectangle 10"/>
            <p:cNvSpPr>
              <a:spLocks noChangeArrowheads="1"/>
            </p:cNvSpPr>
            <p:nvPr/>
          </p:nvSpPr>
          <p:spPr bwMode="hidden">
            <a:xfrm>
              <a:off x="1023118" y="3523551"/>
              <a:ext cx="7152098" cy="3120813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rgbClr val="39536E"/>
              </a:solidFill>
              <a:miter lim="800000"/>
              <a:headEnd type="none" w="sm" len="sm"/>
              <a:tailEnd type="none" w="sm" len="sm"/>
            </a:ln>
            <a:effectLst>
              <a:outerShdw dist="17961" dir="2700000" algn="ctr" rotWithShape="0">
                <a:srgbClr val="1C1C1C"/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2000">
                <a:solidFill>
                  <a:prstClr val="black"/>
                </a:solidFill>
                <a:latin typeface="Arial" pitchFamily="34" charset="0"/>
                <a:ea typeface="ヒラギノ角ゴ Pro W3" pitchFamily="-111" charset="-128"/>
                <a:cs typeface="Arial" pitchFamily="34" charset="0"/>
              </a:endParaRPr>
            </a:p>
          </p:txBody>
        </p:sp>
        <p:sp>
          <p:nvSpPr>
            <p:cNvPr id="52" name="Oval 18"/>
            <p:cNvSpPr/>
            <p:nvPr/>
          </p:nvSpPr>
          <p:spPr>
            <a:xfrm>
              <a:off x="1324033" y="3839543"/>
              <a:ext cx="418885" cy="458788"/>
            </a:xfrm>
            <a:prstGeom prst="ellipse">
              <a:avLst/>
            </a:prstGeom>
            <a:solidFill>
              <a:srgbClr val="DD52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sz="2400" b="1" dirty="0" smtClean="0">
                  <a:solidFill>
                    <a:prstClr val="white"/>
                  </a:solidFill>
                  <a:latin typeface="Arial" pitchFamily="34" charset="0"/>
                  <a:ea typeface="Adobe Song Std L" pitchFamily="18" charset="-128"/>
                  <a:cs typeface="Arial" pitchFamily="34" charset="0"/>
                </a:rPr>
                <a:t>P</a:t>
              </a:r>
              <a:endParaRPr lang="en-US" sz="2400" b="1" dirty="0">
                <a:solidFill>
                  <a:prstClr val="white"/>
                </a:solidFill>
                <a:latin typeface="Arial" pitchFamily="34" charset="0"/>
                <a:ea typeface="Adobe Song Std L" pitchFamily="18" charset="-128"/>
                <a:cs typeface="Arial" pitchFamily="34" charset="0"/>
              </a:endParaRPr>
            </a:p>
          </p:txBody>
        </p:sp>
        <p:sp>
          <p:nvSpPr>
            <p:cNvPr id="53" name="Oval 19"/>
            <p:cNvSpPr/>
            <p:nvPr/>
          </p:nvSpPr>
          <p:spPr>
            <a:xfrm>
              <a:off x="1324035" y="4479051"/>
              <a:ext cx="425896" cy="45878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Arial" pitchFamily="34" charset="0"/>
                  <a:ea typeface="Adobe Song Std L" pitchFamily="18" charset="-128"/>
                  <a:cs typeface="Arial" pitchFamily="34" charset="0"/>
                </a:rPr>
                <a:t>S</a:t>
              </a:r>
            </a:p>
          </p:txBody>
        </p:sp>
        <p:sp>
          <p:nvSpPr>
            <p:cNvPr id="54" name="Oval 20"/>
            <p:cNvSpPr/>
            <p:nvPr/>
          </p:nvSpPr>
          <p:spPr>
            <a:xfrm>
              <a:off x="1324036" y="5190687"/>
              <a:ext cx="425896" cy="458788"/>
            </a:xfrm>
            <a:prstGeom prst="ellipse">
              <a:avLst/>
            </a:prstGeom>
            <a:solidFill>
              <a:srgbClr val="009A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Arial" pitchFamily="34" charset="0"/>
                  <a:ea typeface="Adobe Song Std L" pitchFamily="18" charset="-128"/>
                  <a:cs typeface="Arial" pitchFamily="34" charset="0"/>
                </a:rPr>
                <a:t>P</a:t>
              </a:r>
            </a:p>
          </p:txBody>
        </p:sp>
        <p:sp>
          <p:nvSpPr>
            <p:cNvPr id="55" name="CasellaDiTesto 17"/>
            <p:cNvSpPr txBox="1"/>
            <p:nvPr/>
          </p:nvSpPr>
          <p:spPr>
            <a:xfrm>
              <a:off x="1841773" y="4476174"/>
              <a:ext cx="62292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altLang="ko-KR" sz="240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3.5x 28 mm Absorb deployed</a:t>
              </a:r>
            </a:p>
          </p:txBody>
        </p:sp>
        <p:sp>
          <p:nvSpPr>
            <p:cNvPr id="56" name="CasellaDiTesto 18"/>
            <p:cNvSpPr txBox="1"/>
            <p:nvPr/>
          </p:nvSpPr>
          <p:spPr>
            <a:xfrm>
              <a:off x="1841771" y="3805668"/>
              <a:ext cx="65996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3.0x 20 mm NC balloon pre-dilation</a:t>
              </a:r>
            </a:p>
          </p:txBody>
        </p:sp>
        <p:sp>
          <p:nvSpPr>
            <p:cNvPr id="57" name="CasellaDiTesto 19"/>
            <p:cNvSpPr txBox="1"/>
            <p:nvPr/>
          </p:nvSpPr>
          <p:spPr>
            <a:xfrm>
              <a:off x="1859135" y="5163569"/>
              <a:ext cx="62119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altLang="ko-KR" sz="240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3.5 mm NC balloon post-dilation for distal part and 4.0x 15 mm NC balloon post-dilation for proximal part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4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직사각형 32"/>
          <p:cNvSpPr/>
          <p:nvPr/>
        </p:nvSpPr>
        <p:spPr bwMode="auto">
          <a:xfrm>
            <a:off x="175276" y="2420053"/>
            <a:ext cx="8800593" cy="1154008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ko-KR" altLang="en-US" sz="4400" smtClean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4" name="직사각형 33"/>
          <p:cNvSpPr/>
          <p:nvPr/>
        </p:nvSpPr>
        <p:spPr bwMode="auto">
          <a:xfrm>
            <a:off x="175276" y="3481589"/>
            <a:ext cx="8800593" cy="115400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ko-KR" altLang="en-US" sz="4400" smtClean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5" name="직사각형 34"/>
          <p:cNvSpPr/>
          <p:nvPr/>
        </p:nvSpPr>
        <p:spPr bwMode="auto">
          <a:xfrm>
            <a:off x="175276" y="4519857"/>
            <a:ext cx="8800593" cy="115400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ko-KR" altLang="en-US" sz="4400" smtClean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737228" y="2550586"/>
            <a:ext cx="17104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3300"/>
              </a:buClr>
            </a:pPr>
            <a:r>
              <a:rPr lang="en-US" altLang="ko-KR" sz="2400" b="1" i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Pre-</a:t>
            </a:r>
          </a:p>
          <a:p>
            <a:pPr marL="342900" indent="-342900">
              <a:buClr>
                <a:srgbClr val="FF3300"/>
              </a:buClr>
            </a:pPr>
            <a:r>
              <a:rPr lang="en-US" altLang="ko-KR" sz="2400" b="1" i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Dilation</a:t>
            </a:r>
            <a:r>
              <a:rPr lang="en-US" altLang="ko-KR" sz="24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ko-KR" altLang="en-US" sz="2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737228" y="3671900"/>
            <a:ext cx="1606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3300"/>
              </a:buClr>
            </a:pPr>
            <a:r>
              <a:rPr lang="en-US" altLang="ko-KR" sz="2400" b="1" i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Sizing</a:t>
            </a:r>
            <a:r>
              <a:rPr lang="en-US" altLang="ko-KR" sz="24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ko-KR" altLang="en-US" sz="2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737228" y="4577905"/>
            <a:ext cx="17104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b="1" i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Post-</a:t>
            </a:r>
          </a:p>
          <a:p>
            <a:r>
              <a:rPr lang="en-US" altLang="ko-KR" sz="2400" b="1" i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Dilatation</a:t>
            </a:r>
          </a:p>
        </p:txBody>
      </p:sp>
      <p:grpSp>
        <p:nvGrpSpPr>
          <p:cNvPr id="28" name="그룹 27"/>
          <p:cNvGrpSpPr/>
          <p:nvPr/>
        </p:nvGrpSpPr>
        <p:grpSpPr>
          <a:xfrm>
            <a:off x="2128816" y="1873685"/>
            <a:ext cx="3661944" cy="3627339"/>
            <a:chOff x="2175471" y="1690030"/>
            <a:chExt cx="3661944" cy="3627339"/>
          </a:xfrm>
        </p:grpSpPr>
        <p:sp>
          <p:nvSpPr>
            <p:cNvPr id="9" name="직사각형 8"/>
            <p:cNvSpPr/>
            <p:nvPr/>
          </p:nvSpPr>
          <p:spPr>
            <a:xfrm>
              <a:off x="2382314" y="2450571"/>
              <a:ext cx="345510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 latinLnBrk="1">
                <a:defRPr/>
              </a:pPr>
              <a:r>
                <a:rPr lang="en-US" altLang="ko-KR" i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Pre-dilation</a:t>
              </a:r>
              <a:r>
                <a:rPr lang="en-US" altLang="ko-KR" dirty="0" smtClean="0">
                  <a:latin typeface="Arial" pitchFamily="34" charset="0"/>
                  <a:cs typeface="Arial" pitchFamily="34" charset="0"/>
                </a:rPr>
                <a:t> with NC balloon,  1:1 matched QCA RVD</a:t>
              </a:r>
              <a:endParaRPr lang="en-US" altLang="ko-KR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2407541" y="3482458"/>
              <a:ext cx="326214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 latinLnBrk="1">
                <a:defRPr/>
              </a:pPr>
              <a:r>
                <a:rPr lang="en-US" altLang="ko-KR" i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Absorb</a:t>
              </a:r>
              <a:r>
                <a:rPr lang="en-US" altLang="ko-KR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, 1:1 matched </a:t>
              </a:r>
            </a:p>
            <a:p>
              <a:pPr defTabSz="914400" latinLnBrk="1">
                <a:defRPr/>
              </a:pPr>
              <a:r>
                <a:rPr lang="en-US" altLang="ko-KR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proximal QCA RVD  </a:t>
              </a: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2404619" y="4394039"/>
              <a:ext cx="327033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i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Post-dilation</a:t>
              </a:r>
              <a:r>
                <a:rPr lang="en-US" altLang="ko-KR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with NC balloon,  0.5 mm larger size </a:t>
              </a:r>
            </a:p>
            <a:p>
              <a:r>
                <a:rPr lang="en-US" altLang="ko-KR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(but ≤ +0.5mm, &gt;14atm).  </a:t>
              </a:r>
              <a:endParaRPr lang="it-IT" altLang="ko-KR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2175471" y="1690030"/>
              <a:ext cx="30846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 latinLnBrk="1">
                <a:defRPr/>
              </a:pPr>
              <a:r>
                <a:rPr lang="en-US" altLang="ko-KR" sz="2800" b="1" i="1" dirty="0" smtClean="0">
                  <a:solidFill>
                    <a:srgbClr val="FDE25E"/>
                  </a:solidFill>
                  <a:latin typeface="Arial" pitchFamily="34" charset="0"/>
                  <a:cs typeface="Arial" pitchFamily="34" charset="0"/>
                </a:rPr>
                <a:t>QCA Guided</a:t>
              </a:r>
            </a:p>
          </p:txBody>
        </p:sp>
      </p:grpSp>
      <p:grpSp>
        <p:nvGrpSpPr>
          <p:cNvPr id="2" name="그룹 35"/>
          <p:cNvGrpSpPr/>
          <p:nvPr/>
        </p:nvGrpSpPr>
        <p:grpSpPr>
          <a:xfrm>
            <a:off x="5617150" y="1881410"/>
            <a:ext cx="3358719" cy="3619825"/>
            <a:chOff x="5551833" y="1785540"/>
            <a:chExt cx="3358719" cy="3619825"/>
          </a:xfrm>
        </p:grpSpPr>
        <p:sp>
          <p:nvSpPr>
            <p:cNvPr id="19" name="직사각형 18"/>
            <p:cNvSpPr/>
            <p:nvPr/>
          </p:nvSpPr>
          <p:spPr>
            <a:xfrm>
              <a:off x="5719045" y="2528312"/>
              <a:ext cx="308465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 latinLnBrk="1">
                <a:defRPr/>
              </a:pPr>
              <a:r>
                <a:rPr lang="en-US" altLang="ko-KR" i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Pre-dilation</a:t>
              </a:r>
              <a:r>
                <a:rPr lang="en-US" altLang="ko-KR" dirty="0" smtClean="0">
                  <a:latin typeface="Arial" pitchFamily="34" charset="0"/>
                  <a:cs typeface="Arial" pitchFamily="34" charset="0"/>
                </a:rPr>
                <a:t> with NC balloon,  1:1 matched distal RVD</a:t>
              </a:r>
              <a:endParaRPr lang="en-US" altLang="ko-KR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5725443" y="3576030"/>
              <a:ext cx="308465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 latinLnBrk="1">
                <a:defRPr/>
              </a:pPr>
              <a:r>
                <a:rPr lang="en-US" altLang="ko-KR" i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Absorb</a:t>
              </a:r>
              <a:r>
                <a:rPr lang="en-US" altLang="ko-KR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, 1:1 matched </a:t>
              </a:r>
            </a:p>
            <a:p>
              <a:pPr defTabSz="914400" latinLnBrk="1">
                <a:defRPr/>
              </a:pPr>
              <a:r>
                <a:rPr lang="en-US" altLang="ko-KR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distal RVD </a:t>
              </a:r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5551833" y="1785540"/>
              <a:ext cx="30846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 latinLnBrk="1">
                <a:defRPr/>
              </a:pPr>
              <a:r>
                <a:rPr lang="en-US" altLang="ko-KR" sz="2800" b="1" i="1" dirty="0" smtClean="0">
                  <a:solidFill>
                    <a:srgbClr val="FDE25E"/>
                  </a:solidFill>
                  <a:latin typeface="Arial" pitchFamily="34" charset="0"/>
                  <a:cs typeface="Arial" pitchFamily="34" charset="0"/>
                </a:rPr>
                <a:t>IVUS Guided</a:t>
              </a:r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5708082" y="4482035"/>
              <a:ext cx="320247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i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IVUS guided Post-dilation</a:t>
              </a:r>
              <a:r>
                <a:rPr lang="en-US" altLang="ko-KR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with NC balloon   </a:t>
              </a:r>
              <a:endParaRPr lang="it-IT" altLang="ko-KR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US" altLang="ko-KR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</a:t>
              </a:r>
              <a:endParaRPr lang="it-IT" altLang="ko-KR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4" name="Title 4"/>
          <p:cNvSpPr>
            <a:spLocks noGrp="1"/>
          </p:cNvSpPr>
          <p:nvPr>
            <p:ph type="title"/>
          </p:nvPr>
        </p:nvSpPr>
        <p:spPr>
          <a:xfrm>
            <a:off x="0" y="328961"/>
            <a:ext cx="9144000" cy="650427"/>
          </a:xfrm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400" i="1" dirty="0" smtClean="0">
                <a:latin typeface="Arial" pitchFamily="34" charset="0"/>
                <a:cs typeface="Arial" pitchFamily="34" charset="0"/>
              </a:rPr>
              <a:t>AMC PSP</a:t>
            </a:r>
            <a:endParaRPr lang="en-US" sz="4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Oval 18"/>
          <p:cNvSpPr/>
          <p:nvPr/>
        </p:nvSpPr>
        <p:spPr>
          <a:xfrm>
            <a:off x="278441" y="2728064"/>
            <a:ext cx="458787" cy="458788"/>
          </a:xfrm>
          <a:prstGeom prst="ellipse">
            <a:avLst/>
          </a:prstGeom>
          <a:solidFill>
            <a:srgbClr val="DD52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" pitchFamily="34" charset="0"/>
                <a:ea typeface="Adobe Song Std L" pitchFamily="18" charset="-128"/>
                <a:cs typeface="Arial" pitchFamily="34" charset="0"/>
              </a:rPr>
              <a:t>P</a:t>
            </a:r>
            <a:endParaRPr lang="en-US" sz="3200" b="1" dirty="0">
              <a:solidFill>
                <a:srgbClr val="FFFFFF"/>
              </a:solidFill>
              <a:latin typeface="Arial" pitchFamily="34" charset="0"/>
              <a:ea typeface="Adobe Song Std L" pitchFamily="18" charset="-128"/>
              <a:cs typeface="Arial" pitchFamily="34" charset="0"/>
            </a:endParaRPr>
          </a:p>
        </p:txBody>
      </p:sp>
      <p:sp>
        <p:nvSpPr>
          <p:cNvPr id="26" name="Oval 19"/>
          <p:cNvSpPr/>
          <p:nvPr/>
        </p:nvSpPr>
        <p:spPr>
          <a:xfrm>
            <a:off x="255294" y="3674777"/>
            <a:ext cx="470361" cy="45878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3200" b="1" dirty="0">
                <a:solidFill>
                  <a:srgbClr val="FFFFFF"/>
                </a:solidFill>
                <a:latin typeface="Arial" pitchFamily="34" charset="0"/>
                <a:ea typeface="Adobe Song Std L" pitchFamily="18" charset="-128"/>
                <a:cs typeface="Arial" pitchFamily="34" charset="0"/>
              </a:rPr>
              <a:t>S</a:t>
            </a:r>
          </a:p>
        </p:txBody>
      </p:sp>
      <p:sp>
        <p:nvSpPr>
          <p:cNvPr id="27" name="Oval 20"/>
          <p:cNvSpPr/>
          <p:nvPr/>
        </p:nvSpPr>
        <p:spPr>
          <a:xfrm>
            <a:off x="266867" y="4688551"/>
            <a:ext cx="458788" cy="458788"/>
          </a:xfrm>
          <a:prstGeom prst="ellipse">
            <a:avLst/>
          </a:prstGeom>
          <a:solidFill>
            <a:srgbClr val="009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3200" b="1" dirty="0">
                <a:solidFill>
                  <a:srgbClr val="FFFFFF"/>
                </a:solidFill>
                <a:latin typeface="Arial" pitchFamily="34" charset="0"/>
                <a:ea typeface="Adobe Song Std L" pitchFamily="18" charset="-128"/>
                <a:cs typeface="Arial" pitchFamily="34" charset="0"/>
              </a:rPr>
              <a:t>P</a:t>
            </a:r>
          </a:p>
        </p:txBody>
      </p:sp>
      <p:sp>
        <p:nvSpPr>
          <p:cNvPr id="29" name="직사각형 28"/>
          <p:cNvSpPr/>
          <p:nvPr/>
        </p:nvSpPr>
        <p:spPr bwMode="auto">
          <a:xfrm>
            <a:off x="2335659" y="1639222"/>
            <a:ext cx="3343129" cy="4217437"/>
          </a:xfrm>
          <a:prstGeom prst="rect">
            <a:avLst/>
          </a:prstGeom>
          <a:noFill/>
          <a:ln w="1905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31" name="직사각형 30"/>
          <p:cNvSpPr/>
          <p:nvPr/>
        </p:nvSpPr>
        <p:spPr bwMode="auto">
          <a:xfrm>
            <a:off x="5773399" y="1639222"/>
            <a:ext cx="3202470" cy="4217437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16474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0" y="125077"/>
            <a:ext cx="9144000" cy="571320"/>
          </a:xfrm>
          <a:prstGeom prst="rect">
            <a:avLst/>
          </a:prstGeom>
          <a:solidFill>
            <a:schemeClr val="bg1">
              <a:lumMod val="25000"/>
              <a:lumOff val="75000"/>
            </a:schemeClr>
          </a:solidFill>
        </p:spPr>
        <p:txBody>
          <a:bodyPr/>
          <a:lstStyle/>
          <a:p>
            <a:pPr marL="0" marR="0" lvl="0" indent="0" algn="ctr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QCA guided vs. Imaging guided</a:t>
            </a:r>
            <a:endParaRPr kumimoji="1" lang="en-US" sz="2800" b="1" i="1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4907" y="1106341"/>
            <a:ext cx="7670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09342" y="1287966"/>
            <a:ext cx="2579552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altLang="ko-KR" sz="32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GUIDE-BVS </a:t>
            </a:r>
            <a:endParaRPr lang="ko-KR" altLang="en-US" sz="32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그룹 35"/>
          <p:cNvGrpSpPr/>
          <p:nvPr/>
        </p:nvGrpSpPr>
        <p:grpSpPr>
          <a:xfrm>
            <a:off x="1605048" y="1768155"/>
            <a:ext cx="6182276" cy="4409616"/>
            <a:chOff x="1344797" y="1851794"/>
            <a:chExt cx="6418317" cy="4612391"/>
          </a:xfrm>
        </p:grpSpPr>
        <p:sp>
          <p:nvSpPr>
            <p:cNvPr id="3" name="직사각형 2"/>
            <p:cNvSpPr/>
            <p:nvPr/>
          </p:nvSpPr>
          <p:spPr bwMode="auto">
            <a:xfrm>
              <a:off x="1344797" y="1851794"/>
              <a:ext cx="6418317" cy="4612391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돋움" pitchFamily="50" charset="-127"/>
              </a:endParaRPr>
            </a:p>
          </p:txBody>
        </p:sp>
        <p:pic>
          <p:nvPicPr>
            <p:cNvPr id="1026" name="Picture 2" descr="https://upload.wikimedia.org/wikipedia/commons/thumb/e/ea/Heptagon.svg/512px-Heptagon.sv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1931" y="2594378"/>
              <a:ext cx="2960819" cy="325285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타원 1"/>
            <p:cNvSpPr/>
            <p:nvPr/>
          </p:nvSpPr>
          <p:spPr bwMode="auto">
            <a:xfrm>
              <a:off x="4150721" y="2257788"/>
              <a:ext cx="803236" cy="735796"/>
            </a:xfrm>
            <a:prstGeom prst="ellipse">
              <a:avLst/>
            </a:prstGeom>
            <a:solidFill>
              <a:schemeClr val="bg1">
                <a:lumMod val="75000"/>
                <a:lumOff val="25000"/>
              </a:schemeClr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돋움" pitchFamily="50" charset="-127"/>
              </a:endParaRPr>
            </a:p>
          </p:txBody>
        </p:sp>
        <p:sp>
          <p:nvSpPr>
            <p:cNvPr id="4" name="타원 3"/>
            <p:cNvSpPr/>
            <p:nvPr/>
          </p:nvSpPr>
          <p:spPr bwMode="auto">
            <a:xfrm>
              <a:off x="5438559" y="2911969"/>
              <a:ext cx="686676" cy="599350"/>
            </a:xfrm>
            <a:prstGeom prst="ellipse">
              <a:avLst/>
            </a:prstGeom>
            <a:solidFill>
              <a:schemeClr val="bg1">
                <a:lumMod val="75000"/>
                <a:lumOff val="25000"/>
              </a:schemeClr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돋움" pitchFamily="50" charset="-127"/>
              </a:endParaRPr>
            </a:p>
          </p:txBody>
        </p:sp>
        <p:sp>
          <p:nvSpPr>
            <p:cNvPr id="5" name="타원 4"/>
            <p:cNvSpPr/>
            <p:nvPr/>
          </p:nvSpPr>
          <p:spPr bwMode="auto">
            <a:xfrm>
              <a:off x="5678845" y="4388402"/>
              <a:ext cx="686676" cy="599350"/>
            </a:xfrm>
            <a:prstGeom prst="ellipse">
              <a:avLst/>
            </a:prstGeom>
            <a:solidFill>
              <a:schemeClr val="bg1">
                <a:lumMod val="75000"/>
                <a:lumOff val="25000"/>
              </a:schemeClr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돋움" pitchFamily="50" charset="-127"/>
              </a:endParaRPr>
            </a:p>
          </p:txBody>
        </p:sp>
        <p:sp>
          <p:nvSpPr>
            <p:cNvPr id="6" name="타원 5"/>
            <p:cNvSpPr/>
            <p:nvPr/>
          </p:nvSpPr>
          <p:spPr bwMode="auto">
            <a:xfrm>
              <a:off x="4885916" y="5533965"/>
              <a:ext cx="686676" cy="599350"/>
            </a:xfrm>
            <a:prstGeom prst="ellipse">
              <a:avLst/>
            </a:prstGeom>
            <a:solidFill>
              <a:schemeClr val="bg1">
                <a:lumMod val="75000"/>
                <a:lumOff val="25000"/>
              </a:schemeClr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돋움" pitchFamily="50" charset="-127"/>
              </a:endParaRPr>
            </a:p>
          </p:txBody>
        </p:sp>
        <p:sp>
          <p:nvSpPr>
            <p:cNvPr id="7" name="타원 6"/>
            <p:cNvSpPr/>
            <p:nvPr/>
          </p:nvSpPr>
          <p:spPr bwMode="auto">
            <a:xfrm>
              <a:off x="3721584" y="5658778"/>
              <a:ext cx="314175" cy="270288"/>
            </a:xfrm>
            <a:prstGeom prst="ellipse">
              <a:avLst/>
            </a:prstGeom>
            <a:solidFill>
              <a:schemeClr val="bg1">
                <a:lumMod val="75000"/>
                <a:lumOff val="25000"/>
              </a:schemeClr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돋움" pitchFamily="50" charset="-127"/>
              </a:endParaRPr>
            </a:p>
          </p:txBody>
        </p:sp>
        <p:sp>
          <p:nvSpPr>
            <p:cNvPr id="8" name="타원 7"/>
            <p:cNvSpPr/>
            <p:nvPr/>
          </p:nvSpPr>
          <p:spPr bwMode="auto">
            <a:xfrm>
              <a:off x="3053077" y="3039741"/>
              <a:ext cx="532079" cy="433050"/>
            </a:xfrm>
            <a:prstGeom prst="ellipse">
              <a:avLst/>
            </a:prstGeom>
            <a:solidFill>
              <a:schemeClr val="bg1">
                <a:lumMod val="75000"/>
                <a:lumOff val="25000"/>
              </a:schemeClr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돋움" pitchFamily="50" charset="-127"/>
              </a:endParaRPr>
            </a:p>
          </p:txBody>
        </p:sp>
        <p:sp>
          <p:nvSpPr>
            <p:cNvPr id="11" name="타원 10"/>
            <p:cNvSpPr/>
            <p:nvPr/>
          </p:nvSpPr>
          <p:spPr bwMode="auto">
            <a:xfrm>
              <a:off x="2797975" y="4471552"/>
              <a:ext cx="532079" cy="433050"/>
            </a:xfrm>
            <a:prstGeom prst="ellipse">
              <a:avLst/>
            </a:prstGeom>
            <a:solidFill>
              <a:schemeClr val="bg1">
                <a:lumMod val="75000"/>
                <a:lumOff val="25000"/>
              </a:schemeClr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돋움" pitchFamily="50" charset="-127"/>
              </a:endParaRPr>
            </a:p>
          </p:txBody>
        </p:sp>
        <p:cxnSp>
          <p:nvCxnSpPr>
            <p:cNvPr id="13" name="직선 연결선 12"/>
            <p:cNvCxnSpPr>
              <a:stCxn id="2" idx="4"/>
              <a:endCxn id="6" idx="0"/>
            </p:cNvCxnSpPr>
            <p:nvPr/>
          </p:nvCxnSpPr>
          <p:spPr bwMode="auto">
            <a:xfrm>
              <a:off x="4552340" y="2993584"/>
              <a:ext cx="676915" cy="2540381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6" name="직선 연결선 15"/>
            <p:cNvCxnSpPr>
              <a:stCxn id="2" idx="4"/>
              <a:endCxn id="7" idx="0"/>
            </p:cNvCxnSpPr>
            <p:nvPr/>
          </p:nvCxnSpPr>
          <p:spPr bwMode="auto">
            <a:xfrm flipH="1">
              <a:off x="3878672" y="2993584"/>
              <a:ext cx="673668" cy="2665194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9" name="직선 연결선 18"/>
            <p:cNvCxnSpPr>
              <a:stCxn id="4" idx="3"/>
              <a:endCxn id="8" idx="5"/>
            </p:cNvCxnSpPr>
            <p:nvPr/>
          </p:nvCxnSpPr>
          <p:spPr bwMode="auto">
            <a:xfrm flipH="1" flipV="1">
              <a:off x="3507235" y="3409372"/>
              <a:ext cx="2031885" cy="14174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5" name="직선 연결선 24"/>
            <p:cNvCxnSpPr>
              <a:stCxn id="5" idx="2"/>
              <a:endCxn id="11" idx="6"/>
            </p:cNvCxnSpPr>
            <p:nvPr/>
          </p:nvCxnSpPr>
          <p:spPr bwMode="auto">
            <a:xfrm flipH="1">
              <a:off x="3330053" y="4688077"/>
              <a:ext cx="2348791" cy="0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9" name="직선 연결선 28"/>
            <p:cNvCxnSpPr>
              <a:stCxn id="6" idx="0"/>
              <a:endCxn id="8" idx="5"/>
            </p:cNvCxnSpPr>
            <p:nvPr/>
          </p:nvCxnSpPr>
          <p:spPr bwMode="auto">
            <a:xfrm flipH="1" flipV="1">
              <a:off x="3507234" y="3409373"/>
              <a:ext cx="1722020" cy="2124593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32" name="직선 연결선 31"/>
            <p:cNvCxnSpPr>
              <a:stCxn id="7" idx="0"/>
              <a:endCxn id="4" idx="3"/>
            </p:cNvCxnSpPr>
            <p:nvPr/>
          </p:nvCxnSpPr>
          <p:spPr bwMode="auto">
            <a:xfrm flipV="1">
              <a:off x="3878672" y="3423546"/>
              <a:ext cx="1660448" cy="2235232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35" name="직선 연결선 34"/>
            <p:cNvCxnSpPr>
              <a:stCxn id="2" idx="4"/>
              <a:endCxn id="11" idx="6"/>
            </p:cNvCxnSpPr>
            <p:nvPr/>
          </p:nvCxnSpPr>
          <p:spPr bwMode="auto">
            <a:xfrm flipH="1">
              <a:off x="3330053" y="2993585"/>
              <a:ext cx="1222286" cy="1694493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37" name="직선 연결선 36"/>
            <p:cNvCxnSpPr>
              <a:stCxn id="5" idx="2"/>
              <a:endCxn id="2" idx="4"/>
            </p:cNvCxnSpPr>
            <p:nvPr/>
          </p:nvCxnSpPr>
          <p:spPr bwMode="auto">
            <a:xfrm flipH="1" flipV="1">
              <a:off x="4552339" y="2993585"/>
              <a:ext cx="1126505" cy="1694493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40" name="직선 연결선 39"/>
            <p:cNvCxnSpPr>
              <a:stCxn id="8" idx="5"/>
              <a:endCxn id="7" idx="0"/>
            </p:cNvCxnSpPr>
            <p:nvPr/>
          </p:nvCxnSpPr>
          <p:spPr bwMode="auto">
            <a:xfrm>
              <a:off x="3507235" y="3409372"/>
              <a:ext cx="371437" cy="2249406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43" name="직선 연결선 42"/>
            <p:cNvCxnSpPr>
              <a:stCxn id="4" idx="3"/>
              <a:endCxn id="6" idx="0"/>
            </p:cNvCxnSpPr>
            <p:nvPr/>
          </p:nvCxnSpPr>
          <p:spPr bwMode="auto">
            <a:xfrm flipH="1">
              <a:off x="5229254" y="3423547"/>
              <a:ext cx="309866" cy="2110419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47" name="직선 연결선 46"/>
            <p:cNvCxnSpPr>
              <a:stCxn id="11" idx="6"/>
              <a:endCxn id="6" idx="0"/>
            </p:cNvCxnSpPr>
            <p:nvPr/>
          </p:nvCxnSpPr>
          <p:spPr bwMode="auto">
            <a:xfrm>
              <a:off x="3330054" y="4688077"/>
              <a:ext cx="1899201" cy="845888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1" name="직선 연결선 50"/>
            <p:cNvCxnSpPr>
              <a:stCxn id="11" idx="6"/>
              <a:endCxn id="4" idx="3"/>
            </p:cNvCxnSpPr>
            <p:nvPr/>
          </p:nvCxnSpPr>
          <p:spPr bwMode="auto">
            <a:xfrm flipV="1">
              <a:off x="3330053" y="3423547"/>
              <a:ext cx="2209067" cy="1264531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6" name="직선 연결선 55"/>
            <p:cNvCxnSpPr>
              <a:stCxn id="5" idx="2"/>
              <a:endCxn id="8" idx="5"/>
            </p:cNvCxnSpPr>
            <p:nvPr/>
          </p:nvCxnSpPr>
          <p:spPr bwMode="auto">
            <a:xfrm flipH="1" flipV="1">
              <a:off x="3507235" y="3409372"/>
              <a:ext cx="2171610" cy="1278705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60" name="직선 연결선 59"/>
            <p:cNvCxnSpPr>
              <a:stCxn id="5" idx="2"/>
              <a:endCxn id="7" idx="0"/>
            </p:cNvCxnSpPr>
            <p:nvPr/>
          </p:nvCxnSpPr>
          <p:spPr bwMode="auto">
            <a:xfrm flipH="1">
              <a:off x="3878672" y="4688078"/>
              <a:ext cx="1800172" cy="970701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1140" name="TextBox 1139"/>
            <p:cNvSpPr txBox="1"/>
            <p:nvPr/>
          </p:nvSpPr>
          <p:spPr>
            <a:xfrm>
              <a:off x="4251593" y="191090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800" dirty="0" smtClean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SES</a:t>
              </a:r>
              <a:endParaRPr lang="ko-KR" altLang="en-US" sz="1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5947379" y="2645465"/>
              <a:ext cx="1261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800" dirty="0" smtClean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CoCr-EES</a:t>
              </a:r>
              <a:endParaRPr lang="ko-KR" altLang="en-US" sz="1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6189837" y="4036136"/>
              <a:ext cx="1184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800" dirty="0" err="1" smtClean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PtCr</a:t>
              </a:r>
              <a:r>
                <a:rPr lang="en-US" altLang="ko-KR" sz="1800" dirty="0" smtClean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-EES</a:t>
              </a:r>
              <a:endParaRPr lang="ko-KR" altLang="en-US" sz="1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5580273" y="5409741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800" dirty="0" smtClean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Re-ZES</a:t>
              </a:r>
              <a:endParaRPr lang="ko-KR" altLang="en-US" sz="1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2803259" y="5427082"/>
              <a:ext cx="928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800" dirty="0" smtClean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Bi-BES</a:t>
              </a:r>
              <a:endParaRPr lang="ko-KR" altLang="en-US" sz="1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2074964" y="4169435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800" dirty="0" smtClean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No-BES</a:t>
              </a:r>
              <a:endParaRPr lang="ko-KR" altLang="en-US" sz="1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2059655" y="2698004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800" dirty="0" err="1" smtClean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</a:t>
              </a:r>
              <a:r>
                <a:rPr lang="en-US" altLang="ko-KR" sz="1800" dirty="0" smtClean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-CoCr-EES</a:t>
              </a:r>
              <a:endParaRPr lang="ko-KR" altLang="en-US" sz="1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9" name="Rectangle 7"/>
          <p:cNvSpPr txBox="1">
            <a:spLocks/>
          </p:cNvSpPr>
          <p:nvPr/>
        </p:nvSpPr>
        <p:spPr>
          <a:xfrm>
            <a:off x="1" y="301083"/>
            <a:ext cx="9290756" cy="815975"/>
          </a:xfrm>
          <a:prstGeom prst="rect">
            <a:avLst/>
          </a:prstGeom>
        </p:spPr>
        <p:txBody>
          <a:bodyPr/>
          <a:lstStyle>
            <a:lvl1pPr algn="ctr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2pPr>
            <a:lvl3pPr algn="ctr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3pPr>
            <a:lvl4pPr algn="ctr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4pPr>
            <a:lvl5pPr algn="ctr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5pPr>
            <a:lvl6pPr marL="457200" algn="ctr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6pPr>
            <a:lvl7pPr marL="914400" algn="ctr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7pPr>
            <a:lvl8pPr marL="1371600" algn="ctr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8pPr>
            <a:lvl9pPr marL="1828800" algn="ctr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200" kern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Updated Analysis of IRIS-DES Registry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0" y="855448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dirty="0" smtClean="0">
                <a:solidFill>
                  <a:srgbClr val="66FFFF"/>
                </a:solidFill>
                <a:latin typeface="Arial" charset="0"/>
                <a:ea typeface="Arial" charset="0"/>
                <a:cs typeface="Arial" charset="0"/>
              </a:rPr>
              <a:t>17,196 patients, median 3.3 years</a:t>
            </a:r>
            <a:endParaRPr kumimoji="1" lang="ko-KR" altLang="en-US" sz="2800" dirty="0">
              <a:solidFill>
                <a:srgbClr val="66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-66907" y="6553904"/>
            <a:ext cx="9210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</a:rPr>
              <a:t>Preliminary Data Analysis of IRIS DES Registry, AMC  </a:t>
            </a:r>
          </a:p>
        </p:txBody>
      </p:sp>
    </p:spTree>
    <p:extLst>
      <p:ext uri="{BB962C8B-B14F-4D97-AF65-F5344CB8AC3E}">
        <p14:creationId xmlns="" xmlns:p14="http://schemas.microsoft.com/office/powerpoint/2010/main" val="5602738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3610" y="1096083"/>
            <a:ext cx="7135584" cy="4883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0" y="125077"/>
            <a:ext cx="9144000" cy="571320"/>
          </a:xfrm>
          <a:prstGeom prst="rect">
            <a:avLst/>
          </a:prstGeom>
          <a:solidFill>
            <a:schemeClr val="bg1">
              <a:lumMod val="25000"/>
              <a:lumOff val="75000"/>
            </a:schemeClr>
          </a:solidFill>
        </p:spPr>
        <p:txBody>
          <a:bodyPr/>
          <a:lstStyle/>
          <a:p>
            <a:pPr marL="0" marR="0" lvl="0" indent="0" algn="ctr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BVS for Long Lesion (&gt;40mm)</a:t>
            </a:r>
            <a:endParaRPr kumimoji="1" lang="en-US" sz="2800" b="1" i="1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4213" y="399672"/>
            <a:ext cx="8403465" cy="584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853027" y="1948195"/>
            <a:ext cx="5637786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BVS-LATE trial </a:t>
            </a:r>
            <a:endParaRPr lang="ko-KR" altLang="en-US" sz="32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0" y="125077"/>
            <a:ext cx="9144000" cy="571320"/>
          </a:xfrm>
          <a:prstGeom prst="rect">
            <a:avLst/>
          </a:prstGeom>
          <a:solidFill>
            <a:schemeClr val="bg1">
              <a:lumMod val="25000"/>
              <a:lumOff val="75000"/>
            </a:schemeClr>
          </a:solidFill>
        </p:spPr>
        <p:txBody>
          <a:bodyPr/>
          <a:lstStyle/>
          <a:p>
            <a:pPr marL="0" marR="0" lvl="0" indent="0" algn="ctr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How Long DAPT ?</a:t>
            </a:r>
            <a:endParaRPr kumimoji="1" lang="en-US" sz="2800" b="1" i="1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8327" y="789156"/>
            <a:ext cx="7863861" cy="5666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853027" y="1837488"/>
            <a:ext cx="5637786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IRIS-BVS AMI Registry  </a:t>
            </a:r>
            <a:endParaRPr lang="ko-KR" altLang="en-US" sz="32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0" y="125077"/>
            <a:ext cx="9144000" cy="571320"/>
          </a:xfrm>
          <a:prstGeom prst="rect">
            <a:avLst/>
          </a:prstGeom>
          <a:solidFill>
            <a:schemeClr val="bg1">
              <a:lumMod val="25000"/>
              <a:lumOff val="75000"/>
            </a:schemeClr>
          </a:solidFill>
        </p:spPr>
        <p:txBody>
          <a:bodyPr/>
          <a:lstStyle/>
          <a:p>
            <a:pPr marL="0" marR="0" lvl="0" indent="0" algn="ctr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BVS for AMI patients</a:t>
            </a:r>
            <a:endParaRPr kumimoji="1" lang="en-US" sz="2800" b="1" i="1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6399" y="763009"/>
            <a:ext cx="7780244" cy="5287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44025" y="1363420"/>
            <a:ext cx="5637786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BIVA-MOD: Pilot study    </a:t>
            </a:r>
            <a:endParaRPr lang="ko-KR" altLang="en-US" sz="28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0" y="125077"/>
            <a:ext cx="9144000" cy="571320"/>
          </a:xfrm>
          <a:prstGeom prst="rect">
            <a:avLst/>
          </a:prstGeom>
          <a:solidFill>
            <a:schemeClr val="bg1">
              <a:lumMod val="25000"/>
              <a:lumOff val="75000"/>
            </a:schemeClr>
          </a:solidFill>
        </p:spPr>
        <p:txBody>
          <a:bodyPr/>
          <a:lstStyle/>
          <a:p>
            <a:pPr marL="0" marR="0" lvl="0" indent="0" algn="ctr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BVS</a:t>
            </a:r>
            <a:r>
              <a:rPr kumimoji="1" lang="en-US" sz="2800" b="1" i="1" u="none" strike="noStrike" kern="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for Variant Angina </a:t>
            </a:r>
            <a:r>
              <a:rPr kumimoji="1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1" lang="en-US" sz="2800" b="1" i="1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0" y="125077"/>
            <a:ext cx="9144000" cy="571320"/>
          </a:xfrm>
          <a:prstGeom prst="rect">
            <a:avLst/>
          </a:prstGeom>
          <a:solidFill>
            <a:schemeClr val="bg1">
              <a:lumMod val="25000"/>
              <a:lumOff val="75000"/>
            </a:schemeClr>
          </a:solidFill>
        </p:spPr>
        <p:txBody>
          <a:bodyPr/>
          <a:lstStyle/>
          <a:p>
            <a:pPr marL="0" marR="0" lvl="0" indent="0" algn="ctr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BVS</a:t>
            </a:r>
            <a:r>
              <a:rPr kumimoji="1" lang="en-US" sz="2800" b="1" i="1" u="none" strike="noStrike" kern="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for Vulnerable Plaque </a:t>
            </a:r>
            <a:endParaRPr kumimoji="1" lang="en-US" sz="2800" b="1" i="1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4575" y="946150"/>
            <a:ext cx="7054850" cy="49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744025" y="1710640"/>
            <a:ext cx="5637786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PREVENT Trial </a:t>
            </a:r>
            <a:endParaRPr lang="ko-KR" altLang="en-US" sz="28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9366" y="2549420"/>
            <a:ext cx="81215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Clr>
                <a:schemeClr val="accent1"/>
              </a:buClr>
              <a:buFont typeface="+mj-lt"/>
              <a:buAutoNum type="arabicPeriod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Is Imaging guided BVS implantation mandatory ?</a:t>
            </a:r>
          </a:p>
          <a:p>
            <a:pPr marL="514350" indent="-514350">
              <a:buClr>
                <a:schemeClr val="accent1"/>
              </a:buClr>
              <a:buFont typeface="+mj-lt"/>
              <a:buAutoNum type="arabicPeriod"/>
            </a:pPr>
            <a:r>
              <a:rPr lang="en-US" altLang="ko-K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What are the early results in complex lesions compared to those of 2</a:t>
            </a:r>
            <a:r>
              <a:rPr lang="en-US" altLang="ko-KR" sz="2400" baseline="30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nd</a:t>
            </a:r>
            <a:r>
              <a:rPr lang="en-US" altLang="ko-K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Generation DES ? </a:t>
            </a:r>
          </a:p>
          <a:p>
            <a:pPr marL="514350" indent="-514350">
              <a:buClr>
                <a:schemeClr val="accent1"/>
              </a:buClr>
              <a:buFont typeface="+mj-lt"/>
              <a:buAutoNum type="arabicPeriod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Is one year DAPT enough ? </a:t>
            </a:r>
          </a:p>
          <a:p>
            <a:pPr marL="514350" indent="-514350">
              <a:buClr>
                <a:schemeClr val="accent1"/>
              </a:buClr>
              <a:buFont typeface="+mj-lt"/>
              <a:buAutoNum type="arabicPeriod"/>
            </a:pPr>
            <a:r>
              <a:rPr lang="en-US" altLang="ko-K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Are the long term results really better with Absorb ? 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buClr>
                <a:schemeClr val="accent1"/>
              </a:buClr>
              <a:buFont typeface="+mj-lt"/>
              <a:buAutoNum type="arabicPeriod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buClr>
                <a:schemeClr val="accent1"/>
              </a:buClr>
              <a:buFont typeface="+mj-lt"/>
              <a:buAutoNum type="arabicPeriod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buClr>
                <a:schemeClr val="accent1"/>
              </a:buClr>
              <a:buFont typeface="+mj-lt"/>
              <a:buAutoNum type="arabicPeriod"/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0" y="72062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3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What do I need to Know to Use the </a:t>
            </a:r>
          </a:p>
          <a:p>
            <a:pPr algn="ctr"/>
            <a:r>
              <a:rPr lang="en-US" altLang="ko-KR" sz="3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Absorb Scaffold Appropriately?</a:t>
            </a:r>
          </a:p>
        </p:txBody>
      </p:sp>
      <p:sp>
        <p:nvSpPr>
          <p:cNvPr id="4" name="Rectangle 55"/>
          <p:cNvSpPr>
            <a:spLocks noChangeArrowheads="1"/>
          </p:cNvSpPr>
          <p:nvPr/>
        </p:nvSpPr>
        <p:spPr bwMode="auto">
          <a:xfrm>
            <a:off x="0" y="2480134"/>
            <a:ext cx="9144000" cy="1944688"/>
          </a:xfrm>
          <a:prstGeom prst="rect">
            <a:avLst/>
          </a:prstGeom>
          <a:solidFill>
            <a:srgbClr val="002E4B">
              <a:lumMod val="90000"/>
              <a:lumOff val="10000"/>
            </a:srgbClr>
          </a:solidFill>
          <a:ln w="38100" algn="ctr">
            <a:solidFill>
              <a:srgbClr val="75A3D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>
              <a:lnSpc>
                <a:spcPct val="85000"/>
              </a:lnSpc>
              <a:spcBef>
                <a:spcPct val="15000"/>
              </a:spcBef>
              <a:buClr>
                <a:srgbClr val="FFCC99"/>
              </a:buClr>
              <a:buSzPct val="150000"/>
              <a:buFont typeface="Wingdings" pitchFamily="2" charset="2"/>
              <a:buChar char="§"/>
              <a:defRPr/>
            </a:pPr>
            <a:endParaRPr lang="ko-KR" altLang="en-US" sz="2000" b="1" kern="0">
              <a:solidFill>
                <a:srgbClr val="808080"/>
              </a:solidFill>
              <a:latin typeface="Arial Black" pitchFamily="34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41617" y="2911934"/>
            <a:ext cx="8569325" cy="1018740"/>
          </a:xfrm>
          <a:prstGeom prst="rect">
            <a:avLst/>
          </a:prstGeom>
          <a:solidFill>
            <a:srgbClr val="004977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 latinLnBrk="1">
              <a:spcBef>
                <a:spcPct val="15000"/>
              </a:spcBef>
              <a:spcAft>
                <a:spcPct val="0"/>
              </a:spcAft>
              <a:buClr>
                <a:srgbClr val="FFCC99"/>
              </a:buClr>
              <a:buSzPct val="150000"/>
              <a:defRPr/>
            </a:pPr>
            <a:r>
              <a:rPr kumimoji="1" lang="en-US" altLang="ko-KR" sz="2800" i="1" kern="0" dirty="0" smtClean="0">
                <a:latin typeface="Arial" pitchFamily="34" charset="0"/>
                <a:cs typeface="Arial" pitchFamily="34" charset="0"/>
              </a:rPr>
              <a:t>We Will Have More Answer </a:t>
            </a:r>
          </a:p>
          <a:p>
            <a:pPr algn="ctr" defTabSz="914400" fontAlgn="base" latinLnBrk="1">
              <a:spcBef>
                <a:spcPct val="15000"/>
              </a:spcBef>
              <a:spcAft>
                <a:spcPct val="0"/>
              </a:spcAft>
              <a:buClr>
                <a:srgbClr val="FFCC99"/>
              </a:buClr>
              <a:buSzPct val="150000"/>
              <a:defRPr/>
            </a:pPr>
            <a:r>
              <a:rPr kumimoji="1" lang="en-US" altLang="ko-KR" sz="2800" i="1" kern="0" dirty="0" smtClean="0">
                <a:latin typeface="Arial" pitchFamily="34" charset="0"/>
                <a:cs typeface="Arial" pitchFamily="34" charset="0"/>
              </a:rPr>
              <a:t>From Randomized Studies in Near Future.</a:t>
            </a:r>
            <a:endParaRPr kumimoji="1" lang="en-US" altLang="ko-KR" sz="2800" i="1" kern="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44874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2" name="Picture 2" descr="푸른 언덕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803" name="Text Box 3"/>
          <p:cNvSpPr txBox="1">
            <a:spLocks noChangeArrowheads="1"/>
          </p:cNvSpPr>
          <p:nvPr/>
        </p:nvSpPr>
        <p:spPr bwMode="auto">
          <a:xfrm>
            <a:off x="179388" y="1484313"/>
            <a:ext cx="8964612" cy="17462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latinLnBrk="0">
              <a:lnSpc>
                <a:spcPct val="90000"/>
              </a:lnSpc>
              <a:defRPr/>
            </a:pPr>
            <a:r>
              <a:rPr kumimoji="0" lang="en-US" altLang="ko-KR" sz="5400" b="1">
                <a:solidFill>
                  <a:srgbClr val="336699"/>
                </a:solidFill>
                <a:latin typeface="Arial Black" pitchFamily="34" charset="0"/>
              </a:rPr>
              <a:t>Thank You !!</a:t>
            </a:r>
            <a:endParaRPr kumimoji="0" lang="en-US" altLang="ko-KR" sz="60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 latinLnBrk="0">
              <a:defRPr/>
            </a:pPr>
            <a:endParaRPr kumimoji="0" lang="en-US" altLang="ko-KR" sz="60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궁서" pitchFamily="18" charset="-127"/>
            </a:endParaRPr>
          </a:p>
        </p:txBody>
      </p:sp>
      <p:sp>
        <p:nvSpPr>
          <p:cNvPr id="1740804" name="Text Box 4"/>
          <p:cNvSpPr txBox="1">
            <a:spLocks noChangeArrowheads="1"/>
          </p:cNvSpPr>
          <p:nvPr/>
        </p:nvSpPr>
        <p:spPr bwMode="auto">
          <a:xfrm>
            <a:off x="2700338" y="5876925"/>
            <a:ext cx="4044950" cy="6413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0"/>
            <a:r>
              <a:rPr kumimoji="0" lang="en-US" altLang="ko-KR" sz="3600">
                <a:solidFill>
                  <a:srgbClr val="FF3300"/>
                </a:solidFill>
                <a:latin typeface="Arial Black" pitchFamily="34" charset="0"/>
              </a:rPr>
              <a:t>summitMD.com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0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04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1"/>
          <p:cNvSpPr txBox="1">
            <a:spLocks/>
          </p:cNvSpPr>
          <p:nvPr/>
        </p:nvSpPr>
        <p:spPr>
          <a:xfrm>
            <a:off x="0" y="546410"/>
            <a:ext cx="9144000" cy="80168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Bio-absorbable Vascular Scaffold</a:t>
            </a:r>
          </a:p>
          <a:p>
            <a:pPr marL="0" marR="0" lvl="0" indent="0" algn="ctr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1" i="1" kern="0" dirty="0" smtClean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rPr>
              <a:t>(BVS)</a:t>
            </a:r>
            <a:endParaRPr kumimoji="1" lang="en-US" altLang="ko-KR" sz="3600" b="1" i="1" kern="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3600" b="1" i="1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1" lang="en-US" sz="3600" b="1" i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458844"/>
            <a:ext cx="9144000" cy="80168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1" i="1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From Concept </a:t>
            </a:r>
          </a:p>
          <a:p>
            <a:pPr marL="0" marR="0" lvl="0" indent="0" algn="ctr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1" i="1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to Clinical Evidence</a:t>
            </a:r>
          </a:p>
          <a:p>
            <a:pPr lvl="0" algn="ctr" defTabSz="914400" eaLnBrk="0" fontAlgn="base" latinLnBrk="1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sz="3600" b="1" i="1" kern="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3600" b="1" i="1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1" lang="en-US" sz="3600" b="1" i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83146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82555" y="1451456"/>
            <a:ext cx="8500188" cy="5015702"/>
          </a:xfrm>
          <a:prstGeom prst="rect">
            <a:avLst/>
          </a:prstGeom>
          <a:solidFill>
            <a:srgbClr val="001B32">
              <a:alpha val="87057"/>
            </a:srgbClr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600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7829" y="1604865"/>
            <a:ext cx="8294914" cy="4567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  <a:spcBef>
                <a:spcPts val="800"/>
              </a:spcBef>
              <a:buClr>
                <a:srgbClr val="FF0000"/>
              </a:buClr>
              <a:buSzPct val="99000"/>
            </a:pPr>
            <a:r>
              <a:rPr lang="en-US" sz="2400" b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Possible </a:t>
            </a:r>
            <a:r>
              <a:rPr lang="en-US" sz="24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causes</a:t>
            </a:r>
          </a:p>
          <a:p>
            <a:pPr marL="344488" indent="-344488">
              <a:lnSpc>
                <a:spcPts val="2600"/>
              </a:lnSpc>
              <a:spcBef>
                <a:spcPts val="900"/>
              </a:spcBef>
              <a:buClr>
                <a:srgbClr val="FF0000"/>
              </a:buClr>
              <a:buSzPct val="99000"/>
              <a:buFont typeface="+mj-lt"/>
              <a:buAutoNum type="arabicPeriod"/>
            </a:pP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Uncovered stent </a:t>
            </a: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struts (thrombosis)</a:t>
            </a:r>
          </a:p>
          <a:p>
            <a:pPr marL="344488" indent="-344488">
              <a:lnSpc>
                <a:spcPts val="2600"/>
              </a:lnSpc>
              <a:spcBef>
                <a:spcPts val="900"/>
              </a:spcBef>
              <a:buClr>
                <a:srgbClr val="FF0000"/>
              </a:buClr>
              <a:buSzPct val="99000"/>
              <a:buFont typeface="+mj-lt"/>
              <a:buAutoNum type="arabicPeriod"/>
            </a:pP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Persistent stimulation 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of </a:t>
            </a: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SMCs, from adherent fibrin and/or loss of normal vessel curvature</a:t>
            </a:r>
          </a:p>
          <a:p>
            <a:pPr marL="344488" indent="-344488">
              <a:lnSpc>
                <a:spcPts val="2600"/>
              </a:lnSpc>
              <a:spcBef>
                <a:spcPts val="900"/>
              </a:spcBef>
              <a:buClr>
                <a:srgbClr val="FF0000"/>
              </a:buClr>
              <a:buSzPct val="99000"/>
              <a:buFont typeface="+mj-lt"/>
              <a:buAutoNum type="arabicPeriod" startAt="3"/>
            </a:pP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Abnormal 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shear stress from protruding struts </a:t>
            </a: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and/or loss of cyclic strain relief (compliance mismatch)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4488" indent="-344488">
              <a:lnSpc>
                <a:spcPts val="2600"/>
              </a:lnSpc>
              <a:spcBef>
                <a:spcPts val="900"/>
              </a:spcBef>
              <a:buClr>
                <a:srgbClr val="FF0000"/>
              </a:buClr>
              <a:buSzPct val="99000"/>
              <a:buFont typeface="+mj-lt"/>
              <a:buAutoNum type="arabicPeriod" startAt="3"/>
            </a:pP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Chronic inflammation due to late foreign body reactions and polymer hypersensitivity</a:t>
            </a:r>
          </a:p>
          <a:p>
            <a:pPr marL="344488" indent="-344488">
              <a:lnSpc>
                <a:spcPts val="2600"/>
              </a:lnSpc>
              <a:spcBef>
                <a:spcPts val="900"/>
              </a:spcBef>
              <a:buClr>
                <a:srgbClr val="FF0000"/>
              </a:buClr>
              <a:buSzPct val="99000"/>
              <a:buFont typeface="+mj-lt"/>
              <a:buAutoNum type="arabicPeriod" startAt="3"/>
            </a:pP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Positive remodeling with strut malapposition</a:t>
            </a:r>
          </a:p>
          <a:p>
            <a:pPr marL="344488" indent="-344488">
              <a:lnSpc>
                <a:spcPts val="2600"/>
              </a:lnSpc>
              <a:spcBef>
                <a:spcPts val="900"/>
              </a:spcBef>
              <a:buClr>
                <a:srgbClr val="FF0000"/>
              </a:buClr>
              <a:buSzPct val="99000"/>
              <a:buFont typeface="+mj-lt"/>
              <a:buAutoNum type="arabicPeriod" startAt="3"/>
            </a:pP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Strut 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fracture</a:t>
            </a:r>
          </a:p>
          <a:p>
            <a:pPr marL="344488" indent="-344488">
              <a:lnSpc>
                <a:spcPts val="2600"/>
              </a:lnSpc>
              <a:spcBef>
                <a:spcPts val="900"/>
              </a:spcBef>
              <a:buClr>
                <a:srgbClr val="FF0000"/>
              </a:buClr>
              <a:buSzPct val="99000"/>
              <a:buFont typeface="+mj-lt"/>
              <a:buAutoNum type="arabicPeriod" startAt="3"/>
            </a:pPr>
            <a:r>
              <a:rPr lang="en-US" sz="24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Neoatherosclerosis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5007" y="104394"/>
            <a:ext cx="68739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Metallic Stent Events Beyond 1 year</a:t>
            </a:r>
          </a:p>
          <a:p>
            <a:pPr algn="ctr"/>
            <a:r>
              <a:rPr lang="en-US" sz="3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Very Late Thrombosis / </a:t>
            </a:r>
            <a:r>
              <a:rPr lang="en-US" sz="3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Restenosis</a:t>
            </a:r>
            <a:endParaRPr lang="en-US" sz="30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66543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>
            <a:spLocks/>
          </p:cNvSpPr>
          <p:nvPr/>
        </p:nvSpPr>
        <p:spPr>
          <a:xfrm>
            <a:off x="0" y="267629"/>
            <a:ext cx="9144000" cy="815975"/>
          </a:xfrm>
          <a:prstGeom prst="rect">
            <a:avLst/>
          </a:prstGeom>
        </p:spPr>
        <p:txBody>
          <a:bodyPr/>
          <a:lstStyle>
            <a:lvl1pPr algn="ctr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2pPr>
            <a:lvl3pPr algn="ctr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3pPr>
            <a:lvl4pPr algn="ctr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4pPr>
            <a:lvl5pPr algn="ctr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5pPr>
            <a:lvl6pPr marL="457200" algn="ctr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6pPr>
            <a:lvl7pPr marL="914400" algn="ctr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7pPr>
            <a:lvl8pPr marL="1371600" algn="ctr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8pPr>
            <a:lvl9pPr marL="1828800" algn="ctr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>
              <a:lnSpc>
                <a:spcPct val="100000"/>
              </a:lnSpc>
            </a:pPr>
            <a:r>
              <a:rPr lang="en-US" sz="3600" kern="0" dirty="0" smtClean="0">
                <a:solidFill>
                  <a:srgbClr val="FFFF66"/>
                </a:solidFill>
                <a:latin typeface="Arial" charset="0"/>
                <a:ea typeface="Arial" charset="0"/>
                <a:cs typeface="Arial" charset="0"/>
              </a:rPr>
              <a:t>Target-Vessel Failure (TVF) at 3 year</a:t>
            </a:r>
            <a:endParaRPr lang="en-US" sz="3200" kern="0" dirty="0" smtClean="0">
              <a:solidFill>
                <a:srgbClr val="FFFF66"/>
              </a:solidFill>
              <a:latin typeface="Arial" charset="0"/>
              <a:ea typeface="Arial" charset="0"/>
              <a:cs typeface="Arial" charset="0"/>
            </a:endParaRPr>
          </a:p>
          <a:p>
            <a:pPr defTabSz="914400">
              <a:lnSpc>
                <a:spcPct val="100000"/>
              </a:lnSpc>
            </a:pPr>
            <a:r>
              <a:rPr lang="en-US" sz="2800" kern="0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CV Death, Target MI, or Clinically indicated TVR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43" y="1521844"/>
            <a:ext cx="7371995" cy="47761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66907" y="6553904"/>
            <a:ext cx="9210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</a:rPr>
              <a:t>Preliminary Data Analysis of IRIS DES Registry, AMC  </a:t>
            </a:r>
          </a:p>
        </p:txBody>
      </p:sp>
    </p:spTree>
    <p:extLst>
      <p:ext uri="{BB962C8B-B14F-4D97-AF65-F5344CB8AC3E}">
        <p14:creationId xmlns="" xmlns:p14="http://schemas.microsoft.com/office/powerpoint/2010/main" val="2535217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3" name="TextBox 3"/>
          <p:cNvSpPr txBox="1">
            <a:spLocks noChangeArrowheads="1"/>
          </p:cNvSpPr>
          <p:nvPr/>
        </p:nvSpPr>
        <p:spPr bwMode="auto">
          <a:xfrm>
            <a:off x="199603" y="762733"/>
            <a:ext cx="8736012" cy="5303838"/>
          </a:xfrm>
          <a:prstGeom prst="rect">
            <a:avLst/>
          </a:prstGeom>
          <a:solidFill>
            <a:srgbClr val="001B32">
              <a:alpha val="87057"/>
            </a:srgbClr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graphicFrame>
        <p:nvGraphicFramePr>
          <p:cNvPr id="1207" name="Group 454"/>
          <p:cNvGraphicFramePr>
            <a:graphicFrameLocks noGrp="1"/>
          </p:cNvGraphicFramePr>
          <p:nvPr>
            <p:extLst/>
          </p:nvPr>
        </p:nvGraphicFramePr>
        <p:xfrm>
          <a:off x="332952" y="5196743"/>
          <a:ext cx="8095185" cy="830580"/>
        </p:xfrm>
        <a:graphic>
          <a:graphicData uri="http://schemas.openxmlformats.org/drawingml/2006/table">
            <a:tbl>
              <a:tblPr/>
              <a:tblGrid>
                <a:gridCol w="932267"/>
                <a:gridCol w="521528"/>
                <a:gridCol w="627487"/>
                <a:gridCol w="706613"/>
                <a:gridCol w="622169"/>
                <a:gridCol w="650450"/>
                <a:gridCol w="659876"/>
                <a:gridCol w="669303"/>
                <a:gridCol w="575035"/>
                <a:gridCol w="650449"/>
                <a:gridCol w="791852"/>
                <a:gridCol w="688156"/>
              </a:tblGrid>
              <a:tr h="220663">
                <a:tc gridSpan="1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FFFF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9E"/>
                          </a:solidFill>
                          <a:effectLst/>
                          <a:latin typeface="Arial" charset="0"/>
                          <a:cs typeface="Arial" charset="0"/>
                        </a:rPr>
                        <a:t>Number at risk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78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FFFF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XIENCE V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669 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646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FFFF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616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601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582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571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565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548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537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529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521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6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FFFF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TAXUS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+mj-lt"/>
                          <a:ea typeface="Times New Roman"/>
                          <a:cs typeface="Times New Roman"/>
                        </a:rPr>
                        <a:t>332 </a:t>
                      </a: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310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FFFF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288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274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269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262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255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248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243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231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223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22" name="Rectangle 59"/>
          <p:cNvSpPr>
            <a:spLocks noChangeArrowheads="1"/>
          </p:cNvSpPr>
          <p:nvPr/>
        </p:nvSpPr>
        <p:spPr bwMode="auto">
          <a:xfrm>
            <a:off x="1362385" y="5100760"/>
            <a:ext cx="67945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sz="1800" b="1" dirty="0">
                <a:solidFill>
                  <a:srgbClr val="FFFF99"/>
                </a:solidFill>
                <a:latin typeface="Arial"/>
              </a:rPr>
              <a:t>Months</a:t>
            </a:r>
          </a:p>
        </p:txBody>
      </p:sp>
      <p:sp>
        <p:nvSpPr>
          <p:cNvPr id="109576" name="Rectangle 3"/>
          <p:cNvSpPr txBox="1">
            <a:spLocks noChangeArrowheads="1"/>
          </p:cNvSpPr>
          <p:nvPr/>
        </p:nvSpPr>
        <p:spPr bwMode="auto">
          <a:xfrm>
            <a:off x="0" y="-62279"/>
            <a:ext cx="914400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400" b="1" dirty="0" smtClean="0">
                <a:solidFill>
                  <a:srgbClr val="FFFF99"/>
                </a:solidFill>
                <a:latin typeface="Arial"/>
                <a:cs typeface="Arial" charset="0"/>
              </a:rPr>
              <a:t>SPIRIT III: </a:t>
            </a:r>
            <a:r>
              <a:rPr lang="en-US" sz="3400" dirty="0" smtClean="0">
                <a:solidFill>
                  <a:srgbClr val="FFFFFF"/>
                </a:solidFill>
                <a:latin typeface="Arial"/>
                <a:cs typeface="Arial" charset="0"/>
              </a:rPr>
              <a:t>Target Lesion Failure @5 years</a:t>
            </a:r>
            <a:endParaRPr lang="en-US" sz="3400" dirty="0">
              <a:solidFill>
                <a:srgbClr val="FFFFFF"/>
              </a:solidFill>
              <a:latin typeface="Arial"/>
              <a:cs typeface="Arial" charset="0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 rot="16200000">
            <a:off x="-1233782" y="2686138"/>
            <a:ext cx="341312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FFCC">
                    <a:lumMod val="90000"/>
                  </a:srgbClr>
                </a:solidFill>
                <a:latin typeface="Arial"/>
                <a:cs typeface="Arial" charset="0"/>
              </a:rPr>
              <a:t>TLF (%)</a:t>
            </a:r>
          </a:p>
        </p:txBody>
      </p:sp>
      <p:sp>
        <p:nvSpPr>
          <p:cNvPr id="109579" name="Rectangle 554"/>
          <p:cNvSpPr>
            <a:spLocks noChangeArrowheads="1"/>
          </p:cNvSpPr>
          <p:nvPr/>
        </p:nvSpPr>
        <p:spPr bwMode="auto">
          <a:xfrm>
            <a:off x="2235842" y="2008862"/>
            <a:ext cx="1076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800" dirty="0">
                <a:solidFill>
                  <a:srgbClr val="FFFF99"/>
                </a:solidFill>
                <a:latin typeface="Arial"/>
                <a:cs typeface="Arial" charset="0"/>
              </a:rPr>
              <a:t>1-year HR</a:t>
            </a:r>
          </a:p>
        </p:txBody>
      </p:sp>
      <p:sp>
        <p:nvSpPr>
          <p:cNvPr id="109580" name="Rectangle 555"/>
          <p:cNvSpPr>
            <a:spLocks noChangeArrowheads="1"/>
          </p:cNvSpPr>
          <p:nvPr/>
        </p:nvSpPr>
        <p:spPr bwMode="auto">
          <a:xfrm>
            <a:off x="1927619" y="2299374"/>
            <a:ext cx="169277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800" dirty="0" smtClean="0">
                <a:solidFill>
                  <a:srgbClr val="FFFFFF"/>
                </a:solidFill>
                <a:latin typeface="Arial"/>
                <a:cs typeface="Arial" charset="0"/>
              </a:rPr>
              <a:t>0.56 </a:t>
            </a:r>
            <a:r>
              <a:rPr lang="en-US" sz="1800" dirty="0">
                <a:solidFill>
                  <a:srgbClr val="FFFFFF"/>
                </a:solidFill>
                <a:latin typeface="Arial"/>
                <a:cs typeface="Arial" charset="0"/>
              </a:rPr>
              <a:t>[</a:t>
            </a:r>
            <a:r>
              <a:rPr lang="en-US" sz="1800" dirty="0" smtClean="0">
                <a:solidFill>
                  <a:srgbClr val="FFFFFF"/>
                </a:solidFill>
                <a:latin typeface="Arial"/>
                <a:cs typeface="Arial" charset="0"/>
              </a:rPr>
              <a:t>0.34, 0.90]</a:t>
            </a:r>
            <a:endParaRPr lang="en-US" sz="1800" dirty="0">
              <a:solidFill>
                <a:srgbClr val="FFFFFF"/>
              </a:solidFill>
              <a:latin typeface="Arial"/>
              <a:cs typeface="Arial" charset="0"/>
            </a:endParaRPr>
          </a:p>
        </p:txBody>
      </p:sp>
      <p:sp>
        <p:nvSpPr>
          <p:cNvPr id="109581" name="Rectangle 556"/>
          <p:cNvSpPr>
            <a:spLocks noChangeArrowheads="1"/>
          </p:cNvSpPr>
          <p:nvPr/>
        </p:nvSpPr>
        <p:spPr bwMode="auto">
          <a:xfrm>
            <a:off x="2411260" y="2591474"/>
            <a:ext cx="7254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800">
                <a:solidFill>
                  <a:srgbClr val="FFFF99"/>
                </a:solidFill>
                <a:latin typeface="Arial"/>
                <a:cs typeface="Arial" charset="0"/>
              </a:rPr>
              <a:t>p=0.01</a:t>
            </a:r>
          </a:p>
        </p:txBody>
      </p:sp>
      <p:sp>
        <p:nvSpPr>
          <p:cNvPr id="109582" name="Rectangle 557"/>
          <p:cNvSpPr>
            <a:spLocks noChangeArrowheads="1"/>
          </p:cNvSpPr>
          <p:nvPr/>
        </p:nvSpPr>
        <p:spPr bwMode="auto">
          <a:xfrm>
            <a:off x="7468704" y="1053246"/>
            <a:ext cx="107791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800" dirty="0" smtClean="0">
                <a:solidFill>
                  <a:srgbClr val="FFFF99"/>
                </a:solidFill>
                <a:latin typeface="Arial"/>
                <a:cs typeface="Arial" charset="0"/>
              </a:rPr>
              <a:t>5-year </a:t>
            </a:r>
            <a:r>
              <a:rPr lang="en-US" sz="1800" dirty="0">
                <a:solidFill>
                  <a:srgbClr val="FFFF99"/>
                </a:solidFill>
                <a:latin typeface="Arial"/>
                <a:cs typeface="Arial" charset="0"/>
              </a:rPr>
              <a:t>HR</a:t>
            </a:r>
          </a:p>
        </p:txBody>
      </p:sp>
      <p:sp>
        <p:nvSpPr>
          <p:cNvPr id="109583" name="Rectangle 558"/>
          <p:cNvSpPr>
            <a:spLocks noChangeArrowheads="1"/>
          </p:cNvSpPr>
          <p:nvPr/>
        </p:nvSpPr>
        <p:spPr bwMode="auto">
          <a:xfrm>
            <a:off x="7161275" y="1346933"/>
            <a:ext cx="169277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800" dirty="0" smtClean="0">
                <a:solidFill>
                  <a:srgbClr val="FFFFFF"/>
                </a:solidFill>
                <a:latin typeface="Arial"/>
                <a:cs typeface="Arial" charset="0"/>
              </a:rPr>
              <a:t>0.64 </a:t>
            </a:r>
            <a:r>
              <a:rPr lang="en-US" sz="1800" dirty="0">
                <a:solidFill>
                  <a:srgbClr val="FFFFFF"/>
                </a:solidFill>
                <a:latin typeface="Arial"/>
                <a:cs typeface="Arial" charset="0"/>
              </a:rPr>
              <a:t>[0.46, </a:t>
            </a:r>
            <a:r>
              <a:rPr lang="en-US" sz="1800" dirty="0" smtClean="0">
                <a:solidFill>
                  <a:srgbClr val="FFFFFF"/>
                </a:solidFill>
                <a:latin typeface="Arial"/>
                <a:cs typeface="Arial" charset="0"/>
              </a:rPr>
              <a:t>0.89]</a:t>
            </a:r>
            <a:endParaRPr lang="en-US" sz="1800" dirty="0">
              <a:solidFill>
                <a:srgbClr val="FFFFFF"/>
              </a:solidFill>
              <a:latin typeface="Arial"/>
              <a:cs typeface="Arial" charset="0"/>
            </a:endParaRPr>
          </a:p>
        </p:txBody>
      </p:sp>
      <p:sp>
        <p:nvSpPr>
          <p:cNvPr id="109584" name="Rectangle 559"/>
          <p:cNvSpPr>
            <a:spLocks noChangeArrowheads="1"/>
          </p:cNvSpPr>
          <p:nvPr/>
        </p:nvSpPr>
        <p:spPr bwMode="auto">
          <a:xfrm>
            <a:off x="7581261" y="1630485"/>
            <a:ext cx="85279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800" dirty="0" smtClean="0">
                <a:solidFill>
                  <a:srgbClr val="FFFF99"/>
                </a:solidFill>
                <a:latin typeface="Arial"/>
                <a:cs typeface="Arial" charset="0"/>
              </a:rPr>
              <a:t>p=0.008</a:t>
            </a:r>
            <a:endParaRPr lang="en-US" sz="1800" dirty="0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9585" name="Rectangle 560"/>
          <p:cNvSpPr>
            <a:spLocks noChangeArrowheads="1"/>
          </p:cNvSpPr>
          <p:nvPr/>
        </p:nvSpPr>
        <p:spPr bwMode="auto">
          <a:xfrm>
            <a:off x="2511273" y="3043892"/>
            <a:ext cx="52546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Arial"/>
                <a:cs typeface="Arial" charset="0"/>
              </a:rPr>
              <a:t>9.2%</a:t>
            </a:r>
            <a:endParaRPr lang="en-US" sz="1800" b="1" dirty="0">
              <a:solidFill>
                <a:srgbClr val="FF0000"/>
              </a:solidFill>
              <a:latin typeface="Arial"/>
              <a:cs typeface="Arial" charset="0"/>
            </a:endParaRPr>
          </a:p>
        </p:txBody>
      </p:sp>
      <p:sp>
        <p:nvSpPr>
          <p:cNvPr id="109586" name="Rectangle 561"/>
          <p:cNvSpPr>
            <a:spLocks noChangeArrowheads="1"/>
          </p:cNvSpPr>
          <p:nvPr/>
        </p:nvSpPr>
        <p:spPr bwMode="auto">
          <a:xfrm>
            <a:off x="2511273" y="4150377"/>
            <a:ext cx="5254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00FFFF"/>
                </a:solidFill>
                <a:latin typeface="Arial"/>
                <a:cs typeface="Arial" charset="0"/>
              </a:rPr>
              <a:t>5.4%</a:t>
            </a:r>
            <a:endParaRPr lang="en-US" sz="1800" b="1" dirty="0">
              <a:solidFill>
                <a:srgbClr val="00FFFF"/>
              </a:solidFill>
              <a:latin typeface="Arial"/>
              <a:cs typeface="Arial" charset="0"/>
            </a:endParaRPr>
          </a:p>
        </p:txBody>
      </p:sp>
      <p:sp>
        <p:nvSpPr>
          <p:cNvPr id="109587" name="Rectangle 562"/>
          <p:cNvSpPr>
            <a:spLocks noChangeArrowheads="1"/>
          </p:cNvSpPr>
          <p:nvPr/>
        </p:nvSpPr>
        <p:spPr bwMode="auto">
          <a:xfrm>
            <a:off x="2451202" y="3691859"/>
            <a:ext cx="69249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l-GR" sz="1800" b="1" dirty="0" smtClean="0">
                <a:solidFill>
                  <a:srgbClr val="FFFF99"/>
                </a:solidFill>
                <a:latin typeface="Arial"/>
                <a:cs typeface="Arial" charset="0"/>
              </a:rPr>
              <a:t>Δ</a:t>
            </a:r>
            <a:r>
              <a:rPr lang="en-US" sz="1800" b="1" dirty="0" smtClean="0">
                <a:solidFill>
                  <a:srgbClr val="FFFF99"/>
                </a:solidFill>
                <a:latin typeface="Arial"/>
                <a:cs typeface="Arial" charset="0"/>
              </a:rPr>
              <a:t>3.8%</a:t>
            </a:r>
            <a:endParaRPr lang="en-US" sz="1800" b="1" dirty="0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9588" name="Rectangle 563"/>
          <p:cNvSpPr>
            <a:spLocks noChangeArrowheads="1"/>
          </p:cNvSpPr>
          <p:nvPr/>
        </p:nvSpPr>
        <p:spPr bwMode="auto">
          <a:xfrm>
            <a:off x="7680648" y="2162418"/>
            <a:ext cx="6540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Arial"/>
                <a:cs typeface="Arial" charset="0"/>
              </a:rPr>
              <a:t>19.0%</a:t>
            </a:r>
            <a:endParaRPr lang="en-US" sz="1800" b="1" dirty="0">
              <a:solidFill>
                <a:srgbClr val="FF0000"/>
              </a:solidFill>
              <a:latin typeface="Arial"/>
              <a:cs typeface="Arial" charset="0"/>
            </a:endParaRPr>
          </a:p>
        </p:txBody>
      </p:sp>
      <p:sp>
        <p:nvSpPr>
          <p:cNvPr id="109589" name="Rectangle 564"/>
          <p:cNvSpPr>
            <a:spLocks noChangeArrowheads="1"/>
          </p:cNvSpPr>
          <p:nvPr/>
        </p:nvSpPr>
        <p:spPr bwMode="auto">
          <a:xfrm>
            <a:off x="7680648" y="3263261"/>
            <a:ext cx="6540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00FFFF"/>
                </a:solidFill>
                <a:latin typeface="Arial"/>
                <a:cs typeface="Arial" charset="0"/>
              </a:rPr>
              <a:t>12.7%</a:t>
            </a:r>
            <a:endParaRPr lang="en-US" sz="1800" b="1" dirty="0">
              <a:solidFill>
                <a:srgbClr val="00FFFF"/>
              </a:solidFill>
              <a:latin typeface="Arial"/>
              <a:cs typeface="Arial" charset="0"/>
            </a:endParaRPr>
          </a:p>
        </p:txBody>
      </p:sp>
      <p:sp>
        <p:nvSpPr>
          <p:cNvPr id="109590" name="Rectangle 565"/>
          <p:cNvSpPr>
            <a:spLocks noChangeArrowheads="1"/>
          </p:cNvSpPr>
          <p:nvPr/>
        </p:nvSpPr>
        <p:spPr bwMode="auto">
          <a:xfrm>
            <a:off x="7661585" y="2693545"/>
            <a:ext cx="6921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l-GR" sz="1800" b="1" dirty="0" smtClean="0">
                <a:solidFill>
                  <a:srgbClr val="FFFF99"/>
                </a:solidFill>
                <a:latin typeface="Arial"/>
                <a:cs typeface="Arial" charset="0"/>
              </a:rPr>
              <a:t>Δ</a:t>
            </a:r>
            <a:r>
              <a:rPr lang="en-US" sz="1800" b="1" dirty="0" smtClean="0">
                <a:solidFill>
                  <a:srgbClr val="FFFF99"/>
                </a:solidFill>
                <a:latin typeface="Arial"/>
                <a:cs typeface="Arial" charset="0"/>
              </a:rPr>
              <a:t>6.3%</a:t>
            </a:r>
            <a:endParaRPr lang="en-US" sz="1800" b="1" dirty="0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20" name="TextBox 148"/>
          <p:cNvSpPr txBox="1">
            <a:spLocks noChangeArrowheads="1"/>
          </p:cNvSpPr>
          <p:nvPr/>
        </p:nvSpPr>
        <p:spPr bwMode="auto">
          <a:xfrm>
            <a:off x="1462088" y="6060265"/>
            <a:ext cx="62198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Arial"/>
                <a:cs typeface="Arial" charset="0"/>
              </a:rPr>
              <a:t>TLF = cardiac death, target vessel MI, or ischemic-driven TLR </a:t>
            </a:r>
          </a:p>
        </p:txBody>
      </p:sp>
      <p:sp>
        <p:nvSpPr>
          <p:cNvPr id="1008" name="Rectangle 6"/>
          <p:cNvSpPr>
            <a:spLocks noChangeArrowheads="1"/>
          </p:cNvSpPr>
          <p:nvPr/>
        </p:nvSpPr>
        <p:spPr bwMode="auto">
          <a:xfrm>
            <a:off x="1452010" y="1219321"/>
            <a:ext cx="16253" cy="3385972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09" name="Rectangle 7"/>
          <p:cNvSpPr>
            <a:spLocks noChangeArrowheads="1"/>
          </p:cNvSpPr>
          <p:nvPr/>
        </p:nvSpPr>
        <p:spPr bwMode="auto">
          <a:xfrm>
            <a:off x="1452010" y="1219321"/>
            <a:ext cx="16253" cy="3385972"/>
          </a:xfrm>
          <a:prstGeom prst="rect">
            <a:avLst/>
          </a:prstGeom>
          <a:noFill/>
          <a:ln w="9525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10" name="Line 8"/>
          <p:cNvSpPr>
            <a:spLocks noChangeShapeType="1"/>
          </p:cNvSpPr>
          <p:nvPr/>
        </p:nvSpPr>
        <p:spPr bwMode="auto">
          <a:xfrm flipH="1">
            <a:off x="1305737" y="4605293"/>
            <a:ext cx="162526" cy="1177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11" name="Line 9"/>
          <p:cNvSpPr>
            <a:spLocks noChangeShapeType="1"/>
          </p:cNvSpPr>
          <p:nvPr/>
        </p:nvSpPr>
        <p:spPr bwMode="auto">
          <a:xfrm flipH="1">
            <a:off x="1305737" y="4040376"/>
            <a:ext cx="162526" cy="1177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12" name="Line 10"/>
          <p:cNvSpPr>
            <a:spLocks noChangeShapeType="1"/>
          </p:cNvSpPr>
          <p:nvPr/>
        </p:nvSpPr>
        <p:spPr bwMode="auto">
          <a:xfrm flipH="1">
            <a:off x="1305737" y="3474282"/>
            <a:ext cx="162526" cy="1177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13" name="Line 11"/>
          <p:cNvSpPr>
            <a:spLocks noChangeShapeType="1"/>
          </p:cNvSpPr>
          <p:nvPr/>
        </p:nvSpPr>
        <p:spPr bwMode="auto">
          <a:xfrm flipH="1">
            <a:off x="1305737" y="2908188"/>
            <a:ext cx="162526" cy="1177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14" name="Line 12"/>
          <p:cNvSpPr>
            <a:spLocks noChangeShapeType="1"/>
          </p:cNvSpPr>
          <p:nvPr/>
        </p:nvSpPr>
        <p:spPr bwMode="auto">
          <a:xfrm flipH="1">
            <a:off x="1305737" y="2343271"/>
            <a:ext cx="162526" cy="1177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15" name="Line 13"/>
          <p:cNvSpPr>
            <a:spLocks noChangeShapeType="1"/>
          </p:cNvSpPr>
          <p:nvPr/>
        </p:nvSpPr>
        <p:spPr bwMode="auto">
          <a:xfrm flipH="1">
            <a:off x="1305737" y="1784238"/>
            <a:ext cx="162526" cy="1177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16" name="Line 14"/>
          <p:cNvSpPr>
            <a:spLocks noChangeShapeType="1"/>
          </p:cNvSpPr>
          <p:nvPr/>
        </p:nvSpPr>
        <p:spPr bwMode="auto">
          <a:xfrm flipH="1">
            <a:off x="1305737" y="1219321"/>
            <a:ext cx="162526" cy="1177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18" name="Rectangle 16"/>
          <p:cNvSpPr>
            <a:spLocks noChangeArrowheads="1"/>
          </p:cNvSpPr>
          <p:nvPr/>
        </p:nvSpPr>
        <p:spPr bwMode="auto">
          <a:xfrm>
            <a:off x="468591" y="4466602"/>
            <a:ext cx="7822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Arial"/>
              </a:rPr>
              <a:t>       0%</a:t>
            </a:r>
            <a:endParaRPr lang="en-US" sz="140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19" name="Rectangle 17"/>
          <p:cNvSpPr>
            <a:spLocks noChangeArrowheads="1"/>
          </p:cNvSpPr>
          <p:nvPr/>
        </p:nvSpPr>
        <p:spPr bwMode="auto">
          <a:xfrm>
            <a:off x="468591" y="3901685"/>
            <a:ext cx="7822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Arial"/>
              </a:rPr>
              <a:t>       5%</a:t>
            </a:r>
            <a:endParaRPr lang="en-US" sz="140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20" name="Rectangle 18"/>
          <p:cNvSpPr>
            <a:spLocks noChangeArrowheads="1"/>
          </p:cNvSpPr>
          <p:nvPr/>
        </p:nvSpPr>
        <p:spPr bwMode="auto">
          <a:xfrm>
            <a:off x="403581" y="3335591"/>
            <a:ext cx="8463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Arial"/>
              </a:rPr>
              <a:t>      10%</a:t>
            </a:r>
            <a:endParaRPr lang="en-US" sz="140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21" name="Rectangle 19"/>
          <p:cNvSpPr>
            <a:spLocks noChangeArrowheads="1"/>
          </p:cNvSpPr>
          <p:nvPr/>
        </p:nvSpPr>
        <p:spPr bwMode="auto">
          <a:xfrm>
            <a:off x="403581" y="2770674"/>
            <a:ext cx="8463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Arial"/>
              </a:rPr>
              <a:t>      15%</a:t>
            </a:r>
            <a:endParaRPr lang="en-US" sz="1400" dirty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22" name="Rectangle 20"/>
          <p:cNvSpPr>
            <a:spLocks noChangeArrowheads="1"/>
          </p:cNvSpPr>
          <p:nvPr/>
        </p:nvSpPr>
        <p:spPr bwMode="auto">
          <a:xfrm>
            <a:off x="403581" y="2204580"/>
            <a:ext cx="8463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Arial"/>
              </a:rPr>
              <a:t>      20%</a:t>
            </a:r>
            <a:endParaRPr lang="en-US" sz="1400" dirty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23" name="Rectangle 21"/>
          <p:cNvSpPr>
            <a:spLocks noChangeArrowheads="1"/>
          </p:cNvSpPr>
          <p:nvPr/>
        </p:nvSpPr>
        <p:spPr bwMode="auto">
          <a:xfrm>
            <a:off x="403581" y="1645547"/>
            <a:ext cx="8463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Arial"/>
              </a:rPr>
              <a:t>      25%</a:t>
            </a:r>
            <a:endParaRPr lang="en-US" sz="140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24" name="Rectangle 22"/>
          <p:cNvSpPr>
            <a:spLocks noChangeArrowheads="1"/>
          </p:cNvSpPr>
          <p:nvPr/>
        </p:nvSpPr>
        <p:spPr bwMode="auto">
          <a:xfrm>
            <a:off x="403581" y="1080630"/>
            <a:ext cx="8463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Arial"/>
              </a:rPr>
              <a:t>      30%</a:t>
            </a:r>
            <a:endParaRPr lang="en-US" sz="1400" dirty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25" name="Rectangle 23"/>
          <p:cNvSpPr>
            <a:spLocks noChangeArrowheads="1"/>
          </p:cNvSpPr>
          <p:nvPr/>
        </p:nvSpPr>
        <p:spPr bwMode="auto">
          <a:xfrm>
            <a:off x="1468263" y="4605293"/>
            <a:ext cx="6831519" cy="1412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26" name="Rectangle 24"/>
          <p:cNvSpPr>
            <a:spLocks noChangeArrowheads="1"/>
          </p:cNvSpPr>
          <p:nvPr/>
        </p:nvSpPr>
        <p:spPr bwMode="auto">
          <a:xfrm>
            <a:off x="1468263" y="4605293"/>
            <a:ext cx="6831519" cy="14123"/>
          </a:xfrm>
          <a:prstGeom prst="rect">
            <a:avLst/>
          </a:prstGeom>
          <a:noFill/>
          <a:ln w="9525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27" name="Line 25"/>
          <p:cNvSpPr>
            <a:spLocks noChangeShapeType="1"/>
          </p:cNvSpPr>
          <p:nvPr/>
        </p:nvSpPr>
        <p:spPr bwMode="auto">
          <a:xfrm>
            <a:off x="1468263" y="4612355"/>
            <a:ext cx="1354" cy="141229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28" name="Line 26"/>
          <p:cNvSpPr>
            <a:spLocks noChangeShapeType="1"/>
          </p:cNvSpPr>
          <p:nvPr/>
        </p:nvSpPr>
        <p:spPr bwMode="auto">
          <a:xfrm>
            <a:off x="2127848" y="4612355"/>
            <a:ext cx="1354" cy="141229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29" name="Line 27"/>
          <p:cNvSpPr>
            <a:spLocks noChangeShapeType="1"/>
          </p:cNvSpPr>
          <p:nvPr/>
        </p:nvSpPr>
        <p:spPr bwMode="auto">
          <a:xfrm>
            <a:off x="2786080" y="4612355"/>
            <a:ext cx="1354" cy="141229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30" name="Line 28"/>
          <p:cNvSpPr>
            <a:spLocks noChangeShapeType="1"/>
          </p:cNvSpPr>
          <p:nvPr/>
        </p:nvSpPr>
        <p:spPr bwMode="auto">
          <a:xfrm>
            <a:off x="3444311" y="4612355"/>
            <a:ext cx="1354" cy="141229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31" name="Line 29"/>
          <p:cNvSpPr>
            <a:spLocks noChangeShapeType="1"/>
          </p:cNvSpPr>
          <p:nvPr/>
        </p:nvSpPr>
        <p:spPr bwMode="auto">
          <a:xfrm>
            <a:off x="4103897" y="4612355"/>
            <a:ext cx="1354" cy="141229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32" name="Line 30"/>
          <p:cNvSpPr>
            <a:spLocks noChangeShapeType="1"/>
          </p:cNvSpPr>
          <p:nvPr/>
        </p:nvSpPr>
        <p:spPr bwMode="auto">
          <a:xfrm>
            <a:off x="4754001" y="4612355"/>
            <a:ext cx="1354" cy="141229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33" name="Line 31"/>
          <p:cNvSpPr>
            <a:spLocks noChangeShapeType="1"/>
          </p:cNvSpPr>
          <p:nvPr/>
        </p:nvSpPr>
        <p:spPr bwMode="auto">
          <a:xfrm>
            <a:off x="5412233" y="4612355"/>
            <a:ext cx="1354" cy="141229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34" name="Line 32"/>
          <p:cNvSpPr>
            <a:spLocks noChangeShapeType="1"/>
          </p:cNvSpPr>
          <p:nvPr/>
        </p:nvSpPr>
        <p:spPr bwMode="auto">
          <a:xfrm>
            <a:off x="6071818" y="4612355"/>
            <a:ext cx="1354" cy="141229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35" name="Line 33"/>
          <p:cNvSpPr>
            <a:spLocks noChangeShapeType="1"/>
          </p:cNvSpPr>
          <p:nvPr/>
        </p:nvSpPr>
        <p:spPr bwMode="auto">
          <a:xfrm>
            <a:off x="6730050" y="4612355"/>
            <a:ext cx="1354" cy="141229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36" name="Line 34"/>
          <p:cNvSpPr>
            <a:spLocks noChangeShapeType="1"/>
          </p:cNvSpPr>
          <p:nvPr/>
        </p:nvSpPr>
        <p:spPr bwMode="auto">
          <a:xfrm>
            <a:off x="7388281" y="4612355"/>
            <a:ext cx="1354" cy="141229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37" name="Line 35"/>
          <p:cNvSpPr>
            <a:spLocks noChangeShapeType="1"/>
          </p:cNvSpPr>
          <p:nvPr/>
        </p:nvSpPr>
        <p:spPr bwMode="auto">
          <a:xfrm>
            <a:off x="8039740" y="4612355"/>
            <a:ext cx="1354" cy="141229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39" name="Rectangle 37"/>
          <p:cNvSpPr>
            <a:spLocks noChangeArrowheads="1"/>
          </p:cNvSpPr>
          <p:nvPr/>
        </p:nvSpPr>
        <p:spPr bwMode="auto">
          <a:xfrm>
            <a:off x="1417173" y="4802068"/>
            <a:ext cx="11381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mtClean="0">
                <a:solidFill>
                  <a:srgbClr val="FFFFFF"/>
                </a:solidFill>
                <a:latin typeface="Arial"/>
              </a:rPr>
              <a:t>0</a:t>
            </a:r>
            <a:endParaRPr lang="en-US" sz="120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40" name="Rectangle 38"/>
          <p:cNvSpPr>
            <a:spLocks noChangeArrowheads="1"/>
          </p:cNvSpPr>
          <p:nvPr/>
        </p:nvSpPr>
        <p:spPr bwMode="auto">
          <a:xfrm>
            <a:off x="2076758" y="4802068"/>
            <a:ext cx="11381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mtClean="0">
                <a:solidFill>
                  <a:srgbClr val="FFFFFF"/>
                </a:solidFill>
                <a:latin typeface="Arial"/>
              </a:rPr>
              <a:t>6</a:t>
            </a:r>
            <a:endParaRPr lang="en-US" sz="120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41" name="Rectangle 39"/>
          <p:cNvSpPr>
            <a:spLocks noChangeArrowheads="1"/>
          </p:cNvSpPr>
          <p:nvPr/>
        </p:nvSpPr>
        <p:spPr bwMode="auto">
          <a:xfrm>
            <a:off x="2669979" y="4802068"/>
            <a:ext cx="2276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mtClean="0">
                <a:solidFill>
                  <a:srgbClr val="FFFFFF"/>
                </a:solidFill>
                <a:latin typeface="Arial"/>
              </a:rPr>
              <a:t>12</a:t>
            </a:r>
            <a:endParaRPr lang="en-US" sz="120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42" name="Rectangle 40"/>
          <p:cNvSpPr>
            <a:spLocks noChangeArrowheads="1"/>
          </p:cNvSpPr>
          <p:nvPr/>
        </p:nvSpPr>
        <p:spPr bwMode="auto">
          <a:xfrm>
            <a:off x="3320084" y="4802068"/>
            <a:ext cx="2276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mtClean="0">
                <a:solidFill>
                  <a:srgbClr val="FFFFFF"/>
                </a:solidFill>
                <a:latin typeface="Arial"/>
              </a:rPr>
              <a:t>18</a:t>
            </a:r>
            <a:endParaRPr lang="en-US" sz="120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43" name="Rectangle 41"/>
          <p:cNvSpPr>
            <a:spLocks noChangeArrowheads="1"/>
          </p:cNvSpPr>
          <p:nvPr/>
        </p:nvSpPr>
        <p:spPr bwMode="auto">
          <a:xfrm>
            <a:off x="3979670" y="4802068"/>
            <a:ext cx="2276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mtClean="0">
                <a:solidFill>
                  <a:srgbClr val="FFFFFF"/>
                </a:solidFill>
                <a:latin typeface="Arial"/>
              </a:rPr>
              <a:t>24</a:t>
            </a:r>
            <a:endParaRPr lang="en-US" sz="120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44" name="Rectangle 42"/>
          <p:cNvSpPr>
            <a:spLocks noChangeArrowheads="1"/>
          </p:cNvSpPr>
          <p:nvPr/>
        </p:nvSpPr>
        <p:spPr bwMode="auto">
          <a:xfrm>
            <a:off x="4637901" y="4802068"/>
            <a:ext cx="2276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mtClean="0">
                <a:solidFill>
                  <a:srgbClr val="FFFFFF"/>
                </a:solidFill>
                <a:latin typeface="Arial"/>
              </a:rPr>
              <a:t>30</a:t>
            </a:r>
            <a:endParaRPr lang="en-US" sz="120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45" name="Rectangle 43"/>
          <p:cNvSpPr>
            <a:spLocks noChangeArrowheads="1"/>
          </p:cNvSpPr>
          <p:nvPr/>
        </p:nvSpPr>
        <p:spPr bwMode="auto">
          <a:xfrm>
            <a:off x="5296132" y="4802068"/>
            <a:ext cx="2276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mtClean="0">
                <a:solidFill>
                  <a:srgbClr val="FFFFFF"/>
                </a:solidFill>
                <a:latin typeface="Arial"/>
              </a:rPr>
              <a:t>36</a:t>
            </a:r>
            <a:endParaRPr lang="en-US" sz="120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46" name="Rectangle 44"/>
          <p:cNvSpPr>
            <a:spLocks noChangeArrowheads="1"/>
          </p:cNvSpPr>
          <p:nvPr/>
        </p:nvSpPr>
        <p:spPr bwMode="auto">
          <a:xfrm>
            <a:off x="5947591" y="4802068"/>
            <a:ext cx="2276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mtClean="0">
                <a:solidFill>
                  <a:srgbClr val="FFFFFF"/>
                </a:solidFill>
                <a:latin typeface="Arial"/>
              </a:rPr>
              <a:t>42</a:t>
            </a:r>
            <a:endParaRPr lang="en-US" sz="120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47" name="Rectangle 45"/>
          <p:cNvSpPr>
            <a:spLocks noChangeArrowheads="1"/>
          </p:cNvSpPr>
          <p:nvPr/>
        </p:nvSpPr>
        <p:spPr bwMode="auto">
          <a:xfrm>
            <a:off x="6605822" y="4802068"/>
            <a:ext cx="2276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mtClean="0">
                <a:solidFill>
                  <a:srgbClr val="FFFFFF"/>
                </a:solidFill>
                <a:latin typeface="Arial"/>
              </a:rPr>
              <a:t>48</a:t>
            </a:r>
            <a:endParaRPr lang="en-US" sz="120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48" name="Rectangle 46"/>
          <p:cNvSpPr>
            <a:spLocks noChangeArrowheads="1"/>
          </p:cNvSpPr>
          <p:nvPr/>
        </p:nvSpPr>
        <p:spPr bwMode="auto">
          <a:xfrm>
            <a:off x="7264054" y="4802068"/>
            <a:ext cx="2276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mtClean="0">
                <a:solidFill>
                  <a:srgbClr val="FFFFFF"/>
                </a:solidFill>
                <a:latin typeface="Arial"/>
              </a:rPr>
              <a:t>54</a:t>
            </a:r>
            <a:endParaRPr lang="en-US" sz="120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49" name="Rectangle 47"/>
          <p:cNvSpPr>
            <a:spLocks noChangeArrowheads="1"/>
          </p:cNvSpPr>
          <p:nvPr/>
        </p:nvSpPr>
        <p:spPr bwMode="auto">
          <a:xfrm>
            <a:off x="7923639" y="4802068"/>
            <a:ext cx="2276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</a:rPr>
              <a:t>60</a:t>
            </a:r>
            <a:endParaRPr lang="en-US" sz="1200" dirty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66" name="Freeform 64"/>
          <p:cNvSpPr>
            <a:spLocks/>
          </p:cNvSpPr>
          <p:nvPr/>
        </p:nvSpPr>
        <p:spPr bwMode="auto">
          <a:xfrm>
            <a:off x="1460137" y="4541740"/>
            <a:ext cx="24379" cy="70615"/>
          </a:xfrm>
          <a:custGeom>
            <a:avLst/>
            <a:gdLst/>
            <a:ahLst/>
            <a:cxnLst>
              <a:cxn ang="0">
                <a:pos x="0" y="54"/>
              </a:cxn>
              <a:cxn ang="0">
                <a:pos x="6" y="60"/>
              </a:cxn>
              <a:cxn ang="0">
                <a:pos x="12" y="60"/>
              </a:cxn>
              <a:cxn ang="0">
                <a:pos x="18" y="54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54"/>
              </a:cxn>
            </a:cxnLst>
            <a:rect l="0" t="0" r="r" b="b"/>
            <a:pathLst>
              <a:path w="18" h="60">
                <a:moveTo>
                  <a:pt x="0" y="54"/>
                </a:moveTo>
                <a:lnTo>
                  <a:pt x="6" y="60"/>
                </a:lnTo>
                <a:lnTo>
                  <a:pt x="12" y="60"/>
                </a:lnTo>
                <a:lnTo>
                  <a:pt x="18" y="54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5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67" name="Freeform 65"/>
          <p:cNvSpPr>
            <a:spLocks/>
          </p:cNvSpPr>
          <p:nvPr/>
        </p:nvSpPr>
        <p:spPr bwMode="auto">
          <a:xfrm>
            <a:off x="1460137" y="4541740"/>
            <a:ext cx="24379" cy="70615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1" y="9"/>
              </a:cxn>
              <a:cxn ang="0">
                <a:pos x="1" y="10"/>
              </a:cxn>
              <a:cxn ang="0">
                <a:pos x="1" y="10"/>
              </a:cxn>
              <a:cxn ang="0">
                <a:pos x="2" y="10"/>
              </a:cxn>
              <a:cxn ang="0">
                <a:pos x="3" y="9"/>
              </a:cxn>
              <a:cxn ang="0">
                <a:pos x="3" y="1"/>
              </a:cxn>
              <a:cxn ang="0">
                <a:pos x="3" y="9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9"/>
              </a:cxn>
            </a:cxnLst>
            <a:rect l="0" t="0" r="r" b="b"/>
            <a:pathLst>
              <a:path w="3" h="10">
                <a:moveTo>
                  <a:pt x="0" y="9"/>
                </a:moveTo>
                <a:lnTo>
                  <a:pt x="1" y="9"/>
                </a:lnTo>
                <a:lnTo>
                  <a:pt x="1" y="10"/>
                </a:lnTo>
                <a:lnTo>
                  <a:pt x="1" y="10"/>
                </a:lnTo>
                <a:lnTo>
                  <a:pt x="2" y="10"/>
                </a:lnTo>
                <a:lnTo>
                  <a:pt x="3" y="9"/>
                </a:lnTo>
                <a:lnTo>
                  <a:pt x="3" y="1"/>
                </a:lnTo>
                <a:lnTo>
                  <a:pt x="3" y="9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9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68" name="Freeform 66"/>
          <p:cNvSpPr>
            <a:spLocks/>
          </p:cNvSpPr>
          <p:nvPr/>
        </p:nvSpPr>
        <p:spPr bwMode="auto">
          <a:xfrm>
            <a:off x="1460137" y="4541740"/>
            <a:ext cx="24379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18" y="18"/>
              </a:cxn>
              <a:cxn ang="0">
                <a:pos x="18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18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18" y="18"/>
                </a:lnTo>
                <a:lnTo>
                  <a:pt x="18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69" name="Freeform 67"/>
          <p:cNvSpPr>
            <a:spLocks/>
          </p:cNvSpPr>
          <p:nvPr/>
        </p:nvSpPr>
        <p:spPr bwMode="auto">
          <a:xfrm>
            <a:off x="1460137" y="4541740"/>
            <a:ext cx="24379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2" y="3"/>
              </a:cxn>
              <a:cxn ang="0">
                <a:pos x="1" y="3"/>
              </a:cxn>
              <a:cxn ang="0">
                <a:pos x="3" y="3"/>
              </a:cxn>
              <a:cxn ang="0">
                <a:pos x="3" y="2"/>
              </a:cxn>
              <a:cxn ang="0">
                <a:pos x="3" y="1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3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2" y="3"/>
                </a:lnTo>
                <a:lnTo>
                  <a:pt x="1" y="3"/>
                </a:lnTo>
                <a:lnTo>
                  <a:pt x="3" y="3"/>
                </a:lnTo>
                <a:lnTo>
                  <a:pt x="3" y="2"/>
                </a:lnTo>
                <a:lnTo>
                  <a:pt x="3" y="1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70" name="Freeform 68"/>
          <p:cNvSpPr>
            <a:spLocks/>
          </p:cNvSpPr>
          <p:nvPr/>
        </p:nvSpPr>
        <p:spPr bwMode="auto">
          <a:xfrm>
            <a:off x="1460137" y="4506433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6" y="42"/>
              </a:cxn>
              <a:cxn ang="0">
                <a:pos x="6" y="48"/>
              </a:cxn>
              <a:cxn ang="0">
                <a:pos x="18" y="48"/>
              </a:cxn>
              <a:cxn ang="0">
                <a:pos x="18" y="0"/>
              </a:cxn>
              <a:cxn ang="0">
                <a:pos x="6" y="0"/>
              </a:cxn>
              <a:cxn ang="0">
                <a:pos x="6" y="6"/>
              </a:cxn>
              <a:cxn ang="0">
                <a:pos x="0" y="12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6" y="42"/>
                </a:lnTo>
                <a:lnTo>
                  <a:pt x="6" y="48"/>
                </a:lnTo>
                <a:lnTo>
                  <a:pt x="18" y="48"/>
                </a:lnTo>
                <a:lnTo>
                  <a:pt x="18" y="0"/>
                </a:lnTo>
                <a:lnTo>
                  <a:pt x="6" y="0"/>
                </a:lnTo>
                <a:lnTo>
                  <a:pt x="6" y="6"/>
                </a:lnTo>
                <a:lnTo>
                  <a:pt x="0" y="12"/>
                </a:lnTo>
                <a:lnTo>
                  <a:pt x="0" y="36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71" name="Freeform 69"/>
          <p:cNvSpPr>
            <a:spLocks/>
          </p:cNvSpPr>
          <p:nvPr/>
        </p:nvSpPr>
        <p:spPr bwMode="auto">
          <a:xfrm>
            <a:off x="1460137" y="4506433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1" y="7"/>
              </a:cxn>
              <a:cxn ang="0">
                <a:pos x="1" y="8"/>
              </a:cxn>
              <a:cxn ang="0">
                <a:pos x="2" y="8"/>
              </a:cxn>
              <a:cxn ang="0">
                <a:pos x="3" y="8"/>
              </a:cxn>
              <a:cxn ang="0">
                <a:pos x="3" y="7"/>
              </a:cxn>
              <a:cxn ang="0">
                <a:pos x="3" y="2"/>
              </a:cxn>
              <a:cxn ang="0">
                <a:pos x="3" y="6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1" y="7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3" y="7"/>
                </a:lnTo>
                <a:lnTo>
                  <a:pt x="3" y="2"/>
                </a:lnTo>
                <a:lnTo>
                  <a:pt x="3" y="6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72" name="Freeform 70"/>
          <p:cNvSpPr>
            <a:spLocks/>
          </p:cNvSpPr>
          <p:nvPr/>
        </p:nvSpPr>
        <p:spPr bwMode="auto">
          <a:xfrm>
            <a:off x="1460137" y="4506433"/>
            <a:ext cx="325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6" y="6"/>
              </a:cxn>
              <a:cxn ang="0">
                <a:pos x="0" y="12"/>
              </a:cxn>
              <a:cxn ang="0">
                <a:pos x="6" y="12"/>
              </a:cxn>
              <a:cxn ang="0">
                <a:pos x="6" y="18"/>
              </a:cxn>
              <a:cxn ang="0">
                <a:pos x="24" y="18"/>
              </a:cxn>
              <a:cxn ang="0">
                <a:pos x="24" y="0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24" h="18">
                <a:moveTo>
                  <a:pt x="12" y="0"/>
                </a:moveTo>
                <a:lnTo>
                  <a:pt x="6" y="0"/>
                </a:lnTo>
                <a:lnTo>
                  <a:pt x="6" y="6"/>
                </a:lnTo>
                <a:lnTo>
                  <a:pt x="0" y="12"/>
                </a:lnTo>
                <a:lnTo>
                  <a:pt x="6" y="12"/>
                </a:lnTo>
                <a:lnTo>
                  <a:pt x="6" y="18"/>
                </a:lnTo>
                <a:lnTo>
                  <a:pt x="24" y="18"/>
                </a:lnTo>
                <a:lnTo>
                  <a:pt x="24" y="0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73" name="Freeform 71"/>
          <p:cNvSpPr>
            <a:spLocks/>
          </p:cNvSpPr>
          <p:nvPr/>
        </p:nvSpPr>
        <p:spPr bwMode="auto">
          <a:xfrm>
            <a:off x="1460137" y="4506433"/>
            <a:ext cx="325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1" y="2"/>
              </a:cxn>
              <a:cxn ang="0">
                <a:pos x="1" y="3"/>
              </a:cxn>
              <a:cxn ang="0">
                <a:pos x="3" y="3"/>
              </a:cxn>
              <a:cxn ang="0">
                <a:pos x="2" y="3"/>
              </a:cxn>
              <a:cxn ang="0">
                <a:pos x="4" y="3"/>
              </a:cxn>
              <a:cxn ang="0">
                <a:pos x="4" y="2"/>
              </a:cxn>
              <a:cxn ang="0">
                <a:pos x="4" y="2"/>
              </a:cxn>
              <a:cxn ang="0">
                <a:pos x="4" y="1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1" y="2"/>
                </a:lnTo>
                <a:lnTo>
                  <a:pt x="1" y="3"/>
                </a:lnTo>
                <a:lnTo>
                  <a:pt x="3" y="3"/>
                </a:lnTo>
                <a:lnTo>
                  <a:pt x="2" y="3"/>
                </a:lnTo>
                <a:lnTo>
                  <a:pt x="4" y="3"/>
                </a:lnTo>
                <a:lnTo>
                  <a:pt x="4" y="2"/>
                </a:lnTo>
                <a:lnTo>
                  <a:pt x="4" y="2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74" name="Freeform 72"/>
          <p:cNvSpPr>
            <a:spLocks/>
          </p:cNvSpPr>
          <p:nvPr/>
        </p:nvSpPr>
        <p:spPr bwMode="auto">
          <a:xfrm>
            <a:off x="1468263" y="4492310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6" y="30"/>
              </a:cxn>
              <a:cxn ang="0">
                <a:pos x="18" y="30"/>
              </a:cxn>
              <a:cxn ang="0">
                <a:pos x="18" y="0"/>
              </a:cxn>
              <a:cxn ang="0">
                <a:pos x="6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6" y="30"/>
                </a:lnTo>
                <a:lnTo>
                  <a:pt x="18" y="30"/>
                </a:lnTo>
                <a:lnTo>
                  <a:pt x="18" y="0"/>
                </a:lnTo>
                <a:lnTo>
                  <a:pt x="6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75" name="Freeform 73"/>
          <p:cNvSpPr>
            <a:spLocks/>
          </p:cNvSpPr>
          <p:nvPr/>
        </p:nvSpPr>
        <p:spPr bwMode="auto">
          <a:xfrm>
            <a:off x="1468263" y="4492310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4"/>
              </a:cxn>
              <a:cxn ang="0">
                <a:pos x="1" y="5"/>
              </a:cxn>
              <a:cxn ang="0">
                <a:pos x="2" y="5"/>
              </a:cxn>
              <a:cxn ang="0">
                <a:pos x="3" y="5"/>
              </a:cxn>
              <a:cxn ang="0">
                <a:pos x="3" y="4"/>
              </a:cxn>
              <a:cxn ang="0">
                <a:pos x="3" y="1"/>
              </a:cxn>
              <a:cxn ang="0">
                <a:pos x="3" y="4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1" y="4"/>
                </a:lnTo>
                <a:lnTo>
                  <a:pt x="1" y="5"/>
                </a:lnTo>
                <a:lnTo>
                  <a:pt x="2" y="5"/>
                </a:lnTo>
                <a:lnTo>
                  <a:pt x="3" y="5"/>
                </a:lnTo>
                <a:lnTo>
                  <a:pt x="3" y="4"/>
                </a:lnTo>
                <a:lnTo>
                  <a:pt x="3" y="1"/>
                </a:lnTo>
                <a:lnTo>
                  <a:pt x="3" y="4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76" name="Freeform 74"/>
          <p:cNvSpPr>
            <a:spLocks/>
          </p:cNvSpPr>
          <p:nvPr/>
        </p:nvSpPr>
        <p:spPr bwMode="auto">
          <a:xfrm>
            <a:off x="1468263" y="4492310"/>
            <a:ext cx="325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18" y="18"/>
              </a:cxn>
              <a:cxn ang="0">
                <a:pos x="24" y="12"/>
              </a:cxn>
              <a:cxn ang="0">
                <a:pos x="24" y="6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24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18" y="18"/>
                </a:lnTo>
                <a:lnTo>
                  <a:pt x="24" y="12"/>
                </a:lnTo>
                <a:lnTo>
                  <a:pt x="24" y="6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77" name="Freeform 75"/>
          <p:cNvSpPr>
            <a:spLocks/>
          </p:cNvSpPr>
          <p:nvPr/>
        </p:nvSpPr>
        <p:spPr bwMode="auto">
          <a:xfrm>
            <a:off x="1468263" y="4492310"/>
            <a:ext cx="325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2" y="3"/>
              </a:cxn>
              <a:cxn ang="0">
                <a:pos x="2" y="3"/>
              </a:cxn>
              <a:cxn ang="0">
                <a:pos x="3" y="3"/>
              </a:cxn>
              <a:cxn ang="0">
                <a:pos x="4" y="2"/>
              </a:cxn>
              <a:cxn ang="0">
                <a:pos x="4" y="1"/>
              </a:cxn>
              <a:cxn ang="0">
                <a:pos x="4" y="1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2" y="3"/>
                </a:lnTo>
                <a:lnTo>
                  <a:pt x="2" y="3"/>
                </a:lnTo>
                <a:lnTo>
                  <a:pt x="3" y="3"/>
                </a:lnTo>
                <a:lnTo>
                  <a:pt x="4" y="2"/>
                </a:lnTo>
                <a:lnTo>
                  <a:pt x="4" y="1"/>
                </a:lnTo>
                <a:lnTo>
                  <a:pt x="4" y="1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78" name="Freeform 76"/>
          <p:cNvSpPr>
            <a:spLocks/>
          </p:cNvSpPr>
          <p:nvPr/>
        </p:nvSpPr>
        <p:spPr bwMode="auto">
          <a:xfrm>
            <a:off x="1476389" y="4471125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6"/>
              </a:cxn>
              <a:cxn ang="0">
                <a:pos x="12" y="36"/>
              </a:cxn>
              <a:cxn ang="0">
                <a:pos x="18" y="30"/>
              </a:cxn>
              <a:cxn ang="0">
                <a:pos x="18" y="6"/>
              </a:cxn>
              <a:cxn ang="0">
                <a:pos x="12" y="6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6"/>
                </a:lnTo>
                <a:lnTo>
                  <a:pt x="12" y="36"/>
                </a:lnTo>
                <a:lnTo>
                  <a:pt x="18" y="30"/>
                </a:lnTo>
                <a:lnTo>
                  <a:pt x="18" y="6"/>
                </a:lnTo>
                <a:lnTo>
                  <a:pt x="12" y="6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79" name="Freeform 77"/>
          <p:cNvSpPr>
            <a:spLocks/>
          </p:cNvSpPr>
          <p:nvPr/>
        </p:nvSpPr>
        <p:spPr bwMode="auto">
          <a:xfrm>
            <a:off x="1476389" y="4471125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0" y="6"/>
              </a:cxn>
              <a:cxn ang="0">
                <a:pos x="1" y="6"/>
              </a:cxn>
              <a:cxn ang="0">
                <a:pos x="2" y="6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2" y="1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0" y="6"/>
                </a:lnTo>
                <a:lnTo>
                  <a:pt x="1" y="6"/>
                </a:lnTo>
                <a:lnTo>
                  <a:pt x="2" y="6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2" y="1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80" name="Freeform 78"/>
          <p:cNvSpPr>
            <a:spLocks/>
          </p:cNvSpPr>
          <p:nvPr/>
        </p:nvSpPr>
        <p:spPr bwMode="auto">
          <a:xfrm>
            <a:off x="1476389" y="4471125"/>
            <a:ext cx="56884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42" y="18"/>
              </a:cxn>
              <a:cxn ang="0">
                <a:pos x="42" y="6"/>
              </a:cxn>
              <a:cxn ang="0">
                <a:pos x="36" y="6"/>
              </a:cxn>
              <a:cxn ang="0">
                <a:pos x="30" y="0"/>
              </a:cxn>
              <a:cxn ang="0">
                <a:pos x="6" y="0"/>
              </a:cxn>
            </a:cxnLst>
            <a:rect l="0" t="0" r="r" b="b"/>
            <a:pathLst>
              <a:path w="42" h="18">
                <a:moveTo>
                  <a:pt x="6" y="0"/>
                </a:moveTo>
                <a:lnTo>
                  <a:pt x="0" y="6"/>
                </a:lnTo>
                <a:lnTo>
                  <a:pt x="0" y="18"/>
                </a:lnTo>
                <a:lnTo>
                  <a:pt x="42" y="18"/>
                </a:lnTo>
                <a:lnTo>
                  <a:pt x="42" y="6"/>
                </a:lnTo>
                <a:lnTo>
                  <a:pt x="36" y="6"/>
                </a:lnTo>
                <a:lnTo>
                  <a:pt x="30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81" name="Freeform 79"/>
          <p:cNvSpPr>
            <a:spLocks/>
          </p:cNvSpPr>
          <p:nvPr/>
        </p:nvSpPr>
        <p:spPr bwMode="auto">
          <a:xfrm>
            <a:off x="1476389" y="4471125"/>
            <a:ext cx="56884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5" y="3"/>
              </a:cxn>
              <a:cxn ang="0">
                <a:pos x="1" y="3"/>
              </a:cxn>
              <a:cxn ang="0">
                <a:pos x="6" y="3"/>
              </a:cxn>
              <a:cxn ang="0">
                <a:pos x="7" y="3"/>
              </a:cxn>
              <a:cxn ang="0">
                <a:pos x="7" y="2"/>
              </a:cxn>
              <a:cxn ang="0">
                <a:pos x="7" y="1"/>
              </a:cxn>
              <a:cxn ang="0">
                <a:pos x="6" y="1"/>
              </a:cxn>
              <a:cxn ang="0">
                <a:pos x="5" y="0"/>
              </a:cxn>
              <a:cxn ang="0">
                <a:pos x="1" y="0"/>
              </a:cxn>
            </a:cxnLst>
            <a:rect l="0" t="0" r="r" b="b"/>
            <a:pathLst>
              <a:path w="7" h="3">
                <a:moveTo>
                  <a:pt x="1" y="0"/>
                </a:move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5" y="3"/>
                </a:lnTo>
                <a:lnTo>
                  <a:pt x="1" y="3"/>
                </a:lnTo>
                <a:lnTo>
                  <a:pt x="6" y="3"/>
                </a:lnTo>
                <a:lnTo>
                  <a:pt x="7" y="3"/>
                </a:lnTo>
                <a:lnTo>
                  <a:pt x="7" y="2"/>
                </a:lnTo>
                <a:lnTo>
                  <a:pt x="7" y="1"/>
                </a:lnTo>
                <a:lnTo>
                  <a:pt x="6" y="1"/>
                </a:lnTo>
                <a:lnTo>
                  <a:pt x="5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82" name="Freeform 80"/>
          <p:cNvSpPr>
            <a:spLocks/>
          </p:cNvSpPr>
          <p:nvPr/>
        </p:nvSpPr>
        <p:spPr bwMode="auto">
          <a:xfrm>
            <a:off x="1508894" y="4457002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0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0" y="30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0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83" name="Freeform 81"/>
          <p:cNvSpPr>
            <a:spLocks/>
          </p:cNvSpPr>
          <p:nvPr/>
        </p:nvSpPr>
        <p:spPr bwMode="auto">
          <a:xfrm>
            <a:off x="1508894" y="4457002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0" y="5"/>
              </a:cxn>
              <a:cxn ang="0">
                <a:pos x="1" y="5"/>
              </a:cxn>
              <a:cxn ang="0">
                <a:pos x="2" y="5"/>
              </a:cxn>
              <a:cxn ang="0">
                <a:pos x="3" y="5"/>
              </a:cxn>
              <a:cxn ang="0">
                <a:pos x="3" y="1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0" y="5"/>
                </a:lnTo>
                <a:lnTo>
                  <a:pt x="0" y="5"/>
                </a:lnTo>
                <a:lnTo>
                  <a:pt x="1" y="5"/>
                </a:lnTo>
                <a:lnTo>
                  <a:pt x="2" y="5"/>
                </a:lnTo>
                <a:lnTo>
                  <a:pt x="3" y="5"/>
                </a:lnTo>
                <a:lnTo>
                  <a:pt x="3" y="1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84" name="Freeform 82"/>
          <p:cNvSpPr>
            <a:spLocks/>
          </p:cNvSpPr>
          <p:nvPr/>
        </p:nvSpPr>
        <p:spPr bwMode="auto">
          <a:xfrm>
            <a:off x="1508894" y="4457002"/>
            <a:ext cx="325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18" y="18"/>
              </a:cxn>
              <a:cxn ang="0">
                <a:pos x="18" y="12"/>
              </a:cxn>
              <a:cxn ang="0">
                <a:pos x="24" y="6"/>
              </a:cxn>
              <a:cxn ang="0">
                <a:pos x="18" y="6"/>
              </a:cxn>
              <a:cxn ang="0">
                <a:pos x="18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24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18" y="18"/>
                </a:lnTo>
                <a:lnTo>
                  <a:pt x="18" y="12"/>
                </a:lnTo>
                <a:lnTo>
                  <a:pt x="24" y="6"/>
                </a:lnTo>
                <a:lnTo>
                  <a:pt x="18" y="6"/>
                </a:lnTo>
                <a:lnTo>
                  <a:pt x="18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85" name="Freeform 83"/>
          <p:cNvSpPr>
            <a:spLocks/>
          </p:cNvSpPr>
          <p:nvPr/>
        </p:nvSpPr>
        <p:spPr bwMode="auto">
          <a:xfrm>
            <a:off x="1508894" y="4457002"/>
            <a:ext cx="325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2" y="3"/>
              </a:cxn>
              <a:cxn ang="0">
                <a:pos x="1" y="3"/>
              </a:cxn>
              <a:cxn ang="0">
                <a:pos x="3" y="3"/>
              </a:cxn>
              <a:cxn ang="0">
                <a:pos x="3" y="2"/>
              </a:cxn>
              <a:cxn ang="0">
                <a:pos x="4" y="1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2" y="3"/>
                </a:lnTo>
                <a:lnTo>
                  <a:pt x="1" y="3"/>
                </a:lnTo>
                <a:lnTo>
                  <a:pt x="3" y="3"/>
                </a:lnTo>
                <a:lnTo>
                  <a:pt x="3" y="2"/>
                </a:lnTo>
                <a:lnTo>
                  <a:pt x="4" y="1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86" name="Freeform 84"/>
          <p:cNvSpPr>
            <a:spLocks/>
          </p:cNvSpPr>
          <p:nvPr/>
        </p:nvSpPr>
        <p:spPr bwMode="auto">
          <a:xfrm>
            <a:off x="1517021" y="4442880"/>
            <a:ext cx="24379" cy="35307"/>
          </a:xfrm>
          <a:custGeom>
            <a:avLst/>
            <a:gdLst/>
            <a:ahLst/>
            <a:cxnLst>
              <a:cxn ang="0">
                <a:pos x="0" y="18"/>
              </a:cxn>
              <a:cxn ang="0">
                <a:pos x="0" y="30"/>
              </a:cxn>
              <a:cxn ang="0">
                <a:pos x="12" y="30"/>
              </a:cxn>
              <a:cxn ang="0">
                <a:pos x="12" y="24"/>
              </a:cxn>
              <a:cxn ang="0">
                <a:pos x="18" y="6"/>
              </a:cxn>
              <a:cxn ang="0">
                <a:pos x="18" y="18"/>
              </a:cxn>
              <a:cxn ang="0">
                <a:pos x="12" y="0"/>
              </a:cxn>
              <a:cxn ang="0">
                <a:pos x="0" y="0"/>
              </a:cxn>
              <a:cxn ang="0">
                <a:pos x="0" y="6"/>
              </a:cxn>
              <a:cxn ang="0">
                <a:pos x="0" y="18"/>
              </a:cxn>
            </a:cxnLst>
            <a:rect l="0" t="0" r="r" b="b"/>
            <a:pathLst>
              <a:path w="18" h="30">
                <a:moveTo>
                  <a:pt x="0" y="18"/>
                </a:moveTo>
                <a:lnTo>
                  <a:pt x="0" y="30"/>
                </a:lnTo>
                <a:lnTo>
                  <a:pt x="12" y="30"/>
                </a:lnTo>
                <a:lnTo>
                  <a:pt x="12" y="24"/>
                </a:lnTo>
                <a:lnTo>
                  <a:pt x="18" y="6"/>
                </a:lnTo>
                <a:lnTo>
                  <a:pt x="18" y="18"/>
                </a:lnTo>
                <a:lnTo>
                  <a:pt x="12" y="0"/>
                </a:lnTo>
                <a:lnTo>
                  <a:pt x="0" y="0"/>
                </a:lnTo>
                <a:lnTo>
                  <a:pt x="0" y="6"/>
                </a:lnTo>
                <a:lnTo>
                  <a:pt x="0" y="18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87" name="Freeform 85"/>
          <p:cNvSpPr>
            <a:spLocks/>
          </p:cNvSpPr>
          <p:nvPr/>
        </p:nvSpPr>
        <p:spPr bwMode="auto">
          <a:xfrm>
            <a:off x="1517021" y="4442880"/>
            <a:ext cx="24379" cy="35307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2" y="5"/>
              </a:cxn>
              <a:cxn ang="0">
                <a:pos x="2" y="4"/>
              </a:cxn>
              <a:cxn ang="0">
                <a:pos x="3" y="1"/>
              </a:cxn>
              <a:cxn ang="0">
                <a:pos x="3" y="3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3"/>
              </a:cxn>
            </a:cxnLst>
            <a:rect l="0" t="0" r="r" b="b"/>
            <a:pathLst>
              <a:path w="3" h="5">
                <a:moveTo>
                  <a:pt x="0" y="3"/>
                </a:moveTo>
                <a:lnTo>
                  <a:pt x="0" y="4"/>
                </a:lnTo>
                <a:lnTo>
                  <a:pt x="0" y="5"/>
                </a:lnTo>
                <a:lnTo>
                  <a:pt x="1" y="5"/>
                </a:lnTo>
                <a:lnTo>
                  <a:pt x="2" y="5"/>
                </a:lnTo>
                <a:lnTo>
                  <a:pt x="2" y="4"/>
                </a:lnTo>
                <a:lnTo>
                  <a:pt x="3" y="1"/>
                </a:lnTo>
                <a:lnTo>
                  <a:pt x="3" y="3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3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88" name="Freeform 86"/>
          <p:cNvSpPr>
            <a:spLocks/>
          </p:cNvSpPr>
          <p:nvPr/>
        </p:nvSpPr>
        <p:spPr bwMode="auto">
          <a:xfrm>
            <a:off x="1517021" y="4442880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24" y="18"/>
              </a:cxn>
              <a:cxn ang="0">
                <a:pos x="6" y="18"/>
              </a:cxn>
              <a:cxn ang="0">
                <a:pos x="24" y="12"/>
              </a:cxn>
              <a:cxn ang="0">
                <a:pos x="30" y="12"/>
              </a:cxn>
              <a:cxn ang="0">
                <a:pos x="30" y="0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24" y="18"/>
                </a:lnTo>
                <a:lnTo>
                  <a:pt x="6" y="18"/>
                </a:lnTo>
                <a:lnTo>
                  <a:pt x="24" y="12"/>
                </a:lnTo>
                <a:lnTo>
                  <a:pt x="30" y="12"/>
                </a:lnTo>
                <a:lnTo>
                  <a:pt x="30" y="0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89" name="Freeform 87"/>
          <p:cNvSpPr>
            <a:spLocks/>
          </p:cNvSpPr>
          <p:nvPr/>
        </p:nvSpPr>
        <p:spPr bwMode="auto">
          <a:xfrm>
            <a:off x="1517021" y="4442880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4" y="3"/>
              </a:cxn>
              <a:cxn ang="0">
                <a:pos x="1" y="3"/>
              </a:cxn>
              <a:cxn ang="0">
                <a:pos x="4" y="2"/>
              </a:cxn>
              <a:cxn ang="0">
                <a:pos x="5" y="2"/>
              </a:cxn>
              <a:cxn ang="0">
                <a:pos x="5" y="1"/>
              </a:cxn>
              <a:cxn ang="0">
                <a:pos x="5" y="0"/>
              </a:cxn>
              <a:cxn ang="0">
                <a:pos x="4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4" y="3"/>
                </a:lnTo>
                <a:lnTo>
                  <a:pt x="1" y="3"/>
                </a:lnTo>
                <a:lnTo>
                  <a:pt x="4" y="2"/>
                </a:lnTo>
                <a:lnTo>
                  <a:pt x="5" y="2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90" name="Freeform 88"/>
          <p:cNvSpPr>
            <a:spLocks/>
          </p:cNvSpPr>
          <p:nvPr/>
        </p:nvSpPr>
        <p:spPr bwMode="auto">
          <a:xfrm>
            <a:off x="1533273" y="4442880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24" y="18"/>
              </a:cxn>
              <a:cxn ang="0">
                <a:pos x="12" y="18"/>
              </a:cxn>
              <a:cxn ang="0">
                <a:pos x="30" y="12"/>
              </a:cxn>
              <a:cxn ang="0">
                <a:pos x="30" y="0"/>
              </a:cxn>
              <a:cxn ang="0">
                <a:pos x="24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24" y="18"/>
                </a:lnTo>
                <a:lnTo>
                  <a:pt x="12" y="18"/>
                </a:lnTo>
                <a:lnTo>
                  <a:pt x="30" y="12"/>
                </a:lnTo>
                <a:lnTo>
                  <a:pt x="30" y="0"/>
                </a:lnTo>
                <a:lnTo>
                  <a:pt x="24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91" name="Freeform 89"/>
          <p:cNvSpPr>
            <a:spLocks/>
          </p:cNvSpPr>
          <p:nvPr/>
        </p:nvSpPr>
        <p:spPr bwMode="auto">
          <a:xfrm>
            <a:off x="1533273" y="4442880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4" y="3"/>
              </a:cxn>
              <a:cxn ang="0">
                <a:pos x="2" y="3"/>
              </a:cxn>
              <a:cxn ang="0">
                <a:pos x="5" y="2"/>
              </a:cxn>
              <a:cxn ang="0">
                <a:pos x="5" y="2"/>
              </a:cxn>
              <a:cxn ang="0">
                <a:pos x="5" y="1"/>
              </a:cxn>
              <a:cxn ang="0">
                <a:pos x="5" y="0"/>
              </a:cxn>
              <a:cxn ang="0">
                <a:pos x="5" y="0"/>
              </a:cxn>
              <a:cxn ang="0">
                <a:pos x="4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4" y="3"/>
                </a:lnTo>
                <a:lnTo>
                  <a:pt x="2" y="3"/>
                </a:lnTo>
                <a:lnTo>
                  <a:pt x="5" y="2"/>
                </a:lnTo>
                <a:lnTo>
                  <a:pt x="5" y="2"/>
                </a:lnTo>
                <a:lnTo>
                  <a:pt x="5" y="1"/>
                </a:lnTo>
                <a:lnTo>
                  <a:pt x="5" y="0"/>
                </a:lnTo>
                <a:lnTo>
                  <a:pt x="5" y="0"/>
                </a:lnTo>
                <a:lnTo>
                  <a:pt x="4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92" name="Freeform 90"/>
          <p:cNvSpPr>
            <a:spLocks/>
          </p:cNvSpPr>
          <p:nvPr/>
        </p:nvSpPr>
        <p:spPr bwMode="auto">
          <a:xfrm>
            <a:off x="1549526" y="4442880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18" y="18"/>
              </a:cxn>
              <a:cxn ang="0">
                <a:pos x="12" y="18"/>
              </a:cxn>
              <a:cxn ang="0">
                <a:pos x="24" y="12"/>
              </a:cxn>
              <a:cxn ang="0">
                <a:pos x="30" y="12"/>
              </a:cxn>
              <a:cxn ang="0">
                <a:pos x="30" y="0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18" y="18"/>
                </a:lnTo>
                <a:lnTo>
                  <a:pt x="12" y="18"/>
                </a:lnTo>
                <a:lnTo>
                  <a:pt x="24" y="12"/>
                </a:lnTo>
                <a:lnTo>
                  <a:pt x="30" y="12"/>
                </a:lnTo>
                <a:lnTo>
                  <a:pt x="30" y="0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93" name="Freeform 91"/>
          <p:cNvSpPr>
            <a:spLocks/>
          </p:cNvSpPr>
          <p:nvPr/>
        </p:nvSpPr>
        <p:spPr bwMode="auto">
          <a:xfrm>
            <a:off x="1549526" y="4442880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  <a:cxn ang="0">
                <a:pos x="3" y="3"/>
              </a:cxn>
              <a:cxn ang="0">
                <a:pos x="2" y="3"/>
              </a:cxn>
              <a:cxn ang="0">
                <a:pos x="4" y="2"/>
              </a:cxn>
              <a:cxn ang="0">
                <a:pos x="5" y="2"/>
              </a:cxn>
              <a:cxn ang="0">
                <a:pos x="5" y="1"/>
              </a:cxn>
              <a:cxn ang="0">
                <a:pos x="5" y="0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lnTo>
                  <a:pt x="3" y="3"/>
                </a:lnTo>
                <a:lnTo>
                  <a:pt x="2" y="3"/>
                </a:lnTo>
                <a:lnTo>
                  <a:pt x="4" y="2"/>
                </a:lnTo>
                <a:lnTo>
                  <a:pt x="5" y="2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94" name="Freeform 92"/>
          <p:cNvSpPr>
            <a:spLocks/>
          </p:cNvSpPr>
          <p:nvPr/>
        </p:nvSpPr>
        <p:spPr bwMode="auto">
          <a:xfrm>
            <a:off x="1565779" y="4442880"/>
            <a:ext cx="65010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42" y="18"/>
              </a:cxn>
              <a:cxn ang="0">
                <a:pos x="6" y="18"/>
              </a:cxn>
              <a:cxn ang="0">
                <a:pos x="42" y="12"/>
              </a:cxn>
              <a:cxn ang="0">
                <a:pos x="48" y="12"/>
              </a:cxn>
              <a:cxn ang="0">
                <a:pos x="48" y="0"/>
              </a:cxn>
              <a:cxn ang="0">
                <a:pos x="42" y="0"/>
              </a:cxn>
              <a:cxn ang="0">
                <a:pos x="6" y="0"/>
              </a:cxn>
            </a:cxnLst>
            <a:rect l="0" t="0" r="r" b="b"/>
            <a:pathLst>
              <a:path w="48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42" y="18"/>
                </a:lnTo>
                <a:lnTo>
                  <a:pt x="6" y="18"/>
                </a:lnTo>
                <a:lnTo>
                  <a:pt x="42" y="12"/>
                </a:lnTo>
                <a:lnTo>
                  <a:pt x="48" y="12"/>
                </a:lnTo>
                <a:lnTo>
                  <a:pt x="48" y="0"/>
                </a:lnTo>
                <a:lnTo>
                  <a:pt x="4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95" name="Freeform 93"/>
          <p:cNvSpPr>
            <a:spLocks/>
          </p:cNvSpPr>
          <p:nvPr/>
        </p:nvSpPr>
        <p:spPr bwMode="auto">
          <a:xfrm>
            <a:off x="1565779" y="4442880"/>
            <a:ext cx="65010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7" y="3"/>
              </a:cxn>
              <a:cxn ang="0">
                <a:pos x="1" y="3"/>
              </a:cxn>
              <a:cxn ang="0">
                <a:pos x="7" y="2"/>
              </a:cxn>
              <a:cxn ang="0">
                <a:pos x="8" y="2"/>
              </a:cxn>
              <a:cxn ang="0">
                <a:pos x="8" y="1"/>
              </a:cxn>
              <a:cxn ang="0">
                <a:pos x="8" y="0"/>
              </a:cxn>
              <a:cxn ang="0">
                <a:pos x="7" y="0"/>
              </a:cxn>
              <a:cxn ang="0">
                <a:pos x="7" y="0"/>
              </a:cxn>
              <a:cxn ang="0">
                <a:pos x="1" y="0"/>
              </a:cxn>
            </a:cxnLst>
            <a:rect l="0" t="0" r="r" b="b"/>
            <a:pathLst>
              <a:path w="8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7" y="3"/>
                </a:lnTo>
                <a:lnTo>
                  <a:pt x="1" y="3"/>
                </a:lnTo>
                <a:lnTo>
                  <a:pt x="7" y="2"/>
                </a:lnTo>
                <a:lnTo>
                  <a:pt x="8" y="2"/>
                </a:lnTo>
                <a:lnTo>
                  <a:pt x="8" y="1"/>
                </a:lnTo>
                <a:lnTo>
                  <a:pt x="8" y="0"/>
                </a:lnTo>
                <a:lnTo>
                  <a:pt x="7" y="0"/>
                </a:lnTo>
                <a:lnTo>
                  <a:pt x="7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96" name="Freeform 94"/>
          <p:cNvSpPr>
            <a:spLocks/>
          </p:cNvSpPr>
          <p:nvPr/>
        </p:nvSpPr>
        <p:spPr bwMode="auto">
          <a:xfrm>
            <a:off x="1606410" y="4442880"/>
            <a:ext cx="325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18" y="18"/>
              </a:cxn>
              <a:cxn ang="0">
                <a:pos x="12" y="18"/>
              </a:cxn>
              <a:cxn ang="0">
                <a:pos x="24" y="12"/>
              </a:cxn>
              <a:cxn ang="0">
                <a:pos x="24" y="0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24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18" y="18"/>
                </a:lnTo>
                <a:lnTo>
                  <a:pt x="12" y="18"/>
                </a:lnTo>
                <a:lnTo>
                  <a:pt x="24" y="12"/>
                </a:lnTo>
                <a:lnTo>
                  <a:pt x="24" y="0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97" name="Freeform 95"/>
          <p:cNvSpPr>
            <a:spLocks/>
          </p:cNvSpPr>
          <p:nvPr/>
        </p:nvSpPr>
        <p:spPr bwMode="auto">
          <a:xfrm>
            <a:off x="1606410" y="4442880"/>
            <a:ext cx="325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3" y="3"/>
              </a:cxn>
              <a:cxn ang="0">
                <a:pos x="2" y="3"/>
              </a:cxn>
              <a:cxn ang="0">
                <a:pos x="4" y="2"/>
              </a:cxn>
              <a:cxn ang="0">
                <a:pos x="4" y="2"/>
              </a:cxn>
              <a:cxn ang="0">
                <a:pos x="4" y="1"/>
              </a:cxn>
              <a:cxn ang="0">
                <a:pos x="4" y="0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3" y="3"/>
                </a:lnTo>
                <a:lnTo>
                  <a:pt x="2" y="3"/>
                </a:lnTo>
                <a:lnTo>
                  <a:pt x="4" y="2"/>
                </a:lnTo>
                <a:lnTo>
                  <a:pt x="4" y="2"/>
                </a:lnTo>
                <a:lnTo>
                  <a:pt x="4" y="1"/>
                </a:lnTo>
                <a:lnTo>
                  <a:pt x="4" y="0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98" name="Freeform 96"/>
          <p:cNvSpPr>
            <a:spLocks/>
          </p:cNvSpPr>
          <p:nvPr/>
        </p:nvSpPr>
        <p:spPr bwMode="auto">
          <a:xfrm>
            <a:off x="1614536" y="4421695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6" y="30"/>
              </a:cxn>
              <a:cxn ang="0">
                <a:pos x="12" y="36"/>
              </a:cxn>
              <a:cxn ang="0">
                <a:pos x="18" y="30"/>
              </a:cxn>
              <a:cxn ang="0">
                <a:pos x="18" y="0"/>
              </a:cxn>
              <a:cxn ang="0">
                <a:pos x="6" y="0"/>
              </a:cxn>
              <a:cxn ang="0">
                <a:pos x="6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6" y="30"/>
                </a:lnTo>
                <a:lnTo>
                  <a:pt x="12" y="36"/>
                </a:lnTo>
                <a:lnTo>
                  <a:pt x="18" y="30"/>
                </a:lnTo>
                <a:lnTo>
                  <a:pt x="18" y="0"/>
                </a:lnTo>
                <a:lnTo>
                  <a:pt x="6" y="0"/>
                </a:lnTo>
                <a:lnTo>
                  <a:pt x="6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99" name="Freeform 97"/>
          <p:cNvSpPr>
            <a:spLocks/>
          </p:cNvSpPr>
          <p:nvPr/>
        </p:nvSpPr>
        <p:spPr bwMode="auto">
          <a:xfrm>
            <a:off x="1614536" y="4421695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5"/>
              </a:cxn>
              <a:cxn ang="0">
                <a:pos x="1" y="5"/>
              </a:cxn>
              <a:cxn ang="0">
                <a:pos x="2" y="6"/>
              </a:cxn>
              <a:cxn ang="0">
                <a:pos x="3" y="5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1" y="5"/>
                </a:lnTo>
                <a:lnTo>
                  <a:pt x="1" y="5"/>
                </a:lnTo>
                <a:lnTo>
                  <a:pt x="2" y="6"/>
                </a:lnTo>
                <a:lnTo>
                  <a:pt x="3" y="5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00" name="Freeform 98"/>
          <p:cNvSpPr>
            <a:spLocks/>
          </p:cNvSpPr>
          <p:nvPr/>
        </p:nvSpPr>
        <p:spPr bwMode="auto">
          <a:xfrm>
            <a:off x="1614536" y="4421695"/>
            <a:ext cx="325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6" y="6"/>
              </a:cxn>
              <a:cxn ang="0">
                <a:pos x="0" y="12"/>
              </a:cxn>
              <a:cxn ang="0">
                <a:pos x="6" y="12"/>
              </a:cxn>
              <a:cxn ang="0">
                <a:pos x="6" y="18"/>
              </a:cxn>
              <a:cxn ang="0">
                <a:pos x="18" y="18"/>
              </a:cxn>
              <a:cxn ang="0">
                <a:pos x="24" y="12"/>
              </a:cxn>
              <a:cxn ang="0">
                <a:pos x="24" y="6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24" h="18">
                <a:moveTo>
                  <a:pt x="12" y="0"/>
                </a:moveTo>
                <a:lnTo>
                  <a:pt x="6" y="0"/>
                </a:lnTo>
                <a:lnTo>
                  <a:pt x="6" y="6"/>
                </a:lnTo>
                <a:lnTo>
                  <a:pt x="0" y="12"/>
                </a:lnTo>
                <a:lnTo>
                  <a:pt x="6" y="12"/>
                </a:lnTo>
                <a:lnTo>
                  <a:pt x="6" y="18"/>
                </a:lnTo>
                <a:lnTo>
                  <a:pt x="18" y="18"/>
                </a:lnTo>
                <a:lnTo>
                  <a:pt x="24" y="12"/>
                </a:lnTo>
                <a:lnTo>
                  <a:pt x="24" y="6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01" name="Freeform 99"/>
          <p:cNvSpPr>
            <a:spLocks/>
          </p:cNvSpPr>
          <p:nvPr/>
        </p:nvSpPr>
        <p:spPr bwMode="auto">
          <a:xfrm>
            <a:off x="1614536" y="4421695"/>
            <a:ext cx="325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1" y="2"/>
              </a:cxn>
              <a:cxn ang="0">
                <a:pos x="1" y="3"/>
              </a:cxn>
              <a:cxn ang="0">
                <a:pos x="2" y="3"/>
              </a:cxn>
              <a:cxn ang="0">
                <a:pos x="2" y="3"/>
              </a:cxn>
              <a:cxn ang="0">
                <a:pos x="3" y="3"/>
              </a:cxn>
              <a:cxn ang="0">
                <a:pos x="4" y="2"/>
              </a:cxn>
              <a:cxn ang="0">
                <a:pos x="4" y="2"/>
              </a:cxn>
              <a:cxn ang="0">
                <a:pos x="4" y="1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1" y="2"/>
                </a:lnTo>
                <a:lnTo>
                  <a:pt x="1" y="3"/>
                </a:lnTo>
                <a:lnTo>
                  <a:pt x="2" y="3"/>
                </a:lnTo>
                <a:lnTo>
                  <a:pt x="2" y="3"/>
                </a:lnTo>
                <a:lnTo>
                  <a:pt x="3" y="3"/>
                </a:lnTo>
                <a:lnTo>
                  <a:pt x="4" y="2"/>
                </a:lnTo>
                <a:lnTo>
                  <a:pt x="4" y="2"/>
                </a:lnTo>
                <a:lnTo>
                  <a:pt x="4" y="1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02" name="Freeform 100"/>
          <p:cNvSpPr>
            <a:spLocks/>
          </p:cNvSpPr>
          <p:nvPr/>
        </p:nvSpPr>
        <p:spPr bwMode="auto">
          <a:xfrm>
            <a:off x="1622663" y="4407572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6" y="30"/>
              </a:cxn>
              <a:cxn ang="0">
                <a:pos x="12" y="30"/>
              </a:cxn>
              <a:cxn ang="0">
                <a:pos x="18" y="24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6" y="30"/>
                </a:lnTo>
                <a:lnTo>
                  <a:pt x="12" y="30"/>
                </a:lnTo>
                <a:lnTo>
                  <a:pt x="18" y="24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03" name="Freeform 101"/>
          <p:cNvSpPr>
            <a:spLocks/>
          </p:cNvSpPr>
          <p:nvPr/>
        </p:nvSpPr>
        <p:spPr bwMode="auto">
          <a:xfrm>
            <a:off x="1622663" y="4407572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4"/>
              </a:cxn>
              <a:cxn ang="0">
                <a:pos x="1" y="5"/>
              </a:cxn>
              <a:cxn ang="0">
                <a:pos x="1" y="5"/>
              </a:cxn>
              <a:cxn ang="0">
                <a:pos x="2" y="5"/>
              </a:cxn>
              <a:cxn ang="0">
                <a:pos x="3" y="4"/>
              </a:cxn>
              <a:cxn ang="0">
                <a:pos x="3" y="1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1" y="4"/>
                </a:lnTo>
                <a:lnTo>
                  <a:pt x="1" y="5"/>
                </a:lnTo>
                <a:lnTo>
                  <a:pt x="1" y="5"/>
                </a:lnTo>
                <a:lnTo>
                  <a:pt x="2" y="5"/>
                </a:lnTo>
                <a:lnTo>
                  <a:pt x="3" y="4"/>
                </a:lnTo>
                <a:lnTo>
                  <a:pt x="3" y="1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04" name="Freeform 102"/>
          <p:cNvSpPr>
            <a:spLocks/>
          </p:cNvSpPr>
          <p:nvPr/>
        </p:nvSpPr>
        <p:spPr bwMode="auto">
          <a:xfrm>
            <a:off x="1622663" y="4407572"/>
            <a:ext cx="284421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204" y="18"/>
              </a:cxn>
              <a:cxn ang="0">
                <a:pos x="210" y="12"/>
              </a:cxn>
              <a:cxn ang="0">
                <a:pos x="210" y="6"/>
              </a:cxn>
              <a:cxn ang="0">
                <a:pos x="204" y="0"/>
              </a:cxn>
              <a:cxn ang="0">
                <a:pos x="198" y="0"/>
              </a:cxn>
              <a:cxn ang="0">
                <a:pos x="6" y="0"/>
              </a:cxn>
            </a:cxnLst>
            <a:rect l="0" t="0" r="r" b="b"/>
            <a:pathLst>
              <a:path w="210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204" y="18"/>
                </a:lnTo>
                <a:lnTo>
                  <a:pt x="210" y="12"/>
                </a:lnTo>
                <a:lnTo>
                  <a:pt x="210" y="6"/>
                </a:lnTo>
                <a:lnTo>
                  <a:pt x="204" y="0"/>
                </a:lnTo>
                <a:lnTo>
                  <a:pt x="198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05" name="Freeform 103"/>
          <p:cNvSpPr>
            <a:spLocks/>
          </p:cNvSpPr>
          <p:nvPr/>
        </p:nvSpPr>
        <p:spPr bwMode="auto">
          <a:xfrm>
            <a:off x="1622663" y="4407572"/>
            <a:ext cx="284421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33" y="3"/>
              </a:cxn>
              <a:cxn ang="0">
                <a:pos x="1" y="3"/>
              </a:cxn>
              <a:cxn ang="0">
                <a:pos x="34" y="3"/>
              </a:cxn>
              <a:cxn ang="0">
                <a:pos x="35" y="2"/>
              </a:cxn>
              <a:cxn ang="0">
                <a:pos x="35" y="1"/>
              </a:cxn>
              <a:cxn ang="0">
                <a:pos x="35" y="1"/>
              </a:cxn>
              <a:cxn ang="0">
                <a:pos x="34" y="0"/>
              </a:cxn>
              <a:cxn ang="0">
                <a:pos x="33" y="0"/>
              </a:cxn>
              <a:cxn ang="0">
                <a:pos x="1" y="0"/>
              </a:cxn>
            </a:cxnLst>
            <a:rect l="0" t="0" r="r" b="b"/>
            <a:pathLst>
              <a:path w="35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33" y="3"/>
                </a:lnTo>
                <a:lnTo>
                  <a:pt x="1" y="3"/>
                </a:lnTo>
                <a:lnTo>
                  <a:pt x="34" y="3"/>
                </a:lnTo>
                <a:lnTo>
                  <a:pt x="35" y="2"/>
                </a:lnTo>
                <a:lnTo>
                  <a:pt x="35" y="1"/>
                </a:lnTo>
                <a:lnTo>
                  <a:pt x="35" y="1"/>
                </a:lnTo>
                <a:lnTo>
                  <a:pt x="34" y="0"/>
                </a:lnTo>
                <a:lnTo>
                  <a:pt x="3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06" name="Freeform 104"/>
          <p:cNvSpPr>
            <a:spLocks/>
          </p:cNvSpPr>
          <p:nvPr/>
        </p:nvSpPr>
        <p:spPr bwMode="auto">
          <a:xfrm>
            <a:off x="1882705" y="4386388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6"/>
              </a:cxn>
              <a:cxn ang="0">
                <a:pos x="12" y="36"/>
              </a:cxn>
              <a:cxn ang="0">
                <a:pos x="18" y="30"/>
              </a:cxn>
              <a:cxn ang="0">
                <a:pos x="18" y="6"/>
              </a:cxn>
              <a:cxn ang="0">
                <a:pos x="12" y="6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6"/>
                </a:lnTo>
                <a:lnTo>
                  <a:pt x="12" y="36"/>
                </a:lnTo>
                <a:lnTo>
                  <a:pt x="18" y="30"/>
                </a:lnTo>
                <a:lnTo>
                  <a:pt x="18" y="6"/>
                </a:lnTo>
                <a:lnTo>
                  <a:pt x="12" y="6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07" name="Freeform 105"/>
          <p:cNvSpPr>
            <a:spLocks/>
          </p:cNvSpPr>
          <p:nvPr/>
        </p:nvSpPr>
        <p:spPr bwMode="auto">
          <a:xfrm>
            <a:off x="1882705" y="4386388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0" y="6"/>
              </a:cxn>
              <a:cxn ang="0">
                <a:pos x="1" y="6"/>
              </a:cxn>
              <a:cxn ang="0">
                <a:pos x="2" y="6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2" y="1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0" y="6"/>
                </a:lnTo>
                <a:lnTo>
                  <a:pt x="1" y="6"/>
                </a:lnTo>
                <a:lnTo>
                  <a:pt x="2" y="6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2" y="1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08" name="Freeform 106"/>
          <p:cNvSpPr>
            <a:spLocks/>
          </p:cNvSpPr>
          <p:nvPr/>
        </p:nvSpPr>
        <p:spPr bwMode="auto">
          <a:xfrm>
            <a:off x="1882705" y="4386388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30" y="18"/>
              </a:cxn>
              <a:cxn ang="0">
                <a:pos x="30" y="6"/>
              </a:cxn>
              <a:cxn ang="0">
                <a:pos x="24" y="6"/>
              </a:cxn>
              <a:cxn ang="0">
                <a:pos x="18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0" y="6"/>
                </a:lnTo>
                <a:lnTo>
                  <a:pt x="0" y="18"/>
                </a:lnTo>
                <a:lnTo>
                  <a:pt x="30" y="18"/>
                </a:lnTo>
                <a:lnTo>
                  <a:pt x="30" y="6"/>
                </a:lnTo>
                <a:lnTo>
                  <a:pt x="24" y="6"/>
                </a:lnTo>
                <a:lnTo>
                  <a:pt x="18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09" name="Freeform 107"/>
          <p:cNvSpPr>
            <a:spLocks/>
          </p:cNvSpPr>
          <p:nvPr/>
        </p:nvSpPr>
        <p:spPr bwMode="auto">
          <a:xfrm>
            <a:off x="1882705" y="4386388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3" y="3"/>
              </a:cxn>
              <a:cxn ang="0">
                <a:pos x="1" y="3"/>
              </a:cxn>
              <a:cxn ang="0">
                <a:pos x="4" y="3"/>
              </a:cxn>
              <a:cxn ang="0">
                <a:pos x="5" y="3"/>
              </a:cxn>
              <a:cxn ang="0">
                <a:pos x="5" y="2"/>
              </a:cxn>
              <a:cxn ang="0">
                <a:pos x="5" y="1"/>
              </a:cxn>
              <a:cxn ang="0">
                <a:pos x="4" y="1"/>
              </a:cxn>
              <a:cxn ang="0">
                <a:pos x="3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3" y="3"/>
                </a:lnTo>
                <a:lnTo>
                  <a:pt x="1" y="3"/>
                </a:lnTo>
                <a:lnTo>
                  <a:pt x="4" y="3"/>
                </a:lnTo>
                <a:lnTo>
                  <a:pt x="5" y="3"/>
                </a:lnTo>
                <a:lnTo>
                  <a:pt x="5" y="2"/>
                </a:lnTo>
                <a:lnTo>
                  <a:pt x="5" y="1"/>
                </a:lnTo>
                <a:lnTo>
                  <a:pt x="4" y="1"/>
                </a:lnTo>
                <a:lnTo>
                  <a:pt x="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10" name="Freeform 108"/>
          <p:cNvSpPr>
            <a:spLocks/>
          </p:cNvSpPr>
          <p:nvPr/>
        </p:nvSpPr>
        <p:spPr bwMode="auto">
          <a:xfrm>
            <a:off x="1898957" y="4372265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0" y="30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11" name="Freeform 109"/>
          <p:cNvSpPr>
            <a:spLocks/>
          </p:cNvSpPr>
          <p:nvPr/>
        </p:nvSpPr>
        <p:spPr bwMode="auto">
          <a:xfrm>
            <a:off x="1898957" y="4372265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1" y="5"/>
              </a:cxn>
              <a:cxn ang="0">
                <a:pos x="2" y="5"/>
              </a:cxn>
              <a:cxn ang="0">
                <a:pos x="3" y="5"/>
              </a:cxn>
              <a:cxn ang="0">
                <a:pos x="3" y="1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1" y="5"/>
                </a:lnTo>
                <a:lnTo>
                  <a:pt x="2" y="5"/>
                </a:lnTo>
                <a:lnTo>
                  <a:pt x="3" y="5"/>
                </a:lnTo>
                <a:lnTo>
                  <a:pt x="3" y="1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12" name="Freeform 110"/>
          <p:cNvSpPr>
            <a:spLocks/>
          </p:cNvSpPr>
          <p:nvPr/>
        </p:nvSpPr>
        <p:spPr bwMode="auto">
          <a:xfrm>
            <a:off x="1898957" y="4372265"/>
            <a:ext cx="113768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84" y="18"/>
              </a:cxn>
              <a:cxn ang="0">
                <a:pos x="84" y="0"/>
              </a:cxn>
              <a:cxn ang="0">
                <a:pos x="78" y="0"/>
              </a:cxn>
              <a:cxn ang="0">
                <a:pos x="6" y="0"/>
              </a:cxn>
            </a:cxnLst>
            <a:rect l="0" t="0" r="r" b="b"/>
            <a:pathLst>
              <a:path w="84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84" y="18"/>
                </a:lnTo>
                <a:lnTo>
                  <a:pt x="84" y="0"/>
                </a:lnTo>
                <a:lnTo>
                  <a:pt x="78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13" name="Freeform 111"/>
          <p:cNvSpPr>
            <a:spLocks/>
          </p:cNvSpPr>
          <p:nvPr/>
        </p:nvSpPr>
        <p:spPr bwMode="auto">
          <a:xfrm>
            <a:off x="1898957" y="4372265"/>
            <a:ext cx="113768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13" y="3"/>
              </a:cxn>
              <a:cxn ang="0">
                <a:pos x="1" y="3"/>
              </a:cxn>
              <a:cxn ang="0">
                <a:pos x="14" y="3"/>
              </a:cxn>
              <a:cxn ang="0">
                <a:pos x="14" y="2"/>
              </a:cxn>
              <a:cxn ang="0">
                <a:pos x="14" y="1"/>
              </a:cxn>
              <a:cxn ang="0">
                <a:pos x="14" y="1"/>
              </a:cxn>
              <a:cxn ang="0">
                <a:pos x="14" y="0"/>
              </a:cxn>
              <a:cxn ang="0">
                <a:pos x="13" y="0"/>
              </a:cxn>
              <a:cxn ang="0">
                <a:pos x="1" y="0"/>
              </a:cxn>
            </a:cxnLst>
            <a:rect l="0" t="0" r="r" b="b"/>
            <a:pathLst>
              <a:path w="14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13" y="3"/>
                </a:lnTo>
                <a:lnTo>
                  <a:pt x="1" y="3"/>
                </a:lnTo>
                <a:lnTo>
                  <a:pt x="14" y="3"/>
                </a:lnTo>
                <a:lnTo>
                  <a:pt x="14" y="2"/>
                </a:lnTo>
                <a:lnTo>
                  <a:pt x="14" y="1"/>
                </a:lnTo>
                <a:lnTo>
                  <a:pt x="14" y="1"/>
                </a:lnTo>
                <a:lnTo>
                  <a:pt x="14" y="0"/>
                </a:lnTo>
                <a:lnTo>
                  <a:pt x="1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14" name="Freeform 112"/>
          <p:cNvSpPr>
            <a:spLocks/>
          </p:cNvSpPr>
          <p:nvPr/>
        </p:nvSpPr>
        <p:spPr bwMode="auto">
          <a:xfrm>
            <a:off x="1988347" y="4358142"/>
            <a:ext cx="24379" cy="35307"/>
          </a:xfrm>
          <a:custGeom>
            <a:avLst/>
            <a:gdLst/>
            <a:ahLst/>
            <a:cxnLst>
              <a:cxn ang="0">
                <a:pos x="0" y="18"/>
              </a:cxn>
              <a:cxn ang="0">
                <a:pos x="6" y="24"/>
              </a:cxn>
              <a:cxn ang="0">
                <a:pos x="6" y="30"/>
              </a:cxn>
              <a:cxn ang="0">
                <a:pos x="18" y="30"/>
              </a:cxn>
              <a:cxn ang="0">
                <a:pos x="18" y="0"/>
              </a:cxn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</a:cxnLst>
            <a:rect l="0" t="0" r="r" b="b"/>
            <a:pathLst>
              <a:path w="18" h="30">
                <a:moveTo>
                  <a:pt x="0" y="18"/>
                </a:moveTo>
                <a:lnTo>
                  <a:pt x="6" y="24"/>
                </a:lnTo>
                <a:lnTo>
                  <a:pt x="6" y="30"/>
                </a:lnTo>
                <a:lnTo>
                  <a:pt x="18" y="30"/>
                </a:lnTo>
                <a:lnTo>
                  <a:pt x="18" y="0"/>
                </a:lnTo>
                <a:lnTo>
                  <a:pt x="6" y="0"/>
                </a:lnTo>
                <a:lnTo>
                  <a:pt x="0" y="6"/>
                </a:lnTo>
                <a:lnTo>
                  <a:pt x="0" y="18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15" name="Freeform 113"/>
          <p:cNvSpPr>
            <a:spLocks/>
          </p:cNvSpPr>
          <p:nvPr/>
        </p:nvSpPr>
        <p:spPr bwMode="auto">
          <a:xfrm>
            <a:off x="1988347" y="4358142"/>
            <a:ext cx="24379" cy="35307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1" y="4"/>
              </a:cxn>
              <a:cxn ang="0">
                <a:pos x="1" y="5"/>
              </a:cxn>
              <a:cxn ang="0">
                <a:pos x="2" y="5"/>
              </a:cxn>
              <a:cxn ang="0">
                <a:pos x="3" y="5"/>
              </a:cxn>
              <a:cxn ang="0">
                <a:pos x="3" y="4"/>
              </a:cxn>
              <a:cxn ang="0">
                <a:pos x="3" y="1"/>
              </a:cxn>
              <a:cxn ang="0">
                <a:pos x="3" y="3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3"/>
              </a:cxn>
            </a:cxnLst>
            <a:rect l="0" t="0" r="r" b="b"/>
            <a:pathLst>
              <a:path w="3" h="5">
                <a:moveTo>
                  <a:pt x="0" y="3"/>
                </a:moveTo>
                <a:lnTo>
                  <a:pt x="1" y="4"/>
                </a:lnTo>
                <a:lnTo>
                  <a:pt x="1" y="5"/>
                </a:lnTo>
                <a:lnTo>
                  <a:pt x="2" y="5"/>
                </a:lnTo>
                <a:lnTo>
                  <a:pt x="3" y="5"/>
                </a:lnTo>
                <a:lnTo>
                  <a:pt x="3" y="4"/>
                </a:lnTo>
                <a:lnTo>
                  <a:pt x="3" y="1"/>
                </a:lnTo>
                <a:lnTo>
                  <a:pt x="3" y="3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3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16" name="Freeform 114"/>
          <p:cNvSpPr>
            <a:spLocks/>
          </p:cNvSpPr>
          <p:nvPr/>
        </p:nvSpPr>
        <p:spPr bwMode="auto">
          <a:xfrm>
            <a:off x="1988347" y="4358142"/>
            <a:ext cx="325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12" y="18"/>
              </a:cxn>
              <a:cxn ang="0">
                <a:pos x="18" y="12"/>
              </a:cxn>
              <a:cxn ang="0">
                <a:pos x="24" y="12"/>
              </a:cxn>
              <a:cxn ang="0">
                <a:pos x="24" y="0"/>
              </a:cxn>
              <a:cxn ang="0">
                <a:pos x="12" y="0"/>
              </a:cxn>
            </a:cxnLst>
            <a:rect l="0" t="0" r="r" b="b"/>
            <a:pathLst>
              <a:path w="24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12" y="18"/>
                </a:lnTo>
                <a:lnTo>
                  <a:pt x="18" y="12"/>
                </a:lnTo>
                <a:lnTo>
                  <a:pt x="24" y="12"/>
                </a:lnTo>
                <a:lnTo>
                  <a:pt x="24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17" name="Freeform 115"/>
          <p:cNvSpPr>
            <a:spLocks/>
          </p:cNvSpPr>
          <p:nvPr/>
        </p:nvSpPr>
        <p:spPr bwMode="auto">
          <a:xfrm>
            <a:off x="1988347" y="4358142"/>
            <a:ext cx="325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  <a:cxn ang="0">
                <a:pos x="2" y="3"/>
              </a:cxn>
              <a:cxn ang="0">
                <a:pos x="2" y="3"/>
              </a:cxn>
              <a:cxn ang="0">
                <a:pos x="3" y="2"/>
              </a:cxn>
              <a:cxn ang="0">
                <a:pos x="4" y="2"/>
              </a:cxn>
              <a:cxn ang="0">
                <a:pos x="4" y="1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lnTo>
                  <a:pt x="2" y="3"/>
                </a:lnTo>
                <a:lnTo>
                  <a:pt x="2" y="3"/>
                </a:lnTo>
                <a:lnTo>
                  <a:pt x="3" y="2"/>
                </a:lnTo>
                <a:lnTo>
                  <a:pt x="4" y="2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18" name="Freeform 116"/>
          <p:cNvSpPr>
            <a:spLocks/>
          </p:cNvSpPr>
          <p:nvPr/>
        </p:nvSpPr>
        <p:spPr bwMode="auto">
          <a:xfrm>
            <a:off x="1996473" y="4336958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6" y="30"/>
              </a:cxn>
              <a:cxn ang="0">
                <a:pos x="6" y="36"/>
              </a:cxn>
              <a:cxn ang="0">
                <a:pos x="12" y="30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0"/>
                </a:lnTo>
                <a:lnTo>
                  <a:pt x="6" y="30"/>
                </a:lnTo>
                <a:lnTo>
                  <a:pt x="6" y="36"/>
                </a:lnTo>
                <a:lnTo>
                  <a:pt x="12" y="30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19" name="Freeform 117"/>
          <p:cNvSpPr>
            <a:spLocks/>
          </p:cNvSpPr>
          <p:nvPr/>
        </p:nvSpPr>
        <p:spPr bwMode="auto">
          <a:xfrm>
            <a:off x="1996473" y="4336958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1" y="6"/>
              </a:cxn>
              <a:cxn ang="0">
                <a:pos x="2" y="5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1" y="6"/>
                </a:lnTo>
                <a:lnTo>
                  <a:pt x="2" y="5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20" name="Freeform 118"/>
          <p:cNvSpPr>
            <a:spLocks/>
          </p:cNvSpPr>
          <p:nvPr/>
        </p:nvSpPr>
        <p:spPr bwMode="auto">
          <a:xfrm>
            <a:off x="1996473" y="4336958"/>
            <a:ext cx="82617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55" y="18"/>
              </a:cxn>
              <a:cxn ang="0">
                <a:pos x="55" y="12"/>
              </a:cxn>
              <a:cxn ang="0">
                <a:pos x="61" y="12"/>
              </a:cxn>
              <a:cxn ang="0">
                <a:pos x="55" y="6"/>
              </a:cxn>
              <a:cxn ang="0">
                <a:pos x="55" y="0"/>
              </a:cxn>
              <a:cxn ang="0">
                <a:pos x="48" y="0"/>
              </a:cxn>
              <a:cxn ang="0">
                <a:pos x="6" y="0"/>
              </a:cxn>
            </a:cxnLst>
            <a:rect l="0" t="0" r="r" b="b"/>
            <a:pathLst>
              <a:path w="61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55" y="18"/>
                </a:lnTo>
                <a:lnTo>
                  <a:pt x="55" y="12"/>
                </a:lnTo>
                <a:lnTo>
                  <a:pt x="61" y="12"/>
                </a:lnTo>
                <a:lnTo>
                  <a:pt x="55" y="6"/>
                </a:lnTo>
                <a:lnTo>
                  <a:pt x="55" y="0"/>
                </a:lnTo>
                <a:lnTo>
                  <a:pt x="48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21" name="Freeform 119"/>
          <p:cNvSpPr>
            <a:spLocks/>
          </p:cNvSpPr>
          <p:nvPr/>
        </p:nvSpPr>
        <p:spPr bwMode="auto">
          <a:xfrm>
            <a:off x="1996473" y="4336958"/>
            <a:ext cx="82617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8" y="3"/>
              </a:cxn>
              <a:cxn ang="0">
                <a:pos x="1" y="3"/>
              </a:cxn>
              <a:cxn ang="0">
                <a:pos x="9" y="3"/>
              </a:cxn>
              <a:cxn ang="0">
                <a:pos x="9" y="2"/>
              </a:cxn>
              <a:cxn ang="0">
                <a:pos x="10" y="2"/>
              </a:cxn>
              <a:cxn ang="0">
                <a:pos x="9" y="1"/>
              </a:cxn>
              <a:cxn ang="0">
                <a:pos x="9" y="0"/>
              </a:cxn>
              <a:cxn ang="0">
                <a:pos x="8" y="0"/>
              </a:cxn>
              <a:cxn ang="0">
                <a:pos x="1" y="0"/>
              </a:cxn>
            </a:cxnLst>
            <a:rect l="0" t="0" r="r" b="b"/>
            <a:pathLst>
              <a:path w="10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8" y="3"/>
                </a:lnTo>
                <a:lnTo>
                  <a:pt x="1" y="3"/>
                </a:lnTo>
                <a:lnTo>
                  <a:pt x="9" y="3"/>
                </a:lnTo>
                <a:lnTo>
                  <a:pt x="9" y="2"/>
                </a:lnTo>
                <a:lnTo>
                  <a:pt x="10" y="2"/>
                </a:lnTo>
                <a:lnTo>
                  <a:pt x="9" y="1"/>
                </a:lnTo>
                <a:lnTo>
                  <a:pt x="9" y="0"/>
                </a:lnTo>
                <a:lnTo>
                  <a:pt x="8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22" name="Freeform 120"/>
          <p:cNvSpPr>
            <a:spLocks/>
          </p:cNvSpPr>
          <p:nvPr/>
        </p:nvSpPr>
        <p:spPr bwMode="auto">
          <a:xfrm>
            <a:off x="2045231" y="4322835"/>
            <a:ext cx="33860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6" y="24"/>
              </a:cxn>
              <a:cxn ang="0">
                <a:pos x="6" y="30"/>
              </a:cxn>
              <a:cxn ang="0">
                <a:pos x="19" y="30"/>
              </a:cxn>
              <a:cxn ang="0">
                <a:pos x="19" y="24"/>
              </a:cxn>
              <a:cxn ang="0">
                <a:pos x="25" y="6"/>
              </a:cxn>
              <a:cxn ang="0">
                <a:pos x="25" y="24"/>
              </a:cxn>
              <a:cxn ang="0">
                <a:pos x="19" y="6"/>
              </a:cxn>
              <a:cxn ang="0">
                <a:pos x="19" y="0"/>
              </a:cxn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25" h="30">
                <a:moveTo>
                  <a:pt x="0" y="24"/>
                </a:moveTo>
                <a:lnTo>
                  <a:pt x="6" y="24"/>
                </a:lnTo>
                <a:lnTo>
                  <a:pt x="6" y="30"/>
                </a:lnTo>
                <a:lnTo>
                  <a:pt x="19" y="30"/>
                </a:lnTo>
                <a:lnTo>
                  <a:pt x="19" y="24"/>
                </a:lnTo>
                <a:lnTo>
                  <a:pt x="25" y="6"/>
                </a:lnTo>
                <a:lnTo>
                  <a:pt x="25" y="24"/>
                </a:lnTo>
                <a:lnTo>
                  <a:pt x="19" y="6"/>
                </a:lnTo>
                <a:lnTo>
                  <a:pt x="19" y="0"/>
                </a:ln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23" name="Freeform 121"/>
          <p:cNvSpPr>
            <a:spLocks/>
          </p:cNvSpPr>
          <p:nvPr/>
        </p:nvSpPr>
        <p:spPr bwMode="auto">
          <a:xfrm>
            <a:off x="2045231" y="4322835"/>
            <a:ext cx="33860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4"/>
              </a:cxn>
              <a:cxn ang="0">
                <a:pos x="1" y="5"/>
              </a:cxn>
              <a:cxn ang="0">
                <a:pos x="2" y="5"/>
              </a:cxn>
              <a:cxn ang="0">
                <a:pos x="3" y="5"/>
              </a:cxn>
              <a:cxn ang="0">
                <a:pos x="3" y="4"/>
              </a:cxn>
              <a:cxn ang="0">
                <a:pos x="4" y="1"/>
              </a:cxn>
              <a:cxn ang="0">
                <a:pos x="4" y="4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4" h="5">
                <a:moveTo>
                  <a:pt x="0" y="4"/>
                </a:moveTo>
                <a:lnTo>
                  <a:pt x="1" y="4"/>
                </a:lnTo>
                <a:lnTo>
                  <a:pt x="1" y="5"/>
                </a:lnTo>
                <a:lnTo>
                  <a:pt x="2" y="5"/>
                </a:lnTo>
                <a:lnTo>
                  <a:pt x="3" y="5"/>
                </a:lnTo>
                <a:lnTo>
                  <a:pt x="3" y="4"/>
                </a:lnTo>
                <a:lnTo>
                  <a:pt x="4" y="1"/>
                </a:lnTo>
                <a:lnTo>
                  <a:pt x="4" y="4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24" name="Freeform 122"/>
          <p:cNvSpPr>
            <a:spLocks/>
          </p:cNvSpPr>
          <p:nvPr/>
        </p:nvSpPr>
        <p:spPr bwMode="auto">
          <a:xfrm>
            <a:off x="2045231" y="4322835"/>
            <a:ext cx="6636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6" y="12"/>
              </a:cxn>
              <a:cxn ang="0">
                <a:pos x="6" y="18"/>
              </a:cxn>
              <a:cxn ang="0">
                <a:pos x="43" y="18"/>
              </a:cxn>
              <a:cxn ang="0">
                <a:pos x="49" y="12"/>
              </a:cxn>
              <a:cxn ang="0">
                <a:pos x="49" y="6"/>
              </a:cxn>
              <a:cxn ang="0">
                <a:pos x="43" y="0"/>
              </a:cxn>
              <a:cxn ang="0">
                <a:pos x="37" y="0"/>
              </a:cxn>
              <a:cxn ang="0">
                <a:pos x="12" y="0"/>
              </a:cxn>
            </a:cxnLst>
            <a:rect l="0" t="0" r="r" b="b"/>
            <a:pathLst>
              <a:path w="49" h="18">
                <a:moveTo>
                  <a:pt x="12" y="0"/>
                </a:move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6" y="12"/>
                </a:lnTo>
                <a:lnTo>
                  <a:pt x="6" y="18"/>
                </a:lnTo>
                <a:lnTo>
                  <a:pt x="43" y="18"/>
                </a:lnTo>
                <a:lnTo>
                  <a:pt x="49" y="12"/>
                </a:lnTo>
                <a:lnTo>
                  <a:pt x="49" y="6"/>
                </a:lnTo>
                <a:lnTo>
                  <a:pt x="43" y="0"/>
                </a:lnTo>
                <a:lnTo>
                  <a:pt x="37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25" name="Freeform 123"/>
          <p:cNvSpPr>
            <a:spLocks/>
          </p:cNvSpPr>
          <p:nvPr/>
        </p:nvSpPr>
        <p:spPr bwMode="auto">
          <a:xfrm>
            <a:off x="2045231" y="4322835"/>
            <a:ext cx="6636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1" y="2"/>
              </a:cxn>
              <a:cxn ang="0">
                <a:pos x="1" y="3"/>
              </a:cxn>
              <a:cxn ang="0">
                <a:pos x="6" y="3"/>
              </a:cxn>
              <a:cxn ang="0">
                <a:pos x="2" y="3"/>
              </a:cxn>
              <a:cxn ang="0">
                <a:pos x="7" y="3"/>
              </a:cxn>
              <a:cxn ang="0">
                <a:pos x="8" y="2"/>
              </a:cxn>
              <a:cxn ang="0">
                <a:pos x="8" y="1"/>
              </a:cxn>
              <a:cxn ang="0">
                <a:pos x="8" y="1"/>
              </a:cxn>
              <a:cxn ang="0">
                <a:pos x="7" y="0"/>
              </a:cxn>
              <a:cxn ang="0">
                <a:pos x="6" y="0"/>
              </a:cxn>
              <a:cxn ang="0">
                <a:pos x="2" y="0"/>
              </a:cxn>
            </a:cxnLst>
            <a:rect l="0" t="0" r="r" b="b"/>
            <a:pathLst>
              <a:path w="8" h="3">
                <a:moveTo>
                  <a:pt x="2" y="0"/>
                </a:move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1" y="2"/>
                </a:lnTo>
                <a:lnTo>
                  <a:pt x="1" y="3"/>
                </a:lnTo>
                <a:lnTo>
                  <a:pt x="6" y="3"/>
                </a:lnTo>
                <a:lnTo>
                  <a:pt x="2" y="3"/>
                </a:lnTo>
                <a:lnTo>
                  <a:pt x="7" y="3"/>
                </a:lnTo>
                <a:lnTo>
                  <a:pt x="8" y="2"/>
                </a:lnTo>
                <a:lnTo>
                  <a:pt x="8" y="1"/>
                </a:lnTo>
                <a:lnTo>
                  <a:pt x="8" y="1"/>
                </a:lnTo>
                <a:lnTo>
                  <a:pt x="7" y="0"/>
                </a:lnTo>
                <a:lnTo>
                  <a:pt x="6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26" name="Freeform 124"/>
          <p:cNvSpPr>
            <a:spLocks/>
          </p:cNvSpPr>
          <p:nvPr/>
        </p:nvSpPr>
        <p:spPr bwMode="auto">
          <a:xfrm>
            <a:off x="2087217" y="4322835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24" y="18"/>
              </a:cxn>
              <a:cxn ang="0">
                <a:pos x="30" y="12"/>
              </a:cxn>
              <a:cxn ang="0">
                <a:pos x="30" y="6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24" y="18"/>
                </a:lnTo>
                <a:lnTo>
                  <a:pt x="30" y="12"/>
                </a:lnTo>
                <a:lnTo>
                  <a:pt x="30" y="6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27" name="Freeform 125"/>
          <p:cNvSpPr>
            <a:spLocks/>
          </p:cNvSpPr>
          <p:nvPr/>
        </p:nvSpPr>
        <p:spPr bwMode="auto">
          <a:xfrm>
            <a:off x="2087217" y="4322835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4" y="3"/>
              </a:cxn>
              <a:cxn ang="0">
                <a:pos x="1" y="3"/>
              </a:cxn>
              <a:cxn ang="0">
                <a:pos x="4" y="3"/>
              </a:cxn>
              <a:cxn ang="0">
                <a:pos x="5" y="2"/>
              </a:cxn>
              <a:cxn ang="0">
                <a:pos x="5" y="1"/>
              </a:cxn>
              <a:cxn ang="0">
                <a:pos x="5" y="1"/>
              </a:cxn>
              <a:cxn ang="0">
                <a:pos x="4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4" y="3"/>
                </a:lnTo>
                <a:lnTo>
                  <a:pt x="1" y="3"/>
                </a:lnTo>
                <a:lnTo>
                  <a:pt x="4" y="3"/>
                </a:lnTo>
                <a:lnTo>
                  <a:pt x="5" y="2"/>
                </a:lnTo>
                <a:lnTo>
                  <a:pt x="5" y="1"/>
                </a:lnTo>
                <a:lnTo>
                  <a:pt x="5" y="1"/>
                </a:lnTo>
                <a:lnTo>
                  <a:pt x="4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28" name="Freeform 126"/>
          <p:cNvSpPr>
            <a:spLocks/>
          </p:cNvSpPr>
          <p:nvPr/>
        </p:nvSpPr>
        <p:spPr bwMode="auto">
          <a:xfrm>
            <a:off x="2103470" y="4322835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24" y="18"/>
              </a:cxn>
              <a:cxn ang="0">
                <a:pos x="30" y="12"/>
              </a:cxn>
              <a:cxn ang="0">
                <a:pos x="30" y="6"/>
              </a:cxn>
              <a:cxn ang="0">
                <a:pos x="24" y="0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24" y="18"/>
                </a:lnTo>
                <a:lnTo>
                  <a:pt x="30" y="12"/>
                </a:lnTo>
                <a:lnTo>
                  <a:pt x="30" y="6"/>
                </a:lnTo>
                <a:lnTo>
                  <a:pt x="24" y="0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29" name="Freeform 127"/>
          <p:cNvSpPr>
            <a:spLocks/>
          </p:cNvSpPr>
          <p:nvPr/>
        </p:nvSpPr>
        <p:spPr bwMode="auto">
          <a:xfrm>
            <a:off x="2103470" y="4322835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3" y="3"/>
              </a:cxn>
              <a:cxn ang="0">
                <a:pos x="2" y="3"/>
              </a:cxn>
              <a:cxn ang="0">
                <a:pos x="4" y="3"/>
              </a:cxn>
              <a:cxn ang="0">
                <a:pos x="5" y="2"/>
              </a:cxn>
              <a:cxn ang="0">
                <a:pos x="5" y="1"/>
              </a:cxn>
              <a:cxn ang="0">
                <a:pos x="5" y="1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3" y="3"/>
                </a:lnTo>
                <a:lnTo>
                  <a:pt x="2" y="3"/>
                </a:lnTo>
                <a:lnTo>
                  <a:pt x="4" y="3"/>
                </a:lnTo>
                <a:lnTo>
                  <a:pt x="5" y="2"/>
                </a:lnTo>
                <a:lnTo>
                  <a:pt x="5" y="1"/>
                </a:lnTo>
                <a:lnTo>
                  <a:pt x="5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30" name="Freeform 128"/>
          <p:cNvSpPr>
            <a:spLocks/>
          </p:cNvSpPr>
          <p:nvPr/>
        </p:nvSpPr>
        <p:spPr bwMode="auto">
          <a:xfrm>
            <a:off x="2119722" y="4301650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6" y="36"/>
              </a:cxn>
              <a:cxn ang="0">
                <a:pos x="12" y="36"/>
              </a:cxn>
              <a:cxn ang="0">
                <a:pos x="18" y="30"/>
              </a:cxn>
              <a:cxn ang="0">
                <a:pos x="18" y="6"/>
              </a:cxn>
              <a:cxn ang="0">
                <a:pos x="12" y="6"/>
              </a:cxn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0"/>
                </a:lnTo>
                <a:lnTo>
                  <a:pt x="6" y="36"/>
                </a:lnTo>
                <a:lnTo>
                  <a:pt x="12" y="36"/>
                </a:lnTo>
                <a:lnTo>
                  <a:pt x="18" y="30"/>
                </a:lnTo>
                <a:lnTo>
                  <a:pt x="18" y="6"/>
                </a:lnTo>
                <a:lnTo>
                  <a:pt x="12" y="6"/>
                </a:ln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31" name="Freeform 129"/>
          <p:cNvSpPr>
            <a:spLocks/>
          </p:cNvSpPr>
          <p:nvPr/>
        </p:nvSpPr>
        <p:spPr bwMode="auto">
          <a:xfrm>
            <a:off x="2119722" y="4301650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6"/>
              </a:cxn>
              <a:cxn ang="0">
                <a:pos x="1" y="6"/>
              </a:cxn>
              <a:cxn ang="0">
                <a:pos x="2" y="6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2" y="1"/>
              </a:cxn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1" y="6"/>
                </a:lnTo>
                <a:lnTo>
                  <a:pt x="1" y="6"/>
                </a:lnTo>
                <a:lnTo>
                  <a:pt x="2" y="6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2" y="1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32" name="Freeform 130"/>
          <p:cNvSpPr>
            <a:spLocks/>
          </p:cNvSpPr>
          <p:nvPr/>
        </p:nvSpPr>
        <p:spPr bwMode="auto">
          <a:xfrm>
            <a:off x="2119722" y="4301650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18"/>
              </a:cxn>
              <a:cxn ang="0">
                <a:pos x="30" y="18"/>
              </a:cxn>
              <a:cxn ang="0">
                <a:pos x="30" y="6"/>
              </a:cxn>
              <a:cxn ang="0">
                <a:pos x="24" y="6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6" y="6"/>
                </a:lnTo>
                <a:lnTo>
                  <a:pt x="0" y="6"/>
                </a:lnTo>
                <a:lnTo>
                  <a:pt x="0" y="18"/>
                </a:lnTo>
                <a:lnTo>
                  <a:pt x="30" y="18"/>
                </a:lnTo>
                <a:lnTo>
                  <a:pt x="30" y="6"/>
                </a:lnTo>
                <a:lnTo>
                  <a:pt x="24" y="6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33" name="Freeform 131"/>
          <p:cNvSpPr>
            <a:spLocks/>
          </p:cNvSpPr>
          <p:nvPr/>
        </p:nvSpPr>
        <p:spPr bwMode="auto">
          <a:xfrm>
            <a:off x="2119722" y="4301650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4" y="3"/>
              </a:cxn>
              <a:cxn ang="0">
                <a:pos x="1" y="3"/>
              </a:cxn>
              <a:cxn ang="0">
                <a:pos x="4" y="3"/>
              </a:cxn>
              <a:cxn ang="0">
                <a:pos x="5" y="3"/>
              </a:cxn>
              <a:cxn ang="0">
                <a:pos x="5" y="2"/>
              </a:cxn>
              <a:cxn ang="0">
                <a:pos x="5" y="1"/>
              </a:cxn>
              <a:cxn ang="0">
                <a:pos x="4" y="1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4" y="3"/>
                </a:lnTo>
                <a:lnTo>
                  <a:pt x="1" y="3"/>
                </a:lnTo>
                <a:lnTo>
                  <a:pt x="4" y="3"/>
                </a:lnTo>
                <a:lnTo>
                  <a:pt x="5" y="3"/>
                </a:lnTo>
                <a:lnTo>
                  <a:pt x="5" y="2"/>
                </a:lnTo>
                <a:lnTo>
                  <a:pt x="5" y="1"/>
                </a:lnTo>
                <a:lnTo>
                  <a:pt x="4" y="1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34" name="Freeform 132"/>
          <p:cNvSpPr>
            <a:spLocks/>
          </p:cNvSpPr>
          <p:nvPr/>
        </p:nvSpPr>
        <p:spPr bwMode="auto">
          <a:xfrm>
            <a:off x="2135975" y="4301650"/>
            <a:ext cx="325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6"/>
              </a:cxn>
              <a:cxn ang="0">
                <a:pos x="0" y="6"/>
              </a:cxn>
              <a:cxn ang="0">
                <a:pos x="0" y="18"/>
              </a:cxn>
              <a:cxn ang="0">
                <a:pos x="24" y="18"/>
              </a:cxn>
              <a:cxn ang="0">
                <a:pos x="24" y="6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24" h="18">
                <a:moveTo>
                  <a:pt x="12" y="0"/>
                </a:moveTo>
                <a:lnTo>
                  <a:pt x="6" y="6"/>
                </a:lnTo>
                <a:lnTo>
                  <a:pt x="0" y="6"/>
                </a:lnTo>
                <a:lnTo>
                  <a:pt x="0" y="18"/>
                </a:lnTo>
                <a:lnTo>
                  <a:pt x="24" y="18"/>
                </a:lnTo>
                <a:lnTo>
                  <a:pt x="24" y="6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35" name="Freeform 133"/>
          <p:cNvSpPr>
            <a:spLocks/>
          </p:cNvSpPr>
          <p:nvPr/>
        </p:nvSpPr>
        <p:spPr bwMode="auto">
          <a:xfrm>
            <a:off x="2135975" y="4301650"/>
            <a:ext cx="325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3" y="3"/>
              </a:cxn>
              <a:cxn ang="0">
                <a:pos x="2" y="3"/>
              </a:cxn>
              <a:cxn ang="0">
                <a:pos x="4" y="3"/>
              </a:cxn>
              <a:cxn ang="0">
                <a:pos x="4" y="3"/>
              </a:cxn>
              <a:cxn ang="0">
                <a:pos x="4" y="2"/>
              </a:cxn>
              <a:cxn ang="0">
                <a:pos x="4" y="1"/>
              </a:cxn>
              <a:cxn ang="0">
                <a:pos x="4" y="1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3" y="3"/>
                </a:lnTo>
                <a:lnTo>
                  <a:pt x="2" y="3"/>
                </a:lnTo>
                <a:lnTo>
                  <a:pt x="4" y="3"/>
                </a:lnTo>
                <a:lnTo>
                  <a:pt x="4" y="3"/>
                </a:lnTo>
                <a:lnTo>
                  <a:pt x="4" y="2"/>
                </a:lnTo>
                <a:lnTo>
                  <a:pt x="4" y="1"/>
                </a:lnTo>
                <a:lnTo>
                  <a:pt x="4" y="1"/>
                </a:lnTo>
                <a:lnTo>
                  <a:pt x="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36" name="Freeform 134"/>
          <p:cNvSpPr>
            <a:spLocks/>
          </p:cNvSpPr>
          <p:nvPr/>
        </p:nvSpPr>
        <p:spPr bwMode="auto">
          <a:xfrm>
            <a:off x="2144101" y="4301650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6"/>
              </a:cxn>
              <a:cxn ang="0">
                <a:pos x="0" y="12"/>
              </a:cxn>
              <a:cxn ang="0">
                <a:pos x="6" y="18"/>
              </a:cxn>
              <a:cxn ang="0">
                <a:pos x="30" y="18"/>
              </a:cxn>
              <a:cxn ang="0">
                <a:pos x="30" y="6"/>
              </a:cxn>
              <a:cxn ang="0">
                <a:pos x="24" y="6"/>
              </a:cxn>
              <a:cxn ang="0">
                <a:pos x="24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6" y="6"/>
                </a:lnTo>
                <a:lnTo>
                  <a:pt x="0" y="12"/>
                </a:lnTo>
                <a:lnTo>
                  <a:pt x="6" y="18"/>
                </a:lnTo>
                <a:lnTo>
                  <a:pt x="30" y="18"/>
                </a:lnTo>
                <a:lnTo>
                  <a:pt x="30" y="6"/>
                </a:lnTo>
                <a:lnTo>
                  <a:pt x="24" y="6"/>
                </a:lnTo>
                <a:lnTo>
                  <a:pt x="24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37" name="Freeform 135"/>
          <p:cNvSpPr>
            <a:spLocks/>
          </p:cNvSpPr>
          <p:nvPr/>
        </p:nvSpPr>
        <p:spPr bwMode="auto">
          <a:xfrm>
            <a:off x="2144101" y="4301650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1"/>
              </a:cxn>
              <a:cxn ang="0">
                <a:pos x="1" y="1"/>
              </a:cxn>
              <a:cxn ang="0">
                <a:pos x="0" y="2"/>
              </a:cxn>
              <a:cxn ang="0">
                <a:pos x="1" y="3"/>
              </a:cxn>
              <a:cxn ang="0">
                <a:pos x="1" y="3"/>
              </a:cxn>
              <a:cxn ang="0">
                <a:pos x="4" y="3"/>
              </a:cxn>
              <a:cxn ang="0">
                <a:pos x="2" y="3"/>
              </a:cxn>
              <a:cxn ang="0">
                <a:pos x="4" y="3"/>
              </a:cxn>
              <a:cxn ang="0">
                <a:pos x="5" y="3"/>
              </a:cxn>
              <a:cxn ang="0">
                <a:pos x="5" y="2"/>
              </a:cxn>
              <a:cxn ang="0">
                <a:pos x="5" y="1"/>
              </a:cxn>
              <a:cxn ang="0">
                <a:pos x="4" y="1"/>
              </a:cxn>
              <a:cxn ang="0">
                <a:pos x="4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1"/>
                </a:lnTo>
                <a:lnTo>
                  <a:pt x="1" y="1"/>
                </a:lnTo>
                <a:lnTo>
                  <a:pt x="0" y="2"/>
                </a:lnTo>
                <a:lnTo>
                  <a:pt x="1" y="3"/>
                </a:lnTo>
                <a:lnTo>
                  <a:pt x="1" y="3"/>
                </a:lnTo>
                <a:lnTo>
                  <a:pt x="4" y="3"/>
                </a:lnTo>
                <a:lnTo>
                  <a:pt x="2" y="3"/>
                </a:lnTo>
                <a:lnTo>
                  <a:pt x="4" y="3"/>
                </a:lnTo>
                <a:lnTo>
                  <a:pt x="5" y="3"/>
                </a:lnTo>
                <a:lnTo>
                  <a:pt x="5" y="2"/>
                </a:lnTo>
                <a:lnTo>
                  <a:pt x="5" y="1"/>
                </a:lnTo>
                <a:lnTo>
                  <a:pt x="4" y="1"/>
                </a:lnTo>
                <a:lnTo>
                  <a:pt x="4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38" name="Freeform 136"/>
          <p:cNvSpPr>
            <a:spLocks/>
          </p:cNvSpPr>
          <p:nvPr/>
        </p:nvSpPr>
        <p:spPr bwMode="auto">
          <a:xfrm>
            <a:off x="2160354" y="4287527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0" y="30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39" name="Freeform 137"/>
          <p:cNvSpPr>
            <a:spLocks/>
          </p:cNvSpPr>
          <p:nvPr/>
        </p:nvSpPr>
        <p:spPr bwMode="auto">
          <a:xfrm>
            <a:off x="2160354" y="4287527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2" y="5"/>
              </a:cxn>
              <a:cxn ang="0">
                <a:pos x="2" y="5"/>
              </a:cxn>
              <a:cxn ang="0">
                <a:pos x="3" y="5"/>
              </a:cxn>
              <a:cxn ang="0">
                <a:pos x="3" y="1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2" y="5"/>
                </a:lnTo>
                <a:lnTo>
                  <a:pt x="2" y="5"/>
                </a:lnTo>
                <a:lnTo>
                  <a:pt x="3" y="5"/>
                </a:lnTo>
                <a:lnTo>
                  <a:pt x="3" y="1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40" name="Freeform 138"/>
          <p:cNvSpPr>
            <a:spLocks/>
          </p:cNvSpPr>
          <p:nvPr/>
        </p:nvSpPr>
        <p:spPr bwMode="auto">
          <a:xfrm>
            <a:off x="2160354" y="4287527"/>
            <a:ext cx="65010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42" y="18"/>
              </a:cxn>
              <a:cxn ang="0">
                <a:pos x="42" y="12"/>
              </a:cxn>
              <a:cxn ang="0">
                <a:pos x="48" y="6"/>
              </a:cxn>
              <a:cxn ang="0">
                <a:pos x="42" y="6"/>
              </a:cxn>
              <a:cxn ang="0">
                <a:pos x="42" y="0"/>
              </a:cxn>
              <a:cxn ang="0">
                <a:pos x="36" y="0"/>
              </a:cxn>
              <a:cxn ang="0">
                <a:pos x="12" y="0"/>
              </a:cxn>
            </a:cxnLst>
            <a:rect l="0" t="0" r="r" b="b"/>
            <a:pathLst>
              <a:path w="48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42" y="18"/>
                </a:lnTo>
                <a:lnTo>
                  <a:pt x="42" y="12"/>
                </a:lnTo>
                <a:lnTo>
                  <a:pt x="48" y="6"/>
                </a:lnTo>
                <a:lnTo>
                  <a:pt x="42" y="6"/>
                </a:lnTo>
                <a:lnTo>
                  <a:pt x="42" y="0"/>
                </a:lnTo>
                <a:lnTo>
                  <a:pt x="36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41" name="Freeform 139"/>
          <p:cNvSpPr>
            <a:spLocks/>
          </p:cNvSpPr>
          <p:nvPr/>
        </p:nvSpPr>
        <p:spPr bwMode="auto">
          <a:xfrm>
            <a:off x="2160354" y="4287527"/>
            <a:ext cx="65010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6" y="3"/>
              </a:cxn>
              <a:cxn ang="0">
                <a:pos x="2" y="3"/>
              </a:cxn>
              <a:cxn ang="0">
                <a:pos x="7" y="3"/>
              </a:cxn>
              <a:cxn ang="0">
                <a:pos x="7" y="2"/>
              </a:cxn>
              <a:cxn ang="0">
                <a:pos x="8" y="1"/>
              </a:cxn>
              <a:cxn ang="0">
                <a:pos x="7" y="1"/>
              </a:cxn>
              <a:cxn ang="0">
                <a:pos x="7" y="0"/>
              </a:cxn>
              <a:cxn ang="0">
                <a:pos x="6" y="0"/>
              </a:cxn>
              <a:cxn ang="0">
                <a:pos x="2" y="0"/>
              </a:cxn>
            </a:cxnLst>
            <a:rect l="0" t="0" r="r" b="b"/>
            <a:pathLst>
              <a:path w="8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6" y="3"/>
                </a:lnTo>
                <a:lnTo>
                  <a:pt x="2" y="3"/>
                </a:lnTo>
                <a:lnTo>
                  <a:pt x="7" y="3"/>
                </a:lnTo>
                <a:lnTo>
                  <a:pt x="7" y="2"/>
                </a:lnTo>
                <a:lnTo>
                  <a:pt x="8" y="1"/>
                </a:lnTo>
                <a:lnTo>
                  <a:pt x="7" y="1"/>
                </a:lnTo>
                <a:lnTo>
                  <a:pt x="7" y="0"/>
                </a:lnTo>
                <a:lnTo>
                  <a:pt x="6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42" name="Freeform 140"/>
          <p:cNvSpPr>
            <a:spLocks/>
          </p:cNvSpPr>
          <p:nvPr/>
        </p:nvSpPr>
        <p:spPr bwMode="auto">
          <a:xfrm>
            <a:off x="2200985" y="4287527"/>
            <a:ext cx="56884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36" y="18"/>
              </a:cxn>
              <a:cxn ang="0">
                <a:pos x="42" y="12"/>
              </a:cxn>
              <a:cxn ang="0">
                <a:pos x="42" y="6"/>
              </a:cxn>
              <a:cxn ang="0">
                <a:pos x="36" y="0"/>
              </a:cxn>
              <a:cxn ang="0">
                <a:pos x="6" y="0"/>
              </a:cxn>
            </a:cxnLst>
            <a:rect l="0" t="0" r="r" b="b"/>
            <a:pathLst>
              <a:path w="42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36" y="18"/>
                </a:lnTo>
                <a:lnTo>
                  <a:pt x="42" y="12"/>
                </a:lnTo>
                <a:lnTo>
                  <a:pt x="42" y="6"/>
                </a:lnTo>
                <a:lnTo>
                  <a:pt x="36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43" name="Freeform 141"/>
          <p:cNvSpPr>
            <a:spLocks/>
          </p:cNvSpPr>
          <p:nvPr/>
        </p:nvSpPr>
        <p:spPr bwMode="auto">
          <a:xfrm>
            <a:off x="2200985" y="4287527"/>
            <a:ext cx="56884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6" y="3"/>
              </a:cxn>
              <a:cxn ang="0">
                <a:pos x="1" y="3"/>
              </a:cxn>
              <a:cxn ang="0">
                <a:pos x="6" y="3"/>
              </a:cxn>
              <a:cxn ang="0">
                <a:pos x="7" y="2"/>
              </a:cxn>
              <a:cxn ang="0">
                <a:pos x="7" y="1"/>
              </a:cxn>
              <a:cxn ang="0">
                <a:pos x="7" y="1"/>
              </a:cxn>
              <a:cxn ang="0">
                <a:pos x="6" y="0"/>
              </a:cxn>
              <a:cxn ang="0">
                <a:pos x="6" y="0"/>
              </a:cxn>
              <a:cxn ang="0">
                <a:pos x="1" y="0"/>
              </a:cxn>
            </a:cxnLst>
            <a:rect l="0" t="0" r="r" b="b"/>
            <a:pathLst>
              <a:path w="7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6" y="3"/>
                </a:lnTo>
                <a:lnTo>
                  <a:pt x="1" y="3"/>
                </a:lnTo>
                <a:lnTo>
                  <a:pt x="6" y="3"/>
                </a:lnTo>
                <a:lnTo>
                  <a:pt x="7" y="2"/>
                </a:lnTo>
                <a:lnTo>
                  <a:pt x="7" y="1"/>
                </a:lnTo>
                <a:lnTo>
                  <a:pt x="7" y="1"/>
                </a:lnTo>
                <a:lnTo>
                  <a:pt x="6" y="0"/>
                </a:lnTo>
                <a:lnTo>
                  <a:pt x="6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44" name="Freeform 142"/>
          <p:cNvSpPr>
            <a:spLocks/>
          </p:cNvSpPr>
          <p:nvPr/>
        </p:nvSpPr>
        <p:spPr bwMode="auto">
          <a:xfrm>
            <a:off x="2233491" y="4273404"/>
            <a:ext cx="24379" cy="35307"/>
          </a:xfrm>
          <a:custGeom>
            <a:avLst/>
            <a:gdLst/>
            <a:ahLst/>
            <a:cxnLst>
              <a:cxn ang="0">
                <a:pos x="0" y="18"/>
              </a:cxn>
              <a:cxn ang="0">
                <a:pos x="0" y="24"/>
              </a:cxn>
              <a:cxn ang="0">
                <a:pos x="6" y="30"/>
              </a:cxn>
              <a:cxn ang="0">
                <a:pos x="12" y="30"/>
              </a:cxn>
              <a:cxn ang="0">
                <a:pos x="18" y="24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18"/>
              </a:cxn>
            </a:cxnLst>
            <a:rect l="0" t="0" r="r" b="b"/>
            <a:pathLst>
              <a:path w="18" h="30">
                <a:moveTo>
                  <a:pt x="0" y="18"/>
                </a:moveTo>
                <a:lnTo>
                  <a:pt x="0" y="24"/>
                </a:lnTo>
                <a:lnTo>
                  <a:pt x="6" y="30"/>
                </a:lnTo>
                <a:lnTo>
                  <a:pt x="12" y="30"/>
                </a:lnTo>
                <a:lnTo>
                  <a:pt x="18" y="24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18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45" name="Freeform 143"/>
          <p:cNvSpPr>
            <a:spLocks/>
          </p:cNvSpPr>
          <p:nvPr/>
        </p:nvSpPr>
        <p:spPr bwMode="auto">
          <a:xfrm>
            <a:off x="2233491" y="4273404"/>
            <a:ext cx="24379" cy="35307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4"/>
              </a:cxn>
              <a:cxn ang="0">
                <a:pos x="1" y="5"/>
              </a:cxn>
              <a:cxn ang="0">
                <a:pos x="2" y="5"/>
              </a:cxn>
              <a:cxn ang="0">
                <a:pos x="2" y="5"/>
              </a:cxn>
              <a:cxn ang="0">
                <a:pos x="3" y="4"/>
              </a:cxn>
              <a:cxn ang="0">
                <a:pos x="3" y="1"/>
              </a:cxn>
              <a:cxn ang="0">
                <a:pos x="3" y="3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3"/>
              </a:cxn>
            </a:cxnLst>
            <a:rect l="0" t="0" r="r" b="b"/>
            <a:pathLst>
              <a:path w="3" h="5">
                <a:moveTo>
                  <a:pt x="0" y="3"/>
                </a:moveTo>
                <a:lnTo>
                  <a:pt x="0" y="4"/>
                </a:lnTo>
                <a:lnTo>
                  <a:pt x="1" y="5"/>
                </a:lnTo>
                <a:lnTo>
                  <a:pt x="2" y="5"/>
                </a:lnTo>
                <a:lnTo>
                  <a:pt x="2" y="5"/>
                </a:lnTo>
                <a:lnTo>
                  <a:pt x="3" y="4"/>
                </a:lnTo>
                <a:lnTo>
                  <a:pt x="3" y="1"/>
                </a:lnTo>
                <a:lnTo>
                  <a:pt x="3" y="3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3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46" name="Freeform 144"/>
          <p:cNvSpPr>
            <a:spLocks/>
          </p:cNvSpPr>
          <p:nvPr/>
        </p:nvSpPr>
        <p:spPr bwMode="auto">
          <a:xfrm>
            <a:off x="2233491" y="4273404"/>
            <a:ext cx="56884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36" y="18"/>
              </a:cxn>
              <a:cxn ang="0">
                <a:pos x="12" y="18"/>
              </a:cxn>
              <a:cxn ang="0">
                <a:pos x="42" y="12"/>
              </a:cxn>
              <a:cxn ang="0">
                <a:pos x="42" y="0"/>
              </a:cxn>
              <a:cxn ang="0">
                <a:pos x="36" y="0"/>
              </a:cxn>
              <a:cxn ang="0">
                <a:pos x="12" y="0"/>
              </a:cxn>
            </a:cxnLst>
            <a:rect l="0" t="0" r="r" b="b"/>
            <a:pathLst>
              <a:path w="42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36" y="18"/>
                </a:lnTo>
                <a:lnTo>
                  <a:pt x="12" y="18"/>
                </a:lnTo>
                <a:lnTo>
                  <a:pt x="42" y="12"/>
                </a:lnTo>
                <a:lnTo>
                  <a:pt x="42" y="0"/>
                </a:lnTo>
                <a:lnTo>
                  <a:pt x="36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47" name="Freeform 145"/>
          <p:cNvSpPr>
            <a:spLocks/>
          </p:cNvSpPr>
          <p:nvPr/>
        </p:nvSpPr>
        <p:spPr bwMode="auto">
          <a:xfrm>
            <a:off x="2233491" y="4273404"/>
            <a:ext cx="56884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6" y="3"/>
              </a:cxn>
              <a:cxn ang="0">
                <a:pos x="2" y="3"/>
              </a:cxn>
              <a:cxn ang="0">
                <a:pos x="7" y="2"/>
              </a:cxn>
              <a:cxn ang="0">
                <a:pos x="7" y="2"/>
              </a:cxn>
              <a:cxn ang="0">
                <a:pos x="7" y="1"/>
              </a:cxn>
              <a:cxn ang="0">
                <a:pos x="7" y="0"/>
              </a:cxn>
              <a:cxn ang="0">
                <a:pos x="7" y="0"/>
              </a:cxn>
              <a:cxn ang="0">
                <a:pos x="6" y="0"/>
              </a:cxn>
              <a:cxn ang="0">
                <a:pos x="2" y="0"/>
              </a:cxn>
            </a:cxnLst>
            <a:rect l="0" t="0" r="r" b="b"/>
            <a:pathLst>
              <a:path w="7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6" y="3"/>
                </a:lnTo>
                <a:lnTo>
                  <a:pt x="2" y="3"/>
                </a:lnTo>
                <a:lnTo>
                  <a:pt x="7" y="2"/>
                </a:lnTo>
                <a:lnTo>
                  <a:pt x="7" y="2"/>
                </a:lnTo>
                <a:lnTo>
                  <a:pt x="7" y="1"/>
                </a:lnTo>
                <a:lnTo>
                  <a:pt x="7" y="0"/>
                </a:lnTo>
                <a:lnTo>
                  <a:pt x="7" y="0"/>
                </a:lnTo>
                <a:lnTo>
                  <a:pt x="6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48" name="Freeform 146"/>
          <p:cNvSpPr>
            <a:spLocks/>
          </p:cNvSpPr>
          <p:nvPr/>
        </p:nvSpPr>
        <p:spPr bwMode="auto">
          <a:xfrm>
            <a:off x="2265996" y="4252220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6" y="30"/>
              </a:cxn>
              <a:cxn ang="0">
                <a:pos x="12" y="36"/>
              </a:cxn>
              <a:cxn ang="0">
                <a:pos x="18" y="30"/>
              </a:cxn>
              <a:cxn ang="0">
                <a:pos x="18" y="0"/>
              </a:cxn>
              <a:cxn ang="0">
                <a:pos x="6" y="0"/>
              </a:cxn>
              <a:cxn ang="0">
                <a:pos x="6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6" y="30"/>
                </a:lnTo>
                <a:lnTo>
                  <a:pt x="12" y="36"/>
                </a:lnTo>
                <a:lnTo>
                  <a:pt x="18" y="30"/>
                </a:lnTo>
                <a:lnTo>
                  <a:pt x="18" y="0"/>
                </a:lnTo>
                <a:lnTo>
                  <a:pt x="6" y="0"/>
                </a:lnTo>
                <a:lnTo>
                  <a:pt x="6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49" name="Freeform 147"/>
          <p:cNvSpPr>
            <a:spLocks/>
          </p:cNvSpPr>
          <p:nvPr/>
        </p:nvSpPr>
        <p:spPr bwMode="auto">
          <a:xfrm>
            <a:off x="2265996" y="4252220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5"/>
              </a:cxn>
              <a:cxn ang="0">
                <a:pos x="1" y="5"/>
              </a:cxn>
              <a:cxn ang="0">
                <a:pos x="2" y="6"/>
              </a:cxn>
              <a:cxn ang="0">
                <a:pos x="3" y="5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1" y="5"/>
                </a:lnTo>
                <a:lnTo>
                  <a:pt x="1" y="5"/>
                </a:lnTo>
                <a:lnTo>
                  <a:pt x="2" y="6"/>
                </a:lnTo>
                <a:lnTo>
                  <a:pt x="3" y="5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50" name="Freeform 148"/>
          <p:cNvSpPr>
            <a:spLocks/>
          </p:cNvSpPr>
          <p:nvPr/>
        </p:nvSpPr>
        <p:spPr bwMode="auto">
          <a:xfrm>
            <a:off x="2265996" y="4252220"/>
            <a:ext cx="325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6" y="6"/>
              </a:cxn>
              <a:cxn ang="0">
                <a:pos x="0" y="12"/>
              </a:cxn>
              <a:cxn ang="0">
                <a:pos x="6" y="12"/>
              </a:cxn>
              <a:cxn ang="0">
                <a:pos x="6" y="18"/>
              </a:cxn>
              <a:cxn ang="0">
                <a:pos x="18" y="18"/>
              </a:cxn>
              <a:cxn ang="0">
                <a:pos x="24" y="12"/>
              </a:cxn>
              <a:cxn ang="0">
                <a:pos x="24" y="6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24" h="18">
                <a:moveTo>
                  <a:pt x="12" y="0"/>
                </a:moveTo>
                <a:lnTo>
                  <a:pt x="6" y="0"/>
                </a:lnTo>
                <a:lnTo>
                  <a:pt x="6" y="6"/>
                </a:lnTo>
                <a:lnTo>
                  <a:pt x="0" y="12"/>
                </a:lnTo>
                <a:lnTo>
                  <a:pt x="6" y="12"/>
                </a:lnTo>
                <a:lnTo>
                  <a:pt x="6" y="18"/>
                </a:lnTo>
                <a:lnTo>
                  <a:pt x="18" y="18"/>
                </a:lnTo>
                <a:lnTo>
                  <a:pt x="24" y="12"/>
                </a:lnTo>
                <a:lnTo>
                  <a:pt x="24" y="6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51" name="Freeform 149"/>
          <p:cNvSpPr>
            <a:spLocks/>
          </p:cNvSpPr>
          <p:nvPr/>
        </p:nvSpPr>
        <p:spPr bwMode="auto">
          <a:xfrm>
            <a:off x="2265996" y="4252220"/>
            <a:ext cx="325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1" y="2"/>
              </a:cxn>
              <a:cxn ang="0">
                <a:pos x="1" y="3"/>
              </a:cxn>
              <a:cxn ang="0">
                <a:pos x="2" y="3"/>
              </a:cxn>
              <a:cxn ang="0">
                <a:pos x="2" y="3"/>
              </a:cxn>
              <a:cxn ang="0">
                <a:pos x="3" y="3"/>
              </a:cxn>
              <a:cxn ang="0">
                <a:pos x="4" y="2"/>
              </a:cxn>
              <a:cxn ang="0">
                <a:pos x="4" y="2"/>
              </a:cxn>
              <a:cxn ang="0">
                <a:pos x="4" y="1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1" y="2"/>
                </a:lnTo>
                <a:lnTo>
                  <a:pt x="1" y="3"/>
                </a:lnTo>
                <a:lnTo>
                  <a:pt x="2" y="3"/>
                </a:lnTo>
                <a:lnTo>
                  <a:pt x="2" y="3"/>
                </a:lnTo>
                <a:lnTo>
                  <a:pt x="3" y="3"/>
                </a:lnTo>
                <a:lnTo>
                  <a:pt x="4" y="2"/>
                </a:lnTo>
                <a:lnTo>
                  <a:pt x="4" y="2"/>
                </a:lnTo>
                <a:lnTo>
                  <a:pt x="4" y="1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52" name="Freeform 150"/>
          <p:cNvSpPr>
            <a:spLocks/>
          </p:cNvSpPr>
          <p:nvPr/>
        </p:nvSpPr>
        <p:spPr bwMode="auto">
          <a:xfrm>
            <a:off x="2274122" y="4238097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6" y="30"/>
              </a:cxn>
              <a:cxn ang="0">
                <a:pos x="12" y="30"/>
              </a:cxn>
              <a:cxn ang="0">
                <a:pos x="18" y="24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6" y="30"/>
                </a:lnTo>
                <a:lnTo>
                  <a:pt x="12" y="30"/>
                </a:lnTo>
                <a:lnTo>
                  <a:pt x="18" y="24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53" name="Freeform 151"/>
          <p:cNvSpPr>
            <a:spLocks/>
          </p:cNvSpPr>
          <p:nvPr/>
        </p:nvSpPr>
        <p:spPr bwMode="auto">
          <a:xfrm>
            <a:off x="2274122" y="4238097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4"/>
              </a:cxn>
              <a:cxn ang="0">
                <a:pos x="1" y="5"/>
              </a:cxn>
              <a:cxn ang="0">
                <a:pos x="1" y="5"/>
              </a:cxn>
              <a:cxn ang="0">
                <a:pos x="2" y="5"/>
              </a:cxn>
              <a:cxn ang="0">
                <a:pos x="3" y="4"/>
              </a:cxn>
              <a:cxn ang="0">
                <a:pos x="3" y="1"/>
              </a:cxn>
              <a:cxn ang="0">
                <a:pos x="3" y="4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1" y="4"/>
                </a:lnTo>
                <a:lnTo>
                  <a:pt x="1" y="5"/>
                </a:lnTo>
                <a:lnTo>
                  <a:pt x="1" y="5"/>
                </a:lnTo>
                <a:lnTo>
                  <a:pt x="2" y="5"/>
                </a:lnTo>
                <a:lnTo>
                  <a:pt x="3" y="4"/>
                </a:lnTo>
                <a:lnTo>
                  <a:pt x="3" y="1"/>
                </a:lnTo>
                <a:lnTo>
                  <a:pt x="3" y="4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54" name="Freeform 152"/>
          <p:cNvSpPr>
            <a:spLocks/>
          </p:cNvSpPr>
          <p:nvPr/>
        </p:nvSpPr>
        <p:spPr bwMode="auto">
          <a:xfrm>
            <a:off x="2274122" y="4238097"/>
            <a:ext cx="73137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48" y="18"/>
              </a:cxn>
              <a:cxn ang="0">
                <a:pos x="6" y="18"/>
              </a:cxn>
              <a:cxn ang="0">
                <a:pos x="48" y="12"/>
              </a:cxn>
              <a:cxn ang="0">
                <a:pos x="54" y="12"/>
              </a:cxn>
              <a:cxn ang="0">
                <a:pos x="54" y="0"/>
              </a:cxn>
              <a:cxn ang="0">
                <a:pos x="48" y="0"/>
              </a:cxn>
              <a:cxn ang="0">
                <a:pos x="6" y="0"/>
              </a:cxn>
            </a:cxnLst>
            <a:rect l="0" t="0" r="r" b="b"/>
            <a:pathLst>
              <a:path w="54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48" y="18"/>
                </a:lnTo>
                <a:lnTo>
                  <a:pt x="6" y="18"/>
                </a:lnTo>
                <a:lnTo>
                  <a:pt x="48" y="12"/>
                </a:lnTo>
                <a:lnTo>
                  <a:pt x="54" y="12"/>
                </a:lnTo>
                <a:lnTo>
                  <a:pt x="54" y="0"/>
                </a:lnTo>
                <a:lnTo>
                  <a:pt x="48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55" name="Freeform 153"/>
          <p:cNvSpPr>
            <a:spLocks/>
          </p:cNvSpPr>
          <p:nvPr/>
        </p:nvSpPr>
        <p:spPr bwMode="auto">
          <a:xfrm>
            <a:off x="2274122" y="4238097"/>
            <a:ext cx="73137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8" y="3"/>
              </a:cxn>
              <a:cxn ang="0">
                <a:pos x="1" y="3"/>
              </a:cxn>
              <a:cxn ang="0">
                <a:pos x="8" y="2"/>
              </a:cxn>
              <a:cxn ang="0">
                <a:pos x="9" y="2"/>
              </a:cxn>
              <a:cxn ang="0">
                <a:pos x="9" y="1"/>
              </a:cxn>
              <a:cxn ang="0">
                <a:pos x="9" y="0"/>
              </a:cxn>
              <a:cxn ang="0">
                <a:pos x="8" y="0"/>
              </a:cxn>
              <a:cxn ang="0">
                <a:pos x="8" y="0"/>
              </a:cxn>
              <a:cxn ang="0">
                <a:pos x="1" y="0"/>
              </a:cxn>
            </a:cxnLst>
            <a:rect l="0" t="0" r="r" b="b"/>
            <a:pathLst>
              <a:path w="9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8" y="3"/>
                </a:lnTo>
                <a:lnTo>
                  <a:pt x="1" y="3"/>
                </a:lnTo>
                <a:lnTo>
                  <a:pt x="8" y="2"/>
                </a:lnTo>
                <a:lnTo>
                  <a:pt x="9" y="2"/>
                </a:lnTo>
                <a:lnTo>
                  <a:pt x="9" y="1"/>
                </a:lnTo>
                <a:lnTo>
                  <a:pt x="9" y="0"/>
                </a:lnTo>
                <a:lnTo>
                  <a:pt x="8" y="0"/>
                </a:lnTo>
                <a:lnTo>
                  <a:pt x="8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56" name="Freeform 154"/>
          <p:cNvSpPr>
            <a:spLocks/>
          </p:cNvSpPr>
          <p:nvPr/>
        </p:nvSpPr>
        <p:spPr bwMode="auto">
          <a:xfrm>
            <a:off x="2322880" y="4216913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6" y="30"/>
              </a:cxn>
              <a:cxn ang="0">
                <a:pos x="12" y="36"/>
              </a:cxn>
              <a:cxn ang="0">
                <a:pos x="12" y="30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0"/>
                </a:lnTo>
                <a:lnTo>
                  <a:pt x="6" y="30"/>
                </a:lnTo>
                <a:lnTo>
                  <a:pt x="12" y="36"/>
                </a:lnTo>
                <a:lnTo>
                  <a:pt x="12" y="30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57" name="Freeform 155"/>
          <p:cNvSpPr>
            <a:spLocks/>
          </p:cNvSpPr>
          <p:nvPr/>
        </p:nvSpPr>
        <p:spPr bwMode="auto">
          <a:xfrm>
            <a:off x="2322880" y="4216913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2" y="6"/>
              </a:cxn>
              <a:cxn ang="0">
                <a:pos x="2" y="5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2" y="6"/>
                </a:lnTo>
                <a:lnTo>
                  <a:pt x="2" y="5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58" name="Freeform 156"/>
          <p:cNvSpPr>
            <a:spLocks/>
          </p:cNvSpPr>
          <p:nvPr/>
        </p:nvSpPr>
        <p:spPr bwMode="auto">
          <a:xfrm>
            <a:off x="2322880" y="4216913"/>
            <a:ext cx="89389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60" y="18"/>
              </a:cxn>
              <a:cxn ang="0">
                <a:pos x="66" y="12"/>
              </a:cxn>
              <a:cxn ang="0">
                <a:pos x="60" y="6"/>
              </a:cxn>
              <a:cxn ang="0">
                <a:pos x="60" y="0"/>
              </a:cxn>
              <a:cxn ang="0">
                <a:pos x="54" y="0"/>
              </a:cxn>
              <a:cxn ang="0">
                <a:pos x="12" y="0"/>
              </a:cxn>
            </a:cxnLst>
            <a:rect l="0" t="0" r="r" b="b"/>
            <a:pathLst>
              <a:path w="66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8"/>
                </a:lnTo>
                <a:lnTo>
                  <a:pt x="60" y="18"/>
                </a:lnTo>
                <a:lnTo>
                  <a:pt x="66" y="12"/>
                </a:lnTo>
                <a:lnTo>
                  <a:pt x="60" y="6"/>
                </a:lnTo>
                <a:lnTo>
                  <a:pt x="60" y="0"/>
                </a:lnTo>
                <a:lnTo>
                  <a:pt x="54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59" name="Freeform 157"/>
          <p:cNvSpPr>
            <a:spLocks/>
          </p:cNvSpPr>
          <p:nvPr/>
        </p:nvSpPr>
        <p:spPr bwMode="auto">
          <a:xfrm>
            <a:off x="2322880" y="4216913"/>
            <a:ext cx="89389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9" y="3"/>
              </a:cxn>
              <a:cxn ang="0">
                <a:pos x="2" y="3"/>
              </a:cxn>
              <a:cxn ang="0">
                <a:pos x="10" y="3"/>
              </a:cxn>
              <a:cxn ang="0">
                <a:pos x="10" y="3"/>
              </a:cxn>
              <a:cxn ang="0">
                <a:pos x="11" y="2"/>
              </a:cxn>
              <a:cxn ang="0">
                <a:pos x="10" y="1"/>
              </a:cxn>
              <a:cxn ang="0">
                <a:pos x="10" y="0"/>
              </a:cxn>
              <a:cxn ang="0">
                <a:pos x="9" y="0"/>
              </a:cxn>
              <a:cxn ang="0">
                <a:pos x="2" y="0"/>
              </a:cxn>
            </a:cxnLst>
            <a:rect l="0" t="0" r="r" b="b"/>
            <a:pathLst>
              <a:path w="11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9" y="3"/>
                </a:lnTo>
                <a:lnTo>
                  <a:pt x="2" y="3"/>
                </a:lnTo>
                <a:lnTo>
                  <a:pt x="10" y="3"/>
                </a:lnTo>
                <a:lnTo>
                  <a:pt x="10" y="3"/>
                </a:lnTo>
                <a:lnTo>
                  <a:pt x="11" y="2"/>
                </a:lnTo>
                <a:lnTo>
                  <a:pt x="10" y="1"/>
                </a:lnTo>
                <a:lnTo>
                  <a:pt x="10" y="0"/>
                </a:lnTo>
                <a:lnTo>
                  <a:pt x="9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60" name="Freeform 158"/>
          <p:cNvSpPr>
            <a:spLocks/>
          </p:cNvSpPr>
          <p:nvPr/>
        </p:nvSpPr>
        <p:spPr bwMode="auto">
          <a:xfrm>
            <a:off x="2387890" y="4202790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12" y="30"/>
              </a:cxn>
              <a:cxn ang="0">
                <a:pos x="18" y="6"/>
              </a:cxn>
              <a:cxn ang="0">
                <a:pos x="18" y="24"/>
              </a:cxn>
              <a:cxn ang="0">
                <a:pos x="12" y="6"/>
              </a:cxn>
              <a:cxn ang="0">
                <a:pos x="12" y="0"/>
              </a:cxn>
              <a:cxn ang="0">
                <a:pos x="0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0" y="30"/>
                </a:lnTo>
                <a:lnTo>
                  <a:pt x="12" y="30"/>
                </a:lnTo>
                <a:lnTo>
                  <a:pt x="18" y="6"/>
                </a:lnTo>
                <a:lnTo>
                  <a:pt x="18" y="24"/>
                </a:lnTo>
                <a:lnTo>
                  <a:pt x="12" y="6"/>
                </a:lnTo>
                <a:lnTo>
                  <a:pt x="12" y="0"/>
                </a:lnTo>
                <a:lnTo>
                  <a:pt x="0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61" name="Freeform 159"/>
          <p:cNvSpPr>
            <a:spLocks/>
          </p:cNvSpPr>
          <p:nvPr/>
        </p:nvSpPr>
        <p:spPr bwMode="auto">
          <a:xfrm>
            <a:off x="2387890" y="4202790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0" y="5"/>
              </a:cxn>
              <a:cxn ang="0">
                <a:pos x="1" y="5"/>
              </a:cxn>
              <a:cxn ang="0">
                <a:pos x="2" y="5"/>
              </a:cxn>
              <a:cxn ang="0">
                <a:pos x="2" y="5"/>
              </a:cxn>
              <a:cxn ang="0">
                <a:pos x="3" y="1"/>
              </a:cxn>
              <a:cxn ang="0">
                <a:pos x="3" y="4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0" y="5"/>
                </a:lnTo>
                <a:lnTo>
                  <a:pt x="0" y="5"/>
                </a:lnTo>
                <a:lnTo>
                  <a:pt x="1" y="5"/>
                </a:lnTo>
                <a:lnTo>
                  <a:pt x="2" y="5"/>
                </a:lnTo>
                <a:lnTo>
                  <a:pt x="2" y="5"/>
                </a:lnTo>
                <a:lnTo>
                  <a:pt x="3" y="1"/>
                </a:lnTo>
                <a:lnTo>
                  <a:pt x="3" y="4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62" name="Freeform 160"/>
          <p:cNvSpPr>
            <a:spLocks/>
          </p:cNvSpPr>
          <p:nvPr/>
        </p:nvSpPr>
        <p:spPr bwMode="auto">
          <a:xfrm>
            <a:off x="2387890" y="4202790"/>
            <a:ext cx="325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18" y="18"/>
              </a:cxn>
              <a:cxn ang="0">
                <a:pos x="18" y="12"/>
              </a:cxn>
              <a:cxn ang="0">
                <a:pos x="24" y="6"/>
              </a:cxn>
              <a:cxn ang="0">
                <a:pos x="18" y="6"/>
              </a:cxn>
              <a:cxn ang="0">
                <a:pos x="18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24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18" y="18"/>
                </a:lnTo>
                <a:lnTo>
                  <a:pt x="18" y="12"/>
                </a:lnTo>
                <a:lnTo>
                  <a:pt x="24" y="6"/>
                </a:lnTo>
                <a:lnTo>
                  <a:pt x="18" y="6"/>
                </a:lnTo>
                <a:lnTo>
                  <a:pt x="18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63" name="Freeform 161"/>
          <p:cNvSpPr>
            <a:spLocks/>
          </p:cNvSpPr>
          <p:nvPr/>
        </p:nvSpPr>
        <p:spPr bwMode="auto">
          <a:xfrm>
            <a:off x="2387890" y="4202790"/>
            <a:ext cx="325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2" y="3"/>
              </a:cxn>
              <a:cxn ang="0">
                <a:pos x="1" y="3"/>
              </a:cxn>
              <a:cxn ang="0">
                <a:pos x="3" y="3"/>
              </a:cxn>
              <a:cxn ang="0">
                <a:pos x="3" y="2"/>
              </a:cxn>
              <a:cxn ang="0">
                <a:pos x="4" y="1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2" y="3"/>
                </a:lnTo>
                <a:lnTo>
                  <a:pt x="1" y="3"/>
                </a:lnTo>
                <a:lnTo>
                  <a:pt x="3" y="3"/>
                </a:lnTo>
                <a:lnTo>
                  <a:pt x="3" y="2"/>
                </a:lnTo>
                <a:lnTo>
                  <a:pt x="4" y="1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64" name="Freeform 162"/>
          <p:cNvSpPr>
            <a:spLocks/>
          </p:cNvSpPr>
          <p:nvPr/>
        </p:nvSpPr>
        <p:spPr bwMode="auto">
          <a:xfrm>
            <a:off x="2396017" y="4181605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6"/>
              </a:cxn>
              <a:cxn ang="0">
                <a:pos x="12" y="36"/>
              </a:cxn>
              <a:cxn ang="0">
                <a:pos x="12" y="30"/>
              </a:cxn>
              <a:cxn ang="0">
                <a:pos x="18" y="12"/>
              </a:cxn>
              <a:cxn ang="0">
                <a:pos x="18" y="24"/>
              </a:cxn>
              <a:cxn ang="0">
                <a:pos x="12" y="6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6"/>
                </a:lnTo>
                <a:lnTo>
                  <a:pt x="12" y="36"/>
                </a:lnTo>
                <a:lnTo>
                  <a:pt x="12" y="30"/>
                </a:lnTo>
                <a:lnTo>
                  <a:pt x="18" y="12"/>
                </a:lnTo>
                <a:lnTo>
                  <a:pt x="18" y="24"/>
                </a:lnTo>
                <a:lnTo>
                  <a:pt x="12" y="6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65" name="Freeform 163"/>
          <p:cNvSpPr>
            <a:spLocks/>
          </p:cNvSpPr>
          <p:nvPr/>
        </p:nvSpPr>
        <p:spPr bwMode="auto">
          <a:xfrm>
            <a:off x="2396017" y="4181605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0" y="6"/>
              </a:cxn>
              <a:cxn ang="0">
                <a:pos x="1" y="6"/>
              </a:cxn>
              <a:cxn ang="0">
                <a:pos x="2" y="6"/>
              </a:cxn>
              <a:cxn ang="0">
                <a:pos x="2" y="5"/>
              </a:cxn>
              <a:cxn ang="0">
                <a:pos x="3" y="2"/>
              </a:cxn>
              <a:cxn ang="0">
                <a:pos x="3" y="4"/>
              </a:cxn>
              <a:cxn ang="0">
                <a:pos x="2" y="1"/>
              </a:cxn>
              <a:cxn ang="0">
                <a:pos x="2" y="1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0" y="6"/>
                </a:lnTo>
                <a:lnTo>
                  <a:pt x="1" y="6"/>
                </a:lnTo>
                <a:lnTo>
                  <a:pt x="2" y="6"/>
                </a:lnTo>
                <a:lnTo>
                  <a:pt x="2" y="5"/>
                </a:lnTo>
                <a:lnTo>
                  <a:pt x="3" y="2"/>
                </a:lnTo>
                <a:lnTo>
                  <a:pt x="3" y="4"/>
                </a:lnTo>
                <a:lnTo>
                  <a:pt x="2" y="1"/>
                </a:lnTo>
                <a:lnTo>
                  <a:pt x="2" y="1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66" name="Freeform 164"/>
          <p:cNvSpPr>
            <a:spLocks/>
          </p:cNvSpPr>
          <p:nvPr/>
        </p:nvSpPr>
        <p:spPr bwMode="auto">
          <a:xfrm>
            <a:off x="2396017" y="4181605"/>
            <a:ext cx="325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24" y="18"/>
              </a:cxn>
              <a:cxn ang="0">
                <a:pos x="24" y="6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24" h="18">
                <a:moveTo>
                  <a:pt x="6" y="0"/>
                </a:moveTo>
                <a:lnTo>
                  <a:pt x="0" y="6"/>
                </a:lnTo>
                <a:lnTo>
                  <a:pt x="0" y="18"/>
                </a:lnTo>
                <a:lnTo>
                  <a:pt x="24" y="18"/>
                </a:lnTo>
                <a:lnTo>
                  <a:pt x="24" y="6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67" name="Freeform 165"/>
          <p:cNvSpPr>
            <a:spLocks/>
          </p:cNvSpPr>
          <p:nvPr/>
        </p:nvSpPr>
        <p:spPr bwMode="auto">
          <a:xfrm>
            <a:off x="2396017" y="4181605"/>
            <a:ext cx="325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2" y="3"/>
              </a:cxn>
              <a:cxn ang="0">
                <a:pos x="1" y="3"/>
              </a:cxn>
              <a:cxn ang="0">
                <a:pos x="3" y="3"/>
              </a:cxn>
              <a:cxn ang="0">
                <a:pos x="4" y="3"/>
              </a:cxn>
              <a:cxn ang="0">
                <a:pos x="4" y="2"/>
              </a:cxn>
              <a:cxn ang="0">
                <a:pos x="4" y="1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2" y="3"/>
                </a:lnTo>
                <a:lnTo>
                  <a:pt x="1" y="3"/>
                </a:lnTo>
                <a:lnTo>
                  <a:pt x="3" y="3"/>
                </a:lnTo>
                <a:lnTo>
                  <a:pt x="4" y="3"/>
                </a:lnTo>
                <a:lnTo>
                  <a:pt x="4" y="2"/>
                </a:lnTo>
                <a:lnTo>
                  <a:pt x="4" y="1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68" name="Freeform 166"/>
          <p:cNvSpPr>
            <a:spLocks/>
          </p:cNvSpPr>
          <p:nvPr/>
        </p:nvSpPr>
        <p:spPr bwMode="auto">
          <a:xfrm>
            <a:off x="2404143" y="4181605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18"/>
              </a:cxn>
              <a:cxn ang="0">
                <a:pos x="24" y="18"/>
              </a:cxn>
              <a:cxn ang="0">
                <a:pos x="30" y="12"/>
              </a:cxn>
              <a:cxn ang="0">
                <a:pos x="24" y="6"/>
              </a:cxn>
              <a:cxn ang="0">
                <a:pos x="18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6" y="6"/>
                </a:lnTo>
                <a:lnTo>
                  <a:pt x="0" y="6"/>
                </a:lnTo>
                <a:lnTo>
                  <a:pt x="0" y="18"/>
                </a:lnTo>
                <a:lnTo>
                  <a:pt x="24" y="18"/>
                </a:lnTo>
                <a:lnTo>
                  <a:pt x="30" y="12"/>
                </a:lnTo>
                <a:lnTo>
                  <a:pt x="24" y="6"/>
                </a:lnTo>
                <a:lnTo>
                  <a:pt x="18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69" name="Freeform 167"/>
          <p:cNvSpPr>
            <a:spLocks/>
          </p:cNvSpPr>
          <p:nvPr/>
        </p:nvSpPr>
        <p:spPr bwMode="auto">
          <a:xfrm>
            <a:off x="2404143" y="4181605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3" y="3"/>
              </a:cxn>
              <a:cxn ang="0">
                <a:pos x="1" y="3"/>
              </a:cxn>
              <a:cxn ang="0">
                <a:pos x="4" y="3"/>
              </a:cxn>
              <a:cxn ang="0">
                <a:pos x="4" y="3"/>
              </a:cxn>
              <a:cxn ang="0">
                <a:pos x="5" y="2"/>
              </a:cxn>
              <a:cxn ang="0">
                <a:pos x="4" y="1"/>
              </a:cxn>
              <a:cxn ang="0">
                <a:pos x="4" y="1"/>
              </a:cxn>
              <a:cxn ang="0">
                <a:pos x="3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3" y="3"/>
                </a:lnTo>
                <a:lnTo>
                  <a:pt x="1" y="3"/>
                </a:lnTo>
                <a:lnTo>
                  <a:pt x="4" y="3"/>
                </a:lnTo>
                <a:lnTo>
                  <a:pt x="4" y="3"/>
                </a:lnTo>
                <a:lnTo>
                  <a:pt x="5" y="2"/>
                </a:lnTo>
                <a:lnTo>
                  <a:pt x="4" y="1"/>
                </a:lnTo>
                <a:lnTo>
                  <a:pt x="4" y="1"/>
                </a:lnTo>
                <a:lnTo>
                  <a:pt x="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70" name="Freeform 168"/>
          <p:cNvSpPr>
            <a:spLocks/>
          </p:cNvSpPr>
          <p:nvPr/>
        </p:nvSpPr>
        <p:spPr bwMode="auto">
          <a:xfrm>
            <a:off x="2420396" y="4167482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12" y="30"/>
              </a:cxn>
              <a:cxn ang="0">
                <a:pos x="18" y="6"/>
              </a:cxn>
              <a:cxn ang="0">
                <a:pos x="18" y="24"/>
              </a:cxn>
              <a:cxn ang="0">
                <a:pos x="12" y="6"/>
              </a:cxn>
              <a:cxn ang="0">
                <a:pos x="12" y="0"/>
              </a:cxn>
              <a:cxn ang="0">
                <a:pos x="0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0" y="30"/>
                </a:lnTo>
                <a:lnTo>
                  <a:pt x="12" y="30"/>
                </a:lnTo>
                <a:lnTo>
                  <a:pt x="18" y="6"/>
                </a:lnTo>
                <a:lnTo>
                  <a:pt x="18" y="24"/>
                </a:lnTo>
                <a:lnTo>
                  <a:pt x="12" y="6"/>
                </a:lnTo>
                <a:lnTo>
                  <a:pt x="12" y="0"/>
                </a:lnTo>
                <a:lnTo>
                  <a:pt x="0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71" name="Freeform 169"/>
          <p:cNvSpPr>
            <a:spLocks/>
          </p:cNvSpPr>
          <p:nvPr/>
        </p:nvSpPr>
        <p:spPr bwMode="auto">
          <a:xfrm>
            <a:off x="2420396" y="4167482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0" y="5"/>
              </a:cxn>
              <a:cxn ang="0">
                <a:pos x="1" y="5"/>
              </a:cxn>
              <a:cxn ang="0">
                <a:pos x="2" y="5"/>
              </a:cxn>
              <a:cxn ang="0">
                <a:pos x="2" y="5"/>
              </a:cxn>
              <a:cxn ang="0">
                <a:pos x="3" y="1"/>
              </a:cxn>
              <a:cxn ang="0">
                <a:pos x="3" y="4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0" y="5"/>
                </a:lnTo>
                <a:lnTo>
                  <a:pt x="0" y="5"/>
                </a:lnTo>
                <a:lnTo>
                  <a:pt x="1" y="5"/>
                </a:lnTo>
                <a:lnTo>
                  <a:pt x="2" y="5"/>
                </a:lnTo>
                <a:lnTo>
                  <a:pt x="2" y="5"/>
                </a:lnTo>
                <a:lnTo>
                  <a:pt x="3" y="1"/>
                </a:lnTo>
                <a:lnTo>
                  <a:pt x="3" y="4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72" name="Freeform 170"/>
          <p:cNvSpPr>
            <a:spLocks/>
          </p:cNvSpPr>
          <p:nvPr/>
        </p:nvSpPr>
        <p:spPr bwMode="auto">
          <a:xfrm>
            <a:off x="2420396" y="4167482"/>
            <a:ext cx="24379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12" y="18"/>
              </a:cxn>
              <a:cxn ang="0">
                <a:pos x="18" y="12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18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12" y="18"/>
                </a:lnTo>
                <a:lnTo>
                  <a:pt x="18" y="12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73" name="Freeform 171"/>
          <p:cNvSpPr>
            <a:spLocks/>
          </p:cNvSpPr>
          <p:nvPr/>
        </p:nvSpPr>
        <p:spPr bwMode="auto">
          <a:xfrm>
            <a:off x="2420396" y="4167482"/>
            <a:ext cx="24379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2" y="3"/>
              </a:cxn>
              <a:cxn ang="0">
                <a:pos x="1" y="3"/>
              </a:cxn>
              <a:cxn ang="0">
                <a:pos x="2" y="3"/>
              </a:cxn>
              <a:cxn ang="0">
                <a:pos x="3" y="2"/>
              </a:cxn>
              <a:cxn ang="0">
                <a:pos x="3" y="1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3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2" y="3"/>
                </a:lnTo>
                <a:lnTo>
                  <a:pt x="1" y="3"/>
                </a:lnTo>
                <a:lnTo>
                  <a:pt x="2" y="3"/>
                </a:lnTo>
                <a:lnTo>
                  <a:pt x="3" y="2"/>
                </a:lnTo>
                <a:lnTo>
                  <a:pt x="3" y="1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74" name="Freeform 172"/>
          <p:cNvSpPr>
            <a:spLocks/>
          </p:cNvSpPr>
          <p:nvPr/>
        </p:nvSpPr>
        <p:spPr bwMode="auto">
          <a:xfrm>
            <a:off x="2420396" y="4167482"/>
            <a:ext cx="325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18" y="18"/>
              </a:cxn>
              <a:cxn ang="0">
                <a:pos x="18" y="12"/>
              </a:cxn>
              <a:cxn ang="0">
                <a:pos x="24" y="6"/>
              </a:cxn>
              <a:cxn ang="0">
                <a:pos x="18" y="6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24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18" y="18"/>
                </a:lnTo>
                <a:lnTo>
                  <a:pt x="18" y="12"/>
                </a:lnTo>
                <a:lnTo>
                  <a:pt x="24" y="6"/>
                </a:lnTo>
                <a:lnTo>
                  <a:pt x="18" y="6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75" name="Freeform 173"/>
          <p:cNvSpPr>
            <a:spLocks/>
          </p:cNvSpPr>
          <p:nvPr/>
        </p:nvSpPr>
        <p:spPr bwMode="auto">
          <a:xfrm>
            <a:off x="2420396" y="4167482"/>
            <a:ext cx="325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2" y="3"/>
              </a:cxn>
              <a:cxn ang="0">
                <a:pos x="2" y="3"/>
              </a:cxn>
              <a:cxn ang="0">
                <a:pos x="3" y="3"/>
              </a:cxn>
              <a:cxn ang="0">
                <a:pos x="3" y="2"/>
              </a:cxn>
              <a:cxn ang="0">
                <a:pos x="4" y="1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2" y="3"/>
                </a:lnTo>
                <a:lnTo>
                  <a:pt x="2" y="3"/>
                </a:lnTo>
                <a:lnTo>
                  <a:pt x="3" y="3"/>
                </a:lnTo>
                <a:lnTo>
                  <a:pt x="3" y="2"/>
                </a:lnTo>
                <a:lnTo>
                  <a:pt x="4" y="1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76" name="Freeform 174"/>
          <p:cNvSpPr>
            <a:spLocks/>
          </p:cNvSpPr>
          <p:nvPr/>
        </p:nvSpPr>
        <p:spPr bwMode="auto">
          <a:xfrm>
            <a:off x="2428522" y="4153359"/>
            <a:ext cx="24379" cy="35307"/>
          </a:xfrm>
          <a:custGeom>
            <a:avLst/>
            <a:gdLst/>
            <a:ahLst/>
            <a:cxnLst>
              <a:cxn ang="0">
                <a:pos x="0" y="18"/>
              </a:cxn>
              <a:cxn ang="0">
                <a:pos x="0" y="30"/>
              </a:cxn>
              <a:cxn ang="0">
                <a:pos x="12" y="30"/>
              </a:cxn>
              <a:cxn ang="0">
                <a:pos x="12" y="24"/>
              </a:cxn>
              <a:cxn ang="0">
                <a:pos x="18" y="6"/>
              </a:cxn>
              <a:cxn ang="0">
                <a:pos x="18" y="18"/>
              </a:cxn>
              <a:cxn ang="0">
                <a:pos x="12" y="0"/>
              </a:cxn>
              <a:cxn ang="0">
                <a:pos x="0" y="0"/>
              </a:cxn>
              <a:cxn ang="0">
                <a:pos x="0" y="6"/>
              </a:cxn>
              <a:cxn ang="0">
                <a:pos x="0" y="18"/>
              </a:cxn>
            </a:cxnLst>
            <a:rect l="0" t="0" r="r" b="b"/>
            <a:pathLst>
              <a:path w="18" h="30">
                <a:moveTo>
                  <a:pt x="0" y="18"/>
                </a:moveTo>
                <a:lnTo>
                  <a:pt x="0" y="30"/>
                </a:lnTo>
                <a:lnTo>
                  <a:pt x="12" y="30"/>
                </a:lnTo>
                <a:lnTo>
                  <a:pt x="12" y="24"/>
                </a:lnTo>
                <a:lnTo>
                  <a:pt x="18" y="6"/>
                </a:lnTo>
                <a:lnTo>
                  <a:pt x="18" y="18"/>
                </a:lnTo>
                <a:lnTo>
                  <a:pt x="12" y="0"/>
                </a:lnTo>
                <a:lnTo>
                  <a:pt x="0" y="0"/>
                </a:lnTo>
                <a:lnTo>
                  <a:pt x="0" y="6"/>
                </a:lnTo>
                <a:lnTo>
                  <a:pt x="0" y="18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77" name="Freeform 175"/>
          <p:cNvSpPr>
            <a:spLocks/>
          </p:cNvSpPr>
          <p:nvPr/>
        </p:nvSpPr>
        <p:spPr bwMode="auto">
          <a:xfrm>
            <a:off x="2428522" y="4153359"/>
            <a:ext cx="24379" cy="35307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2" y="5"/>
              </a:cxn>
              <a:cxn ang="0">
                <a:pos x="2" y="4"/>
              </a:cxn>
              <a:cxn ang="0">
                <a:pos x="3" y="1"/>
              </a:cxn>
              <a:cxn ang="0">
                <a:pos x="3" y="3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3"/>
              </a:cxn>
            </a:cxnLst>
            <a:rect l="0" t="0" r="r" b="b"/>
            <a:pathLst>
              <a:path w="3" h="5">
                <a:moveTo>
                  <a:pt x="0" y="3"/>
                </a:moveTo>
                <a:lnTo>
                  <a:pt x="0" y="4"/>
                </a:lnTo>
                <a:lnTo>
                  <a:pt x="0" y="5"/>
                </a:lnTo>
                <a:lnTo>
                  <a:pt x="1" y="5"/>
                </a:lnTo>
                <a:lnTo>
                  <a:pt x="2" y="5"/>
                </a:lnTo>
                <a:lnTo>
                  <a:pt x="2" y="4"/>
                </a:lnTo>
                <a:lnTo>
                  <a:pt x="3" y="1"/>
                </a:lnTo>
                <a:lnTo>
                  <a:pt x="3" y="3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3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78" name="Freeform 176"/>
          <p:cNvSpPr>
            <a:spLocks/>
          </p:cNvSpPr>
          <p:nvPr/>
        </p:nvSpPr>
        <p:spPr bwMode="auto">
          <a:xfrm>
            <a:off x="2428522" y="4153359"/>
            <a:ext cx="325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12" y="18"/>
              </a:cxn>
              <a:cxn ang="0">
                <a:pos x="6" y="18"/>
              </a:cxn>
              <a:cxn ang="0">
                <a:pos x="18" y="12"/>
              </a:cxn>
              <a:cxn ang="0">
                <a:pos x="24" y="12"/>
              </a:cxn>
              <a:cxn ang="0">
                <a:pos x="24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24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12" y="18"/>
                </a:lnTo>
                <a:lnTo>
                  <a:pt x="6" y="18"/>
                </a:lnTo>
                <a:lnTo>
                  <a:pt x="18" y="12"/>
                </a:lnTo>
                <a:lnTo>
                  <a:pt x="24" y="12"/>
                </a:lnTo>
                <a:lnTo>
                  <a:pt x="24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79" name="Freeform 177"/>
          <p:cNvSpPr>
            <a:spLocks/>
          </p:cNvSpPr>
          <p:nvPr/>
        </p:nvSpPr>
        <p:spPr bwMode="auto">
          <a:xfrm>
            <a:off x="2428522" y="4153359"/>
            <a:ext cx="325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2" y="3"/>
              </a:cxn>
              <a:cxn ang="0">
                <a:pos x="1" y="3"/>
              </a:cxn>
              <a:cxn ang="0">
                <a:pos x="3" y="2"/>
              </a:cxn>
              <a:cxn ang="0">
                <a:pos x="4" y="2"/>
              </a:cxn>
              <a:cxn ang="0">
                <a:pos x="4" y="1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2" y="3"/>
                </a:lnTo>
                <a:lnTo>
                  <a:pt x="1" y="3"/>
                </a:lnTo>
                <a:lnTo>
                  <a:pt x="3" y="2"/>
                </a:lnTo>
                <a:lnTo>
                  <a:pt x="4" y="2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80" name="Freeform 178"/>
          <p:cNvSpPr>
            <a:spLocks/>
          </p:cNvSpPr>
          <p:nvPr/>
        </p:nvSpPr>
        <p:spPr bwMode="auto">
          <a:xfrm>
            <a:off x="2436648" y="4132175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6" y="30"/>
              </a:cxn>
              <a:cxn ang="0">
                <a:pos x="6" y="36"/>
              </a:cxn>
              <a:cxn ang="0">
                <a:pos x="12" y="30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0"/>
                </a:lnTo>
                <a:lnTo>
                  <a:pt x="6" y="30"/>
                </a:lnTo>
                <a:lnTo>
                  <a:pt x="6" y="36"/>
                </a:lnTo>
                <a:lnTo>
                  <a:pt x="12" y="30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81" name="Freeform 179"/>
          <p:cNvSpPr>
            <a:spLocks/>
          </p:cNvSpPr>
          <p:nvPr/>
        </p:nvSpPr>
        <p:spPr bwMode="auto">
          <a:xfrm>
            <a:off x="2436648" y="4132175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1" y="6"/>
              </a:cxn>
              <a:cxn ang="0">
                <a:pos x="2" y="5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1" y="6"/>
                </a:lnTo>
                <a:lnTo>
                  <a:pt x="2" y="5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82" name="Freeform 180"/>
          <p:cNvSpPr>
            <a:spLocks/>
          </p:cNvSpPr>
          <p:nvPr/>
        </p:nvSpPr>
        <p:spPr bwMode="auto">
          <a:xfrm>
            <a:off x="2436648" y="4132175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24" y="18"/>
              </a:cxn>
              <a:cxn ang="0">
                <a:pos x="24" y="12"/>
              </a:cxn>
              <a:cxn ang="0">
                <a:pos x="30" y="12"/>
              </a:cxn>
              <a:cxn ang="0">
                <a:pos x="24" y="6"/>
              </a:cxn>
              <a:cxn ang="0">
                <a:pos x="24" y="0"/>
              </a:cxn>
              <a:cxn ang="0">
                <a:pos x="18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24" y="18"/>
                </a:lnTo>
                <a:lnTo>
                  <a:pt x="24" y="12"/>
                </a:lnTo>
                <a:lnTo>
                  <a:pt x="30" y="12"/>
                </a:lnTo>
                <a:lnTo>
                  <a:pt x="24" y="6"/>
                </a:lnTo>
                <a:lnTo>
                  <a:pt x="24" y="0"/>
                </a:lnTo>
                <a:lnTo>
                  <a:pt x="18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83" name="Freeform 181"/>
          <p:cNvSpPr>
            <a:spLocks/>
          </p:cNvSpPr>
          <p:nvPr/>
        </p:nvSpPr>
        <p:spPr bwMode="auto">
          <a:xfrm>
            <a:off x="2436648" y="4132175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3" y="3"/>
              </a:cxn>
              <a:cxn ang="0">
                <a:pos x="1" y="3"/>
              </a:cxn>
              <a:cxn ang="0">
                <a:pos x="4" y="3"/>
              </a:cxn>
              <a:cxn ang="0">
                <a:pos x="4" y="2"/>
              </a:cxn>
              <a:cxn ang="0">
                <a:pos x="5" y="2"/>
              </a:cxn>
              <a:cxn ang="0">
                <a:pos x="4" y="1"/>
              </a:cxn>
              <a:cxn ang="0">
                <a:pos x="4" y="0"/>
              </a:cxn>
              <a:cxn ang="0">
                <a:pos x="3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3" y="3"/>
                </a:lnTo>
                <a:lnTo>
                  <a:pt x="1" y="3"/>
                </a:lnTo>
                <a:lnTo>
                  <a:pt x="4" y="3"/>
                </a:lnTo>
                <a:lnTo>
                  <a:pt x="4" y="2"/>
                </a:lnTo>
                <a:lnTo>
                  <a:pt x="5" y="2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84" name="Freeform 182"/>
          <p:cNvSpPr>
            <a:spLocks/>
          </p:cNvSpPr>
          <p:nvPr/>
        </p:nvSpPr>
        <p:spPr bwMode="auto">
          <a:xfrm>
            <a:off x="2452901" y="4118052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12" y="30"/>
              </a:cxn>
              <a:cxn ang="0">
                <a:pos x="12" y="24"/>
              </a:cxn>
              <a:cxn ang="0">
                <a:pos x="18" y="6"/>
              </a:cxn>
              <a:cxn ang="0">
                <a:pos x="18" y="24"/>
              </a:cxn>
              <a:cxn ang="0">
                <a:pos x="12" y="0"/>
              </a:cxn>
              <a:cxn ang="0">
                <a:pos x="0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0" y="30"/>
                </a:lnTo>
                <a:lnTo>
                  <a:pt x="12" y="30"/>
                </a:lnTo>
                <a:lnTo>
                  <a:pt x="12" y="24"/>
                </a:lnTo>
                <a:lnTo>
                  <a:pt x="18" y="6"/>
                </a:lnTo>
                <a:lnTo>
                  <a:pt x="18" y="24"/>
                </a:lnTo>
                <a:lnTo>
                  <a:pt x="12" y="0"/>
                </a:lnTo>
                <a:lnTo>
                  <a:pt x="0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85" name="Freeform 183"/>
          <p:cNvSpPr>
            <a:spLocks/>
          </p:cNvSpPr>
          <p:nvPr/>
        </p:nvSpPr>
        <p:spPr bwMode="auto">
          <a:xfrm>
            <a:off x="2452901" y="4118052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4"/>
              </a:cxn>
              <a:cxn ang="0">
                <a:pos x="0" y="5"/>
              </a:cxn>
              <a:cxn ang="0">
                <a:pos x="1" y="5"/>
              </a:cxn>
              <a:cxn ang="0">
                <a:pos x="2" y="5"/>
              </a:cxn>
              <a:cxn ang="0">
                <a:pos x="2" y="4"/>
              </a:cxn>
              <a:cxn ang="0">
                <a:pos x="3" y="1"/>
              </a:cxn>
              <a:cxn ang="0">
                <a:pos x="3" y="4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1" y="4"/>
                </a:lnTo>
                <a:lnTo>
                  <a:pt x="0" y="5"/>
                </a:lnTo>
                <a:lnTo>
                  <a:pt x="1" y="5"/>
                </a:lnTo>
                <a:lnTo>
                  <a:pt x="2" y="5"/>
                </a:lnTo>
                <a:lnTo>
                  <a:pt x="2" y="4"/>
                </a:lnTo>
                <a:lnTo>
                  <a:pt x="3" y="1"/>
                </a:lnTo>
                <a:lnTo>
                  <a:pt x="3" y="4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86" name="Freeform 184"/>
          <p:cNvSpPr>
            <a:spLocks/>
          </p:cNvSpPr>
          <p:nvPr/>
        </p:nvSpPr>
        <p:spPr bwMode="auto">
          <a:xfrm>
            <a:off x="2452901" y="4118052"/>
            <a:ext cx="24379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18" y="18"/>
              </a:cxn>
              <a:cxn ang="0">
                <a:pos x="18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18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18" y="18"/>
                </a:lnTo>
                <a:lnTo>
                  <a:pt x="18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87" name="Freeform 185"/>
          <p:cNvSpPr>
            <a:spLocks/>
          </p:cNvSpPr>
          <p:nvPr/>
        </p:nvSpPr>
        <p:spPr bwMode="auto">
          <a:xfrm>
            <a:off x="2452901" y="4118052"/>
            <a:ext cx="24379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2" y="3"/>
              </a:cxn>
              <a:cxn ang="0">
                <a:pos x="1" y="3"/>
              </a:cxn>
              <a:cxn ang="0">
                <a:pos x="3" y="3"/>
              </a:cxn>
              <a:cxn ang="0">
                <a:pos x="3" y="2"/>
              </a:cxn>
              <a:cxn ang="0">
                <a:pos x="3" y="1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3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2" y="3"/>
                </a:lnTo>
                <a:lnTo>
                  <a:pt x="1" y="3"/>
                </a:lnTo>
                <a:lnTo>
                  <a:pt x="3" y="3"/>
                </a:lnTo>
                <a:lnTo>
                  <a:pt x="3" y="2"/>
                </a:lnTo>
                <a:lnTo>
                  <a:pt x="3" y="1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88" name="Freeform 186"/>
          <p:cNvSpPr>
            <a:spLocks/>
          </p:cNvSpPr>
          <p:nvPr/>
        </p:nvSpPr>
        <p:spPr bwMode="auto">
          <a:xfrm>
            <a:off x="2452901" y="4118052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6" y="18"/>
              </a:cxn>
              <a:cxn ang="0">
                <a:pos x="30" y="18"/>
              </a:cxn>
              <a:cxn ang="0">
                <a:pos x="30" y="0"/>
              </a:cxn>
              <a:cxn ang="0">
                <a:pos x="24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6" y="18"/>
                </a:lnTo>
                <a:lnTo>
                  <a:pt x="30" y="18"/>
                </a:lnTo>
                <a:lnTo>
                  <a:pt x="30" y="0"/>
                </a:lnTo>
                <a:lnTo>
                  <a:pt x="24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89" name="Freeform 187"/>
          <p:cNvSpPr>
            <a:spLocks/>
          </p:cNvSpPr>
          <p:nvPr/>
        </p:nvSpPr>
        <p:spPr bwMode="auto">
          <a:xfrm>
            <a:off x="2452901" y="4118052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3"/>
              </a:cxn>
              <a:cxn ang="0">
                <a:pos x="4" y="3"/>
              </a:cxn>
              <a:cxn ang="0">
                <a:pos x="2" y="3"/>
              </a:cxn>
              <a:cxn ang="0">
                <a:pos x="5" y="3"/>
              </a:cxn>
              <a:cxn ang="0">
                <a:pos x="5" y="2"/>
              </a:cxn>
              <a:cxn ang="0">
                <a:pos x="5" y="1"/>
              </a:cxn>
              <a:cxn ang="0">
                <a:pos x="5" y="0"/>
              </a:cxn>
              <a:cxn ang="0">
                <a:pos x="5" y="0"/>
              </a:cxn>
              <a:cxn ang="0">
                <a:pos x="4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3"/>
                </a:lnTo>
                <a:lnTo>
                  <a:pt x="4" y="3"/>
                </a:lnTo>
                <a:lnTo>
                  <a:pt x="2" y="3"/>
                </a:lnTo>
                <a:lnTo>
                  <a:pt x="5" y="3"/>
                </a:lnTo>
                <a:lnTo>
                  <a:pt x="5" y="2"/>
                </a:lnTo>
                <a:lnTo>
                  <a:pt x="5" y="1"/>
                </a:lnTo>
                <a:lnTo>
                  <a:pt x="5" y="0"/>
                </a:lnTo>
                <a:lnTo>
                  <a:pt x="5" y="0"/>
                </a:lnTo>
                <a:lnTo>
                  <a:pt x="4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90" name="Freeform 188"/>
          <p:cNvSpPr>
            <a:spLocks/>
          </p:cNvSpPr>
          <p:nvPr/>
        </p:nvSpPr>
        <p:spPr bwMode="auto">
          <a:xfrm>
            <a:off x="2469154" y="4082745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0" y="42"/>
              </a:cxn>
              <a:cxn ang="0">
                <a:pos x="6" y="48"/>
              </a:cxn>
              <a:cxn ang="0">
                <a:pos x="18" y="48"/>
              </a:cxn>
              <a:cxn ang="0">
                <a:pos x="18" y="0"/>
              </a:cxn>
              <a:cxn ang="0">
                <a:pos x="6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0" y="42"/>
                </a:lnTo>
                <a:lnTo>
                  <a:pt x="6" y="48"/>
                </a:lnTo>
                <a:lnTo>
                  <a:pt x="18" y="48"/>
                </a:lnTo>
                <a:lnTo>
                  <a:pt x="18" y="0"/>
                </a:lnTo>
                <a:lnTo>
                  <a:pt x="6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91" name="Freeform 189"/>
          <p:cNvSpPr>
            <a:spLocks/>
          </p:cNvSpPr>
          <p:nvPr/>
        </p:nvSpPr>
        <p:spPr bwMode="auto">
          <a:xfrm>
            <a:off x="2469154" y="4082745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1" y="8"/>
              </a:cxn>
              <a:cxn ang="0">
                <a:pos x="2" y="8"/>
              </a:cxn>
              <a:cxn ang="0">
                <a:pos x="3" y="8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0" y="7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92" name="Freeform 190"/>
          <p:cNvSpPr>
            <a:spLocks/>
          </p:cNvSpPr>
          <p:nvPr/>
        </p:nvSpPr>
        <p:spPr bwMode="auto">
          <a:xfrm>
            <a:off x="2469154" y="4082745"/>
            <a:ext cx="325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18" y="18"/>
              </a:cxn>
              <a:cxn ang="0">
                <a:pos x="18" y="12"/>
              </a:cxn>
              <a:cxn ang="0">
                <a:pos x="24" y="6"/>
              </a:cxn>
              <a:cxn ang="0">
                <a:pos x="18" y="6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24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18" y="18"/>
                </a:lnTo>
                <a:lnTo>
                  <a:pt x="18" y="12"/>
                </a:lnTo>
                <a:lnTo>
                  <a:pt x="24" y="6"/>
                </a:lnTo>
                <a:lnTo>
                  <a:pt x="18" y="6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93" name="Freeform 191"/>
          <p:cNvSpPr>
            <a:spLocks/>
          </p:cNvSpPr>
          <p:nvPr/>
        </p:nvSpPr>
        <p:spPr bwMode="auto">
          <a:xfrm>
            <a:off x="2469154" y="4082745"/>
            <a:ext cx="325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2" y="3"/>
              </a:cxn>
              <a:cxn ang="0">
                <a:pos x="2" y="3"/>
              </a:cxn>
              <a:cxn ang="0">
                <a:pos x="3" y="3"/>
              </a:cxn>
              <a:cxn ang="0">
                <a:pos x="3" y="2"/>
              </a:cxn>
              <a:cxn ang="0">
                <a:pos x="4" y="1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2" y="3"/>
                </a:lnTo>
                <a:lnTo>
                  <a:pt x="2" y="3"/>
                </a:lnTo>
                <a:lnTo>
                  <a:pt x="3" y="3"/>
                </a:lnTo>
                <a:lnTo>
                  <a:pt x="3" y="2"/>
                </a:lnTo>
                <a:lnTo>
                  <a:pt x="4" y="1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94" name="Freeform 192"/>
          <p:cNvSpPr>
            <a:spLocks/>
          </p:cNvSpPr>
          <p:nvPr/>
        </p:nvSpPr>
        <p:spPr bwMode="auto">
          <a:xfrm>
            <a:off x="2477280" y="4061560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6"/>
              </a:cxn>
              <a:cxn ang="0">
                <a:pos x="12" y="36"/>
              </a:cxn>
              <a:cxn ang="0">
                <a:pos x="12" y="30"/>
              </a:cxn>
              <a:cxn ang="0">
                <a:pos x="18" y="12"/>
              </a:cxn>
              <a:cxn ang="0">
                <a:pos x="18" y="24"/>
              </a:cxn>
              <a:cxn ang="0">
                <a:pos x="12" y="6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6"/>
                </a:lnTo>
                <a:lnTo>
                  <a:pt x="12" y="36"/>
                </a:lnTo>
                <a:lnTo>
                  <a:pt x="12" y="30"/>
                </a:lnTo>
                <a:lnTo>
                  <a:pt x="18" y="12"/>
                </a:lnTo>
                <a:lnTo>
                  <a:pt x="18" y="24"/>
                </a:lnTo>
                <a:lnTo>
                  <a:pt x="12" y="6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95" name="Freeform 193"/>
          <p:cNvSpPr>
            <a:spLocks/>
          </p:cNvSpPr>
          <p:nvPr/>
        </p:nvSpPr>
        <p:spPr bwMode="auto">
          <a:xfrm>
            <a:off x="2477280" y="4061560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0" y="6"/>
              </a:cxn>
              <a:cxn ang="0">
                <a:pos x="1" y="6"/>
              </a:cxn>
              <a:cxn ang="0">
                <a:pos x="2" y="6"/>
              </a:cxn>
              <a:cxn ang="0">
                <a:pos x="2" y="5"/>
              </a:cxn>
              <a:cxn ang="0">
                <a:pos x="3" y="2"/>
              </a:cxn>
              <a:cxn ang="0">
                <a:pos x="3" y="4"/>
              </a:cxn>
              <a:cxn ang="0">
                <a:pos x="2" y="1"/>
              </a:cxn>
              <a:cxn ang="0">
                <a:pos x="2" y="1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0" y="6"/>
                </a:lnTo>
                <a:lnTo>
                  <a:pt x="1" y="6"/>
                </a:lnTo>
                <a:lnTo>
                  <a:pt x="2" y="6"/>
                </a:lnTo>
                <a:lnTo>
                  <a:pt x="2" y="5"/>
                </a:lnTo>
                <a:lnTo>
                  <a:pt x="3" y="2"/>
                </a:lnTo>
                <a:lnTo>
                  <a:pt x="3" y="4"/>
                </a:lnTo>
                <a:lnTo>
                  <a:pt x="2" y="1"/>
                </a:lnTo>
                <a:lnTo>
                  <a:pt x="2" y="1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96" name="Freeform 194"/>
          <p:cNvSpPr>
            <a:spLocks/>
          </p:cNvSpPr>
          <p:nvPr/>
        </p:nvSpPr>
        <p:spPr bwMode="auto">
          <a:xfrm>
            <a:off x="2477280" y="4061560"/>
            <a:ext cx="325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24" y="18"/>
              </a:cxn>
              <a:cxn ang="0">
                <a:pos x="24" y="6"/>
              </a:cxn>
              <a:cxn ang="0">
                <a:pos x="18" y="6"/>
              </a:cxn>
              <a:cxn ang="0">
                <a:pos x="18" y="0"/>
              </a:cxn>
              <a:cxn ang="0">
                <a:pos x="6" y="0"/>
              </a:cxn>
            </a:cxnLst>
            <a:rect l="0" t="0" r="r" b="b"/>
            <a:pathLst>
              <a:path w="24" h="18">
                <a:moveTo>
                  <a:pt x="6" y="0"/>
                </a:moveTo>
                <a:lnTo>
                  <a:pt x="0" y="6"/>
                </a:lnTo>
                <a:lnTo>
                  <a:pt x="0" y="18"/>
                </a:lnTo>
                <a:lnTo>
                  <a:pt x="24" y="18"/>
                </a:lnTo>
                <a:lnTo>
                  <a:pt x="24" y="6"/>
                </a:lnTo>
                <a:lnTo>
                  <a:pt x="18" y="6"/>
                </a:lnTo>
                <a:lnTo>
                  <a:pt x="18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97" name="Freeform 195"/>
          <p:cNvSpPr>
            <a:spLocks/>
          </p:cNvSpPr>
          <p:nvPr/>
        </p:nvSpPr>
        <p:spPr bwMode="auto">
          <a:xfrm>
            <a:off x="2477280" y="4061560"/>
            <a:ext cx="325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3" y="3"/>
              </a:cxn>
              <a:cxn ang="0">
                <a:pos x="1" y="3"/>
              </a:cxn>
              <a:cxn ang="0">
                <a:pos x="3" y="3"/>
              </a:cxn>
              <a:cxn ang="0">
                <a:pos x="4" y="3"/>
              </a:cxn>
              <a:cxn ang="0">
                <a:pos x="4" y="2"/>
              </a:cxn>
              <a:cxn ang="0">
                <a:pos x="4" y="1"/>
              </a:cxn>
              <a:cxn ang="0">
                <a:pos x="3" y="1"/>
              </a:cxn>
              <a:cxn ang="0">
                <a:pos x="3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3" y="3"/>
                </a:lnTo>
                <a:lnTo>
                  <a:pt x="1" y="3"/>
                </a:lnTo>
                <a:lnTo>
                  <a:pt x="3" y="3"/>
                </a:lnTo>
                <a:lnTo>
                  <a:pt x="4" y="3"/>
                </a:lnTo>
                <a:lnTo>
                  <a:pt x="4" y="2"/>
                </a:lnTo>
                <a:lnTo>
                  <a:pt x="4" y="1"/>
                </a:lnTo>
                <a:lnTo>
                  <a:pt x="3" y="1"/>
                </a:lnTo>
                <a:lnTo>
                  <a:pt x="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98" name="Freeform 196"/>
          <p:cNvSpPr>
            <a:spLocks/>
          </p:cNvSpPr>
          <p:nvPr/>
        </p:nvSpPr>
        <p:spPr bwMode="auto">
          <a:xfrm>
            <a:off x="2485406" y="4047438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0" y="30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199" name="Freeform 197"/>
          <p:cNvSpPr>
            <a:spLocks/>
          </p:cNvSpPr>
          <p:nvPr/>
        </p:nvSpPr>
        <p:spPr bwMode="auto">
          <a:xfrm>
            <a:off x="2485406" y="4047438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2" y="5"/>
              </a:cxn>
              <a:cxn ang="0">
                <a:pos x="2" y="5"/>
              </a:cxn>
              <a:cxn ang="0">
                <a:pos x="3" y="5"/>
              </a:cxn>
              <a:cxn ang="0">
                <a:pos x="3" y="1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2" y="5"/>
                </a:lnTo>
                <a:lnTo>
                  <a:pt x="2" y="5"/>
                </a:lnTo>
                <a:lnTo>
                  <a:pt x="3" y="5"/>
                </a:lnTo>
                <a:lnTo>
                  <a:pt x="3" y="1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200" name="Freeform 198"/>
          <p:cNvSpPr>
            <a:spLocks/>
          </p:cNvSpPr>
          <p:nvPr/>
        </p:nvSpPr>
        <p:spPr bwMode="auto">
          <a:xfrm>
            <a:off x="2485406" y="4047438"/>
            <a:ext cx="130021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96" y="18"/>
              </a:cxn>
              <a:cxn ang="0">
                <a:pos x="96" y="0"/>
              </a:cxn>
              <a:cxn ang="0">
                <a:pos x="90" y="0"/>
              </a:cxn>
              <a:cxn ang="0">
                <a:pos x="12" y="0"/>
              </a:cxn>
            </a:cxnLst>
            <a:rect l="0" t="0" r="r" b="b"/>
            <a:pathLst>
              <a:path w="96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96" y="18"/>
                </a:lnTo>
                <a:lnTo>
                  <a:pt x="96" y="0"/>
                </a:lnTo>
                <a:lnTo>
                  <a:pt x="90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201" name="Freeform 199"/>
          <p:cNvSpPr>
            <a:spLocks/>
          </p:cNvSpPr>
          <p:nvPr/>
        </p:nvSpPr>
        <p:spPr bwMode="auto">
          <a:xfrm>
            <a:off x="2485406" y="4047438"/>
            <a:ext cx="130021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15" y="3"/>
              </a:cxn>
              <a:cxn ang="0">
                <a:pos x="2" y="3"/>
              </a:cxn>
              <a:cxn ang="0">
                <a:pos x="16" y="3"/>
              </a:cxn>
              <a:cxn ang="0">
                <a:pos x="16" y="2"/>
              </a:cxn>
              <a:cxn ang="0">
                <a:pos x="16" y="1"/>
              </a:cxn>
              <a:cxn ang="0">
                <a:pos x="16" y="1"/>
              </a:cxn>
              <a:cxn ang="0">
                <a:pos x="16" y="0"/>
              </a:cxn>
              <a:cxn ang="0">
                <a:pos x="15" y="0"/>
              </a:cxn>
              <a:cxn ang="0">
                <a:pos x="2" y="0"/>
              </a:cxn>
            </a:cxnLst>
            <a:rect l="0" t="0" r="r" b="b"/>
            <a:pathLst>
              <a:path w="16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15" y="3"/>
                </a:lnTo>
                <a:lnTo>
                  <a:pt x="2" y="3"/>
                </a:lnTo>
                <a:lnTo>
                  <a:pt x="16" y="3"/>
                </a:lnTo>
                <a:lnTo>
                  <a:pt x="16" y="2"/>
                </a:lnTo>
                <a:lnTo>
                  <a:pt x="16" y="1"/>
                </a:lnTo>
                <a:lnTo>
                  <a:pt x="16" y="1"/>
                </a:lnTo>
                <a:lnTo>
                  <a:pt x="16" y="0"/>
                </a:lnTo>
                <a:lnTo>
                  <a:pt x="15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202" name="Freeform 200"/>
          <p:cNvSpPr>
            <a:spLocks/>
          </p:cNvSpPr>
          <p:nvPr/>
        </p:nvSpPr>
        <p:spPr bwMode="auto">
          <a:xfrm>
            <a:off x="2591048" y="4033315"/>
            <a:ext cx="24379" cy="35307"/>
          </a:xfrm>
          <a:custGeom>
            <a:avLst/>
            <a:gdLst/>
            <a:ahLst/>
            <a:cxnLst>
              <a:cxn ang="0">
                <a:pos x="0" y="18"/>
              </a:cxn>
              <a:cxn ang="0">
                <a:pos x="0" y="24"/>
              </a:cxn>
              <a:cxn ang="0">
                <a:pos x="6" y="30"/>
              </a:cxn>
              <a:cxn ang="0">
                <a:pos x="18" y="30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18"/>
              </a:cxn>
            </a:cxnLst>
            <a:rect l="0" t="0" r="r" b="b"/>
            <a:pathLst>
              <a:path w="18" h="30">
                <a:moveTo>
                  <a:pt x="0" y="18"/>
                </a:moveTo>
                <a:lnTo>
                  <a:pt x="0" y="24"/>
                </a:lnTo>
                <a:lnTo>
                  <a:pt x="6" y="30"/>
                </a:lnTo>
                <a:lnTo>
                  <a:pt x="18" y="30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18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203" name="Freeform 201"/>
          <p:cNvSpPr>
            <a:spLocks/>
          </p:cNvSpPr>
          <p:nvPr/>
        </p:nvSpPr>
        <p:spPr bwMode="auto">
          <a:xfrm>
            <a:off x="2591048" y="4033315"/>
            <a:ext cx="24379" cy="35307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4"/>
              </a:cxn>
              <a:cxn ang="0">
                <a:pos x="1" y="5"/>
              </a:cxn>
              <a:cxn ang="0">
                <a:pos x="2" y="5"/>
              </a:cxn>
              <a:cxn ang="0">
                <a:pos x="3" y="5"/>
              </a:cxn>
              <a:cxn ang="0">
                <a:pos x="3" y="4"/>
              </a:cxn>
              <a:cxn ang="0">
                <a:pos x="3" y="1"/>
              </a:cxn>
              <a:cxn ang="0">
                <a:pos x="3" y="3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3"/>
              </a:cxn>
            </a:cxnLst>
            <a:rect l="0" t="0" r="r" b="b"/>
            <a:pathLst>
              <a:path w="3" h="5">
                <a:moveTo>
                  <a:pt x="0" y="3"/>
                </a:moveTo>
                <a:lnTo>
                  <a:pt x="0" y="4"/>
                </a:lnTo>
                <a:lnTo>
                  <a:pt x="1" y="5"/>
                </a:lnTo>
                <a:lnTo>
                  <a:pt x="2" y="5"/>
                </a:lnTo>
                <a:lnTo>
                  <a:pt x="3" y="5"/>
                </a:lnTo>
                <a:lnTo>
                  <a:pt x="3" y="4"/>
                </a:lnTo>
                <a:lnTo>
                  <a:pt x="3" y="1"/>
                </a:lnTo>
                <a:lnTo>
                  <a:pt x="3" y="3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3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204" name="Freeform 202"/>
          <p:cNvSpPr>
            <a:spLocks/>
          </p:cNvSpPr>
          <p:nvPr/>
        </p:nvSpPr>
        <p:spPr bwMode="auto">
          <a:xfrm>
            <a:off x="2591048" y="4033315"/>
            <a:ext cx="325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12" y="18"/>
              </a:cxn>
              <a:cxn ang="0">
                <a:pos x="18" y="12"/>
              </a:cxn>
              <a:cxn ang="0">
                <a:pos x="24" y="12"/>
              </a:cxn>
              <a:cxn ang="0">
                <a:pos x="24" y="0"/>
              </a:cxn>
              <a:cxn ang="0">
                <a:pos x="12" y="0"/>
              </a:cxn>
            </a:cxnLst>
            <a:rect l="0" t="0" r="r" b="b"/>
            <a:pathLst>
              <a:path w="24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12" y="18"/>
                </a:lnTo>
                <a:lnTo>
                  <a:pt x="18" y="12"/>
                </a:lnTo>
                <a:lnTo>
                  <a:pt x="24" y="12"/>
                </a:lnTo>
                <a:lnTo>
                  <a:pt x="24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205" name="Freeform 203"/>
          <p:cNvSpPr>
            <a:spLocks/>
          </p:cNvSpPr>
          <p:nvPr/>
        </p:nvSpPr>
        <p:spPr bwMode="auto">
          <a:xfrm>
            <a:off x="2591048" y="4033315"/>
            <a:ext cx="325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2" y="3"/>
              </a:cxn>
              <a:cxn ang="0">
                <a:pos x="2" y="3"/>
              </a:cxn>
              <a:cxn ang="0">
                <a:pos x="3" y="2"/>
              </a:cxn>
              <a:cxn ang="0">
                <a:pos x="4" y="2"/>
              </a:cxn>
              <a:cxn ang="0">
                <a:pos x="4" y="1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2" y="3"/>
                </a:lnTo>
                <a:lnTo>
                  <a:pt x="2" y="3"/>
                </a:lnTo>
                <a:lnTo>
                  <a:pt x="3" y="2"/>
                </a:lnTo>
                <a:lnTo>
                  <a:pt x="4" y="2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206" name="Freeform 204"/>
          <p:cNvSpPr>
            <a:spLocks/>
          </p:cNvSpPr>
          <p:nvPr/>
        </p:nvSpPr>
        <p:spPr bwMode="auto">
          <a:xfrm>
            <a:off x="2599175" y="4033315"/>
            <a:ext cx="48758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24" y="18"/>
              </a:cxn>
              <a:cxn ang="0">
                <a:pos x="6" y="18"/>
              </a:cxn>
              <a:cxn ang="0">
                <a:pos x="30" y="12"/>
              </a:cxn>
              <a:cxn ang="0">
                <a:pos x="36" y="12"/>
              </a:cxn>
              <a:cxn ang="0">
                <a:pos x="36" y="0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6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24" y="18"/>
                </a:lnTo>
                <a:lnTo>
                  <a:pt x="6" y="18"/>
                </a:lnTo>
                <a:lnTo>
                  <a:pt x="30" y="12"/>
                </a:lnTo>
                <a:lnTo>
                  <a:pt x="36" y="12"/>
                </a:lnTo>
                <a:lnTo>
                  <a:pt x="36" y="0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08" name="Freeform 206"/>
          <p:cNvSpPr>
            <a:spLocks/>
          </p:cNvSpPr>
          <p:nvPr/>
        </p:nvSpPr>
        <p:spPr bwMode="auto">
          <a:xfrm>
            <a:off x="2599175" y="4033315"/>
            <a:ext cx="48758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4" y="3"/>
              </a:cxn>
              <a:cxn ang="0">
                <a:pos x="1" y="3"/>
              </a:cxn>
              <a:cxn ang="0">
                <a:pos x="5" y="2"/>
              </a:cxn>
              <a:cxn ang="0">
                <a:pos x="6" y="2"/>
              </a:cxn>
              <a:cxn ang="0">
                <a:pos x="6" y="1"/>
              </a:cxn>
              <a:cxn ang="0">
                <a:pos x="6" y="0"/>
              </a:cxn>
              <a:cxn ang="0">
                <a:pos x="5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6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4" y="3"/>
                </a:lnTo>
                <a:lnTo>
                  <a:pt x="1" y="3"/>
                </a:lnTo>
                <a:lnTo>
                  <a:pt x="5" y="2"/>
                </a:lnTo>
                <a:lnTo>
                  <a:pt x="6" y="2"/>
                </a:lnTo>
                <a:lnTo>
                  <a:pt x="6" y="1"/>
                </a:lnTo>
                <a:lnTo>
                  <a:pt x="6" y="0"/>
                </a:lnTo>
                <a:lnTo>
                  <a:pt x="5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09" name="Freeform 207"/>
          <p:cNvSpPr>
            <a:spLocks/>
          </p:cNvSpPr>
          <p:nvPr/>
        </p:nvSpPr>
        <p:spPr bwMode="auto">
          <a:xfrm>
            <a:off x="2623554" y="4012130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6" y="30"/>
              </a:cxn>
              <a:cxn ang="0">
                <a:pos x="6" y="36"/>
              </a:cxn>
              <a:cxn ang="0">
                <a:pos x="12" y="30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0"/>
                </a:lnTo>
                <a:lnTo>
                  <a:pt x="6" y="30"/>
                </a:lnTo>
                <a:lnTo>
                  <a:pt x="6" y="36"/>
                </a:lnTo>
                <a:lnTo>
                  <a:pt x="12" y="30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10" name="Freeform 208"/>
          <p:cNvSpPr>
            <a:spLocks/>
          </p:cNvSpPr>
          <p:nvPr/>
        </p:nvSpPr>
        <p:spPr bwMode="auto">
          <a:xfrm>
            <a:off x="2623554" y="4012130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1" y="6"/>
              </a:cxn>
              <a:cxn ang="0">
                <a:pos x="2" y="5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1" y="6"/>
                </a:lnTo>
                <a:lnTo>
                  <a:pt x="2" y="5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11" name="Freeform 209"/>
          <p:cNvSpPr>
            <a:spLocks/>
          </p:cNvSpPr>
          <p:nvPr/>
        </p:nvSpPr>
        <p:spPr bwMode="auto">
          <a:xfrm>
            <a:off x="2623554" y="4012130"/>
            <a:ext cx="81263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54" y="18"/>
              </a:cxn>
              <a:cxn ang="0">
                <a:pos x="60" y="12"/>
              </a:cxn>
              <a:cxn ang="0">
                <a:pos x="60" y="6"/>
              </a:cxn>
              <a:cxn ang="0">
                <a:pos x="54" y="0"/>
              </a:cxn>
              <a:cxn ang="0">
                <a:pos x="48" y="0"/>
              </a:cxn>
              <a:cxn ang="0">
                <a:pos x="6" y="0"/>
              </a:cxn>
            </a:cxnLst>
            <a:rect l="0" t="0" r="r" b="b"/>
            <a:pathLst>
              <a:path w="60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54" y="18"/>
                </a:lnTo>
                <a:lnTo>
                  <a:pt x="60" y="12"/>
                </a:lnTo>
                <a:lnTo>
                  <a:pt x="60" y="6"/>
                </a:lnTo>
                <a:lnTo>
                  <a:pt x="54" y="0"/>
                </a:lnTo>
                <a:lnTo>
                  <a:pt x="48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12" name="Freeform 210"/>
          <p:cNvSpPr>
            <a:spLocks/>
          </p:cNvSpPr>
          <p:nvPr/>
        </p:nvSpPr>
        <p:spPr bwMode="auto">
          <a:xfrm>
            <a:off x="2623554" y="4012130"/>
            <a:ext cx="81263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8" y="3"/>
              </a:cxn>
              <a:cxn ang="0">
                <a:pos x="1" y="3"/>
              </a:cxn>
              <a:cxn ang="0">
                <a:pos x="9" y="3"/>
              </a:cxn>
              <a:cxn ang="0">
                <a:pos x="10" y="2"/>
              </a:cxn>
              <a:cxn ang="0">
                <a:pos x="10" y="2"/>
              </a:cxn>
              <a:cxn ang="0">
                <a:pos x="10" y="1"/>
              </a:cxn>
              <a:cxn ang="0">
                <a:pos x="9" y="0"/>
              </a:cxn>
              <a:cxn ang="0">
                <a:pos x="8" y="0"/>
              </a:cxn>
              <a:cxn ang="0">
                <a:pos x="1" y="0"/>
              </a:cxn>
            </a:cxnLst>
            <a:rect l="0" t="0" r="r" b="b"/>
            <a:pathLst>
              <a:path w="10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8" y="3"/>
                </a:lnTo>
                <a:lnTo>
                  <a:pt x="1" y="3"/>
                </a:lnTo>
                <a:lnTo>
                  <a:pt x="9" y="3"/>
                </a:lnTo>
                <a:lnTo>
                  <a:pt x="10" y="2"/>
                </a:lnTo>
                <a:lnTo>
                  <a:pt x="10" y="2"/>
                </a:lnTo>
                <a:lnTo>
                  <a:pt x="10" y="1"/>
                </a:lnTo>
                <a:lnTo>
                  <a:pt x="9" y="0"/>
                </a:lnTo>
                <a:lnTo>
                  <a:pt x="8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13" name="Freeform 211"/>
          <p:cNvSpPr>
            <a:spLocks/>
          </p:cNvSpPr>
          <p:nvPr/>
        </p:nvSpPr>
        <p:spPr bwMode="auto">
          <a:xfrm>
            <a:off x="2680438" y="4012130"/>
            <a:ext cx="65010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42" y="18"/>
              </a:cxn>
              <a:cxn ang="0">
                <a:pos x="48" y="12"/>
              </a:cxn>
              <a:cxn ang="0">
                <a:pos x="48" y="6"/>
              </a:cxn>
              <a:cxn ang="0">
                <a:pos x="42" y="0"/>
              </a:cxn>
              <a:cxn ang="0">
                <a:pos x="6" y="0"/>
              </a:cxn>
            </a:cxnLst>
            <a:rect l="0" t="0" r="r" b="b"/>
            <a:pathLst>
              <a:path w="48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42" y="18"/>
                </a:lnTo>
                <a:lnTo>
                  <a:pt x="48" y="12"/>
                </a:lnTo>
                <a:lnTo>
                  <a:pt x="48" y="6"/>
                </a:lnTo>
                <a:lnTo>
                  <a:pt x="4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14" name="Freeform 212"/>
          <p:cNvSpPr>
            <a:spLocks/>
          </p:cNvSpPr>
          <p:nvPr/>
        </p:nvSpPr>
        <p:spPr bwMode="auto">
          <a:xfrm>
            <a:off x="2680438" y="4012130"/>
            <a:ext cx="65010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7" y="3"/>
              </a:cxn>
              <a:cxn ang="0">
                <a:pos x="1" y="3"/>
              </a:cxn>
              <a:cxn ang="0">
                <a:pos x="7" y="3"/>
              </a:cxn>
              <a:cxn ang="0">
                <a:pos x="8" y="2"/>
              </a:cxn>
              <a:cxn ang="0">
                <a:pos x="8" y="2"/>
              </a:cxn>
              <a:cxn ang="0">
                <a:pos x="8" y="1"/>
              </a:cxn>
              <a:cxn ang="0">
                <a:pos x="7" y="0"/>
              </a:cxn>
              <a:cxn ang="0">
                <a:pos x="7" y="0"/>
              </a:cxn>
              <a:cxn ang="0">
                <a:pos x="1" y="0"/>
              </a:cxn>
            </a:cxnLst>
            <a:rect l="0" t="0" r="r" b="b"/>
            <a:pathLst>
              <a:path w="8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7" y="3"/>
                </a:lnTo>
                <a:lnTo>
                  <a:pt x="1" y="3"/>
                </a:lnTo>
                <a:lnTo>
                  <a:pt x="7" y="3"/>
                </a:lnTo>
                <a:lnTo>
                  <a:pt x="8" y="2"/>
                </a:lnTo>
                <a:lnTo>
                  <a:pt x="8" y="2"/>
                </a:lnTo>
                <a:lnTo>
                  <a:pt x="8" y="1"/>
                </a:lnTo>
                <a:lnTo>
                  <a:pt x="7" y="0"/>
                </a:lnTo>
                <a:lnTo>
                  <a:pt x="7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15" name="Freeform 213"/>
          <p:cNvSpPr>
            <a:spLocks/>
          </p:cNvSpPr>
          <p:nvPr/>
        </p:nvSpPr>
        <p:spPr bwMode="auto">
          <a:xfrm>
            <a:off x="2721070" y="4012130"/>
            <a:ext cx="48758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36" y="18"/>
              </a:cxn>
              <a:cxn ang="0">
                <a:pos x="36" y="0"/>
              </a:cxn>
              <a:cxn ang="0">
                <a:pos x="30" y="0"/>
              </a:cxn>
              <a:cxn ang="0">
                <a:pos x="12" y="0"/>
              </a:cxn>
            </a:cxnLst>
            <a:rect l="0" t="0" r="r" b="b"/>
            <a:pathLst>
              <a:path w="36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36" y="18"/>
                </a:lnTo>
                <a:lnTo>
                  <a:pt x="36" y="0"/>
                </a:lnTo>
                <a:lnTo>
                  <a:pt x="30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16" name="Freeform 214"/>
          <p:cNvSpPr>
            <a:spLocks/>
          </p:cNvSpPr>
          <p:nvPr/>
        </p:nvSpPr>
        <p:spPr bwMode="auto">
          <a:xfrm>
            <a:off x="2721070" y="4012130"/>
            <a:ext cx="48758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5" y="3"/>
              </a:cxn>
              <a:cxn ang="0">
                <a:pos x="2" y="3"/>
              </a:cxn>
              <a:cxn ang="0">
                <a:pos x="6" y="3"/>
              </a:cxn>
              <a:cxn ang="0">
                <a:pos x="6" y="2"/>
              </a:cxn>
              <a:cxn ang="0">
                <a:pos x="6" y="2"/>
              </a:cxn>
              <a:cxn ang="0">
                <a:pos x="6" y="1"/>
              </a:cxn>
              <a:cxn ang="0">
                <a:pos x="6" y="0"/>
              </a:cxn>
              <a:cxn ang="0">
                <a:pos x="5" y="0"/>
              </a:cxn>
              <a:cxn ang="0">
                <a:pos x="2" y="0"/>
              </a:cxn>
            </a:cxnLst>
            <a:rect l="0" t="0" r="r" b="b"/>
            <a:pathLst>
              <a:path w="6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5" y="3"/>
                </a:lnTo>
                <a:lnTo>
                  <a:pt x="2" y="3"/>
                </a:lnTo>
                <a:lnTo>
                  <a:pt x="6" y="3"/>
                </a:lnTo>
                <a:lnTo>
                  <a:pt x="6" y="2"/>
                </a:lnTo>
                <a:lnTo>
                  <a:pt x="6" y="2"/>
                </a:lnTo>
                <a:lnTo>
                  <a:pt x="6" y="1"/>
                </a:lnTo>
                <a:lnTo>
                  <a:pt x="6" y="0"/>
                </a:lnTo>
                <a:lnTo>
                  <a:pt x="5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17" name="Freeform 215"/>
          <p:cNvSpPr>
            <a:spLocks/>
          </p:cNvSpPr>
          <p:nvPr/>
        </p:nvSpPr>
        <p:spPr bwMode="auto">
          <a:xfrm>
            <a:off x="2745449" y="3998007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6" y="24"/>
              </a:cxn>
              <a:cxn ang="0">
                <a:pos x="6" y="30"/>
              </a:cxn>
              <a:cxn ang="0">
                <a:pos x="18" y="30"/>
              </a:cxn>
              <a:cxn ang="0">
                <a:pos x="18" y="0"/>
              </a:cxn>
              <a:cxn ang="0">
                <a:pos x="6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6" y="24"/>
                </a:lnTo>
                <a:lnTo>
                  <a:pt x="6" y="30"/>
                </a:lnTo>
                <a:lnTo>
                  <a:pt x="18" y="30"/>
                </a:lnTo>
                <a:lnTo>
                  <a:pt x="18" y="0"/>
                </a:lnTo>
                <a:lnTo>
                  <a:pt x="6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18" name="Freeform 216"/>
          <p:cNvSpPr>
            <a:spLocks/>
          </p:cNvSpPr>
          <p:nvPr/>
        </p:nvSpPr>
        <p:spPr bwMode="auto">
          <a:xfrm>
            <a:off x="2745449" y="3998007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4"/>
              </a:cxn>
              <a:cxn ang="0">
                <a:pos x="1" y="5"/>
              </a:cxn>
              <a:cxn ang="0">
                <a:pos x="2" y="5"/>
              </a:cxn>
              <a:cxn ang="0">
                <a:pos x="3" y="5"/>
              </a:cxn>
              <a:cxn ang="0">
                <a:pos x="3" y="4"/>
              </a:cxn>
              <a:cxn ang="0">
                <a:pos x="3" y="1"/>
              </a:cxn>
              <a:cxn ang="0">
                <a:pos x="3" y="4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1" y="4"/>
                </a:lnTo>
                <a:lnTo>
                  <a:pt x="1" y="5"/>
                </a:lnTo>
                <a:lnTo>
                  <a:pt x="2" y="5"/>
                </a:lnTo>
                <a:lnTo>
                  <a:pt x="3" y="5"/>
                </a:lnTo>
                <a:lnTo>
                  <a:pt x="3" y="4"/>
                </a:lnTo>
                <a:lnTo>
                  <a:pt x="3" y="1"/>
                </a:lnTo>
                <a:lnTo>
                  <a:pt x="3" y="4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19" name="Freeform 217"/>
          <p:cNvSpPr>
            <a:spLocks/>
          </p:cNvSpPr>
          <p:nvPr/>
        </p:nvSpPr>
        <p:spPr bwMode="auto">
          <a:xfrm>
            <a:off x="2745449" y="3998007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24" y="18"/>
              </a:cxn>
              <a:cxn ang="0">
                <a:pos x="12" y="18"/>
              </a:cxn>
              <a:cxn ang="0">
                <a:pos x="24" y="12"/>
              </a:cxn>
              <a:cxn ang="0">
                <a:pos x="30" y="12"/>
              </a:cxn>
              <a:cxn ang="0">
                <a:pos x="30" y="0"/>
              </a:cxn>
              <a:cxn ang="0">
                <a:pos x="24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24" y="18"/>
                </a:lnTo>
                <a:lnTo>
                  <a:pt x="12" y="18"/>
                </a:lnTo>
                <a:lnTo>
                  <a:pt x="24" y="12"/>
                </a:lnTo>
                <a:lnTo>
                  <a:pt x="30" y="12"/>
                </a:lnTo>
                <a:lnTo>
                  <a:pt x="30" y="0"/>
                </a:lnTo>
                <a:lnTo>
                  <a:pt x="24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20" name="Freeform 218"/>
          <p:cNvSpPr>
            <a:spLocks/>
          </p:cNvSpPr>
          <p:nvPr/>
        </p:nvSpPr>
        <p:spPr bwMode="auto">
          <a:xfrm>
            <a:off x="2745449" y="3998007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  <a:cxn ang="0">
                <a:pos x="4" y="3"/>
              </a:cxn>
              <a:cxn ang="0">
                <a:pos x="2" y="3"/>
              </a:cxn>
              <a:cxn ang="0">
                <a:pos x="4" y="2"/>
              </a:cxn>
              <a:cxn ang="0">
                <a:pos x="5" y="2"/>
              </a:cxn>
              <a:cxn ang="0">
                <a:pos x="5" y="1"/>
              </a:cxn>
              <a:cxn ang="0">
                <a:pos x="5" y="0"/>
              </a:cxn>
              <a:cxn ang="0">
                <a:pos x="4" y="0"/>
              </a:cxn>
              <a:cxn ang="0">
                <a:pos x="4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lnTo>
                  <a:pt x="4" y="3"/>
                </a:lnTo>
                <a:lnTo>
                  <a:pt x="2" y="3"/>
                </a:lnTo>
                <a:lnTo>
                  <a:pt x="4" y="2"/>
                </a:lnTo>
                <a:lnTo>
                  <a:pt x="5" y="2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4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21" name="Freeform 219"/>
          <p:cNvSpPr>
            <a:spLocks/>
          </p:cNvSpPr>
          <p:nvPr/>
        </p:nvSpPr>
        <p:spPr bwMode="auto">
          <a:xfrm>
            <a:off x="2761701" y="3976823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6" y="30"/>
              </a:cxn>
              <a:cxn ang="0">
                <a:pos x="12" y="36"/>
              </a:cxn>
              <a:cxn ang="0">
                <a:pos x="12" y="30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0"/>
                </a:lnTo>
                <a:lnTo>
                  <a:pt x="6" y="30"/>
                </a:lnTo>
                <a:lnTo>
                  <a:pt x="12" y="36"/>
                </a:lnTo>
                <a:lnTo>
                  <a:pt x="12" y="30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22" name="Freeform 220"/>
          <p:cNvSpPr>
            <a:spLocks/>
          </p:cNvSpPr>
          <p:nvPr/>
        </p:nvSpPr>
        <p:spPr bwMode="auto">
          <a:xfrm>
            <a:off x="2761701" y="3976823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2" y="6"/>
              </a:cxn>
              <a:cxn ang="0">
                <a:pos x="2" y="5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2" y="6"/>
                </a:lnTo>
                <a:lnTo>
                  <a:pt x="2" y="5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23" name="Freeform 221"/>
          <p:cNvSpPr>
            <a:spLocks/>
          </p:cNvSpPr>
          <p:nvPr/>
        </p:nvSpPr>
        <p:spPr bwMode="auto">
          <a:xfrm>
            <a:off x="2761701" y="3976823"/>
            <a:ext cx="65010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42" y="18"/>
              </a:cxn>
              <a:cxn ang="0">
                <a:pos x="42" y="12"/>
              </a:cxn>
              <a:cxn ang="0">
                <a:pos x="48" y="12"/>
              </a:cxn>
              <a:cxn ang="0">
                <a:pos x="42" y="6"/>
              </a:cxn>
              <a:cxn ang="0">
                <a:pos x="42" y="0"/>
              </a:cxn>
              <a:cxn ang="0">
                <a:pos x="36" y="0"/>
              </a:cxn>
              <a:cxn ang="0">
                <a:pos x="12" y="0"/>
              </a:cxn>
            </a:cxnLst>
            <a:rect l="0" t="0" r="r" b="b"/>
            <a:pathLst>
              <a:path w="48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42" y="18"/>
                </a:lnTo>
                <a:lnTo>
                  <a:pt x="42" y="12"/>
                </a:lnTo>
                <a:lnTo>
                  <a:pt x="48" y="12"/>
                </a:lnTo>
                <a:lnTo>
                  <a:pt x="42" y="6"/>
                </a:lnTo>
                <a:lnTo>
                  <a:pt x="42" y="0"/>
                </a:lnTo>
                <a:lnTo>
                  <a:pt x="36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24" name="Freeform 222"/>
          <p:cNvSpPr>
            <a:spLocks/>
          </p:cNvSpPr>
          <p:nvPr/>
        </p:nvSpPr>
        <p:spPr bwMode="auto">
          <a:xfrm>
            <a:off x="2761701" y="3976823"/>
            <a:ext cx="65010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6" y="3"/>
              </a:cxn>
              <a:cxn ang="0">
                <a:pos x="2" y="3"/>
              </a:cxn>
              <a:cxn ang="0">
                <a:pos x="7" y="3"/>
              </a:cxn>
              <a:cxn ang="0">
                <a:pos x="7" y="2"/>
              </a:cxn>
              <a:cxn ang="0">
                <a:pos x="8" y="2"/>
              </a:cxn>
              <a:cxn ang="0">
                <a:pos x="7" y="1"/>
              </a:cxn>
              <a:cxn ang="0">
                <a:pos x="7" y="0"/>
              </a:cxn>
              <a:cxn ang="0">
                <a:pos x="6" y="0"/>
              </a:cxn>
              <a:cxn ang="0">
                <a:pos x="2" y="0"/>
              </a:cxn>
            </a:cxnLst>
            <a:rect l="0" t="0" r="r" b="b"/>
            <a:pathLst>
              <a:path w="8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6" y="3"/>
                </a:lnTo>
                <a:lnTo>
                  <a:pt x="2" y="3"/>
                </a:lnTo>
                <a:lnTo>
                  <a:pt x="7" y="3"/>
                </a:lnTo>
                <a:lnTo>
                  <a:pt x="7" y="2"/>
                </a:lnTo>
                <a:lnTo>
                  <a:pt x="8" y="2"/>
                </a:lnTo>
                <a:lnTo>
                  <a:pt x="7" y="1"/>
                </a:lnTo>
                <a:lnTo>
                  <a:pt x="7" y="0"/>
                </a:lnTo>
                <a:lnTo>
                  <a:pt x="6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25" name="Freeform 223"/>
          <p:cNvSpPr>
            <a:spLocks/>
          </p:cNvSpPr>
          <p:nvPr/>
        </p:nvSpPr>
        <p:spPr bwMode="auto">
          <a:xfrm>
            <a:off x="2802333" y="3976823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24" y="18"/>
              </a:cxn>
              <a:cxn ang="0">
                <a:pos x="30" y="12"/>
              </a:cxn>
              <a:cxn ang="0">
                <a:pos x="30" y="6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24" y="18"/>
                </a:lnTo>
                <a:lnTo>
                  <a:pt x="30" y="12"/>
                </a:lnTo>
                <a:lnTo>
                  <a:pt x="30" y="6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26" name="Freeform 224"/>
          <p:cNvSpPr>
            <a:spLocks/>
          </p:cNvSpPr>
          <p:nvPr/>
        </p:nvSpPr>
        <p:spPr bwMode="auto">
          <a:xfrm>
            <a:off x="2802333" y="3976823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4" y="3"/>
              </a:cxn>
              <a:cxn ang="0">
                <a:pos x="1" y="3"/>
              </a:cxn>
              <a:cxn ang="0">
                <a:pos x="4" y="3"/>
              </a:cxn>
              <a:cxn ang="0">
                <a:pos x="5" y="2"/>
              </a:cxn>
              <a:cxn ang="0">
                <a:pos x="5" y="2"/>
              </a:cxn>
              <a:cxn ang="0">
                <a:pos x="5" y="1"/>
              </a:cxn>
              <a:cxn ang="0">
                <a:pos x="4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4" y="3"/>
                </a:lnTo>
                <a:lnTo>
                  <a:pt x="1" y="3"/>
                </a:lnTo>
                <a:lnTo>
                  <a:pt x="4" y="3"/>
                </a:lnTo>
                <a:lnTo>
                  <a:pt x="5" y="2"/>
                </a:lnTo>
                <a:lnTo>
                  <a:pt x="5" y="2"/>
                </a:lnTo>
                <a:lnTo>
                  <a:pt x="5" y="1"/>
                </a:lnTo>
                <a:lnTo>
                  <a:pt x="4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27" name="Freeform 225"/>
          <p:cNvSpPr>
            <a:spLocks/>
          </p:cNvSpPr>
          <p:nvPr/>
        </p:nvSpPr>
        <p:spPr bwMode="auto">
          <a:xfrm>
            <a:off x="2818585" y="3976823"/>
            <a:ext cx="325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18" y="18"/>
              </a:cxn>
              <a:cxn ang="0">
                <a:pos x="18" y="12"/>
              </a:cxn>
              <a:cxn ang="0">
                <a:pos x="24" y="12"/>
              </a:cxn>
              <a:cxn ang="0">
                <a:pos x="18" y="6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24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18" y="18"/>
                </a:lnTo>
                <a:lnTo>
                  <a:pt x="18" y="12"/>
                </a:lnTo>
                <a:lnTo>
                  <a:pt x="24" y="12"/>
                </a:lnTo>
                <a:lnTo>
                  <a:pt x="18" y="6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28" name="Freeform 226"/>
          <p:cNvSpPr>
            <a:spLocks/>
          </p:cNvSpPr>
          <p:nvPr/>
        </p:nvSpPr>
        <p:spPr bwMode="auto">
          <a:xfrm>
            <a:off x="2818585" y="3976823"/>
            <a:ext cx="325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2" y="3"/>
              </a:cxn>
              <a:cxn ang="0">
                <a:pos x="2" y="3"/>
              </a:cxn>
              <a:cxn ang="0">
                <a:pos x="3" y="3"/>
              </a:cxn>
              <a:cxn ang="0">
                <a:pos x="3" y="2"/>
              </a:cxn>
              <a:cxn ang="0">
                <a:pos x="4" y="2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2" y="3"/>
                </a:lnTo>
                <a:lnTo>
                  <a:pt x="2" y="3"/>
                </a:lnTo>
                <a:lnTo>
                  <a:pt x="3" y="3"/>
                </a:lnTo>
                <a:lnTo>
                  <a:pt x="3" y="2"/>
                </a:lnTo>
                <a:lnTo>
                  <a:pt x="4" y="2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29" name="Freeform 227"/>
          <p:cNvSpPr>
            <a:spLocks/>
          </p:cNvSpPr>
          <p:nvPr/>
        </p:nvSpPr>
        <p:spPr bwMode="auto">
          <a:xfrm>
            <a:off x="2826712" y="3976823"/>
            <a:ext cx="325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18" y="18"/>
              </a:cxn>
              <a:cxn ang="0">
                <a:pos x="24" y="12"/>
              </a:cxn>
              <a:cxn ang="0">
                <a:pos x="24" y="6"/>
              </a:cxn>
              <a:cxn ang="0">
                <a:pos x="18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24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18" y="18"/>
                </a:lnTo>
                <a:lnTo>
                  <a:pt x="24" y="12"/>
                </a:lnTo>
                <a:lnTo>
                  <a:pt x="24" y="6"/>
                </a:lnTo>
                <a:lnTo>
                  <a:pt x="18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30" name="Freeform 228"/>
          <p:cNvSpPr>
            <a:spLocks/>
          </p:cNvSpPr>
          <p:nvPr/>
        </p:nvSpPr>
        <p:spPr bwMode="auto">
          <a:xfrm>
            <a:off x="2826712" y="3976823"/>
            <a:ext cx="325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2" y="3"/>
              </a:cxn>
              <a:cxn ang="0">
                <a:pos x="1" y="3"/>
              </a:cxn>
              <a:cxn ang="0">
                <a:pos x="3" y="3"/>
              </a:cxn>
              <a:cxn ang="0">
                <a:pos x="4" y="2"/>
              </a:cxn>
              <a:cxn ang="0">
                <a:pos x="4" y="2"/>
              </a:cxn>
              <a:cxn ang="0">
                <a:pos x="4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2" y="3"/>
                </a:lnTo>
                <a:lnTo>
                  <a:pt x="1" y="3"/>
                </a:lnTo>
                <a:lnTo>
                  <a:pt x="3" y="3"/>
                </a:lnTo>
                <a:lnTo>
                  <a:pt x="4" y="2"/>
                </a:lnTo>
                <a:lnTo>
                  <a:pt x="4" y="2"/>
                </a:lnTo>
                <a:lnTo>
                  <a:pt x="4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31" name="Freeform 229"/>
          <p:cNvSpPr>
            <a:spLocks/>
          </p:cNvSpPr>
          <p:nvPr/>
        </p:nvSpPr>
        <p:spPr bwMode="auto">
          <a:xfrm>
            <a:off x="2834838" y="3976823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24" y="18"/>
              </a:cxn>
              <a:cxn ang="0">
                <a:pos x="30" y="12"/>
              </a:cxn>
              <a:cxn ang="0">
                <a:pos x="30" y="6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24" y="18"/>
                </a:lnTo>
                <a:lnTo>
                  <a:pt x="30" y="12"/>
                </a:lnTo>
                <a:lnTo>
                  <a:pt x="30" y="6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32" name="Freeform 230"/>
          <p:cNvSpPr>
            <a:spLocks/>
          </p:cNvSpPr>
          <p:nvPr/>
        </p:nvSpPr>
        <p:spPr bwMode="auto">
          <a:xfrm>
            <a:off x="2834838" y="3976823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4" y="3"/>
              </a:cxn>
              <a:cxn ang="0">
                <a:pos x="1" y="3"/>
              </a:cxn>
              <a:cxn ang="0">
                <a:pos x="4" y="3"/>
              </a:cxn>
              <a:cxn ang="0">
                <a:pos x="5" y="2"/>
              </a:cxn>
              <a:cxn ang="0">
                <a:pos x="5" y="2"/>
              </a:cxn>
              <a:cxn ang="0">
                <a:pos x="5" y="1"/>
              </a:cxn>
              <a:cxn ang="0">
                <a:pos x="4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4" y="3"/>
                </a:lnTo>
                <a:lnTo>
                  <a:pt x="1" y="3"/>
                </a:lnTo>
                <a:lnTo>
                  <a:pt x="4" y="3"/>
                </a:lnTo>
                <a:lnTo>
                  <a:pt x="5" y="2"/>
                </a:lnTo>
                <a:lnTo>
                  <a:pt x="5" y="2"/>
                </a:lnTo>
                <a:lnTo>
                  <a:pt x="5" y="1"/>
                </a:lnTo>
                <a:lnTo>
                  <a:pt x="4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33" name="Freeform 231"/>
          <p:cNvSpPr>
            <a:spLocks/>
          </p:cNvSpPr>
          <p:nvPr/>
        </p:nvSpPr>
        <p:spPr bwMode="auto">
          <a:xfrm>
            <a:off x="2851091" y="3976823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24" y="18"/>
              </a:cxn>
              <a:cxn ang="0">
                <a:pos x="30" y="12"/>
              </a:cxn>
              <a:cxn ang="0">
                <a:pos x="30" y="6"/>
              </a:cxn>
              <a:cxn ang="0">
                <a:pos x="24" y="0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24" y="18"/>
                </a:lnTo>
                <a:lnTo>
                  <a:pt x="30" y="12"/>
                </a:lnTo>
                <a:lnTo>
                  <a:pt x="30" y="6"/>
                </a:lnTo>
                <a:lnTo>
                  <a:pt x="24" y="0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34" name="Freeform 232"/>
          <p:cNvSpPr>
            <a:spLocks/>
          </p:cNvSpPr>
          <p:nvPr/>
        </p:nvSpPr>
        <p:spPr bwMode="auto">
          <a:xfrm>
            <a:off x="2851091" y="3976823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3" y="3"/>
              </a:cxn>
              <a:cxn ang="0">
                <a:pos x="2" y="3"/>
              </a:cxn>
              <a:cxn ang="0">
                <a:pos x="4" y="3"/>
              </a:cxn>
              <a:cxn ang="0">
                <a:pos x="5" y="2"/>
              </a:cxn>
              <a:cxn ang="0">
                <a:pos x="5" y="2"/>
              </a:cxn>
              <a:cxn ang="0">
                <a:pos x="5" y="1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3" y="3"/>
                </a:lnTo>
                <a:lnTo>
                  <a:pt x="2" y="3"/>
                </a:lnTo>
                <a:lnTo>
                  <a:pt x="4" y="3"/>
                </a:lnTo>
                <a:lnTo>
                  <a:pt x="5" y="2"/>
                </a:lnTo>
                <a:lnTo>
                  <a:pt x="5" y="2"/>
                </a:lnTo>
                <a:lnTo>
                  <a:pt x="5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35" name="Freeform 233"/>
          <p:cNvSpPr>
            <a:spLocks/>
          </p:cNvSpPr>
          <p:nvPr/>
        </p:nvSpPr>
        <p:spPr bwMode="auto">
          <a:xfrm>
            <a:off x="2867343" y="3976823"/>
            <a:ext cx="24379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18" y="18"/>
              </a:cxn>
              <a:cxn ang="0">
                <a:pos x="18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18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18" y="18"/>
                </a:lnTo>
                <a:lnTo>
                  <a:pt x="18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36" name="Freeform 234"/>
          <p:cNvSpPr>
            <a:spLocks/>
          </p:cNvSpPr>
          <p:nvPr/>
        </p:nvSpPr>
        <p:spPr bwMode="auto">
          <a:xfrm>
            <a:off x="2867343" y="3976823"/>
            <a:ext cx="24379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2" y="3"/>
              </a:cxn>
              <a:cxn ang="0">
                <a:pos x="1" y="3"/>
              </a:cxn>
              <a:cxn ang="0">
                <a:pos x="3" y="3"/>
              </a:cxn>
              <a:cxn ang="0">
                <a:pos x="3" y="2"/>
              </a:cxn>
              <a:cxn ang="0">
                <a:pos x="3" y="2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3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2" y="3"/>
                </a:lnTo>
                <a:lnTo>
                  <a:pt x="1" y="3"/>
                </a:lnTo>
                <a:lnTo>
                  <a:pt x="3" y="3"/>
                </a:lnTo>
                <a:lnTo>
                  <a:pt x="3" y="2"/>
                </a:lnTo>
                <a:lnTo>
                  <a:pt x="3" y="2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37" name="Freeform 235"/>
          <p:cNvSpPr>
            <a:spLocks/>
          </p:cNvSpPr>
          <p:nvPr/>
        </p:nvSpPr>
        <p:spPr bwMode="auto">
          <a:xfrm>
            <a:off x="2867343" y="3976823"/>
            <a:ext cx="56884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6" y="6"/>
              </a:cxn>
              <a:cxn ang="0">
                <a:pos x="0" y="12"/>
              </a:cxn>
              <a:cxn ang="0">
                <a:pos x="6" y="12"/>
              </a:cxn>
              <a:cxn ang="0">
                <a:pos x="6" y="18"/>
              </a:cxn>
              <a:cxn ang="0">
                <a:pos x="42" y="18"/>
              </a:cxn>
              <a:cxn ang="0">
                <a:pos x="42" y="0"/>
              </a:cxn>
              <a:cxn ang="0">
                <a:pos x="36" y="0"/>
              </a:cxn>
              <a:cxn ang="0">
                <a:pos x="12" y="0"/>
              </a:cxn>
            </a:cxnLst>
            <a:rect l="0" t="0" r="r" b="b"/>
            <a:pathLst>
              <a:path w="42" h="18">
                <a:moveTo>
                  <a:pt x="12" y="0"/>
                </a:moveTo>
                <a:lnTo>
                  <a:pt x="6" y="0"/>
                </a:lnTo>
                <a:lnTo>
                  <a:pt x="6" y="6"/>
                </a:lnTo>
                <a:lnTo>
                  <a:pt x="0" y="12"/>
                </a:lnTo>
                <a:lnTo>
                  <a:pt x="6" y="12"/>
                </a:lnTo>
                <a:lnTo>
                  <a:pt x="6" y="18"/>
                </a:lnTo>
                <a:lnTo>
                  <a:pt x="42" y="18"/>
                </a:lnTo>
                <a:lnTo>
                  <a:pt x="42" y="0"/>
                </a:lnTo>
                <a:lnTo>
                  <a:pt x="36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38" name="Freeform 236"/>
          <p:cNvSpPr>
            <a:spLocks/>
          </p:cNvSpPr>
          <p:nvPr/>
        </p:nvSpPr>
        <p:spPr bwMode="auto">
          <a:xfrm>
            <a:off x="2867343" y="3976823"/>
            <a:ext cx="56884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1" y="2"/>
              </a:cxn>
              <a:cxn ang="0">
                <a:pos x="1" y="3"/>
              </a:cxn>
              <a:cxn ang="0">
                <a:pos x="6" y="3"/>
              </a:cxn>
              <a:cxn ang="0">
                <a:pos x="2" y="3"/>
              </a:cxn>
              <a:cxn ang="0">
                <a:pos x="7" y="3"/>
              </a:cxn>
              <a:cxn ang="0">
                <a:pos x="7" y="2"/>
              </a:cxn>
              <a:cxn ang="0">
                <a:pos x="7" y="2"/>
              </a:cxn>
              <a:cxn ang="0">
                <a:pos x="7" y="1"/>
              </a:cxn>
              <a:cxn ang="0">
                <a:pos x="7" y="0"/>
              </a:cxn>
              <a:cxn ang="0">
                <a:pos x="6" y="0"/>
              </a:cxn>
              <a:cxn ang="0">
                <a:pos x="2" y="0"/>
              </a:cxn>
            </a:cxnLst>
            <a:rect l="0" t="0" r="r" b="b"/>
            <a:pathLst>
              <a:path w="7" h="3">
                <a:moveTo>
                  <a:pt x="2" y="0"/>
                </a:move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1" y="2"/>
                </a:lnTo>
                <a:lnTo>
                  <a:pt x="1" y="3"/>
                </a:lnTo>
                <a:lnTo>
                  <a:pt x="6" y="3"/>
                </a:lnTo>
                <a:lnTo>
                  <a:pt x="2" y="3"/>
                </a:lnTo>
                <a:lnTo>
                  <a:pt x="7" y="3"/>
                </a:lnTo>
                <a:lnTo>
                  <a:pt x="7" y="2"/>
                </a:lnTo>
                <a:lnTo>
                  <a:pt x="7" y="2"/>
                </a:lnTo>
                <a:lnTo>
                  <a:pt x="7" y="1"/>
                </a:lnTo>
                <a:lnTo>
                  <a:pt x="7" y="0"/>
                </a:lnTo>
                <a:lnTo>
                  <a:pt x="6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39" name="Freeform 237"/>
          <p:cNvSpPr>
            <a:spLocks/>
          </p:cNvSpPr>
          <p:nvPr/>
        </p:nvSpPr>
        <p:spPr bwMode="auto">
          <a:xfrm>
            <a:off x="2899849" y="3976823"/>
            <a:ext cx="48758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6" y="6"/>
              </a:cxn>
              <a:cxn ang="0">
                <a:pos x="0" y="12"/>
              </a:cxn>
              <a:cxn ang="0">
                <a:pos x="6" y="12"/>
              </a:cxn>
              <a:cxn ang="0">
                <a:pos x="6" y="18"/>
              </a:cxn>
              <a:cxn ang="0">
                <a:pos x="30" y="18"/>
              </a:cxn>
              <a:cxn ang="0">
                <a:pos x="30" y="12"/>
              </a:cxn>
              <a:cxn ang="0">
                <a:pos x="36" y="12"/>
              </a:cxn>
              <a:cxn ang="0">
                <a:pos x="30" y="6"/>
              </a:cxn>
              <a:cxn ang="0">
                <a:pos x="30" y="0"/>
              </a:cxn>
              <a:cxn ang="0">
                <a:pos x="24" y="0"/>
              </a:cxn>
              <a:cxn ang="0">
                <a:pos x="12" y="0"/>
              </a:cxn>
            </a:cxnLst>
            <a:rect l="0" t="0" r="r" b="b"/>
            <a:pathLst>
              <a:path w="36" h="18">
                <a:moveTo>
                  <a:pt x="12" y="0"/>
                </a:moveTo>
                <a:lnTo>
                  <a:pt x="6" y="0"/>
                </a:lnTo>
                <a:lnTo>
                  <a:pt x="6" y="6"/>
                </a:lnTo>
                <a:lnTo>
                  <a:pt x="0" y="12"/>
                </a:lnTo>
                <a:lnTo>
                  <a:pt x="6" y="12"/>
                </a:lnTo>
                <a:lnTo>
                  <a:pt x="6" y="18"/>
                </a:lnTo>
                <a:lnTo>
                  <a:pt x="30" y="18"/>
                </a:lnTo>
                <a:lnTo>
                  <a:pt x="30" y="12"/>
                </a:lnTo>
                <a:lnTo>
                  <a:pt x="36" y="12"/>
                </a:lnTo>
                <a:lnTo>
                  <a:pt x="30" y="6"/>
                </a:lnTo>
                <a:lnTo>
                  <a:pt x="30" y="0"/>
                </a:lnTo>
                <a:lnTo>
                  <a:pt x="24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40" name="Freeform 238"/>
          <p:cNvSpPr>
            <a:spLocks/>
          </p:cNvSpPr>
          <p:nvPr/>
        </p:nvSpPr>
        <p:spPr bwMode="auto">
          <a:xfrm>
            <a:off x="2899849" y="3976823"/>
            <a:ext cx="48758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1" y="2"/>
              </a:cxn>
              <a:cxn ang="0">
                <a:pos x="1" y="3"/>
              </a:cxn>
              <a:cxn ang="0">
                <a:pos x="4" y="3"/>
              </a:cxn>
              <a:cxn ang="0">
                <a:pos x="2" y="3"/>
              </a:cxn>
              <a:cxn ang="0">
                <a:pos x="5" y="3"/>
              </a:cxn>
              <a:cxn ang="0">
                <a:pos x="5" y="2"/>
              </a:cxn>
              <a:cxn ang="0">
                <a:pos x="6" y="2"/>
              </a:cxn>
              <a:cxn ang="0">
                <a:pos x="5" y="1"/>
              </a:cxn>
              <a:cxn ang="0">
                <a:pos x="5" y="0"/>
              </a:cxn>
              <a:cxn ang="0">
                <a:pos x="4" y="0"/>
              </a:cxn>
              <a:cxn ang="0">
                <a:pos x="2" y="0"/>
              </a:cxn>
            </a:cxnLst>
            <a:rect l="0" t="0" r="r" b="b"/>
            <a:pathLst>
              <a:path w="6" h="3">
                <a:moveTo>
                  <a:pt x="2" y="0"/>
                </a:move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1" y="2"/>
                </a:lnTo>
                <a:lnTo>
                  <a:pt x="1" y="3"/>
                </a:lnTo>
                <a:lnTo>
                  <a:pt x="4" y="3"/>
                </a:lnTo>
                <a:lnTo>
                  <a:pt x="2" y="3"/>
                </a:lnTo>
                <a:lnTo>
                  <a:pt x="5" y="3"/>
                </a:lnTo>
                <a:lnTo>
                  <a:pt x="5" y="2"/>
                </a:lnTo>
                <a:lnTo>
                  <a:pt x="6" y="2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41" name="Freeform 239"/>
          <p:cNvSpPr>
            <a:spLocks/>
          </p:cNvSpPr>
          <p:nvPr/>
        </p:nvSpPr>
        <p:spPr bwMode="auto">
          <a:xfrm>
            <a:off x="2924227" y="3962700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12" y="30"/>
              </a:cxn>
              <a:cxn ang="0">
                <a:pos x="12" y="24"/>
              </a:cxn>
              <a:cxn ang="0">
                <a:pos x="18" y="6"/>
              </a:cxn>
              <a:cxn ang="0">
                <a:pos x="18" y="24"/>
              </a:cxn>
              <a:cxn ang="0">
                <a:pos x="12" y="0"/>
              </a:cxn>
              <a:cxn ang="0">
                <a:pos x="0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0" y="30"/>
                </a:lnTo>
                <a:lnTo>
                  <a:pt x="12" y="30"/>
                </a:lnTo>
                <a:lnTo>
                  <a:pt x="12" y="24"/>
                </a:lnTo>
                <a:lnTo>
                  <a:pt x="18" y="6"/>
                </a:lnTo>
                <a:lnTo>
                  <a:pt x="18" y="24"/>
                </a:lnTo>
                <a:lnTo>
                  <a:pt x="12" y="0"/>
                </a:lnTo>
                <a:lnTo>
                  <a:pt x="0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42" name="Freeform 240"/>
          <p:cNvSpPr>
            <a:spLocks/>
          </p:cNvSpPr>
          <p:nvPr/>
        </p:nvSpPr>
        <p:spPr bwMode="auto">
          <a:xfrm>
            <a:off x="2924227" y="3962700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4"/>
              </a:cxn>
              <a:cxn ang="0">
                <a:pos x="0" y="5"/>
              </a:cxn>
              <a:cxn ang="0">
                <a:pos x="1" y="5"/>
              </a:cxn>
              <a:cxn ang="0">
                <a:pos x="2" y="5"/>
              </a:cxn>
              <a:cxn ang="0">
                <a:pos x="2" y="4"/>
              </a:cxn>
              <a:cxn ang="0">
                <a:pos x="3" y="1"/>
              </a:cxn>
              <a:cxn ang="0">
                <a:pos x="3" y="4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1" y="4"/>
                </a:lnTo>
                <a:lnTo>
                  <a:pt x="0" y="5"/>
                </a:lnTo>
                <a:lnTo>
                  <a:pt x="1" y="5"/>
                </a:lnTo>
                <a:lnTo>
                  <a:pt x="2" y="5"/>
                </a:lnTo>
                <a:lnTo>
                  <a:pt x="2" y="4"/>
                </a:lnTo>
                <a:lnTo>
                  <a:pt x="3" y="1"/>
                </a:lnTo>
                <a:lnTo>
                  <a:pt x="3" y="4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43" name="Freeform 241"/>
          <p:cNvSpPr>
            <a:spLocks/>
          </p:cNvSpPr>
          <p:nvPr/>
        </p:nvSpPr>
        <p:spPr bwMode="auto">
          <a:xfrm>
            <a:off x="2924227" y="3962700"/>
            <a:ext cx="73137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48" y="18"/>
              </a:cxn>
              <a:cxn ang="0">
                <a:pos x="54" y="12"/>
              </a:cxn>
              <a:cxn ang="0">
                <a:pos x="54" y="0"/>
              </a:cxn>
              <a:cxn ang="0">
                <a:pos x="42" y="0"/>
              </a:cxn>
              <a:cxn ang="0">
                <a:pos x="6" y="0"/>
              </a:cxn>
            </a:cxnLst>
            <a:rect l="0" t="0" r="r" b="b"/>
            <a:pathLst>
              <a:path w="54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48" y="18"/>
                </a:lnTo>
                <a:lnTo>
                  <a:pt x="54" y="12"/>
                </a:lnTo>
                <a:lnTo>
                  <a:pt x="54" y="0"/>
                </a:lnTo>
                <a:lnTo>
                  <a:pt x="4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44" name="Freeform 242"/>
          <p:cNvSpPr>
            <a:spLocks/>
          </p:cNvSpPr>
          <p:nvPr/>
        </p:nvSpPr>
        <p:spPr bwMode="auto">
          <a:xfrm>
            <a:off x="2924227" y="3962700"/>
            <a:ext cx="73137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7" y="3"/>
              </a:cxn>
              <a:cxn ang="0">
                <a:pos x="1" y="3"/>
              </a:cxn>
              <a:cxn ang="0">
                <a:pos x="8" y="3"/>
              </a:cxn>
              <a:cxn ang="0">
                <a:pos x="9" y="2"/>
              </a:cxn>
              <a:cxn ang="0">
                <a:pos x="9" y="1"/>
              </a:cxn>
              <a:cxn ang="0">
                <a:pos x="9" y="0"/>
              </a:cxn>
              <a:cxn ang="0">
                <a:pos x="8" y="0"/>
              </a:cxn>
              <a:cxn ang="0">
                <a:pos x="7" y="0"/>
              </a:cxn>
              <a:cxn ang="0">
                <a:pos x="1" y="0"/>
              </a:cxn>
            </a:cxnLst>
            <a:rect l="0" t="0" r="r" b="b"/>
            <a:pathLst>
              <a:path w="9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7" y="3"/>
                </a:lnTo>
                <a:lnTo>
                  <a:pt x="1" y="3"/>
                </a:lnTo>
                <a:lnTo>
                  <a:pt x="8" y="3"/>
                </a:lnTo>
                <a:lnTo>
                  <a:pt x="9" y="2"/>
                </a:lnTo>
                <a:lnTo>
                  <a:pt x="9" y="1"/>
                </a:lnTo>
                <a:lnTo>
                  <a:pt x="9" y="0"/>
                </a:lnTo>
                <a:lnTo>
                  <a:pt x="8" y="0"/>
                </a:lnTo>
                <a:lnTo>
                  <a:pt x="7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45" name="Freeform 243"/>
          <p:cNvSpPr>
            <a:spLocks/>
          </p:cNvSpPr>
          <p:nvPr/>
        </p:nvSpPr>
        <p:spPr bwMode="auto">
          <a:xfrm>
            <a:off x="2972985" y="3962700"/>
            <a:ext cx="146274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102" y="18"/>
              </a:cxn>
              <a:cxn ang="0">
                <a:pos x="108" y="12"/>
              </a:cxn>
              <a:cxn ang="0">
                <a:pos x="108" y="0"/>
              </a:cxn>
              <a:cxn ang="0">
                <a:pos x="102" y="0"/>
              </a:cxn>
              <a:cxn ang="0">
                <a:pos x="6" y="0"/>
              </a:cxn>
            </a:cxnLst>
            <a:rect l="0" t="0" r="r" b="b"/>
            <a:pathLst>
              <a:path w="108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102" y="18"/>
                </a:lnTo>
                <a:lnTo>
                  <a:pt x="108" y="12"/>
                </a:lnTo>
                <a:lnTo>
                  <a:pt x="108" y="0"/>
                </a:lnTo>
                <a:lnTo>
                  <a:pt x="10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46" name="Freeform 244"/>
          <p:cNvSpPr>
            <a:spLocks/>
          </p:cNvSpPr>
          <p:nvPr/>
        </p:nvSpPr>
        <p:spPr bwMode="auto">
          <a:xfrm>
            <a:off x="2972985" y="3962700"/>
            <a:ext cx="146274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7" y="3"/>
              </a:cxn>
              <a:cxn ang="0">
                <a:pos x="1" y="3"/>
              </a:cxn>
              <a:cxn ang="0">
                <a:pos x="17" y="3"/>
              </a:cxn>
              <a:cxn ang="0">
                <a:pos x="18" y="2"/>
              </a:cxn>
              <a:cxn ang="0">
                <a:pos x="18" y="1"/>
              </a:cxn>
              <a:cxn ang="0">
                <a:pos x="18" y="0"/>
              </a:cxn>
              <a:cxn ang="0">
                <a:pos x="17" y="0"/>
              </a:cxn>
              <a:cxn ang="0">
                <a:pos x="17" y="0"/>
              </a:cxn>
              <a:cxn ang="0">
                <a:pos x="1" y="0"/>
              </a:cxn>
            </a:cxnLst>
            <a:rect l="0" t="0" r="r" b="b"/>
            <a:pathLst>
              <a:path w="18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7" y="3"/>
                </a:lnTo>
                <a:lnTo>
                  <a:pt x="1" y="3"/>
                </a:lnTo>
                <a:lnTo>
                  <a:pt x="17" y="3"/>
                </a:lnTo>
                <a:lnTo>
                  <a:pt x="18" y="2"/>
                </a:lnTo>
                <a:lnTo>
                  <a:pt x="18" y="1"/>
                </a:lnTo>
                <a:lnTo>
                  <a:pt x="18" y="0"/>
                </a:lnTo>
                <a:lnTo>
                  <a:pt x="17" y="0"/>
                </a:lnTo>
                <a:lnTo>
                  <a:pt x="17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47" name="Freeform 245"/>
          <p:cNvSpPr>
            <a:spLocks/>
          </p:cNvSpPr>
          <p:nvPr/>
        </p:nvSpPr>
        <p:spPr bwMode="auto">
          <a:xfrm>
            <a:off x="3094880" y="3941516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6" y="36"/>
              </a:cxn>
              <a:cxn ang="0">
                <a:pos x="12" y="36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0"/>
                </a:lnTo>
                <a:lnTo>
                  <a:pt x="6" y="36"/>
                </a:lnTo>
                <a:lnTo>
                  <a:pt x="12" y="36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48" name="Freeform 246"/>
          <p:cNvSpPr>
            <a:spLocks/>
          </p:cNvSpPr>
          <p:nvPr/>
        </p:nvSpPr>
        <p:spPr bwMode="auto">
          <a:xfrm>
            <a:off x="3094880" y="3941516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6"/>
              </a:cxn>
              <a:cxn ang="0">
                <a:pos x="2" y="6"/>
              </a:cxn>
              <a:cxn ang="0">
                <a:pos x="2" y="6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1" y="6"/>
                </a:lnTo>
                <a:lnTo>
                  <a:pt x="2" y="6"/>
                </a:lnTo>
                <a:lnTo>
                  <a:pt x="2" y="6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49" name="Freeform 247"/>
          <p:cNvSpPr>
            <a:spLocks/>
          </p:cNvSpPr>
          <p:nvPr/>
        </p:nvSpPr>
        <p:spPr bwMode="auto">
          <a:xfrm>
            <a:off x="3094880" y="3941516"/>
            <a:ext cx="65010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42" y="18"/>
              </a:cxn>
              <a:cxn ang="0">
                <a:pos x="48" y="12"/>
              </a:cxn>
              <a:cxn ang="0">
                <a:pos x="48" y="6"/>
              </a:cxn>
              <a:cxn ang="0">
                <a:pos x="42" y="0"/>
              </a:cxn>
              <a:cxn ang="0">
                <a:pos x="12" y="0"/>
              </a:cxn>
            </a:cxnLst>
            <a:rect l="0" t="0" r="r" b="b"/>
            <a:pathLst>
              <a:path w="48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42" y="18"/>
                </a:lnTo>
                <a:lnTo>
                  <a:pt x="48" y="12"/>
                </a:lnTo>
                <a:lnTo>
                  <a:pt x="48" y="6"/>
                </a:lnTo>
                <a:lnTo>
                  <a:pt x="42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50" name="Freeform 248"/>
          <p:cNvSpPr>
            <a:spLocks/>
          </p:cNvSpPr>
          <p:nvPr/>
        </p:nvSpPr>
        <p:spPr bwMode="auto">
          <a:xfrm>
            <a:off x="3094880" y="3941516"/>
            <a:ext cx="65010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7" y="3"/>
              </a:cxn>
              <a:cxn ang="0">
                <a:pos x="2" y="3"/>
              </a:cxn>
              <a:cxn ang="0">
                <a:pos x="7" y="3"/>
              </a:cxn>
              <a:cxn ang="0">
                <a:pos x="8" y="2"/>
              </a:cxn>
              <a:cxn ang="0">
                <a:pos x="8" y="2"/>
              </a:cxn>
              <a:cxn ang="0">
                <a:pos x="8" y="1"/>
              </a:cxn>
              <a:cxn ang="0">
                <a:pos x="7" y="0"/>
              </a:cxn>
              <a:cxn ang="0">
                <a:pos x="7" y="0"/>
              </a:cxn>
              <a:cxn ang="0">
                <a:pos x="2" y="0"/>
              </a:cxn>
            </a:cxnLst>
            <a:rect l="0" t="0" r="r" b="b"/>
            <a:pathLst>
              <a:path w="8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7" y="3"/>
                </a:lnTo>
                <a:lnTo>
                  <a:pt x="2" y="3"/>
                </a:lnTo>
                <a:lnTo>
                  <a:pt x="7" y="3"/>
                </a:lnTo>
                <a:lnTo>
                  <a:pt x="8" y="2"/>
                </a:lnTo>
                <a:lnTo>
                  <a:pt x="8" y="2"/>
                </a:lnTo>
                <a:lnTo>
                  <a:pt x="8" y="1"/>
                </a:lnTo>
                <a:lnTo>
                  <a:pt x="7" y="0"/>
                </a:lnTo>
                <a:lnTo>
                  <a:pt x="7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51" name="Freeform 249"/>
          <p:cNvSpPr>
            <a:spLocks/>
          </p:cNvSpPr>
          <p:nvPr/>
        </p:nvSpPr>
        <p:spPr bwMode="auto">
          <a:xfrm>
            <a:off x="3135512" y="3927393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6" y="30"/>
              </a:cxn>
              <a:cxn ang="0">
                <a:pos x="12" y="30"/>
              </a:cxn>
              <a:cxn ang="0">
                <a:pos x="18" y="24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6" y="30"/>
                </a:lnTo>
                <a:lnTo>
                  <a:pt x="12" y="30"/>
                </a:lnTo>
                <a:lnTo>
                  <a:pt x="18" y="24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52" name="Freeform 250"/>
          <p:cNvSpPr>
            <a:spLocks/>
          </p:cNvSpPr>
          <p:nvPr/>
        </p:nvSpPr>
        <p:spPr bwMode="auto">
          <a:xfrm>
            <a:off x="3135512" y="3927393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4"/>
              </a:cxn>
              <a:cxn ang="0">
                <a:pos x="1" y="5"/>
              </a:cxn>
              <a:cxn ang="0">
                <a:pos x="2" y="5"/>
              </a:cxn>
              <a:cxn ang="0">
                <a:pos x="2" y="5"/>
              </a:cxn>
              <a:cxn ang="0">
                <a:pos x="3" y="4"/>
              </a:cxn>
              <a:cxn ang="0">
                <a:pos x="3" y="1"/>
              </a:cxn>
              <a:cxn ang="0">
                <a:pos x="3" y="4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1" y="4"/>
                </a:lnTo>
                <a:lnTo>
                  <a:pt x="1" y="5"/>
                </a:lnTo>
                <a:lnTo>
                  <a:pt x="2" y="5"/>
                </a:lnTo>
                <a:lnTo>
                  <a:pt x="2" y="5"/>
                </a:lnTo>
                <a:lnTo>
                  <a:pt x="3" y="4"/>
                </a:lnTo>
                <a:lnTo>
                  <a:pt x="3" y="1"/>
                </a:lnTo>
                <a:lnTo>
                  <a:pt x="3" y="4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53" name="Freeform 251"/>
          <p:cNvSpPr>
            <a:spLocks/>
          </p:cNvSpPr>
          <p:nvPr/>
        </p:nvSpPr>
        <p:spPr bwMode="auto">
          <a:xfrm>
            <a:off x="3135512" y="3927393"/>
            <a:ext cx="65010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8"/>
              </a:cxn>
              <a:cxn ang="0">
                <a:pos x="42" y="18"/>
              </a:cxn>
              <a:cxn ang="0">
                <a:pos x="48" y="12"/>
              </a:cxn>
              <a:cxn ang="0">
                <a:pos x="48" y="0"/>
              </a:cxn>
              <a:cxn ang="0">
                <a:pos x="36" y="0"/>
              </a:cxn>
              <a:cxn ang="0">
                <a:pos x="12" y="0"/>
              </a:cxn>
            </a:cxnLst>
            <a:rect l="0" t="0" r="r" b="b"/>
            <a:pathLst>
              <a:path w="48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8"/>
                </a:lnTo>
                <a:lnTo>
                  <a:pt x="42" y="18"/>
                </a:lnTo>
                <a:lnTo>
                  <a:pt x="48" y="12"/>
                </a:lnTo>
                <a:lnTo>
                  <a:pt x="48" y="0"/>
                </a:lnTo>
                <a:lnTo>
                  <a:pt x="36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54" name="Freeform 252"/>
          <p:cNvSpPr>
            <a:spLocks/>
          </p:cNvSpPr>
          <p:nvPr/>
        </p:nvSpPr>
        <p:spPr bwMode="auto">
          <a:xfrm>
            <a:off x="3135512" y="3927393"/>
            <a:ext cx="65010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6" y="3"/>
              </a:cxn>
              <a:cxn ang="0">
                <a:pos x="2" y="3"/>
              </a:cxn>
              <a:cxn ang="0">
                <a:pos x="7" y="3"/>
              </a:cxn>
              <a:cxn ang="0">
                <a:pos x="8" y="2"/>
              </a:cxn>
              <a:cxn ang="0">
                <a:pos x="8" y="1"/>
              </a:cxn>
              <a:cxn ang="0">
                <a:pos x="8" y="0"/>
              </a:cxn>
              <a:cxn ang="0">
                <a:pos x="7" y="0"/>
              </a:cxn>
              <a:cxn ang="0">
                <a:pos x="6" y="0"/>
              </a:cxn>
              <a:cxn ang="0">
                <a:pos x="2" y="0"/>
              </a:cxn>
            </a:cxnLst>
            <a:rect l="0" t="0" r="r" b="b"/>
            <a:pathLst>
              <a:path w="8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6" y="3"/>
                </a:lnTo>
                <a:lnTo>
                  <a:pt x="2" y="3"/>
                </a:lnTo>
                <a:lnTo>
                  <a:pt x="7" y="3"/>
                </a:lnTo>
                <a:lnTo>
                  <a:pt x="8" y="2"/>
                </a:lnTo>
                <a:lnTo>
                  <a:pt x="8" y="1"/>
                </a:lnTo>
                <a:lnTo>
                  <a:pt x="8" y="0"/>
                </a:lnTo>
                <a:lnTo>
                  <a:pt x="7" y="0"/>
                </a:lnTo>
                <a:lnTo>
                  <a:pt x="6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55" name="Freeform 253"/>
          <p:cNvSpPr>
            <a:spLocks/>
          </p:cNvSpPr>
          <p:nvPr/>
        </p:nvSpPr>
        <p:spPr bwMode="auto">
          <a:xfrm>
            <a:off x="3176143" y="3927393"/>
            <a:ext cx="284421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8"/>
              </a:cxn>
              <a:cxn ang="0">
                <a:pos x="204" y="18"/>
              </a:cxn>
              <a:cxn ang="0">
                <a:pos x="210" y="12"/>
              </a:cxn>
              <a:cxn ang="0">
                <a:pos x="210" y="0"/>
              </a:cxn>
              <a:cxn ang="0">
                <a:pos x="204" y="0"/>
              </a:cxn>
              <a:cxn ang="0">
                <a:pos x="6" y="0"/>
              </a:cxn>
            </a:cxnLst>
            <a:rect l="0" t="0" r="r" b="b"/>
            <a:pathLst>
              <a:path w="210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8"/>
                </a:lnTo>
                <a:lnTo>
                  <a:pt x="204" y="18"/>
                </a:lnTo>
                <a:lnTo>
                  <a:pt x="210" y="12"/>
                </a:lnTo>
                <a:lnTo>
                  <a:pt x="210" y="0"/>
                </a:lnTo>
                <a:lnTo>
                  <a:pt x="204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56" name="Freeform 254"/>
          <p:cNvSpPr>
            <a:spLocks/>
          </p:cNvSpPr>
          <p:nvPr/>
        </p:nvSpPr>
        <p:spPr bwMode="auto">
          <a:xfrm>
            <a:off x="3176143" y="3927393"/>
            <a:ext cx="284421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34" y="3"/>
              </a:cxn>
              <a:cxn ang="0">
                <a:pos x="1" y="3"/>
              </a:cxn>
              <a:cxn ang="0">
                <a:pos x="34" y="3"/>
              </a:cxn>
              <a:cxn ang="0">
                <a:pos x="35" y="2"/>
              </a:cxn>
              <a:cxn ang="0">
                <a:pos x="35" y="1"/>
              </a:cxn>
              <a:cxn ang="0">
                <a:pos x="35" y="0"/>
              </a:cxn>
              <a:cxn ang="0">
                <a:pos x="34" y="0"/>
              </a:cxn>
              <a:cxn ang="0">
                <a:pos x="34" y="0"/>
              </a:cxn>
              <a:cxn ang="0">
                <a:pos x="1" y="0"/>
              </a:cxn>
            </a:cxnLst>
            <a:rect l="0" t="0" r="r" b="b"/>
            <a:pathLst>
              <a:path w="35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34" y="3"/>
                </a:lnTo>
                <a:lnTo>
                  <a:pt x="1" y="3"/>
                </a:lnTo>
                <a:lnTo>
                  <a:pt x="34" y="3"/>
                </a:lnTo>
                <a:lnTo>
                  <a:pt x="35" y="2"/>
                </a:lnTo>
                <a:lnTo>
                  <a:pt x="35" y="1"/>
                </a:lnTo>
                <a:lnTo>
                  <a:pt x="35" y="0"/>
                </a:lnTo>
                <a:lnTo>
                  <a:pt x="34" y="0"/>
                </a:lnTo>
                <a:lnTo>
                  <a:pt x="3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57" name="Freeform 255"/>
          <p:cNvSpPr>
            <a:spLocks/>
          </p:cNvSpPr>
          <p:nvPr/>
        </p:nvSpPr>
        <p:spPr bwMode="auto">
          <a:xfrm>
            <a:off x="3436185" y="3906208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6" y="36"/>
              </a:cxn>
              <a:cxn ang="0">
                <a:pos x="12" y="36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0"/>
                </a:lnTo>
                <a:lnTo>
                  <a:pt x="6" y="36"/>
                </a:lnTo>
                <a:lnTo>
                  <a:pt x="12" y="36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58" name="Freeform 256"/>
          <p:cNvSpPr>
            <a:spLocks/>
          </p:cNvSpPr>
          <p:nvPr/>
        </p:nvSpPr>
        <p:spPr bwMode="auto">
          <a:xfrm>
            <a:off x="3436185" y="3906208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6"/>
              </a:cxn>
              <a:cxn ang="0">
                <a:pos x="2" y="6"/>
              </a:cxn>
              <a:cxn ang="0">
                <a:pos x="2" y="6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1" y="6"/>
                </a:lnTo>
                <a:lnTo>
                  <a:pt x="2" y="6"/>
                </a:lnTo>
                <a:lnTo>
                  <a:pt x="2" y="6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59" name="Freeform 257"/>
          <p:cNvSpPr>
            <a:spLocks/>
          </p:cNvSpPr>
          <p:nvPr/>
        </p:nvSpPr>
        <p:spPr bwMode="auto">
          <a:xfrm>
            <a:off x="3436185" y="3906208"/>
            <a:ext cx="73137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48" y="18"/>
              </a:cxn>
              <a:cxn ang="0">
                <a:pos x="54" y="12"/>
              </a:cxn>
              <a:cxn ang="0">
                <a:pos x="54" y="6"/>
              </a:cxn>
              <a:cxn ang="0">
                <a:pos x="48" y="0"/>
              </a:cxn>
              <a:cxn ang="0">
                <a:pos x="42" y="0"/>
              </a:cxn>
              <a:cxn ang="0">
                <a:pos x="12" y="0"/>
              </a:cxn>
            </a:cxnLst>
            <a:rect l="0" t="0" r="r" b="b"/>
            <a:pathLst>
              <a:path w="54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48" y="18"/>
                </a:lnTo>
                <a:lnTo>
                  <a:pt x="54" y="12"/>
                </a:lnTo>
                <a:lnTo>
                  <a:pt x="54" y="6"/>
                </a:lnTo>
                <a:lnTo>
                  <a:pt x="48" y="0"/>
                </a:lnTo>
                <a:lnTo>
                  <a:pt x="42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60" name="Freeform 258"/>
          <p:cNvSpPr>
            <a:spLocks/>
          </p:cNvSpPr>
          <p:nvPr/>
        </p:nvSpPr>
        <p:spPr bwMode="auto">
          <a:xfrm>
            <a:off x="3436185" y="3906208"/>
            <a:ext cx="73137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7" y="3"/>
              </a:cxn>
              <a:cxn ang="0">
                <a:pos x="2" y="3"/>
              </a:cxn>
              <a:cxn ang="0">
                <a:pos x="8" y="3"/>
              </a:cxn>
              <a:cxn ang="0">
                <a:pos x="9" y="2"/>
              </a:cxn>
              <a:cxn ang="0">
                <a:pos x="9" y="2"/>
              </a:cxn>
              <a:cxn ang="0">
                <a:pos x="9" y="1"/>
              </a:cxn>
              <a:cxn ang="0">
                <a:pos x="8" y="0"/>
              </a:cxn>
              <a:cxn ang="0">
                <a:pos x="7" y="0"/>
              </a:cxn>
              <a:cxn ang="0">
                <a:pos x="2" y="0"/>
              </a:cxn>
            </a:cxnLst>
            <a:rect l="0" t="0" r="r" b="b"/>
            <a:pathLst>
              <a:path w="9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7" y="3"/>
                </a:lnTo>
                <a:lnTo>
                  <a:pt x="2" y="3"/>
                </a:lnTo>
                <a:lnTo>
                  <a:pt x="8" y="3"/>
                </a:lnTo>
                <a:lnTo>
                  <a:pt x="9" y="2"/>
                </a:lnTo>
                <a:lnTo>
                  <a:pt x="9" y="2"/>
                </a:lnTo>
                <a:lnTo>
                  <a:pt x="9" y="1"/>
                </a:lnTo>
                <a:lnTo>
                  <a:pt x="8" y="0"/>
                </a:lnTo>
                <a:lnTo>
                  <a:pt x="7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61" name="Freeform 259"/>
          <p:cNvSpPr>
            <a:spLocks/>
          </p:cNvSpPr>
          <p:nvPr/>
        </p:nvSpPr>
        <p:spPr bwMode="auto">
          <a:xfrm>
            <a:off x="3484943" y="3892085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6" y="30"/>
              </a:cxn>
              <a:cxn ang="0">
                <a:pos x="12" y="30"/>
              </a:cxn>
              <a:cxn ang="0">
                <a:pos x="18" y="24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6" y="30"/>
                </a:lnTo>
                <a:lnTo>
                  <a:pt x="12" y="30"/>
                </a:lnTo>
                <a:lnTo>
                  <a:pt x="18" y="24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62" name="Freeform 260"/>
          <p:cNvSpPr>
            <a:spLocks/>
          </p:cNvSpPr>
          <p:nvPr/>
        </p:nvSpPr>
        <p:spPr bwMode="auto">
          <a:xfrm>
            <a:off x="3484943" y="3892085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4"/>
              </a:cxn>
              <a:cxn ang="0">
                <a:pos x="1" y="5"/>
              </a:cxn>
              <a:cxn ang="0">
                <a:pos x="1" y="5"/>
              </a:cxn>
              <a:cxn ang="0">
                <a:pos x="2" y="5"/>
              </a:cxn>
              <a:cxn ang="0">
                <a:pos x="3" y="4"/>
              </a:cxn>
              <a:cxn ang="0">
                <a:pos x="3" y="1"/>
              </a:cxn>
              <a:cxn ang="0">
                <a:pos x="3" y="4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1" y="4"/>
                </a:lnTo>
                <a:lnTo>
                  <a:pt x="1" y="5"/>
                </a:lnTo>
                <a:lnTo>
                  <a:pt x="1" y="5"/>
                </a:lnTo>
                <a:lnTo>
                  <a:pt x="2" y="5"/>
                </a:lnTo>
                <a:lnTo>
                  <a:pt x="3" y="4"/>
                </a:lnTo>
                <a:lnTo>
                  <a:pt x="3" y="1"/>
                </a:lnTo>
                <a:lnTo>
                  <a:pt x="3" y="4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63" name="Freeform 261"/>
          <p:cNvSpPr>
            <a:spLocks/>
          </p:cNvSpPr>
          <p:nvPr/>
        </p:nvSpPr>
        <p:spPr bwMode="auto">
          <a:xfrm>
            <a:off x="3484943" y="3892085"/>
            <a:ext cx="97516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8"/>
              </a:cxn>
              <a:cxn ang="0">
                <a:pos x="66" y="18"/>
              </a:cxn>
              <a:cxn ang="0">
                <a:pos x="72" y="12"/>
              </a:cxn>
              <a:cxn ang="0">
                <a:pos x="72" y="0"/>
              </a:cxn>
              <a:cxn ang="0">
                <a:pos x="60" y="0"/>
              </a:cxn>
              <a:cxn ang="0">
                <a:pos x="6" y="0"/>
              </a:cxn>
            </a:cxnLst>
            <a:rect l="0" t="0" r="r" b="b"/>
            <a:pathLst>
              <a:path w="72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8"/>
                </a:lnTo>
                <a:lnTo>
                  <a:pt x="66" y="18"/>
                </a:lnTo>
                <a:lnTo>
                  <a:pt x="72" y="12"/>
                </a:lnTo>
                <a:lnTo>
                  <a:pt x="72" y="0"/>
                </a:lnTo>
                <a:lnTo>
                  <a:pt x="60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64" name="Freeform 262"/>
          <p:cNvSpPr>
            <a:spLocks/>
          </p:cNvSpPr>
          <p:nvPr/>
        </p:nvSpPr>
        <p:spPr bwMode="auto">
          <a:xfrm>
            <a:off x="3484943" y="3892085"/>
            <a:ext cx="97516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10" y="3"/>
              </a:cxn>
              <a:cxn ang="0">
                <a:pos x="1" y="3"/>
              </a:cxn>
              <a:cxn ang="0">
                <a:pos x="11" y="3"/>
              </a:cxn>
              <a:cxn ang="0">
                <a:pos x="12" y="2"/>
              </a:cxn>
              <a:cxn ang="0">
                <a:pos x="12" y="1"/>
              </a:cxn>
              <a:cxn ang="0">
                <a:pos x="12" y="0"/>
              </a:cxn>
              <a:cxn ang="0">
                <a:pos x="11" y="0"/>
              </a:cxn>
              <a:cxn ang="0">
                <a:pos x="10" y="0"/>
              </a:cxn>
              <a:cxn ang="0">
                <a:pos x="1" y="0"/>
              </a:cxn>
            </a:cxnLst>
            <a:rect l="0" t="0" r="r" b="b"/>
            <a:pathLst>
              <a:path w="12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10" y="3"/>
                </a:lnTo>
                <a:lnTo>
                  <a:pt x="1" y="3"/>
                </a:lnTo>
                <a:lnTo>
                  <a:pt x="11" y="3"/>
                </a:lnTo>
                <a:lnTo>
                  <a:pt x="12" y="2"/>
                </a:lnTo>
                <a:lnTo>
                  <a:pt x="12" y="1"/>
                </a:lnTo>
                <a:lnTo>
                  <a:pt x="12" y="0"/>
                </a:lnTo>
                <a:lnTo>
                  <a:pt x="11" y="0"/>
                </a:lnTo>
                <a:lnTo>
                  <a:pt x="10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65" name="Freeform 263"/>
          <p:cNvSpPr>
            <a:spLocks/>
          </p:cNvSpPr>
          <p:nvPr/>
        </p:nvSpPr>
        <p:spPr bwMode="auto">
          <a:xfrm>
            <a:off x="3558080" y="3869724"/>
            <a:ext cx="24379" cy="43546"/>
          </a:xfrm>
          <a:custGeom>
            <a:avLst/>
            <a:gdLst/>
            <a:ahLst/>
            <a:cxnLst>
              <a:cxn ang="0">
                <a:pos x="0" y="25"/>
              </a:cxn>
              <a:cxn ang="0">
                <a:pos x="0" y="31"/>
              </a:cxn>
              <a:cxn ang="0">
                <a:pos x="6" y="37"/>
              </a:cxn>
              <a:cxn ang="0">
                <a:pos x="12" y="37"/>
              </a:cxn>
              <a:cxn ang="0">
                <a:pos x="18" y="31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25"/>
              </a:cxn>
            </a:cxnLst>
            <a:rect l="0" t="0" r="r" b="b"/>
            <a:pathLst>
              <a:path w="18" h="37">
                <a:moveTo>
                  <a:pt x="0" y="25"/>
                </a:moveTo>
                <a:lnTo>
                  <a:pt x="0" y="31"/>
                </a:lnTo>
                <a:lnTo>
                  <a:pt x="6" y="37"/>
                </a:lnTo>
                <a:lnTo>
                  <a:pt x="12" y="37"/>
                </a:lnTo>
                <a:lnTo>
                  <a:pt x="18" y="31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25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66" name="Freeform 264"/>
          <p:cNvSpPr>
            <a:spLocks/>
          </p:cNvSpPr>
          <p:nvPr/>
        </p:nvSpPr>
        <p:spPr bwMode="auto">
          <a:xfrm>
            <a:off x="3558080" y="3869724"/>
            <a:ext cx="24379" cy="43546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6"/>
              </a:cxn>
              <a:cxn ang="0">
                <a:pos x="1" y="6"/>
              </a:cxn>
              <a:cxn ang="0">
                <a:pos x="2" y="6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1" y="6"/>
                </a:lnTo>
                <a:lnTo>
                  <a:pt x="1" y="6"/>
                </a:lnTo>
                <a:lnTo>
                  <a:pt x="2" y="6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67" name="Freeform 265"/>
          <p:cNvSpPr>
            <a:spLocks/>
          </p:cNvSpPr>
          <p:nvPr/>
        </p:nvSpPr>
        <p:spPr bwMode="auto">
          <a:xfrm>
            <a:off x="3558080" y="3869724"/>
            <a:ext cx="73137" cy="22361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9"/>
              </a:cxn>
              <a:cxn ang="0">
                <a:pos x="54" y="19"/>
              </a:cxn>
              <a:cxn ang="0">
                <a:pos x="54" y="0"/>
              </a:cxn>
              <a:cxn ang="0">
                <a:pos x="48" y="0"/>
              </a:cxn>
              <a:cxn ang="0">
                <a:pos x="6" y="0"/>
              </a:cxn>
            </a:cxnLst>
            <a:rect l="0" t="0" r="r" b="b"/>
            <a:pathLst>
              <a:path w="54" h="19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9"/>
                </a:lnTo>
                <a:lnTo>
                  <a:pt x="54" y="19"/>
                </a:lnTo>
                <a:lnTo>
                  <a:pt x="54" y="0"/>
                </a:lnTo>
                <a:lnTo>
                  <a:pt x="48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68" name="Freeform 266"/>
          <p:cNvSpPr>
            <a:spLocks/>
          </p:cNvSpPr>
          <p:nvPr/>
        </p:nvSpPr>
        <p:spPr bwMode="auto">
          <a:xfrm>
            <a:off x="3558080" y="3869724"/>
            <a:ext cx="73137" cy="22361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8" y="3"/>
              </a:cxn>
              <a:cxn ang="0">
                <a:pos x="1" y="3"/>
              </a:cxn>
              <a:cxn ang="0">
                <a:pos x="9" y="3"/>
              </a:cxn>
              <a:cxn ang="0">
                <a:pos x="9" y="2"/>
              </a:cxn>
              <a:cxn ang="0">
                <a:pos x="9" y="2"/>
              </a:cxn>
              <a:cxn ang="0">
                <a:pos x="9" y="1"/>
              </a:cxn>
              <a:cxn ang="0">
                <a:pos x="9" y="0"/>
              </a:cxn>
              <a:cxn ang="0">
                <a:pos x="8" y="0"/>
              </a:cxn>
              <a:cxn ang="0">
                <a:pos x="1" y="0"/>
              </a:cxn>
            </a:cxnLst>
            <a:rect l="0" t="0" r="r" b="b"/>
            <a:pathLst>
              <a:path w="9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8" y="3"/>
                </a:lnTo>
                <a:lnTo>
                  <a:pt x="1" y="3"/>
                </a:lnTo>
                <a:lnTo>
                  <a:pt x="9" y="3"/>
                </a:lnTo>
                <a:lnTo>
                  <a:pt x="9" y="2"/>
                </a:lnTo>
                <a:lnTo>
                  <a:pt x="9" y="2"/>
                </a:lnTo>
                <a:lnTo>
                  <a:pt x="9" y="1"/>
                </a:lnTo>
                <a:lnTo>
                  <a:pt x="9" y="0"/>
                </a:lnTo>
                <a:lnTo>
                  <a:pt x="8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69" name="Freeform 267"/>
          <p:cNvSpPr>
            <a:spLocks/>
          </p:cNvSpPr>
          <p:nvPr/>
        </p:nvSpPr>
        <p:spPr bwMode="auto">
          <a:xfrm>
            <a:off x="3606838" y="3869724"/>
            <a:ext cx="162526" cy="22361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6" y="6"/>
              </a:cxn>
              <a:cxn ang="0">
                <a:pos x="0" y="12"/>
              </a:cxn>
              <a:cxn ang="0">
                <a:pos x="6" y="12"/>
              </a:cxn>
              <a:cxn ang="0">
                <a:pos x="6" y="19"/>
              </a:cxn>
              <a:cxn ang="0">
                <a:pos x="114" y="19"/>
              </a:cxn>
              <a:cxn ang="0">
                <a:pos x="120" y="12"/>
              </a:cxn>
              <a:cxn ang="0">
                <a:pos x="120" y="6"/>
              </a:cxn>
              <a:cxn ang="0">
                <a:pos x="114" y="0"/>
              </a:cxn>
              <a:cxn ang="0">
                <a:pos x="108" y="0"/>
              </a:cxn>
              <a:cxn ang="0">
                <a:pos x="12" y="0"/>
              </a:cxn>
            </a:cxnLst>
            <a:rect l="0" t="0" r="r" b="b"/>
            <a:pathLst>
              <a:path w="120" h="19">
                <a:moveTo>
                  <a:pt x="12" y="0"/>
                </a:moveTo>
                <a:lnTo>
                  <a:pt x="6" y="0"/>
                </a:lnTo>
                <a:lnTo>
                  <a:pt x="6" y="6"/>
                </a:lnTo>
                <a:lnTo>
                  <a:pt x="0" y="12"/>
                </a:lnTo>
                <a:lnTo>
                  <a:pt x="6" y="12"/>
                </a:lnTo>
                <a:lnTo>
                  <a:pt x="6" y="19"/>
                </a:lnTo>
                <a:lnTo>
                  <a:pt x="114" y="19"/>
                </a:lnTo>
                <a:lnTo>
                  <a:pt x="120" y="12"/>
                </a:lnTo>
                <a:lnTo>
                  <a:pt x="120" y="6"/>
                </a:lnTo>
                <a:lnTo>
                  <a:pt x="114" y="0"/>
                </a:lnTo>
                <a:lnTo>
                  <a:pt x="10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70" name="Freeform 268"/>
          <p:cNvSpPr>
            <a:spLocks/>
          </p:cNvSpPr>
          <p:nvPr/>
        </p:nvSpPr>
        <p:spPr bwMode="auto">
          <a:xfrm>
            <a:off x="3606838" y="3869724"/>
            <a:ext cx="162526" cy="22361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1" y="2"/>
              </a:cxn>
              <a:cxn ang="0">
                <a:pos x="1" y="3"/>
              </a:cxn>
              <a:cxn ang="0">
                <a:pos x="18" y="3"/>
              </a:cxn>
              <a:cxn ang="0">
                <a:pos x="2" y="3"/>
              </a:cxn>
              <a:cxn ang="0">
                <a:pos x="19" y="3"/>
              </a:cxn>
              <a:cxn ang="0">
                <a:pos x="20" y="2"/>
              </a:cxn>
              <a:cxn ang="0">
                <a:pos x="20" y="2"/>
              </a:cxn>
              <a:cxn ang="0">
                <a:pos x="20" y="1"/>
              </a:cxn>
              <a:cxn ang="0">
                <a:pos x="19" y="0"/>
              </a:cxn>
              <a:cxn ang="0">
                <a:pos x="18" y="0"/>
              </a:cxn>
              <a:cxn ang="0">
                <a:pos x="2" y="0"/>
              </a:cxn>
            </a:cxnLst>
            <a:rect l="0" t="0" r="r" b="b"/>
            <a:pathLst>
              <a:path w="20" h="3">
                <a:moveTo>
                  <a:pt x="2" y="0"/>
                </a:move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1" y="2"/>
                </a:lnTo>
                <a:lnTo>
                  <a:pt x="1" y="3"/>
                </a:lnTo>
                <a:lnTo>
                  <a:pt x="18" y="3"/>
                </a:lnTo>
                <a:lnTo>
                  <a:pt x="2" y="3"/>
                </a:lnTo>
                <a:lnTo>
                  <a:pt x="19" y="3"/>
                </a:lnTo>
                <a:lnTo>
                  <a:pt x="20" y="2"/>
                </a:lnTo>
                <a:lnTo>
                  <a:pt x="20" y="2"/>
                </a:lnTo>
                <a:lnTo>
                  <a:pt x="20" y="1"/>
                </a:lnTo>
                <a:lnTo>
                  <a:pt x="19" y="0"/>
                </a:lnTo>
                <a:lnTo>
                  <a:pt x="18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71" name="Freeform 269"/>
          <p:cNvSpPr>
            <a:spLocks/>
          </p:cNvSpPr>
          <p:nvPr/>
        </p:nvSpPr>
        <p:spPr bwMode="auto">
          <a:xfrm>
            <a:off x="3744985" y="3869724"/>
            <a:ext cx="73137" cy="22361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9"/>
              </a:cxn>
              <a:cxn ang="0">
                <a:pos x="48" y="19"/>
              </a:cxn>
              <a:cxn ang="0">
                <a:pos x="54" y="12"/>
              </a:cxn>
              <a:cxn ang="0">
                <a:pos x="54" y="6"/>
              </a:cxn>
              <a:cxn ang="0">
                <a:pos x="48" y="0"/>
              </a:cxn>
              <a:cxn ang="0">
                <a:pos x="6" y="0"/>
              </a:cxn>
            </a:cxnLst>
            <a:rect l="0" t="0" r="r" b="b"/>
            <a:pathLst>
              <a:path w="54" h="19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9"/>
                </a:lnTo>
                <a:lnTo>
                  <a:pt x="48" y="19"/>
                </a:lnTo>
                <a:lnTo>
                  <a:pt x="54" y="12"/>
                </a:lnTo>
                <a:lnTo>
                  <a:pt x="54" y="6"/>
                </a:lnTo>
                <a:lnTo>
                  <a:pt x="48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72" name="Freeform 270"/>
          <p:cNvSpPr>
            <a:spLocks/>
          </p:cNvSpPr>
          <p:nvPr/>
        </p:nvSpPr>
        <p:spPr bwMode="auto">
          <a:xfrm>
            <a:off x="3744985" y="3869724"/>
            <a:ext cx="73137" cy="22361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8" y="3"/>
              </a:cxn>
              <a:cxn ang="0">
                <a:pos x="1" y="3"/>
              </a:cxn>
              <a:cxn ang="0">
                <a:pos x="8" y="3"/>
              </a:cxn>
              <a:cxn ang="0">
                <a:pos x="9" y="2"/>
              </a:cxn>
              <a:cxn ang="0">
                <a:pos x="9" y="2"/>
              </a:cxn>
              <a:cxn ang="0">
                <a:pos x="9" y="1"/>
              </a:cxn>
              <a:cxn ang="0">
                <a:pos x="8" y="0"/>
              </a:cxn>
              <a:cxn ang="0">
                <a:pos x="8" y="0"/>
              </a:cxn>
              <a:cxn ang="0">
                <a:pos x="1" y="0"/>
              </a:cxn>
            </a:cxnLst>
            <a:rect l="0" t="0" r="r" b="b"/>
            <a:pathLst>
              <a:path w="9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8" y="3"/>
                </a:lnTo>
                <a:lnTo>
                  <a:pt x="1" y="3"/>
                </a:lnTo>
                <a:lnTo>
                  <a:pt x="8" y="3"/>
                </a:lnTo>
                <a:lnTo>
                  <a:pt x="9" y="2"/>
                </a:lnTo>
                <a:lnTo>
                  <a:pt x="9" y="2"/>
                </a:lnTo>
                <a:lnTo>
                  <a:pt x="9" y="1"/>
                </a:lnTo>
                <a:lnTo>
                  <a:pt x="8" y="0"/>
                </a:lnTo>
                <a:lnTo>
                  <a:pt x="8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73" name="Freeform 271"/>
          <p:cNvSpPr>
            <a:spLocks/>
          </p:cNvSpPr>
          <p:nvPr/>
        </p:nvSpPr>
        <p:spPr bwMode="auto">
          <a:xfrm>
            <a:off x="3793743" y="3869724"/>
            <a:ext cx="81263" cy="22361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9"/>
              </a:cxn>
              <a:cxn ang="0">
                <a:pos x="54" y="19"/>
              </a:cxn>
              <a:cxn ang="0">
                <a:pos x="54" y="12"/>
              </a:cxn>
              <a:cxn ang="0">
                <a:pos x="60" y="12"/>
              </a:cxn>
              <a:cxn ang="0">
                <a:pos x="54" y="6"/>
              </a:cxn>
              <a:cxn ang="0">
                <a:pos x="54" y="0"/>
              </a:cxn>
              <a:cxn ang="0">
                <a:pos x="48" y="0"/>
              </a:cxn>
              <a:cxn ang="0">
                <a:pos x="12" y="0"/>
              </a:cxn>
            </a:cxnLst>
            <a:rect l="0" t="0" r="r" b="b"/>
            <a:pathLst>
              <a:path w="60" h="19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9"/>
                </a:lnTo>
                <a:lnTo>
                  <a:pt x="54" y="19"/>
                </a:lnTo>
                <a:lnTo>
                  <a:pt x="54" y="12"/>
                </a:lnTo>
                <a:lnTo>
                  <a:pt x="60" y="12"/>
                </a:lnTo>
                <a:lnTo>
                  <a:pt x="54" y="6"/>
                </a:lnTo>
                <a:lnTo>
                  <a:pt x="54" y="0"/>
                </a:lnTo>
                <a:lnTo>
                  <a:pt x="4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74" name="Freeform 272"/>
          <p:cNvSpPr>
            <a:spLocks/>
          </p:cNvSpPr>
          <p:nvPr/>
        </p:nvSpPr>
        <p:spPr bwMode="auto">
          <a:xfrm>
            <a:off x="3793743" y="3869724"/>
            <a:ext cx="81263" cy="22361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8" y="3"/>
              </a:cxn>
              <a:cxn ang="0">
                <a:pos x="2" y="3"/>
              </a:cxn>
              <a:cxn ang="0">
                <a:pos x="9" y="3"/>
              </a:cxn>
              <a:cxn ang="0">
                <a:pos x="9" y="2"/>
              </a:cxn>
              <a:cxn ang="0">
                <a:pos x="10" y="2"/>
              </a:cxn>
              <a:cxn ang="0">
                <a:pos x="9" y="1"/>
              </a:cxn>
              <a:cxn ang="0">
                <a:pos x="9" y="0"/>
              </a:cxn>
              <a:cxn ang="0">
                <a:pos x="8" y="0"/>
              </a:cxn>
              <a:cxn ang="0">
                <a:pos x="2" y="0"/>
              </a:cxn>
            </a:cxnLst>
            <a:rect l="0" t="0" r="r" b="b"/>
            <a:pathLst>
              <a:path w="10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8" y="3"/>
                </a:lnTo>
                <a:lnTo>
                  <a:pt x="2" y="3"/>
                </a:lnTo>
                <a:lnTo>
                  <a:pt x="9" y="3"/>
                </a:lnTo>
                <a:lnTo>
                  <a:pt x="9" y="2"/>
                </a:lnTo>
                <a:lnTo>
                  <a:pt x="10" y="2"/>
                </a:lnTo>
                <a:lnTo>
                  <a:pt x="9" y="1"/>
                </a:lnTo>
                <a:lnTo>
                  <a:pt x="9" y="0"/>
                </a:lnTo>
                <a:lnTo>
                  <a:pt x="8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75" name="Freeform 273"/>
          <p:cNvSpPr>
            <a:spLocks/>
          </p:cNvSpPr>
          <p:nvPr/>
        </p:nvSpPr>
        <p:spPr bwMode="auto">
          <a:xfrm>
            <a:off x="3850627" y="3855601"/>
            <a:ext cx="24379" cy="36484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1"/>
              </a:cxn>
              <a:cxn ang="0">
                <a:pos x="12" y="31"/>
              </a:cxn>
              <a:cxn ang="0">
                <a:pos x="12" y="24"/>
              </a:cxn>
              <a:cxn ang="0">
                <a:pos x="18" y="6"/>
              </a:cxn>
              <a:cxn ang="0">
                <a:pos x="18" y="24"/>
              </a:cxn>
              <a:cxn ang="0">
                <a:pos x="12" y="0"/>
              </a:cxn>
              <a:cxn ang="0">
                <a:pos x="0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1">
                <a:moveTo>
                  <a:pt x="0" y="24"/>
                </a:moveTo>
                <a:lnTo>
                  <a:pt x="0" y="31"/>
                </a:lnTo>
                <a:lnTo>
                  <a:pt x="12" y="31"/>
                </a:lnTo>
                <a:lnTo>
                  <a:pt x="12" y="24"/>
                </a:lnTo>
                <a:lnTo>
                  <a:pt x="18" y="6"/>
                </a:lnTo>
                <a:lnTo>
                  <a:pt x="18" y="24"/>
                </a:lnTo>
                <a:lnTo>
                  <a:pt x="12" y="0"/>
                </a:lnTo>
                <a:lnTo>
                  <a:pt x="0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76" name="Freeform 274"/>
          <p:cNvSpPr>
            <a:spLocks/>
          </p:cNvSpPr>
          <p:nvPr/>
        </p:nvSpPr>
        <p:spPr bwMode="auto">
          <a:xfrm>
            <a:off x="3850627" y="3855601"/>
            <a:ext cx="24379" cy="36484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4"/>
              </a:cxn>
              <a:cxn ang="0">
                <a:pos x="0" y="5"/>
              </a:cxn>
              <a:cxn ang="0">
                <a:pos x="1" y="5"/>
              </a:cxn>
              <a:cxn ang="0">
                <a:pos x="2" y="5"/>
              </a:cxn>
              <a:cxn ang="0">
                <a:pos x="2" y="4"/>
              </a:cxn>
              <a:cxn ang="0">
                <a:pos x="3" y="1"/>
              </a:cxn>
              <a:cxn ang="0">
                <a:pos x="3" y="4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1" y="4"/>
                </a:lnTo>
                <a:lnTo>
                  <a:pt x="0" y="5"/>
                </a:lnTo>
                <a:lnTo>
                  <a:pt x="1" y="5"/>
                </a:lnTo>
                <a:lnTo>
                  <a:pt x="2" y="5"/>
                </a:lnTo>
                <a:lnTo>
                  <a:pt x="2" y="4"/>
                </a:lnTo>
                <a:lnTo>
                  <a:pt x="3" y="1"/>
                </a:lnTo>
                <a:lnTo>
                  <a:pt x="3" y="4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77" name="Freeform 275"/>
          <p:cNvSpPr>
            <a:spLocks/>
          </p:cNvSpPr>
          <p:nvPr/>
        </p:nvSpPr>
        <p:spPr bwMode="auto">
          <a:xfrm>
            <a:off x="3850627" y="3855601"/>
            <a:ext cx="325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18" y="18"/>
              </a:cxn>
              <a:cxn ang="0">
                <a:pos x="24" y="12"/>
              </a:cxn>
              <a:cxn ang="0">
                <a:pos x="24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24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18" y="18"/>
                </a:lnTo>
                <a:lnTo>
                  <a:pt x="24" y="12"/>
                </a:lnTo>
                <a:lnTo>
                  <a:pt x="24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78" name="Freeform 276"/>
          <p:cNvSpPr>
            <a:spLocks/>
          </p:cNvSpPr>
          <p:nvPr/>
        </p:nvSpPr>
        <p:spPr bwMode="auto">
          <a:xfrm>
            <a:off x="3850627" y="3855601"/>
            <a:ext cx="325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2" y="3"/>
              </a:cxn>
              <a:cxn ang="0">
                <a:pos x="1" y="3"/>
              </a:cxn>
              <a:cxn ang="0">
                <a:pos x="3" y="3"/>
              </a:cxn>
              <a:cxn ang="0">
                <a:pos x="4" y="2"/>
              </a:cxn>
              <a:cxn ang="0">
                <a:pos x="4" y="1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2" y="3"/>
                </a:lnTo>
                <a:lnTo>
                  <a:pt x="1" y="3"/>
                </a:lnTo>
                <a:lnTo>
                  <a:pt x="3" y="3"/>
                </a:lnTo>
                <a:lnTo>
                  <a:pt x="4" y="2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79" name="Freeform 277"/>
          <p:cNvSpPr>
            <a:spLocks/>
          </p:cNvSpPr>
          <p:nvPr/>
        </p:nvSpPr>
        <p:spPr bwMode="auto">
          <a:xfrm>
            <a:off x="3858753" y="3834417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6" y="36"/>
              </a:cxn>
              <a:cxn ang="0">
                <a:pos x="12" y="36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0"/>
                </a:lnTo>
                <a:lnTo>
                  <a:pt x="6" y="36"/>
                </a:lnTo>
                <a:lnTo>
                  <a:pt x="12" y="36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80" name="Freeform 278"/>
          <p:cNvSpPr>
            <a:spLocks/>
          </p:cNvSpPr>
          <p:nvPr/>
        </p:nvSpPr>
        <p:spPr bwMode="auto">
          <a:xfrm>
            <a:off x="3858753" y="3834417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6"/>
              </a:cxn>
              <a:cxn ang="0">
                <a:pos x="1" y="6"/>
              </a:cxn>
              <a:cxn ang="0">
                <a:pos x="2" y="6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1" y="6"/>
                </a:lnTo>
                <a:lnTo>
                  <a:pt x="1" y="6"/>
                </a:lnTo>
                <a:lnTo>
                  <a:pt x="2" y="6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81" name="Freeform 279"/>
          <p:cNvSpPr>
            <a:spLocks/>
          </p:cNvSpPr>
          <p:nvPr/>
        </p:nvSpPr>
        <p:spPr bwMode="auto">
          <a:xfrm>
            <a:off x="3858753" y="3834417"/>
            <a:ext cx="113768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84" y="18"/>
              </a:cxn>
              <a:cxn ang="0">
                <a:pos x="84" y="0"/>
              </a:cxn>
              <a:cxn ang="0">
                <a:pos x="78" y="0"/>
              </a:cxn>
              <a:cxn ang="0">
                <a:pos x="6" y="0"/>
              </a:cxn>
            </a:cxnLst>
            <a:rect l="0" t="0" r="r" b="b"/>
            <a:pathLst>
              <a:path w="84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84" y="18"/>
                </a:lnTo>
                <a:lnTo>
                  <a:pt x="84" y="0"/>
                </a:lnTo>
                <a:lnTo>
                  <a:pt x="78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82" name="Freeform 280"/>
          <p:cNvSpPr>
            <a:spLocks/>
          </p:cNvSpPr>
          <p:nvPr/>
        </p:nvSpPr>
        <p:spPr bwMode="auto">
          <a:xfrm>
            <a:off x="3858753" y="3834417"/>
            <a:ext cx="113768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13" y="3"/>
              </a:cxn>
              <a:cxn ang="0">
                <a:pos x="1" y="3"/>
              </a:cxn>
              <a:cxn ang="0">
                <a:pos x="14" y="3"/>
              </a:cxn>
              <a:cxn ang="0">
                <a:pos x="14" y="2"/>
              </a:cxn>
              <a:cxn ang="0">
                <a:pos x="14" y="2"/>
              </a:cxn>
              <a:cxn ang="0">
                <a:pos x="14" y="1"/>
              </a:cxn>
              <a:cxn ang="0">
                <a:pos x="14" y="0"/>
              </a:cxn>
              <a:cxn ang="0">
                <a:pos x="13" y="0"/>
              </a:cxn>
              <a:cxn ang="0">
                <a:pos x="1" y="0"/>
              </a:cxn>
            </a:cxnLst>
            <a:rect l="0" t="0" r="r" b="b"/>
            <a:pathLst>
              <a:path w="14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13" y="3"/>
                </a:lnTo>
                <a:lnTo>
                  <a:pt x="1" y="3"/>
                </a:lnTo>
                <a:lnTo>
                  <a:pt x="14" y="3"/>
                </a:lnTo>
                <a:lnTo>
                  <a:pt x="14" y="2"/>
                </a:lnTo>
                <a:lnTo>
                  <a:pt x="14" y="2"/>
                </a:lnTo>
                <a:lnTo>
                  <a:pt x="14" y="1"/>
                </a:lnTo>
                <a:lnTo>
                  <a:pt x="14" y="0"/>
                </a:lnTo>
                <a:lnTo>
                  <a:pt x="1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83" name="Freeform 281"/>
          <p:cNvSpPr>
            <a:spLocks/>
          </p:cNvSpPr>
          <p:nvPr/>
        </p:nvSpPr>
        <p:spPr bwMode="auto">
          <a:xfrm>
            <a:off x="3948143" y="3820294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6" y="24"/>
              </a:cxn>
              <a:cxn ang="0">
                <a:pos x="6" y="30"/>
              </a:cxn>
              <a:cxn ang="0">
                <a:pos x="18" y="30"/>
              </a:cxn>
              <a:cxn ang="0">
                <a:pos x="18" y="0"/>
              </a:cxn>
              <a:cxn ang="0">
                <a:pos x="6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6" y="24"/>
                </a:lnTo>
                <a:lnTo>
                  <a:pt x="6" y="30"/>
                </a:lnTo>
                <a:lnTo>
                  <a:pt x="18" y="30"/>
                </a:lnTo>
                <a:lnTo>
                  <a:pt x="18" y="0"/>
                </a:lnTo>
                <a:lnTo>
                  <a:pt x="6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84" name="Freeform 282"/>
          <p:cNvSpPr>
            <a:spLocks/>
          </p:cNvSpPr>
          <p:nvPr/>
        </p:nvSpPr>
        <p:spPr bwMode="auto">
          <a:xfrm>
            <a:off x="3948143" y="3820294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4"/>
              </a:cxn>
              <a:cxn ang="0">
                <a:pos x="1" y="5"/>
              </a:cxn>
              <a:cxn ang="0">
                <a:pos x="2" y="5"/>
              </a:cxn>
              <a:cxn ang="0">
                <a:pos x="3" y="5"/>
              </a:cxn>
              <a:cxn ang="0">
                <a:pos x="3" y="4"/>
              </a:cxn>
              <a:cxn ang="0">
                <a:pos x="3" y="1"/>
              </a:cxn>
              <a:cxn ang="0">
                <a:pos x="3" y="4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1" y="4"/>
                </a:lnTo>
                <a:lnTo>
                  <a:pt x="1" y="5"/>
                </a:lnTo>
                <a:lnTo>
                  <a:pt x="2" y="5"/>
                </a:lnTo>
                <a:lnTo>
                  <a:pt x="3" y="5"/>
                </a:lnTo>
                <a:lnTo>
                  <a:pt x="3" y="4"/>
                </a:lnTo>
                <a:lnTo>
                  <a:pt x="3" y="1"/>
                </a:lnTo>
                <a:lnTo>
                  <a:pt x="3" y="4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85" name="Freeform 283"/>
          <p:cNvSpPr>
            <a:spLocks/>
          </p:cNvSpPr>
          <p:nvPr/>
        </p:nvSpPr>
        <p:spPr bwMode="auto">
          <a:xfrm>
            <a:off x="3948143" y="3820294"/>
            <a:ext cx="6636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43" y="18"/>
              </a:cxn>
              <a:cxn ang="0">
                <a:pos x="12" y="18"/>
              </a:cxn>
              <a:cxn ang="0">
                <a:pos x="49" y="12"/>
              </a:cxn>
              <a:cxn ang="0">
                <a:pos x="49" y="0"/>
              </a:cxn>
              <a:cxn ang="0">
                <a:pos x="43" y="0"/>
              </a:cxn>
              <a:cxn ang="0">
                <a:pos x="12" y="0"/>
              </a:cxn>
            </a:cxnLst>
            <a:rect l="0" t="0" r="r" b="b"/>
            <a:pathLst>
              <a:path w="49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43" y="18"/>
                </a:lnTo>
                <a:lnTo>
                  <a:pt x="12" y="18"/>
                </a:lnTo>
                <a:lnTo>
                  <a:pt x="49" y="12"/>
                </a:lnTo>
                <a:lnTo>
                  <a:pt x="49" y="0"/>
                </a:lnTo>
                <a:lnTo>
                  <a:pt x="43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86" name="Freeform 284"/>
          <p:cNvSpPr>
            <a:spLocks/>
          </p:cNvSpPr>
          <p:nvPr/>
        </p:nvSpPr>
        <p:spPr bwMode="auto">
          <a:xfrm>
            <a:off x="3948143" y="3820294"/>
            <a:ext cx="6636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  <a:cxn ang="0">
                <a:pos x="7" y="3"/>
              </a:cxn>
              <a:cxn ang="0">
                <a:pos x="2" y="3"/>
              </a:cxn>
              <a:cxn ang="0">
                <a:pos x="8" y="2"/>
              </a:cxn>
              <a:cxn ang="0">
                <a:pos x="8" y="2"/>
              </a:cxn>
              <a:cxn ang="0">
                <a:pos x="8" y="1"/>
              </a:cxn>
              <a:cxn ang="0">
                <a:pos x="8" y="0"/>
              </a:cxn>
              <a:cxn ang="0">
                <a:pos x="8" y="0"/>
              </a:cxn>
              <a:cxn ang="0">
                <a:pos x="7" y="0"/>
              </a:cxn>
              <a:cxn ang="0">
                <a:pos x="2" y="0"/>
              </a:cxn>
            </a:cxnLst>
            <a:rect l="0" t="0" r="r" b="b"/>
            <a:pathLst>
              <a:path w="8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lnTo>
                  <a:pt x="7" y="3"/>
                </a:lnTo>
                <a:lnTo>
                  <a:pt x="2" y="3"/>
                </a:lnTo>
                <a:lnTo>
                  <a:pt x="8" y="2"/>
                </a:lnTo>
                <a:lnTo>
                  <a:pt x="8" y="2"/>
                </a:lnTo>
                <a:lnTo>
                  <a:pt x="8" y="1"/>
                </a:lnTo>
                <a:lnTo>
                  <a:pt x="8" y="0"/>
                </a:lnTo>
                <a:lnTo>
                  <a:pt x="8" y="0"/>
                </a:lnTo>
                <a:lnTo>
                  <a:pt x="7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87" name="Freeform 285"/>
          <p:cNvSpPr>
            <a:spLocks/>
          </p:cNvSpPr>
          <p:nvPr/>
        </p:nvSpPr>
        <p:spPr bwMode="auto">
          <a:xfrm>
            <a:off x="3988774" y="3820294"/>
            <a:ext cx="33860" cy="21184"/>
          </a:xfrm>
          <a:custGeom>
            <a:avLst/>
            <a:gdLst/>
            <a:ahLst/>
            <a:cxnLst>
              <a:cxn ang="0">
                <a:pos x="13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13" y="18"/>
              </a:cxn>
              <a:cxn ang="0">
                <a:pos x="19" y="12"/>
              </a:cxn>
              <a:cxn ang="0">
                <a:pos x="25" y="12"/>
              </a:cxn>
              <a:cxn ang="0">
                <a:pos x="25" y="0"/>
              </a:cxn>
              <a:cxn ang="0">
                <a:pos x="13" y="0"/>
              </a:cxn>
            </a:cxnLst>
            <a:rect l="0" t="0" r="r" b="b"/>
            <a:pathLst>
              <a:path w="25" h="18">
                <a:moveTo>
                  <a:pt x="13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13" y="18"/>
                </a:lnTo>
                <a:lnTo>
                  <a:pt x="19" y="12"/>
                </a:lnTo>
                <a:lnTo>
                  <a:pt x="25" y="12"/>
                </a:lnTo>
                <a:lnTo>
                  <a:pt x="25" y="0"/>
                </a:lnTo>
                <a:lnTo>
                  <a:pt x="13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88" name="Freeform 286"/>
          <p:cNvSpPr>
            <a:spLocks/>
          </p:cNvSpPr>
          <p:nvPr/>
        </p:nvSpPr>
        <p:spPr bwMode="auto">
          <a:xfrm>
            <a:off x="3988774" y="3820294"/>
            <a:ext cx="33860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  <a:cxn ang="0">
                <a:pos x="2" y="3"/>
              </a:cxn>
              <a:cxn ang="0">
                <a:pos x="2" y="3"/>
              </a:cxn>
              <a:cxn ang="0">
                <a:pos x="3" y="2"/>
              </a:cxn>
              <a:cxn ang="0">
                <a:pos x="4" y="2"/>
              </a:cxn>
              <a:cxn ang="0">
                <a:pos x="4" y="1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lnTo>
                  <a:pt x="2" y="3"/>
                </a:lnTo>
                <a:lnTo>
                  <a:pt x="2" y="3"/>
                </a:lnTo>
                <a:lnTo>
                  <a:pt x="3" y="2"/>
                </a:lnTo>
                <a:lnTo>
                  <a:pt x="4" y="2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89" name="Freeform 287"/>
          <p:cNvSpPr>
            <a:spLocks/>
          </p:cNvSpPr>
          <p:nvPr/>
        </p:nvSpPr>
        <p:spPr bwMode="auto">
          <a:xfrm>
            <a:off x="3996901" y="3820294"/>
            <a:ext cx="33860" cy="21184"/>
          </a:xfrm>
          <a:custGeom>
            <a:avLst/>
            <a:gdLst/>
            <a:ahLst/>
            <a:cxnLst>
              <a:cxn ang="0">
                <a:pos x="7" y="0"/>
              </a:cxn>
              <a:cxn ang="0">
                <a:pos x="0" y="0"/>
              </a:cxn>
              <a:cxn ang="0">
                <a:pos x="0" y="12"/>
              </a:cxn>
              <a:cxn ang="0">
                <a:pos x="7" y="12"/>
              </a:cxn>
              <a:cxn ang="0">
                <a:pos x="13" y="18"/>
              </a:cxn>
              <a:cxn ang="0">
                <a:pos x="7" y="18"/>
              </a:cxn>
              <a:cxn ang="0">
                <a:pos x="19" y="12"/>
              </a:cxn>
              <a:cxn ang="0">
                <a:pos x="25" y="6"/>
              </a:cxn>
              <a:cxn ang="0">
                <a:pos x="19" y="0"/>
              </a:cxn>
              <a:cxn ang="0">
                <a:pos x="13" y="0"/>
              </a:cxn>
              <a:cxn ang="0">
                <a:pos x="7" y="0"/>
              </a:cxn>
            </a:cxnLst>
            <a:rect l="0" t="0" r="r" b="b"/>
            <a:pathLst>
              <a:path w="25" h="18">
                <a:moveTo>
                  <a:pt x="7" y="0"/>
                </a:moveTo>
                <a:lnTo>
                  <a:pt x="0" y="0"/>
                </a:lnTo>
                <a:lnTo>
                  <a:pt x="0" y="12"/>
                </a:lnTo>
                <a:lnTo>
                  <a:pt x="7" y="12"/>
                </a:lnTo>
                <a:lnTo>
                  <a:pt x="13" y="18"/>
                </a:lnTo>
                <a:lnTo>
                  <a:pt x="7" y="18"/>
                </a:lnTo>
                <a:lnTo>
                  <a:pt x="19" y="12"/>
                </a:lnTo>
                <a:lnTo>
                  <a:pt x="25" y="6"/>
                </a:lnTo>
                <a:lnTo>
                  <a:pt x="19" y="0"/>
                </a:lnTo>
                <a:lnTo>
                  <a:pt x="13" y="0"/>
                </a:lnTo>
                <a:lnTo>
                  <a:pt x="7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90" name="Freeform 288"/>
          <p:cNvSpPr>
            <a:spLocks/>
          </p:cNvSpPr>
          <p:nvPr/>
        </p:nvSpPr>
        <p:spPr bwMode="auto">
          <a:xfrm>
            <a:off x="3996901" y="3820294"/>
            <a:ext cx="33860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2" y="3"/>
              </a:cxn>
              <a:cxn ang="0">
                <a:pos x="1" y="3"/>
              </a:cxn>
              <a:cxn ang="0">
                <a:pos x="3" y="2"/>
              </a:cxn>
              <a:cxn ang="0">
                <a:pos x="3" y="2"/>
              </a:cxn>
              <a:cxn ang="0">
                <a:pos x="4" y="1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2" y="3"/>
                </a:lnTo>
                <a:lnTo>
                  <a:pt x="1" y="3"/>
                </a:lnTo>
                <a:lnTo>
                  <a:pt x="3" y="2"/>
                </a:lnTo>
                <a:lnTo>
                  <a:pt x="3" y="2"/>
                </a:lnTo>
                <a:lnTo>
                  <a:pt x="4" y="1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91" name="Freeform 289"/>
          <p:cNvSpPr>
            <a:spLocks/>
          </p:cNvSpPr>
          <p:nvPr/>
        </p:nvSpPr>
        <p:spPr bwMode="auto">
          <a:xfrm>
            <a:off x="4006381" y="3820294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18" y="18"/>
              </a:cxn>
              <a:cxn ang="0">
                <a:pos x="6" y="18"/>
              </a:cxn>
              <a:cxn ang="0">
                <a:pos x="24" y="12"/>
              </a:cxn>
              <a:cxn ang="0">
                <a:pos x="30" y="12"/>
              </a:cxn>
              <a:cxn ang="0">
                <a:pos x="30" y="0"/>
              </a:cxn>
              <a:cxn ang="0">
                <a:pos x="18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18" y="18"/>
                </a:lnTo>
                <a:lnTo>
                  <a:pt x="6" y="18"/>
                </a:lnTo>
                <a:lnTo>
                  <a:pt x="24" y="12"/>
                </a:lnTo>
                <a:lnTo>
                  <a:pt x="30" y="12"/>
                </a:lnTo>
                <a:lnTo>
                  <a:pt x="30" y="0"/>
                </a:lnTo>
                <a:lnTo>
                  <a:pt x="18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92" name="Freeform 290"/>
          <p:cNvSpPr>
            <a:spLocks/>
          </p:cNvSpPr>
          <p:nvPr/>
        </p:nvSpPr>
        <p:spPr bwMode="auto">
          <a:xfrm>
            <a:off x="4006381" y="3820294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3" y="3"/>
              </a:cxn>
              <a:cxn ang="0">
                <a:pos x="1" y="3"/>
              </a:cxn>
              <a:cxn ang="0">
                <a:pos x="4" y="2"/>
              </a:cxn>
              <a:cxn ang="0">
                <a:pos x="5" y="2"/>
              </a:cxn>
              <a:cxn ang="0">
                <a:pos x="5" y="1"/>
              </a:cxn>
              <a:cxn ang="0">
                <a:pos x="5" y="0"/>
              </a:cxn>
              <a:cxn ang="0">
                <a:pos x="4" y="0"/>
              </a:cxn>
              <a:cxn ang="0">
                <a:pos x="3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3" y="3"/>
                </a:lnTo>
                <a:lnTo>
                  <a:pt x="1" y="3"/>
                </a:lnTo>
                <a:lnTo>
                  <a:pt x="4" y="2"/>
                </a:lnTo>
                <a:lnTo>
                  <a:pt x="5" y="2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93" name="Freeform 291"/>
          <p:cNvSpPr>
            <a:spLocks/>
          </p:cNvSpPr>
          <p:nvPr/>
        </p:nvSpPr>
        <p:spPr bwMode="auto">
          <a:xfrm>
            <a:off x="4022634" y="3820294"/>
            <a:ext cx="48758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24" y="18"/>
              </a:cxn>
              <a:cxn ang="0">
                <a:pos x="6" y="18"/>
              </a:cxn>
              <a:cxn ang="0">
                <a:pos x="30" y="12"/>
              </a:cxn>
              <a:cxn ang="0">
                <a:pos x="36" y="6"/>
              </a:cxn>
              <a:cxn ang="0">
                <a:pos x="30" y="0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6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24" y="18"/>
                </a:lnTo>
                <a:lnTo>
                  <a:pt x="6" y="18"/>
                </a:lnTo>
                <a:lnTo>
                  <a:pt x="30" y="12"/>
                </a:lnTo>
                <a:lnTo>
                  <a:pt x="36" y="6"/>
                </a:lnTo>
                <a:lnTo>
                  <a:pt x="30" y="0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94" name="Freeform 292"/>
          <p:cNvSpPr>
            <a:spLocks/>
          </p:cNvSpPr>
          <p:nvPr/>
        </p:nvSpPr>
        <p:spPr bwMode="auto">
          <a:xfrm>
            <a:off x="4022634" y="3820294"/>
            <a:ext cx="48758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4" y="3"/>
              </a:cxn>
              <a:cxn ang="0">
                <a:pos x="1" y="3"/>
              </a:cxn>
              <a:cxn ang="0">
                <a:pos x="5" y="2"/>
              </a:cxn>
              <a:cxn ang="0">
                <a:pos x="5" y="2"/>
              </a:cxn>
              <a:cxn ang="0">
                <a:pos x="6" y="1"/>
              </a:cxn>
              <a:cxn ang="0">
                <a:pos x="5" y="0"/>
              </a:cxn>
              <a:cxn ang="0">
                <a:pos x="5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6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4" y="3"/>
                </a:lnTo>
                <a:lnTo>
                  <a:pt x="1" y="3"/>
                </a:lnTo>
                <a:lnTo>
                  <a:pt x="5" y="2"/>
                </a:lnTo>
                <a:lnTo>
                  <a:pt x="5" y="2"/>
                </a:lnTo>
                <a:lnTo>
                  <a:pt x="6" y="1"/>
                </a:lnTo>
                <a:lnTo>
                  <a:pt x="5" y="0"/>
                </a:lnTo>
                <a:lnTo>
                  <a:pt x="5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95" name="Freeform 293"/>
          <p:cNvSpPr>
            <a:spLocks/>
          </p:cNvSpPr>
          <p:nvPr/>
        </p:nvSpPr>
        <p:spPr bwMode="auto">
          <a:xfrm>
            <a:off x="4047013" y="3820294"/>
            <a:ext cx="24379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12" y="18"/>
              </a:cxn>
              <a:cxn ang="0">
                <a:pos x="6" y="18"/>
              </a:cxn>
              <a:cxn ang="0">
                <a:pos x="18" y="12"/>
              </a:cxn>
              <a:cxn ang="0">
                <a:pos x="18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18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12" y="18"/>
                </a:lnTo>
                <a:lnTo>
                  <a:pt x="6" y="18"/>
                </a:lnTo>
                <a:lnTo>
                  <a:pt x="18" y="12"/>
                </a:lnTo>
                <a:lnTo>
                  <a:pt x="18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96" name="Freeform 294"/>
          <p:cNvSpPr>
            <a:spLocks/>
          </p:cNvSpPr>
          <p:nvPr/>
        </p:nvSpPr>
        <p:spPr bwMode="auto">
          <a:xfrm>
            <a:off x="4047013" y="3820294"/>
            <a:ext cx="24379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2" y="3"/>
              </a:cxn>
              <a:cxn ang="0">
                <a:pos x="1" y="3"/>
              </a:cxn>
              <a:cxn ang="0">
                <a:pos x="3" y="2"/>
              </a:cxn>
              <a:cxn ang="0">
                <a:pos x="3" y="2"/>
              </a:cxn>
              <a:cxn ang="0">
                <a:pos x="3" y="1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3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2" y="3"/>
                </a:lnTo>
                <a:lnTo>
                  <a:pt x="1" y="3"/>
                </a:lnTo>
                <a:lnTo>
                  <a:pt x="3" y="2"/>
                </a:lnTo>
                <a:lnTo>
                  <a:pt x="3" y="2"/>
                </a:lnTo>
                <a:lnTo>
                  <a:pt x="3" y="1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97" name="Freeform 295"/>
          <p:cNvSpPr>
            <a:spLocks/>
          </p:cNvSpPr>
          <p:nvPr/>
        </p:nvSpPr>
        <p:spPr bwMode="auto">
          <a:xfrm>
            <a:off x="4047013" y="3820294"/>
            <a:ext cx="325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12" y="18"/>
              </a:cxn>
              <a:cxn ang="0">
                <a:pos x="18" y="12"/>
              </a:cxn>
              <a:cxn ang="0">
                <a:pos x="24" y="12"/>
              </a:cxn>
              <a:cxn ang="0">
                <a:pos x="24" y="0"/>
              </a:cxn>
              <a:cxn ang="0">
                <a:pos x="12" y="0"/>
              </a:cxn>
            </a:cxnLst>
            <a:rect l="0" t="0" r="r" b="b"/>
            <a:pathLst>
              <a:path w="24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12" y="18"/>
                </a:lnTo>
                <a:lnTo>
                  <a:pt x="18" y="12"/>
                </a:lnTo>
                <a:lnTo>
                  <a:pt x="24" y="12"/>
                </a:lnTo>
                <a:lnTo>
                  <a:pt x="24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98" name="Freeform 296"/>
          <p:cNvSpPr>
            <a:spLocks/>
          </p:cNvSpPr>
          <p:nvPr/>
        </p:nvSpPr>
        <p:spPr bwMode="auto">
          <a:xfrm>
            <a:off x="4047013" y="3820294"/>
            <a:ext cx="325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  <a:cxn ang="0">
                <a:pos x="2" y="3"/>
              </a:cxn>
              <a:cxn ang="0">
                <a:pos x="2" y="3"/>
              </a:cxn>
              <a:cxn ang="0">
                <a:pos x="3" y="2"/>
              </a:cxn>
              <a:cxn ang="0">
                <a:pos x="4" y="2"/>
              </a:cxn>
              <a:cxn ang="0">
                <a:pos x="4" y="1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lnTo>
                  <a:pt x="2" y="3"/>
                </a:lnTo>
                <a:lnTo>
                  <a:pt x="2" y="3"/>
                </a:lnTo>
                <a:lnTo>
                  <a:pt x="3" y="2"/>
                </a:lnTo>
                <a:lnTo>
                  <a:pt x="4" y="2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99" name="Freeform 297"/>
          <p:cNvSpPr>
            <a:spLocks/>
          </p:cNvSpPr>
          <p:nvPr/>
        </p:nvSpPr>
        <p:spPr bwMode="auto">
          <a:xfrm>
            <a:off x="4055139" y="3820294"/>
            <a:ext cx="48758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24" y="18"/>
              </a:cxn>
              <a:cxn ang="0">
                <a:pos x="6" y="18"/>
              </a:cxn>
              <a:cxn ang="0">
                <a:pos x="30" y="12"/>
              </a:cxn>
              <a:cxn ang="0">
                <a:pos x="36" y="12"/>
              </a:cxn>
              <a:cxn ang="0">
                <a:pos x="36" y="0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6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24" y="18"/>
                </a:lnTo>
                <a:lnTo>
                  <a:pt x="6" y="18"/>
                </a:lnTo>
                <a:lnTo>
                  <a:pt x="30" y="12"/>
                </a:lnTo>
                <a:lnTo>
                  <a:pt x="36" y="12"/>
                </a:lnTo>
                <a:lnTo>
                  <a:pt x="36" y="0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00" name="Freeform 298"/>
          <p:cNvSpPr>
            <a:spLocks/>
          </p:cNvSpPr>
          <p:nvPr/>
        </p:nvSpPr>
        <p:spPr bwMode="auto">
          <a:xfrm>
            <a:off x="4055139" y="3820294"/>
            <a:ext cx="48758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4" y="3"/>
              </a:cxn>
              <a:cxn ang="0">
                <a:pos x="1" y="3"/>
              </a:cxn>
              <a:cxn ang="0">
                <a:pos x="5" y="2"/>
              </a:cxn>
              <a:cxn ang="0">
                <a:pos x="6" y="2"/>
              </a:cxn>
              <a:cxn ang="0">
                <a:pos x="6" y="1"/>
              </a:cxn>
              <a:cxn ang="0">
                <a:pos x="6" y="0"/>
              </a:cxn>
              <a:cxn ang="0">
                <a:pos x="5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6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4" y="3"/>
                </a:lnTo>
                <a:lnTo>
                  <a:pt x="1" y="3"/>
                </a:lnTo>
                <a:lnTo>
                  <a:pt x="5" y="2"/>
                </a:lnTo>
                <a:lnTo>
                  <a:pt x="6" y="2"/>
                </a:lnTo>
                <a:lnTo>
                  <a:pt x="6" y="1"/>
                </a:lnTo>
                <a:lnTo>
                  <a:pt x="6" y="0"/>
                </a:lnTo>
                <a:lnTo>
                  <a:pt x="5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01" name="Freeform 299"/>
          <p:cNvSpPr>
            <a:spLocks/>
          </p:cNvSpPr>
          <p:nvPr/>
        </p:nvSpPr>
        <p:spPr bwMode="auto">
          <a:xfrm>
            <a:off x="4079518" y="3820294"/>
            <a:ext cx="325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12" y="18"/>
              </a:cxn>
              <a:cxn ang="0">
                <a:pos x="6" y="18"/>
              </a:cxn>
              <a:cxn ang="0">
                <a:pos x="18" y="12"/>
              </a:cxn>
              <a:cxn ang="0">
                <a:pos x="24" y="12"/>
              </a:cxn>
              <a:cxn ang="0">
                <a:pos x="24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24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12" y="18"/>
                </a:lnTo>
                <a:lnTo>
                  <a:pt x="6" y="18"/>
                </a:lnTo>
                <a:lnTo>
                  <a:pt x="18" y="12"/>
                </a:lnTo>
                <a:lnTo>
                  <a:pt x="24" y="12"/>
                </a:lnTo>
                <a:lnTo>
                  <a:pt x="24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02" name="Freeform 300"/>
          <p:cNvSpPr>
            <a:spLocks/>
          </p:cNvSpPr>
          <p:nvPr/>
        </p:nvSpPr>
        <p:spPr bwMode="auto">
          <a:xfrm>
            <a:off x="4079518" y="3820294"/>
            <a:ext cx="325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2" y="3"/>
              </a:cxn>
              <a:cxn ang="0">
                <a:pos x="1" y="3"/>
              </a:cxn>
              <a:cxn ang="0">
                <a:pos x="3" y="2"/>
              </a:cxn>
              <a:cxn ang="0">
                <a:pos x="4" y="2"/>
              </a:cxn>
              <a:cxn ang="0">
                <a:pos x="4" y="1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2" y="3"/>
                </a:lnTo>
                <a:lnTo>
                  <a:pt x="1" y="3"/>
                </a:lnTo>
                <a:lnTo>
                  <a:pt x="3" y="2"/>
                </a:lnTo>
                <a:lnTo>
                  <a:pt x="4" y="2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03" name="Freeform 301"/>
          <p:cNvSpPr>
            <a:spLocks/>
          </p:cNvSpPr>
          <p:nvPr/>
        </p:nvSpPr>
        <p:spPr bwMode="auto">
          <a:xfrm>
            <a:off x="4087644" y="3799109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6" y="30"/>
              </a:cxn>
              <a:cxn ang="0">
                <a:pos x="6" y="36"/>
              </a:cxn>
              <a:cxn ang="0">
                <a:pos x="12" y="30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0"/>
                </a:lnTo>
                <a:lnTo>
                  <a:pt x="6" y="30"/>
                </a:lnTo>
                <a:lnTo>
                  <a:pt x="6" y="36"/>
                </a:lnTo>
                <a:lnTo>
                  <a:pt x="12" y="30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04" name="Freeform 302"/>
          <p:cNvSpPr>
            <a:spLocks/>
          </p:cNvSpPr>
          <p:nvPr/>
        </p:nvSpPr>
        <p:spPr bwMode="auto">
          <a:xfrm>
            <a:off x="4087644" y="3799109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1" y="6"/>
              </a:cxn>
              <a:cxn ang="0">
                <a:pos x="2" y="5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1" y="6"/>
                </a:lnTo>
                <a:lnTo>
                  <a:pt x="2" y="5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05" name="Freeform 303"/>
          <p:cNvSpPr>
            <a:spLocks/>
          </p:cNvSpPr>
          <p:nvPr/>
        </p:nvSpPr>
        <p:spPr bwMode="auto">
          <a:xfrm>
            <a:off x="4087644" y="3799109"/>
            <a:ext cx="325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18" y="18"/>
              </a:cxn>
              <a:cxn ang="0">
                <a:pos x="24" y="12"/>
              </a:cxn>
              <a:cxn ang="0">
                <a:pos x="24" y="6"/>
              </a:cxn>
              <a:cxn ang="0">
                <a:pos x="18" y="0"/>
              </a:cxn>
              <a:cxn ang="0">
                <a:pos x="6" y="0"/>
              </a:cxn>
            </a:cxnLst>
            <a:rect l="0" t="0" r="r" b="b"/>
            <a:pathLst>
              <a:path w="24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18" y="18"/>
                </a:lnTo>
                <a:lnTo>
                  <a:pt x="24" y="12"/>
                </a:lnTo>
                <a:lnTo>
                  <a:pt x="24" y="6"/>
                </a:lnTo>
                <a:lnTo>
                  <a:pt x="18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06" name="Freeform 304"/>
          <p:cNvSpPr>
            <a:spLocks/>
          </p:cNvSpPr>
          <p:nvPr/>
        </p:nvSpPr>
        <p:spPr bwMode="auto">
          <a:xfrm>
            <a:off x="4087644" y="3799109"/>
            <a:ext cx="325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3" y="3"/>
              </a:cxn>
              <a:cxn ang="0">
                <a:pos x="1" y="3"/>
              </a:cxn>
              <a:cxn ang="0">
                <a:pos x="3" y="3"/>
              </a:cxn>
              <a:cxn ang="0">
                <a:pos x="4" y="2"/>
              </a:cxn>
              <a:cxn ang="0">
                <a:pos x="4" y="2"/>
              </a:cxn>
              <a:cxn ang="0">
                <a:pos x="4" y="1"/>
              </a:cxn>
              <a:cxn ang="0">
                <a:pos x="3" y="0"/>
              </a:cxn>
              <a:cxn ang="0">
                <a:pos x="3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3" y="3"/>
                </a:lnTo>
                <a:lnTo>
                  <a:pt x="1" y="3"/>
                </a:lnTo>
                <a:lnTo>
                  <a:pt x="3" y="3"/>
                </a:lnTo>
                <a:lnTo>
                  <a:pt x="4" y="2"/>
                </a:lnTo>
                <a:lnTo>
                  <a:pt x="4" y="2"/>
                </a:lnTo>
                <a:lnTo>
                  <a:pt x="4" y="1"/>
                </a:lnTo>
                <a:lnTo>
                  <a:pt x="3" y="0"/>
                </a:lnTo>
                <a:lnTo>
                  <a:pt x="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07" name="Freeform 305"/>
          <p:cNvSpPr>
            <a:spLocks/>
          </p:cNvSpPr>
          <p:nvPr/>
        </p:nvSpPr>
        <p:spPr bwMode="auto">
          <a:xfrm>
            <a:off x="4095771" y="3799109"/>
            <a:ext cx="325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18" y="18"/>
              </a:cxn>
              <a:cxn ang="0">
                <a:pos x="18" y="12"/>
              </a:cxn>
              <a:cxn ang="0">
                <a:pos x="24" y="12"/>
              </a:cxn>
              <a:cxn ang="0">
                <a:pos x="18" y="6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24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18" y="18"/>
                </a:lnTo>
                <a:lnTo>
                  <a:pt x="18" y="12"/>
                </a:lnTo>
                <a:lnTo>
                  <a:pt x="24" y="12"/>
                </a:lnTo>
                <a:lnTo>
                  <a:pt x="18" y="6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08" name="Freeform 306"/>
          <p:cNvSpPr>
            <a:spLocks/>
          </p:cNvSpPr>
          <p:nvPr/>
        </p:nvSpPr>
        <p:spPr bwMode="auto">
          <a:xfrm>
            <a:off x="4095771" y="3799109"/>
            <a:ext cx="325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2" y="3"/>
              </a:cxn>
              <a:cxn ang="0">
                <a:pos x="2" y="3"/>
              </a:cxn>
              <a:cxn ang="0">
                <a:pos x="3" y="3"/>
              </a:cxn>
              <a:cxn ang="0">
                <a:pos x="3" y="2"/>
              </a:cxn>
              <a:cxn ang="0">
                <a:pos x="4" y="2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2" y="3"/>
                </a:lnTo>
                <a:lnTo>
                  <a:pt x="2" y="3"/>
                </a:lnTo>
                <a:lnTo>
                  <a:pt x="3" y="3"/>
                </a:lnTo>
                <a:lnTo>
                  <a:pt x="3" y="2"/>
                </a:lnTo>
                <a:lnTo>
                  <a:pt x="4" y="2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09" name="Freeform 307"/>
          <p:cNvSpPr>
            <a:spLocks/>
          </p:cNvSpPr>
          <p:nvPr/>
        </p:nvSpPr>
        <p:spPr bwMode="auto">
          <a:xfrm>
            <a:off x="4103897" y="3799109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30" y="18"/>
              </a:cxn>
              <a:cxn ang="0">
                <a:pos x="30" y="0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30" y="18"/>
                </a:lnTo>
                <a:lnTo>
                  <a:pt x="30" y="0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10" name="Freeform 308"/>
          <p:cNvSpPr>
            <a:spLocks/>
          </p:cNvSpPr>
          <p:nvPr/>
        </p:nvSpPr>
        <p:spPr bwMode="auto">
          <a:xfrm>
            <a:off x="4103897" y="3799109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4" y="3"/>
              </a:cxn>
              <a:cxn ang="0">
                <a:pos x="1" y="3"/>
              </a:cxn>
              <a:cxn ang="0">
                <a:pos x="5" y="3"/>
              </a:cxn>
              <a:cxn ang="0">
                <a:pos x="5" y="2"/>
              </a:cxn>
              <a:cxn ang="0">
                <a:pos x="5" y="2"/>
              </a:cxn>
              <a:cxn ang="0">
                <a:pos x="5" y="1"/>
              </a:cxn>
              <a:cxn ang="0">
                <a:pos x="5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4" y="3"/>
                </a:lnTo>
                <a:lnTo>
                  <a:pt x="1" y="3"/>
                </a:lnTo>
                <a:lnTo>
                  <a:pt x="5" y="3"/>
                </a:lnTo>
                <a:lnTo>
                  <a:pt x="5" y="2"/>
                </a:lnTo>
                <a:lnTo>
                  <a:pt x="5" y="2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11" name="Freeform 309"/>
          <p:cNvSpPr>
            <a:spLocks/>
          </p:cNvSpPr>
          <p:nvPr/>
        </p:nvSpPr>
        <p:spPr bwMode="auto">
          <a:xfrm>
            <a:off x="4120150" y="3763802"/>
            <a:ext cx="24379" cy="56492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6" y="48"/>
              </a:cxn>
              <a:cxn ang="0">
                <a:pos x="18" y="48"/>
              </a:cxn>
              <a:cxn ang="0">
                <a:pos x="18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42"/>
              </a:cxn>
            </a:cxnLst>
            <a:rect l="0" t="0" r="r" b="b"/>
            <a:pathLst>
              <a:path w="18" h="48">
                <a:moveTo>
                  <a:pt x="0" y="42"/>
                </a:moveTo>
                <a:lnTo>
                  <a:pt x="6" y="48"/>
                </a:lnTo>
                <a:lnTo>
                  <a:pt x="18" y="48"/>
                </a:lnTo>
                <a:lnTo>
                  <a:pt x="18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42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12" name="Freeform 310"/>
          <p:cNvSpPr>
            <a:spLocks/>
          </p:cNvSpPr>
          <p:nvPr/>
        </p:nvSpPr>
        <p:spPr bwMode="auto">
          <a:xfrm>
            <a:off x="4120150" y="3763802"/>
            <a:ext cx="24379" cy="56492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1" y="7"/>
              </a:cxn>
              <a:cxn ang="0">
                <a:pos x="1" y="8"/>
              </a:cxn>
              <a:cxn ang="0">
                <a:pos x="2" y="8"/>
              </a:cxn>
              <a:cxn ang="0">
                <a:pos x="3" y="8"/>
              </a:cxn>
              <a:cxn ang="0">
                <a:pos x="3" y="7"/>
              </a:cxn>
              <a:cxn ang="0">
                <a:pos x="3" y="2"/>
              </a:cxn>
              <a:cxn ang="0">
                <a:pos x="3" y="7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7"/>
              </a:cxn>
            </a:cxnLst>
            <a:rect l="0" t="0" r="r" b="b"/>
            <a:pathLst>
              <a:path w="3" h="8">
                <a:moveTo>
                  <a:pt x="0" y="7"/>
                </a:moveTo>
                <a:lnTo>
                  <a:pt x="1" y="7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3" y="7"/>
                </a:lnTo>
                <a:lnTo>
                  <a:pt x="3" y="2"/>
                </a:lnTo>
                <a:lnTo>
                  <a:pt x="3" y="7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13" name="Freeform 311"/>
          <p:cNvSpPr>
            <a:spLocks/>
          </p:cNvSpPr>
          <p:nvPr/>
        </p:nvSpPr>
        <p:spPr bwMode="auto">
          <a:xfrm>
            <a:off x="4120150" y="3763802"/>
            <a:ext cx="325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18" y="18"/>
              </a:cxn>
              <a:cxn ang="0">
                <a:pos x="24" y="12"/>
              </a:cxn>
              <a:cxn ang="0">
                <a:pos x="24" y="6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24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18" y="18"/>
                </a:lnTo>
                <a:lnTo>
                  <a:pt x="24" y="12"/>
                </a:lnTo>
                <a:lnTo>
                  <a:pt x="24" y="6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14" name="Freeform 312"/>
          <p:cNvSpPr>
            <a:spLocks/>
          </p:cNvSpPr>
          <p:nvPr/>
        </p:nvSpPr>
        <p:spPr bwMode="auto">
          <a:xfrm>
            <a:off x="4120150" y="3763802"/>
            <a:ext cx="325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2" y="3"/>
              </a:cxn>
              <a:cxn ang="0">
                <a:pos x="2" y="3"/>
              </a:cxn>
              <a:cxn ang="0">
                <a:pos x="3" y="3"/>
              </a:cxn>
              <a:cxn ang="0">
                <a:pos x="4" y="2"/>
              </a:cxn>
              <a:cxn ang="0">
                <a:pos x="4" y="2"/>
              </a:cxn>
              <a:cxn ang="0">
                <a:pos x="4" y="1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2" y="3"/>
                </a:lnTo>
                <a:lnTo>
                  <a:pt x="2" y="3"/>
                </a:lnTo>
                <a:lnTo>
                  <a:pt x="3" y="3"/>
                </a:lnTo>
                <a:lnTo>
                  <a:pt x="4" y="2"/>
                </a:lnTo>
                <a:lnTo>
                  <a:pt x="4" y="2"/>
                </a:lnTo>
                <a:lnTo>
                  <a:pt x="4" y="1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15" name="Freeform 313"/>
          <p:cNvSpPr>
            <a:spLocks/>
          </p:cNvSpPr>
          <p:nvPr/>
        </p:nvSpPr>
        <p:spPr bwMode="auto">
          <a:xfrm>
            <a:off x="4128276" y="3763802"/>
            <a:ext cx="65010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42" y="18"/>
              </a:cxn>
              <a:cxn ang="0">
                <a:pos x="48" y="12"/>
              </a:cxn>
              <a:cxn ang="0">
                <a:pos x="48" y="6"/>
              </a:cxn>
              <a:cxn ang="0">
                <a:pos x="42" y="0"/>
              </a:cxn>
              <a:cxn ang="0">
                <a:pos x="6" y="0"/>
              </a:cxn>
            </a:cxnLst>
            <a:rect l="0" t="0" r="r" b="b"/>
            <a:pathLst>
              <a:path w="48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42" y="18"/>
                </a:lnTo>
                <a:lnTo>
                  <a:pt x="48" y="12"/>
                </a:lnTo>
                <a:lnTo>
                  <a:pt x="48" y="6"/>
                </a:lnTo>
                <a:lnTo>
                  <a:pt x="4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16" name="Freeform 314"/>
          <p:cNvSpPr>
            <a:spLocks/>
          </p:cNvSpPr>
          <p:nvPr/>
        </p:nvSpPr>
        <p:spPr bwMode="auto">
          <a:xfrm>
            <a:off x="4128276" y="3763802"/>
            <a:ext cx="65010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7" y="3"/>
              </a:cxn>
              <a:cxn ang="0">
                <a:pos x="1" y="3"/>
              </a:cxn>
              <a:cxn ang="0">
                <a:pos x="7" y="3"/>
              </a:cxn>
              <a:cxn ang="0">
                <a:pos x="8" y="2"/>
              </a:cxn>
              <a:cxn ang="0">
                <a:pos x="8" y="2"/>
              </a:cxn>
              <a:cxn ang="0">
                <a:pos x="8" y="1"/>
              </a:cxn>
              <a:cxn ang="0">
                <a:pos x="7" y="0"/>
              </a:cxn>
              <a:cxn ang="0">
                <a:pos x="7" y="0"/>
              </a:cxn>
              <a:cxn ang="0">
                <a:pos x="1" y="0"/>
              </a:cxn>
            </a:cxnLst>
            <a:rect l="0" t="0" r="r" b="b"/>
            <a:pathLst>
              <a:path w="8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7" y="3"/>
                </a:lnTo>
                <a:lnTo>
                  <a:pt x="1" y="3"/>
                </a:lnTo>
                <a:lnTo>
                  <a:pt x="7" y="3"/>
                </a:lnTo>
                <a:lnTo>
                  <a:pt x="8" y="2"/>
                </a:lnTo>
                <a:lnTo>
                  <a:pt x="8" y="2"/>
                </a:lnTo>
                <a:lnTo>
                  <a:pt x="8" y="1"/>
                </a:lnTo>
                <a:lnTo>
                  <a:pt x="7" y="0"/>
                </a:lnTo>
                <a:lnTo>
                  <a:pt x="7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17" name="Freeform 315"/>
          <p:cNvSpPr>
            <a:spLocks/>
          </p:cNvSpPr>
          <p:nvPr/>
        </p:nvSpPr>
        <p:spPr bwMode="auto">
          <a:xfrm>
            <a:off x="4168908" y="3763802"/>
            <a:ext cx="48758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30" y="18"/>
              </a:cxn>
              <a:cxn ang="0">
                <a:pos x="30" y="12"/>
              </a:cxn>
              <a:cxn ang="0">
                <a:pos x="36" y="12"/>
              </a:cxn>
              <a:cxn ang="0">
                <a:pos x="30" y="6"/>
              </a:cxn>
              <a:cxn ang="0">
                <a:pos x="30" y="0"/>
              </a:cxn>
              <a:cxn ang="0">
                <a:pos x="24" y="0"/>
              </a:cxn>
              <a:cxn ang="0">
                <a:pos x="12" y="0"/>
              </a:cxn>
            </a:cxnLst>
            <a:rect l="0" t="0" r="r" b="b"/>
            <a:pathLst>
              <a:path w="36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30" y="18"/>
                </a:lnTo>
                <a:lnTo>
                  <a:pt x="30" y="12"/>
                </a:lnTo>
                <a:lnTo>
                  <a:pt x="36" y="12"/>
                </a:lnTo>
                <a:lnTo>
                  <a:pt x="30" y="6"/>
                </a:lnTo>
                <a:lnTo>
                  <a:pt x="30" y="0"/>
                </a:lnTo>
                <a:lnTo>
                  <a:pt x="24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18" name="Freeform 316"/>
          <p:cNvSpPr>
            <a:spLocks/>
          </p:cNvSpPr>
          <p:nvPr/>
        </p:nvSpPr>
        <p:spPr bwMode="auto">
          <a:xfrm>
            <a:off x="4168908" y="3763802"/>
            <a:ext cx="48758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4" y="3"/>
              </a:cxn>
              <a:cxn ang="0">
                <a:pos x="2" y="3"/>
              </a:cxn>
              <a:cxn ang="0">
                <a:pos x="5" y="3"/>
              </a:cxn>
              <a:cxn ang="0">
                <a:pos x="5" y="2"/>
              </a:cxn>
              <a:cxn ang="0">
                <a:pos x="6" y="2"/>
              </a:cxn>
              <a:cxn ang="0">
                <a:pos x="5" y="1"/>
              </a:cxn>
              <a:cxn ang="0">
                <a:pos x="5" y="0"/>
              </a:cxn>
              <a:cxn ang="0">
                <a:pos x="4" y="0"/>
              </a:cxn>
              <a:cxn ang="0">
                <a:pos x="2" y="0"/>
              </a:cxn>
            </a:cxnLst>
            <a:rect l="0" t="0" r="r" b="b"/>
            <a:pathLst>
              <a:path w="6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4" y="3"/>
                </a:lnTo>
                <a:lnTo>
                  <a:pt x="2" y="3"/>
                </a:lnTo>
                <a:lnTo>
                  <a:pt x="5" y="3"/>
                </a:lnTo>
                <a:lnTo>
                  <a:pt x="5" y="2"/>
                </a:lnTo>
                <a:lnTo>
                  <a:pt x="6" y="2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19" name="Freeform 317"/>
          <p:cNvSpPr>
            <a:spLocks/>
          </p:cNvSpPr>
          <p:nvPr/>
        </p:nvSpPr>
        <p:spPr bwMode="auto">
          <a:xfrm>
            <a:off x="4193286" y="3742618"/>
            <a:ext cx="24379" cy="42369"/>
          </a:xfrm>
          <a:custGeom>
            <a:avLst/>
            <a:gdLst/>
            <a:ahLst/>
            <a:cxnLst>
              <a:cxn ang="0">
                <a:pos x="0" y="30"/>
              </a:cxn>
              <a:cxn ang="0">
                <a:pos x="0" y="36"/>
              </a:cxn>
              <a:cxn ang="0">
                <a:pos x="12" y="36"/>
              </a:cxn>
              <a:cxn ang="0">
                <a:pos x="12" y="30"/>
              </a:cxn>
              <a:cxn ang="0">
                <a:pos x="18" y="12"/>
              </a:cxn>
              <a:cxn ang="0">
                <a:pos x="18" y="30"/>
              </a:cxn>
              <a:cxn ang="0">
                <a:pos x="12" y="6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30"/>
              </a:cxn>
            </a:cxnLst>
            <a:rect l="0" t="0" r="r" b="b"/>
            <a:pathLst>
              <a:path w="18" h="36">
                <a:moveTo>
                  <a:pt x="0" y="30"/>
                </a:moveTo>
                <a:lnTo>
                  <a:pt x="0" y="36"/>
                </a:lnTo>
                <a:lnTo>
                  <a:pt x="12" y="36"/>
                </a:lnTo>
                <a:lnTo>
                  <a:pt x="12" y="30"/>
                </a:lnTo>
                <a:lnTo>
                  <a:pt x="18" y="12"/>
                </a:lnTo>
                <a:lnTo>
                  <a:pt x="18" y="30"/>
                </a:lnTo>
                <a:lnTo>
                  <a:pt x="12" y="6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3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20" name="Freeform 318"/>
          <p:cNvSpPr>
            <a:spLocks/>
          </p:cNvSpPr>
          <p:nvPr/>
        </p:nvSpPr>
        <p:spPr bwMode="auto">
          <a:xfrm>
            <a:off x="4193286" y="3742618"/>
            <a:ext cx="24379" cy="42369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1" y="5"/>
              </a:cxn>
              <a:cxn ang="0">
                <a:pos x="0" y="6"/>
              </a:cxn>
              <a:cxn ang="0">
                <a:pos x="1" y="6"/>
              </a:cxn>
              <a:cxn ang="0">
                <a:pos x="2" y="6"/>
              </a:cxn>
              <a:cxn ang="0">
                <a:pos x="2" y="5"/>
              </a:cxn>
              <a:cxn ang="0">
                <a:pos x="3" y="2"/>
              </a:cxn>
              <a:cxn ang="0">
                <a:pos x="3" y="5"/>
              </a:cxn>
              <a:cxn ang="0">
                <a:pos x="2" y="1"/>
              </a:cxn>
              <a:cxn ang="0">
                <a:pos x="2" y="1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5"/>
              </a:cxn>
            </a:cxnLst>
            <a:rect l="0" t="0" r="r" b="b"/>
            <a:pathLst>
              <a:path w="3" h="6">
                <a:moveTo>
                  <a:pt x="0" y="5"/>
                </a:moveTo>
                <a:lnTo>
                  <a:pt x="1" y="5"/>
                </a:lnTo>
                <a:lnTo>
                  <a:pt x="0" y="6"/>
                </a:lnTo>
                <a:lnTo>
                  <a:pt x="1" y="6"/>
                </a:lnTo>
                <a:lnTo>
                  <a:pt x="2" y="6"/>
                </a:lnTo>
                <a:lnTo>
                  <a:pt x="2" y="5"/>
                </a:lnTo>
                <a:lnTo>
                  <a:pt x="3" y="2"/>
                </a:lnTo>
                <a:lnTo>
                  <a:pt x="3" y="5"/>
                </a:lnTo>
                <a:lnTo>
                  <a:pt x="2" y="1"/>
                </a:lnTo>
                <a:lnTo>
                  <a:pt x="2" y="1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5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21" name="Freeform 319"/>
          <p:cNvSpPr>
            <a:spLocks/>
          </p:cNvSpPr>
          <p:nvPr/>
        </p:nvSpPr>
        <p:spPr bwMode="auto">
          <a:xfrm>
            <a:off x="4193286" y="3742618"/>
            <a:ext cx="73137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54" y="18"/>
              </a:cxn>
              <a:cxn ang="0">
                <a:pos x="54" y="6"/>
              </a:cxn>
              <a:cxn ang="0">
                <a:pos x="48" y="0"/>
              </a:cxn>
              <a:cxn ang="0">
                <a:pos x="6" y="0"/>
              </a:cxn>
            </a:cxnLst>
            <a:rect l="0" t="0" r="r" b="b"/>
            <a:pathLst>
              <a:path w="54" h="18">
                <a:moveTo>
                  <a:pt x="6" y="0"/>
                </a:moveTo>
                <a:lnTo>
                  <a:pt x="0" y="6"/>
                </a:lnTo>
                <a:lnTo>
                  <a:pt x="0" y="18"/>
                </a:lnTo>
                <a:lnTo>
                  <a:pt x="54" y="18"/>
                </a:lnTo>
                <a:lnTo>
                  <a:pt x="54" y="6"/>
                </a:lnTo>
                <a:lnTo>
                  <a:pt x="48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22" name="Freeform 320"/>
          <p:cNvSpPr>
            <a:spLocks/>
          </p:cNvSpPr>
          <p:nvPr/>
        </p:nvSpPr>
        <p:spPr bwMode="auto">
          <a:xfrm>
            <a:off x="4193286" y="3742618"/>
            <a:ext cx="73137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8" y="3"/>
              </a:cxn>
              <a:cxn ang="0">
                <a:pos x="1" y="3"/>
              </a:cxn>
              <a:cxn ang="0">
                <a:pos x="9" y="3"/>
              </a:cxn>
              <a:cxn ang="0">
                <a:pos x="9" y="3"/>
              </a:cxn>
              <a:cxn ang="0">
                <a:pos x="9" y="2"/>
              </a:cxn>
              <a:cxn ang="0">
                <a:pos x="9" y="1"/>
              </a:cxn>
              <a:cxn ang="0">
                <a:pos x="9" y="1"/>
              </a:cxn>
              <a:cxn ang="0">
                <a:pos x="8" y="0"/>
              </a:cxn>
              <a:cxn ang="0">
                <a:pos x="1" y="0"/>
              </a:cxn>
            </a:cxnLst>
            <a:rect l="0" t="0" r="r" b="b"/>
            <a:pathLst>
              <a:path w="9" h="3">
                <a:moveTo>
                  <a:pt x="1" y="0"/>
                </a:move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8" y="3"/>
                </a:lnTo>
                <a:lnTo>
                  <a:pt x="1" y="3"/>
                </a:lnTo>
                <a:lnTo>
                  <a:pt x="9" y="3"/>
                </a:lnTo>
                <a:lnTo>
                  <a:pt x="9" y="3"/>
                </a:lnTo>
                <a:lnTo>
                  <a:pt x="9" y="2"/>
                </a:lnTo>
                <a:lnTo>
                  <a:pt x="9" y="1"/>
                </a:lnTo>
                <a:lnTo>
                  <a:pt x="9" y="1"/>
                </a:lnTo>
                <a:lnTo>
                  <a:pt x="8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23" name="Freeform 321"/>
          <p:cNvSpPr>
            <a:spLocks/>
          </p:cNvSpPr>
          <p:nvPr/>
        </p:nvSpPr>
        <p:spPr bwMode="auto">
          <a:xfrm>
            <a:off x="4242044" y="3742618"/>
            <a:ext cx="10564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6"/>
              </a:cxn>
              <a:cxn ang="0">
                <a:pos x="0" y="12"/>
              </a:cxn>
              <a:cxn ang="0">
                <a:pos x="6" y="18"/>
              </a:cxn>
              <a:cxn ang="0">
                <a:pos x="72" y="18"/>
              </a:cxn>
              <a:cxn ang="0">
                <a:pos x="78" y="12"/>
              </a:cxn>
              <a:cxn ang="0">
                <a:pos x="72" y="6"/>
              </a:cxn>
              <a:cxn ang="0">
                <a:pos x="66" y="0"/>
              </a:cxn>
              <a:cxn ang="0">
                <a:pos x="12" y="0"/>
              </a:cxn>
            </a:cxnLst>
            <a:rect l="0" t="0" r="r" b="b"/>
            <a:pathLst>
              <a:path w="78" h="18">
                <a:moveTo>
                  <a:pt x="12" y="0"/>
                </a:moveTo>
                <a:lnTo>
                  <a:pt x="6" y="6"/>
                </a:lnTo>
                <a:lnTo>
                  <a:pt x="0" y="12"/>
                </a:lnTo>
                <a:lnTo>
                  <a:pt x="6" y="18"/>
                </a:lnTo>
                <a:lnTo>
                  <a:pt x="72" y="18"/>
                </a:lnTo>
                <a:lnTo>
                  <a:pt x="78" y="12"/>
                </a:lnTo>
                <a:lnTo>
                  <a:pt x="72" y="6"/>
                </a:lnTo>
                <a:lnTo>
                  <a:pt x="66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24" name="Freeform 322"/>
          <p:cNvSpPr>
            <a:spLocks/>
          </p:cNvSpPr>
          <p:nvPr/>
        </p:nvSpPr>
        <p:spPr bwMode="auto">
          <a:xfrm>
            <a:off x="4242044" y="3742618"/>
            <a:ext cx="10564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1"/>
              </a:cxn>
              <a:cxn ang="0">
                <a:pos x="1" y="1"/>
              </a:cxn>
              <a:cxn ang="0">
                <a:pos x="0" y="2"/>
              </a:cxn>
              <a:cxn ang="0">
                <a:pos x="1" y="3"/>
              </a:cxn>
              <a:cxn ang="0">
                <a:pos x="1" y="3"/>
              </a:cxn>
              <a:cxn ang="0">
                <a:pos x="11" y="3"/>
              </a:cxn>
              <a:cxn ang="0">
                <a:pos x="2" y="3"/>
              </a:cxn>
              <a:cxn ang="0">
                <a:pos x="12" y="3"/>
              </a:cxn>
              <a:cxn ang="0">
                <a:pos x="12" y="3"/>
              </a:cxn>
              <a:cxn ang="0">
                <a:pos x="13" y="2"/>
              </a:cxn>
              <a:cxn ang="0">
                <a:pos x="12" y="1"/>
              </a:cxn>
              <a:cxn ang="0">
                <a:pos x="12" y="1"/>
              </a:cxn>
              <a:cxn ang="0">
                <a:pos x="11" y="0"/>
              </a:cxn>
              <a:cxn ang="0">
                <a:pos x="2" y="0"/>
              </a:cxn>
            </a:cxnLst>
            <a:rect l="0" t="0" r="r" b="b"/>
            <a:pathLst>
              <a:path w="13" h="3">
                <a:moveTo>
                  <a:pt x="2" y="0"/>
                </a:moveTo>
                <a:lnTo>
                  <a:pt x="1" y="1"/>
                </a:lnTo>
                <a:lnTo>
                  <a:pt x="1" y="1"/>
                </a:lnTo>
                <a:lnTo>
                  <a:pt x="0" y="2"/>
                </a:lnTo>
                <a:lnTo>
                  <a:pt x="1" y="3"/>
                </a:lnTo>
                <a:lnTo>
                  <a:pt x="1" y="3"/>
                </a:lnTo>
                <a:lnTo>
                  <a:pt x="11" y="3"/>
                </a:lnTo>
                <a:lnTo>
                  <a:pt x="2" y="3"/>
                </a:lnTo>
                <a:lnTo>
                  <a:pt x="12" y="3"/>
                </a:lnTo>
                <a:lnTo>
                  <a:pt x="12" y="3"/>
                </a:lnTo>
                <a:lnTo>
                  <a:pt x="13" y="2"/>
                </a:lnTo>
                <a:lnTo>
                  <a:pt x="12" y="1"/>
                </a:lnTo>
                <a:lnTo>
                  <a:pt x="12" y="1"/>
                </a:lnTo>
                <a:lnTo>
                  <a:pt x="11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25" name="Freeform 323"/>
          <p:cNvSpPr>
            <a:spLocks/>
          </p:cNvSpPr>
          <p:nvPr/>
        </p:nvSpPr>
        <p:spPr bwMode="auto">
          <a:xfrm>
            <a:off x="4323307" y="3728495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12" y="30"/>
              </a:cxn>
              <a:cxn ang="0">
                <a:pos x="18" y="6"/>
              </a:cxn>
              <a:cxn ang="0">
                <a:pos x="18" y="24"/>
              </a:cxn>
              <a:cxn ang="0">
                <a:pos x="12" y="6"/>
              </a:cxn>
              <a:cxn ang="0">
                <a:pos x="12" y="0"/>
              </a:cxn>
              <a:cxn ang="0">
                <a:pos x="0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0" y="30"/>
                </a:lnTo>
                <a:lnTo>
                  <a:pt x="12" y="30"/>
                </a:lnTo>
                <a:lnTo>
                  <a:pt x="18" y="6"/>
                </a:lnTo>
                <a:lnTo>
                  <a:pt x="18" y="24"/>
                </a:lnTo>
                <a:lnTo>
                  <a:pt x="12" y="6"/>
                </a:lnTo>
                <a:lnTo>
                  <a:pt x="12" y="0"/>
                </a:lnTo>
                <a:lnTo>
                  <a:pt x="0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26" name="Freeform 324"/>
          <p:cNvSpPr>
            <a:spLocks/>
          </p:cNvSpPr>
          <p:nvPr/>
        </p:nvSpPr>
        <p:spPr bwMode="auto">
          <a:xfrm>
            <a:off x="4323307" y="3728495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0" y="5"/>
              </a:cxn>
              <a:cxn ang="0">
                <a:pos x="1" y="5"/>
              </a:cxn>
              <a:cxn ang="0">
                <a:pos x="2" y="5"/>
              </a:cxn>
              <a:cxn ang="0">
                <a:pos x="2" y="5"/>
              </a:cxn>
              <a:cxn ang="0">
                <a:pos x="3" y="1"/>
              </a:cxn>
              <a:cxn ang="0">
                <a:pos x="3" y="4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0" y="5"/>
                </a:lnTo>
                <a:lnTo>
                  <a:pt x="0" y="5"/>
                </a:lnTo>
                <a:lnTo>
                  <a:pt x="1" y="5"/>
                </a:lnTo>
                <a:lnTo>
                  <a:pt x="2" y="5"/>
                </a:lnTo>
                <a:lnTo>
                  <a:pt x="2" y="5"/>
                </a:lnTo>
                <a:lnTo>
                  <a:pt x="3" y="1"/>
                </a:lnTo>
                <a:lnTo>
                  <a:pt x="3" y="4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27" name="Freeform 325"/>
          <p:cNvSpPr>
            <a:spLocks/>
          </p:cNvSpPr>
          <p:nvPr/>
        </p:nvSpPr>
        <p:spPr bwMode="auto">
          <a:xfrm>
            <a:off x="4323307" y="3728495"/>
            <a:ext cx="138147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96" y="18"/>
              </a:cxn>
              <a:cxn ang="0">
                <a:pos x="102" y="12"/>
              </a:cxn>
              <a:cxn ang="0">
                <a:pos x="102" y="6"/>
              </a:cxn>
              <a:cxn ang="0">
                <a:pos x="96" y="0"/>
              </a:cxn>
              <a:cxn ang="0">
                <a:pos x="90" y="0"/>
              </a:cxn>
              <a:cxn ang="0">
                <a:pos x="6" y="0"/>
              </a:cxn>
            </a:cxnLst>
            <a:rect l="0" t="0" r="r" b="b"/>
            <a:pathLst>
              <a:path w="102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96" y="18"/>
                </a:lnTo>
                <a:lnTo>
                  <a:pt x="102" y="12"/>
                </a:lnTo>
                <a:lnTo>
                  <a:pt x="102" y="6"/>
                </a:lnTo>
                <a:lnTo>
                  <a:pt x="96" y="0"/>
                </a:lnTo>
                <a:lnTo>
                  <a:pt x="90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28" name="Freeform 326"/>
          <p:cNvSpPr>
            <a:spLocks/>
          </p:cNvSpPr>
          <p:nvPr/>
        </p:nvSpPr>
        <p:spPr bwMode="auto">
          <a:xfrm>
            <a:off x="4323307" y="3728495"/>
            <a:ext cx="138147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5" y="3"/>
              </a:cxn>
              <a:cxn ang="0">
                <a:pos x="1" y="3"/>
              </a:cxn>
              <a:cxn ang="0">
                <a:pos x="16" y="3"/>
              </a:cxn>
              <a:cxn ang="0">
                <a:pos x="17" y="2"/>
              </a:cxn>
              <a:cxn ang="0">
                <a:pos x="17" y="1"/>
              </a:cxn>
              <a:cxn ang="0">
                <a:pos x="17" y="1"/>
              </a:cxn>
              <a:cxn ang="0">
                <a:pos x="16" y="0"/>
              </a:cxn>
              <a:cxn ang="0">
                <a:pos x="15" y="0"/>
              </a:cxn>
              <a:cxn ang="0">
                <a:pos x="1" y="0"/>
              </a:cxn>
            </a:cxnLst>
            <a:rect l="0" t="0" r="r" b="b"/>
            <a:pathLst>
              <a:path w="17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5" y="3"/>
                </a:lnTo>
                <a:lnTo>
                  <a:pt x="1" y="3"/>
                </a:lnTo>
                <a:lnTo>
                  <a:pt x="16" y="3"/>
                </a:lnTo>
                <a:lnTo>
                  <a:pt x="17" y="2"/>
                </a:lnTo>
                <a:lnTo>
                  <a:pt x="17" y="1"/>
                </a:lnTo>
                <a:lnTo>
                  <a:pt x="17" y="1"/>
                </a:lnTo>
                <a:lnTo>
                  <a:pt x="16" y="0"/>
                </a:lnTo>
                <a:lnTo>
                  <a:pt x="15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29" name="Freeform 327"/>
          <p:cNvSpPr>
            <a:spLocks/>
          </p:cNvSpPr>
          <p:nvPr/>
        </p:nvSpPr>
        <p:spPr bwMode="auto">
          <a:xfrm>
            <a:off x="4437076" y="3707310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6" y="36"/>
              </a:cxn>
              <a:cxn ang="0">
                <a:pos x="12" y="36"/>
              </a:cxn>
              <a:cxn ang="0">
                <a:pos x="18" y="30"/>
              </a:cxn>
              <a:cxn ang="0">
                <a:pos x="18" y="6"/>
              </a:cxn>
              <a:cxn ang="0">
                <a:pos x="12" y="6"/>
              </a:cxn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0"/>
                </a:lnTo>
                <a:lnTo>
                  <a:pt x="6" y="36"/>
                </a:lnTo>
                <a:lnTo>
                  <a:pt x="12" y="36"/>
                </a:lnTo>
                <a:lnTo>
                  <a:pt x="18" y="30"/>
                </a:lnTo>
                <a:lnTo>
                  <a:pt x="18" y="6"/>
                </a:lnTo>
                <a:lnTo>
                  <a:pt x="12" y="6"/>
                </a:ln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30" name="Freeform 328"/>
          <p:cNvSpPr>
            <a:spLocks/>
          </p:cNvSpPr>
          <p:nvPr/>
        </p:nvSpPr>
        <p:spPr bwMode="auto">
          <a:xfrm>
            <a:off x="4437076" y="3707310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6"/>
              </a:cxn>
              <a:cxn ang="0">
                <a:pos x="1" y="6"/>
              </a:cxn>
              <a:cxn ang="0">
                <a:pos x="2" y="6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2" y="1"/>
              </a:cxn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1" y="6"/>
                </a:lnTo>
                <a:lnTo>
                  <a:pt x="1" y="6"/>
                </a:lnTo>
                <a:lnTo>
                  <a:pt x="2" y="6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2" y="1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31" name="Freeform 329"/>
          <p:cNvSpPr>
            <a:spLocks/>
          </p:cNvSpPr>
          <p:nvPr/>
        </p:nvSpPr>
        <p:spPr bwMode="auto">
          <a:xfrm>
            <a:off x="4437076" y="3707310"/>
            <a:ext cx="235663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18"/>
              </a:cxn>
              <a:cxn ang="0">
                <a:pos x="174" y="18"/>
              </a:cxn>
              <a:cxn ang="0">
                <a:pos x="174" y="6"/>
              </a:cxn>
              <a:cxn ang="0">
                <a:pos x="168" y="6"/>
              </a:cxn>
              <a:cxn ang="0">
                <a:pos x="162" y="0"/>
              </a:cxn>
              <a:cxn ang="0">
                <a:pos x="6" y="0"/>
              </a:cxn>
            </a:cxnLst>
            <a:rect l="0" t="0" r="r" b="b"/>
            <a:pathLst>
              <a:path w="174" h="18">
                <a:moveTo>
                  <a:pt x="6" y="0"/>
                </a:moveTo>
                <a:lnTo>
                  <a:pt x="6" y="6"/>
                </a:lnTo>
                <a:lnTo>
                  <a:pt x="0" y="6"/>
                </a:lnTo>
                <a:lnTo>
                  <a:pt x="0" y="18"/>
                </a:lnTo>
                <a:lnTo>
                  <a:pt x="174" y="18"/>
                </a:lnTo>
                <a:lnTo>
                  <a:pt x="174" y="6"/>
                </a:lnTo>
                <a:lnTo>
                  <a:pt x="168" y="6"/>
                </a:lnTo>
                <a:lnTo>
                  <a:pt x="16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32" name="Freeform 330"/>
          <p:cNvSpPr>
            <a:spLocks/>
          </p:cNvSpPr>
          <p:nvPr/>
        </p:nvSpPr>
        <p:spPr bwMode="auto">
          <a:xfrm>
            <a:off x="4437076" y="3707310"/>
            <a:ext cx="235663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27" y="3"/>
              </a:cxn>
              <a:cxn ang="0">
                <a:pos x="1" y="3"/>
              </a:cxn>
              <a:cxn ang="0">
                <a:pos x="28" y="3"/>
              </a:cxn>
              <a:cxn ang="0">
                <a:pos x="29" y="3"/>
              </a:cxn>
              <a:cxn ang="0">
                <a:pos x="29" y="2"/>
              </a:cxn>
              <a:cxn ang="0">
                <a:pos x="29" y="1"/>
              </a:cxn>
              <a:cxn ang="0">
                <a:pos x="28" y="1"/>
              </a:cxn>
              <a:cxn ang="0">
                <a:pos x="27" y="0"/>
              </a:cxn>
              <a:cxn ang="0">
                <a:pos x="1" y="0"/>
              </a:cxn>
            </a:cxnLst>
            <a:rect l="0" t="0" r="r" b="b"/>
            <a:pathLst>
              <a:path w="29" h="3">
                <a:moveTo>
                  <a:pt x="1" y="0"/>
                </a:move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27" y="3"/>
                </a:lnTo>
                <a:lnTo>
                  <a:pt x="1" y="3"/>
                </a:lnTo>
                <a:lnTo>
                  <a:pt x="28" y="3"/>
                </a:lnTo>
                <a:lnTo>
                  <a:pt x="29" y="3"/>
                </a:lnTo>
                <a:lnTo>
                  <a:pt x="29" y="2"/>
                </a:lnTo>
                <a:lnTo>
                  <a:pt x="29" y="1"/>
                </a:lnTo>
                <a:lnTo>
                  <a:pt x="28" y="1"/>
                </a:lnTo>
                <a:lnTo>
                  <a:pt x="27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33" name="Freeform 331"/>
          <p:cNvSpPr>
            <a:spLocks/>
          </p:cNvSpPr>
          <p:nvPr/>
        </p:nvSpPr>
        <p:spPr bwMode="auto">
          <a:xfrm>
            <a:off x="4648360" y="3693187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18" y="30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0" y="30"/>
                </a:lnTo>
                <a:lnTo>
                  <a:pt x="18" y="30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34" name="Freeform 332"/>
          <p:cNvSpPr>
            <a:spLocks/>
          </p:cNvSpPr>
          <p:nvPr/>
        </p:nvSpPr>
        <p:spPr bwMode="auto">
          <a:xfrm>
            <a:off x="4648360" y="3693187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1" y="5"/>
              </a:cxn>
              <a:cxn ang="0">
                <a:pos x="2" y="5"/>
              </a:cxn>
              <a:cxn ang="0">
                <a:pos x="3" y="5"/>
              </a:cxn>
              <a:cxn ang="0">
                <a:pos x="3" y="1"/>
              </a:cxn>
              <a:cxn ang="0">
                <a:pos x="3" y="4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1" y="5"/>
                </a:lnTo>
                <a:lnTo>
                  <a:pt x="2" y="5"/>
                </a:lnTo>
                <a:lnTo>
                  <a:pt x="3" y="5"/>
                </a:lnTo>
                <a:lnTo>
                  <a:pt x="3" y="1"/>
                </a:lnTo>
                <a:lnTo>
                  <a:pt x="3" y="4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35" name="Freeform 333"/>
          <p:cNvSpPr>
            <a:spLocks/>
          </p:cNvSpPr>
          <p:nvPr/>
        </p:nvSpPr>
        <p:spPr bwMode="auto">
          <a:xfrm>
            <a:off x="4648360" y="3693187"/>
            <a:ext cx="178779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8"/>
              </a:cxn>
              <a:cxn ang="0">
                <a:pos x="132" y="18"/>
              </a:cxn>
              <a:cxn ang="0">
                <a:pos x="132" y="0"/>
              </a:cxn>
              <a:cxn ang="0">
                <a:pos x="126" y="0"/>
              </a:cxn>
              <a:cxn ang="0">
                <a:pos x="6" y="0"/>
              </a:cxn>
            </a:cxnLst>
            <a:rect l="0" t="0" r="r" b="b"/>
            <a:pathLst>
              <a:path w="132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8"/>
                </a:lnTo>
                <a:lnTo>
                  <a:pt x="132" y="18"/>
                </a:lnTo>
                <a:lnTo>
                  <a:pt x="132" y="0"/>
                </a:lnTo>
                <a:lnTo>
                  <a:pt x="126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36" name="Freeform 334"/>
          <p:cNvSpPr>
            <a:spLocks/>
          </p:cNvSpPr>
          <p:nvPr/>
        </p:nvSpPr>
        <p:spPr bwMode="auto">
          <a:xfrm>
            <a:off x="4648360" y="3693187"/>
            <a:ext cx="178779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21" y="3"/>
              </a:cxn>
              <a:cxn ang="0">
                <a:pos x="1" y="3"/>
              </a:cxn>
              <a:cxn ang="0">
                <a:pos x="22" y="3"/>
              </a:cxn>
              <a:cxn ang="0">
                <a:pos x="22" y="2"/>
              </a:cxn>
              <a:cxn ang="0">
                <a:pos x="22" y="1"/>
              </a:cxn>
              <a:cxn ang="0">
                <a:pos x="22" y="0"/>
              </a:cxn>
              <a:cxn ang="0">
                <a:pos x="22" y="0"/>
              </a:cxn>
              <a:cxn ang="0">
                <a:pos x="21" y="0"/>
              </a:cxn>
              <a:cxn ang="0">
                <a:pos x="1" y="0"/>
              </a:cxn>
            </a:cxnLst>
            <a:rect l="0" t="0" r="r" b="b"/>
            <a:pathLst>
              <a:path w="22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21" y="3"/>
                </a:lnTo>
                <a:lnTo>
                  <a:pt x="1" y="3"/>
                </a:lnTo>
                <a:lnTo>
                  <a:pt x="22" y="3"/>
                </a:lnTo>
                <a:lnTo>
                  <a:pt x="22" y="2"/>
                </a:lnTo>
                <a:lnTo>
                  <a:pt x="22" y="1"/>
                </a:lnTo>
                <a:lnTo>
                  <a:pt x="22" y="0"/>
                </a:lnTo>
                <a:lnTo>
                  <a:pt x="22" y="0"/>
                </a:lnTo>
                <a:lnTo>
                  <a:pt x="21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37" name="Freeform 335"/>
          <p:cNvSpPr>
            <a:spLocks/>
          </p:cNvSpPr>
          <p:nvPr/>
        </p:nvSpPr>
        <p:spPr bwMode="auto">
          <a:xfrm>
            <a:off x="4802760" y="3672003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6" y="30"/>
              </a:cxn>
              <a:cxn ang="0">
                <a:pos x="6" y="36"/>
              </a:cxn>
              <a:cxn ang="0">
                <a:pos x="18" y="36"/>
              </a:cxn>
              <a:cxn ang="0">
                <a:pos x="18" y="0"/>
              </a:cxn>
              <a:cxn ang="0">
                <a:pos x="6" y="0"/>
              </a:cxn>
              <a:cxn ang="0">
                <a:pos x="6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6" y="30"/>
                </a:lnTo>
                <a:lnTo>
                  <a:pt x="6" y="36"/>
                </a:lnTo>
                <a:lnTo>
                  <a:pt x="18" y="36"/>
                </a:lnTo>
                <a:lnTo>
                  <a:pt x="18" y="0"/>
                </a:lnTo>
                <a:lnTo>
                  <a:pt x="6" y="0"/>
                </a:lnTo>
                <a:lnTo>
                  <a:pt x="6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38" name="Freeform 336"/>
          <p:cNvSpPr>
            <a:spLocks/>
          </p:cNvSpPr>
          <p:nvPr/>
        </p:nvSpPr>
        <p:spPr bwMode="auto">
          <a:xfrm>
            <a:off x="4802760" y="3672003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5"/>
              </a:cxn>
              <a:cxn ang="0">
                <a:pos x="1" y="6"/>
              </a:cxn>
              <a:cxn ang="0">
                <a:pos x="2" y="6"/>
              </a:cxn>
              <a:cxn ang="0">
                <a:pos x="3" y="6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1" y="5"/>
                </a:lnTo>
                <a:lnTo>
                  <a:pt x="1" y="6"/>
                </a:lnTo>
                <a:lnTo>
                  <a:pt x="2" y="6"/>
                </a:lnTo>
                <a:lnTo>
                  <a:pt x="3" y="6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39" name="Freeform 337"/>
          <p:cNvSpPr>
            <a:spLocks/>
          </p:cNvSpPr>
          <p:nvPr/>
        </p:nvSpPr>
        <p:spPr bwMode="auto">
          <a:xfrm>
            <a:off x="4802760" y="3672003"/>
            <a:ext cx="178779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6" y="6"/>
              </a:cxn>
              <a:cxn ang="0">
                <a:pos x="0" y="12"/>
              </a:cxn>
              <a:cxn ang="0">
                <a:pos x="6" y="12"/>
              </a:cxn>
              <a:cxn ang="0">
                <a:pos x="6" y="18"/>
              </a:cxn>
              <a:cxn ang="0">
                <a:pos x="132" y="18"/>
              </a:cxn>
              <a:cxn ang="0">
                <a:pos x="132" y="0"/>
              </a:cxn>
              <a:cxn ang="0">
                <a:pos x="126" y="0"/>
              </a:cxn>
              <a:cxn ang="0">
                <a:pos x="12" y="0"/>
              </a:cxn>
            </a:cxnLst>
            <a:rect l="0" t="0" r="r" b="b"/>
            <a:pathLst>
              <a:path w="132" h="18">
                <a:moveTo>
                  <a:pt x="12" y="0"/>
                </a:moveTo>
                <a:lnTo>
                  <a:pt x="6" y="0"/>
                </a:lnTo>
                <a:lnTo>
                  <a:pt x="6" y="6"/>
                </a:lnTo>
                <a:lnTo>
                  <a:pt x="0" y="12"/>
                </a:lnTo>
                <a:lnTo>
                  <a:pt x="6" y="12"/>
                </a:lnTo>
                <a:lnTo>
                  <a:pt x="6" y="18"/>
                </a:lnTo>
                <a:lnTo>
                  <a:pt x="132" y="18"/>
                </a:lnTo>
                <a:lnTo>
                  <a:pt x="132" y="0"/>
                </a:lnTo>
                <a:lnTo>
                  <a:pt x="126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40" name="Freeform 338"/>
          <p:cNvSpPr>
            <a:spLocks/>
          </p:cNvSpPr>
          <p:nvPr/>
        </p:nvSpPr>
        <p:spPr bwMode="auto">
          <a:xfrm>
            <a:off x="4802760" y="3672003"/>
            <a:ext cx="178779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1" y="2"/>
              </a:cxn>
              <a:cxn ang="0">
                <a:pos x="1" y="3"/>
              </a:cxn>
              <a:cxn ang="0">
                <a:pos x="21" y="3"/>
              </a:cxn>
              <a:cxn ang="0">
                <a:pos x="2" y="3"/>
              </a:cxn>
              <a:cxn ang="0">
                <a:pos x="22" y="3"/>
              </a:cxn>
              <a:cxn ang="0">
                <a:pos x="22" y="2"/>
              </a:cxn>
              <a:cxn ang="0">
                <a:pos x="22" y="2"/>
              </a:cxn>
              <a:cxn ang="0">
                <a:pos x="22" y="1"/>
              </a:cxn>
              <a:cxn ang="0">
                <a:pos x="22" y="0"/>
              </a:cxn>
              <a:cxn ang="0">
                <a:pos x="21" y="0"/>
              </a:cxn>
              <a:cxn ang="0">
                <a:pos x="2" y="0"/>
              </a:cxn>
            </a:cxnLst>
            <a:rect l="0" t="0" r="r" b="b"/>
            <a:pathLst>
              <a:path w="22" h="3">
                <a:moveTo>
                  <a:pt x="2" y="0"/>
                </a:move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1" y="2"/>
                </a:lnTo>
                <a:lnTo>
                  <a:pt x="1" y="3"/>
                </a:lnTo>
                <a:lnTo>
                  <a:pt x="21" y="3"/>
                </a:lnTo>
                <a:lnTo>
                  <a:pt x="2" y="3"/>
                </a:lnTo>
                <a:lnTo>
                  <a:pt x="22" y="3"/>
                </a:lnTo>
                <a:lnTo>
                  <a:pt x="22" y="2"/>
                </a:lnTo>
                <a:lnTo>
                  <a:pt x="22" y="2"/>
                </a:lnTo>
                <a:lnTo>
                  <a:pt x="22" y="1"/>
                </a:lnTo>
                <a:lnTo>
                  <a:pt x="22" y="0"/>
                </a:lnTo>
                <a:lnTo>
                  <a:pt x="21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41" name="Freeform 339"/>
          <p:cNvSpPr>
            <a:spLocks/>
          </p:cNvSpPr>
          <p:nvPr/>
        </p:nvSpPr>
        <p:spPr bwMode="auto">
          <a:xfrm>
            <a:off x="4957160" y="3657880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6" y="24"/>
              </a:cxn>
              <a:cxn ang="0">
                <a:pos x="6" y="30"/>
              </a:cxn>
              <a:cxn ang="0">
                <a:pos x="18" y="30"/>
              </a:cxn>
              <a:cxn ang="0">
                <a:pos x="18" y="0"/>
              </a:cxn>
              <a:cxn ang="0">
                <a:pos x="6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6" y="24"/>
                </a:lnTo>
                <a:lnTo>
                  <a:pt x="6" y="30"/>
                </a:lnTo>
                <a:lnTo>
                  <a:pt x="18" y="30"/>
                </a:lnTo>
                <a:lnTo>
                  <a:pt x="18" y="0"/>
                </a:lnTo>
                <a:lnTo>
                  <a:pt x="6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42" name="Freeform 340"/>
          <p:cNvSpPr>
            <a:spLocks/>
          </p:cNvSpPr>
          <p:nvPr/>
        </p:nvSpPr>
        <p:spPr bwMode="auto">
          <a:xfrm>
            <a:off x="4957160" y="3657880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4"/>
              </a:cxn>
              <a:cxn ang="0">
                <a:pos x="1" y="5"/>
              </a:cxn>
              <a:cxn ang="0">
                <a:pos x="2" y="5"/>
              </a:cxn>
              <a:cxn ang="0">
                <a:pos x="3" y="5"/>
              </a:cxn>
              <a:cxn ang="0">
                <a:pos x="3" y="4"/>
              </a:cxn>
              <a:cxn ang="0">
                <a:pos x="3" y="1"/>
              </a:cxn>
              <a:cxn ang="0">
                <a:pos x="3" y="4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1" y="4"/>
                </a:lnTo>
                <a:lnTo>
                  <a:pt x="1" y="5"/>
                </a:lnTo>
                <a:lnTo>
                  <a:pt x="2" y="5"/>
                </a:lnTo>
                <a:lnTo>
                  <a:pt x="3" y="5"/>
                </a:lnTo>
                <a:lnTo>
                  <a:pt x="3" y="4"/>
                </a:lnTo>
                <a:lnTo>
                  <a:pt x="3" y="1"/>
                </a:lnTo>
                <a:lnTo>
                  <a:pt x="3" y="4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43" name="Freeform 341"/>
          <p:cNvSpPr>
            <a:spLocks/>
          </p:cNvSpPr>
          <p:nvPr/>
        </p:nvSpPr>
        <p:spPr bwMode="auto">
          <a:xfrm>
            <a:off x="4957160" y="3657880"/>
            <a:ext cx="162526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114" y="18"/>
              </a:cxn>
              <a:cxn ang="0">
                <a:pos x="12" y="18"/>
              </a:cxn>
              <a:cxn ang="0">
                <a:pos x="114" y="12"/>
              </a:cxn>
              <a:cxn ang="0">
                <a:pos x="120" y="12"/>
              </a:cxn>
              <a:cxn ang="0">
                <a:pos x="120" y="0"/>
              </a:cxn>
              <a:cxn ang="0">
                <a:pos x="114" y="0"/>
              </a:cxn>
              <a:cxn ang="0">
                <a:pos x="12" y="0"/>
              </a:cxn>
            </a:cxnLst>
            <a:rect l="0" t="0" r="r" b="b"/>
            <a:pathLst>
              <a:path w="120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114" y="18"/>
                </a:lnTo>
                <a:lnTo>
                  <a:pt x="12" y="18"/>
                </a:lnTo>
                <a:lnTo>
                  <a:pt x="114" y="12"/>
                </a:lnTo>
                <a:lnTo>
                  <a:pt x="120" y="12"/>
                </a:lnTo>
                <a:lnTo>
                  <a:pt x="120" y="0"/>
                </a:lnTo>
                <a:lnTo>
                  <a:pt x="114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44" name="Freeform 342"/>
          <p:cNvSpPr>
            <a:spLocks/>
          </p:cNvSpPr>
          <p:nvPr/>
        </p:nvSpPr>
        <p:spPr bwMode="auto">
          <a:xfrm>
            <a:off x="4957160" y="3657880"/>
            <a:ext cx="162526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  <a:cxn ang="0">
                <a:pos x="19" y="3"/>
              </a:cxn>
              <a:cxn ang="0">
                <a:pos x="2" y="3"/>
              </a:cxn>
              <a:cxn ang="0">
                <a:pos x="19" y="2"/>
              </a:cxn>
              <a:cxn ang="0">
                <a:pos x="20" y="2"/>
              </a:cxn>
              <a:cxn ang="0">
                <a:pos x="20" y="1"/>
              </a:cxn>
              <a:cxn ang="0">
                <a:pos x="20" y="0"/>
              </a:cxn>
              <a:cxn ang="0">
                <a:pos x="19" y="0"/>
              </a:cxn>
              <a:cxn ang="0">
                <a:pos x="19" y="0"/>
              </a:cxn>
              <a:cxn ang="0">
                <a:pos x="2" y="0"/>
              </a:cxn>
            </a:cxnLst>
            <a:rect l="0" t="0" r="r" b="b"/>
            <a:pathLst>
              <a:path w="20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lnTo>
                  <a:pt x="19" y="3"/>
                </a:lnTo>
                <a:lnTo>
                  <a:pt x="2" y="3"/>
                </a:lnTo>
                <a:lnTo>
                  <a:pt x="19" y="2"/>
                </a:lnTo>
                <a:lnTo>
                  <a:pt x="20" y="2"/>
                </a:lnTo>
                <a:lnTo>
                  <a:pt x="20" y="1"/>
                </a:lnTo>
                <a:lnTo>
                  <a:pt x="20" y="0"/>
                </a:lnTo>
                <a:lnTo>
                  <a:pt x="19" y="0"/>
                </a:lnTo>
                <a:lnTo>
                  <a:pt x="19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45" name="Freeform 343"/>
          <p:cNvSpPr>
            <a:spLocks/>
          </p:cNvSpPr>
          <p:nvPr/>
        </p:nvSpPr>
        <p:spPr bwMode="auto">
          <a:xfrm>
            <a:off x="5095307" y="3636696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6" y="30"/>
              </a:cxn>
              <a:cxn ang="0">
                <a:pos x="12" y="36"/>
              </a:cxn>
              <a:cxn ang="0">
                <a:pos x="12" y="30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0"/>
                </a:lnTo>
                <a:lnTo>
                  <a:pt x="6" y="30"/>
                </a:lnTo>
                <a:lnTo>
                  <a:pt x="12" y="36"/>
                </a:lnTo>
                <a:lnTo>
                  <a:pt x="12" y="30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46" name="Freeform 344"/>
          <p:cNvSpPr>
            <a:spLocks/>
          </p:cNvSpPr>
          <p:nvPr/>
        </p:nvSpPr>
        <p:spPr bwMode="auto">
          <a:xfrm>
            <a:off x="5095307" y="3636696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2" y="6"/>
              </a:cxn>
              <a:cxn ang="0">
                <a:pos x="2" y="5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2" y="6"/>
                </a:lnTo>
                <a:lnTo>
                  <a:pt x="2" y="5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47" name="Freeform 345"/>
          <p:cNvSpPr>
            <a:spLocks/>
          </p:cNvSpPr>
          <p:nvPr/>
        </p:nvSpPr>
        <p:spPr bwMode="auto">
          <a:xfrm>
            <a:off x="5095307" y="3636696"/>
            <a:ext cx="113768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78" y="18"/>
              </a:cxn>
              <a:cxn ang="0">
                <a:pos x="84" y="12"/>
              </a:cxn>
              <a:cxn ang="0">
                <a:pos x="84" y="6"/>
              </a:cxn>
              <a:cxn ang="0">
                <a:pos x="78" y="0"/>
              </a:cxn>
              <a:cxn ang="0">
                <a:pos x="72" y="0"/>
              </a:cxn>
              <a:cxn ang="0">
                <a:pos x="12" y="0"/>
              </a:cxn>
            </a:cxnLst>
            <a:rect l="0" t="0" r="r" b="b"/>
            <a:pathLst>
              <a:path w="84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78" y="18"/>
                </a:lnTo>
                <a:lnTo>
                  <a:pt x="84" y="12"/>
                </a:lnTo>
                <a:lnTo>
                  <a:pt x="84" y="6"/>
                </a:lnTo>
                <a:lnTo>
                  <a:pt x="78" y="0"/>
                </a:lnTo>
                <a:lnTo>
                  <a:pt x="72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48" name="Freeform 346"/>
          <p:cNvSpPr>
            <a:spLocks/>
          </p:cNvSpPr>
          <p:nvPr/>
        </p:nvSpPr>
        <p:spPr bwMode="auto">
          <a:xfrm>
            <a:off x="5095307" y="3636696"/>
            <a:ext cx="113768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12" y="3"/>
              </a:cxn>
              <a:cxn ang="0">
                <a:pos x="2" y="3"/>
              </a:cxn>
              <a:cxn ang="0">
                <a:pos x="13" y="3"/>
              </a:cxn>
              <a:cxn ang="0">
                <a:pos x="14" y="2"/>
              </a:cxn>
              <a:cxn ang="0">
                <a:pos x="14" y="2"/>
              </a:cxn>
              <a:cxn ang="0">
                <a:pos x="14" y="1"/>
              </a:cxn>
              <a:cxn ang="0">
                <a:pos x="13" y="0"/>
              </a:cxn>
              <a:cxn ang="0">
                <a:pos x="12" y="0"/>
              </a:cxn>
              <a:cxn ang="0">
                <a:pos x="2" y="0"/>
              </a:cxn>
            </a:cxnLst>
            <a:rect l="0" t="0" r="r" b="b"/>
            <a:pathLst>
              <a:path w="14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12" y="3"/>
                </a:lnTo>
                <a:lnTo>
                  <a:pt x="2" y="3"/>
                </a:lnTo>
                <a:lnTo>
                  <a:pt x="13" y="3"/>
                </a:lnTo>
                <a:lnTo>
                  <a:pt x="14" y="2"/>
                </a:lnTo>
                <a:lnTo>
                  <a:pt x="14" y="2"/>
                </a:lnTo>
                <a:lnTo>
                  <a:pt x="14" y="1"/>
                </a:lnTo>
                <a:lnTo>
                  <a:pt x="13" y="0"/>
                </a:lnTo>
                <a:lnTo>
                  <a:pt x="1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49" name="Freeform 347"/>
          <p:cNvSpPr>
            <a:spLocks/>
          </p:cNvSpPr>
          <p:nvPr/>
        </p:nvSpPr>
        <p:spPr bwMode="auto">
          <a:xfrm>
            <a:off x="5184697" y="3615511"/>
            <a:ext cx="24379" cy="42369"/>
          </a:xfrm>
          <a:custGeom>
            <a:avLst/>
            <a:gdLst/>
            <a:ahLst/>
            <a:cxnLst>
              <a:cxn ang="0">
                <a:pos x="0" y="30"/>
              </a:cxn>
              <a:cxn ang="0">
                <a:pos x="6" y="36"/>
              </a:cxn>
              <a:cxn ang="0">
                <a:pos x="12" y="36"/>
              </a:cxn>
              <a:cxn ang="0">
                <a:pos x="18" y="30"/>
              </a:cxn>
              <a:cxn ang="0">
                <a:pos x="18" y="6"/>
              </a:cxn>
              <a:cxn ang="0">
                <a:pos x="12" y="6"/>
              </a:cxn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12"/>
              </a:cxn>
              <a:cxn ang="0">
                <a:pos x="0" y="30"/>
              </a:cxn>
            </a:cxnLst>
            <a:rect l="0" t="0" r="r" b="b"/>
            <a:pathLst>
              <a:path w="18" h="36">
                <a:moveTo>
                  <a:pt x="0" y="30"/>
                </a:moveTo>
                <a:lnTo>
                  <a:pt x="6" y="36"/>
                </a:lnTo>
                <a:lnTo>
                  <a:pt x="12" y="36"/>
                </a:lnTo>
                <a:lnTo>
                  <a:pt x="18" y="30"/>
                </a:lnTo>
                <a:lnTo>
                  <a:pt x="18" y="6"/>
                </a:lnTo>
                <a:lnTo>
                  <a:pt x="12" y="6"/>
                </a:ln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0" y="12"/>
                </a:lnTo>
                <a:lnTo>
                  <a:pt x="0" y="3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50" name="Freeform 348"/>
          <p:cNvSpPr>
            <a:spLocks/>
          </p:cNvSpPr>
          <p:nvPr/>
        </p:nvSpPr>
        <p:spPr bwMode="auto">
          <a:xfrm>
            <a:off x="5184697" y="3615511"/>
            <a:ext cx="24379" cy="42369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1" y="5"/>
              </a:cxn>
              <a:cxn ang="0">
                <a:pos x="1" y="6"/>
              </a:cxn>
              <a:cxn ang="0">
                <a:pos x="1" y="6"/>
              </a:cxn>
              <a:cxn ang="0">
                <a:pos x="2" y="6"/>
              </a:cxn>
              <a:cxn ang="0">
                <a:pos x="3" y="5"/>
              </a:cxn>
              <a:cxn ang="0">
                <a:pos x="3" y="2"/>
              </a:cxn>
              <a:cxn ang="0">
                <a:pos x="3" y="5"/>
              </a:cxn>
              <a:cxn ang="0">
                <a:pos x="3" y="1"/>
              </a:cxn>
              <a:cxn ang="0">
                <a:pos x="2" y="1"/>
              </a:cxn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5"/>
              </a:cxn>
            </a:cxnLst>
            <a:rect l="0" t="0" r="r" b="b"/>
            <a:pathLst>
              <a:path w="3" h="6">
                <a:moveTo>
                  <a:pt x="0" y="5"/>
                </a:moveTo>
                <a:lnTo>
                  <a:pt x="1" y="5"/>
                </a:lnTo>
                <a:lnTo>
                  <a:pt x="1" y="6"/>
                </a:lnTo>
                <a:lnTo>
                  <a:pt x="1" y="6"/>
                </a:lnTo>
                <a:lnTo>
                  <a:pt x="2" y="6"/>
                </a:lnTo>
                <a:lnTo>
                  <a:pt x="3" y="5"/>
                </a:lnTo>
                <a:lnTo>
                  <a:pt x="3" y="2"/>
                </a:lnTo>
                <a:lnTo>
                  <a:pt x="3" y="5"/>
                </a:lnTo>
                <a:lnTo>
                  <a:pt x="3" y="1"/>
                </a:lnTo>
                <a:lnTo>
                  <a:pt x="2" y="1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5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51" name="Freeform 349"/>
          <p:cNvSpPr>
            <a:spLocks/>
          </p:cNvSpPr>
          <p:nvPr/>
        </p:nvSpPr>
        <p:spPr bwMode="auto">
          <a:xfrm>
            <a:off x="5184697" y="3615511"/>
            <a:ext cx="325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18"/>
              </a:cxn>
              <a:cxn ang="0">
                <a:pos x="18" y="18"/>
              </a:cxn>
              <a:cxn ang="0">
                <a:pos x="24" y="12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24" h="18">
                <a:moveTo>
                  <a:pt x="6" y="0"/>
                </a:moveTo>
                <a:lnTo>
                  <a:pt x="6" y="6"/>
                </a:lnTo>
                <a:lnTo>
                  <a:pt x="0" y="6"/>
                </a:lnTo>
                <a:lnTo>
                  <a:pt x="0" y="18"/>
                </a:lnTo>
                <a:lnTo>
                  <a:pt x="18" y="18"/>
                </a:lnTo>
                <a:lnTo>
                  <a:pt x="24" y="12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52" name="Freeform 350"/>
          <p:cNvSpPr>
            <a:spLocks/>
          </p:cNvSpPr>
          <p:nvPr/>
        </p:nvSpPr>
        <p:spPr bwMode="auto">
          <a:xfrm>
            <a:off x="5184697" y="3615511"/>
            <a:ext cx="325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2" y="3"/>
              </a:cxn>
              <a:cxn ang="0">
                <a:pos x="1" y="3"/>
              </a:cxn>
              <a:cxn ang="0">
                <a:pos x="3" y="3"/>
              </a:cxn>
              <a:cxn ang="0">
                <a:pos x="3" y="3"/>
              </a:cxn>
              <a:cxn ang="0">
                <a:pos x="4" y="2"/>
              </a:cxn>
              <a:cxn ang="0">
                <a:pos x="3" y="1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2" y="3"/>
                </a:lnTo>
                <a:lnTo>
                  <a:pt x="1" y="3"/>
                </a:lnTo>
                <a:lnTo>
                  <a:pt x="3" y="3"/>
                </a:lnTo>
                <a:lnTo>
                  <a:pt x="3" y="3"/>
                </a:lnTo>
                <a:lnTo>
                  <a:pt x="4" y="2"/>
                </a:lnTo>
                <a:lnTo>
                  <a:pt x="3" y="1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53" name="Freeform 351"/>
          <p:cNvSpPr>
            <a:spLocks/>
          </p:cNvSpPr>
          <p:nvPr/>
        </p:nvSpPr>
        <p:spPr bwMode="auto">
          <a:xfrm>
            <a:off x="5192823" y="3615511"/>
            <a:ext cx="1869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138" y="18"/>
              </a:cxn>
              <a:cxn ang="0">
                <a:pos x="138" y="6"/>
              </a:cxn>
              <a:cxn ang="0">
                <a:pos x="132" y="0"/>
              </a:cxn>
              <a:cxn ang="0">
                <a:pos x="6" y="0"/>
              </a:cxn>
            </a:cxnLst>
            <a:rect l="0" t="0" r="r" b="b"/>
            <a:pathLst>
              <a:path w="138" h="18">
                <a:moveTo>
                  <a:pt x="6" y="0"/>
                </a:moveTo>
                <a:lnTo>
                  <a:pt x="0" y="6"/>
                </a:lnTo>
                <a:lnTo>
                  <a:pt x="0" y="18"/>
                </a:lnTo>
                <a:lnTo>
                  <a:pt x="138" y="18"/>
                </a:lnTo>
                <a:lnTo>
                  <a:pt x="138" y="6"/>
                </a:lnTo>
                <a:lnTo>
                  <a:pt x="13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54" name="Freeform 352"/>
          <p:cNvSpPr>
            <a:spLocks/>
          </p:cNvSpPr>
          <p:nvPr/>
        </p:nvSpPr>
        <p:spPr bwMode="auto">
          <a:xfrm>
            <a:off x="5192823" y="3615511"/>
            <a:ext cx="1869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22" y="3"/>
              </a:cxn>
              <a:cxn ang="0">
                <a:pos x="1" y="3"/>
              </a:cxn>
              <a:cxn ang="0">
                <a:pos x="23" y="3"/>
              </a:cxn>
              <a:cxn ang="0">
                <a:pos x="23" y="3"/>
              </a:cxn>
              <a:cxn ang="0">
                <a:pos x="23" y="2"/>
              </a:cxn>
              <a:cxn ang="0">
                <a:pos x="23" y="1"/>
              </a:cxn>
              <a:cxn ang="0">
                <a:pos x="23" y="1"/>
              </a:cxn>
              <a:cxn ang="0">
                <a:pos x="22" y="0"/>
              </a:cxn>
              <a:cxn ang="0">
                <a:pos x="1" y="0"/>
              </a:cxn>
            </a:cxnLst>
            <a:rect l="0" t="0" r="r" b="b"/>
            <a:pathLst>
              <a:path w="23" h="3">
                <a:moveTo>
                  <a:pt x="1" y="0"/>
                </a:move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22" y="3"/>
                </a:lnTo>
                <a:lnTo>
                  <a:pt x="1" y="3"/>
                </a:lnTo>
                <a:lnTo>
                  <a:pt x="23" y="3"/>
                </a:lnTo>
                <a:lnTo>
                  <a:pt x="23" y="3"/>
                </a:lnTo>
                <a:lnTo>
                  <a:pt x="23" y="2"/>
                </a:lnTo>
                <a:lnTo>
                  <a:pt x="23" y="1"/>
                </a:lnTo>
                <a:lnTo>
                  <a:pt x="23" y="1"/>
                </a:lnTo>
                <a:lnTo>
                  <a:pt x="2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55" name="Freeform 353"/>
          <p:cNvSpPr>
            <a:spLocks/>
          </p:cNvSpPr>
          <p:nvPr/>
        </p:nvSpPr>
        <p:spPr bwMode="auto">
          <a:xfrm>
            <a:off x="5355349" y="3615511"/>
            <a:ext cx="12189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6"/>
              </a:cxn>
              <a:cxn ang="0">
                <a:pos x="0" y="12"/>
              </a:cxn>
              <a:cxn ang="0">
                <a:pos x="6" y="18"/>
              </a:cxn>
              <a:cxn ang="0">
                <a:pos x="90" y="18"/>
              </a:cxn>
              <a:cxn ang="0">
                <a:pos x="90" y="6"/>
              </a:cxn>
              <a:cxn ang="0">
                <a:pos x="84" y="6"/>
              </a:cxn>
              <a:cxn ang="0">
                <a:pos x="78" y="0"/>
              </a:cxn>
              <a:cxn ang="0">
                <a:pos x="12" y="0"/>
              </a:cxn>
            </a:cxnLst>
            <a:rect l="0" t="0" r="r" b="b"/>
            <a:pathLst>
              <a:path w="90" h="18">
                <a:moveTo>
                  <a:pt x="12" y="0"/>
                </a:moveTo>
                <a:lnTo>
                  <a:pt x="6" y="6"/>
                </a:lnTo>
                <a:lnTo>
                  <a:pt x="0" y="12"/>
                </a:lnTo>
                <a:lnTo>
                  <a:pt x="6" y="18"/>
                </a:lnTo>
                <a:lnTo>
                  <a:pt x="90" y="18"/>
                </a:lnTo>
                <a:lnTo>
                  <a:pt x="90" y="6"/>
                </a:lnTo>
                <a:lnTo>
                  <a:pt x="84" y="6"/>
                </a:lnTo>
                <a:lnTo>
                  <a:pt x="7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56" name="Freeform 354"/>
          <p:cNvSpPr>
            <a:spLocks/>
          </p:cNvSpPr>
          <p:nvPr/>
        </p:nvSpPr>
        <p:spPr bwMode="auto">
          <a:xfrm>
            <a:off x="5355349" y="3615511"/>
            <a:ext cx="12189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1"/>
              </a:cxn>
              <a:cxn ang="0">
                <a:pos x="1" y="1"/>
              </a:cxn>
              <a:cxn ang="0">
                <a:pos x="0" y="2"/>
              </a:cxn>
              <a:cxn ang="0">
                <a:pos x="1" y="3"/>
              </a:cxn>
              <a:cxn ang="0">
                <a:pos x="1" y="3"/>
              </a:cxn>
              <a:cxn ang="0">
                <a:pos x="13" y="3"/>
              </a:cxn>
              <a:cxn ang="0">
                <a:pos x="2" y="3"/>
              </a:cxn>
              <a:cxn ang="0">
                <a:pos x="14" y="3"/>
              </a:cxn>
              <a:cxn ang="0">
                <a:pos x="15" y="3"/>
              </a:cxn>
              <a:cxn ang="0">
                <a:pos x="15" y="2"/>
              </a:cxn>
              <a:cxn ang="0">
                <a:pos x="15" y="1"/>
              </a:cxn>
              <a:cxn ang="0">
                <a:pos x="14" y="1"/>
              </a:cxn>
              <a:cxn ang="0">
                <a:pos x="13" y="0"/>
              </a:cxn>
              <a:cxn ang="0">
                <a:pos x="2" y="0"/>
              </a:cxn>
            </a:cxnLst>
            <a:rect l="0" t="0" r="r" b="b"/>
            <a:pathLst>
              <a:path w="15" h="3">
                <a:moveTo>
                  <a:pt x="2" y="0"/>
                </a:moveTo>
                <a:lnTo>
                  <a:pt x="1" y="1"/>
                </a:lnTo>
                <a:lnTo>
                  <a:pt x="1" y="1"/>
                </a:lnTo>
                <a:lnTo>
                  <a:pt x="0" y="2"/>
                </a:lnTo>
                <a:lnTo>
                  <a:pt x="1" y="3"/>
                </a:lnTo>
                <a:lnTo>
                  <a:pt x="1" y="3"/>
                </a:lnTo>
                <a:lnTo>
                  <a:pt x="13" y="3"/>
                </a:lnTo>
                <a:lnTo>
                  <a:pt x="2" y="3"/>
                </a:lnTo>
                <a:lnTo>
                  <a:pt x="14" y="3"/>
                </a:lnTo>
                <a:lnTo>
                  <a:pt x="15" y="3"/>
                </a:lnTo>
                <a:lnTo>
                  <a:pt x="15" y="2"/>
                </a:lnTo>
                <a:lnTo>
                  <a:pt x="15" y="1"/>
                </a:lnTo>
                <a:lnTo>
                  <a:pt x="14" y="1"/>
                </a:lnTo>
                <a:lnTo>
                  <a:pt x="1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57" name="Freeform 355"/>
          <p:cNvSpPr>
            <a:spLocks/>
          </p:cNvSpPr>
          <p:nvPr/>
        </p:nvSpPr>
        <p:spPr bwMode="auto">
          <a:xfrm>
            <a:off x="5452865" y="3615511"/>
            <a:ext cx="48758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18"/>
              </a:cxn>
              <a:cxn ang="0">
                <a:pos x="30" y="18"/>
              </a:cxn>
              <a:cxn ang="0">
                <a:pos x="36" y="12"/>
              </a:cxn>
              <a:cxn ang="0">
                <a:pos x="30" y="6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6" h="18">
                <a:moveTo>
                  <a:pt x="6" y="0"/>
                </a:moveTo>
                <a:lnTo>
                  <a:pt x="6" y="6"/>
                </a:lnTo>
                <a:lnTo>
                  <a:pt x="0" y="6"/>
                </a:lnTo>
                <a:lnTo>
                  <a:pt x="0" y="18"/>
                </a:lnTo>
                <a:lnTo>
                  <a:pt x="30" y="18"/>
                </a:lnTo>
                <a:lnTo>
                  <a:pt x="36" y="12"/>
                </a:lnTo>
                <a:lnTo>
                  <a:pt x="30" y="6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58" name="Freeform 356"/>
          <p:cNvSpPr>
            <a:spLocks/>
          </p:cNvSpPr>
          <p:nvPr/>
        </p:nvSpPr>
        <p:spPr bwMode="auto">
          <a:xfrm>
            <a:off x="5452865" y="3615511"/>
            <a:ext cx="48758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4" y="3"/>
              </a:cxn>
              <a:cxn ang="0">
                <a:pos x="1" y="3"/>
              </a:cxn>
              <a:cxn ang="0">
                <a:pos x="5" y="3"/>
              </a:cxn>
              <a:cxn ang="0">
                <a:pos x="5" y="3"/>
              </a:cxn>
              <a:cxn ang="0">
                <a:pos x="6" y="2"/>
              </a:cxn>
              <a:cxn ang="0">
                <a:pos x="5" y="1"/>
              </a:cxn>
              <a:cxn ang="0">
                <a:pos x="5" y="1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6" h="3">
                <a:moveTo>
                  <a:pt x="1" y="0"/>
                </a:move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4" y="3"/>
                </a:lnTo>
                <a:lnTo>
                  <a:pt x="1" y="3"/>
                </a:lnTo>
                <a:lnTo>
                  <a:pt x="5" y="3"/>
                </a:lnTo>
                <a:lnTo>
                  <a:pt x="5" y="3"/>
                </a:lnTo>
                <a:lnTo>
                  <a:pt x="6" y="2"/>
                </a:lnTo>
                <a:lnTo>
                  <a:pt x="5" y="1"/>
                </a:lnTo>
                <a:lnTo>
                  <a:pt x="5" y="1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59" name="Freeform 357"/>
          <p:cNvSpPr>
            <a:spLocks/>
          </p:cNvSpPr>
          <p:nvPr/>
        </p:nvSpPr>
        <p:spPr bwMode="auto">
          <a:xfrm>
            <a:off x="5477244" y="3601388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12" y="30"/>
              </a:cxn>
              <a:cxn ang="0">
                <a:pos x="18" y="6"/>
              </a:cxn>
              <a:cxn ang="0">
                <a:pos x="18" y="24"/>
              </a:cxn>
              <a:cxn ang="0">
                <a:pos x="12" y="6"/>
              </a:cxn>
              <a:cxn ang="0">
                <a:pos x="12" y="0"/>
              </a:cxn>
              <a:cxn ang="0">
                <a:pos x="0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0" y="30"/>
                </a:lnTo>
                <a:lnTo>
                  <a:pt x="12" y="30"/>
                </a:lnTo>
                <a:lnTo>
                  <a:pt x="18" y="6"/>
                </a:lnTo>
                <a:lnTo>
                  <a:pt x="18" y="24"/>
                </a:lnTo>
                <a:lnTo>
                  <a:pt x="12" y="6"/>
                </a:lnTo>
                <a:lnTo>
                  <a:pt x="12" y="0"/>
                </a:lnTo>
                <a:lnTo>
                  <a:pt x="0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60" name="Freeform 358"/>
          <p:cNvSpPr>
            <a:spLocks/>
          </p:cNvSpPr>
          <p:nvPr/>
        </p:nvSpPr>
        <p:spPr bwMode="auto">
          <a:xfrm>
            <a:off x="5477244" y="3601388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0" y="5"/>
              </a:cxn>
              <a:cxn ang="0">
                <a:pos x="1" y="5"/>
              </a:cxn>
              <a:cxn ang="0">
                <a:pos x="2" y="5"/>
              </a:cxn>
              <a:cxn ang="0">
                <a:pos x="2" y="5"/>
              </a:cxn>
              <a:cxn ang="0">
                <a:pos x="3" y="1"/>
              </a:cxn>
              <a:cxn ang="0">
                <a:pos x="3" y="4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0" y="5"/>
                </a:lnTo>
                <a:lnTo>
                  <a:pt x="0" y="5"/>
                </a:lnTo>
                <a:lnTo>
                  <a:pt x="1" y="5"/>
                </a:lnTo>
                <a:lnTo>
                  <a:pt x="2" y="5"/>
                </a:lnTo>
                <a:lnTo>
                  <a:pt x="2" y="5"/>
                </a:lnTo>
                <a:lnTo>
                  <a:pt x="3" y="1"/>
                </a:lnTo>
                <a:lnTo>
                  <a:pt x="3" y="4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61" name="Freeform 359"/>
          <p:cNvSpPr>
            <a:spLocks/>
          </p:cNvSpPr>
          <p:nvPr/>
        </p:nvSpPr>
        <p:spPr bwMode="auto">
          <a:xfrm>
            <a:off x="5477244" y="3601388"/>
            <a:ext cx="24379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12" y="18"/>
              </a:cxn>
              <a:cxn ang="0">
                <a:pos x="18" y="12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18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12" y="18"/>
                </a:lnTo>
                <a:lnTo>
                  <a:pt x="18" y="12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62" name="Freeform 360"/>
          <p:cNvSpPr>
            <a:spLocks/>
          </p:cNvSpPr>
          <p:nvPr/>
        </p:nvSpPr>
        <p:spPr bwMode="auto">
          <a:xfrm>
            <a:off x="5477244" y="3601388"/>
            <a:ext cx="24379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2" y="3"/>
              </a:cxn>
              <a:cxn ang="0">
                <a:pos x="1" y="3"/>
              </a:cxn>
              <a:cxn ang="0">
                <a:pos x="2" y="3"/>
              </a:cxn>
              <a:cxn ang="0">
                <a:pos x="3" y="2"/>
              </a:cxn>
              <a:cxn ang="0">
                <a:pos x="3" y="1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3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2" y="3"/>
                </a:lnTo>
                <a:lnTo>
                  <a:pt x="1" y="3"/>
                </a:lnTo>
                <a:lnTo>
                  <a:pt x="2" y="3"/>
                </a:lnTo>
                <a:lnTo>
                  <a:pt x="3" y="2"/>
                </a:lnTo>
                <a:lnTo>
                  <a:pt x="3" y="1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63" name="Freeform 361"/>
          <p:cNvSpPr>
            <a:spLocks/>
          </p:cNvSpPr>
          <p:nvPr/>
        </p:nvSpPr>
        <p:spPr bwMode="auto">
          <a:xfrm>
            <a:off x="5477244" y="3580204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6" y="36"/>
              </a:cxn>
              <a:cxn ang="0">
                <a:pos x="12" y="36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0"/>
                </a:lnTo>
                <a:lnTo>
                  <a:pt x="6" y="36"/>
                </a:lnTo>
                <a:lnTo>
                  <a:pt x="12" y="36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64" name="Freeform 362"/>
          <p:cNvSpPr>
            <a:spLocks/>
          </p:cNvSpPr>
          <p:nvPr/>
        </p:nvSpPr>
        <p:spPr bwMode="auto">
          <a:xfrm>
            <a:off x="5477244" y="3580204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6"/>
              </a:cxn>
              <a:cxn ang="0">
                <a:pos x="2" y="6"/>
              </a:cxn>
              <a:cxn ang="0">
                <a:pos x="2" y="6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1" y="6"/>
                </a:lnTo>
                <a:lnTo>
                  <a:pt x="2" y="6"/>
                </a:lnTo>
                <a:lnTo>
                  <a:pt x="2" y="6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65" name="Freeform 363"/>
          <p:cNvSpPr>
            <a:spLocks/>
          </p:cNvSpPr>
          <p:nvPr/>
        </p:nvSpPr>
        <p:spPr bwMode="auto">
          <a:xfrm>
            <a:off x="5477244" y="3580204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30" y="18"/>
              </a:cxn>
              <a:cxn ang="0">
                <a:pos x="30" y="6"/>
              </a:cxn>
              <a:cxn ang="0">
                <a:pos x="24" y="0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8"/>
                </a:lnTo>
                <a:lnTo>
                  <a:pt x="30" y="18"/>
                </a:lnTo>
                <a:lnTo>
                  <a:pt x="30" y="6"/>
                </a:lnTo>
                <a:lnTo>
                  <a:pt x="24" y="0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66" name="Freeform 364"/>
          <p:cNvSpPr>
            <a:spLocks/>
          </p:cNvSpPr>
          <p:nvPr/>
        </p:nvSpPr>
        <p:spPr bwMode="auto">
          <a:xfrm>
            <a:off x="5477244" y="3580204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3" y="3"/>
              </a:cxn>
              <a:cxn ang="0">
                <a:pos x="2" y="3"/>
              </a:cxn>
              <a:cxn ang="0">
                <a:pos x="4" y="3"/>
              </a:cxn>
              <a:cxn ang="0">
                <a:pos x="5" y="3"/>
              </a:cxn>
              <a:cxn ang="0">
                <a:pos x="5" y="2"/>
              </a:cxn>
              <a:cxn ang="0">
                <a:pos x="5" y="1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3" y="3"/>
                </a:lnTo>
                <a:lnTo>
                  <a:pt x="2" y="3"/>
                </a:lnTo>
                <a:lnTo>
                  <a:pt x="4" y="3"/>
                </a:lnTo>
                <a:lnTo>
                  <a:pt x="5" y="3"/>
                </a:lnTo>
                <a:lnTo>
                  <a:pt x="5" y="2"/>
                </a:lnTo>
                <a:lnTo>
                  <a:pt x="5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67" name="Freeform 365"/>
          <p:cNvSpPr>
            <a:spLocks/>
          </p:cNvSpPr>
          <p:nvPr/>
        </p:nvSpPr>
        <p:spPr bwMode="auto">
          <a:xfrm>
            <a:off x="5493496" y="3580204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30" y="18"/>
              </a:cxn>
              <a:cxn ang="0">
                <a:pos x="30" y="6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0" y="6"/>
                </a:lnTo>
                <a:lnTo>
                  <a:pt x="0" y="18"/>
                </a:lnTo>
                <a:lnTo>
                  <a:pt x="30" y="18"/>
                </a:lnTo>
                <a:lnTo>
                  <a:pt x="30" y="6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68" name="Freeform 366"/>
          <p:cNvSpPr>
            <a:spLocks/>
          </p:cNvSpPr>
          <p:nvPr/>
        </p:nvSpPr>
        <p:spPr bwMode="auto">
          <a:xfrm>
            <a:off x="5493496" y="3580204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4" y="3"/>
              </a:cxn>
              <a:cxn ang="0">
                <a:pos x="1" y="3"/>
              </a:cxn>
              <a:cxn ang="0">
                <a:pos x="4" y="3"/>
              </a:cxn>
              <a:cxn ang="0">
                <a:pos x="5" y="3"/>
              </a:cxn>
              <a:cxn ang="0">
                <a:pos x="5" y="2"/>
              </a:cxn>
              <a:cxn ang="0">
                <a:pos x="5" y="1"/>
              </a:cxn>
              <a:cxn ang="0">
                <a:pos x="4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4" y="3"/>
                </a:lnTo>
                <a:lnTo>
                  <a:pt x="1" y="3"/>
                </a:lnTo>
                <a:lnTo>
                  <a:pt x="4" y="3"/>
                </a:lnTo>
                <a:lnTo>
                  <a:pt x="5" y="3"/>
                </a:lnTo>
                <a:lnTo>
                  <a:pt x="5" y="2"/>
                </a:lnTo>
                <a:lnTo>
                  <a:pt x="5" y="1"/>
                </a:lnTo>
                <a:lnTo>
                  <a:pt x="4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69" name="Freeform 367"/>
          <p:cNvSpPr>
            <a:spLocks/>
          </p:cNvSpPr>
          <p:nvPr/>
        </p:nvSpPr>
        <p:spPr bwMode="auto">
          <a:xfrm>
            <a:off x="5509749" y="3566081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18" y="30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0" y="30"/>
                </a:lnTo>
                <a:lnTo>
                  <a:pt x="18" y="30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70" name="Freeform 368"/>
          <p:cNvSpPr>
            <a:spLocks/>
          </p:cNvSpPr>
          <p:nvPr/>
        </p:nvSpPr>
        <p:spPr bwMode="auto">
          <a:xfrm>
            <a:off x="5509749" y="3566081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2" y="5"/>
              </a:cxn>
              <a:cxn ang="0">
                <a:pos x="2" y="5"/>
              </a:cxn>
              <a:cxn ang="0">
                <a:pos x="3" y="5"/>
              </a:cxn>
              <a:cxn ang="0">
                <a:pos x="3" y="1"/>
              </a:cxn>
              <a:cxn ang="0">
                <a:pos x="3" y="4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2" y="5"/>
                </a:lnTo>
                <a:lnTo>
                  <a:pt x="2" y="5"/>
                </a:lnTo>
                <a:lnTo>
                  <a:pt x="3" y="5"/>
                </a:lnTo>
                <a:lnTo>
                  <a:pt x="3" y="1"/>
                </a:lnTo>
                <a:lnTo>
                  <a:pt x="3" y="4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71" name="Freeform 369"/>
          <p:cNvSpPr>
            <a:spLocks/>
          </p:cNvSpPr>
          <p:nvPr/>
        </p:nvSpPr>
        <p:spPr bwMode="auto">
          <a:xfrm>
            <a:off x="5509749" y="3566081"/>
            <a:ext cx="24379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12" y="18"/>
              </a:cxn>
              <a:cxn ang="0">
                <a:pos x="18" y="12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18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12" y="18"/>
                </a:lnTo>
                <a:lnTo>
                  <a:pt x="18" y="12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72" name="Freeform 370"/>
          <p:cNvSpPr>
            <a:spLocks/>
          </p:cNvSpPr>
          <p:nvPr/>
        </p:nvSpPr>
        <p:spPr bwMode="auto">
          <a:xfrm>
            <a:off x="5509749" y="3566081"/>
            <a:ext cx="24379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2" y="3"/>
              </a:cxn>
              <a:cxn ang="0">
                <a:pos x="2" y="3"/>
              </a:cxn>
              <a:cxn ang="0">
                <a:pos x="3" y="2"/>
              </a:cxn>
              <a:cxn ang="0">
                <a:pos x="3" y="2"/>
              </a:cxn>
              <a:cxn ang="0">
                <a:pos x="3" y="1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3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2" y="3"/>
                </a:lnTo>
                <a:lnTo>
                  <a:pt x="2" y="3"/>
                </a:lnTo>
                <a:lnTo>
                  <a:pt x="3" y="2"/>
                </a:lnTo>
                <a:lnTo>
                  <a:pt x="3" y="2"/>
                </a:lnTo>
                <a:lnTo>
                  <a:pt x="3" y="1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73" name="Freeform 371"/>
          <p:cNvSpPr>
            <a:spLocks/>
          </p:cNvSpPr>
          <p:nvPr/>
        </p:nvSpPr>
        <p:spPr bwMode="auto">
          <a:xfrm>
            <a:off x="5509749" y="3566081"/>
            <a:ext cx="48758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24" y="18"/>
              </a:cxn>
              <a:cxn ang="0">
                <a:pos x="12" y="18"/>
              </a:cxn>
              <a:cxn ang="0">
                <a:pos x="30" y="12"/>
              </a:cxn>
              <a:cxn ang="0">
                <a:pos x="36" y="6"/>
              </a:cxn>
              <a:cxn ang="0">
                <a:pos x="30" y="0"/>
              </a:cxn>
              <a:cxn ang="0">
                <a:pos x="24" y="0"/>
              </a:cxn>
              <a:cxn ang="0">
                <a:pos x="12" y="0"/>
              </a:cxn>
            </a:cxnLst>
            <a:rect l="0" t="0" r="r" b="b"/>
            <a:pathLst>
              <a:path w="36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24" y="18"/>
                </a:lnTo>
                <a:lnTo>
                  <a:pt x="12" y="18"/>
                </a:lnTo>
                <a:lnTo>
                  <a:pt x="30" y="12"/>
                </a:lnTo>
                <a:lnTo>
                  <a:pt x="36" y="6"/>
                </a:lnTo>
                <a:lnTo>
                  <a:pt x="30" y="0"/>
                </a:lnTo>
                <a:lnTo>
                  <a:pt x="24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74" name="Freeform 372"/>
          <p:cNvSpPr>
            <a:spLocks/>
          </p:cNvSpPr>
          <p:nvPr/>
        </p:nvSpPr>
        <p:spPr bwMode="auto">
          <a:xfrm>
            <a:off x="5509749" y="3566081"/>
            <a:ext cx="48758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  <a:cxn ang="0">
                <a:pos x="4" y="3"/>
              </a:cxn>
              <a:cxn ang="0">
                <a:pos x="2" y="3"/>
              </a:cxn>
              <a:cxn ang="0">
                <a:pos x="5" y="2"/>
              </a:cxn>
              <a:cxn ang="0">
                <a:pos x="5" y="2"/>
              </a:cxn>
              <a:cxn ang="0">
                <a:pos x="6" y="1"/>
              </a:cxn>
              <a:cxn ang="0">
                <a:pos x="5" y="0"/>
              </a:cxn>
              <a:cxn ang="0">
                <a:pos x="5" y="0"/>
              </a:cxn>
              <a:cxn ang="0">
                <a:pos x="4" y="0"/>
              </a:cxn>
              <a:cxn ang="0">
                <a:pos x="2" y="0"/>
              </a:cxn>
            </a:cxnLst>
            <a:rect l="0" t="0" r="r" b="b"/>
            <a:pathLst>
              <a:path w="6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lnTo>
                  <a:pt x="4" y="3"/>
                </a:lnTo>
                <a:lnTo>
                  <a:pt x="2" y="3"/>
                </a:lnTo>
                <a:lnTo>
                  <a:pt x="5" y="2"/>
                </a:lnTo>
                <a:lnTo>
                  <a:pt x="5" y="2"/>
                </a:lnTo>
                <a:lnTo>
                  <a:pt x="6" y="1"/>
                </a:lnTo>
                <a:lnTo>
                  <a:pt x="5" y="0"/>
                </a:lnTo>
                <a:lnTo>
                  <a:pt x="5" y="0"/>
                </a:lnTo>
                <a:lnTo>
                  <a:pt x="4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75" name="Freeform 373"/>
          <p:cNvSpPr>
            <a:spLocks/>
          </p:cNvSpPr>
          <p:nvPr/>
        </p:nvSpPr>
        <p:spPr bwMode="auto">
          <a:xfrm>
            <a:off x="5534128" y="3544896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6" y="36"/>
              </a:cxn>
              <a:cxn ang="0">
                <a:pos x="12" y="30"/>
              </a:cxn>
              <a:cxn ang="0">
                <a:pos x="18" y="12"/>
              </a:cxn>
              <a:cxn ang="0">
                <a:pos x="18" y="24"/>
              </a:cxn>
              <a:cxn ang="0">
                <a:pos x="12" y="6"/>
              </a:cxn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0"/>
                </a:lnTo>
                <a:lnTo>
                  <a:pt x="6" y="36"/>
                </a:lnTo>
                <a:lnTo>
                  <a:pt x="12" y="30"/>
                </a:lnTo>
                <a:lnTo>
                  <a:pt x="18" y="12"/>
                </a:lnTo>
                <a:lnTo>
                  <a:pt x="18" y="24"/>
                </a:lnTo>
                <a:lnTo>
                  <a:pt x="12" y="6"/>
                </a:lnTo>
                <a:lnTo>
                  <a:pt x="12" y="0"/>
                </a:lnTo>
                <a:lnTo>
                  <a:pt x="0" y="0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76" name="Freeform 374"/>
          <p:cNvSpPr>
            <a:spLocks/>
          </p:cNvSpPr>
          <p:nvPr/>
        </p:nvSpPr>
        <p:spPr bwMode="auto">
          <a:xfrm>
            <a:off x="5534128" y="3544896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0" y="5"/>
              </a:cxn>
              <a:cxn ang="0">
                <a:pos x="1" y="6"/>
              </a:cxn>
              <a:cxn ang="0">
                <a:pos x="2" y="5"/>
              </a:cxn>
              <a:cxn ang="0">
                <a:pos x="2" y="5"/>
              </a:cxn>
              <a:cxn ang="0">
                <a:pos x="3" y="2"/>
              </a:cxn>
              <a:cxn ang="0">
                <a:pos x="3" y="4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0" y="5"/>
                </a:lnTo>
                <a:lnTo>
                  <a:pt x="1" y="6"/>
                </a:lnTo>
                <a:lnTo>
                  <a:pt x="2" y="5"/>
                </a:lnTo>
                <a:lnTo>
                  <a:pt x="2" y="5"/>
                </a:lnTo>
                <a:lnTo>
                  <a:pt x="3" y="2"/>
                </a:lnTo>
                <a:lnTo>
                  <a:pt x="3" y="4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77" name="Freeform 375"/>
          <p:cNvSpPr>
            <a:spLocks/>
          </p:cNvSpPr>
          <p:nvPr/>
        </p:nvSpPr>
        <p:spPr bwMode="auto">
          <a:xfrm>
            <a:off x="5534128" y="3544896"/>
            <a:ext cx="325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18" y="18"/>
              </a:cxn>
              <a:cxn ang="0">
                <a:pos x="24" y="12"/>
              </a:cxn>
              <a:cxn ang="0">
                <a:pos x="24" y="6"/>
              </a:cxn>
              <a:cxn ang="0">
                <a:pos x="18" y="0"/>
              </a:cxn>
              <a:cxn ang="0">
                <a:pos x="6" y="0"/>
              </a:cxn>
            </a:cxnLst>
            <a:rect l="0" t="0" r="r" b="b"/>
            <a:pathLst>
              <a:path w="24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18" y="18"/>
                </a:lnTo>
                <a:lnTo>
                  <a:pt x="24" y="12"/>
                </a:lnTo>
                <a:lnTo>
                  <a:pt x="24" y="6"/>
                </a:lnTo>
                <a:lnTo>
                  <a:pt x="18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78" name="Freeform 376"/>
          <p:cNvSpPr>
            <a:spLocks/>
          </p:cNvSpPr>
          <p:nvPr/>
        </p:nvSpPr>
        <p:spPr bwMode="auto">
          <a:xfrm>
            <a:off x="5534128" y="3544896"/>
            <a:ext cx="325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3" y="3"/>
              </a:cxn>
              <a:cxn ang="0">
                <a:pos x="1" y="3"/>
              </a:cxn>
              <a:cxn ang="0">
                <a:pos x="3" y="3"/>
              </a:cxn>
              <a:cxn ang="0">
                <a:pos x="4" y="2"/>
              </a:cxn>
              <a:cxn ang="0">
                <a:pos x="4" y="2"/>
              </a:cxn>
              <a:cxn ang="0">
                <a:pos x="4" y="1"/>
              </a:cxn>
              <a:cxn ang="0">
                <a:pos x="3" y="0"/>
              </a:cxn>
              <a:cxn ang="0">
                <a:pos x="3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3" y="3"/>
                </a:lnTo>
                <a:lnTo>
                  <a:pt x="1" y="3"/>
                </a:lnTo>
                <a:lnTo>
                  <a:pt x="3" y="3"/>
                </a:lnTo>
                <a:lnTo>
                  <a:pt x="4" y="2"/>
                </a:lnTo>
                <a:lnTo>
                  <a:pt x="4" y="2"/>
                </a:lnTo>
                <a:lnTo>
                  <a:pt x="4" y="1"/>
                </a:lnTo>
                <a:lnTo>
                  <a:pt x="3" y="0"/>
                </a:lnTo>
                <a:lnTo>
                  <a:pt x="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79" name="Freeform 377"/>
          <p:cNvSpPr>
            <a:spLocks/>
          </p:cNvSpPr>
          <p:nvPr/>
        </p:nvSpPr>
        <p:spPr bwMode="auto">
          <a:xfrm>
            <a:off x="5542254" y="3544896"/>
            <a:ext cx="113768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78" y="18"/>
              </a:cxn>
              <a:cxn ang="0">
                <a:pos x="78" y="12"/>
              </a:cxn>
              <a:cxn ang="0">
                <a:pos x="84" y="12"/>
              </a:cxn>
              <a:cxn ang="0">
                <a:pos x="78" y="6"/>
              </a:cxn>
              <a:cxn ang="0">
                <a:pos x="78" y="0"/>
              </a:cxn>
              <a:cxn ang="0">
                <a:pos x="72" y="0"/>
              </a:cxn>
              <a:cxn ang="0">
                <a:pos x="12" y="0"/>
              </a:cxn>
            </a:cxnLst>
            <a:rect l="0" t="0" r="r" b="b"/>
            <a:pathLst>
              <a:path w="84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78" y="18"/>
                </a:lnTo>
                <a:lnTo>
                  <a:pt x="78" y="12"/>
                </a:lnTo>
                <a:lnTo>
                  <a:pt x="84" y="12"/>
                </a:lnTo>
                <a:lnTo>
                  <a:pt x="78" y="6"/>
                </a:lnTo>
                <a:lnTo>
                  <a:pt x="78" y="0"/>
                </a:lnTo>
                <a:lnTo>
                  <a:pt x="72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80" name="Freeform 378"/>
          <p:cNvSpPr>
            <a:spLocks/>
          </p:cNvSpPr>
          <p:nvPr/>
        </p:nvSpPr>
        <p:spPr bwMode="auto">
          <a:xfrm>
            <a:off x="5542254" y="3544896"/>
            <a:ext cx="113768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12" y="3"/>
              </a:cxn>
              <a:cxn ang="0">
                <a:pos x="2" y="3"/>
              </a:cxn>
              <a:cxn ang="0">
                <a:pos x="13" y="3"/>
              </a:cxn>
              <a:cxn ang="0">
                <a:pos x="13" y="2"/>
              </a:cxn>
              <a:cxn ang="0">
                <a:pos x="14" y="2"/>
              </a:cxn>
              <a:cxn ang="0">
                <a:pos x="13" y="1"/>
              </a:cxn>
              <a:cxn ang="0">
                <a:pos x="13" y="0"/>
              </a:cxn>
              <a:cxn ang="0">
                <a:pos x="12" y="0"/>
              </a:cxn>
              <a:cxn ang="0">
                <a:pos x="2" y="0"/>
              </a:cxn>
            </a:cxnLst>
            <a:rect l="0" t="0" r="r" b="b"/>
            <a:pathLst>
              <a:path w="14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12" y="3"/>
                </a:lnTo>
                <a:lnTo>
                  <a:pt x="2" y="3"/>
                </a:lnTo>
                <a:lnTo>
                  <a:pt x="13" y="3"/>
                </a:lnTo>
                <a:lnTo>
                  <a:pt x="13" y="2"/>
                </a:lnTo>
                <a:lnTo>
                  <a:pt x="14" y="2"/>
                </a:lnTo>
                <a:lnTo>
                  <a:pt x="13" y="1"/>
                </a:lnTo>
                <a:lnTo>
                  <a:pt x="13" y="0"/>
                </a:lnTo>
                <a:lnTo>
                  <a:pt x="1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81" name="Freeform 379"/>
          <p:cNvSpPr>
            <a:spLocks/>
          </p:cNvSpPr>
          <p:nvPr/>
        </p:nvSpPr>
        <p:spPr bwMode="auto">
          <a:xfrm>
            <a:off x="5631644" y="3544896"/>
            <a:ext cx="24379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12" y="18"/>
              </a:cxn>
              <a:cxn ang="0">
                <a:pos x="18" y="12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18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12" y="18"/>
                </a:lnTo>
                <a:lnTo>
                  <a:pt x="18" y="12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82" name="Freeform 380"/>
          <p:cNvSpPr>
            <a:spLocks/>
          </p:cNvSpPr>
          <p:nvPr/>
        </p:nvSpPr>
        <p:spPr bwMode="auto">
          <a:xfrm>
            <a:off x="5631644" y="3544896"/>
            <a:ext cx="24379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2" y="3"/>
              </a:cxn>
              <a:cxn ang="0">
                <a:pos x="1" y="3"/>
              </a:cxn>
              <a:cxn ang="0">
                <a:pos x="2" y="3"/>
              </a:cxn>
              <a:cxn ang="0">
                <a:pos x="3" y="2"/>
              </a:cxn>
              <a:cxn ang="0">
                <a:pos x="3" y="2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3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2" y="3"/>
                </a:lnTo>
                <a:lnTo>
                  <a:pt x="1" y="3"/>
                </a:lnTo>
                <a:lnTo>
                  <a:pt x="2" y="3"/>
                </a:lnTo>
                <a:lnTo>
                  <a:pt x="3" y="2"/>
                </a:lnTo>
                <a:lnTo>
                  <a:pt x="3" y="2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83" name="Freeform 381"/>
          <p:cNvSpPr>
            <a:spLocks/>
          </p:cNvSpPr>
          <p:nvPr/>
        </p:nvSpPr>
        <p:spPr bwMode="auto">
          <a:xfrm>
            <a:off x="5631644" y="3544896"/>
            <a:ext cx="1869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132" y="18"/>
              </a:cxn>
              <a:cxn ang="0">
                <a:pos x="138" y="12"/>
              </a:cxn>
              <a:cxn ang="0">
                <a:pos x="138" y="6"/>
              </a:cxn>
              <a:cxn ang="0">
                <a:pos x="132" y="0"/>
              </a:cxn>
              <a:cxn ang="0">
                <a:pos x="126" y="0"/>
              </a:cxn>
              <a:cxn ang="0">
                <a:pos x="12" y="0"/>
              </a:cxn>
            </a:cxnLst>
            <a:rect l="0" t="0" r="r" b="b"/>
            <a:pathLst>
              <a:path w="138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132" y="18"/>
                </a:lnTo>
                <a:lnTo>
                  <a:pt x="138" y="12"/>
                </a:lnTo>
                <a:lnTo>
                  <a:pt x="138" y="6"/>
                </a:lnTo>
                <a:lnTo>
                  <a:pt x="132" y="0"/>
                </a:lnTo>
                <a:lnTo>
                  <a:pt x="126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84" name="Freeform 382"/>
          <p:cNvSpPr>
            <a:spLocks/>
          </p:cNvSpPr>
          <p:nvPr/>
        </p:nvSpPr>
        <p:spPr bwMode="auto">
          <a:xfrm>
            <a:off x="5631644" y="3544896"/>
            <a:ext cx="1869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21" y="3"/>
              </a:cxn>
              <a:cxn ang="0">
                <a:pos x="2" y="3"/>
              </a:cxn>
              <a:cxn ang="0">
                <a:pos x="22" y="3"/>
              </a:cxn>
              <a:cxn ang="0">
                <a:pos x="23" y="2"/>
              </a:cxn>
              <a:cxn ang="0">
                <a:pos x="23" y="2"/>
              </a:cxn>
              <a:cxn ang="0">
                <a:pos x="23" y="1"/>
              </a:cxn>
              <a:cxn ang="0">
                <a:pos x="22" y="0"/>
              </a:cxn>
              <a:cxn ang="0">
                <a:pos x="21" y="0"/>
              </a:cxn>
              <a:cxn ang="0">
                <a:pos x="2" y="0"/>
              </a:cxn>
            </a:cxnLst>
            <a:rect l="0" t="0" r="r" b="b"/>
            <a:pathLst>
              <a:path w="23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21" y="3"/>
                </a:lnTo>
                <a:lnTo>
                  <a:pt x="2" y="3"/>
                </a:lnTo>
                <a:lnTo>
                  <a:pt x="22" y="3"/>
                </a:lnTo>
                <a:lnTo>
                  <a:pt x="23" y="2"/>
                </a:lnTo>
                <a:lnTo>
                  <a:pt x="23" y="2"/>
                </a:lnTo>
                <a:lnTo>
                  <a:pt x="23" y="1"/>
                </a:lnTo>
                <a:lnTo>
                  <a:pt x="22" y="0"/>
                </a:lnTo>
                <a:lnTo>
                  <a:pt x="21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85" name="Freeform 383"/>
          <p:cNvSpPr>
            <a:spLocks/>
          </p:cNvSpPr>
          <p:nvPr/>
        </p:nvSpPr>
        <p:spPr bwMode="auto">
          <a:xfrm>
            <a:off x="5794170" y="3523712"/>
            <a:ext cx="24379" cy="42369"/>
          </a:xfrm>
          <a:custGeom>
            <a:avLst/>
            <a:gdLst/>
            <a:ahLst/>
            <a:cxnLst>
              <a:cxn ang="0">
                <a:pos x="0" y="30"/>
              </a:cxn>
              <a:cxn ang="0">
                <a:pos x="6" y="36"/>
              </a:cxn>
              <a:cxn ang="0">
                <a:pos x="12" y="36"/>
              </a:cxn>
              <a:cxn ang="0">
                <a:pos x="18" y="30"/>
              </a:cxn>
              <a:cxn ang="0">
                <a:pos x="18" y="6"/>
              </a:cxn>
              <a:cxn ang="0">
                <a:pos x="12" y="6"/>
              </a:cxn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12"/>
              </a:cxn>
              <a:cxn ang="0">
                <a:pos x="0" y="30"/>
              </a:cxn>
            </a:cxnLst>
            <a:rect l="0" t="0" r="r" b="b"/>
            <a:pathLst>
              <a:path w="18" h="36">
                <a:moveTo>
                  <a:pt x="0" y="30"/>
                </a:moveTo>
                <a:lnTo>
                  <a:pt x="6" y="36"/>
                </a:lnTo>
                <a:lnTo>
                  <a:pt x="12" y="36"/>
                </a:lnTo>
                <a:lnTo>
                  <a:pt x="18" y="30"/>
                </a:lnTo>
                <a:lnTo>
                  <a:pt x="18" y="6"/>
                </a:lnTo>
                <a:lnTo>
                  <a:pt x="12" y="6"/>
                </a:ln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0" y="12"/>
                </a:lnTo>
                <a:lnTo>
                  <a:pt x="0" y="3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86" name="Freeform 384"/>
          <p:cNvSpPr>
            <a:spLocks/>
          </p:cNvSpPr>
          <p:nvPr/>
        </p:nvSpPr>
        <p:spPr bwMode="auto">
          <a:xfrm>
            <a:off x="5794170" y="3523712"/>
            <a:ext cx="24379" cy="42369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1" y="5"/>
              </a:cxn>
              <a:cxn ang="0">
                <a:pos x="1" y="6"/>
              </a:cxn>
              <a:cxn ang="0">
                <a:pos x="1" y="6"/>
              </a:cxn>
              <a:cxn ang="0">
                <a:pos x="2" y="6"/>
              </a:cxn>
              <a:cxn ang="0">
                <a:pos x="3" y="5"/>
              </a:cxn>
              <a:cxn ang="0">
                <a:pos x="3" y="2"/>
              </a:cxn>
              <a:cxn ang="0">
                <a:pos x="3" y="5"/>
              </a:cxn>
              <a:cxn ang="0">
                <a:pos x="3" y="1"/>
              </a:cxn>
              <a:cxn ang="0">
                <a:pos x="2" y="1"/>
              </a:cxn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5"/>
              </a:cxn>
            </a:cxnLst>
            <a:rect l="0" t="0" r="r" b="b"/>
            <a:pathLst>
              <a:path w="3" h="6">
                <a:moveTo>
                  <a:pt x="0" y="5"/>
                </a:moveTo>
                <a:lnTo>
                  <a:pt x="1" y="5"/>
                </a:lnTo>
                <a:lnTo>
                  <a:pt x="1" y="6"/>
                </a:lnTo>
                <a:lnTo>
                  <a:pt x="1" y="6"/>
                </a:lnTo>
                <a:lnTo>
                  <a:pt x="2" y="6"/>
                </a:lnTo>
                <a:lnTo>
                  <a:pt x="3" y="5"/>
                </a:lnTo>
                <a:lnTo>
                  <a:pt x="3" y="2"/>
                </a:lnTo>
                <a:lnTo>
                  <a:pt x="3" y="5"/>
                </a:lnTo>
                <a:lnTo>
                  <a:pt x="3" y="1"/>
                </a:lnTo>
                <a:lnTo>
                  <a:pt x="2" y="1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5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87" name="Freeform 385"/>
          <p:cNvSpPr>
            <a:spLocks/>
          </p:cNvSpPr>
          <p:nvPr/>
        </p:nvSpPr>
        <p:spPr bwMode="auto">
          <a:xfrm>
            <a:off x="5794170" y="3523712"/>
            <a:ext cx="73137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18"/>
              </a:cxn>
              <a:cxn ang="0">
                <a:pos x="54" y="18"/>
              </a:cxn>
              <a:cxn ang="0">
                <a:pos x="54" y="6"/>
              </a:cxn>
              <a:cxn ang="0">
                <a:pos x="48" y="6"/>
              </a:cxn>
              <a:cxn ang="0">
                <a:pos x="48" y="0"/>
              </a:cxn>
              <a:cxn ang="0">
                <a:pos x="6" y="0"/>
              </a:cxn>
            </a:cxnLst>
            <a:rect l="0" t="0" r="r" b="b"/>
            <a:pathLst>
              <a:path w="54" h="18">
                <a:moveTo>
                  <a:pt x="6" y="0"/>
                </a:moveTo>
                <a:lnTo>
                  <a:pt x="6" y="6"/>
                </a:lnTo>
                <a:lnTo>
                  <a:pt x="0" y="6"/>
                </a:lnTo>
                <a:lnTo>
                  <a:pt x="0" y="18"/>
                </a:lnTo>
                <a:lnTo>
                  <a:pt x="54" y="18"/>
                </a:lnTo>
                <a:lnTo>
                  <a:pt x="54" y="6"/>
                </a:lnTo>
                <a:lnTo>
                  <a:pt x="48" y="6"/>
                </a:lnTo>
                <a:lnTo>
                  <a:pt x="48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88" name="Freeform 386"/>
          <p:cNvSpPr>
            <a:spLocks/>
          </p:cNvSpPr>
          <p:nvPr/>
        </p:nvSpPr>
        <p:spPr bwMode="auto">
          <a:xfrm>
            <a:off x="5794170" y="3523712"/>
            <a:ext cx="73137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8" y="3"/>
              </a:cxn>
              <a:cxn ang="0">
                <a:pos x="1" y="3"/>
              </a:cxn>
              <a:cxn ang="0">
                <a:pos x="8" y="3"/>
              </a:cxn>
              <a:cxn ang="0">
                <a:pos x="9" y="3"/>
              </a:cxn>
              <a:cxn ang="0">
                <a:pos x="9" y="2"/>
              </a:cxn>
              <a:cxn ang="0">
                <a:pos x="9" y="1"/>
              </a:cxn>
              <a:cxn ang="0">
                <a:pos x="8" y="1"/>
              </a:cxn>
              <a:cxn ang="0">
                <a:pos x="8" y="0"/>
              </a:cxn>
              <a:cxn ang="0">
                <a:pos x="1" y="0"/>
              </a:cxn>
            </a:cxnLst>
            <a:rect l="0" t="0" r="r" b="b"/>
            <a:pathLst>
              <a:path w="9" h="3">
                <a:moveTo>
                  <a:pt x="1" y="0"/>
                </a:move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8" y="3"/>
                </a:lnTo>
                <a:lnTo>
                  <a:pt x="1" y="3"/>
                </a:lnTo>
                <a:lnTo>
                  <a:pt x="8" y="3"/>
                </a:lnTo>
                <a:lnTo>
                  <a:pt x="9" y="3"/>
                </a:lnTo>
                <a:lnTo>
                  <a:pt x="9" y="2"/>
                </a:lnTo>
                <a:lnTo>
                  <a:pt x="9" y="1"/>
                </a:lnTo>
                <a:lnTo>
                  <a:pt x="8" y="1"/>
                </a:lnTo>
                <a:lnTo>
                  <a:pt x="8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89" name="Freeform 387"/>
          <p:cNvSpPr>
            <a:spLocks/>
          </p:cNvSpPr>
          <p:nvPr/>
        </p:nvSpPr>
        <p:spPr bwMode="auto">
          <a:xfrm>
            <a:off x="5842928" y="3509589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0" y="30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90" name="Freeform 388"/>
          <p:cNvSpPr>
            <a:spLocks/>
          </p:cNvSpPr>
          <p:nvPr/>
        </p:nvSpPr>
        <p:spPr bwMode="auto">
          <a:xfrm>
            <a:off x="5842928" y="3509589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2" y="5"/>
              </a:cxn>
              <a:cxn ang="0">
                <a:pos x="2" y="5"/>
              </a:cxn>
              <a:cxn ang="0">
                <a:pos x="3" y="5"/>
              </a:cxn>
              <a:cxn ang="0">
                <a:pos x="3" y="1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2" y="5"/>
                </a:lnTo>
                <a:lnTo>
                  <a:pt x="2" y="5"/>
                </a:lnTo>
                <a:lnTo>
                  <a:pt x="3" y="5"/>
                </a:lnTo>
                <a:lnTo>
                  <a:pt x="3" y="1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91" name="Freeform 389"/>
          <p:cNvSpPr>
            <a:spLocks/>
          </p:cNvSpPr>
          <p:nvPr/>
        </p:nvSpPr>
        <p:spPr bwMode="auto">
          <a:xfrm>
            <a:off x="5842928" y="3509589"/>
            <a:ext cx="48758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30" y="18"/>
              </a:cxn>
              <a:cxn ang="0">
                <a:pos x="36" y="12"/>
              </a:cxn>
              <a:cxn ang="0">
                <a:pos x="36" y="6"/>
              </a:cxn>
              <a:cxn ang="0">
                <a:pos x="30" y="0"/>
              </a:cxn>
              <a:cxn ang="0">
                <a:pos x="24" y="0"/>
              </a:cxn>
              <a:cxn ang="0">
                <a:pos x="12" y="0"/>
              </a:cxn>
            </a:cxnLst>
            <a:rect l="0" t="0" r="r" b="b"/>
            <a:pathLst>
              <a:path w="36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30" y="18"/>
                </a:lnTo>
                <a:lnTo>
                  <a:pt x="36" y="12"/>
                </a:lnTo>
                <a:lnTo>
                  <a:pt x="36" y="6"/>
                </a:lnTo>
                <a:lnTo>
                  <a:pt x="30" y="0"/>
                </a:lnTo>
                <a:lnTo>
                  <a:pt x="24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92" name="Freeform 390"/>
          <p:cNvSpPr>
            <a:spLocks/>
          </p:cNvSpPr>
          <p:nvPr/>
        </p:nvSpPr>
        <p:spPr bwMode="auto">
          <a:xfrm>
            <a:off x="5842928" y="3509589"/>
            <a:ext cx="48758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4" y="3"/>
              </a:cxn>
              <a:cxn ang="0">
                <a:pos x="2" y="3"/>
              </a:cxn>
              <a:cxn ang="0">
                <a:pos x="5" y="3"/>
              </a:cxn>
              <a:cxn ang="0">
                <a:pos x="6" y="2"/>
              </a:cxn>
              <a:cxn ang="0">
                <a:pos x="6" y="1"/>
              </a:cxn>
              <a:cxn ang="0">
                <a:pos x="6" y="1"/>
              </a:cxn>
              <a:cxn ang="0">
                <a:pos x="5" y="0"/>
              </a:cxn>
              <a:cxn ang="0">
                <a:pos x="4" y="0"/>
              </a:cxn>
              <a:cxn ang="0">
                <a:pos x="2" y="0"/>
              </a:cxn>
            </a:cxnLst>
            <a:rect l="0" t="0" r="r" b="b"/>
            <a:pathLst>
              <a:path w="6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4" y="3"/>
                </a:lnTo>
                <a:lnTo>
                  <a:pt x="2" y="3"/>
                </a:lnTo>
                <a:lnTo>
                  <a:pt x="5" y="3"/>
                </a:lnTo>
                <a:lnTo>
                  <a:pt x="6" y="2"/>
                </a:lnTo>
                <a:lnTo>
                  <a:pt x="6" y="1"/>
                </a:lnTo>
                <a:lnTo>
                  <a:pt x="6" y="1"/>
                </a:lnTo>
                <a:lnTo>
                  <a:pt x="5" y="0"/>
                </a:lnTo>
                <a:lnTo>
                  <a:pt x="4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93" name="Freeform 391"/>
          <p:cNvSpPr>
            <a:spLocks/>
          </p:cNvSpPr>
          <p:nvPr/>
        </p:nvSpPr>
        <p:spPr bwMode="auto">
          <a:xfrm>
            <a:off x="5867307" y="3488405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6" y="36"/>
              </a:cxn>
              <a:cxn ang="0">
                <a:pos x="12" y="36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0"/>
                </a:lnTo>
                <a:lnTo>
                  <a:pt x="6" y="36"/>
                </a:lnTo>
                <a:lnTo>
                  <a:pt x="12" y="36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94" name="Freeform 392"/>
          <p:cNvSpPr>
            <a:spLocks/>
          </p:cNvSpPr>
          <p:nvPr/>
        </p:nvSpPr>
        <p:spPr bwMode="auto">
          <a:xfrm>
            <a:off x="5867307" y="3488405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6"/>
              </a:cxn>
              <a:cxn ang="0">
                <a:pos x="1" y="6"/>
              </a:cxn>
              <a:cxn ang="0">
                <a:pos x="2" y="6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1" y="6"/>
                </a:lnTo>
                <a:lnTo>
                  <a:pt x="1" y="6"/>
                </a:lnTo>
                <a:lnTo>
                  <a:pt x="2" y="6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95" name="Freeform 393"/>
          <p:cNvSpPr>
            <a:spLocks/>
          </p:cNvSpPr>
          <p:nvPr/>
        </p:nvSpPr>
        <p:spPr bwMode="auto">
          <a:xfrm>
            <a:off x="5867307" y="3488405"/>
            <a:ext cx="56884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42" y="18"/>
              </a:cxn>
              <a:cxn ang="0">
                <a:pos x="42" y="6"/>
              </a:cxn>
              <a:cxn ang="0">
                <a:pos x="36" y="0"/>
              </a:cxn>
              <a:cxn ang="0">
                <a:pos x="6" y="0"/>
              </a:cxn>
            </a:cxnLst>
            <a:rect l="0" t="0" r="r" b="b"/>
            <a:pathLst>
              <a:path w="42" h="18">
                <a:moveTo>
                  <a:pt x="6" y="0"/>
                </a:moveTo>
                <a:lnTo>
                  <a:pt x="0" y="6"/>
                </a:lnTo>
                <a:lnTo>
                  <a:pt x="0" y="18"/>
                </a:lnTo>
                <a:lnTo>
                  <a:pt x="42" y="18"/>
                </a:lnTo>
                <a:lnTo>
                  <a:pt x="42" y="6"/>
                </a:lnTo>
                <a:lnTo>
                  <a:pt x="36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96" name="Freeform 394"/>
          <p:cNvSpPr>
            <a:spLocks/>
          </p:cNvSpPr>
          <p:nvPr/>
        </p:nvSpPr>
        <p:spPr bwMode="auto">
          <a:xfrm>
            <a:off x="5867307" y="3488405"/>
            <a:ext cx="56884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6" y="3"/>
              </a:cxn>
              <a:cxn ang="0">
                <a:pos x="1" y="3"/>
              </a:cxn>
              <a:cxn ang="0">
                <a:pos x="6" y="3"/>
              </a:cxn>
              <a:cxn ang="0">
                <a:pos x="7" y="3"/>
              </a:cxn>
              <a:cxn ang="0">
                <a:pos x="7" y="2"/>
              </a:cxn>
              <a:cxn ang="0">
                <a:pos x="7" y="1"/>
              </a:cxn>
              <a:cxn ang="0">
                <a:pos x="6" y="0"/>
              </a:cxn>
              <a:cxn ang="0">
                <a:pos x="6" y="0"/>
              </a:cxn>
              <a:cxn ang="0">
                <a:pos x="1" y="0"/>
              </a:cxn>
            </a:cxnLst>
            <a:rect l="0" t="0" r="r" b="b"/>
            <a:pathLst>
              <a:path w="7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6" y="3"/>
                </a:lnTo>
                <a:lnTo>
                  <a:pt x="1" y="3"/>
                </a:lnTo>
                <a:lnTo>
                  <a:pt x="6" y="3"/>
                </a:lnTo>
                <a:lnTo>
                  <a:pt x="7" y="3"/>
                </a:lnTo>
                <a:lnTo>
                  <a:pt x="7" y="2"/>
                </a:lnTo>
                <a:lnTo>
                  <a:pt x="7" y="1"/>
                </a:lnTo>
                <a:lnTo>
                  <a:pt x="6" y="0"/>
                </a:lnTo>
                <a:lnTo>
                  <a:pt x="6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97" name="Freeform 395"/>
          <p:cNvSpPr>
            <a:spLocks/>
          </p:cNvSpPr>
          <p:nvPr/>
        </p:nvSpPr>
        <p:spPr bwMode="auto">
          <a:xfrm>
            <a:off x="5899812" y="3474282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18" y="30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0" y="30"/>
                </a:lnTo>
                <a:lnTo>
                  <a:pt x="18" y="30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98" name="Freeform 396"/>
          <p:cNvSpPr>
            <a:spLocks/>
          </p:cNvSpPr>
          <p:nvPr/>
        </p:nvSpPr>
        <p:spPr bwMode="auto">
          <a:xfrm>
            <a:off x="5899812" y="3474282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2" y="5"/>
              </a:cxn>
              <a:cxn ang="0">
                <a:pos x="2" y="5"/>
              </a:cxn>
              <a:cxn ang="0">
                <a:pos x="3" y="5"/>
              </a:cxn>
              <a:cxn ang="0">
                <a:pos x="3" y="1"/>
              </a:cxn>
              <a:cxn ang="0">
                <a:pos x="3" y="4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2" y="5"/>
                </a:lnTo>
                <a:lnTo>
                  <a:pt x="2" y="5"/>
                </a:lnTo>
                <a:lnTo>
                  <a:pt x="3" y="5"/>
                </a:lnTo>
                <a:lnTo>
                  <a:pt x="3" y="1"/>
                </a:lnTo>
                <a:lnTo>
                  <a:pt x="3" y="4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999" name="Freeform 397"/>
          <p:cNvSpPr>
            <a:spLocks/>
          </p:cNvSpPr>
          <p:nvPr/>
        </p:nvSpPr>
        <p:spPr bwMode="auto">
          <a:xfrm>
            <a:off x="5899812" y="3474282"/>
            <a:ext cx="98870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61" y="18"/>
              </a:cxn>
              <a:cxn ang="0">
                <a:pos x="12" y="18"/>
              </a:cxn>
              <a:cxn ang="0">
                <a:pos x="67" y="12"/>
              </a:cxn>
              <a:cxn ang="0">
                <a:pos x="73" y="6"/>
              </a:cxn>
              <a:cxn ang="0">
                <a:pos x="67" y="0"/>
              </a:cxn>
              <a:cxn ang="0">
                <a:pos x="61" y="0"/>
              </a:cxn>
              <a:cxn ang="0">
                <a:pos x="12" y="0"/>
              </a:cxn>
            </a:cxnLst>
            <a:rect l="0" t="0" r="r" b="b"/>
            <a:pathLst>
              <a:path w="73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61" y="18"/>
                </a:lnTo>
                <a:lnTo>
                  <a:pt x="12" y="18"/>
                </a:lnTo>
                <a:lnTo>
                  <a:pt x="67" y="12"/>
                </a:lnTo>
                <a:lnTo>
                  <a:pt x="73" y="6"/>
                </a:lnTo>
                <a:lnTo>
                  <a:pt x="67" y="0"/>
                </a:lnTo>
                <a:lnTo>
                  <a:pt x="61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00" name="Freeform 398"/>
          <p:cNvSpPr>
            <a:spLocks/>
          </p:cNvSpPr>
          <p:nvPr/>
        </p:nvSpPr>
        <p:spPr bwMode="auto">
          <a:xfrm>
            <a:off x="5899812" y="3474282"/>
            <a:ext cx="98870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10" y="3"/>
              </a:cxn>
              <a:cxn ang="0">
                <a:pos x="2" y="3"/>
              </a:cxn>
              <a:cxn ang="0">
                <a:pos x="11" y="2"/>
              </a:cxn>
              <a:cxn ang="0">
                <a:pos x="11" y="2"/>
              </a:cxn>
              <a:cxn ang="0">
                <a:pos x="12" y="1"/>
              </a:cxn>
              <a:cxn ang="0">
                <a:pos x="11" y="0"/>
              </a:cxn>
              <a:cxn ang="0">
                <a:pos x="11" y="0"/>
              </a:cxn>
              <a:cxn ang="0">
                <a:pos x="10" y="0"/>
              </a:cxn>
              <a:cxn ang="0">
                <a:pos x="2" y="0"/>
              </a:cxn>
            </a:cxnLst>
            <a:rect l="0" t="0" r="r" b="b"/>
            <a:pathLst>
              <a:path w="12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10" y="3"/>
                </a:lnTo>
                <a:lnTo>
                  <a:pt x="2" y="3"/>
                </a:lnTo>
                <a:lnTo>
                  <a:pt x="11" y="2"/>
                </a:lnTo>
                <a:lnTo>
                  <a:pt x="11" y="2"/>
                </a:lnTo>
                <a:lnTo>
                  <a:pt x="12" y="1"/>
                </a:lnTo>
                <a:lnTo>
                  <a:pt x="11" y="0"/>
                </a:lnTo>
                <a:lnTo>
                  <a:pt x="11" y="0"/>
                </a:lnTo>
                <a:lnTo>
                  <a:pt x="10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01" name="Freeform 399"/>
          <p:cNvSpPr>
            <a:spLocks/>
          </p:cNvSpPr>
          <p:nvPr/>
        </p:nvSpPr>
        <p:spPr bwMode="auto">
          <a:xfrm>
            <a:off x="5974303" y="3453097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6" y="36"/>
              </a:cxn>
              <a:cxn ang="0">
                <a:pos x="12" y="30"/>
              </a:cxn>
              <a:cxn ang="0">
                <a:pos x="18" y="12"/>
              </a:cxn>
              <a:cxn ang="0">
                <a:pos x="18" y="24"/>
              </a:cxn>
              <a:cxn ang="0">
                <a:pos x="12" y="6"/>
              </a:cxn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0"/>
                </a:lnTo>
                <a:lnTo>
                  <a:pt x="6" y="36"/>
                </a:lnTo>
                <a:lnTo>
                  <a:pt x="12" y="30"/>
                </a:lnTo>
                <a:lnTo>
                  <a:pt x="18" y="12"/>
                </a:lnTo>
                <a:lnTo>
                  <a:pt x="18" y="24"/>
                </a:lnTo>
                <a:lnTo>
                  <a:pt x="12" y="6"/>
                </a:lnTo>
                <a:lnTo>
                  <a:pt x="12" y="0"/>
                </a:lnTo>
                <a:lnTo>
                  <a:pt x="0" y="0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02" name="Freeform 400"/>
          <p:cNvSpPr>
            <a:spLocks/>
          </p:cNvSpPr>
          <p:nvPr/>
        </p:nvSpPr>
        <p:spPr bwMode="auto">
          <a:xfrm>
            <a:off x="5974303" y="3453097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0" y="5"/>
              </a:cxn>
              <a:cxn ang="0">
                <a:pos x="1" y="6"/>
              </a:cxn>
              <a:cxn ang="0">
                <a:pos x="2" y="5"/>
              </a:cxn>
              <a:cxn ang="0">
                <a:pos x="2" y="5"/>
              </a:cxn>
              <a:cxn ang="0">
                <a:pos x="3" y="2"/>
              </a:cxn>
              <a:cxn ang="0">
                <a:pos x="3" y="4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0" y="5"/>
                </a:lnTo>
                <a:lnTo>
                  <a:pt x="1" y="6"/>
                </a:lnTo>
                <a:lnTo>
                  <a:pt x="2" y="5"/>
                </a:lnTo>
                <a:lnTo>
                  <a:pt x="2" y="5"/>
                </a:lnTo>
                <a:lnTo>
                  <a:pt x="3" y="2"/>
                </a:lnTo>
                <a:lnTo>
                  <a:pt x="3" y="4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03" name="Freeform 401"/>
          <p:cNvSpPr>
            <a:spLocks/>
          </p:cNvSpPr>
          <p:nvPr/>
        </p:nvSpPr>
        <p:spPr bwMode="auto">
          <a:xfrm>
            <a:off x="5974303" y="3453097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24" y="18"/>
              </a:cxn>
              <a:cxn ang="0">
                <a:pos x="30" y="12"/>
              </a:cxn>
              <a:cxn ang="0">
                <a:pos x="30" y="6"/>
              </a:cxn>
              <a:cxn ang="0">
                <a:pos x="24" y="0"/>
              </a:cxn>
              <a:cxn ang="0">
                <a:pos x="18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24" y="18"/>
                </a:lnTo>
                <a:lnTo>
                  <a:pt x="30" y="12"/>
                </a:lnTo>
                <a:lnTo>
                  <a:pt x="30" y="6"/>
                </a:lnTo>
                <a:lnTo>
                  <a:pt x="24" y="0"/>
                </a:lnTo>
                <a:lnTo>
                  <a:pt x="18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04" name="Freeform 402"/>
          <p:cNvSpPr>
            <a:spLocks/>
          </p:cNvSpPr>
          <p:nvPr/>
        </p:nvSpPr>
        <p:spPr bwMode="auto">
          <a:xfrm>
            <a:off x="5974303" y="3453097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3" y="3"/>
              </a:cxn>
              <a:cxn ang="0">
                <a:pos x="1" y="3"/>
              </a:cxn>
              <a:cxn ang="0">
                <a:pos x="4" y="3"/>
              </a:cxn>
              <a:cxn ang="0">
                <a:pos x="5" y="2"/>
              </a:cxn>
              <a:cxn ang="0">
                <a:pos x="5" y="2"/>
              </a:cxn>
              <a:cxn ang="0">
                <a:pos x="5" y="1"/>
              </a:cxn>
              <a:cxn ang="0">
                <a:pos x="4" y="0"/>
              </a:cxn>
              <a:cxn ang="0">
                <a:pos x="3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3" y="3"/>
                </a:lnTo>
                <a:lnTo>
                  <a:pt x="1" y="3"/>
                </a:lnTo>
                <a:lnTo>
                  <a:pt x="4" y="3"/>
                </a:lnTo>
                <a:lnTo>
                  <a:pt x="5" y="2"/>
                </a:lnTo>
                <a:lnTo>
                  <a:pt x="5" y="2"/>
                </a:lnTo>
                <a:lnTo>
                  <a:pt x="5" y="1"/>
                </a:lnTo>
                <a:lnTo>
                  <a:pt x="4" y="0"/>
                </a:lnTo>
                <a:lnTo>
                  <a:pt x="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05" name="Freeform 403"/>
          <p:cNvSpPr>
            <a:spLocks/>
          </p:cNvSpPr>
          <p:nvPr/>
        </p:nvSpPr>
        <p:spPr bwMode="auto">
          <a:xfrm>
            <a:off x="5990556" y="3431913"/>
            <a:ext cx="24379" cy="42369"/>
          </a:xfrm>
          <a:custGeom>
            <a:avLst/>
            <a:gdLst/>
            <a:ahLst/>
            <a:cxnLst>
              <a:cxn ang="0">
                <a:pos x="0" y="30"/>
              </a:cxn>
              <a:cxn ang="0">
                <a:pos x="6" y="36"/>
              </a:cxn>
              <a:cxn ang="0">
                <a:pos x="12" y="36"/>
              </a:cxn>
              <a:cxn ang="0">
                <a:pos x="18" y="30"/>
              </a:cxn>
              <a:cxn ang="0">
                <a:pos x="18" y="6"/>
              </a:cxn>
              <a:cxn ang="0">
                <a:pos x="12" y="6"/>
              </a:cxn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12"/>
              </a:cxn>
              <a:cxn ang="0">
                <a:pos x="0" y="30"/>
              </a:cxn>
            </a:cxnLst>
            <a:rect l="0" t="0" r="r" b="b"/>
            <a:pathLst>
              <a:path w="18" h="36">
                <a:moveTo>
                  <a:pt x="0" y="30"/>
                </a:moveTo>
                <a:lnTo>
                  <a:pt x="6" y="36"/>
                </a:lnTo>
                <a:lnTo>
                  <a:pt x="12" y="36"/>
                </a:lnTo>
                <a:lnTo>
                  <a:pt x="18" y="30"/>
                </a:lnTo>
                <a:lnTo>
                  <a:pt x="18" y="6"/>
                </a:lnTo>
                <a:lnTo>
                  <a:pt x="12" y="6"/>
                </a:ln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0" y="12"/>
                </a:lnTo>
                <a:lnTo>
                  <a:pt x="0" y="3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06" name="Freeform 404"/>
          <p:cNvSpPr>
            <a:spLocks/>
          </p:cNvSpPr>
          <p:nvPr/>
        </p:nvSpPr>
        <p:spPr bwMode="auto">
          <a:xfrm>
            <a:off x="5990556" y="3431913"/>
            <a:ext cx="24379" cy="42369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1" y="5"/>
              </a:cxn>
              <a:cxn ang="0">
                <a:pos x="1" y="6"/>
              </a:cxn>
              <a:cxn ang="0">
                <a:pos x="1" y="6"/>
              </a:cxn>
              <a:cxn ang="0">
                <a:pos x="2" y="6"/>
              </a:cxn>
              <a:cxn ang="0">
                <a:pos x="3" y="5"/>
              </a:cxn>
              <a:cxn ang="0">
                <a:pos x="3" y="2"/>
              </a:cxn>
              <a:cxn ang="0">
                <a:pos x="3" y="5"/>
              </a:cxn>
              <a:cxn ang="0">
                <a:pos x="3" y="1"/>
              </a:cxn>
              <a:cxn ang="0">
                <a:pos x="2" y="1"/>
              </a:cxn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5"/>
              </a:cxn>
            </a:cxnLst>
            <a:rect l="0" t="0" r="r" b="b"/>
            <a:pathLst>
              <a:path w="3" h="6">
                <a:moveTo>
                  <a:pt x="0" y="5"/>
                </a:moveTo>
                <a:lnTo>
                  <a:pt x="1" y="5"/>
                </a:lnTo>
                <a:lnTo>
                  <a:pt x="1" y="6"/>
                </a:lnTo>
                <a:lnTo>
                  <a:pt x="1" y="6"/>
                </a:lnTo>
                <a:lnTo>
                  <a:pt x="2" y="6"/>
                </a:lnTo>
                <a:lnTo>
                  <a:pt x="3" y="5"/>
                </a:lnTo>
                <a:lnTo>
                  <a:pt x="3" y="2"/>
                </a:lnTo>
                <a:lnTo>
                  <a:pt x="3" y="5"/>
                </a:lnTo>
                <a:lnTo>
                  <a:pt x="3" y="1"/>
                </a:lnTo>
                <a:lnTo>
                  <a:pt x="2" y="1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5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1007" name="Freeform 405"/>
          <p:cNvSpPr>
            <a:spLocks/>
          </p:cNvSpPr>
          <p:nvPr/>
        </p:nvSpPr>
        <p:spPr bwMode="auto">
          <a:xfrm>
            <a:off x="5990556" y="3431913"/>
            <a:ext cx="325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18"/>
              </a:cxn>
              <a:cxn ang="0">
                <a:pos x="24" y="18"/>
              </a:cxn>
              <a:cxn ang="0">
                <a:pos x="24" y="6"/>
              </a:cxn>
              <a:cxn ang="0">
                <a:pos x="18" y="6"/>
              </a:cxn>
              <a:cxn ang="0">
                <a:pos x="18" y="0"/>
              </a:cxn>
              <a:cxn ang="0">
                <a:pos x="6" y="0"/>
              </a:cxn>
            </a:cxnLst>
            <a:rect l="0" t="0" r="r" b="b"/>
            <a:pathLst>
              <a:path w="24" h="18">
                <a:moveTo>
                  <a:pt x="6" y="0"/>
                </a:moveTo>
                <a:lnTo>
                  <a:pt x="6" y="6"/>
                </a:lnTo>
                <a:lnTo>
                  <a:pt x="0" y="6"/>
                </a:lnTo>
                <a:lnTo>
                  <a:pt x="0" y="18"/>
                </a:lnTo>
                <a:lnTo>
                  <a:pt x="24" y="18"/>
                </a:lnTo>
                <a:lnTo>
                  <a:pt x="24" y="6"/>
                </a:lnTo>
                <a:lnTo>
                  <a:pt x="18" y="6"/>
                </a:lnTo>
                <a:lnTo>
                  <a:pt x="18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07" name="Freeform 407"/>
          <p:cNvSpPr>
            <a:spLocks/>
          </p:cNvSpPr>
          <p:nvPr/>
        </p:nvSpPr>
        <p:spPr bwMode="auto">
          <a:xfrm>
            <a:off x="5990556" y="3431913"/>
            <a:ext cx="325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3" y="3"/>
              </a:cxn>
              <a:cxn ang="0">
                <a:pos x="1" y="3"/>
              </a:cxn>
              <a:cxn ang="0">
                <a:pos x="3" y="3"/>
              </a:cxn>
              <a:cxn ang="0">
                <a:pos x="4" y="3"/>
              </a:cxn>
              <a:cxn ang="0">
                <a:pos x="4" y="2"/>
              </a:cxn>
              <a:cxn ang="0">
                <a:pos x="4" y="1"/>
              </a:cxn>
              <a:cxn ang="0">
                <a:pos x="3" y="1"/>
              </a:cxn>
              <a:cxn ang="0">
                <a:pos x="3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3" y="3"/>
                </a:lnTo>
                <a:lnTo>
                  <a:pt x="1" y="3"/>
                </a:lnTo>
                <a:lnTo>
                  <a:pt x="3" y="3"/>
                </a:lnTo>
                <a:lnTo>
                  <a:pt x="4" y="3"/>
                </a:lnTo>
                <a:lnTo>
                  <a:pt x="4" y="2"/>
                </a:lnTo>
                <a:lnTo>
                  <a:pt x="4" y="1"/>
                </a:lnTo>
                <a:lnTo>
                  <a:pt x="3" y="1"/>
                </a:lnTo>
                <a:lnTo>
                  <a:pt x="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08" name="Freeform 408"/>
          <p:cNvSpPr>
            <a:spLocks/>
          </p:cNvSpPr>
          <p:nvPr/>
        </p:nvSpPr>
        <p:spPr bwMode="auto">
          <a:xfrm>
            <a:off x="5998682" y="3417790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0" y="30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09" name="Freeform 409"/>
          <p:cNvSpPr>
            <a:spLocks/>
          </p:cNvSpPr>
          <p:nvPr/>
        </p:nvSpPr>
        <p:spPr bwMode="auto">
          <a:xfrm>
            <a:off x="5998682" y="3417790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2" y="5"/>
              </a:cxn>
              <a:cxn ang="0">
                <a:pos x="2" y="5"/>
              </a:cxn>
              <a:cxn ang="0">
                <a:pos x="3" y="5"/>
              </a:cxn>
              <a:cxn ang="0">
                <a:pos x="3" y="1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2" y="5"/>
                </a:lnTo>
                <a:lnTo>
                  <a:pt x="2" y="5"/>
                </a:lnTo>
                <a:lnTo>
                  <a:pt x="3" y="5"/>
                </a:lnTo>
                <a:lnTo>
                  <a:pt x="3" y="1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10" name="Freeform 410"/>
          <p:cNvSpPr>
            <a:spLocks/>
          </p:cNvSpPr>
          <p:nvPr/>
        </p:nvSpPr>
        <p:spPr bwMode="auto">
          <a:xfrm>
            <a:off x="5998682" y="3417790"/>
            <a:ext cx="130021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90" y="18"/>
              </a:cxn>
              <a:cxn ang="0">
                <a:pos x="90" y="12"/>
              </a:cxn>
              <a:cxn ang="0">
                <a:pos x="96" y="6"/>
              </a:cxn>
              <a:cxn ang="0">
                <a:pos x="90" y="6"/>
              </a:cxn>
              <a:cxn ang="0">
                <a:pos x="90" y="0"/>
              </a:cxn>
              <a:cxn ang="0">
                <a:pos x="84" y="0"/>
              </a:cxn>
              <a:cxn ang="0">
                <a:pos x="12" y="0"/>
              </a:cxn>
            </a:cxnLst>
            <a:rect l="0" t="0" r="r" b="b"/>
            <a:pathLst>
              <a:path w="96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90" y="18"/>
                </a:lnTo>
                <a:lnTo>
                  <a:pt x="90" y="12"/>
                </a:lnTo>
                <a:lnTo>
                  <a:pt x="96" y="6"/>
                </a:lnTo>
                <a:lnTo>
                  <a:pt x="90" y="6"/>
                </a:lnTo>
                <a:lnTo>
                  <a:pt x="90" y="0"/>
                </a:lnTo>
                <a:lnTo>
                  <a:pt x="84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11" name="Freeform 411"/>
          <p:cNvSpPr>
            <a:spLocks/>
          </p:cNvSpPr>
          <p:nvPr/>
        </p:nvSpPr>
        <p:spPr bwMode="auto">
          <a:xfrm>
            <a:off x="5998682" y="3417790"/>
            <a:ext cx="130021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14" y="3"/>
              </a:cxn>
              <a:cxn ang="0">
                <a:pos x="2" y="3"/>
              </a:cxn>
              <a:cxn ang="0">
                <a:pos x="15" y="3"/>
              </a:cxn>
              <a:cxn ang="0">
                <a:pos x="15" y="2"/>
              </a:cxn>
              <a:cxn ang="0">
                <a:pos x="16" y="1"/>
              </a:cxn>
              <a:cxn ang="0">
                <a:pos x="15" y="1"/>
              </a:cxn>
              <a:cxn ang="0">
                <a:pos x="15" y="0"/>
              </a:cxn>
              <a:cxn ang="0">
                <a:pos x="14" y="0"/>
              </a:cxn>
              <a:cxn ang="0">
                <a:pos x="2" y="0"/>
              </a:cxn>
            </a:cxnLst>
            <a:rect l="0" t="0" r="r" b="b"/>
            <a:pathLst>
              <a:path w="16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14" y="3"/>
                </a:lnTo>
                <a:lnTo>
                  <a:pt x="2" y="3"/>
                </a:lnTo>
                <a:lnTo>
                  <a:pt x="15" y="3"/>
                </a:lnTo>
                <a:lnTo>
                  <a:pt x="15" y="2"/>
                </a:lnTo>
                <a:lnTo>
                  <a:pt x="16" y="1"/>
                </a:lnTo>
                <a:lnTo>
                  <a:pt x="15" y="1"/>
                </a:lnTo>
                <a:lnTo>
                  <a:pt x="15" y="0"/>
                </a:lnTo>
                <a:lnTo>
                  <a:pt x="14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12" name="Freeform 412"/>
          <p:cNvSpPr>
            <a:spLocks/>
          </p:cNvSpPr>
          <p:nvPr/>
        </p:nvSpPr>
        <p:spPr bwMode="auto">
          <a:xfrm>
            <a:off x="6104324" y="3396606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6"/>
              </a:cxn>
              <a:cxn ang="0">
                <a:pos x="12" y="36"/>
              </a:cxn>
              <a:cxn ang="0">
                <a:pos x="12" y="30"/>
              </a:cxn>
              <a:cxn ang="0">
                <a:pos x="18" y="12"/>
              </a:cxn>
              <a:cxn ang="0">
                <a:pos x="18" y="24"/>
              </a:cxn>
              <a:cxn ang="0">
                <a:pos x="12" y="6"/>
              </a:cxn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6"/>
                </a:lnTo>
                <a:lnTo>
                  <a:pt x="12" y="36"/>
                </a:lnTo>
                <a:lnTo>
                  <a:pt x="12" y="30"/>
                </a:lnTo>
                <a:lnTo>
                  <a:pt x="18" y="12"/>
                </a:lnTo>
                <a:lnTo>
                  <a:pt x="18" y="24"/>
                </a:lnTo>
                <a:lnTo>
                  <a:pt x="12" y="6"/>
                </a:lnTo>
                <a:lnTo>
                  <a:pt x="12" y="0"/>
                </a:lnTo>
                <a:lnTo>
                  <a:pt x="0" y="0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13" name="Freeform 413"/>
          <p:cNvSpPr>
            <a:spLocks/>
          </p:cNvSpPr>
          <p:nvPr/>
        </p:nvSpPr>
        <p:spPr bwMode="auto">
          <a:xfrm>
            <a:off x="6104324" y="3396606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0" y="6"/>
              </a:cxn>
              <a:cxn ang="0">
                <a:pos x="1" y="6"/>
              </a:cxn>
              <a:cxn ang="0">
                <a:pos x="2" y="6"/>
              </a:cxn>
              <a:cxn ang="0">
                <a:pos x="2" y="5"/>
              </a:cxn>
              <a:cxn ang="0">
                <a:pos x="3" y="2"/>
              </a:cxn>
              <a:cxn ang="0">
                <a:pos x="3" y="4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0" y="6"/>
                </a:lnTo>
                <a:lnTo>
                  <a:pt x="1" y="6"/>
                </a:lnTo>
                <a:lnTo>
                  <a:pt x="2" y="6"/>
                </a:lnTo>
                <a:lnTo>
                  <a:pt x="2" y="5"/>
                </a:lnTo>
                <a:lnTo>
                  <a:pt x="3" y="2"/>
                </a:lnTo>
                <a:lnTo>
                  <a:pt x="3" y="4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14" name="Freeform 414"/>
          <p:cNvSpPr>
            <a:spLocks/>
          </p:cNvSpPr>
          <p:nvPr/>
        </p:nvSpPr>
        <p:spPr bwMode="auto">
          <a:xfrm>
            <a:off x="6104324" y="3396606"/>
            <a:ext cx="56884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36" y="18"/>
              </a:cxn>
              <a:cxn ang="0">
                <a:pos x="42" y="12"/>
              </a:cxn>
              <a:cxn ang="0">
                <a:pos x="42" y="6"/>
              </a:cxn>
              <a:cxn ang="0">
                <a:pos x="36" y="0"/>
              </a:cxn>
              <a:cxn ang="0">
                <a:pos x="30" y="0"/>
              </a:cxn>
              <a:cxn ang="0">
                <a:pos x="6" y="0"/>
              </a:cxn>
            </a:cxnLst>
            <a:rect l="0" t="0" r="r" b="b"/>
            <a:pathLst>
              <a:path w="42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36" y="18"/>
                </a:lnTo>
                <a:lnTo>
                  <a:pt x="42" y="12"/>
                </a:lnTo>
                <a:lnTo>
                  <a:pt x="42" y="6"/>
                </a:lnTo>
                <a:lnTo>
                  <a:pt x="36" y="0"/>
                </a:lnTo>
                <a:lnTo>
                  <a:pt x="30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15" name="Freeform 415"/>
          <p:cNvSpPr>
            <a:spLocks/>
          </p:cNvSpPr>
          <p:nvPr/>
        </p:nvSpPr>
        <p:spPr bwMode="auto">
          <a:xfrm>
            <a:off x="6104324" y="3396606"/>
            <a:ext cx="56884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5" y="3"/>
              </a:cxn>
              <a:cxn ang="0">
                <a:pos x="1" y="3"/>
              </a:cxn>
              <a:cxn ang="0">
                <a:pos x="6" y="3"/>
              </a:cxn>
              <a:cxn ang="0">
                <a:pos x="7" y="2"/>
              </a:cxn>
              <a:cxn ang="0">
                <a:pos x="7" y="2"/>
              </a:cxn>
              <a:cxn ang="0">
                <a:pos x="7" y="1"/>
              </a:cxn>
              <a:cxn ang="0">
                <a:pos x="6" y="0"/>
              </a:cxn>
              <a:cxn ang="0">
                <a:pos x="5" y="0"/>
              </a:cxn>
              <a:cxn ang="0">
                <a:pos x="1" y="0"/>
              </a:cxn>
            </a:cxnLst>
            <a:rect l="0" t="0" r="r" b="b"/>
            <a:pathLst>
              <a:path w="7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5" y="3"/>
                </a:lnTo>
                <a:lnTo>
                  <a:pt x="1" y="3"/>
                </a:lnTo>
                <a:lnTo>
                  <a:pt x="6" y="3"/>
                </a:lnTo>
                <a:lnTo>
                  <a:pt x="7" y="2"/>
                </a:lnTo>
                <a:lnTo>
                  <a:pt x="7" y="2"/>
                </a:lnTo>
                <a:lnTo>
                  <a:pt x="7" y="1"/>
                </a:lnTo>
                <a:lnTo>
                  <a:pt x="6" y="0"/>
                </a:lnTo>
                <a:lnTo>
                  <a:pt x="5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16" name="Freeform 416"/>
          <p:cNvSpPr>
            <a:spLocks/>
          </p:cNvSpPr>
          <p:nvPr/>
        </p:nvSpPr>
        <p:spPr bwMode="auto">
          <a:xfrm>
            <a:off x="6136829" y="3382483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6" y="30"/>
              </a:cxn>
              <a:cxn ang="0">
                <a:pos x="12" y="30"/>
              </a:cxn>
              <a:cxn ang="0">
                <a:pos x="18" y="24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6" y="30"/>
                </a:lnTo>
                <a:lnTo>
                  <a:pt x="12" y="30"/>
                </a:lnTo>
                <a:lnTo>
                  <a:pt x="18" y="24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17" name="Freeform 417"/>
          <p:cNvSpPr>
            <a:spLocks/>
          </p:cNvSpPr>
          <p:nvPr/>
        </p:nvSpPr>
        <p:spPr bwMode="auto">
          <a:xfrm>
            <a:off x="6136829" y="3382483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4"/>
              </a:cxn>
              <a:cxn ang="0">
                <a:pos x="1" y="5"/>
              </a:cxn>
              <a:cxn ang="0">
                <a:pos x="1" y="5"/>
              </a:cxn>
              <a:cxn ang="0">
                <a:pos x="2" y="5"/>
              </a:cxn>
              <a:cxn ang="0">
                <a:pos x="3" y="4"/>
              </a:cxn>
              <a:cxn ang="0">
                <a:pos x="3" y="1"/>
              </a:cxn>
              <a:cxn ang="0">
                <a:pos x="3" y="4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1" y="4"/>
                </a:lnTo>
                <a:lnTo>
                  <a:pt x="1" y="5"/>
                </a:lnTo>
                <a:lnTo>
                  <a:pt x="1" y="5"/>
                </a:lnTo>
                <a:lnTo>
                  <a:pt x="2" y="5"/>
                </a:lnTo>
                <a:lnTo>
                  <a:pt x="3" y="4"/>
                </a:lnTo>
                <a:lnTo>
                  <a:pt x="3" y="1"/>
                </a:lnTo>
                <a:lnTo>
                  <a:pt x="3" y="4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18" name="Freeform 418"/>
          <p:cNvSpPr>
            <a:spLocks/>
          </p:cNvSpPr>
          <p:nvPr/>
        </p:nvSpPr>
        <p:spPr bwMode="auto">
          <a:xfrm>
            <a:off x="6136829" y="3382483"/>
            <a:ext cx="56884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36" y="18"/>
              </a:cxn>
              <a:cxn ang="0">
                <a:pos x="6" y="18"/>
              </a:cxn>
              <a:cxn ang="0">
                <a:pos x="42" y="12"/>
              </a:cxn>
              <a:cxn ang="0">
                <a:pos x="42" y="0"/>
              </a:cxn>
              <a:cxn ang="0">
                <a:pos x="36" y="0"/>
              </a:cxn>
              <a:cxn ang="0">
                <a:pos x="6" y="0"/>
              </a:cxn>
            </a:cxnLst>
            <a:rect l="0" t="0" r="r" b="b"/>
            <a:pathLst>
              <a:path w="42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36" y="18"/>
                </a:lnTo>
                <a:lnTo>
                  <a:pt x="6" y="18"/>
                </a:lnTo>
                <a:lnTo>
                  <a:pt x="42" y="12"/>
                </a:lnTo>
                <a:lnTo>
                  <a:pt x="42" y="0"/>
                </a:lnTo>
                <a:lnTo>
                  <a:pt x="36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19" name="Freeform 419"/>
          <p:cNvSpPr>
            <a:spLocks/>
          </p:cNvSpPr>
          <p:nvPr/>
        </p:nvSpPr>
        <p:spPr bwMode="auto">
          <a:xfrm>
            <a:off x="6136829" y="3382483"/>
            <a:ext cx="56884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6" y="3"/>
              </a:cxn>
              <a:cxn ang="0">
                <a:pos x="1" y="3"/>
              </a:cxn>
              <a:cxn ang="0">
                <a:pos x="7" y="2"/>
              </a:cxn>
              <a:cxn ang="0">
                <a:pos x="7" y="2"/>
              </a:cxn>
              <a:cxn ang="0">
                <a:pos x="7" y="1"/>
              </a:cxn>
              <a:cxn ang="0">
                <a:pos x="7" y="0"/>
              </a:cxn>
              <a:cxn ang="0">
                <a:pos x="7" y="0"/>
              </a:cxn>
              <a:cxn ang="0">
                <a:pos x="6" y="0"/>
              </a:cxn>
              <a:cxn ang="0">
                <a:pos x="1" y="0"/>
              </a:cxn>
            </a:cxnLst>
            <a:rect l="0" t="0" r="r" b="b"/>
            <a:pathLst>
              <a:path w="7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6" y="3"/>
                </a:lnTo>
                <a:lnTo>
                  <a:pt x="1" y="3"/>
                </a:lnTo>
                <a:lnTo>
                  <a:pt x="7" y="2"/>
                </a:lnTo>
                <a:lnTo>
                  <a:pt x="7" y="2"/>
                </a:lnTo>
                <a:lnTo>
                  <a:pt x="7" y="1"/>
                </a:lnTo>
                <a:lnTo>
                  <a:pt x="7" y="0"/>
                </a:lnTo>
                <a:lnTo>
                  <a:pt x="7" y="0"/>
                </a:lnTo>
                <a:lnTo>
                  <a:pt x="6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20" name="Freeform 420"/>
          <p:cNvSpPr>
            <a:spLocks/>
          </p:cNvSpPr>
          <p:nvPr/>
        </p:nvSpPr>
        <p:spPr bwMode="auto">
          <a:xfrm>
            <a:off x="6169334" y="3361299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6" y="30"/>
              </a:cxn>
              <a:cxn ang="0">
                <a:pos x="12" y="36"/>
              </a:cxn>
              <a:cxn ang="0">
                <a:pos x="18" y="30"/>
              </a:cxn>
              <a:cxn ang="0">
                <a:pos x="18" y="0"/>
              </a:cxn>
              <a:cxn ang="0">
                <a:pos x="6" y="0"/>
              </a:cxn>
              <a:cxn ang="0">
                <a:pos x="6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6" y="30"/>
                </a:lnTo>
                <a:lnTo>
                  <a:pt x="12" y="36"/>
                </a:lnTo>
                <a:lnTo>
                  <a:pt x="18" y="30"/>
                </a:lnTo>
                <a:lnTo>
                  <a:pt x="18" y="0"/>
                </a:lnTo>
                <a:lnTo>
                  <a:pt x="6" y="0"/>
                </a:lnTo>
                <a:lnTo>
                  <a:pt x="6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21" name="Freeform 421"/>
          <p:cNvSpPr>
            <a:spLocks/>
          </p:cNvSpPr>
          <p:nvPr/>
        </p:nvSpPr>
        <p:spPr bwMode="auto">
          <a:xfrm>
            <a:off x="6169334" y="3361299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5"/>
              </a:cxn>
              <a:cxn ang="0">
                <a:pos x="1" y="5"/>
              </a:cxn>
              <a:cxn ang="0">
                <a:pos x="2" y="6"/>
              </a:cxn>
              <a:cxn ang="0">
                <a:pos x="3" y="5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1" y="5"/>
                </a:lnTo>
                <a:lnTo>
                  <a:pt x="1" y="5"/>
                </a:lnTo>
                <a:lnTo>
                  <a:pt x="2" y="6"/>
                </a:lnTo>
                <a:lnTo>
                  <a:pt x="3" y="5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22" name="Freeform 422"/>
          <p:cNvSpPr>
            <a:spLocks/>
          </p:cNvSpPr>
          <p:nvPr/>
        </p:nvSpPr>
        <p:spPr bwMode="auto">
          <a:xfrm>
            <a:off x="6169334" y="3361299"/>
            <a:ext cx="73137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6" y="6"/>
              </a:cxn>
              <a:cxn ang="0">
                <a:pos x="0" y="12"/>
              </a:cxn>
              <a:cxn ang="0">
                <a:pos x="6" y="12"/>
              </a:cxn>
              <a:cxn ang="0">
                <a:pos x="6" y="18"/>
              </a:cxn>
              <a:cxn ang="0">
                <a:pos x="48" y="18"/>
              </a:cxn>
              <a:cxn ang="0">
                <a:pos x="54" y="12"/>
              </a:cxn>
              <a:cxn ang="0">
                <a:pos x="54" y="6"/>
              </a:cxn>
              <a:cxn ang="0">
                <a:pos x="48" y="0"/>
              </a:cxn>
              <a:cxn ang="0">
                <a:pos x="12" y="0"/>
              </a:cxn>
            </a:cxnLst>
            <a:rect l="0" t="0" r="r" b="b"/>
            <a:pathLst>
              <a:path w="54" h="18">
                <a:moveTo>
                  <a:pt x="12" y="0"/>
                </a:moveTo>
                <a:lnTo>
                  <a:pt x="6" y="0"/>
                </a:lnTo>
                <a:lnTo>
                  <a:pt x="6" y="6"/>
                </a:lnTo>
                <a:lnTo>
                  <a:pt x="0" y="12"/>
                </a:lnTo>
                <a:lnTo>
                  <a:pt x="6" y="12"/>
                </a:lnTo>
                <a:lnTo>
                  <a:pt x="6" y="18"/>
                </a:lnTo>
                <a:lnTo>
                  <a:pt x="48" y="18"/>
                </a:lnTo>
                <a:lnTo>
                  <a:pt x="54" y="12"/>
                </a:lnTo>
                <a:lnTo>
                  <a:pt x="54" y="6"/>
                </a:lnTo>
                <a:lnTo>
                  <a:pt x="4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23" name="Freeform 423"/>
          <p:cNvSpPr>
            <a:spLocks/>
          </p:cNvSpPr>
          <p:nvPr/>
        </p:nvSpPr>
        <p:spPr bwMode="auto">
          <a:xfrm>
            <a:off x="6169334" y="3361299"/>
            <a:ext cx="73137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1" y="2"/>
              </a:cxn>
              <a:cxn ang="0">
                <a:pos x="1" y="3"/>
              </a:cxn>
              <a:cxn ang="0">
                <a:pos x="8" y="3"/>
              </a:cxn>
              <a:cxn ang="0">
                <a:pos x="2" y="3"/>
              </a:cxn>
              <a:cxn ang="0">
                <a:pos x="8" y="3"/>
              </a:cxn>
              <a:cxn ang="0">
                <a:pos x="9" y="2"/>
              </a:cxn>
              <a:cxn ang="0">
                <a:pos x="9" y="2"/>
              </a:cxn>
              <a:cxn ang="0">
                <a:pos x="9" y="1"/>
              </a:cxn>
              <a:cxn ang="0">
                <a:pos x="8" y="0"/>
              </a:cxn>
              <a:cxn ang="0">
                <a:pos x="8" y="0"/>
              </a:cxn>
              <a:cxn ang="0">
                <a:pos x="2" y="0"/>
              </a:cxn>
            </a:cxnLst>
            <a:rect l="0" t="0" r="r" b="b"/>
            <a:pathLst>
              <a:path w="9" h="3">
                <a:moveTo>
                  <a:pt x="2" y="0"/>
                </a:move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1" y="2"/>
                </a:lnTo>
                <a:lnTo>
                  <a:pt x="1" y="3"/>
                </a:lnTo>
                <a:lnTo>
                  <a:pt x="8" y="3"/>
                </a:lnTo>
                <a:lnTo>
                  <a:pt x="2" y="3"/>
                </a:lnTo>
                <a:lnTo>
                  <a:pt x="8" y="3"/>
                </a:lnTo>
                <a:lnTo>
                  <a:pt x="9" y="2"/>
                </a:lnTo>
                <a:lnTo>
                  <a:pt x="9" y="2"/>
                </a:lnTo>
                <a:lnTo>
                  <a:pt x="9" y="1"/>
                </a:lnTo>
                <a:lnTo>
                  <a:pt x="8" y="0"/>
                </a:lnTo>
                <a:lnTo>
                  <a:pt x="8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24" name="Freeform 424"/>
          <p:cNvSpPr>
            <a:spLocks/>
          </p:cNvSpPr>
          <p:nvPr/>
        </p:nvSpPr>
        <p:spPr bwMode="auto">
          <a:xfrm>
            <a:off x="6218092" y="3340114"/>
            <a:ext cx="24379" cy="42369"/>
          </a:xfrm>
          <a:custGeom>
            <a:avLst/>
            <a:gdLst/>
            <a:ahLst/>
            <a:cxnLst>
              <a:cxn ang="0">
                <a:pos x="0" y="30"/>
              </a:cxn>
              <a:cxn ang="0">
                <a:pos x="6" y="36"/>
              </a:cxn>
              <a:cxn ang="0">
                <a:pos x="12" y="36"/>
              </a:cxn>
              <a:cxn ang="0">
                <a:pos x="18" y="30"/>
              </a:cxn>
              <a:cxn ang="0">
                <a:pos x="18" y="6"/>
              </a:cxn>
              <a:cxn ang="0">
                <a:pos x="12" y="6"/>
              </a:cxn>
              <a:cxn ang="0">
                <a:pos x="12" y="0"/>
              </a:cxn>
              <a:cxn ang="0">
                <a:pos x="6" y="6"/>
              </a:cxn>
              <a:cxn ang="0">
                <a:pos x="0" y="6"/>
              </a:cxn>
              <a:cxn ang="0">
                <a:pos x="0" y="12"/>
              </a:cxn>
              <a:cxn ang="0">
                <a:pos x="0" y="30"/>
              </a:cxn>
            </a:cxnLst>
            <a:rect l="0" t="0" r="r" b="b"/>
            <a:pathLst>
              <a:path w="18" h="36">
                <a:moveTo>
                  <a:pt x="0" y="30"/>
                </a:moveTo>
                <a:lnTo>
                  <a:pt x="6" y="36"/>
                </a:lnTo>
                <a:lnTo>
                  <a:pt x="12" y="36"/>
                </a:lnTo>
                <a:lnTo>
                  <a:pt x="18" y="30"/>
                </a:lnTo>
                <a:lnTo>
                  <a:pt x="18" y="6"/>
                </a:lnTo>
                <a:lnTo>
                  <a:pt x="12" y="6"/>
                </a:lnTo>
                <a:lnTo>
                  <a:pt x="12" y="0"/>
                </a:lnTo>
                <a:lnTo>
                  <a:pt x="6" y="6"/>
                </a:lnTo>
                <a:lnTo>
                  <a:pt x="0" y="6"/>
                </a:lnTo>
                <a:lnTo>
                  <a:pt x="0" y="12"/>
                </a:lnTo>
                <a:lnTo>
                  <a:pt x="0" y="3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25" name="Freeform 425"/>
          <p:cNvSpPr>
            <a:spLocks/>
          </p:cNvSpPr>
          <p:nvPr/>
        </p:nvSpPr>
        <p:spPr bwMode="auto">
          <a:xfrm>
            <a:off x="6218092" y="3340114"/>
            <a:ext cx="24379" cy="42369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1" y="5"/>
              </a:cxn>
              <a:cxn ang="0">
                <a:pos x="1" y="6"/>
              </a:cxn>
              <a:cxn ang="0">
                <a:pos x="2" y="6"/>
              </a:cxn>
              <a:cxn ang="0">
                <a:pos x="2" y="6"/>
              </a:cxn>
              <a:cxn ang="0">
                <a:pos x="3" y="5"/>
              </a:cxn>
              <a:cxn ang="0">
                <a:pos x="3" y="2"/>
              </a:cxn>
              <a:cxn ang="0">
                <a:pos x="3" y="5"/>
              </a:cxn>
              <a:cxn ang="0">
                <a:pos x="3" y="1"/>
              </a:cxn>
              <a:cxn ang="0">
                <a:pos x="2" y="1"/>
              </a:cxn>
              <a:cxn ang="0">
                <a:pos x="2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5"/>
              </a:cxn>
            </a:cxnLst>
            <a:rect l="0" t="0" r="r" b="b"/>
            <a:pathLst>
              <a:path w="3" h="6">
                <a:moveTo>
                  <a:pt x="0" y="5"/>
                </a:moveTo>
                <a:lnTo>
                  <a:pt x="1" y="5"/>
                </a:lnTo>
                <a:lnTo>
                  <a:pt x="1" y="6"/>
                </a:lnTo>
                <a:lnTo>
                  <a:pt x="2" y="6"/>
                </a:lnTo>
                <a:lnTo>
                  <a:pt x="2" y="6"/>
                </a:lnTo>
                <a:lnTo>
                  <a:pt x="3" y="5"/>
                </a:lnTo>
                <a:lnTo>
                  <a:pt x="3" y="2"/>
                </a:lnTo>
                <a:lnTo>
                  <a:pt x="3" y="5"/>
                </a:lnTo>
                <a:lnTo>
                  <a:pt x="3" y="1"/>
                </a:lnTo>
                <a:lnTo>
                  <a:pt x="2" y="1"/>
                </a:lnTo>
                <a:lnTo>
                  <a:pt x="2" y="0"/>
                </a:ln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5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26" name="Freeform 426"/>
          <p:cNvSpPr>
            <a:spLocks/>
          </p:cNvSpPr>
          <p:nvPr/>
        </p:nvSpPr>
        <p:spPr bwMode="auto">
          <a:xfrm>
            <a:off x="6218092" y="3340114"/>
            <a:ext cx="154400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6"/>
              </a:cxn>
              <a:cxn ang="0">
                <a:pos x="0" y="6"/>
              </a:cxn>
              <a:cxn ang="0">
                <a:pos x="0" y="18"/>
              </a:cxn>
              <a:cxn ang="0">
                <a:pos x="108" y="18"/>
              </a:cxn>
              <a:cxn ang="0">
                <a:pos x="114" y="12"/>
              </a:cxn>
              <a:cxn ang="0">
                <a:pos x="108" y="6"/>
              </a:cxn>
              <a:cxn ang="0">
                <a:pos x="102" y="0"/>
              </a:cxn>
              <a:cxn ang="0">
                <a:pos x="12" y="0"/>
              </a:cxn>
            </a:cxnLst>
            <a:rect l="0" t="0" r="r" b="b"/>
            <a:pathLst>
              <a:path w="114" h="18">
                <a:moveTo>
                  <a:pt x="12" y="0"/>
                </a:moveTo>
                <a:lnTo>
                  <a:pt x="6" y="6"/>
                </a:lnTo>
                <a:lnTo>
                  <a:pt x="0" y="6"/>
                </a:lnTo>
                <a:lnTo>
                  <a:pt x="0" y="18"/>
                </a:lnTo>
                <a:lnTo>
                  <a:pt x="108" y="18"/>
                </a:lnTo>
                <a:lnTo>
                  <a:pt x="114" y="12"/>
                </a:lnTo>
                <a:lnTo>
                  <a:pt x="108" y="6"/>
                </a:lnTo>
                <a:lnTo>
                  <a:pt x="102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27" name="Freeform 427"/>
          <p:cNvSpPr>
            <a:spLocks/>
          </p:cNvSpPr>
          <p:nvPr/>
        </p:nvSpPr>
        <p:spPr bwMode="auto">
          <a:xfrm>
            <a:off x="6218092" y="3340114"/>
            <a:ext cx="154400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17" y="3"/>
              </a:cxn>
              <a:cxn ang="0">
                <a:pos x="2" y="3"/>
              </a:cxn>
              <a:cxn ang="0">
                <a:pos x="18" y="3"/>
              </a:cxn>
              <a:cxn ang="0">
                <a:pos x="18" y="3"/>
              </a:cxn>
              <a:cxn ang="0">
                <a:pos x="19" y="2"/>
              </a:cxn>
              <a:cxn ang="0">
                <a:pos x="18" y="1"/>
              </a:cxn>
              <a:cxn ang="0">
                <a:pos x="18" y="1"/>
              </a:cxn>
              <a:cxn ang="0">
                <a:pos x="17" y="0"/>
              </a:cxn>
              <a:cxn ang="0">
                <a:pos x="2" y="0"/>
              </a:cxn>
            </a:cxnLst>
            <a:rect l="0" t="0" r="r" b="b"/>
            <a:pathLst>
              <a:path w="19" h="3">
                <a:moveTo>
                  <a:pt x="2" y="0"/>
                </a:move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17" y="3"/>
                </a:lnTo>
                <a:lnTo>
                  <a:pt x="2" y="3"/>
                </a:lnTo>
                <a:lnTo>
                  <a:pt x="18" y="3"/>
                </a:lnTo>
                <a:lnTo>
                  <a:pt x="18" y="3"/>
                </a:lnTo>
                <a:lnTo>
                  <a:pt x="19" y="2"/>
                </a:lnTo>
                <a:lnTo>
                  <a:pt x="18" y="1"/>
                </a:lnTo>
                <a:lnTo>
                  <a:pt x="18" y="1"/>
                </a:lnTo>
                <a:lnTo>
                  <a:pt x="17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28" name="Freeform 428"/>
          <p:cNvSpPr>
            <a:spLocks/>
          </p:cNvSpPr>
          <p:nvPr/>
        </p:nvSpPr>
        <p:spPr bwMode="auto">
          <a:xfrm>
            <a:off x="6348113" y="3340114"/>
            <a:ext cx="56884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42" y="18"/>
              </a:cxn>
              <a:cxn ang="0">
                <a:pos x="42" y="6"/>
              </a:cxn>
              <a:cxn ang="0">
                <a:pos x="36" y="6"/>
              </a:cxn>
              <a:cxn ang="0">
                <a:pos x="36" y="0"/>
              </a:cxn>
              <a:cxn ang="0">
                <a:pos x="6" y="0"/>
              </a:cxn>
            </a:cxnLst>
            <a:rect l="0" t="0" r="r" b="b"/>
            <a:pathLst>
              <a:path w="42" h="18">
                <a:moveTo>
                  <a:pt x="6" y="0"/>
                </a:moveTo>
                <a:lnTo>
                  <a:pt x="0" y="6"/>
                </a:lnTo>
                <a:lnTo>
                  <a:pt x="0" y="18"/>
                </a:lnTo>
                <a:lnTo>
                  <a:pt x="42" y="18"/>
                </a:lnTo>
                <a:lnTo>
                  <a:pt x="42" y="6"/>
                </a:lnTo>
                <a:lnTo>
                  <a:pt x="36" y="6"/>
                </a:lnTo>
                <a:lnTo>
                  <a:pt x="36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29" name="Freeform 429"/>
          <p:cNvSpPr>
            <a:spLocks/>
          </p:cNvSpPr>
          <p:nvPr/>
        </p:nvSpPr>
        <p:spPr bwMode="auto">
          <a:xfrm>
            <a:off x="6348113" y="3340114"/>
            <a:ext cx="56884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6" y="3"/>
              </a:cxn>
              <a:cxn ang="0">
                <a:pos x="1" y="3"/>
              </a:cxn>
              <a:cxn ang="0">
                <a:pos x="6" y="3"/>
              </a:cxn>
              <a:cxn ang="0">
                <a:pos x="7" y="3"/>
              </a:cxn>
              <a:cxn ang="0">
                <a:pos x="7" y="2"/>
              </a:cxn>
              <a:cxn ang="0">
                <a:pos x="7" y="1"/>
              </a:cxn>
              <a:cxn ang="0">
                <a:pos x="6" y="1"/>
              </a:cxn>
              <a:cxn ang="0">
                <a:pos x="6" y="0"/>
              </a:cxn>
              <a:cxn ang="0">
                <a:pos x="1" y="0"/>
              </a:cxn>
            </a:cxnLst>
            <a:rect l="0" t="0" r="r" b="b"/>
            <a:pathLst>
              <a:path w="7" h="3">
                <a:moveTo>
                  <a:pt x="1" y="0"/>
                </a:move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6" y="3"/>
                </a:lnTo>
                <a:lnTo>
                  <a:pt x="1" y="3"/>
                </a:lnTo>
                <a:lnTo>
                  <a:pt x="6" y="3"/>
                </a:lnTo>
                <a:lnTo>
                  <a:pt x="7" y="3"/>
                </a:lnTo>
                <a:lnTo>
                  <a:pt x="7" y="2"/>
                </a:lnTo>
                <a:lnTo>
                  <a:pt x="7" y="1"/>
                </a:lnTo>
                <a:lnTo>
                  <a:pt x="6" y="1"/>
                </a:lnTo>
                <a:lnTo>
                  <a:pt x="6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30" name="Freeform 430"/>
          <p:cNvSpPr>
            <a:spLocks/>
          </p:cNvSpPr>
          <p:nvPr/>
        </p:nvSpPr>
        <p:spPr bwMode="auto">
          <a:xfrm>
            <a:off x="6380618" y="3325991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0" y="30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31" name="Freeform 431"/>
          <p:cNvSpPr>
            <a:spLocks/>
          </p:cNvSpPr>
          <p:nvPr/>
        </p:nvSpPr>
        <p:spPr bwMode="auto">
          <a:xfrm>
            <a:off x="6380618" y="3325991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2" y="5"/>
              </a:cxn>
              <a:cxn ang="0">
                <a:pos x="2" y="5"/>
              </a:cxn>
              <a:cxn ang="0">
                <a:pos x="3" y="5"/>
              </a:cxn>
              <a:cxn ang="0">
                <a:pos x="3" y="1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2" y="5"/>
                </a:lnTo>
                <a:lnTo>
                  <a:pt x="2" y="5"/>
                </a:lnTo>
                <a:lnTo>
                  <a:pt x="3" y="5"/>
                </a:lnTo>
                <a:lnTo>
                  <a:pt x="3" y="1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32" name="Freeform 432"/>
          <p:cNvSpPr>
            <a:spLocks/>
          </p:cNvSpPr>
          <p:nvPr/>
        </p:nvSpPr>
        <p:spPr bwMode="auto">
          <a:xfrm>
            <a:off x="6380618" y="3325991"/>
            <a:ext cx="56884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36" y="18"/>
              </a:cxn>
              <a:cxn ang="0">
                <a:pos x="36" y="12"/>
              </a:cxn>
              <a:cxn ang="0">
                <a:pos x="42" y="6"/>
              </a:cxn>
              <a:cxn ang="0">
                <a:pos x="36" y="6"/>
              </a:cxn>
              <a:cxn ang="0">
                <a:pos x="36" y="0"/>
              </a:cxn>
              <a:cxn ang="0">
                <a:pos x="30" y="0"/>
              </a:cxn>
              <a:cxn ang="0">
                <a:pos x="12" y="0"/>
              </a:cxn>
            </a:cxnLst>
            <a:rect l="0" t="0" r="r" b="b"/>
            <a:pathLst>
              <a:path w="42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36" y="18"/>
                </a:lnTo>
                <a:lnTo>
                  <a:pt x="36" y="12"/>
                </a:lnTo>
                <a:lnTo>
                  <a:pt x="42" y="6"/>
                </a:lnTo>
                <a:lnTo>
                  <a:pt x="36" y="6"/>
                </a:lnTo>
                <a:lnTo>
                  <a:pt x="36" y="0"/>
                </a:lnTo>
                <a:lnTo>
                  <a:pt x="30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33" name="Freeform 433"/>
          <p:cNvSpPr>
            <a:spLocks/>
          </p:cNvSpPr>
          <p:nvPr/>
        </p:nvSpPr>
        <p:spPr bwMode="auto">
          <a:xfrm>
            <a:off x="6380618" y="3325991"/>
            <a:ext cx="56884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5" y="3"/>
              </a:cxn>
              <a:cxn ang="0">
                <a:pos x="2" y="3"/>
              </a:cxn>
              <a:cxn ang="0">
                <a:pos x="6" y="3"/>
              </a:cxn>
              <a:cxn ang="0">
                <a:pos x="6" y="2"/>
              </a:cxn>
              <a:cxn ang="0">
                <a:pos x="7" y="1"/>
              </a:cxn>
              <a:cxn ang="0">
                <a:pos x="6" y="1"/>
              </a:cxn>
              <a:cxn ang="0">
                <a:pos x="6" y="0"/>
              </a:cxn>
              <a:cxn ang="0">
                <a:pos x="5" y="0"/>
              </a:cxn>
              <a:cxn ang="0">
                <a:pos x="2" y="0"/>
              </a:cxn>
            </a:cxnLst>
            <a:rect l="0" t="0" r="r" b="b"/>
            <a:pathLst>
              <a:path w="7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5" y="3"/>
                </a:lnTo>
                <a:lnTo>
                  <a:pt x="2" y="3"/>
                </a:lnTo>
                <a:lnTo>
                  <a:pt x="6" y="3"/>
                </a:lnTo>
                <a:lnTo>
                  <a:pt x="6" y="2"/>
                </a:lnTo>
                <a:lnTo>
                  <a:pt x="7" y="1"/>
                </a:lnTo>
                <a:lnTo>
                  <a:pt x="6" y="1"/>
                </a:lnTo>
                <a:lnTo>
                  <a:pt x="6" y="0"/>
                </a:lnTo>
                <a:lnTo>
                  <a:pt x="5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34" name="Freeform 434"/>
          <p:cNvSpPr>
            <a:spLocks/>
          </p:cNvSpPr>
          <p:nvPr/>
        </p:nvSpPr>
        <p:spPr bwMode="auto">
          <a:xfrm>
            <a:off x="6413124" y="3304807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6"/>
              </a:cxn>
              <a:cxn ang="0">
                <a:pos x="12" y="36"/>
              </a:cxn>
              <a:cxn ang="0">
                <a:pos x="12" y="30"/>
              </a:cxn>
              <a:cxn ang="0">
                <a:pos x="18" y="12"/>
              </a:cxn>
              <a:cxn ang="0">
                <a:pos x="18" y="24"/>
              </a:cxn>
              <a:cxn ang="0">
                <a:pos x="12" y="6"/>
              </a:cxn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6"/>
                </a:lnTo>
                <a:lnTo>
                  <a:pt x="12" y="36"/>
                </a:lnTo>
                <a:lnTo>
                  <a:pt x="12" y="30"/>
                </a:lnTo>
                <a:lnTo>
                  <a:pt x="18" y="12"/>
                </a:lnTo>
                <a:lnTo>
                  <a:pt x="18" y="24"/>
                </a:lnTo>
                <a:lnTo>
                  <a:pt x="12" y="6"/>
                </a:lnTo>
                <a:lnTo>
                  <a:pt x="12" y="0"/>
                </a:lnTo>
                <a:lnTo>
                  <a:pt x="0" y="0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35" name="Freeform 435"/>
          <p:cNvSpPr>
            <a:spLocks/>
          </p:cNvSpPr>
          <p:nvPr/>
        </p:nvSpPr>
        <p:spPr bwMode="auto">
          <a:xfrm>
            <a:off x="6413124" y="3304807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0" y="6"/>
              </a:cxn>
              <a:cxn ang="0">
                <a:pos x="1" y="6"/>
              </a:cxn>
              <a:cxn ang="0">
                <a:pos x="2" y="6"/>
              </a:cxn>
              <a:cxn ang="0">
                <a:pos x="2" y="5"/>
              </a:cxn>
              <a:cxn ang="0">
                <a:pos x="3" y="2"/>
              </a:cxn>
              <a:cxn ang="0">
                <a:pos x="3" y="4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0" y="6"/>
                </a:lnTo>
                <a:lnTo>
                  <a:pt x="1" y="6"/>
                </a:lnTo>
                <a:lnTo>
                  <a:pt x="2" y="6"/>
                </a:lnTo>
                <a:lnTo>
                  <a:pt x="2" y="5"/>
                </a:lnTo>
                <a:lnTo>
                  <a:pt x="3" y="2"/>
                </a:lnTo>
                <a:lnTo>
                  <a:pt x="3" y="4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36" name="Freeform 436"/>
          <p:cNvSpPr>
            <a:spLocks/>
          </p:cNvSpPr>
          <p:nvPr/>
        </p:nvSpPr>
        <p:spPr bwMode="auto">
          <a:xfrm>
            <a:off x="6413124" y="3304807"/>
            <a:ext cx="48758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30" y="18"/>
              </a:cxn>
              <a:cxn ang="0">
                <a:pos x="36" y="12"/>
              </a:cxn>
              <a:cxn ang="0">
                <a:pos x="36" y="6"/>
              </a:cxn>
              <a:cxn ang="0">
                <a:pos x="30" y="0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6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30" y="18"/>
                </a:lnTo>
                <a:lnTo>
                  <a:pt x="36" y="12"/>
                </a:lnTo>
                <a:lnTo>
                  <a:pt x="36" y="6"/>
                </a:lnTo>
                <a:lnTo>
                  <a:pt x="30" y="0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37" name="Freeform 437"/>
          <p:cNvSpPr>
            <a:spLocks/>
          </p:cNvSpPr>
          <p:nvPr/>
        </p:nvSpPr>
        <p:spPr bwMode="auto">
          <a:xfrm>
            <a:off x="6413124" y="3304807"/>
            <a:ext cx="48758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4" y="3"/>
              </a:cxn>
              <a:cxn ang="0">
                <a:pos x="1" y="3"/>
              </a:cxn>
              <a:cxn ang="0">
                <a:pos x="5" y="3"/>
              </a:cxn>
              <a:cxn ang="0">
                <a:pos x="6" y="2"/>
              </a:cxn>
              <a:cxn ang="0">
                <a:pos x="6" y="2"/>
              </a:cxn>
              <a:cxn ang="0">
                <a:pos x="6" y="1"/>
              </a:cxn>
              <a:cxn ang="0">
                <a:pos x="5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6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4" y="3"/>
                </a:lnTo>
                <a:lnTo>
                  <a:pt x="1" y="3"/>
                </a:lnTo>
                <a:lnTo>
                  <a:pt x="5" y="3"/>
                </a:lnTo>
                <a:lnTo>
                  <a:pt x="6" y="2"/>
                </a:lnTo>
                <a:lnTo>
                  <a:pt x="6" y="2"/>
                </a:lnTo>
                <a:lnTo>
                  <a:pt x="6" y="1"/>
                </a:lnTo>
                <a:lnTo>
                  <a:pt x="5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38" name="Freeform 438"/>
          <p:cNvSpPr>
            <a:spLocks/>
          </p:cNvSpPr>
          <p:nvPr/>
        </p:nvSpPr>
        <p:spPr bwMode="auto">
          <a:xfrm>
            <a:off x="6437503" y="3304807"/>
            <a:ext cx="89389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60" y="18"/>
              </a:cxn>
              <a:cxn ang="0">
                <a:pos x="66" y="12"/>
              </a:cxn>
              <a:cxn ang="0">
                <a:pos x="66" y="6"/>
              </a:cxn>
              <a:cxn ang="0">
                <a:pos x="60" y="0"/>
              </a:cxn>
              <a:cxn ang="0">
                <a:pos x="6" y="0"/>
              </a:cxn>
            </a:cxnLst>
            <a:rect l="0" t="0" r="r" b="b"/>
            <a:pathLst>
              <a:path w="66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60" y="18"/>
                </a:lnTo>
                <a:lnTo>
                  <a:pt x="66" y="12"/>
                </a:lnTo>
                <a:lnTo>
                  <a:pt x="66" y="6"/>
                </a:lnTo>
                <a:lnTo>
                  <a:pt x="60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39" name="Freeform 439"/>
          <p:cNvSpPr>
            <a:spLocks/>
          </p:cNvSpPr>
          <p:nvPr/>
        </p:nvSpPr>
        <p:spPr bwMode="auto">
          <a:xfrm>
            <a:off x="6437503" y="3304807"/>
            <a:ext cx="89389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10" y="3"/>
              </a:cxn>
              <a:cxn ang="0">
                <a:pos x="1" y="3"/>
              </a:cxn>
              <a:cxn ang="0">
                <a:pos x="10" y="3"/>
              </a:cxn>
              <a:cxn ang="0">
                <a:pos x="11" y="2"/>
              </a:cxn>
              <a:cxn ang="0">
                <a:pos x="11" y="2"/>
              </a:cxn>
              <a:cxn ang="0">
                <a:pos x="11" y="1"/>
              </a:cxn>
              <a:cxn ang="0">
                <a:pos x="10" y="0"/>
              </a:cxn>
              <a:cxn ang="0">
                <a:pos x="10" y="0"/>
              </a:cxn>
              <a:cxn ang="0">
                <a:pos x="1" y="0"/>
              </a:cxn>
            </a:cxnLst>
            <a:rect l="0" t="0" r="r" b="b"/>
            <a:pathLst>
              <a:path w="11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10" y="3"/>
                </a:lnTo>
                <a:lnTo>
                  <a:pt x="1" y="3"/>
                </a:lnTo>
                <a:lnTo>
                  <a:pt x="10" y="3"/>
                </a:lnTo>
                <a:lnTo>
                  <a:pt x="11" y="2"/>
                </a:lnTo>
                <a:lnTo>
                  <a:pt x="11" y="2"/>
                </a:lnTo>
                <a:lnTo>
                  <a:pt x="11" y="1"/>
                </a:lnTo>
                <a:lnTo>
                  <a:pt x="10" y="0"/>
                </a:lnTo>
                <a:lnTo>
                  <a:pt x="10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40" name="Freeform 440"/>
          <p:cNvSpPr>
            <a:spLocks/>
          </p:cNvSpPr>
          <p:nvPr/>
        </p:nvSpPr>
        <p:spPr bwMode="auto">
          <a:xfrm>
            <a:off x="6502513" y="3304807"/>
            <a:ext cx="195031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138" y="18"/>
              </a:cxn>
              <a:cxn ang="0">
                <a:pos x="144" y="12"/>
              </a:cxn>
              <a:cxn ang="0">
                <a:pos x="144" y="6"/>
              </a:cxn>
              <a:cxn ang="0">
                <a:pos x="138" y="0"/>
              </a:cxn>
              <a:cxn ang="0">
                <a:pos x="132" y="0"/>
              </a:cxn>
              <a:cxn ang="0">
                <a:pos x="12" y="0"/>
              </a:cxn>
            </a:cxnLst>
            <a:rect l="0" t="0" r="r" b="b"/>
            <a:pathLst>
              <a:path w="144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138" y="18"/>
                </a:lnTo>
                <a:lnTo>
                  <a:pt x="144" y="12"/>
                </a:lnTo>
                <a:lnTo>
                  <a:pt x="144" y="6"/>
                </a:lnTo>
                <a:lnTo>
                  <a:pt x="138" y="0"/>
                </a:lnTo>
                <a:lnTo>
                  <a:pt x="132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41" name="Freeform 441"/>
          <p:cNvSpPr>
            <a:spLocks/>
          </p:cNvSpPr>
          <p:nvPr/>
        </p:nvSpPr>
        <p:spPr bwMode="auto">
          <a:xfrm>
            <a:off x="6502513" y="3304807"/>
            <a:ext cx="195031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22" y="3"/>
              </a:cxn>
              <a:cxn ang="0">
                <a:pos x="2" y="3"/>
              </a:cxn>
              <a:cxn ang="0">
                <a:pos x="23" y="3"/>
              </a:cxn>
              <a:cxn ang="0">
                <a:pos x="24" y="2"/>
              </a:cxn>
              <a:cxn ang="0">
                <a:pos x="24" y="2"/>
              </a:cxn>
              <a:cxn ang="0">
                <a:pos x="24" y="1"/>
              </a:cxn>
              <a:cxn ang="0">
                <a:pos x="23" y="0"/>
              </a:cxn>
              <a:cxn ang="0">
                <a:pos x="22" y="0"/>
              </a:cxn>
              <a:cxn ang="0">
                <a:pos x="2" y="0"/>
              </a:cxn>
            </a:cxnLst>
            <a:rect l="0" t="0" r="r" b="b"/>
            <a:pathLst>
              <a:path w="24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22" y="3"/>
                </a:lnTo>
                <a:lnTo>
                  <a:pt x="2" y="3"/>
                </a:lnTo>
                <a:lnTo>
                  <a:pt x="23" y="3"/>
                </a:lnTo>
                <a:lnTo>
                  <a:pt x="24" y="2"/>
                </a:lnTo>
                <a:lnTo>
                  <a:pt x="24" y="2"/>
                </a:lnTo>
                <a:lnTo>
                  <a:pt x="24" y="1"/>
                </a:lnTo>
                <a:lnTo>
                  <a:pt x="23" y="0"/>
                </a:lnTo>
                <a:lnTo>
                  <a:pt x="2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42" name="Freeform 442"/>
          <p:cNvSpPr>
            <a:spLocks/>
          </p:cNvSpPr>
          <p:nvPr/>
        </p:nvSpPr>
        <p:spPr bwMode="auto">
          <a:xfrm>
            <a:off x="6673166" y="3290684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6" y="30"/>
              </a:cxn>
              <a:cxn ang="0">
                <a:pos x="12" y="30"/>
              </a:cxn>
              <a:cxn ang="0">
                <a:pos x="18" y="24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6" y="30"/>
                </a:lnTo>
                <a:lnTo>
                  <a:pt x="12" y="30"/>
                </a:lnTo>
                <a:lnTo>
                  <a:pt x="18" y="24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43" name="Freeform 443"/>
          <p:cNvSpPr>
            <a:spLocks/>
          </p:cNvSpPr>
          <p:nvPr/>
        </p:nvSpPr>
        <p:spPr bwMode="auto">
          <a:xfrm>
            <a:off x="6673166" y="3290684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4"/>
              </a:cxn>
              <a:cxn ang="0">
                <a:pos x="1" y="5"/>
              </a:cxn>
              <a:cxn ang="0">
                <a:pos x="1" y="5"/>
              </a:cxn>
              <a:cxn ang="0">
                <a:pos x="2" y="5"/>
              </a:cxn>
              <a:cxn ang="0">
                <a:pos x="3" y="4"/>
              </a:cxn>
              <a:cxn ang="0">
                <a:pos x="3" y="1"/>
              </a:cxn>
              <a:cxn ang="0">
                <a:pos x="3" y="4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1" y="4"/>
                </a:lnTo>
                <a:lnTo>
                  <a:pt x="1" y="5"/>
                </a:lnTo>
                <a:lnTo>
                  <a:pt x="1" y="5"/>
                </a:lnTo>
                <a:lnTo>
                  <a:pt x="2" y="5"/>
                </a:lnTo>
                <a:lnTo>
                  <a:pt x="3" y="4"/>
                </a:lnTo>
                <a:lnTo>
                  <a:pt x="3" y="1"/>
                </a:lnTo>
                <a:lnTo>
                  <a:pt x="3" y="4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44" name="Freeform 444"/>
          <p:cNvSpPr>
            <a:spLocks/>
          </p:cNvSpPr>
          <p:nvPr/>
        </p:nvSpPr>
        <p:spPr bwMode="auto">
          <a:xfrm>
            <a:off x="6673166" y="3290684"/>
            <a:ext cx="24379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12" y="18"/>
              </a:cxn>
              <a:cxn ang="0">
                <a:pos x="6" y="18"/>
              </a:cxn>
              <a:cxn ang="0">
                <a:pos x="18" y="12"/>
              </a:cxn>
              <a:cxn ang="0">
                <a:pos x="18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18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12" y="18"/>
                </a:lnTo>
                <a:lnTo>
                  <a:pt x="6" y="18"/>
                </a:lnTo>
                <a:lnTo>
                  <a:pt x="18" y="12"/>
                </a:lnTo>
                <a:lnTo>
                  <a:pt x="18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45" name="Freeform 445"/>
          <p:cNvSpPr>
            <a:spLocks/>
          </p:cNvSpPr>
          <p:nvPr/>
        </p:nvSpPr>
        <p:spPr bwMode="auto">
          <a:xfrm>
            <a:off x="6673166" y="3290684"/>
            <a:ext cx="24379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2" y="3"/>
              </a:cxn>
              <a:cxn ang="0">
                <a:pos x="1" y="3"/>
              </a:cxn>
              <a:cxn ang="0">
                <a:pos x="3" y="2"/>
              </a:cxn>
              <a:cxn ang="0">
                <a:pos x="3" y="2"/>
              </a:cxn>
              <a:cxn ang="0">
                <a:pos x="3" y="1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3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2" y="3"/>
                </a:lnTo>
                <a:lnTo>
                  <a:pt x="1" y="3"/>
                </a:lnTo>
                <a:lnTo>
                  <a:pt x="3" y="2"/>
                </a:lnTo>
                <a:lnTo>
                  <a:pt x="3" y="2"/>
                </a:lnTo>
                <a:lnTo>
                  <a:pt x="3" y="1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46" name="Freeform 446"/>
          <p:cNvSpPr>
            <a:spLocks/>
          </p:cNvSpPr>
          <p:nvPr/>
        </p:nvSpPr>
        <p:spPr bwMode="auto">
          <a:xfrm>
            <a:off x="6673166" y="3290684"/>
            <a:ext cx="113768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78" y="18"/>
              </a:cxn>
              <a:cxn ang="0">
                <a:pos x="12" y="18"/>
              </a:cxn>
              <a:cxn ang="0">
                <a:pos x="84" y="12"/>
              </a:cxn>
              <a:cxn ang="0">
                <a:pos x="84" y="0"/>
              </a:cxn>
              <a:cxn ang="0">
                <a:pos x="78" y="0"/>
              </a:cxn>
              <a:cxn ang="0">
                <a:pos x="12" y="0"/>
              </a:cxn>
            </a:cxnLst>
            <a:rect l="0" t="0" r="r" b="b"/>
            <a:pathLst>
              <a:path w="84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78" y="18"/>
                </a:lnTo>
                <a:lnTo>
                  <a:pt x="12" y="18"/>
                </a:lnTo>
                <a:lnTo>
                  <a:pt x="84" y="12"/>
                </a:lnTo>
                <a:lnTo>
                  <a:pt x="84" y="0"/>
                </a:lnTo>
                <a:lnTo>
                  <a:pt x="7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47" name="Freeform 447"/>
          <p:cNvSpPr>
            <a:spLocks/>
          </p:cNvSpPr>
          <p:nvPr/>
        </p:nvSpPr>
        <p:spPr bwMode="auto">
          <a:xfrm>
            <a:off x="6673166" y="3290684"/>
            <a:ext cx="113768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  <a:cxn ang="0">
                <a:pos x="13" y="3"/>
              </a:cxn>
              <a:cxn ang="0">
                <a:pos x="2" y="3"/>
              </a:cxn>
              <a:cxn ang="0">
                <a:pos x="14" y="2"/>
              </a:cxn>
              <a:cxn ang="0">
                <a:pos x="14" y="2"/>
              </a:cxn>
              <a:cxn ang="0">
                <a:pos x="14" y="1"/>
              </a:cxn>
              <a:cxn ang="0">
                <a:pos x="14" y="0"/>
              </a:cxn>
              <a:cxn ang="0">
                <a:pos x="14" y="0"/>
              </a:cxn>
              <a:cxn ang="0">
                <a:pos x="13" y="0"/>
              </a:cxn>
              <a:cxn ang="0">
                <a:pos x="2" y="0"/>
              </a:cxn>
            </a:cxnLst>
            <a:rect l="0" t="0" r="r" b="b"/>
            <a:pathLst>
              <a:path w="14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lnTo>
                  <a:pt x="13" y="3"/>
                </a:lnTo>
                <a:lnTo>
                  <a:pt x="2" y="3"/>
                </a:lnTo>
                <a:lnTo>
                  <a:pt x="14" y="2"/>
                </a:lnTo>
                <a:lnTo>
                  <a:pt x="14" y="2"/>
                </a:lnTo>
                <a:lnTo>
                  <a:pt x="14" y="1"/>
                </a:lnTo>
                <a:lnTo>
                  <a:pt x="14" y="0"/>
                </a:lnTo>
                <a:lnTo>
                  <a:pt x="14" y="0"/>
                </a:lnTo>
                <a:lnTo>
                  <a:pt x="1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48" name="Freeform 448"/>
          <p:cNvSpPr>
            <a:spLocks/>
          </p:cNvSpPr>
          <p:nvPr/>
        </p:nvSpPr>
        <p:spPr bwMode="auto">
          <a:xfrm>
            <a:off x="6762555" y="3290684"/>
            <a:ext cx="325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18" y="18"/>
              </a:cxn>
              <a:cxn ang="0">
                <a:pos x="12" y="18"/>
              </a:cxn>
              <a:cxn ang="0">
                <a:pos x="24" y="12"/>
              </a:cxn>
              <a:cxn ang="0">
                <a:pos x="24" y="0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24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18" y="18"/>
                </a:lnTo>
                <a:lnTo>
                  <a:pt x="12" y="18"/>
                </a:lnTo>
                <a:lnTo>
                  <a:pt x="24" y="12"/>
                </a:lnTo>
                <a:lnTo>
                  <a:pt x="24" y="0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49" name="Freeform 449"/>
          <p:cNvSpPr>
            <a:spLocks/>
          </p:cNvSpPr>
          <p:nvPr/>
        </p:nvSpPr>
        <p:spPr bwMode="auto">
          <a:xfrm>
            <a:off x="6762555" y="3290684"/>
            <a:ext cx="325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  <a:cxn ang="0">
                <a:pos x="3" y="3"/>
              </a:cxn>
              <a:cxn ang="0">
                <a:pos x="2" y="3"/>
              </a:cxn>
              <a:cxn ang="0">
                <a:pos x="4" y="2"/>
              </a:cxn>
              <a:cxn ang="0">
                <a:pos x="4" y="2"/>
              </a:cxn>
              <a:cxn ang="0">
                <a:pos x="4" y="1"/>
              </a:cxn>
              <a:cxn ang="0">
                <a:pos x="4" y="0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lnTo>
                  <a:pt x="3" y="3"/>
                </a:lnTo>
                <a:lnTo>
                  <a:pt x="2" y="3"/>
                </a:lnTo>
                <a:lnTo>
                  <a:pt x="4" y="2"/>
                </a:lnTo>
                <a:lnTo>
                  <a:pt x="4" y="2"/>
                </a:lnTo>
                <a:lnTo>
                  <a:pt x="4" y="1"/>
                </a:lnTo>
                <a:lnTo>
                  <a:pt x="4" y="0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50" name="Freeform 450"/>
          <p:cNvSpPr>
            <a:spLocks/>
          </p:cNvSpPr>
          <p:nvPr/>
        </p:nvSpPr>
        <p:spPr bwMode="auto">
          <a:xfrm>
            <a:off x="6770681" y="3290684"/>
            <a:ext cx="325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12" y="18"/>
              </a:cxn>
              <a:cxn ang="0">
                <a:pos x="18" y="12"/>
              </a:cxn>
              <a:cxn ang="0">
                <a:pos x="24" y="12"/>
              </a:cxn>
              <a:cxn ang="0">
                <a:pos x="24" y="0"/>
              </a:cxn>
              <a:cxn ang="0">
                <a:pos x="12" y="0"/>
              </a:cxn>
            </a:cxnLst>
            <a:rect l="0" t="0" r="r" b="b"/>
            <a:pathLst>
              <a:path w="24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12" y="18"/>
                </a:lnTo>
                <a:lnTo>
                  <a:pt x="18" y="12"/>
                </a:lnTo>
                <a:lnTo>
                  <a:pt x="24" y="12"/>
                </a:lnTo>
                <a:lnTo>
                  <a:pt x="24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51" name="Freeform 451"/>
          <p:cNvSpPr>
            <a:spLocks/>
          </p:cNvSpPr>
          <p:nvPr/>
        </p:nvSpPr>
        <p:spPr bwMode="auto">
          <a:xfrm>
            <a:off x="6770681" y="3290684"/>
            <a:ext cx="325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2" y="3"/>
              </a:cxn>
              <a:cxn ang="0">
                <a:pos x="2" y="3"/>
              </a:cxn>
              <a:cxn ang="0">
                <a:pos x="3" y="2"/>
              </a:cxn>
              <a:cxn ang="0">
                <a:pos x="4" y="2"/>
              </a:cxn>
              <a:cxn ang="0">
                <a:pos x="4" y="1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2" y="3"/>
                </a:lnTo>
                <a:lnTo>
                  <a:pt x="2" y="3"/>
                </a:lnTo>
                <a:lnTo>
                  <a:pt x="3" y="2"/>
                </a:lnTo>
                <a:lnTo>
                  <a:pt x="4" y="2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52" name="Freeform 452"/>
          <p:cNvSpPr>
            <a:spLocks/>
          </p:cNvSpPr>
          <p:nvPr/>
        </p:nvSpPr>
        <p:spPr bwMode="auto">
          <a:xfrm>
            <a:off x="6778808" y="3269499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6" y="36"/>
              </a:cxn>
              <a:cxn ang="0">
                <a:pos x="12" y="30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0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0"/>
                </a:lnTo>
                <a:lnTo>
                  <a:pt x="6" y="36"/>
                </a:lnTo>
                <a:lnTo>
                  <a:pt x="12" y="30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0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53" name="Freeform 453"/>
          <p:cNvSpPr>
            <a:spLocks/>
          </p:cNvSpPr>
          <p:nvPr/>
        </p:nvSpPr>
        <p:spPr bwMode="auto">
          <a:xfrm>
            <a:off x="6778808" y="3269499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0" y="5"/>
              </a:cxn>
              <a:cxn ang="0">
                <a:pos x="1" y="6"/>
              </a:cxn>
              <a:cxn ang="0">
                <a:pos x="2" y="5"/>
              </a:cxn>
              <a:cxn ang="0">
                <a:pos x="3" y="5"/>
              </a:cxn>
              <a:cxn ang="0">
                <a:pos x="3" y="1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0" y="5"/>
                </a:lnTo>
                <a:lnTo>
                  <a:pt x="1" y="6"/>
                </a:lnTo>
                <a:lnTo>
                  <a:pt x="2" y="5"/>
                </a:lnTo>
                <a:lnTo>
                  <a:pt x="3" y="5"/>
                </a:lnTo>
                <a:lnTo>
                  <a:pt x="3" y="1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54" name="Freeform 454"/>
          <p:cNvSpPr>
            <a:spLocks/>
          </p:cNvSpPr>
          <p:nvPr/>
        </p:nvSpPr>
        <p:spPr bwMode="auto">
          <a:xfrm>
            <a:off x="6778808" y="3269499"/>
            <a:ext cx="48758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36" y="18"/>
              </a:cxn>
              <a:cxn ang="0">
                <a:pos x="36" y="0"/>
              </a:cxn>
              <a:cxn ang="0">
                <a:pos x="30" y="0"/>
              </a:cxn>
              <a:cxn ang="0">
                <a:pos x="6" y="0"/>
              </a:cxn>
            </a:cxnLst>
            <a:rect l="0" t="0" r="r" b="b"/>
            <a:pathLst>
              <a:path w="36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36" y="18"/>
                </a:lnTo>
                <a:lnTo>
                  <a:pt x="36" y="0"/>
                </a:lnTo>
                <a:lnTo>
                  <a:pt x="30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55" name="Freeform 455"/>
          <p:cNvSpPr>
            <a:spLocks/>
          </p:cNvSpPr>
          <p:nvPr/>
        </p:nvSpPr>
        <p:spPr bwMode="auto">
          <a:xfrm>
            <a:off x="6778808" y="3269499"/>
            <a:ext cx="48758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5" y="3"/>
              </a:cxn>
              <a:cxn ang="0">
                <a:pos x="1" y="3"/>
              </a:cxn>
              <a:cxn ang="0">
                <a:pos x="6" y="3"/>
              </a:cxn>
              <a:cxn ang="0">
                <a:pos x="6" y="2"/>
              </a:cxn>
              <a:cxn ang="0">
                <a:pos x="6" y="1"/>
              </a:cxn>
              <a:cxn ang="0">
                <a:pos x="6" y="1"/>
              </a:cxn>
              <a:cxn ang="0">
                <a:pos x="6" y="0"/>
              </a:cxn>
              <a:cxn ang="0">
                <a:pos x="5" y="0"/>
              </a:cxn>
              <a:cxn ang="0">
                <a:pos x="1" y="0"/>
              </a:cxn>
            </a:cxnLst>
            <a:rect l="0" t="0" r="r" b="b"/>
            <a:pathLst>
              <a:path w="6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5" y="3"/>
                </a:lnTo>
                <a:lnTo>
                  <a:pt x="1" y="3"/>
                </a:lnTo>
                <a:lnTo>
                  <a:pt x="6" y="3"/>
                </a:lnTo>
                <a:lnTo>
                  <a:pt x="6" y="2"/>
                </a:lnTo>
                <a:lnTo>
                  <a:pt x="6" y="1"/>
                </a:lnTo>
                <a:lnTo>
                  <a:pt x="6" y="1"/>
                </a:lnTo>
                <a:lnTo>
                  <a:pt x="6" y="0"/>
                </a:lnTo>
                <a:lnTo>
                  <a:pt x="5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56" name="Freeform 456"/>
          <p:cNvSpPr>
            <a:spLocks/>
          </p:cNvSpPr>
          <p:nvPr/>
        </p:nvSpPr>
        <p:spPr bwMode="auto">
          <a:xfrm>
            <a:off x="6803187" y="3269499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24" y="18"/>
              </a:cxn>
              <a:cxn ang="0">
                <a:pos x="24" y="12"/>
              </a:cxn>
              <a:cxn ang="0">
                <a:pos x="30" y="6"/>
              </a:cxn>
              <a:cxn ang="0">
                <a:pos x="24" y="6"/>
              </a:cxn>
              <a:cxn ang="0">
                <a:pos x="24" y="0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24" y="18"/>
                </a:lnTo>
                <a:lnTo>
                  <a:pt x="24" y="12"/>
                </a:lnTo>
                <a:lnTo>
                  <a:pt x="30" y="6"/>
                </a:lnTo>
                <a:lnTo>
                  <a:pt x="24" y="6"/>
                </a:lnTo>
                <a:lnTo>
                  <a:pt x="24" y="0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57" name="Freeform 457"/>
          <p:cNvSpPr>
            <a:spLocks/>
          </p:cNvSpPr>
          <p:nvPr/>
        </p:nvSpPr>
        <p:spPr bwMode="auto">
          <a:xfrm>
            <a:off x="6803187" y="3269499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3" y="3"/>
              </a:cxn>
              <a:cxn ang="0">
                <a:pos x="2" y="3"/>
              </a:cxn>
              <a:cxn ang="0">
                <a:pos x="4" y="3"/>
              </a:cxn>
              <a:cxn ang="0">
                <a:pos x="4" y="2"/>
              </a:cxn>
              <a:cxn ang="0">
                <a:pos x="5" y="1"/>
              </a:cxn>
              <a:cxn ang="0">
                <a:pos x="4" y="1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3" y="3"/>
                </a:lnTo>
                <a:lnTo>
                  <a:pt x="2" y="3"/>
                </a:lnTo>
                <a:lnTo>
                  <a:pt x="4" y="3"/>
                </a:lnTo>
                <a:lnTo>
                  <a:pt x="4" y="2"/>
                </a:lnTo>
                <a:lnTo>
                  <a:pt x="5" y="1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58" name="Freeform 458"/>
          <p:cNvSpPr>
            <a:spLocks/>
          </p:cNvSpPr>
          <p:nvPr/>
        </p:nvSpPr>
        <p:spPr bwMode="auto">
          <a:xfrm>
            <a:off x="6819439" y="3269499"/>
            <a:ext cx="3413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246" y="18"/>
              </a:cxn>
              <a:cxn ang="0">
                <a:pos x="252" y="12"/>
              </a:cxn>
              <a:cxn ang="0">
                <a:pos x="252" y="6"/>
              </a:cxn>
              <a:cxn ang="0">
                <a:pos x="246" y="0"/>
              </a:cxn>
              <a:cxn ang="0">
                <a:pos x="240" y="0"/>
              </a:cxn>
              <a:cxn ang="0">
                <a:pos x="6" y="0"/>
              </a:cxn>
            </a:cxnLst>
            <a:rect l="0" t="0" r="r" b="b"/>
            <a:pathLst>
              <a:path w="252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246" y="18"/>
                </a:lnTo>
                <a:lnTo>
                  <a:pt x="252" y="12"/>
                </a:lnTo>
                <a:lnTo>
                  <a:pt x="252" y="6"/>
                </a:lnTo>
                <a:lnTo>
                  <a:pt x="246" y="0"/>
                </a:lnTo>
                <a:lnTo>
                  <a:pt x="240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59" name="Freeform 459"/>
          <p:cNvSpPr>
            <a:spLocks/>
          </p:cNvSpPr>
          <p:nvPr/>
        </p:nvSpPr>
        <p:spPr bwMode="auto">
          <a:xfrm>
            <a:off x="6819439" y="3269499"/>
            <a:ext cx="3413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40" y="3"/>
              </a:cxn>
              <a:cxn ang="0">
                <a:pos x="1" y="3"/>
              </a:cxn>
              <a:cxn ang="0">
                <a:pos x="41" y="3"/>
              </a:cxn>
              <a:cxn ang="0">
                <a:pos x="42" y="2"/>
              </a:cxn>
              <a:cxn ang="0">
                <a:pos x="42" y="1"/>
              </a:cxn>
              <a:cxn ang="0">
                <a:pos x="42" y="1"/>
              </a:cxn>
              <a:cxn ang="0">
                <a:pos x="41" y="0"/>
              </a:cxn>
              <a:cxn ang="0">
                <a:pos x="40" y="0"/>
              </a:cxn>
              <a:cxn ang="0">
                <a:pos x="1" y="0"/>
              </a:cxn>
            </a:cxnLst>
            <a:rect l="0" t="0" r="r" b="b"/>
            <a:pathLst>
              <a:path w="42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40" y="3"/>
                </a:lnTo>
                <a:lnTo>
                  <a:pt x="1" y="3"/>
                </a:lnTo>
                <a:lnTo>
                  <a:pt x="41" y="3"/>
                </a:lnTo>
                <a:lnTo>
                  <a:pt x="42" y="2"/>
                </a:lnTo>
                <a:lnTo>
                  <a:pt x="42" y="1"/>
                </a:lnTo>
                <a:lnTo>
                  <a:pt x="42" y="1"/>
                </a:lnTo>
                <a:lnTo>
                  <a:pt x="41" y="0"/>
                </a:lnTo>
                <a:lnTo>
                  <a:pt x="40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60" name="Freeform 460"/>
          <p:cNvSpPr>
            <a:spLocks/>
          </p:cNvSpPr>
          <p:nvPr/>
        </p:nvSpPr>
        <p:spPr bwMode="auto">
          <a:xfrm>
            <a:off x="7136365" y="3269499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24" y="18"/>
              </a:cxn>
              <a:cxn ang="0">
                <a:pos x="30" y="12"/>
              </a:cxn>
              <a:cxn ang="0">
                <a:pos x="30" y="6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24" y="18"/>
                </a:lnTo>
                <a:lnTo>
                  <a:pt x="30" y="12"/>
                </a:lnTo>
                <a:lnTo>
                  <a:pt x="30" y="6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61" name="Freeform 461"/>
          <p:cNvSpPr>
            <a:spLocks/>
          </p:cNvSpPr>
          <p:nvPr/>
        </p:nvSpPr>
        <p:spPr bwMode="auto">
          <a:xfrm>
            <a:off x="7136365" y="3269499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4" y="3"/>
              </a:cxn>
              <a:cxn ang="0">
                <a:pos x="1" y="3"/>
              </a:cxn>
              <a:cxn ang="0">
                <a:pos x="4" y="3"/>
              </a:cxn>
              <a:cxn ang="0">
                <a:pos x="5" y="2"/>
              </a:cxn>
              <a:cxn ang="0">
                <a:pos x="5" y="1"/>
              </a:cxn>
              <a:cxn ang="0">
                <a:pos x="5" y="1"/>
              </a:cxn>
              <a:cxn ang="0">
                <a:pos x="4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4" y="3"/>
                </a:lnTo>
                <a:lnTo>
                  <a:pt x="1" y="3"/>
                </a:lnTo>
                <a:lnTo>
                  <a:pt x="4" y="3"/>
                </a:lnTo>
                <a:lnTo>
                  <a:pt x="5" y="2"/>
                </a:lnTo>
                <a:lnTo>
                  <a:pt x="5" y="1"/>
                </a:lnTo>
                <a:lnTo>
                  <a:pt x="5" y="1"/>
                </a:lnTo>
                <a:lnTo>
                  <a:pt x="4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62" name="Freeform 462"/>
          <p:cNvSpPr>
            <a:spLocks/>
          </p:cNvSpPr>
          <p:nvPr/>
        </p:nvSpPr>
        <p:spPr bwMode="auto">
          <a:xfrm>
            <a:off x="7152618" y="3269499"/>
            <a:ext cx="195031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138" y="18"/>
              </a:cxn>
              <a:cxn ang="0">
                <a:pos x="138" y="12"/>
              </a:cxn>
              <a:cxn ang="0">
                <a:pos x="144" y="6"/>
              </a:cxn>
              <a:cxn ang="0">
                <a:pos x="138" y="6"/>
              </a:cxn>
              <a:cxn ang="0">
                <a:pos x="138" y="0"/>
              </a:cxn>
              <a:cxn ang="0">
                <a:pos x="132" y="0"/>
              </a:cxn>
              <a:cxn ang="0">
                <a:pos x="12" y="0"/>
              </a:cxn>
            </a:cxnLst>
            <a:rect l="0" t="0" r="r" b="b"/>
            <a:pathLst>
              <a:path w="144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138" y="18"/>
                </a:lnTo>
                <a:lnTo>
                  <a:pt x="138" y="12"/>
                </a:lnTo>
                <a:lnTo>
                  <a:pt x="144" y="6"/>
                </a:lnTo>
                <a:lnTo>
                  <a:pt x="138" y="6"/>
                </a:lnTo>
                <a:lnTo>
                  <a:pt x="138" y="0"/>
                </a:lnTo>
                <a:lnTo>
                  <a:pt x="132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63" name="Freeform 463"/>
          <p:cNvSpPr>
            <a:spLocks/>
          </p:cNvSpPr>
          <p:nvPr/>
        </p:nvSpPr>
        <p:spPr bwMode="auto">
          <a:xfrm>
            <a:off x="7152618" y="3269499"/>
            <a:ext cx="195031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22" y="3"/>
              </a:cxn>
              <a:cxn ang="0">
                <a:pos x="2" y="3"/>
              </a:cxn>
              <a:cxn ang="0">
                <a:pos x="23" y="3"/>
              </a:cxn>
              <a:cxn ang="0">
                <a:pos x="23" y="2"/>
              </a:cxn>
              <a:cxn ang="0">
                <a:pos x="24" y="1"/>
              </a:cxn>
              <a:cxn ang="0">
                <a:pos x="23" y="1"/>
              </a:cxn>
              <a:cxn ang="0">
                <a:pos x="23" y="0"/>
              </a:cxn>
              <a:cxn ang="0">
                <a:pos x="22" y="0"/>
              </a:cxn>
              <a:cxn ang="0">
                <a:pos x="2" y="0"/>
              </a:cxn>
            </a:cxnLst>
            <a:rect l="0" t="0" r="r" b="b"/>
            <a:pathLst>
              <a:path w="24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22" y="3"/>
                </a:lnTo>
                <a:lnTo>
                  <a:pt x="2" y="3"/>
                </a:lnTo>
                <a:lnTo>
                  <a:pt x="23" y="3"/>
                </a:lnTo>
                <a:lnTo>
                  <a:pt x="23" y="2"/>
                </a:lnTo>
                <a:lnTo>
                  <a:pt x="24" y="1"/>
                </a:lnTo>
                <a:lnTo>
                  <a:pt x="23" y="1"/>
                </a:lnTo>
                <a:lnTo>
                  <a:pt x="23" y="0"/>
                </a:lnTo>
                <a:lnTo>
                  <a:pt x="2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64" name="Freeform 464"/>
          <p:cNvSpPr>
            <a:spLocks/>
          </p:cNvSpPr>
          <p:nvPr/>
        </p:nvSpPr>
        <p:spPr bwMode="auto">
          <a:xfrm>
            <a:off x="7323271" y="3248315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6"/>
              </a:cxn>
              <a:cxn ang="0">
                <a:pos x="12" y="36"/>
              </a:cxn>
              <a:cxn ang="0">
                <a:pos x="12" y="30"/>
              </a:cxn>
              <a:cxn ang="0">
                <a:pos x="18" y="12"/>
              </a:cxn>
              <a:cxn ang="0">
                <a:pos x="18" y="24"/>
              </a:cxn>
              <a:cxn ang="0">
                <a:pos x="12" y="6"/>
              </a:cxn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6"/>
                </a:lnTo>
                <a:lnTo>
                  <a:pt x="12" y="36"/>
                </a:lnTo>
                <a:lnTo>
                  <a:pt x="12" y="30"/>
                </a:lnTo>
                <a:lnTo>
                  <a:pt x="18" y="12"/>
                </a:lnTo>
                <a:lnTo>
                  <a:pt x="18" y="24"/>
                </a:lnTo>
                <a:lnTo>
                  <a:pt x="12" y="6"/>
                </a:lnTo>
                <a:lnTo>
                  <a:pt x="12" y="0"/>
                </a:lnTo>
                <a:lnTo>
                  <a:pt x="0" y="0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65" name="Freeform 465"/>
          <p:cNvSpPr>
            <a:spLocks/>
          </p:cNvSpPr>
          <p:nvPr/>
        </p:nvSpPr>
        <p:spPr bwMode="auto">
          <a:xfrm>
            <a:off x="7323271" y="3248315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0" y="6"/>
              </a:cxn>
              <a:cxn ang="0">
                <a:pos x="1" y="6"/>
              </a:cxn>
              <a:cxn ang="0">
                <a:pos x="2" y="6"/>
              </a:cxn>
              <a:cxn ang="0">
                <a:pos x="2" y="5"/>
              </a:cxn>
              <a:cxn ang="0">
                <a:pos x="3" y="2"/>
              </a:cxn>
              <a:cxn ang="0">
                <a:pos x="3" y="4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0" y="6"/>
                </a:lnTo>
                <a:lnTo>
                  <a:pt x="1" y="6"/>
                </a:lnTo>
                <a:lnTo>
                  <a:pt x="2" y="6"/>
                </a:lnTo>
                <a:lnTo>
                  <a:pt x="2" y="5"/>
                </a:lnTo>
                <a:lnTo>
                  <a:pt x="3" y="2"/>
                </a:lnTo>
                <a:lnTo>
                  <a:pt x="3" y="4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66" name="Freeform 466"/>
          <p:cNvSpPr>
            <a:spLocks/>
          </p:cNvSpPr>
          <p:nvPr/>
        </p:nvSpPr>
        <p:spPr bwMode="auto">
          <a:xfrm>
            <a:off x="7323271" y="3248315"/>
            <a:ext cx="97516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72" y="18"/>
              </a:cxn>
              <a:cxn ang="0">
                <a:pos x="72" y="0"/>
              </a:cxn>
              <a:cxn ang="0">
                <a:pos x="66" y="0"/>
              </a:cxn>
              <a:cxn ang="0">
                <a:pos x="6" y="0"/>
              </a:cxn>
            </a:cxnLst>
            <a:rect l="0" t="0" r="r" b="b"/>
            <a:pathLst>
              <a:path w="72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72" y="18"/>
                </a:lnTo>
                <a:lnTo>
                  <a:pt x="72" y="0"/>
                </a:lnTo>
                <a:lnTo>
                  <a:pt x="66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67" name="Freeform 467"/>
          <p:cNvSpPr>
            <a:spLocks/>
          </p:cNvSpPr>
          <p:nvPr/>
        </p:nvSpPr>
        <p:spPr bwMode="auto">
          <a:xfrm>
            <a:off x="7323271" y="3248315"/>
            <a:ext cx="97516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11" y="3"/>
              </a:cxn>
              <a:cxn ang="0">
                <a:pos x="1" y="3"/>
              </a:cxn>
              <a:cxn ang="0">
                <a:pos x="12" y="3"/>
              </a:cxn>
              <a:cxn ang="0">
                <a:pos x="12" y="3"/>
              </a:cxn>
              <a:cxn ang="0">
                <a:pos x="12" y="2"/>
              </a:cxn>
              <a:cxn ang="0">
                <a:pos x="12" y="1"/>
              </a:cxn>
              <a:cxn ang="0">
                <a:pos x="12" y="0"/>
              </a:cxn>
              <a:cxn ang="0">
                <a:pos x="11" y="0"/>
              </a:cxn>
              <a:cxn ang="0">
                <a:pos x="1" y="0"/>
              </a:cxn>
            </a:cxnLst>
            <a:rect l="0" t="0" r="r" b="b"/>
            <a:pathLst>
              <a:path w="12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11" y="3"/>
                </a:lnTo>
                <a:lnTo>
                  <a:pt x="1" y="3"/>
                </a:lnTo>
                <a:lnTo>
                  <a:pt x="12" y="3"/>
                </a:lnTo>
                <a:lnTo>
                  <a:pt x="12" y="3"/>
                </a:lnTo>
                <a:lnTo>
                  <a:pt x="12" y="2"/>
                </a:lnTo>
                <a:lnTo>
                  <a:pt x="12" y="1"/>
                </a:lnTo>
                <a:lnTo>
                  <a:pt x="12" y="0"/>
                </a:lnTo>
                <a:lnTo>
                  <a:pt x="11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68" name="Freeform 468"/>
          <p:cNvSpPr>
            <a:spLocks/>
          </p:cNvSpPr>
          <p:nvPr/>
        </p:nvSpPr>
        <p:spPr bwMode="auto">
          <a:xfrm>
            <a:off x="7396407" y="3234192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18" y="30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0" y="30"/>
                </a:lnTo>
                <a:lnTo>
                  <a:pt x="18" y="30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69" name="Freeform 469"/>
          <p:cNvSpPr>
            <a:spLocks/>
          </p:cNvSpPr>
          <p:nvPr/>
        </p:nvSpPr>
        <p:spPr bwMode="auto">
          <a:xfrm>
            <a:off x="7396407" y="3234192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2" y="5"/>
              </a:cxn>
              <a:cxn ang="0">
                <a:pos x="3" y="5"/>
              </a:cxn>
              <a:cxn ang="0">
                <a:pos x="3" y="5"/>
              </a:cxn>
              <a:cxn ang="0">
                <a:pos x="3" y="1"/>
              </a:cxn>
              <a:cxn ang="0">
                <a:pos x="3" y="4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2" y="5"/>
                </a:lnTo>
                <a:lnTo>
                  <a:pt x="3" y="5"/>
                </a:lnTo>
                <a:lnTo>
                  <a:pt x="3" y="5"/>
                </a:lnTo>
                <a:lnTo>
                  <a:pt x="3" y="1"/>
                </a:lnTo>
                <a:lnTo>
                  <a:pt x="3" y="4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70" name="Freeform 470"/>
          <p:cNvSpPr>
            <a:spLocks/>
          </p:cNvSpPr>
          <p:nvPr/>
        </p:nvSpPr>
        <p:spPr bwMode="auto">
          <a:xfrm>
            <a:off x="7396407" y="3234192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24" y="18"/>
              </a:cxn>
              <a:cxn ang="0">
                <a:pos x="12" y="18"/>
              </a:cxn>
              <a:cxn ang="0">
                <a:pos x="30" y="12"/>
              </a:cxn>
              <a:cxn ang="0">
                <a:pos x="30" y="0"/>
              </a:cxn>
              <a:cxn ang="0">
                <a:pos x="24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24" y="18"/>
                </a:lnTo>
                <a:lnTo>
                  <a:pt x="12" y="18"/>
                </a:lnTo>
                <a:lnTo>
                  <a:pt x="30" y="12"/>
                </a:lnTo>
                <a:lnTo>
                  <a:pt x="30" y="0"/>
                </a:lnTo>
                <a:lnTo>
                  <a:pt x="24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71" name="Freeform 471"/>
          <p:cNvSpPr>
            <a:spLocks/>
          </p:cNvSpPr>
          <p:nvPr/>
        </p:nvSpPr>
        <p:spPr bwMode="auto">
          <a:xfrm>
            <a:off x="7396407" y="3234192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4" y="3"/>
              </a:cxn>
              <a:cxn ang="0">
                <a:pos x="2" y="3"/>
              </a:cxn>
              <a:cxn ang="0">
                <a:pos x="5" y="2"/>
              </a:cxn>
              <a:cxn ang="0">
                <a:pos x="5" y="2"/>
              </a:cxn>
              <a:cxn ang="0">
                <a:pos x="5" y="1"/>
              </a:cxn>
              <a:cxn ang="0">
                <a:pos x="5" y="0"/>
              </a:cxn>
              <a:cxn ang="0">
                <a:pos x="5" y="0"/>
              </a:cxn>
              <a:cxn ang="0">
                <a:pos x="4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4" y="3"/>
                </a:lnTo>
                <a:lnTo>
                  <a:pt x="2" y="3"/>
                </a:lnTo>
                <a:lnTo>
                  <a:pt x="5" y="2"/>
                </a:lnTo>
                <a:lnTo>
                  <a:pt x="5" y="2"/>
                </a:lnTo>
                <a:lnTo>
                  <a:pt x="5" y="1"/>
                </a:lnTo>
                <a:lnTo>
                  <a:pt x="5" y="0"/>
                </a:lnTo>
                <a:lnTo>
                  <a:pt x="5" y="0"/>
                </a:lnTo>
                <a:lnTo>
                  <a:pt x="4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72" name="Freeform 472"/>
          <p:cNvSpPr>
            <a:spLocks/>
          </p:cNvSpPr>
          <p:nvPr/>
        </p:nvSpPr>
        <p:spPr bwMode="auto">
          <a:xfrm>
            <a:off x="7412660" y="3213008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6" y="30"/>
              </a:cxn>
              <a:cxn ang="0">
                <a:pos x="12" y="36"/>
              </a:cxn>
              <a:cxn ang="0">
                <a:pos x="18" y="30"/>
              </a:cxn>
              <a:cxn ang="0">
                <a:pos x="18" y="0"/>
              </a:cxn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6" y="30"/>
                </a:lnTo>
                <a:lnTo>
                  <a:pt x="12" y="36"/>
                </a:lnTo>
                <a:lnTo>
                  <a:pt x="18" y="30"/>
                </a:lnTo>
                <a:lnTo>
                  <a:pt x="18" y="0"/>
                </a:ln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73" name="Freeform 473"/>
          <p:cNvSpPr>
            <a:spLocks/>
          </p:cNvSpPr>
          <p:nvPr/>
        </p:nvSpPr>
        <p:spPr bwMode="auto">
          <a:xfrm>
            <a:off x="7412660" y="3213008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5"/>
              </a:cxn>
              <a:cxn ang="0">
                <a:pos x="1" y="5"/>
              </a:cxn>
              <a:cxn ang="0">
                <a:pos x="2" y="6"/>
              </a:cxn>
              <a:cxn ang="0">
                <a:pos x="3" y="5"/>
              </a:cxn>
              <a:cxn ang="0">
                <a:pos x="3" y="5"/>
              </a:cxn>
              <a:cxn ang="0">
                <a:pos x="3" y="1"/>
              </a:cxn>
              <a:cxn ang="0">
                <a:pos x="3" y="4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1" y="5"/>
                </a:lnTo>
                <a:lnTo>
                  <a:pt x="1" y="5"/>
                </a:lnTo>
                <a:lnTo>
                  <a:pt x="2" y="6"/>
                </a:lnTo>
                <a:lnTo>
                  <a:pt x="3" y="5"/>
                </a:lnTo>
                <a:lnTo>
                  <a:pt x="3" y="5"/>
                </a:lnTo>
                <a:lnTo>
                  <a:pt x="3" y="1"/>
                </a:lnTo>
                <a:lnTo>
                  <a:pt x="3" y="4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74" name="Freeform 474"/>
          <p:cNvSpPr>
            <a:spLocks/>
          </p:cNvSpPr>
          <p:nvPr/>
        </p:nvSpPr>
        <p:spPr bwMode="auto">
          <a:xfrm>
            <a:off x="7412660" y="3213008"/>
            <a:ext cx="56884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6" y="12"/>
              </a:cxn>
              <a:cxn ang="0">
                <a:pos x="6" y="18"/>
              </a:cxn>
              <a:cxn ang="0">
                <a:pos x="36" y="18"/>
              </a:cxn>
              <a:cxn ang="0">
                <a:pos x="42" y="12"/>
              </a:cxn>
              <a:cxn ang="0">
                <a:pos x="42" y="6"/>
              </a:cxn>
              <a:cxn ang="0">
                <a:pos x="36" y="0"/>
              </a:cxn>
              <a:cxn ang="0">
                <a:pos x="12" y="0"/>
              </a:cxn>
            </a:cxnLst>
            <a:rect l="0" t="0" r="r" b="b"/>
            <a:pathLst>
              <a:path w="42" h="18">
                <a:moveTo>
                  <a:pt x="12" y="0"/>
                </a:move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6" y="12"/>
                </a:lnTo>
                <a:lnTo>
                  <a:pt x="6" y="18"/>
                </a:lnTo>
                <a:lnTo>
                  <a:pt x="36" y="18"/>
                </a:lnTo>
                <a:lnTo>
                  <a:pt x="42" y="12"/>
                </a:lnTo>
                <a:lnTo>
                  <a:pt x="42" y="6"/>
                </a:lnTo>
                <a:lnTo>
                  <a:pt x="36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75" name="Freeform 475"/>
          <p:cNvSpPr>
            <a:spLocks/>
          </p:cNvSpPr>
          <p:nvPr/>
        </p:nvSpPr>
        <p:spPr bwMode="auto">
          <a:xfrm>
            <a:off x="7412660" y="3213008"/>
            <a:ext cx="56884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1" y="2"/>
              </a:cxn>
              <a:cxn ang="0">
                <a:pos x="1" y="3"/>
              </a:cxn>
              <a:cxn ang="0">
                <a:pos x="6" y="3"/>
              </a:cxn>
              <a:cxn ang="0">
                <a:pos x="2" y="3"/>
              </a:cxn>
              <a:cxn ang="0">
                <a:pos x="6" y="3"/>
              </a:cxn>
              <a:cxn ang="0">
                <a:pos x="7" y="2"/>
              </a:cxn>
              <a:cxn ang="0">
                <a:pos x="7" y="1"/>
              </a:cxn>
              <a:cxn ang="0">
                <a:pos x="7" y="1"/>
              </a:cxn>
              <a:cxn ang="0">
                <a:pos x="6" y="0"/>
              </a:cxn>
              <a:cxn ang="0">
                <a:pos x="6" y="0"/>
              </a:cxn>
              <a:cxn ang="0">
                <a:pos x="2" y="0"/>
              </a:cxn>
            </a:cxnLst>
            <a:rect l="0" t="0" r="r" b="b"/>
            <a:pathLst>
              <a:path w="7" h="3">
                <a:moveTo>
                  <a:pt x="2" y="0"/>
                </a:move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1" y="2"/>
                </a:lnTo>
                <a:lnTo>
                  <a:pt x="1" y="3"/>
                </a:lnTo>
                <a:lnTo>
                  <a:pt x="6" y="3"/>
                </a:lnTo>
                <a:lnTo>
                  <a:pt x="2" y="3"/>
                </a:lnTo>
                <a:lnTo>
                  <a:pt x="6" y="3"/>
                </a:lnTo>
                <a:lnTo>
                  <a:pt x="7" y="2"/>
                </a:lnTo>
                <a:lnTo>
                  <a:pt x="7" y="1"/>
                </a:lnTo>
                <a:lnTo>
                  <a:pt x="7" y="1"/>
                </a:lnTo>
                <a:lnTo>
                  <a:pt x="6" y="0"/>
                </a:lnTo>
                <a:lnTo>
                  <a:pt x="6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76" name="Freeform 476"/>
          <p:cNvSpPr>
            <a:spLocks/>
          </p:cNvSpPr>
          <p:nvPr/>
        </p:nvSpPr>
        <p:spPr bwMode="auto">
          <a:xfrm>
            <a:off x="7445165" y="3191823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6" y="36"/>
              </a:cxn>
              <a:cxn ang="0">
                <a:pos x="12" y="36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0"/>
                </a:lnTo>
                <a:lnTo>
                  <a:pt x="6" y="36"/>
                </a:lnTo>
                <a:lnTo>
                  <a:pt x="12" y="36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77" name="Freeform 477"/>
          <p:cNvSpPr>
            <a:spLocks/>
          </p:cNvSpPr>
          <p:nvPr/>
        </p:nvSpPr>
        <p:spPr bwMode="auto">
          <a:xfrm>
            <a:off x="7445165" y="3191823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6"/>
              </a:cxn>
              <a:cxn ang="0">
                <a:pos x="2" y="6"/>
              </a:cxn>
              <a:cxn ang="0">
                <a:pos x="2" y="6"/>
              </a:cxn>
              <a:cxn ang="0">
                <a:pos x="3" y="5"/>
              </a:cxn>
              <a:cxn ang="0">
                <a:pos x="3" y="2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1" y="6"/>
                </a:lnTo>
                <a:lnTo>
                  <a:pt x="2" y="6"/>
                </a:lnTo>
                <a:lnTo>
                  <a:pt x="2" y="6"/>
                </a:lnTo>
                <a:lnTo>
                  <a:pt x="3" y="5"/>
                </a:lnTo>
                <a:lnTo>
                  <a:pt x="3" y="2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78" name="Freeform 478"/>
          <p:cNvSpPr>
            <a:spLocks/>
          </p:cNvSpPr>
          <p:nvPr/>
        </p:nvSpPr>
        <p:spPr bwMode="auto">
          <a:xfrm>
            <a:off x="7445165" y="3191823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30" y="18"/>
              </a:cxn>
              <a:cxn ang="0">
                <a:pos x="30" y="6"/>
              </a:cxn>
              <a:cxn ang="0">
                <a:pos x="24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8"/>
                </a:lnTo>
                <a:lnTo>
                  <a:pt x="30" y="18"/>
                </a:lnTo>
                <a:lnTo>
                  <a:pt x="30" y="6"/>
                </a:lnTo>
                <a:lnTo>
                  <a:pt x="24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79" name="Freeform 479"/>
          <p:cNvSpPr>
            <a:spLocks/>
          </p:cNvSpPr>
          <p:nvPr/>
        </p:nvSpPr>
        <p:spPr bwMode="auto">
          <a:xfrm>
            <a:off x="7445165" y="3191823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4" y="3"/>
              </a:cxn>
              <a:cxn ang="0">
                <a:pos x="2" y="3"/>
              </a:cxn>
              <a:cxn ang="0">
                <a:pos x="4" y="3"/>
              </a:cxn>
              <a:cxn ang="0">
                <a:pos x="5" y="3"/>
              </a:cxn>
              <a:cxn ang="0">
                <a:pos x="5" y="2"/>
              </a:cxn>
              <a:cxn ang="0">
                <a:pos x="5" y="1"/>
              </a:cxn>
              <a:cxn ang="0">
                <a:pos x="4" y="0"/>
              </a:cxn>
              <a:cxn ang="0">
                <a:pos x="4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4" y="3"/>
                </a:lnTo>
                <a:lnTo>
                  <a:pt x="2" y="3"/>
                </a:lnTo>
                <a:lnTo>
                  <a:pt x="4" y="3"/>
                </a:lnTo>
                <a:lnTo>
                  <a:pt x="5" y="3"/>
                </a:lnTo>
                <a:lnTo>
                  <a:pt x="5" y="2"/>
                </a:lnTo>
                <a:lnTo>
                  <a:pt x="5" y="1"/>
                </a:lnTo>
                <a:lnTo>
                  <a:pt x="4" y="0"/>
                </a:lnTo>
                <a:lnTo>
                  <a:pt x="4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80" name="Freeform 480"/>
          <p:cNvSpPr>
            <a:spLocks/>
          </p:cNvSpPr>
          <p:nvPr/>
        </p:nvSpPr>
        <p:spPr bwMode="auto">
          <a:xfrm>
            <a:off x="7461418" y="3177700"/>
            <a:ext cx="24379" cy="3530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18" y="30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0">
                <a:moveTo>
                  <a:pt x="0" y="24"/>
                </a:moveTo>
                <a:lnTo>
                  <a:pt x="0" y="30"/>
                </a:lnTo>
                <a:lnTo>
                  <a:pt x="18" y="30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81" name="Freeform 481"/>
          <p:cNvSpPr>
            <a:spLocks/>
          </p:cNvSpPr>
          <p:nvPr/>
        </p:nvSpPr>
        <p:spPr bwMode="auto">
          <a:xfrm>
            <a:off x="7461418" y="3177700"/>
            <a:ext cx="24379" cy="3530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2" y="5"/>
              </a:cxn>
              <a:cxn ang="0">
                <a:pos x="2" y="5"/>
              </a:cxn>
              <a:cxn ang="0">
                <a:pos x="3" y="5"/>
              </a:cxn>
              <a:cxn ang="0">
                <a:pos x="3" y="1"/>
              </a:cxn>
              <a:cxn ang="0">
                <a:pos x="3" y="4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5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2" y="5"/>
                </a:lnTo>
                <a:lnTo>
                  <a:pt x="2" y="5"/>
                </a:lnTo>
                <a:lnTo>
                  <a:pt x="3" y="5"/>
                </a:lnTo>
                <a:lnTo>
                  <a:pt x="3" y="1"/>
                </a:lnTo>
                <a:lnTo>
                  <a:pt x="3" y="4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82" name="Freeform 482"/>
          <p:cNvSpPr>
            <a:spLocks/>
          </p:cNvSpPr>
          <p:nvPr/>
        </p:nvSpPr>
        <p:spPr bwMode="auto">
          <a:xfrm>
            <a:off x="7461418" y="3177700"/>
            <a:ext cx="390063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276" y="18"/>
              </a:cxn>
              <a:cxn ang="0">
                <a:pos x="12" y="18"/>
              </a:cxn>
              <a:cxn ang="0">
                <a:pos x="282" y="12"/>
              </a:cxn>
              <a:cxn ang="0">
                <a:pos x="288" y="12"/>
              </a:cxn>
              <a:cxn ang="0">
                <a:pos x="288" y="0"/>
              </a:cxn>
              <a:cxn ang="0">
                <a:pos x="276" y="0"/>
              </a:cxn>
              <a:cxn ang="0">
                <a:pos x="12" y="0"/>
              </a:cxn>
            </a:cxnLst>
            <a:rect l="0" t="0" r="r" b="b"/>
            <a:pathLst>
              <a:path w="288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276" y="18"/>
                </a:lnTo>
                <a:lnTo>
                  <a:pt x="12" y="18"/>
                </a:lnTo>
                <a:lnTo>
                  <a:pt x="282" y="12"/>
                </a:lnTo>
                <a:lnTo>
                  <a:pt x="288" y="12"/>
                </a:lnTo>
                <a:lnTo>
                  <a:pt x="288" y="0"/>
                </a:lnTo>
                <a:lnTo>
                  <a:pt x="276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83" name="Freeform 483"/>
          <p:cNvSpPr>
            <a:spLocks/>
          </p:cNvSpPr>
          <p:nvPr/>
        </p:nvSpPr>
        <p:spPr bwMode="auto">
          <a:xfrm>
            <a:off x="7461418" y="3177700"/>
            <a:ext cx="390063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46" y="3"/>
              </a:cxn>
              <a:cxn ang="0">
                <a:pos x="2" y="3"/>
              </a:cxn>
              <a:cxn ang="0">
                <a:pos x="47" y="2"/>
              </a:cxn>
              <a:cxn ang="0">
                <a:pos x="48" y="2"/>
              </a:cxn>
              <a:cxn ang="0">
                <a:pos x="48" y="1"/>
              </a:cxn>
              <a:cxn ang="0">
                <a:pos x="48" y="0"/>
              </a:cxn>
              <a:cxn ang="0">
                <a:pos x="47" y="0"/>
              </a:cxn>
              <a:cxn ang="0">
                <a:pos x="46" y="0"/>
              </a:cxn>
              <a:cxn ang="0">
                <a:pos x="2" y="0"/>
              </a:cxn>
            </a:cxnLst>
            <a:rect l="0" t="0" r="r" b="b"/>
            <a:pathLst>
              <a:path w="48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46" y="3"/>
                </a:lnTo>
                <a:lnTo>
                  <a:pt x="2" y="3"/>
                </a:lnTo>
                <a:lnTo>
                  <a:pt x="47" y="2"/>
                </a:lnTo>
                <a:lnTo>
                  <a:pt x="48" y="2"/>
                </a:lnTo>
                <a:lnTo>
                  <a:pt x="48" y="1"/>
                </a:lnTo>
                <a:lnTo>
                  <a:pt x="48" y="0"/>
                </a:lnTo>
                <a:lnTo>
                  <a:pt x="47" y="0"/>
                </a:lnTo>
                <a:lnTo>
                  <a:pt x="46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84" name="Freeform 484"/>
          <p:cNvSpPr>
            <a:spLocks/>
          </p:cNvSpPr>
          <p:nvPr/>
        </p:nvSpPr>
        <p:spPr bwMode="auto">
          <a:xfrm>
            <a:off x="7827102" y="3156516"/>
            <a:ext cx="24379" cy="42369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6" y="30"/>
              </a:cxn>
              <a:cxn ang="0">
                <a:pos x="6" y="36"/>
              </a:cxn>
              <a:cxn ang="0">
                <a:pos x="12" y="30"/>
              </a:cxn>
              <a:cxn ang="0">
                <a:pos x="18" y="30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24"/>
              </a:cxn>
            </a:cxnLst>
            <a:rect l="0" t="0" r="r" b="b"/>
            <a:pathLst>
              <a:path w="18" h="36">
                <a:moveTo>
                  <a:pt x="0" y="24"/>
                </a:moveTo>
                <a:lnTo>
                  <a:pt x="0" y="30"/>
                </a:lnTo>
                <a:lnTo>
                  <a:pt x="6" y="30"/>
                </a:lnTo>
                <a:lnTo>
                  <a:pt x="6" y="36"/>
                </a:lnTo>
                <a:lnTo>
                  <a:pt x="12" y="30"/>
                </a:lnTo>
                <a:lnTo>
                  <a:pt x="18" y="30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2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85" name="Freeform 485"/>
          <p:cNvSpPr>
            <a:spLocks/>
          </p:cNvSpPr>
          <p:nvPr/>
        </p:nvSpPr>
        <p:spPr bwMode="auto">
          <a:xfrm>
            <a:off x="7827102" y="3156516"/>
            <a:ext cx="24379" cy="42369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1" y="6"/>
              </a:cxn>
              <a:cxn ang="0">
                <a:pos x="2" y="5"/>
              </a:cxn>
              <a:cxn ang="0">
                <a:pos x="3" y="5"/>
              </a:cxn>
              <a:cxn ang="0">
                <a:pos x="3" y="1"/>
              </a:cxn>
              <a:cxn ang="0">
                <a:pos x="3" y="4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4"/>
              </a:cxn>
            </a:cxnLst>
            <a:rect l="0" t="0" r="r" b="b"/>
            <a:pathLst>
              <a:path w="3" h="6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1" y="6"/>
                </a:lnTo>
                <a:lnTo>
                  <a:pt x="2" y="5"/>
                </a:lnTo>
                <a:lnTo>
                  <a:pt x="3" y="5"/>
                </a:lnTo>
                <a:lnTo>
                  <a:pt x="3" y="1"/>
                </a:lnTo>
                <a:lnTo>
                  <a:pt x="3" y="4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4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86" name="Freeform 486"/>
          <p:cNvSpPr>
            <a:spLocks/>
          </p:cNvSpPr>
          <p:nvPr/>
        </p:nvSpPr>
        <p:spPr bwMode="auto">
          <a:xfrm>
            <a:off x="7827102" y="3156516"/>
            <a:ext cx="5011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30" y="18"/>
              </a:cxn>
              <a:cxn ang="0">
                <a:pos x="37" y="12"/>
              </a:cxn>
              <a:cxn ang="0">
                <a:pos x="37" y="6"/>
              </a:cxn>
              <a:cxn ang="0">
                <a:pos x="30" y="0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7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30" y="18"/>
                </a:lnTo>
                <a:lnTo>
                  <a:pt x="37" y="12"/>
                </a:lnTo>
                <a:lnTo>
                  <a:pt x="37" y="6"/>
                </a:lnTo>
                <a:lnTo>
                  <a:pt x="30" y="0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87" name="Freeform 487"/>
          <p:cNvSpPr>
            <a:spLocks/>
          </p:cNvSpPr>
          <p:nvPr/>
        </p:nvSpPr>
        <p:spPr bwMode="auto">
          <a:xfrm>
            <a:off x="7827102" y="3156516"/>
            <a:ext cx="5011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4" y="3"/>
              </a:cxn>
              <a:cxn ang="0">
                <a:pos x="1" y="3"/>
              </a:cxn>
              <a:cxn ang="0">
                <a:pos x="5" y="3"/>
              </a:cxn>
              <a:cxn ang="0">
                <a:pos x="6" y="2"/>
              </a:cxn>
              <a:cxn ang="0">
                <a:pos x="6" y="1"/>
              </a:cxn>
              <a:cxn ang="0">
                <a:pos x="6" y="1"/>
              </a:cxn>
              <a:cxn ang="0">
                <a:pos x="5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6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4" y="3"/>
                </a:lnTo>
                <a:lnTo>
                  <a:pt x="1" y="3"/>
                </a:lnTo>
                <a:lnTo>
                  <a:pt x="5" y="3"/>
                </a:lnTo>
                <a:lnTo>
                  <a:pt x="6" y="2"/>
                </a:lnTo>
                <a:lnTo>
                  <a:pt x="6" y="1"/>
                </a:lnTo>
                <a:lnTo>
                  <a:pt x="6" y="1"/>
                </a:lnTo>
                <a:lnTo>
                  <a:pt x="5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88" name="Freeform 488"/>
          <p:cNvSpPr>
            <a:spLocks/>
          </p:cNvSpPr>
          <p:nvPr/>
        </p:nvSpPr>
        <p:spPr bwMode="auto">
          <a:xfrm>
            <a:off x="7851481" y="3156516"/>
            <a:ext cx="13137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91" y="18"/>
              </a:cxn>
              <a:cxn ang="0">
                <a:pos x="97" y="12"/>
              </a:cxn>
              <a:cxn ang="0">
                <a:pos x="97" y="6"/>
              </a:cxn>
              <a:cxn ang="0">
                <a:pos x="91" y="0"/>
              </a:cxn>
              <a:cxn ang="0">
                <a:pos x="85" y="0"/>
              </a:cxn>
              <a:cxn ang="0">
                <a:pos x="6" y="0"/>
              </a:cxn>
            </a:cxnLst>
            <a:rect l="0" t="0" r="r" b="b"/>
            <a:pathLst>
              <a:path w="97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91" y="18"/>
                </a:lnTo>
                <a:lnTo>
                  <a:pt x="97" y="12"/>
                </a:lnTo>
                <a:lnTo>
                  <a:pt x="97" y="6"/>
                </a:lnTo>
                <a:lnTo>
                  <a:pt x="91" y="0"/>
                </a:lnTo>
                <a:lnTo>
                  <a:pt x="85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89" name="Freeform 489"/>
          <p:cNvSpPr>
            <a:spLocks/>
          </p:cNvSpPr>
          <p:nvPr/>
        </p:nvSpPr>
        <p:spPr bwMode="auto">
          <a:xfrm>
            <a:off x="7851481" y="3156516"/>
            <a:ext cx="13137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14" y="3"/>
              </a:cxn>
              <a:cxn ang="0">
                <a:pos x="1" y="3"/>
              </a:cxn>
              <a:cxn ang="0">
                <a:pos x="15" y="3"/>
              </a:cxn>
              <a:cxn ang="0">
                <a:pos x="16" y="2"/>
              </a:cxn>
              <a:cxn ang="0">
                <a:pos x="16" y="1"/>
              </a:cxn>
              <a:cxn ang="0">
                <a:pos x="16" y="1"/>
              </a:cxn>
              <a:cxn ang="0">
                <a:pos x="15" y="0"/>
              </a:cxn>
              <a:cxn ang="0">
                <a:pos x="14" y="0"/>
              </a:cxn>
              <a:cxn ang="0">
                <a:pos x="1" y="0"/>
              </a:cxn>
            </a:cxnLst>
            <a:rect l="0" t="0" r="r" b="b"/>
            <a:pathLst>
              <a:path w="16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14" y="3"/>
                </a:lnTo>
                <a:lnTo>
                  <a:pt x="1" y="3"/>
                </a:lnTo>
                <a:lnTo>
                  <a:pt x="15" y="3"/>
                </a:lnTo>
                <a:lnTo>
                  <a:pt x="16" y="2"/>
                </a:lnTo>
                <a:lnTo>
                  <a:pt x="16" y="1"/>
                </a:lnTo>
                <a:lnTo>
                  <a:pt x="16" y="1"/>
                </a:lnTo>
                <a:lnTo>
                  <a:pt x="15" y="0"/>
                </a:lnTo>
                <a:lnTo>
                  <a:pt x="1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90" name="Freeform 490"/>
          <p:cNvSpPr>
            <a:spLocks/>
          </p:cNvSpPr>
          <p:nvPr/>
        </p:nvSpPr>
        <p:spPr bwMode="auto">
          <a:xfrm>
            <a:off x="7958477" y="3156516"/>
            <a:ext cx="97516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66" y="18"/>
              </a:cxn>
              <a:cxn ang="0">
                <a:pos x="72" y="12"/>
              </a:cxn>
              <a:cxn ang="0">
                <a:pos x="72" y="6"/>
              </a:cxn>
              <a:cxn ang="0">
                <a:pos x="66" y="0"/>
              </a:cxn>
              <a:cxn ang="0">
                <a:pos x="60" y="0"/>
              </a:cxn>
              <a:cxn ang="0">
                <a:pos x="6" y="0"/>
              </a:cxn>
            </a:cxnLst>
            <a:rect l="0" t="0" r="r" b="b"/>
            <a:pathLst>
              <a:path w="72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66" y="18"/>
                </a:lnTo>
                <a:lnTo>
                  <a:pt x="72" y="12"/>
                </a:lnTo>
                <a:lnTo>
                  <a:pt x="72" y="6"/>
                </a:lnTo>
                <a:lnTo>
                  <a:pt x="66" y="0"/>
                </a:lnTo>
                <a:lnTo>
                  <a:pt x="60" y="0"/>
                </a:lnTo>
                <a:lnTo>
                  <a:pt x="6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91" name="Freeform 491"/>
          <p:cNvSpPr>
            <a:spLocks/>
          </p:cNvSpPr>
          <p:nvPr/>
        </p:nvSpPr>
        <p:spPr bwMode="auto">
          <a:xfrm>
            <a:off x="7958477" y="3156516"/>
            <a:ext cx="97516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10" y="3"/>
              </a:cxn>
              <a:cxn ang="0">
                <a:pos x="1" y="3"/>
              </a:cxn>
              <a:cxn ang="0">
                <a:pos x="11" y="3"/>
              </a:cxn>
              <a:cxn ang="0">
                <a:pos x="12" y="2"/>
              </a:cxn>
              <a:cxn ang="0">
                <a:pos x="12" y="1"/>
              </a:cxn>
              <a:cxn ang="0">
                <a:pos x="12" y="1"/>
              </a:cxn>
              <a:cxn ang="0">
                <a:pos x="11" y="0"/>
              </a:cxn>
              <a:cxn ang="0">
                <a:pos x="10" y="0"/>
              </a:cxn>
              <a:cxn ang="0">
                <a:pos x="1" y="0"/>
              </a:cxn>
            </a:cxnLst>
            <a:rect l="0" t="0" r="r" b="b"/>
            <a:pathLst>
              <a:path w="12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10" y="3"/>
                </a:lnTo>
                <a:lnTo>
                  <a:pt x="1" y="3"/>
                </a:lnTo>
                <a:lnTo>
                  <a:pt x="11" y="3"/>
                </a:lnTo>
                <a:lnTo>
                  <a:pt x="12" y="2"/>
                </a:lnTo>
                <a:lnTo>
                  <a:pt x="12" y="1"/>
                </a:lnTo>
                <a:lnTo>
                  <a:pt x="12" y="1"/>
                </a:lnTo>
                <a:lnTo>
                  <a:pt x="11" y="0"/>
                </a:lnTo>
                <a:lnTo>
                  <a:pt x="10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92" name="Freeform 492"/>
          <p:cNvSpPr>
            <a:spLocks/>
          </p:cNvSpPr>
          <p:nvPr/>
        </p:nvSpPr>
        <p:spPr bwMode="auto">
          <a:xfrm>
            <a:off x="1460137" y="4492310"/>
            <a:ext cx="24379" cy="120045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6" y="102"/>
              </a:cxn>
              <a:cxn ang="0">
                <a:pos x="12" y="102"/>
              </a:cxn>
              <a:cxn ang="0">
                <a:pos x="18" y="96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96"/>
              </a:cxn>
            </a:cxnLst>
            <a:rect l="0" t="0" r="r" b="b"/>
            <a:pathLst>
              <a:path w="18" h="102">
                <a:moveTo>
                  <a:pt x="0" y="96"/>
                </a:moveTo>
                <a:lnTo>
                  <a:pt x="6" y="102"/>
                </a:lnTo>
                <a:lnTo>
                  <a:pt x="12" y="102"/>
                </a:lnTo>
                <a:lnTo>
                  <a:pt x="18" y="96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9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93" name="Freeform 493"/>
          <p:cNvSpPr>
            <a:spLocks/>
          </p:cNvSpPr>
          <p:nvPr/>
        </p:nvSpPr>
        <p:spPr bwMode="auto">
          <a:xfrm>
            <a:off x="1460137" y="4492310"/>
            <a:ext cx="24379" cy="120045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1" y="16"/>
              </a:cxn>
              <a:cxn ang="0">
                <a:pos x="1" y="17"/>
              </a:cxn>
              <a:cxn ang="0">
                <a:pos x="1" y="17"/>
              </a:cxn>
              <a:cxn ang="0">
                <a:pos x="2" y="17"/>
              </a:cxn>
              <a:cxn ang="0">
                <a:pos x="3" y="16"/>
              </a:cxn>
              <a:cxn ang="0">
                <a:pos x="3" y="1"/>
              </a:cxn>
              <a:cxn ang="0">
                <a:pos x="3" y="16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6"/>
              </a:cxn>
            </a:cxnLst>
            <a:rect l="0" t="0" r="r" b="b"/>
            <a:pathLst>
              <a:path w="3" h="17">
                <a:moveTo>
                  <a:pt x="0" y="16"/>
                </a:moveTo>
                <a:lnTo>
                  <a:pt x="1" y="16"/>
                </a:lnTo>
                <a:lnTo>
                  <a:pt x="1" y="17"/>
                </a:lnTo>
                <a:lnTo>
                  <a:pt x="1" y="17"/>
                </a:lnTo>
                <a:lnTo>
                  <a:pt x="2" y="17"/>
                </a:lnTo>
                <a:lnTo>
                  <a:pt x="3" y="16"/>
                </a:lnTo>
                <a:lnTo>
                  <a:pt x="3" y="1"/>
                </a:lnTo>
                <a:lnTo>
                  <a:pt x="3" y="16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1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94" name="Freeform 494"/>
          <p:cNvSpPr>
            <a:spLocks/>
          </p:cNvSpPr>
          <p:nvPr/>
        </p:nvSpPr>
        <p:spPr bwMode="auto">
          <a:xfrm>
            <a:off x="1460137" y="4492310"/>
            <a:ext cx="24379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12" y="18"/>
              </a:cxn>
              <a:cxn ang="0">
                <a:pos x="6" y="18"/>
              </a:cxn>
              <a:cxn ang="0">
                <a:pos x="18" y="12"/>
              </a:cxn>
              <a:cxn ang="0">
                <a:pos x="18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18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12" y="18"/>
                </a:lnTo>
                <a:lnTo>
                  <a:pt x="6" y="18"/>
                </a:lnTo>
                <a:lnTo>
                  <a:pt x="18" y="12"/>
                </a:lnTo>
                <a:lnTo>
                  <a:pt x="18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95" name="Freeform 495"/>
          <p:cNvSpPr>
            <a:spLocks/>
          </p:cNvSpPr>
          <p:nvPr/>
        </p:nvSpPr>
        <p:spPr bwMode="auto">
          <a:xfrm>
            <a:off x="1460137" y="4492310"/>
            <a:ext cx="24379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2" y="3"/>
              </a:cxn>
              <a:cxn ang="0">
                <a:pos x="1" y="3"/>
              </a:cxn>
              <a:cxn ang="0">
                <a:pos x="3" y="2"/>
              </a:cxn>
              <a:cxn ang="0">
                <a:pos x="3" y="2"/>
              </a:cxn>
              <a:cxn ang="0">
                <a:pos x="3" y="1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3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2" y="3"/>
                </a:lnTo>
                <a:lnTo>
                  <a:pt x="1" y="3"/>
                </a:lnTo>
                <a:lnTo>
                  <a:pt x="3" y="2"/>
                </a:lnTo>
                <a:lnTo>
                  <a:pt x="3" y="2"/>
                </a:lnTo>
                <a:lnTo>
                  <a:pt x="3" y="1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96" name="Freeform 496"/>
          <p:cNvSpPr>
            <a:spLocks/>
          </p:cNvSpPr>
          <p:nvPr/>
        </p:nvSpPr>
        <p:spPr bwMode="auto">
          <a:xfrm>
            <a:off x="1460137" y="4322835"/>
            <a:ext cx="24379" cy="19066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6" y="156"/>
              </a:cxn>
              <a:cxn ang="0">
                <a:pos x="12" y="162"/>
              </a:cxn>
              <a:cxn ang="0">
                <a:pos x="18" y="156"/>
              </a:cxn>
              <a:cxn ang="0">
                <a:pos x="18" y="0"/>
              </a:cxn>
              <a:cxn ang="0">
                <a:pos x="6" y="0"/>
              </a:cxn>
              <a:cxn ang="0">
                <a:pos x="0" y="6"/>
              </a:cxn>
              <a:cxn ang="0">
                <a:pos x="0" y="150"/>
              </a:cxn>
            </a:cxnLst>
            <a:rect l="0" t="0" r="r" b="b"/>
            <a:pathLst>
              <a:path w="18" h="162">
                <a:moveTo>
                  <a:pt x="0" y="150"/>
                </a:moveTo>
                <a:lnTo>
                  <a:pt x="6" y="156"/>
                </a:lnTo>
                <a:lnTo>
                  <a:pt x="12" y="162"/>
                </a:lnTo>
                <a:lnTo>
                  <a:pt x="18" y="156"/>
                </a:lnTo>
                <a:lnTo>
                  <a:pt x="18" y="0"/>
                </a:lnTo>
                <a:lnTo>
                  <a:pt x="6" y="0"/>
                </a:lnTo>
                <a:lnTo>
                  <a:pt x="0" y="6"/>
                </a:lnTo>
                <a:lnTo>
                  <a:pt x="0" y="15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97" name="Freeform 497"/>
          <p:cNvSpPr>
            <a:spLocks/>
          </p:cNvSpPr>
          <p:nvPr/>
        </p:nvSpPr>
        <p:spPr bwMode="auto">
          <a:xfrm>
            <a:off x="1460137" y="4322835"/>
            <a:ext cx="24379" cy="190660"/>
          </a:xfrm>
          <a:custGeom>
            <a:avLst/>
            <a:gdLst/>
            <a:ahLst/>
            <a:cxnLst>
              <a:cxn ang="0">
                <a:pos x="0" y="25"/>
              </a:cxn>
              <a:cxn ang="0">
                <a:pos x="1" y="26"/>
              </a:cxn>
              <a:cxn ang="0">
                <a:pos x="1" y="26"/>
              </a:cxn>
              <a:cxn ang="0">
                <a:pos x="2" y="27"/>
              </a:cxn>
              <a:cxn ang="0">
                <a:pos x="3" y="26"/>
              </a:cxn>
              <a:cxn ang="0">
                <a:pos x="3" y="26"/>
              </a:cxn>
              <a:cxn ang="0">
                <a:pos x="3" y="1"/>
              </a:cxn>
              <a:cxn ang="0">
                <a:pos x="3" y="25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25"/>
              </a:cxn>
            </a:cxnLst>
            <a:rect l="0" t="0" r="r" b="b"/>
            <a:pathLst>
              <a:path w="3" h="27">
                <a:moveTo>
                  <a:pt x="0" y="25"/>
                </a:moveTo>
                <a:lnTo>
                  <a:pt x="1" y="26"/>
                </a:lnTo>
                <a:lnTo>
                  <a:pt x="1" y="26"/>
                </a:lnTo>
                <a:lnTo>
                  <a:pt x="2" y="27"/>
                </a:lnTo>
                <a:lnTo>
                  <a:pt x="3" y="26"/>
                </a:lnTo>
                <a:lnTo>
                  <a:pt x="3" y="26"/>
                </a:lnTo>
                <a:lnTo>
                  <a:pt x="3" y="1"/>
                </a:lnTo>
                <a:lnTo>
                  <a:pt x="3" y="25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25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98" name="Freeform 498"/>
          <p:cNvSpPr>
            <a:spLocks/>
          </p:cNvSpPr>
          <p:nvPr/>
        </p:nvSpPr>
        <p:spPr bwMode="auto">
          <a:xfrm>
            <a:off x="1460137" y="4322835"/>
            <a:ext cx="48758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30" y="18"/>
              </a:cxn>
              <a:cxn ang="0">
                <a:pos x="12" y="18"/>
              </a:cxn>
              <a:cxn ang="0">
                <a:pos x="36" y="12"/>
              </a:cxn>
              <a:cxn ang="0">
                <a:pos x="36" y="0"/>
              </a:cxn>
              <a:cxn ang="0">
                <a:pos x="30" y="0"/>
              </a:cxn>
              <a:cxn ang="0">
                <a:pos x="12" y="0"/>
              </a:cxn>
            </a:cxnLst>
            <a:rect l="0" t="0" r="r" b="b"/>
            <a:pathLst>
              <a:path w="36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30" y="18"/>
                </a:lnTo>
                <a:lnTo>
                  <a:pt x="12" y="18"/>
                </a:lnTo>
                <a:lnTo>
                  <a:pt x="36" y="12"/>
                </a:lnTo>
                <a:lnTo>
                  <a:pt x="36" y="0"/>
                </a:lnTo>
                <a:lnTo>
                  <a:pt x="3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99" name="Freeform 499"/>
          <p:cNvSpPr>
            <a:spLocks/>
          </p:cNvSpPr>
          <p:nvPr/>
        </p:nvSpPr>
        <p:spPr bwMode="auto">
          <a:xfrm>
            <a:off x="1460137" y="4322835"/>
            <a:ext cx="48758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  <a:cxn ang="0">
                <a:pos x="5" y="3"/>
              </a:cxn>
              <a:cxn ang="0">
                <a:pos x="2" y="3"/>
              </a:cxn>
              <a:cxn ang="0">
                <a:pos x="6" y="2"/>
              </a:cxn>
              <a:cxn ang="0">
                <a:pos x="6" y="2"/>
              </a:cxn>
              <a:cxn ang="0">
                <a:pos x="6" y="1"/>
              </a:cxn>
              <a:cxn ang="0">
                <a:pos x="6" y="0"/>
              </a:cxn>
              <a:cxn ang="0">
                <a:pos x="6" y="0"/>
              </a:cxn>
              <a:cxn ang="0">
                <a:pos x="5" y="0"/>
              </a:cxn>
              <a:cxn ang="0">
                <a:pos x="2" y="0"/>
              </a:cxn>
            </a:cxnLst>
            <a:rect l="0" t="0" r="r" b="b"/>
            <a:pathLst>
              <a:path w="6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lnTo>
                  <a:pt x="5" y="3"/>
                </a:lnTo>
                <a:lnTo>
                  <a:pt x="2" y="3"/>
                </a:lnTo>
                <a:lnTo>
                  <a:pt x="6" y="2"/>
                </a:lnTo>
                <a:lnTo>
                  <a:pt x="6" y="2"/>
                </a:lnTo>
                <a:lnTo>
                  <a:pt x="6" y="1"/>
                </a:lnTo>
                <a:lnTo>
                  <a:pt x="6" y="0"/>
                </a:lnTo>
                <a:lnTo>
                  <a:pt x="6" y="0"/>
                </a:lnTo>
                <a:lnTo>
                  <a:pt x="5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00" name="Freeform 500"/>
          <p:cNvSpPr>
            <a:spLocks/>
          </p:cNvSpPr>
          <p:nvPr/>
        </p:nvSpPr>
        <p:spPr bwMode="auto">
          <a:xfrm>
            <a:off x="1484516" y="4287528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6" y="42"/>
              </a:cxn>
              <a:cxn ang="0">
                <a:pos x="12" y="48"/>
              </a:cxn>
              <a:cxn ang="0">
                <a:pos x="18" y="42"/>
              </a:cxn>
              <a:cxn ang="0">
                <a:pos x="18" y="0"/>
              </a:cxn>
              <a:cxn ang="0">
                <a:pos x="6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6" y="42"/>
                </a:lnTo>
                <a:lnTo>
                  <a:pt x="12" y="48"/>
                </a:lnTo>
                <a:lnTo>
                  <a:pt x="18" y="42"/>
                </a:lnTo>
                <a:lnTo>
                  <a:pt x="18" y="0"/>
                </a:lnTo>
                <a:lnTo>
                  <a:pt x="6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01" name="Freeform 501"/>
          <p:cNvSpPr>
            <a:spLocks/>
          </p:cNvSpPr>
          <p:nvPr/>
        </p:nvSpPr>
        <p:spPr bwMode="auto">
          <a:xfrm>
            <a:off x="1484516" y="4287528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1" y="7"/>
              </a:cxn>
              <a:cxn ang="0">
                <a:pos x="1" y="7"/>
              </a:cxn>
              <a:cxn ang="0">
                <a:pos x="2" y="8"/>
              </a:cxn>
              <a:cxn ang="0">
                <a:pos x="3" y="7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1" y="7"/>
                </a:lnTo>
                <a:lnTo>
                  <a:pt x="1" y="7"/>
                </a:lnTo>
                <a:lnTo>
                  <a:pt x="2" y="8"/>
                </a:lnTo>
                <a:lnTo>
                  <a:pt x="3" y="7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02" name="Freeform 502"/>
          <p:cNvSpPr>
            <a:spLocks/>
          </p:cNvSpPr>
          <p:nvPr/>
        </p:nvSpPr>
        <p:spPr bwMode="auto">
          <a:xfrm>
            <a:off x="1484516" y="4287528"/>
            <a:ext cx="12189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6" y="18"/>
              </a:cxn>
              <a:cxn ang="0">
                <a:pos x="90" y="18"/>
              </a:cxn>
              <a:cxn ang="0">
                <a:pos x="90" y="0"/>
              </a:cxn>
              <a:cxn ang="0">
                <a:pos x="84" y="0"/>
              </a:cxn>
              <a:cxn ang="0">
                <a:pos x="12" y="0"/>
              </a:cxn>
            </a:cxnLst>
            <a:rect l="0" t="0" r="r" b="b"/>
            <a:pathLst>
              <a:path w="90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6" y="18"/>
                </a:lnTo>
                <a:lnTo>
                  <a:pt x="90" y="18"/>
                </a:lnTo>
                <a:lnTo>
                  <a:pt x="90" y="0"/>
                </a:lnTo>
                <a:lnTo>
                  <a:pt x="84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03" name="Freeform 503"/>
          <p:cNvSpPr>
            <a:spLocks/>
          </p:cNvSpPr>
          <p:nvPr/>
        </p:nvSpPr>
        <p:spPr bwMode="auto">
          <a:xfrm>
            <a:off x="1484516" y="4287528"/>
            <a:ext cx="12189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3"/>
              </a:cxn>
              <a:cxn ang="0">
                <a:pos x="14" y="3"/>
              </a:cxn>
              <a:cxn ang="0">
                <a:pos x="2" y="3"/>
              </a:cxn>
              <a:cxn ang="0">
                <a:pos x="15" y="3"/>
              </a:cxn>
              <a:cxn ang="0">
                <a:pos x="15" y="2"/>
              </a:cxn>
              <a:cxn ang="0">
                <a:pos x="15" y="1"/>
              </a:cxn>
              <a:cxn ang="0">
                <a:pos x="15" y="0"/>
              </a:cxn>
              <a:cxn ang="0">
                <a:pos x="15" y="0"/>
              </a:cxn>
              <a:cxn ang="0">
                <a:pos x="14" y="0"/>
              </a:cxn>
              <a:cxn ang="0">
                <a:pos x="2" y="0"/>
              </a:cxn>
            </a:cxnLst>
            <a:rect l="0" t="0" r="r" b="b"/>
            <a:pathLst>
              <a:path w="15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3"/>
                </a:lnTo>
                <a:lnTo>
                  <a:pt x="14" y="3"/>
                </a:lnTo>
                <a:lnTo>
                  <a:pt x="2" y="3"/>
                </a:lnTo>
                <a:lnTo>
                  <a:pt x="15" y="3"/>
                </a:lnTo>
                <a:lnTo>
                  <a:pt x="15" y="2"/>
                </a:lnTo>
                <a:lnTo>
                  <a:pt x="15" y="1"/>
                </a:lnTo>
                <a:lnTo>
                  <a:pt x="15" y="0"/>
                </a:lnTo>
                <a:lnTo>
                  <a:pt x="15" y="0"/>
                </a:lnTo>
                <a:lnTo>
                  <a:pt x="14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04" name="Freeform 504"/>
          <p:cNvSpPr>
            <a:spLocks/>
          </p:cNvSpPr>
          <p:nvPr/>
        </p:nvSpPr>
        <p:spPr bwMode="auto">
          <a:xfrm>
            <a:off x="1582032" y="4287528"/>
            <a:ext cx="48758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6" y="18"/>
              </a:cxn>
              <a:cxn ang="0">
                <a:pos x="30" y="18"/>
              </a:cxn>
              <a:cxn ang="0">
                <a:pos x="36" y="12"/>
              </a:cxn>
              <a:cxn ang="0">
                <a:pos x="36" y="0"/>
              </a:cxn>
              <a:cxn ang="0">
                <a:pos x="30" y="0"/>
              </a:cxn>
              <a:cxn ang="0">
                <a:pos x="12" y="0"/>
              </a:cxn>
            </a:cxnLst>
            <a:rect l="0" t="0" r="r" b="b"/>
            <a:pathLst>
              <a:path w="36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6" y="18"/>
                </a:lnTo>
                <a:lnTo>
                  <a:pt x="30" y="18"/>
                </a:lnTo>
                <a:lnTo>
                  <a:pt x="36" y="12"/>
                </a:lnTo>
                <a:lnTo>
                  <a:pt x="36" y="0"/>
                </a:lnTo>
                <a:lnTo>
                  <a:pt x="3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05" name="Freeform 505"/>
          <p:cNvSpPr>
            <a:spLocks/>
          </p:cNvSpPr>
          <p:nvPr/>
        </p:nvSpPr>
        <p:spPr bwMode="auto">
          <a:xfrm>
            <a:off x="1582032" y="4287528"/>
            <a:ext cx="48758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3"/>
              </a:cxn>
              <a:cxn ang="0">
                <a:pos x="5" y="3"/>
              </a:cxn>
              <a:cxn ang="0">
                <a:pos x="2" y="3"/>
              </a:cxn>
              <a:cxn ang="0">
                <a:pos x="5" y="3"/>
              </a:cxn>
              <a:cxn ang="0">
                <a:pos x="6" y="2"/>
              </a:cxn>
              <a:cxn ang="0">
                <a:pos x="6" y="1"/>
              </a:cxn>
              <a:cxn ang="0">
                <a:pos x="6" y="0"/>
              </a:cxn>
              <a:cxn ang="0">
                <a:pos x="5" y="0"/>
              </a:cxn>
              <a:cxn ang="0">
                <a:pos x="5" y="0"/>
              </a:cxn>
              <a:cxn ang="0">
                <a:pos x="2" y="0"/>
              </a:cxn>
            </a:cxnLst>
            <a:rect l="0" t="0" r="r" b="b"/>
            <a:pathLst>
              <a:path w="6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3"/>
                </a:lnTo>
                <a:lnTo>
                  <a:pt x="5" y="3"/>
                </a:lnTo>
                <a:lnTo>
                  <a:pt x="2" y="3"/>
                </a:lnTo>
                <a:lnTo>
                  <a:pt x="5" y="3"/>
                </a:lnTo>
                <a:lnTo>
                  <a:pt x="6" y="2"/>
                </a:lnTo>
                <a:lnTo>
                  <a:pt x="6" y="1"/>
                </a:lnTo>
                <a:lnTo>
                  <a:pt x="6" y="0"/>
                </a:lnTo>
                <a:lnTo>
                  <a:pt x="5" y="0"/>
                </a:lnTo>
                <a:lnTo>
                  <a:pt x="5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06" name="Freeform 506"/>
          <p:cNvSpPr>
            <a:spLocks/>
          </p:cNvSpPr>
          <p:nvPr/>
        </p:nvSpPr>
        <p:spPr bwMode="auto">
          <a:xfrm>
            <a:off x="1606411" y="4287528"/>
            <a:ext cx="81263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8"/>
              </a:cxn>
              <a:cxn ang="0">
                <a:pos x="54" y="18"/>
              </a:cxn>
              <a:cxn ang="0">
                <a:pos x="60" y="12"/>
              </a:cxn>
              <a:cxn ang="0">
                <a:pos x="60" y="0"/>
              </a:cxn>
              <a:cxn ang="0">
                <a:pos x="48" y="0"/>
              </a:cxn>
              <a:cxn ang="0">
                <a:pos x="12" y="0"/>
              </a:cxn>
            </a:cxnLst>
            <a:rect l="0" t="0" r="r" b="b"/>
            <a:pathLst>
              <a:path w="60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8"/>
                </a:lnTo>
                <a:lnTo>
                  <a:pt x="54" y="18"/>
                </a:lnTo>
                <a:lnTo>
                  <a:pt x="60" y="12"/>
                </a:lnTo>
                <a:lnTo>
                  <a:pt x="60" y="0"/>
                </a:lnTo>
                <a:lnTo>
                  <a:pt x="48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07" name="Freeform 507"/>
          <p:cNvSpPr>
            <a:spLocks/>
          </p:cNvSpPr>
          <p:nvPr/>
        </p:nvSpPr>
        <p:spPr bwMode="auto">
          <a:xfrm>
            <a:off x="1606411" y="4287528"/>
            <a:ext cx="81263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8" y="3"/>
              </a:cxn>
              <a:cxn ang="0">
                <a:pos x="2" y="3"/>
              </a:cxn>
              <a:cxn ang="0">
                <a:pos x="9" y="3"/>
              </a:cxn>
              <a:cxn ang="0">
                <a:pos x="10" y="2"/>
              </a:cxn>
              <a:cxn ang="0">
                <a:pos x="10" y="1"/>
              </a:cxn>
              <a:cxn ang="0">
                <a:pos x="10" y="0"/>
              </a:cxn>
              <a:cxn ang="0">
                <a:pos x="9" y="0"/>
              </a:cxn>
              <a:cxn ang="0">
                <a:pos x="8" y="0"/>
              </a:cxn>
              <a:cxn ang="0">
                <a:pos x="2" y="0"/>
              </a:cxn>
            </a:cxnLst>
            <a:rect l="0" t="0" r="r" b="b"/>
            <a:pathLst>
              <a:path w="10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8" y="3"/>
                </a:lnTo>
                <a:lnTo>
                  <a:pt x="2" y="3"/>
                </a:lnTo>
                <a:lnTo>
                  <a:pt x="9" y="3"/>
                </a:lnTo>
                <a:lnTo>
                  <a:pt x="10" y="2"/>
                </a:lnTo>
                <a:lnTo>
                  <a:pt x="10" y="1"/>
                </a:lnTo>
                <a:lnTo>
                  <a:pt x="10" y="0"/>
                </a:lnTo>
                <a:lnTo>
                  <a:pt x="9" y="0"/>
                </a:lnTo>
                <a:lnTo>
                  <a:pt x="8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08" name="Freeform 508"/>
          <p:cNvSpPr>
            <a:spLocks/>
          </p:cNvSpPr>
          <p:nvPr/>
        </p:nvSpPr>
        <p:spPr bwMode="auto">
          <a:xfrm>
            <a:off x="1663295" y="4287528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30" y="18"/>
              </a:cxn>
              <a:cxn ang="0">
                <a:pos x="30" y="0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30" y="18"/>
                </a:lnTo>
                <a:lnTo>
                  <a:pt x="30" y="0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09" name="Freeform 509"/>
          <p:cNvSpPr>
            <a:spLocks/>
          </p:cNvSpPr>
          <p:nvPr/>
        </p:nvSpPr>
        <p:spPr bwMode="auto">
          <a:xfrm>
            <a:off x="1663295" y="4287528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4" y="3"/>
              </a:cxn>
              <a:cxn ang="0">
                <a:pos x="1" y="3"/>
              </a:cxn>
              <a:cxn ang="0">
                <a:pos x="5" y="3"/>
              </a:cxn>
              <a:cxn ang="0">
                <a:pos x="5" y="2"/>
              </a:cxn>
              <a:cxn ang="0">
                <a:pos x="5" y="1"/>
              </a:cxn>
              <a:cxn ang="0">
                <a:pos x="5" y="0"/>
              </a:cxn>
              <a:cxn ang="0">
                <a:pos x="5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4" y="3"/>
                </a:lnTo>
                <a:lnTo>
                  <a:pt x="1" y="3"/>
                </a:lnTo>
                <a:lnTo>
                  <a:pt x="5" y="3"/>
                </a:lnTo>
                <a:lnTo>
                  <a:pt x="5" y="2"/>
                </a:lnTo>
                <a:lnTo>
                  <a:pt x="5" y="1"/>
                </a:lnTo>
                <a:lnTo>
                  <a:pt x="5" y="0"/>
                </a:lnTo>
                <a:lnTo>
                  <a:pt x="5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10" name="Freeform 510"/>
          <p:cNvSpPr>
            <a:spLocks/>
          </p:cNvSpPr>
          <p:nvPr/>
        </p:nvSpPr>
        <p:spPr bwMode="auto">
          <a:xfrm>
            <a:off x="1679547" y="4252220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6" y="42"/>
              </a:cxn>
              <a:cxn ang="0">
                <a:pos x="6" y="48"/>
              </a:cxn>
              <a:cxn ang="0">
                <a:pos x="18" y="48"/>
              </a:cxn>
              <a:cxn ang="0">
                <a:pos x="18" y="0"/>
              </a:cxn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6" y="42"/>
                </a:lnTo>
                <a:lnTo>
                  <a:pt x="6" y="48"/>
                </a:lnTo>
                <a:lnTo>
                  <a:pt x="18" y="48"/>
                </a:lnTo>
                <a:lnTo>
                  <a:pt x="18" y="0"/>
                </a:ln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11" name="Freeform 511"/>
          <p:cNvSpPr>
            <a:spLocks/>
          </p:cNvSpPr>
          <p:nvPr/>
        </p:nvSpPr>
        <p:spPr bwMode="auto">
          <a:xfrm>
            <a:off x="1679547" y="4252220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1" y="7"/>
              </a:cxn>
              <a:cxn ang="0">
                <a:pos x="1" y="8"/>
              </a:cxn>
              <a:cxn ang="0">
                <a:pos x="2" y="8"/>
              </a:cxn>
              <a:cxn ang="0">
                <a:pos x="3" y="8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1" y="7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12" name="Freeform 512"/>
          <p:cNvSpPr>
            <a:spLocks/>
          </p:cNvSpPr>
          <p:nvPr/>
        </p:nvSpPr>
        <p:spPr bwMode="auto">
          <a:xfrm>
            <a:off x="1679547" y="4252220"/>
            <a:ext cx="65010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6" y="12"/>
              </a:cxn>
              <a:cxn ang="0">
                <a:pos x="6" y="18"/>
              </a:cxn>
              <a:cxn ang="0">
                <a:pos x="42" y="18"/>
              </a:cxn>
              <a:cxn ang="0">
                <a:pos x="48" y="12"/>
              </a:cxn>
              <a:cxn ang="0">
                <a:pos x="48" y="6"/>
              </a:cxn>
              <a:cxn ang="0">
                <a:pos x="42" y="0"/>
              </a:cxn>
              <a:cxn ang="0">
                <a:pos x="12" y="0"/>
              </a:cxn>
            </a:cxnLst>
            <a:rect l="0" t="0" r="r" b="b"/>
            <a:pathLst>
              <a:path w="48" h="18">
                <a:moveTo>
                  <a:pt x="12" y="0"/>
                </a:move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6" y="12"/>
                </a:lnTo>
                <a:lnTo>
                  <a:pt x="6" y="18"/>
                </a:lnTo>
                <a:lnTo>
                  <a:pt x="42" y="18"/>
                </a:lnTo>
                <a:lnTo>
                  <a:pt x="48" y="12"/>
                </a:lnTo>
                <a:lnTo>
                  <a:pt x="48" y="6"/>
                </a:lnTo>
                <a:lnTo>
                  <a:pt x="42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13" name="Freeform 513"/>
          <p:cNvSpPr>
            <a:spLocks/>
          </p:cNvSpPr>
          <p:nvPr/>
        </p:nvSpPr>
        <p:spPr bwMode="auto">
          <a:xfrm>
            <a:off x="1679547" y="4252220"/>
            <a:ext cx="65010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1" y="2"/>
              </a:cxn>
              <a:cxn ang="0">
                <a:pos x="1" y="3"/>
              </a:cxn>
              <a:cxn ang="0">
                <a:pos x="7" y="3"/>
              </a:cxn>
              <a:cxn ang="0">
                <a:pos x="2" y="3"/>
              </a:cxn>
              <a:cxn ang="0">
                <a:pos x="7" y="3"/>
              </a:cxn>
              <a:cxn ang="0">
                <a:pos x="8" y="2"/>
              </a:cxn>
              <a:cxn ang="0">
                <a:pos x="8" y="1"/>
              </a:cxn>
              <a:cxn ang="0">
                <a:pos x="8" y="1"/>
              </a:cxn>
              <a:cxn ang="0">
                <a:pos x="7" y="0"/>
              </a:cxn>
              <a:cxn ang="0">
                <a:pos x="7" y="0"/>
              </a:cxn>
              <a:cxn ang="0">
                <a:pos x="2" y="0"/>
              </a:cxn>
            </a:cxnLst>
            <a:rect l="0" t="0" r="r" b="b"/>
            <a:pathLst>
              <a:path w="8" h="3">
                <a:moveTo>
                  <a:pt x="2" y="0"/>
                </a:move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1" y="2"/>
                </a:lnTo>
                <a:lnTo>
                  <a:pt x="1" y="3"/>
                </a:lnTo>
                <a:lnTo>
                  <a:pt x="7" y="3"/>
                </a:lnTo>
                <a:lnTo>
                  <a:pt x="2" y="3"/>
                </a:lnTo>
                <a:lnTo>
                  <a:pt x="7" y="3"/>
                </a:lnTo>
                <a:lnTo>
                  <a:pt x="8" y="2"/>
                </a:lnTo>
                <a:lnTo>
                  <a:pt x="8" y="1"/>
                </a:lnTo>
                <a:lnTo>
                  <a:pt x="8" y="1"/>
                </a:lnTo>
                <a:lnTo>
                  <a:pt x="7" y="0"/>
                </a:lnTo>
                <a:lnTo>
                  <a:pt x="7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14" name="Freeform 514"/>
          <p:cNvSpPr>
            <a:spLocks/>
          </p:cNvSpPr>
          <p:nvPr/>
        </p:nvSpPr>
        <p:spPr bwMode="auto">
          <a:xfrm>
            <a:off x="1720179" y="4216913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0" y="42"/>
              </a:cxn>
              <a:cxn ang="0">
                <a:pos x="6" y="48"/>
              </a:cxn>
              <a:cxn ang="0">
                <a:pos x="12" y="48"/>
              </a:cxn>
              <a:cxn ang="0">
                <a:pos x="18" y="42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0" y="42"/>
                </a:lnTo>
                <a:lnTo>
                  <a:pt x="6" y="48"/>
                </a:lnTo>
                <a:lnTo>
                  <a:pt x="12" y="48"/>
                </a:lnTo>
                <a:lnTo>
                  <a:pt x="18" y="42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15" name="Freeform 515"/>
          <p:cNvSpPr>
            <a:spLocks/>
          </p:cNvSpPr>
          <p:nvPr/>
        </p:nvSpPr>
        <p:spPr bwMode="auto">
          <a:xfrm>
            <a:off x="1720179" y="4216913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1" y="8"/>
              </a:cxn>
              <a:cxn ang="0">
                <a:pos x="2" y="8"/>
              </a:cxn>
              <a:cxn ang="0">
                <a:pos x="2" y="8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0" y="7"/>
                </a:lnTo>
                <a:lnTo>
                  <a:pt x="1" y="8"/>
                </a:lnTo>
                <a:lnTo>
                  <a:pt x="2" y="8"/>
                </a:lnTo>
                <a:lnTo>
                  <a:pt x="2" y="8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16" name="Freeform 516"/>
          <p:cNvSpPr>
            <a:spLocks/>
          </p:cNvSpPr>
          <p:nvPr/>
        </p:nvSpPr>
        <p:spPr bwMode="auto">
          <a:xfrm>
            <a:off x="1720179" y="4216913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24" y="18"/>
              </a:cxn>
              <a:cxn ang="0">
                <a:pos x="24" y="12"/>
              </a:cxn>
              <a:cxn ang="0">
                <a:pos x="30" y="6"/>
              </a:cxn>
              <a:cxn ang="0">
                <a:pos x="24" y="6"/>
              </a:cxn>
              <a:cxn ang="0">
                <a:pos x="24" y="0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24" y="18"/>
                </a:lnTo>
                <a:lnTo>
                  <a:pt x="24" y="12"/>
                </a:lnTo>
                <a:lnTo>
                  <a:pt x="30" y="6"/>
                </a:lnTo>
                <a:lnTo>
                  <a:pt x="24" y="6"/>
                </a:lnTo>
                <a:lnTo>
                  <a:pt x="24" y="0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17" name="Freeform 517"/>
          <p:cNvSpPr>
            <a:spLocks/>
          </p:cNvSpPr>
          <p:nvPr/>
        </p:nvSpPr>
        <p:spPr bwMode="auto">
          <a:xfrm>
            <a:off x="1720179" y="4216913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3" y="3"/>
              </a:cxn>
              <a:cxn ang="0">
                <a:pos x="2" y="3"/>
              </a:cxn>
              <a:cxn ang="0">
                <a:pos x="4" y="3"/>
              </a:cxn>
              <a:cxn ang="0">
                <a:pos x="4" y="2"/>
              </a:cxn>
              <a:cxn ang="0">
                <a:pos x="5" y="1"/>
              </a:cxn>
              <a:cxn ang="0">
                <a:pos x="4" y="1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3" y="3"/>
                </a:lnTo>
                <a:lnTo>
                  <a:pt x="2" y="3"/>
                </a:lnTo>
                <a:lnTo>
                  <a:pt x="4" y="3"/>
                </a:lnTo>
                <a:lnTo>
                  <a:pt x="4" y="2"/>
                </a:lnTo>
                <a:lnTo>
                  <a:pt x="5" y="1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18" name="Freeform 518"/>
          <p:cNvSpPr>
            <a:spLocks/>
          </p:cNvSpPr>
          <p:nvPr/>
        </p:nvSpPr>
        <p:spPr bwMode="auto">
          <a:xfrm>
            <a:off x="1736432" y="4181606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0" y="48"/>
              </a:cxn>
              <a:cxn ang="0">
                <a:pos x="12" y="48"/>
              </a:cxn>
              <a:cxn ang="0">
                <a:pos x="12" y="42"/>
              </a:cxn>
              <a:cxn ang="0">
                <a:pos x="18" y="12"/>
              </a:cxn>
              <a:cxn ang="0">
                <a:pos x="18" y="36"/>
              </a:cxn>
              <a:cxn ang="0">
                <a:pos x="12" y="6"/>
              </a:cxn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0" y="48"/>
                </a:lnTo>
                <a:lnTo>
                  <a:pt x="12" y="48"/>
                </a:lnTo>
                <a:lnTo>
                  <a:pt x="12" y="42"/>
                </a:lnTo>
                <a:lnTo>
                  <a:pt x="18" y="12"/>
                </a:lnTo>
                <a:lnTo>
                  <a:pt x="18" y="36"/>
                </a:lnTo>
                <a:lnTo>
                  <a:pt x="12" y="6"/>
                </a:lnTo>
                <a:lnTo>
                  <a:pt x="12" y="0"/>
                </a:lnTo>
                <a:lnTo>
                  <a:pt x="0" y="0"/>
                </a:lnTo>
                <a:lnTo>
                  <a:pt x="0" y="12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19" name="Freeform 519"/>
          <p:cNvSpPr>
            <a:spLocks/>
          </p:cNvSpPr>
          <p:nvPr/>
        </p:nvSpPr>
        <p:spPr bwMode="auto">
          <a:xfrm>
            <a:off x="1736432" y="4181606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0" y="8"/>
              </a:cxn>
              <a:cxn ang="0">
                <a:pos x="1" y="8"/>
              </a:cxn>
              <a:cxn ang="0">
                <a:pos x="2" y="8"/>
              </a:cxn>
              <a:cxn ang="0">
                <a:pos x="2" y="7"/>
              </a:cxn>
              <a:cxn ang="0">
                <a:pos x="3" y="2"/>
              </a:cxn>
              <a:cxn ang="0">
                <a:pos x="3" y="6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0" y="7"/>
                </a:lnTo>
                <a:lnTo>
                  <a:pt x="0" y="8"/>
                </a:lnTo>
                <a:lnTo>
                  <a:pt x="1" y="8"/>
                </a:lnTo>
                <a:lnTo>
                  <a:pt x="2" y="8"/>
                </a:lnTo>
                <a:lnTo>
                  <a:pt x="2" y="7"/>
                </a:lnTo>
                <a:lnTo>
                  <a:pt x="3" y="2"/>
                </a:lnTo>
                <a:lnTo>
                  <a:pt x="3" y="6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20" name="Freeform 520"/>
          <p:cNvSpPr>
            <a:spLocks/>
          </p:cNvSpPr>
          <p:nvPr/>
        </p:nvSpPr>
        <p:spPr bwMode="auto">
          <a:xfrm>
            <a:off x="1736432" y="4181606"/>
            <a:ext cx="56884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36" y="18"/>
              </a:cxn>
              <a:cxn ang="0">
                <a:pos x="36" y="12"/>
              </a:cxn>
              <a:cxn ang="0">
                <a:pos x="42" y="12"/>
              </a:cxn>
              <a:cxn ang="0">
                <a:pos x="36" y="6"/>
              </a:cxn>
              <a:cxn ang="0">
                <a:pos x="36" y="0"/>
              </a:cxn>
              <a:cxn ang="0">
                <a:pos x="30" y="0"/>
              </a:cxn>
              <a:cxn ang="0">
                <a:pos x="6" y="0"/>
              </a:cxn>
            </a:cxnLst>
            <a:rect l="0" t="0" r="r" b="b"/>
            <a:pathLst>
              <a:path w="42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36" y="18"/>
                </a:lnTo>
                <a:lnTo>
                  <a:pt x="36" y="12"/>
                </a:lnTo>
                <a:lnTo>
                  <a:pt x="42" y="12"/>
                </a:lnTo>
                <a:lnTo>
                  <a:pt x="36" y="6"/>
                </a:lnTo>
                <a:lnTo>
                  <a:pt x="36" y="0"/>
                </a:lnTo>
                <a:lnTo>
                  <a:pt x="30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21" name="Freeform 521"/>
          <p:cNvSpPr>
            <a:spLocks/>
          </p:cNvSpPr>
          <p:nvPr/>
        </p:nvSpPr>
        <p:spPr bwMode="auto">
          <a:xfrm>
            <a:off x="1736432" y="4181606"/>
            <a:ext cx="56884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5" y="3"/>
              </a:cxn>
              <a:cxn ang="0">
                <a:pos x="1" y="3"/>
              </a:cxn>
              <a:cxn ang="0">
                <a:pos x="6" y="3"/>
              </a:cxn>
              <a:cxn ang="0">
                <a:pos x="6" y="2"/>
              </a:cxn>
              <a:cxn ang="0">
                <a:pos x="7" y="2"/>
              </a:cxn>
              <a:cxn ang="0">
                <a:pos x="6" y="1"/>
              </a:cxn>
              <a:cxn ang="0">
                <a:pos x="6" y="0"/>
              </a:cxn>
              <a:cxn ang="0">
                <a:pos x="5" y="0"/>
              </a:cxn>
              <a:cxn ang="0">
                <a:pos x="1" y="0"/>
              </a:cxn>
            </a:cxnLst>
            <a:rect l="0" t="0" r="r" b="b"/>
            <a:pathLst>
              <a:path w="7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5" y="3"/>
                </a:lnTo>
                <a:lnTo>
                  <a:pt x="1" y="3"/>
                </a:lnTo>
                <a:lnTo>
                  <a:pt x="6" y="3"/>
                </a:lnTo>
                <a:lnTo>
                  <a:pt x="6" y="2"/>
                </a:lnTo>
                <a:lnTo>
                  <a:pt x="7" y="2"/>
                </a:lnTo>
                <a:lnTo>
                  <a:pt x="6" y="1"/>
                </a:lnTo>
                <a:lnTo>
                  <a:pt x="6" y="0"/>
                </a:lnTo>
                <a:lnTo>
                  <a:pt x="5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23" name="Freeform 522"/>
          <p:cNvSpPr>
            <a:spLocks/>
          </p:cNvSpPr>
          <p:nvPr/>
        </p:nvSpPr>
        <p:spPr bwMode="auto">
          <a:xfrm>
            <a:off x="1768937" y="4146298"/>
            <a:ext cx="24379" cy="56492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0" y="48"/>
              </a:cxn>
              <a:cxn ang="0">
                <a:pos x="12" y="48"/>
              </a:cxn>
              <a:cxn ang="0">
                <a:pos x="12" y="42"/>
              </a:cxn>
              <a:cxn ang="0">
                <a:pos x="18" y="12"/>
              </a:cxn>
              <a:cxn ang="0">
                <a:pos x="18" y="42"/>
              </a:cxn>
              <a:cxn ang="0">
                <a:pos x="12" y="6"/>
              </a:cxn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0" y="42"/>
              </a:cxn>
            </a:cxnLst>
            <a:rect l="0" t="0" r="r" b="b"/>
            <a:pathLst>
              <a:path w="18" h="48">
                <a:moveTo>
                  <a:pt x="0" y="42"/>
                </a:moveTo>
                <a:lnTo>
                  <a:pt x="0" y="48"/>
                </a:lnTo>
                <a:lnTo>
                  <a:pt x="12" y="48"/>
                </a:lnTo>
                <a:lnTo>
                  <a:pt x="12" y="42"/>
                </a:lnTo>
                <a:lnTo>
                  <a:pt x="18" y="12"/>
                </a:lnTo>
                <a:lnTo>
                  <a:pt x="18" y="42"/>
                </a:lnTo>
                <a:lnTo>
                  <a:pt x="12" y="6"/>
                </a:lnTo>
                <a:lnTo>
                  <a:pt x="12" y="0"/>
                </a:lnTo>
                <a:lnTo>
                  <a:pt x="0" y="0"/>
                </a:lnTo>
                <a:lnTo>
                  <a:pt x="0" y="12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24" name="Freeform 523"/>
          <p:cNvSpPr>
            <a:spLocks/>
          </p:cNvSpPr>
          <p:nvPr/>
        </p:nvSpPr>
        <p:spPr bwMode="auto">
          <a:xfrm>
            <a:off x="1768937" y="4146298"/>
            <a:ext cx="24379" cy="56492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1" y="7"/>
              </a:cxn>
              <a:cxn ang="0">
                <a:pos x="0" y="8"/>
              </a:cxn>
              <a:cxn ang="0">
                <a:pos x="1" y="8"/>
              </a:cxn>
              <a:cxn ang="0">
                <a:pos x="2" y="8"/>
              </a:cxn>
              <a:cxn ang="0">
                <a:pos x="2" y="7"/>
              </a:cxn>
              <a:cxn ang="0">
                <a:pos x="3" y="2"/>
              </a:cxn>
              <a:cxn ang="0">
                <a:pos x="3" y="7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7"/>
              </a:cxn>
            </a:cxnLst>
            <a:rect l="0" t="0" r="r" b="b"/>
            <a:pathLst>
              <a:path w="3" h="8">
                <a:moveTo>
                  <a:pt x="0" y="7"/>
                </a:moveTo>
                <a:lnTo>
                  <a:pt x="1" y="7"/>
                </a:lnTo>
                <a:lnTo>
                  <a:pt x="0" y="8"/>
                </a:lnTo>
                <a:lnTo>
                  <a:pt x="1" y="8"/>
                </a:lnTo>
                <a:lnTo>
                  <a:pt x="2" y="8"/>
                </a:lnTo>
                <a:lnTo>
                  <a:pt x="2" y="7"/>
                </a:lnTo>
                <a:lnTo>
                  <a:pt x="3" y="2"/>
                </a:lnTo>
                <a:lnTo>
                  <a:pt x="3" y="7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25" name="Freeform 524"/>
          <p:cNvSpPr>
            <a:spLocks/>
          </p:cNvSpPr>
          <p:nvPr/>
        </p:nvSpPr>
        <p:spPr bwMode="auto">
          <a:xfrm>
            <a:off x="1768937" y="4146298"/>
            <a:ext cx="219410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162" y="18"/>
              </a:cxn>
              <a:cxn ang="0">
                <a:pos x="162" y="0"/>
              </a:cxn>
              <a:cxn ang="0">
                <a:pos x="156" y="0"/>
              </a:cxn>
              <a:cxn ang="0">
                <a:pos x="6" y="0"/>
              </a:cxn>
            </a:cxnLst>
            <a:rect l="0" t="0" r="r" b="b"/>
            <a:pathLst>
              <a:path w="162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162" y="18"/>
                </a:lnTo>
                <a:lnTo>
                  <a:pt x="162" y="0"/>
                </a:lnTo>
                <a:lnTo>
                  <a:pt x="156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26" name="Freeform 525"/>
          <p:cNvSpPr>
            <a:spLocks/>
          </p:cNvSpPr>
          <p:nvPr/>
        </p:nvSpPr>
        <p:spPr bwMode="auto">
          <a:xfrm>
            <a:off x="1768937" y="4146298"/>
            <a:ext cx="219410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26" y="3"/>
              </a:cxn>
              <a:cxn ang="0">
                <a:pos x="1" y="3"/>
              </a:cxn>
              <a:cxn ang="0">
                <a:pos x="27" y="3"/>
              </a:cxn>
              <a:cxn ang="0">
                <a:pos x="27" y="2"/>
              </a:cxn>
              <a:cxn ang="0">
                <a:pos x="27" y="2"/>
              </a:cxn>
              <a:cxn ang="0">
                <a:pos x="27" y="1"/>
              </a:cxn>
              <a:cxn ang="0">
                <a:pos x="27" y="0"/>
              </a:cxn>
              <a:cxn ang="0">
                <a:pos x="26" y="0"/>
              </a:cxn>
              <a:cxn ang="0">
                <a:pos x="1" y="0"/>
              </a:cxn>
            </a:cxnLst>
            <a:rect l="0" t="0" r="r" b="b"/>
            <a:pathLst>
              <a:path w="27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26" y="3"/>
                </a:lnTo>
                <a:lnTo>
                  <a:pt x="1" y="3"/>
                </a:lnTo>
                <a:lnTo>
                  <a:pt x="27" y="3"/>
                </a:lnTo>
                <a:lnTo>
                  <a:pt x="27" y="2"/>
                </a:lnTo>
                <a:lnTo>
                  <a:pt x="27" y="2"/>
                </a:lnTo>
                <a:lnTo>
                  <a:pt x="27" y="1"/>
                </a:lnTo>
                <a:lnTo>
                  <a:pt x="27" y="0"/>
                </a:lnTo>
                <a:lnTo>
                  <a:pt x="26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27" name="Freeform 526"/>
          <p:cNvSpPr>
            <a:spLocks/>
          </p:cNvSpPr>
          <p:nvPr/>
        </p:nvSpPr>
        <p:spPr bwMode="auto">
          <a:xfrm>
            <a:off x="1963968" y="4110991"/>
            <a:ext cx="24379" cy="56492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6" y="42"/>
              </a:cxn>
              <a:cxn ang="0">
                <a:pos x="6" y="48"/>
              </a:cxn>
              <a:cxn ang="0">
                <a:pos x="18" y="48"/>
              </a:cxn>
              <a:cxn ang="0">
                <a:pos x="18" y="6"/>
              </a:cxn>
              <a:cxn ang="0">
                <a:pos x="12" y="0"/>
              </a:cxn>
              <a:cxn ang="0">
                <a:pos x="6" y="6"/>
              </a:cxn>
              <a:cxn ang="0">
                <a:pos x="0" y="12"/>
              </a:cxn>
              <a:cxn ang="0">
                <a:pos x="0" y="42"/>
              </a:cxn>
            </a:cxnLst>
            <a:rect l="0" t="0" r="r" b="b"/>
            <a:pathLst>
              <a:path w="18" h="48">
                <a:moveTo>
                  <a:pt x="0" y="42"/>
                </a:moveTo>
                <a:lnTo>
                  <a:pt x="6" y="42"/>
                </a:lnTo>
                <a:lnTo>
                  <a:pt x="6" y="48"/>
                </a:lnTo>
                <a:lnTo>
                  <a:pt x="18" y="48"/>
                </a:lnTo>
                <a:lnTo>
                  <a:pt x="18" y="6"/>
                </a:lnTo>
                <a:lnTo>
                  <a:pt x="12" y="0"/>
                </a:lnTo>
                <a:lnTo>
                  <a:pt x="6" y="6"/>
                </a:lnTo>
                <a:lnTo>
                  <a:pt x="0" y="12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28" name="Freeform 527"/>
          <p:cNvSpPr>
            <a:spLocks/>
          </p:cNvSpPr>
          <p:nvPr/>
        </p:nvSpPr>
        <p:spPr bwMode="auto">
          <a:xfrm>
            <a:off x="1963968" y="4110991"/>
            <a:ext cx="24379" cy="56492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1" y="7"/>
              </a:cxn>
              <a:cxn ang="0">
                <a:pos x="1" y="8"/>
              </a:cxn>
              <a:cxn ang="0">
                <a:pos x="2" y="8"/>
              </a:cxn>
              <a:cxn ang="0">
                <a:pos x="3" y="8"/>
              </a:cxn>
              <a:cxn ang="0">
                <a:pos x="3" y="7"/>
              </a:cxn>
              <a:cxn ang="0">
                <a:pos x="3" y="2"/>
              </a:cxn>
              <a:cxn ang="0">
                <a:pos x="3" y="7"/>
              </a:cxn>
              <a:cxn ang="0">
                <a:pos x="3" y="1"/>
              </a:cxn>
              <a:cxn ang="0">
                <a:pos x="3" y="1"/>
              </a:cxn>
              <a:cxn ang="0">
                <a:pos x="2" y="0"/>
              </a:cxn>
              <a:cxn ang="0">
                <a:pos x="1" y="1"/>
              </a:cxn>
              <a:cxn ang="0">
                <a:pos x="1" y="1"/>
              </a:cxn>
              <a:cxn ang="0">
                <a:pos x="0" y="2"/>
              </a:cxn>
              <a:cxn ang="0">
                <a:pos x="0" y="7"/>
              </a:cxn>
            </a:cxnLst>
            <a:rect l="0" t="0" r="r" b="b"/>
            <a:pathLst>
              <a:path w="3" h="8">
                <a:moveTo>
                  <a:pt x="0" y="7"/>
                </a:moveTo>
                <a:lnTo>
                  <a:pt x="1" y="7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3" y="7"/>
                </a:lnTo>
                <a:lnTo>
                  <a:pt x="3" y="2"/>
                </a:lnTo>
                <a:lnTo>
                  <a:pt x="3" y="7"/>
                </a:lnTo>
                <a:lnTo>
                  <a:pt x="3" y="1"/>
                </a:lnTo>
                <a:lnTo>
                  <a:pt x="3" y="1"/>
                </a:lnTo>
                <a:lnTo>
                  <a:pt x="2" y="0"/>
                </a:lnTo>
                <a:lnTo>
                  <a:pt x="1" y="1"/>
                </a:lnTo>
                <a:lnTo>
                  <a:pt x="1" y="1"/>
                </a:lnTo>
                <a:lnTo>
                  <a:pt x="0" y="2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29" name="Freeform 528"/>
          <p:cNvSpPr>
            <a:spLocks/>
          </p:cNvSpPr>
          <p:nvPr/>
        </p:nvSpPr>
        <p:spPr bwMode="auto">
          <a:xfrm>
            <a:off x="1963968" y="4110991"/>
            <a:ext cx="81263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6"/>
              </a:cxn>
              <a:cxn ang="0">
                <a:pos x="0" y="12"/>
              </a:cxn>
              <a:cxn ang="0">
                <a:pos x="6" y="18"/>
              </a:cxn>
              <a:cxn ang="0">
                <a:pos x="54" y="18"/>
              </a:cxn>
              <a:cxn ang="0">
                <a:pos x="60" y="12"/>
              </a:cxn>
              <a:cxn ang="0">
                <a:pos x="54" y="6"/>
              </a:cxn>
              <a:cxn ang="0">
                <a:pos x="48" y="0"/>
              </a:cxn>
              <a:cxn ang="0">
                <a:pos x="12" y="0"/>
              </a:cxn>
            </a:cxnLst>
            <a:rect l="0" t="0" r="r" b="b"/>
            <a:pathLst>
              <a:path w="60" h="18">
                <a:moveTo>
                  <a:pt x="12" y="0"/>
                </a:moveTo>
                <a:lnTo>
                  <a:pt x="6" y="6"/>
                </a:lnTo>
                <a:lnTo>
                  <a:pt x="0" y="12"/>
                </a:lnTo>
                <a:lnTo>
                  <a:pt x="6" y="18"/>
                </a:lnTo>
                <a:lnTo>
                  <a:pt x="54" y="18"/>
                </a:lnTo>
                <a:lnTo>
                  <a:pt x="60" y="12"/>
                </a:lnTo>
                <a:lnTo>
                  <a:pt x="54" y="6"/>
                </a:lnTo>
                <a:lnTo>
                  <a:pt x="48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30" name="Freeform 529"/>
          <p:cNvSpPr>
            <a:spLocks/>
          </p:cNvSpPr>
          <p:nvPr/>
        </p:nvSpPr>
        <p:spPr bwMode="auto">
          <a:xfrm>
            <a:off x="1963968" y="4110991"/>
            <a:ext cx="81263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1"/>
              </a:cxn>
              <a:cxn ang="0">
                <a:pos x="1" y="1"/>
              </a:cxn>
              <a:cxn ang="0">
                <a:pos x="0" y="2"/>
              </a:cxn>
              <a:cxn ang="0">
                <a:pos x="1" y="3"/>
              </a:cxn>
              <a:cxn ang="0">
                <a:pos x="1" y="3"/>
              </a:cxn>
              <a:cxn ang="0">
                <a:pos x="8" y="3"/>
              </a:cxn>
              <a:cxn ang="0">
                <a:pos x="2" y="3"/>
              </a:cxn>
              <a:cxn ang="0">
                <a:pos x="9" y="3"/>
              </a:cxn>
              <a:cxn ang="0">
                <a:pos x="9" y="3"/>
              </a:cxn>
              <a:cxn ang="0">
                <a:pos x="10" y="2"/>
              </a:cxn>
              <a:cxn ang="0">
                <a:pos x="9" y="1"/>
              </a:cxn>
              <a:cxn ang="0">
                <a:pos x="9" y="1"/>
              </a:cxn>
              <a:cxn ang="0">
                <a:pos x="8" y="0"/>
              </a:cxn>
              <a:cxn ang="0">
                <a:pos x="2" y="0"/>
              </a:cxn>
            </a:cxnLst>
            <a:rect l="0" t="0" r="r" b="b"/>
            <a:pathLst>
              <a:path w="10" h="3">
                <a:moveTo>
                  <a:pt x="2" y="0"/>
                </a:moveTo>
                <a:lnTo>
                  <a:pt x="1" y="1"/>
                </a:lnTo>
                <a:lnTo>
                  <a:pt x="1" y="1"/>
                </a:lnTo>
                <a:lnTo>
                  <a:pt x="0" y="2"/>
                </a:lnTo>
                <a:lnTo>
                  <a:pt x="1" y="3"/>
                </a:lnTo>
                <a:lnTo>
                  <a:pt x="1" y="3"/>
                </a:lnTo>
                <a:lnTo>
                  <a:pt x="8" y="3"/>
                </a:lnTo>
                <a:lnTo>
                  <a:pt x="2" y="3"/>
                </a:lnTo>
                <a:lnTo>
                  <a:pt x="9" y="3"/>
                </a:lnTo>
                <a:lnTo>
                  <a:pt x="9" y="3"/>
                </a:lnTo>
                <a:lnTo>
                  <a:pt x="10" y="2"/>
                </a:lnTo>
                <a:lnTo>
                  <a:pt x="9" y="1"/>
                </a:lnTo>
                <a:lnTo>
                  <a:pt x="9" y="1"/>
                </a:lnTo>
                <a:lnTo>
                  <a:pt x="8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31" name="Freeform 530"/>
          <p:cNvSpPr>
            <a:spLocks/>
          </p:cNvSpPr>
          <p:nvPr/>
        </p:nvSpPr>
        <p:spPr bwMode="auto">
          <a:xfrm>
            <a:off x="2020852" y="4075684"/>
            <a:ext cx="24379" cy="56492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0" y="48"/>
              </a:cxn>
              <a:cxn ang="0">
                <a:pos x="12" y="48"/>
              </a:cxn>
              <a:cxn ang="0">
                <a:pos x="18" y="12"/>
              </a:cxn>
              <a:cxn ang="0">
                <a:pos x="18" y="42"/>
              </a:cxn>
              <a:cxn ang="0">
                <a:pos x="12" y="6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42"/>
              </a:cxn>
            </a:cxnLst>
            <a:rect l="0" t="0" r="r" b="b"/>
            <a:pathLst>
              <a:path w="18" h="48">
                <a:moveTo>
                  <a:pt x="0" y="42"/>
                </a:moveTo>
                <a:lnTo>
                  <a:pt x="0" y="48"/>
                </a:lnTo>
                <a:lnTo>
                  <a:pt x="12" y="48"/>
                </a:lnTo>
                <a:lnTo>
                  <a:pt x="18" y="12"/>
                </a:lnTo>
                <a:lnTo>
                  <a:pt x="18" y="42"/>
                </a:lnTo>
                <a:lnTo>
                  <a:pt x="12" y="6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32" name="Freeform 531"/>
          <p:cNvSpPr>
            <a:spLocks/>
          </p:cNvSpPr>
          <p:nvPr/>
        </p:nvSpPr>
        <p:spPr bwMode="auto">
          <a:xfrm>
            <a:off x="2020852" y="4075684"/>
            <a:ext cx="24379" cy="56492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8"/>
              </a:cxn>
              <a:cxn ang="0">
                <a:pos x="0" y="8"/>
              </a:cxn>
              <a:cxn ang="0">
                <a:pos x="1" y="8"/>
              </a:cxn>
              <a:cxn ang="0">
                <a:pos x="2" y="8"/>
              </a:cxn>
              <a:cxn ang="0">
                <a:pos x="2" y="8"/>
              </a:cxn>
              <a:cxn ang="0">
                <a:pos x="3" y="2"/>
              </a:cxn>
              <a:cxn ang="0">
                <a:pos x="3" y="7"/>
              </a:cxn>
              <a:cxn ang="0">
                <a:pos x="2" y="1"/>
              </a:cxn>
              <a:cxn ang="0">
                <a:pos x="2" y="1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7"/>
              </a:cxn>
            </a:cxnLst>
            <a:rect l="0" t="0" r="r" b="b"/>
            <a:pathLst>
              <a:path w="3" h="8">
                <a:moveTo>
                  <a:pt x="0" y="7"/>
                </a:moveTo>
                <a:lnTo>
                  <a:pt x="0" y="8"/>
                </a:lnTo>
                <a:lnTo>
                  <a:pt x="0" y="8"/>
                </a:lnTo>
                <a:lnTo>
                  <a:pt x="1" y="8"/>
                </a:lnTo>
                <a:lnTo>
                  <a:pt x="2" y="8"/>
                </a:lnTo>
                <a:lnTo>
                  <a:pt x="2" y="8"/>
                </a:lnTo>
                <a:lnTo>
                  <a:pt x="3" y="2"/>
                </a:lnTo>
                <a:lnTo>
                  <a:pt x="3" y="7"/>
                </a:lnTo>
                <a:lnTo>
                  <a:pt x="2" y="1"/>
                </a:lnTo>
                <a:lnTo>
                  <a:pt x="2" y="1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33" name="Freeform 532"/>
          <p:cNvSpPr>
            <a:spLocks/>
          </p:cNvSpPr>
          <p:nvPr/>
        </p:nvSpPr>
        <p:spPr bwMode="auto">
          <a:xfrm>
            <a:off x="2020852" y="4075684"/>
            <a:ext cx="115123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79" y="18"/>
              </a:cxn>
              <a:cxn ang="0">
                <a:pos x="85" y="12"/>
              </a:cxn>
              <a:cxn ang="0">
                <a:pos x="79" y="6"/>
              </a:cxn>
              <a:cxn ang="0">
                <a:pos x="73" y="0"/>
              </a:cxn>
              <a:cxn ang="0">
                <a:pos x="6" y="0"/>
              </a:cxn>
            </a:cxnLst>
            <a:rect l="0" t="0" r="r" b="b"/>
            <a:pathLst>
              <a:path w="85" h="18">
                <a:moveTo>
                  <a:pt x="6" y="0"/>
                </a:moveTo>
                <a:lnTo>
                  <a:pt x="0" y="6"/>
                </a:lnTo>
                <a:lnTo>
                  <a:pt x="0" y="18"/>
                </a:lnTo>
                <a:lnTo>
                  <a:pt x="79" y="18"/>
                </a:lnTo>
                <a:lnTo>
                  <a:pt x="85" y="12"/>
                </a:lnTo>
                <a:lnTo>
                  <a:pt x="79" y="6"/>
                </a:lnTo>
                <a:lnTo>
                  <a:pt x="73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34" name="Freeform 533"/>
          <p:cNvSpPr>
            <a:spLocks/>
          </p:cNvSpPr>
          <p:nvPr/>
        </p:nvSpPr>
        <p:spPr bwMode="auto">
          <a:xfrm>
            <a:off x="2020852" y="4075684"/>
            <a:ext cx="115123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12" y="3"/>
              </a:cxn>
              <a:cxn ang="0">
                <a:pos x="1" y="3"/>
              </a:cxn>
              <a:cxn ang="0">
                <a:pos x="13" y="3"/>
              </a:cxn>
              <a:cxn ang="0">
                <a:pos x="13" y="3"/>
              </a:cxn>
              <a:cxn ang="0">
                <a:pos x="14" y="2"/>
              </a:cxn>
              <a:cxn ang="0">
                <a:pos x="13" y="1"/>
              </a:cxn>
              <a:cxn ang="0">
                <a:pos x="13" y="1"/>
              </a:cxn>
              <a:cxn ang="0">
                <a:pos x="12" y="0"/>
              </a:cxn>
              <a:cxn ang="0">
                <a:pos x="1" y="0"/>
              </a:cxn>
            </a:cxnLst>
            <a:rect l="0" t="0" r="r" b="b"/>
            <a:pathLst>
              <a:path w="14" h="3">
                <a:moveTo>
                  <a:pt x="1" y="0"/>
                </a:move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12" y="3"/>
                </a:lnTo>
                <a:lnTo>
                  <a:pt x="1" y="3"/>
                </a:lnTo>
                <a:lnTo>
                  <a:pt x="13" y="3"/>
                </a:lnTo>
                <a:lnTo>
                  <a:pt x="13" y="3"/>
                </a:lnTo>
                <a:lnTo>
                  <a:pt x="14" y="2"/>
                </a:lnTo>
                <a:lnTo>
                  <a:pt x="13" y="1"/>
                </a:lnTo>
                <a:lnTo>
                  <a:pt x="13" y="1"/>
                </a:lnTo>
                <a:lnTo>
                  <a:pt x="1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35" name="Freeform 534"/>
          <p:cNvSpPr>
            <a:spLocks/>
          </p:cNvSpPr>
          <p:nvPr/>
        </p:nvSpPr>
        <p:spPr bwMode="auto">
          <a:xfrm>
            <a:off x="2111596" y="4075684"/>
            <a:ext cx="24379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18" y="18"/>
              </a:cxn>
              <a:cxn ang="0">
                <a:pos x="18" y="6"/>
              </a:cxn>
              <a:cxn ang="0">
                <a:pos x="12" y="6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18" h="18">
                <a:moveTo>
                  <a:pt x="6" y="0"/>
                </a:moveTo>
                <a:lnTo>
                  <a:pt x="0" y="6"/>
                </a:lnTo>
                <a:lnTo>
                  <a:pt x="0" y="18"/>
                </a:lnTo>
                <a:lnTo>
                  <a:pt x="18" y="18"/>
                </a:lnTo>
                <a:lnTo>
                  <a:pt x="18" y="6"/>
                </a:lnTo>
                <a:lnTo>
                  <a:pt x="12" y="6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36" name="Freeform 535"/>
          <p:cNvSpPr>
            <a:spLocks/>
          </p:cNvSpPr>
          <p:nvPr/>
        </p:nvSpPr>
        <p:spPr bwMode="auto">
          <a:xfrm>
            <a:off x="2111596" y="4075684"/>
            <a:ext cx="24379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2" y="3"/>
              </a:cxn>
              <a:cxn ang="0">
                <a:pos x="1" y="3"/>
              </a:cxn>
              <a:cxn ang="0">
                <a:pos x="2" y="3"/>
              </a:cxn>
              <a:cxn ang="0">
                <a:pos x="3" y="3"/>
              </a:cxn>
              <a:cxn ang="0">
                <a:pos x="3" y="2"/>
              </a:cxn>
              <a:cxn ang="0">
                <a:pos x="3" y="1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3" h="3">
                <a:moveTo>
                  <a:pt x="1" y="0"/>
                </a:move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2" y="3"/>
                </a:lnTo>
                <a:lnTo>
                  <a:pt x="1" y="3"/>
                </a:lnTo>
                <a:lnTo>
                  <a:pt x="2" y="3"/>
                </a:lnTo>
                <a:lnTo>
                  <a:pt x="3" y="3"/>
                </a:lnTo>
                <a:lnTo>
                  <a:pt x="3" y="2"/>
                </a:lnTo>
                <a:lnTo>
                  <a:pt x="3" y="1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37" name="Freeform 536"/>
          <p:cNvSpPr>
            <a:spLocks/>
          </p:cNvSpPr>
          <p:nvPr/>
        </p:nvSpPr>
        <p:spPr bwMode="auto">
          <a:xfrm>
            <a:off x="2111596" y="4075684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6"/>
              </a:cxn>
              <a:cxn ang="0">
                <a:pos x="0" y="6"/>
              </a:cxn>
              <a:cxn ang="0">
                <a:pos x="0" y="18"/>
              </a:cxn>
              <a:cxn ang="0">
                <a:pos x="30" y="18"/>
              </a:cxn>
              <a:cxn ang="0">
                <a:pos x="30" y="6"/>
              </a:cxn>
              <a:cxn ang="0">
                <a:pos x="24" y="6"/>
              </a:cxn>
              <a:cxn ang="0">
                <a:pos x="24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6" y="6"/>
                </a:lnTo>
                <a:lnTo>
                  <a:pt x="0" y="6"/>
                </a:lnTo>
                <a:lnTo>
                  <a:pt x="0" y="18"/>
                </a:lnTo>
                <a:lnTo>
                  <a:pt x="30" y="18"/>
                </a:lnTo>
                <a:lnTo>
                  <a:pt x="30" y="6"/>
                </a:lnTo>
                <a:lnTo>
                  <a:pt x="24" y="6"/>
                </a:lnTo>
                <a:lnTo>
                  <a:pt x="24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38" name="Freeform 537"/>
          <p:cNvSpPr>
            <a:spLocks/>
          </p:cNvSpPr>
          <p:nvPr/>
        </p:nvSpPr>
        <p:spPr bwMode="auto">
          <a:xfrm>
            <a:off x="2111596" y="4075684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4" y="3"/>
              </a:cxn>
              <a:cxn ang="0">
                <a:pos x="2" y="3"/>
              </a:cxn>
              <a:cxn ang="0">
                <a:pos x="4" y="3"/>
              </a:cxn>
              <a:cxn ang="0">
                <a:pos x="5" y="3"/>
              </a:cxn>
              <a:cxn ang="0">
                <a:pos x="5" y="2"/>
              </a:cxn>
              <a:cxn ang="0">
                <a:pos x="5" y="1"/>
              </a:cxn>
              <a:cxn ang="0">
                <a:pos x="4" y="1"/>
              </a:cxn>
              <a:cxn ang="0">
                <a:pos x="4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4" y="3"/>
                </a:lnTo>
                <a:lnTo>
                  <a:pt x="2" y="3"/>
                </a:lnTo>
                <a:lnTo>
                  <a:pt x="4" y="3"/>
                </a:lnTo>
                <a:lnTo>
                  <a:pt x="5" y="3"/>
                </a:lnTo>
                <a:lnTo>
                  <a:pt x="5" y="2"/>
                </a:lnTo>
                <a:lnTo>
                  <a:pt x="5" y="1"/>
                </a:lnTo>
                <a:lnTo>
                  <a:pt x="4" y="1"/>
                </a:lnTo>
                <a:lnTo>
                  <a:pt x="4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39" name="Freeform 538"/>
          <p:cNvSpPr>
            <a:spLocks/>
          </p:cNvSpPr>
          <p:nvPr/>
        </p:nvSpPr>
        <p:spPr bwMode="auto">
          <a:xfrm>
            <a:off x="2127849" y="4047438"/>
            <a:ext cx="24379" cy="49430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0" y="42"/>
              </a:cxn>
              <a:cxn ang="0">
                <a:pos x="18" y="42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2">
                <a:moveTo>
                  <a:pt x="0" y="36"/>
                </a:moveTo>
                <a:lnTo>
                  <a:pt x="0" y="42"/>
                </a:lnTo>
                <a:lnTo>
                  <a:pt x="18" y="42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40" name="Freeform 539"/>
          <p:cNvSpPr>
            <a:spLocks/>
          </p:cNvSpPr>
          <p:nvPr/>
        </p:nvSpPr>
        <p:spPr bwMode="auto">
          <a:xfrm>
            <a:off x="2127849" y="4047438"/>
            <a:ext cx="24379" cy="49430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1" y="7"/>
              </a:cxn>
              <a:cxn ang="0">
                <a:pos x="2" y="7"/>
              </a:cxn>
              <a:cxn ang="0">
                <a:pos x="2" y="7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7">
                <a:moveTo>
                  <a:pt x="0" y="6"/>
                </a:moveTo>
                <a:lnTo>
                  <a:pt x="0" y="7"/>
                </a:lnTo>
                <a:lnTo>
                  <a:pt x="1" y="7"/>
                </a:lnTo>
                <a:lnTo>
                  <a:pt x="2" y="7"/>
                </a:lnTo>
                <a:lnTo>
                  <a:pt x="2" y="7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41" name="Freeform 540"/>
          <p:cNvSpPr>
            <a:spLocks/>
          </p:cNvSpPr>
          <p:nvPr/>
        </p:nvSpPr>
        <p:spPr bwMode="auto">
          <a:xfrm>
            <a:off x="2127849" y="4047438"/>
            <a:ext cx="56884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36" y="18"/>
              </a:cxn>
              <a:cxn ang="0">
                <a:pos x="12" y="18"/>
              </a:cxn>
              <a:cxn ang="0">
                <a:pos x="36" y="12"/>
              </a:cxn>
              <a:cxn ang="0">
                <a:pos x="42" y="12"/>
              </a:cxn>
              <a:cxn ang="0">
                <a:pos x="42" y="0"/>
              </a:cxn>
              <a:cxn ang="0">
                <a:pos x="36" y="0"/>
              </a:cxn>
              <a:cxn ang="0">
                <a:pos x="12" y="0"/>
              </a:cxn>
            </a:cxnLst>
            <a:rect l="0" t="0" r="r" b="b"/>
            <a:pathLst>
              <a:path w="42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36" y="18"/>
                </a:lnTo>
                <a:lnTo>
                  <a:pt x="12" y="18"/>
                </a:lnTo>
                <a:lnTo>
                  <a:pt x="36" y="12"/>
                </a:lnTo>
                <a:lnTo>
                  <a:pt x="42" y="12"/>
                </a:lnTo>
                <a:lnTo>
                  <a:pt x="42" y="0"/>
                </a:lnTo>
                <a:lnTo>
                  <a:pt x="36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42" name="Freeform 541"/>
          <p:cNvSpPr>
            <a:spLocks/>
          </p:cNvSpPr>
          <p:nvPr/>
        </p:nvSpPr>
        <p:spPr bwMode="auto">
          <a:xfrm>
            <a:off x="2127849" y="4047438"/>
            <a:ext cx="56884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6" y="3"/>
              </a:cxn>
              <a:cxn ang="0">
                <a:pos x="2" y="3"/>
              </a:cxn>
              <a:cxn ang="0">
                <a:pos x="6" y="2"/>
              </a:cxn>
              <a:cxn ang="0">
                <a:pos x="7" y="2"/>
              </a:cxn>
              <a:cxn ang="0">
                <a:pos x="7" y="1"/>
              </a:cxn>
              <a:cxn ang="0">
                <a:pos x="7" y="0"/>
              </a:cxn>
              <a:cxn ang="0">
                <a:pos x="6" y="0"/>
              </a:cxn>
              <a:cxn ang="0">
                <a:pos x="6" y="0"/>
              </a:cxn>
              <a:cxn ang="0">
                <a:pos x="2" y="0"/>
              </a:cxn>
            </a:cxnLst>
            <a:rect l="0" t="0" r="r" b="b"/>
            <a:pathLst>
              <a:path w="7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6" y="3"/>
                </a:lnTo>
                <a:lnTo>
                  <a:pt x="2" y="3"/>
                </a:lnTo>
                <a:lnTo>
                  <a:pt x="6" y="2"/>
                </a:lnTo>
                <a:lnTo>
                  <a:pt x="7" y="2"/>
                </a:lnTo>
                <a:lnTo>
                  <a:pt x="7" y="1"/>
                </a:lnTo>
                <a:lnTo>
                  <a:pt x="7" y="0"/>
                </a:lnTo>
                <a:lnTo>
                  <a:pt x="6" y="0"/>
                </a:lnTo>
                <a:lnTo>
                  <a:pt x="6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43" name="Freeform 542"/>
          <p:cNvSpPr>
            <a:spLocks/>
          </p:cNvSpPr>
          <p:nvPr/>
        </p:nvSpPr>
        <p:spPr bwMode="auto">
          <a:xfrm>
            <a:off x="2160354" y="4047438"/>
            <a:ext cx="73137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42" y="18"/>
              </a:cxn>
              <a:cxn ang="0">
                <a:pos x="12" y="18"/>
              </a:cxn>
              <a:cxn ang="0">
                <a:pos x="48" y="12"/>
              </a:cxn>
              <a:cxn ang="0">
                <a:pos x="54" y="6"/>
              </a:cxn>
              <a:cxn ang="0">
                <a:pos x="48" y="0"/>
              </a:cxn>
              <a:cxn ang="0">
                <a:pos x="42" y="0"/>
              </a:cxn>
              <a:cxn ang="0">
                <a:pos x="12" y="0"/>
              </a:cxn>
            </a:cxnLst>
            <a:rect l="0" t="0" r="r" b="b"/>
            <a:pathLst>
              <a:path w="54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42" y="18"/>
                </a:lnTo>
                <a:lnTo>
                  <a:pt x="12" y="18"/>
                </a:lnTo>
                <a:lnTo>
                  <a:pt x="48" y="12"/>
                </a:lnTo>
                <a:lnTo>
                  <a:pt x="54" y="6"/>
                </a:lnTo>
                <a:lnTo>
                  <a:pt x="48" y="0"/>
                </a:lnTo>
                <a:lnTo>
                  <a:pt x="42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44" name="Freeform 543"/>
          <p:cNvSpPr>
            <a:spLocks/>
          </p:cNvSpPr>
          <p:nvPr/>
        </p:nvSpPr>
        <p:spPr bwMode="auto">
          <a:xfrm>
            <a:off x="2160354" y="4047438"/>
            <a:ext cx="73137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7" y="3"/>
              </a:cxn>
              <a:cxn ang="0">
                <a:pos x="2" y="3"/>
              </a:cxn>
              <a:cxn ang="0">
                <a:pos x="8" y="2"/>
              </a:cxn>
              <a:cxn ang="0">
                <a:pos x="8" y="2"/>
              </a:cxn>
              <a:cxn ang="0">
                <a:pos x="9" y="1"/>
              </a:cxn>
              <a:cxn ang="0">
                <a:pos x="8" y="0"/>
              </a:cxn>
              <a:cxn ang="0">
                <a:pos x="8" y="0"/>
              </a:cxn>
              <a:cxn ang="0">
                <a:pos x="7" y="0"/>
              </a:cxn>
              <a:cxn ang="0">
                <a:pos x="2" y="0"/>
              </a:cxn>
            </a:cxnLst>
            <a:rect l="0" t="0" r="r" b="b"/>
            <a:pathLst>
              <a:path w="9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7" y="3"/>
                </a:lnTo>
                <a:lnTo>
                  <a:pt x="2" y="3"/>
                </a:lnTo>
                <a:lnTo>
                  <a:pt x="8" y="2"/>
                </a:lnTo>
                <a:lnTo>
                  <a:pt x="8" y="2"/>
                </a:lnTo>
                <a:lnTo>
                  <a:pt x="9" y="1"/>
                </a:lnTo>
                <a:lnTo>
                  <a:pt x="8" y="0"/>
                </a:lnTo>
                <a:lnTo>
                  <a:pt x="8" y="0"/>
                </a:lnTo>
                <a:lnTo>
                  <a:pt x="7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45" name="Freeform 544"/>
          <p:cNvSpPr>
            <a:spLocks/>
          </p:cNvSpPr>
          <p:nvPr/>
        </p:nvSpPr>
        <p:spPr bwMode="auto">
          <a:xfrm>
            <a:off x="2209112" y="4047438"/>
            <a:ext cx="325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18" y="18"/>
              </a:cxn>
              <a:cxn ang="0">
                <a:pos x="6" y="18"/>
              </a:cxn>
              <a:cxn ang="0">
                <a:pos x="24" y="12"/>
              </a:cxn>
              <a:cxn ang="0">
                <a:pos x="24" y="0"/>
              </a:cxn>
              <a:cxn ang="0">
                <a:pos x="18" y="0"/>
              </a:cxn>
              <a:cxn ang="0">
                <a:pos x="6" y="0"/>
              </a:cxn>
            </a:cxnLst>
            <a:rect l="0" t="0" r="r" b="b"/>
            <a:pathLst>
              <a:path w="24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18" y="18"/>
                </a:lnTo>
                <a:lnTo>
                  <a:pt x="6" y="18"/>
                </a:lnTo>
                <a:lnTo>
                  <a:pt x="24" y="12"/>
                </a:lnTo>
                <a:lnTo>
                  <a:pt x="24" y="0"/>
                </a:lnTo>
                <a:lnTo>
                  <a:pt x="18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46" name="Freeform 545"/>
          <p:cNvSpPr>
            <a:spLocks/>
          </p:cNvSpPr>
          <p:nvPr/>
        </p:nvSpPr>
        <p:spPr bwMode="auto">
          <a:xfrm>
            <a:off x="2209112" y="4047438"/>
            <a:ext cx="325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3" y="3"/>
              </a:cxn>
              <a:cxn ang="0">
                <a:pos x="1" y="3"/>
              </a:cxn>
              <a:cxn ang="0">
                <a:pos x="4" y="2"/>
              </a:cxn>
              <a:cxn ang="0">
                <a:pos x="4" y="2"/>
              </a:cxn>
              <a:cxn ang="0">
                <a:pos x="4" y="1"/>
              </a:cxn>
              <a:cxn ang="0">
                <a:pos x="4" y="0"/>
              </a:cxn>
              <a:cxn ang="0">
                <a:pos x="4" y="0"/>
              </a:cxn>
              <a:cxn ang="0">
                <a:pos x="3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3" y="3"/>
                </a:lnTo>
                <a:lnTo>
                  <a:pt x="1" y="3"/>
                </a:lnTo>
                <a:lnTo>
                  <a:pt x="4" y="2"/>
                </a:lnTo>
                <a:lnTo>
                  <a:pt x="4" y="2"/>
                </a:lnTo>
                <a:lnTo>
                  <a:pt x="4" y="1"/>
                </a:lnTo>
                <a:lnTo>
                  <a:pt x="4" y="0"/>
                </a:lnTo>
                <a:lnTo>
                  <a:pt x="4" y="0"/>
                </a:lnTo>
                <a:lnTo>
                  <a:pt x="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47" name="Freeform 546"/>
          <p:cNvSpPr>
            <a:spLocks/>
          </p:cNvSpPr>
          <p:nvPr/>
        </p:nvSpPr>
        <p:spPr bwMode="auto">
          <a:xfrm>
            <a:off x="2217238" y="4012130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0" y="42"/>
              </a:cxn>
              <a:cxn ang="0">
                <a:pos x="6" y="42"/>
              </a:cxn>
              <a:cxn ang="0">
                <a:pos x="12" y="48"/>
              </a:cxn>
              <a:cxn ang="0">
                <a:pos x="18" y="42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0" y="42"/>
                </a:lnTo>
                <a:lnTo>
                  <a:pt x="6" y="42"/>
                </a:lnTo>
                <a:lnTo>
                  <a:pt x="12" y="48"/>
                </a:lnTo>
                <a:lnTo>
                  <a:pt x="18" y="42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48" name="Freeform 547"/>
          <p:cNvSpPr>
            <a:spLocks/>
          </p:cNvSpPr>
          <p:nvPr/>
        </p:nvSpPr>
        <p:spPr bwMode="auto">
          <a:xfrm>
            <a:off x="2217238" y="4012130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1" y="7"/>
              </a:cxn>
              <a:cxn ang="0">
                <a:pos x="2" y="8"/>
              </a:cxn>
              <a:cxn ang="0">
                <a:pos x="3" y="7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0" y="7"/>
                </a:lnTo>
                <a:lnTo>
                  <a:pt x="1" y="7"/>
                </a:lnTo>
                <a:lnTo>
                  <a:pt x="2" y="8"/>
                </a:lnTo>
                <a:lnTo>
                  <a:pt x="3" y="7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49" name="Freeform 548"/>
          <p:cNvSpPr>
            <a:spLocks/>
          </p:cNvSpPr>
          <p:nvPr/>
        </p:nvSpPr>
        <p:spPr bwMode="auto">
          <a:xfrm>
            <a:off x="2217238" y="4012130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18" y="18"/>
              </a:cxn>
              <a:cxn ang="0">
                <a:pos x="12" y="18"/>
              </a:cxn>
              <a:cxn ang="0">
                <a:pos x="24" y="12"/>
              </a:cxn>
              <a:cxn ang="0">
                <a:pos x="30" y="6"/>
              </a:cxn>
              <a:cxn ang="0">
                <a:pos x="24" y="0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18" y="18"/>
                </a:lnTo>
                <a:lnTo>
                  <a:pt x="12" y="18"/>
                </a:lnTo>
                <a:lnTo>
                  <a:pt x="24" y="12"/>
                </a:lnTo>
                <a:lnTo>
                  <a:pt x="30" y="6"/>
                </a:lnTo>
                <a:lnTo>
                  <a:pt x="24" y="0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50" name="Freeform 549"/>
          <p:cNvSpPr>
            <a:spLocks/>
          </p:cNvSpPr>
          <p:nvPr/>
        </p:nvSpPr>
        <p:spPr bwMode="auto">
          <a:xfrm>
            <a:off x="2217238" y="4012130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3" y="3"/>
              </a:cxn>
              <a:cxn ang="0">
                <a:pos x="2" y="3"/>
              </a:cxn>
              <a:cxn ang="0">
                <a:pos x="4" y="2"/>
              </a:cxn>
              <a:cxn ang="0">
                <a:pos x="4" y="2"/>
              </a:cxn>
              <a:cxn ang="0">
                <a:pos x="5" y="1"/>
              </a:cxn>
              <a:cxn ang="0">
                <a:pos x="4" y="0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3" y="3"/>
                </a:lnTo>
                <a:lnTo>
                  <a:pt x="2" y="3"/>
                </a:lnTo>
                <a:lnTo>
                  <a:pt x="4" y="2"/>
                </a:lnTo>
                <a:lnTo>
                  <a:pt x="4" y="2"/>
                </a:lnTo>
                <a:lnTo>
                  <a:pt x="5" y="1"/>
                </a:lnTo>
                <a:lnTo>
                  <a:pt x="4" y="0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51" name="Freeform 550"/>
          <p:cNvSpPr>
            <a:spLocks/>
          </p:cNvSpPr>
          <p:nvPr/>
        </p:nvSpPr>
        <p:spPr bwMode="auto">
          <a:xfrm>
            <a:off x="2233491" y="4012130"/>
            <a:ext cx="48758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24" y="18"/>
              </a:cxn>
              <a:cxn ang="0">
                <a:pos x="6" y="18"/>
              </a:cxn>
              <a:cxn ang="0">
                <a:pos x="30" y="12"/>
              </a:cxn>
              <a:cxn ang="0">
                <a:pos x="36" y="12"/>
              </a:cxn>
              <a:cxn ang="0">
                <a:pos x="36" y="0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6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24" y="18"/>
                </a:lnTo>
                <a:lnTo>
                  <a:pt x="6" y="18"/>
                </a:lnTo>
                <a:lnTo>
                  <a:pt x="30" y="12"/>
                </a:lnTo>
                <a:lnTo>
                  <a:pt x="36" y="12"/>
                </a:lnTo>
                <a:lnTo>
                  <a:pt x="36" y="0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52" name="Freeform 551"/>
          <p:cNvSpPr>
            <a:spLocks/>
          </p:cNvSpPr>
          <p:nvPr/>
        </p:nvSpPr>
        <p:spPr bwMode="auto">
          <a:xfrm>
            <a:off x="2233491" y="4012130"/>
            <a:ext cx="48758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4" y="3"/>
              </a:cxn>
              <a:cxn ang="0">
                <a:pos x="1" y="3"/>
              </a:cxn>
              <a:cxn ang="0">
                <a:pos x="5" y="2"/>
              </a:cxn>
              <a:cxn ang="0">
                <a:pos x="6" y="2"/>
              </a:cxn>
              <a:cxn ang="0">
                <a:pos x="6" y="1"/>
              </a:cxn>
              <a:cxn ang="0">
                <a:pos x="6" y="0"/>
              </a:cxn>
              <a:cxn ang="0">
                <a:pos x="5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6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4" y="3"/>
                </a:lnTo>
                <a:lnTo>
                  <a:pt x="1" y="3"/>
                </a:lnTo>
                <a:lnTo>
                  <a:pt x="5" y="2"/>
                </a:lnTo>
                <a:lnTo>
                  <a:pt x="6" y="2"/>
                </a:lnTo>
                <a:lnTo>
                  <a:pt x="6" y="1"/>
                </a:lnTo>
                <a:lnTo>
                  <a:pt x="6" y="0"/>
                </a:lnTo>
                <a:lnTo>
                  <a:pt x="5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53" name="Freeform 552"/>
          <p:cNvSpPr>
            <a:spLocks/>
          </p:cNvSpPr>
          <p:nvPr/>
        </p:nvSpPr>
        <p:spPr bwMode="auto">
          <a:xfrm>
            <a:off x="2257870" y="3976823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0" y="42"/>
              </a:cxn>
              <a:cxn ang="0">
                <a:pos x="6" y="48"/>
              </a:cxn>
              <a:cxn ang="0">
                <a:pos x="12" y="42"/>
              </a:cxn>
              <a:cxn ang="0">
                <a:pos x="18" y="42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0" y="42"/>
                </a:lnTo>
                <a:lnTo>
                  <a:pt x="6" y="48"/>
                </a:lnTo>
                <a:lnTo>
                  <a:pt x="12" y="42"/>
                </a:lnTo>
                <a:lnTo>
                  <a:pt x="18" y="42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54" name="Freeform 553"/>
          <p:cNvSpPr>
            <a:spLocks/>
          </p:cNvSpPr>
          <p:nvPr/>
        </p:nvSpPr>
        <p:spPr bwMode="auto">
          <a:xfrm>
            <a:off x="2257870" y="3976823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0" y="7"/>
              </a:cxn>
              <a:cxn ang="0">
                <a:pos x="1" y="8"/>
              </a:cxn>
              <a:cxn ang="0">
                <a:pos x="2" y="7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0" y="7"/>
                </a:lnTo>
                <a:lnTo>
                  <a:pt x="0" y="7"/>
                </a:lnTo>
                <a:lnTo>
                  <a:pt x="1" y="8"/>
                </a:lnTo>
                <a:lnTo>
                  <a:pt x="2" y="7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55" name="Freeform 554"/>
          <p:cNvSpPr>
            <a:spLocks/>
          </p:cNvSpPr>
          <p:nvPr/>
        </p:nvSpPr>
        <p:spPr bwMode="auto">
          <a:xfrm>
            <a:off x="2257870" y="3976823"/>
            <a:ext cx="56884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36" y="18"/>
              </a:cxn>
              <a:cxn ang="0">
                <a:pos x="6" y="18"/>
              </a:cxn>
              <a:cxn ang="0">
                <a:pos x="36" y="12"/>
              </a:cxn>
              <a:cxn ang="0">
                <a:pos x="42" y="12"/>
              </a:cxn>
              <a:cxn ang="0">
                <a:pos x="42" y="0"/>
              </a:cxn>
              <a:cxn ang="0">
                <a:pos x="36" y="0"/>
              </a:cxn>
              <a:cxn ang="0">
                <a:pos x="6" y="0"/>
              </a:cxn>
            </a:cxnLst>
            <a:rect l="0" t="0" r="r" b="b"/>
            <a:pathLst>
              <a:path w="42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36" y="18"/>
                </a:lnTo>
                <a:lnTo>
                  <a:pt x="6" y="18"/>
                </a:lnTo>
                <a:lnTo>
                  <a:pt x="36" y="12"/>
                </a:lnTo>
                <a:lnTo>
                  <a:pt x="42" y="12"/>
                </a:lnTo>
                <a:lnTo>
                  <a:pt x="42" y="0"/>
                </a:lnTo>
                <a:lnTo>
                  <a:pt x="36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56" name="Freeform 555"/>
          <p:cNvSpPr>
            <a:spLocks/>
          </p:cNvSpPr>
          <p:nvPr/>
        </p:nvSpPr>
        <p:spPr bwMode="auto">
          <a:xfrm>
            <a:off x="2257870" y="3976823"/>
            <a:ext cx="56884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6" y="3"/>
              </a:cxn>
              <a:cxn ang="0">
                <a:pos x="1" y="3"/>
              </a:cxn>
              <a:cxn ang="0">
                <a:pos x="6" y="2"/>
              </a:cxn>
              <a:cxn ang="0">
                <a:pos x="7" y="2"/>
              </a:cxn>
              <a:cxn ang="0">
                <a:pos x="7" y="1"/>
              </a:cxn>
              <a:cxn ang="0">
                <a:pos x="7" y="0"/>
              </a:cxn>
              <a:cxn ang="0">
                <a:pos x="6" y="0"/>
              </a:cxn>
              <a:cxn ang="0">
                <a:pos x="6" y="0"/>
              </a:cxn>
              <a:cxn ang="0">
                <a:pos x="1" y="0"/>
              </a:cxn>
            </a:cxnLst>
            <a:rect l="0" t="0" r="r" b="b"/>
            <a:pathLst>
              <a:path w="7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6" y="3"/>
                </a:lnTo>
                <a:lnTo>
                  <a:pt x="1" y="3"/>
                </a:lnTo>
                <a:lnTo>
                  <a:pt x="6" y="2"/>
                </a:lnTo>
                <a:lnTo>
                  <a:pt x="7" y="2"/>
                </a:lnTo>
                <a:lnTo>
                  <a:pt x="7" y="1"/>
                </a:lnTo>
                <a:lnTo>
                  <a:pt x="7" y="0"/>
                </a:lnTo>
                <a:lnTo>
                  <a:pt x="6" y="0"/>
                </a:lnTo>
                <a:lnTo>
                  <a:pt x="6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57" name="Freeform 556"/>
          <p:cNvSpPr>
            <a:spLocks/>
          </p:cNvSpPr>
          <p:nvPr/>
        </p:nvSpPr>
        <p:spPr bwMode="auto">
          <a:xfrm>
            <a:off x="2290375" y="3941516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0" y="42"/>
              </a:cxn>
              <a:cxn ang="0">
                <a:pos x="6" y="42"/>
              </a:cxn>
              <a:cxn ang="0">
                <a:pos x="12" y="48"/>
              </a:cxn>
              <a:cxn ang="0">
                <a:pos x="12" y="42"/>
              </a:cxn>
              <a:cxn ang="0">
                <a:pos x="18" y="42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0" y="42"/>
                </a:lnTo>
                <a:lnTo>
                  <a:pt x="6" y="42"/>
                </a:lnTo>
                <a:lnTo>
                  <a:pt x="12" y="48"/>
                </a:lnTo>
                <a:lnTo>
                  <a:pt x="12" y="42"/>
                </a:lnTo>
                <a:lnTo>
                  <a:pt x="18" y="42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58" name="Freeform 557"/>
          <p:cNvSpPr>
            <a:spLocks/>
          </p:cNvSpPr>
          <p:nvPr/>
        </p:nvSpPr>
        <p:spPr bwMode="auto">
          <a:xfrm>
            <a:off x="2290375" y="3941516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1" y="7"/>
              </a:cxn>
              <a:cxn ang="0">
                <a:pos x="2" y="8"/>
              </a:cxn>
              <a:cxn ang="0">
                <a:pos x="2" y="7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0" y="7"/>
                </a:lnTo>
                <a:lnTo>
                  <a:pt x="1" y="7"/>
                </a:lnTo>
                <a:lnTo>
                  <a:pt x="2" y="8"/>
                </a:lnTo>
                <a:lnTo>
                  <a:pt x="2" y="7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59" name="Freeform 558"/>
          <p:cNvSpPr>
            <a:spLocks/>
          </p:cNvSpPr>
          <p:nvPr/>
        </p:nvSpPr>
        <p:spPr bwMode="auto">
          <a:xfrm>
            <a:off x="2290375" y="3941516"/>
            <a:ext cx="48758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30" y="18"/>
              </a:cxn>
              <a:cxn ang="0">
                <a:pos x="12" y="18"/>
              </a:cxn>
              <a:cxn ang="0">
                <a:pos x="30" y="12"/>
              </a:cxn>
              <a:cxn ang="0">
                <a:pos x="36" y="12"/>
              </a:cxn>
              <a:cxn ang="0">
                <a:pos x="36" y="0"/>
              </a:cxn>
              <a:cxn ang="0">
                <a:pos x="30" y="0"/>
              </a:cxn>
              <a:cxn ang="0">
                <a:pos x="12" y="0"/>
              </a:cxn>
            </a:cxnLst>
            <a:rect l="0" t="0" r="r" b="b"/>
            <a:pathLst>
              <a:path w="36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30" y="18"/>
                </a:lnTo>
                <a:lnTo>
                  <a:pt x="12" y="18"/>
                </a:lnTo>
                <a:lnTo>
                  <a:pt x="30" y="12"/>
                </a:lnTo>
                <a:lnTo>
                  <a:pt x="36" y="12"/>
                </a:lnTo>
                <a:lnTo>
                  <a:pt x="36" y="0"/>
                </a:lnTo>
                <a:lnTo>
                  <a:pt x="3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60" name="Freeform 559"/>
          <p:cNvSpPr>
            <a:spLocks/>
          </p:cNvSpPr>
          <p:nvPr/>
        </p:nvSpPr>
        <p:spPr bwMode="auto">
          <a:xfrm>
            <a:off x="2290375" y="3941516"/>
            <a:ext cx="48758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5" y="3"/>
              </a:cxn>
              <a:cxn ang="0">
                <a:pos x="2" y="3"/>
              </a:cxn>
              <a:cxn ang="0">
                <a:pos x="5" y="2"/>
              </a:cxn>
              <a:cxn ang="0">
                <a:pos x="6" y="2"/>
              </a:cxn>
              <a:cxn ang="0">
                <a:pos x="6" y="1"/>
              </a:cxn>
              <a:cxn ang="0">
                <a:pos x="6" y="0"/>
              </a:cxn>
              <a:cxn ang="0">
                <a:pos x="5" y="0"/>
              </a:cxn>
              <a:cxn ang="0">
                <a:pos x="5" y="0"/>
              </a:cxn>
              <a:cxn ang="0">
                <a:pos x="2" y="0"/>
              </a:cxn>
            </a:cxnLst>
            <a:rect l="0" t="0" r="r" b="b"/>
            <a:pathLst>
              <a:path w="6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5" y="3"/>
                </a:lnTo>
                <a:lnTo>
                  <a:pt x="2" y="3"/>
                </a:lnTo>
                <a:lnTo>
                  <a:pt x="5" y="2"/>
                </a:lnTo>
                <a:lnTo>
                  <a:pt x="6" y="2"/>
                </a:lnTo>
                <a:lnTo>
                  <a:pt x="6" y="1"/>
                </a:lnTo>
                <a:lnTo>
                  <a:pt x="6" y="0"/>
                </a:lnTo>
                <a:lnTo>
                  <a:pt x="5" y="0"/>
                </a:lnTo>
                <a:lnTo>
                  <a:pt x="5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61" name="Freeform 560"/>
          <p:cNvSpPr>
            <a:spLocks/>
          </p:cNvSpPr>
          <p:nvPr/>
        </p:nvSpPr>
        <p:spPr bwMode="auto">
          <a:xfrm>
            <a:off x="2314754" y="3906208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0" y="42"/>
              </a:cxn>
              <a:cxn ang="0">
                <a:pos x="6" y="42"/>
              </a:cxn>
              <a:cxn ang="0">
                <a:pos x="12" y="48"/>
              </a:cxn>
              <a:cxn ang="0">
                <a:pos x="12" y="42"/>
              </a:cxn>
              <a:cxn ang="0">
                <a:pos x="18" y="42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0" y="42"/>
                </a:lnTo>
                <a:lnTo>
                  <a:pt x="6" y="42"/>
                </a:lnTo>
                <a:lnTo>
                  <a:pt x="12" y="48"/>
                </a:lnTo>
                <a:lnTo>
                  <a:pt x="12" y="42"/>
                </a:lnTo>
                <a:lnTo>
                  <a:pt x="18" y="42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62" name="Freeform 561"/>
          <p:cNvSpPr>
            <a:spLocks/>
          </p:cNvSpPr>
          <p:nvPr/>
        </p:nvSpPr>
        <p:spPr bwMode="auto">
          <a:xfrm>
            <a:off x="2314754" y="3906208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1" y="7"/>
              </a:cxn>
              <a:cxn ang="0">
                <a:pos x="2" y="8"/>
              </a:cxn>
              <a:cxn ang="0">
                <a:pos x="2" y="7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0" y="7"/>
                </a:lnTo>
                <a:lnTo>
                  <a:pt x="1" y="7"/>
                </a:lnTo>
                <a:lnTo>
                  <a:pt x="2" y="8"/>
                </a:lnTo>
                <a:lnTo>
                  <a:pt x="2" y="7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63" name="Freeform 562"/>
          <p:cNvSpPr>
            <a:spLocks/>
          </p:cNvSpPr>
          <p:nvPr/>
        </p:nvSpPr>
        <p:spPr bwMode="auto">
          <a:xfrm>
            <a:off x="2314754" y="3906208"/>
            <a:ext cx="325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18" y="18"/>
              </a:cxn>
              <a:cxn ang="0">
                <a:pos x="12" y="18"/>
              </a:cxn>
              <a:cxn ang="0">
                <a:pos x="18" y="12"/>
              </a:cxn>
              <a:cxn ang="0">
                <a:pos x="24" y="12"/>
              </a:cxn>
              <a:cxn ang="0">
                <a:pos x="24" y="0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24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18" y="18"/>
                </a:lnTo>
                <a:lnTo>
                  <a:pt x="12" y="18"/>
                </a:lnTo>
                <a:lnTo>
                  <a:pt x="18" y="12"/>
                </a:lnTo>
                <a:lnTo>
                  <a:pt x="24" y="12"/>
                </a:lnTo>
                <a:lnTo>
                  <a:pt x="24" y="0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64" name="Freeform 563"/>
          <p:cNvSpPr>
            <a:spLocks/>
          </p:cNvSpPr>
          <p:nvPr/>
        </p:nvSpPr>
        <p:spPr bwMode="auto">
          <a:xfrm>
            <a:off x="2314754" y="3906208"/>
            <a:ext cx="325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3" y="3"/>
              </a:cxn>
              <a:cxn ang="0">
                <a:pos x="2" y="3"/>
              </a:cxn>
              <a:cxn ang="0">
                <a:pos x="3" y="2"/>
              </a:cxn>
              <a:cxn ang="0">
                <a:pos x="4" y="2"/>
              </a:cxn>
              <a:cxn ang="0">
                <a:pos x="4" y="1"/>
              </a:cxn>
              <a:cxn ang="0">
                <a:pos x="4" y="0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3" y="3"/>
                </a:lnTo>
                <a:lnTo>
                  <a:pt x="2" y="3"/>
                </a:lnTo>
                <a:lnTo>
                  <a:pt x="3" y="2"/>
                </a:lnTo>
                <a:lnTo>
                  <a:pt x="4" y="2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65" name="Freeform 564"/>
          <p:cNvSpPr>
            <a:spLocks/>
          </p:cNvSpPr>
          <p:nvPr/>
        </p:nvSpPr>
        <p:spPr bwMode="auto">
          <a:xfrm>
            <a:off x="2322880" y="3906208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18" y="18"/>
              </a:cxn>
              <a:cxn ang="0">
                <a:pos x="12" y="18"/>
              </a:cxn>
              <a:cxn ang="0">
                <a:pos x="24" y="12"/>
              </a:cxn>
              <a:cxn ang="0">
                <a:pos x="30" y="12"/>
              </a:cxn>
              <a:cxn ang="0">
                <a:pos x="30" y="0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18" y="18"/>
                </a:lnTo>
                <a:lnTo>
                  <a:pt x="12" y="18"/>
                </a:lnTo>
                <a:lnTo>
                  <a:pt x="24" y="12"/>
                </a:lnTo>
                <a:lnTo>
                  <a:pt x="30" y="12"/>
                </a:lnTo>
                <a:lnTo>
                  <a:pt x="30" y="0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66" name="Freeform 565"/>
          <p:cNvSpPr>
            <a:spLocks/>
          </p:cNvSpPr>
          <p:nvPr/>
        </p:nvSpPr>
        <p:spPr bwMode="auto">
          <a:xfrm>
            <a:off x="2322880" y="3906208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3" y="3"/>
              </a:cxn>
              <a:cxn ang="0">
                <a:pos x="2" y="3"/>
              </a:cxn>
              <a:cxn ang="0">
                <a:pos x="4" y="2"/>
              </a:cxn>
              <a:cxn ang="0">
                <a:pos x="5" y="2"/>
              </a:cxn>
              <a:cxn ang="0">
                <a:pos x="5" y="1"/>
              </a:cxn>
              <a:cxn ang="0">
                <a:pos x="5" y="0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3" y="3"/>
                </a:lnTo>
                <a:lnTo>
                  <a:pt x="2" y="3"/>
                </a:lnTo>
                <a:lnTo>
                  <a:pt x="4" y="2"/>
                </a:lnTo>
                <a:lnTo>
                  <a:pt x="5" y="2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67" name="Freeform 566"/>
          <p:cNvSpPr>
            <a:spLocks/>
          </p:cNvSpPr>
          <p:nvPr/>
        </p:nvSpPr>
        <p:spPr bwMode="auto">
          <a:xfrm>
            <a:off x="2339133" y="3869724"/>
            <a:ext cx="24379" cy="57669"/>
          </a:xfrm>
          <a:custGeom>
            <a:avLst/>
            <a:gdLst/>
            <a:ahLst/>
            <a:cxnLst>
              <a:cxn ang="0">
                <a:pos x="0" y="37"/>
              </a:cxn>
              <a:cxn ang="0">
                <a:pos x="0" y="43"/>
              </a:cxn>
              <a:cxn ang="0">
                <a:pos x="6" y="43"/>
              </a:cxn>
              <a:cxn ang="0">
                <a:pos x="6" y="49"/>
              </a:cxn>
              <a:cxn ang="0">
                <a:pos x="12" y="43"/>
              </a:cxn>
              <a:cxn ang="0">
                <a:pos x="18" y="43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37"/>
              </a:cxn>
            </a:cxnLst>
            <a:rect l="0" t="0" r="r" b="b"/>
            <a:pathLst>
              <a:path w="18" h="49">
                <a:moveTo>
                  <a:pt x="0" y="37"/>
                </a:moveTo>
                <a:lnTo>
                  <a:pt x="0" y="43"/>
                </a:lnTo>
                <a:lnTo>
                  <a:pt x="6" y="43"/>
                </a:lnTo>
                <a:lnTo>
                  <a:pt x="6" y="49"/>
                </a:lnTo>
                <a:lnTo>
                  <a:pt x="12" y="43"/>
                </a:lnTo>
                <a:lnTo>
                  <a:pt x="18" y="43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3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68" name="Freeform 567"/>
          <p:cNvSpPr>
            <a:spLocks/>
          </p:cNvSpPr>
          <p:nvPr/>
        </p:nvSpPr>
        <p:spPr bwMode="auto">
          <a:xfrm>
            <a:off x="2339133" y="3869724"/>
            <a:ext cx="24379" cy="57669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1" y="7"/>
              </a:cxn>
              <a:cxn ang="0">
                <a:pos x="1" y="8"/>
              </a:cxn>
              <a:cxn ang="0">
                <a:pos x="2" y="7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0" y="7"/>
                </a:lnTo>
                <a:lnTo>
                  <a:pt x="1" y="7"/>
                </a:lnTo>
                <a:lnTo>
                  <a:pt x="1" y="8"/>
                </a:lnTo>
                <a:lnTo>
                  <a:pt x="2" y="7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69" name="Freeform 568"/>
          <p:cNvSpPr>
            <a:spLocks/>
          </p:cNvSpPr>
          <p:nvPr/>
        </p:nvSpPr>
        <p:spPr bwMode="auto">
          <a:xfrm>
            <a:off x="2339133" y="3869724"/>
            <a:ext cx="32505" cy="22361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12" y="19"/>
              </a:cxn>
              <a:cxn ang="0">
                <a:pos x="6" y="19"/>
              </a:cxn>
              <a:cxn ang="0">
                <a:pos x="18" y="12"/>
              </a:cxn>
              <a:cxn ang="0">
                <a:pos x="24" y="12"/>
              </a:cxn>
              <a:cxn ang="0">
                <a:pos x="24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24" h="19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12" y="19"/>
                </a:lnTo>
                <a:lnTo>
                  <a:pt x="6" y="19"/>
                </a:lnTo>
                <a:lnTo>
                  <a:pt x="18" y="12"/>
                </a:lnTo>
                <a:lnTo>
                  <a:pt x="24" y="12"/>
                </a:lnTo>
                <a:lnTo>
                  <a:pt x="24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70" name="Freeform 569"/>
          <p:cNvSpPr>
            <a:spLocks/>
          </p:cNvSpPr>
          <p:nvPr/>
        </p:nvSpPr>
        <p:spPr bwMode="auto">
          <a:xfrm>
            <a:off x="2339133" y="3869724"/>
            <a:ext cx="32505" cy="22361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2" y="3"/>
              </a:cxn>
              <a:cxn ang="0">
                <a:pos x="1" y="3"/>
              </a:cxn>
              <a:cxn ang="0">
                <a:pos x="3" y="2"/>
              </a:cxn>
              <a:cxn ang="0">
                <a:pos x="4" y="2"/>
              </a:cxn>
              <a:cxn ang="0">
                <a:pos x="4" y="1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2" y="3"/>
                </a:lnTo>
                <a:lnTo>
                  <a:pt x="1" y="3"/>
                </a:lnTo>
                <a:lnTo>
                  <a:pt x="3" y="2"/>
                </a:lnTo>
                <a:lnTo>
                  <a:pt x="4" y="2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71" name="Freeform 570"/>
          <p:cNvSpPr>
            <a:spLocks/>
          </p:cNvSpPr>
          <p:nvPr/>
        </p:nvSpPr>
        <p:spPr bwMode="auto">
          <a:xfrm>
            <a:off x="2347259" y="3834417"/>
            <a:ext cx="24379" cy="57669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0" y="42"/>
              </a:cxn>
              <a:cxn ang="0">
                <a:pos x="6" y="42"/>
              </a:cxn>
              <a:cxn ang="0">
                <a:pos x="6" y="49"/>
              </a:cxn>
              <a:cxn ang="0">
                <a:pos x="12" y="42"/>
              </a:cxn>
              <a:cxn ang="0">
                <a:pos x="18" y="42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9">
                <a:moveTo>
                  <a:pt x="0" y="36"/>
                </a:moveTo>
                <a:lnTo>
                  <a:pt x="0" y="42"/>
                </a:lnTo>
                <a:lnTo>
                  <a:pt x="6" y="42"/>
                </a:lnTo>
                <a:lnTo>
                  <a:pt x="6" y="49"/>
                </a:lnTo>
                <a:lnTo>
                  <a:pt x="12" y="42"/>
                </a:lnTo>
                <a:lnTo>
                  <a:pt x="18" y="42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72" name="Freeform 571"/>
          <p:cNvSpPr>
            <a:spLocks/>
          </p:cNvSpPr>
          <p:nvPr/>
        </p:nvSpPr>
        <p:spPr bwMode="auto">
          <a:xfrm>
            <a:off x="2347259" y="3834417"/>
            <a:ext cx="24379" cy="57669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1" y="7"/>
              </a:cxn>
              <a:cxn ang="0">
                <a:pos x="1" y="8"/>
              </a:cxn>
              <a:cxn ang="0">
                <a:pos x="2" y="7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0" y="7"/>
                </a:lnTo>
                <a:lnTo>
                  <a:pt x="1" y="7"/>
                </a:lnTo>
                <a:lnTo>
                  <a:pt x="1" y="8"/>
                </a:lnTo>
                <a:lnTo>
                  <a:pt x="2" y="7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73" name="Freeform 572"/>
          <p:cNvSpPr>
            <a:spLocks/>
          </p:cNvSpPr>
          <p:nvPr/>
        </p:nvSpPr>
        <p:spPr bwMode="auto">
          <a:xfrm>
            <a:off x="2347259" y="3834417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24" y="18"/>
              </a:cxn>
              <a:cxn ang="0">
                <a:pos x="6" y="18"/>
              </a:cxn>
              <a:cxn ang="0">
                <a:pos x="30" y="12"/>
              </a:cxn>
              <a:cxn ang="0">
                <a:pos x="30" y="0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24" y="18"/>
                </a:lnTo>
                <a:lnTo>
                  <a:pt x="6" y="18"/>
                </a:lnTo>
                <a:lnTo>
                  <a:pt x="30" y="12"/>
                </a:lnTo>
                <a:lnTo>
                  <a:pt x="30" y="0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74" name="Freeform 573"/>
          <p:cNvSpPr>
            <a:spLocks/>
          </p:cNvSpPr>
          <p:nvPr/>
        </p:nvSpPr>
        <p:spPr bwMode="auto">
          <a:xfrm>
            <a:off x="2347259" y="3834417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4" y="3"/>
              </a:cxn>
              <a:cxn ang="0">
                <a:pos x="1" y="3"/>
              </a:cxn>
              <a:cxn ang="0">
                <a:pos x="5" y="2"/>
              </a:cxn>
              <a:cxn ang="0">
                <a:pos x="5" y="2"/>
              </a:cxn>
              <a:cxn ang="0">
                <a:pos x="5" y="1"/>
              </a:cxn>
              <a:cxn ang="0">
                <a:pos x="5" y="0"/>
              </a:cxn>
              <a:cxn ang="0">
                <a:pos x="5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4" y="3"/>
                </a:lnTo>
                <a:lnTo>
                  <a:pt x="1" y="3"/>
                </a:lnTo>
                <a:lnTo>
                  <a:pt x="5" y="2"/>
                </a:lnTo>
                <a:lnTo>
                  <a:pt x="5" y="2"/>
                </a:lnTo>
                <a:lnTo>
                  <a:pt x="5" y="1"/>
                </a:lnTo>
                <a:lnTo>
                  <a:pt x="5" y="0"/>
                </a:lnTo>
                <a:lnTo>
                  <a:pt x="5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75" name="Freeform 574"/>
          <p:cNvSpPr>
            <a:spLocks/>
          </p:cNvSpPr>
          <p:nvPr/>
        </p:nvSpPr>
        <p:spPr bwMode="auto">
          <a:xfrm>
            <a:off x="2363512" y="3799109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6" y="42"/>
              </a:cxn>
              <a:cxn ang="0">
                <a:pos x="12" y="48"/>
              </a:cxn>
              <a:cxn ang="0">
                <a:pos x="18" y="42"/>
              </a:cxn>
              <a:cxn ang="0">
                <a:pos x="18" y="0"/>
              </a:cxn>
              <a:cxn ang="0">
                <a:pos x="6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6" y="42"/>
                </a:lnTo>
                <a:lnTo>
                  <a:pt x="12" y="48"/>
                </a:lnTo>
                <a:lnTo>
                  <a:pt x="18" y="42"/>
                </a:lnTo>
                <a:lnTo>
                  <a:pt x="18" y="0"/>
                </a:lnTo>
                <a:lnTo>
                  <a:pt x="6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76" name="Freeform 575"/>
          <p:cNvSpPr>
            <a:spLocks/>
          </p:cNvSpPr>
          <p:nvPr/>
        </p:nvSpPr>
        <p:spPr bwMode="auto">
          <a:xfrm>
            <a:off x="2363512" y="3799109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1" y="7"/>
              </a:cxn>
              <a:cxn ang="0">
                <a:pos x="1" y="7"/>
              </a:cxn>
              <a:cxn ang="0">
                <a:pos x="2" y="8"/>
              </a:cxn>
              <a:cxn ang="0">
                <a:pos x="3" y="7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1" y="7"/>
                </a:lnTo>
                <a:lnTo>
                  <a:pt x="1" y="7"/>
                </a:lnTo>
                <a:lnTo>
                  <a:pt x="2" y="8"/>
                </a:lnTo>
                <a:lnTo>
                  <a:pt x="3" y="7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77" name="Freeform 576"/>
          <p:cNvSpPr>
            <a:spLocks/>
          </p:cNvSpPr>
          <p:nvPr/>
        </p:nvSpPr>
        <p:spPr bwMode="auto">
          <a:xfrm>
            <a:off x="2363512" y="3799109"/>
            <a:ext cx="56884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36" y="18"/>
              </a:cxn>
              <a:cxn ang="0">
                <a:pos x="12" y="18"/>
              </a:cxn>
              <a:cxn ang="0">
                <a:pos x="42" y="12"/>
              </a:cxn>
              <a:cxn ang="0">
                <a:pos x="42" y="0"/>
              </a:cxn>
              <a:cxn ang="0">
                <a:pos x="36" y="0"/>
              </a:cxn>
              <a:cxn ang="0">
                <a:pos x="12" y="0"/>
              </a:cxn>
            </a:cxnLst>
            <a:rect l="0" t="0" r="r" b="b"/>
            <a:pathLst>
              <a:path w="42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36" y="18"/>
                </a:lnTo>
                <a:lnTo>
                  <a:pt x="12" y="18"/>
                </a:lnTo>
                <a:lnTo>
                  <a:pt x="42" y="12"/>
                </a:lnTo>
                <a:lnTo>
                  <a:pt x="42" y="0"/>
                </a:lnTo>
                <a:lnTo>
                  <a:pt x="36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78" name="Freeform 577"/>
          <p:cNvSpPr>
            <a:spLocks/>
          </p:cNvSpPr>
          <p:nvPr/>
        </p:nvSpPr>
        <p:spPr bwMode="auto">
          <a:xfrm>
            <a:off x="2363512" y="3799109"/>
            <a:ext cx="56884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  <a:cxn ang="0">
                <a:pos x="6" y="3"/>
              </a:cxn>
              <a:cxn ang="0">
                <a:pos x="2" y="3"/>
              </a:cxn>
              <a:cxn ang="0">
                <a:pos x="7" y="2"/>
              </a:cxn>
              <a:cxn ang="0">
                <a:pos x="7" y="2"/>
              </a:cxn>
              <a:cxn ang="0">
                <a:pos x="7" y="1"/>
              </a:cxn>
              <a:cxn ang="0">
                <a:pos x="7" y="0"/>
              </a:cxn>
              <a:cxn ang="0">
                <a:pos x="7" y="0"/>
              </a:cxn>
              <a:cxn ang="0">
                <a:pos x="6" y="0"/>
              </a:cxn>
              <a:cxn ang="0">
                <a:pos x="2" y="0"/>
              </a:cxn>
            </a:cxnLst>
            <a:rect l="0" t="0" r="r" b="b"/>
            <a:pathLst>
              <a:path w="7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lnTo>
                  <a:pt x="6" y="3"/>
                </a:lnTo>
                <a:lnTo>
                  <a:pt x="2" y="3"/>
                </a:lnTo>
                <a:lnTo>
                  <a:pt x="7" y="2"/>
                </a:lnTo>
                <a:lnTo>
                  <a:pt x="7" y="2"/>
                </a:lnTo>
                <a:lnTo>
                  <a:pt x="7" y="1"/>
                </a:lnTo>
                <a:lnTo>
                  <a:pt x="7" y="0"/>
                </a:lnTo>
                <a:lnTo>
                  <a:pt x="7" y="0"/>
                </a:lnTo>
                <a:lnTo>
                  <a:pt x="6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79" name="Freeform 578"/>
          <p:cNvSpPr>
            <a:spLocks/>
          </p:cNvSpPr>
          <p:nvPr/>
        </p:nvSpPr>
        <p:spPr bwMode="auto">
          <a:xfrm>
            <a:off x="2396017" y="3799109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18" y="18"/>
              </a:cxn>
              <a:cxn ang="0">
                <a:pos x="12" y="18"/>
              </a:cxn>
              <a:cxn ang="0">
                <a:pos x="24" y="12"/>
              </a:cxn>
              <a:cxn ang="0">
                <a:pos x="30" y="12"/>
              </a:cxn>
              <a:cxn ang="0">
                <a:pos x="30" y="0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18" y="18"/>
                </a:lnTo>
                <a:lnTo>
                  <a:pt x="12" y="18"/>
                </a:lnTo>
                <a:lnTo>
                  <a:pt x="24" y="12"/>
                </a:lnTo>
                <a:lnTo>
                  <a:pt x="30" y="12"/>
                </a:lnTo>
                <a:lnTo>
                  <a:pt x="30" y="0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80" name="Freeform 579"/>
          <p:cNvSpPr>
            <a:spLocks/>
          </p:cNvSpPr>
          <p:nvPr/>
        </p:nvSpPr>
        <p:spPr bwMode="auto">
          <a:xfrm>
            <a:off x="2396017" y="3799109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  <a:cxn ang="0">
                <a:pos x="3" y="3"/>
              </a:cxn>
              <a:cxn ang="0">
                <a:pos x="2" y="3"/>
              </a:cxn>
              <a:cxn ang="0">
                <a:pos x="4" y="2"/>
              </a:cxn>
              <a:cxn ang="0">
                <a:pos x="5" y="2"/>
              </a:cxn>
              <a:cxn ang="0">
                <a:pos x="5" y="1"/>
              </a:cxn>
              <a:cxn ang="0">
                <a:pos x="5" y="0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lnTo>
                  <a:pt x="3" y="3"/>
                </a:lnTo>
                <a:lnTo>
                  <a:pt x="2" y="3"/>
                </a:lnTo>
                <a:lnTo>
                  <a:pt x="4" y="2"/>
                </a:lnTo>
                <a:lnTo>
                  <a:pt x="5" y="2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81" name="Freeform 580"/>
          <p:cNvSpPr>
            <a:spLocks/>
          </p:cNvSpPr>
          <p:nvPr/>
        </p:nvSpPr>
        <p:spPr bwMode="auto">
          <a:xfrm>
            <a:off x="2412270" y="3763802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0" y="42"/>
              </a:cxn>
              <a:cxn ang="0">
                <a:pos x="6" y="48"/>
              </a:cxn>
              <a:cxn ang="0">
                <a:pos x="12" y="42"/>
              </a:cxn>
              <a:cxn ang="0">
                <a:pos x="18" y="42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0" y="42"/>
                </a:lnTo>
                <a:lnTo>
                  <a:pt x="6" y="48"/>
                </a:lnTo>
                <a:lnTo>
                  <a:pt x="12" y="42"/>
                </a:lnTo>
                <a:lnTo>
                  <a:pt x="18" y="42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82" name="Freeform 581"/>
          <p:cNvSpPr>
            <a:spLocks/>
          </p:cNvSpPr>
          <p:nvPr/>
        </p:nvSpPr>
        <p:spPr bwMode="auto">
          <a:xfrm>
            <a:off x="2412270" y="3763802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0" y="7"/>
              </a:cxn>
              <a:cxn ang="0">
                <a:pos x="1" y="8"/>
              </a:cxn>
              <a:cxn ang="0">
                <a:pos x="2" y="7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0" y="7"/>
                </a:lnTo>
                <a:lnTo>
                  <a:pt x="0" y="7"/>
                </a:lnTo>
                <a:lnTo>
                  <a:pt x="1" y="8"/>
                </a:lnTo>
                <a:lnTo>
                  <a:pt x="2" y="7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83" name="Freeform 582"/>
          <p:cNvSpPr>
            <a:spLocks/>
          </p:cNvSpPr>
          <p:nvPr/>
        </p:nvSpPr>
        <p:spPr bwMode="auto">
          <a:xfrm>
            <a:off x="2412270" y="3763802"/>
            <a:ext cx="325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12" y="18"/>
              </a:cxn>
              <a:cxn ang="0">
                <a:pos x="6" y="18"/>
              </a:cxn>
              <a:cxn ang="0">
                <a:pos x="18" y="12"/>
              </a:cxn>
              <a:cxn ang="0">
                <a:pos x="24" y="6"/>
              </a:cxn>
              <a:cxn ang="0">
                <a:pos x="18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24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12" y="18"/>
                </a:lnTo>
                <a:lnTo>
                  <a:pt x="6" y="18"/>
                </a:lnTo>
                <a:lnTo>
                  <a:pt x="18" y="12"/>
                </a:lnTo>
                <a:lnTo>
                  <a:pt x="24" y="6"/>
                </a:lnTo>
                <a:lnTo>
                  <a:pt x="18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84" name="Freeform 583"/>
          <p:cNvSpPr>
            <a:spLocks/>
          </p:cNvSpPr>
          <p:nvPr/>
        </p:nvSpPr>
        <p:spPr bwMode="auto">
          <a:xfrm>
            <a:off x="2412270" y="3763802"/>
            <a:ext cx="325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2" y="3"/>
              </a:cxn>
              <a:cxn ang="0">
                <a:pos x="1" y="3"/>
              </a:cxn>
              <a:cxn ang="0">
                <a:pos x="3" y="2"/>
              </a:cxn>
              <a:cxn ang="0">
                <a:pos x="3" y="2"/>
              </a:cxn>
              <a:cxn ang="0">
                <a:pos x="4" y="1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2" y="3"/>
                </a:lnTo>
                <a:lnTo>
                  <a:pt x="1" y="3"/>
                </a:lnTo>
                <a:lnTo>
                  <a:pt x="3" y="2"/>
                </a:lnTo>
                <a:lnTo>
                  <a:pt x="3" y="2"/>
                </a:lnTo>
                <a:lnTo>
                  <a:pt x="4" y="1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85" name="Freeform 584"/>
          <p:cNvSpPr>
            <a:spLocks/>
          </p:cNvSpPr>
          <p:nvPr/>
        </p:nvSpPr>
        <p:spPr bwMode="auto">
          <a:xfrm>
            <a:off x="2420396" y="3693187"/>
            <a:ext cx="24379" cy="91799"/>
          </a:xfrm>
          <a:custGeom>
            <a:avLst/>
            <a:gdLst/>
            <a:ahLst/>
            <a:cxnLst>
              <a:cxn ang="0">
                <a:pos x="0" y="66"/>
              </a:cxn>
              <a:cxn ang="0">
                <a:pos x="0" y="72"/>
              </a:cxn>
              <a:cxn ang="0">
                <a:pos x="6" y="78"/>
              </a:cxn>
              <a:cxn ang="0">
                <a:pos x="12" y="72"/>
              </a:cxn>
              <a:cxn ang="0">
                <a:pos x="18" y="6"/>
              </a:cxn>
              <a:cxn ang="0">
                <a:pos x="18" y="66"/>
              </a:cxn>
              <a:cxn ang="0">
                <a:pos x="12" y="0"/>
              </a:cxn>
              <a:cxn ang="0">
                <a:pos x="0" y="0"/>
              </a:cxn>
              <a:cxn ang="0">
                <a:pos x="0" y="6"/>
              </a:cxn>
              <a:cxn ang="0">
                <a:pos x="0" y="66"/>
              </a:cxn>
            </a:cxnLst>
            <a:rect l="0" t="0" r="r" b="b"/>
            <a:pathLst>
              <a:path w="18" h="78">
                <a:moveTo>
                  <a:pt x="0" y="66"/>
                </a:moveTo>
                <a:lnTo>
                  <a:pt x="0" y="72"/>
                </a:lnTo>
                <a:lnTo>
                  <a:pt x="6" y="78"/>
                </a:lnTo>
                <a:lnTo>
                  <a:pt x="12" y="72"/>
                </a:lnTo>
                <a:lnTo>
                  <a:pt x="18" y="6"/>
                </a:lnTo>
                <a:lnTo>
                  <a:pt x="18" y="66"/>
                </a:lnTo>
                <a:lnTo>
                  <a:pt x="12" y="0"/>
                </a:lnTo>
                <a:lnTo>
                  <a:pt x="0" y="0"/>
                </a:lnTo>
                <a:lnTo>
                  <a:pt x="0" y="6"/>
                </a:lnTo>
                <a:lnTo>
                  <a:pt x="0" y="6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86" name="Freeform 585"/>
          <p:cNvSpPr>
            <a:spLocks/>
          </p:cNvSpPr>
          <p:nvPr/>
        </p:nvSpPr>
        <p:spPr bwMode="auto">
          <a:xfrm>
            <a:off x="2420396" y="3693187"/>
            <a:ext cx="24379" cy="91799"/>
          </a:xfrm>
          <a:custGeom>
            <a:avLst/>
            <a:gdLst/>
            <a:ahLst/>
            <a:cxnLst>
              <a:cxn ang="0">
                <a:pos x="0" y="11"/>
              </a:cxn>
              <a:cxn ang="0">
                <a:pos x="0" y="12"/>
              </a:cxn>
              <a:cxn ang="0">
                <a:pos x="0" y="12"/>
              </a:cxn>
              <a:cxn ang="0">
                <a:pos x="1" y="13"/>
              </a:cxn>
              <a:cxn ang="0">
                <a:pos x="2" y="12"/>
              </a:cxn>
              <a:cxn ang="0">
                <a:pos x="2" y="12"/>
              </a:cxn>
              <a:cxn ang="0">
                <a:pos x="3" y="1"/>
              </a:cxn>
              <a:cxn ang="0">
                <a:pos x="3" y="1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11"/>
              </a:cxn>
            </a:cxnLst>
            <a:rect l="0" t="0" r="r" b="b"/>
            <a:pathLst>
              <a:path w="3" h="13">
                <a:moveTo>
                  <a:pt x="0" y="11"/>
                </a:moveTo>
                <a:lnTo>
                  <a:pt x="0" y="12"/>
                </a:lnTo>
                <a:lnTo>
                  <a:pt x="0" y="12"/>
                </a:lnTo>
                <a:lnTo>
                  <a:pt x="1" y="13"/>
                </a:lnTo>
                <a:lnTo>
                  <a:pt x="2" y="12"/>
                </a:lnTo>
                <a:lnTo>
                  <a:pt x="2" y="12"/>
                </a:lnTo>
                <a:lnTo>
                  <a:pt x="3" y="1"/>
                </a:lnTo>
                <a:lnTo>
                  <a:pt x="3" y="1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11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87" name="Freeform 586"/>
          <p:cNvSpPr>
            <a:spLocks/>
          </p:cNvSpPr>
          <p:nvPr/>
        </p:nvSpPr>
        <p:spPr bwMode="auto">
          <a:xfrm>
            <a:off x="2420396" y="3693187"/>
            <a:ext cx="24379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12" y="18"/>
              </a:cxn>
              <a:cxn ang="0">
                <a:pos x="6" y="18"/>
              </a:cxn>
              <a:cxn ang="0">
                <a:pos x="12" y="12"/>
              </a:cxn>
              <a:cxn ang="0">
                <a:pos x="18" y="12"/>
              </a:cxn>
              <a:cxn ang="0">
                <a:pos x="18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18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12" y="18"/>
                </a:lnTo>
                <a:lnTo>
                  <a:pt x="6" y="18"/>
                </a:lnTo>
                <a:lnTo>
                  <a:pt x="12" y="12"/>
                </a:lnTo>
                <a:lnTo>
                  <a:pt x="18" y="12"/>
                </a:lnTo>
                <a:lnTo>
                  <a:pt x="18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88" name="Freeform 587"/>
          <p:cNvSpPr>
            <a:spLocks/>
          </p:cNvSpPr>
          <p:nvPr/>
        </p:nvSpPr>
        <p:spPr bwMode="auto">
          <a:xfrm>
            <a:off x="2420396" y="3693187"/>
            <a:ext cx="24379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2" y="3"/>
              </a:cxn>
              <a:cxn ang="0">
                <a:pos x="1" y="3"/>
              </a:cxn>
              <a:cxn ang="0">
                <a:pos x="2" y="2"/>
              </a:cxn>
              <a:cxn ang="0">
                <a:pos x="3" y="2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3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2" y="3"/>
                </a:lnTo>
                <a:lnTo>
                  <a:pt x="1" y="3"/>
                </a:lnTo>
                <a:lnTo>
                  <a:pt x="2" y="2"/>
                </a:lnTo>
                <a:lnTo>
                  <a:pt x="3" y="2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89" name="Freeform 588"/>
          <p:cNvSpPr>
            <a:spLocks/>
          </p:cNvSpPr>
          <p:nvPr/>
        </p:nvSpPr>
        <p:spPr bwMode="auto">
          <a:xfrm>
            <a:off x="2420396" y="3657880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0" y="42"/>
              </a:cxn>
              <a:cxn ang="0">
                <a:pos x="6" y="42"/>
              </a:cxn>
              <a:cxn ang="0">
                <a:pos x="12" y="48"/>
              </a:cxn>
              <a:cxn ang="0">
                <a:pos x="12" y="42"/>
              </a:cxn>
              <a:cxn ang="0">
                <a:pos x="18" y="42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0" y="42"/>
                </a:lnTo>
                <a:lnTo>
                  <a:pt x="6" y="42"/>
                </a:lnTo>
                <a:lnTo>
                  <a:pt x="12" y="48"/>
                </a:lnTo>
                <a:lnTo>
                  <a:pt x="12" y="42"/>
                </a:lnTo>
                <a:lnTo>
                  <a:pt x="18" y="42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90" name="Freeform 589"/>
          <p:cNvSpPr>
            <a:spLocks/>
          </p:cNvSpPr>
          <p:nvPr/>
        </p:nvSpPr>
        <p:spPr bwMode="auto">
          <a:xfrm>
            <a:off x="2420396" y="3657880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1" y="7"/>
              </a:cxn>
              <a:cxn ang="0">
                <a:pos x="2" y="8"/>
              </a:cxn>
              <a:cxn ang="0">
                <a:pos x="2" y="7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0" y="7"/>
                </a:lnTo>
                <a:lnTo>
                  <a:pt x="1" y="7"/>
                </a:lnTo>
                <a:lnTo>
                  <a:pt x="2" y="8"/>
                </a:lnTo>
                <a:lnTo>
                  <a:pt x="2" y="7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91" name="Freeform 590"/>
          <p:cNvSpPr>
            <a:spLocks/>
          </p:cNvSpPr>
          <p:nvPr/>
        </p:nvSpPr>
        <p:spPr bwMode="auto">
          <a:xfrm>
            <a:off x="2420396" y="3657880"/>
            <a:ext cx="138147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90" y="18"/>
              </a:cxn>
              <a:cxn ang="0">
                <a:pos x="12" y="18"/>
              </a:cxn>
              <a:cxn ang="0">
                <a:pos x="96" y="12"/>
              </a:cxn>
              <a:cxn ang="0">
                <a:pos x="102" y="12"/>
              </a:cxn>
              <a:cxn ang="0">
                <a:pos x="102" y="0"/>
              </a:cxn>
              <a:cxn ang="0">
                <a:pos x="90" y="0"/>
              </a:cxn>
              <a:cxn ang="0">
                <a:pos x="12" y="0"/>
              </a:cxn>
            </a:cxnLst>
            <a:rect l="0" t="0" r="r" b="b"/>
            <a:pathLst>
              <a:path w="102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90" y="18"/>
                </a:lnTo>
                <a:lnTo>
                  <a:pt x="12" y="18"/>
                </a:lnTo>
                <a:lnTo>
                  <a:pt x="96" y="12"/>
                </a:lnTo>
                <a:lnTo>
                  <a:pt x="102" y="12"/>
                </a:lnTo>
                <a:lnTo>
                  <a:pt x="102" y="0"/>
                </a:lnTo>
                <a:lnTo>
                  <a:pt x="9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92" name="Freeform 591"/>
          <p:cNvSpPr>
            <a:spLocks/>
          </p:cNvSpPr>
          <p:nvPr/>
        </p:nvSpPr>
        <p:spPr bwMode="auto">
          <a:xfrm>
            <a:off x="2420396" y="3657880"/>
            <a:ext cx="138147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15" y="3"/>
              </a:cxn>
              <a:cxn ang="0">
                <a:pos x="2" y="3"/>
              </a:cxn>
              <a:cxn ang="0">
                <a:pos x="16" y="2"/>
              </a:cxn>
              <a:cxn ang="0">
                <a:pos x="17" y="2"/>
              </a:cxn>
              <a:cxn ang="0">
                <a:pos x="17" y="1"/>
              </a:cxn>
              <a:cxn ang="0">
                <a:pos x="17" y="0"/>
              </a:cxn>
              <a:cxn ang="0">
                <a:pos x="16" y="0"/>
              </a:cxn>
              <a:cxn ang="0">
                <a:pos x="15" y="0"/>
              </a:cxn>
              <a:cxn ang="0">
                <a:pos x="2" y="0"/>
              </a:cxn>
            </a:cxnLst>
            <a:rect l="0" t="0" r="r" b="b"/>
            <a:pathLst>
              <a:path w="17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15" y="3"/>
                </a:lnTo>
                <a:lnTo>
                  <a:pt x="2" y="3"/>
                </a:lnTo>
                <a:lnTo>
                  <a:pt x="16" y="2"/>
                </a:lnTo>
                <a:lnTo>
                  <a:pt x="17" y="2"/>
                </a:lnTo>
                <a:lnTo>
                  <a:pt x="17" y="1"/>
                </a:lnTo>
                <a:lnTo>
                  <a:pt x="17" y="0"/>
                </a:lnTo>
                <a:lnTo>
                  <a:pt x="16" y="0"/>
                </a:lnTo>
                <a:lnTo>
                  <a:pt x="15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93" name="Freeform 592"/>
          <p:cNvSpPr>
            <a:spLocks/>
          </p:cNvSpPr>
          <p:nvPr/>
        </p:nvSpPr>
        <p:spPr bwMode="auto">
          <a:xfrm>
            <a:off x="2534164" y="3622573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0" y="42"/>
              </a:cxn>
              <a:cxn ang="0">
                <a:pos x="6" y="42"/>
              </a:cxn>
              <a:cxn ang="0">
                <a:pos x="6" y="48"/>
              </a:cxn>
              <a:cxn ang="0">
                <a:pos x="12" y="42"/>
              </a:cxn>
              <a:cxn ang="0">
                <a:pos x="18" y="42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0" y="42"/>
                </a:lnTo>
                <a:lnTo>
                  <a:pt x="6" y="42"/>
                </a:lnTo>
                <a:lnTo>
                  <a:pt x="6" y="48"/>
                </a:lnTo>
                <a:lnTo>
                  <a:pt x="12" y="42"/>
                </a:lnTo>
                <a:lnTo>
                  <a:pt x="18" y="42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94" name="Freeform 593"/>
          <p:cNvSpPr>
            <a:spLocks/>
          </p:cNvSpPr>
          <p:nvPr/>
        </p:nvSpPr>
        <p:spPr bwMode="auto">
          <a:xfrm>
            <a:off x="2534164" y="3622573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1" y="7"/>
              </a:cxn>
              <a:cxn ang="0">
                <a:pos x="1" y="8"/>
              </a:cxn>
              <a:cxn ang="0">
                <a:pos x="2" y="7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0" y="7"/>
                </a:lnTo>
                <a:lnTo>
                  <a:pt x="1" y="7"/>
                </a:lnTo>
                <a:lnTo>
                  <a:pt x="1" y="8"/>
                </a:lnTo>
                <a:lnTo>
                  <a:pt x="2" y="7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95" name="Freeform 594"/>
          <p:cNvSpPr>
            <a:spLocks/>
          </p:cNvSpPr>
          <p:nvPr/>
        </p:nvSpPr>
        <p:spPr bwMode="auto">
          <a:xfrm>
            <a:off x="2534164" y="3622573"/>
            <a:ext cx="24379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12" y="18"/>
              </a:cxn>
              <a:cxn ang="0">
                <a:pos x="6" y="18"/>
              </a:cxn>
              <a:cxn ang="0">
                <a:pos x="12" y="12"/>
              </a:cxn>
              <a:cxn ang="0">
                <a:pos x="18" y="12"/>
              </a:cxn>
              <a:cxn ang="0">
                <a:pos x="18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18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12" y="18"/>
                </a:lnTo>
                <a:lnTo>
                  <a:pt x="6" y="18"/>
                </a:lnTo>
                <a:lnTo>
                  <a:pt x="12" y="12"/>
                </a:lnTo>
                <a:lnTo>
                  <a:pt x="18" y="12"/>
                </a:lnTo>
                <a:lnTo>
                  <a:pt x="18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96" name="Freeform 595"/>
          <p:cNvSpPr>
            <a:spLocks/>
          </p:cNvSpPr>
          <p:nvPr/>
        </p:nvSpPr>
        <p:spPr bwMode="auto">
          <a:xfrm>
            <a:off x="2534164" y="3622573"/>
            <a:ext cx="24379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2" y="3"/>
              </a:cxn>
              <a:cxn ang="0">
                <a:pos x="1" y="3"/>
              </a:cxn>
              <a:cxn ang="0">
                <a:pos x="2" y="2"/>
              </a:cxn>
              <a:cxn ang="0">
                <a:pos x="3" y="2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3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2" y="3"/>
                </a:lnTo>
                <a:lnTo>
                  <a:pt x="1" y="3"/>
                </a:lnTo>
                <a:lnTo>
                  <a:pt x="2" y="2"/>
                </a:lnTo>
                <a:lnTo>
                  <a:pt x="3" y="2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97" name="Freeform 596"/>
          <p:cNvSpPr>
            <a:spLocks/>
          </p:cNvSpPr>
          <p:nvPr/>
        </p:nvSpPr>
        <p:spPr bwMode="auto">
          <a:xfrm>
            <a:off x="2534164" y="3587265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0" y="42"/>
              </a:cxn>
              <a:cxn ang="0">
                <a:pos x="6" y="42"/>
              </a:cxn>
              <a:cxn ang="0">
                <a:pos x="12" y="48"/>
              </a:cxn>
              <a:cxn ang="0">
                <a:pos x="12" y="42"/>
              </a:cxn>
              <a:cxn ang="0">
                <a:pos x="18" y="42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0" y="42"/>
                </a:lnTo>
                <a:lnTo>
                  <a:pt x="6" y="42"/>
                </a:lnTo>
                <a:lnTo>
                  <a:pt x="12" y="48"/>
                </a:lnTo>
                <a:lnTo>
                  <a:pt x="12" y="42"/>
                </a:lnTo>
                <a:lnTo>
                  <a:pt x="18" y="42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98" name="Freeform 597"/>
          <p:cNvSpPr>
            <a:spLocks/>
          </p:cNvSpPr>
          <p:nvPr/>
        </p:nvSpPr>
        <p:spPr bwMode="auto">
          <a:xfrm>
            <a:off x="2534164" y="3587265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1" y="7"/>
              </a:cxn>
              <a:cxn ang="0">
                <a:pos x="2" y="8"/>
              </a:cxn>
              <a:cxn ang="0">
                <a:pos x="2" y="7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0" y="7"/>
                </a:lnTo>
                <a:lnTo>
                  <a:pt x="1" y="7"/>
                </a:lnTo>
                <a:lnTo>
                  <a:pt x="2" y="8"/>
                </a:lnTo>
                <a:lnTo>
                  <a:pt x="2" y="7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799" name="Freeform 598"/>
          <p:cNvSpPr>
            <a:spLocks/>
          </p:cNvSpPr>
          <p:nvPr/>
        </p:nvSpPr>
        <p:spPr bwMode="auto">
          <a:xfrm>
            <a:off x="2534164" y="3587265"/>
            <a:ext cx="146274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96" y="18"/>
              </a:cxn>
              <a:cxn ang="0">
                <a:pos x="12" y="18"/>
              </a:cxn>
              <a:cxn ang="0">
                <a:pos x="102" y="12"/>
              </a:cxn>
              <a:cxn ang="0">
                <a:pos x="108" y="12"/>
              </a:cxn>
              <a:cxn ang="0">
                <a:pos x="108" y="0"/>
              </a:cxn>
              <a:cxn ang="0">
                <a:pos x="96" y="0"/>
              </a:cxn>
              <a:cxn ang="0">
                <a:pos x="12" y="0"/>
              </a:cxn>
            </a:cxnLst>
            <a:rect l="0" t="0" r="r" b="b"/>
            <a:pathLst>
              <a:path w="108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96" y="18"/>
                </a:lnTo>
                <a:lnTo>
                  <a:pt x="12" y="18"/>
                </a:lnTo>
                <a:lnTo>
                  <a:pt x="102" y="12"/>
                </a:lnTo>
                <a:lnTo>
                  <a:pt x="108" y="12"/>
                </a:lnTo>
                <a:lnTo>
                  <a:pt x="108" y="0"/>
                </a:lnTo>
                <a:lnTo>
                  <a:pt x="96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00" name="Freeform 599"/>
          <p:cNvSpPr>
            <a:spLocks/>
          </p:cNvSpPr>
          <p:nvPr/>
        </p:nvSpPr>
        <p:spPr bwMode="auto">
          <a:xfrm>
            <a:off x="2534164" y="3587265"/>
            <a:ext cx="146274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16" y="3"/>
              </a:cxn>
              <a:cxn ang="0">
                <a:pos x="2" y="3"/>
              </a:cxn>
              <a:cxn ang="0">
                <a:pos x="17" y="2"/>
              </a:cxn>
              <a:cxn ang="0">
                <a:pos x="18" y="2"/>
              </a:cxn>
              <a:cxn ang="0">
                <a:pos x="18" y="1"/>
              </a:cxn>
              <a:cxn ang="0">
                <a:pos x="18" y="0"/>
              </a:cxn>
              <a:cxn ang="0">
                <a:pos x="17" y="0"/>
              </a:cxn>
              <a:cxn ang="0">
                <a:pos x="16" y="0"/>
              </a:cxn>
              <a:cxn ang="0">
                <a:pos x="2" y="0"/>
              </a:cxn>
            </a:cxnLst>
            <a:rect l="0" t="0" r="r" b="b"/>
            <a:pathLst>
              <a:path w="18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16" y="3"/>
                </a:lnTo>
                <a:lnTo>
                  <a:pt x="2" y="3"/>
                </a:lnTo>
                <a:lnTo>
                  <a:pt x="17" y="2"/>
                </a:lnTo>
                <a:lnTo>
                  <a:pt x="18" y="2"/>
                </a:lnTo>
                <a:lnTo>
                  <a:pt x="18" y="1"/>
                </a:lnTo>
                <a:lnTo>
                  <a:pt x="18" y="0"/>
                </a:lnTo>
                <a:lnTo>
                  <a:pt x="17" y="0"/>
                </a:lnTo>
                <a:lnTo>
                  <a:pt x="16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01" name="Freeform 600"/>
          <p:cNvSpPr>
            <a:spLocks/>
          </p:cNvSpPr>
          <p:nvPr/>
        </p:nvSpPr>
        <p:spPr bwMode="auto">
          <a:xfrm>
            <a:off x="2656059" y="3551958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0" y="42"/>
              </a:cxn>
              <a:cxn ang="0">
                <a:pos x="6" y="42"/>
              </a:cxn>
              <a:cxn ang="0">
                <a:pos x="6" y="48"/>
              </a:cxn>
              <a:cxn ang="0">
                <a:pos x="12" y="42"/>
              </a:cxn>
              <a:cxn ang="0">
                <a:pos x="18" y="42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0" y="42"/>
                </a:lnTo>
                <a:lnTo>
                  <a:pt x="6" y="42"/>
                </a:lnTo>
                <a:lnTo>
                  <a:pt x="6" y="48"/>
                </a:lnTo>
                <a:lnTo>
                  <a:pt x="12" y="42"/>
                </a:lnTo>
                <a:lnTo>
                  <a:pt x="18" y="42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02" name="Freeform 601"/>
          <p:cNvSpPr>
            <a:spLocks/>
          </p:cNvSpPr>
          <p:nvPr/>
        </p:nvSpPr>
        <p:spPr bwMode="auto">
          <a:xfrm>
            <a:off x="2656059" y="3551958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1" y="7"/>
              </a:cxn>
              <a:cxn ang="0">
                <a:pos x="1" y="8"/>
              </a:cxn>
              <a:cxn ang="0">
                <a:pos x="2" y="7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0" y="7"/>
                </a:lnTo>
                <a:lnTo>
                  <a:pt x="1" y="7"/>
                </a:lnTo>
                <a:lnTo>
                  <a:pt x="1" y="8"/>
                </a:lnTo>
                <a:lnTo>
                  <a:pt x="2" y="7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03" name="Freeform 602"/>
          <p:cNvSpPr>
            <a:spLocks/>
          </p:cNvSpPr>
          <p:nvPr/>
        </p:nvSpPr>
        <p:spPr bwMode="auto">
          <a:xfrm>
            <a:off x="2656059" y="3551958"/>
            <a:ext cx="138147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96" y="18"/>
              </a:cxn>
              <a:cxn ang="0">
                <a:pos x="6" y="18"/>
              </a:cxn>
              <a:cxn ang="0">
                <a:pos x="102" y="12"/>
              </a:cxn>
              <a:cxn ang="0">
                <a:pos x="102" y="0"/>
              </a:cxn>
              <a:cxn ang="0">
                <a:pos x="96" y="0"/>
              </a:cxn>
              <a:cxn ang="0">
                <a:pos x="6" y="0"/>
              </a:cxn>
            </a:cxnLst>
            <a:rect l="0" t="0" r="r" b="b"/>
            <a:pathLst>
              <a:path w="102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96" y="18"/>
                </a:lnTo>
                <a:lnTo>
                  <a:pt x="6" y="18"/>
                </a:lnTo>
                <a:lnTo>
                  <a:pt x="102" y="12"/>
                </a:lnTo>
                <a:lnTo>
                  <a:pt x="102" y="0"/>
                </a:lnTo>
                <a:lnTo>
                  <a:pt x="96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04" name="Freeform 603"/>
          <p:cNvSpPr>
            <a:spLocks/>
          </p:cNvSpPr>
          <p:nvPr/>
        </p:nvSpPr>
        <p:spPr bwMode="auto">
          <a:xfrm>
            <a:off x="2656059" y="3551958"/>
            <a:ext cx="138147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16" y="3"/>
              </a:cxn>
              <a:cxn ang="0">
                <a:pos x="1" y="3"/>
              </a:cxn>
              <a:cxn ang="0">
                <a:pos x="17" y="2"/>
              </a:cxn>
              <a:cxn ang="0">
                <a:pos x="17" y="2"/>
              </a:cxn>
              <a:cxn ang="0">
                <a:pos x="17" y="1"/>
              </a:cxn>
              <a:cxn ang="0">
                <a:pos x="17" y="0"/>
              </a:cxn>
              <a:cxn ang="0">
                <a:pos x="17" y="0"/>
              </a:cxn>
              <a:cxn ang="0">
                <a:pos x="16" y="0"/>
              </a:cxn>
              <a:cxn ang="0">
                <a:pos x="1" y="0"/>
              </a:cxn>
            </a:cxnLst>
            <a:rect l="0" t="0" r="r" b="b"/>
            <a:pathLst>
              <a:path w="17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16" y="3"/>
                </a:lnTo>
                <a:lnTo>
                  <a:pt x="1" y="3"/>
                </a:lnTo>
                <a:lnTo>
                  <a:pt x="17" y="2"/>
                </a:lnTo>
                <a:lnTo>
                  <a:pt x="17" y="2"/>
                </a:lnTo>
                <a:lnTo>
                  <a:pt x="17" y="1"/>
                </a:lnTo>
                <a:lnTo>
                  <a:pt x="17" y="0"/>
                </a:lnTo>
                <a:lnTo>
                  <a:pt x="17" y="0"/>
                </a:lnTo>
                <a:lnTo>
                  <a:pt x="16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05" name="Freeform 604"/>
          <p:cNvSpPr>
            <a:spLocks/>
          </p:cNvSpPr>
          <p:nvPr/>
        </p:nvSpPr>
        <p:spPr bwMode="auto">
          <a:xfrm>
            <a:off x="2769828" y="3551958"/>
            <a:ext cx="48758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24" y="18"/>
              </a:cxn>
              <a:cxn ang="0">
                <a:pos x="12" y="18"/>
              </a:cxn>
              <a:cxn ang="0">
                <a:pos x="30" y="12"/>
              </a:cxn>
              <a:cxn ang="0">
                <a:pos x="36" y="6"/>
              </a:cxn>
              <a:cxn ang="0">
                <a:pos x="30" y="0"/>
              </a:cxn>
              <a:cxn ang="0">
                <a:pos x="24" y="0"/>
              </a:cxn>
              <a:cxn ang="0">
                <a:pos x="12" y="0"/>
              </a:cxn>
            </a:cxnLst>
            <a:rect l="0" t="0" r="r" b="b"/>
            <a:pathLst>
              <a:path w="36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24" y="18"/>
                </a:lnTo>
                <a:lnTo>
                  <a:pt x="12" y="18"/>
                </a:lnTo>
                <a:lnTo>
                  <a:pt x="30" y="12"/>
                </a:lnTo>
                <a:lnTo>
                  <a:pt x="36" y="6"/>
                </a:lnTo>
                <a:lnTo>
                  <a:pt x="30" y="0"/>
                </a:lnTo>
                <a:lnTo>
                  <a:pt x="24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06" name="Freeform 605"/>
          <p:cNvSpPr>
            <a:spLocks/>
          </p:cNvSpPr>
          <p:nvPr/>
        </p:nvSpPr>
        <p:spPr bwMode="auto">
          <a:xfrm>
            <a:off x="2769828" y="3551958"/>
            <a:ext cx="48758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  <a:cxn ang="0">
                <a:pos x="4" y="3"/>
              </a:cxn>
              <a:cxn ang="0">
                <a:pos x="2" y="3"/>
              </a:cxn>
              <a:cxn ang="0">
                <a:pos x="5" y="2"/>
              </a:cxn>
              <a:cxn ang="0">
                <a:pos x="5" y="2"/>
              </a:cxn>
              <a:cxn ang="0">
                <a:pos x="6" y="1"/>
              </a:cxn>
              <a:cxn ang="0">
                <a:pos x="5" y="0"/>
              </a:cxn>
              <a:cxn ang="0">
                <a:pos x="5" y="0"/>
              </a:cxn>
              <a:cxn ang="0">
                <a:pos x="4" y="0"/>
              </a:cxn>
              <a:cxn ang="0">
                <a:pos x="2" y="0"/>
              </a:cxn>
            </a:cxnLst>
            <a:rect l="0" t="0" r="r" b="b"/>
            <a:pathLst>
              <a:path w="6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lnTo>
                  <a:pt x="4" y="3"/>
                </a:lnTo>
                <a:lnTo>
                  <a:pt x="2" y="3"/>
                </a:lnTo>
                <a:lnTo>
                  <a:pt x="5" y="2"/>
                </a:lnTo>
                <a:lnTo>
                  <a:pt x="5" y="2"/>
                </a:lnTo>
                <a:lnTo>
                  <a:pt x="6" y="1"/>
                </a:lnTo>
                <a:lnTo>
                  <a:pt x="5" y="0"/>
                </a:lnTo>
                <a:lnTo>
                  <a:pt x="5" y="0"/>
                </a:lnTo>
                <a:lnTo>
                  <a:pt x="4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807" name="Freeform 606"/>
          <p:cNvSpPr>
            <a:spLocks/>
          </p:cNvSpPr>
          <p:nvPr/>
        </p:nvSpPr>
        <p:spPr bwMode="auto">
          <a:xfrm>
            <a:off x="2794206" y="3516651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0" y="42"/>
              </a:cxn>
              <a:cxn ang="0">
                <a:pos x="6" y="48"/>
              </a:cxn>
              <a:cxn ang="0">
                <a:pos x="12" y="42"/>
              </a:cxn>
              <a:cxn ang="0">
                <a:pos x="18" y="6"/>
              </a:cxn>
              <a:cxn ang="0">
                <a:pos x="18" y="36"/>
              </a:cxn>
              <a:cxn ang="0">
                <a:pos x="12" y="0"/>
              </a:cxn>
              <a:cxn ang="0">
                <a:pos x="0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0" y="42"/>
                </a:lnTo>
                <a:lnTo>
                  <a:pt x="6" y="48"/>
                </a:lnTo>
                <a:lnTo>
                  <a:pt x="12" y="42"/>
                </a:lnTo>
                <a:lnTo>
                  <a:pt x="18" y="6"/>
                </a:lnTo>
                <a:lnTo>
                  <a:pt x="18" y="36"/>
                </a:lnTo>
                <a:lnTo>
                  <a:pt x="12" y="0"/>
                </a:lnTo>
                <a:lnTo>
                  <a:pt x="0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25" name="Freeform 608"/>
          <p:cNvSpPr>
            <a:spLocks/>
          </p:cNvSpPr>
          <p:nvPr/>
        </p:nvSpPr>
        <p:spPr bwMode="auto">
          <a:xfrm>
            <a:off x="2794206" y="3516651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0" y="7"/>
              </a:cxn>
              <a:cxn ang="0">
                <a:pos x="1" y="8"/>
              </a:cxn>
              <a:cxn ang="0">
                <a:pos x="2" y="7"/>
              </a:cxn>
              <a:cxn ang="0">
                <a:pos x="2" y="7"/>
              </a:cxn>
              <a:cxn ang="0">
                <a:pos x="3" y="1"/>
              </a:cxn>
              <a:cxn ang="0">
                <a:pos x="3" y="6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0" y="7"/>
                </a:lnTo>
                <a:lnTo>
                  <a:pt x="0" y="7"/>
                </a:lnTo>
                <a:lnTo>
                  <a:pt x="1" y="8"/>
                </a:lnTo>
                <a:lnTo>
                  <a:pt x="2" y="7"/>
                </a:lnTo>
                <a:lnTo>
                  <a:pt x="2" y="7"/>
                </a:lnTo>
                <a:lnTo>
                  <a:pt x="3" y="1"/>
                </a:lnTo>
                <a:lnTo>
                  <a:pt x="3" y="6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26" name="Freeform 609"/>
          <p:cNvSpPr>
            <a:spLocks/>
          </p:cNvSpPr>
          <p:nvPr/>
        </p:nvSpPr>
        <p:spPr bwMode="auto">
          <a:xfrm>
            <a:off x="2794206" y="3516651"/>
            <a:ext cx="325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12" y="18"/>
              </a:cxn>
              <a:cxn ang="0">
                <a:pos x="6" y="18"/>
              </a:cxn>
              <a:cxn ang="0">
                <a:pos x="18" y="12"/>
              </a:cxn>
              <a:cxn ang="0">
                <a:pos x="24" y="6"/>
              </a:cxn>
              <a:cxn ang="0">
                <a:pos x="18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24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12" y="18"/>
                </a:lnTo>
                <a:lnTo>
                  <a:pt x="6" y="18"/>
                </a:lnTo>
                <a:lnTo>
                  <a:pt x="18" y="12"/>
                </a:lnTo>
                <a:lnTo>
                  <a:pt x="24" y="6"/>
                </a:lnTo>
                <a:lnTo>
                  <a:pt x="18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27" name="Freeform 610"/>
          <p:cNvSpPr>
            <a:spLocks/>
          </p:cNvSpPr>
          <p:nvPr/>
        </p:nvSpPr>
        <p:spPr bwMode="auto">
          <a:xfrm>
            <a:off x="2794206" y="3516651"/>
            <a:ext cx="325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2" y="3"/>
              </a:cxn>
              <a:cxn ang="0">
                <a:pos x="1" y="3"/>
              </a:cxn>
              <a:cxn ang="0">
                <a:pos x="3" y="2"/>
              </a:cxn>
              <a:cxn ang="0">
                <a:pos x="3" y="2"/>
              </a:cxn>
              <a:cxn ang="0">
                <a:pos x="4" y="1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2" y="3"/>
                </a:lnTo>
                <a:lnTo>
                  <a:pt x="1" y="3"/>
                </a:lnTo>
                <a:lnTo>
                  <a:pt x="3" y="2"/>
                </a:lnTo>
                <a:lnTo>
                  <a:pt x="3" y="2"/>
                </a:lnTo>
                <a:lnTo>
                  <a:pt x="4" y="1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28" name="Freeform 611"/>
          <p:cNvSpPr>
            <a:spLocks/>
          </p:cNvSpPr>
          <p:nvPr/>
        </p:nvSpPr>
        <p:spPr bwMode="auto">
          <a:xfrm>
            <a:off x="2802332" y="3516651"/>
            <a:ext cx="73137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48" y="18"/>
              </a:cxn>
              <a:cxn ang="0">
                <a:pos x="6" y="18"/>
              </a:cxn>
              <a:cxn ang="0">
                <a:pos x="48" y="12"/>
              </a:cxn>
              <a:cxn ang="0">
                <a:pos x="54" y="12"/>
              </a:cxn>
              <a:cxn ang="0">
                <a:pos x="54" y="0"/>
              </a:cxn>
              <a:cxn ang="0">
                <a:pos x="48" y="0"/>
              </a:cxn>
              <a:cxn ang="0">
                <a:pos x="6" y="0"/>
              </a:cxn>
            </a:cxnLst>
            <a:rect l="0" t="0" r="r" b="b"/>
            <a:pathLst>
              <a:path w="54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48" y="18"/>
                </a:lnTo>
                <a:lnTo>
                  <a:pt x="6" y="18"/>
                </a:lnTo>
                <a:lnTo>
                  <a:pt x="48" y="12"/>
                </a:lnTo>
                <a:lnTo>
                  <a:pt x="54" y="12"/>
                </a:lnTo>
                <a:lnTo>
                  <a:pt x="54" y="0"/>
                </a:lnTo>
                <a:lnTo>
                  <a:pt x="48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29" name="Freeform 612"/>
          <p:cNvSpPr>
            <a:spLocks/>
          </p:cNvSpPr>
          <p:nvPr/>
        </p:nvSpPr>
        <p:spPr bwMode="auto">
          <a:xfrm>
            <a:off x="2802332" y="3516651"/>
            <a:ext cx="73137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8" y="3"/>
              </a:cxn>
              <a:cxn ang="0">
                <a:pos x="1" y="3"/>
              </a:cxn>
              <a:cxn ang="0">
                <a:pos x="8" y="2"/>
              </a:cxn>
              <a:cxn ang="0">
                <a:pos x="9" y="2"/>
              </a:cxn>
              <a:cxn ang="0">
                <a:pos x="9" y="1"/>
              </a:cxn>
              <a:cxn ang="0">
                <a:pos x="9" y="0"/>
              </a:cxn>
              <a:cxn ang="0">
                <a:pos x="8" y="0"/>
              </a:cxn>
              <a:cxn ang="0">
                <a:pos x="8" y="0"/>
              </a:cxn>
              <a:cxn ang="0">
                <a:pos x="1" y="0"/>
              </a:cxn>
            </a:cxnLst>
            <a:rect l="0" t="0" r="r" b="b"/>
            <a:pathLst>
              <a:path w="9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8" y="3"/>
                </a:lnTo>
                <a:lnTo>
                  <a:pt x="1" y="3"/>
                </a:lnTo>
                <a:lnTo>
                  <a:pt x="8" y="2"/>
                </a:lnTo>
                <a:lnTo>
                  <a:pt x="9" y="2"/>
                </a:lnTo>
                <a:lnTo>
                  <a:pt x="9" y="1"/>
                </a:lnTo>
                <a:lnTo>
                  <a:pt x="9" y="0"/>
                </a:lnTo>
                <a:lnTo>
                  <a:pt x="8" y="0"/>
                </a:lnTo>
                <a:lnTo>
                  <a:pt x="8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30" name="Freeform 613"/>
          <p:cNvSpPr>
            <a:spLocks/>
          </p:cNvSpPr>
          <p:nvPr/>
        </p:nvSpPr>
        <p:spPr bwMode="auto">
          <a:xfrm>
            <a:off x="2851090" y="3516651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18" y="18"/>
              </a:cxn>
              <a:cxn ang="0">
                <a:pos x="12" y="18"/>
              </a:cxn>
              <a:cxn ang="0">
                <a:pos x="24" y="12"/>
              </a:cxn>
              <a:cxn ang="0">
                <a:pos x="30" y="12"/>
              </a:cxn>
              <a:cxn ang="0">
                <a:pos x="30" y="0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18" y="18"/>
                </a:lnTo>
                <a:lnTo>
                  <a:pt x="12" y="18"/>
                </a:lnTo>
                <a:lnTo>
                  <a:pt x="24" y="12"/>
                </a:lnTo>
                <a:lnTo>
                  <a:pt x="30" y="12"/>
                </a:lnTo>
                <a:lnTo>
                  <a:pt x="30" y="0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31" name="Freeform 614"/>
          <p:cNvSpPr>
            <a:spLocks/>
          </p:cNvSpPr>
          <p:nvPr/>
        </p:nvSpPr>
        <p:spPr bwMode="auto">
          <a:xfrm>
            <a:off x="2851090" y="3516651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3" y="3"/>
              </a:cxn>
              <a:cxn ang="0">
                <a:pos x="2" y="3"/>
              </a:cxn>
              <a:cxn ang="0">
                <a:pos x="4" y="2"/>
              </a:cxn>
              <a:cxn ang="0">
                <a:pos x="5" y="2"/>
              </a:cxn>
              <a:cxn ang="0">
                <a:pos x="5" y="1"/>
              </a:cxn>
              <a:cxn ang="0">
                <a:pos x="5" y="0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3" y="3"/>
                </a:lnTo>
                <a:lnTo>
                  <a:pt x="2" y="3"/>
                </a:lnTo>
                <a:lnTo>
                  <a:pt x="4" y="2"/>
                </a:lnTo>
                <a:lnTo>
                  <a:pt x="5" y="2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32" name="Freeform 615"/>
          <p:cNvSpPr>
            <a:spLocks/>
          </p:cNvSpPr>
          <p:nvPr/>
        </p:nvSpPr>
        <p:spPr bwMode="auto">
          <a:xfrm>
            <a:off x="2867343" y="3516651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24" y="18"/>
              </a:cxn>
              <a:cxn ang="0">
                <a:pos x="6" y="18"/>
              </a:cxn>
              <a:cxn ang="0">
                <a:pos x="24" y="12"/>
              </a:cxn>
              <a:cxn ang="0">
                <a:pos x="30" y="12"/>
              </a:cxn>
              <a:cxn ang="0">
                <a:pos x="30" y="0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24" y="18"/>
                </a:lnTo>
                <a:lnTo>
                  <a:pt x="6" y="18"/>
                </a:lnTo>
                <a:lnTo>
                  <a:pt x="24" y="12"/>
                </a:lnTo>
                <a:lnTo>
                  <a:pt x="30" y="12"/>
                </a:lnTo>
                <a:lnTo>
                  <a:pt x="30" y="0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33" name="Freeform 616"/>
          <p:cNvSpPr>
            <a:spLocks/>
          </p:cNvSpPr>
          <p:nvPr/>
        </p:nvSpPr>
        <p:spPr bwMode="auto">
          <a:xfrm>
            <a:off x="2867343" y="3516651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4" y="3"/>
              </a:cxn>
              <a:cxn ang="0">
                <a:pos x="1" y="3"/>
              </a:cxn>
              <a:cxn ang="0">
                <a:pos x="4" y="2"/>
              </a:cxn>
              <a:cxn ang="0">
                <a:pos x="5" y="2"/>
              </a:cxn>
              <a:cxn ang="0">
                <a:pos x="5" y="1"/>
              </a:cxn>
              <a:cxn ang="0">
                <a:pos x="5" y="0"/>
              </a:cxn>
              <a:cxn ang="0">
                <a:pos x="4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4" y="3"/>
                </a:lnTo>
                <a:lnTo>
                  <a:pt x="1" y="3"/>
                </a:lnTo>
                <a:lnTo>
                  <a:pt x="4" y="2"/>
                </a:lnTo>
                <a:lnTo>
                  <a:pt x="5" y="2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34" name="Freeform 617"/>
          <p:cNvSpPr>
            <a:spLocks/>
          </p:cNvSpPr>
          <p:nvPr/>
        </p:nvSpPr>
        <p:spPr bwMode="auto">
          <a:xfrm>
            <a:off x="2883595" y="3474282"/>
            <a:ext cx="24379" cy="63553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0" y="48"/>
              </a:cxn>
              <a:cxn ang="0">
                <a:pos x="6" y="48"/>
              </a:cxn>
              <a:cxn ang="0">
                <a:pos x="12" y="54"/>
              </a:cxn>
              <a:cxn ang="0">
                <a:pos x="12" y="48"/>
              </a:cxn>
              <a:cxn ang="0">
                <a:pos x="18" y="48"/>
              </a:cxn>
              <a:cxn ang="0">
                <a:pos x="18" y="6"/>
              </a:cxn>
              <a:cxn ang="0">
                <a:pos x="12" y="6"/>
              </a:cxn>
              <a:cxn ang="0">
                <a:pos x="12" y="0"/>
              </a:cxn>
              <a:cxn ang="0">
                <a:pos x="6" y="6"/>
              </a:cxn>
              <a:cxn ang="0">
                <a:pos x="0" y="6"/>
              </a:cxn>
              <a:cxn ang="0">
                <a:pos x="0" y="12"/>
              </a:cxn>
              <a:cxn ang="0">
                <a:pos x="0" y="42"/>
              </a:cxn>
            </a:cxnLst>
            <a:rect l="0" t="0" r="r" b="b"/>
            <a:pathLst>
              <a:path w="18" h="54">
                <a:moveTo>
                  <a:pt x="0" y="42"/>
                </a:moveTo>
                <a:lnTo>
                  <a:pt x="0" y="48"/>
                </a:lnTo>
                <a:lnTo>
                  <a:pt x="6" y="48"/>
                </a:lnTo>
                <a:lnTo>
                  <a:pt x="12" y="54"/>
                </a:lnTo>
                <a:lnTo>
                  <a:pt x="12" y="48"/>
                </a:lnTo>
                <a:lnTo>
                  <a:pt x="18" y="48"/>
                </a:lnTo>
                <a:lnTo>
                  <a:pt x="18" y="6"/>
                </a:lnTo>
                <a:lnTo>
                  <a:pt x="12" y="6"/>
                </a:lnTo>
                <a:lnTo>
                  <a:pt x="12" y="0"/>
                </a:lnTo>
                <a:lnTo>
                  <a:pt x="6" y="6"/>
                </a:lnTo>
                <a:lnTo>
                  <a:pt x="0" y="6"/>
                </a:lnTo>
                <a:lnTo>
                  <a:pt x="0" y="12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35" name="Freeform 618"/>
          <p:cNvSpPr>
            <a:spLocks/>
          </p:cNvSpPr>
          <p:nvPr/>
        </p:nvSpPr>
        <p:spPr bwMode="auto">
          <a:xfrm>
            <a:off x="2883595" y="3474282"/>
            <a:ext cx="24379" cy="63553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8"/>
              </a:cxn>
              <a:cxn ang="0">
                <a:pos x="1" y="8"/>
              </a:cxn>
              <a:cxn ang="0">
                <a:pos x="2" y="9"/>
              </a:cxn>
              <a:cxn ang="0">
                <a:pos x="2" y="8"/>
              </a:cxn>
              <a:cxn ang="0">
                <a:pos x="3" y="8"/>
              </a:cxn>
              <a:cxn ang="0">
                <a:pos x="3" y="2"/>
              </a:cxn>
              <a:cxn ang="0">
                <a:pos x="3" y="7"/>
              </a:cxn>
              <a:cxn ang="0">
                <a:pos x="3" y="1"/>
              </a:cxn>
              <a:cxn ang="0">
                <a:pos x="2" y="1"/>
              </a:cxn>
              <a:cxn ang="0">
                <a:pos x="2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7"/>
              </a:cxn>
            </a:cxnLst>
            <a:rect l="0" t="0" r="r" b="b"/>
            <a:pathLst>
              <a:path w="3" h="9">
                <a:moveTo>
                  <a:pt x="0" y="7"/>
                </a:moveTo>
                <a:lnTo>
                  <a:pt x="0" y="8"/>
                </a:lnTo>
                <a:lnTo>
                  <a:pt x="1" y="8"/>
                </a:lnTo>
                <a:lnTo>
                  <a:pt x="2" y="9"/>
                </a:lnTo>
                <a:lnTo>
                  <a:pt x="2" y="8"/>
                </a:lnTo>
                <a:lnTo>
                  <a:pt x="3" y="8"/>
                </a:lnTo>
                <a:lnTo>
                  <a:pt x="3" y="2"/>
                </a:lnTo>
                <a:lnTo>
                  <a:pt x="3" y="7"/>
                </a:lnTo>
                <a:lnTo>
                  <a:pt x="3" y="1"/>
                </a:lnTo>
                <a:lnTo>
                  <a:pt x="2" y="1"/>
                </a:lnTo>
                <a:lnTo>
                  <a:pt x="2" y="0"/>
                </a:ln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36" name="Freeform 619"/>
          <p:cNvSpPr>
            <a:spLocks/>
          </p:cNvSpPr>
          <p:nvPr/>
        </p:nvSpPr>
        <p:spPr bwMode="auto">
          <a:xfrm>
            <a:off x="2883595" y="3474282"/>
            <a:ext cx="325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6"/>
              </a:cxn>
              <a:cxn ang="0">
                <a:pos x="0" y="6"/>
              </a:cxn>
              <a:cxn ang="0">
                <a:pos x="0" y="18"/>
              </a:cxn>
              <a:cxn ang="0">
                <a:pos x="18" y="18"/>
              </a:cxn>
              <a:cxn ang="0">
                <a:pos x="24" y="12"/>
              </a:cxn>
              <a:cxn ang="0">
                <a:pos x="18" y="6"/>
              </a:cxn>
              <a:cxn ang="0">
                <a:pos x="12" y="0"/>
              </a:cxn>
            </a:cxnLst>
            <a:rect l="0" t="0" r="r" b="b"/>
            <a:pathLst>
              <a:path w="24" h="18">
                <a:moveTo>
                  <a:pt x="12" y="0"/>
                </a:moveTo>
                <a:lnTo>
                  <a:pt x="6" y="6"/>
                </a:lnTo>
                <a:lnTo>
                  <a:pt x="0" y="6"/>
                </a:lnTo>
                <a:lnTo>
                  <a:pt x="0" y="18"/>
                </a:lnTo>
                <a:lnTo>
                  <a:pt x="18" y="18"/>
                </a:lnTo>
                <a:lnTo>
                  <a:pt x="24" y="12"/>
                </a:lnTo>
                <a:lnTo>
                  <a:pt x="18" y="6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37" name="Freeform 620"/>
          <p:cNvSpPr>
            <a:spLocks/>
          </p:cNvSpPr>
          <p:nvPr/>
        </p:nvSpPr>
        <p:spPr bwMode="auto">
          <a:xfrm>
            <a:off x="2883595" y="3474282"/>
            <a:ext cx="325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2" y="3"/>
              </a:cxn>
              <a:cxn ang="0">
                <a:pos x="2" y="3"/>
              </a:cxn>
              <a:cxn ang="0">
                <a:pos x="3" y="3"/>
              </a:cxn>
              <a:cxn ang="0">
                <a:pos x="3" y="3"/>
              </a:cxn>
              <a:cxn ang="0">
                <a:pos x="4" y="2"/>
              </a:cxn>
              <a:cxn ang="0">
                <a:pos x="3" y="1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2" y="3"/>
                </a:lnTo>
                <a:lnTo>
                  <a:pt x="2" y="3"/>
                </a:lnTo>
                <a:lnTo>
                  <a:pt x="3" y="3"/>
                </a:lnTo>
                <a:lnTo>
                  <a:pt x="3" y="3"/>
                </a:lnTo>
                <a:lnTo>
                  <a:pt x="4" y="2"/>
                </a:lnTo>
                <a:lnTo>
                  <a:pt x="3" y="1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38" name="Freeform 621"/>
          <p:cNvSpPr>
            <a:spLocks/>
          </p:cNvSpPr>
          <p:nvPr/>
        </p:nvSpPr>
        <p:spPr bwMode="auto">
          <a:xfrm>
            <a:off x="2891722" y="3438975"/>
            <a:ext cx="24379" cy="56492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0" y="48"/>
              </a:cxn>
              <a:cxn ang="0">
                <a:pos x="12" y="48"/>
              </a:cxn>
              <a:cxn ang="0">
                <a:pos x="18" y="12"/>
              </a:cxn>
              <a:cxn ang="0">
                <a:pos x="18" y="42"/>
              </a:cxn>
              <a:cxn ang="0">
                <a:pos x="12" y="6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42"/>
              </a:cxn>
            </a:cxnLst>
            <a:rect l="0" t="0" r="r" b="b"/>
            <a:pathLst>
              <a:path w="18" h="48">
                <a:moveTo>
                  <a:pt x="0" y="42"/>
                </a:moveTo>
                <a:lnTo>
                  <a:pt x="0" y="48"/>
                </a:lnTo>
                <a:lnTo>
                  <a:pt x="12" y="48"/>
                </a:lnTo>
                <a:lnTo>
                  <a:pt x="18" y="12"/>
                </a:lnTo>
                <a:lnTo>
                  <a:pt x="18" y="42"/>
                </a:lnTo>
                <a:lnTo>
                  <a:pt x="12" y="6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39" name="Freeform 622"/>
          <p:cNvSpPr>
            <a:spLocks/>
          </p:cNvSpPr>
          <p:nvPr/>
        </p:nvSpPr>
        <p:spPr bwMode="auto">
          <a:xfrm>
            <a:off x="2891722" y="3438975"/>
            <a:ext cx="24379" cy="56492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8"/>
              </a:cxn>
              <a:cxn ang="0">
                <a:pos x="0" y="8"/>
              </a:cxn>
              <a:cxn ang="0">
                <a:pos x="1" y="8"/>
              </a:cxn>
              <a:cxn ang="0">
                <a:pos x="2" y="8"/>
              </a:cxn>
              <a:cxn ang="0">
                <a:pos x="2" y="8"/>
              </a:cxn>
              <a:cxn ang="0">
                <a:pos x="3" y="2"/>
              </a:cxn>
              <a:cxn ang="0">
                <a:pos x="3" y="7"/>
              </a:cxn>
              <a:cxn ang="0">
                <a:pos x="2" y="1"/>
              </a:cxn>
              <a:cxn ang="0">
                <a:pos x="2" y="1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7"/>
              </a:cxn>
            </a:cxnLst>
            <a:rect l="0" t="0" r="r" b="b"/>
            <a:pathLst>
              <a:path w="3" h="8">
                <a:moveTo>
                  <a:pt x="0" y="7"/>
                </a:moveTo>
                <a:lnTo>
                  <a:pt x="0" y="8"/>
                </a:lnTo>
                <a:lnTo>
                  <a:pt x="0" y="8"/>
                </a:lnTo>
                <a:lnTo>
                  <a:pt x="1" y="8"/>
                </a:lnTo>
                <a:lnTo>
                  <a:pt x="2" y="8"/>
                </a:lnTo>
                <a:lnTo>
                  <a:pt x="2" y="8"/>
                </a:lnTo>
                <a:lnTo>
                  <a:pt x="3" y="2"/>
                </a:lnTo>
                <a:lnTo>
                  <a:pt x="3" y="7"/>
                </a:lnTo>
                <a:lnTo>
                  <a:pt x="2" y="1"/>
                </a:lnTo>
                <a:lnTo>
                  <a:pt x="2" y="1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40" name="Freeform 623"/>
          <p:cNvSpPr>
            <a:spLocks/>
          </p:cNvSpPr>
          <p:nvPr/>
        </p:nvSpPr>
        <p:spPr bwMode="auto">
          <a:xfrm>
            <a:off x="2891722" y="3438975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30" y="18"/>
              </a:cxn>
              <a:cxn ang="0">
                <a:pos x="30" y="6"/>
              </a:cxn>
              <a:cxn ang="0">
                <a:pos x="24" y="6"/>
              </a:cxn>
              <a:cxn ang="0">
                <a:pos x="18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0" y="6"/>
                </a:lnTo>
                <a:lnTo>
                  <a:pt x="0" y="18"/>
                </a:lnTo>
                <a:lnTo>
                  <a:pt x="30" y="18"/>
                </a:lnTo>
                <a:lnTo>
                  <a:pt x="30" y="6"/>
                </a:lnTo>
                <a:lnTo>
                  <a:pt x="24" y="6"/>
                </a:lnTo>
                <a:lnTo>
                  <a:pt x="18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41" name="Freeform 624"/>
          <p:cNvSpPr>
            <a:spLocks/>
          </p:cNvSpPr>
          <p:nvPr/>
        </p:nvSpPr>
        <p:spPr bwMode="auto">
          <a:xfrm>
            <a:off x="2891722" y="3438975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3" y="3"/>
              </a:cxn>
              <a:cxn ang="0">
                <a:pos x="1" y="3"/>
              </a:cxn>
              <a:cxn ang="0">
                <a:pos x="4" y="3"/>
              </a:cxn>
              <a:cxn ang="0">
                <a:pos x="5" y="3"/>
              </a:cxn>
              <a:cxn ang="0">
                <a:pos x="5" y="2"/>
              </a:cxn>
              <a:cxn ang="0">
                <a:pos x="5" y="1"/>
              </a:cxn>
              <a:cxn ang="0">
                <a:pos x="4" y="1"/>
              </a:cxn>
              <a:cxn ang="0">
                <a:pos x="3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3" y="3"/>
                </a:lnTo>
                <a:lnTo>
                  <a:pt x="1" y="3"/>
                </a:lnTo>
                <a:lnTo>
                  <a:pt x="4" y="3"/>
                </a:lnTo>
                <a:lnTo>
                  <a:pt x="5" y="3"/>
                </a:lnTo>
                <a:lnTo>
                  <a:pt x="5" y="2"/>
                </a:lnTo>
                <a:lnTo>
                  <a:pt x="5" y="1"/>
                </a:lnTo>
                <a:lnTo>
                  <a:pt x="4" y="1"/>
                </a:lnTo>
                <a:lnTo>
                  <a:pt x="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42" name="Freeform 625"/>
          <p:cNvSpPr>
            <a:spLocks/>
          </p:cNvSpPr>
          <p:nvPr/>
        </p:nvSpPr>
        <p:spPr bwMode="auto">
          <a:xfrm>
            <a:off x="2907974" y="3403667"/>
            <a:ext cx="24379" cy="56492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0" y="48"/>
              </a:cxn>
              <a:cxn ang="0">
                <a:pos x="18" y="48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42"/>
              </a:cxn>
            </a:cxnLst>
            <a:rect l="0" t="0" r="r" b="b"/>
            <a:pathLst>
              <a:path w="18" h="48">
                <a:moveTo>
                  <a:pt x="0" y="42"/>
                </a:moveTo>
                <a:lnTo>
                  <a:pt x="0" y="48"/>
                </a:lnTo>
                <a:lnTo>
                  <a:pt x="18" y="48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43" name="Freeform 626"/>
          <p:cNvSpPr>
            <a:spLocks/>
          </p:cNvSpPr>
          <p:nvPr/>
        </p:nvSpPr>
        <p:spPr bwMode="auto">
          <a:xfrm>
            <a:off x="2907974" y="3403667"/>
            <a:ext cx="24379" cy="56492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8"/>
              </a:cxn>
              <a:cxn ang="0">
                <a:pos x="1" y="8"/>
              </a:cxn>
              <a:cxn ang="0">
                <a:pos x="1" y="8"/>
              </a:cxn>
              <a:cxn ang="0">
                <a:pos x="2" y="8"/>
              </a:cxn>
              <a:cxn ang="0">
                <a:pos x="3" y="8"/>
              </a:cxn>
              <a:cxn ang="0">
                <a:pos x="3" y="2"/>
              </a:cxn>
              <a:cxn ang="0">
                <a:pos x="3" y="7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7"/>
              </a:cxn>
            </a:cxnLst>
            <a:rect l="0" t="0" r="r" b="b"/>
            <a:pathLst>
              <a:path w="3" h="8">
                <a:moveTo>
                  <a:pt x="0" y="7"/>
                </a:moveTo>
                <a:lnTo>
                  <a:pt x="0" y="8"/>
                </a:lnTo>
                <a:lnTo>
                  <a:pt x="1" y="8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3" y="2"/>
                </a:lnTo>
                <a:lnTo>
                  <a:pt x="3" y="7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44" name="Freeform 627"/>
          <p:cNvSpPr>
            <a:spLocks/>
          </p:cNvSpPr>
          <p:nvPr/>
        </p:nvSpPr>
        <p:spPr bwMode="auto">
          <a:xfrm>
            <a:off x="2907974" y="3403667"/>
            <a:ext cx="65010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42" y="18"/>
              </a:cxn>
              <a:cxn ang="0">
                <a:pos x="42" y="12"/>
              </a:cxn>
              <a:cxn ang="0">
                <a:pos x="48" y="12"/>
              </a:cxn>
              <a:cxn ang="0">
                <a:pos x="42" y="6"/>
              </a:cxn>
              <a:cxn ang="0">
                <a:pos x="42" y="0"/>
              </a:cxn>
              <a:cxn ang="0">
                <a:pos x="36" y="0"/>
              </a:cxn>
              <a:cxn ang="0">
                <a:pos x="6" y="0"/>
              </a:cxn>
            </a:cxnLst>
            <a:rect l="0" t="0" r="r" b="b"/>
            <a:pathLst>
              <a:path w="48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42" y="18"/>
                </a:lnTo>
                <a:lnTo>
                  <a:pt x="42" y="12"/>
                </a:lnTo>
                <a:lnTo>
                  <a:pt x="48" y="12"/>
                </a:lnTo>
                <a:lnTo>
                  <a:pt x="42" y="6"/>
                </a:lnTo>
                <a:lnTo>
                  <a:pt x="42" y="0"/>
                </a:lnTo>
                <a:lnTo>
                  <a:pt x="36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45" name="Freeform 628"/>
          <p:cNvSpPr>
            <a:spLocks/>
          </p:cNvSpPr>
          <p:nvPr/>
        </p:nvSpPr>
        <p:spPr bwMode="auto">
          <a:xfrm>
            <a:off x="2907974" y="3403667"/>
            <a:ext cx="65010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6" y="3"/>
              </a:cxn>
              <a:cxn ang="0">
                <a:pos x="1" y="3"/>
              </a:cxn>
              <a:cxn ang="0">
                <a:pos x="7" y="3"/>
              </a:cxn>
              <a:cxn ang="0">
                <a:pos x="7" y="2"/>
              </a:cxn>
              <a:cxn ang="0">
                <a:pos x="8" y="2"/>
              </a:cxn>
              <a:cxn ang="0">
                <a:pos x="7" y="1"/>
              </a:cxn>
              <a:cxn ang="0">
                <a:pos x="7" y="0"/>
              </a:cxn>
              <a:cxn ang="0">
                <a:pos x="6" y="0"/>
              </a:cxn>
              <a:cxn ang="0">
                <a:pos x="1" y="0"/>
              </a:cxn>
            </a:cxnLst>
            <a:rect l="0" t="0" r="r" b="b"/>
            <a:pathLst>
              <a:path w="8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6" y="3"/>
                </a:lnTo>
                <a:lnTo>
                  <a:pt x="1" y="3"/>
                </a:lnTo>
                <a:lnTo>
                  <a:pt x="7" y="3"/>
                </a:lnTo>
                <a:lnTo>
                  <a:pt x="7" y="2"/>
                </a:lnTo>
                <a:lnTo>
                  <a:pt x="8" y="2"/>
                </a:lnTo>
                <a:lnTo>
                  <a:pt x="7" y="1"/>
                </a:lnTo>
                <a:lnTo>
                  <a:pt x="7" y="0"/>
                </a:lnTo>
                <a:lnTo>
                  <a:pt x="6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46" name="Freeform 629"/>
          <p:cNvSpPr>
            <a:spLocks/>
          </p:cNvSpPr>
          <p:nvPr/>
        </p:nvSpPr>
        <p:spPr bwMode="auto">
          <a:xfrm>
            <a:off x="2948606" y="3403667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24" y="18"/>
              </a:cxn>
              <a:cxn ang="0">
                <a:pos x="30" y="12"/>
              </a:cxn>
              <a:cxn ang="0">
                <a:pos x="30" y="6"/>
              </a:cxn>
              <a:cxn ang="0">
                <a:pos x="24" y="0"/>
              </a:cxn>
              <a:cxn ang="0">
                <a:pos x="18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24" y="18"/>
                </a:lnTo>
                <a:lnTo>
                  <a:pt x="30" y="12"/>
                </a:lnTo>
                <a:lnTo>
                  <a:pt x="30" y="6"/>
                </a:lnTo>
                <a:lnTo>
                  <a:pt x="24" y="0"/>
                </a:lnTo>
                <a:lnTo>
                  <a:pt x="18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47" name="Freeform 630"/>
          <p:cNvSpPr>
            <a:spLocks/>
          </p:cNvSpPr>
          <p:nvPr/>
        </p:nvSpPr>
        <p:spPr bwMode="auto">
          <a:xfrm>
            <a:off x="2948606" y="3403667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3" y="3"/>
              </a:cxn>
              <a:cxn ang="0">
                <a:pos x="1" y="3"/>
              </a:cxn>
              <a:cxn ang="0">
                <a:pos x="4" y="3"/>
              </a:cxn>
              <a:cxn ang="0">
                <a:pos x="5" y="2"/>
              </a:cxn>
              <a:cxn ang="0">
                <a:pos x="5" y="2"/>
              </a:cxn>
              <a:cxn ang="0">
                <a:pos x="5" y="1"/>
              </a:cxn>
              <a:cxn ang="0">
                <a:pos x="4" y="0"/>
              </a:cxn>
              <a:cxn ang="0">
                <a:pos x="3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3" y="3"/>
                </a:lnTo>
                <a:lnTo>
                  <a:pt x="1" y="3"/>
                </a:lnTo>
                <a:lnTo>
                  <a:pt x="4" y="3"/>
                </a:lnTo>
                <a:lnTo>
                  <a:pt x="5" y="2"/>
                </a:lnTo>
                <a:lnTo>
                  <a:pt x="5" y="2"/>
                </a:lnTo>
                <a:lnTo>
                  <a:pt x="5" y="1"/>
                </a:lnTo>
                <a:lnTo>
                  <a:pt x="4" y="0"/>
                </a:lnTo>
                <a:lnTo>
                  <a:pt x="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48" name="Freeform 631"/>
          <p:cNvSpPr>
            <a:spLocks/>
          </p:cNvSpPr>
          <p:nvPr/>
        </p:nvSpPr>
        <p:spPr bwMode="auto">
          <a:xfrm>
            <a:off x="2964859" y="3403667"/>
            <a:ext cx="113768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84" y="18"/>
              </a:cxn>
              <a:cxn ang="0">
                <a:pos x="84" y="0"/>
              </a:cxn>
              <a:cxn ang="0">
                <a:pos x="78" y="0"/>
              </a:cxn>
              <a:cxn ang="0">
                <a:pos x="6" y="0"/>
              </a:cxn>
            </a:cxnLst>
            <a:rect l="0" t="0" r="r" b="b"/>
            <a:pathLst>
              <a:path w="84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84" y="18"/>
                </a:lnTo>
                <a:lnTo>
                  <a:pt x="84" y="0"/>
                </a:lnTo>
                <a:lnTo>
                  <a:pt x="78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49" name="Freeform 632"/>
          <p:cNvSpPr>
            <a:spLocks/>
          </p:cNvSpPr>
          <p:nvPr/>
        </p:nvSpPr>
        <p:spPr bwMode="auto">
          <a:xfrm>
            <a:off x="2964859" y="3403667"/>
            <a:ext cx="113768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13" y="3"/>
              </a:cxn>
              <a:cxn ang="0">
                <a:pos x="1" y="3"/>
              </a:cxn>
              <a:cxn ang="0">
                <a:pos x="14" y="3"/>
              </a:cxn>
              <a:cxn ang="0">
                <a:pos x="14" y="2"/>
              </a:cxn>
              <a:cxn ang="0">
                <a:pos x="14" y="2"/>
              </a:cxn>
              <a:cxn ang="0">
                <a:pos x="14" y="1"/>
              </a:cxn>
              <a:cxn ang="0">
                <a:pos x="14" y="0"/>
              </a:cxn>
              <a:cxn ang="0">
                <a:pos x="13" y="0"/>
              </a:cxn>
              <a:cxn ang="0">
                <a:pos x="1" y="0"/>
              </a:cxn>
            </a:cxnLst>
            <a:rect l="0" t="0" r="r" b="b"/>
            <a:pathLst>
              <a:path w="14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13" y="3"/>
                </a:lnTo>
                <a:lnTo>
                  <a:pt x="1" y="3"/>
                </a:lnTo>
                <a:lnTo>
                  <a:pt x="14" y="3"/>
                </a:lnTo>
                <a:lnTo>
                  <a:pt x="14" y="2"/>
                </a:lnTo>
                <a:lnTo>
                  <a:pt x="14" y="2"/>
                </a:lnTo>
                <a:lnTo>
                  <a:pt x="14" y="1"/>
                </a:lnTo>
                <a:lnTo>
                  <a:pt x="14" y="0"/>
                </a:lnTo>
                <a:lnTo>
                  <a:pt x="1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50" name="Freeform 633"/>
          <p:cNvSpPr>
            <a:spLocks/>
          </p:cNvSpPr>
          <p:nvPr/>
        </p:nvSpPr>
        <p:spPr bwMode="auto">
          <a:xfrm>
            <a:off x="3054248" y="3368360"/>
            <a:ext cx="24379" cy="56492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6" y="42"/>
              </a:cxn>
              <a:cxn ang="0">
                <a:pos x="6" y="48"/>
              </a:cxn>
              <a:cxn ang="0">
                <a:pos x="18" y="48"/>
              </a:cxn>
              <a:cxn ang="0">
                <a:pos x="18" y="0"/>
              </a:cxn>
              <a:cxn ang="0">
                <a:pos x="6" y="0"/>
              </a:cxn>
              <a:cxn ang="0">
                <a:pos x="6" y="6"/>
              </a:cxn>
              <a:cxn ang="0">
                <a:pos x="0" y="12"/>
              </a:cxn>
              <a:cxn ang="0">
                <a:pos x="0" y="42"/>
              </a:cxn>
            </a:cxnLst>
            <a:rect l="0" t="0" r="r" b="b"/>
            <a:pathLst>
              <a:path w="18" h="48">
                <a:moveTo>
                  <a:pt x="0" y="42"/>
                </a:moveTo>
                <a:lnTo>
                  <a:pt x="6" y="42"/>
                </a:lnTo>
                <a:lnTo>
                  <a:pt x="6" y="48"/>
                </a:lnTo>
                <a:lnTo>
                  <a:pt x="18" y="48"/>
                </a:lnTo>
                <a:lnTo>
                  <a:pt x="18" y="0"/>
                </a:lnTo>
                <a:lnTo>
                  <a:pt x="6" y="0"/>
                </a:lnTo>
                <a:lnTo>
                  <a:pt x="6" y="6"/>
                </a:lnTo>
                <a:lnTo>
                  <a:pt x="0" y="12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51" name="Freeform 634"/>
          <p:cNvSpPr>
            <a:spLocks/>
          </p:cNvSpPr>
          <p:nvPr/>
        </p:nvSpPr>
        <p:spPr bwMode="auto">
          <a:xfrm>
            <a:off x="3054248" y="3368360"/>
            <a:ext cx="24379" cy="56492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1" y="7"/>
              </a:cxn>
              <a:cxn ang="0">
                <a:pos x="1" y="8"/>
              </a:cxn>
              <a:cxn ang="0">
                <a:pos x="2" y="8"/>
              </a:cxn>
              <a:cxn ang="0">
                <a:pos x="3" y="8"/>
              </a:cxn>
              <a:cxn ang="0">
                <a:pos x="3" y="7"/>
              </a:cxn>
              <a:cxn ang="0">
                <a:pos x="3" y="2"/>
              </a:cxn>
              <a:cxn ang="0">
                <a:pos x="3" y="7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0" y="7"/>
              </a:cxn>
            </a:cxnLst>
            <a:rect l="0" t="0" r="r" b="b"/>
            <a:pathLst>
              <a:path w="3" h="8">
                <a:moveTo>
                  <a:pt x="0" y="7"/>
                </a:moveTo>
                <a:lnTo>
                  <a:pt x="1" y="7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3" y="7"/>
                </a:lnTo>
                <a:lnTo>
                  <a:pt x="3" y="2"/>
                </a:lnTo>
                <a:lnTo>
                  <a:pt x="3" y="7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52" name="Freeform 635"/>
          <p:cNvSpPr>
            <a:spLocks/>
          </p:cNvSpPr>
          <p:nvPr/>
        </p:nvSpPr>
        <p:spPr bwMode="auto">
          <a:xfrm>
            <a:off x="3054248" y="3368360"/>
            <a:ext cx="89389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6" y="6"/>
              </a:cxn>
              <a:cxn ang="0">
                <a:pos x="0" y="12"/>
              </a:cxn>
              <a:cxn ang="0">
                <a:pos x="6" y="12"/>
              </a:cxn>
              <a:cxn ang="0">
                <a:pos x="6" y="18"/>
              </a:cxn>
              <a:cxn ang="0">
                <a:pos x="60" y="18"/>
              </a:cxn>
              <a:cxn ang="0">
                <a:pos x="66" y="12"/>
              </a:cxn>
              <a:cxn ang="0">
                <a:pos x="66" y="6"/>
              </a:cxn>
              <a:cxn ang="0">
                <a:pos x="60" y="0"/>
              </a:cxn>
              <a:cxn ang="0">
                <a:pos x="54" y="0"/>
              </a:cxn>
              <a:cxn ang="0">
                <a:pos x="12" y="0"/>
              </a:cxn>
            </a:cxnLst>
            <a:rect l="0" t="0" r="r" b="b"/>
            <a:pathLst>
              <a:path w="66" h="18">
                <a:moveTo>
                  <a:pt x="12" y="0"/>
                </a:moveTo>
                <a:lnTo>
                  <a:pt x="6" y="0"/>
                </a:lnTo>
                <a:lnTo>
                  <a:pt x="6" y="6"/>
                </a:lnTo>
                <a:lnTo>
                  <a:pt x="0" y="12"/>
                </a:lnTo>
                <a:lnTo>
                  <a:pt x="6" y="12"/>
                </a:lnTo>
                <a:lnTo>
                  <a:pt x="6" y="18"/>
                </a:lnTo>
                <a:lnTo>
                  <a:pt x="60" y="18"/>
                </a:lnTo>
                <a:lnTo>
                  <a:pt x="66" y="12"/>
                </a:lnTo>
                <a:lnTo>
                  <a:pt x="66" y="6"/>
                </a:lnTo>
                <a:lnTo>
                  <a:pt x="60" y="0"/>
                </a:lnTo>
                <a:lnTo>
                  <a:pt x="54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53" name="Freeform 636"/>
          <p:cNvSpPr>
            <a:spLocks/>
          </p:cNvSpPr>
          <p:nvPr/>
        </p:nvSpPr>
        <p:spPr bwMode="auto">
          <a:xfrm>
            <a:off x="3054248" y="3368360"/>
            <a:ext cx="89389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1" y="2"/>
              </a:cxn>
              <a:cxn ang="0">
                <a:pos x="1" y="3"/>
              </a:cxn>
              <a:cxn ang="0">
                <a:pos x="9" y="3"/>
              </a:cxn>
              <a:cxn ang="0">
                <a:pos x="2" y="3"/>
              </a:cxn>
              <a:cxn ang="0">
                <a:pos x="10" y="3"/>
              </a:cxn>
              <a:cxn ang="0">
                <a:pos x="11" y="2"/>
              </a:cxn>
              <a:cxn ang="0">
                <a:pos x="11" y="2"/>
              </a:cxn>
              <a:cxn ang="0">
                <a:pos x="11" y="1"/>
              </a:cxn>
              <a:cxn ang="0">
                <a:pos x="10" y="0"/>
              </a:cxn>
              <a:cxn ang="0">
                <a:pos x="9" y="0"/>
              </a:cxn>
              <a:cxn ang="0">
                <a:pos x="2" y="0"/>
              </a:cxn>
            </a:cxnLst>
            <a:rect l="0" t="0" r="r" b="b"/>
            <a:pathLst>
              <a:path w="11" h="3">
                <a:moveTo>
                  <a:pt x="2" y="0"/>
                </a:move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1" y="2"/>
                </a:lnTo>
                <a:lnTo>
                  <a:pt x="1" y="3"/>
                </a:lnTo>
                <a:lnTo>
                  <a:pt x="9" y="3"/>
                </a:lnTo>
                <a:lnTo>
                  <a:pt x="2" y="3"/>
                </a:lnTo>
                <a:lnTo>
                  <a:pt x="10" y="3"/>
                </a:lnTo>
                <a:lnTo>
                  <a:pt x="11" y="2"/>
                </a:lnTo>
                <a:lnTo>
                  <a:pt x="11" y="2"/>
                </a:lnTo>
                <a:lnTo>
                  <a:pt x="11" y="1"/>
                </a:lnTo>
                <a:lnTo>
                  <a:pt x="10" y="0"/>
                </a:lnTo>
                <a:lnTo>
                  <a:pt x="9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54" name="Freeform 637"/>
          <p:cNvSpPr>
            <a:spLocks/>
          </p:cNvSpPr>
          <p:nvPr/>
        </p:nvSpPr>
        <p:spPr bwMode="auto">
          <a:xfrm>
            <a:off x="3119258" y="3368360"/>
            <a:ext cx="292547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216" y="18"/>
              </a:cxn>
              <a:cxn ang="0">
                <a:pos x="216" y="0"/>
              </a:cxn>
              <a:cxn ang="0">
                <a:pos x="210" y="0"/>
              </a:cxn>
              <a:cxn ang="0">
                <a:pos x="6" y="0"/>
              </a:cxn>
            </a:cxnLst>
            <a:rect l="0" t="0" r="r" b="b"/>
            <a:pathLst>
              <a:path w="216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216" y="18"/>
                </a:lnTo>
                <a:lnTo>
                  <a:pt x="216" y="0"/>
                </a:lnTo>
                <a:lnTo>
                  <a:pt x="210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55" name="Freeform 638"/>
          <p:cNvSpPr>
            <a:spLocks/>
          </p:cNvSpPr>
          <p:nvPr/>
        </p:nvSpPr>
        <p:spPr bwMode="auto">
          <a:xfrm>
            <a:off x="3119258" y="3368360"/>
            <a:ext cx="292547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35" y="3"/>
              </a:cxn>
              <a:cxn ang="0">
                <a:pos x="1" y="3"/>
              </a:cxn>
              <a:cxn ang="0">
                <a:pos x="36" y="3"/>
              </a:cxn>
              <a:cxn ang="0">
                <a:pos x="36" y="2"/>
              </a:cxn>
              <a:cxn ang="0">
                <a:pos x="36" y="2"/>
              </a:cxn>
              <a:cxn ang="0">
                <a:pos x="36" y="1"/>
              </a:cxn>
              <a:cxn ang="0">
                <a:pos x="36" y="0"/>
              </a:cxn>
              <a:cxn ang="0">
                <a:pos x="35" y="0"/>
              </a:cxn>
              <a:cxn ang="0">
                <a:pos x="1" y="0"/>
              </a:cxn>
            </a:cxnLst>
            <a:rect l="0" t="0" r="r" b="b"/>
            <a:pathLst>
              <a:path w="36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35" y="3"/>
                </a:lnTo>
                <a:lnTo>
                  <a:pt x="1" y="3"/>
                </a:lnTo>
                <a:lnTo>
                  <a:pt x="36" y="3"/>
                </a:lnTo>
                <a:lnTo>
                  <a:pt x="36" y="2"/>
                </a:lnTo>
                <a:lnTo>
                  <a:pt x="36" y="2"/>
                </a:lnTo>
                <a:lnTo>
                  <a:pt x="36" y="1"/>
                </a:lnTo>
                <a:lnTo>
                  <a:pt x="36" y="0"/>
                </a:lnTo>
                <a:lnTo>
                  <a:pt x="35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56" name="Freeform 639"/>
          <p:cNvSpPr>
            <a:spLocks/>
          </p:cNvSpPr>
          <p:nvPr/>
        </p:nvSpPr>
        <p:spPr bwMode="auto">
          <a:xfrm>
            <a:off x="3387427" y="3333053"/>
            <a:ext cx="24379" cy="56492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6" y="42"/>
              </a:cxn>
              <a:cxn ang="0">
                <a:pos x="6" y="48"/>
              </a:cxn>
              <a:cxn ang="0">
                <a:pos x="18" y="48"/>
              </a:cxn>
              <a:cxn ang="0">
                <a:pos x="18" y="0"/>
              </a:cxn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42"/>
              </a:cxn>
            </a:cxnLst>
            <a:rect l="0" t="0" r="r" b="b"/>
            <a:pathLst>
              <a:path w="18" h="48">
                <a:moveTo>
                  <a:pt x="0" y="42"/>
                </a:moveTo>
                <a:lnTo>
                  <a:pt x="6" y="42"/>
                </a:lnTo>
                <a:lnTo>
                  <a:pt x="6" y="48"/>
                </a:lnTo>
                <a:lnTo>
                  <a:pt x="18" y="48"/>
                </a:lnTo>
                <a:lnTo>
                  <a:pt x="18" y="0"/>
                </a:ln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57" name="Freeform 640"/>
          <p:cNvSpPr>
            <a:spLocks/>
          </p:cNvSpPr>
          <p:nvPr/>
        </p:nvSpPr>
        <p:spPr bwMode="auto">
          <a:xfrm>
            <a:off x="3387427" y="3333053"/>
            <a:ext cx="24379" cy="56492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1" y="7"/>
              </a:cxn>
              <a:cxn ang="0">
                <a:pos x="1" y="8"/>
              </a:cxn>
              <a:cxn ang="0">
                <a:pos x="2" y="8"/>
              </a:cxn>
              <a:cxn ang="0">
                <a:pos x="3" y="8"/>
              </a:cxn>
              <a:cxn ang="0">
                <a:pos x="3" y="7"/>
              </a:cxn>
              <a:cxn ang="0">
                <a:pos x="3" y="1"/>
              </a:cxn>
              <a:cxn ang="0">
                <a:pos x="3" y="7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7"/>
              </a:cxn>
            </a:cxnLst>
            <a:rect l="0" t="0" r="r" b="b"/>
            <a:pathLst>
              <a:path w="3" h="8">
                <a:moveTo>
                  <a:pt x="0" y="7"/>
                </a:moveTo>
                <a:lnTo>
                  <a:pt x="1" y="7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3" y="7"/>
                </a:lnTo>
                <a:lnTo>
                  <a:pt x="3" y="1"/>
                </a:lnTo>
                <a:lnTo>
                  <a:pt x="3" y="7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58" name="Freeform 641"/>
          <p:cNvSpPr>
            <a:spLocks/>
          </p:cNvSpPr>
          <p:nvPr/>
        </p:nvSpPr>
        <p:spPr bwMode="auto">
          <a:xfrm>
            <a:off x="3387427" y="3333053"/>
            <a:ext cx="56884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6" y="12"/>
              </a:cxn>
              <a:cxn ang="0">
                <a:pos x="6" y="18"/>
              </a:cxn>
              <a:cxn ang="0">
                <a:pos x="42" y="18"/>
              </a:cxn>
              <a:cxn ang="0">
                <a:pos x="42" y="0"/>
              </a:cxn>
              <a:cxn ang="0">
                <a:pos x="36" y="0"/>
              </a:cxn>
              <a:cxn ang="0">
                <a:pos x="12" y="0"/>
              </a:cxn>
            </a:cxnLst>
            <a:rect l="0" t="0" r="r" b="b"/>
            <a:pathLst>
              <a:path w="42" h="18">
                <a:moveTo>
                  <a:pt x="12" y="0"/>
                </a:move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6" y="12"/>
                </a:lnTo>
                <a:lnTo>
                  <a:pt x="6" y="18"/>
                </a:lnTo>
                <a:lnTo>
                  <a:pt x="42" y="18"/>
                </a:lnTo>
                <a:lnTo>
                  <a:pt x="42" y="0"/>
                </a:lnTo>
                <a:lnTo>
                  <a:pt x="36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59" name="Freeform 642"/>
          <p:cNvSpPr>
            <a:spLocks/>
          </p:cNvSpPr>
          <p:nvPr/>
        </p:nvSpPr>
        <p:spPr bwMode="auto">
          <a:xfrm>
            <a:off x="3387427" y="3333053"/>
            <a:ext cx="56884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1" y="2"/>
              </a:cxn>
              <a:cxn ang="0">
                <a:pos x="1" y="3"/>
              </a:cxn>
              <a:cxn ang="0">
                <a:pos x="6" y="3"/>
              </a:cxn>
              <a:cxn ang="0">
                <a:pos x="2" y="3"/>
              </a:cxn>
              <a:cxn ang="0">
                <a:pos x="7" y="3"/>
              </a:cxn>
              <a:cxn ang="0">
                <a:pos x="7" y="2"/>
              </a:cxn>
              <a:cxn ang="0">
                <a:pos x="7" y="1"/>
              </a:cxn>
              <a:cxn ang="0">
                <a:pos x="7" y="1"/>
              </a:cxn>
              <a:cxn ang="0">
                <a:pos x="7" y="0"/>
              </a:cxn>
              <a:cxn ang="0">
                <a:pos x="6" y="0"/>
              </a:cxn>
              <a:cxn ang="0">
                <a:pos x="2" y="0"/>
              </a:cxn>
            </a:cxnLst>
            <a:rect l="0" t="0" r="r" b="b"/>
            <a:pathLst>
              <a:path w="7" h="3">
                <a:moveTo>
                  <a:pt x="2" y="0"/>
                </a:move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1" y="2"/>
                </a:lnTo>
                <a:lnTo>
                  <a:pt x="1" y="3"/>
                </a:lnTo>
                <a:lnTo>
                  <a:pt x="6" y="3"/>
                </a:lnTo>
                <a:lnTo>
                  <a:pt x="2" y="3"/>
                </a:lnTo>
                <a:lnTo>
                  <a:pt x="7" y="3"/>
                </a:lnTo>
                <a:lnTo>
                  <a:pt x="7" y="2"/>
                </a:lnTo>
                <a:lnTo>
                  <a:pt x="7" y="1"/>
                </a:lnTo>
                <a:lnTo>
                  <a:pt x="7" y="1"/>
                </a:lnTo>
                <a:lnTo>
                  <a:pt x="7" y="0"/>
                </a:lnTo>
                <a:lnTo>
                  <a:pt x="6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60" name="Freeform 643"/>
          <p:cNvSpPr>
            <a:spLocks/>
          </p:cNvSpPr>
          <p:nvPr/>
        </p:nvSpPr>
        <p:spPr bwMode="auto">
          <a:xfrm>
            <a:off x="3419932" y="3297745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6" y="42"/>
              </a:cxn>
              <a:cxn ang="0">
                <a:pos x="6" y="48"/>
              </a:cxn>
              <a:cxn ang="0">
                <a:pos x="18" y="48"/>
              </a:cxn>
              <a:cxn ang="0">
                <a:pos x="18" y="0"/>
              </a:cxn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6" y="42"/>
                </a:lnTo>
                <a:lnTo>
                  <a:pt x="6" y="48"/>
                </a:lnTo>
                <a:lnTo>
                  <a:pt x="18" y="48"/>
                </a:lnTo>
                <a:lnTo>
                  <a:pt x="18" y="0"/>
                </a:ln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61" name="Freeform 644"/>
          <p:cNvSpPr>
            <a:spLocks/>
          </p:cNvSpPr>
          <p:nvPr/>
        </p:nvSpPr>
        <p:spPr bwMode="auto">
          <a:xfrm>
            <a:off x="3419932" y="3297745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1" y="7"/>
              </a:cxn>
              <a:cxn ang="0">
                <a:pos x="1" y="8"/>
              </a:cxn>
              <a:cxn ang="0">
                <a:pos x="2" y="8"/>
              </a:cxn>
              <a:cxn ang="0">
                <a:pos x="3" y="8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1" y="7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62" name="Freeform 645"/>
          <p:cNvSpPr>
            <a:spLocks/>
          </p:cNvSpPr>
          <p:nvPr/>
        </p:nvSpPr>
        <p:spPr bwMode="auto">
          <a:xfrm>
            <a:off x="3419932" y="3297745"/>
            <a:ext cx="73137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6" y="12"/>
              </a:cxn>
              <a:cxn ang="0">
                <a:pos x="6" y="18"/>
              </a:cxn>
              <a:cxn ang="0">
                <a:pos x="48" y="18"/>
              </a:cxn>
              <a:cxn ang="0">
                <a:pos x="54" y="12"/>
              </a:cxn>
              <a:cxn ang="0">
                <a:pos x="54" y="6"/>
              </a:cxn>
              <a:cxn ang="0">
                <a:pos x="48" y="0"/>
              </a:cxn>
              <a:cxn ang="0">
                <a:pos x="42" y="0"/>
              </a:cxn>
              <a:cxn ang="0">
                <a:pos x="12" y="0"/>
              </a:cxn>
            </a:cxnLst>
            <a:rect l="0" t="0" r="r" b="b"/>
            <a:pathLst>
              <a:path w="54" h="18">
                <a:moveTo>
                  <a:pt x="12" y="0"/>
                </a:move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6" y="12"/>
                </a:lnTo>
                <a:lnTo>
                  <a:pt x="6" y="18"/>
                </a:lnTo>
                <a:lnTo>
                  <a:pt x="48" y="18"/>
                </a:lnTo>
                <a:lnTo>
                  <a:pt x="54" y="12"/>
                </a:lnTo>
                <a:lnTo>
                  <a:pt x="54" y="6"/>
                </a:lnTo>
                <a:lnTo>
                  <a:pt x="48" y="0"/>
                </a:lnTo>
                <a:lnTo>
                  <a:pt x="42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63" name="Freeform 646"/>
          <p:cNvSpPr>
            <a:spLocks/>
          </p:cNvSpPr>
          <p:nvPr/>
        </p:nvSpPr>
        <p:spPr bwMode="auto">
          <a:xfrm>
            <a:off x="3419932" y="3297745"/>
            <a:ext cx="73137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1" y="2"/>
              </a:cxn>
              <a:cxn ang="0">
                <a:pos x="1" y="3"/>
              </a:cxn>
              <a:cxn ang="0">
                <a:pos x="7" y="3"/>
              </a:cxn>
              <a:cxn ang="0">
                <a:pos x="2" y="3"/>
              </a:cxn>
              <a:cxn ang="0">
                <a:pos x="8" y="3"/>
              </a:cxn>
              <a:cxn ang="0">
                <a:pos x="9" y="2"/>
              </a:cxn>
              <a:cxn ang="0">
                <a:pos x="9" y="1"/>
              </a:cxn>
              <a:cxn ang="0">
                <a:pos x="9" y="1"/>
              </a:cxn>
              <a:cxn ang="0">
                <a:pos x="8" y="0"/>
              </a:cxn>
              <a:cxn ang="0">
                <a:pos x="7" y="0"/>
              </a:cxn>
              <a:cxn ang="0">
                <a:pos x="2" y="0"/>
              </a:cxn>
            </a:cxnLst>
            <a:rect l="0" t="0" r="r" b="b"/>
            <a:pathLst>
              <a:path w="9" h="3">
                <a:moveTo>
                  <a:pt x="2" y="0"/>
                </a:move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1" y="2"/>
                </a:lnTo>
                <a:lnTo>
                  <a:pt x="1" y="3"/>
                </a:lnTo>
                <a:lnTo>
                  <a:pt x="7" y="3"/>
                </a:lnTo>
                <a:lnTo>
                  <a:pt x="2" y="3"/>
                </a:lnTo>
                <a:lnTo>
                  <a:pt x="8" y="3"/>
                </a:lnTo>
                <a:lnTo>
                  <a:pt x="9" y="2"/>
                </a:lnTo>
                <a:lnTo>
                  <a:pt x="9" y="1"/>
                </a:lnTo>
                <a:lnTo>
                  <a:pt x="9" y="1"/>
                </a:lnTo>
                <a:lnTo>
                  <a:pt x="8" y="0"/>
                </a:lnTo>
                <a:lnTo>
                  <a:pt x="7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64" name="Freeform 647"/>
          <p:cNvSpPr>
            <a:spLocks/>
          </p:cNvSpPr>
          <p:nvPr/>
        </p:nvSpPr>
        <p:spPr bwMode="auto">
          <a:xfrm>
            <a:off x="3468690" y="3262438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0" y="42"/>
              </a:cxn>
              <a:cxn ang="0">
                <a:pos x="6" y="48"/>
              </a:cxn>
              <a:cxn ang="0">
                <a:pos x="12" y="48"/>
              </a:cxn>
              <a:cxn ang="0">
                <a:pos x="18" y="42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0" y="42"/>
                </a:lnTo>
                <a:lnTo>
                  <a:pt x="6" y="48"/>
                </a:lnTo>
                <a:lnTo>
                  <a:pt x="12" y="48"/>
                </a:lnTo>
                <a:lnTo>
                  <a:pt x="18" y="42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65" name="Freeform 648"/>
          <p:cNvSpPr>
            <a:spLocks/>
          </p:cNvSpPr>
          <p:nvPr/>
        </p:nvSpPr>
        <p:spPr bwMode="auto">
          <a:xfrm>
            <a:off x="3468690" y="3262438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1" y="8"/>
              </a:cxn>
              <a:cxn ang="0">
                <a:pos x="1" y="8"/>
              </a:cxn>
              <a:cxn ang="0">
                <a:pos x="2" y="8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0" y="7"/>
                </a:lnTo>
                <a:lnTo>
                  <a:pt x="1" y="8"/>
                </a:lnTo>
                <a:lnTo>
                  <a:pt x="1" y="8"/>
                </a:lnTo>
                <a:lnTo>
                  <a:pt x="2" y="8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66" name="Freeform 649"/>
          <p:cNvSpPr>
            <a:spLocks/>
          </p:cNvSpPr>
          <p:nvPr/>
        </p:nvSpPr>
        <p:spPr bwMode="auto">
          <a:xfrm>
            <a:off x="3468690" y="3262438"/>
            <a:ext cx="251916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174" y="18"/>
              </a:cxn>
              <a:cxn ang="0">
                <a:pos x="6" y="18"/>
              </a:cxn>
              <a:cxn ang="0">
                <a:pos x="180" y="12"/>
              </a:cxn>
              <a:cxn ang="0">
                <a:pos x="186" y="6"/>
              </a:cxn>
              <a:cxn ang="0">
                <a:pos x="180" y="0"/>
              </a:cxn>
              <a:cxn ang="0">
                <a:pos x="174" y="0"/>
              </a:cxn>
              <a:cxn ang="0">
                <a:pos x="6" y="0"/>
              </a:cxn>
            </a:cxnLst>
            <a:rect l="0" t="0" r="r" b="b"/>
            <a:pathLst>
              <a:path w="186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174" y="18"/>
                </a:lnTo>
                <a:lnTo>
                  <a:pt x="6" y="18"/>
                </a:lnTo>
                <a:lnTo>
                  <a:pt x="180" y="12"/>
                </a:lnTo>
                <a:lnTo>
                  <a:pt x="186" y="6"/>
                </a:lnTo>
                <a:lnTo>
                  <a:pt x="180" y="0"/>
                </a:lnTo>
                <a:lnTo>
                  <a:pt x="174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67" name="Freeform 650"/>
          <p:cNvSpPr>
            <a:spLocks/>
          </p:cNvSpPr>
          <p:nvPr/>
        </p:nvSpPr>
        <p:spPr bwMode="auto">
          <a:xfrm>
            <a:off x="3468690" y="3262438"/>
            <a:ext cx="251916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29" y="3"/>
              </a:cxn>
              <a:cxn ang="0">
                <a:pos x="1" y="3"/>
              </a:cxn>
              <a:cxn ang="0">
                <a:pos x="30" y="2"/>
              </a:cxn>
              <a:cxn ang="0">
                <a:pos x="30" y="2"/>
              </a:cxn>
              <a:cxn ang="0">
                <a:pos x="31" y="1"/>
              </a:cxn>
              <a:cxn ang="0">
                <a:pos x="30" y="0"/>
              </a:cxn>
              <a:cxn ang="0">
                <a:pos x="30" y="0"/>
              </a:cxn>
              <a:cxn ang="0">
                <a:pos x="29" y="0"/>
              </a:cxn>
              <a:cxn ang="0">
                <a:pos x="1" y="0"/>
              </a:cxn>
            </a:cxnLst>
            <a:rect l="0" t="0" r="r" b="b"/>
            <a:pathLst>
              <a:path w="31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29" y="3"/>
                </a:lnTo>
                <a:lnTo>
                  <a:pt x="1" y="3"/>
                </a:lnTo>
                <a:lnTo>
                  <a:pt x="30" y="2"/>
                </a:lnTo>
                <a:lnTo>
                  <a:pt x="30" y="2"/>
                </a:lnTo>
                <a:lnTo>
                  <a:pt x="31" y="1"/>
                </a:lnTo>
                <a:lnTo>
                  <a:pt x="30" y="0"/>
                </a:lnTo>
                <a:lnTo>
                  <a:pt x="30" y="0"/>
                </a:lnTo>
                <a:lnTo>
                  <a:pt x="29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68" name="Freeform 651"/>
          <p:cNvSpPr>
            <a:spLocks/>
          </p:cNvSpPr>
          <p:nvPr/>
        </p:nvSpPr>
        <p:spPr bwMode="auto">
          <a:xfrm>
            <a:off x="3696227" y="3220069"/>
            <a:ext cx="24379" cy="63553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0" y="48"/>
              </a:cxn>
              <a:cxn ang="0">
                <a:pos x="6" y="54"/>
              </a:cxn>
              <a:cxn ang="0">
                <a:pos x="12" y="48"/>
              </a:cxn>
              <a:cxn ang="0">
                <a:pos x="18" y="12"/>
              </a:cxn>
              <a:cxn ang="0">
                <a:pos x="18" y="42"/>
              </a:cxn>
              <a:cxn ang="0">
                <a:pos x="12" y="6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42"/>
              </a:cxn>
            </a:cxnLst>
            <a:rect l="0" t="0" r="r" b="b"/>
            <a:pathLst>
              <a:path w="18" h="54">
                <a:moveTo>
                  <a:pt x="0" y="42"/>
                </a:moveTo>
                <a:lnTo>
                  <a:pt x="0" y="48"/>
                </a:lnTo>
                <a:lnTo>
                  <a:pt x="6" y="54"/>
                </a:lnTo>
                <a:lnTo>
                  <a:pt x="12" y="48"/>
                </a:lnTo>
                <a:lnTo>
                  <a:pt x="18" y="12"/>
                </a:lnTo>
                <a:lnTo>
                  <a:pt x="18" y="42"/>
                </a:lnTo>
                <a:lnTo>
                  <a:pt x="12" y="6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69" name="Freeform 652"/>
          <p:cNvSpPr>
            <a:spLocks/>
          </p:cNvSpPr>
          <p:nvPr/>
        </p:nvSpPr>
        <p:spPr bwMode="auto">
          <a:xfrm>
            <a:off x="3696227" y="3220069"/>
            <a:ext cx="24379" cy="63553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8"/>
              </a:cxn>
              <a:cxn ang="0">
                <a:pos x="0" y="8"/>
              </a:cxn>
              <a:cxn ang="0">
                <a:pos x="1" y="9"/>
              </a:cxn>
              <a:cxn ang="0">
                <a:pos x="2" y="8"/>
              </a:cxn>
              <a:cxn ang="0">
                <a:pos x="2" y="8"/>
              </a:cxn>
              <a:cxn ang="0">
                <a:pos x="3" y="2"/>
              </a:cxn>
              <a:cxn ang="0">
                <a:pos x="3" y="7"/>
              </a:cxn>
              <a:cxn ang="0">
                <a:pos x="2" y="1"/>
              </a:cxn>
              <a:cxn ang="0">
                <a:pos x="2" y="1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7"/>
              </a:cxn>
            </a:cxnLst>
            <a:rect l="0" t="0" r="r" b="b"/>
            <a:pathLst>
              <a:path w="3" h="9">
                <a:moveTo>
                  <a:pt x="0" y="7"/>
                </a:moveTo>
                <a:lnTo>
                  <a:pt x="0" y="8"/>
                </a:lnTo>
                <a:lnTo>
                  <a:pt x="0" y="8"/>
                </a:lnTo>
                <a:lnTo>
                  <a:pt x="1" y="9"/>
                </a:lnTo>
                <a:lnTo>
                  <a:pt x="2" y="8"/>
                </a:lnTo>
                <a:lnTo>
                  <a:pt x="2" y="8"/>
                </a:lnTo>
                <a:lnTo>
                  <a:pt x="3" y="2"/>
                </a:lnTo>
                <a:lnTo>
                  <a:pt x="3" y="7"/>
                </a:lnTo>
                <a:lnTo>
                  <a:pt x="2" y="1"/>
                </a:lnTo>
                <a:lnTo>
                  <a:pt x="2" y="1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70" name="Freeform 653"/>
          <p:cNvSpPr>
            <a:spLocks/>
          </p:cNvSpPr>
          <p:nvPr/>
        </p:nvSpPr>
        <p:spPr bwMode="auto">
          <a:xfrm>
            <a:off x="3696227" y="3220069"/>
            <a:ext cx="12189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84" y="18"/>
              </a:cxn>
              <a:cxn ang="0">
                <a:pos x="90" y="12"/>
              </a:cxn>
              <a:cxn ang="0">
                <a:pos x="84" y="6"/>
              </a:cxn>
              <a:cxn ang="0">
                <a:pos x="78" y="0"/>
              </a:cxn>
              <a:cxn ang="0">
                <a:pos x="6" y="0"/>
              </a:cxn>
            </a:cxnLst>
            <a:rect l="0" t="0" r="r" b="b"/>
            <a:pathLst>
              <a:path w="90" h="18">
                <a:moveTo>
                  <a:pt x="6" y="0"/>
                </a:moveTo>
                <a:lnTo>
                  <a:pt x="0" y="6"/>
                </a:lnTo>
                <a:lnTo>
                  <a:pt x="0" y="18"/>
                </a:lnTo>
                <a:lnTo>
                  <a:pt x="84" y="18"/>
                </a:lnTo>
                <a:lnTo>
                  <a:pt x="90" y="12"/>
                </a:lnTo>
                <a:lnTo>
                  <a:pt x="84" y="6"/>
                </a:lnTo>
                <a:lnTo>
                  <a:pt x="78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71" name="Freeform 654"/>
          <p:cNvSpPr>
            <a:spLocks/>
          </p:cNvSpPr>
          <p:nvPr/>
        </p:nvSpPr>
        <p:spPr bwMode="auto">
          <a:xfrm>
            <a:off x="3696227" y="3220069"/>
            <a:ext cx="12189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13" y="3"/>
              </a:cxn>
              <a:cxn ang="0">
                <a:pos x="1" y="3"/>
              </a:cxn>
              <a:cxn ang="0">
                <a:pos x="14" y="3"/>
              </a:cxn>
              <a:cxn ang="0">
                <a:pos x="14" y="3"/>
              </a:cxn>
              <a:cxn ang="0">
                <a:pos x="15" y="2"/>
              </a:cxn>
              <a:cxn ang="0">
                <a:pos x="14" y="1"/>
              </a:cxn>
              <a:cxn ang="0">
                <a:pos x="14" y="1"/>
              </a:cxn>
              <a:cxn ang="0">
                <a:pos x="13" y="0"/>
              </a:cxn>
              <a:cxn ang="0">
                <a:pos x="1" y="0"/>
              </a:cxn>
            </a:cxnLst>
            <a:rect l="0" t="0" r="r" b="b"/>
            <a:pathLst>
              <a:path w="15" h="3">
                <a:moveTo>
                  <a:pt x="1" y="0"/>
                </a:move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13" y="3"/>
                </a:lnTo>
                <a:lnTo>
                  <a:pt x="1" y="3"/>
                </a:lnTo>
                <a:lnTo>
                  <a:pt x="14" y="3"/>
                </a:lnTo>
                <a:lnTo>
                  <a:pt x="14" y="3"/>
                </a:lnTo>
                <a:lnTo>
                  <a:pt x="15" y="2"/>
                </a:lnTo>
                <a:lnTo>
                  <a:pt x="14" y="1"/>
                </a:lnTo>
                <a:lnTo>
                  <a:pt x="14" y="1"/>
                </a:lnTo>
                <a:lnTo>
                  <a:pt x="1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72" name="Freeform 655"/>
          <p:cNvSpPr>
            <a:spLocks/>
          </p:cNvSpPr>
          <p:nvPr/>
        </p:nvSpPr>
        <p:spPr bwMode="auto">
          <a:xfrm>
            <a:off x="3793742" y="3220069"/>
            <a:ext cx="162526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120" y="18"/>
              </a:cxn>
              <a:cxn ang="0">
                <a:pos x="120" y="6"/>
              </a:cxn>
              <a:cxn ang="0">
                <a:pos x="114" y="0"/>
              </a:cxn>
              <a:cxn ang="0">
                <a:pos x="6" y="0"/>
              </a:cxn>
            </a:cxnLst>
            <a:rect l="0" t="0" r="r" b="b"/>
            <a:pathLst>
              <a:path w="120" h="18">
                <a:moveTo>
                  <a:pt x="6" y="0"/>
                </a:moveTo>
                <a:lnTo>
                  <a:pt x="0" y="6"/>
                </a:lnTo>
                <a:lnTo>
                  <a:pt x="0" y="18"/>
                </a:lnTo>
                <a:lnTo>
                  <a:pt x="120" y="18"/>
                </a:lnTo>
                <a:lnTo>
                  <a:pt x="120" y="6"/>
                </a:lnTo>
                <a:lnTo>
                  <a:pt x="114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74" name="Freeform 656"/>
          <p:cNvSpPr>
            <a:spLocks/>
          </p:cNvSpPr>
          <p:nvPr/>
        </p:nvSpPr>
        <p:spPr bwMode="auto">
          <a:xfrm>
            <a:off x="3793742" y="3220069"/>
            <a:ext cx="162526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19" y="3"/>
              </a:cxn>
              <a:cxn ang="0">
                <a:pos x="1" y="3"/>
              </a:cxn>
              <a:cxn ang="0">
                <a:pos x="20" y="3"/>
              </a:cxn>
              <a:cxn ang="0">
                <a:pos x="20" y="3"/>
              </a:cxn>
              <a:cxn ang="0">
                <a:pos x="20" y="2"/>
              </a:cxn>
              <a:cxn ang="0">
                <a:pos x="20" y="1"/>
              </a:cxn>
              <a:cxn ang="0">
                <a:pos x="20" y="1"/>
              </a:cxn>
              <a:cxn ang="0">
                <a:pos x="19" y="0"/>
              </a:cxn>
              <a:cxn ang="0">
                <a:pos x="1" y="0"/>
              </a:cxn>
            </a:cxnLst>
            <a:rect l="0" t="0" r="r" b="b"/>
            <a:pathLst>
              <a:path w="20" h="3">
                <a:moveTo>
                  <a:pt x="1" y="0"/>
                </a:move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19" y="3"/>
                </a:lnTo>
                <a:lnTo>
                  <a:pt x="1" y="3"/>
                </a:lnTo>
                <a:lnTo>
                  <a:pt x="20" y="3"/>
                </a:lnTo>
                <a:lnTo>
                  <a:pt x="20" y="3"/>
                </a:lnTo>
                <a:lnTo>
                  <a:pt x="20" y="2"/>
                </a:lnTo>
                <a:lnTo>
                  <a:pt x="20" y="1"/>
                </a:lnTo>
                <a:lnTo>
                  <a:pt x="20" y="1"/>
                </a:lnTo>
                <a:lnTo>
                  <a:pt x="19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75" name="Freeform 657"/>
          <p:cNvSpPr>
            <a:spLocks/>
          </p:cNvSpPr>
          <p:nvPr/>
        </p:nvSpPr>
        <p:spPr bwMode="auto">
          <a:xfrm>
            <a:off x="3931890" y="3220069"/>
            <a:ext cx="172007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6"/>
              </a:cxn>
              <a:cxn ang="0">
                <a:pos x="0" y="6"/>
              </a:cxn>
              <a:cxn ang="0">
                <a:pos x="0" y="18"/>
              </a:cxn>
              <a:cxn ang="0">
                <a:pos x="127" y="18"/>
              </a:cxn>
              <a:cxn ang="0">
                <a:pos x="127" y="6"/>
              </a:cxn>
              <a:cxn ang="0">
                <a:pos x="121" y="6"/>
              </a:cxn>
              <a:cxn ang="0">
                <a:pos x="115" y="0"/>
              </a:cxn>
              <a:cxn ang="0">
                <a:pos x="12" y="0"/>
              </a:cxn>
            </a:cxnLst>
            <a:rect l="0" t="0" r="r" b="b"/>
            <a:pathLst>
              <a:path w="127" h="18">
                <a:moveTo>
                  <a:pt x="12" y="0"/>
                </a:moveTo>
                <a:lnTo>
                  <a:pt x="6" y="6"/>
                </a:lnTo>
                <a:lnTo>
                  <a:pt x="0" y="6"/>
                </a:lnTo>
                <a:lnTo>
                  <a:pt x="0" y="18"/>
                </a:lnTo>
                <a:lnTo>
                  <a:pt x="127" y="18"/>
                </a:lnTo>
                <a:lnTo>
                  <a:pt x="127" y="6"/>
                </a:lnTo>
                <a:lnTo>
                  <a:pt x="121" y="6"/>
                </a:lnTo>
                <a:lnTo>
                  <a:pt x="115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76" name="Freeform 658"/>
          <p:cNvSpPr>
            <a:spLocks/>
          </p:cNvSpPr>
          <p:nvPr/>
        </p:nvSpPr>
        <p:spPr bwMode="auto">
          <a:xfrm>
            <a:off x="3931890" y="3220069"/>
            <a:ext cx="172007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19" y="3"/>
              </a:cxn>
              <a:cxn ang="0">
                <a:pos x="2" y="3"/>
              </a:cxn>
              <a:cxn ang="0">
                <a:pos x="20" y="3"/>
              </a:cxn>
              <a:cxn ang="0">
                <a:pos x="21" y="3"/>
              </a:cxn>
              <a:cxn ang="0">
                <a:pos x="21" y="2"/>
              </a:cxn>
              <a:cxn ang="0">
                <a:pos x="21" y="1"/>
              </a:cxn>
              <a:cxn ang="0">
                <a:pos x="20" y="1"/>
              </a:cxn>
              <a:cxn ang="0">
                <a:pos x="19" y="0"/>
              </a:cxn>
              <a:cxn ang="0">
                <a:pos x="2" y="0"/>
              </a:cxn>
            </a:cxnLst>
            <a:rect l="0" t="0" r="r" b="b"/>
            <a:pathLst>
              <a:path w="21" h="3">
                <a:moveTo>
                  <a:pt x="2" y="0"/>
                </a:move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19" y="3"/>
                </a:lnTo>
                <a:lnTo>
                  <a:pt x="2" y="3"/>
                </a:lnTo>
                <a:lnTo>
                  <a:pt x="20" y="3"/>
                </a:lnTo>
                <a:lnTo>
                  <a:pt x="21" y="3"/>
                </a:lnTo>
                <a:lnTo>
                  <a:pt x="21" y="2"/>
                </a:lnTo>
                <a:lnTo>
                  <a:pt x="21" y="1"/>
                </a:lnTo>
                <a:lnTo>
                  <a:pt x="20" y="1"/>
                </a:lnTo>
                <a:lnTo>
                  <a:pt x="19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77" name="Freeform 659"/>
          <p:cNvSpPr>
            <a:spLocks/>
          </p:cNvSpPr>
          <p:nvPr/>
        </p:nvSpPr>
        <p:spPr bwMode="auto">
          <a:xfrm>
            <a:off x="4079518" y="3220069"/>
            <a:ext cx="48758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18"/>
              </a:cxn>
              <a:cxn ang="0">
                <a:pos x="36" y="18"/>
              </a:cxn>
              <a:cxn ang="0">
                <a:pos x="36" y="6"/>
              </a:cxn>
              <a:cxn ang="0">
                <a:pos x="30" y="6"/>
              </a:cxn>
              <a:cxn ang="0">
                <a:pos x="30" y="0"/>
              </a:cxn>
              <a:cxn ang="0">
                <a:pos x="6" y="0"/>
              </a:cxn>
            </a:cxnLst>
            <a:rect l="0" t="0" r="r" b="b"/>
            <a:pathLst>
              <a:path w="36" h="18">
                <a:moveTo>
                  <a:pt x="6" y="0"/>
                </a:moveTo>
                <a:lnTo>
                  <a:pt x="6" y="6"/>
                </a:lnTo>
                <a:lnTo>
                  <a:pt x="0" y="6"/>
                </a:lnTo>
                <a:lnTo>
                  <a:pt x="0" y="18"/>
                </a:lnTo>
                <a:lnTo>
                  <a:pt x="36" y="18"/>
                </a:lnTo>
                <a:lnTo>
                  <a:pt x="36" y="6"/>
                </a:lnTo>
                <a:lnTo>
                  <a:pt x="30" y="6"/>
                </a:lnTo>
                <a:lnTo>
                  <a:pt x="30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78" name="Freeform 660"/>
          <p:cNvSpPr>
            <a:spLocks/>
          </p:cNvSpPr>
          <p:nvPr/>
        </p:nvSpPr>
        <p:spPr bwMode="auto">
          <a:xfrm>
            <a:off x="4079518" y="3220069"/>
            <a:ext cx="48758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5" y="3"/>
              </a:cxn>
              <a:cxn ang="0">
                <a:pos x="1" y="3"/>
              </a:cxn>
              <a:cxn ang="0">
                <a:pos x="5" y="3"/>
              </a:cxn>
              <a:cxn ang="0">
                <a:pos x="6" y="3"/>
              </a:cxn>
              <a:cxn ang="0">
                <a:pos x="6" y="2"/>
              </a:cxn>
              <a:cxn ang="0">
                <a:pos x="6" y="1"/>
              </a:cxn>
              <a:cxn ang="0">
                <a:pos x="5" y="1"/>
              </a:cxn>
              <a:cxn ang="0">
                <a:pos x="5" y="0"/>
              </a:cxn>
              <a:cxn ang="0">
                <a:pos x="1" y="0"/>
              </a:cxn>
            </a:cxnLst>
            <a:rect l="0" t="0" r="r" b="b"/>
            <a:pathLst>
              <a:path w="6" h="3">
                <a:moveTo>
                  <a:pt x="1" y="0"/>
                </a:move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5" y="3"/>
                </a:lnTo>
                <a:lnTo>
                  <a:pt x="1" y="3"/>
                </a:lnTo>
                <a:lnTo>
                  <a:pt x="5" y="3"/>
                </a:lnTo>
                <a:lnTo>
                  <a:pt x="6" y="3"/>
                </a:lnTo>
                <a:lnTo>
                  <a:pt x="6" y="2"/>
                </a:lnTo>
                <a:lnTo>
                  <a:pt x="6" y="1"/>
                </a:lnTo>
                <a:lnTo>
                  <a:pt x="5" y="1"/>
                </a:lnTo>
                <a:lnTo>
                  <a:pt x="5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79" name="Freeform 661"/>
          <p:cNvSpPr>
            <a:spLocks/>
          </p:cNvSpPr>
          <p:nvPr/>
        </p:nvSpPr>
        <p:spPr bwMode="auto">
          <a:xfrm>
            <a:off x="4103897" y="3184762"/>
            <a:ext cx="24379" cy="56492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0" y="48"/>
              </a:cxn>
              <a:cxn ang="0">
                <a:pos x="18" y="48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42"/>
              </a:cxn>
            </a:cxnLst>
            <a:rect l="0" t="0" r="r" b="b"/>
            <a:pathLst>
              <a:path w="18" h="48">
                <a:moveTo>
                  <a:pt x="0" y="42"/>
                </a:moveTo>
                <a:lnTo>
                  <a:pt x="0" y="48"/>
                </a:lnTo>
                <a:lnTo>
                  <a:pt x="18" y="48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80" name="Freeform 662"/>
          <p:cNvSpPr>
            <a:spLocks/>
          </p:cNvSpPr>
          <p:nvPr/>
        </p:nvSpPr>
        <p:spPr bwMode="auto">
          <a:xfrm>
            <a:off x="4103897" y="3184762"/>
            <a:ext cx="24379" cy="56492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8"/>
              </a:cxn>
              <a:cxn ang="0">
                <a:pos x="1" y="8"/>
              </a:cxn>
              <a:cxn ang="0">
                <a:pos x="2" y="8"/>
              </a:cxn>
              <a:cxn ang="0">
                <a:pos x="2" y="8"/>
              </a:cxn>
              <a:cxn ang="0">
                <a:pos x="3" y="8"/>
              </a:cxn>
              <a:cxn ang="0">
                <a:pos x="3" y="2"/>
              </a:cxn>
              <a:cxn ang="0">
                <a:pos x="3" y="7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7"/>
              </a:cxn>
            </a:cxnLst>
            <a:rect l="0" t="0" r="r" b="b"/>
            <a:pathLst>
              <a:path w="3" h="8">
                <a:moveTo>
                  <a:pt x="0" y="7"/>
                </a:moveTo>
                <a:lnTo>
                  <a:pt x="0" y="8"/>
                </a:lnTo>
                <a:lnTo>
                  <a:pt x="1" y="8"/>
                </a:lnTo>
                <a:lnTo>
                  <a:pt x="2" y="8"/>
                </a:lnTo>
                <a:lnTo>
                  <a:pt x="2" y="8"/>
                </a:lnTo>
                <a:lnTo>
                  <a:pt x="3" y="8"/>
                </a:lnTo>
                <a:lnTo>
                  <a:pt x="3" y="2"/>
                </a:lnTo>
                <a:lnTo>
                  <a:pt x="3" y="7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81" name="Freeform 663"/>
          <p:cNvSpPr>
            <a:spLocks/>
          </p:cNvSpPr>
          <p:nvPr/>
        </p:nvSpPr>
        <p:spPr bwMode="auto">
          <a:xfrm>
            <a:off x="4103897" y="3184762"/>
            <a:ext cx="48758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36" y="18"/>
              </a:cxn>
              <a:cxn ang="0">
                <a:pos x="36" y="6"/>
              </a:cxn>
              <a:cxn ang="0">
                <a:pos x="30" y="0"/>
              </a:cxn>
              <a:cxn ang="0">
                <a:pos x="24" y="0"/>
              </a:cxn>
              <a:cxn ang="0">
                <a:pos x="12" y="0"/>
              </a:cxn>
            </a:cxnLst>
            <a:rect l="0" t="0" r="r" b="b"/>
            <a:pathLst>
              <a:path w="36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8"/>
                </a:lnTo>
                <a:lnTo>
                  <a:pt x="36" y="18"/>
                </a:lnTo>
                <a:lnTo>
                  <a:pt x="36" y="6"/>
                </a:lnTo>
                <a:lnTo>
                  <a:pt x="30" y="0"/>
                </a:lnTo>
                <a:lnTo>
                  <a:pt x="24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82" name="Freeform 664"/>
          <p:cNvSpPr>
            <a:spLocks/>
          </p:cNvSpPr>
          <p:nvPr/>
        </p:nvSpPr>
        <p:spPr bwMode="auto">
          <a:xfrm>
            <a:off x="4103897" y="3184762"/>
            <a:ext cx="48758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4" y="3"/>
              </a:cxn>
              <a:cxn ang="0">
                <a:pos x="2" y="3"/>
              </a:cxn>
              <a:cxn ang="0">
                <a:pos x="5" y="3"/>
              </a:cxn>
              <a:cxn ang="0">
                <a:pos x="6" y="3"/>
              </a:cxn>
              <a:cxn ang="0">
                <a:pos x="6" y="2"/>
              </a:cxn>
              <a:cxn ang="0">
                <a:pos x="6" y="1"/>
              </a:cxn>
              <a:cxn ang="0">
                <a:pos x="5" y="0"/>
              </a:cxn>
              <a:cxn ang="0">
                <a:pos x="4" y="0"/>
              </a:cxn>
              <a:cxn ang="0">
                <a:pos x="2" y="0"/>
              </a:cxn>
            </a:cxnLst>
            <a:rect l="0" t="0" r="r" b="b"/>
            <a:pathLst>
              <a:path w="6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4" y="3"/>
                </a:lnTo>
                <a:lnTo>
                  <a:pt x="2" y="3"/>
                </a:lnTo>
                <a:lnTo>
                  <a:pt x="5" y="3"/>
                </a:lnTo>
                <a:lnTo>
                  <a:pt x="6" y="3"/>
                </a:lnTo>
                <a:lnTo>
                  <a:pt x="6" y="2"/>
                </a:lnTo>
                <a:lnTo>
                  <a:pt x="6" y="1"/>
                </a:lnTo>
                <a:lnTo>
                  <a:pt x="5" y="0"/>
                </a:lnTo>
                <a:lnTo>
                  <a:pt x="4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83" name="Freeform 665"/>
          <p:cNvSpPr>
            <a:spLocks/>
          </p:cNvSpPr>
          <p:nvPr/>
        </p:nvSpPr>
        <p:spPr bwMode="auto">
          <a:xfrm>
            <a:off x="4128275" y="3184762"/>
            <a:ext cx="325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18" y="18"/>
              </a:cxn>
              <a:cxn ang="0">
                <a:pos x="24" y="12"/>
              </a:cxn>
              <a:cxn ang="0">
                <a:pos x="18" y="6"/>
              </a:cxn>
              <a:cxn ang="0">
                <a:pos x="18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24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18" y="18"/>
                </a:lnTo>
                <a:lnTo>
                  <a:pt x="24" y="12"/>
                </a:lnTo>
                <a:lnTo>
                  <a:pt x="18" y="6"/>
                </a:lnTo>
                <a:lnTo>
                  <a:pt x="18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84" name="Freeform 666"/>
          <p:cNvSpPr>
            <a:spLocks/>
          </p:cNvSpPr>
          <p:nvPr/>
        </p:nvSpPr>
        <p:spPr bwMode="auto">
          <a:xfrm>
            <a:off x="4128275" y="3184762"/>
            <a:ext cx="325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2" y="3"/>
              </a:cxn>
              <a:cxn ang="0">
                <a:pos x="1" y="3"/>
              </a:cxn>
              <a:cxn ang="0">
                <a:pos x="3" y="3"/>
              </a:cxn>
              <a:cxn ang="0">
                <a:pos x="3" y="3"/>
              </a:cxn>
              <a:cxn ang="0">
                <a:pos x="4" y="2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2" y="3"/>
                </a:lnTo>
                <a:lnTo>
                  <a:pt x="1" y="3"/>
                </a:lnTo>
                <a:lnTo>
                  <a:pt x="3" y="3"/>
                </a:lnTo>
                <a:lnTo>
                  <a:pt x="3" y="3"/>
                </a:lnTo>
                <a:lnTo>
                  <a:pt x="4" y="2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85" name="Freeform 667"/>
          <p:cNvSpPr>
            <a:spLocks/>
          </p:cNvSpPr>
          <p:nvPr/>
        </p:nvSpPr>
        <p:spPr bwMode="auto">
          <a:xfrm>
            <a:off x="4136402" y="3184762"/>
            <a:ext cx="48758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36" y="18"/>
              </a:cxn>
              <a:cxn ang="0">
                <a:pos x="36" y="6"/>
              </a:cxn>
              <a:cxn ang="0">
                <a:pos x="30" y="0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6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36" y="18"/>
                </a:lnTo>
                <a:lnTo>
                  <a:pt x="36" y="6"/>
                </a:lnTo>
                <a:lnTo>
                  <a:pt x="30" y="0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86" name="Freeform 668"/>
          <p:cNvSpPr>
            <a:spLocks/>
          </p:cNvSpPr>
          <p:nvPr/>
        </p:nvSpPr>
        <p:spPr bwMode="auto">
          <a:xfrm>
            <a:off x="4136402" y="3184762"/>
            <a:ext cx="48758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4" y="3"/>
              </a:cxn>
              <a:cxn ang="0">
                <a:pos x="1" y="3"/>
              </a:cxn>
              <a:cxn ang="0">
                <a:pos x="5" y="3"/>
              </a:cxn>
              <a:cxn ang="0">
                <a:pos x="6" y="3"/>
              </a:cxn>
              <a:cxn ang="0">
                <a:pos x="6" y="2"/>
              </a:cxn>
              <a:cxn ang="0">
                <a:pos x="6" y="1"/>
              </a:cxn>
              <a:cxn ang="0">
                <a:pos x="5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6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4" y="3"/>
                </a:lnTo>
                <a:lnTo>
                  <a:pt x="1" y="3"/>
                </a:lnTo>
                <a:lnTo>
                  <a:pt x="5" y="3"/>
                </a:lnTo>
                <a:lnTo>
                  <a:pt x="6" y="3"/>
                </a:lnTo>
                <a:lnTo>
                  <a:pt x="6" y="2"/>
                </a:lnTo>
                <a:lnTo>
                  <a:pt x="6" y="1"/>
                </a:lnTo>
                <a:lnTo>
                  <a:pt x="5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87" name="Freeform 669"/>
          <p:cNvSpPr>
            <a:spLocks/>
          </p:cNvSpPr>
          <p:nvPr/>
        </p:nvSpPr>
        <p:spPr bwMode="auto">
          <a:xfrm>
            <a:off x="4160781" y="3149455"/>
            <a:ext cx="24379" cy="56492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0" y="48"/>
              </a:cxn>
              <a:cxn ang="0">
                <a:pos x="18" y="48"/>
              </a:cxn>
              <a:cxn ang="0">
                <a:pos x="18" y="6"/>
              </a:cxn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0" y="42"/>
              </a:cxn>
            </a:cxnLst>
            <a:rect l="0" t="0" r="r" b="b"/>
            <a:pathLst>
              <a:path w="18" h="48">
                <a:moveTo>
                  <a:pt x="0" y="42"/>
                </a:moveTo>
                <a:lnTo>
                  <a:pt x="0" y="48"/>
                </a:lnTo>
                <a:lnTo>
                  <a:pt x="18" y="48"/>
                </a:lnTo>
                <a:lnTo>
                  <a:pt x="18" y="6"/>
                </a:lnTo>
                <a:lnTo>
                  <a:pt x="12" y="0"/>
                </a:lnTo>
                <a:lnTo>
                  <a:pt x="0" y="0"/>
                </a:lnTo>
                <a:lnTo>
                  <a:pt x="0" y="12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88" name="Freeform 670"/>
          <p:cNvSpPr>
            <a:spLocks/>
          </p:cNvSpPr>
          <p:nvPr/>
        </p:nvSpPr>
        <p:spPr bwMode="auto">
          <a:xfrm>
            <a:off x="4160781" y="3149455"/>
            <a:ext cx="24379" cy="56492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8"/>
              </a:cxn>
              <a:cxn ang="0">
                <a:pos x="0" y="8"/>
              </a:cxn>
              <a:cxn ang="0">
                <a:pos x="1" y="8"/>
              </a:cxn>
              <a:cxn ang="0">
                <a:pos x="2" y="8"/>
              </a:cxn>
              <a:cxn ang="0">
                <a:pos x="3" y="8"/>
              </a:cxn>
              <a:cxn ang="0">
                <a:pos x="3" y="2"/>
              </a:cxn>
              <a:cxn ang="0">
                <a:pos x="3" y="7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7"/>
              </a:cxn>
            </a:cxnLst>
            <a:rect l="0" t="0" r="r" b="b"/>
            <a:pathLst>
              <a:path w="3" h="8">
                <a:moveTo>
                  <a:pt x="0" y="7"/>
                </a:moveTo>
                <a:lnTo>
                  <a:pt x="0" y="8"/>
                </a:lnTo>
                <a:lnTo>
                  <a:pt x="0" y="8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3" y="2"/>
                </a:lnTo>
                <a:lnTo>
                  <a:pt x="3" y="7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89" name="Freeform 671"/>
          <p:cNvSpPr>
            <a:spLocks/>
          </p:cNvSpPr>
          <p:nvPr/>
        </p:nvSpPr>
        <p:spPr bwMode="auto">
          <a:xfrm>
            <a:off x="4160781" y="3149455"/>
            <a:ext cx="463200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336" y="18"/>
              </a:cxn>
              <a:cxn ang="0">
                <a:pos x="336" y="12"/>
              </a:cxn>
              <a:cxn ang="0">
                <a:pos x="342" y="12"/>
              </a:cxn>
              <a:cxn ang="0">
                <a:pos x="336" y="6"/>
              </a:cxn>
              <a:cxn ang="0">
                <a:pos x="336" y="0"/>
              </a:cxn>
              <a:cxn ang="0">
                <a:pos x="330" y="0"/>
              </a:cxn>
              <a:cxn ang="0">
                <a:pos x="6" y="0"/>
              </a:cxn>
            </a:cxnLst>
            <a:rect l="0" t="0" r="r" b="b"/>
            <a:pathLst>
              <a:path w="342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336" y="18"/>
                </a:lnTo>
                <a:lnTo>
                  <a:pt x="336" y="12"/>
                </a:lnTo>
                <a:lnTo>
                  <a:pt x="342" y="12"/>
                </a:lnTo>
                <a:lnTo>
                  <a:pt x="336" y="6"/>
                </a:lnTo>
                <a:lnTo>
                  <a:pt x="336" y="0"/>
                </a:lnTo>
                <a:lnTo>
                  <a:pt x="330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90" name="Freeform 672"/>
          <p:cNvSpPr>
            <a:spLocks/>
          </p:cNvSpPr>
          <p:nvPr/>
        </p:nvSpPr>
        <p:spPr bwMode="auto">
          <a:xfrm>
            <a:off x="4160781" y="3149455"/>
            <a:ext cx="463200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55" y="3"/>
              </a:cxn>
              <a:cxn ang="0">
                <a:pos x="1" y="3"/>
              </a:cxn>
              <a:cxn ang="0">
                <a:pos x="56" y="3"/>
              </a:cxn>
              <a:cxn ang="0">
                <a:pos x="56" y="2"/>
              </a:cxn>
              <a:cxn ang="0">
                <a:pos x="57" y="2"/>
              </a:cxn>
              <a:cxn ang="0">
                <a:pos x="56" y="1"/>
              </a:cxn>
              <a:cxn ang="0">
                <a:pos x="56" y="0"/>
              </a:cxn>
              <a:cxn ang="0">
                <a:pos x="55" y="0"/>
              </a:cxn>
              <a:cxn ang="0">
                <a:pos x="1" y="0"/>
              </a:cxn>
            </a:cxnLst>
            <a:rect l="0" t="0" r="r" b="b"/>
            <a:pathLst>
              <a:path w="57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55" y="3"/>
                </a:lnTo>
                <a:lnTo>
                  <a:pt x="1" y="3"/>
                </a:lnTo>
                <a:lnTo>
                  <a:pt x="56" y="3"/>
                </a:lnTo>
                <a:lnTo>
                  <a:pt x="56" y="2"/>
                </a:lnTo>
                <a:lnTo>
                  <a:pt x="57" y="2"/>
                </a:lnTo>
                <a:lnTo>
                  <a:pt x="56" y="1"/>
                </a:lnTo>
                <a:lnTo>
                  <a:pt x="56" y="0"/>
                </a:lnTo>
                <a:lnTo>
                  <a:pt x="55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91" name="Freeform 673"/>
          <p:cNvSpPr>
            <a:spLocks/>
          </p:cNvSpPr>
          <p:nvPr/>
        </p:nvSpPr>
        <p:spPr bwMode="auto">
          <a:xfrm>
            <a:off x="4599602" y="3114147"/>
            <a:ext cx="24379" cy="56492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0" y="48"/>
              </a:cxn>
              <a:cxn ang="0">
                <a:pos x="12" y="48"/>
              </a:cxn>
              <a:cxn ang="0">
                <a:pos x="12" y="42"/>
              </a:cxn>
              <a:cxn ang="0">
                <a:pos x="18" y="6"/>
              </a:cxn>
              <a:cxn ang="0">
                <a:pos x="18" y="42"/>
              </a:cxn>
              <a:cxn ang="0">
                <a:pos x="12" y="6"/>
              </a:cxn>
              <a:cxn ang="0">
                <a:pos x="12" y="0"/>
              </a:cxn>
              <a:cxn ang="0">
                <a:pos x="0" y="0"/>
              </a:cxn>
              <a:cxn ang="0">
                <a:pos x="0" y="6"/>
              </a:cxn>
              <a:cxn ang="0">
                <a:pos x="0" y="42"/>
              </a:cxn>
            </a:cxnLst>
            <a:rect l="0" t="0" r="r" b="b"/>
            <a:pathLst>
              <a:path w="18" h="48">
                <a:moveTo>
                  <a:pt x="0" y="42"/>
                </a:moveTo>
                <a:lnTo>
                  <a:pt x="0" y="48"/>
                </a:lnTo>
                <a:lnTo>
                  <a:pt x="12" y="48"/>
                </a:lnTo>
                <a:lnTo>
                  <a:pt x="12" y="42"/>
                </a:lnTo>
                <a:lnTo>
                  <a:pt x="18" y="6"/>
                </a:lnTo>
                <a:lnTo>
                  <a:pt x="18" y="42"/>
                </a:lnTo>
                <a:lnTo>
                  <a:pt x="12" y="6"/>
                </a:lnTo>
                <a:lnTo>
                  <a:pt x="12" y="0"/>
                </a:lnTo>
                <a:lnTo>
                  <a:pt x="0" y="0"/>
                </a:lnTo>
                <a:lnTo>
                  <a:pt x="0" y="6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92" name="Freeform 674"/>
          <p:cNvSpPr>
            <a:spLocks/>
          </p:cNvSpPr>
          <p:nvPr/>
        </p:nvSpPr>
        <p:spPr bwMode="auto">
          <a:xfrm>
            <a:off x="4599602" y="3114147"/>
            <a:ext cx="24379" cy="56492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1" y="7"/>
              </a:cxn>
              <a:cxn ang="0">
                <a:pos x="0" y="8"/>
              </a:cxn>
              <a:cxn ang="0">
                <a:pos x="1" y="8"/>
              </a:cxn>
              <a:cxn ang="0">
                <a:pos x="2" y="8"/>
              </a:cxn>
              <a:cxn ang="0">
                <a:pos x="2" y="7"/>
              </a:cxn>
              <a:cxn ang="0">
                <a:pos x="3" y="1"/>
              </a:cxn>
              <a:cxn ang="0">
                <a:pos x="3" y="7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7"/>
              </a:cxn>
            </a:cxnLst>
            <a:rect l="0" t="0" r="r" b="b"/>
            <a:pathLst>
              <a:path w="3" h="8">
                <a:moveTo>
                  <a:pt x="0" y="7"/>
                </a:moveTo>
                <a:lnTo>
                  <a:pt x="1" y="7"/>
                </a:lnTo>
                <a:lnTo>
                  <a:pt x="0" y="8"/>
                </a:lnTo>
                <a:lnTo>
                  <a:pt x="1" y="8"/>
                </a:lnTo>
                <a:lnTo>
                  <a:pt x="2" y="8"/>
                </a:lnTo>
                <a:lnTo>
                  <a:pt x="2" y="7"/>
                </a:lnTo>
                <a:lnTo>
                  <a:pt x="3" y="1"/>
                </a:lnTo>
                <a:lnTo>
                  <a:pt x="3" y="7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93" name="Freeform 675"/>
          <p:cNvSpPr>
            <a:spLocks/>
          </p:cNvSpPr>
          <p:nvPr/>
        </p:nvSpPr>
        <p:spPr bwMode="auto">
          <a:xfrm>
            <a:off x="4599602" y="3114147"/>
            <a:ext cx="73137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54" y="18"/>
              </a:cxn>
              <a:cxn ang="0">
                <a:pos x="54" y="0"/>
              </a:cxn>
              <a:cxn ang="0">
                <a:pos x="48" y="0"/>
              </a:cxn>
              <a:cxn ang="0">
                <a:pos x="6" y="0"/>
              </a:cxn>
            </a:cxnLst>
            <a:rect l="0" t="0" r="r" b="b"/>
            <a:pathLst>
              <a:path w="54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54" y="18"/>
                </a:lnTo>
                <a:lnTo>
                  <a:pt x="54" y="0"/>
                </a:lnTo>
                <a:lnTo>
                  <a:pt x="48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94" name="Freeform 676"/>
          <p:cNvSpPr>
            <a:spLocks/>
          </p:cNvSpPr>
          <p:nvPr/>
        </p:nvSpPr>
        <p:spPr bwMode="auto">
          <a:xfrm>
            <a:off x="4599602" y="3114147"/>
            <a:ext cx="73137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8" y="3"/>
              </a:cxn>
              <a:cxn ang="0">
                <a:pos x="1" y="3"/>
              </a:cxn>
              <a:cxn ang="0">
                <a:pos x="9" y="3"/>
              </a:cxn>
              <a:cxn ang="0">
                <a:pos x="9" y="2"/>
              </a:cxn>
              <a:cxn ang="0">
                <a:pos x="9" y="1"/>
              </a:cxn>
              <a:cxn ang="0">
                <a:pos x="9" y="1"/>
              </a:cxn>
              <a:cxn ang="0">
                <a:pos x="9" y="0"/>
              </a:cxn>
              <a:cxn ang="0">
                <a:pos x="8" y="0"/>
              </a:cxn>
              <a:cxn ang="0">
                <a:pos x="1" y="0"/>
              </a:cxn>
            </a:cxnLst>
            <a:rect l="0" t="0" r="r" b="b"/>
            <a:pathLst>
              <a:path w="9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8" y="3"/>
                </a:lnTo>
                <a:lnTo>
                  <a:pt x="1" y="3"/>
                </a:lnTo>
                <a:lnTo>
                  <a:pt x="9" y="3"/>
                </a:lnTo>
                <a:lnTo>
                  <a:pt x="9" y="2"/>
                </a:lnTo>
                <a:lnTo>
                  <a:pt x="9" y="1"/>
                </a:lnTo>
                <a:lnTo>
                  <a:pt x="9" y="1"/>
                </a:lnTo>
                <a:lnTo>
                  <a:pt x="9" y="0"/>
                </a:lnTo>
                <a:lnTo>
                  <a:pt x="8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95" name="Freeform 677"/>
          <p:cNvSpPr>
            <a:spLocks/>
          </p:cNvSpPr>
          <p:nvPr/>
        </p:nvSpPr>
        <p:spPr bwMode="auto">
          <a:xfrm>
            <a:off x="4648359" y="3078840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6" y="42"/>
              </a:cxn>
              <a:cxn ang="0">
                <a:pos x="6" y="48"/>
              </a:cxn>
              <a:cxn ang="0">
                <a:pos x="18" y="48"/>
              </a:cxn>
              <a:cxn ang="0">
                <a:pos x="18" y="0"/>
              </a:cxn>
              <a:cxn ang="0">
                <a:pos x="6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6" y="42"/>
                </a:lnTo>
                <a:lnTo>
                  <a:pt x="6" y="48"/>
                </a:lnTo>
                <a:lnTo>
                  <a:pt x="18" y="48"/>
                </a:lnTo>
                <a:lnTo>
                  <a:pt x="18" y="0"/>
                </a:lnTo>
                <a:lnTo>
                  <a:pt x="6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96" name="Freeform 678"/>
          <p:cNvSpPr>
            <a:spLocks/>
          </p:cNvSpPr>
          <p:nvPr/>
        </p:nvSpPr>
        <p:spPr bwMode="auto">
          <a:xfrm>
            <a:off x="4648359" y="3078840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1" y="7"/>
              </a:cxn>
              <a:cxn ang="0">
                <a:pos x="1" y="8"/>
              </a:cxn>
              <a:cxn ang="0">
                <a:pos x="2" y="8"/>
              </a:cxn>
              <a:cxn ang="0">
                <a:pos x="3" y="8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1" y="7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97" name="Freeform 679"/>
          <p:cNvSpPr>
            <a:spLocks/>
          </p:cNvSpPr>
          <p:nvPr/>
        </p:nvSpPr>
        <p:spPr bwMode="auto">
          <a:xfrm>
            <a:off x="4648359" y="3078840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24" y="18"/>
              </a:cxn>
              <a:cxn ang="0">
                <a:pos x="12" y="18"/>
              </a:cxn>
              <a:cxn ang="0">
                <a:pos x="24" y="12"/>
              </a:cxn>
              <a:cxn ang="0">
                <a:pos x="30" y="12"/>
              </a:cxn>
              <a:cxn ang="0">
                <a:pos x="30" y="0"/>
              </a:cxn>
              <a:cxn ang="0">
                <a:pos x="24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24" y="18"/>
                </a:lnTo>
                <a:lnTo>
                  <a:pt x="12" y="18"/>
                </a:lnTo>
                <a:lnTo>
                  <a:pt x="24" y="12"/>
                </a:lnTo>
                <a:lnTo>
                  <a:pt x="30" y="12"/>
                </a:lnTo>
                <a:lnTo>
                  <a:pt x="30" y="0"/>
                </a:lnTo>
                <a:lnTo>
                  <a:pt x="24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98" name="Freeform 680"/>
          <p:cNvSpPr>
            <a:spLocks/>
          </p:cNvSpPr>
          <p:nvPr/>
        </p:nvSpPr>
        <p:spPr bwMode="auto">
          <a:xfrm>
            <a:off x="4648359" y="3078840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  <a:cxn ang="0">
                <a:pos x="4" y="3"/>
              </a:cxn>
              <a:cxn ang="0">
                <a:pos x="2" y="3"/>
              </a:cxn>
              <a:cxn ang="0">
                <a:pos x="4" y="2"/>
              </a:cxn>
              <a:cxn ang="0">
                <a:pos x="5" y="2"/>
              </a:cxn>
              <a:cxn ang="0">
                <a:pos x="5" y="1"/>
              </a:cxn>
              <a:cxn ang="0">
                <a:pos x="5" y="0"/>
              </a:cxn>
              <a:cxn ang="0">
                <a:pos x="4" y="0"/>
              </a:cxn>
              <a:cxn ang="0">
                <a:pos x="4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lnTo>
                  <a:pt x="4" y="3"/>
                </a:lnTo>
                <a:lnTo>
                  <a:pt x="2" y="3"/>
                </a:lnTo>
                <a:lnTo>
                  <a:pt x="4" y="2"/>
                </a:lnTo>
                <a:lnTo>
                  <a:pt x="5" y="2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4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499" name="Freeform 681"/>
          <p:cNvSpPr>
            <a:spLocks/>
          </p:cNvSpPr>
          <p:nvPr/>
        </p:nvSpPr>
        <p:spPr bwMode="auto">
          <a:xfrm>
            <a:off x="4664612" y="3078840"/>
            <a:ext cx="146274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96" y="18"/>
              </a:cxn>
              <a:cxn ang="0">
                <a:pos x="12" y="18"/>
              </a:cxn>
              <a:cxn ang="0">
                <a:pos x="102" y="12"/>
              </a:cxn>
              <a:cxn ang="0">
                <a:pos x="108" y="6"/>
              </a:cxn>
              <a:cxn ang="0">
                <a:pos x="102" y="0"/>
              </a:cxn>
              <a:cxn ang="0">
                <a:pos x="96" y="0"/>
              </a:cxn>
              <a:cxn ang="0">
                <a:pos x="12" y="0"/>
              </a:cxn>
            </a:cxnLst>
            <a:rect l="0" t="0" r="r" b="b"/>
            <a:pathLst>
              <a:path w="108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96" y="18"/>
                </a:lnTo>
                <a:lnTo>
                  <a:pt x="12" y="18"/>
                </a:lnTo>
                <a:lnTo>
                  <a:pt x="102" y="12"/>
                </a:lnTo>
                <a:lnTo>
                  <a:pt x="108" y="6"/>
                </a:lnTo>
                <a:lnTo>
                  <a:pt x="102" y="0"/>
                </a:lnTo>
                <a:lnTo>
                  <a:pt x="96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00" name="Freeform 682"/>
          <p:cNvSpPr>
            <a:spLocks/>
          </p:cNvSpPr>
          <p:nvPr/>
        </p:nvSpPr>
        <p:spPr bwMode="auto">
          <a:xfrm>
            <a:off x="4664612" y="3078840"/>
            <a:ext cx="146274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16" y="3"/>
              </a:cxn>
              <a:cxn ang="0">
                <a:pos x="2" y="3"/>
              </a:cxn>
              <a:cxn ang="0">
                <a:pos x="17" y="2"/>
              </a:cxn>
              <a:cxn ang="0">
                <a:pos x="17" y="2"/>
              </a:cxn>
              <a:cxn ang="0">
                <a:pos x="18" y="1"/>
              </a:cxn>
              <a:cxn ang="0">
                <a:pos x="17" y="0"/>
              </a:cxn>
              <a:cxn ang="0">
                <a:pos x="17" y="0"/>
              </a:cxn>
              <a:cxn ang="0">
                <a:pos x="16" y="0"/>
              </a:cxn>
              <a:cxn ang="0">
                <a:pos x="2" y="0"/>
              </a:cxn>
            </a:cxnLst>
            <a:rect l="0" t="0" r="r" b="b"/>
            <a:pathLst>
              <a:path w="18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16" y="3"/>
                </a:lnTo>
                <a:lnTo>
                  <a:pt x="2" y="3"/>
                </a:lnTo>
                <a:lnTo>
                  <a:pt x="17" y="2"/>
                </a:lnTo>
                <a:lnTo>
                  <a:pt x="17" y="2"/>
                </a:lnTo>
                <a:lnTo>
                  <a:pt x="18" y="1"/>
                </a:lnTo>
                <a:lnTo>
                  <a:pt x="17" y="0"/>
                </a:lnTo>
                <a:lnTo>
                  <a:pt x="17" y="0"/>
                </a:lnTo>
                <a:lnTo>
                  <a:pt x="16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01" name="Freeform 683"/>
          <p:cNvSpPr>
            <a:spLocks/>
          </p:cNvSpPr>
          <p:nvPr/>
        </p:nvSpPr>
        <p:spPr bwMode="auto">
          <a:xfrm>
            <a:off x="4786507" y="3036471"/>
            <a:ext cx="24379" cy="63553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0" y="48"/>
              </a:cxn>
              <a:cxn ang="0">
                <a:pos x="6" y="54"/>
              </a:cxn>
              <a:cxn ang="0">
                <a:pos x="12" y="48"/>
              </a:cxn>
              <a:cxn ang="0">
                <a:pos x="18" y="12"/>
              </a:cxn>
              <a:cxn ang="0">
                <a:pos x="18" y="42"/>
              </a:cxn>
              <a:cxn ang="0">
                <a:pos x="12" y="6"/>
              </a:cxn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0" y="42"/>
              </a:cxn>
            </a:cxnLst>
            <a:rect l="0" t="0" r="r" b="b"/>
            <a:pathLst>
              <a:path w="18" h="54">
                <a:moveTo>
                  <a:pt x="0" y="42"/>
                </a:moveTo>
                <a:lnTo>
                  <a:pt x="0" y="48"/>
                </a:lnTo>
                <a:lnTo>
                  <a:pt x="6" y="54"/>
                </a:lnTo>
                <a:lnTo>
                  <a:pt x="12" y="48"/>
                </a:lnTo>
                <a:lnTo>
                  <a:pt x="18" y="12"/>
                </a:lnTo>
                <a:lnTo>
                  <a:pt x="18" y="42"/>
                </a:lnTo>
                <a:lnTo>
                  <a:pt x="12" y="6"/>
                </a:lnTo>
                <a:lnTo>
                  <a:pt x="12" y="0"/>
                </a:lnTo>
                <a:lnTo>
                  <a:pt x="0" y="0"/>
                </a:lnTo>
                <a:lnTo>
                  <a:pt x="0" y="12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02" name="Freeform 684"/>
          <p:cNvSpPr>
            <a:spLocks/>
          </p:cNvSpPr>
          <p:nvPr/>
        </p:nvSpPr>
        <p:spPr bwMode="auto">
          <a:xfrm>
            <a:off x="4786507" y="3036471"/>
            <a:ext cx="24379" cy="63553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8"/>
              </a:cxn>
              <a:cxn ang="0">
                <a:pos x="0" y="8"/>
              </a:cxn>
              <a:cxn ang="0">
                <a:pos x="1" y="9"/>
              </a:cxn>
              <a:cxn ang="0">
                <a:pos x="2" y="8"/>
              </a:cxn>
              <a:cxn ang="0">
                <a:pos x="2" y="8"/>
              </a:cxn>
              <a:cxn ang="0">
                <a:pos x="3" y="2"/>
              </a:cxn>
              <a:cxn ang="0">
                <a:pos x="3" y="7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7"/>
              </a:cxn>
            </a:cxnLst>
            <a:rect l="0" t="0" r="r" b="b"/>
            <a:pathLst>
              <a:path w="3" h="9">
                <a:moveTo>
                  <a:pt x="0" y="7"/>
                </a:moveTo>
                <a:lnTo>
                  <a:pt x="0" y="8"/>
                </a:lnTo>
                <a:lnTo>
                  <a:pt x="0" y="8"/>
                </a:lnTo>
                <a:lnTo>
                  <a:pt x="1" y="9"/>
                </a:lnTo>
                <a:lnTo>
                  <a:pt x="2" y="8"/>
                </a:lnTo>
                <a:lnTo>
                  <a:pt x="2" y="8"/>
                </a:lnTo>
                <a:lnTo>
                  <a:pt x="3" y="2"/>
                </a:lnTo>
                <a:lnTo>
                  <a:pt x="3" y="7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03" name="Freeform 685"/>
          <p:cNvSpPr>
            <a:spLocks/>
          </p:cNvSpPr>
          <p:nvPr/>
        </p:nvSpPr>
        <p:spPr bwMode="auto">
          <a:xfrm>
            <a:off x="4786507" y="3036471"/>
            <a:ext cx="162526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120" y="18"/>
              </a:cxn>
              <a:cxn ang="0">
                <a:pos x="120" y="0"/>
              </a:cxn>
              <a:cxn ang="0">
                <a:pos x="114" y="0"/>
              </a:cxn>
              <a:cxn ang="0">
                <a:pos x="6" y="0"/>
              </a:cxn>
            </a:cxnLst>
            <a:rect l="0" t="0" r="r" b="b"/>
            <a:pathLst>
              <a:path w="120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120" y="18"/>
                </a:lnTo>
                <a:lnTo>
                  <a:pt x="120" y="0"/>
                </a:lnTo>
                <a:lnTo>
                  <a:pt x="114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04" name="Freeform 686"/>
          <p:cNvSpPr>
            <a:spLocks/>
          </p:cNvSpPr>
          <p:nvPr/>
        </p:nvSpPr>
        <p:spPr bwMode="auto">
          <a:xfrm>
            <a:off x="4786507" y="3036471"/>
            <a:ext cx="162526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19" y="3"/>
              </a:cxn>
              <a:cxn ang="0">
                <a:pos x="1" y="3"/>
              </a:cxn>
              <a:cxn ang="0">
                <a:pos x="20" y="3"/>
              </a:cxn>
              <a:cxn ang="0">
                <a:pos x="20" y="2"/>
              </a:cxn>
              <a:cxn ang="0">
                <a:pos x="20" y="2"/>
              </a:cxn>
              <a:cxn ang="0">
                <a:pos x="20" y="1"/>
              </a:cxn>
              <a:cxn ang="0">
                <a:pos x="20" y="0"/>
              </a:cxn>
              <a:cxn ang="0">
                <a:pos x="19" y="0"/>
              </a:cxn>
              <a:cxn ang="0">
                <a:pos x="1" y="0"/>
              </a:cxn>
            </a:cxnLst>
            <a:rect l="0" t="0" r="r" b="b"/>
            <a:pathLst>
              <a:path w="20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19" y="3"/>
                </a:lnTo>
                <a:lnTo>
                  <a:pt x="1" y="3"/>
                </a:lnTo>
                <a:lnTo>
                  <a:pt x="20" y="3"/>
                </a:lnTo>
                <a:lnTo>
                  <a:pt x="20" y="2"/>
                </a:lnTo>
                <a:lnTo>
                  <a:pt x="20" y="2"/>
                </a:lnTo>
                <a:lnTo>
                  <a:pt x="20" y="1"/>
                </a:lnTo>
                <a:lnTo>
                  <a:pt x="20" y="0"/>
                </a:lnTo>
                <a:lnTo>
                  <a:pt x="19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05" name="Freeform 687"/>
          <p:cNvSpPr>
            <a:spLocks/>
          </p:cNvSpPr>
          <p:nvPr/>
        </p:nvSpPr>
        <p:spPr bwMode="auto">
          <a:xfrm>
            <a:off x="4924654" y="3001164"/>
            <a:ext cx="24379" cy="56492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6" y="42"/>
              </a:cxn>
              <a:cxn ang="0">
                <a:pos x="6" y="48"/>
              </a:cxn>
              <a:cxn ang="0">
                <a:pos x="18" y="48"/>
              </a:cxn>
              <a:cxn ang="0">
                <a:pos x="18" y="0"/>
              </a:cxn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42"/>
              </a:cxn>
            </a:cxnLst>
            <a:rect l="0" t="0" r="r" b="b"/>
            <a:pathLst>
              <a:path w="18" h="48">
                <a:moveTo>
                  <a:pt x="0" y="42"/>
                </a:moveTo>
                <a:lnTo>
                  <a:pt x="6" y="42"/>
                </a:lnTo>
                <a:lnTo>
                  <a:pt x="6" y="48"/>
                </a:lnTo>
                <a:lnTo>
                  <a:pt x="18" y="48"/>
                </a:lnTo>
                <a:lnTo>
                  <a:pt x="18" y="0"/>
                </a:ln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06" name="Freeform 688"/>
          <p:cNvSpPr>
            <a:spLocks/>
          </p:cNvSpPr>
          <p:nvPr/>
        </p:nvSpPr>
        <p:spPr bwMode="auto">
          <a:xfrm>
            <a:off x="4924654" y="3001164"/>
            <a:ext cx="24379" cy="56492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1" y="7"/>
              </a:cxn>
              <a:cxn ang="0">
                <a:pos x="1" y="8"/>
              </a:cxn>
              <a:cxn ang="0">
                <a:pos x="2" y="8"/>
              </a:cxn>
              <a:cxn ang="0">
                <a:pos x="3" y="8"/>
              </a:cxn>
              <a:cxn ang="0">
                <a:pos x="3" y="7"/>
              </a:cxn>
              <a:cxn ang="0">
                <a:pos x="3" y="1"/>
              </a:cxn>
              <a:cxn ang="0">
                <a:pos x="3" y="7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7"/>
              </a:cxn>
            </a:cxnLst>
            <a:rect l="0" t="0" r="r" b="b"/>
            <a:pathLst>
              <a:path w="3" h="8">
                <a:moveTo>
                  <a:pt x="0" y="7"/>
                </a:moveTo>
                <a:lnTo>
                  <a:pt x="1" y="7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3" y="7"/>
                </a:lnTo>
                <a:lnTo>
                  <a:pt x="3" y="1"/>
                </a:lnTo>
                <a:lnTo>
                  <a:pt x="3" y="7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07" name="Freeform 689"/>
          <p:cNvSpPr>
            <a:spLocks/>
          </p:cNvSpPr>
          <p:nvPr/>
        </p:nvSpPr>
        <p:spPr bwMode="auto">
          <a:xfrm>
            <a:off x="4924654" y="3001164"/>
            <a:ext cx="195031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6" y="12"/>
              </a:cxn>
              <a:cxn ang="0">
                <a:pos x="6" y="18"/>
              </a:cxn>
              <a:cxn ang="0">
                <a:pos x="138" y="18"/>
              </a:cxn>
              <a:cxn ang="0">
                <a:pos x="144" y="12"/>
              </a:cxn>
              <a:cxn ang="0">
                <a:pos x="144" y="6"/>
              </a:cxn>
              <a:cxn ang="0">
                <a:pos x="138" y="0"/>
              </a:cxn>
              <a:cxn ang="0">
                <a:pos x="132" y="0"/>
              </a:cxn>
              <a:cxn ang="0">
                <a:pos x="12" y="0"/>
              </a:cxn>
            </a:cxnLst>
            <a:rect l="0" t="0" r="r" b="b"/>
            <a:pathLst>
              <a:path w="144" h="18">
                <a:moveTo>
                  <a:pt x="12" y="0"/>
                </a:move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6" y="12"/>
                </a:lnTo>
                <a:lnTo>
                  <a:pt x="6" y="18"/>
                </a:lnTo>
                <a:lnTo>
                  <a:pt x="138" y="18"/>
                </a:lnTo>
                <a:lnTo>
                  <a:pt x="144" y="12"/>
                </a:lnTo>
                <a:lnTo>
                  <a:pt x="144" y="6"/>
                </a:lnTo>
                <a:lnTo>
                  <a:pt x="138" y="0"/>
                </a:lnTo>
                <a:lnTo>
                  <a:pt x="132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08" name="Freeform 690"/>
          <p:cNvSpPr>
            <a:spLocks/>
          </p:cNvSpPr>
          <p:nvPr/>
        </p:nvSpPr>
        <p:spPr bwMode="auto">
          <a:xfrm>
            <a:off x="4924654" y="3001164"/>
            <a:ext cx="195031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1" y="2"/>
              </a:cxn>
              <a:cxn ang="0">
                <a:pos x="1" y="3"/>
              </a:cxn>
              <a:cxn ang="0">
                <a:pos x="22" y="3"/>
              </a:cxn>
              <a:cxn ang="0">
                <a:pos x="2" y="3"/>
              </a:cxn>
              <a:cxn ang="0">
                <a:pos x="23" y="3"/>
              </a:cxn>
              <a:cxn ang="0">
                <a:pos x="24" y="2"/>
              </a:cxn>
              <a:cxn ang="0">
                <a:pos x="24" y="1"/>
              </a:cxn>
              <a:cxn ang="0">
                <a:pos x="24" y="1"/>
              </a:cxn>
              <a:cxn ang="0">
                <a:pos x="23" y="0"/>
              </a:cxn>
              <a:cxn ang="0">
                <a:pos x="22" y="0"/>
              </a:cxn>
              <a:cxn ang="0">
                <a:pos x="2" y="0"/>
              </a:cxn>
            </a:cxnLst>
            <a:rect l="0" t="0" r="r" b="b"/>
            <a:pathLst>
              <a:path w="24" h="3">
                <a:moveTo>
                  <a:pt x="2" y="0"/>
                </a:move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1" y="2"/>
                </a:lnTo>
                <a:lnTo>
                  <a:pt x="1" y="3"/>
                </a:lnTo>
                <a:lnTo>
                  <a:pt x="22" y="3"/>
                </a:lnTo>
                <a:lnTo>
                  <a:pt x="2" y="3"/>
                </a:lnTo>
                <a:lnTo>
                  <a:pt x="23" y="3"/>
                </a:lnTo>
                <a:lnTo>
                  <a:pt x="24" y="2"/>
                </a:lnTo>
                <a:lnTo>
                  <a:pt x="24" y="1"/>
                </a:lnTo>
                <a:lnTo>
                  <a:pt x="24" y="1"/>
                </a:lnTo>
                <a:lnTo>
                  <a:pt x="23" y="0"/>
                </a:lnTo>
                <a:lnTo>
                  <a:pt x="2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09" name="Freeform 691"/>
          <p:cNvSpPr>
            <a:spLocks/>
          </p:cNvSpPr>
          <p:nvPr/>
        </p:nvSpPr>
        <p:spPr bwMode="auto">
          <a:xfrm>
            <a:off x="5095307" y="3001164"/>
            <a:ext cx="113768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78" y="18"/>
              </a:cxn>
              <a:cxn ang="0">
                <a:pos x="84" y="12"/>
              </a:cxn>
              <a:cxn ang="0">
                <a:pos x="84" y="6"/>
              </a:cxn>
              <a:cxn ang="0">
                <a:pos x="78" y="0"/>
              </a:cxn>
              <a:cxn ang="0">
                <a:pos x="72" y="0"/>
              </a:cxn>
              <a:cxn ang="0">
                <a:pos x="6" y="0"/>
              </a:cxn>
            </a:cxnLst>
            <a:rect l="0" t="0" r="r" b="b"/>
            <a:pathLst>
              <a:path w="84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78" y="18"/>
                </a:lnTo>
                <a:lnTo>
                  <a:pt x="84" y="12"/>
                </a:lnTo>
                <a:lnTo>
                  <a:pt x="84" y="6"/>
                </a:lnTo>
                <a:lnTo>
                  <a:pt x="78" y="0"/>
                </a:lnTo>
                <a:lnTo>
                  <a:pt x="72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10" name="Freeform 692"/>
          <p:cNvSpPr>
            <a:spLocks/>
          </p:cNvSpPr>
          <p:nvPr/>
        </p:nvSpPr>
        <p:spPr bwMode="auto">
          <a:xfrm>
            <a:off x="5095307" y="3001164"/>
            <a:ext cx="113768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2" y="3"/>
              </a:cxn>
              <a:cxn ang="0">
                <a:pos x="1" y="3"/>
              </a:cxn>
              <a:cxn ang="0">
                <a:pos x="13" y="3"/>
              </a:cxn>
              <a:cxn ang="0">
                <a:pos x="14" y="2"/>
              </a:cxn>
              <a:cxn ang="0">
                <a:pos x="14" y="1"/>
              </a:cxn>
              <a:cxn ang="0">
                <a:pos x="14" y="1"/>
              </a:cxn>
              <a:cxn ang="0">
                <a:pos x="13" y="0"/>
              </a:cxn>
              <a:cxn ang="0">
                <a:pos x="12" y="0"/>
              </a:cxn>
              <a:cxn ang="0">
                <a:pos x="1" y="0"/>
              </a:cxn>
            </a:cxnLst>
            <a:rect l="0" t="0" r="r" b="b"/>
            <a:pathLst>
              <a:path w="14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2" y="3"/>
                </a:lnTo>
                <a:lnTo>
                  <a:pt x="1" y="3"/>
                </a:lnTo>
                <a:lnTo>
                  <a:pt x="13" y="3"/>
                </a:lnTo>
                <a:lnTo>
                  <a:pt x="14" y="2"/>
                </a:lnTo>
                <a:lnTo>
                  <a:pt x="14" y="1"/>
                </a:lnTo>
                <a:lnTo>
                  <a:pt x="14" y="1"/>
                </a:lnTo>
                <a:lnTo>
                  <a:pt x="13" y="0"/>
                </a:lnTo>
                <a:lnTo>
                  <a:pt x="1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11" name="Freeform 693"/>
          <p:cNvSpPr>
            <a:spLocks/>
          </p:cNvSpPr>
          <p:nvPr/>
        </p:nvSpPr>
        <p:spPr bwMode="auto">
          <a:xfrm>
            <a:off x="5184696" y="2965857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0" y="42"/>
              </a:cxn>
              <a:cxn ang="0">
                <a:pos x="6" y="48"/>
              </a:cxn>
              <a:cxn ang="0">
                <a:pos x="12" y="48"/>
              </a:cxn>
              <a:cxn ang="0">
                <a:pos x="18" y="42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0" y="42"/>
                </a:lnTo>
                <a:lnTo>
                  <a:pt x="6" y="48"/>
                </a:lnTo>
                <a:lnTo>
                  <a:pt x="12" y="48"/>
                </a:lnTo>
                <a:lnTo>
                  <a:pt x="18" y="42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12" name="Freeform 694"/>
          <p:cNvSpPr>
            <a:spLocks/>
          </p:cNvSpPr>
          <p:nvPr/>
        </p:nvSpPr>
        <p:spPr bwMode="auto">
          <a:xfrm>
            <a:off x="5184696" y="2965857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1" y="8"/>
              </a:cxn>
              <a:cxn ang="0">
                <a:pos x="1" y="8"/>
              </a:cxn>
              <a:cxn ang="0">
                <a:pos x="2" y="8"/>
              </a:cxn>
              <a:cxn ang="0">
                <a:pos x="3" y="7"/>
              </a:cxn>
              <a:cxn ang="0">
                <a:pos x="3" y="1"/>
              </a:cxn>
              <a:cxn ang="0">
                <a:pos x="3" y="6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0" y="7"/>
                </a:lnTo>
                <a:lnTo>
                  <a:pt x="1" y="8"/>
                </a:lnTo>
                <a:lnTo>
                  <a:pt x="1" y="8"/>
                </a:lnTo>
                <a:lnTo>
                  <a:pt x="2" y="8"/>
                </a:lnTo>
                <a:lnTo>
                  <a:pt x="3" y="7"/>
                </a:lnTo>
                <a:lnTo>
                  <a:pt x="3" y="1"/>
                </a:lnTo>
                <a:lnTo>
                  <a:pt x="3" y="6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13" name="Freeform 695"/>
          <p:cNvSpPr>
            <a:spLocks/>
          </p:cNvSpPr>
          <p:nvPr/>
        </p:nvSpPr>
        <p:spPr bwMode="auto">
          <a:xfrm>
            <a:off x="5184696" y="2965857"/>
            <a:ext cx="56884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36" y="18"/>
              </a:cxn>
              <a:cxn ang="0">
                <a:pos x="6" y="18"/>
              </a:cxn>
              <a:cxn ang="0">
                <a:pos x="36" y="12"/>
              </a:cxn>
              <a:cxn ang="0">
                <a:pos x="42" y="12"/>
              </a:cxn>
              <a:cxn ang="0">
                <a:pos x="42" y="0"/>
              </a:cxn>
              <a:cxn ang="0">
                <a:pos x="36" y="0"/>
              </a:cxn>
              <a:cxn ang="0">
                <a:pos x="6" y="0"/>
              </a:cxn>
            </a:cxnLst>
            <a:rect l="0" t="0" r="r" b="b"/>
            <a:pathLst>
              <a:path w="42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36" y="18"/>
                </a:lnTo>
                <a:lnTo>
                  <a:pt x="6" y="18"/>
                </a:lnTo>
                <a:lnTo>
                  <a:pt x="36" y="12"/>
                </a:lnTo>
                <a:lnTo>
                  <a:pt x="42" y="12"/>
                </a:lnTo>
                <a:lnTo>
                  <a:pt x="42" y="0"/>
                </a:lnTo>
                <a:lnTo>
                  <a:pt x="36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14" name="Freeform 696"/>
          <p:cNvSpPr>
            <a:spLocks/>
          </p:cNvSpPr>
          <p:nvPr/>
        </p:nvSpPr>
        <p:spPr bwMode="auto">
          <a:xfrm>
            <a:off x="5184696" y="2965857"/>
            <a:ext cx="56884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6" y="3"/>
              </a:cxn>
              <a:cxn ang="0">
                <a:pos x="1" y="3"/>
              </a:cxn>
              <a:cxn ang="0">
                <a:pos x="6" y="2"/>
              </a:cxn>
              <a:cxn ang="0">
                <a:pos x="7" y="2"/>
              </a:cxn>
              <a:cxn ang="0">
                <a:pos x="7" y="1"/>
              </a:cxn>
              <a:cxn ang="0">
                <a:pos x="7" y="0"/>
              </a:cxn>
              <a:cxn ang="0">
                <a:pos x="6" y="0"/>
              </a:cxn>
              <a:cxn ang="0">
                <a:pos x="6" y="0"/>
              </a:cxn>
              <a:cxn ang="0">
                <a:pos x="1" y="0"/>
              </a:cxn>
            </a:cxnLst>
            <a:rect l="0" t="0" r="r" b="b"/>
            <a:pathLst>
              <a:path w="7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6" y="3"/>
                </a:lnTo>
                <a:lnTo>
                  <a:pt x="1" y="3"/>
                </a:lnTo>
                <a:lnTo>
                  <a:pt x="6" y="2"/>
                </a:lnTo>
                <a:lnTo>
                  <a:pt x="7" y="2"/>
                </a:lnTo>
                <a:lnTo>
                  <a:pt x="7" y="1"/>
                </a:lnTo>
                <a:lnTo>
                  <a:pt x="7" y="0"/>
                </a:lnTo>
                <a:lnTo>
                  <a:pt x="6" y="0"/>
                </a:lnTo>
                <a:lnTo>
                  <a:pt x="6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15" name="Freeform 697"/>
          <p:cNvSpPr>
            <a:spLocks/>
          </p:cNvSpPr>
          <p:nvPr/>
        </p:nvSpPr>
        <p:spPr bwMode="auto">
          <a:xfrm>
            <a:off x="5217201" y="2965857"/>
            <a:ext cx="1869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126" y="18"/>
              </a:cxn>
              <a:cxn ang="0">
                <a:pos x="12" y="18"/>
              </a:cxn>
              <a:cxn ang="0">
                <a:pos x="132" y="12"/>
              </a:cxn>
              <a:cxn ang="0">
                <a:pos x="138" y="6"/>
              </a:cxn>
              <a:cxn ang="0">
                <a:pos x="132" y="0"/>
              </a:cxn>
              <a:cxn ang="0">
                <a:pos x="126" y="0"/>
              </a:cxn>
              <a:cxn ang="0">
                <a:pos x="12" y="0"/>
              </a:cxn>
            </a:cxnLst>
            <a:rect l="0" t="0" r="r" b="b"/>
            <a:pathLst>
              <a:path w="138" h="18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126" y="18"/>
                </a:lnTo>
                <a:lnTo>
                  <a:pt x="12" y="18"/>
                </a:lnTo>
                <a:lnTo>
                  <a:pt x="132" y="12"/>
                </a:lnTo>
                <a:lnTo>
                  <a:pt x="138" y="6"/>
                </a:lnTo>
                <a:lnTo>
                  <a:pt x="132" y="0"/>
                </a:lnTo>
                <a:lnTo>
                  <a:pt x="126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16" name="Freeform 698"/>
          <p:cNvSpPr>
            <a:spLocks/>
          </p:cNvSpPr>
          <p:nvPr/>
        </p:nvSpPr>
        <p:spPr bwMode="auto">
          <a:xfrm>
            <a:off x="5217201" y="2965857"/>
            <a:ext cx="1869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21" y="3"/>
              </a:cxn>
              <a:cxn ang="0">
                <a:pos x="2" y="3"/>
              </a:cxn>
              <a:cxn ang="0">
                <a:pos x="22" y="2"/>
              </a:cxn>
              <a:cxn ang="0">
                <a:pos x="22" y="2"/>
              </a:cxn>
              <a:cxn ang="0">
                <a:pos x="23" y="1"/>
              </a:cxn>
              <a:cxn ang="0">
                <a:pos x="22" y="0"/>
              </a:cxn>
              <a:cxn ang="0">
                <a:pos x="22" y="0"/>
              </a:cxn>
              <a:cxn ang="0">
                <a:pos x="21" y="0"/>
              </a:cxn>
              <a:cxn ang="0">
                <a:pos x="2" y="0"/>
              </a:cxn>
            </a:cxnLst>
            <a:rect l="0" t="0" r="r" b="b"/>
            <a:pathLst>
              <a:path w="23" h="3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21" y="3"/>
                </a:lnTo>
                <a:lnTo>
                  <a:pt x="2" y="3"/>
                </a:lnTo>
                <a:lnTo>
                  <a:pt x="22" y="2"/>
                </a:lnTo>
                <a:lnTo>
                  <a:pt x="22" y="2"/>
                </a:lnTo>
                <a:lnTo>
                  <a:pt x="23" y="1"/>
                </a:lnTo>
                <a:lnTo>
                  <a:pt x="22" y="0"/>
                </a:lnTo>
                <a:lnTo>
                  <a:pt x="22" y="0"/>
                </a:lnTo>
                <a:lnTo>
                  <a:pt x="21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17" name="Freeform 699"/>
          <p:cNvSpPr>
            <a:spLocks/>
          </p:cNvSpPr>
          <p:nvPr/>
        </p:nvSpPr>
        <p:spPr bwMode="auto">
          <a:xfrm>
            <a:off x="5379727" y="2922311"/>
            <a:ext cx="24379" cy="64730"/>
          </a:xfrm>
          <a:custGeom>
            <a:avLst/>
            <a:gdLst/>
            <a:ahLst/>
            <a:cxnLst>
              <a:cxn ang="0">
                <a:pos x="0" y="43"/>
              </a:cxn>
              <a:cxn ang="0">
                <a:pos x="0" y="49"/>
              </a:cxn>
              <a:cxn ang="0">
                <a:pos x="6" y="55"/>
              </a:cxn>
              <a:cxn ang="0">
                <a:pos x="12" y="49"/>
              </a:cxn>
              <a:cxn ang="0">
                <a:pos x="18" y="12"/>
              </a:cxn>
              <a:cxn ang="0">
                <a:pos x="18" y="43"/>
              </a:cxn>
              <a:cxn ang="0">
                <a:pos x="12" y="6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43"/>
              </a:cxn>
            </a:cxnLst>
            <a:rect l="0" t="0" r="r" b="b"/>
            <a:pathLst>
              <a:path w="18" h="55">
                <a:moveTo>
                  <a:pt x="0" y="43"/>
                </a:moveTo>
                <a:lnTo>
                  <a:pt x="0" y="49"/>
                </a:lnTo>
                <a:lnTo>
                  <a:pt x="6" y="55"/>
                </a:lnTo>
                <a:lnTo>
                  <a:pt x="12" y="49"/>
                </a:lnTo>
                <a:lnTo>
                  <a:pt x="18" y="12"/>
                </a:lnTo>
                <a:lnTo>
                  <a:pt x="18" y="43"/>
                </a:lnTo>
                <a:lnTo>
                  <a:pt x="12" y="6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43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18" name="Freeform 700"/>
          <p:cNvSpPr>
            <a:spLocks/>
          </p:cNvSpPr>
          <p:nvPr/>
        </p:nvSpPr>
        <p:spPr bwMode="auto">
          <a:xfrm>
            <a:off x="5379727" y="2922311"/>
            <a:ext cx="24379" cy="6473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8"/>
              </a:cxn>
              <a:cxn ang="0">
                <a:pos x="0" y="8"/>
              </a:cxn>
              <a:cxn ang="0">
                <a:pos x="1" y="9"/>
              </a:cxn>
              <a:cxn ang="0">
                <a:pos x="2" y="8"/>
              </a:cxn>
              <a:cxn ang="0">
                <a:pos x="2" y="8"/>
              </a:cxn>
              <a:cxn ang="0">
                <a:pos x="3" y="2"/>
              </a:cxn>
              <a:cxn ang="0">
                <a:pos x="3" y="7"/>
              </a:cxn>
              <a:cxn ang="0">
                <a:pos x="2" y="1"/>
              </a:cxn>
              <a:cxn ang="0">
                <a:pos x="2" y="1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7"/>
              </a:cxn>
            </a:cxnLst>
            <a:rect l="0" t="0" r="r" b="b"/>
            <a:pathLst>
              <a:path w="3" h="9">
                <a:moveTo>
                  <a:pt x="0" y="7"/>
                </a:moveTo>
                <a:lnTo>
                  <a:pt x="0" y="8"/>
                </a:lnTo>
                <a:lnTo>
                  <a:pt x="0" y="8"/>
                </a:lnTo>
                <a:lnTo>
                  <a:pt x="1" y="9"/>
                </a:lnTo>
                <a:lnTo>
                  <a:pt x="2" y="8"/>
                </a:lnTo>
                <a:lnTo>
                  <a:pt x="2" y="8"/>
                </a:lnTo>
                <a:lnTo>
                  <a:pt x="3" y="2"/>
                </a:lnTo>
                <a:lnTo>
                  <a:pt x="3" y="7"/>
                </a:lnTo>
                <a:lnTo>
                  <a:pt x="2" y="1"/>
                </a:lnTo>
                <a:lnTo>
                  <a:pt x="2" y="1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19" name="Freeform 701"/>
          <p:cNvSpPr>
            <a:spLocks/>
          </p:cNvSpPr>
          <p:nvPr/>
        </p:nvSpPr>
        <p:spPr bwMode="auto">
          <a:xfrm>
            <a:off x="5379727" y="2922311"/>
            <a:ext cx="325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18" y="18"/>
              </a:cxn>
              <a:cxn ang="0">
                <a:pos x="24" y="12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24" h="18">
                <a:moveTo>
                  <a:pt x="6" y="0"/>
                </a:moveTo>
                <a:lnTo>
                  <a:pt x="0" y="6"/>
                </a:lnTo>
                <a:lnTo>
                  <a:pt x="0" y="18"/>
                </a:lnTo>
                <a:lnTo>
                  <a:pt x="18" y="18"/>
                </a:lnTo>
                <a:lnTo>
                  <a:pt x="24" y="12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20" name="Freeform 702"/>
          <p:cNvSpPr>
            <a:spLocks/>
          </p:cNvSpPr>
          <p:nvPr/>
        </p:nvSpPr>
        <p:spPr bwMode="auto">
          <a:xfrm>
            <a:off x="5379727" y="2922311"/>
            <a:ext cx="325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2" y="3"/>
              </a:cxn>
              <a:cxn ang="0">
                <a:pos x="1" y="3"/>
              </a:cxn>
              <a:cxn ang="0">
                <a:pos x="3" y="3"/>
              </a:cxn>
              <a:cxn ang="0">
                <a:pos x="3" y="3"/>
              </a:cxn>
              <a:cxn ang="0">
                <a:pos x="4" y="2"/>
              </a:cxn>
              <a:cxn ang="0">
                <a:pos x="3" y="1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2" y="3"/>
                </a:lnTo>
                <a:lnTo>
                  <a:pt x="1" y="3"/>
                </a:lnTo>
                <a:lnTo>
                  <a:pt x="3" y="3"/>
                </a:lnTo>
                <a:lnTo>
                  <a:pt x="3" y="3"/>
                </a:lnTo>
                <a:lnTo>
                  <a:pt x="4" y="2"/>
                </a:lnTo>
                <a:lnTo>
                  <a:pt x="3" y="1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21" name="Freeform 703"/>
          <p:cNvSpPr>
            <a:spLocks/>
          </p:cNvSpPr>
          <p:nvPr/>
        </p:nvSpPr>
        <p:spPr bwMode="auto">
          <a:xfrm>
            <a:off x="5387854" y="2922311"/>
            <a:ext cx="113768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8"/>
              </a:cxn>
              <a:cxn ang="0">
                <a:pos x="84" y="18"/>
              </a:cxn>
              <a:cxn ang="0">
                <a:pos x="84" y="6"/>
              </a:cxn>
              <a:cxn ang="0">
                <a:pos x="78" y="6"/>
              </a:cxn>
              <a:cxn ang="0">
                <a:pos x="78" y="0"/>
              </a:cxn>
              <a:cxn ang="0">
                <a:pos x="6" y="0"/>
              </a:cxn>
            </a:cxnLst>
            <a:rect l="0" t="0" r="r" b="b"/>
            <a:pathLst>
              <a:path w="84" h="18">
                <a:moveTo>
                  <a:pt x="6" y="0"/>
                </a:moveTo>
                <a:lnTo>
                  <a:pt x="0" y="6"/>
                </a:lnTo>
                <a:lnTo>
                  <a:pt x="0" y="18"/>
                </a:lnTo>
                <a:lnTo>
                  <a:pt x="84" y="18"/>
                </a:lnTo>
                <a:lnTo>
                  <a:pt x="84" y="6"/>
                </a:lnTo>
                <a:lnTo>
                  <a:pt x="78" y="6"/>
                </a:lnTo>
                <a:lnTo>
                  <a:pt x="78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22" name="Freeform 704"/>
          <p:cNvSpPr>
            <a:spLocks/>
          </p:cNvSpPr>
          <p:nvPr/>
        </p:nvSpPr>
        <p:spPr bwMode="auto">
          <a:xfrm>
            <a:off x="5387854" y="2922311"/>
            <a:ext cx="113768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13" y="3"/>
              </a:cxn>
              <a:cxn ang="0">
                <a:pos x="1" y="3"/>
              </a:cxn>
              <a:cxn ang="0">
                <a:pos x="13" y="3"/>
              </a:cxn>
              <a:cxn ang="0">
                <a:pos x="14" y="3"/>
              </a:cxn>
              <a:cxn ang="0">
                <a:pos x="14" y="2"/>
              </a:cxn>
              <a:cxn ang="0">
                <a:pos x="14" y="1"/>
              </a:cxn>
              <a:cxn ang="0">
                <a:pos x="13" y="1"/>
              </a:cxn>
              <a:cxn ang="0">
                <a:pos x="13" y="0"/>
              </a:cxn>
              <a:cxn ang="0">
                <a:pos x="1" y="0"/>
              </a:cxn>
            </a:cxnLst>
            <a:rect l="0" t="0" r="r" b="b"/>
            <a:pathLst>
              <a:path w="14" h="3">
                <a:moveTo>
                  <a:pt x="1" y="0"/>
                </a:move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13" y="3"/>
                </a:lnTo>
                <a:lnTo>
                  <a:pt x="1" y="3"/>
                </a:lnTo>
                <a:lnTo>
                  <a:pt x="13" y="3"/>
                </a:lnTo>
                <a:lnTo>
                  <a:pt x="14" y="3"/>
                </a:lnTo>
                <a:lnTo>
                  <a:pt x="14" y="2"/>
                </a:lnTo>
                <a:lnTo>
                  <a:pt x="14" y="1"/>
                </a:lnTo>
                <a:lnTo>
                  <a:pt x="13" y="1"/>
                </a:lnTo>
                <a:lnTo>
                  <a:pt x="1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23" name="Freeform 705"/>
          <p:cNvSpPr>
            <a:spLocks/>
          </p:cNvSpPr>
          <p:nvPr/>
        </p:nvSpPr>
        <p:spPr bwMode="auto">
          <a:xfrm>
            <a:off x="5477243" y="2922311"/>
            <a:ext cx="178779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6"/>
              </a:cxn>
              <a:cxn ang="0">
                <a:pos x="0" y="6"/>
              </a:cxn>
              <a:cxn ang="0">
                <a:pos x="0" y="18"/>
              </a:cxn>
              <a:cxn ang="0">
                <a:pos x="132" y="18"/>
              </a:cxn>
              <a:cxn ang="0">
                <a:pos x="132" y="6"/>
              </a:cxn>
              <a:cxn ang="0">
                <a:pos x="126" y="6"/>
              </a:cxn>
              <a:cxn ang="0">
                <a:pos x="126" y="0"/>
              </a:cxn>
              <a:cxn ang="0">
                <a:pos x="12" y="0"/>
              </a:cxn>
            </a:cxnLst>
            <a:rect l="0" t="0" r="r" b="b"/>
            <a:pathLst>
              <a:path w="132" h="18">
                <a:moveTo>
                  <a:pt x="12" y="0"/>
                </a:moveTo>
                <a:lnTo>
                  <a:pt x="6" y="6"/>
                </a:lnTo>
                <a:lnTo>
                  <a:pt x="0" y="6"/>
                </a:lnTo>
                <a:lnTo>
                  <a:pt x="0" y="18"/>
                </a:lnTo>
                <a:lnTo>
                  <a:pt x="132" y="18"/>
                </a:lnTo>
                <a:lnTo>
                  <a:pt x="132" y="6"/>
                </a:lnTo>
                <a:lnTo>
                  <a:pt x="126" y="6"/>
                </a:lnTo>
                <a:lnTo>
                  <a:pt x="126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24" name="Freeform 706"/>
          <p:cNvSpPr>
            <a:spLocks/>
          </p:cNvSpPr>
          <p:nvPr/>
        </p:nvSpPr>
        <p:spPr bwMode="auto">
          <a:xfrm>
            <a:off x="5477243" y="2922311"/>
            <a:ext cx="178779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21" y="3"/>
              </a:cxn>
              <a:cxn ang="0">
                <a:pos x="2" y="3"/>
              </a:cxn>
              <a:cxn ang="0">
                <a:pos x="21" y="3"/>
              </a:cxn>
              <a:cxn ang="0">
                <a:pos x="22" y="3"/>
              </a:cxn>
              <a:cxn ang="0">
                <a:pos x="22" y="2"/>
              </a:cxn>
              <a:cxn ang="0">
                <a:pos x="22" y="1"/>
              </a:cxn>
              <a:cxn ang="0">
                <a:pos x="21" y="1"/>
              </a:cxn>
              <a:cxn ang="0">
                <a:pos x="21" y="0"/>
              </a:cxn>
              <a:cxn ang="0">
                <a:pos x="2" y="0"/>
              </a:cxn>
            </a:cxnLst>
            <a:rect l="0" t="0" r="r" b="b"/>
            <a:pathLst>
              <a:path w="22" h="3">
                <a:moveTo>
                  <a:pt x="2" y="0"/>
                </a:move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21" y="3"/>
                </a:lnTo>
                <a:lnTo>
                  <a:pt x="2" y="3"/>
                </a:lnTo>
                <a:lnTo>
                  <a:pt x="21" y="3"/>
                </a:lnTo>
                <a:lnTo>
                  <a:pt x="22" y="3"/>
                </a:lnTo>
                <a:lnTo>
                  <a:pt x="22" y="2"/>
                </a:lnTo>
                <a:lnTo>
                  <a:pt x="22" y="1"/>
                </a:lnTo>
                <a:lnTo>
                  <a:pt x="21" y="1"/>
                </a:lnTo>
                <a:lnTo>
                  <a:pt x="21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25" name="Freeform 707"/>
          <p:cNvSpPr>
            <a:spLocks/>
          </p:cNvSpPr>
          <p:nvPr/>
        </p:nvSpPr>
        <p:spPr bwMode="auto">
          <a:xfrm>
            <a:off x="5631643" y="2922311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6"/>
              </a:cxn>
              <a:cxn ang="0">
                <a:pos x="0" y="6"/>
              </a:cxn>
              <a:cxn ang="0">
                <a:pos x="0" y="18"/>
              </a:cxn>
              <a:cxn ang="0">
                <a:pos x="30" y="18"/>
              </a:cxn>
              <a:cxn ang="0">
                <a:pos x="30" y="6"/>
              </a:cxn>
              <a:cxn ang="0">
                <a:pos x="24" y="6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6" y="6"/>
                </a:lnTo>
                <a:lnTo>
                  <a:pt x="0" y="6"/>
                </a:lnTo>
                <a:lnTo>
                  <a:pt x="0" y="18"/>
                </a:lnTo>
                <a:lnTo>
                  <a:pt x="30" y="18"/>
                </a:lnTo>
                <a:lnTo>
                  <a:pt x="30" y="6"/>
                </a:lnTo>
                <a:lnTo>
                  <a:pt x="24" y="6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26" name="Freeform 708"/>
          <p:cNvSpPr>
            <a:spLocks/>
          </p:cNvSpPr>
          <p:nvPr/>
        </p:nvSpPr>
        <p:spPr bwMode="auto">
          <a:xfrm>
            <a:off x="5631643" y="2922311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3" y="3"/>
              </a:cxn>
              <a:cxn ang="0">
                <a:pos x="2" y="3"/>
              </a:cxn>
              <a:cxn ang="0">
                <a:pos x="4" y="3"/>
              </a:cxn>
              <a:cxn ang="0">
                <a:pos x="5" y="3"/>
              </a:cxn>
              <a:cxn ang="0">
                <a:pos x="5" y="2"/>
              </a:cxn>
              <a:cxn ang="0">
                <a:pos x="5" y="1"/>
              </a:cxn>
              <a:cxn ang="0">
                <a:pos x="4" y="1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3" y="3"/>
                </a:lnTo>
                <a:lnTo>
                  <a:pt x="2" y="3"/>
                </a:lnTo>
                <a:lnTo>
                  <a:pt x="4" y="3"/>
                </a:lnTo>
                <a:lnTo>
                  <a:pt x="5" y="3"/>
                </a:lnTo>
                <a:lnTo>
                  <a:pt x="5" y="2"/>
                </a:lnTo>
                <a:lnTo>
                  <a:pt x="5" y="1"/>
                </a:lnTo>
                <a:lnTo>
                  <a:pt x="4" y="1"/>
                </a:lnTo>
                <a:lnTo>
                  <a:pt x="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27" name="Freeform 709"/>
          <p:cNvSpPr>
            <a:spLocks/>
          </p:cNvSpPr>
          <p:nvPr/>
        </p:nvSpPr>
        <p:spPr bwMode="auto">
          <a:xfrm>
            <a:off x="5647896" y="2922311"/>
            <a:ext cx="48758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6" y="6"/>
              </a:cxn>
              <a:cxn ang="0">
                <a:pos x="0" y="6"/>
              </a:cxn>
              <a:cxn ang="0">
                <a:pos x="0" y="18"/>
              </a:cxn>
              <a:cxn ang="0">
                <a:pos x="36" y="18"/>
              </a:cxn>
              <a:cxn ang="0">
                <a:pos x="36" y="6"/>
              </a:cxn>
              <a:cxn ang="0">
                <a:pos x="30" y="6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6" h="18">
                <a:moveTo>
                  <a:pt x="6" y="0"/>
                </a:moveTo>
                <a:lnTo>
                  <a:pt x="6" y="6"/>
                </a:lnTo>
                <a:lnTo>
                  <a:pt x="0" y="6"/>
                </a:lnTo>
                <a:lnTo>
                  <a:pt x="0" y="18"/>
                </a:lnTo>
                <a:lnTo>
                  <a:pt x="36" y="18"/>
                </a:lnTo>
                <a:lnTo>
                  <a:pt x="36" y="6"/>
                </a:lnTo>
                <a:lnTo>
                  <a:pt x="30" y="6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28" name="Freeform 710"/>
          <p:cNvSpPr>
            <a:spLocks/>
          </p:cNvSpPr>
          <p:nvPr/>
        </p:nvSpPr>
        <p:spPr bwMode="auto">
          <a:xfrm>
            <a:off x="5647896" y="2922311"/>
            <a:ext cx="48758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4" y="3"/>
              </a:cxn>
              <a:cxn ang="0">
                <a:pos x="1" y="3"/>
              </a:cxn>
              <a:cxn ang="0">
                <a:pos x="5" y="3"/>
              </a:cxn>
              <a:cxn ang="0">
                <a:pos x="6" y="3"/>
              </a:cxn>
              <a:cxn ang="0">
                <a:pos x="6" y="2"/>
              </a:cxn>
              <a:cxn ang="0">
                <a:pos x="6" y="1"/>
              </a:cxn>
              <a:cxn ang="0">
                <a:pos x="5" y="1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6" h="3">
                <a:moveTo>
                  <a:pt x="1" y="0"/>
                </a:move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4" y="3"/>
                </a:lnTo>
                <a:lnTo>
                  <a:pt x="1" y="3"/>
                </a:lnTo>
                <a:lnTo>
                  <a:pt x="5" y="3"/>
                </a:lnTo>
                <a:lnTo>
                  <a:pt x="6" y="3"/>
                </a:lnTo>
                <a:lnTo>
                  <a:pt x="6" y="2"/>
                </a:lnTo>
                <a:lnTo>
                  <a:pt x="6" y="1"/>
                </a:lnTo>
                <a:lnTo>
                  <a:pt x="5" y="1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29" name="Freeform 711"/>
          <p:cNvSpPr>
            <a:spLocks/>
          </p:cNvSpPr>
          <p:nvPr/>
        </p:nvSpPr>
        <p:spPr bwMode="auto">
          <a:xfrm>
            <a:off x="5672275" y="2887004"/>
            <a:ext cx="24379" cy="56492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0" y="48"/>
              </a:cxn>
              <a:cxn ang="0">
                <a:pos x="18" y="48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42"/>
              </a:cxn>
            </a:cxnLst>
            <a:rect l="0" t="0" r="r" b="b"/>
            <a:pathLst>
              <a:path w="18" h="48">
                <a:moveTo>
                  <a:pt x="0" y="42"/>
                </a:moveTo>
                <a:lnTo>
                  <a:pt x="0" y="48"/>
                </a:lnTo>
                <a:lnTo>
                  <a:pt x="18" y="48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30" name="Freeform 712"/>
          <p:cNvSpPr>
            <a:spLocks/>
          </p:cNvSpPr>
          <p:nvPr/>
        </p:nvSpPr>
        <p:spPr bwMode="auto">
          <a:xfrm>
            <a:off x="5672275" y="2887004"/>
            <a:ext cx="24379" cy="56492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8"/>
              </a:cxn>
              <a:cxn ang="0">
                <a:pos x="1" y="8"/>
              </a:cxn>
              <a:cxn ang="0">
                <a:pos x="1" y="8"/>
              </a:cxn>
              <a:cxn ang="0">
                <a:pos x="2" y="8"/>
              </a:cxn>
              <a:cxn ang="0">
                <a:pos x="3" y="8"/>
              </a:cxn>
              <a:cxn ang="0">
                <a:pos x="3" y="1"/>
              </a:cxn>
              <a:cxn ang="0">
                <a:pos x="3" y="7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7"/>
              </a:cxn>
            </a:cxnLst>
            <a:rect l="0" t="0" r="r" b="b"/>
            <a:pathLst>
              <a:path w="3" h="8">
                <a:moveTo>
                  <a:pt x="0" y="7"/>
                </a:moveTo>
                <a:lnTo>
                  <a:pt x="0" y="8"/>
                </a:lnTo>
                <a:lnTo>
                  <a:pt x="1" y="8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3" y="1"/>
                </a:lnTo>
                <a:lnTo>
                  <a:pt x="3" y="7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31" name="Freeform 713"/>
          <p:cNvSpPr>
            <a:spLocks/>
          </p:cNvSpPr>
          <p:nvPr/>
        </p:nvSpPr>
        <p:spPr bwMode="auto">
          <a:xfrm>
            <a:off x="5672275" y="2887004"/>
            <a:ext cx="203158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144" y="18"/>
              </a:cxn>
              <a:cxn ang="0">
                <a:pos x="144" y="12"/>
              </a:cxn>
              <a:cxn ang="0">
                <a:pos x="150" y="6"/>
              </a:cxn>
              <a:cxn ang="0">
                <a:pos x="144" y="6"/>
              </a:cxn>
              <a:cxn ang="0">
                <a:pos x="144" y="0"/>
              </a:cxn>
              <a:cxn ang="0">
                <a:pos x="138" y="0"/>
              </a:cxn>
              <a:cxn ang="0">
                <a:pos x="6" y="0"/>
              </a:cxn>
            </a:cxnLst>
            <a:rect l="0" t="0" r="r" b="b"/>
            <a:pathLst>
              <a:path w="150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144" y="18"/>
                </a:lnTo>
                <a:lnTo>
                  <a:pt x="144" y="12"/>
                </a:lnTo>
                <a:lnTo>
                  <a:pt x="150" y="6"/>
                </a:lnTo>
                <a:lnTo>
                  <a:pt x="144" y="6"/>
                </a:lnTo>
                <a:lnTo>
                  <a:pt x="144" y="0"/>
                </a:lnTo>
                <a:lnTo>
                  <a:pt x="138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32" name="Freeform 714"/>
          <p:cNvSpPr>
            <a:spLocks/>
          </p:cNvSpPr>
          <p:nvPr/>
        </p:nvSpPr>
        <p:spPr bwMode="auto">
          <a:xfrm>
            <a:off x="5672275" y="2887004"/>
            <a:ext cx="203158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23" y="3"/>
              </a:cxn>
              <a:cxn ang="0">
                <a:pos x="1" y="3"/>
              </a:cxn>
              <a:cxn ang="0">
                <a:pos x="24" y="3"/>
              </a:cxn>
              <a:cxn ang="0">
                <a:pos x="24" y="2"/>
              </a:cxn>
              <a:cxn ang="0">
                <a:pos x="25" y="1"/>
              </a:cxn>
              <a:cxn ang="0">
                <a:pos x="24" y="1"/>
              </a:cxn>
              <a:cxn ang="0">
                <a:pos x="24" y="0"/>
              </a:cxn>
              <a:cxn ang="0">
                <a:pos x="23" y="0"/>
              </a:cxn>
              <a:cxn ang="0">
                <a:pos x="1" y="0"/>
              </a:cxn>
            </a:cxnLst>
            <a:rect l="0" t="0" r="r" b="b"/>
            <a:pathLst>
              <a:path w="25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23" y="3"/>
                </a:lnTo>
                <a:lnTo>
                  <a:pt x="1" y="3"/>
                </a:lnTo>
                <a:lnTo>
                  <a:pt x="24" y="3"/>
                </a:lnTo>
                <a:lnTo>
                  <a:pt x="24" y="2"/>
                </a:lnTo>
                <a:lnTo>
                  <a:pt x="25" y="1"/>
                </a:lnTo>
                <a:lnTo>
                  <a:pt x="24" y="1"/>
                </a:lnTo>
                <a:lnTo>
                  <a:pt x="24" y="0"/>
                </a:lnTo>
                <a:lnTo>
                  <a:pt x="2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33" name="Freeform 715"/>
          <p:cNvSpPr>
            <a:spLocks/>
          </p:cNvSpPr>
          <p:nvPr/>
        </p:nvSpPr>
        <p:spPr bwMode="auto">
          <a:xfrm>
            <a:off x="5851053" y="2851696"/>
            <a:ext cx="24379" cy="5649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0" y="48"/>
              </a:cxn>
              <a:cxn ang="0">
                <a:pos x="12" y="48"/>
              </a:cxn>
              <a:cxn ang="0">
                <a:pos x="12" y="42"/>
              </a:cxn>
              <a:cxn ang="0">
                <a:pos x="18" y="6"/>
              </a:cxn>
              <a:cxn ang="0">
                <a:pos x="18" y="36"/>
              </a:cxn>
              <a:cxn ang="0">
                <a:pos x="12" y="0"/>
              </a:cxn>
              <a:cxn ang="0">
                <a:pos x="0" y="0"/>
              </a:cxn>
              <a:cxn ang="0">
                <a:pos x="0" y="6"/>
              </a:cxn>
              <a:cxn ang="0">
                <a:pos x="0" y="36"/>
              </a:cxn>
            </a:cxnLst>
            <a:rect l="0" t="0" r="r" b="b"/>
            <a:pathLst>
              <a:path w="18" h="48">
                <a:moveTo>
                  <a:pt x="0" y="36"/>
                </a:moveTo>
                <a:lnTo>
                  <a:pt x="0" y="48"/>
                </a:lnTo>
                <a:lnTo>
                  <a:pt x="12" y="48"/>
                </a:lnTo>
                <a:lnTo>
                  <a:pt x="12" y="42"/>
                </a:lnTo>
                <a:lnTo>
                  <a:pt x="18" y="6"/>
                </a:lnTo>
                <a:lnTo>
                  <a:pt x="18" y="36"/>
                </a:lnTo>
                <a:lnTo>
                  <a:pt x="12" y="0"/>
                </a:lnTo>
                <a:lnTo>
                  <a:pt x="0" y="0"/>
                </a:lnTo>
                <a:lnTo>
                  <a:pt x="0" y="6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34" name="Freeform 716"/>
          <p:cNvSpPr>
            <a:spLocks/>
          </p:cNvSpPr>
          <p:nvPr/>
        </p:nvSpPr>
        <p:spPr bwMode="auto">
          <a:xfrm>
            <a:off x="5851053" y="2851696"/>
            <a:ext cx="24379" cy="5649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7"/>
              </a:cxn>
              <a:cxn ang="0">
                <a:pos x="0" y="8"/>
              </a:cxn>
              <a:cxn ang="0">
                <a:pos x="1" y="8"/>
              </a:cxn>
              <a:cxn ang="0">
                <a:pos x="2" y="8"/>
              </a:cxn>
              <a:cxn ang="0">
                <a:pos x="2" y="7"/>
              </a:cxn>
              <a:cxn ang="0">
                <a:pos x="3" y="1"/>
              </a:cxn>
              <a:cxn ang="0">
                <a:pos x="3" y="6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6"/>
              </a:cxn>
            </a:cxnLst>
            <a:rect l="0" t="0" r="r" b="b"/>
            <a:pathLst>
              <a:path w="3" h="8">
                <a:moveTo>
                  <a:pt x="0" y="6"/>
                </a:moveTo>
                <a:lnTo>
                  <a:pt x="0" y="7"/>
                </a:lnTo>
                <a:lnTo>
                  <a:pt x="0" y="8"/>
                </a:lnTo>
                <a:lnTo>
                  <a:pt x="1" y="8"/>
                </a:lnTo>
                <a:lnTo>
                  <a:pt x="2" y="8"/>
                </a:lnTo>
                <a:lnTo>
                  <a:pt x="2" y="7"/>
                </a:lnTo>
                <a:lnTo>
                  <a:pt x="3" y="1"/>
                </a:lnTo>
                <a:lnTo>
                  <a:pt x="3" y="6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35" name="Freeform 717"/>
          <p:cNvSpPr>
            <a:spLocks/>
          </p:cNvSpPr>
          <p:nvPr/>
        </p:nvSpPr>
        <p:spPr bwMode="auto">
          <a:xfrm>
            <a:off x="5851053" y="2851696"/>
            <a:ext cx="325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18" y="18"/>
              </a:cxn>
              <a:cxn ang="0">
                <a:pos x="6" y="18"/>
              </a:cxn>
              <a:cxn ang="0">
                <a:pos x="24" y="12"/>
              </a:cxn>
              <a:cxn ang="0">
                <a:pos x="24" y="0"/>
              </a:cxn>
              <a:cxn ang="0">
                <a:pos x="18" y="0"/>
              </a:cxn>
              <a:cxn ang="0">
                <a:pos x="6" y="0"/>
              </a:cxn>
            </a:cxnLst>
            <a:rect l="0" t="0" r="r" b="b"/>
            <a:pathLst>
              <a:path w="24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18" y="18"/>
                </a:lnTo>
                <a:lnTo>
                  <a:pt x="6" y="18"/>
                </a:lnTo>
                <a:lnTo>
                  <a:pt x="24" y="12"/>
                </a:lnTo>
                <a:lnTo>
                  <a:pt x="24" y="0"/>
                </a:lnTo>
                <a:lnTo>
                  <a:pt x="18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36" name="Freeform 718"/>
          <p:cNvSpPr>
            <a:spLocks/>
          </p:cNvSpPr>
          <p:nvPr/>
        </p:nvSpPr>
        <p:spPr bwMode="auto">
          <a:xfrm>
            <a:off x="5851053" y="2851696"/>
            <a:ext cx="325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3" y="3"/>
              </a:cxn>
              <a:cxn ang="0">
                <a:pos x="1" y="3"/>
              </a:cxn>
              <a:cxn ang="0">
                <a:pos x="4" y="2"/>
              </a:cxn>
              <a:cxn ang="0">
                <a:pos x="4" y="2"/>
              </a:cxn>
              <a:cxn ang="0">
                <a:pos x="4" y="1"/>
              </a:cxn>
              <a:cxn ang="0">
                <a:pos x="4" y="0"/>
              </a:cxn>
              <a:cxn ang="0">
                <a:pos x="4" y="0"/>
              </a:cxn>
              <a:cxn ang="0">
                <a:pos x="3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3" y="3"/>
                </a:lnTo>
                <a:lnTo>
                  <a:pt x="1" y="3"/>
                </a:lnTo>
                <a:lnTo>
                  <a:pt x="4" y="2"/>
                </a:lnTo>
                <a:lnTo>
                  <a:pt x="4" y="2"/>
                </a:lnTo>
                <a:lnTo>
                  <a:pt x="4" y="1"/>
                </a:lnTo>
                <a:lnTo>
                  <a:pt x="4" y="0"/>
                </a:lnTo>
                <a:lnTo>
                  <a:pt x="4" y="0"/>
                </a:lnTo>
                <a:lnTo>
                  <a:pt x="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37" name="Freeform 719"/>
          <p:cNvSpPr>
            <a:spLocks/>
          </p:cNvSpPr>
          <p:nvPr/>
        </p:nvSpPr>
        <p:spPr bwMode="auto">
          <a:xfrm>
            <a:off x="5859180" y="2851696"/>
            <a:ext cx="123249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79" y="18"/>
              </a:cxn>
              <a:cxn ang="0">
                <a:pos x="12" y="18"/>
              </a:cxn>
              <a:cxn ang="0">
                <a:pos x="85" y="12"/>
              </a:cxn>
              <a:cxn ang="0">
                <a:pos x="91" y="12"/>
              </a:cxn>
              <a:cxn ang="0">
                <a:pos x="91" y="0"/>
              </a:cxn>
              <a:cxn ang="0">
                <a:pos x="79" y="0"/>
              </a:cxn>
              <a:cxn ang="0">
                <a:pos x="12" y="0"/>
              </a:cxn>
            </a:cxnLst>
            <a:rect l="0" t="0" r="r" b="b"/>
            <a:pathLst>
              <a:path w="91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79" y="18"/>
                </a:lnTo>
                <a:lnTo>
                  <a:pt x="12" y="18"/>
                </a:lnTo>
                <a:lnTo>
                  <a:pt x="85" y="12"/>
                </a:lnTo>
                <a:lnTo>
                  <a:pt x="91" y="12"/>
                </a:lnTo>
                <a:lnTo>
                  <a:pt x="91" y="0"/>
                </a:lnTo>
                <a:lnTo>
                  <a:pt x="79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38" name="Freeform 720"/>
          <p:cNvSpPr>
            <a:spLocks/>
          </p:cNvSpPr>
          <p:nvPr/>
        </p:nvSpPr>
        <p:spPr bwMode="auto">
          <a:xfrm>
            <a:off x="5859180" y="2851696"/>
            <a:ext cx="123249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  <a:cxn ang="0">
                <a:pos x="13" y="3"/>
              </a:cxn>
              <a:cxn ang="0">
                <a:pos x="2" y="3"/>
              </a:cxn>
              <a:cxn ang="0">
                <a:pos x="14" y="2"/>
              </a:cxn>
              <a:cxn ang="0">
                <a:pos x="15" y="2"/>
              </a:cxn>
              <a:cxn ang="0">
                <a:pos x="15" y="1"/>
              </a:cxn>
              <a:cxn ang="0">
                <a:pos x="15" y="0"/>
              </a:cxn>
              <a:cxn ang="0">
                <a:pos x="14" y="0"/>
              </a:cxn>
              <a:cxn ang="0">
                <a:pos x="13" y="0"/>
              </a:cxn>
              <a:cxn ang="0">
                <a:pos x="2" y="0"/>
              </a:cxn>
            </a:cxnLst>
            <a:rect l="0" t="0" r="r" b="b"/>
            <a:pathLst>
              <a:path w="15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lnTo>
                  <a:pt x="13" y="3"/>
                </a:lnTo>
                <a:lnTo>
                  <a:pt x="2" y="3"/>
                </a:lnTo>
                <a:lnTo>
                  <a:pt x="14" y="2"/>
                </a:lnTo>
                <a:lnTo>
                  <a:pt x="15" y="2"/>
                </a:lnTo>
                <a:lnTo>
                  <a:pt x="15" y="1"/>
                </a:lnTo>
                <a:lnTo>
                  <a:pt x="15" y="0"/>
                </a:lnTo>
                <a:lnTo>
                  <a:pt x="14" y="0"/>
                </a:lnTo>
                <a:lnTo>
                  <a:pt x="1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39" name="Freeform 721"/>
          <p:cNvSpPr>
            <a:spLocks/>
          </p:cNvSpPr>
          <p:nvPr/>
        </p:nvSpPr>
        <p:spPr bwMode="auto">
          <a:xfrm>
            <a:off x="5958050" y="2851696"/>
            <a:ext cx="170653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114" y="18"/>
              </a:cxn>
              <a:cxn ang="0">
                <a:pos x="6" y="18"/>
              </a:cxn>
              <a:cxn ang="0">
                <a:pos x="120" y="12"/>
              </a:cxn>
              <a:cxn ang="0">
                <a:pos x="126" y="6"/>
              </a:cxn>
              <a:cxn ang="0">
                <a:pos x="120" y="0"/>
              </a:cxn>
              <a:cxn ang="0">
                <a:pos x="114" y="0"/>
              </a:cxn>
              <a:cxn ang="0">
                <a:pos x="6" y="0"/>
              </a:cxn>
            </a:cxnLst>
            <a:rect l="0" t="0" r="r" b="b"/>
            <a:pathLst>
              <a:path w="126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114" y="18"/>
                </a:lnTo>
                <a:lnTo>
                  <a:pt x="6" y="18"/>
                </a:lnTo>
                <a:lnTo>
                  <a:pt x="120" y="12"/>
                </a:lnTo>
                <a:lnTo>
                  <a:pt x="126" y="6"/>
                </a:lnTo>
                <a:lnTo>
                  <a:pt x="120" y="0"/>
                </a:lnTo>
                <a:lnTo>
                  <a:pt x="114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40" name="Freeform 722"/>
          <p:cNvSpPr>
            <a:spLocks/>
          </p:cNvSpPr>
          <p:nvPr/>
        </p:nvSpPr>
        <p:spPr bwMode="auto">
          <a:xfrm>
            <a:off x="5958050" y="2851696"/>
            <a:ext cx="170653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19" y="3"/>
              </a:cxn>
              <a:cxn ang="0">
                <a:pos x="1" y="3"/>
              </a:cxn>
              <a:cxn ang="0">
                <a:pos x="20" y="2"/>
              </a:cxn>
              <a:cxn ang="0">
                <a:pos x="20" y="2"/>
              </a:cxn>
              <a:cxn ang="0">
                <a:pos x="21" y="1"/>
              </a:cxn>
              <a:cxn ang="0">
                <a:pos x="20" y="0"/>
              </a:cxn>
              <a:cxn ang="0">
                <a:pos x="20" y="0"/>
              </a:cxn>
              <a:cxn ang="0">
                <a:pos x="19" y="0"/>
              </a:cxn>
              <a:cxn ang="0">
                <a:pos x="1" y="0"/>
              </a:cxn>
            </a:cxnLst>
            <a:rect l="0" t="0" r="r" b="b"/>
            <a:pathLst>
              <a:path w="21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19" y="3"/>
                </a:lnTo>
                <a:lnTo>
                  <a:pt x="1" y="3"/>
                </a:lnTo>
                <a:lnTo>
                  <a:pt x="20" y="2"/>
                </a:lnTo>
                <a:lnTo>
                  <a:pt x="20" y="2"/>
                </a:lnTo>
                <a:lnTo>
                  <a:pt x="21" y="1"/>
                </a:lnTo>
                <a:lnTo>
                  <a:pt x="20" y="0"/>
                </a:lnTo>
                <a:lnTo>
                  <a:pt x="20" y="0"/>
                </a:lnTo>
                <a:lnTo>
                  <a:pt x="19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41" name="Freeform 723"/>
          <p:cNvSpPr>
            <a:spLocks/>
          </p:cNvSpPr>
          <p:nvPr/>
        </p:nvSpPr>
        <p:spPr bwMode="auto">
          <a:xfrm>
            <a:off x="6104324" y="2809327"/>
            <a:ext cx="24379" cy="63553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0" y="48"/>
              </a:cxn>
              <a:cxn ang="0">
                <a:pos x="6" y="54"/>
              </a:cxn>
              <a:cxn ang="0">
                <a:pos x="12" y="48"/>
              </a:cxn>
              <a:cxn ang="0">
                <a:pos x="18" y="12"/>
              </a:cxn>
              <a:cxn ang="0">
                <a:pos x="18" y="42"/>
              </a:cxn>
              <a:cxn ang="0">
                <a:pos x="12" y="6"/>
              </a:cxn>
              <a:cxn ang="0">
                <a:pos x="12" y="0"/>
              </a:cxn>
              <a:cxn ang="0">
                <a:pos x="0" y="0"/>
              </a:cxn>
              <a:cxn ang="0">
                <a:pos x="0" y="12"/>
              </a:cxn>
              <a:cxn ang="0">
                <a:pos x="0" y="42"/>
              </a:cxn>
            </a:cxnLst>
            <a:rect l="0" t="0" r="r" b="b"/>
            <a:pathLst>
              <a:path w="18" h="54">
                <a:moveTo>
                  <a:pt x="0" y="42"/>
                </a:moveTo>
                <a:lnTo>
                  <a:pt x="0" y="48"/>
                </a:lnTo>
                <a:lnTo>
                  <a:pt x="6" y="54"/>
                </a:lnTo>
                <a:lnTo>
                  <a:pt x="12" y="48"/>
                </a:lnTo>
                <a:lnTo>
                  <a:pt x="18" y="12"/>
                </a:lnTo>
                <a:lnTo>
                  <a:pt x="18" y="42"/>
                </a:lnTo>
                <a:lnTo>
                  <a:pt x="12" y="6"/>
                </a:lnTo>
                <a:lnTo>
                  <a:pt x="12" y="0"/>
                </a:lnTo>
                <a:lnTo>
                  <a:pt x="0" y="0"/>
                </a:lnTo>
                <a:lnTo>
                  <a:pt x="0" y="12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42" name="Freeform 724"/>
          <p:cNvSpPr>
            <a:spLocks/>
          </p:cNvSpPr>
          <p:nvPr/>
        </p:nvSpPr>
        <p:spPr bwMode="auto">
          <a:xfrm>
            <a:off x="6104324" y="2809327"/>
            <a:ext cx="24379" cy="63553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8"/>
              </a:cxn>
              <a:cxn ang="0">
                <a:pos x="0" y="8"/>
              </a:cxn>
              <a:cxn ang="0">
                <a:pos x="1" y="9"/>
              </a:cxn>
              <a:cxn ang="0">
                <a:pos x="2" y="8"/>
              </a:cxn>
              <a:cxn ang="0">
                <a:pos x="2" y="8"/>
              </a:cxn>
              <a:cxn ang="0">
                <a:pos x="3" y="2"/>
              </a:cxn>
              <a:cxn ang="0">
                <a:pos x="3" y="7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7"/>
              </a:cxn>
            </a:cxnLst>
            <a:rect l="0" t="0" r="r" b="b"/>
            <a:pathLst>
              <a:path w="3" h="9">
                <a:moveTo>
                  <a:pt x="0" y="7"/>
                </a:moveTo>
                <a:lnTo>
                  <a:pt x="0" y="8"/>
                </a:lnTo>
                <a:lnTo>
                  <a:pt x="0" y="8"/>
                </a:lnTo>
                <a:lnTo>
                  <a:pt x="1" y="9"/>
                </a:lnTo>
                <a:lnTo>
                  <a:pt x="2" y="8"/>
                </a:lnTo>
                <a:lnTo>
                  <a:pt x="2" y="8"/>
                </a:lnTo>
                <a:lnTo>
                  <a:pt x="3" y="2"/>
                </a:lnTo>
                <a:lnTo>
                  <a:pt x="3" y="7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43" name="Freeform 725"/>
          <p:cNvSpPr>
            <a:spLocks/>
          </p:cNvSpPr>
          <p:nvPr/>
        </p:nvSpPr>
        <p:spPr bwMode="auto">
          <a:xfrm>
            <a:off x="6104324" y="2809327"/>
            <a:ext cx="97516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72" y="18"/>
              </a:cxn>
              <a:cxn ang="0">
                <a:pos x="72" y="0"/>
              </a:cxn>
              <a:cxn ang="0">
                <a:pos x="66" y="0"/>
              </a:cxn>
              <a:cxn ang="0">
                <a:pos x="6" y="0"/>
              </a:cxn>
            </a:cxnLst>
            <a:rect l="0" t="0" r="r" b="b"/>
            <a:pathLst>
              <a:path w="72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72" y="18"/>
                </a:lnTo>
                <a:lnTo>
                  <a:pt x="72" y="0"/>
                </a:lnTo>
                <a:lnTo>
                  <a:pt x="66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44" name="Freeform 726"/>
          <p:cNvSpPr>
            <a:spLocks/>
          </p:cNvSpPr>
          <p:nvPr/>
        </p:nvSpPr>
        <p:spPr bwMode="auto">
          <a:xfrm>
            <a:off x="6104324" y="2809327"/>
            <a:ext cx="97516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11" y="3"/>
              </a:cxn>
              <a:cxn ang="0">
                <a:pos x="1" y="3"/>
              </a:cxn>
              <a:cxn ang="0">
                <a:pos x="12" y="3"/>
              </a:cxn>
              <a:cxn ang="0">
                <a:pos x="12" y="2"/>
              </a:cxn>
              <a:cxn ang="0">
                <a:pos x="12" y="2"/>
              </a:cxn>
              <a:cxn ang="0">
                <a:pos x="12" y="1"/>
              </a:cxn>
              <a:cxn ang="0">
                <a:pos x="12" y="0"/>
              </a:cxn>
              <a:cxn ang="0">
                <a:pos x="11" y="0"/>
              </a:cxn>
              <a:cxn ang="0">
                <a:pos x="1" y="0"/>
              </a:cxn>
            </a:cxnLst>
            <a:rect l="0" t="0" r="r" b="b"/>
            <a:pathLst>
              <a:path w="12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11" y="3"/>
                </a:lnTo>
                <a:lnTo>
                  <a:pt x="1" y="3"/>
                </a:lnTo>
                <a:lnTo>
                  <a:pt x="12" y="3"/>
                </a:lnTo>
                <a:lnTo>
                  <a:pt x="12" y="2"/>
                </a:lnTo>
                <a:lnTo>
                  <a:pt x="12" y="2"/>
                </a:lnTo>
                <a:lnTo>
                  <a:pt x="12" y="1"/>
                </a:lnTo>
                <a:lnTo>
                  <a:pt x="12" y="0"/>
                </a:lnTo>
                <a:lnTo>
                  <a:pt x="11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45" name="Freeform 727"/>
          <p:cNvSpPr>
            <a:spLocks/>
          </p:cNvSpPr>
          <p:nvPr/>
        </p:nvSpPr>
        <p:spPr bwMode="auto">
          <a:xfrm>
            <a:off x="6177460" y="2774020"/>
            <a:ext cx="24379" cy="56492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6" y="42"/>
              </a:cxn>
              <a:cxn ang="0">
                <a:pos x="6" y="48"/>
              </a:cxn>
              <a:cxn ang="0">
                <a:pos x="18" y="48"/>
              </a:cxn>
              <a:cxn ang="0">
                <a:pos x="18" y="0"/>
              </a:cxn>
              <a:cxn ang="0">
                <a:pos x="6" y="0"/>
              </a:cxn>
              <a:cxn ang="0">
                <a:pos x="0" y="6"/>
              </a:cxn>
              <a:cxn ang="0">
                <a:pos x="0" y="42"/>
              </a:cxn>
            </a:cxnLst>
            <a:rect l="0" t="0" r="r" b="b"/>
            <a:pathLst>
              <a:path w="18" h="48">
                <a:moveTo>
                  <a:pt x="0" y="42"/>
                </a:moveTo>
                <a:lnTo>
                  <a:pt x="6" y="42"/>
                </a:lnTo>
                <a:lnTo>
                  <a:pt x="6" y="48"/>
                </a:lnTo>
                <a:lnTo>
                  <a:pt x="18" y="48"/>
                </a:lnTo>
                <a:lnTo>
                  <a:pt x="18" y="0"/>
                </a:lnTo>
                <a:lnTo>
                  <a:pt x="6" y="0"/>
                </a:lnTo>
                <a:lnTo>
                  <a:pt x="0" y="6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46" name="Freeform 728"/>
          <p:cNvSpPr>
            <a:spLocks/>
          </p:cNvSpPr>
          <p:nvPr/>
        </p:nvSpPr>
        <p:spPr bwMode="auto">
          <a:xfrm>
            <a:off x="6177460" y="2774020"/>
            <a:ext cx="24379" cy="56492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1" y="7"/>
              </a:cxn>
              <a:cxn ang="0">
                <a:pos x="1" y="8"/>
              </a:cxn>
              <a:cxn ang="0">
                <a:pos x="2" y="8"/>
              </a:cxn>
              <a:cxn ang="0">
                <a:pos x="3" y="8"/>
              </a:cxn>
              <a:cxn ang="0">
                <a:pos x="3" y="7"/>
              </a:cxn>
              <a:cxn ang="0">
                <a:pos x="3" y="1"/>
              </a:cxn>
              <a:cxn ang="0">
                <a:pos x="3" y="7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7"/>
              </a:cxn>
            </a:cxnLst>
            <a:rect l="0" t="0" r="r" b="b"/>
            <a:pathLst>
              <a:path w="3" h="8">
                <a:moveTo>
                  <a:pt x="0" y="7"/>
                </a:moveTo>
                <a:lnTo>
                  <a:pt x="1" y="7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3" y="7"/>
                </a:lnTo>
                <a:lnTo>
                  <a:pt x="3" y="1"/>
                </a:lnTo>
                <a:lnTo>
                  <a:pt x="3" y="7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47" name="Freeform 729"/>
          <p:cNvSpPr>
            <a:spLocks/>
          </p:cNvSpPr>
          <p:nvPr/>
        </p:nvSpPr>
        <p:spPr bwMode="auto">
          <a:xfrm>
            <a:off x="6177460" y="2774020"/>
            <a:ext cx="349431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6" y="12"/>
              </a:cxn>
              <a:cxn ang="0">
                <a:pos x="246" y="18"/>
              </a:cxn>
              <a:cxn ang="0">
                <a:pos x="12" y="18"/>
              </a:cxn>
              <a:cxn ang="0">
                <a:pos x="252" y="12"/>
              </a:cxn>
              <a:cxn ang="0">
                <a:pos x="258" y="6"/>
              </a:cxn>
              <a:cxn ang="0">
                <a:pos x="252" y="0"/>
              </a:cxn>
              <a:cxn ang="0">
                <a:pos x="246" y="0"/>
              </a:cxn>
              <a:cxn ang="0">
                <a:pos x="12" y="0"/>
              </a:cxn>
            </a:cxnLst>
            <a:rect l="0" t="0" r="r" b="b"/>
            <a:pathLst>
              <a:path w="258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lnTo>
                  <a:pt x="246" y="18"/>
                </a:lnTo>
                <a:lnTo>
                  <a:pt x="12" y="18"/>
                </a:lnTo>
                <a:lnTo>
                  <a:pt x="252" y="12"/>
                </a:lnTo>
                <a:lnTo>
                  <a:pt x="258" y="6"/>
                </a:lnTo>
                <a:lnTo>
                  <a:pt x="252" y="0"/>
                </a:lnTo>
                <a:lnTo>
                  <a:pt x="246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48" name="Freeform 730"/>
          <p:cNvSpPr>
            <a:spLocks/>
          </p:cNvSpPr>
          <p:nvPr/>
        </p:nvSpPr>
        <p:spPr bwMode="auto">
          <a:xfrm>
            <a:off x="6177460" y="2774020"/>
            <a:ext cx="349431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  <a:cxn ang="0">
                <a:pos x="41" y="3"/>
              </a:cxn>
              <a:cxn ang="0">
                <a:pos x="2" y="3"/>
              </a:cxn>
              <a:cxn ang="0">
                <a:pos x="42" y="2"/>
              </a:cxn>
              <a:cxn ang="0">
                <a:pos x="42" y="2"/>
              </a:cxn>
              <a:cxn ang="0">
                <a:pos x="43" y="1"/>
              </a:cxn>
              <a:cxn ang="0">
                <a:pos x="42" y="0"/>
              </a:cxn>
              <a:cxn ang="0">
                <a:pos x="42" y="0"/>
              </a:cxn>
              <a:cxn ang="0">
                <a:pos x="41" y="0"/>
              </a:cxn>
              <a:cxn ang="0">
                <a:pos x="2" y="0"/>
              </a:cxn>
            </a:cxnLst>
            <a:rect l="0" t="0" r="r" b="b"/>
            <a:pathLst>
              <a:path w="43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lnTo>
                  <a:pt x="41" y="3"/>
                </a:lnTo>
                <a:lnTo>
                  <a:pt x="2" y="3"/>
                </a:lnTo>
                <a:lnTo>
                  <a:pt x="42" y="2"/>
                </a:lnTo>
                <a:lnTo>
                  <a:pt x="42" y="2"/>
                </a:lnTo>
                <a:lnTo>
                  <a:pt x="43" y="1"/>
                </a:lnTo>
                <a:lnTo>
                  <a:pt x="42" y="0"/>
                </a:lnTo>
                <a:lnTo>
                  <a:pt x="42" y="0"/>
                </a:lnTo>
                <a:lnTo>
                  <a:pt x="41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49" name="Freeform 731"/>
          <p:cNvSpPr>
            <a:spLocks/>
          </p:cNvSpPr>
          <p:nvPr/>
        </p:nvSpPr>
        <p:spPr bwMode="auto">
          <a:xfrm>
            <a:off x="6502513" y="2774020"/>
            <a:ext cx="73137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42" y="18"/>
              </a:cxn>
              <a:cxn ang="0">
                <a:pos x="6" y="18"/>
              </a:cxn>
              <a:cxn ang="0">
                <a:pos x="48" y="12"/>
              </a:cxn>
              <a:cxn ang="0">
                <a:pos x="54" y="12"/>
              </a:cxn>
              <a:cxn ang="0">
                <a:pos x="54" y="0"/>
              </a:cxn>
              <a:cxn ang="0">
                <a:pos x="42" y="0"/>
              </a:cxn>
              <a:cxn ang="0">
                <a:pos x="6" y="0"/>
              </a:cxn>
            </a:cxnLst>
            <a:rect l="0" t="0" r="r" b="b"/>
            <a:pathLst>
              <a:path w="54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42" y="18"/>
                </a:lnTo>
                <a:lnTo>
                  <a:pt x="6" y="18"/>
                </a:lnTo>
                <a:lnTo>
                  <a:pt x="48" y="12"/>
                </a:lnTo>
                <a:lnTo>
                  <a:pt x="54" y="12"/>
                </a:lnTo>
                <a:lnTo>
                  <a:pt x="54" y="0"/>
                </a:lnTo>
                <a:lnTo>
                  <a:pt x="42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50" name="Freeform 732"/>
          <p:cNvSpPr>
            <a:spLocks/>
          </p:cNvSpPr>
          <p:nvPr/>
        </p:nvSpPr>
        <p:spPr bwMode="auto">
          <a:xfrm>
            <a:off x="6502513" y="2774020"/>
            <a:ext cx="73137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7" y="3"/>
              </a:cxn>
              <a:cxn ang="0">
                <a:pos x="1" y="3"/>
              </a:cxn>
              <a:cxn ang="0">
                <a:pos x="8" y="2"/>
              </a:cxn>
              <a:cxn ang="0">
                <a:pos x="9" y="2"/>
              </a:cxn>
              <a:cxn ang="0">
                <a:pos x="9" y="1"/>
              </a:cxn>
              <a:cxn ang="0">
                <a:pos x="9" y="0"/>
              </a:cxn>
              <a:cxn ang="0">
                <a:pos x="8" y="0"/>
              </a:cxn>
              <a:cxn ang="0">
                <a:pos x="7" y="0"/>
              </a:cxn>
              <a:cxn ang="0">
                <a:pos x="1" y="0"/>
              </a:cxn>
            </a:cxnLst>
            <a:rect l="0" t="0" r="r" b="b"/>
            <a:pathLst>
              <a:path w="9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7" y="3"/>
                </a:lnTo>
                <a:lnTo>
                  <a:pt x="1" y="3"/>
                </a:lnTo>
                <a:lnTo>
                  <a:pt x="8" y="2"/>
                </a:lnTo>
                <a:lnTo>
                  <a:pt x="9" y="2"/>
                </a:lnTo>
                <a:lnTo>
                  <a:pt x="9" y="1"/>
                </a:lnTo>
                <a:lnTo>
                  <a:pt x="9" y="0"/>
                </a:lnTo>
                <a:lnTo>
                  <a:pt x="8" y="0"/>
                </a:lnTo>
                <a:lnTo>
                  <a:pt x="7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51" name="Freeform 733"/>
          <p:cNvSpPr>
            <a:spLocks/>
          </p:cNvSpPr>
          <p:nvPr/>
        </p:nvSpPr>
        <p:spPr bwMode="auto">
          <a:xfrm>
            <a:off x="6551271" y="2774020"/>
            <a:ext cx="138147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90" y="18"/>
              </a:cxn>
              <a:cxn ang="0">
                <a:pos x="6" y="18"/>
              </a:cxn>
              <a:cxn ang="0">
                <a:pos x="96" y="12"/>
              </a:cxn>
              <a:cxn ang="0">
                <a:pos x="102" y="6"/>
              </a:cxn>
              <a:cxn ang="0">
                <a:pos x="96" y="0"/>
              </a:cxn>
              <a:cxn ang="0">
                <a:pos x="90" y="0"/>
              </a:cxn>
              <a:cxn ang="0">
                <a:pos x="6" y="0"/>
              </a:cxn>
            </a:cxnLst>
            <a:rect l="0" t="0" r="r" b="b"/>
            <a:pathLst>
              <a:path w="102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90" y="18"/>
                </a:lnTo>
                <a:lnTo>
                  <a:pt x="6" y="18"/>
                </a:lnTo>
                <a:lnTo>
                  <a:pt x="96" y="12"/>
                </a:lnTo>
                <a:lnTo>
                  <a:pt x="102" y="6"/>
                </a:lnTo>
                <a:lnTo>
                  <a:pt x="96" y="0"/>
                </a:lnTo>
                <a:lnTo>
                  <a:pt x="90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52" name="Freeform 734"/>
          <p:cNvSpPr>
            <a:spLocks/>
          </p:cNvSpPr>
          <p:nvPr/>
        </p:nvSpPr>
        <p:spPr bwMode="auto">
          <a:xfrm>
            <a:off x="6551271" y="2774020"/>
            <a:ext cx="138147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15" y="3"/>
              </a:cxn>
              <a:cxn ang="0">
                <a:pos x="1" y="3"/>
              </a:cxn>
              <a:cxn ang="0">
                <a:pos x="16" y="2"/>
              </a:cxn>
              <a:cxn ang="0">
                <a:pos x="16" y="2"/>
              </a:cxn>
              <a:cxn ang="0">
                <a:pos x="17" y="1"/>
              </a:cxn>
              <a:cxn ang="0">
                <a:pos x="16" y="0"/>
              </a:cxn>
              <a:cxn ang="0">
                <a:pos x="16" y="0"/>
              </a:cxn>
              <a:cxn ang="0">
                <a:pos x="15" y="0"/>
              </a:cxn>
              <a:cxn ang="0">
                <a:pos x="1" y="0"/>
              </a:cxn>
            </a:cxnLst>
            <a:rect l="0" t="0" r="r" b="b"/>
            <a:pathLst>
              <a:path w="17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15" y="3"/>
                </a:lnTo>
                <a:lnTo>
                  <a:pt x="1" y="3"/>
                </a:lnTo>
                <a:lnTo>
                  <a:pt x="16" y="2"/>
                </a:lnTo>
                <a:lnTo>
                  <a:pt x="16" y="2"/>
                </a:lnTo>
                <a:lnTo>
                  <a:pt x="17" y="1"/>
                </a:lnTo>
                <a:lnTo>
                  <a:pt x="16" y="0"/>
                </a:lnTo>
                <a:lnTo>
                  <a:pt x="16" y="0"/>
                </a:lnTo>
                <a:lnTo>
                  <a:pt x="15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53" name="Freeform 735"/>
          <p:cNvSpPr>
            <a:spLocks/>
          </p:cNvSpPr>
          <p:nvPr/>
        </p:nvSpPr>
        <p:spPr bwMode="auto">
          <a:xfrm>
            <a:off x="6665039" y="2774020"/>
            <a:ext cx="89389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54" y="18"/>
              </a:cxn>
              <a:cxn ang="0">
                <a:pos x="6" y="18"/>
              </a:cxn>
              <a:cxn ang="0">
                <a:pos x="60" y="12"/>
              </a:cxn>
              <a:cxn ang="0">
                <a:pos x="66" y="12"/>
              </a:cxn>
              <a:cxn ang="0">
                <a:pos x="66" y="0"/>
              </a:cxn>
              <a:cxn ang="0">
                <a:pos x="54" y="0"/>
              </a:cxn>
              <a:cxn ang="0">
                <a:pos x="6" y="0"/>
              </a:cxn>
            </a:cxnLst>
            <a:rect l="0" t="0" r="r" b="b"/>
            <a:pathLst>
              <a:path w="66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54" y="18"/>
                </a:lnTo>
                <a:lnTo>
                  <a:pt x="6" y="18"/>
                </a:lnTo>
                <a:lnTo>
                  <a:pt x="60" y="12"/>
                </a:lnTo>
                <a:lnTo>
                  <a:pt x="66" y="12"/>
                </a:lnTo>
                <a:lnTo>
                  <a:pt x="66" y="0"/>
                </a:lnTo>
                <a:lnTo>
                  <a:pt x="54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54" name="Freeform 736"/>
          <p:cNvSpPr>
            <a:spLocks/>
          </p:cNvSpPr>
          <p:nvPr/>
        </p:nvSpPr>
        <p:spPr bwMode="auto">
          <a:xfrm>
            <a:off x="6665039" y="2774020"/>
            <a:ext cx="89389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9" y="3"/>
              </a:cxn>
              <a:cxn ang="0">
                <a:pos x="1" y="3"/>
              </a:cxn>
              <a:cxn ang="0">
                <a:pos x="10" y="2"/>
              </a:cxn>
              <a:cxn ang="0">
                <a:pos x="11" y="2"/>
              </a:cxn>
              <a:cxn ang="0">
                <a:pos x="11" y="1"/>
              </a:cxn>
              <a:cxn ang="0">
                <a:pos x="11" y="0"/>
              </a:cxn>
              <a:cxn ang="0">
                <a:pos x="10" y="0"/>
              </a:cxn>
              <a:cxn ang="0">
                <a:pos x="9" y="0"/>
              </a:cxn>
              <a:cxn ang="0">
                <a:pos x="1" y="0"/>
              </a:cxn>
            </a:cxnLst>
            <a:rect l="0" t="0" r="r" b="b"/>
            <a:pathLst>
              <a:path w="11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9" y="3"/>
                </a:lnTo>
                <a:lnTo>
                  <a:pt x="1" y="3"/>
                </a:lnTo>
                <a:lnTo>
                  <a:pt x="10" y="2"/>
                </a:lnTo>
                <a:lnTo>
                  <a:pt x="11" y="2"/>
                </a:lnTo>
                <a:lnTo>
                  <a:pt x="11" y="1"/>
                </a:lnTo>
                <a:lnTo>
                  <a:pt x="11" y="0"/>
                </a:lnTo>
                <a:lnTo>
                  <a:pt x="10" y="0"/>
                </a:lnTo>
                <a:lnTo>
                  <a:pt x="9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55" name="Freeform 737"/>
          <p:cNvSpPr>
            <a:spLocks/>
          </p:cNvSpPr>
          <p:nvPr/>
        </p:nvSpPr>
        <p:spPr bwMode="auto">
          <a:xfrm>
            <a:off x="6730050" y="2774020"/>
            <a:ext cx="32505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12" y="18"/>
              </a:cxn>
              <a:cxn ang="0">
                <a:pos x="6" y="18"/>
              </a:cxn>
              <a:cxn ang="0">
                <a:pos x="18" y="12"/>
              </a:cxn>
              <a:cxn ang="0">
                <a:pos x="24" y="12"/>
              </a:cxn>
              <a:cxn ang="0">
                <a:pos x="24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24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12" y="18"/>
                </a:lnTo>
                <a:lnTo>
                  <a:pt x="6" y="18"/>
                </a:lnTo>
                <a:lnTo>
                  <a:pt x="18" y="12"/>
                </a:lnTo>
                <a:lnTo>
                  <a:pt x="24" y="12"/>
                </a:lnTo>
                <a:lnTo>
                  <a:pt x="24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56" name="Freeform 738"/>
          <p:cNvSpPr>
            <a:spLocks/>
          </p:cNvSpPr>
          <p:nvPr/>
        </p:nvSpPr>
        <p:spPr bwMode="auto">
          <a:xfrm>
            <a:off x="6730050" y="2774020"/>
            <a:ext cx="32505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2" y="3"/>
              </a:cxn>
              <a:cxn ang="0">
                <a:pos x="1" y="3"/>
              </a:cxn>
              <a:cxn ang="0">
                <a:pos x="3" y="2"/>
              </a:cxn>
              <a:cxn ang="0">
                <a:pos x="4" y="2"/>
              </a:cxn>
              <a:cxn ang="0">
                <a:pos x="4" y="1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2" y="3"/>
                </a:lnTo>
                <a:lnTo>
                  <a:pt x="1" y="3"/>
                </a:lnTo>
                <a:lnTo>
                  <a:pt x="3" y="2"/>
                </a:lnTo>
                <a:lnTo>
                  <a:pt x="4" y="2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57" name="Freeform 739"/>
          <p:cNvSpPr>
            <a:spLocks/>
          </p:cNvSpPr>
          <p:nvPr/>
        </p:nvSpPr>
        <p:spPr bwMode="auto">
          <a:xfrm>
            <a:off x="6738176" y="2774020"/>
            <a:ext cx="48758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24" y="18"/>
              </a:cxn>
              <a:cxn ang="0">
                <a:pos x="6" y="18"/>
              </a:cxn>
              <a:cxn ang="0">
                <a:pos x="30" y="12"/>
              </a:cxn>
              <a:cxn ang="0">
                <a:pos x="36" y="6"/>
              </a:cxn>
              <a:cxn ang="0">
                <a:pos x="30" y="0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6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24" y="18"/>
                </a:lnTo>
                <a:lnTo>
                  <a:pt x="6" y="18"/>
                </a:lnTo>
                <a:lnTo>
                  <a:pt x="30" y="12"/>
                </a:lnTo>
                <a:lnTo>
                  <a:pt x="36" y="6"/>
                </a:lnTo>
                <a:lnTo>
                  <a:pt x="30" y="0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58" name="Freeform 740"/>
          <p:cNvSpPr>
            <a:spLocks/>
          </p:cNvSpPr>
          <p:nvPr/>
        </p:nvSpPr>
        <p:spPr bwMode="auto">
          <a:xfrm>
            <a:off x="6738176" y="2774020"/>
            <a:ext cx="48758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4" y="3"/>
              </a:cxn>
              <a:cxn ang="0">
                <a:pos x="1" y="3"/>
              </a:cxn>
              <a:cxn ang="0">
                <a:pos x="5" y="2"/>
              </a:cxn>
              <a:cxn ang="0">
                <a:pos x="5" y="2"/>
              </a:cxn>
              <a:cxn ang="0">
                <a:pos x="6" y="1"/>
              </a:cxn>
              <a:cxn ang="0">
                <a:pos x="5" y="0"/>
              </a:cxn>
              <a:cxn ang="0">
                <a:pos x="5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6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4" y="3"/>
                </a:lnTo>
                <a:lnTo>
                  <a:pt x="1" y="3"/>
                </a:lnTo>
                <a:lnTo>
                  <a:pt x="5" y="2"/>
                </a:lnTo>
                <a:lnTo>
                  <a:pt x="5" y="2"/>
                </a:lnTo>
                <a:lnTo>
                  <a:pt x="6" y="1"/>
                </a:lnTo>
                <a:lnTo>
                  <a:pt x="5" y="0"/>
                </a:lnTo>
                <a:lnTo>
                  <a:pt x="5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59" name="Freeform 741"/>
          <p:cNvSpPr>
            <a:spLocks/>
          </p:cNvSpPr>
          <p:nvPr/>
        </p:nvSpPr>
        <p:spPr bwMode="auto">
          <a:xfrm>
            <a:off x="6762555" y="2774020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24" y="18"/>
              </a:cxn>
              <a:cxn ang="0">
                <a:pos x="6" y="18"/>
              </a:cxn>
              <a:cxn ang="0">
                <a:pos x="24" y="12"/>
              </a:cxn>
              <a:cxn ang="0">
                <a:pos x="30" y="12"/>
              </a:cxn>
              <a:cxn ang="0">
                <a:pos x="30" y="0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24" y="18"/>
                </a:lnTo>
                <a:lnTo>
                  <a:pt x="6" y="18"/>
                </a:lnTo>
                <a:lnTo>
                  <a:pt x="24" y="12"/>
                </a:lnTo>
                <a:lnTo>
                  <a:pt x="30" y="12"/>
                </a:lnTo>
                <a:lnTo>
                  <a:pt x="30" y="0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60" name="Freeform 742"/>
          <p:cNvSpPr>
            <a:spLocks/>
          </p:cNvSpPr>
          <p:nvPr/>
        </p:nvSpPr>
        <p:spPr bwMode="auto">
          <a:xfrm>
            <a:off x="6762555" y="2774020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4" y="3"/>
              </a:cxn>
              <a:cxn ang="0">
                <a:pos x="1" y="3"/>
              </a:cxn>
              <a:cxn ang="0">
                <a:pos x="4" y="2"/>
              </a:cxn>
              <a:cxn ang="0">
                <a:pos x="5" y="2"/>
              </a:cxn>
              <a:cxn ang="0">
                <a:pos x="5" y="1"/>
              </a:cxn>
              <a:cxn ang="0">
                <a:pos x="5" y="0"/>
              </a:cxn>
              <a:cxn ang="0">
                <a:pos x="4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4" y="3"/>
                </a:lnTo>
                <a:lnTo>
                  <a:pt x="1" y="3"/>
                </a:lnTo>
                <a:lnTo>
                  <a:pt x="4" y="2"/>
                </a:lnTo>
                <a:lnTo>
                  <a:pt x="5" y="2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61" name="Freeform 743"/>
          <p:cNvSpPr>
            <a:spLocks/>
          </p:cNvSpPr>
          <p:nvPr/>
        </p:nvSpPr>
        <p:spPr bwMode="auto">
          <a:xfrm>
            <a:off x="6778807" y="2731651"/>
            <a:ext cx="24379" cy="63553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0" y="48"/>
              </a:cxn>
              <a:cxn ang="0">
                <a:pos x="6" y="48"/>
              </a:cxn>
              <a:cxn ang="0">
                <a:pos x="12" y="54"/>
              </a:cxn>
              <a:cxn ang="0">
                <a:pos x="12" y="48"/>
              </a:cxn>
              <a:cxn ang="0">
                <a:pos x="18" y="48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42"/>
              </a:cxn>
            </a:cxnLst>
            <a:rect l="0" t="0" r="r" b="b"/>
            <a:pathLst>
              <a:path w="18" h="54">
                <a:moveTo>
                  <a:pt x="0" y="42"/>
                </a:moveTo>
                <a:lnTo>
                  <a:pt x="0" y="48"/>
                </a:lnTo>
                <a:lnTo>
                  <a:pt x="6" y="48"/>
                </a:lnTo>
                <a:lnTo>
                  <a:pt x="12" y="54"/>
                </a:lnTo>
                <a:lnTo>
                  <a:pt x="12" y="48"/>
                </a:lnTo>
                <a:lnTo>
                  <a:pt x="18" y="48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62" name="Freeform 744"/>
          <p:cNvSpPr>
            <a:spLocks/>
          </p:cNvSpPr>
          <p:nvPr/>
        </p:nvSpPr>
        <p:spPr bwMode="auto">
          <a:xfrm>
            <a:off x="6778807" y="2731651"/>
            <a:ext cx="24379" cy="63553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8"/>
              </a:cxn>
              <a:cxn ang="0">
                <a:pos x="1" y="8"/>
              </a:cxn>
              <a:cxn ang="0">
                <a:pos x="2" y="9"/>
              </a:cxn>
              <a:cxn ang="0">
                <a:pos x="2" y="8"/>
              </a:cxn>
              <a:cxn ang="0">
                <a:pos x="3" y="8"/>
              </a:cxn>
              <a:cxn ang="0">
                <a:pos x="3" y="2"/>
              </a:cxn>
              <a:cxn ang="0">
                <a:pos x="3" y="7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7"/>
              </a:cxn>
            </a:cxnLst>
            <a:rect l="0" t="0" r="r" b="b"/>
            <a:pathLst>
              <a:path w="3" h="9">
                <a:moveTo>
                  <a:pt x="0" y="7"/>
                </a:moveTo>
                <a:lnTo>
                  <a:pt x="0" y="8"/>
                </a:lnTo>
                <a:lnTo>
                  <a:pt x="1" y="8"/>
                </a:lnTo>
                <a:lnTo>
                  <a:pt x="2" y="9"/>
                </a:lnTo>
                <a:lnTo>
                  <a:pt x="2" y="8"/>
                </a:lnTo>
                <a:lnTo>
                  <a:pt x="3" y="8"/>
                </a:lnTo>
                <a:lnTo>
                  <a:pt x="3" y="2"/>
                </a:lnTo>
                <a:lnTo>
                  <a:pt x="3" y="7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63" name="Freeform 745"/>
          <p:cNvSpPr>
            <a:spLocks/>
          </p:cNvSpPr>
          <p:nvPr/>
        </p:nvSpPr>
        <p:spPr bwMode="auto">
          <a:xfrm>
            <a:off x="6778807" y="2731651"/>
            <a:ext cx="32505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18" y="18"/>
              </a:cxn>
              <a:cxn ang="0">
                <a:pos x="18" y="12"/>
              </a:cxn>
              <a:cxn ang="0">
                <a:pos x="24" y="12"/>
              </a:cxn>
              <a:cxn ang="0">
                <a:pos x="18" y="6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24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18" y="18"/>
                </a:lnTo>
                <a:lnTo>
                  <a:pt x="18" y="12"/>
                </a:lnTo>
                <a:lnTo>
                  <a:pt x="24" y="12"/>
                </a:lnTo>
                <a:lnTo>
                  <a:pt x="18" y="6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64" name="Freeform 746"/>
          <p:cNvSpPr>
            <a:spLocks/>
          </p:cNvSpPr>
          <p:nvPr/>
        </p:nvSpPr>
        <p:spPr bwMode="auto">
          <a:xfrm>
            <a:off x="6778807" y="2731651"/>
            <a:ext cx="32505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2" y="3"/>
              </a:cxn>
              <a:cxn ang="0">
                <a:pos x="2" y="3"/>
              </a:cxn>
              <a:cxn ang="0">
                <a:pos x="3" y="3"/>
              </a:cxn>
              <a:cxn ang="0">
                <a:pos x="3" y="2"/>
              </a:cxn>
              <a:cxn ang="0">
                <a:pos x="4" y="2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2" y="3"/>
                </a:lnTo>
                <a:lnTo>
                  <a:pt x="2" y="3"/>
                </a:lnTo>
                <a:lnTo>
                  <a:pt x="3" y="3"/>
                </a:lnTo>
                <a:lnTo>
                  <a:pt x="3" y="2"/>
                </a:lnTo>
                <a:lnTo>
                  <a:pt x="4" y="2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65" name="Freeform 747"/>
          <p:cNvSpPr>
            <a:spLocks/>
          </p:cNvSpPr>
          <p:nvPr/>
        </p:nvSpPr>
        <p:spPr bwMode="auto">
          <a:xfrm>
            <a:off x="6786934" y="2731651"/>
            <a:ext cx="65010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48" y="18"/>
              </a:cxn>
              <a:cxn ang="0">
                <a:pos x="48" y="0"/>
              </a:cxn>
              <a:cxn ang="0">
                <a:pos x="42" y="0"/>
              </a:cxn>
              <a:cxn ang="0">
                <a:pos x="6" y="0"/>
              </a:cxn>
            </a:cxnLst>
            <a:rect l="0" t="0" r="r" b="b"/>
            <a:pathLst>
              <a:path w="48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48" y="18"/>
                </a:lnTo>
                <a:lnTo>
                  <a:pt x="48" y="0"/>
                </a:lnTo>
                <a:lnTo>
                  <a:pt x="42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66" name="Freeform 748"/>
          <p:cNvSpPr>
            <a:spLocks/>
          </p:cNvSpPr>
          <p:nvPr/>
        </p:nvSpPr>
        <p:spPr bwMode="auto">
          <a:xfrm>
            <a:off x="6786934" y="2731651"/>
            <a:ext cx="65010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7" y="3"/>
              </a:cxn>
              <a:cxn ang="0">
                <a:pos x="1" y="3"/>
              </a:cxn>
              <a:cxn ang="0">
                <a:pos x="8" y="3"/>
              </a:cxn>
              <a:cxn ang="0">
                <a:pos x="8" y="2"/>
              </a:cxn>
              <a:cxn ang="0">
                <a:pos x="8" y="2"/>
              </a:cxn>
              <a:cxn ang="0">
                <a:pos x="8" y="1"/>
              </a:cxn>
              <a:cxn ang="0">
                <a:pos x="8" y="0"/>
              </a:cxn>
              <a:cxn ang="0">
                <a:pos x="7" y="0"/>
              </a:cxn>
              <a:cxn ang="0">
                <a:pos x="1" y="0"/>
              </a:cxn>
            </a:cxnLst>
            <a:rect l="0" t="0" r="r" b="b"/>
            <a:pathLst>
              <a:path w="8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7" y="3"/>
                </a:lnTo>
                <a:lnTo>
                  <a:pt x="1" y="3"/>
                </a:lnTo>
                <a:lnTo>
                  <a:pt x="8" y="3"/>
                </a:lnTo>
                <a:lnTo>
                  <a:pt x="8" y="2"/>
                </a:lnTo>
                <a:lnTo>
                  <a:pt x="8" y="2"/>
                </a:lnTo>
                <a:lnTo>
                  <a:pt x="8" y="1"/>
                </a:lnTo>
                <a:lnTo>
                  <a:pt x="8" y="0"/>
                </a:lnTo>
                <a:lnTo>
                  <a:pt x="7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67" name="Freeform 749"/>
          <p:cNvSpPr>
            <a:spLocks/>
          </p:cNvSpPr>
          <p:nvPr/>
        </p:nvSpPr>
        <p:spPr bwMode="auto">
          <a:xfrm>
            <a:off x="6827565" y="2731651"/>
            <a:ext cx="73137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6" y="6"/>
              </a:cxn>
              <a:cxn ang="0">
                <a:pos x="0" y="12"/>
              </a:cxn>
              <a:cxn ang="0">
                <a:pos x="6" y="12"/>
              </a:cxn>
              <a:cxn ang="0">
                <a:pos x="6" y="18"/>
              </a:cxn>
              <a:cxn ang="0">
                <a:pos x="48" y="18"/>
              </a:cxn>
              <a:cxn ang="0">
                <a:pos x="54" y="12"/>
              </a:cxn>
              <a:cxn ang="0">
                <a:pos x="54" y="6"/>
              </a:cxn>
              <a:cxn ang="0">
                <a:pos x="48" y="0"/>
              </a:cxn>
              <a:cxn ang="0">
                <a:pos x="12" y="0"/>
              </a:cxn>
            </a:cxnLst>
            <a:rect l="0" t="0" r="r" b="b"/>
            <a:pathLst>
              <a:path w="54" h="18">
                <a:moveTo>
                  <a:pt x="12" y="0"/>
                </a:moveTo>
                <a:lnTo>
                  <a:pt x="6" y="0"/>
                </a:lnTo>
                <a:lnTo>
                  <a:pt x="6" y="6"/>
                </a:lnTo>
                <a:lnTo>
                  <a:pt x="0" y="12"/>
                </a:lnTo>
                <a:lnTo>
                  <a:pt x="6" y="12"/>
                </a:lnTo>
                <a:lnTo>
                  <a:pt x="6" y="18"/>
                </a:lnTo>
                <a:lnTo>
                  <a:pt x="48" y="18"/>
                </a:lnTo>
                <a:lnTo>
                  <a:pt x="54" y="12"/>
                </a:lnTo>
                <a:lnTo>
                  <a:pt x="54" y="6"/>
                </a:lnTo>
                <a:lnTo>
                  <a:pt x="48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68" name="Freeform 750"/>
          <p:cNvSpPr>
            <a:spLocks/>
          </p:cNvSpPr>
          <p:nvPr/>
        </p:nvSpPr>
        <p:spPr bwMode="auto">
          <a:xfrm>
            <a:off x="6827565" y="2731651"/>
            <a:ext cx="73137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1" y="2"/>
              </a:cxn>
              <a:cxn ang="0">
                <a:pos x="1" y="3"/>
              </a:cxn>
              <a:cxn ang="0">
                <a:pos x="8" y="3"/>
              </a:cxn>
              <a:cxn ang="0">
                <a:pos x="2" y="3"/>
              </a:cxn>
              <a:cxn ang="0">
                <a:pos x="8" y="3"/>
              </a:cxn>
              <a:cxn ang="0">
                <a:pos x="9" y="2"/>
              </a:cxn>
              <a:cxn ang="0">
                <a:pos x="9" y="2"/>
              </a:cxn>
              <a:cxn ang="0">
                <a:pos x="9" y="1"/>
              </a:cxn>
              <a:cxn ang="0">
                <a:pos x="8" y="0"/>
              </a:cxn>
              <a:cxn ang="0">
                <a:pos x="8" y="0"/>
              </a:cxn>
              <a:cxn ang="0">
                <a:pos x="2" y="0"/>
              </a:cxn>
            </a:cxnLst>
            <a:rect l="0" t="0" r="r" b="b"/>
            <a:pathLst>
              <a:path w="9" h="3">
                <a:moveTo>
                  <a:pt x="2" y="0"/>
                </a:move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1" y="2"/>
                </a:lnTo>
                <a:lnTo>
                  <a:pt x="1" y="3"/>
                </a:lnTo>
                <a:lnTo>
                  <a:pt x="8" y="3"/>
                </a:lnTo>
                <a:lnTo>
                  <a:pt x="2" y="3"/>
                </a:lnTo>
                <a:lnTo>
                  <a:pt x="8" y="3"/>
                </a:lnTo>
                <a:lnTo>
                  <a:pt x="9" y="2"/>
                </a:lnTo>
                <a:lnTo>
                  <a:pt x="9" y="2"/>
                </a:lnTo>
                <a:lnTo>
                  <a:pt x="9" y="1"/>
                </a:lnTo>
                <a:lnTo>
                  <a:pt x="8" y="0"/>
                </a:lnTo>
                <a:lnTo>
                  <a:pt x="8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69" name="Freeform 751"/>
          <p:cNvSpPr>
            <a:spLocks/>
          </p:cNvSpPr>
          <p:nvPr/>
        </p:nvSpPr>
        <p:spPr bwMode="auto">
          <a:xfrm>
            <a:off x="6876323" y="2731651"/>
            <a:ext cx="56884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36" y="18"/>
              </a:cxn>
              <a:cxn ang="0">
                <a:pos x="42" y="12"/>
              </a:cxn>
              <a:cxn ang="0">
                <a:pos x="42" y="6"/>
              </a:cxn>
              <a:cxn ang="0">
                <a:pos x="36" y="0"/>
              </a:cxn>
              <a:cxn ang="0">
                <a:pos x="12" y="0"/>
              </a:cxn>
            </a:cxnLst>
            <a:rect l="0" t="0" r="r" b="b"/>
            <a:pathLst>
              <a:path w="42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36" y="18"/>
                </a:lnTo>
                <a:lnTo>
                  <a:pt x="42" y="12"/>
                </a:lnTo>
                <a:lnTo>
                  <a:pt x="42" y="6"/>
                </a:lnTo>
                <a:lnTo>
                  <a:pt x="36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70" name="Freeform 752"/>
          <p:cNvSpPr>
            <a:spLocks/>
          </p:cNvSpPr>
          <p:nvPr/>
        </p:nvSpPr>
        <p:spPr bwMode="auto">
          <a:xfrm>
            <a:off x="6876323" y="2731651"/>
            <a:ext cx="56884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6" y="3"/>
              </a:cxn>
              <a:cxn ang="0">
                <a:pos x="2" y="3"/>
              </a:cxn>
              <a:cxn ang="0">
                <a:pos x="6" y="3"/>
              </a:cxn>
              <a:cxn ang="0">
                <a:pos x="7" y="2"/>
              </a:cxn>
              <a:cxn ang="0">
                <a:pos x="7" y="2"/>
              </a:cxn>
              <a:cxn ang="0">
                <a:pos x="7" y="1"/>
              </a:cxn>
              <a:cxn ang="0">
                <a:pos x="6" y="0"/>
              </a:cxn>
              <a:cxn ang="0">
                <a:pos x="6" y="0"/>
              </a:cxn>
              <a:cxn ang="0">
                <a:pos x="2" y="0"/>
              </a:cxn>
            </a:cxnLst>
            <a:rect l="0" t="0" r="r" b="b"/>
            <a:pathLst>
              <a:path w="7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6" y="3"/>
                </a:lnTo>
                <a:lnTo>
                  <a:pt x="2" y="3"/>
                </a:lnTo>
                <a:lnTo>
                  <a:pt x="6" y="3"/>
                </a:lnTo>
                <a:lnTo>
                  <a:pt x="7" y="2"/>
                </a:lnTo>
                <a:lnTo>
                  <a:pt x="7" y="2"/>
                </a:lnTo>
                <a:lnTo>
                  <a:pt x="7" y="1"/>
                </a:lnTo>
                <a:lnTo>
                  <a:pt x="6" y="0"/>
                </a:lnTo>
                <a:lnTo>
                  <a:pt x="6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71" name="Freeform 753"/>
          <p:cNvSpPr>
            <a:spLocks/>
          </p:cNvSpPr>
          <p:nvPr/>
        </p:nvSpPr>
        <p:spPr bwMode="auto">
          <a:xfrm>
            <a:off x="6908828" y="2731651"/>
            <a:ext cx="10564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78" y="18"/>
              </a:cxn>
              <a:cxn ang="0">
                <a:pos x="78" y="0"/>
              </a:cxn>
              <a:cxn ang="0">
                <a:pos x="72" y="0"/>
              </a:cxn>
              <a:cxn ang="0">
                <a:pos x="12" y="0"/>
              </a:cxn>
            </a:cxnLst>
            <a:rect l="0" t="0" r="r" b="b"/>
            <a:pathLst>
              <a:path w="78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78" y="18"/>
                </a:lnTo>
                <a:lnTo>
                  <a:pt x="78" y="0"/>
                </a:lnTo>
                <a:lnTo>
                  <a:pt x="72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72" name="Freeform 754"/>
          <p:cNvSpPr>
            <a:spLocks/>
          </p:cNvSpPr>
          <p:nvPr/>
        </p:nvSpPr>
        <p:spPr bwMode="auto">
          <a:xfrm>
            <a:off x="6908828" y="2731651"/>
            <a:ext cx="10564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12" y="3"/>
              </a:cxn>
              <a:cxn ang="0">
                <a:pos x="2" y="3"/>
              </a:cxn>
              <a:cxn ang="0">
                <a:pos x="13" y="3"/>
              </a:cxn>
              <a:cxn ang="0">
                <a:pos x="13" y="2"/>
              </a:cxn>
              <a:cxn ang="0">
                <a:pos x="13" y="2"/>
              </a:cxn>
              <a:cxn ang="0">
                <a:pos x="13" y="1"/>
              </a:cxn>
              <a:cxn ang="0">
                <a:pos x="13" y="0"/>
              </a:cxn>
              <a:cxn ang="0">
                <a:pos x="12" y="0"/>
              </a:cxn>
              <a:cxn ang="0">
                <a:pos x="2" y="0"/>
              </a:cxn>
            </a:cxnLst>
            <a:rect l="0" t="0" r="r" b="b"/>
            <a:pathLst>
              <a:path w="13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12" y="3"/>
                </a:lnTo>
                <a:lnTo>
                  <a:pt x="2" y="3"/>
                </a:lnTo>
                <a:lnTo>
                  <a:pt x="13" y="3"/>
                </a:lnTo>
                <a:lnTo>
                  <a:pt x="13" y="2"/>
                </a:lnTo>
                <a:lnTo>
                  <a:pt x="13" y="2"/>
                </a:lnTo>
                <a:lnTo>
                  <a:pt x="13" y="1"/>
                </a:lnTo>
                <a:lnTo>
                  <a:pt x="13" y="0"/>
                </a:lnTo>
                <a:lnTo>
                  <a:pt x="1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73" name="Freeform 755"/>
          <p:cNvSpPr>
            <a:spLocks/>
          </p:cNvSpPr>
          <p:nvPr/>
        </p:nvSpPr>
        <p:spPr bwMode="auto">
          <a:xfrm>
            <a:off x="6990091" y="2689283"/>
            <a:ext cx="24379" cy="63553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6" y="54"/>
              </a:cxn>
              <a:cxn ang="0">
                <a:pos x="18" y="54"/>
              </a:cxn>
              <a:cxn ang="0">
                <a:pos x="18" y="6"/>
              </a:cxn>
              <a:cxn ang="0">
                <a:pos x="12" y="0"/>
              </a:cxn>
              <a:cxn ang="0">
                <a:pos x="6" y="6"/>
              </a:cxn>
              <a:cxn ang="0">
                <a:pos x="0" y="6"/>
              </a:cxn>
              <a:cxn ang="0">
                <a:pos x="0" y="12"/>
              </a:cxn>
              <a:cxn ang="0">
                <a:pos x="0" y="48"/>
              </a:cxn>
            </a:cxnLst>
            <a:rect l="0" t="0" r="r" b="b"/>
            <a:pathLst>
              <a:path w="18" h="54">
                <a:moveTo>
                  <a:pt x="0" y="48"/>
                </a:moveTo>
                <a:lnTo>
                  <a:pt x="6" y="54"/>
                </a:lnTo>
                <a:lnTo>
                  <a:pt x="18" y="54"/>
                </a:lnTo>
                <a:lnTo>
                  <a:pt x="18" y="6"/>
                </a:lnTo>
                <a:lnTo>
                  <a:pt x="12" y="0"/>
                </a:lnTo>
                <a:lnTo>
                  <a:pt x="6" y="6"/>
                </a:lnTo>
                <a:lnTo>
                  <a:pt x="0" y="6"/>
                </a:lnTo>
                <a:lnTo>
                  <a:pt x="0" y="12"/>
                </a:lnTo>
                <a:lnTo>
                  <a:pt x="0" y="48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74" name="Freeform 756"/>
          <p:cNvSpPr>
            <a:spLocks/>
          </p:cNvSpPr>
          <p:nvPr/>
        </p:nvSpPr>
        <p:spPr bwMode="auto">
          <a:xfrm>
            <a:off x="6990091" y="2689283"/>
            <a:ext cx="24379" cy="63553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1" y="8"/>
              </a:cxn>
              <a:cxn ang="0">
                <a:pos x="1" y="9"/>
              </a:cxn>
              <a:cxn ang="0">
                <a:pos x="2" y="9"/>
              </a:cxn>
              <a:cxn ang="0">
                <a:pos x="3" y="9"/>
              </a:cxn>
              <a:cxn ang="0">
                <a:pos x="3" y="8"/>
              </a:cxn>
              <a:cxn ang="0">
                <a:pos x="3" y="2"/>
              </a:cxn>
              <a:cxn ang="0">
                <a:pos x="3" y="8"/>
              </a:cxn>
              <a:cxn ang="0">
                <a:pos x="3" y="1"/>
              </a:cxn>
              <a:cxn ang="0">
                <a:pos x="3" y="1"/>
              </a:cxn>
              <a:cxn ang="0">
                <a:pos x="2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8"/>
              </a:cxn>
            </a:cxnLst>
            <a:rect l="0" t="0" r="r" b="b"/>
            <a:pathLst>
              <a:path w="3" h="9">
                <a:moveTo>
                  <a:pt x="0" y="8"/>
                </a:moveTo>
                <a:lnTo>
                  <a:pt x="1" y="8"/>
                </a:lnTo>
                <a:lnTo>
                  <a:pt x="1" y="9"/>
                </a:lnTo>
                <a:lnTo>
                  <a:pt x="2" y="9"/>
                </a:lnTo>
                <a:lnTo>
                  <a:pt x="3" y="9"/>
                </a:lnTo>
                <a:lnTo>
                  <a:pt x="3" y="8"/>
                </a:lnTo>
                <a:lnTo>
                  <a:pt x="3" y="2"/>
                </a:lnTo>
                <a:lnTo>
                  <a:pt x="3" y="8"/>
                </a:lnTo>
                <a:lnTo>
                  <a:pt x="3" y="1"/>
                </a:lnTo>
                <a:lnTo>
                  <a:pt x="3" y="1"/>
                </a:lnTo>
                <a:lnTo>
                  <a:pt x="2" y="0"/>
                </a:ln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8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75" name="Freeform 757"/>
          <p:cNvSpPr>
            <a:spLocks/>
          </p:cNvSpPr>
          <p:nvPr/>
        </p:nvSpPr>
        <p:spPr bwMode="auto">
          <a:xfrm>
            <a:off x="6990091" y="2689283"/>
            <a:ext cx="40632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6"/>
              </a:cxn>
              <a:cxn ang="0">
                <a:pos x="0" y="6"/>
              </a:cxn>
              <a:cxn ang="0">
                <a:pos x="0" y="18"/>
              </a:cxn>
              <a:cxn ang="0">
                <a:pos x="24" y="18"/>
              </a:cxn>
              <a:cxn ang="0">
                <a:pos x="30" y="12"/>
              </a:cxn>
              <a:cxn ang="0">
                <a:pos x="24" y="6"/>
              </a:cxn>
              <a:cxn ang="0">
                <a:pos x="18" y="0"/>
              </a:cxn>
              <a:cxn ang="0">
                <a:pos x="12" y="0"/>
              </a:cxn>
            </a:cxnLst>
            <a:rect l="0" t="0" r="r" b="b"/>
            <a:pathLst>
              <a:path w="30" h="18">
                <a:moveTo>
                  <a:pt x="12" y="0"/>
                </a:moveTo>
                <a:lnTo>
                  <a:pt x="6" y="6"/>
                </a:lnTo>
                <a:lnTo>
                  <a:pt x="0" y="6"/>
                </a:lnTo>
                <a:lnTo>
                  <a:pt x="0" y="18"/>
                </a:lnTo>
                <a:lnTo>
                  <a:pt x="24" y="18"/>
                </a:lnTo>
                <a:lnTo>
                  <a:pt x="30" y="12"/>
                </a:lnTo>
                <a:lnTo>
                  <a:pt x="24" y="6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76" name="Freeform 758"/>
          <p:cNvSpPr>
            <a:spLocks/>
          </p:cNvSpPr>
          <p:nvPr/>
        </p:nvSpPr>
        <p:spPr bwMode="auto">
          <a:xfrm>
            <a:off x="6990091" y="2689283"/>
            <a:ext cx="40632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3" y="3"/>
              </a:cxn>
              <a:cxn ang="0">
                <a:pos x="2" y="3"/>
              </a:cxn>
              <a:cxn ang="0">
                <a:pos x="4" y="3"/>
              </a:cxn>
              <a:cxn ang="0">
                <a:pos x="4" y="3"/>
              </a:cxn>
              <a:cxn ang="0">
                <a:pos x="5" y="2"/>
              </a:cxn>
              <a:cxn ang="0">
                <a:pos x="4" y="1"/>
              </a:cxn>
              <a:cxn ang="0">
                <a:pos x="4" y="1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5" h="3">
                <a:moveTo>
                  <a:pt x="2" y="0"/>
                </a:move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3" y="3"/>
                </a:lnTo>
                <a:lnTo>
                  <a:pt x="2" y="3"/>
                </a:lnTo>
                <a:lnTo>
                  <a:pt x="4" y="3"/>
                </a:lnTo>
                <a:lnTo>
                  <a:pt x="4" y="3"/>
                </a:lnTo>
                <a:lnTo>
                  <a:pt x="5" y="2"/>
                </a:lnTo>
                <a:lnTo>
                  <a:pt x="4" y="1"/>
                </a:lnTo>
                <a:lnTo>
                  <a:pt x="4" y="1"/>
                </a:lnTo>
                <a:lnTo>
                  <a:pt x="3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77" name="Freeform 759"/>
          <p:cNvSpPr>
            <a:spLocks/>
          </p:cNvSpPr>
          <p:nvPr/>
        </p:nvSpPr>
        <p:spPr bwMode="auto">
          <a:xfrm>
            <a:off x="7006344" y="2653975"/>
            <a:ext cx="24379" cy="56492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0" y="48"/>
              </a:cxn>
              <a:cxn ang="0">
                <a:pos x="12" y="48"/>
              </a:cxn>
              <a:cxn ang="0">
                <a:pos x="18" y="6"/>
              </a:cxn>
              <a:cxn ang="0">
                <a:pos x="18" y="42"/>
              </a:cxn>
              <a:cxn ang="0">
                <a:pos x="12" y="6"/>
              </a:cxn>
              <a:cxn ang="0">
                <a:pos x="12" y="0"/>
              </a:cxn>
              <a:cxn ang="0">
                <a:pos x="0" y="0"/>
              </a:cxn>
              <a:cxn ang="0">
                <a:pos x="0" y="6"/>
              </a:cxn>
              <a:cxn ang="0">
                <a:pos x="0" y="42"/>
              </a:cxn>
            </a:cxnLst>
            <a:rect l="0" t="0" r="r" b="b"/>
            <a:pathLst>
              <a:path w="18" h="48">
                <a:moveTo>
                  <a:pt x="0" y="42"/>
                </a:moveTo>
                <a:lnTo>
                  <a:pt x="0" y="48"/>
                </a:lnTo>
                <a:lnTo>
                  <a:pt x="12" y="48"/>
                </a:lnTo>
                <a:lnTo>
                  <a:pt x="18" y="6"/>
                </a:lnTo>
                <a:lnTo>
                  <a:pt x="18" y="42"/>
                </a:lnTo>
                <a:lnTo>
                  <a:pt x="12" y="6"/>
                </a:lnTo>
                <a:lnTo>
                  <a:pt x="12" y="0"/>
                </a:lnTo>
                <a:lnTo>
                  <a:pt x="0" y="0"/>
                </a:lnTo>
                <a:lnTo>
                  <a:pt x="0" y="6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78" name="Freeform 760"/>
          <p:cNvSpPr>
            <a:spLocks/>
          </p:cNvSpPr>
          <p:nvPr/>
        </p:nvSpPr>
        <p:spPr bwMode="auto">
          <a:xfrm>
            <a:off x="7006344" y="2653975"/>
            <a:ext cx="24379" cy="56492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8"/>
              </a:cxn>
              <a:cxn ang="0">
                <a:pos x="0" y="8"/>
              </a:cxn>
              <a:cxn ang="0">
                <a:pos x="1" y="8"/>
              </a:cxn>
              <a:cxn ang="0">
                <a:pos x="2" y="8"/>
              </a:cxn>
              <a:cxn ang="0">
                <a:pos x="2" y="8"/>
              </a:cxn>
              <a:cxn ang="0">
                <a:pos x="3" y="1"/>
              </a:cxn>
              <a:cxn ang="0">
                <a:pos x="3" y="7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7"/>
              </a:cxn>
            </a:cxnLst>
            <a:rect l="0" t="0" r="r" b="b"/>
            <a:pathLst>
              <a:path w="3" h="8">
                <a:moveTo>
                  <a:pt x="0" y="7"/>
                </a:moveTo>
                <a:lnTo>
                  <a:pt x="0" y="8"/>
                </a:lnTo>
                <a:lnTo>
                  <a:pt x="0" y="8"/>
                </a:lnTo>
                <a:lnTo>
                  <a:pt x="1" y="8"/>
                </a:lnTo>
                <a:lnTo>
                  <a:pt x="2" y="8"/>
                </a:lnTo>
                <a:lnTo>
                  <a:pt x="2" y="8"/>
                </a:lnTo>
                <a:lnTo>
                  <a:pt x="3" y="1"/>
                </a:lnTo>
                <a:lnTo>
                  <a:pt x="3" y="7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79" name="Freeform 761"/>
          <p:cNvSpPr>
            <a:spLocks/>
          </p:cNvSpPr>
          <p:nvPr/>
        </p:nvSpPr>
        <p:spPr bwMode="auto">
          <a:xfrm>
            <a:off x="7006344" y="2653975"/>
            <a:ext cx="4063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8"/>
              </a:cxn>
              <a:cxn ang="0">
                <a:pos x="30" y="18"/>
              </a:cxn>
              <a:cxn ang="0">
                <a:pos x="30" y="0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0" h="18">
                <a:moveTo>
                  <a:pt x="6" y="0"/>
                </a:moveTo>
                <a:lnTo>
                  <a:pt x="0" y="0"/>
                </a:lnTo>
                <a:lnTo>
                  <a:pt x="0" y="18"/>
                </a:lnTo>
                <a:lnTo>
                  <a:pt x="30" y="18"/>
                </a:lnTo>
                <a:lnTo>
                  <a:pt x="30" y="0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80" name="Freeform 762"/>
          <p:cNvSpPr>
            <a:spLocks/>
          </p:cNvSpPr>
          <p:nvPr/>
        </p:nvSpPr>
        <p:spPr bwMode="auto">
          <a:xfrm>
            <a:off x="7006344" y="2653975"/>
            <a:ext cx="4063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4" y="3"/>
              </a:cxn>
              <a:cxn ang="0">
                <a:pos x="1" y="3"/>
              </a:cxn>
              <a:cxn ang="0">
                <a:pos x="5" y="3"/>
              </a:cxn>
              <a:cxn ang="0">
                <a:pos x="5" y="2"/>
              </a:cxn>
              <a:cxn ang="0">
                <a:pos x="5" y="1"/>
              </a:cxn>
              <a:cxn ang="0">
                <a:pos x="5" y="1"/>
              </a:cxn>
              <a:cxn ang="0">
                <a:pos x="5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4" y="3"/>
                </a:lnTo>
                <a:lnTo>
                  <a:pt x="1" y="3"/>
                </a:lnTo>
                <a:lnTo>
                  <a:pt x="5" y="3"/>
                </a:lnTo>
                <a:lnTo>
                  <a:pt x="5" y="2"/>
                </a:lnTo>
                <a:lnTo>
                  <a:pt x="5" y="1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81" name="Freeform 763"/>
          <p:cNvSpPr>
            <a:spLocks/>
          </p:cNvSpPr>
          <p:nvPr/>
        </p:nvSpPr>
        <p:spPr bwMode="auto">
          <a:xfrm>
            <a:off x="7022597" y="2653975"/>
            <a:ext cx="227537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168" y="18"/>
              </a:cxn>
              <a:cxn ang="0">
                <a:pos x="168" y="0"/>
              </a:cxn>
              <a:cxn ang="0">
                <a:pos x="162" y="0"/>
              </a:cxn>
              <a:cxn ang="0">
                <a:pos x="12" y="0"/>
              </a:cxn>
            </a:cxnLst>
            <a:rect l="0" t="0" r="r" b="b"/>
            <a:pathLst>
              <a:path w="168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168" y="18"/>
                </a:lnTo>
                <a:lnTo>
                  <a:pt x="168" y="0"/>
                </a:lnTo>
                <a:lnTo>
                  <a:pt x="162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82" name="Freeform 764"/>
          <p:cNvSpPr>
            <a:spLocks/>
          </p:cNvSpPr>
          <p:nvPr/>
        </p:nvSpPr>
        <p:spPr bwMode="auto">
          <a:xfrm>
            <a:off x="7022597" y="2653975"/>
            <a:ext cx="227537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27" y="3"/>
              </a:cxn>
              <a:cxn ang="0">
                <a:pos x="2" y="3"/>
              </a:cxn>
              <a:cxn ang="0">
                <a:pos x="28" y="3"/>
              </a:cxn>
              <a:cxn ang="0">
                <a:pos x="28" y="2"/>
              </a:cxn>
              <a:cxn ang="0">
                <a:pos x="28" y="1"/>
              </a:cxn>
              <a:cxn ang="0">
                <a:pos x="28" y="1"/>
              </a:cxn>
              <a:cxn ang="0">
                <a:pos x="28" y="0"/>
              </a:cxn>
              <a:cxn ang="0">
                <a:pos x="27" y="0"/>
              </a:cxn>
              <a:cxn ang="0">
                <a:pos x="2" y="0"/>
              </a:cxn>
            </a:cxnLst>
            <a:rect l="0" t="0" r="r" b="b"/>
            <a:pathLst>
              <a:path w="28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27" y="3"/>
                </a:lnTo>
                <a:lnTo>
                  <a:pt x="2" y="3"/>
                </a:lnTo>
                <a:lnTo>
                  <a:pt x="28" y="3"/>
                </a:lnTo>
                <a:lnTo>
                  <a:pt x="28" y="2"/>
                </a:lnTo>
                <a:lnTo>
                  <a:pt x="28" y="1"/>
                </a:lnTo>
                <a:lnTo>
                  <a:pt x="28" y="1"/>
                </a:lnTo>
                <a:lnTo>
                  <a:pt x="28" y="0"/>
                </a:lnTo>
                <a:lnTo>
                  <a:pt x="27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83" name="Freeform 765"/>
          <p:cNvSpPr>
            <a:spLocks/>
          </p:cNvSpPr>
          <p:nvPr/>
        </p:nvSpPr>
        <p:spPr bwMode="auto">
          <a:xfrm>
            <a:off x="7225755" y="2611606"/>
            <a:ext cx="24379" cy="63553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6" y="48"/>
              </a:cxn>
              <a:cxn ang="0">
                <a:pos x="6" y="54"/>
              </a:cxn>
              <a:cxn ang="0">
                <a:pos x="18" y="54"/>
              </a:cxn>
              <a:cxn ang="0">
                <a:pos x="18" y="0"/>
              </a:cxn>
              <a:cxn ang="0">
                <a:pos x="6" y="0"/>
              </a:cxn>
              <a:cxn ang="0">
                <a:pos x="6" y="6"/>
              </a:cxn>
              <a:cxn ang="0">
                <a:pos x="0" y="12"/>
              </a:cxn>
              <a:cxn ang="0">
                <a:pos x="0" y="42"/>
              </a:cxn>
            </a:cxnLst>
            <a:rect l="0" t="0" r="r" b="b"/>
            <a:pathLst>
              <a:path w="18" h="54">
                <a:moveTo>
                  <a:pt x="0" y="42"/>
                </a:moveTo>
                <a:lnTo>
                  <a:pt x="6" y="48"/>
                </a:lnTo>
                <a:lnTo>
                  <a:pt x="6" y="54"/>
                </a:lnTo>
                <a:lnTo>
                  <a:pt x="18" y="54"/>
                </a:lnTo>
                <a:lnTo>
                  <a:pt x="18" y="0"/>
                </a:lnTo>
                <a:lnTo>
                  <a:pt x="6" y="0"/>
                </a:lnTo>
                <a:lnTo>
                  <a:pt x="6" y="6"/>
                </a:lnTo>
                <a:lnTo>
                  <a:pt x="0" y="12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84" name="Freeform 766"/>
          <p:cNvSpPr>
            <a:spLocks/>
          </p:cNvSpPr>
          <p:nvPr/>
        </p:nvSpPr>
        <p:spPr bwMode="auto">
          <a:xfrm>
            <a:off x="7225755" y="2611606"/>
            <a:ext cx="24379" cy="63553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1" y="8"/>
              </a:cxn>
              <a:cxn ang="0">
                <a:pos x="1" y="9"/>
              </a:cxn>
              <a:cxn ang="0">
                <a:pos x="2" y="9"/>
              </a:cxn>
              <a:cxn ang="0">
                <a:pos x="3" y="9"/>
              </a:cxn>
              <a:cxn ang="0">
                <a:pos x="3" y="8"/>
              </a:cxn>
              <a:cxn ang="0">
                <a:pos x="3" y="2"/>
              </a:cxn>
              <a:cxn ang="0">
                <a:pos x="3" y="7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0" y="7"/>
              </a:cxn>
            </a:cxnLst>
            <a:rect l="0" t="0" r="r" b="b"/>
            <a:pathLst>
              <a:path w="3" h="9">
                <a:moveTo>
                  <a:pt x="0" y="7"/>
                </a:moveTo>
                <a:lnTo>
                  <a:pt x="1" y="8"/>
                </a:lnTo>
                <a:lnTo>
                  <a:pt x="1" y="9"/>
                </a:lnTo>
                <a:lnTo>
                  <a:pt x="2" y="9"/>
                </a:lnTo>
                <a:lnTo>
                  <a:pt x="3" y="9"/>
                </a:lnTo>
                <a:lnTo>
                  <a:pt x="3" y="8"/>
                </a:lnTo>
                <a:lnTo>
                  <a:pt x="3" y="2"/>
                </a:lnTo>
                <a:lnTo>
                  <a:pt x="3" y="7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85" name="Freeform 767"/>
          <p:cNvSpPr>
            <a:spLocks/>
          </p:cNvSpPr>
          <p:nvPr/>
        </p:nvSpPr>
        <p:spPr bwMode="auto">
          <a:xfrm>
            <a:off x="7225755" y="2611606"/>
            <a:ext cx="195031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6" y="6"/>
              </a:cxn>
              <a:cxn ang="0">
                <a:pos x="0" y="12"/>
              </a:cxn>
              <a:cxn ang="0">
                <a:pos x="6" y="12"/>
              </a:cxn>
              <a:cxn ang="0">
                <a:pos x="6" y="18"/>
              </a:cxn>
              <a:cxn ang="0">
                <a:pos x="138" y="18"/>
              </a:cxn>
              <a:cxn ang="0">
                <a:pos x="144" y="12"/>
              </a:cxn>
              <a:cxn ang="0">
                <a:pos x="144" y="6"/>
              </a:cxn>
              <a:cxn ang="0">
                <a:pos x="138" y="0"/>
              </a:cxn>
              <a:cxn ang="0">
                <a:pos x="132" y="0"/>
              </a:cxn>
              <a:cxn ang="0">
                <a:pos x="12" y="0"/>
              </a:cxn>
            </a:cxnLst>
            <a:rect l="0" t="0" r="r" b="b"/>
            <a:pathLst>
              <a:path w="144" h="18">
                <a:moveTo>
                  <a:pt x="12" y="0"/>
                </a:moveTo>
                <a:lnTo>
                  <a:pt x="6" y="0"/>
                </a:lnTo>
                <a:lnTo>
                  <a:pt x="6" y="6"/>
                </a:lnTo>
                <a:lnTo>
                  <a:pt x="0" y="12"/>
                </a:lnTo>
                <a:lnTo>
                  <a:pt x="6" y="12"/>
                </a:lnTo>
                <a:lnTo>
                  <a:pt x="6" y="18"/>
                </a:lnTo>
                <a:lnTo>
                  <a:pt x="138" y="18"/>
                </a:lnTo>
                <a:lnTo>
                  <a:pt x="144" y="12"/>
                </a:lnTo>
                <a:lnTo>
                  <a:pt x="144" y="6"/>
                </a:lnTo>
                <a:lnTo>
                  <a:pt x="138" y="0"/>
                </a:lnTo>
                <a:lnTo>
                  <a:pt x="132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86" name="Freeform 768"/>
          <p:cNvSpPr>
            <a:spLocks/>
          </p:cNvSpPr>
          <p:nvPr/>
        </p:nvSpPr>
        <p:spPr bwMode="auto">
          <a:xfrm>
            <a:off x="7225755" y="2611606"/>
            <a:ext cx="195031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1" y="2"/>
              </a:cxn>
              <a:cxn ang="0">
                <a:pos x="1" y="3"/>
              </a:cxn>
              <a:cxn ang="0">
                <a:pos x="22" y="3"/>
              </a:cxn>
              <a:cxn ang="0">
                <a:pos x="2" y="3"/>
              </a:cxn>
              <a:cxn ang="0">
                <a:pos x="23" y="3"/>
              </a:cxn>
              <a:cxn ang="0">
                <a:pos x="24" y="2"/>
              </a:cxn>
              <a:cxn ang="0">
                <a:pos x="24" y="2"/>
              </a:cxn>
              <a:cxn ang="0">
                <a:pos x="24" y="1"/>
              </a:cxn>
              <a:cxn ang="0">
                <a:pos x="23" y="0"/>
              </a:cxn>
              <a:cxn ang="0">
                <a:pos x="22" y="0"/>
              </a:cxn>
              <a:cxn ang="0">
                <a:pos x="2" y="0"/>
              </a:cxn>
            </a:cxnLst>
            <a:rect l="0" t="0" r="r" b="b"/>
            <a:pathLst>
              <a:path w="24" h="3">
                <a:moveTo>
                  <a:pt x="2" y="0"/>
                </a:move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1" y="2"/>
                </a:lnTo>
                <a:lnTo>
                  <a:pt x="1" y="3"/>
                </a:lnTo>
                <a:lnTo>
                  <a:pt x="22" y="3"/>
                </a:lnTo>
                <a:lnTo>
                  <a:pt x="2" y="3"/>
                </a:lnTo>
                <a:lnTo>
                  <a:pt x="23" y="3"/>
                </a:lnTo>
                <a:lnTo>
                  <a:pt x="24" y="2"/>
                </a:lnTo>
                <a:lnTo>
                  <a:pt x="24" y="2"/>
                </a:lnTo>
                <a:lnTo>
                  <a:pt x="24" y="1"/>
                </a:lnTo>
                <a:lnTo>
                  <a:pt x="23" y="0"/>
                </a:lnTo>
                <a:lnTo>
                  <a:pt x="22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87" name="Freeform 769"/>
          <p:cNvSpPr>
            <a:spLocks/>
          </p:cNvSpPr>
          <p:nvPr/>
        </p:nvSpPr>
        <p:spPr bwMode="auto">
          <a:xfrm>
            <a:off x="7396407" y="2611606"/>
            <a:ext cx="24379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18" y="18"/>
              </a:cxn>
              <a:cxn ang="0">
                <a:pos x="18" y="0"/>
              </a:cxn>
              <a:cxn ang="0">
                <a:pos x="12" y="0"/>
              </a:cxn>
              <a:cxn ang="0">
                <a:pos x="6" y="0"/>
              </a:cxn>
            </a:cxnLst>
            <a:rect l="0" t="0" r="r" b="b"/>
            <a:pathLst>
              <a:path w="18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18" y="18"/>
                </a:lnTo>
                <a:lnTo>
                  <a:pt x="18" y="0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88" name="Freeform 770"/>
          <p:cNvSpPr>
            <a:spLocks/>
          </p:cNvSpPr>
          <p:nvPr/>
        </p:nvSpPr>
        <p:spPr bwMode="auto">
          <a:xfrm>
            <a:off x="7396407" y="2611606"/>
            <a:ext cx="24379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2" y="3"/>
              </a:cxn>
              <a:cxn ang="0">
                <a:pos x="1" y="3"/>
              </a:cxn>
              <a:cxn ang="0">
                <a:pos x="3" y="3"/>
              </a:cxn>
              <a:cxn ang="0">
                <a:pos x="3" y="2"/>
              </a:cxn>
              <a:cxn ang="0">
                <a:pos x="3" y="2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3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2" y="3"/>
                </a:lnTo>
                <a:lnTo>
                  <a:pt x="1" y="3"/>
                </a:lnTo>
                <a:lnTo>
                  <a:pt x="3" y="3"/>
                </a:lnTo>
                <a:lnTo>
                  <a:pt x="3" y="2"/>
                </a:lnTo>
                <a:lnTo>
                  <a:pt x="3" y="2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89" name="Freeform 771"/>
          <p:cNvSpPr>
            <a:spLocks/>
          </p:cNvSpPr>
          <p:nvPr/>
        </p:nvSpPr>
        <p:spPr bwMode="auto">
          <a:xfrm>
            <a:off x="7396407" y="2611606"/>
            <a:ext cx="48758" cy="21184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30" y="18"/>
              </a:cxn>
              <a:cxn ang="0">
                <a:pos x="36" y="12"/>
              </a:cxn>
              <a:cxn ang="0">
                <a:pos x="36" y="6"/>
              </a:cxn>
              <a:cxn ang="0">
                <a:pos x="30" y="0"/>
              </a:cxn>
              <a:cxn ang="0">
                <a:pos x="24" y="0"/>
              </a:cxn>
              <a:cxn ang="0">
                <a:pos x="12" y="0"/>
              </a:cxn>
            </a:cxnLst>
            <a:rect l="0" t="0" r="r" b="b"/>
            <a:pathLst>
              <a:path w="36" h="18">
                <a:moveTo>
                  <a:pt x="12" y="0"/>
                </a:move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30" y="18"/>
                </a:lnTo>
                <a:lnTo>
                  <a:pt x="36" y="12"/>
                </a:lnTo>
                <a:lnTo>
                  <a:pt x="36" y="6"/>
                </a:lnTo>
                <a:lnTo>
                  <a:pt x="30" y="0"/>
                </a:lnTo>
                <a:lnTo>
                  <a:pt x="24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90" name="Freeform 772"/>
          <p:cNvSpPr>
            <a:spLocks/>
          </p:cNvSpPr>
          <p:nvPr/>
        </p:nvSpPr>
        <p:spPr bwMode="auto">
          <a:xfrm>
            <a:off x="7396407" y="2611606"/>
            <a:ext cx="48758" cy="211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4" y="3"/>
              </a:cxn>
              <a:cxn ang="0">
                <a:pos x="2" y="3"/>
              </a:cxn>
              <a:cxn ang="0">
                <a:pos x="5" y="3"/>
              </a:cxn>
              <a:cxn ang="0">
                <a:pos x="6" y="2"/>
              </a:cxn>
              <a:cxn ang="0">
                <a:pos x="6" y="2"/>
              </a:cxn>
              <a:cxn ang="0">
                <a:pos x="6" y="1"/>
              </a:cxn>
              <a:cxn ang="0">
                <a:pos x="5" y="0"/>
              </a:cxn>
              <a:cxn ang="0">
                <a:pos x="4" y="0"/>
              </a:cxn>
              <a:cxn ang="0">
                <a:pos x="2" y="0"/>
              </a:cxn>
            </a:cxnLst>
            <a:rect l="0" t="0" r="r" b="b"/>
            <a:pathLst>
              <a:path w="6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4" y="3"/>
                </a:lnTo>
                <a:lnTo>
                  <a:pt x="2" y="3"/>
                </a:lnTo>
                <a:lnTo>
                  <a:pt x="5" y="3"/>
                </a:lnTo>
                <a:lnTo>
                  <a:pt x="6" y="2"/>
                </a:lnTo>
                <a:lnTo>
                  <a:pt x="6" y="2"/>
                </a:lnTo>
                <a:lnTo>
                  <a:pt x="6" y="1"/>
                </a:lnTo>
                <a:lnTo>
                  <a:pt x="5" y="0"/>
                </a:lnTo>
                <a:lnTo>
                  <a:pt x="4" y="0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91" name="Freeform 773"/>
          <p:cNvSpPr>
            <a:spLocks/>
          </p:cNvSpPr>
          <p:nvPr/>
        </p:nvSpPr>
        <p:spPr bwMode="auto">
          <a:xfrm>
            <a:off x="7420786" y="2533930"/>
            <a:ext cx="24379" cy="98861"/>
          </a:xfrm>
          <a:custGeom>
            <a:avLst/>
            <a:gdLst/>
            <a:ahLst/>
            <a:cxnLst>
              <a:cxn ang="0">
                <a:pos x="0" y="78"/>
              </a:cxn>
              <a:cxn ang="0">
                <a:pos x="6" y="84"/>
              </a:cxn>
              <a:cxn ang="0">
                <a:pos x="12" y="84"/>
              </a:cxn>
              <a:cxn ang="0">
                <a:pos x="18" y="78"/>
              </a:cxn>
              <a:cxn ang="0">
                <a:pos x="18" y="0"/>
              </a:cxn>
              <a:cxn ang="0">
                <a:pos x="0" y="0"/>
              </a:cxn>
              <a:cxn ang="0">
                <a:pos x="0" y="6"/>
              </a:cxn>
              <a:cxn ang="0">
                <a:pos x="0" y="78"/>
              </a:cxn>
            </a:cxnLst>
            <a:rect l="0" t="0" r="r" b="b"/>
            <a:pathLst>
              <a:path w="18" h="84">
                <a:moveTo>
                  <a:pt x="0" y="78"/>
                </a:moveTo>
                <a:lnTo>
                  <a:pt x="6" y="84"/>
                </a:lnTo>
                <a:lnTo>
                  <a:pt x="12" y="84"/>
                </a:lnTo>
                <a:lnTo>
                  <a:pt x="18" y="78"/>
                </a:lnTo>
                <a:lnTo>
                  <a:pt x="18" y="0"/>
                </a:lnTo>
                <a:lnTo>
                  <a:pt x="0" y="0"/>
                </a:lnTo>
                <a:lnTo>
                  <a:pt x="0" y="6"/>
                </a:lnTo>
                <a:lnTo>
                  <a:pt x="0" y="78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92" name="Freeform 774"/>
          <p:cNvSpPr>
            <a:spLocks/>
          </p:cNvSpPr>
          <p:nvPr/>
        </p:nvSpPr>
        <p:spPr bwMode="auto">
          <a:xfrm>
            <a:off x="7420786" y="2533930"/>
            <a:ext cx="24379" cy="98861"/>
          </a:xfrm>
          <a:custGeom>
            <a:avLst/>
            <a:gdLst/>
            <a:ahLst/>
            <a:cxnLst>
              <a:cxn ang="0">
                <a:pos x="0" y="13"/>
              </a:cxn>
              <a:cxn ang="0">
                <a:pos x="1" y="13"/>
              </a:cxn>
              <a:cxn ang="0">
                <a:pos x="1" y="14"/>
              </a:cxn>
              <a:cxn ang="0">
                <a:pos x="1" y="14"/>
              </a:cxn>
              <a:cxn ang="0">
                <a:pos x="2" y="14"/>
              </a:cxn>
              <a:cxn ang="0">
                <a:pos x="3" y="13"/>
              </a:cxn>
              <a:cxn ang="0">
                <a:pos x="3" y="1"/>
              </a:cxn>
              <a:cxn ang="0">
                <a:pos x="3" y="13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3"/>
              </a:cxn>
            </a:cxnLst>
            <a:rect l="0" t="0" r="r" b="b"/>
            <a:pathLst>
              <a:path w="3" h="14">
                <a:moveTo>
                  <a:pt x="0" y="13"/>
                </a:moveTo>
                <a:lnTo>
                  <a:pt x="1" y="13"/>
                </a:lnTo>
                <a:lnTo>
                  <a:pt x="1" y="14"/>
                </a:lnTo>
                <a:lnTo>
                  <a:pt x="1" y="14"/>
                </a:lnTo>
                <a:lnTo>
                  <a:pt x="2" y="14"/>
                </a:lnTo>
                <a:lnTo>
                  <a:pt x="3" y="13"/>
                </a:lnTo>
                <a:lnTo>
                  <a:pt x="3" y="1"/>
                </a:lnTo>
                <a:lnTo>
                  <a:pt x="3" y="13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13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93" name="Freeform 775"/>
          <p:cNvSpPr>
            <a:spLocks/>
          </p:cNvSpPr>
          <p:nvPr/>
        </p:nvSpPr>
        <p:spPr bwMode="auto">
          <a:xfrm>
            <a:off x="7420786" y="2533930"/>
            <a:ext cx="251916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0" y="12"/>
              </a:cxn>
              <a:cxn ang="0">
                <a:pos x="6" y="12"/>
              </a:cxn>
              <a:cxn ang="0">
                <a:pos x="174" y="18"/>
              </a:cxn>
              <a:cxn ang="0">
                <a:pos x="6" y="18"/>
              </a:cxn>
              <a:cxn ang="0">
                <a:pos x="180" y="12"/>
              </a:cxn>
              <a:cxn ang="0">
                <a:pos x="186" y="12"/>
              </a:cxn>
              <a:cxn ang="0">
                <a:pos x="186" y="0"/>
              </a:cxn>
              <a:cxn ang="0">
                <a:pos x="174" y="0"/>
              </a:cxn>
              <a:cxn ang="0">
                <a:pos x="6" y="0"/>
              </a:cxn>
            </a:cxnLst>
            <a:rect l="0" t="0" r="r" b="b"/>
            <a:pathLst>
              <a:path w="186" h="18">
                <a:moveTo>
                  <a:pt x="6" y="0"/>
                </a:move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174" y="18"/>
                </a:lnTo>
                <a:lnTo>
                  <a:pt x="6" y="18"/>
                </a:lnTo>
                <a:lnTo>
                  <a:pt x="180" y="12"/>
                </a:lnTo>
                <a:lnTo>
                  <a:pt x="186" y="12"/>
                </a:lnTo>
                <a:lnTo>
                  <a:pt x="186" y="0"/>
                </a:lnTo>
                <a:lnTo>
                  <a:pt x="174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94" name="Freeform 776"/>
          <p:cNvSpPr>
            <a:spLocks/>
          </p:cNvSpPr>
          <p:nvPr/>
        </p:nvSpPr>
        <p:spPr bwMode="auto">
          <a:xfrm>
            <a:off x="7420786" y="2533930"/>
            <a:ext cx="251916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29" y="3"/>
              </a:cxn>
              <a:cxn ang="0">
                <a:pos x="1" y="3"/>
              </a:cxn>
              <a:cxn ang="0">
                <a:pos x="30" y="2"/>
              </a:cxn>
              <a:cxn ang="0">
                <a:pos x="31" y="2"/>
              </a:cxn>
              <a:cxn ang="0">
                <a:pos x="31" y="1"/>
              </a:cxn>
              <a:cxn ang="0">
                <a:pos x="31" y="0"/>
              </a:cxn>
              <a:cxn ang="0">
                <a:pos x="30" y="0"/>
              </a:cxn>
              <a:cxn ang="0">
                <a:pos x="29" y="0"/>
              </a:cxn>
              <a:cxn ang="0">
                <a:pos x="1" y="0"/>
              </a:cxn>
            </a:cxnLst>
            <a:rect l="0" t="0" r="r" b="b"/>
            <a:pathLst>
              <a:path w="31" h="3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29" y="3"/>
                </a:lnTo>
                <a:lnTo>
                  <a:pt x="1" y="3"/>
                </a:lnTo>
                <a:lnTo>
                  <a:pt x="30" y="2"/>
                </a:lnTo>
                <a:lnTo>
                  <a:pt x="31" y="2"/>
                </a:lnTo>
                <a:lnTo>
                  <a:pt x="31" y="1"/>
                </a:lnTo>
                <a:lnTo>
                  <a:pt x="31" y="0"/>
                </a:lnTo>
                <a:lnTo>
                  <a:pt x="30" y="0"/>
                </a:lnTo>
                <a:lnTo>
                  <a:pt x="29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95" name="Freeform 777"/>
          <p:cNvSpPr>
            <a:spLocks/>
          </p:cNvSpPr>
          <p:nvPr/>
        </p:nvSpPr>
        <p:spPr bwMode="auto">
          <a:xfrm>
            <a:off x="7648323" y="2491562"/>
            <a:ext cx="24379" cy="63553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0" y="48"/>
              </a:cxn>
              <a:cxn ang="0">
                <a:pos x="6" y="48"/>
              </a:cxn>
              <a:cxn ang="0">
                <a:pos x="6" y="54"/>
              </a:cxn>
              <a:cxn ang="0">
                <a:pos x="12" y="48"/>
              </a:cxn>
              <a:cxn ang="0">
                <a:pos x="18" y="48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42"/>
              </a:cxn>
            </a:cxnLst>
            <a:rect l="0" t="0" r="r" b="b"/>
            <a:pathLst>
              <a:path w="18" h="54">
                <a:moveTo>
                  <a:pt x="0" y="42"/>
                </a:moveTo>
                <a:lnTo>
                  <a:pt x="0" y="48"/>
                </a:lnTo>
                <a:lnTo>
                  <a:pt x="6" y="48"/>
                </a:lnTo>
                <a:lnTo>
                  <a:pt x="6" y="54"/>
                </a:lnTo>
                <a:lnTo>
                  <a:pt x="12" y="48"/>
                </a:lnTo>
                <a:lnTo>
                  <a:pt x="18" y="48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96" name="Freeform 778"/>
          <p:cNvSpPr>
            <a:spLocks/>
          </p:cNvSpPr>
          <p:nvPr/>
        </p:nvSpPr>
        <p:spPr bwMode="auto">
          <a:xfrm>
            <a:off x="7648323" y="2491562"/>
            <a:ext cx="24379" cy="63553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8"/>
              </a:cxn>
              <a:cxn ang="0">
                <a:pos x="1" y="8"/>
              </a:cxn>
              <a:cxn ang="0">
                <a:pos x="1" y="9"/>
              </a:cxn>
              <a:cxn ang="0">
                <a:pos x="2" y="8"/>
              </a:cxn>
              <a:cxn ang="0">
                <a:pos x="3" y="8"/>
              </a:cxn>
              <a:cxn ang="0">
                <a:pos x="3" y="1"/>
              </a:cxn>
              <a:cxn ang="0">
                <a:pos x="3" y="7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7"/>
              </a:cxn>
            </a:cxnLst>
            <a:rect l="0" t="0" r="r" b="b"/>
            <a:pathLst>
              <a:path w="3" h="9">
                <a:moveTo>
                  <a:pt x="0" y="7"/>
                </a:moveTo>
                <a:lnTo>
                  <a:pt x="0" y="8"/>
                </a:lnTo>
                <a:lnTo>
                  <a:pt x="1" y="8"/>
                </a:lnTo>
                <a:lnTo>
                  <a:pt x="1" y="9"/>
                </a:lnTo>
                <a:lnTo>
                  <a:pt x="2" y="8"/>
                </a:lnTo>
                <a:lnTo>
                  <a:pt x="3" y="8"/>
                </a:lnTo>
                <a:lnTo>
                  <a:pt x="3" y="1"/>
                </a:lnTo>
                <a:lnTo>
                  <a:pt x="3" y="7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97" name="Freeform 779"/>
          <p:cNvSpPr>
            <a:spLocks/>
          </p:cNvSpPr>
          <p:nvPr/>
        </p:nvSpPr>
        <p:spPr bwMode="auto">
          <a:xfrm>
            <a:off x="7648323" y="2491562"/>
            <a:ext cx="56884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36" y="18"/>
              </a:cxn>
              <a:cxn ang="0">
                <a:pos x="42" y="12"/>
              </a:cxn>
              <a:cxn ang="0">
                <a:pos x="42" y="6"/>
              </a:cxn>
              <a:cxn ang="0">
                <a:pos x="36" y="0"/>
              </a:cxn>
              <a:cxn ang="0">
                <a:pos x="30" y="0"/>
              </a:cxn>
              <a:cxn ang="0">
                <a:pos x="6" y="0"/>
              </a:cxn>
            </a:cxnLst>
            <a:rect l="0" t="0" r="r" b="b"/>
            <a:pathLst>
              <a:path w="42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36" y="18"/>
                </a:lnTo>
                <a:lnTo>
                  <a:pt x="42" y="12"/>
                </a:lnTo>
                <a:lnTo>
                  <a:pt x="42" y="6"/>
                </a:lnTo>
                <a:lnTo>
                  <a:pt x="36" y="0"/>
                </a:lnTo>
                <a:lnTo>
                  <a:pt x="30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98" name="Freeform 780"/>
          <p:cNvSpPr>
            <a:spLocks/>
          </p:cNvSpPr>
          <p:nvPr/>
        </p:nvSpPr>
        <p:spPr bwMode="auto">
          <a:xfrm>
            <a:off x="7648323" y="2491562"/>
            <a:ext cx="56884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5" y="3"/>
              </a:cxn>
              <a:cxn ang="0">
                <a:pos x="1" y="3"/>
              </a:cxn>
              <a:cxn ang="0">
                <a:pos x="6" y="3"/>
              </a:cxn>
              <a:cxn ang="0">
                <a:pos x="7" y="2"/>
              </a:cxn>
              <a:cxn ang="0">
                <a:pos x="7" y="1"/>
              </a:cxn>
              <a:cxn ang="0">
                <a:pos x="7" y="1"/>
              </a:cxn>
              <a:cxn ang="0">
                <a:pos x="6" y="0"/>
              </a:cxn>
              <a:cxn ang="0">
                <a:pos x="5" y="0"/>
              </a:cxn>
              <a:cxn ang="0">
                <a:pos x="1" y="0"/>
              </a:cxn>
            </a:cxnLst>
            <a:rect l="0" t="0" r="r" b="b"/>
            <a:pathLst>
              <a:path w="7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5" y="3"/>
                </a:lnTo>
                <a:lnTo>
                  <a:pt x="1" y="3"/>
                </a:lnTo>
                <a:lnTo>
                  <a:pt x="6" y="3"/>
                </a:lnTo>
                <a:lnTo>
                  <a:pt x="7" y="2"/>
                </a:lnTo>
                <a:lnTo>
                  <a:pt x="7" y="1"/>
                </a:lnTo>
                <a:lnTo>
                  <a:pt x="7" y="1"/>
                </a:lnTo>
                <a:lnTo>
                  <a:pt x="6" y="0"/>
                </a:lnTo>
                <a:lnTo>
                  <a:pt x="5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599" name="Freeform 781"/>
          <p:cNvSpPr>
            <a:spLocks/>
          </p:cNvSpPr>
          <p:nvPr/>
        </p:nvSpPr>
        <p:spPr bwMode="auto">
          <a:xfrm>
            <a:off x="7680828" y="2491562"/>
            <a:ext cx="48758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30" y="18"/>
              </a:cxn>
              <a:cxn ang="0">
                <a:pos x="36" y="12"/>
              </a:cxn>
              <a:cxn ang="0">
                <a:pos x="36" y="6"/>
              </a:cxn>
              <a:cxn ang="0">
                <a:pos x="30" y="0"/>
              </a:cxn>
              <a:cxn ang="0">
                <a:pos x="24" y="0"/>
              </a:cxn>
              <a:cxn ang="0">
                <a:pos x="6" y="0"/>
              </a:cxn>
            </a:cxnLst>
            <a:rect l="0" t="0" r="r" b="b"/>
            <a:pathLst>
              <a:path w="36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30" y="18"/>
                </a:lnTo>
                <a:lnTo>
                  <a:pt x="36" y="12"/>
                </a:lnTo>
                <a:lnTo>
                  <a:pt x="36" y="6"/>
                </a:lnTo>
                <a:lnTo>
                  <a:pt x="30" y="0"/>
                </a:lnTo>
                <a:lnTo>
                  <a:pt x="24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00" name="Freeform 782"/>
          <p:cNvSpPr>
            <a:spLocks/>
          </p:cNvSpPr>
          <p:nvPr/>
        </p:nvSpPr>
        <p:spPr bwMode="auto">
          <a:xfrm>
            <a:off x="7680828" y="2491562"/>
            <a:ext cx="48758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4" y="3"/>
              </a:cxn>
              <a:cxn ang="0">
                <a:pos x="1" y="3"/>
              </a:cxn>
              <a:cxn ang="0">
                <a:pos x="5" y="3"/>
              </a:cxn>
              <a:cxn ang="0">
                <a:pos x="6" y="2"/>
              </a:cxn>
              <a:cxn ang="0">
                <a:pos x="6" y="1"/>
              </a:cxn>
              <a:cxn ang="0">
                <a:pos x="6" y="1"/>
              </a:cxn>
              <a:cxn ang="0">
                <a:pos x="5" y="0"/>
              </a:cxn>
              <a:cxn ang="0">
                <a:pos x="4" y="0"/>
              </a:cxn>
              <a:cxn ang="0">
                <a:pos x="1" y="0"/>
              </a:cxn>
            </a:cxnLst>
            <a:rect l="0" t="0" r="r" b="b"/>
            <a:pathLst>
              <a:path w="6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4" y="3"/>
                </a:lnTo>
                <a:lnTo>
                  <a:pt x="1" y="3"/>
                </a:lnTo>
                <a:lnTo>
                  <a:pt x="5" y="3"/>
                </a:lnTo>
                <a:lnTo>
                  <a:pt x="6" y="2"/>
                </a:lnTo>
                <a:lnTo>
                  <a:pt x="6" y="1"/>
                </a:lnTo>
                <a:lnTo>
                  <a:pt x="6" y="1"/>
                </a:lnTo>
                <a:lnTo>
                  <a:pt x="5" y="0"/>
                </a:lnTo>
                <a:lnTo>
                  <a:pt x="4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01" name="Freeform 783"/>
          <p:cNvSpPr>
            <a:spLocks/>
          </p:cNvSpPr>
          <p:nvPr/>
        </p:nvSpPr>
        <p:spPr bwMode="auto">
          <a:xfrm>
            <a:off x="7705207" y="2449193"/>
            <a:ext cx="24379" cy="63553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0" y="48"/>
              </a:cxn>
              <a:cxn ang="0">
                <a:pos x="6" y="54"/>
              </a:cxn>
              <a:cxn ang="0">
                <a:pos x="12" y="54"/>
              </a:cxn>
              <a:cxn ang="0">
                <a:pos x="18" y="48"/>
              </a:cxn>
              <a:cxn ang="0">
                <a:pos x="18" y="6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0" y="42"/>
              </a:cxn>
            </a:cxnLst>
            <a:rect l="0" t="0" r="r" b="b"/>
            <a:pathLst>
              <a:path w="18" h="54">
                <a:moveTo>
                  <a:pt x="0" y="42"/>
                </a:moveTo>
                <a:lnTo>
                  <a:pt x="0" y="48"/>
                </a:lnTo>
                <a:lnTo>
                  <a:pt x="6" y="54"/>
                </a:lnTo>
                <a:lnTo>
                  <a:pt x="12" y="54"/>
                </a:lnTo>
                <a:lnTo>
                  <a:pt x="18" y="48"/>
                </a:lnTo>
                <a:lnTo>
                  <a:pt x="18" y="6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02" name="Freeform 784"/>
          <p:cNvSpPr>
            <a:spLocks/>
          </p:cNvSpPr>
          <p:nvPr/>
        </p:nvSpPr>
        <p:spPr bwMode="auto">
          <a:xfrm>
            <a:off x="7705207" y="2449193"/>
            <a:ext cx="24379" cy="63553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8"/>
              </a:cxn>
              <a:cxn ang="0">
                <a:pos x="1" y="9"/>
              </a:cxn>
              <a:cxn ang="0">
                <a:pos x="1" y="9"/>
              </a:cxn>
              <a:cxn ang="0">
                <a:pos x="2" y="9"/>
              </a:cxn>
              <a:cxn ang="0">
                <a:pos x="3" y="8"/>
              </a:cxn>
              <a:cxn ang="0">
                <a:pos x="3" y="2"/>
              </a:cxn>
              <a:cxn ang="0">
                <a:pos x="3" y="7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7"/>
              </a:cxn>
            </a:cxnLst>
            <a:rect l="0" t="0" r="r" b="b"/>
            <a:pathLst>
              <a:path w="3" h="9">
                <a:moveTo>
                  <a:pt x="0" y="7"/>
                </a:moveTo>
                <a:lnTo>
                  <a:pt x="0" y="8"/>
                </a:lnTo>
                <a:lnTo>
                  <a:pt x="1" y="9"/>
                </a:lnTo>
                <a:lnTo>
                  <a:pt x="1" y="9"/>
                </a:lnTo>
                <a:lnTo>
                  <a:pt x="2" y="9"/>
                </a:lnTo>
                <a:lnTo>
                  <a:pt x="3" y="8"/>
                </a:lnTo>
                <a:lnTo>
                  <a:pt x="3" y="2"/>
                </a:lnTo>
                <a:lnTo>
                  <a:pt x="3" y="7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03" name="Freeform 785"/>
          <p:cNvSpPr>
            <a:spLocks/>
          </p:cNvSpPr>
          <p:nvPr/>
        </p:nvSpPr>
        <p:spPr bwMode="auto">
          <a:xfrm>
            <a:off x="7705207" y="2449193"/>
            <a:ext cx="204512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145" y="18"/>
              </a:cxn>
              <a:cxn ang="0">
                <a:pos x="151" y="12"/>
              </a:cxn>
              <a:cxn ang="0">
                <a:pos x="151" y="6"/>
              </a:cxn>
              <a:cxn ang="0">
                <a:pos x="145" y="0"/>
              </a:cxn>
              <a:cxn ang="0">
                <a:pos x="139" y="0"/>
              </a:cxn>
              <a:cxn ang="0">
                <a:pos x="6" y="0"/>
              </a:cxn>
            </a:cxnLst>
            <a:rect l="0" t="0" r="r" b="b"/>
            <a:pathLst>
              <a:path w="151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145" y="18"/>
                </a:lnTo>
                <a:lnTo>
                  <a:pt x="151" y="12"/>
                </a:lnTo>
                <a:lnTo>
                  <a:pt x="151" y="6"/>
                </a:lnTo>
                <a:lnTo>
                  <a:pt x="145" y="0"/>
                </a:lnTo>
                <a:lnTo>
                  <a:pt x="139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04" name="Freeform 786"/>
          <p:cNvSpPr>
            <a:spLocks/>
          </p:cNvSpPr>
          <p:nvPr/>
        </p:nvSpPr>
        <p:spPr bwMode="auto">
          <a:xfrm>
            <a:off x="7705207" y="2449193"/>
            <a:ext cx="204512" cy="211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23" y="3"/>
              </a:cxn>
              <a:cxn ang="0">
                <a:pos x="1" y="3"/>
              </a:cxn>
              <a:cxn ang="0">
                <a:pos x="24" y="3"/>
              </a:cxn>
              <a:cxn ang="0">
                <a:pos x="25" y="2"/>
              </a:cxn>
              <a:cxn ang="0">
                <a:pos x="25" y="2"/>
              </a:cxn>
              <a:cxn ang="0">
                <a:pos x="25" y="1"/>
              </a:cxn>
              <a:cxn ang="0">
                <a:pos x="24" y="0"/>
              </a:cxn>
              <a:cxn ang="0">
                <a:pos x="23" y="0"/>
              </a:cxn>
              <a:cxn ang="0">
                <a:pos x="1" y="0"/>
              </a:cxn>
            </a:cxnLst>
            <a:rect l="0" t="0" r="r" b="b"/>
            <a:pathLst>
              <a:path w="25" h="3">
                <a:moveTo>
                  <a:pt x="1" y="0"/>
                </a:moveTo>
                <a:lnTo>
                  <a:pt x="2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23" y="3"/>
                </a:lnTo>
                <a:lnTo>
                  <a:pt x="1" y="3"/>
                </a:lnTo>
                <a:lnTo>
                  <a:pt x="24" y="3"/>
                </a:lnTo>
                <a:lnTo>
                  <a:pt x="25" y="2"/>
                </a:lnTo>
                <a:lnTo>
                  <a:pt x="25" y="2"/>
                </a:lnTo>
                <a:lnTo>
                  <a:pt x="25" y="1"/>
                </a:lnTo>
                <a:lnTo>
                  <a:pt x="24" y="0"/>
                </a:lnTo>
                <a:lnTo>
                  <a:pt x="23" y="0"/>
                </a:lnTo>
                <a:lnTo>
                  <a:pt x="1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sp>
        <p:nvSpPr>
          <p:cNvPr id="605" name="Freeform 787"/>
          <p:cNvSpPr>
            <a:spLocks/>
          </p:cNvSpPr>
          <p:nvPr/>
        </p:nvSpPr>
        <p:spPr bwMode="auto">
          <a:xfrm>
            <a:off x="7885340" y="2449193"/>
            <a:ext cx="170653" cy="2118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  <a:cxn ang="0">
                <a:pos x="6" y="18"/>
              </a:cxn>
              <a:cxn ang="0">
                <a:pos x="120" y="18"/>
              </a:cxn>
              <a:cxn ang="0">
                <a:pos x="126" y="12"/>
              </a:cxn>
              <a:cxn ang="0">
                <a:pos x="126" y="6"/>
              </a:cxn>
              <a:cxn ang="0">
                <a:pos x="120" y="0"/>
              </a:cxn>
              <a:cxn ang="0">
                <a:pos x="114" y="0"/>
              </a:cxn>
              <a:cxn ang="0">
                <a:pos x="6" y="0"/>
              </a:cxn>
            </a:cxnLst>
            <a:rect l="0" t="0" r="r" b="b"/>
            <a:pathLst>
              <a:path w="126" h="18">
                <a:moveTo>
                  <a:pt x="6" y="0"/>
                </a:moveTo>
                <a:lnTo>
                  <a:pt x="0" y="6"/>
                </a:lnTo>
                <a:lnTo>
                  <a:pt x="0" y="12"/>
                </a:lnTo>
                <a:lnTo>
                  <a:pt x="6" y="18"/>
                </a:lnTo>
                <a:lnTo>
                  <a:pt x="120" y="18"/>
                </a:lnTo>
                <a:lnTo>
                  <a:pt x="126" y="12"/>
                </a:lnTo>
                <a:lnTo>
                  <a:pt x="126" y="6"/>
                </a:lnTo>
                <a:lnTo>
                  <a:pt x="120" y="0"/>
                </a:lnTo>
                <a:lnTo>
                  <a:pt x="114" y="0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srgbClr val="FFFF99"/>
              </a:solidFill>
              <a:latin typeface="Arial"/>
              <a:cs typeface="Arial" charset="0"/>
            </a:endParaRPr>
          </a:p>
        </p:txBody>
      </p:sp>
      <p:grpSp>
        <p:nvGrpSpPr>
          <p:cNvPr id="2" name="Group 1016"/>
          <p:cNvGrpSpPr/>
          <p:nvPr/>
        </p:nvGrpSpPr>
        <p:grpSpPr>
          <a:xfrm>
            <a:off x="1779456" y="997139"/>
            <a:ext cx="2891599" cy="487577"/>
            <a:chOff x="1835442" y="1383998"/>
            <a:chExt cx="2891599" cy="487577"/>
          </a:xfrm>
        </p:grpSpPr>
        <p:sp>
          <p:nvSpPr>
            <p:cNvPr id="1038" name="Rectangle 2045"/>
            <p:cNvSpPr>
              <a:spLocks noChangeArrowheads="1"/>
            </p:cNvSpPr>
            <p:nvPr/>
          </p:nvSpPr>
          <p:spPr bwMode="auto">
            <a:xfrm>
              <a:off x="2240719" y="1609965"/>
              <a:ext cx="2486322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700" dirty="0" smtClean="0">
                  <a:solidFill>
                    <a:srgbClr val="FFFFFF"/>
                  </a:solidFill>
                  <a:latin typeface="Arial Rounded MT Bold" charset="0"/>
                </a:rPr>
                <a:t>TAXUS Express (n=332)</a:t>
              </a:r>
              <a:endParaRPr lang="en-US" sz="1800" dirty="0" smtClean="0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5" name="Group 1049"/>
            <p:cNvGrpSpPr/>
            <p:nvPr/>
          </p:nvGrpSpPr>
          <p:grpSpPr>
            <a:xfrm>
              <a:off x="1835442" y="1383998"/>
              <a:ext cx="2297323" cy="362258"/>
              <a:chOff x="1823719" y="1383998"/>
              <a:chExt cx="2297323" cy="362258"/>
            </a:xfrm>
          </p:grpSpPr>
          <p:sp>
            <p:nvSpPr>
              <p:cNvPr id="1051" name="Rectangle 2044"/>
              <p:cNvSpPr>
                <a:spLocks noChangeArrowheads="1"/>
              </p:cNvSpPr>
              <p:nvPr/>
            </p:nvSpPr>
            <p:spPr bwMode="auto">
              <a:xfrm>
                <a:off x="2240719" y="1383998"/>
                <a:ext cx="1880323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700" dirty="0" smtClean="0">
                    <a:solidFill>
                      <a:srgbClr val="FFFFFF"/>
                    </a:solidFill>
                    <a:latin typeface="Arial Rounded MT Bold" charset="0"/>
                  </a:rPr>
                  <a:t>XIENCE V (n=669)</a:t>
                </a:r>
                <a:endParaRPr lang="en-US" sz="1800" dirty="0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52" name="Rectangle 2046"/>
              <p:cNvSpPr>
                <a:spLocks noChangeArrowheads="1"/>
              </p:cNvSpPr>
              <p:nvPr/>
            </p:nvSpPr>
            <p:spPr bwMode="auto">
              <a:xfrm>
                <a:off x="1823719" y="1496981"/>
                <a:ext cx="320040" cy="21184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00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600" b="1">
                  <a:solidFill>
                    <a:srgbClr val="FFFF99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1053" name="Rectangle 2047"/>
              <p:cNvSpPr>
                <a:spLocks noChangeArrowheads="1"/>
              </p:cNvSpPr>
              <p:nvPr/>
            </p:nvSpPr>
            <p:spPr bwMode="auto">
              <a:xfrm>
                <a:off x="1823719" y="1725072"/>
                <a:ext cx="320040" cy="21184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600" b="1">
                  <a:solidFill>
                    <a:srgbClr val="FFFF99"/>
                  </a:solidFill>
                  <a:latin typeface="Arial"/>
                  <a:cs typeface="Arial" charset="0"/>
                </a:endParaRPr>
              </a:p>
            </p:txBody>
          </p:sp>
        </p:grpSp>
      </p:grpSp>
      <p:sp>
        <p:nvSpPr>
          <p:cNvPr id="1054" name="TextBox 148"/>
          <p:cNvSpPr txBox="1">
            <a:spLocks noChangeArrowheads="1"/>
          </p:cNvSpPr>
          <p:nvPr/>
        </p:nvSpPr>
        <p:spPr bwMode="auto">
          <a:xfrm>
            <a:off x="1462088" y="6440186"/>
            <a:ext cx="62198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 smtClean="0">
                <a:solidFill>
                  <a:srgbClr val="FFFFFF"/>
                </a:solidFill>
                <a:latin typeface="Arial"/>
                <a:cs typeface="Arial" charset="0"/>
              </a:rPr>
              <a:t>Stone GW et al. JACC 2011 (abstract)</a:t>
            </a:r>
            <a:endParaRPr lang="en-US" sz="1400" b="1" kern="0" dirty="0">
              <a:solidFill>
                <a:srgbClr val="FFFFFF"/>
              </a:solidFill>
              <a:latin typeface="Arial"/>
              <a:cs typeface="Arial" charset="0"/>
            </a:endParaRPr>
          </a:p>
        </p:txBody>
      </p:sp>
      <p:grpSp>
        <p:nvGrpSpPr>
          <p:cNvPr id="6" name="Group 4"/>
          <p:cNvGrpSpPr/>
          <p:nvPr/>
        </p:nvGrpSpPr>
        <p:grpSpPr>
          <a:xfrm>
            <a:off x="4785645" y="3833446"/>
            <a:ext cx="3875141" cy="580348"/>
            <a:chOff x="4841631" y="3880338"/>
            <a:chExt cx="3875141" cy="580348"/>
          </a:xfrm>
        </p:grpSpPr>
        <p:sp>
          <p:nvSpPr>
            <p:cNvPr id="3" name="TextBox 2"/>
            <p:cNvSpPr txBox="1"/>
            <p:nvPr/>
          </p:nvSpPr>
          <p:spPr>
            <a:xfrm>
              <a:off x="5486400" y="4091354"/>
              <a:ext cx="3230372" cy="369332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"/>
                </a:rPr>
                <a:t>~</a:t>
              </a:r>
              <a:r>
                <a:rPr lang="en-US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"/>
                </a:rPr>
                <a:t>2</a:t>
              </a:r>
              <a:r>
                <a:rPr lang="en-US" sz="18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"/>
                </a:rPr>
                <a:t>%/</a:t>
              </a:r>
              <a:r>
                <a:rPr lang="en-US" sz="1800" dirty="0" err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"/>
                </a:rPr>
                <a:t>yr</a:t>
              </a:r>
              <a:r>
                <a:rPr lang="en-US" sz="18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"/>
                </a:rPr>
                <a:t> event rate after year 1</a:t>
              </a:r>
              <a:endPara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"/>
              </a:endParaRPr>
            </a:p>
          </p:txBody>
        </p:sp>
        <p:sp>
          <p:nvSpPr>
            <p:cNvPr id="4" name="Bent Arrow 3"/>
            <p:cNvSpPr/>
            <p:nvPr/>
          </p:nvSpPr>
          <p:spPr bwMode="auto">
            <a:xfrm flipV="1">
              <a:off x="4841631" y="3880338"/>
              <a:ext cx="609600" cy="527538"/>
            </a:xfrm>
            <a:prstGeom prst="bentArrow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600" b="1" smtClean="0">
                <a:solidFill>
                  <a:srgbClr val="FFFF99"/>
                </a:solidFill>
                <a:latin typeface="Arial"/>
                <a:cs typeface=""/>
              </a:endParaRPr>
            </a:p>
          </p:txBody>
        </p:sp>
      </p:grpSp>
      <p:cxnSp>
        <p:nvCxnSpPr>
          <p:cNvPr id="7" name="Straight Arrow Connector 6"/>
          <p:cNvCxnSpPr/>
          <p:nvPr/>
        </p:nvCxnSpPr>
        <p:spPr bwMode="auto">
          <a:xfrm flipV="1">
            <a:off x="3249922" y="2883877"/>
            <a:ext cx="4255477" cy="832338"/>
          </a:xfrm>
          <a:prstGeom prst="straightConnector1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="" xmlns:p14="http://schemas.microsoft.com/office/powerpoint/2010/main" val="8498566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ectangle 5"/>
          <p:cNvSpPr>
            <a:spLocks noChangeArrowheads="1"/>
          </p:cNvSpPr>
          <p:nvPr/>
        </p:nvSpPr>
        <p:spPr bwMode="hidden">
          <a:xfrm>
            <a:off x="708211" y="923366"/>
            <a:ext cx="7727578" cy="5378823"/>
          </a:xfrm>
          <a:prstGeom prst="rect">
            <a:avLst/>
          </a:prstGeom>
          <a:solidFill>
            <a:srgbClr val="14202E"/>
          </a:solidFill>
          <a:ln w="19050" algn="ctr">
            <a:solidFill>
              <a:srgbClr val="39536E"/>
            </a:solidFill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rgbClr val="1C1C1C"/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FFFF"/>
              </a:solidFill>
              <a:latin typeface="Arial" pitchFamily="34" charset="0"/>
              <a:ea typeface="ヒラギノ角ゴ Pro W3" pitchFamily="-111" charset="-128"/>
              <a:cs typeface="Arial" pitchFamily="34" charset="0"/>
            </a:endParaRPr>
          </a:p>
        </p:txBody>
      </p:sp>
      <p:sp>
        <p:nvSpPr>
          <p:cNvPr id="94209" name="Text Box 14"/>
          <p:cNvSpPr txBox="1">
            <a:spLocks noChangeArrowheads="1"/>
          </p:cNvSpPr>
          <p:nvPr/>
        </p:nvSpPr>
        <p:spPr bwMode="auto">
          <a:xfrm>
            <a:off x="760780" y="5581906"/>
            <a:ext cx="97975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No. at Risk</a:t>
            </a:r>
            <a:r>
              <a:rPr lang="en-US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94210" name="Text Box 15"/>
          <p:cNvSpPr txBox="1">
            <a:spLocks noChangeArrowheads="1"/>
          </p:cNvSpPr>
          <p:nvPr/>
        </p:nvSpPr>
        <p:spPr bwMode="auto">
          <a:xfrm>
            <a:off x="1070160" y="5772406"/>
            <a:ext cx="6703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Absorb</a:t>
            </a:r>
          </a:p>
        </p:txBody>
      </p:sp>
      <p:sp>
        <p:nvSpPr>
          <p:cNvPr id="94211" name="Text Box 16"/>
          <p:cNvSpPr txBox="1">
            <a:spLocks noChangeArrowheads="1"/>
          </p:cNvSpPr>
          <p:nvPr/>
        </p:nvSpPr>
        <p:spPr bwMode="auto">
          <a:xfrm rot="16200000">
            <a:off x="475604" y="2887124"/>
            <a:ext cx="122180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FDE25E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TLF (%)</a:t>
            </a:r>
          </a:p>
        </p:txBody>
      </p:sp>
      <p:sp>
        <p:nvSpPr>
          <p:cNvPr id="94212" name="Text Box 17"/>
          <p:cNvSpPr txBox="1">
            <a:spLocks noChangeArrowheads="1"/>
          </p:cNvSpPr>
          <p:nvPr/>
        </p:nvSpPr>
        <p:spPr bwMode="auto">
          <a:xfrm>
            <a:off x="1087792" y="5966081"/>
            <a:ext cx="6527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Xience</a:t>
            </a:r>
            <a:endParaRPr lang="en-US" sz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4213" name="Text Box 18"/>
          <p:cNvSpPr txBox="1">
            <a:spLocks noChangeArrowheads="1"/>
          </p:cNvSpPr>
          <p:nvPr/>
        </p:nvSpPr>
        <p:spPr bwMode="auto">
          <a:xfrm>
            <a:off x="3398098" y="5457272"/>
            <a:ext cx="34419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DE25E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Months Post Index Procedure</a:t>
            </a:r>
          </a:p>
        </p:txBody>
      </p:sp>
      <p:sp>
        <p:nvSpPr>
          <p:cNvPr id="94218" name="Line 25"/>
          <p:cNvSpPr>
            <a:spLocks noChangeShapeType="1"/>
          </p:cNvSpPr>
          <p:nvPr/>
        </p:nvSpPr>
        <p:spPr bwMode="auto">
          <a:xfrm>
            <a:off x="1968780" y="5113930"/>
            <a:ext cx="62118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4219" name="Text Box 26"/>
          <p:cNvSpPr txBox="1">
            <a:spLocks noChangeArrowheads="1"/>
          </p:cNvSpPr>
          <p:nvPr/>
        </p:nvSpPr>
        <p:spPr bwMode="auto">
          <a:xfrm>
            <a:off x="1359953" y="4081027"/>
            <a:ext cx="5437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20%</a:t>
            </a:r>
          </a:p>
        </p:txBody>
      </p:sp>
      <p:sp>
        <p:nvSpPr>
          <p:cNvPr id="94220" name="Text Box 27"/>
          <p:cNvSpPr txBox="1">
            <a:spLocks noChangeArrowheads="1"/>
          </p:cNvSpPr>
          <p:nvPr/>
        </p:nvSpPr>
        <p:spPr bwMode="auto">
          <a:xfrm>
            <a:off x="1260567" y="982227"/>
            <a:ext cx="6431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100%</a:t>
            </a:r>
          </a:p>
        </p:txBody>
      </p:sp>
      <p:sp>
        <p:nvSpPr>
          <p:cNvPr id="94221" name="Line 28"/>
          <p:cNvSpPr>
            <a:spLocks noChangeShapeType="1"/>
          </p:cNvSpPr>
          <p:nvPr/>
        </p:nvSpPr>
        <p:spPr bwMode="auto">
          <a:xfrm flipV="1">
            <a:off x="1973542" y="1134067"/>
            <a:ext cx="0" cy="3987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4222" name="Line 29"/>
          <p:cNvSpPr>
            <a:spLocks noChangeShapeType="1"/>
          </p:cNvSpPr>
          <p:nvPr/>
        </p:nvSpPr>
        <p:spPr bwMode="auto">
          <a:xfrm>
            <a:off x="1851305" y="1142005"/>
            <a:ext cx="127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4223" name="Text Box 30"/>
          <p:cNvSpPr txBox="1">
            <a:spLocks noChangeArrowheads="1"/>
          </p:cNvSpPr>
          <p:nvPr/>
        </p:nvSpPr>
        <p:spPr bwMode="auto">
          <a:xfrm>
            <a:off x="1359953" y="1756927"/>
            <a:ext cx="5437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80%</a:t>
            </a:r>
          </a:p>
        </p:txBody>
      </p:sp>
      <p:sp>
        <p:nvSpPr>
          <p:cNvPr id="94224" name="Line 31"/>
          <p:cNvSpPr>
            <a:spLocks noChangeShapeType="1"/>
          </p:cNvSpPr>
          <p:nvPr/>
        </p:nvSpPr>
        <p:spPr bwMode="auto">
          <a:xfrm>
            <a:off x="1851305" y="1915117"/>
            <a:ext cx="127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4225" name="Text Box 32"/>
          <p:cNvSpPr txBox="1">
            <a:spLocks noChangeArrowheads="1"/>
          </p:cNvSpPr>
          <p:nvPr/>
        </p:nvSpPr>
        <p:spPr bwMode="auto">
          <a:xfrm>
            <a:off x="1359953" y="2530040"/>
            <a:ext cx="5437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60%</a:t>
            </a:r>
          </a:p>
        </p:txBody>
      </p:sp>
      <p:sp>
        <p:nvSpPr>
          <p:cNvPr id="94226" name="Line 33"/>
          <p:cNvSpPr>
            <a:spLocks noChangeShapeType="1"/>
          </p:cNvSpPr>
          <p:nvPr/>
        </p:nvSpPr>
        <p:spPr bwMode="auto">
          <a:xfrm>
            <a:off x="1851305" y="2688230"/>
            <a:ext cx="127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4227" name="Text Box 34"/>
          <p:cNvSpPr txBox="1">
            <a:spLocks noChangeArrowheads="1"/>
          </p:cNvSpPr>
          <p:nvPr/>
        </p:nvSpPr>
        <p:spPr bwMode="auto">
          <a:xfrm>
            <a:off x="1359953" y="3304740"/>
            <a:ext cx="5437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40%</a:t>
            </a:r>
          </a:p>
        </p:txBody>
      </p:sp>
      <p:sp>
        <p:nvSpPr>
          <p:cNvPr id="94228" name="Line 35"/>
          <p:cNvSpPr>
            <a:spLocks noChangeShapeType="1"/>
          </p:cNvSpPr>
          <p:nvPr/>
        </p:nvSpPr>
        <p:spPr bwMode="auto">
          <a:xfrm>
            <a:off x="1851305" y="3461342"/>
            <a:ext cx="127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4229" name="Line 36"/>
          <p:cNvSpPr>
            <a:spLocks noChangeShapeType="1"/>
          </p:cNvSpPr>
          <p:nvPr/>
        </p:nvSpPr>
        <p:spPr bwMode="auto">
          <a:xfrm>
            <a:off x="1844955" y="4234455"/>
            <a:ext cx="127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4230" name="Text Box 37"/>
          <p:cNvSpPr txBox="1">
            <a:spLocks noChangeArrowheads="1"/>
          </p:cNvSpPr>
          <p:nvPr/>
        </p:nvSpPr>
        <p:spPr bwMode="auto">
          <a:xfrm>
            <a:off x="1459340" y="4847790"/>
            <a:ext cx="4443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0%</a:t>
            </a:r>
          </a:p>
        </p:txBody>
      </p:sp>
      <p:sp>
        <p:nvSpPr>
          <p:cNvPr id="94231" name="Line 38"/>
          <p:cNvSpPr>
            <a:spLocks noChangeShapeType="1"/>
          </p:cNvSpPr>
          <p:nvPr/>
        </p:nvSpPr>
        <p:spPr bwMode="auto">
          <a:xfrm>
            <a:off x="1844955" y="5009155"/>
            <a:ext cx="127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4232" name="Line 39"/>
          <p:cNvSpPr>
            <a:spLocks noChangeShapeType="1"/>
          </p:cNvSpPr>
          <p:nvPr/>
        </p:nvSpPr>
        <p:spPr bwMode="auto">
          <a:xfrm rot="16200000">
            <a:off x="1979892" y="5167905"/>
            <a:ext cx="127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4233" name="Text Box 40"/>
          <p:cNvSpPr txBox="1">
            <a:spLocks noChangeArrowheads="1"/>
          </p:cNvSpPr>
          <p:nvPr/>
        </p:nvSpPr>
        <p:spPr bwMode="auto">
          <a:xfrm>
            <a:off x="1900572" y="5228475"/>
            <a:ext cx="2840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94234" name="Line 41"/>
          <p:cNvSpPr>
            <a:spLocks noChangeShapeType="1"/>
          </p:cNvSpPr>
          <p:nvPr/>
        </p:nvSpPr>
        <p:spPr bwMode="auto">
          <a:xfrm rot="16200000">
            <a:off x="2451380" y="5167905"/>
            <a:ext cx="127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4235" name="Text Box 42"/>
          <p:cNvSpPr txBox="1">
            <a:spLocks noChangeArrowheads="1"/>
          </p:cNvSpPr>
          <p:nvPr/>
        </p:nvSpPr>
        <p:spPr bwMode="auto">
          <a:xfrm>
            <a:off x="2372853" y="5228475"/>
            <a:ext cx="2840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94236" name="Line 43"/>
          <p:cNvSpPr>
            <a:spLocks noChangeShapeType="1"/>
          </p:cNvSpPr>
          <p:nvPr/>
        </p:nvSpPr>
        <p:spPr bwMode="auto">
          <a:xfrm rot="16200000">
            <a:off x="2922867" y="5167905"/>
            <a:ext cx="127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4237" name="Text Box 44"/>
          <p:cNvSpPr txBox="1">
            <a:spLocks noChangeArrowheads="1"/>
          </p:cNvSpPr>
          <p:nvPr/>
        </p:nvSpPr>
        <p:spPr bwMode="auto">
          <a:xfrm>
            <a:off x="2843547" y="5228475"/>
            <a:ext cx="2840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94238" name="Line 45"/>
          <p:cNvSpPr>
            <a:spLocks noChangeShapeType="1"/>
          </p:cNvSpPr>
          <p:nvPr/>
        </p:nvSpPr>
        <p:spPr bwMode="auto">
          <a:xfrm rot="16200000">
            <a:off x="3395942" y="5167905"/>
            <a:ext cx="127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4239" name="Text Box 46"/>
          <p:cNvSpPr txBox="1">
            <a:spLocks noChangeArrowheads="1"/>
          </p:cNvSpPr>
          <p:nvPr/>
        </p:nvSpPr>
        <p:spPr bwMode="auto">
          <a:xfrm>
            <a:off x="3317416" y="5228475"/>
            <a:ext cx="2840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94240" name="Line 47"/>
          <p:cNvSpPr>
            <a:spLocks noChangeShapeType="1"/>
          </p:cNvSpPr>
          <p:nvPr/>
        </p:nvSpPr>
        <p:spPr bwMode="auto">
          <a:xfrm rot="16200000">
            <a:off x="3867430" y="5167905"/>
            <a:ext cx="127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4241" name="Text Box 48"/>
          <p:cNvSpPr txBox="1">
            <a:spLocks noChangeArrowheads="1"/>
          </p:cNvSpPr>
          <p:nvPr/>
        </p:nvSpPr>
        <p:spPr bwMode="auto">
          <a:xfrm>
            <a:off x="3788109" y="5228475"/>
            <a:ext cx="2840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94242" name="Line 49"/>
          <p:cNvSpPr>
            <a:spLocks noChangeShapeType="1"/>
          </p:cNvSpPr>
          <p:nvPr/>
        </p:nvSpPr>
        <p:spPr bwMode="auto">
          <a:xfrm rot="16200000">
            <a:off x="4338917" y="5167905"/>
            <a:ext cx="127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4243" name="Text Box 50"/>
          <p:cNvSpPr txBox="1">
            <a:spLocks noChangeArrowheads="1"/>
          </p:cNvSpPr>
          <p:nvPr/>
        </p:nvSpPr>
        <p:spPr bwMode="auto">
          <a:xfrm>
            <a:off x="4261184" y="5228475"/>
            <a:ext cx="2840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94244" name="Line 51"/>
          <p:cNvSpPr>
            <a:spLocks noChangeShapeType="1"/>
          </p:cNvSpPr>
          <p:nvPr/>
        </p:nvSpPr>
        <p:spPr bwMode="auto">
          <a:xfrm rot="16200000">
            <a:off x="4811992" y="5167905"/>
            <a:ext cx="127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4245" name="Text Box 52"/>
          <p:cNvSpPr txBox="1">
            <a:spLocks noChangeArrowheads="1"/>
          </p:cNvSpPr>
          <p:nvPr/>
        </p:nvSpPr>
        <p:spPr bwMode="auto">
          <a:xfrm>
            <a:off x="4731084" y="5228475"/>
            <a:ext cx="2840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94246" name="Line 53"/>
          <p:cNvSpPr>
            <a:spLocks noChangeShapeType="1"/>
          </p:cNvSpPr>
          <p:nvPr/>
        </p:nvSpPr>
        <p:spPr bwMode="auto">
          <a:xfrm rot="16200000">
            <a:off x="5283480" y="5167905"/>
            <a:ext cx="127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4247" name="Text Box 54"/>
          <p:cNvSpPr txBox="1">
            <a:spLocks noChangeArrowheads="1"/>
          </p:cNvSpPr>
          <p:nvPr/>
        </p:nvSpPr>
        <p:spPr bwMode="auto">
          <a:xfrm>
            <a:off x="5203366" y="5228475"/>
            <a:ext cx="2840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94248" name="Line 55"/>
          <p:cNvSpPr>
            <a:spLocks noChangeShapeType="1"/>
          </p:cNvSpPr>
          <p:nvPr/>
        </p:nvSpPr>
        <p:spPr bwMode="auto">
          <a:xfrm rot="16200000">
            <a:off x="5756555" y="5167905"/>
            <a:ext cx="127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4249" name="Text Box 56"/>
          <p:cNvSpPr txBox="1">
            <a:spLocks noChangeArrowheads="1"/>
          </p:cNvSpPr>
          <p:nvPr/>
        </p:nvSpPr>
        <p:spPr bwMode="auto">
          <a:xfrm>
            <a:off x="5675647" y="5228475"/>
            <a:ext cx="2840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94250" name="Line 57"/>
          <p:cNvSpPr>
            <a:spLocks noChangeShapeType="1"/>
          </p:cNvSpPr>
          <p:nvPr/>
        </p:nvSpPr>
        <p:spPr bwMode="auto">
          <a:xfrm rot="16200000">
            <a:off x="6228042" y="5167905"/>
            <a:ext cx="127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4251" name="Text Box 58"/>
          <p:cNvSpPr txBox="1">
            <a:spLocks noChangeArrowheads="1"/>
          </p:cNvSpPr>
          <p:nvPr/>
        </p:nvSpPr>
        <p:spPr bwMode="auto">
          <a:xfrm>
            <a:off x="6147134" y="5228475"/>
            <a:ext cx="2840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94252" name="Line 59"/>
          <p:cNvSpPr>
            <a:spLocks noChangeShapeType="1"/>
          </p:cNvSpPr>
          <p:nvPr/>
        </p:nvSpPr>
        <p:spPr bwMode="auto">
          <a:xfrm rot="16200000">
            <a:off x="6699530" y="5167905"/>
            <a:ext cx="127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4253" name="Text Box 60"/>
          <p:cNvSpPr txBox="1">
            <a:spLocks noChangeArrowheads="1"/>
          </p:cNvSpPr>
          <p:nvPr/>
        </p:nvSpPr>
        <p:spPr bwMode="auto">
          <a:xfrm>
            <a:off x="6569724" y="5228475"/>
            <a:ext cx="3834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94254" name="Line 61"/>
          <p:cNvSpPr>
            <a:spLocks noChangeShapeType="1"/>
          </p:cNvSpPr>
          <p:nvPr/>
        </p:nvSpPr>
        <p:spPr bwMode="auto">
          <a:xfrm rot="16200000">
            <a:off x="7172605" y="5167905"/>
            <a:ext cx="127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4255" name="Text Box 62"/>
          <p:cNvSpPr txBox="1">
            <a:spLocks noChangeArrowheads="1"/>
          </p:cNvSpPr>
          <p:nvPr/>
        </p:nvSpPr>
        <p:spPr bwMode="auto">
          <a:xfrm>
            <a:off x="7049468" y="5228475"/>
            <a:ext cx="37010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94256" name="Line 63"/>
          <p:cNvSpPr>
            <a:spLocks noChangeShapeType="1"/>
          </p:cNvSpPr>
          <p:nvPr/>
        </p:nvSpPr>
        <p:spPr bwMode="auto">
          <a:xfrm rot="16200000">
            <a:off x="7645680" y="5167905"/>
            <a:ext cx="127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4257" name="Text Box 64"/>
          <p:cNvSpPr txBox="1">
            <a:spLocks noChangeArrowheads="1"/>
          </p:cNvSpPr>
          <p:nvPr/>
        </p:nvSpPr>
        <p:spPr bwMode="auto">
          <a:xfrm>
            <a:off x="7517461" y="5228475"/>
            <a:ext cx="3834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94258" name="Text Box 65"/>
          <p:cNvSpPr txBox="1">
            <a:spLocks noChangeArrowheads="1"/>
          </p:cNvSpPr>
          <p:nvPr/>
        </p:nvSpPr>
        <p:spPr bwMode="auto">
          <a:xfrm>
            <a:off x="1781142" y="5772406"/>
            <a:ext cx="5245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1322</a:t>
            </a:r>
          </a:p>
        </p:txBody>
      </p:sp>
      <p:sp>
        <p:nvSpPr>
          <p:cNvPr id="94259" name="Text Box 66"/>
          <p:cNvSpPr txBox="1">
            <a:spLocks noChangeArrowheads="1"/>
          </p:cNvSpPr>
          <p:nvPr/>
        </p:nvSpPr>
        <p:spPr bwMode="auto">
          <a:xfrm>
            <a:off x="1822827" y="5966081"/>
            <a:ext cx="4395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686</a:t>
            </a:r>
          </a:p>
        </p:txBody>
      </p:sp>
      <p:sp>
        <p:nvSpPr>
          <p:cNvPr id="94260" name="Text Box 67"/>
          <p:cNvSpPr txBox="1">
            <a:spLocks noChangeArrowheads="1"/>
          </p:cNvSpPr>
          <p:nvPr/>
        </p:nvSpPr>
        <p:spPr bwMode="auto">
          <a:xfrm>
            <a:off x="2252629" y="5772406"/>
            <a:ext cx="5245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1254</a:t>
            </a:r>
          </a:p>
        </p:txBody>
      </p:sp>
      <p:sp>
        <p:nvSpPr>
          <p:cNvPr id="94261" name="Text Box 68"/>
          <p:cNvSpPr txBox="1">
            <a:spLocks noChangeArrowheads="1"/>
          </p:cNvSpPr>
          <p:nvPr/>
        </p:nvSpPr>
        <p:spPr bwMode="auto">
          <a:xfrm>
            <a:off x="2294314" y="5966081"/>
            <a:ext cx="4395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661</a:t>
            </a:r>
          </a:p>
        </p:txBody>
      </p:sp>
      <p:sp>
        <p:nvSpPr>
          <p:cNvPr id="94262" name="Text Box 69"/>
          <p:cNvSpPr txBox="1">
            <a:spLocks noChangeArrowheads="1"/>
          </p:cNvSpPr>
          <p:nvPr/>
        </p:nvSpPr>
        <p:spPr bwMode="auto">
          <a:xfrm>
            <a:off x="4611654" y="5772406"/>
            <a:ext cx="5245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1230</a:t>
            </a:r>
          </a:p>
        </p:txBody>
      </p:sp>
      <p:sp>
        <p:nvSpPr>
          <p:cNvPr id="94263" name="Text Box 70"/>
          <p:cNvSpPr txBox="1">
            <a:spLocks noChangeArrowheads="1"/>
          </p:cNvSpPr>
          <p:nvPr/>
        </p:nvSpPr>
        <p:spPr bwMode="auto">
          <a:xfrm>
            <a:off x="4653339" y="5966081"/>
            <a:ext cx="4395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651</a:t>
            </a:r>
          </a:p>
        </p:txBody>
      </p:sp>
      <p:sp>
        <p:nvSpPr>
          <p:cNvPr id="94264" name="Text Box 71"/>
          <p:cNvSpPr txBox="1">
            <a:spLocks noChangeArrowheads="1"/>
          </p:cNvSpPr>
          <p:nvPr/>
        </p:nvSpPr>
        <p:spPr bwMode="auto">
          <a:xfrm>
            <a:off x="6026117" y="5772406"/>
            <a:ext cx="5245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1218</a:t>
            </a:r>
          </a:p>
        </p:txBody>
      </p:sp>
      <p:sp>
        <p:nvSpPr>
          <p:cNvPr id="94265" name="Text Box 72"/>
          <p:cNvSpPr txBox="1">
            <a:spLocks noChangeArrowheads="1"/>
          </p:cNvSpPr>
          <p:nvPr/>
        </p:nvSpPr>
        <p:spPr bwMode="auto">
          <a:xfrm>
            <a:off x="6067802" y="5966081"/>
            <a:ext cx="4395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643</a:t>
            </a:r>
          </a:p>
        </p:txBody>
      </p:sp>
      <p:sp>
        <p:nvSpPr>
          <p:cNvPr id="94266" name="Text Box 73"/>
          <p:cNvSpPr txBox="1">
            <a:spLocks noChangeArrowheads="1"/>
          </p:cNvSpPr>
          <p:nvPr/>
        </p:nvSpPr>
        <p:spPr bwMode="auto">
          <a:xfrm>
            <a:off x="7890523" y="5772406"/>
            <a:ext cx="5130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1196</a:t>
            </a:r>
          </a:p>
        </p:txBody>
      </p:sp>
      <p:sp>
        <p:nvSpPr>
          <p:cNvPr id="94267" name="Text Box 74"/>
          <p:cNvSpPr txBox="1">
            <a:spLocks noChangeArrowheads="1"/>
          </p:cNvSpPr>
          <p:nvPr/>
        </p:nvSpPr>
        <p:spPr bwMode="auto">
          <a:xfrm>
            <a:off x="7926500" y="5966081"/>
            <a:ext cx="4395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634</a:t>
            </a:r>
          </a:p>
        </p:txBody>
      </p:sp>
      <p:sp>
        <p:nvSpPr>
          <p:cNvPr id="94306" name="Freeform 119"/>
          <p:cNvSpPr>
            <a:spLocks/>
          </p:cNvSpPr>
          <p:nvPr/>
        </p:nvSpPr>
        <p:spPr bwMode="auto">
          <a:xfrm>
            <a:off x="2043392" y="4696417"/>
            <a:ext cx="6132513" cy="300038"/>
          </a:xfrm>
          <a:custGeom>
            <a:avLst/>
            <a:gdLst>
              <a:gd name="T0" fmla="*/ 0 w 3863"/>
              <a:gd name="T1" fmla="*/ 288925 h 189"/>
              <a:gd name="T2" fmla="*/ 0 w 3863"/>
              <a:gd name="T3" fmla="*/ 203200 h 189"/>
              <a:gd name="T4" fmla="*/ 19050 w 3863"/>
              <a:gd name="T5" fmla="*/ 195263 h 189"/>
              <a:gd name="T6" fmla="*/ 23813 w 3863"/>
              <a:gd name="T7" fmla="*/ 157163 h 189"/>
              <a:gd name="T8" fmla="*/ 69850 w 3863"/>
              <a:gd name="T9" fmla="*/ 157163 h 189"/>
              <a:gd name="T10" fmla="*/ 71438 w 3863"/>
              <a:gd name="T11" fmla="*/ 146050 h 189"/>
              <a:gd name="T12" fmla="*/ 152400 w 3863"/>
              <a:gd name="T13" fmla="*/ 142875 h 189"/>
              <a:gd name="T14" fmla="*/ 152400 w 3863"/>
              <a:gd name="T15" fmla="*/ 123825 h 189"/>
              <a:gd name="T16" fmla="*/ 236538 w 3863"/>
              <a:gd name="T17" fmla="*/ 123825 h 189"/>
              <a:gd name="T18" fmla="*/ 238125 w 3863"/>
              <a:gd name="T19" fmla="*/ 112713 h 189"/>
              <a:gd name="T20" fmla="*/ 646113 w 3863"/>
              <a:gd name="T21" fmla="*/ 109538 h 189"/>
              <a:gd name="T22" fmla="*/ 647700 w 3863"/>
              <a:gd name="T23" fmla="*/ 93663 h 189"/>
              <a:gd name="T24" fmla="*/ 1633538 w 3863"/>
              <a:gd name="T25" fmla="*/ 90488 h 189"/>
              <a:gd name="T26" fmla="*/ 1633538 w 3863"/>
              <a:gd name="T27" fmla="*/ 79375 h 189"/>
              <a:gd name="T28" fmla="*/ 2224088 w 3863"/>
              <a:gd name="T29" fmla="*/ 74613 h 189"/>
              <a:gd name="T30" fmla="*/ 2222500 w 3863"/>
              <a:gd name="T31" fmla="*/ 52388 h 189"/>
              <a:gd name="T32" fmla="*/ 3455988 w 3863"/>
              <a:gd name="T33" fmla="*/ 52388 h 189"/>
              <a:gd name="T34" fmla="*/ 3455988 w 3863"/>
              <a:gd name="T35" fmla="*/ 41275 h 189"/>
              <a:gd name="T36" fmla="*/ 4329113 w 3863"/>
              <a:gd name="T37" fmla="*/ 41275 h 189"/>
              <a:gd name="T38" fmla="*/ 4332288 w 3863"/>
              <a:gd name="T39" fmla="*/ 19050 h 189"/>
              <a:gd name="T40" fmla="*/ 5686426 w 3863"/>
              <a:gd name="T41" fmla="*/ 26988 h 189"/>
              <a:gd name="T42" fmla="*/ 5684838 w 3863"/>
              <a:gd name="T43" fmla="*/ 0 h 189"/>
              <a:gd name="T44" fmla="*/ 6156325 w 3863"/>
              <a:gd name="T45" fmla="*/ 3175 h 189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3863"/>
              <a:gd name="T70" fmla="*/ 0 h 189"/>
              <a:gd name="T71" fmla="*/ 3878 w 3863"/>
              <a:gd name="T72" fmla="*/ 182 h 189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3863" h="189">
                <a:moveTo>
                  <a:pt x="2" y="189"/>
                </a:moveTo>
                <a:lnTo>
                  <a:pt x="0" y="141"/>
                </a:lnTo>
                <a:lnTo>
                  <a:pt x="5" y="136"/>
                </a:lnTo>
                <a:lnTo>
                  <a:pt x="8" y="111"/>
                </a:lnTo>
                <a:lnTo>
                  <a:pt x="35" y="111"/>
                </a:lnTo>
                <a:lnTo>
                  <a:pt x="37" y="105"/>
                </a:lnTo>
                <a:lnTo>
                  <a:pt x="50" y="105"/>
                </a:lnTo>
                <a:lnTo>
                  <a:pt x="50" y="93"/>
                </a:lnTo>
                <a:lnTo>
                  <a:pt x="120" y="96"/>
                </a:lnTo>
                <a:lnTo>
                  <a:pt x="125" y="84"/>
                </a:lnTo>
                <a:lnTo>
                  <a:pt x="309" y="87"/>
                </a:lnTo>
                <a:lnTo>
                  <a:pt x="312" y="73"/>
                </a:lnTo>
                <a:lnTo>
                  <a:pt x="432" y="75"/>
                </a:lnTo>
                <a:lnTo>
                  <a:pt x="441" y="66"/>
                </a:lnTo>
                <a:lnTo>
                  <a:pt x="945" y="69"/>
                </a:lnTo>
                <a:lnTo>
                  <a:pt x="947" y="57"/>
                </a:lnTo>
                <a:lnTo>
                  <a:pt x="1112" y="61"/>
                </a:lnTo>
                <a:lnTo>
                  <a:pt x="1113" y="52"/>
                </a:lnTo>
                <a:lnTo>
                  <a:pt x="1611" y="54"/>
                </a:lnTo>
                <a:lnTo>
                  <a:pt x="1616" y="42"/>
                </a:lnTo>
                <a:lnTo>
                  <a:pt x="2252" y="42"/>
                </a:lnTo>
                <a:lnTo>
                  <a:pt x="2258" y="33"/>
                </a:lnTo>
                <a:lnTo>
                  <a:pt x="2492" y="34"/>
                </a:lnTo>
                <a:lnTo>
                  <a:pt x="2498" y="24"/>
                </a:lnTo>
                <a:lnTo>
                  <a:pt x="3285" y="27"/>
                </a:lnTo>
                <a:lnTo>
                  <a:pt x="3288" y="16"/>
                </a:lnTo>
                <a:lnTo>
                  <a:pt x="3374" y="18"/>
                </a:lnTo>
                <a:lnTo>
                  <a:pt x="3377" y="9"/>
                </a:lnTo>
                <a:lnTo>
                  <a:pt x="3812" y="9"/>
                </a:lnTo>
                <a:lnTo>
                  <a:pt x="3815" y="0"/>
                </a:lnTo>
                <a:lnTo>
                  <a:pt x="3863" y="1"/>
                </a:lnTo>
              </a:path>
            </a:pathLst>
          </a:custGeom>
          <a:noFill/>
          <a:ln w="28575" cap="flat" cmpd="sng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4307" name="Freeform 120"/>
          <p:cNvSpPr>
            <a:spLocks/>
          </p:cNvSpPr>
          <p:nvPr/>
        </p:nvSpPr>
        <p:spPr bwMode="auto">
          <a:xfrm>
            <a:off x="2041805" y="4764680"/>
            <a:ext cx="6140450" cy="222250"/>
          </a:xfrm>
          <a:custGeom>
            <a:avLst/>
            <a:gdLst>
              <a:gd name="T0" fmla="*/ 6154737 w 3868"/>
              <a:gd name="T1" fmla="*/ 6350 h 140"/>
              <a:gd name="T2" fmla="*/ 4764088 w 3868"/>
              <a:gd name="T3" fmla="*/ 0 h 140"/>
              <a:gd name="T4" fmla="*/ 4757738 w 3868"/>
              <a:gd name="T5" fmla="*/ 15875 h 140"/>
              <a:gd name="T6" fmla="*/ 4306888 w 3868"/>
              <a:gd name="T7" fmla="*/ 14287 h 140"/>
              <a:gd name="T8" fmla="*/ 4305300 w 3868"/>
              <a:gd name="T9" fmla="*/ 28575 h 140"/>
              <a:gd name="T10" fmla="*/ 3033713 w 3868"/>
              <a:gd name="T11" fmla="*/ 23812 h 140"/>
              <a:gd name="T12" fmla="*/ 3033713 w 3868"/>
              <a:gd name="T13" fmla="*/ 57150 h 140"/>
              <a:gd name="T14" fmla="*/ 2224088 w 3868"/>
              <a:gd name="T15" fmla="*/ 49212 h 140"/>
              <a:gd name="T16" fmla="*/ 2225675 w 3868"/>
              <a:gd name="T17" fmla="*/ 68262 h 140"/>
              <a:gd name="T18" fmla="*/ 1616075 w 3868"/>
              <a:gd name="T19" fmla="*/ 61912 h 140"/>
              <a:gd name="T20" fmla="*/ 1616075 w 3868"/>
              <a:gd name="T21" fmla="*/ 85725 h 140"/>
              <a:gd name="T22" fmla="*/ 38100 w 3868"/>
              <a:gd name="T23" fmla="*/ 77787 h 140"/>
              <a:gd name="T24" fmla="*/ 0 w 3868"/>
              <a:gd name="T25" fmla="*/ 125412 h 140"/>
              <a:gd name="T26" fmla="*/ 1588 w 3868"/>
              <a:gd name="T27" fmla="*/ 215900 h 14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868"/>
              <a:gd name="T43" fmla="*/ 0 h 140"/>
              <a:gd name="T44" fmla="*/ 3877 w 3868"/>
              <a:gd name="T45" fmla="*/ 136 h 14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868" h="140">
                <a:moveTo>
                  <a:pt x="3868" y="0"/>
                </a:moveTo>
                <a:lnTo>
                  <a:pt x="3828" y="0"/>
                </a:lnTo>
                <a:lnTo>
                  <a:pt x="3828" y="12"/>
                </a:lnTo>
                <a:lnTo>
                  <a:pt x="2967" y="6"/>
                </a:lnTo>
                <a:lnTo>
                  <a:pt x="2967" y="23"/>
                </a:lnTo>
                <a:lnTo>
                  <a:pt x="2754" y="18"/>
                </a:lnTo>
                <a:lnTo>
                  <a:pt x="2752" y="29"/>
                </a:lnTo>
                <a:lnTo>
                  <a:pt x="2496" y="24"/>
                </a:lnTo>
                <a:lnTo>
                  <a:pt x="2494" y="36"/>
                </a:lnTo>
                <a:lnTo>
                  <a:pt x="1975" y="36"/>
                </a:lnTo>
                <a:lnTo>
                  <a:pt x="1975" y="47"/>
                </a:lnTo>
                <a:lnTo>
                  <a:pt x="1374" y="42"/>
                </a:lnTo>
                <a:lnTo>
                  <a:pt x="1372" y="53"/>
                </a:lnTo>
                <a:lnTo>
                  <a:pt x="1180" y="50"/>
                </a:lnTo>
                <a:lnTo>
                  <a:pt x="1180" y="60"/>
                </a:lnTo>
                <a:lnTo>
                  <a:pt x="1164" y="62"/>
                </a:lnTo>
                <a:lnTo>
                  <a:pt x="1165" y="74"/>
                </a:lnTo>
                <a:lnTo>
                  <a:pt x="26" y="69"/>
                </a:lnTo>
                <a:lnTo>
                  <a:pt x="2" y="99"/>
                </a:lnTo>
                <a:lnTo>
                  <a:pt x="0" y="140"/>
                </a:lnTo>
              </a:path>
            </a:pathLst>
          </a:custGeom>
          <a:noFill/>
          <a:ln w="28575">
            <a:solidFill>
              <a:srgbClr val="00FFFF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4313" name="Line 63"/>
          <p:cNvSpPr>
            <a:spLocks noChangeShapeType="1"/>
          </p:cNvSpPr>
          <p:nvPr/>
        </p:nvSpPr>
        <p:spPr bwMode="auto">
          <a:xfrm rot="16200000">
            <a:off x="8117167" y="5167905"/>
            <a:ext cx="127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4314" name="Text Box 64"/>
          <p:cNvSpPr txBox="1">
            <a:spLocks noChangeArrowheads="1"/>
          </p:cNvSpPr>
          <p:nvPr/>
        </p:nvSpPr>
        <p:spPr bwMode="auto">
          <a:xfrm>
            <a:off x="7988949" y="5228475"/>
            <a:ext cx="3834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94214" name="Text Box 21"/>
          <p:cNvSpPr txBox="1">
            <a:spLocks noChangeArrowheads="1"/>
          </p:cNvSpPr>
          <p:nvPr/>
        </p:nvSpPr>
        <p:spPr bwMode="auto">
          <a:xfrm>
            <a:off x="3840484" y="1107687"/>
            <a:ext cx="24352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Absorb BVS (n=1322)</a:t>
            </a:r>
          </a:p>
        </p:txBody>
      </p:sp>
      <p:sp>
        <p:nvSpPr>
          <p:cNvPr id="94215" name="Text Box 22"/>
          <p:cNvSpPr txBox="1">
            <a:spLocks noChangeArrowheads="1"/>
          </p:cNvSpPr>
          <p:nvPr/>
        </p:nvSpPr>
        <p:spPr bwMode="auto">
          <a:xfrm>
            <a:off x="3834134" y="1348987"/>
            <a:ext cx="28969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Xience CoCr-EES (n=686)</a:t>
            </a:r>
          </a:p>
        </p:txBody>
      </p:sp>
      <p:sp>
        <p:nvSpPr>
          <p:cNvPr id="94216" name="Line 23"/>
          <p:cNvSpPr>
            <a:spLocks noChangeShapeType="1"/>
          </p:cNvSpPr>
          <p:nvPr/>
        </p:nvSpPr>
        <p:spPr bwMode="auto">
          <a:xfrm>
            <a:off x="3459484" y="1295012"/>
            <a:ext cx="395287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4217" name="Line 24"/>
          <p:cNvSpPr>
            <a:spLocks noChangeShapeType="1"/>
          </p:cNvSpPr>
          <p:nvPr/>
        </p:nvSpPr>
        <p:spPr bwMode="auto">
          <a:xfrm>
            <a:off x="3459484" y="1536312"/>
            <a:ext cx="395287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4312" name="TextBox 105"/>
          <p:cNvSpPr txBox="1">
            <a:spLocks noChangeArrowheads="1"/>
          </p:cNvSpPr>
          <p:nvPr/>
        </p:nvSpPr>
        <p:spPr bwMode="auto">
          <a:xfrm>
            <a:off x="2402869" y="1914487"/>
            <a:ext cx="530631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DE25E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6.0% vs. 7.7%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Diff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[95% CI]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=1.7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% [-0.5% to 3.9%]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</a:t>
            </a:r>
            <a:r>
              <a:rPr lang="en-US" baseline="-25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superiority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=0.16</a:t>
            </a:r>
          </a:p>
        </p:txBody>
      </p:sp>
      <p:sp>
        <p:nvSpPr>
          <p:cNvPr id="114" name="Rectangle 3"/>
          <p:cNvSpPr txBox="1">
            <a:spLocks noChangeArrowheads="1"/>
          </p:cNvSpPr>
          <p:nvPr/>
        </p:nvSpPr>
        <p:spPr bwMode="auto">
          <a:xfrm>
            <a:off x="479425" y="147638"/>
            <a:ext cx="818515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3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 2" pitchFamily="18" charset="2"/>
              <a:buChar char="¡"/>
              <a:defRPr sz="28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3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3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3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3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Clr>
                <a:srgbClr val="FDE25E"/>
              </a:buClr>
              <a:buFontTx/>
              <a:buNone/>
            </a:pPr>
            <a:r>
              <a:rPr lang="en-US" sz="36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Target Lesion Failure</a:t>
            </a:r>
          </a:p>
        </p:txBody>
      </p:sp>
      <p:sp>
        <p:nvSpPr>
          <p:cNvPr id="69" name="TextBox 148"/>
          <p:cNvSpPr txBox="1">
            <a:spLocks noChangeArrowheads="1"/>
          </p:cNvSpPr>
          <p:nvPr/>
        </p:nvSpPr>
        <p:spPr bwMode="auto">
          <a:xfrm>
            <a:off x="1459340" y="6550223"/>
            <a:ext cx="62198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kern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Ellis SG et al. </a:t>
            </a:r>
            <a:r>
              <a:rPr lang="is-IS" sz="1400" kern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 </a:t>
            </a:r>
            <a:r>
              <a:rPr lang="is-IS" sz="14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Engl J Med. </a:t>
            </a:r>
            <a:r>
              <a:rPr lang="is-IS" sz="1400" kern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2015;373:1905-15</a:t>
            </a:r>
            <a:endParaRPr lang="en-US" sz="1400" kern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0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91440"/>
            <a:ext cx="1082057" cy="8269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418609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Elbow Connector 8"/>
          <p:cNvCxnSpPr/>
          <p:nvPr/>
        </p:nvCxnSpPr>
        <p:spPr>
          <a:xfrm rot="5400000">
            <a:off x="3025775" y="2882900"/>
            <a:ext cx="1109663" cy="2144713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/>
          <p:nvPr/>
        </p:nvCxnSpPr>
        <p:spPr>
          <a:xfrm rot="16200000" flipH="1">
            <a:off x="5145087" y="2870201"/>
            <a:ext cx="1109663" cy="2093912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164" name="TextBox 3"/>
          <p:cNvSpPr txBox="1">
            <a:spLocks noChangeArrowheads="1"/>
          </p:cNvSpPr>
          <p:nvPr/>
        </p:nvSpPr>
        <p:spPr bwMode="auto">
          <a:xfrm>
            <a:off x="1635125" y="185738"/>
            <a:ext cx="57610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22" tIns="45662" rIns="91322" bIns="45662">
            <a:spAutoFit/>
          </a:bodyPr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lang="en-US" altLang="ko-KR" sz="4000" b="1" smtClean="0">
                <a:solidFill>
                  <a:srgbClr val="FFFFFF"/>
                </a:solidFill>
                <a:latin typeface="Arial Black" pitchFamily="34" charset="0"/>
                <a:ea typeface="맑은 고딕" pitchFamily="50" charset="-127"/>
                <a:cs typeface="Arial" pitchFamily="34" charset="0"/>
              </a:rPr>
              <a:t>PREVENT Trial</a:t>
            </a:r>
            <a:endParaRPr lang="ko-KR" altLang="en-US" sz="4000" b="1" smtClean="0">
              <a:solidFill>
                <a:srgbClr val="FFFFFF"/>
              </a:solidFill>
              <a:latin typeface="Arial Black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339973" name="TextBox 19"/>
          <p:cNvSpPr txBox="1">
            <a:spLocks noChangeArrowheads="1"/>
          </p:cNvSpPr>
          <p:nvPr/>
        </p:nvSpPr>
        <p:spPr bwMode="auto">
          <a:xfrm>
            <a:off x="611188" y="5260975"/>
            <a:ext cx="8064500" cy="938213"/>
          </a:xfrm>
          <a:prstGeom prst="rect">
            <a:avLst/>
          </a:prstGeom>
          <a:solidFill>
            <a:srgbClr val="002F4C"/>
          </a:solidFill>
          <a:ln w="3175">
            <a:solidFill>
              <a:schemeClr val="tx1">
                <a:lumMod val="65000"/>
              </a:schemeClr>
            </a:solidFill>
            <a:miter lim="800000"/>
            <a:headEnd/>
            <a:tailEnd/>
          </a:ln>
        </p:spPr>
        <p:txBody>
          <a:bodyPr lIns="91322" tIns="45662" rIns="91322" bIns="45662">
            <a:spAutoFit/>
          </a:bodyPr>
          <a:lstStyle/>
          <a:p>
            <a:pPr algn="ctr" defTabSz="914400" fontAlgn="base" latinLnBrk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2400" dirty="0">
                <a:solidFill>
                  <a:srgbClr val="FFFFFF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Primary endpoint </a:t>
            </a:r>
            <a:r>
              <a:rPr lang="en-US" altLang="ko-KR" sz="2400" i="1" dirty="0">
                <a:solidFill>
                  <a:srgbClr val="FFFFFF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at 2 years</a:t>
            </a:r>
            <a:r>
              <a:rPr lang="en-US" altLang="ko-KR" sz="2400" dirty="0">
                <a:solidFill>
                  <a:srgbClr val="FFFFFF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: </a:t>
            </a:r>
          </a:p>
          <a:p>
            <a:pPr algn="ctr" defTabSz="914400" fontAlgn="base" latinLnBrk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2400" dirty="0">
                <a:solidFill>
                  <a:srgbClr val="FFFFFF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CV death, MI, Hospitalization d/t unstable angina</a:t>
            </a:r>
            <a:endParaRPr lang="ko-KR" altLang="en-US" sz="2400" dirty="0">
              <a:solidFill>
                <a:srgbClr val="FFFFFF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348166" name="TextBox 33"/>
          <p:cNvSpPr txBox="1">
            <a:spLocks noChangeArrowheads="1"/>
          </p:cNvSpPr>
          <p:nvPr/>
        </p:nvSpPr>
        <p:spPr bwMode="auto">
          <a:xfrm>
            <a:off x="1354138" y="6183313"/>
            <a:ext cx="67151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22" tIns="45662" rIns="91322" bIns="45662">
            <a:spAutoFit/>
          </a:bodyPr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lang="en-US" altLang="ko-KR" sz="1600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OCT sub-study/ NIRS sub-study, (300 patients in each arm at 2 years)</a:t>
            </a:r>
            <a:endParaRPr lang="ko-KR" altLang="en-US" sz="1600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348167" name="TextBox 29"/>
          <p:cNvSpPr txBox="1">
            <a:spLocks noChangeArrowheads="1"/>
          </p:cNvSpPr>
          <p:nvPr/>
        </p:nvSpPr>
        <p:spPr bwMode="auto">
          <a:xfrm>
            <a:off x="835025" y="836613"/>
            <a:ext cx="74580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22" tIns="45662" rIns="91322" bIns="45662">
            <a:spAutoFit/>
          </a:bodyPr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lang="en-US" altLang="ko-KR" sz="2400" b="1" i="1" smtClean="0">
                <a:solidFill>
                  <a:srgbClr val="FDE25E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Any Epicardial Coronary Stenosis (</a:t>
            </a:r>
            <a:r>
              <a:rPr lang="en-US" altLang="ko-KR" sz="2400" b="1" i="1" u="sng" smtClean="0">
                <a:solidFill>
                  <a:srgbClr val="FDE25E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&lt;</a:t>
            </a:r>
            <a:r>
              <a:rPr lang="en-US" altLang="ko-KR" sz="2400" b="1" i="1" smtClean="0">
                <a:solidFill>
                  <a:srgbClr val="FDE25E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40 mm) </a:t>
            </a:r>
            <a:r>
              <a:rPr lang="en-US" altLang="ko-KR" sz="2400" b="1" smtClean="0">
                <a:solidFill>
                  <a:srgbClr val="FFFFFF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with </a:t>
            </a:r>
          </a:p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lang="en-US" altLang="ko-KR" sz="2400" b="1" i="1" u="sng" smtClean="0">
                <a:solidFill>
                  <a:srgbClr val="FFFFFF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FFR ≥0.80</a:t>
            </a:r>
            <a:r>
              <a:rPr lang="en-US" altLang="ko-KR" sz="2400" b="1" i="1" smtClean="0">
                <a:solidFill>
                  <a:srgbClr val="FFFFFF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sz="2400" b="1" smtClean="0">
                <a:solidFill>
                  <a:srgbClr val="FFFFFF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and with </a:t>
            </a:r>
            <a:r>
              <a:rPr lang="en-US" altLang="ko-KR" sz="2400" b="1" i="1" u="sng" smtClean="0">
                <a:solidFill>
                  <a:srgbClr val="FFFFFF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Two</a:t>
            </a:r>
            <a:r>
              <a:rPr lang="en-US" altLang="ko-KR" sz="2400" b="1" smtClean="0">
                <a:solidFill>
                  <a:srgbClr val="FFFFFF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of the following</a:t>
            </a:r>
            <a:endParaRPr lang="ko-KR" altLang="en-US" sz="2400" b="1" smtClean="0">
              <a:solidFill>
                <a:srgbClr val="FFFFFF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62450" y="3700463"/>
            <a:ext cx="576263" cy="503237"/>
          </a:xfrm>
          <a:prstGeom prst="ellips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2" tIns="45662" rIns="91322" bIns="45662" anchor="ctr"/>
          <a:lstStyle/>
          <a:p>
            <a:pPr algn="ctr" defTabSz="914400" latinLnBrk="1">
              <a:defRPr/>
            </a:pPr>
            <a:r>
              <a:rPr lang="en-US" altLang="ko-KR" sz="2400" b="1" dirty="0">
                <a:solidFill>
                  <a:srgbClr val="FFFFFF"/>
                </a:solidFill>
              </a:rPr>
              <a:t>R</a:t>
            </a:r>
            <a:endParaRPr lang="ko-KR" altLang="en-US" sz="2400" b="1" dirty="0">
              <a:solidFill>
                <a:srgbClr val="FFFFFF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524125" y="4875213"/>
            <a:ext cx="0" cy="360362"/>
          </a:xfrm>
          <a:prstGeom prst="straightConnector1">
            <a:avLst/>
          </a:prstGeom>
          <a:ln>
            <a:solidFill>
              <a:schemeClr val="tx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339972" idx="2"/>
          </p:cNvCxnSpPr>
          <p:nvPr/>
        </p:nvCxnSpPr>
        <p:spPr>
          <a:xfrm>
            <a:off x="6748463" y="4984750"/>
            <a:ext cx="4762" cy="244475"/>
          </a:xfrm>
          <a:prstGeom prst="straightConnector1">
            <a:avLst/>
          </a:prstGeom>
          <a:ln>
            <a:solidFill>
              <a:schemeClr val="tx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그룹 15"/>
          <p:cNvGrpSpPr>
            <a:grpSpLocks/>
          </p:cNvGrpSpPr>
          <p:nvPr/>
        </p:nvGrpSpPr>
        <p:grpSpPr bwMode="auto">
          <a:xfrm>
            <a:off x="630238" y="1762125"/>
            <a:ext cx="7974012" cy="1817688"/>
            <a:chOff x="546410" y="1806498"/>
            <a:chExt cx="7973122" cy="1817648"/>
          </a:xfrm>
        </p:grpSpPr>
        <p:sp>
          <p:nvSpPr>
            <p:cNvPr id="15" name="직사각형 14"/>
            <p:cNvSpPr/>
            <p:nvPr/>
          </p:nvSpPr>
          <p:spPr>
            <a:xfrm>
              <a:off x="546410" y="1806498"/>
              <a:ext cx="7973122" cy="1817648"/>
            </a:xfrm>
            <a:prstGeom prst="rect">
              <a:avLst/>
            </a:prstGeom>
            <a:solidFill>
              <a:srgbClr val="002F4C"/>
            </a:solidFill>
            <a:ln w="3175">
              <a:solidFill>
                <a:schemeClr val="bg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b="1" i="1" dirty="0">
                <a:solidFill>
                  <a:srgbClr val="FFFFFF"/>
                </a:solidFill>
              </a:endParaRPr>
            </a:p>
          </p:txBody>
        </p:sp>
        <p:sp>
          <p:nvSpPr>
            <p:cNvPr id="348175" name="TextBox 36"/>
            <p:cNvSpPr txBox="1">
              <a:spLocks noChangeArrowheads="1"/>
            </p:cNvSpPr>
            <p:nvPr/>
          </p:nvSpPr>
          <p:spPr bwMode="auto">
            <a:xfrm>
              <a:off x="1020787" y="1889195"/>
              <a:ext cx="7138943" cy="1631182"/>
            </a:xfrm>
            <a:prstGeom prst="rect">
              <a:avLst/>
            </a:prstGeom>
            <a:solidFill>
              <a:srgbClr val="002F4C"/>
            </a:solidFill>
            <a:ln w="31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900113" indent="-454025" defTabSz="914400" fontAlgn="base" latinLnBrk="1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Font typeface="굴림" pitchFamily="50" charset="-127"/>
                <a:buAutoNum type="arabicPeriod"/>
              </a:pPr>
              <a:r>
                <a:rPr lang="en-US" altLang="ko-KR" sz="2400" smtClean="0">
                  <a:solidFill>
                    <a:srgbClr val="FFFFFF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Plaque Burden &gt;70%</a:t>
              </a:r>
            </a:p>
            <a:p>
              <a:pPr marL="900113" indent="-454025" defTabSz="914400" fontAlgn="base" latinLnBrk="1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Font typeface="굴림" pitchFamily="50" charset="-127"/>
                <a:buAutoNum type="arabicPeriod"/>
              </a:pPr>
              <a:r>
                <a:rPr lang="en-US" altLang="ko-KR" sz="2400" smtClean="0">
                  <a:solidFill>
                    <a:srgbClr val="FFFFFF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MLA ≤4.0mm</a:t>
              </a:r>
              <a:r>
                <a:rPr lang="en-US" altLang="ko-KR" sz="2400" baseline="30000" smtClean="0">
                  <a:solidFill>
                    <a:srgbClr val="FFFFFF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2</a:t>
              </a:r>
            </a:p>
            <a:p>
              <a:pPr marL="900113" indent="-454025" defTabSz="914400" fontAlgn="base" latinLnBrk="1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Font typeface="굴림" pitchFamily="50" charset="-127"/>
                <a:buAutoNum type="arabicPeriod"/>
              </a:pPr>
              <a:r>
                <a:rPr lang="en-US" altLang="ko-KR" sz="2400" smtClean="0">
                  <a:solidFill>
                    <a:srgbClr val="FFFFFF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TCFA by OCT or VH-IVUS</a:t>
              </a:r>
            </a:p>
            <a:p>
              <a:pPr marL="900113" indent="-454025" defTabSz="914400" fontAlgn="base" latinLnBrk="1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Font typeface="굴림" pitchFamily="50" charset="-127"/>
                <a:buAutoNum type="arabicPeriod"/>
              </a:pPr>
              <a:r>
                <a:rPr lang="en-US" altLang="ko-KR" sz="2400" smtClean="0">
                  <a:solidFill>
                    <a:srgbClr val="FFFFFF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Lipid-Rich Plaque on NIRS (</a:t>
              </a:r>
              <a:r>
                <a:rPr lang="en-US" altLang="ko-KR" sz="2400" baseline="-25000" smtClean="0">
                  <a:solidFill>
                    <a:srgbClr val="FFFFFF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max</a:t>
              </a:r>
              <a:r>
                <a:rPr lang="en-US" altLang="ko-KR" sz="2400" smtClean="0">
                  <a:solidFill>
                    <a:srgbClr val="FFFFFF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LCBI</a:t>
              </a:r>
              <a:r>
                <a:rPr lang="en-US" altLang="ko-KR" sz="2400" baseline="-25000" smtClean="0">
                  <a:solidFill>
                    <a:srgbClr val="FFFFFF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4mm</a:t>
              </a:r>
              <a:r>
                <a:rPr lang="en-US" altLang="ko-KR" sz="2400" smtClean="0">
                  <a:solidFill>
                    <a:srgbClr val="FFFFFF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&gt;315)</a:t>
              </a:r>
              <a:endParaRPr lang="ko-KR" altLang="en-US" sz="2400" smtClean="0">
                <a:solidFill>
                  <a:srgbClr val="FFFFFF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</p:grpSp>
      <p:sp>
        <p:nvSpPr>
          <p:cNvPr id="339971" name="TextBox 11"/>
          <p:cNvSpPr txBox="1">
            <a:spLocks noChangeArrowheads="1"/>
          </p:cNvSpPr>
          <p:nvPr/>
        </p:nvSpPr>
        <p:spPr bwMode="auto">
          <a:xfrm>
            <a:off x="1420813" y="4154488"/>
            <a:ext cx="2174875" cy="830262"/>
          </a:xfrm>
          <a:prstGeom prst="rect">
            <a:avLst/>
          </a:prstGeom>
          <a:solidFill>
            <a:srgbClr val="002F4C"/>
          </a:solidFill>
          <a:ln w="3175">
            <a:solidFill>
              <a:schemeClr val="tx1">
                <a:lumMod val="50000"/>
              </a:schemeClr>
            </a:solidFill>
            <a:miter lim="800000"/>
            <a:headEnd/>
            <a:tailEnd/>
          </a:ln>
        </p:spPr>
        <p:txBody>
          <a:bodyPr lIns="91322" tIns="45662" rIns="91322" bIns="45662">
            <a:spAutoFit/>
          </a:bodyPr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2400" dirty="0">
                <a:solidFill>
                  <a:srgbClr val="FFFFFF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BVS+OMT</a:t>
            </a:r>
          </a:p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2400" dirty="0">
                <a:solidFill>
                  <a:srgbClr val="FFFFFF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N=800</a:t>
            </a:r>
            <a:endParaRPr lang="ko-KR" altLang="en-US" sz="2400" dirty="0">
              <a:solidFill>
                <a:srgbClr val="FFFFFF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339972" name="TextBox 12"/>
          <p:cNvSpPr txBox="1">
            <a:spLocks noChangeArrowheads="1"/>
          </p:cNvSpPr>
          <p:nvPr/>
        </p:nvSpPr>
        <p:spPr bwMode="auto">
          <a:xfrm>
            <a:off x="5667375" y="4154488"/>
            <a:ext cx="2160588" cy="830262"/>
          </a:xfrm>
          <a:prstGeom prst="rect">
            <a:avLst/>
          </a:prstGeom>
          <a:solidFill>
            <a:srgbClr val="002F4C"/>
          </a:solidFill>
          <a:ln w="3175">
            <a:solidFill>
              <a:schemeClr val="tx1">
                <a:lumMod val="50000"/>
              </a:schemeClr>
            </a:solidFill>
            <a:miter lim="800000"/>
            <a:headEnd/>
            <a:tailEnd/>
          </a:ln>
        </p:spPr>
        <p:txBody>
          <a:bodyPr lIns="91322" tIns="45662" rIns="91322" bIns="45662">
            <a:spAutoFit/>
          </a:bodyPr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2400" dirty="0">
                <a:solidFill>
                  <a:srgbClr val="FFFFFF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OMT</a:t>
            </a:r>
          </a:p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2400" dirty="0">
                <a:solidFill>
                  <a:srgbClr val="FFFFFF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N=800</a:t>
            </a:r>
            <a:endParaRPr lang="ko-KR" altLang="en-US" sz="2400" dirty="0">
              <a:solidFill>
                <a:srgbClr val="FFFFFF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직사각형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38100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ko-KR" altLang="en-US" sz="4400" smtClean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68643" name="직사각형 3"/>
          <p:cNvSpPr>
            <a:spLocks noChangeArrowheads="1"/>
          </p:cNvSpPr>
          <p:nvPr/>
        </p:nvSpPr>
        <p:spPr bwMode="auto">
          <a:xfrm>
            <a:off x="0" y="549275"/>
            <a:ext cx="9144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44" tIns="45672" rIns="91344" bIns="45672">
            <a:spAutoFit/>
          </a:bodyPr>
          <a:lstStyle/>
          <a:p>
            <a:pPr marL="512763" indent="-512763" algn="ctr" defTabSz="914400" fontAlgn="base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</a:pPr>
            <a:r>
              <a:rPr lang="en-US" altLang="ko-KR" sz="2800" b="1" i="1" smtClean="0">
                <a:solidFill>
                  <a:srgbClr val="000000"/>
                </a:solidFill>
                <a:latin typeface="Arial" pitchFamily="34" charset="0"/>
              </a:rPr>
              <a:t>Current Patients Enrollment</a:t>
            </a:r>
          </a:p>
          <a:p>
            <a:pPr marL="512763" indent="-512763" algn="ctr" defTabSz="914400" fontAlgn="base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</a:pPr>
            <a:r>
              <a:rPr lang="en-US" altLang="ko-KR" sz="2800" b="1" i="1" smtClean="0">
                <a:solidFill>
                  <a:srgbClr val="000000"/>
                </a:solidFill>
                <a:latin typeface="Arial" pitchFamily="34" charset="0"/>
              </a:rPr>
              <a:t>2016 Oct. </a:t>
            </a:r>
          </a:p>
        </p:txBody>
      </p:sp>
      <p:pic>
        <p:nvPicPr>
          <p:cNvPr id="36864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2041525"/>
            <a:ext cx="8174038" cy="339566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71" y="1538863"/>
            <a:ext cx="7371995" cy="47169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66907" y="6553904"/>
            <a:ext cx="9210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</a:rPr>
              <a:t>Preliminary Data Analysis of IRIS DES Registry, AMC  </a:t>
            </a:r>
          </a:p>
        </p:txBody>
      </p:sp>
      <p:sp>
        <p:nvSpPr>
          <p:cNvPr id="5" name="Rectangle 7"/>
          <p:cNvSpPr txBox="1">
            <a:spLocks/>
          </p:cNvSpPr>
          <p:nvPr/>
        </p:nvSpPr>
        <p:spPr>
          <a:xfrm>
            <a:off x="0" y="267629"/>
            <a:ext cx="9144000" cy="815975"/>
          </a:xfrm>
          <a:prstGeom prst="rect">
            <a:avLst/>
          </a:prstGeom>
        </p:spPr>
        <p:txBody>
          <a:bodyPr/>
          <a:lstStyle>
            <a:lvl1pPr algn="ctr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2pPr>
            <a:lvl3pPr algn="ctr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3pPr>
            <a:lvl4pPr algn="ctr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4pPr>
            <a:lvl5pPr algn="ctr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5pPr>
            <a:lvl6pPr marL="457200" algn="ctr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6pPr>
            <a:lvl7pPr marL="914400" algn="ctr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7pPr>
            <a:lvl8pPr marL="1371600" algn="ctr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8pPr>
            <a:lvl9pPr marL="1828800" algn="ctr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>
              <a:lnSpc>
                <a:spcPct val="100000"/>
              </a:lnSpc>
            </a:pPr>
            <a:r>
              <a:rPr lang="en-US" sz="3600" kern="0" dirty="0" smtClean="0">
                <a:solidFill>
                  <a:srgbClr val="FFFF66"/>
                </a:solidFill>
                <a:latin typeface="Arial" charset="0"/>
                <a:ea typeface="Arial" charset="0"/>
                <a:cs typeface="Arial" charset="0"/>
              </a:rPr>
              <a:t>MACE at 3 year</a:t>
            </a:r>
            <a:endParaRPr lang="en-US" sz="3200" kern="0" dirty="0" smtClean="0">
              <a:solidFill>
                <a:srgbClr val="FFFF66"/>
              </a:solidFill>
              <a:latin typeface="Arial" charset="0"/>
              <a:ea typeface="Arial" charset="0"/>
              <a:cs typeface="Arial" charset="0"/>
            </a:endParaRPr>
          </a:p>
          <a:p>
            <a:pPr defTabSz="914400">
              <a:lnSpc>
                <a:spcPct val="100000"/>
              </a:lnSpc>
            </a:pPr>
            <a:r>
              <a:rPr lang="en-US" sz="2800" kern="0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Any Death, Any MI, or Any TVR</a:t>
            </a:r>
          </a:p>
        </p:txBody>
      </p:sp>
    </p:spTree>
    <p:extLst>
      <p:ext uri="{BB962C8B-B14F-4D97-AF65-F5344CB8AC3E}">
        <p14:creationId xmlns="" xmlns:p14="http://schemas.microsoft.com/office/powerpoint/2010/main" val="18724030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 bwMode="auto">
          <a:xfrm>
            <a:off x="401442" y="2492297"/>
            <a:ext cx="8502805" cy="2531327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540844"/>
            <a:ext cx="9144000" cy="123390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ko-KR" sz="3600" dirty="0" smtClean="0">
                <a:latin typeface="Arial" charset="0"/>
                <a:ea typeface="Arial" charset="0"/>
                <a:cs typeface="Arial" charset="0"/>
              </a:rPr>
              <a:t>Contemporary PCI with </a:t>
            </a:r>
            <a:br>
              <a:rPr lang="en-US" altLang="ko-KR" sz="36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altLang="ko-KR" sz="360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Second-Generation DES</a:t>
            </a:r>
            <a:endParaRPr kumimoji="1" lang="ko-KR" altLang="en-US" sz="3600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24831" y="2865863"/>
            <a:ext cx="7917365" cy="1594624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buClr>
                <a:schemeClr val="accent1"/>
              </a:buClr>
              <a:buSzPct val="100000"/>
              <a:buFont typeface="+mj-lt"/>
              <a:buAutoNum type="arabicPeriod"/>
            </a:pPr>
            <a:r>
              <a:rPr lang="en-US" altLang="ko-KR" i="1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Good enough !  </a:t>
            </a:r>
            <a:r>
              <a:rPr lang="en-US" altLang="ko-KR" dirty="0" smtClean="0">
                <a:latin typeface="Arial" charset="0"/>
                <a:ea typeface="Arial" charset="0"/>
                <a:cs typeface="Arial" charset="0"/>
              </a:rPr>
              <a:t>in the efficacy and safety outcomes with current DESs. </a:t>
            </a:r>
          </a:p>
          <a:p>
            <a:pPr marL="514350" indent="-514350">
              <a:lnSpc>
                <a:spcPct val="100000"/>
              </a:lnSpc>
              <a:buClr>
                <a:schemeClr val="accent1"/>
              </a:buClr>
              <a:buSzPct val="100000"/>
              <a:buFont typeface="+mj-lt"/>
              <a:buAutoNum type="arabicPeriod"/>
            </a:pPr>
            <a:r>
              <a:rPr lang="en-US" altLang="ko-KR" i="1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No difference !  </a:t>
            </a:r>
            <a:r>
              <a:rPr lang="en-US" altLang="ko-KR" dirty="0" smtClean="0">
                <a:latin typeface="Arial" charset="0"/>
                <a:ea typeface="Arial" charset="0"/>
                <a:cs typeface="Arial" charset="0"/>
              </a:rPr>
              <a:t>between the different DESs.  </a:t>
            </a:r>
          </a:p>
        </p:txBody>
      </p:sp>
    </p:spTree>
    <p:extLst>
      <p:ext uri="{BB962C8B-B14F-4D97-AF65-F5344CB8AC3E}">
        <p14:creationId xmlns="" xmlns:p14="http://schemas.microsoft.com/office/powerpoint/2010/main" val="16548348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1"/>
          <p:cNvSpPr txBox="1">
            <a:spLocks/>
          </p:cNvSpPr>
          <p:nvPr/>
        </p:nvSpPr>
        <p:spPr>
          <a:xfrm>
            <a:off x="0" y="662473"/>
            <a:ext cx="9144000" cy="80168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Bio-absorbable Vascular Scaffold</a:t>
            </a:r>
          </a:p>
          <a:p>
            <a:pPr marL="0" marR="0" lvl="0" indent="0" algn="ctr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1" i="1" kern="0" dirty="0" smtClean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rPr>
              <a:t>(BVS)</a:t>
            </a:r>
            <a:endParaRPr kumimoji="1" lang="en-US" altLang="ko-KR" sz="3600" b="1" i="1" kern="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3600" b="1" i="1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1" lang="en-US" sz="3600" b="1" i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0" y="257593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eaLnBrk="0" fontAlgn="base" latinLnBrk="1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3600" b="1" kern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What’s New ?</a:t>
            </a:r>
          </a:p>
          <a:p>
            <a:pPr algn="ctr" defTabSz="914400" eaLnBrk="0" fontAlgn="base" latinLnBrk="1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3600" b="1" kern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Why do We have to Consider ? </a:t>
            </a:r>
          </a:p>
        </p:txBody>
      </p:sp>
    </p:spTree>
    <p:extLst>
      <p:ext uri="{BB962C8B-B14F-4D97-AF65-F5344CB8AC3E}">
        <p14:creationId xmlns="" xmlns:p14="http://schemas.microsoft.com/office/powerpoint/2010/main" val="41183146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4_테마4">
  <a:themeElements>
    <a:clrScheme name="">
      <a:dk1>
        <a:srgbClr val="000000"/>
      </a:dk1>
      <a:lt1>
        <a:srgbClr val="FFFFFF"/>
      </a:lt1>
      <a:dk2>
        <a:srgbClr val="002E4B"/>
      </a:dk2>
      <a:lt2>
        <a:srgbClr val="FDE25E"/>
      </a:lt2>
      <a:accent1>
        <a:srgbClr val="FF3300"/>
      </a:accent1>
      <a:accent2>
        <a:srgbClr val="6699FF"/>
      </a:accent2>
      <a:accent3>
        <a:srgbClr val="AAADB1"/>
      </a:accent3>
      <a:accent4>
        <a:srgbClr val="DADADA"/>
      </a:accent4>
      <a:accent5>
        <a:srgbClr val="FFADAA"/>
      </a:accent5>
      <a:accent6>
        <a:srgbClr val="5C8AE7"/>
      </a:accent6>
      <a:hlink>
        <a:srgbClr val="FFCC00"/>
      </a:hlink>
      <a:folHlink>
        <a:srgbClr val="969696"/>
      </a:folHlink>
    </a:clrScheme>
    <a:fontScheme name="1_CRFTMP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돋움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돋움" pitchFamily="50" charset="-127"/>
          </a:defRPr>
        </a:defPPr>
      </a:lstStyle>
    </a:lnDef>
  </a:objectDefaults>
  <a:extraClrSchemeLst>
    <a:extraClrScheme>
      <a:clrScheme name="1_CRFTMP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RFTMP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RFTMP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RFTMP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RFTM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RFTM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RFTM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RFTMP 8">
        <a:dk1>
          <a:srgbClr val="000000"/>
        </a:dk1>
        <a:lt1>
          <a:srgbClr val="FFFFFF"/>
        </a:lt1>
        <a:dk2>
          <a:srgbClr val="002E4B"/>
        </a:dk2>
        <a:lt2>
          <a:srgbClr val="FDE25E"/>
        </a:lt2>
        <a:accent1>
          <a:srgbClr val="FF3300"/>
        </a:accent1>
        <a:accent2>
          <a:srgbClr val="3333FF"/>
        </a:accent2>
        <a:accent3>
          <a:srgbClr val="AAADB1"/>
        </a:accent3>
        <a:accent4>
          <a:srgbClr val="DADADA"/>
        </a:accent4>
        <a:accent5>
          <a:srgbClr val="FFADAA"/>
        </a:accent5>
        <a:accent6>
          <a:srgbClr val="2D2DE7"/>
        </a:accent6>
        <a:hlink>
          <a:srgbClr val="FFCC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1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8_CRFTMP">
  <a:themeElements>
    <a:clrScheme name="">
      <a:dk1>
        <a:srgbClr val="000000"/>
      </a:dk1>
      <a:lt1>
        <a:srgbClr val="FFFFFF"/>
      </a:lt1>
      <a:dk2>
        <a:srgbClr val="002E4B"/>
      </a:dk2>
      <a:lt2>
        <a:srgbClr val="FDE25E"/>
      </a:lt2>
      <a:accent1>
        <a:srgbClr val="FF3300"/>
      </a:accent1>
      <a:accent2>
        <a:srgbClr val="6699FF"/>
      </a:accent2>
      <a:accent3>
        <a:srgbClr val="AAADB1"/>
      </a:accent3>
      <a:accent4>
        <a:srgbClr val="DADADA"/>
      </a:accent4>
      <a:accent5>
        <a:srgbClr val="FFADAA"/>
      </a:accent5>
      <a:accent6>
        <a:srgbClr val="5C8AE7"/>
      </a:accent6>
      <a:hlink>
        <a:srgbClr val="FFCC00"/>
      </a:hlink>
      <a:folHlink>
        <a:srgbClr val="969696"/>
      </a:folHlink>
    </a:clrScheme>
    <a:fontScheme name="18_CRFTMP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8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8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굴림" pitchFamily="50" charset="-127"/>
          </a:defRPr>
        </a:defPPr>
      </a:lstStyle>
    </a:lnDef>
  </a:objectDefaults>
  <a:extraClrSchemeLst>
    <a:extraClrScheme>
      <a:clrScheme name="18_CRFTMP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CRFTMP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RFTMP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RFTMP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RFTM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RFTM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RFTM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RFTMP 8">
        <a:dk1>
          <a:srgbClr val="000000"/>
        </a:dk1>
        <a:lt1>
          <a:srgbClr val="FFFFFF"/>
        </a:lt1>
        <a:dk2>
          <a:srgbClr val="002E4B"/>
        </a:dk2>
        <a:lt2>
          <a:srgbClr val="FDE25E"/>
        </a:lt2>
        <a:accent1>
          <a:srgbClr val="FF3300"/>
        </a:accent1>
        <a:accent2>
          <a:srgbClr val="3333FF"/>
        </a:accent2>
        <a:accent3>
          <a:srgbClr val="AAADB1"/>
        </a:accent3>
        <a:accent4>
          <a:srgbClr val="DADADA"/>
        </a:accent4>
        <a:accent5>
          <a:srgbClr val="FFADAA"/>
        </a:accent5>
        <a:accent6>
          <a:srgbClr val="2D2DE7"/>
        </a:accent6>
        <a:hlink>
          <a:srgbClr val="FFCC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5_CRFTMP">
  <a:themeElements>
    <a:clrScheme name="">
      <a:dk1>
        <a:srgbClr val="000000"/>
      </a:dk1>
      <a:lt1>
        <a:srgbClr val="FFFFFF"/>
      </a:lt1>
      <a:dk2>
        <a:srgbClr val="002E4B"/>
      </a:dk2>
      <a:lt2>
        <a:srgbClr val="FDE25E"/>
      </a:lt2>
      <a:accent1>
        <a:srgbClr val="FF3300"/>
      </a:accent1>
      <a:accent2>
        <a:srgbClr val="6699FF"/>
      </a:accent2>
      <a:accent3>
        <a:srgbClr val="AAADB1"/>
      </a:accent3>
      <a:accent4>
        <a:srgbClr val="DADADA"/>
      </a:accent4>
      <a:accent5>
        <a:srgbClr val="FFADAA"/>
      </a:accent5>
      <a:accent6>
        <a:srgbClr val="5C8AE7"/>
      </a:accent6>
      <a:hlink>
        <a:srgbClr val="FFCC00"/>
      </a:hlink>
      <a:folHlink>
        <a:srgbClr val="969696"/>
      </a:folHlink>
    </a:clrScheme>
    <a:fontScheme name="18_CRFTMP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8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8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굴림" pitchFamily="50" charset="-127"/>
          </a:defRPr>
        </a:defPPr>
      </a:lstStyle>
    </a:lnDef>
  </a:objectDefaults>
  <a:extraClrSchemeLst>
    <a:extraClrScheme>
      <a:clrScheme name="18_CRFTMP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CRFTMP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RFTMP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RFTMP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RFTM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RFTM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RFTM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RFTMP 8">
        <a:dk1>
          <a:srgbClr val="000000"/>
        </a:dk1>
        <a:lt1>
          <a:srgbClr val="FFFFFF"/>
        </a:lt1>
        <a:dk2>
          <a:srgbClr val="002E4B"/>
        </a:dk2>
        <a:lt2>
          <a:srgbClr val="FDE25E"/>
        </a:lt2>
        <a:accent1>
          <a:srgbClr val="FF3300"/>
        </a:accent1>
        <a:accent2>
          <a:srgbClr val="3333FF"/>
        </a:accent2>
        <a:accent3>
          <a:srgbClr val="AAADB1"/>
        </a:accent3>
        <a:accent4>
          <a:srgbClr val="DADADA"/>
        </a:accent4>
        <a:accent5>
          <a:srgbClr val="FFADAA"/>
        </a:accent5>
        <a:accent6>
          <a:srgbClr val="2D2DE7"/>
        </a:accent6>
        <a:hlink>
          <a:srgbClr val="FFCC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9_CRFTMP">
  <a:themeElements>
    <a:clrScheme name="">
      <a:dk1>
        <a:srgbClr val="000000"/>
      </a:dk1>
      <a:lt1>
        <a:srgbClr val="FFFFFF"/>
      </a:lt1>
      <a:dk2>
        <a:srgbClr val="002E4B"/>
      </a:dk2>
      <a:lt2>
        <a:srgbClr val="FDE25E"/>
      </a:lt2>
      <a:accent1>
        <a:srgbClr val="FF3300"/>
      </a:accent1>
      <a:accent2>
        <a:srgbClr val="6699FF"/>
      </a:accent2>
      <a:accent3>
        <a:srgbClr val="AAADB1"/>
      </a:accent3>
      <a:accent4>
        <a:srgbClr val="DADADA"/>
      </a:accent4>
      <a:accent5>
        <a:srgbClr val="FFADAA"/>
      </a:accent5>
      <a:accent6>
        <a:srgbClr val="5C8AE7"/>
      </a:accent6>
      <a:hlink>
        <a:srgbClr val="FFCC00"/>
      </a:hlink>
      <a:folHlink>
        <a:srgbClr val="969696"/>
      </a:folHlink>
    </a:clrScheme>
    <a:fontScheme name="18_CRFTMP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8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8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굴림" pitchFamily="50" charset="-127"/>
          </a:defRPr>
        </a:defPPr>
      </a:lstStyle>
    </a:lnDef>
  </a:objectDefaults>
  <a:extraClrSchemeLst>
    <a:extraClrScheme>
      <a:clrScheme name="18_CRFTMP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CRFTMP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RFTMP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RFTMP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RFTM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RFTM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RFTM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RFTMP 8">
        <a:dk1>
          <a:srgbClr val="000000"/>
        </a:dk1>
        <a:lt1>
          <a:srgbClr val="FFFFFF"/>
        </a:lt1>
        <a:dk2>
          <a:srgbClr val="002E4B"/>
        </a:dk2>
        <a:lt2>
          <a:srgbClr val="FDE25E"/>
        </a:lt2>
        <a:accent1>
          <a:srgbClr val="FF3300"/>
        </a:accent1>
        <a:accent2>
          <a:srgbClr val="3333FF"/>
        </a:accent2>
        <a:accent3>
          <a:srgbClr val="AAADB1"/>
        </a:accent3>
        <a:accent4>
          <a:srgbClr val="DADADA"/>
        </a:accent4>
        <a:accent5>
          <a:srgbClr val="FFADAA"/>
        </a:accent5>
        <a:accent6>
          <a:srgbClr val="2D2DE7"/>
        </a:accent6>
        <a:hlink>
          <a:srgbClr val="FFCC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0_CRFTMP">
  <a:themeElements>
    <a:clrScheme name="">
      <a:dk1>
        <a:srgbClr val="000000"/>
      </a:dk1>
      <a:lt1>
        <a:srgbClr val="FFFFFF"/>
      </a:lt1>
      <a:dk2>
        <a:srgbClr val="002E4B"/>
      </a:dk2>
      <a:lt2>
        <a:srgbClr val="FDE25E"/>
      </a:lt2>
      <a:accent1>
        <a:srgbClr val="FF3300"/>
      </a:accent1>
      <a:accent2>
        <a:srgbClr val="6699FF"/>
      </a:accent2>
      <a:accent3>
        <a:srgbClr val="AAADB1"/>
      </a:accent3>
      <a:accent4>
        <a:srgbClr val="DADADA"/>
      </a:accent4>
      <a:accent5>
        <a:srgbClr val="FFADAA"/>
      </a:accent5>
      <a:accent6>
        <a:srgbClr val="5C8AE7"/>
      </a:accent6>
      <a:hlink>
        <a:srgbClr val="FFCC00"/>
      </a:hlink>
      <a:folHlink>
        <a:srgbClr val="969696"/>
      </a:folHlink>
    </a:clrScheme>
    <a:fontScheme name="18_CRFTMP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8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8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굴림" pitchFamily="50" charset="-127"/>
          </a:defRPr>
        </a:defPPr>
      </a:lstStyle>
    </a:lnDef>
  </a:objectDefaults>
  <a:extraClrSchemeLst>
    <a:extraClrScheme>
      <a:clrScheme name="18_CRFTMP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CRFTMP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RFTMP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RFTMP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RFTM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RFTM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RFTM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RFTMP 8">
        <a:dk1>
          <a:srgbClr val="000000"/>
        </a:dk1>
        <a:lt1>
          <a:srgbClr val="FFFFFF"/>
        </a:lt1>
        <a:dk2>
          <a:srgbClr val="002E4B"/>
        </a:dk2>
        <a:lt2>
          <a:srgbClr val="FDE25E"/>
        </a:lt2>
        <a:accent1>
          <a:srgbClr val="FF3300"/>
        </a:accent1>
        <a:accent2>
          <a:srgbClr val="3333FF"/>
        </a:accent2>
        <a:accent3>
          <a:srgbClr val="AAADB1"/>
        </a:accent3>
        <a:accent4>
          <a:srgbClr val="DADADA"/>
        </a:accent4>
        <a:accent5>
          <a:srgbClr val="FFADAA"/>
        </a:accent5>
        <a:accent6>
          <a:srgbClr val="2D2DE7"/>
        </a:accent6>
        <a:hlink>
          <a:srgbClr val="FFCC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테마4">
  <a:themeElements>
    <a:clrScheme name="">
      <a:dk1>
        <a:srgbClr val="000000"/>
      </a:dk1>
      <a:lt1>
        <a:srgbClr val="FFFFFF"/>
      </a:lt1>
      <a:dk2>
        <a:srgbClr val="002E4B"/>
      </a:dk2>
      <a:lt2>
        <a:srgbClr val="FDE25E"/>
      </a:lt2>
      <a:accent1>
        <a:srgbClr val="FF3300"/>
      </a:accent1>
      <a:accent2>
        <a:srgbClr val="6699FF"/>
      </a:accent2>
      <a:accent3>
        <a:srgbClr val="AAADB1"/>
      </a:accent3>
      <a:accent4>
        <a:srgbClr val="DADADA"/>
      </a:accent4>
      <a:accent5>
        <a:srgbClr val="FFADAA"/>
      </a:accent5>
      <a:accent6>
        <a:srgbClr val="5C8AE7"/>
      </a:accent6>
      <a:hlink>
        <a:srgbClr val="FFCC00"/>
      </a:hlink>
      <a:folHlink>
        <a:srgbClr val="969696"/>
      </a:folHlink>
    </a:clrScheme>
    <a:fontScheme name="1_CRFTMP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돋움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돋움" pitchFamily="50" charset="-127"/>
          </a:defRPr>
        </a:defPPr>
      </a:lstStyle>
    </a:lnDef>
  </a:objectDefaults>
  <a:extraClrSchemeLst>
    <a:extraClrScheme>
      <a:clrScheme name="1_CRFTMP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RFTMP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RFTMP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RFTMP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RFTM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RFTM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RFTM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RFTMP 8">
        <a:dk1>
          <a:srgbClr val="000000"/>
        </a:dk1>
        <a:lt1>
          <a:srgbClr val="FFFFFF"/>
        </a:lt1>
        <a:dk2>
          <a:srgbClr val="002E4B"/>
        </a:dk2>
        <a:lt2>
          <a:srgbClr val="FDE25E"/>
        </a:lt2>
        <a:accent1>
          <a:srgbClr val="FF3300"/>
        </a:accent1>
        <a:accent2>
          <a:srgbClr val="3333FF"/>
        </a:accent2>
        <a:accent3>
          <a:srgbClr val="AAADB1"/>
        </a:accent3>
        <a:accent4>
          <a:srgbClr val="DADADA"/>
        </a:accent4>
        <a:accent5>
          <a:srgbClr val="FFADAA"/>
        </a:accent5>
        <a:accent6>
          <a:srgbClr val="2D2DE7"/>
        </a:accent6>
        <a:hlink>
          <a:srgbClr val="FFCC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6_CRFTMP">
  <a:themeElements>
    <a:clrScheme name="">
      <a:dk1>
        <a:srgbClr val="000000"/>
      </a:dk1>
      <a:lt1>
        <a:srgbClr val="FFFFFF"/>
      </a:lt1>
      <a:dk2>
        <a:srgbClr val="002E4B"/>
      </a:dk2>
      <a:lt2>
        <a:srgbClr val="FDE25E"/>
      </a:lt2>
      <a:accent1>
        <a:srgbClr val="FF3300"/>
      </a:accent1>
      <a:accent2>
        <a:srgbClr val="6699FF"/>
      </a:accent2>
      <a:accent3>
        <a:srgbClr val="AAADB1"/>
      </a:accent3>
      <a:accent4>
        <a:srgbClr val="DADADA"/>
      </a:accent4>
      <a:accent5>
        <a:srgbClr val="FFADAA"/>
      </a:accent5>
      <a:accent6>
        <a:srgbClr val="5C8AE7"/>
      </a:accent6>
      <a:hlink>
        <a:srgbClr val="FFCC00"/>
      </a:hlink>
      <a:folHlink>
        <a:srgbClr val="969696"/>
      </a:folHlink>
    </a:clrScheme>
    <a:fontScheme name="18_CRFTMP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8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8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굴림" pitchFamily="50" charset="-127"/>
          </a:defRPr>
        </a:defPPr>
      </a:lstStyle>
    </a:lnDef>
  </a:objectDefaults>
  <a:extraClrSchemeLst>
    <a:extraClrScheme>
      <a:clrScheme name="18_CRFTMP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CRFTMP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RFTMP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RFTMP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RFTM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RFTM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RFTM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RFTMP 8">
        <a:dk1>
          <a:srgbClr val="000000"/>
        </a:dk1>
        <a:lt1>
          <a:srgbClr val="FFFFFF"/>
        </a:lt1>
        <a:dk2>
          <a:srgbClr val="002E4B"/>
        </a:dk2>
        <a:lt2>
          <a:srgbClr val="FDE25E"/>
        </a:lt2>
        <a:accent1>
          <a:srgbClr val="FF3300"/>
        </a:accent1>
        <a:accent2>
          <a:srgbClr val="3333FF"/>
        </a:accent2>
        <a:accent3>
          <a:srgbClr val="AAADB1"/>
        </a:accent3>
        <a:accent4>
          <a:srgbClr val="DADADA"/>
        </a:accent4>
        <a:accent5>
          <a:srgbClr val="FFADAA"/>
        </a:accent5>
        <a:accent6>
          <a:srgbClr val="2D2DE7"/>
        </a:accent6>
        <a:hlink>
          <a:srgbClr val="FFCC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1_CRFTMP">
  <a:themeElements>
    <a:clrScheme name="">
      <a:dk1>
        <a:srgbClr val="000000"/>
      </a:dk1>
      <a:lt1>
        <a:srgbClr val="FFFFFF"/>
      </a:lt1>
      <a:dk2>
        <a:srgbClr val="002E4B"/>
      </a:dk2>
      <a:lt2>
        <a:srgbClr val="FDE25E"/>
      </a:lt2>
      <a:accent1>
        <a:srgbClr val="FF3300"/>
      </a:accent1>
      <a:accent2>
        <a:srgbClr val="6699FF"/>
      </a:accent2>
      <a:accent3>
        <a:srgbClr val="AAADB1"/>
      </a:accent3>
      <a:accent4>
        <a:srgbClr val="DADADA"/>
      </a:accent4>
      <a:accent5>
        <a:srgbClr val="FFADAA"/>
      </a:accent5>
      <a:accent6>
        <a:srgbClr val="5C8AE7"/>
      </a:accent6>
      <a:hlink>
        <a:srgbClr val="FFCC00"/>
      </a:hlink>
      <a:folHlink>
        <a:srgbClr val="969696"/>
      </a:folHlink>
    </a:clrScheme>
    <a:fontScheme name="18_CRFTMP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8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8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굴림" pitchFamily="50" charset="-127"/>
          </a:defRPr>
        </a:defPPr>
      </a:lstStyle>
    </a:lnDef>
  </a:objectDefaults>
  <a:extraClrSchemeLst>
    <a:extraClrScheme>
      <a:clrScheme name="18_CRFTMP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CRFTMP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RFTMP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RFTMP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RFTM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RFTM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RFTM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RFTMP 8">
        <a:dk1>
          <a:srgbClr val="000000"/>
        </a:dk1>
        <a:lt1>
          <a:srgbClr val="FFFFFF"/>
        </a:lt1>
        <a:dk2>
          <a:srgbClr val="002E4B"/>
        </a:dk2>
        <a:lt2>
          <a:srgbClr val="FDE25E"/>
        </a:lt2>
        <a:accent1>
          <a:srgbClr val="FF3300"/>
        </a:accent1>
        <a:accent2>
          <a:srgbClr val="3333FF"/>
        </a:accent2>
        <a:accent3>
          <a:srgbClr val="AAADB1"/>
        </a:accent3>
        <a:accent4>
          <a:srgbClr val="DADADA"/>
        </a:accent4>
        <a:accent5>
          <a:srgbClr val="FFADAA"/>
        </a:accent5>
        <a:accent6>
          <a:srgbClr val="2D2DE7"/>
        </a:accent6>
        <a:hlink>
          <a:srgbClr val="FFCC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7_CRFTMP">
  <a:themeElements>
    <a:clrScheme name="">
      <a:dk1>
        <a:srgbClr val="000000"/>
      </a:dk1>
      <a:lt1>
        <a:srgbClr val="FFFFFF"/>
      </a:lt1>
      <a:dk2>
        <a:srgbClr val="002E4B"/>
      </a:dk2>
      <a:lt2>
        <a:srgbClr val="FDE25E"/>
      </a:lt2>
      <a:accent1>
        <a:srgbClr val="FF3300"/>
      </a:accent1>
      <a:accent2>
        <a:srgbClr val="6699FF"/>
      </a:accent2>
      <a:accent3>
        <a:srgbClr val="AAADB1"/>
      </a:accent3>
      <a:accent4>
        <a:srgbClr val="DADADA"/>
      </a:accent4>
      <a:accent5>
        <a:srgbClr val="FFADAA"/>
      </a:accent5>
      <a:accent6>
        <a:srgbClr val="5C8AE7"/>
      </a:accent6>
      <a:hlink>
        <a:srgbClr val="FFCC00"/>
      </a:hlink>
      <a:folHlink>
        <a:srgbClr val="969696"/>
      </a:folHlink>
    </a:clrScheme>
    <a:fontScheme name="18_CRFTMP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8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8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굴림" pitchFamily="50" charset="-127"/>
          </a:defRPr>
        </a:defPPr>
      </a:lstStyle>
    </a:lnDef>
  </a:objectDefaults>
  <a:extraClrSchemeLst>
    <a:extraClrScheme>
      <a:clrScheme name="18_CRFTMP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CRFTMP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RFTMP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RFTMP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RFTM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RFTM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RFTM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RFTMP 8">
        <a:dk1>
          <a:srgbClr val="000000"/>
        </a:dk1>
        <a:lt1>
          <a:srgbClr val="FFFFFF"/>
        </a:lt1>
        <a:dk2>
          <a:srgbClr val="002E4B"/>
        </a:dk2>
        <a:lt2>
          <a:srgbClr val="FDE25E"/>
        </a:lt2>
        <a:accent1>
          <a:srgbClr val="FF3300"/>
        </a:accent1>
        <a:accent2>
          <a:srgbClr val="3333FF"/>
        </a:accent2>
        <a:accent3>
          <a:srgbClr val="AAADB1"/>
        </a:accent3>
        <a:accent4>
          <a:srgbClr val="DADADA"/>
        </a:accent4>
        <a:accent5>
          <a:srgbClr val="FFADAA"/>
        </a:accent5>
        <a:accent6>
          <a:srgbClr val="2D2DE7"/>
        </a:accent6>
        <a:hlink>
          <a:srgbClr val="FFCC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11113</TotalTime>
  <Words>3502</Words>
  <Application>Microsoft Office PowerPoint</Application>
  <PresentationFormat>화면 슬라이드 쇼(4:3)</PresentationFormat>
  <Paragraphs>1035</Paragraphs>
  <Slides>63</Slides>
  <Notes>24</Notes>
  <HiddenSlides>0</HiddenSlides>
  <MMClips>0</MMClips>
  <ScaleCrop>false</ScaleCrop>
  <HeadingPairs>
    <vt:vector size="6" baseType="variant">
      <vt:variant>
        <vt:lpstr>테마</vt:lpstr>
      </vt:variant>
      <vt:variant>
        <vt:i4>10</vt:i4>
      </vt:variant>
      <vt:variant>
        <vt:lpstr>포함된 OLE 서버</vt:lpstr>
      </vt:variant>
      <vt:variant>
        <vt:i4>0</vt:i4>
      </vt:variant>
      <vt:variant>
        <vt:lpstr>슬라이드 제목</vt:lpstr>
      </vt:variant>
      <vt:variant>
        <vt:i4>63</vt:i4>
      </vt:variant>
    </vt:vector>
  </HeadingPairs>
  <TitlesOfParts>
    <vt:vector size="73" baseType="lpstr">
      <vt:lpstr>4_테마4</vt:lpstr>
      <vt:lpstr>18_CRFTMP</vt:lpstr>
      <vt:lpstr>25_CRFTMP</vt:lpstr>
      <vt:lpstr>19_CRFTMP</vt:lpstr>
      <vt:lpstr>20_CRFTMP</vt:lpstr>
      <vt:lpstr>5_테마4</vt:lpstr>
      <vt:lpstr>26_CRFTMP</vt:lpstr>
      <vt:lpstr>21_CRFTMP</vt:lpstr>
      <vt:lpstr>27_CRFTMP</vt:lpstr>
      <vt:lpstr>31_디자인 사용자 지정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Contemporary PCI with  Second-Generation DES</vt:lpstr>
      <vt:lpstr>슬라이드 9</vt:lpstr>
      <vt:lpstr>슬라이드 10</vt:lpstr>
      <vt:lpstr>슬라이드 11</vt:lpstr>
      <vt:lpstr>슬라이드 12</vt:lpstr>
      <vt:lpstr>슬라이드 13</vt:lpstr>
      <vt:lpstr>ABSORB II, 1-year  </vt:lpstr>
      <vt:lpstr>ABSORB III, 1-year  </vt:lpstr>
      <vt:lpstr>ABSORB III, 1-year  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PSP Use by Trial  (As-Treated Population)</vt:lpstr>
      <vt:lpstr>슬라이드 30</vt:lpstr>
      <vt:lpstr>PSP Analysis - TLF At 3-Years  (Absorb Patients, As-Treated Population)</vt:lpstr>
      <vt:lpstr>PSP Analysis – Def/Prob ST At 3-Years  (Absorb Patients, As-Treated Population)</vt:lpstr>
      <vt:lpstr>슬라이드 33</vt:lpstr>
      <vt:lpstr>Current Status of Absorb</vt:lpstr>
      <vt:lpstr>Unresolved  Mechanical Issues of BVS  </vt:lpstr>
      <vt:lpstr>슬라이드 36</vt:lpstr>
      <vt:lpstr>슬라이드 37</vt:lpstr>
      <vt:lpstr>BVS in Diffuse Long Lesion</vt:lpstr>
      <vt:lpstr> 68 y/o male, Stable angina, 2-Vessel Disease,  Diffuse Long in RCA, Tandem Lesions in LAD</vt:lpstr>
      <vt:lpstr>슬라이드 40</vt:lpstr>
      <vt:lpstr> MutiVessel, Multiple Overlapping Absorbs </vt:lpstr>
      <vt:lpstr>Appropriate Use of Absorb in Current Practice</vt:lpstr>
      <vt:lpstr>슬라이드 43</vt:lpstr>
      <vt:lpstr>슬라이드 44</vt:lpstr>
      <vt:lpstr>슬라이드 45</vt:lpstr>
      <vt:lpstr>슬라이드 46</vt:lpstr>
      <vt:lpstr>슬라이드 47</vt:lpstr>
      <vt:lpstr>AMC PSP</vt:lpstr>
      <vt:lpstr>슬라이드 49</vt:lpstr>
      <vt:lpstr>슬라이드 50</vt:lpstr>
      <vt:lpstr>슬라이드 51</vt:lpstr>
      <vt:lpstr>슬라이드 52</vt:lpstr>
      <vt:lpstr>슬라이드 53</vt:lpstr>
      <vt:lpstr>슬라이드 54</vt:lpstr>
      <vt:lpstr>슬라이드 55</vt:lpstr>
      <vt:lpstr>슬라이드 56</vt:lpstr>
      <vt:lpstr>슬라이드 57</vt:lpstr>
      <vt:lpstr>슬라이드 58</vt:lpstr>
      <vt:lpstr>슬라이드 59</vt:lpstr>
      <vt:lpstr>슬라이드 60</vt:lpstr>
      <vt:lpstr>슬라이드 61</vt:lpstr>
      <vt:lpstr>슬라이드 62</vt:lpstr>
      <vt:lpstr>슬라이드 63</vt:lpstr>
    </vt:vector>
  </TitlesOfParts>
  <Company>crf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Juan Iturriza</dc:creator>
  <cp:lastModifiedBy>admin</cp:lastModifiedBy>
  <cp:revision>533</cp:revision>
  <dcterms:created xsi:type="dcterms:W3CDTF">2015-03-17T15:08:28Z</dcterms:created>
  <dcterms:modified xsi:type="dcterms:W3CDTF">2016-12-10T01:22:29Z</dcterms:modified>
</cp:coreProperties>
</file>